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handoutMasterIdLst>
    <p:handoutMasterId r:id="rId28"/>
  </p:handoutMasterIdLst>
  <p:sldIdLst>
    <p:sldId id="847" r:id="rId2"/>
    <p:sldId id="399" r:id="rId3"/>
    <p:sldId id="542" r:id="rId4"/>
    <p:sldId id="950" r:id="rId5"/>
    <p:sldId id="951" r:id="rId6"/>
    <p:sldId id="952" r:id="rId7"/>
    <p:sldId id="953" r:id="rId8"/>
    <p:sldId id="940" r:id="rId9"/>
    <p:sldId id="941" r:id="rId10"/>
    <p:sldId id="942" r:id="rId11"/>
    <p:sldId id="984" r:id="rId12"/>
    <p:sldId id="944" r:id="rId13"/>
    <p:sldId id="945" r:id="rId14"/>
    <p:sldId id="965" r:id="rId15"/>
    <p:sldId id="943" r:id="rId16"/>
    <p:sldId id="723" r:id="rId17"/>
    <p:sldId id="524" r:id="rId18"/>
    <p:sldId id="526" r:id="rId19"/>
    <p:sldId id="525" r:id="rId20"/>
    <p:sldId id="1022" r:id="rId21"/>
    <p:sldId id="1024" r:id="rId22"/>
    <p:sldId id="1023" r:id="rId23"/>
    <p:sldId id="974" r:id="rId24"/>
    <p:sldId id="975" r:id="rId25"/>
    <p:sldId id="491"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E7"/>
    <a:srgbClr val="FFFF99"/>
    <a:srgbClr val="F890A9"/>
    <a:srgbClr val="FF9966"/>
    <a:srgbClr val="FF6600"/>
    <a:srgbClr val="FFFF00"/>
    <a:srgbClr val="FFFFCC"/>
    <a:srgbClr val="66FFFF"/>
    <a:srgbClr val="FF6DD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3742" autoAdjust="0"/>
  </p:normalViewPr>
  <p:slideViewPr>
    <p:cSldViewPr>
      <p:cViewPr varScale="1">
        <p:scale>
          <a:sx n="128" d="100"/>
          <a:sy n="128" d="100"/>
        </p:scale>
        <p:origin x="1256"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0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44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49659A-C83B-4736-884D-AF4FE7C64F33}" type="slidenum">
              <a:rPr lang="en-US"/>
              <a:pPr>
                <a:defRPr/>
              </a:pPr>
              <a:t>‹#›</a:t>
            </a:fld>
            <a:endParaRPr lang="en-US" dirty="0"/>
          </a:p>
        </p:txBody>
      </p:sp>
    </p:spTree>
    <p:extLst>
      <p:ext uri="{BB962C8B-B14F-4D97-AF65-F5344CB8AC3E}">
        <p14:creationId xmlns:p14="http://schemas.microsoft.com/office/powerpoint/2010/main" val="30460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7AEC8B-F373-49DE-B4AA-BE80377D71F5}" type="slidenum">
              <a:rPr lang="en-US"/>
              <a:pPr>
                <a:defRPr/>
              </a:pPr>
              <a:t>‹#›</a:t>
            </a:fld>
            <a:endParaRPr lang="en-US" dirty="0"/>
          </a:p>
        </p:txBody>
      </p:sp>
    </p:spTree>
    <p:extLst>
      <p:ext uri="{BB962C8B-B14F-4D97-AF65-F5344CB8AC3E}">
        <p14:creationId xmlns:p14="http://schemas.microsoft.com/office/powerpoint/2010/main" val="4022891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4901B-6002-F0AA-CD20-F3056EC187BE}"/>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744B09C-D9A8-4316-6F85-5B679E63FCF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B0484945-EC3C-561E-9030-CB14C3FF9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0244" name="Slide Number Placeholder 3">
            <a:extLst>
              <a:ext uri="{FF2B5EF4-FFF2-40B4-BE49-F238E27FC236}">
                <a16:creationId xmlns:a16="http://schemas.microsoft.com/office/drawing/2014/main" id="{2099682A-A947-183D-0206-2D4DE8F09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CE17FB3-9914-48FF-BC25-38447BC92046}" type="slidenum">
              <a:rPr lang="en-US" altLang="en-US" smtClean="0">
                <a:latin typeface="Arial" panose="020B0604020202020204" pitchFamily="34" charset="0"/>
              </a:rPr>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138686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366319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96975" y="701675"/>
            <a:ext cx="4683125" cy="35115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8035C7BA-8F70-4631-BF01-4F1FC40EF217}" type="slidenum">
              <a:rPr lang="en-US" altLang="en-US" smtClean="0">
                <a:latin typeface="Arial" panose="020B0604020202020204" pitchFamily="34" charset="0"/>
              </a:rPr>
              <a:pPr/>
              <a:t>23</a:t>
            </a:fld>
            <a:endParaRPr lang="en-US" altLang="en-US" dirty="0">
              <a:latin typeface="Arial" panose="020B0604020202020204" pitchFamily="34" charset="0"/>
            </a:endParaRPr>
          </a:p>
        </p:txBody>
      </p:sp>
    </p:spTree>
    <p:extLst>
      <p:ext uri="{BB962C8B-B14F-4D97-AF65-F5344CB8AC3E}">
        <p14:creationId xmlns:p14="http://schemas.microsoft.com/office/powerpoint/2010/main" val="98656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24</a:t>
            </a:fld>
            <a:endParaRPr lang="en-US" altLang="en-US" dirty="0">
              <a:latin typeface="Arial" panose="020B0604020202020204" pitchFamily="34" charset="0"/>
            </a:endParaRPr>
          </a:p>
        </p:txBody>
      </p:sp>
    </p:spTree>
    <p:extLst>
      <p:ext uri="{BB962C8B-B14F-4D97-AF65-F5344CB8AC3E}">
        <p14:creationId xmlns:p14="http://schemas.microsoft.com/office/powerpoint/2010/main" val="33754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21B6-6C79-4C0F-6974-5A0CF8EF5D4A}"/>
            </a:ext>
          </a:extLst>
        </p:cNvPr>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53DA17-830B-C9BF-04E7-BB5D0B23DD8A}"/>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178F77C4-537D-BF89-CB0E-8BA4D985B9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2292" name="Slide Number Placeholder 3">
            <a:extLst>
              <a:ext uri="{FF2B5EF4-FFF2-40B4-BE49-F238E27FC236}">
                <a16:creationId xmlns:a16="http://schemas.microsoft.com/office/drawing/2014/main" id="{467DAE34-AEFD-A89D-9418-13D33B35E0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172FFB6-BDCE-4F79-8857-7A827ABA8CAF}" type="slidenum">
              <a:rPr lang="en-US" altLang="en-US" smtClean="0">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365097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7AEC8B-F373-49DE-B4AA-BE80377D71F5}" type="slidenum">
              <a:rPr lang="en-US" smtClean="0"/>
              <a:pPr>
                <a:defRPr/>
              </a:pPr>
              <a:t>8</a:t>
            </a:fld>
            <a:endParaRPr lang="en-US" dirty="0"/>
          </a:p>
        </p:txBody>
      </p:sp>
    </p:spTree>
    <p:extLst>
      <p:ext uri="{BB962C8B-B14F-4D97-AF65-F5344CB8AC3E}">
        <p14:creationId xmlns:p14="http://schemas.microsoft.com/office/powerpoint/2010/main" val="204751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23F6224-3C2F-4C91-ACFB-F3F640DB36E7}" type="slidenum">
              <a:rPr lang="en-US" altLang="en-US" smtClean="0">
                <a:latin typeface="Arial" panose="020B0604020202020204" pitchFamily="34" charset="0"/>
              </a:rPr>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88923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320937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44ABE53-321B-4FC1-A8ED-41E7C332AE57}" type="slidenum">
              <a:rPr lang="en-US" altLang="en-US" smtClean="0">
                <a:latin typeface="Arial" panose="020B0604020202020204" pitchFamily="34" charset="0"/>
              </a: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65814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63499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5FEFEF4-F628-4345-B45B-A7AB6ACE47DD}"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7844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EAFDB9-F797-4101-9F45-64837EEC4C1D}" type="slidenum">
              <a:rPr lang="en-US" altLang="en-US" smtClean="0">
                <a:latin typeface="Arial" panose="020B0604020202020204" pitchFamily="34" charset="0"/>
              </a:rPr>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268974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40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840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321FEE1-D759-4048-855D-50C4D20806CC}" type="slidenum">
              <a:rPr lang="en-US"/>
              <a:pPr>
                <a:defRPr/>
              </a:pPr>
              <a:t>‹#›</a:t>
            </a:fld>
            <a:endParaRPr lang="en-US" dirty="0"/>
          </a:p>
        </p:txBody>
      </p:sp>
    </p:spTree>
    <p:extLst>
      <p:ext uri="{BB962C8B-B14F-4D97-AF65-F5344CB8AC3E}">
        <p14:creationId xmlns:p14="http://schemas.microsoft.com/office/powerpoint/2010/main" val="7572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6AA5FE-918D-4D90-8ADD-77659DF10B0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362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E875EC1-9E4F-40D8-8A06-A59332E89B1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8269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F17BD23-D963-44FA-9923-5DA420D9BD3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6181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D8F996D-F74D-431C-B89D-9D283D68000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870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BCC474F-4E1E-4A1B-AA0F-1106A30FD8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964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BA7D83A0-3413-4304-9378-76B622C97E59}"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5306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032F4B1-4FC9-4C95-96E0-0C3B35C59560}"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715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0556126C-2168-4FAE-A649-ECCC48D20133}"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604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CF922A8-EA88-45BD-AF0F-066AE7C3A6E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4510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DE30521-40EC-4B29-9A35-8C56A45D674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1990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29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A57FE04-CC4F-486B-9D54-193DFB7E2215}"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829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3829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3829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29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3829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29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29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3829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3"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gj.parsons@odf.oregon.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oda.direct/Weat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droughtmonitor.unl.edu/"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bom.gov.au/climate/enso" TargetMode="External"/><Relationship Id="rId3" Type="http://schemas.openxmlformats.org/officeDocument/2006/relationships/hyperlink" Target="https://www.oregon.gov/ODA/programs/NaturalResources/Pages/Weather.aspx" TargetMode="External"/><Relationship Id="rId7" Type="http://schemas.openxmlformats.org/officeDocument/2006/relationships/hyperlink" Target="http://www.bom.gov.au/climate/model-summary/#region=NINO34&amp;tabs=Ov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pc.ncep.noaa.gov/products/analysis_monitoring/enso_advisory" TargetMode="External"/><Relationship Id="rId5" Type="http://schemas.openxmlformats.org/officeDocument/2006/relationships/hyperlink" Target="https://www.cpc.ncep.noaa.gov/products/predictions/long_range/fxus07.html" TargetMode="External"/><Relationship Id="rId4" Type="http://schemas.openxmlformats.org/officeDocument/2006/relationships/hyperlink" Target="https://www.cpc.ncep.noaa.gov/products/predictions/long_range/seasonal.php?lead=01" TargetMode="External"/><Relationship Id="rId9" Type="http://schemas.openxmlformats.org/officeDocument/2006/relationships/hyperlink" Target="https://iri.columbia.edu/our-expertise/climate/forecasts/enso/curren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wrcc.dri.edu/wwdt/" TargetMode="External"/><Relationship Id="rId3" Type="http://schemas.openxmlformats.org/officeDocument/2006/relationships/hyperlink" Target="https://www.cpc.ncep.noaa.gov/products/expert_assessment/season_drought.png" TargetMode="External"/><Relationship Id="rId7" Type="http://schemas.openxmlformats.org/officeDocument/2006/relationships/hyperlink" Target="https://www.drought.gov/nadm/content/percent-average-precipit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roughtmonitor.unl.edu/" TargetMode="External"/><Relationship Id="rId5" Type="http://schemas.openxmlformats.org/officeDocument/2006/relationships/hyperlink" Target="https://www.nrcs.usda.gov/wps/portal/wcc/home/snowClimateMonitoring/snowpack/" TargetMode="External"/><Relationship Id="rId4" Type="http://schemas.openxmlformats.org/officeDocument/2006/relationships/hyperlink" Target="https://www.wcc.nrcs.usda.gov/ftpref/data/water/wcs/gis/maps/or_swepctnormal_update.pdf" TargetMode="External"/><Relationship Id="rId9" Type="http://schemas.openxmlformats.org/officeDocument/2006/relationships/hyperlink" Target="https://gacc.nifc.gov/nwcc/predict/outlook.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peter.gj.parsons@oregon.gov" TargetMode="External"/><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hyperlink" Target="https://oda.fyi/SubscribeSC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7879EB3-0A60-615B-8E55-99D7DE2989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10396" y="8591"/>
            <a:ext cx="9129557" cy="684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30" name="Text Box 34"/>
          <p:cNvSpPr txBox="1">
            <a:spLocks noChangeArrowheads="1"/>
          </p:cNvSpPr>
          <p:nvPr/>
        </p:nvSpPr>
        <p:spPr bwMode="auto">
          <a:xfrm>
            <a:off x="0" y="4724400"/>
            <a:ext cx="9144000" cy="1631216"/>
          </a:xfrm>
          <a:prstGeom prst="rect">
            <a:avLst/>
          </a:prstGeom>
          <a:noFill/>
          <a:ln w="9525">
            <a:noFill/>
            <a:miter lim="800000"/>
            <a:headEnd/>
            <a:tailEnd/>
          </a:ln>
          <a:effectLst/>
        </p:spPr>
        <p:txBody>
          <a:bodyPr>
            <a:spAutoFit/>
          </a:bodyPr>
          <a:lstStyle/>
          <a:p>
            <a:pPr lvl="0" algn="ctr">
              <a:defRPr/>
            </a:pPr>
            <a:r>
              <a:rPr lang="en-US" sz="2400" dirty="0">
                <a:solidFill>
                  <a:srgbClr val="FFFF99"/>
                </a:solidFill>
                <a:effectLst>
                  <a:outerShdw blurRad="50800" dist="50800" dir="2700000" algn="tl" rotWithShape="0">
                    <a:prstClr val="black"/>
                  </a:outerShdw>
                </a:effectLst>
              </a:rPr>
              <a:t>Contact:  Pete Parsons, ODF Lead Meteorologist</a:t>
            </a:r>
          </a:p>
          <a:p>
            <a:pPr lvl="0" algn="ctr">
              <a:defRPr/>
            </a:pPr>
            <a:r>
              <a:rPr lang="en-US" sz="2400" dirty="0">
                <a:solidFill>
                  <a:srgbClr val="FFFF99"/>
                </a:solidFill>
                <a:effectLst>
                  <a:outerShdw blurRad="50800" dist="50800" dir="2700000" algn="tl" rotWithShape="0">
                    <a:prstClr val="black"/>
                  </a:outerShdw>
                </a:effectLst>
              </a:rPr>
              <a:t>503-945-7448 or </a:t>
            </a:r>
            <a:r>
              <a:rPr lang="en-US" sz="2400" dirty="0">
                <a:solidFill>
                  <a:srgbClr val="FFFF99"/>
                </a:solidFill>
                <a:effectLst>
                  <a:outerShdw blurRad="50800" dist="50800" dir="2700000" algn="tl" rotWithShape="0">
                    <a:prstClr val="black"/>
                  </a:outerShdw>
                </a:effectLst>
                <a:hlinkClick r:id="rId3">
                  <a:extLst>
                    <a:ext uri="{A12FA001-AC4F-418D-AE19-62706E023703}">
                      <ahyp:hlinkClr xmlns:ahyp="http://schemas.microsoft.com/office/drawing/2018/hyperlinkcolor" val="tx"/>
                    </a:ext>
                  </a:extLst>
                </a:hlinkClick>
              </a:rPr>
              <a:t>peter.gj.parsons@odf.oregon.gov</a:t>
            </a:r>
            <a:endParaRPr lang="en-US" sz="2400" dirty="0">
              <a:solidFill>
                <a:srgbClr val="FFFF99"/>
              </a:solidFill>
              <a:effectLst>
                <a:outerShdw blurRad="50800" dist="50800" dir="2700000" algn="tl" rotWithShape="0">
                  <a:prstClr val="black"/>
                </a:outerShdw>
              </a:effectLst>
            </a:endParaRPr>
          </a:p>
          <a:p>
            <a:pPr lvl="0" algn="ctr">
              <a:defRPr/>
            </a:pPr>
            <a:endParaRPr lang="en-US" sz="800" dirty="0">
              <a:solidFill>
                <a:srgbClr val="FFFF99"/>
              </a:solidFill>
              <a:effectLst>
                <a:outerShdw blurRad="50800" dist="50800" dir="2700000" algn="tl" rotWithShape="0">
                  <a:prstClr val="black"/>
                </a:outerShdw>
              </a:effectLst>
            </a:endParaRPr>
          </a:p>
          <a:p>
            <a:pPr lvl="0" algn="ctr">
              <a:defRPr/>
            </a:pPr>
            <a:endParaRPr lang="en-US" sz="800" dirty="0">
              <a:solidFill>
                <a:srgbClr val="FFFF99"/>
              </a:solidFill>
              <a:effectLst>
                <a:outerShdw blurRad="50800" dist="50800" dir="2700000" algn="tl" rotWithShape="0">
                  <a:prstClr val="black"/>
                </a:outerShdw>
              </a:effectLst>
            </a:endParaRPr>
          </a:p>
          <a:p>
            <a:pPr lvl="0" algn="ctr">
              <a:defRPr/>
            </a:pPr>
            <a:r>
              <a:rPr lang="en-US" dirty="0">
                <a:solidFill>
                  <a:schemeClr val="accent1">
                    <a:lumMod val="40000"/>
                    <a:lumOff val="60000"/>
                  </a:schemeClr>
                </a:solidFill>
                <a:effectLst>
                  <a:outerShdw blurRad="50800" dist="50800" dir="2700000" algn="tl" rotWithShape="0">
                    <a:prstClr val="black"/>
                  </a:outerShdw>
                </a:effectLst>
              </a:rPr>
              <a:t>Production - ODA:  Diana Walker; Andy Zimmerman; Jenn Ambrose; Taylor Harding         Production - ODF:  Julie Vondrachek; Kristin Cody</a:t>
            </a:r>
          </a:p>
        </p:txBody>
      </p:sp>
      <p:sp>
        <p:nvSpPr>
          <p:cNvPr id="388103" name="Rectangle 7"/>
          <p:cNvSpPr>
            <a:spLocks noGrp="1" noChangeArrowheads="1"/>
          </p:cNvSpPr>
          <p:nvPr>
            <p:ph type="ctrTitle"/>
          </p:nvPr>
        </p:nvSpPr>
        <p:spPr>
          <a:xfrm>
            <a:off x="0" y="0"/>
            <a:ext cx="9144000" cy="1905000"/>
          </a:xfrm>
          <a:effectLst/>
        </p:spPr>
        <p:txBody>
          <a:bodyPr/>
          <a:lstStyle/>
          <a:p>
            <a:pPr eaLnBrk="1" hangingPunct="1">
              <a:defRPr/>
            </a:pPr>
            <a:r>
              <a:rPr lang="en-US" sz="4000" dirty="0">
                <a:solidFill>
                  <a:srgbClr val="FFFF99"/>
                </a:solidFill>
                <a:effectLst>
                  <a:outerShdw blurRad="50800" dist="50800" dir="2700000" algn="tl">
                    <a:srgbClr val="000000"/>
                  </a:outerShdw>
                </a:effectLst>
              </a:rPr>
              <a:t>Seasonal Climate Forecast Verification</a:t>
            </a:r>
            <a:br>
              <a:rPr lang="en-US" sz="4000" dirty="0">
                <a:solidFill>
                  <a:srgbClr val="FFFF99"/>
                </a:solidFill>
                <a:effectLst>
                  <a:outerShdw blurRad="50800" dist="50800" dir="2700000" algn="tl">
                    <a:srgbClr val="000000"/>
                  </a:outerShdw>
                </a:effectLst>
              </a:rPr>
            </a:br>
            <a:r>
              <a:rPr lang="en-US" sz="4000" dirty="0">
                <a:solidFill>
                  <a:srgbClr val="FFFF99"/>
                </a:solidFill>
                <a:effectLst>
                  <a:outerShdw blurRad="50800" dist="50800" dir="2700000" algn="tl">
                    <a:srgbClr val="000000"/>
                  </a:outerShdw>
                </a:effectLst>
              </a:rPr>
              <a:t>February – April 2024</a:t>
            </a:r>
            <a:br>
              <a:rPr lang="en-US" sz="4000" dirty="0">
                <a:solidFill>
                  <a:schemeClr val="tx1"/>
                </a:solidFill>
                <a:effectLst>
                  <a:outerShdw blurRad="50800" dist="50800" dir="2700000" algn="tl">
                    <a:srgbClr val="000000"/>
                  </a:outerShdw>
                </a:effectLst>
              </a:rPr>
            </a:br>
            <a:r>
              <a:rPr lang="en-US" sz="3200" dirty="0">
                <a:solidFill>
                  <a:schemeClr val="tx1"/>
                </a:solidFill>
                <a:effectLst>
                  <a:outerShdw blurRad="50800" dist="50800" dir="2700000" algn="tl">
                    <a:srgbClr val="000000"/>
                  </a:outerShdw>
                </a:effectLst>
              </a:rPr>
              <a:t> </a:t>
            </a:r>
            <a:r>
              <a:rPr lang="en-US" sz="3200" dirty="0">
                <a:solidFill>
                  <a:schemeClr val="accent1">
                    <a:lumMod val="40000"/>
                    <a:lumOff val="60000"/>
                  </a:schemeClr>
                </a:solidFill>
                <a:effectLst>
                  <a:outerShdw blurRad="50800" dist="50800" dir="2700000" algn="tl">
                    <a:srgbClr val="000000"/>
                  </a:outerShdw>
                </a:effectLst>
              </a:rPr>
              <a:t>Issued:  </a:t>
            </a:r>
            <a:r>
              <a:rPr lang="en-US" sz="3200">
                <a:solidFill>
                  <a:schemeClr val="accent1">
                    <a:lumMod val="40000"/>
                    <a:lumOff val="60000"/>
                  </a:schemeClr>
                </a:solidFill>
                <a:effectLst>
                  <a:outerShdw blurRad="50800" dist="50800" dir="2700000" algn="tl">
                    <a:srgbClr val="000000"/>
                  </a:outerShdw>
                </a:effectLst>
              </a:rPr>
              <a:t>May 15, </a:t>
            </a:r>
            <a:r>
              <a:rPr lang="en-US" sz="3200" dirty="0">
                <a:solidFill>
                  <a:schemeClr val="accent1">
                    <a:lumMod val="40000"/>
                    <a:lumOff val="60000"/>
                  </a:schemeClr>
                </a:solidFill>
                <a:effectLst>
                  <a:outerShdw blurRad="50800" dist="50800" dir="2700000" algn="tl">
                    <a:srgbClr val="000000"/>
                  </a:outerShdw>
                </a:effectLst>
              </a:rPr>
              <a:t>2024</a:t>
            </a:r>
          </a:p>
        </p:txBody>
      </p:sp>
    </p:spTree>
    <p:extLst>
      <p:ext uri="{BB962C8B-B14F-4D97-AF65-F5344CB8AC3E}">
        <p14:creationId xmlns:p14="http://schemas.microsoft.com/office/powerpoint/2010/main" val="399861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March 2024</a:t>
            </a:r>
            <a:br>
              <a:rPr lang="en-US" dirty="0"/>
            </a:br>
            <a:r>
              <a:rPr lang="en-US" sz="3200" dirty="0">
                <a:solidFill>
                  <a:srgbClr val="FFFF00"/>
                </a:solidFill>
              </a:rPr>
              <a:t>(Forecast Issued February 15,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24473316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600200"/>
            <a:ext cx="8763000" cy="35052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All three analog years experienced near or below-average temperatures with a general “split-flow” jet stream pattern directing the punch of incoming storms towards California.  </a:t>
            </a:r>
            <a:r>
              <a:rPr lang="en-US" sz="2400" b="1" dirty="0">
                <a:solidFill>
                  <a:srgbClr val="FFFFFF"/>
                </a:solidFill>
                <a:effectLst>
                  <a:outerShdw blurRad="38100" dist="38100" dir="2700000" algn="tl">
                    <a:srgbClr val="000000"/>
                  </a:outerShdw>
                </a:effectLst>
                <a:latin typeface="Garamond" pitchFamily="18" charset="0"/>
              </a:rPr>
              <a:t>(A pervasive “split-flow” jet stream pattern directed significant storm activity into California...keeping Oregon’s temperatures generally near or below average.)</a:t>
            </a:r>
            <a:r>
              <a:rPr lang="en-US" sz="2400" b="1" i="1" dirty="0">
                <a:solidFill>
                  <a:srgbClr val="FFA3E7"/>
                </a:solidFill>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A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“forecast hit.”</a:t>
            </a:r>
          </a:p>
          <a:p>
            <a:pPr marL="34290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Precipitation expected most days,</a:t>
            </a:r>
            <a:r>
              <a:rPr lang="en-US" sz="2800" dirty="0">
                <a:solidFill>
                  <a:srgbClr val="FFFF00"/>
                </a:solidFill>
                <a:effectLst>
                  <a:outerShdw blurRad="38100" dist="38100" dir="2700000" algn="tl">
                    <a:srgbClr val="000000"/>
                  </a:outerShdw>
                </a:effectLst>
                <a:latin typeface="Garamond" pitchFamily="18" charset="0"/>
              </a:rPr>
              <a:t> but with the “split-flow” jet stream pattern centering the impacts over California.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(There were more wet days than dry days across the state.  As expected, the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Garamond" pitchFamily="18" charset="0"/>
                <a:ea typeface="+mn-ea"/>
                <a:cs typeface="+mn-cs"/>
              </a:rPr>
              <a:t>El Niño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“split-flow” jet stream pattern brought more precipitation, relative to average, to the southern zones.</a:t>
            </a:r>
            <a:r>
              <a:rPr lang="en-US" sz="2800" b="1" dirty="0">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“f</a:t>
            </a:r>
            <a:r>
              <a:rPr lang="en-US" sz="2400" b="1" i="1" u="sng" dirty="0">
                <a:solidFill>
                  <a:srgbClr val="FFA3E7"/>
                </a:solidFill>
                <a:effectLst>
                  <a:outerShdw blurRad="38100" dist="38100" dir="2700000" algn="tl">
                    <a:srgbClr val="000000"/>
                  </a:outerShdw>
                </a:effectLst>
                <a:latin typeface="Garamond" pitchFamily="18" charset="0"/>
              </a:rPr>
              <a:t>o</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recast hit.”</a:t>
            </a:r>
          </a:p>
          <a:p>
            <a:pPr eaLnBrk="1" hangingPunct="1">
              <a:spcBef>
                <a:spcPct val="20000"/>
              </a:spcBef>
              <a:buClr>
                <a:srgbClr val="FFCC00"/>
              </a:buClr>
              <a:buSzPct val="70000"/>
              <a:defRPr/>
            </a:pP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March 2024</a:t>
            </a:r>
            <a:br>
              <a:rPr lang="en-US" dirty="0"/>
            </a:br>
            <a:r>
              <a:rPr lang="en-US" sz="3200" dirty="0">
                <a:solidFill>
                  <a:srgbClr val="FFFF00"/>
                </a:solidFill>
              </a:rPr>
              <a:t>(Forecast Issued February 15,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198341808"/>
      </p:ext>
    </p:extLst>
  </p:cSld>
  <p:clrMapOvr>
    <a:masterClrMapping/>
  </p:clrMapOvr>
  <p:transition spd="med">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28809"/>
            <a:ext cx="4362450" cy="39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April 2024</a:t>
            </a:r>
            <a:br>
              <a:rPr lang="en-US" dirty="0">
                <a:solidFill>
                  <a:srgbClr val="E5E5FF"/>
                </a:solidFill>
              </a:rPr>
            </a:br>
            <a:r>
              <a:rPr lang="en-US" sz="3200" dirty="0">
                <a:solidFill>
                  <a:srgbClr val="FFFF00"/>
                </a:solidFill>
              </a:rPr>
              <a:t>(Forecast Issued March 21, 2024)/</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Anomalous ridging was predicted in the Gulf of Alaska...extending to the Pacific NW Coast (left).  The observed anomalies (right) resembled those predicted.  Both showed near-average conditions over Oregon.  </a:t>
            </a:r>
            <a:r>
              <a:rPr lang="en-US" sz="2000" b="1" i="1" u="sng" kern="0" dirty="0">
                <a:solidFill>
                  <a:srgbClr val="FFA3E7"/>
                </a:solidFill>
                <a:effectLst>
                  <a:outerShdw blurRad="38100" dist="38100" dir="2700000" algn="tl">
                    <a:srgbClr val="000000"/>
                  </a:outerShdw>
                </a:effectLst>
                <a:latin typeface="Garamond"/>
              </a:rPr>
              <a:t>Mostly a “forecast hit.”</a:t>
            </a: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0"/>
            <a:ext cx="4362450" cy="396237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401848"/>
      </p:ext>
    </p:extLst>
  </p:cSld>
  <p:clrMapOvr>
    <a:masterClrMapping/>
  </p:clrMapOvr>
  <p:transition spd="slow">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9460"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sp>
        <p:nvSpPr>
          <p:cNvPr id="632838"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pic>
        <p:nvPicPr>
          <p:cNvPr id="19462" name="Picture 10"/>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86018"/>
            <a:ext cx="4343400" cy="3797050"/>
          </a:xfrm>
          <a:noFill/>
          <a:extLst>
            <a:ext uri="{909E8E84-426E-40DD-AFC4-6F175D3DCCD1}">
              <a14:hiddenFill xmlns:a14="http://schemas.microsoft.com/office/drawing/2010/main">
                <a:solidFill>
                  <a:srgbClr val="FFFFFF"/>
                </a:solidFill>
              </a14:hiddenFill>
            </a:ext>
          </a:extLst>
        </p:spPr>
      </p:pic>
      <p:pic>
        <p:nvPicPr>
          <p:cNvPr id="19463"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18"/>
            <a:ext cx="4340225" cy="3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April 2024</a:t>
            </a:r>
            <a:br>
              <a:rPr lang="en-US" dirty="0"/>
            </a:br>
            <a:r>
              <a:rPr lang="en-US" sz="3200" dirty="0">
                <a:solidFill>
                  <a:srgbClr val="FFFF00"/>
                </a:solidFill>
              </a:rPr>
              <a:t>(Forecast Issued March 21,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3588266106"/>
      </p:ext>
    </p:extLst>
  </p:cSld>
  <p:clrMapOvr>
    <a:masterClrMapping/>
  </p:clrMapOvr>
  <p:transition spd="med">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April 2024</a:t>
            </a:r>
            <a:br>
              <a:rPr lang="en-US" dirty="0"/>
            </a:br>
            <a:r>
              <a:rPr lang="en-US" sz="3200" dirty="0">
                <a:solidFill>
                  <a:srgbClr val="FFFF00"/>
                </a:solidFill>
              </a:rPr>
              <a:t>(Forecast Issued March 21,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16466843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676400"/>
            <a:ext cx="8763000" cy="50292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Analogs mostly had near-average temperatures, but 1966 had a significant cold snap with fruit-tree damage. </a:t>
            </a:r>
            <a:r>
              <a:rPr lang="en-US" sz="2400" b="1" dirty="0">
                <a:solidFill>
                  <a:srgbClr val="FFFFFF"/>
                </a:solidFill>
                <a:effectLst>
                  <a:outerShdw blurRad="38100" dist="38100" dir="2700000" algn="tl">
                    <a:srgbClr val="000000"/>
                  </a:outerShdw>
                </a:effectLst>
                <a:latin typeface="Garamond" pitchFamily="18" charset="0"/>
              </a:rPr>
              <a:t>(Temperatures were generally near or slightly above average.  However, there were cool periods at the beginning and middle of the month with local western valley frost.)</a:t>
            </a:r>
            <a:r>
              <a:rPr lang="en-US" sz="2400" b="1" i="1" dirty="0">
                <a:solidFill>
                  <a:srgbClr val="FFA3E7"/>
                </a:solidFill>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“forecast hit.”</a:t>
            </a:r>
          </a:p>
          <a:p>
            <a:pPr marL="34290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Precipitation varied among the analogs.  1958 was wet, but 1966 &amp; 1973 were drier than average.  The latter skewed the forecast dry but with reduced forecast confidence. </a:t>
            </a:r>
            <a:r>
              <a:rPr lang="en-US" sz="2400" b="1" dirty="0">
                <a:solidFill>
                  <a:srgbClr val="FFFFFF"/>
                </a:solidFill>
                <a:effectLst>
                  <a:outerShdw blurRad="38100" dist="38100" dir="2700000" algn="tl">
                    <a:srgbClr val="000000"/>
                  </a:outerShdw>
                </a:effectLst>
                <a:latin typeface="Garamond" pitchFamily="18" charset="0"/>
              </a:rPr>
              <a:t>(Most of the rain and mountain snow fell at the beginning and end of the month.  Overall, precipitation was below average, especially north.)  </a:t>
            </a:r>
            <a:r>
              <a:rPr lang="en-US" sz="2400" b="1" i="1" u="sng" dirty="0">
                <a:solidFill>
                  <a:srgbClr val="FFA3E7"/>
                </a:solidFill>
                <a:effectLst>
                  <a:outerShdw blurRad="38100" dist="38100" dir="2700000" algn="tl">
                    <a:srgbClr val="000000"/>
                  </a:outerShdw>
                </a:effectLst>
                <a:latin typeface="Garamond" pitchFamily="18" charset="0"/>
              </a:rPr>
              <a:t>A “forecast hit.” </a:t>
            </a: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April 2024</a:t>
            </a:r>
            <a:br>
              <a:rPr lang="en-US" dirty="0"/>
            </a:br>
            <a:r>
              <a:rPr lang="en-US" sz="3200" dirty="0">
                <a:solidFill>
                  <a:srgbClr val="FFFF00"/>
                </a:solidFill>
              </a:rPr>
              <a:t>(Forecast Issued March 21,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3625833429"/>
      </p:ext>
    </p:extLst>
  </p:cSld>
  <p:clrMapOvr>
    <a:masterClrMapping/>
  </p:clrMapOvr>
  <p:transition spd="med">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February – April 2024</a:t>
            </a:r>
            <a:br>
              <a:rPr lang="en-US" dirty="0">
                <a:solidFill>
                  <a:srgbClr val="E5E5FF"/>
                </a:solidFill>
              </a:rPr>
            </a:br>
            <a:r>
              <a:rPr lang="en-US" sz="3200" dirty="0">
                <a:solidFill>
                  <a:srgbClr val="FFFF00"/>
                </a:solidFill>
              </a:rPr>
              <a:t>(Forecast Issued January 18, 2024)/</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867400"/>
            <a:ext cx="8991600" cy="9906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Both the analog blend (left) and the observed pattern (right) exhibited a pervasive “split-flow” upper-air pattern (typical during an </a:t>
            </a:r>
            <a:r>
              <a:rPr kumimoji="0" lang="en-US" sz="2000" b="0" i="0" u="none" strike="noStrike" kern="0" cap="none" spc="0" normalizeH="0" baseline="0" noProof="0" dirty="0">
                <a:ln>
                  <a:noFill/>
                </a:ln>
                <a:solidFill>
                  <a:srgbClr val="FF0000"/>
                </a:solidFill>
                <a:effectLst>
                  <a:outerShdw blurRad="38100" dist="38100" dir="2700000" algn="tl">
                    <a:srgbClr val="000000"/>
                  </a:outerShdw>
                </a:effectLst>
                <a:uLnTx/>
                <a:uFillTx/>
                <a:latin typeface="Garamond"/>
                <a:ea typeface="+mn-ea"/>
                <a:cs typeface="+mn-cs"/>
              </a:rPr>
              <a:t>El Niño</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 with anomalous troughing along the west coast.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“forecast hit.”</a:t>
            </a:r>
            <a:endParaRPr lang="en-US" sz="2000" b="1" i="1" kern="0" dirty="0">
              <a:solidFill>
                <a:srgbClr val="FFA3E7"/>
              </a:solidFill>
              <a:effectLst>
                <a:outerShdw blurRad="38100" dist="38100" dir="2700000" algn="tl">
                  <a:srgbClr val="000000"/>
                </a:outerShdw>
              </a:effectLst>
              <a:latin typeface="Garamond"/>
            </a:endParaRP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7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2458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2458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4583" name="Picture 9"/>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86007"/>
            <a:ext cx="4343400" cy="3797058"/>
          </a:xfrm>
          <a:noFill/>
          <a:extLst>
            <a:ext uri="{909E8E84-426E-40DD-AFC4-6F175D3DCCD1}">
              <a14:hiddenFill xmlns:a14="http://schemas.microsoft.com/office/drawing/2010/main">
                <a:solidFill>
                  <a:srgbClr val="FFFFFF"/>
                </a:solidFill>
              </a14:hiddenFill>
            </a:ext>
          </a:extLst>
        </p:spPr>
      </p:pic>
      <p:pic>
        <p:nvPicPr>
          <p:cNvPr id="24584"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07"/>
            <a:ext cx="4343400" cy="37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3"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February – April 2024</a:t>
            </a:r>
            <a:br>
              <a:rPr lang="en-US" dirty="0"/>
            </a:br>
            <a:r>
              <a:rPr lang="en-US" sz="3200" dirty="0">
                <a:solidFill>
                  <a:srgbClr val="FFFF00"/>
                </a:solidFill>
              </a:rPr>
              <a:t>(Forecast Issued January 18, 2024)/</a:t>
            </a:r>
            <a:r>
              <a:rPr lang="en-US" sz="3200" dirty="0">
                <a:solidFill>
                  <a:schemeClr val="tx1"/>
                </a:solidFill>
              </a:rPr>
              <a:t>(Actual)</a:t>
            </a:r>
            <a:endParaRPr lang="en-US" dirty="0">
              <a:solidFill>
                <a:schemeClr val="tx1"/>
              </a:solidFill>
            </a:endParaRPr>
          </a:p>
        </p:txBody>
      </p:sp>
    </p:spTree>
  </p:cSld>
  <p:clrMapOvr>
    <a:masterClrMapping/>
  </p:clrMapOvr>
  <p:transition spd="slow">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2662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2662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6631" name="Picture 10"/>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90759"/>
            <a:ext cx="4343400" cy="3792315"/>
          </a:xfrm>
          <a:noFill/>
          <a:extLst>
            <a:ext uri="{909E8E84-426E-40DD-AFC4-6F175D3DCCD1}">
              <a14:hiddenFill xmlns:a14="http://schemas.microsoft.com/office/drawing/2010/main">
                <a:solidFill>
                  <a:srgbClr val="FFFFFF"/>
                </a:solidFill>
              </a14:hiddenFill>
            </a:ext>
          </a:extLst>
        </p:spPr>
      </p:pic>
      <p:pic>
        <p:nvPicPr>
          <p:cNvPr id="26632"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90759"/>
            <a:ext cx="4343400" cy="37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February – April 2024</a:t>
            </a:r>
            <a:br>
              <a:rPr lang="en-US" dirty="0"/>
            </a:br>
            <a:r>
              <a:rPr lang="en-US" sz="3200" dirty="0">
                <a:solidFill>
                  <a:srgbClr val="FFFF00"/>
                </a:solidFill>
              </a:rPr>
              <a:t>(Forecast Issued January 18, 2024)/</a:t>
            </a:r>
            <a:r>
              <a:rPr lang="en-US" sz="3200" dirty="0">
                <a:solidFill>
                  <a:schemeClr val="tx1"/>
                </a:solidFill>
              </a:rPr>
              <a:t>(Actual)</a:t>
            </a:r>
            <a:endParaRPr lang="en-US" dirty="0">
              <a:solidFill>
                <a:schemeClr val="tx1"/>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Rectangle 3"/>
          <p:cNvSpPr>
            <a:spLocks noChangeArrowheads="1"/>
          </p:cNvSpPr>
          <p:nvPr/>
        </p:nvSpPr>
        <p:spPr bwMode="auto">
          <a:xfrm>
            <a:off x="152400" y="1600200"/>
            <a:ext cx="8763000" cy="51816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Near or above-average temperatures.  </a:t>
            </a:r>
            <a:r>
              <a:rPr lang="en-US" sz="2400" b="1" dirty="0">
                <a:solidFill>
                  <a:srgbClr val="FFFFFF"/>
                </a:solidFill>
                <a:effectLst>
                  <a:outerShdw blurRad="38100" dist="38100" dir="2700000" algn="tl">
                    <a:srgbClr val="000000"/>
                  </a:outerShdw>
                </a:effectLst>
                <a:latin typeface="Garamond" pitchFamily="18" charset="0"/>
              </a:rPr>
              <a:t>(As expected, a mild pattern emerged in February with March bringing some cooling, relative to average.  April  had slightly warmer-than-average temperatures.  Overall, temperatures were slightly above average.)  </a:t>
            </a:r>
            <a:r>
              <a:rPr lang="en-US" sz="2400" b="1" i="1" u="sng" dirty="0">
                <a:solidFill>
                  <a:srgbClr val="FFA3E7"/>
                </a:solidFill>
                <a:effectLst>
                  <a:outerShdw blurRad="38100" dist="38100" dir="2700000" algn="tl">
                    <a:srgbClr val="000000"/>
                  </a:outerShdw>
                </a:effectLst>
                <a:latin typeface="Garamond" pitchFamily="18" charset="0"/>
              </a:rPr>
              <a:t>A “forecast hit.”</a:t>
            </a:r>
          </a:p>
          <a:p>
            <a:pPr marL="342900" lvl="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An abundance of days with precipitation but overall values near or slightly below average.  The greatest chances for positive departures in the southern zones. </a:t>
            </a:r>
            <a:r>
              <a:rPr lang="en-US" sz="2400" b="1" dirty="0">
                <a:solidFill>
                  <a:srgbClr val="FFFFFF"/>
                </a:solidFill>
                <a:effectLst>
                  <a:outerShdw blurRad="38100" dist="38100" dir="2700000" algn="tl">
                    <a:srgbClr val="000000"/>
                  </a:outerShdw>
                </a:effectLst>
                <a:latin typeface="Garamond" pitchFamily="18" charset="0"/>
              </a:rPr>
              <a:t>(Above-average rain and mountain snow in February was tempered by a transition to drier-than-average conditions by April.  Overall, precipitation was near average.  Mountain snowpacks peaked at near normal north and above normal south.)   </a:t>
            </a:r>
            <a:r>
              <a:rPr lang="en-US" sz="2400" b="1" i="1" u="sng" dirty="0">
                <a:solidFill>
                  <a:srgbClr val="FFA3E7"/>
                </a:solidFill>
                <a:effectLst>
                  <a:outerShdw blurRad="38100" dist="38100" dir="2700000" algn="tl">
                    <a:srgbClr val="000000"/>
                  </a:outerShdw>
                </a:effectLst>
                <a:latin typeface="Garamond" pitchFamily="18" charset="0"/>
              </a:rPr>
              <a:t>A “forecast hit.”</a:t>
            </a:r>
            <a:endPar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February – April 2024</a:t>
            </a:r>
            <a:br>
              <a:rPr lang="en-US" dirty="0"/>
            </a:br>
            <a:r>
              <a:rPr lang="en-US" sz="3200" dirty="0">
                <a:solidFill>
                  <a:srgbClr val="FFFF00"/>
                </a:solidFill>
              </a:rPr>
              <a:t>(Forecast Issued January 18, 2024)/</a:t>
            </a:r>
            <a:r>
              <a:rPr lang="en-US" sz="3200" dirty="0">
                <a:solidFill>
                  <a:schemeClr val="tx1"/>
                </a:solidFill>
              </a:rPr>
              <a:t>(Actual)</a:t>
            </a:r>
            <a:endParaRPr lang="en-US" dirty="0">
              <a:solidFill>
                <a:schemeClr val="tx1"/>
              </a:solidFill>
            </a:endParaRPr>
          </a:p>
        </p:txBody>
      </p:sp>
    </p:spTree>
  </p:cSld>
  <p:clrMapOvr>
    <a:masterClrMapping/>
  </p:clrMapOvr>
  <p:transition spd="med">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1143000"/>
          </a:xfrm>
        </p:spPr>
        <p:txBody>
          <a:bodyPr/>
          <a:lstStyle/>
          <a:p>
            <a:pPr eaLnBrk="1" hangingPunct="1">
              <a:defRPr/>
            </a:pPr>
            <a:r>
              <a:rPr lang="en-US" sz="4800" dirty="0">
                <a:solidFill>
                  <a:schemeClr val="tx1"/>
                </a:solidFill>
              </a:rPr>
              <a:t>Format and Purpose:</a:t>
            </a:r>
          </a:p>
        </p:txBody>
      </p:sp>
      <p:sp>
        <p:nvSpPr>
          <p:cNvPr id="428035" name="Text Box 3"/>
          <p:cNvSpPr txBox="1">
            <a:spLocks noGrp="1" noChangeArrowheads="1"/>
          </p:cNvSpPr>
          <p:nvPr>
            <p:ph type="body" idx="1"/>
          </p:nvPr>
        </p:nvSpPr>
        <p:spPr>
          <a:xfrm>
            <a:off x="152400" y="1143000"/>
            <a:ext cx="8763000" cy="5638800"/>
          </a:xfrm>
        </p:spPr>
        <p:txBody>
          <a:bodyPr/>
          <a:lstStyle/>
          <a:p>
            <a:pPr marL="0" indent="0" eaLnBrk="1" hangingPunct="1">
              <a:defRPr/>
            </a:pPr>
            <a:r>
              <a:rPr lang="en-US" dirty="0"/>
              <a:t>  A side-by-side comparison of the </a:t>
            </a:r>
            <a:r>
              <a:rPr lang="en-US" dirty="0">
                <a:solidFill>
                  <a:srgbClr val="FFFF00"/>
                </a:solidFill>
              </a:rPr>
              <a:t>“Seasonal Climate Forecast”</a:t>
            </a:r>
            <a:r>
              <a:rPr lang="en-US" dirty="0"/>
              <a:t> vs. what </a:t>
            </a:r>
            <a:r>
              <a:rPr lang="en-US" sz="2800" b="1" dirty="0"/>
              <a:t>(Actually Occurred) </a:t>
            </a:r>
            <a:r>
              <a:rPr lang="en-US" dirty="0"/>
              <a:t>is done for both the 1-month &amp; 3-month forecasts.</a:t>
            </a:r>
            <a:r>
              <a:rPr lang="en-US" dirty="0">
                <a:solidFill>
                  <a:srgbClr val="FFFF00"/>
                </a:solidFill>
              </a:rPr>
              <a:t>*</a:t>
            </a:r>
          </a:p>
          <a:p>
            <a:pPr marL="0" indent="0" eaLnBrk="1" hangingPunct="1">
              <a:defRPr/>
            </a:pPr>
            <a:r>
              <a:rPr lang="en-US" dirty="0">
                <a:solidFill>
                  <a:srgbClr val="FFA3E7"/>
                </a:solidFill>
              </a:rPr>
              <a:t>  The accuracy of each forecast is reviewed, and the need for analog-year updates is examined.</a:t>
            </a:r>
          </a:p>
          <a:p>
            <a:pPr marL="0" indent="0" eaLnBrk="1" hangingPunct="1">
              <a:defRPr/>
            </a:pPr>
            <a:r>
              <a:rPr lang="en-US" dirty="0">
                <a:solidFill>
                  <a:srgbClr val="FFA3E7"/>
                </a:solidFill>
              </a:rPr>
              <a:t>  </a:t>
            </a:r>
            <a:r>
              <a:rPr lang="en-US" dirty="0"/>
              <a:t>This is part of an ongoing assessment of the utility of this forecast method.**</a:t>
            </a:r>
          </a:p>
          <a:p>
            <a:pPr marL="0" indent="0" eaLnBrk="1" hangingPunct="1">
              <a:buNone/>
              <a:defRPr/>
            </a:pPr>
            <a:endParaRPr lang="en-US" sz="800" i="1" dirty="0">
              <a:solidFill>
                <a:srgbClr val="FFFF00"/>
              </a:solidFill>
            </a:endParaRPr>
          </a:p>
          <a:p>
            <a:pPr marL="0" indent="0" algn="ctr" eaLnBrk="1" hangingPunct="1">
              <a:buNone/>
              <a:defRPr/>
            </a:pPr>
            <a:r>
              <a:rPr lang="en-US" sz="2800" i="1" dirty="0">
                <a:solidFill>
                  <a:srgbClr val="FFFF00"/>
                </a:solidFill>
              </a:rPr>
              <a:t>   *Utilizes 1991-2020 long-term averages</a:t>
            </a:r>
          </a:p>
          <a:p>
            <a:pPr marL="0" indent="0" algn="ctr" eaLnBrk="1" hangingPunct="1">
              <a:buFont typeface="Wingdings" panose="05000000000000000000" pitchFamily="2" charset="2"/>
              <a:buNone/>
              <a:defRPr/>
            </a:pPr>
            <a:r>
              <a:rPr lang="en-US" sz="3600" dirty="0"/>
              <a:t>**</a:t>
            </a:r>
            <a:r>
              <a:rPr lang="en-US" sz="2800" dirty="0"/>
              <a:t>See “Forecasting Methods…” at:</a:t>
            </a:r>
          </a:p>
          <a:p>
            <a:pPr marL="0" indent="0" algn="ctr" eaLnBrk="1" hangingPunct="1">
              <a:buNone/>
              <a:defRPr/>
            </a:pPr>
            <a:r>
              <a:rPr lang="en-US" sz="2800" u="sng" dirty="0">
                <a:effectLst/>
                <a:hlinkClick r:id="rId2"/>
              </a:rPr>
              <a:t>https://oda.direct/Weather</a:t>
            </a:r>
            <a:endParaRPr lang="en-US" sz="2800" dirty="0"/>
          </a:p>
        </p:txBody>
      </p:sp>
    </p:spTree>
  </p:cSld>
  <p:clrMapOvr>
    <a:masterClrMapping/>
  </p:clrMapOvr>
  <p:transition spd="med">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C64E-4FC5-061F-4CDE-5D74B07790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8C7281-79E5-F31A-32FA-9BBCFB1AC1D0}"/>
              </a:ext>
            </a:extLst>
          </p:cNvPr>
          <p:cNvPicPr>
            <a:picLocks/>
          </p:cNvPicPr>
          <p:nvPr/>
        </p:nvPicPr>
        <p:blipFill>
          <a:blip r:embed="rId2">
            <a:extLst>
              <a:ext uri="{28A0092B-C50C-407E-A947-70E740481C1C}">
                <a14:useLocalDpi xmlns:a14="http://schemas.microsoft.com/office/drawing/2010/main"/>
              </a:ext>
            </a:extLst>
          </a:blip>
          <a:srcRect/>
          <a:stretch/>
        </p:blipFill>
        <p:spPr>
          <a:xfrm>
            <a:off x="794538" y="915990"/>
            <a:ext cx="7554923" cy="5768969"/>
          </a:xfrm>
          <a:prstGeom prst="rect">
            <a:avLst/>
          </a:prstGeom>
        </p:spPr>
      </p:pic>
      <p:sp>
        <p:nvSpPr>
          <p:cNvPr id="2" name="Rectangle 2">
            <a:extLst>
              <a:ext uri="{FF2B5EF4-FFF2-40B4-BE49-F238E27FC236}">
                <a16:creationId xmlns:a16="http://schemas.microsoft.com/office/drawing/2014/main" id="{8D42A7FB-76FB-5627-962A-690621F55EA5}"/>
              </a:ext>
            </a:extLst>
          </p:cNvPr>
          <p:cNvSpPr>
            <a:spLocks noGrp="1" noRot="1" noChangeArrowheads="1"/>
          </p:cNvSpPr>
          <p:nvPr>
            <p:ph type="title"/>
          </p:nvPr>
        </p:nvSpPr>
        <p:spPr>
          <a:xfrm>
            <a:off x="0" y="-76200"/>
            <a:ext cx="9144000" cy="762000"/>
          </a:xfrm>
        </p:spPr>
        <p:txBody>
          <a:bodyPr/>
          <a:lstStyle/>
          <a:p>
            <a:pPr eaLnBrk="1" hangingPunct="1">
              <a:defRPr/>
            </a:pPr>
            <a:r>
              <a:rPr lang="en-US" sz="3200" dirty="0">
                <a:solidFill>
                  <a:schemeClr val="tx1"/>
                </a:solidFill>
              </a:rPr>
              <a:t>Oregon Snowpacks Started Slowly...</a:t>
            </a:r>
            <a:endParaRPr lang="en-US" sz="3200" dirty="0">
              <a:solidFill>
                <a:srgbClr val="FFFF93"/>
              </a:solidFill>
            </a:endParaRPr>
          </a:p>
        </p:txBody>
      </p:sp>
      <p:sp>
        <p:nvSpPr>
          <p:cNvPr id="4" name="TextBox 3">
            <a:extLst>
              <a:ext uri="{FF2B5EF4-FFF2-40B4-BE49-F238E27FC236}">
                <a16:creationId xmlns:a16="http://schemas.microsoft.com/office/drawing/2014/main" id="{F4CAA9BC-5D41-8CDA-868A-89C7080E45F1}"/>
              </a:ext>
            </a:extLst>
          </p:cNvPr>
          <p:cNvSpPr txBox="1"/>
          <p:nvPr/>
        </p:nvSpPr>
        <p:spPr>
          <a:xfrm>
            <a:off x="0" y="457200"/>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chemeClr val="accent1">
                    <a:lumMod val="40000"/>
                    <a:lumOff val="60000"/>
                  </a:schemeClr>
                </a:solidFill>
                <a:effectLst>
                  <a:outerShdw blurRad="38100" dist="38100" dir="2700000" algn="tl">
                    <a:srgbClr val="000000"/>
                  </a:outerShdw>
                </a:effectLst>
                <a:uLnTx/>
                <a:uFillTx/>
                <a:latin typeface="Garamond"/>
                <a:ea typeface="+mj-ea"/>
                <a:cs typeface="+mj-cs"/>
              </a:rPr>
              <a:t>(</a:t>
            </a:r>
            <a:r>
              <a:rPr lang="en-US" sz="2400" b="1" kern="0" dirty="0">
                <a:solidFill>
                  <a:schemeClr val="accent1">
                    <a:lumMod val="40000"/>
                    <a:lumOff val="60000"/>
                  </a:schemeClr>
                </a:solidFill>
                <a:effectLst>
                  <a:outerShdw blurRad="38100" dist="38100" dir="2700000" algn="tl">
                    <a:srgbClr val="000000"/>
                  </a:outerShdw>
                </a:effectLst>
                <a:latin typeface="Garamond"/>
                <a:ea typeface="+mj-ea"/>
                <a:cs typeface="+mj-cs"/>
              </a:rPr>
              <a:t>Beginning of February </a:t>
            </a:r>
            <a:r>
              <a:rPr kumimoji="0" lang="en-US" sz="2400" b="1" i="0" u="none" strike="noStrike" kern="0" cap="none" spc="0" normalizeH="0" baseline="0" noProof="0" dirty="0">
                <a:ln>
                  <a:noFill/>
                </a:ln>
                <a:solidFill>
                  <a:schemeClr val="accent1">
                    <a:lumMod val="40000"/>
                    <a:lumOff val="60000"/>
                  </a:schemeClr>
                </a:solidFill>
                <a:effectLst>
                  <a:outerShdw blurRad="38100" dist="38100" dir="2700000" algn="tl">
                    <a:srgbClr val="000000"/>
                  </a:outerShdw>
                </a:effectLst>
                <a:uLnTx/>
                <a:uFillTx/>
                <a:latin typeface="Garamond"/>
                <a:ea typeface="+mj-ea"/>
                <a:cs typeface="+mj-cs"/>
              </a:rPr>
              <a:t>2024)</a:t>
            </a:r>
            <a:endParaRPr lang="en-US" sz="2400" dirty="0">
              <a:solidFill>
                <a:schemeClr val="accent1">
                  <a:lumMod val="40000"/>
                  <a:lumOff val="60000"/>
                </a:schemeClr>
              </a:solidFill>
            </a:endParaRPr>
          </a:p>
        </p:txBody>
      </p:sp>
    </p:spTree>
    <p:extLst>
      <p:ext uri="{BB962C8B-B14F-4D97-AF65-F5344CB8AC3E}">
        <p14:creationId xmlns:p14="http://schemas.microsoft.com/office/powerpoint/2010/main" val="564525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C64E-4FC5-061F-4CDE-5D74B07790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8C7281-79E5-F31A-32FA-9BBCFB1AC1D0}"/>
              </a:ext>
            </a:extLst>
          </p:cNvPr>
          <p:cNvPicPr>
            <a:picLocks/>
          </p:cNvPicPr>
          <p:nvPr/>
        </p:nvPicPr>
        <p:blipFill>
          <a:blip r:embed="rId2">
            <a:extLst>
              <a:ext uri="{28A0092B-C50C-407E-A947-70E740481C1C}">
                <a14:useLocalDpi xmlns:a14="http://schemas.microsoft.com/office/drawing/2010/main"/>
              </a:ext>
            </a:extLst>
          </a:blip>
          <a:srcRect/>
          <a:stretch/>
        </p:blipFill>
        <p:spPr>
          <a:xfrm>
            <a:off x="793498" y="917767"/>
            <a:ext cx="7557004" cy="5765414"/>
          </a:xfrm>
          <a:prstGeom prst="rect">
            <a:avLst/>
          </a:prstGeom>
        </p:spPr>
      </p:pic>
      <p:sp>
        <p:nvSpPr>
          <p:cNvPr id="2" name="Rectangle 2">
            <a:extLst>
              <a:ext uri="{FF2B5EF4-FFF2-40B4-BE49-F238E27FC236}">
                <a16:creationId xmlns:a16="http://schemas.microsoft.com/office/drawing/2014/main" id="{8D42A7FB-76FB-5627-962A-690621F55EA5}"/>
              </a:ext>
            </a:extLst>
          </p:cNvPr>
          <p:cNvSpPr>
            <a:spLocks noGrp="1" noRot="1" noChangeArrowheads="1"/>
          </p:cNvSpPr>
          <p:nvPr>
            <p:ph type="title"/>
          </p:nvPr>
        </p:nvSpPr>
        <p:spPr>
          <a:xfrm>
            <a:off x="0" y="-76200"/>
            <a:ext cx="9144000" cy="762000"/>
          </a:xfrm>
        </p:spPr>
        <p:txBody>
          <a:bodyPr/>
          <a:lstStyle/>
          <a:p>
            <a:pPr eaLnBrk="1" hangingPunct="1">
              <a:defRPr/>
            </a:pPr>
            <a:r>
              <a:rPr lang="en-US" sz="3200" dirty="0">
                <a:solidFill>
                  <a:schemeClr val="tx1"/>
                </a:solidFill>
              </a:rPr>
              <a:t>Increases in Snowpacks...Mainly South</a:t>
            </a:r>
            <a:endParaRPr lang="en-US" sz="3200" dirty="0">
              <a:solidFill>
                <a:srgbClr val="FFFF93"/>
              </a:solidFill>
            </a:endParaRPr>
          </a:p>
        </p:txBody>
      </p:sp>
      <p:sp>
        <p:nvSpPr>
          <p:cNvPr id="4" name="TextBox 3">
            <a:extLst>
              <a:ext uri="{FF2B5EF4-FFF2-40B4-BE49-F238E27FC236}">
                <a16:creationId xmlns:a16="http://schemas.microsoft.com/office/drawing/2014/main" id="{F4CAA9BC-5D41-8CDA-868A-89C7080E45F1}"/>
              </a:ext>
            </a:extLst>
          </p:cNvPr>
          <p:cNvSpPr txBox="1"/>
          <p:nvPr/>
        </p:nvSpPr>
        <p:spPr>
          <a:xfrm>
            <a:off x="0" y="457200"/>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chemeClr val="accent1">
                    <a:lumMod val="40000"/>
                    <a:lumOff val="60000"/>
                  </a:schemeClr>
                </a:solidFill>
                <a:effectLst>
                  <a:outerShdw blurRad="38100" dist="38100" dir="2700000" algn="tl">
                    <a:srgbClr val="000000"/>
                  </a:outerShdw>
                </a:effectLst>
                <a:uLnTx/>
                <a:uFillTx/>
                <a:latin typeface="Garamond"/>
                <a:ea typeface="+mj-ea"/>
                <a:cs typeface="+mj-cs"/>
              </a:rPr>
              <a:t>(Beginning of May 2024)</a:t>
            </a:r>
            <a:endParaRPr lang="en-US" sz="2400" dirty="0">
              <a:solidFill>
                <a:schemeClr val="accent1">
                  <a:lumMod val="40000"/>
                  <a:lumOff val="60000"/>
                </a:schemeClr>
              </a:solidFill>
            </a:endParaRPr>
          </a:p>
        </p:txBody>
      </p:sp>
    </p:spTree>
    <p:extLst>
      <p:ext uri="{BB962C8B-B14F-4D97-AF65-F5344CB8AC3E}">
        <p14:creationId xmlns:p14="http://schemas.microsoft.com/office/powerpoint/2010/main" val="237574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3200" dirty="0">
                <a:solidFill>
                  <a:schemeClr val="tx1"/>
                </a:solidFill>
              </a:rPr>
              <a:t>Continued Drought Improvement</a:t>
            </a:r>
            <a:endParaRPr lang="en-US" sz="3200" dirty="0">
              <a:solidFill>
                <a:srgbClr val="FFFF93"/>
              </a:solidFill>
            </a:endParaRPr>
          </a:p>
        </p:txBody>
      </p:sp>
      <p:pic>
        <p:nvPicPr>
          <p:cNvPr id="3" name="Picture 2">
            <a:extLst>
              <a:ext uri="{FF2B5EF4-FFF2-40B4-BE49-F238E27FC236}">
                <a16:creationId xmlns:a16="http://schemas.microsoft.com/office/drawing/2014/main" id="{788D4B42-CA9A-4FB4-9341-EBC4B2155E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99" y="1408534"/>
            <a:ext cx="4419600" cy="2813343"/>
          </a:xfrm>
          <a:prstGeom prst="rect">
            <a:avLst/>
          </a:prstGeom>
        </p:spPr>
      </p:pic>
      <p:sp>
        <p:nvSpPr>
          <p:cNvPr id="428035" name="Text Box 3"/>
          <p:cNvSpPr txBox="1">
            <a:spLocks noGrp="1" noChangeArrowheads="1"/>
          </p:cNvSpPr>
          <p:nvPr>
            <p:ph type="body" idx="1"/>
          </p:nvPr>
        </p:nvSpPr>
        <p:spPr>
          <a:xfrm>
            <a:off x="1981200" y="6344761"/>
            <a:ext cx="4953000" cy="533400"/>
          </a:xfrm>
        </p:spPr>
        <p:txBody>
          <a:bodyPr/>
          <a:lstStyle/>
          <a:p>
            <a:pPr marL="0" indent="0" eaLnBrk="1" hangingPunct="1">
              <a:buClr>
                <a:srgbClr val="FFCC00"/>
              </a:buClr>
              <a:buNone/>
              <a:defRPr/>
            </a:pPr>
            <a:r>
              <a:rPr lang="en-US" sz="2800" dirty="0">
                <a:solidFill>
                  <a:srgbClr val="FFFFFF"/>
                </a:solidFill>
                <a:hlinkClick r:id="rId4"/>
              </a:rPr>
              <a:t>https://droughtmonitor.unl.edu/</a:t>
            </a:r>
            <a:endParaRPr lang="en-US" sz="2800" dirty="0">
              <a:effectLst>
                <a:outerShdw blurRad="50800" dist="76200" algn="l" rotWithShape="0">
                  <a:prstClr val="black"/>
                </a:outerShdw>
              </a:effectLst>
            </a:endParaRPr>
          </a:p>
        </p:txBody>
      </p:sp>
      <p:sp>
        <p:nvSpPr>
          <p:cNvPr id="6" name="TextBox 5">
            <a:extLst>
              <a:ext uri="{FF2B5EF4-FFF2-40B4-BE49-F238E27FC236}">
                <a16:creationId xmlns:a16="http://schemas.microsoft.com/office/drawing/2014/main" id="{2DEA2E61-6EE1-21A8-370D-6F762804B9D2}"/>
              </a:ext>
            </a:extLst>
          </p:cNvPr>
          <p:cNvSpPr txBox="1"/>
          <p:nvPr/>
        </p:nvSpPr>
        <p:spPr>
          <a:xfrm>
            <a:off x="0" y="609600"/>
            <a:ext cx="9143998" cy="523220"/>
          </a:xfrm>
          <a:prstGeom prst="rect">
            <a:avLst/>
          </a:prstGeom>
          <a:noFill/>
        </p:spPr>
        <p:txBody>
          <a:bodyPr wrap="square">
            <a:spAutoFit/>
          </a:bodyPr>
          <a:lstStyle/>
          <a:p>
            <a:pPr algn="ctr"/>
            <a:r>
              <a:rPr kumimoji="0" lang="en-US" sz="2800" b="1" i="0" u="none" strike="noStrike" kern="0" cap="none" spc="0" normalizeH="0" baseline="0" noProof="0" dirty="0">
                <a:ln>
                  <a:noFill/>
                </a:ln>
                <a:solidFill>
                  <a:schemeClr val="accent1">
                    <a:lumMod val="40000"/>
                    <a:lumOff val="60000"/>
                  </a:schemeClr>
                </a:solidFill>
                <a:effectLst>
                  <a:outerShdw blurRad="38100" dist="38100" dir="2700000" algn="tl">
                    <a:srgbClr val="000000"/>
                  </a:outerShdw>
                </a:effectLst>
                <a:uLnTx/>
                <a:uFillTx/>
                <a:latin typeface="Garamond"/>
                <a:ea typeface="+mj-ea"/>
                <a:cs typeface="+mj-cs"/>
              </a:rPr>
              <a:t>(over the past 3 months)</a:t>
            </a:r>
            <a:endParaRPr lang="en-US" sz="2800" dirty="0">
              <a:solidFill>
                <a:schemeClr val="accent1">
                  <a:lumMod val="40000"/>
                  <a:lumOff val="60000"/>
                </a:schemeClr>
              </a:solidFill>
            </a:endParaRPr>
          </a:p>
        </p:txBody>
      </p:sp>
      <p:pic>
        <p:nvPicPr>
          <p:cNvPr id="2" name="Picture 1">
            <a:extLst>
              <a:ext uri="{FF2B5EF4-FFF2-40B4-BE49-F238E27FC236}">
                <a16:creationId xmlns:a16="http://schemas.microsoft.com/office/drawing/2014/main" id="{F5653167-0394-1169-E032-71AD5CAA4CC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25301" y="2671501"/>
            <a:ext cx="4419600" cy="2813343"/>
          </a:xfrm>
          <a:prstGeom prst="rect">
            <a:avLst/>
          </a:prstGeom>
        </p:spPr>
      </p:pic>
      <p:sp>
        <p:nvSpPr>
          <p:cNvPr id="4" name="TextBox 3">
            <a:extLst>
              <a:ext uri="{FF2B5EF4-FFF2-40B4-BE49-F238E27FC236}">
                <a16:creationId xmlns:a16="http://schemas.microsoft.com/office/drawing/2014/main" id="{851188C9-A150-FB86-028F-B96C823483EF}"/>
              </a:ext>
            </a:extLst>
          </p:cNvPr>
          <p:cNvSpPr txBox="1"/>
          <p:nvPr/>
        </p:nvSpPr>
        <p:spPr>
          <a:xfrm>
            <a:off x="0" y="5939135"/>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Courtesy:  National Drought Mitigation Center (NDMC)</a:t>
            </a:r>
            <a:endParaRPr lang="en-US" dirty="0"/>
          </a:p>
        </p:txBody>
      </p:sp>
      <p:sp>
        <p:nvSpPr>
          <p:cNvPr id="7" name="TextBox 6">
            <a:extLst>
              <a:ext uri="{FF2B5EF4-FFF2-40B4-BE49-F238E27FC236}">
                <a16:creationId xmlns:a16="http://schemas.microsoft.com/office/drawing/2014/main" id="{355B21A4-A862-4CB5-B6D5-9C7F1D012E8B}"/>
              </a:ext>
            </a:extLst>
          </p:cNvPr>
          <p:cNvSpPr txBox="1"/>
          <p:nvPr/>
        </p:nvSpPr>
        <p:spPr>
          <a:xfrm>
            <a:off x="381000" y="1447800"/>
            <a:ext cx="2362200"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bg2">
                    <a:lumMod val="50000"/>
                    <a:lumOff val="50000"/>
                  </a:schemeClr>
                </a:solidFill>
                <a:effectLst>
                  <a:outerShdw blurRad="38100" dist="38100" dir="2700000" algn="tl">
                    <a:srgbClr val="000000"/>
                  </a:outerShdw>
                </a:effectLst>
                <a:uLnTx/>
                <a:uFillTx/>
                <a:latin typeface="Garamond"/>
                <a:ea typeface="+mj-ea"/>
                <a:cs typeface="+mj-cs"/>
              </a:rPr>
              <a:t>January 30, 2024</a:t>
            </a:r>
            <a:endParaRPr lang="en-US" sz="2400" dirty="0">
              <a:solidFill>
                <a:schemeClr val="bg2">
                  <a:lumMod val="50000"/>
                  <a:lumOff val="50000"/>
                </a:schemeClr>
              </a:solidFill>
            </a:endParaRPr>
          </a:p>
        </p:txBody>
      </p:sp>
      <p:sp>
        <p:nvSpPr>
          <p:cNvPr id="8" name="TextBox 7">
            <a:extLst>
              <a:ext uri="{FF2B5EF4-FFF2-40B4-BE49-F238E27FC236}">
                <a16:creationId xmlns:a16="http://schemas.microsoft.com/office/drawing/2014/main" id="{480F2937-F615-9969-2351-AF13AA91B7C7}"/>
              </a:ext>
            </a:extLst>
          </p:cNvPr>
          <p:cNvSpPr txBox="1"/>
          <p:nvPr/>
        </p:nvSpPr>
        <p:spPr>
          <a:xfrm>
            <a:off x="5029200" y="2743200"/>
            <a:ext cx="2286000"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bg2">
                    <a:lumMod val="50000"/>
                    <a:lumOff val="50000"/>
                  </a:schemeClr>
                </a:solidFill>
                <a:effectLst>
                  <a:outerShdw blurRad="38100" dist="38100" dir="2700000" algn="tl">
                    <a:srgbClr val="000000"/>
                  </a:outerShdw>
                </a:effectLst>
                <a:uLnTx/>
                <a:uFillTx/>
                <a:latin typeface="Garamond"/>
                <a:ea typeface="+mj-ea"/>
                <a:cs typeface="+mj-cs"/>
              </a:rPr>
              <a:t>April 30, 2024</a:t>
            </a:r>
            <a:endParaRPr lang="en-US" sz="2400" dirty="0">
              <a:solidFill>
                <a:schemeClr val="bg2">
                  <a:lumMod val="50000"/>
                  <a:lumOff val="50000"/>
                </a:schemeClr>
              </a:solidFill>
            </a:endParaRPr>
          </a:p>
        </p:txBody>
      </p:sp>
    </p:spTree>
    <p:extLst>
      <p:ext uri="{BB962C8B-B14F-4D97-AF65-F5344CB8AC3E}">
        <p14:creationId xmlns:p14="http://schemas.microsoft.com/office/powerpoint/2010/main" val="415032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Forecast Resources</a:t>
            </a:r>
          </a:p>
        </p:txBody>
      </p:sp>
      <p:sp>
        <p:nvSpPr>
          <p:cNvPr id="428035" name="Text Box 3"/>
          <p:cNvSpPr txBox="1">
            <a:spLocks noGrp="1" noChangeArrowheads="1"/>
          </p:cNvSpPr>
          <p:nvPr>
            <p:ph type="body" idx="1"/>
          </p:nvPr>
        </p:nvSpPr>
        <p:spPr>
          <a:xfrm>
            <a:off x="152400" y="838200"/>
            <a:ext cx="8839200" cy="59436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ODA Seasonal Climate Forecast Home:</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https://www.oregon.gov/ODA/programs/NaturalResources/Pages/Weather.aspx</a:t>
            </a:r>
            <a:endPar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0" indent="0" eaLnBrk="1" hangingPunct="1">
              <a:defRPr/>
            </a:pPr>
            <a:r>
              <a:rPr lang="en-US" sz="2800" dirty="0"/>
              <a:t>CPC Official US Three-Month Forecasts (Graphics):</a:t>
            </a:r>
          </a:p>
          <a:p>
            <a:pPr marL="0" indent="0" eaLnBrk="1" hangingPunct="1">
              <a:buNone/>
              <a:defRPr/>
            </a:pPr>
            <a:r>
              <a:rPr lang="en-US" sz="1800" dirty="0">
                <a:hlinkClick r:id="rId4"/>
              </a:rPr>
              <a:t>h</a:t>
            </a:r>
            <a:r>
              <a:rPr lang="en-US" sz="1800" dirty="0">
                <a:effectLst>
                  <a:outerShdw blurRad="50800" dist="76200" algn="l" rotWithShape="0">
                    <a:prstClr val="black"/>
                  </a:outerShdw>
                </a:effectLst>
                <a:hlinkClick r:id="rId4"/>
              </a:rPr>
              <a:t>ttps://www.cpc.ncep.noaa.gov/products/predictions/long_range/seasonal.php?lead=01</a:t>
            </a:r>
            <a:endParaRPr lang="en-US" sz="1200" dirty="0">
              <a:effectLst>
                <a:outerShdw blurRad="50800" dist="76200" algn="l" rotWithShape="0">
                  <a:prstClr val="black"/>
                </a:outerShdw>
              </a:effectLst>
            </a:endParaRPr>
          </a:p>
          <a:p>
            <a:pPr marL="0" indent="0" eaLnBrk="1" hangingPunct="1">
              <a:defRPr/>
            </a:pPr>
            <a:r>
              <a:rPr lang="en-US" sz="2800" dirty="0"/>
              <a:t> CPC US 30-Day &amp; 90-Day Forecasts (Discussions):</a:t>
            </a:r>
          </a:p>
          <a:p>
            <a:pPr marL="0" indent="0" eaLnBrk="1" hangingPunct="1">
              <a:buNone/>
              <a:defRPr/>
            </a:pPr>
            <a:r>
              <a:rPr lang="en-US" sz="1800" dirty="0">
                <a:effectLst>
                  <a:outerShdw blurRad="50800" dist="76200" algn="l" rotWithShape="0">
                    <a:prstClr val="black"/>
                  </a:outerShdw>
                </a:effectLst>
                <a:hlinkClick r:id="rId5"/>
              </a:rPr>
              <a:t>https://www.cpc.ncep.noaa.gov/products/predictions/long_range/fxus07.html</a:t>
            </a:r>
            <a:endParaRPr lang="en-US" sz="1800" dirty="0">
              <a:effectLst>
                <a:outerShdw blurRad="50800" dist="76200" algn="l" rotWithShape="0">
                  <a:prstClr val="black"/>
                </a:outerShdw>
              </a:effectLst>
            </a:endParaRPr>
          </a:p>
          <a:p>
            <a:pPr marL="0" indent="0" eaLnBrk="1" hangingPunct="1">
              <a:defRPr/>
            </a:pPr>
            <a:r>
              <a:rPr lang="en-US" sz="2800" dirty="0"/>
              <a:t> CPC </a:t>
            </a:r>
            <a:r>
              <a:rPr lang="en-US" sz="2800" dirty="0">
                <a:effectLst>
                  <a:outerShdw blurRad="50800" dist="76200" algn="l" rotWithShape="0">
                    <a:prstClr val="black"/>
                  </a:outerShdw>
                </a:effectLst>
              </a:rPr>
              <a:t>Weekly &amp; Monthly ENSO Discussions: </a:t>
            </a:r>
            <a:r>
              <a:rPr lang="en-US" sz="1800" dirty="0">
                <a:effectLst>
                  <a:outerShdw blurRad="50800" dist="76200" algn="l" rotWithShape="0">
                    <a:prstClr val="black"/>
                  </a:outerShdw>
                </a:effectLst>
                <a:hlinkClick r:id="rId6"/>
              </a:rPr>
              <a:t>https://www.cpc.ncep.noaa.gov/products/analysis_monitoring/enso_advisory</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Australian Government Climate Model Summary:</a:t>
            </a:r>
          </a:p>
          <a:p>
            <a:pPr marL="0" indent="0" eaLnBrk="1" hangingPunct="1">
              <a:buNone/>
              <a:defRPr/>
            </a:pPr>
            <a:r>
              <a:rPr lang="en-US" sz="1800" dirty="0">
                <a:effectLst>
                  <a:outerShdw blurRad="50800" dist="76200" algn="l" rotWithShape="0">
                    <a:prstClr val="black"/>
                  </a:outerShdw>
                </a:effectLst>
                <a:hlinkClick r:id="rId7"/>
              </a:rPr>
              <a:t>http://www.bom.gov.au/climate/model-summary/#region=NINO34&amp;tabs=Overview</a:t>
            </a:r>
            <a:endParaRPr lang="en-US" sz="1800" dirty="0">
              <a:effectLst>
                <a:outerShdw blurRad="50800" dist="76200" algn="l" rotWithShape="0">
                  <a:prstClr val="black"/>
                </a:outerShdw>
              </a:effectLst>
            </a:endParaRPr>
          </a:p>
          <a:p>
            <a:pPr marL="0" indent="0" eaLnBrk="1" hangingPunct="1">
              <a:defRPr/>
            </a:pPr>
            <a:r>
              <a:rPr lang="en-US" sz="2800" dirty="0"/>
              <a:t> Australian Government ENSO Wrap-Up:</a:t>
            </a:r>
          </a:p>
          <a:p>
            <a:pPr marL="0" indent="0" eaLnBrk="1" hangingPunct="1">
              <a:buNone/>
              <a:defRPr/>
            </a:pPr>
            <a:r>
              <a:rPr lang="en-US" sz="1800" dirty="0">
                <a:hlinkClick r:id="rId8"/>
              </a:rPr>
              <a:t>http://www.bom.gov.au/climate/enso</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IRI ENSO Quick Look:</a:t>
            </a:r>
          </a:p>
          <a:p>
            <a:pPr marL="0" indent="0" eaLnBrk="1" hangingPunct="1">
              <a:buClr>
                <a:srgbClr val="FFCC00"/>
              </a:buClr>
              <a:buNone/>
              <a:defRPr/>
            </a:pPr>
            <a:r>
              <a:rPr lang="en-US" sz="1800" dirty="0">
                <a:hlinkClick r:id="rId9"/>
              </a:rPr>
              <a:t>https://iri.columbia.edu/our-expertise/climate/forecasts/enso/current/</a:t>
            </a:r>
            <a:endParaRPr lang="en-US" dirty="0">
              <a:solidFill>
                <a:srgbClr val="FFFF00"/>
              </a:solidFill>
            </a:endParaRPr>
          </a:p>
          <a:p>
            <a:pPr marL="0" indent="0" eaLnBrk="1" hangingPunct="1">
              <a:buNone/>
              <a:defRPr/>
            </a:pPr>
            <a:endParaRPr lang="en-US" sz="1800" dirty="0">
              <a:effectLst>
                <a:outerShdw blurRad="50800" dist="76200" algn="l" rotWithShape="0">
                  <a:prstClr val="black"/>
                </a:outerShdw>
              </a:effectLst>
            </a:endParaRPr>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3305876648"/>
      </p:ext>
    </p:extLst>
  </p:cSld>
  <p:clrMapOvr>
    <a:masterClrMapping/>
  </p:clrMapOvr>
  <p:transition spd="slow">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Water Supply / Fire-Potential Outlook</a:t>
            </a:r>
          </a:p>
        </p:txBody>
      </p:sp>
      <p:sp>
        <p:nvSpPr>
          <p:cNvPr id="428035" name="Text Box 3"/>
          <p:cNvSpPr txBox="1">
            <a:spLocks noGrp="1" noChangeArrowheads="1"/>
          </p:cNvSpPr>
          <p:nvPr>
            <p:ph type="body" idx="1"/>
          </p:nvPr>
        </p:nvSpPr>
        <p:spPr>
          <a:xfrm>
            <a:off x="152400" y="838200"/>
            <a:ext cx="8839200" cy="52578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solidFill>
                  <a:srgbClr val="FFFF00"/>
                </a:solidFill>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CPC U.S. Seasonal Drought Outlook:</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https://www.cpc.ncep.noaa.gov/products/expert_assessment/season_drought.png</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buClr>
                <a:srgbClr val="FFCC00"/>
              </a:buClr>
              <a:defRPr/>
            </a:pPr>
            <a:r>
              <a:rPr lang="en-US" sz="2800" dirty="0"/>
              <a:t> NRCS Snow Water Equivalent Oregon Map:</a:t>
            </a:r>
          </a:p>
          <a:p>
            <a:pPr marL="0" indent="0" eaLnBrk="1" hangingPunct="1">
              <a:buClr>
                <a:srgbClr val="FFCC00"/>
              </a:buClr>
              <a:buNone/>
              <a:defRPr/>
            </a:pPr>
            <a:r>
              <a:rPr lang="en-US" sz="1800" dirty="0">
                <a:solidFill>
                  <a:srgbClr val="FFFFFF"/>
                </a:solidFill>
                <a:hlinkClick r:id="rId4"/>
              </a:rPr>
              <a:t>https://www.wcc.nrcs.usda.gov/ftpref/data/water/wcs/gis/maps/or_swepctnormal_update.pdf</a:t>
            </a:r>
            <a:endParaRPr lang="en-US" sz="1800" dirty="0">
              <a:solidFill>
                <a:srgbClr val="FFFFFF"/>
              </a:solidFill>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NRCS/USDA Snow Water Equivalent Products:</a:t>
            </a:r>
          </a:p>
          <a:p>
            <a:pPr marL="0" indent="0" eaLnBrk="1" hangingPunct="1">
              <a:buNone/>
              <a:defRPr/>
            </a:pPr>
            <a:r>
              <a:rPr lang="en-US" sz="1800" dirty="0">
                <a:hlinkClick r:id="rId5"/>
              </a:rPr>
              <a:t>https://www.nrcs.usda.gov/wps/portal/wcc/home/snowClimateMonitoring/snowpack/</a:t>
            </a:r>
            <a:endParaRPr lang="en-US" sz="1800" dirty="0">
              <a:effectLst>
                <a:outerShdw blurRad="50800" dist="76200" algn="l" rotWithShape="0">
                  <a:prstClr val="black"/>
                </a:outerShdw>
              </a:effectLst>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NDMC U.S. Drought Monitor: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6"/>
              </a:rPr>
              <a:t>https://droughtmonitor.unl.edu/</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NIDIS North American Drought Portal:</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7"/>
              </a:rPr>
              <a:t>https://www.drought.gov/nadm/content/percent-average-precipitation</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WRCC WestWideDroughtTracker: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lang="en-US" sz="1800" dirty="0">
                <a:hlinkClick r:id="rId8"/>
              </a:rPr>
              <a:t>https://www.wrcc.dri.edu/wwdt/</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NWCC Northwest Interagency Coordination Center (video)</a:t>
            </a:r>
          </a:p>
          <a:p>
            <a:pPr marL="0" indent="0" eaLnBrk="1" hangingPunct="1">
              <a:buNone/>
              <a:defRPr/>
            </a:pPr>
            <a:r>
              <a:rPr lang="en-US" sz="1800" dirty="0">
                <a:hlinkClick r:id="rId9"/>
              </a:rPr>
              <a:t>https://gacc.nifc.gov/nwcc/predict/outlook.aspx</a:t>
            </a:r>
            <a:endParaRPr lang="en-US" sz="1800" dirty="0"/>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2651803888"/>
      </p:ext>
    </p:extLst>
  </p:cSld>
  <p:clrMapOvr>
    <a:masterClrMapping/>
  </p:clrMapOvr>
  <p:transition spd="slow">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538BB-C5C8-3B9E-6363-B7866C7AF8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6350" y="7029"/>
            <a:ext cx="9133722" cy="685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0" y="5493603"/>
            <a:ext cx="9144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rPr>
              <a:t>Contact:  Pete Parsons, ODF Lead Meteorologist</a:t>
            </a:r>
          </a:p>
          <a:p>
            <a:pPr algn="ctr">
              <a:spcBef>
                <a:spcPct val="0"/>
              </a:spcBef>
              <a:buClrTx/>
              <a:buSzTx/>
              <a:buFontTx/>
              <a:buNone/>
            </a:pP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rPr>
              <a:t>at 503-945-7448 or </a:t>
            </a: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hlinkClick r:id="rId3">
                  <a:extLst>
                    <a:ext uri="{A12FA001-AC4F-418D-AE19-62706E023703}">
                      <ahyp:hlinkClr xmlns:ahyp="http://schemas.microsoft.com/office/drawing/2018/hyperlinkcolor" val="tx"/>
                    </a:ext>
                  </a:extLst>
                </a:hlinkClick>
              </a:rPr>
              <a:t>peter.gj.parsons@odf.oregon.gov</a:t>
            </a:r>
            <a:endParaRPr lang="en-US" altLang="en-US" sz="2400" dirty="0">
              <a:solidFill>
                <a:srgbClr val="FFFF99"/>
              </a:solidFill>
              <a:effectLst>
                <a:outerShdw blurRad="50800" dist="50800" dir="2700000" algn="tl" rotWithShape="0">
                  <a:prstClr val="black"/>
                </a:outerShdw>
              </a:effectLst>
              <a:latin typeface="Comic Sans MS" panose="030F0702030302020204" pitchFamily="66" charset="0"/>
            </a:endParaRPr>
          </a:p>
        </p:txBody>
      </p:sp>
      <p:sp>
        <p:nvSpPr>
          <p:cNvPr id="577539" name="Rectangle 3"/>
          <p:cNvSpPr>
            <a:spLocks noGrp="1" noChangeArrowheads="1"/>
          </p:cNvSpPr>
          <p:nvPr>
            <p:ph type="ctrTitle"/>
          </p:nvPr>
        </p:nvSpPr>
        <p:spPr>
          <a:xfrm>
            <a:off x="0" y="-228600"/>
            <a:ext cx="9144000" cy="1371600"/>
          </a:xfrm>
          <a:effectLst/>
        </p:spPr>
        <p:txBody>
          <a:bodyPr/>
          <a:lstStyle/>
          <a:p>
            <a:pPr eaLnBrk="1" hangingPunct="1">
              <a:defRPr/>
            </a:pPr>
            <a:r>
              <a:rPr lang="en-US" sz="4400" dirty="0">
                <a:solidFill>
                  <a:srgbClr val="FFFF99"/>
                </a:solidFill>
                <a:effectLst>
                  <a:outerShdw blurRad="50800" dist="50800" dir="2700000" algn="tl" rotWithShape="0">
                    <a:prstClr val="black"/>
                  </a:outerShdw>
                </a:effectLst>
              </a:rPr>
              <a:t>Updated Mid-Month</a:t>
            </a:r>
          </a:p>
        </p:txBody>
      </p:sp>
      <p:sp>
        <p:nvSpPr>
          <p:cNvPr id="6" name="Text Box 5"/>
          <p:cNvSpPr txBox="1">
            <a:spLocks noChangeArrowheads="1"/>
          </p:cNvSpPr>
          <p:nvPr/>
        </p:nvSpPr>
        <p:spPr bwMode="auto">
          <a:xfrm>
            <a:off x="0" y="2286000"/>
            <a:ext cx="9144000"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0" algn="ctr">
              <a:spcBef>
                <a:spcPct val="0"/>
              </a:spcBef>
              <a:buClrTx/>
              <a:buSzTx/>
              <a:buNone/>
            </a:pPr>
            <a:r>
              <a:rPr lang="en-US" altLang="en-US" sz="3600" dirty="0">
                <a:solidFill>
                  <a:srgbClr val="FFA3E7"/>
                </a:solidFill>
                <a:effectLst>
                  <a:outerShdw blurRad="50800" dist="50800" dir="2700000" algn="tl" rotWithShape="0">
                    <a:prstClr val="black"/>
                  </a:outerShdw>
                </a:effectLst>
                <a:latin typeface="Comic Sans MS" panose="030F0702030302020204" pitchFamily="66" charset="0"/>
              </a:rPr>
              <a:t>Your Feedback is Welcome!</a:t>
            </a:r>
          </a:p>
          <a:p>
            <a:pPr lvl="0" algn="ctr">
              <a:spcBef>
                <a:spcPct val="0"/>
              </a:spcBef>
              <a:buClrTx/>
              <a:buSzTx/>
              <a:buNone/>
            </a:pPr>
            <a:endParaRPr lang="en-US" altLang="en-US" sz="2000" dirty="0">
              <a:solidFill>
                <a:schemeClr val="accent1">
                  <a:lumMod val="40000"/>
                  <a:lumOff val="60000"/>
                </a:schemeClr>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000" dirty="0">
              <a:solidFill>
                <a:schemeClr val="accent1">
                  <a:lumMod val="60000"/>
                  <a:lumOff val="40000"/>
                </a:schemeClr>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solidFill>
                <a:schemeClr val="accent1">
                  <a:lumMod val="60000"/>
                  <a:lumOff val="40000"/>
                </a:schemeClr>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solidFill>
                <a:schemeClr val="accent1">
                  <a:lumMod val="60000"/>
                  <a:lumOff val="40000"/>
                </a:schemeClr>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1400" dirty="0">
              <a:solidFill>
                <a:schemeClr val="accent1">
                  <a:lumMod val="60000"/>
                  <a:lumOff val="40000"/>
                </a:schemeClr>
              </a:solidFill>
              <a:effectLst>
                <a:outerShdw blurRad="50800" dist="50800" dir="2700000" algn="tl" rotWithShape="0">
                  <a:prstClr val="black"/>
                </a:outerShdw>
              </a:effectLst>
              <a:latin typeface="Comic Sans MS" panose="030F0702030302020204" pitchFamily="66" charset="0"/>
            </a:endParaRPr>
          </a:p>
          <a:p>
            <a:pPr algn="ctr">
              <a:spcBef>
                <a:spcPct val="0"/>
              </a:spcBef>
              <a:buClrTx/>
              <a:buSzTx/>
              <a:buFontTx/>
              <a:buNone/>
            </a:pPr>
            <a:r>
              <a:rPr lang="en-US" altLang="en-US" sz="2400" dirty="0">
                <a:solidFill>
                  <a:srgbClr val="FFA3E7"/>
                </a:solidFill>
                <a:effectLst>
                  <a:outerShdw blurRad="50800" dist="50800" dir="2700000" algn="tl" rotWithShape="0">
                    <a:prstClr val="black"/>
                  </a:outerShdw>
                </a:effectLst>
                <a:latin typeface="Comic Sans MS" panose="030F0702030302020204" pitchFamily="66" charset="0"/>
              </a:rPr>
              <a:t>Sign-up for Email notification of updates at:</a:t>
            </a:r>
          </a:p>
          <a:p>
            <a:pPr algn="ctr">
              <a:spcBef>
                <a:spcPct val="0"/>
              </a:spcBef>
              <a:buClrTx/>
              <a:buSzTx/>
              <a:buFontTx/>
              <a:buNone/>
            </a:pPr>
            <a:r>
              <a:rPr lang="en-US" altLang="en-US" sz="2400" dirty="0">
                <a:solidFill>
                  <a:srgbClr val="FFA3E7"/>
                </a:solidFill>
                <a:effectLst>
                  <a:outerShdw blurRad="50800" dist="50800" dir="2700000" algn="tl" rotWithShape="0">
                    <a:prstClr val="black"/>
                  </a:outerShdw>
                </a:effectLst>
                <a:latin typeface="Comic Sans MS" panose="030F0702030302020204" pitchFamily="66" charset="0"/>
                <a:hlinkClick r:id="rId4">
                  <a:extLst>
                    <a:ext uri="{A12FA001-AC4F-418D-AE19-62706E023703}">
                      <ahyp:hlinkClr xmlns:ahyp="http://schemas.microsoft.com/office/drawing/2018/hyperlinkcolor" val="tx"/>
                    </a:ext>
                  </a:extLst>
                </a:hlinkClick>
              </a:rPr>
              <a:t>https://oda.fyi/SubscribeSCF</a:t>
            </a:r>
            <a:endParaRPr lang="en-US" altLang="en-US" sz="2400" dirty="0">
              <a:solidFill>
                <a:srgbClr val="FFA3E7"/>
              </a:solidFill>
              <a:effectLst>
                <a:outerShdw blurRad="50800" dist="50800" dir="2700000" algn="tl" rotWithShape="0">
                  <a:prstClr val="black"/>
                </a:outerShdw>
              </a:effectLst>
              <a:latin typeface="Comic Sans MS" panose="030F0702030302020204" pitchFamily="66"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ClimateZoneV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9144000" cy="6858000"/>
          </a:xfrm>
        </p:spPr>
      </p:pic>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7436-0C54-62A9-4BD2-744070E883F9}"/>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CC7C9A07-3B47-4D89-1301-74A14A7F0ADB}"/>
              </a:ext>
            </a:extLst>
          </p:cNvPr>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6"/>
            <a:ext cx="4362450" cy="395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94E03A66-C112-09DF-760B-96C2CD20A8A7}"/>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February 2024</a:t>
            </a:r>
            <a:br>
              <a:rPr lang="en-US" dirty="0">
                <a:solidFill>
                  <a:srgbClr val="E5E5FF"/>
                </a:solidFill>
              </a:rPr>
            </a:br>
            <a:r>
              <a:rPr lang="en-US" sz="3200" dirty="0">
                <a:solidFill>
                  <a:srgbClr val="FFFF00"/>
                </a:solidFill>
              </a:rPr>
              <a:t>(Forecast Issued January 18, 2024)/</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3F86CFC8-B156-80B1-17BB-58FB4BBC3748}"/>
              </a:ext>
            </a:extLst>
          </p:cNvPr>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a:extLst>
              <a:ext uri="{FF2B5EF4-FFF2-40B4-BE49-F238E27FC236}">
                <a16:creationId xmlns:a16="http://schemas.microsoft.com/office/drawing/2014/main" id="{E86A1BF1-9EF4-52CE-FA6A-D7FE20EAC5EF}"/>
              </a:ext>
            </a:extLst>
          </p:cNvPr>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a:extLst>
              <a:ext uri="{FF2B5EF4-FFF2-40B4-BE49-F238E27FC236}">
                <a16:creationId xmlns:a16="http://schemas.microsoft.com/office/drawing/2014/main" id="{8297BDA0-CC67-D13D-67FD-38FF636F8D74}"/>
              </a:ext>
            </a:extLst>
          </p:cNvPr>
          <p:cNvSpPr txBox="1">
            <a:spLocks noChangeArrowheads="1"/>
          </p:cNvSpPr>
          <p:nvPr/>
        </p:nvSpPr>
        <p:spPr bwMode="auto">
          <a:xfrm>
            <a:off x="-1" y="5824835"/>
            <a:ext cx="9143999"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Analogs (left) showed anomalous troughing over the eastern Pacific Ocean (</a:t>
            </a:r>
            <a:r>
              <a:rPr lang="en-US" sz="2000" kern="0" dirty="0">
                <a:solidFill>
                  <a:srgbClr val="FF0000"/>
                </a:solidFill>
                <a:effectLst>
                  <a:outerShdw blurRad="38100" dist="38100" dir="2700000" algn="tl">
                    <a:srgbClr val="000000"/>
                  </a:outerShdw>
                </a:effectLst>
                <a:latin typeface="Garamond"/>
              </a:rPr>
              <a:t>El Niño </a:t>
            </a:r>
            <a:r>
              <a:rPr lang="en-US" sz="2000" kern="0" dirty="0">
                <a:solidFill>
                  <a:srgbClr val="FFFFFF"/>
                </a:solidFill>
                <a:effectLst>
                  <a:outerShdw blurRad="38100" dist="38100" dir="2700000" algn="tl">
                    <a:srgbClr val="000000"/>
                  </a:outerShdw>
                </a:effectLst>
                <a:latin typeface="Garamond"/>
              </a:rPr>
              <a:t>signature).  The February 2024 pattern (right) had strong negative anomalies centered just off the California Coast. </a:t>
            </a:r>
            <a:r>
              <a:rPr lang="en-US" sz="2000" b="1" i="1" kern="0" dirty="0">
                <a:solidFill>
                  <a:srgbClr val="FFA3E7"/>
                </a:solidFill>
                <a:effectLst>
                  <a:outerShdw blurRad="38100" dist="38100" dir="2700000" algn="tl">
                    <a:srgbClr val="000000"/>
                  </a:outerShdw>
                </a:effectLst>
                <a:latin typeface="Garamond"/>
              </a:rPr>
              <a:t> Mostly a “forecast hit.”</a:t>
            </a:r>
            <a:endParaRPr lang="en-US" sz="2000" b="1" i="1" kern="0" dirty="0">
              <a:solidFill>
                <a:srgbClr val="FFA3E7"/>
              </a:solidFill>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3F9553F9-AB28-6F4D-707E-9C02355CD2DB}"/>
              </a:ext>
            </a:extLst>
          </p:cNvPr>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6"/>
            <a:ext cx="4362450" cy="395922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04212"/>
      </p:ext>
    </p:extLst>
  </p:cSld>
  <p:clrMapOvr>
    <a:masterClrMapping/>
  </p:clrMapOvr>
  <p:transition spd="slow">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14EE-BCC3-E46E-D0B8-98615BBD8245}"/>
            </a:ext>
          </a:extLst>
        </p:cNvPr>
        <p:cNvGrpSpPr/>
        <p:nvPr/>
      </p:nvGrpSpPr>
      <p:grpSpPr>
        <a:xfrm>
          <a:off x="0" y="0"/>
          <a:ext cx="0" cy="0"/>
          <a:chOff x="0" y="0"/>
          <a:chExt cx="0" cy="0"/>
        </a:xfrm>
      </p:grpSpPr>
      <p:sp>
        <p:nvSpPr>
          <p:cNvPr id="629762" name="Rectangle 2">
            <a:extLst>
              <a:ext uri="{FF2B5EF4-FFF2-40B4-BE49-F238E27FC236}">
                <a16:creationId xmlns:a16="http://schemas.microsoft.com/office/drawing/2014/main" id="{33890A91-44EC-609A-D558-8BC1A98C140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February 2024</a:t>
            </a:r>
            <a:br>
              <a:rPr lang="en-US" dirty="0"/>
            </a:br>
            <a:r>
              <a:rPr lang="en-US" sz="3200" dirty="0">
                <a:solidFill>
                  <a:srgbClr val="FFFF00"/>
                </a:solidFill>
              </a:rPr>
              <a:t>(Forecast Issued January 18, 2024)/</a:t>
            </a:r>
            <a:r>
              <a:rPr lang="en-US" sz="3200" dirty="0">
                <a:solidFill>
                  <a:schemeClr val="tx1"/>
                </a:solidFill>
              </a:rPr>
              <a:t>(Actual)</a:t>
            </a:r>
            <a:endParaRPr lang="en-US" dirty="0">
              <a:solidFill>
                <a:schemeClr val="tx1"/>
              </a:solidFill>
            </a:endParaRPr>
          </a:p>
        </p:txBody>
      </p:sp>
      <p:sp>
        <p:nvSpPr>
          <p:cNvPr id="9219" name="Text Box 3">
            <a:extLst>
              <a:ext uri="{FF2B5EF4-FFF2-40B4-BE49-F238E27FC236}">
                <a16:creationId xmlns:a16="http://schemas.microsoft.com/office/drawing/2014/main" id="{20BBFA5F-0126-668D-26DF-78AEDCDABB1E}"/>
              </a:ext>
            </a:extLst>
          </p:cNvPr>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9220" name="Text Box 4">
            <a:extLst>
              <a:ext uri="{FF2B5EF4-FFF2-40B4-BE49-F238E27FC236}">
                <a16:creationId xmlns:a16="http://schemas.microsoft.com/office/drawing/2014/main" id="{1D549078-D3F1-8569-C138-1A80F9E9D50F}"/>
              </a:ext>
            </a:extLst>
          </p:cNvPr>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9221" name="Text Box 5">
            <a:extLst>
              <a:ext uri="{FF2B5EF4-FFF2-40B4-BE49-F238E27FC236}">
                <a16:creationId xmlns:a16="http://schemas.microsoft.com/office/drawing/2014/main" id="{6AB679B8-DB42-B13B-339C-66DF4C11FA56}"/>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9223" name="Picture 9">
            <a:extLst>
              <a:ext uri="{FF2B5EF4-FFF2-40B4-BE49-F238E27FC236}">
                <a16:creationId xmlns:a16="http://schemas.microsoft.com/office/drawing/2014/main" id="{01D5A55C-9F66-3F0C-96B9-84E224B8FFD3}"/>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10"/>
            <a:ext cx="4340225" cy="3797057"/>
          </a:xfrm>
          <a:noFill/>
          <a:extLst>
            <a:ext uri="{909E8E84-426E-40DD-AFC4-6F175D3DCCD1}">
              <a14:hiddenFill xmlns:a14="http://schemas.microsoft.com/office/drawing/2010/main">
                <a:solidFill>
                  <a:srgbClr val="FFFFFF"/>
                </a:solidFill>
              </a14:hiddenFill>
            </a:ext>
          </a:extLst>
        </p:spPr>
      </p:pic>
      <p:pic>
        <p:nvPicPr>
          <p:cNvPr id="9224" name="Picture 10">
            <a:extLst>
              <a:ext uri="{FF2B5EF4-FFF2-40B4-BE49-F238E27FC236}">
                <a16:creationId xmlns:a16="http://schemas.microsoft.com/office/drawing/2014/main" id="{5727DF22-E55F-AE8C-9743-9671C510A691}"/>
              </a:ext>
            </a:extLst>
          </p:cNvPr>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10"/>
            <a:ext cx="4343400" cy="3797058"/>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94ACC96C-C759-A045-C133-C36DFA13FA8F}"/>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Tree>
    <p:extLst>
      <p:ext uri="{BB962C8B-B14F-4D97-AF65-F5344CB8AC3E}">
        <p14:creationId xmlns:p14="http://schemas.microsoft.com/office/powerpoint/2010/main" val="3476891569"/>
      </p:ext>
    </p:extLst>
  </p:cSld>
  <p:clrMapOvr>
    <a:masterClrMapping/>
  </p:clrMapOvr>
  <p:transition spd="med">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3246-D7AB-3D6C-51A1-5344CA3A1268}"/>
            </a:ext>
          </a:extLst>
        </p:cNvPr>
        <p:cNvGrpSpPr/>
        <p:nvPr/>
      </p:nvGrpSpPr>
      <p:grpSpPr>
        <a:xfrm>
          <a:off x="0" y="0"/>
          <a:ext cx="0" cy="0"/>
          <a:chOff x="0" y="0"/>
          <a:chExt cx="0" cy="0"/>
        </a:xfrm>
      </p:grpSpPr>
      <p:sp>
        <p:nvSpPr>
          <p:cNvPr id="11267" name="Text Box 3">
            <a:extLst>
              <a:ext uri="{FF2B5EF4-FFF2-40B4-BE49-F238E27FC236}">
                <a16:creationId xmlns:a16="http://schemas.microsoft.com/office/drawing/2014/main" id="{DBA54019-B31D-FF82-10CD-EB9AA8D391CB}"/>
              </a:ext>
            </a:extLst>
          </p:cNvPr>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1268" name="Text Box 4">
            <a:extLst>
              <a:ext uri="{FF2B5EF4-FFF2-40B4-BE49-F238E27FC236}">
                <a16:creationId xmlns:a16="http://schemas.microsoft.com/office/drawing/2014/main" id="{1DE61BE6-B393-2784-69FB-9943CCB4F55E}"/>
              </a:ext>
            </a:extLst>
          </p:cNvPr>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1269" name="Text Box 5">
            <a:extLst>
              <a:ext uri="{FF2B5EF4-FFF2-40B4-BE49-F238E27FC236}">
                <a16:creationId xmlns:a16="http://schemas.microsoft.com/office/drawing/2014/main" id="{9CCB9956-BA2A-8359-6949-6262B48BA29F}"/>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1271" name="Picture 9">
            <a:extLst>
              <a:ext uri="{FF2B5EF4-FFF2-40B4-BE49-F238E27FC236}">
                <a16:creationId xmlns:a16="http://schemas.microsoft.com/office/drawing/2014/main" id="{B7609FE0-4153-6167-E99C-865B613EF1F4}"/>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1272" name="Picture 10">
            <a:extLst>
              <a:ext uri="{FF2B5EF4-FFF2-40B4-BE49-F238E27FC236}">
                <a16:creationId xmlns:a16="http://schemas.microsoft.com/office/drawing/2014/main" id="{133BC97C-715E-C5AA-3D4E-AADC3C21DC3A}"/>
              </a:ext>
            </a:extLst>
          </p:cNvPr>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C2F914C5-569D-7F7A-B179-4DEC96853356}"/>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a:extLst>
              <a:ext uri="{FF2B5EF4-FFF2-40B4-BE49-F238E27FC236}">
                <a16:creationId xmlns:a16="http://schemas.microsoft.com/office/drawing/2014/main" id="{8A6FD3BC-176D-1BF4-36FB-6B27CE9A102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February 2024</a:t>
            </a:r>
            <a:br>
              <a:rPr lang="en-US" dirty="0"/>
            </a:br>
            <a:r>
              <a:rPr lang="en-US" sz="3200" dirty="0">
                <a:solidFill>
                  <a:srgbClr val="FFFF00"/>
                </a:solidFill>
              </a:rPr>
              <a:t>(Forecast Issued January 18,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30455636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8675-5857-4B38-7D30-062667004FDF}"/>
            </a:ext>
          </a:extLst>
        </p:cNvPr>
        <p:cNvGrpSpPr/>
        <p:nvPr/>
      </p:nvGrpSpPr>
      <p:grpSpPr>
        <a:xfrm>
          <a:off x="0" y="0"/>
          <a:ext cx="0" cy="0"/>
          <a:chOff x="0" y="0"/>
          <a:chExt cx="0" cy="0"/>
        </a:xfrm>
      </p:grpSpPr>
      <p:sp>
        <p:nvSpPr>
          <p:cNvPr id="630787" name="Rectangle 3">
            <a:extLst>
              <a:ext uri="{FF2B5EF4-FFF2-40B4-BE49-F238E27FC236}">
                <a16:creationId xmlns:a16="http://schemas.microsoft.com/office/drawing/2014/main" id="{757DB938-BE16-0BA5-BDF9-CFEEDB516FAB}"/>
              </a:ext>
            </a:extLst>
          </p:cNvPr>
          <p:cNvSpPr>
            <a:spLocks noChangeArrowheads="1"/>
          </p:cNvSpPr>
          <p:nvPr/>
        </p:nvSpPr>
        <p:spPr bwMode="auto">
          <a:xfrm>
            <a:off x="152400" y="1752600"/>
            <a:ext cx="8763000" cy="45720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Above-average temperatures but with short-duration cool periods.</a:t>
            </a:r>
            <a:r>
              <a:rPr lang="en-US" sz="2800" dirty="0">
                <a:solidFill>
                  <a:srgbClr val="FFFF00"/>
                </a:solidFill>
                <a:effectLst>
                  <a:outerShdw blurRad="38100" dist="38100" dir="2700000" algn="tl">
                    <a:srgbClr val="000000"/>
                  </a:outerShdw>
                </a:effectLst>
                <a:latin typeface="Garamond" pitchFamily="18" charset="0"/>
              </a:rPr>
              <a:t>  </a:t>
            </a:r>
            <a:r>
              <a:rPr lang="en-US" sz="2400" b="1" dirty="0">
                <a:effectLst>
                  <a:outerShdw blurRad="38100" dist="38100" dir="2700000" algn="tl">
                    <a:srgbClr val="000000"/>
                  </a:outerShdw>
                </a:effectLst>
                <a:latin typeface="Garamond" pitchFamily="18" charset="0"/>
              </a:rPr>
              <a:t>(A split-flow jet stream pattern brought generally benign weather with above-average temperatures statewide.  There were only two relatively cool periods, each lasting just a couple of days.)  </a:t>
            </a:r>
            <a:r>
              <a:rPr lang="en-US" sz="2400" b="1" i="1" u="sng" dirty="0">
                <a:solidFill>
                  <a:srgbClr val="FFA3E7"/>
                </a:solidFill>
                <a:effectLst>
                  <a:outerShdw blurRad="38100" dist="38100" dir="2700000" algn="tl">
                    <a:srgbClr val="000000"/>
                  </a:outerShdw>
                </a:effectLst>
                <a:latin typeface="Garamond" pitchFamily="18" charset="0"/>
              </a:rPr>
              <a:t>A “forecast hit.” </a:t>
            </a:r>
            <a:r>
              <a:rPr lang="en-US" sz="2400" b="1" dirty="0">
                <a:solidFill>
                  <a:srgbClr val="FFFFFF"/>
                </a:solidFill>
                <a:effectLst>
                  <a:outerShdw blurRad="38100" dist="38100" dir="2700000" algn="tl">
                    <a:srgbClr val="000000"/>
                  </a:outerShdw>
                </a:effectLst>
                <a:latin typeface="Garamond" pitchFamily="18" charset="0"/>
              </a:rPr>
              <a:t> </a:t>
            </a:r>
          </a:p>
          <a:p>
            <a:pPr marL="342900" lvl="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Precipitation near average south and slightly below average north.  </a:t>
            </a:r>
            <a:r>
              <a:rPr lang="en-US" sz="2400" b="1" dirty="0">
                <a:solidFill>
                  <a:srgbClr val="FFFFFF"/>
                </a:solidFill>
                <a:effectLst>
                  <a:outerShdw blurRad="38100" dist="38100" dir="2700000" algn="tl">
                    <a:srgbClr val="000000"/>
                  </a:outerShdw>
                </a:effectLst>
                <a:latin typeface="Garamond" pitchFamily="18" charset="0"/>
              </a:rPr>
              <a:t>(Storms generally weakened, as they came ashore.  While there were many days with some precipitation, amounts were mostly light until the very end of the month.  Overall, rain and mountain snow were near or slightly above average.)  </a:t>
            </a:r>
            <a:r>
              <a:rPr lang="en-US" sz="2400" b="1" i="1" u="sng" dirty="0">
                <a:solidFill>
                  <a:srgbClr val="FFA3E7"/>
                </a:solidFill>
                <a:effectLst>
                  <a:outerShdw blurRad="38100" dist="38100" dir="2700000" algn="tl">
                    <a:srgbClr val="000000"/>
                  </a:outerShdw>
                </a:effectLst>
                <a:latin typeface="Garamond" pitchFamily="18" charset="0"/>
              </a:rPr>
              <a:t>A “partial forecast hit.” </a:t>
            </a:r>
          </a:p>
        </p:txBody>
      </p:sp>
      <p:sp>
        <p:nvSpPr>
          <p:cNvPr id="5" name="Rectangle 2">
            <a:extLst>
              <a:ext uri="{FF2B5EF4-FFF2-40B4-BE49-F238E27FC236}">
                <a16:creationId xmlns:a16="http://schemas.microsoft.com/office/drawing/2014/main" id="{6137CB4B-D324-AB78-9377-787B5BDD0F68}"/>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February 2024</a:t>
            </a:r>
            <a:br>
              <a:rPr lang="en-US" dirty="0"/>
            </a:br>
            <a:r>
              <a:rPr lang="en-US" sz="3200" dirty="0">
                <a:solidFill>
                  <a:srgbClr val="FFFF00"/>
                </a:solidFill>
              </a:rPr>
              <a:t>(Forecast Issued January 18,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610995467"/>
      </p:ext>
    </p:extLst>
  </p:cSld>
  <p:clrMapOvr>
    <a:masterClrMapping/>
  </p:clrMapOvr>
  <p:transition spd="med">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March 2024</a:t>
            </a:r>
            <a:br>
              <a:rPr lang="en-US" dirty="0">
                <a:solidFill>
                  <a:srgbClr val="E5E5FF"/>
                </a:solidFill>
              </a:rPr>
            </a:br>
            <a:r>
              <a:rPr lang="en-US" sz="3200" dirty="0">
                <a:solidFill>
                  <a:srgbClr val="FFFF00"/>
                </a:solidFill>
              </a:rPr>
              <a:t>(Forecast Issued February 15, 2024)/</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943600"/>
            <a:ext cx="8991600" cy="762000"/>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 forecast (left) and observed pattern (right) both had negative anomalies along the west coast...centered over California (</a:t>
            </a:r>
            <a:r>
              <a:rPr lang="en-US" sz="2000" kern="0" dirty="0">
                <a:solidFill>
                  <a:srgbClr val="FF0000"/>
                </a:solidFill>
                <a:effectLst>
                  <a:outerShdw blurRad="38100" dist="38100" dir="2700000" algn="tl">
                    <a:srgbClr val="000000"/>
                  </a:outerShdw>
                </a:effectLst>
                <a:latin typeface="Garamond"/>
              </a:rPr>
              <a:t>El Niño </a:t>
            </a:r>
            <a:r>
              <a:rPr lang="en-US" sz="2000" kern="0" dirty="0">
                <a:solidFill>
                  <a:srgbClr val="FFFFFF"/>
                </a:solidFill>
                <a:effectLst>
                  <a:outerShdw blurRad="38100" dist="38100" dir="2700000" algn="tl">
                    <a:srgbClr val="000000"/>
                  </a:outerShdw>
                </a:effectLst>
                <a:latin typeface="Garamond"/>
              </a:rPr>
              <a:t>signature).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05111"/>
      </p:ext>
    </p:extLst>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434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434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4343"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20"/>
            <a:ext cx="4340225" cy="3797048"/>
          </a:xfrm>
          <a:noFill/>
          <a:extLst>
            <a:ext uri="{909E8E84-426E-40DD-AFC4-6F175D3DCCD1}">
              <a14:hiddenFill xmlns:a14="http://schemas.microsoft.com/office/drawing/2010/main">
                <a:solidFill>
                  <a:srgbClr val="FFFFFF"/>
                </a:solidFill>
              </a14:hiddenFill>
            </a:ext>
          </a:extLst>
        </p:spPr>
      </p:pic>
      <p:pic>
        <p:nvPicPr>
          <p:cNvPr id="14344"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20"/>
            <a:ext cx="4343400" cy="3797047"/>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March 2024</a:t>
            </a:r>
            <a:br>
              <a:rPr lang="en-US" dirty="0"/>
            </a:br>
            <a:r>
              <a:rPr lang="en-US" sz="3200" dirty="0">
                <a:solidFill>
                  <a:srgbClr val="FFFF00"/>
                </a:solidFill>
              </a:rPr>
              <a:t>(Forecast Issued February 15,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490805125"/>
      </p:ext>
    </p:extLst>
  </p:cSld>
  <p:clrMapOvr>
    <a:masterClrMapping/>
  </p:clrMapOvr>
  <p:transition spd="med">
    <p:pull dir="rd"/>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D21F538D75DB40ADD043E666F97147" ma:contentTypeVersion="7" ma:contentTypeDescription="Create a new document." ma:contentTypeScope="" ma:versionID="968b033a3dacf7d3cec6d89f394ec09b">
  <xsd:schema xmlns:xsd="http://www.w3.org/2001/XMLSchema" xmlns:xs="http://www.w3.org/2001/XMLSchema" xmlns:p="http://schemas.microsoft.com/office/2006/metadata/properties" xmlns:ns1="http://schemas.microsoft.com/sharepoint/v3" xmlns:ns2="198db3a4-94a2-4913-bd11-44e378a45fe1" targetNamespace="http://schemas.microsoft.com/office/2006/metadata/properties" ma:root="true" ma:fieldsID="45be5594229ef1cdda327c9ce38b62c6" ns1:_="" ns2:_="">
    <xsd:import namespace="http://schemas.microsoft.com/sharepoint/v3"/>
    <xsd:import namespace="198db3a4-94a2-4913-bd11-44e378a45fe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8db3a4-94a2-4913-bd11-44e378a45f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6A72C4-A84D-49B4-A6B3-F9C3F2D8F807}"/>
</file>

<file path=customXml/itemProps2.xml><?xml version="1.0" encoding="utf-8"?>
<ds:datastoreItem xmlns:ds="http://schemas.openxmlformats.org/officeDocument/2006/customXml" ds:itemID="{CA5A14D7-3712-4854-8E5C-CA44E9EA798A}"/>
</file>

<file path=customXml/itemProps3.xml><?xml version="1.0" encoding="utf-8"?>
<ds:datastoreItem xmlns:ds="http://schemas.openxmlformats.org/officeDocument/2006/customXml" ds:itemID="{47C7236C-8E4C-460D-938F-528A5AC33FE2}"/>
</file>

<file path=docProps/app.xml><?xml version="1.0" encoding="utf-8"?>
<Properties xmlns="http://schemas.openxmlformats.org/officeDocument/2006/extended-properties" xmlns:vt="http://schemas.openxmlformats.org/officeDocument/2006/docPropsVTypes">
  <Template/>
  <TotalTime>112369</TotalTime>
  <Words>2007</Words>
  <Application>Microsoft Macintosh PowerPoint</Application>
  <PresentationFormat>On-screen Show (4:3)</PresentationFormat>
  <Paragraphs>148</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Comic Sans MS</vt:lpstr>
      <vt:lpstr>Garamond</vt:lpstr>
      <vt:lpstr>Wingdings</vt:lpstr>
      <vt:lpstr>Stream</vt:lpstr>
      <vt:lpstr>Seasonal Climate Forecast Verification February – April 2024  Issued:  May 15, 2024</vt:lpstr>
      <vt:lpstr>Format and Purpose:</vt:lpstr>
      <vt:lpstr>PowerPoint Presentation</vt:lpstr>
      <vt:lpstr>February 2024 (Forecast Issued January 18, 2024)/(Actual)</vt:lpstr>
      <vt:lpstr>February 2024 (Forecast Issued January 18, 2024)/(Actual)</vt:lpstr>
      <vt:lpstr>February 2024 (Forecast Issued January 18, 2024)/(Actual)</vt:lpstr>
      <vt:lpstr>February 2024 (Forecast Issued January 18, 2024)/(Actual)</vt:lpstr>
      <vt:lpstr>March 2024 (Forecast Issued February 15, 2024)/(Actual)</vt:lpstr>
      <vt:lpstr>March 2024 (Forecast Issued February 15, 2024)/(Actual)</vt:lpstr>
      <vt:lpstr>March 2024 (Forecast Issued February 15, 2024)/(Actual)</vt:lpstr>
      <vt:lpstr>March 2024 (Forecast Issued February 15, 2024)/(Actual)</vt:lpstr>
      <vt:lpstr>April 2024 (Forecast Issued March 21, 2024)/(Actual)</vt:lpstr>
      <vt:lpstr>April 2024 (Forecast Issued March 21, 2024)/(Actual)</vt:lpstr>
      <vt:lpstr>April 2024 (Forecast Issued March 21, 2024)/(Actual)</vt:lpstr>
      <vt:lpstr>April 2024 (Forecast Issued March 21, 2024)/(Actual)</vt:lpstr>
      <vt:lpstr>February – April 2024 (Forecast Issued January 18, 2024)/(Actual)</vt:lpstr>
      <vt:lpstr>February – April 2024 (Forecast Issued January 18, 2024)/(Actual)</vt:lpstr>
      <vt:lpstr>February – April 2024 (Forecast Issued January 18, 2024)/(Actual)</vt:lpstr>
      <vt:lpstr>February – April 2024 (Forecast Issued January 18, 2024)/(Actual)</vt:lpstr>
      <vt:lpstr>Oregon Snowpacks Started Slowly...</vt:lpstr>
      <vt:lpstr>Increases in Snowpacks...Mainly South</vt:lpstr>
      <vt:lpstr>Continued Drought Improvement</vt:lpstr>
      <vt:lpstr>Forecast Resources</vt:lpstr>
      <vt:lpstr>Water Supply / Fire-Potential Outlook</vt:lpstr>
      <vt:lpstr>Updated Mid-Month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 Parsons</dc:creator>
  <cp:lastModifiedBy>ZIMMERMAN Andy * ODA</cp:lastModifiedBy>
  <cp:revision>3655</cp:revision>
  <dcterms:created xsi:type="dcterms:W3CDTF">2005-10-25T03:00:17Z</dcterms:created>
  <dcterms:modified xsi:type="dcterms:W3CDTF">2024-05-15T21:56:17Z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2023-10-17T17:12:21Z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d122e029-67ef-4822-8e6e-cc08101ba82b</vt:lpwstr>
  </property>
  <property fmtid="{D5CDD505-2E9C-101B-9397-08002B2CF9AE}" pid="8" name="MSIP_Label_09b73270-2993-4076-be47-9c78f42a1e84_ContentBits">
    <vt:lpwstr>0</vt:lpwstr>
  </property>
  <property fmtid="{D5CDD505-2E9C-101B-9397-08002B2CF9AE}" pid="9" name="ContentTypeId">
    <vt:lpwstr>0x01010019D21F538D75DB40ADD043E666F97147</vt:lpwstr>
  </property>
</Properties>
</file>