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entation.xml" ContentType="application/vnd.openxmlformats-officedocument.presentationml.presentation.main+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5.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1" r:id="rId1"/>
  </p:sldMasterIdLst>
  <p:notesMasterIdLst>
    <p:notesMasterId r:id="rId25"/>
  </p:notesMasterIdLst>
  <p:sldIdLst>
    <p:sldId id="256" r:id="rId2"/>
    <p:sldId id="257" r:id="rId3"/>
    <p:sldId id="258" r:id="rId4"/>
    <p:sldId id="259" r:id="rId5"/>
    <p:sldId id="260" r:id="rId6"/>
    <p:sldId id="261" r:id="rId7"/>
    <p:sldId id="262" r:id="rId8"/>
    <p:sldId id="263" r:id="rId9"/>
    <p:sldId id="279" r:id="rId10"/>
    <p:sldId id="265" r:id="rId11"/>
    <p:sldId id="266" r:id="rId12"/>
    <p:sldId id="267" r:id="rId13"/>
    <p:sldId id="283" r:id="rId14"/>
    <p:sldId id="269" r:id="rId15"/>
    <p:sldId id="270" r:id="rId16"/>
    <p:sldId id="271" r:id="rId17"/>
    <p:sldId id="272" r:id="rId18"/>
    <p:sldId id="273" r:id="rId19"/>
    <p:sldId id="274" r:id="rId20"/>
    <p:sldId id="280" r:id="rId21"/>
    <p:sldId id="281" r:id="rId22"/>
    <p:sldId id="282" r:id="rId23"/>
    <p:sldId id="278"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78" autoAdjust="0"/>
  </p:normalViewPr>
  <p:slideViewPr>
    <p:cSldViewPr snapToGrid="0">
      <p:cViewPr>
        <p:scale>
          <a:sx n="117" d="100"/>
          <a:sy n="117" d="100"/>
        </p:scale>
        <p:origin x="672" y="52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mailto:Joanne.edmondson@ode.oregon.gov"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2a61b4a8534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2a61b4a8534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2a61b4a8534_0_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2a61b4a8534_0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000">
              <a:solidFill>
                <a:srgbClr val="6AA84F"/>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a61b4a8534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a61b4a8534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800">
              <a:solidFill>
                <a:srgbClr val="6AA84F"/>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1f9a7cf1871_0_640:notes"/>
          <p:cNvSpPr>
            <a:spLocks noGrp="1" noRot="1" noChangeAspect="1"/>
          </p:cNvSpPr>
          <p:nvPr>
            <p:ph type="sldImg" idx="2"/>
          </p:nvPr>
        </p:nvSpPr>
        <p:spPr>
          <a:xfrm>
            <a:off x="685800" y="1143000"/>
            <a:ext cx="5486400" cy="30876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1f9a7cf1871_0_640:notes"/>
          <p:cNvSpPr txBox="1">
            <a:spLocks noGrp="1"/>
          </p:cNvSpPr>
          <p:nvPr>
            <p:ph type="body" idx="1"/>
          </p:nvPr>
        </p:nvSpPr>
        <p:spPr>
          <a:xfrm>
            <a:off x="685800" y="4399845"/>
            <a:ext cx="5486400" cy="360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The last category is any allowable use not otherwise mentioned under ESEA section 4108, otherwise known as Title IV-A, Safe and healthy students. In the chart on the right of the slide, you can see a list of example activities. Keep in mind this list is not exhaustive. However, Stronger Connections Grant Funds cannot be used to purchase dangerous weapons for school staff or to train school staff in the use of dangerous weapons.</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All funds used to create safe, healthy, and supportive schools should reflect a comprehensive set of evidence-based components. Examples of critical components include those related to safety assessments and corresponding safety plans and strategies (e.g., emergency operation plans), positive school culture and climate (e.g., Positive Behavioral Interventions and Supports (PBIS)), and student wellness (e.g., integrated student supports).</a:t>
            </a:r>
            <a:r>
              <a:rPr lang="en" sz="12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marL="0" lvl="0" indent="0" algn="l" rtl="0">
              <a:spcBef>
                <a:spcPts val="0"/>
              </a:spcBef>
              <a:spcAft>
                <a:spcPts val="0"/>
              </a:spcAft>
              <a:buNone/>
            </a:pPr>
            <a:endParaRPr sz="1000"/>
          </a:p>
        </p:txBody>
      </p:sp>
      <p:sp>
        <p:nvSpPr>
          <p:cNvPr id="194" name="Google Shape;194;g1f9a7cf1871_0_640:notes"/>
          <p:cNvSpPr txBox="1">
            <a:spLocks noGrp="1"/>
          </p:cNvSpPr>
          <p:nvPr>
            <p:ph type="sldNum" idx="12"/>
          </p:nvPr>
        </p:nvSpPr>
        <p:spPr>
          <a:xfrm>
            <a:off x="3885010" y="8686800"/>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fld id="{00000000-1234-1234-1234-123412341234}" type="slidenum">
              <a:rPr lang="en"/>
              <a:t>13</a:t>
            </a:fld>
            <a:endParaRPr/>
          </a:p>
        </p:txBody>
      </p:sp>
    </p:spTree>
    <p:extLst>
      <p:ext uri="{BB962C8B-B14F-4D97-AF65-F5344CB8AC3E}">
        <p14:creationId xmlns:p14="http://schemas.microsoft.com/office/powerpoint/2010/main" val="3891046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2a61b4a8534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2a61b4a8534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Calibri"/>
                <a:ea typeface="Calibri"/>
                <a:cs typeface="Calibri"/>
                <a:sym typeface="Calibri"/>
              </a:rPr>
              <a:t>All of the information and documents will be on our Stronger Connections Website linked in this slide. The RFA is the best source of information and where you will find the link to the Smartsheet Application. The Application contains contact and district information and 2 narrative questions.</a:t>
            </a:r>
            <a:endParaRPr sz="1400">
              <a:solidFill>
                <a:schemeClr val="dk1"/>
              </a:solidFill>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Calibri"/>
                <a:ea typeface="Calibri"/>
                <a:cs typeface="Calibri"/>
                <a:sym typeface="Calibri"/>
              </a:rPr>
              <a:t>You can’t save your work and come back in Smartsheet, so we provided an application template you can work on and save. After you are finished, you can go into the application and copy and paste the information. </a:t>
            </a:r>
            <a:endParaRPr sz="1400">
              <a:solidFill>
                <a:schemeClr val="dk1"/>
              </a:solidFill>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Calibri"/>
                <a:ea typeface="Calibri"/>
                <a:cs typeface="Calibri"/>
                <a:sym typeface="Calibri"/>
              </a:rPr>
              <a:t>We want to stress the importance of using the Budget template we provide.</a:t>
            </a:r>
            <a:endParaRPr sz="14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2a61b4a853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2a61b4a853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latin typeface="Calibri"/>
                <a:ea typeface="Calibri"/>
                <a:cs typeface="Calibri"/>
                <a:sym typeface="Calibri"/>
              </a:rPr>
              <a:t>Question 1 gives you the opportunity to tell us the needs of the students in your district. </a:t>
            </a:r>
            <a:endParaRPr sz="14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2a61b4a8534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2a61b4a8534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Calibri"/>
                <a:ea typeface="Calibri"/>
                <a:cs typeface="Calibri"/>
                <a:sym typeface="Calibri"/>
              </a:rPr>
              <a:t>Question 2 has you describe plan to use the funds. </a:t>
            </a:r>
            <a:endParaRPr sz="1400">
              <a:solidFill>
                <a:schemeClr val="dk1"/>
              </a:solidFill>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Calibri"/>
                <a:ea typeface="Calibri"/>
                <a:cs typeface="Calibri"/>
                <a:sym typeface="Calibri"/>
              </a:rPr>
              <a:t>Please be aware of the word limitations in both questions. </a:t>
            </a:r>
            <a:endParaRPr sz="1400">
              <a:solidFill>
                <a:schemeClr val="dk1"/>
              </a:solidFill>
              <a:latin typeface="Calibri"/>
              <a:ea typeface="Calibri"/>
              <a:cs typeface="Calibri"/>
              <a:sym typeface="Calibri"/>
            </a:endParaRPr>
          </a:p>
          <a:p>
            <a:pPr marL="0" lvl="0" indent="0" algn="l" rtl="0">
              <a:spcBef>
                <a:spcPts val="120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2a61b4a8534_0_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2a61b4a8534_0_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latin typeface="Calibri"/>
                <a:ea typeface="Calibri"/>
                <a:cs typeface="Calibri"/>
                <a:sym typeface="Calibri"/>
              </a:rPr>
              <a:t>The Budget form is attachment B listed under the SCG RFA Documents on the webpage. Applicants </a:t>
            </a:r>
            <a:r>
              <a:rPr lang="en" sz="1400" b="1" u="sng">
                <a:solidFill>
                  <a:schemeClr val="dk1"/>
                </a:solidFill>
                <a:latin typeface="Calibri"/>
                <a:ea typeface="Calibri"/>
                <a:cs typeface="Calibri"/>
                <a:sym typeface="Calibri"/>
              </a:rPr>
              <a:t>must</a:t>
            </a:r>
            <a:r>
              <a:rPr lang="en" sz="1400">
                <a:solidFill>
                  <a:schemeClr val="dk1"/>
                </a:solidFill>
                <a:latin typeface="Calibri"/>
                <a:ea typeface="Calibri"/>
                <a:cs typeface="Calibri"/>
                <a:sym typeface="Calibri"/>
              </a:rPr>
              <a:t> use the Budget Template provided. If it is put in other formats, the formulas don’t work correctly. The budget tool is very important because it is one of the main tools we will use for reporting purposes.   </a:t>
            </a:r>
            <a:endParaRPr sz="14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2651f6d6f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2651f6d6f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chemeClr val="dk1"/>
                </a:solidFill>
                <a:latin typeface="Calibri"/>
                <a:ea typeface="Calibri"/>
                <a:cs typeface="Calibri"/>
                <a:sym typeface="Calibri"/>
              </a:rPr>
              <a:t>The districts listed on this slide are known to have private schools located within their geographic boundaries; however, since private schools do not register with the ODE, this list is not exhaustive. All districts must invite their private schools to consultation before applying for the SCG so that the private school can participate in the needs assessment and make suggestions for funding priorities. If a district is awarded SCG funds, they will have to invite private schools to consultation on an annual basis for the duration of the grant. This would include private schools that declined to participate in the application process for the SCG. </a:t>
            </a:r>
            <a:endParaRPr sz="1400">
              <a:solidFill>
                <a:schemeClr val="dk1"/>
              </a:solidFill>
              <a:latin typeface="Calibri"/>
              <a:ea typeface="Calibri"/>
              <a:cs typeface="Calibri"/>
              <a:sym typeface="Calibri"/>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667a7d4bc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2667a7d4bc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2a61b4a853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2a61b4a85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667a7d4bc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2667a7d4bc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latin typeface="Calibri"/>
                <a:ea typeface="Calibri"/>
                <a:cs typeface="Calibri"/>
                <a:sym typeface="Calibri"/>
              </a:rPr>
              <a:t>The list of eligible districts is posted on the ODE Stronger Connections website. We will also be notifying ESD superintendents about this grant, so that working with your ESD to form a consortium is a possibility.</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41593036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667a7d4bc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2667a7d4bc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solidFill>
                  <a:schemeClr val="dk1"/>
                </a:solidFill>
                <a:latin typeface="Calibri"/>
                <a:ea typeface="Calibri"/>
                <a:cs typeface="Calibri"/>
                <a:sym typeface="Calibri"/>
              </a:rPr>
              <a:t>Applications and supporting documents must be submitted to ODE by March 1, 2024, 3 PM PST. Award notifications will be emailed by March 15, 2024. Program Implementation can begin on April 1, 2024. Please refer to page 4 of the SCG RFA.</a:t>
            </a:r>
            <a:endParaRPr dirty="0"/>
          </a:p>
        </p:txBody>
      </p:sp>
    </p:spTree>
    <p:extLst>
      <p:ext uri="{BB962C8B-B14F-4D97-AF65-F5344CB8AC3E}">
        <p14:creationId xmlns:p14="http://schemas.microsoft.com/office/powerpoint/2010/main" val="16497844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2667a7d4bc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2667a7d4bc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594635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1f9a7cf1871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1f9a7cf187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f9a7cf1871_0_1277:notes"/>
          <p:cNvSpPr>
            <a:spLocks noGrp="1" noRot="1" noChangeAspect="1"/>
          </p:cNvSpPr>
          <p:nvPr>
            <p:ph type="sldImg" idx="2"/>
          </p:nvPr>
        </p:nvSpPr>
        <p:spPr>
          <a:xfrm>
            <a:off x="685800" y="1143000"/>
            <a:ext cx="5486400" cy="30876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f9a7cf1871_0_1277:notes"/>
          <p:cNvSpPr txBox="1">
            <a:spLocks noGrp="1"/>
          </p:cNvSpPr>
          <p:nvPr>
            <p:ph type="body" idx="1"/>
          </p:nvPr>
        </p:nvSpPr>
        <p:spPr>
          <a:xfrm>
            <a:off x="685800" y="4399845"/>
            <a:ext cx="5486400" cy="360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g1f9a7cf1871_0_1277:notes"/>
          <p:cNvSpPr txBox="1">
            <a:spLocks noGrp="1"/>
          </p:cNvSpPr>
          <p:nvPr>
            <p:ph type="sldNum" idx="12"/>
          </p:nvPr>
        </p:nvSpPr>
        <p:spPr>
          <a:xfrm>
            <a:off x="3885010" y="8686800"/>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b2e54981f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b2e54981f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400" u="sng">
                <a:solidFill>
                  <a:schemeClr val="hlink"/>
                </a:solidFill>
                <a:latin typeface="Calibri"/>
                <a:ea typeface="Calibri"/>
                <a:cs typeface="Calibri"/>
                <a:sym typeface="Calibri"/>
                <a:hlinkClick r:id="rId3"/>
              </a:rPr>
              <a:t>Joanne.edmondson@ode.oregon.gov</a:t>
            </a:r>
            <a:r>
              <a:rPr lang="en" sz="14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Times New Roman"/>
                <a:ea typeface="Times New Roman"/>
                <a:cs typeface="Times New Roman"/>
                <a:sym typeface="Times New Roman"/>
              </a:rPr>
              <a:t> </a:t>
            </a:r>
            <a:endParaRPr sz="14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f9a7cf1871_0_213:notes"/>
          <p:cNvSpPr>
            <a:spLocks noGrp="1" noRot="1" noChangeAspect="1"/>
          </p:cNvSpPr>
          <p:nvPr>
            <p:ph type="sldImg" idx="2"/>
          </p:nvPr>
        </p:nvSpPr>
        <p:spPr>
          <a:xfrm>
            <a:off x="685800" y="1143000"/>
            <a:ext cx="5486400" cy="30876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f9a7cf1871_0_213:notes"/>
          <p:cNvSpPr txBox="1">
            <a:spLocks noGrp="1"/>
          </p:cNvSpPr>
          <p:nvPr>
            <p:ph type="body" idx="1"/>
          </p:nvPr>
        </p:nvSpPr>
        <p:spPr>
          <a:xfrm>
            <a:off x="685800" y="4399845"/>
            <a:ext cx="5486400" cy="3601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In June of 2022, President Biden signed the Bipartisan Safer Communities Act into law, which provides $1 billion in funding to State educational agencies, to be distributed as competitive grants, called the Stronger Connections Grant. </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This funding was a call to action by Congress in the wake of the Uvalde school shooting.</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The funds are for activities to support safe and healthy students, under section 4108 of the Elementary and Secondary Education Act and are intended to positively impact school climate. </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The funds are for activities to support safe and healthy students, under section 4108 of the ESEA. </a:t>
            </a:r>
            <a:endParaRPr sz="9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000">
              <a:solidFill>
                <a:schemeClr val="dk1"/>
              </a:solidFill>
            </a:endParaRPr>
          </a:p>
          <a:p>
            <a:pPr marL="0" lvl="0" indent="0" algn="l" rtl="0">
              <a:spcBef>
                <a:spcPts val="0"/>
              </a:spcBef>
              <a:spcAft>
                <a:spcPts val="0"/>
              </a:spcAft>
              <a:buNone/>
            </a:pPr>
            <a:endParaRPr sz="1000"/>
          </a:p>
        </p:txBody>
      </p:sp>
      <p:sp>
        <p:nvSpPr>
          <p:cNvPr id="136" name="Google Shape;136;g1f9a7cf1871_0_213:notes"/>
          <p:cNvSpPr txBox="1">
            <a:spLocks noGrp="1"/>
          </p:cNvSpPr>
          <p:nvPr>
            <p:ph type="sldNum" idx="12"/>
          </p:nvPr>
        </p:nvSpPr>
        <p:spPr>
          <a:xfrm>
            <a:off x="3885010" y="8686800"/>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f9a7cf1871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f9a7cf1871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750"/>
              </a:spcBef>
              <a:spcAft>
                <a:spcPts val="0"/>
              </a:spcAft>
              <a:buClr>
                <a:schemeClr val="dk1"/>
              </a:buClr>
              <a:buSzPts val="1100"/>
              <a:buFont typeface="Arial"/>
              <a:buNone/>
            </a:pPr>
            <a:r>
              <a:rPr lang="en" sz="1400">
                <a:solidFill>
                  <a:schemeClr val="dk1"/>
                </a:solidFill>
                <a:latin typeface="Calibri"/>
                <a:ea typeface="Calibri"/>
                <a:cs typeface="Calibri"/>
                <a:sym typeface="Calibri"/>
              </a:rPr>
              <a:t>For the purpose of the Stronger Connections Grant, eligible districts are those who have </a:t>
            </a:r>
            <a:r>
              <a:rPr lang="en" sz="1400" u="sng">
                <a:solidFill>
                  <a:schemeClr val="dk1"/>
                </a:solidFill>
                <a:latin typeface="Calibri"/>
                <a:ea typeface="Calibri"/>
                <a:cs typeface="Calibri"/>
                <a:sym typeface="Calibri"/>
              </a:rPr>
              <a:t>high relative percentages</a:t>
            </a:r>
            <a:r>
              <a:rPr lang="en" sz="1400">
                <a:solidFill>
                  <a:schemeClr val="dk1"/>
                </a:solidFill>
                <a:latin typeface="Calibri"/>
                <a:ea typeface="Calibri"/>
                <a:cs typeface="Calibri"/>
                <a:sym typeface="Calibri"/>
              </a:rPr>
              <a:t> (as determined by a scoring rubric) of students who are: </a:t>
            </a:r>
            <a:endParaRPr sz="1400">
              <a:solidFill>
                <a:schemeClr val="dk1"/>
              </a:solidFill>
              <a:latin typeface="Calibri"/>
              <a:ea typeface="Calibri"/>
              <a:cs typeface="Calibri"/>
              <a:sym typeface="Calibri"/>
            </a:endParaRPr>
          </a:p>
          <a:p>
            <a:pPr marL="457200" marR="0" lvl="0" indent="0" algn="l" rtl="0">
              <a:spcBef>
                <a:spcPts val="800"/>
              </a:spcBef>
              <a:spcAft>
                <a:spcPts val="0"/>
              </a:spcAft>
              <a:buClr>
                <a:schemeClr val="dk1"/>
              </a:buClr>
              <a:buSzPts val="1100"/>
              <a:buFont typeface="Arial"/>
              <a:buNone/>
            </a:pPr>
            <a:r>
              <a:rPr lang="en" sz="1400">
                <a:solidFill>
                  <a:schemeClr val="dk1"/>
                </a:solidFill>
                <a:latin typeface="Calibri"/>
                <a:ea typeface="Calibri"/>
                <a:cs typeface="Calibri"/>
                <a:sym typeface="Calibri"/>
              </a:rPr>
              <a:t>·       Navigating poverty,</a:t>
            </a:r>
            <a:endParaRPr sz="1400">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       Experiencing high rates of barriers to regular attendance (chronic absenteeism),</a:t>
            </a:r>
            <a:endParaRPr sz="1400">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       Experiencing high exclusionary discipline rates,</a:t>
            </a:r>
            <a:endParaRPr sz="1400">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       Navigating housing instability, including unaccompanied youth, and/or</a:t>
            </a:r>
            <a:endParaRPr sz="1400">
              <a:solidFill>
                <a:schemeClr val="dk1"/>
              </a:solidFill>
              <a:latin typeface="Calibri"/>
              <a:ea typeface="Calibri"/>
              <a:cs typeface="Calibri"/>
              <a:sym typeface="Calibri"/>
            </a:endParaRPr>
          </a:p>
          <a:p>
            <a:pPr marL="457200" marR="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       Served in the foster care system. </a:t>
            </a:r>
            <a:endParaRPr sz="14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b="1">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Data for each indicator was calculated to identify a statewide average. </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Each district was assigned points depending on where they fell for each indicator, in comparison to the statewide average. Each district could receive up to 100 total points on the rubric that was developed for this.</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ODE chose to weigh poverty and chronic absenteeism higher than the other indicators. </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The result was that 67 districts had a score of 65 or higher on the rubric.</a:t>
            </a: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4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We also checked the data to ensure there was representation across all enrollment sizes and geographic locations. </a:t>
            </a:r>
            <a:endParaRPr>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227f5080f22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227f5080f22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Each LEA may apply for up to $375,000 each year with the maximum amount of $750,000 for 2 years.</a:t>
            </a:r>
            <a:endParaRPr sz="14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The funds must be obligated by September 30,2026</a:t>
            </a:r>
            <a:endParaRPr sz="1400">
              <a:solidFill>
                <a:schemeClr val="dk1"/>
              </a:solidFill>
              <a:latin typeface="Calibri"/>
              <a:ea typeface="Calibri"/>
              <a:cs typeface="Calibri"/>
              <a:sym typeface="Calibri"/>
            </a:endParaRPr>
          </a:p>
          <a:p>
            <a:pPr marL="0" lvl="0" indent="0" algn="l" rtl="0">
              <a:spcBef>
                <a:spcPts val="0"/>
              </a:spcBef>
              <a:spcAft>
                <a:spcPts val="0"/>
              </a:spcAft>
              <a:buNone/>
            </a:pP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a61b4a8534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a61b4a8534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Calibri"/>
                <a:ea typeface="Calibri"/>
                <a:cs typeface="Calibri"/>
                <a:sym typeface="Calibri"/>
              </a:rPr>
              <a:t>The ODE SCG has four Funding Priorities. Each of these are worth 5 points AND you are able to apply for UP TO 2, for a possible 10 points. Also note, it’s not mandatory to apply for these priorities to receive funding, but all activities need to be allowable under 4108 of ESEA. This information is in Section 2.4, Scope of Activities, in the SCG RFA.</a:t>
            </a:r>
            <a:endParaRPr sz="1400">
              <a:solidFill>
                <a:schemeClr val="dk1"/>
              </a:solidFill>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 sz="15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a61b4a8534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a61b4a8534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sz="1400">
                <a:solidFill>
                  <a:schemeClr val="dk1"/>
                </a:solidFill>
                <a:latin typeface="Calibri"/>
                <a:ea typeface="Calibri"/>
                <a:cs typeface="Calibri"/>
                <a:sym typeface="Calibri"/>
              </a:rPr>
              <a:t>The ODE SCG has four Funding Priorities. Each of these are worth 5 points AND you are able to apply for UP TO 2, for a possible 10 points. Also note, it’s not mandatory to apply for these priorities to receive funding, but all activities need to be allowable under 4108 of ESEA. This information is in Section 2.4, Scope of Activities, in the SCG RFA.</a:t>
            </a:r>
            <a:endParaRPr sz="1400">
              <a:solidFill>
                <a:schemeClr val="dk1"/>
              </a:solidFill>
              <a:latin typeface="Calibri"/>
              <a:ea typeface="Calibri"/>
              <a:cs typeface="Calibri"/>
              <a:sym typeface="Calibri"/>
            </a:endParaRPr>
          </a:p>
          <a:p>
            <a:pPr marL="0" lvl="0" indent="0" algn="l" rtl="0">
              <a:lnSpc>
                <a:spcPct val="115000"/>
              </a:lnSpc>
              <a:spcBef>
                <a:spcPts val="1200"/>
              </a:spcBef>
              <a:spcAft>
                <a:spcPts val="0"/>
              </a:spcAft>
              <a:buClr>
                <a:schemeClr val="dk1"/>
              </a:buClr>
              <a:buSzPts val="1100"/>
              <a:buFont typeface="Arial"/>
              <a:buNone/>
            </a:pPr>
            <a:r>
              <a:rPr lang="en" sz="15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25365436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15" name="Google Shape;15;p2"/>
          <p:cNvSpPr/>
          <p:nvPr/>
        </p:nvSpPr>
        <p:spPr>
          <a:xfrm>
            <a:off x="154641" y="4461062"/>
            <a:ext cx="8831400" cy="5244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pic>
        <p:nvPicPr>
          <p:cNvPr id="16" name="Google Shape;16;p2" descr="Decorative line break"/>
          <p:cNvPicPr preferRelativeResize="0"/>
          <p:nvPr/>
        </p:nvPicPr>
        <p:blipFill rotWithShape="1">
          <a:blip r:embed="rId2">
            <a:alphaModFix/>
          </a:blip>
          <a:srcRect/>
          <a:stretch/>
        </p:blipFill>
        <p:spPr>
          <a:xfrm>
            <a:off x="4089653" y="2604100"/>
            <a:ext cx="964694" cy="18288"/>
          </a:xfrm>
          <a:prstGeom prst="rect">
            <a:avLst/>
          </a:prstGeom>
          <a:noFill/>
          <a:ln>
            <a:noFill/>
          </a:ln>
        </p:spPr>
      </p:pic>
      <p:sp>
        <p:nvSpPr>
          <p:cNvPr id="17" name="Google Shape;17;p2"/>
          <p:cNvSpPr txBox="1">
            <a:spLocks noGrp="1"/>
          </p:cNvSpPr>
          <p:nvPr>
            <p:ph type="ctrTitle"/>
          </p:nvPr>
        </p:nvSpPr>
        <p:spPr>
          <a:xfrm>
            <a:off x="1143000" y="1865026"/>
            <a:ext cx="6858000" cy="7674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accent1"/>
              </a:buClr>
              <a:buSzPts val="4050"/>
              <a:buFont typeface="Calibri"/>
              <a:buNone/>
              <a:defRPr sz="405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143000" y="2701528"/>
            <a:ext cx="6858000" cy="1241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750"/>
              </a:spcBef>
              <a:spcAft>
                <a:spcPts val="0"/>
              </a:spcAft>
              <a:buClr>
                <a:schemeClr val="accent1"/>
              </a:buClr>
              <a:buSzPts val="1800"/>
              <a:buNone/>
              <a:defRPr sz="1800">
                <a:solidFill>
                  <a:schemeClr val="accent1"/>
                </a:solidFill>
              </a:defRPr>
            </a:lvl1pPr>
            <a:lvl2pPr lvl="1" algn="ctr" rtl="0">
              <a:lnSpc>
                <a:spcPct val="90000"/>
              </a:lnSpc>
              <a:spcBef>
                <a:spcPts val="375"/>
              </a:spcBef>
              <a:spcAft>
                <a:spcPts val="0"/>
              </a:spcAft>
              <a:buClr>
                <a:schemeClr val="dk1"/>
              </a:buClr>
              <a:buSzPts val="1500"/>
              <a:buNone/>
              <a:defRPr sz="1500"/>
            </a:lvl2pPr>
            <a:lvl3pPr lvl="2" algn="ctr" rtl="0">
              <a:lnSpc>
                <a:spcPct val="90000"/>
              </a:lnSpc>
              <a:spcBef>
                <a:spcPts val="375"/>
              </a:spcBef>
              <a:spcAft>
                <a:spcPts val="0"/>
              </a:spcAft>
              <a:buClr>
                <a:schemeClr val="dk1"/>
              </a:buClr>
              <a:buSzPts val="1350"/>
              <a:buNone/>
              <a:defRPr sz="1350"/>
            </a:lvl3pPr>
            <a:lvl4pPr lvl="3" algn="ctr" rtl="0">
              <a:lnSpc>
                <a:spcPct val="90000"/>
              </a:lnSpc>
              <a:spcBef>
                <a:spcPts val="375"/>
              </a:spcBef>
              <a:spcAft>
                <a:spcPts val="0"/>
              </a:spcAft>
              <a:buClr>
                <a:schemeClr val="dk1"/>
              </a:buClr>
              <a:buSzPts val="1200"/>
              <a:buNone/>
              <a:defRPr sz="1200"/>
            </a:lvl4pPr>
            <a:lvl5pPr lvl="4" algn="ctr" rtl="0">
              <a:lnSpc>
                <a:spcPct val="90000"/>
              </a:lnSpc>
              <a:spcBef>
                <a:spcPts val="375"/>
              </a:spcBef>
              <a:spcAft>
                <a:spcPts val="0"/>
              </a:spcAft>
              <a:buClr>
                <a:schemeClr val="dk1"/>
              </a:buClr>
              <a:buSzPts val="1200"/>
              <a:buNone/>
              <a:defRPr sz="1200"/>
            </a:lvl5pPr>
            <a:lvl6pPr lvl="5" algn="ctr" rtl="0">
              <a:lnSpc>
                <a:spcPct val="90000"/>
              </a:lnSpc>
              <a:spcBef>
                <a:spcPts val="375"/>
              </a:spcBef>
              <a:spcAft>
                <a:spcPts val="0"/>
              </a:spcAft>
              <a:buClr>
                <a:schemeClr val="dk1"/>
              </a:buClr>
              <a:buSzPts val="1200"/>
              <a:buNone/>
              <a:defRPr sz="1200"/>
            </a:lvl6pPr>
            <a:lvl7pPr lvl="6" algn="ctr" rtl="0">
              <a:lnSpc>
                <a:spcPct val="90000"/>
              </a:lnSpc>
              <a:spcBef>
                <a:spcPts val="375"/>
              </a:spcBef>
              <a:spcAft>
                <a:spcPts val="0"/>
              </a:spcAft>
              <a:buClr>
                <a:schemeClr val="dk1"/>
              </a:buClr>
              <a:buSzPts val="1200"/>
              <a:buNone/>
              <a:defRPr sz="1200"/>
            </a:lvl7pPr>
            <a:lvl8pPr lvl="7" algn="ctr" rtl="0">
              <a:lnSpc>
                <a:spcPct val="90000"/>
              </a:lnSpc>
              <a:spcBef>
                <a:spcPts val="375"/>
              </a:spcBef>
              <a:spcAft>
                <a:spcPts val="0"/>
              </a:spcAft>
              <a:buClr>
                <a:schemeClr val="dk1"/>
              </a:buClr>
              <a:buSzPts val="1200"/>
              <a:buNone/>
              <a:defRPr sz="1200"/>
            </a:lvl8pPr>
            <a:lvl9pPr lvl="8" algn="ctr" rtl="0">
              <a:lnSpc>
                <a:spcPct val="90000"/>
              </a:lnSpc>
              <a:spcBef>
                <a:spcPts val="375"/>
              </a:spcBef>
              <a:spcAft>
                <a:spcPts val="0"/>
              </a:spcAft>
              <a:buClr>
                <a:schemeClr val="dk1"/>
              </a:buClr>
              <a:buSzPts val="1200"/>
              <a:buNone/>
              <a:defRPr sz="1200"/>
            </a:lvl9pPr>
          </a:lstStyle>
          <a:p>
            <a:endParaRPr/>
          </a:p>
        </p:txBody>
      </p:sp>
      <p:sp>
        <p:nvSpPr>
          <p:cNvPr id="19" name="Google Shape;19;p2"/>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0" name="Google Shape;20;p2"/>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21" name="Google Shape;21;p2"/>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22" name="Google Shape;22;p2" descr="Oregon Department of Education Logo"/>
          <p:cNvPicPr preferRelativeResize="0"/>
          <p:nvPr/>
        </p:nvPicPr>
        <p:blipFill rotWithShape="1">
          <a:blip r:embed="rId3">
            <a:alphaModFix/>
          </a:blip>
          <a:srcRect/>
          <a:stretch/>
        </p:blipFill>
        <p:spPr>
          <a:xfrm>
            <a:off x="3775328" y="160537"/>
            <a:ext cx="1593345" cy="162534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Large Type">
  <p:cSld name="Large Type">
    <p:spTree>
      <p:nvGrpSpPr>
        <p:cNvPr id="1" name="Shape 82"/>
        <p:cNvGrpSpPr/>
        <p:nvPr/>
      </p:nvGrpSpPr>
      <p:grpSpPr>
        <a:xfrm>
          <a:off x="0" y="0"/>
          <a:ext cx="0" cy="0"/>
          <a:chOff x="0" y="0"/>
          <a:chExt cx="0" cy="0"/>
        </a:xfrm>
      </p:grpSpPr>
      <p:sp>
        <p:nvSpPr>
          <p:cNvPr id="83" name="Google Shape;83;p11"/>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84" name="Google Shape;84;p11" descr="Decorative line break"/>
          <p:cNvPicPr preferRelativeResize="0"/>
          <p:nvPr/>
        </p:nvPicPr>
        <p:blipFill rotWithShape="1">
          <a:blip r:embed="rId2">
            <a:alphaModFix/>
          </a:blip>
          <a:srcRect/>
          <a:stretch/>
        </p:blipFill>
        <p:spPr>
          <a:xfrm>
            <a:off x="4089653" y="2886671"/>
            <a:ext cx="964694" cy="18288"/>
          </a:xfrm>
          <a:prstGeom prst="rect">
            <a:avLst/>
          </a:prstGeom>
          <a:noFill/>
          <a:ln>
            <a:noFill/>
          </a:ln>
        </p:spPr>
      </p:pic>
      <p:sp>
        <p:nvSpPr>
          <p:cNvPr id="85" name="Google Shape;85;p11"/>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6" name="Google Shape;86;p11"/>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87" name="Google Shape;87;p11"/>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88" name="Google Shape;88;p11"/>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89" name="Google Shape;89;p11"/>
          <p:cNvSpPr txBox="1">
            <a:spLocks noGrp="1"/>
          </p:cNvSpPr>
          <p:nvPr>
            <p:ph type="subTitle" idx="1"/>
          </p:nvPr>
        </p:nvSpPr>
        <p:spPr>
          <a:xfrm>
            <a:off x="1143000" y="3002389"/>
            <a:ext cx="6858000" cy="6606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750"/>
              </a:spcBef>
              <a:spcAft>
                <a:spcPts val="0"/>
              </a:spcAft>
              <a:buClr>
                <a:schemeClr val="accent1"/>
              </a:buClr>
              <a:buSzPts val="1800"/>
              <a:buNone/>
              <a:defRPr sz="1800">
                <a:solidFill>
                  <a:schemeClr val="accent1"/>
                </a:solidFill>
              </a:defRPr>
            </a:lvl1pPr>
            <a:lvl2pPr lvl="1" algn="ctr" rtl="0">
              <a:lnSpc>
                <a:spcPct val="90000"/>
              </a:lnSpc>
              <a:spcBef>
                <a:spcPts val="375"/>
              </a:spcBef>
              <a:spcAft>
                <a:spcPts val="0"/>
              </a:spcAft>
              <a:buClr>
                <a:schemeClr val="dk1"/>
              </a:buClr>
              <a:buSzPts val="1500"/>
              <a:buNone/>
              <a:defRPr sz="1500"/>
            </a:lvl2pPr>
            <a:lvl3pPr lvl="2" algn="ctr" rtl="0">
              <a:lnSpc>
                <a:spcPct val="90000"/>
              </a:lnSpc>
              <a:spcBef>
                <a:spcPts val="375"/>
              </a:spcBef>
              <a:spcAft>
                <a:spcPts val="0"/>
              </a:spcAft>
              <a:buClr>
                <a:schemeClr val="dk1"/>
              </a:buClr>
              <a:buSzPts val="1350"/>
              <a:buNone/>
              <a:defRPr sz="1350"/>
            </a:lvl3pPr>
            <a:lvl4pPr lvl="3" algn="ctr" rtl="0">
              <a:lnSpc>
                <a:spcPct val="90000"/>
              </a:lnSpc>
              <a:spcBef>
                <a:spcPts val="375"/>
              </a:spcBef>
              <a:spcAft>
                <a:spcPts val="0"/>
              </a:spcAft>
              <a:buClr>
                <a:schemeClr val="dk1"/>
              </a:buClr>
              <a:buSzPts val="1200"/>
              <a:buNone/>
              <a:defRPr sz="1200"/>
            </a:lvl4pPr>
            <a:lvl5pPr lvl="4" algn="ctr" rtl="0">
              <a:lnSpc>
                <a:spcPct val="90000"/>
              </a:lnSpc>
              <a:spcBef>
                <a:spcPts val="375"/>
              </a:spcBef>
              <a:spcAft>
                <a:spcPts val="0"/>
              </a:spcAft>
              <a:buClr>
                <a:schemeClr val="dk1"/>
              </a:buClr>
              <a:buSzPts val="1200"/>
              <a:buNone/>
              <a:defRPr sz="1200"/>
            </a:lvl5pPr>
            <a:lvl6pPr lvl="5" algn="ctr" rtl="0">
              <a:lnSpc>
                <a:spcPct val="90000"/>
              </a:lnSpc>
              <a:spcBef>
                <a:spcPts val="375"/>
              </a:spcBef>
              <a:spcAft>
                <a:spcPts val="0"/>
              </a:spcAft>
              <a:buClr>
                <a:schemeClr val="dk1"/>
              </a:buClr>
              <a:buSzPts val="1200"/>
              <a:buNone/>
              <a:defRPr sz="1200"/>
            </a:lvl6pPr>
            <a:lvl7pPr lvl="6" algn="ctr" rtl="0">
              <a:lnSpc>
                <a:spcPct val="90000"/>
              </a:lnSpc>
              <a:spcBef>
                <a:spcPts val="375"/>
              </a:spcBef>
              <a:spcAft>
                <a:spcPts val="0"/>
              </a:spcAft>
              <a:buClr>
                <a:schemeClr val="dk1"/>
              </a:buClr>
              <a:buSzPts val="1200"/>
              <a:buNone/>
              <a:defRPr sz="1200"/>
            </a:lvl7pPr>
            <a:lvl8pPr lvl="7" algn="ctr" rtl="0">
              <a:lnSpc>
                <a:spcPct val="90000"/>
              </a:lnSpc>
              <a:spcBef>
                <a:spcPts val="375"/>
              </a:spcBef>
              <a:spcAft>
                <a:spcPts val="0"/>
              </a:spcAft>
              <a:buClr>
                <a:schemeClr val="dk1"/>
              </a:buClr>
              <a:buSzPts val="1200"/>
              <a:buNone/>
              <a:defRPr sz="1200"/>
            </a:lvl8pPr>
            <a:lvl9pPr lvl="8" algn="ctr" rtl="0">
              <a:lnSpc>
                <a:spcPct val="90000"/>
              </a:lnSpc>
              <a:spcBef>
                <a:spcPts val="375"/>
              </a:spcBef>
              <a:spcAft>
                <a:spcPts val="0"/>
              </a:spcAft>
              <a:buClr>
                <a:schemeClr val="dk1"/>
              </a:buClr>
              <a:buSzPts val="1200"/>
              <a:buNone/>
              <a:defRPr sz="12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Follow Us">
  <p:cSld name="Follow Us">
    <p:spTree>
      <p:nvGrpSpPr>
        <p:cNvPr id="1" name="Shape 90"/>
        <p:cNvGrpSpPr/>
        <p:nvPr/>
      </p:nvGrpSpPr>
      <p:grpSpPr>
        <a:xfrm>
          <a:off x="0" y="0"/>
          <a:ext cx="0" cy="0"/>
          <a:chOff x="0" y="0"/>
          <a:chExt cx="0" cy="0"/>
        </a:xfrm>
      </p:grpSpPr>
      <p:sp>
        <p:nvSpPr>
          <p:cNvPr id="91" name="Google Shape;91;p12"/>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pic>
        <p:nvPicPr>
          <p:cNvPr id="92" name="Google Shape;92;p12" descr="Decorative line break"/>
          <p:cNvPicPr preferRelativeResize="0"/>
          <p:nvPr/>
        </p:nvPicPr>
        <p:blipFill rotWithShape="1">
          <a:blip r:embed="rId2">
            <a:alphaModFix/>
          </a:blip>
          <a:srcRect/>
          <a:stretch/>
        </p:blipFill>
        <p:spPr>
          <a:xfrm>
            <a:off x="4089653" y="2886671"/>
            <a:ext cx="964694" cy="18288"/>
          </a:xfrm>
          <a:prstGeom prst="rect">
            <a:avLst/>
          </a:prstGeom>
          <a:noFill/>
          <a:ln>
            <a:noFill/>
          </a:ln>
        </p:spPr>
      </p:pic>
      <p:sp>
        <p:nvSpPr>
          <p:cNvPr id="93" name="Google Shape;93;p12"/>
          <p:cNvSpPr txBox="1">
            <a:spLocks noGrp="1"/>
          </p:cNvSpPr>
          <p:nvPr>
            <p:ph type="ctrTitle"/>
          </p:nvPr>
        </p:nvSpPr>
        <p:spPr>
          <a:xfrm>
            <a:off x="1143000" y="1124344"/>
            <a:ext cx="6858000" cy="1790700"/>
          </a:xfrm>
          <a:prstGeom prst="rect">
            <a:avLst/>
          </a:prstGeom>
          <a:noFill/>
          <a:ln>
            <a:noFill/>
          </a:ln>
        </p:spPr>
        <p:txBody>
          <a:bodyPr spcFirstLastPara="1" wrap="square" lIns="91425" tIns="45700" rIns="91425" bIns="45700" anchor="b" anchorCtr="0">
            <a:noAutofit/>
          </a:bodyPr>
          <a:lstStyle>
            <a:lvl1pPr lvl="0" algn="ctr" rtl="0">
              <a:lnSpc>
                <a:spcPct val="90000"/>
              </a:lnSpc>
              <a:spcBef>
                <a:spcPts val="0"/>
              </a:spcBef>
              <a:spcAft>
                <a:spcPts val="0"/>
              </a:spcAft>
              <a:buClr>
                <a:schemeClr val="accent1"/>
              </a:buClr>
              <a:buSzPts val="9000"/>
              <a:buFont typeface="Calibri"/>
              <a:buNone/>
              <a:defRPr sz="900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94" name="Google Shape;94;p12"/>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95" name="Google Shape;95;p12"/>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96" name="Google Shape;96;p12"/>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97" name="Google Shape;97;p12" descr="Twitter icon"/>
          <p:cNvPicPr preferRelativeResize="0"/>
          <p:nvPr/>
        </p:nvPicPr>
        <p:blipFill rotWithShape="1">
          <a:blip r:embed="rId3">
            <a:alphaModFix/>
          </a:blip>
          <a:srcRect/>
          <a:stretch/>
        </p:blipFill>
        <p:spPr>
          <a:xfrm>
            <a:off x="2038718" y="3032552"/>
            <a:ext cx="375030" cy="375030"/>
          </a:xfrm>
          <a:prstGeom prst="rect">
            <a:avLst/>
          </a:prstGeom>
          <a:noFill/>
          <a:ln>
            <a:noFill/>
          </a:ln>
        </p:spPr>
      </p:pic>
      <p:pic>
        <p:nvPicPr>
          <p:cNvPr id="98" name="Google Shape;98;p12" descr="Facebook icon"/>
          <p:cNvPicPr preferRelativeResize="0"/>
          <p:nvPr/>
        </p:nvPicPr>
        <p:blipFill rotWithShape="1">
          <a:blip r:embed="rId4">
            <a:alphaModFix/>
          </a:blip>
          <a:srcRect/>
          <a:stretch/>
        </p:blipFill>
        <p:spPr>
          <a:xfrm>
            <a:off x="6768720" y="3032552"/>
            <a:ext cx="375030" cy="375030"/>
          </a:xfrm>
          <a:prstGeom prst="rect">
            <a:avLst/>
          </a:prstGeom>
          <a:noFill/>
          <a:ln>
            <a:noFill/>
          </a:ln>
        </p:spPr>
      </p:pic>
      <p:sp>
        <p:nvSpPr>
          <p:cNvPr id="99" name="Google Shape;99;p12"/>
          <p:cNvSpPr txBox="1"/>
          <p:nvPr/>
        </p:nvSpPr>
        <p:spPr>
          <a:xfrm>
            <a:off x="2038718" y="3032552"/>
            <a:ext cx="5105100" cy="3693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1800"/>
              <a:buFont typeface="Calibri"/>
              <a:buNone/>
            </a:pPr>
            <a:r>
              <a:rPr lang="en" sz="1800">
                <a:solidFill>
                  <a:schemeClr val="accent1"/>
                </a:solidFill>
                <a:latin typeface="Calibri"/>
                <a:ea typeface="Calibri"/>
                <a:cs typeface="Calibri"/>
                <a:sym typeface="Calibri"/>
              </a:rPr>
              <a:t>twitter.com/ORDeptEd | fb.com/ORDeptEd</a:t>
            </a:r>
            <a:endParaRPr sz="1800">
              <a:solidFill>
                <a:schemeClr val="accent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0"/>
        <p:cNvGrpSpPr/>
        <p:nvPr/>
      </p:nvGrpSpPr>
      <p:grpSpPr>
        <a:xfrm>
          <a:off x="0" y="0"/>
          <a:ext cx="0" cy="0"/>
          <a:chOff x="0" y="0"/>
          <a:chExt cx="0" cy="0"/>
        </a:xfrm>
      </p:grpSpPr>
      <p:sp>
        <p:nvSpPr>
          <p:cNvPr id="101" name="Google Shape;101;p13"/>
          <p:cNvSpPr txBox="1">
            <a:spLocks noGrp="1"/>
          </p:cNvSpPr>
          <p:nvPr>
            <p:ph type="sldNum" idx="12"/>
          </p:nvPr>
        </p:nvSpPr>
        <p:spPr>
          <a:xfrm>
            <a:off x="8489159" y="4749901"/>
            <a:ext cx="548700" cy="393600"/>
          </a:xfrm>
          <a:prstGeom prst="rect">
            <a:avLst/>
          </a:prstGeom>
        </p:spPr>
        <p:txBody>
          <a:bodyPr spcFirstLastPara="1" wrap="square" lIns="91425" tIns="45700" rIns="91425" bIns="45700" anchor="t" anchorCtr="0">
            <a:noAutofit/>
          </a:bodyPr>
          <a:lstStyle>
            <a:lvl1pPr lvl="0" rtl="0">
              <a:buNone/>
              <a:defRPr sz="1300">
                <a:solidFill>
                  <a:schemeClr val="dk1"/>
                </a:solidFill>
              </a:defRPr>
            </a:lvl1pPr>
            <a:lvl2pPr lvl="1" rtl="0">
              <a:buNone/>
              <a:defRPr sz="1300">
                <a:solidFill>
                  <a:schemeClr val="dk1"/>
                </a:solidFill>
              </a:defRPr>
            </a:lvl2pPr>
            <a:lvl3pPr lvl="2" rtl="0">
              <a:buNone/>
              <a:defRPr sz="1300">
                <a:solidFill>
                  <a:schemeClr val="dk1"/>
                </a:solidFill>
              </a:defRPr>
            </a:lvl3pPr>
            <a:lvl4pPr lvl="3" rtl="0">
              <a:buNone/>
              <a:defRPr sz="1300">
                <a:solidFill>
                  <a:schemeClr val="dk1"/>
                </a:solidFill>
              </a:defRPr>
            </a:lvl4pPr>
            <a:lvl5pPr lvl="4" rtl="0">
              <a:buNone/>
              <a:defRPr sz="1300">
                <a:solidFill>
                  <a:schemeClr val="dk1"/>
                </a:solidFill>
              </a:defRPr>
            </a:lvl5pPr>
            <a:lvl6pPr lvl="5" rtl="0">
              <a:buNone/>
              <a:defRPr sz="1300">
                <a:solidFill>
                  <a:schemeClr val="dk1"/>
                </a:solidFill>
              </a:defRPr>
            </a:lvl6pPr>
            <a:lvl7pPr lvl="6" rtl="0">
              <a:buNone/>
              <a:defRPr sz="1300">
                <a:solidFill>
                  <a:schemeClr val="dk1"/>
                </a:solidFill>
              </a:defRPr>
            </a:lvl7pPr>
            <a:lvl8pPr lvl="7" rtl="0">
              <a:buNone/>
              <a:defRPr sz="1300">
                <a:solidFill>
                  <a:schemeClr val="dk1"/>
                </a:solidFill>
              </a:defRPr>
            </a:lvl8pPr>
            <a:lvl9pPr lvl="8" rtl="0">
              <a:buNone/>
              <a:defRPr sz="1300">
                <a:solidFill>
                  <a:schemeClr val="dk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2"/>
        <p:cNvGrpSpPr/>
        <p:nvPr/>
      </p:nvGrpSpPr>
      <p:grpSpPr>
        <a:xfrm>
          <a:off x="0" y="0"/>
          <a:ext cx="0" cy="0"/>
          <a:chOff x="0" y="0"/>
          <a:chExt cx="0" cy="0"/>
        </a:xfrm>
      </p:grpSpPr>
      <p:sp>
        <p:nvSpPr>
          <p:cNvPr id="103" name="Google Shape;103;p14"/>
          <p:cNvSpPr txBox="1">
            <a:spLocks noGrp="1"/>
          </p:cNvSpPr>
          <p:nvPr>
            <p:ph type="title"/>
          </p:nvPr>
        </p:nvSpPr>
        <p:spPr>
          <a:xfrm>
            <a:off x="311700" y="445025"/>
            <a:ext cx="8520600" cy="572700"/>
          </a:xfrm>
          <a:prstGeom prst="rect">
            <a:avLst/>
          </a:prstGeom>
        </p:spPr>
        <p:txBody>
          <a:bodyPr spcFirstLastPara="1" wrap="square" lIns="91425" tIns="45700" rIns="91425" bIns="45700" anchor="b" anchorCtr="0">
            <a:normAutofit/>
          </a:bodyPr>
          <a:lstStyle>
            <a:lvl1pPr lvl="0" rtl="0">
              <a:spcBef>
                <a:spcPts val="0"/>
              </a:spcBef>
              <a:spcAft>
                <a:spcPts val="0"/>
              </a:spcAft>
              <a:buSzPts val="33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04" name="Google Shape;104;p14"/>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rmAutofit/>
          </a:bodyPr>
          <a:lstStyle>
            <a:lvl1pPr marL="457200" lvl="0" indent="-342900" rtl="0">
              <a:spcBef>
                <a:spcPts val="750"/>
              </a:spcBef>
              <a:spcAft>
                <a:spcPts val="0"/>
              </a:spcAft>
              <a:buSzPts val="1800"/>
              <a:buChar char="•"/>
              <a:defRPr/>
            </a:lvl1pPr>
            <a:lvl2pPr marL="914400" lvl="1" indent="-342900" rtl="0">
              <a:spcBef>
                <a:spcPts val="375"/>
              </a:spcBef>
              <a:spcAft>
                <a:spcPts val="0"/>
              </a:spcAft>
              <a:buSzPts val="1800"/>
              <a:buChar char="•"/>
              <a:defRPr/>
            </a:lvl2pPr>
            <a:lvl3pPr marL="1371600" lvl="2" indent="-342900" rtl="0">
              <a:spcBef>
                <a:spcPts val="375"/>
              </a:spcBef>
              <a:spcAft>
                <a:spcPts val="0"/>
              </a:spcAft>
              <a:buSzPts val="1800"/>
              <a:buChar char="•"/>
              <a:defRPr/>
            </a:lvl3pPr>
            <a:lvl4pPr marL="1828800" lvl="3" indent="-342900" rtl="0">
              <a:spcBef>
                <a:spcPts val="375"/>
              </a:spcBef>
              <a:spcAft>
                <a:spcPts val="0"/>
              </a:spcAft>
              <a:buSzPts val="1800"/>
              <a:buChar char="•"/>
              <a:defRPr/>
            </a:lvl4pPr>
            <a:lvl5pPr marL="2286000" lvl="4" indent="-342900" rtl="0">
              <a:spcBef>
                <a:spcPts val="375"/>
              </a:spcBef>
              <a:spcAft>
                <a:spcPts val="0"/>
              </a:spcAft>
              <a:buSzPts val="1800"/>
              <a:buChar char="•"/>
              <a:defRPr/>
            </a:lvl5pPr>
            <a:lvl6pPr marL="2743200" lvl="5" indent="-314325" rtl="0">
              <a:spcBef>
                <a:spcPts val="375"/>
              </a:spcBef>
              <a:spcAft>
                <a:spcPts val="0"/>
              </a:spcAft>
              <a:buSzPts val="1350"/>
              <a:buChar char="•"/>
              <a:defRPr/>
            </a:lvl6pPr>
            <a:lvl7pPr marL="3200400" lvl="6" indent="-314325" rtl="0">
              <a:spcBef>
                <a:spcPts val="375"/>
              </a:spcBef>
              <a:spcAft>
                <a:spcPts val="0"/>
              </a:spcAft>
              <a:buSzPts val="1350"/>
              <a:buChar char="•"/>
              <a:defRPr/>
            </a:lvl7pPr>
            <a:lvl8pPr marL="3657600" lvl="7" indent="-314325" rtl="0">
              <a:spcBef>
                <a:spcPts val="375"/>
              </a:spcBef>
              <a:spcAft>
                <a:spcPts val="0"/>
              </a:spcAft>
              <a:buSzPts val="1350"/>
              <a:buChar char="•"/>
              <a:defRPr/>
            </a:lvl8pPr>
            <a:lvl9pPr marL="4114800" lvl="8" indent="-314325" rtl="0">
              <a:spcBef>
                <a:spcPts val="375"/>
              </a:spcBef>
              <a:spcAft>
                <a:spcPts val="0"/>
              </a:spcAft>
              <a:buSzPts val="1350"/>
              <a:buChar char="•"/>
              <a:defRPr/>
            </a:lvl9pPr>
          </a:lstStyle>
          <a:p>
            <a:endParaRPr/>
          </a:p>
        </p:txBody>
      </p:sp>
      <p:sp>
        <p:nvSpPr>
          <p:cNvPr id="105" name="Google Shape;105;p14"/>
          <p:cNvSpPr txBox="1">
            <a:spLocks noGrp="1"/>
          </p:cNvSpPr>
          <p:nvPr>
            <p:ph type="sldNum" idx="12"/>
          </p:nvPr>
        </p:nvSpPr>
        <p:spPr>
          <a:xfrm>
            <a:off x="8472458" y="4663217"/>
            <a:ext cx="548700" cy="393600"/>
          </a:xfrm>
          <a:prstGeom prst="rect">
            <a:avLst/>
          </a:prstGeom>
        </p:spPr>
        <p:txBody>
          <a:bodyPr spcFirstLastPara="1" wrap="square" lIns="91425" tIns="45700" rIns="91425" bIns="4570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3"/>
        <p:cNvGrpSpPr/>
        <p:nvPr/>
      </p:nvGrpSpPr>
      <p:grpSpPr>
        <a:xfrm>
          <a:off x="0" y="0"/>
          <a:ext cx="0" cy="0"/>
          <a:chOff x="0" y="0"/>
          <a:chExt cx="0" cy="0"/>
        </a:xfrm>
      </p:grpSpPr>
      <p:sp>
        <p:nvSpPr>
          <p:cNvPr id="24" name="Google Shape;24;p3"/>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chemeClr val="lt1"/>
              </a:solidFill>
              <a:latin typeface="Calibri"/>
              <a:ea typeface="Calibri"/>
              <a:cs typeface="Calibri"/>
              <a:sym typeface="Calibri"/>
            </a:endParaRPr>
          </a:p>
        </p:txBody>
      </p:sp>
      <p:sp>
        <p:nvSpPr>
          <p:cNvPr id="25" name="Google Shape;25;p3"/>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26" name="Google Shape;26;p3"/>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27" name="Google Shape;27;p3"/>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28" name="Google Shape;28;p3"/>
          <p:cNvSpPr txBox="1">
            <a:spLocks noGrp="1"/>
          </p:cNvSpPr>
          <p:nvPr>
            <p:ph type="title"/>
          </p:nvPr>
        </p:nvSpPr>
        <p:spPr>
          <a:xfrm>
            <a:off x="537882" y="342900"/>
            <a:ext cx="8088300" cy="7698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3000"/>
              <a:buFont typeface="Calibri"/>
              <a:buNone/>
              <a:defRPr sz="3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9"/>
        <p:cNvGrpSpPr/>
        <p:nvPr/>
      </p:nvGrpSpPr>
      <p:grpSpPr>
        <a:xfrm>
          <a:off x="0" y="0"/>
          <a:ext cx="0" cy="0"/>
          <a:chOff x="0" y="0"/>
          <a:chExt cx="0" cy="0"/>
        </a:xfrm>
      </p:grpSpPr>
      <p:sp>
        <p:nvSpPr>
          <p:cNvPr id="30" name="Google Shape;30;p4"/>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31" name="Google Shape;31;p4"/>
          <p:cNvSpPr/>
          <p:nvPr/>
        </p:nvSpPr>
        <p:spPr>
          <a:xfrm>
            <a:off x="154641" y="1866568"/>
            <a:ext cx="8831400" cy="1425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200">
              <a:solidFill>
                <a:schemeClr val="lt1"/>
              </a:solidFill>
              <a:latin typeface="Calibri"/>
              <a:ea typeface="Calibri"/>
              <a:cs typeface="Calibri"/>
              <a:sym typeface="Calibri"/>
            </a:endParaRPr>
          </a:p>
        </p:txBody>
      </p:sp>
      <p:sp>
        <p:nvSpPr>
          <p:cNvPr id="32" name="Google Shape;32;p4"/>
          <p:cNvSpPr txBox="1">
            <a:spLocks noGrp="1"/>
          </p:cNvSpPr>
          <p:nvPr>
            <p:ph type="ctrTitle"/>
          </p:nvPr>
        </p:nvSpPr>
        <p:spPr>
          <a:xfrm>
            <a:off x="537883" y="1866568"/>
            <a:ext cx="8088300" cy="14253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accent1"/>
              </a:buClr>
              <a:buSzPts val="5100"/>
              <a:buFont typeface="Calibri"/>
              <a:buNone/>
              <a:defRPr sz="5100">
                <a:solidFill>
                  <a:schemeClr val="accen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3" name="Google Shape;33;p4"/>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34" name="Google Shape;34;p4"/>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35" name="Google Shape;35;p4"/>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pic>
        <p:nvPicPr>
          <p:cNvPr id="36" name="Google Shape;36;p4" descr="Oregon Department of Education Logo"/>
          <p:cNvPicPr preferRelativeResize="0"/>
          <p:nvPr/>
        </p:nvPicPr>
        <p:blipFill rotWithShape="1">
          <a:blip r:embed="rId2">
            <a:alphaModFix/>
          </a:blip>
          <a:srcRect/>
          <a:stretch/>
        </p:blipFill>
        <p:spPr>
          <a:xfrm>
            <a:off x="3775328" y="160537"/>
            <a:ext cx="1593345" cy="162534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Bar and Content">
  <p:cSld name="Title Bar and Content">
    <p:spTree>
      <p:nvGrpSpPr>
        <p:cNvPr id="1" name="Shape 37"/>
        <p:cNvGrpSpPr/>
        <p:nvPr/>
      </p:nvGrpSpPr>
      <p:grpSpPr>
        <a:xfrm>
          <a:off x="0" y="0"/>
          <a:ext cx="0" cy="0"/>
          <a:chOff x="0" y="0"/>
          <a:chExt cx="0" cy="0"/>
        </a:xfrm>
      </p:grpSpPr>
      <p:sp>
        <p:nvSpPr>
          <p:cNvPr id="38" name="Google Shape;38;p5"/>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39" name="Google Shape;39;p5"/>
          <p:cNvSpPr/>
          <p:nvPr/>
        </p:nvSpPr>
        <p:spPr>
          <a:xfrm>
            <a:off x="154641" y="161365"/>
            <a:ext cx="8831400" cy="10479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40" name="Google Shape;40;p5"/>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41" name="Google Shape;41;p5"/>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43" name="Google Shape;43;p5"/>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44" name="Google Shape;44;p5"/>
          <p:cNvSpPr txBox="1">
            <a:spLocks noGrp="1"/>
          </p:cNvSpPr>
          <p:nvPr>
            <p:ph type="title"/>
          </p:nvPr>
        </p:nvSpPr>
        <p:spPr>
          <a:xfrm>
            <a:off x="537882" y="342900"/>
            <a:ext cx="8088300" cy="7698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5"/>
        <p:cNvGrpSpPr/>
        <p:nvPr/>
      </p:nvGrpSpPr>
      <p:grpSpPr>
        <a:xfrm>
          <a:off x="0" y="0"/>
          <a:ext cx="0" cy="0"/>
          <a:chOff x="0" y="0"/>
          <a:chExt cx="0" cy="0"/>
        </a:xfrm>
      </p:grpSpPr>
      <p:sp>
        <p:nvSpPr>
          <p:cNvPr id="46" name="Google Shape;46;p6"/>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47" name="Google Shape;47;p6"/>
          <p:cNvSpPr/>
          <p:nvPr/>
        </p:nvSpPr>
        <p:spPr>
          <a:xfrm>
            <a:off x="154642" y="161365"/>
            <a:ext cx="3547800" cy="48240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Calibri"/>
              <a:ea typeface="Calibri"/>
              <a:cs typeface="Calibri"/>
              <a:sym typeface="Calibri"/>
            </a:endParaRPr>
          </a:p>
        </p:txBody>
      </p:sp>
      <p:sp>
        <p:nvSpPr>
          <p:cNvPr id="48" name="Google Shape;48;p6"/>
          <p:cNvSpPr txBox="1">
            <a:spLocks noGrp="1"/>
          </p:cNvSpPr>
          <p:nvPr>
            <p:ph type="title"/>
          </p:nvPr>
        </p:nvSpPr>
        <p:spPr>
          <a:xfrm>
            <a:off x="537883" y="584734"/>
            <a:ext cx="2949000" cy="18942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0"/>
              </a:spcBef>
              <a:spcAft>
                <a:spcPts val="0"/>
              </a:spcAft>
              <a:buClr>
                <a:schemeClr val="accent1"/>
              </a:buClr>
              <a:buSzPts val="3300"/>
              <a:buFont typeface="Calibri"/>
              <a:buNone/>
              <a:defRPr sz="33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9" name="Google Shape;49;p6"/>
          <p:cNvSpPr txBox="1">
            <a:spLocks noGrp="1"/>
          </p:cNvSpPr>
          <p:nvPr>
            <p:ph type="body" idx="1"/>
          </p:nvPr>
        </p:nvSpPr>
        <p:spPr>
          <a:xfrm>
            <a:off x="3887391" y="584735"/>
            <a:ext cx="4629300" cy="38112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sz="1800"/>
            </a:lvl1pPr>
            <a:lvl2pPr marL="914400" lvl="1" indent="-342900" algn="l" rtl="0">
              <a:lnSpc>
                <a:spcPct val="90000"/>
              </a:lnSpc>
              <a:spcBef>
                <a:spcPts val="375"/>
              </a:spcBef>
              <a:spcAft>
                <a:spcPts val="0"/>
              </a:spcAft>
              <a:buClr>
                <a:schemeClr val="dk1"/>
              </a:buClr>
              <a:buSzPts val="1800"/>
              <a:buChar char="•"/>
              <a:defRPr sz="1800"/>
            </a:lvl2pPr>
            <a:lvl3pPr marL="1371600" lvl="2" indent="-342900" algn="l" rtl="0">
              <a:lnSpc>
                <a:spcPct val="90000"/>
              </a:lnSpc>
              <a:spcBef>
                <a:spcPts val="375"/>
              </a:spcBef>
              <a:spcAft>
                <a:spcPts val="0"/>
              </a:spcAft>
              <a:buClr>
                <a:schemeClr val="dk1"/>
              </a:buClr>
              <a:buSzPts val="1800"/>
              <a:buChar char="•"/>
              <a:defRPr sz="1800"/>
            </a:lvl3pPr>
            <a:lvl4pPr marL="1828800" lvl="3" indent="-342900" algn="l" rtl="0">
              <a:lnSpc>
                <a:spcPct val="90000"/>
              </a:lnSpc>
              <a:spcBef>
                <a:spcPts val="375"/>
              </a:spcBef>
              <a:spcAft>
                <a:spcPts val="0"/>
              </a:spcAft>
              <a:buClr>
                <a:schemeClr val="dk1"/>
              </a:buClr>
              <a:buSzPts val="1800"/>
              <a:buChar char="•"/>
              <a:defRPr sz="1800"/>
            </a:lvl4pPr>
            <a:lvl5pPr marL="2286000" lvl="4" indent="-342900" algn="l" rtl="0">
              <a:lnSpc>
                <a:spcPct val="90000"/>
              </a:lnSpc>
              <a:spcBef>
                <a:spcPts val="375"/>
              </a:spcBef>
              <a:spcAft>
                <a:spcPts val="0"/>
              </a:spcAft>
              <a:buClr>
                <a:schemeClr val="dk1"/>
              </a:buClr>
              <a:buSzPts val="1800"/>
              <a:buChar char="•"/>
              <a:defRPr sz="1800"/>
            </a:lvl5pPr>
            <a:lvl6pPr marL="2743200" lvl="5" indent="-323850" algn="l" rtl="0">
              <a:lnSpc>
                <a:spcPct val="90000"/>
              </a:lnSpc>
              <a:spcBef>
                <a:spcPts val="375"/>
              </a:spcBef>
              <a:spcAft>
                <a:spcPts val="0"/>
              </a:spcAft>
              <a:buClr>
                <a:schemeClr val="dk1"/>
              </a:buClr>
              <a:buSzPts val="1500"/>
              <a:buChar char="•"/>
              <a:defRPr sz="1500"/>
            </a:lvl6pPr>
            <a:lvl7pPr marL="3200400" lvl="6" indent="-323850" algn="l" rtl="0">
              <a:lnSpc>
                <a:spcPct val="90000"/>
              </a:lnSpc>
              <a:spcBef>
                <a:spcPts val="375"/>
              </a:spcBef>
              <a:spcAft>
                <a:spcPts val="0"/>
              </a:spcAft>
              <a:buClr>
                <a:schemeClr val="dk1"/>
              </a:buClr>
              <a:buSzPts val="1500"/>
              <a:buChar char="•"/>
              <a:defRPr sz="1500"/>
            </a:lvl7pPr>
            <a:lvl8pPr marL="3657600" lvl="7" indent="-323850" algn="l" rtl="0">
              <a:lnSpc>
                <a:spcPct val="90000"/>
              </a:lnSpc>
              <a:spcBef>
                <a:spcPts val="375"/>
              </a:spcBef>
              <a:spcAft>
                <a:spcPts val="0"/>
              </a:spcAft>
              <a:buClr>
                <a:schemeClr val="dk1"/>
              </a:buClr>
              <a:buSzPts val="1500"/>
              <a:buChar char="•"/>
              <a:defRPr sz="1500"/>
            </a:lvl8pPr>
            <a:lvl9pPr marL="4114800" lvl="8" indent="-323850" algn="l" rtl="0">
              <a:lnSpc>
                <a:spcPct val="90000"/>
              </a:lnSpc>
              <a:spcBef>
                <a:spcPts val="375"/>
              </a:spcBef>
              <a:spcAft>
                <a:spcPts val="0"/>
              </a:spcAft>
              <a:buClr>
                <a:schemeClr val="dk1"/>
              </a:buClr>
              <a:buSzPts val="1500"/>
              <a:buChar char="•"/>
              <a:defRPr sz="1500"/>
            </a:lvl9pPr>
          </a:lstStyle>
          <a:p>
            <a:endParaRPr/>
          </a:p>
        </p:txBody>
      </p:sp>
      <p:sp>
        <p:nvSpPr>
          <p:cNvPr id="50" name="Google Shape;50;p6"/>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1" name="Google Shape;51;p6"/>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52" name="Google Shape;52;p6"/>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53" name="Google Shape;53;p6"/>
          <p:cNvSpPr>
            <a:spLocks noGrp="1"/>
          </p:cNvSpPr>
          <p:nvPr>
            <p:ph type="pic" idx="2"/>
          </p:nvPr>
        </p:nvSpPr>
        <p:spPr>
          <a:xfrm>
            <a:off x="537883" y="2655094"/>
            <a:ext cx="2949000" cy="1740600"/>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537882" y="342900"/>
            <a:ext cx="8088300" cy="7698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6" name="Google Shape;56;p7"/>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57" name="Google Shape;57;p7"/>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59" name="Google Shape;59;p7"/>
          <p:cNvSpPr txBox="1">
            <a:spLocks noGrp="1"/>
          </p:cNvSpPr>
          <p:nvPr>
            <p:ph type="sldNum" idx="12"/>
          </p:nvPr>
        </p:nvSpPr>
        <p:spPr>
          <a:xfrm>
            <a:off x="6658900" y="4627040"/>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0"/>
        <p:cNvGrpSpPr/>
        <p:nvPr/>
      </p:nvGrpSpPr>
      <p:grpSpPr>
        <a:xfrm>
          <a:off x="0" y="0"/>
          <a:ext cx="0" cy="0"/>
          <a:chOff x="0" y="0"/>
          <a:chExt cx="0" cy="0"/>
        </a:xfrm>
      </p:grpSpPr>
      <p:sp>
        <p:nvSpPr>
          <p:cNvPr id="61" name="Google Shape;61;p8"/>
          <p:cNvSpPr txBox="1">
            <a:spLocks noGrp="1"/>
          </p:cNvSpPr>
          <p:nvPr>
            <p:ph type="title"/>
          </p:nvPr>
        </p:nvSpPr>
        <p:spPr>
          <a:xfrm>
            <a:off x="537882" y="342900"/>
            <a:ext cx="8088300" cy="7698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2" name="Google Shape;62;p8"/>
          <p:cNvSpPr txBox="1">
            <a:spLocks noGrp="1"/>
          </p:cNvSpPr>
          <p:nvPr>
            <p:ph type="body" idx="1"/>
          </p:nvPr>
        </p:nvSpPr>
        <p:spPr>
          <a:xfrm>
            <a:off x="537882" y="1369219"/>
            <a:ext cx="3977100" cy="30795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63" name="Google Shape;63;p8"/>
          <p:cNvSpPr txBox="1">
            <a:spLocks noGrp="1"/>
          </p:cNvSpPr>
          <p:nvPr>
            <p:ph type="body" idx="2"/>
          </p:nvPr>
        </p:nvSpPr>
        <p:spPr>
          <a:xfrm>
            <a:off x="4629150" y="1369219"/>
            <a:ext cx="3997200" cy="30795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64" name="Google Shape;64;p8"/>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5" name="Google Shape;65;p8"/>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66" name="Google Shape;66;p8"/>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67"/>
        <p:cNvGrpSpPr/>
        <p:nvPr/>
      </p:nvGrpSpPr>
      <p:grpSpPr>
        <a:xfrm>
          <a:off x="0" y="0"/>
          <a:ext cx="0" cy="0"/>
          <a:chOff x="0" y="0"/>
          <a:chExt cx="0" cy="0"/>
        </a:xfrm>
      </p:grpSpPr>
      <p:sp>
        <p:nvSpPr>
          <p:cNvPr id="68" name="Google Shape;68;p9"/>
          <p:cNvSpPr txBox="1">
            <a:spLocks noGrp="1"/>
          </p:cNvSpPr>
          <p:nvPr>
            <p:ph type="body" idx="1"/>
          </p:nvPr>
        </p:nvSpPr>
        <p:spPr>
          <a:xfrm>
            <a:off x="537883" y="1260872"/>
            <a:ext cx="3960300" cy="6180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750"/>
              </a:spcBef>
              <a:spcAft>
                <a:spcPts val="0"/>
              </a:spcAft>
              <a:buClr>
                <a:schemeClr val="accent1"/>
              </a:buClr>
              <a:buSzPts val="2400"/>
              <a:buNone/>
              <a:defRPr sz="2400" b="0">
                <a:solidFill>
                  <a:schemeClr val="accent1"/>
                </a:solidFill>
              </a:defRPr>
            </a:lvl1pPr>
            <a:lvl2pPr marL="914400" lvl="1" indent="-228600" algn="l" rtl="0">
              <a:lnSpc>
                <a:spcPct val="90000"/>
              </a:lnSpc>
              <a:spcBef>
                <a:spcPts val="375"/>
              </a:spcBef>
              <a:spcAft>
                <a:spcPts val="0"/>
              </a:spcAft>
              <a:buClr>
                <a:schemeClr val="dk1"/>
              </a:buClr>
              <a:buSzPts val="1500"/>
              <a:buNone/>
              <a:defRPr sz="1500" b="1"/>
            </a:lvl2pPr>
            <a:lvl3pPr marL="1371600" lvl="2" indent="-228600" algn="l" rtl="0">
              <a:lnSpc>
                <a:spcPct val="90000"/>
              </a:lnSpc>
              <a:spcBef>
                <a:spcPts val="375"/>
              </a:spcBef>
              <a:spcAft>
                <a:spcPts val="0"/>
              </a:spcAft>
              <a:buClr>
                <a:schemeClr val="dk1"/>
              </a:buClr>
              <a:buSzPts val="1350"/>
              <a:buNone/>
              <a:defRPr sz="1350" b="1"/>
            </a:lvl3pPr>
            <a:lvl4pPr marL="1828800" lvl="3" indent="-228600" algn="l" rtl="0">
              <a:lnSpc>
                <a:spcPct val="90000"/>
              </a:lnSpc>
              <a:spcBef>
                <a:spcPts val="375"/>
              </a:spcBef>
              <a:spcAft>
                <a:spcPts val="0"/>
              </a:spcAft>
              <a:buClr>
                <a:schemeClr val="dk1"/>
              </a:buClr>
              <a:buSzPts val="1200"/>
              <a:buNone/>
              <a:defRPr sz="1200" b="1"/>
            </a:lvl4pPr>
            <a:lvl5pPr marL="2286000" lvl="4" indent="-228600" algn="l" rtl="0">
              <a:lnSpc>
                <a:spcPct val="90000"/>
              </a:lnSpc>
              <a:spcBef>
                <a:spcPts val="375"/>
              </a:spcBef>
              <a:spcAft>
                <a:spcPts val="0"/>
              </a:spcAft>
              <a:buClr>
                <a:schemeClr val="dk1"/>
              </a:buClr>
              <a:buSzPts val="1200"/>
              <a:buNone/>
              <a:defRPr sz="1200" b="1"/>
            </a:lvl5pPr>
            <a:lvl6pPr marL="2743200" lvl="5" indent="-228600" algn="l" rtl="0">
              <a:lnSpc>
                <a:spcPct val="90000"/>
              </a:lnSpc>
              <a:spcBef>
                <a:spcPts val="375"/>
              </a:spcBef>
              <a:spcAft>
                <a:spcPts val="0"/>
              </a:spcAft>
              <a:buClr>
                <a:schemeClr val="dk1"/>
              </a:buClr>
              <a:buSzPts val="1200"/>
              <a:buNone/>
              <a:defRPr sz="1200" b="1"/>
            </a:lvl6pPr>
            <a:lvl7pPr marL="3200400" lvl="6" indent="-228600" algn="l" rtl="0">
              <a:lnSpc>
                <a:spcPct val="90000"/>
              </a:lnSpc>
              <a:spcBef>
                <a:spcPts val="375"/>
              </a:spcBef>
              <a:spcAft>
                <a:spcPts val="0"/>
              </a:spcAft>
              <a:buClr>
                <a:schemeClr val="dk1"/>
              </a:buClr>
              <a:buSzPts val="1200"/>
              <a:buNone/>
              <a:defRPr sz="1200" b="1"/>
            </a:lvl7pPr>
            <a:lvl8pPr marL="3657600" lvl="7" indent="-228600" algn="l" rtl="0">
              <a:lnSpc>
                <a:spcPct val="90000"/>
              </a:lnSpc>
              <a:spcBef>
                <a:spcPts val="375"/>
              </a:spcBef>
              <a:spcAft>
                <a:spcPts val="0"/>
              </a:spcAft>
              <a:buClr>
                <a:schemeClr val="dk1"/>
              </a:buClr>
              <a:buSzPts val="1200"/>
              <a:buNone/>
              <a:defRPr sz="1200" b="1"/>
            </a:lvl8pPr>
            <a:lvl9pPr marL="4114800" lvl="8" indent="-228600" algn="l" rtl="0">
              <a:lnSpc>
                <a:spcPct val="90000"/>
              </a:lnSpc>
              <a:spcBef>
                <a:spcPts val="375"/>
              </a:spcBef>
              <a:spcAft>
                <a:spcPts val="0"/>
              </a:spcAft>
              <a:buClr>
                <a:schemeClr val="dk1"/>
              </a:buClr>
              <a:buSzPts val="1200"/>
              <a:buNone/>
              <a:defRPr sz="1200" b="1"/>
            </a:lvl9pPr>
          </a:lstStyle>
          <a:p>
            <a:endParaRPr/>
          </a:p>
        </p:txBody>
      </p:sp>
      <p:sp>
        <p:nvSpPr>
          <p:cNvPr id="69" name="Google Shape;69;p9"/>
          <p:cNvSpPr txBox="1">
            <a:spLocks noGrp="1"/>
          </p:cNvSpPr>
          <p:nvPr>
            <p:ph type="body" idx="2"/>
          </p:nvPr>
        </p:nvSpPr>
        <p:spPr>
          <a:xfrm>
            <a:off x="537883" y="1878807"/>
            <a:ext cx="3960300" cy="25758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70" name="Google Shape;70;p9"/>
          <p:cNvSpPr txBox="1">
            <a:spLocks noGrp="1"/>
          </p:cNvSpPr>
          <p:nvPr>
            <p:ph type="body" idx="3"/>
          </p:nvPr>
        </p:nvSpPr>
        <p:spPr>
          <a:xfrm>
            <a:off x="4629150" y="1260872"/>
            <a:ext cx="3997200" cy="6180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750"/>
              </a:spcBef>
              <a:spcAft>
                <a:spcPts val="0"/>
              </a:spcAft>
              <a:buClr>
                <a:schemeClr val="accent1"/>
              </a:buClr>
              <a:buSzPts val="2400"/>
              <a:buNone/>
              <a:defRPr sz="2400" b="0">
                <a:solidFill>
                  <a:schemeClr val="accent1"/>
                </a:solidFill>
              </a:defRPr>
            </a:lvl1pPr>
            <a:lvl2pPr marL="914400" lvl="1" indent="-228600" algn="l" rtl="0">
              <a:lnSpc>
                <a:spcPct val="90000"/>
              </a:lnSpc>
              <a:spcBef>
                <a:spcPts val="375"/>
              </a:spcBef>
              <a:spcAft>
                <a:spcPts val="0"/>
              </a:spcAft>
              <a:buClr>
                <a:schemeClr val="dk1"/>
              </a:buClr>
              <a:buSzPts val="1500"/>
              <a:buNone/>
              <a:defRPr sz="1500" b="1"/>
            </a:lvl2pPr>
            <a:lvl3pPr marL="1371600" lvl="2" indent="-228600" algn="l" rtl="0">
              <a:lnSpc>
                <a:spcPct val="90000"/>
              </a:lnSpc>
              <a:spcBef>
                <a:spcPts val="375"/>
              </a:spcBef>
              <a:spcAft>
                <a:spcPts val="0"/>
              </a:spcAft>
              <a:buClr>
                <a:schemeClr val="dk1"/>
              </a:buClr>
              <a:buSzPts val="1350"/>
              <a:buNone/>
              <a:defRPr sz="1350" b="1"/>
            </a:lvl3pPr>
            <a:lvl4pPr marL="1828800" lvl="3" indent="-228600" algn="l" rtl="0">
              <a:lnSpc>
                <a:spcPct val="90000"/>
              </a:lnSpc>
              <a:spcBef>
                <a:spcPts val="375"/>
              </a:spcBef>
              <a:spcAft>
                <a:spcPts val="0"/>
              </a:spcAft>
              <a:buClr>
                <a:schemeClr val="dk1"/>
              </a:buClr>
              <a:buSzPts val="1200"/>
              <a:buNone/>
              <a:defRPr sz="1200" b="1"/>
            </a:lvl4pPr>
            <a:lvl5pPr marL="2286000" lvl="4" indent="-228600" algn="l" rtl="0">
              <a:lnSpc>
                <a:spcPct val="90000"/>
              </a:lnSpc>
              <a:spcBef>
                <a:spcPts val="375"/>
              </a:spcBef>
              <a:spcAft>
                <a:spcPts val="0"/>
              </a:spcAft>
              <a:buClr>
                <a:schemeClr val="dk1"/>
              </a:buClr>
              <a:buSzPts val="1200"/>
              <a:buNone/>
              <a:defRPr sz="1200" b="1"/>
            </a:lvl5pPr>
            <a:lvl6pPr marL="2743200" lvl="5" indent="-228600" algn="l" rtl="0">
              <a:lnSpc>
                <a:spcPct val="90000"/>
              </a:lnSpc>
              <a:spcBef>
                <a:spcPts val="375"/>
              </a:spcBef>
              <a:spcAft>
                <a:spcPts val="0"/>
              </a:spcAft>
              <a:buClr>
                <a:schemeClr val="dk1"/>
              </a:buClr>
              <a:buSzPts val="1200"/>
              <a:buNone/>
              <a:defRPr sz="1200" b="1"/>
            </a:lvl6pPr>
            <a:lvl7pPr marL="3200400" lvl="6" indent="-228600" algn="l" rtl="0">
              <a:lnSpc>
                <a:spcPct val="90000"/>
              </a:lnSpc>
              <a:spcBef>
                <a:spcPts val="375"/>
              </a:spcBef>
              <a:spcAft>
                <a:spcPts val="0"/>
              </a:spcAft>
              <a:buClr>
                <a:schemeClr val="dk1"/>
              </a:buClr>
              <a:buSzPts val="1200"/>
              <a:buNone/>
              <a:defRPr sz="1200" b="1"/>
            </a:lvl7pPr>
            <a:lvl8pPr marL="3657600" lvl="7" indent="-228600" algn="l" rtl="0">
              <a:lnSpc>
                <a:spcPct val="90000"/>
              </a:lnSpc>
              <a:spcBef>
                <a:spcPts val="375"/>
              </a:spcBef>
              <a:spcAft>
                <a:spcPts val="0"/>
              </a:spcAft>
              <a:buClr>
                <a:schemeClr val="dk1"/>
              </a:buClr>
              <a:buSzPts val="1200"/>
              <a:buNone/>
              <a:defRPr sz="1200" b="1"/>
            </a:lvl8pPr>
            <a:lvl9pPr marL="4114800" lvl="8" indent="-228600" algn="l" rtl="0">
              <a:lnSpc>
                <a:spcPct val="90000"/>
              </a:lnSpc>
              <a:spcBef>
                <a:spcPts val="375"/>
              </a:spcBef>
              <a:spcAft>
                <a:spcPts val="0"/>
              </a:spcAft>
              <a:buClr>
                <a:schemeClr val="dk1"/>
              </a:buClr>
              <a:buSzPts val="1200"/>
              <a:buNone/>
              <a:defRPr sz="1200" b="1"/>
            </a:lvl9pPr>
          </a:lstStyle>
          <a:p>
            <a:endParaRPr/>
          </a:p>
        </p:txBody>
      </p:sp>
      <p:sp>
        <p:nvSpPr>
          <p:cNvPr id="71" name="Google Shape;71;p9"/>
          <p:cNvSpPr txBox="1">
            <a:spLocks noGrp="1"/>
          </p:cNvSpPr>
          <p:nvPr>
            <p:ph type="body" idx="4"/>
          </p:nvPr>
        </p:nvSpPr>
        <p:spPr>
          <a:xfrm>
            <a:off x="4629150" y="1878807"/>
            <a:ext cx="3997200" cy="25758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
        <p:nvSpPr>
          <p:cNvPr id="72" name="Google Shape;72;p9"/>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3" name="Google Shape;73;p9"/>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74" name="Google Shape;74;p9"/>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75" name="Google Shape;75;p9"/>
          <p:cNvSpPr txBox="1">
            <a:spLocks noGrp="1"/>
          </p:cNvSpPr>
          <p:nvPr>
            <p:ph type="title"/>
          </p:nvPr>
        </p:nvSpPr>
        <p:spPr>
          <a:xfrm>
            <a:off x="537882" y="342900"/>
            <a:ext cx="8088300" cy="7698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2400"/>
              <a:buFont typeface="Calibri"/>
              <a:buNone/>
              <a:defRPr sz="24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76"/>
        <p:cNvGrpSpPr/>
        <p:nvPr/>
      </p:nvGrpSpPr>
      <p:grpSpPr>
        <a:xfrm>
          <a:off x="0" y="0"/>
          <a:ext cx="0" cy="0"/>
          <a:chOff x="0" y="0"/>
          <a:chExt cx="0" cy="0"/>
        </a:xfrm>
      </p:grpSpPr>
      <p:sp>
        <p:nvSpPr>
          <p:cNvPr id="77" name="Google Shape;77;p10"/>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 sz="1350">
                <a:solidFill>
                  <a:schemeClr val="lt1"/>
                </a:solidFill>
                <a:latin typeface="Calibri"/>
                <a:ea typeface="Calibri"/>
                <a:cs typeface="Calibri"/>
                <a:sym typeface="Calibri"/>
              </a:rPr>
              <a:t>v</a:t>
            </a:r>
            <a:endParaRPr/>
          </a:p>
        </p:txBody>
      </p:sp>
      <p:sp>
        <p:nvSpPr>
          <p:cNvPr id="78" name="Google Shape;78;p10"/>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79" name="Google Shape;79;p10"/>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r>
              <a:rPr lang="en-US"/>
              <a:t>Oregon Department of Education</a:t>
            </a:r>
            <a:endParaRPr/>
          </a:p>
        </p:txBody>
      </p:sp>
      <p:sp>
        <p:nvSpPr>
          <p:cNvPr id="80" name="Google Shape;80;p10"/>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81" name="Google Shape;81;p10"/>
          <p:cNvSpPr txBox="1">
            <a:spLocks noGrp="1"/>
          </p:cNvSpPr>
          <p:nvPr>
            <p:ph type="body" idx="1"/>
          </p:nvPr>
        </p:nvSpPr>
        <p:spPr>
          <a:xfrm>
            <a:off x="537882" y="494969"/>
            <a:ext cx="8088300" cy="40491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750"/>
              </a:spcBef>
              <a:spcAft>
                <a:spcPts val="0"/>
              </a:spcAft>
              <a:buClr>
                <a:schemeClr val="dk1"/>
              </a:buClr>
              <a:buSzPts val="1800"/>
              <a:buChar char="•"/>
              <a:defRPr/>
            </a:lvl1pPr>
            <a:lvl2pPr marL="914400" lvl="1" indent="-342900" algn="l" rtl="0">
              <a:lnSpc>
                <a:spcPct val="90000"/>
              </a:lnSpc>
              <a:spcBef>
                <a:spcPts val="375"/>
              </a:spcBef>
              <a:spcAft>
                <a:spcPts val="0"/>
              </a:spcAft>
              <a:buClr>
                <a:schemeClr val="dk1"/>
              </a:buClr>
              <a:buSzPts val="1800"/>
              <a:buChar char="•"/>
              <a:defRPr/>
            </a:lvl2pPr>
            <a:lvl3pPr marL="1371600" lvl="2" indent="-342900" algn="l" rtl="0">
              <a:lnSpc>
                <a:spcPct val="90000"/>
              </a:lnSpc>
              <a:spcBef>
                <a:spcPts val="375"/>
              </a:spcBef>
              <a:spcAft>
                <a:spcPts val="0"/>
              </a:spcAft>
              <a:buClr>
                <a:schemeClr val="dk1"/>
              </a:buClr>
              <a:buSzPts val="1800"/>
              <a:buChar char="•"/>
              <a:defRPr/>
            </a:lvl3pPr>
            <a:lvl4pPr marL="1828800" lvl="3" indent="-342900" algn="l" rtl="0">
              <a:lnSpc>
                <a:spcPct val="90000"/>
              </a:lnSpc>
              <a:spcBef>
                <a:spcPts val="375"/>
              </a:spcBef>
              <a:spcAft>
                <a:spcPts val="0"/>
              </a:spcAft>
              <a:buClr>
                <a:schemeClr val="dk1"/>
              </a:buClr>
              <a:buSzPts val="1800"/>
              <a:buChar char="•"/>
              <a:defRPr/>
            </a:lvl4pPr>
            <a:lvl5pPr marL="2286000" lvl="4" indent="-342900" algn="l" rtl="0">
              <a:lnSpc>
                <a:spcPct val="90000"/>
              </a:lnSpc>
              <a:spcBef>
                <a:spcPts val="375"/>
              </a:spcBef>
              <a:spcAft>
                <a:spcPts val="0"/>
              </a:spcAft>
              <a:buClr>
                <a:schemeClr val="dk1"/>
              </a:buClr>
              <a:buSzPts val="1800"/>
              <a:buChar char="•"/>
              <a:defRPr/>
            </a:lvl5pPr>
            <a:lvl6pPr marL="2743200" lvl="5" indent="-342900" algn="l" rtl="0">
              <a:lnSpc>
                <a:spcPct val="90000"/>
              </a:lnSpc>
              <a:spcBef>
                <a:spcPts val="375"/>
              </a:spcBef>
              <a:spcAft>
                <a:spcPts val="0"/>
              </a:spcAft>
              <a:buClr>
                <a:schemeClr val="dk1"/>
              </a:buClr>
              <a:buSzPts val="1800"/>
              <a:buChar char="•"/>
              <a:defRPr/>
            </a:lvl6pPr>
            <a:lvl7pPr marL="3200400" lvl="6" indent="-342900" algn="l" rtl="0">
              <a:lnSpc>
                <a:spcPct val="90000"/>
              </a:lnSpc>
              <a:spcBef>
                <a:spcPts val="375"/>
              </a:spcBef>
              <a:spcAft>
                <a:spcPts val="0"/>
              </a:spcAft>
              <a:buClr>
                <a:schemeClr val="dk1"/>
              </a:buClr>
              <a:buSzPts val="1800"/>
              <a:buChar char="•"/>
              <a:defRPr/>
            </a:lvl7pPr>
            <a:lvl8pPr marL="3657600" lvl="7" indent="-342900" algn="l" rtl="0">
              <a:lnSpc>
                <a:spcPct val="90000"/>
              </a:lnSpc>
              <a:spcBef>
                <a:spcPts val="375"/>
              </a:spcBef>
              <a:spcAft>
                <a:spcPts val="0"/>
              </a:spcAft>
              <a:buClr>
                <a:schemeClr val="dk1"/>
              </a:buClr>
              <a:buSzPts val="1800"/>
              <a:buChar char="•"/>
              <a:defRPr/>
            </a:lvl8pPr>
            <a:lvl9pPr marL="4114800" lvl="8" indent="-342900" algn="l" rtl="0">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p:nvPr/>
        </p:nvSpPr>
        <p:spPr>
          <a:xfrm>
            <a:off x="154641" y="161365"/>
            <a:ext cx="8831400" cy="48240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350" b="0" i="0" u="none" strike="noStrike" cap="none">
              <a:solidFill>
                <a:srgbClr val="595959"/>
              </a:solidFill>
              <a:latin typeface="Calibri"/>
              <a:ea typeface="Calibri"/>
              <a:cs typeface="Calibri"/>
              <a:sym typeface="Calibri"/>
            </a:endParaRPr>
          </a:p>
        </p:txBody>
      </p:sp>
      <p:sp>
        <p:nvSpPr>
          <p:cNvPr id="7" name="Google Shape;7;p1"/>
          <p:cNvSpPr txBox="1">
            <a:spLocks noGrp="1"/>
          </p:cNvSpPr>
          <p:nvPr>
            <p:ph type="title"/>
          </p:nvPr>
        </p:nvSpPr>
        <p:spPr>
          <a:xfrm>
            <a:off x="537882" y="342900"/>
            <a:ext cx="8088300" cy="76980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1"/>
              </a:buClr>
              <a:buSzPts val="3300"/>
              <a:buFont typeface="Calibri"/>
              <a:buNone/>
              <a:defRPr sz="3300" b="0" i="0" u="none" strike="noStrike" cap="none">
                <a:solidFill>
                  <a:schemeClr val="accent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8" name="Google Shape;8;p1"/>
          <p:cNvSpPr txBox="1">
            <a:spLocks noGrp="1"/>
          </p:cNvSpPr>
          <p:nvPr>
            <p:ph type="body" idx="1"/>
          </p:nvPr>
        </p:nvSpPr>
        <p:spPr>
          <a:xfrm>
            <a:off x="537882" y="1369219"/>
            <a:ext cx="8088300" cy="3081900"/>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537882" y="4604845"/>
            <a:ext cx="2148300" cy="2739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Oregon Department of Education</a:t>
            </a:r>
            <a:endParaRPr/>
          </a:p>
        </p:txBody>
      </p:sp>
      <p:sp>
        <p:nvSpPr>
          <p:cNvPr id="10" name="Google Shape;10;p1"/>
          <p:cNvSpPr txBox="1">
            <a:spLocks noGrp="1"/>
          </p:cNvSpPr>
          <p:nvPr>
            <p:ph type="dt" idx="10"/>
          </p:nvPr>
        </p:nvSpPr>
        <p:spPr>
          <a:xfrm>
            <a:off x="2891118" y="4604845"/>
            <a:ext cx="3381900" cy="2739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sldNum" idx="12"/>
          </p:nvPr>
        </p:nvSpPr>
        <p:spPr>
          <a:xfrm>
            <a:off x="6817650" y="4707645"/>
            <a:ext cx="2168400" cy="2739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595959"/>
                </a:solidFill>
                <a:latin typeface="Calibri"/>
                <a:ea typeface="Calibri"/>
                <a:cs typeface="Calibri"/>
                <a:sym typeface="Calibri"/>
              </a:defRPr>
            </a:lvl1pPr>
            <a:lvl2pPr marL="0" marR="0" lvl="1" indent="0" algn="r" rtl="0">
              <a:spcBef>
                <a:spcPts val="0"/>
              </a:spcBef>
              <a:buNone/>
              <a:defRPr sz="900" b="0" i="0" u="none" strike="noStrike" cap="none">
                <a:solidFill>
                  <a:srgbClr val="595959"/>
                </a:solidFill>
                <a:latin typeface="Calibri"/>
                <a:ea typeface="Calibri"/>
                <a:cs typeface="Calibri"/>
                <a:sym typeface="Calibri"/>
              </a:defRPr>
            </a:lvl2pPr>
            <a:lvl3pPr marL="0" marR="0" lvl="2" indent="0" algn="r" rtl="0">
              <a:spcBef>
                <a:spcPts val="0"/>
              </a:spcBef>
              <a:buNone/>
              <a:defRPr sz="900" b="0" i="0" u="none" strike="noStrike" cap="none">
                <a:solidFill>
                  <a:srgbClr val="595959"/>
                </a:solidFill>
                <a:latin typeface="Calibri"/>
                <a:ea typeface="Calibri"/>
                <a:cs typeface="Calibri"/>
                <a:sym typeface="Calibri"/>
              </a:defRPr>
            </a:lvl3pPr>
            <a:lvl4pPr marL="0" marR="0" lvl="3" indent="0" algn="r" rtl="0">
              <a:spcBef>
                <a:spcPts val="0"/>
              </a:spcBef>
              <a:buNone/>
              <a:defRPr sz="900" b="0" i="0" u="none" strike="noStrike" cap="none">
                <a:solidFill>
                  <a:srgbClr val="595959"/>
                </a:solidFill>
                <a:latin typeface="Calibri"/>
                <a:ea typeface="Calibri"/>
                <a:cs typeface="Calibri"/>
                <a:sym typeface="Calibri"/>
              </a:defRPr>
            </a:lvl4pPr>
            <a:lvl5pPr marL="0" marR="0" lvl="4" indent="0" algn="r" rtl="0">
              <a:spcBef>
                <a:spcPts val="0"/>
              </a:spcBef>
              <a:buNone/>
              <a:defRPr sz="900" b="0" i="0" u="none" strike="noStrike" cap="none">
                <a:solidFill>
                  <a:srgbClr val="595959"/>
                </a:solidFill>
                <a:latin typeface="Calibri"/>
                <a:ea typeface="Calibri"/>
                <a:cs typeface="Calibri"/>
                <a:sym typeface="Calibri"/>
              </a:defRPr>
            </a:lvl5pPr>
            <a:lvl6pPr marL="0" marR="0" lvl="5" indent="0" algn="r" rtl="0">
              <a:spcBef>
                <a:spcPts val="0"/>
              </a:spcBef>
              <a:buNone/>
              <a:defRPr sz="900" b="0" i="0" u="none" strike="noStrike" cap="none">
                <a:solidFill>
                  <a:srgbClr val="595959"/>
                </a:solidFill>
                <a:latin typeface="Calibri"/>
                <a:ea typeface="Calibri"/>
                <a:cs typeface="Calibri"/>
                <a:sym typeface="Calibri"/>
              </a:defRPr>
            </a:lvl6pPr>
            <a:lvl7pPr marL="0" marR="0" lvl="6" indent="0" algn="r" rtl="0">
              <a:spcBef>
                <a:spcPts val="0"/>
              </a:spcBef>
              <a:buNone/>
              <a:defRPr sz="900" b="0" i="0" u="none" strike="noStrike" cap="none">
                <a:solidFill>
                  <a:srgbClr val="595959"/>
                </a:solidFill>
                <a:latin typeface="Calibri"/>
                <a:ea typeface="Calibri"/>
                <a:cs typeface="Calibri"/>
                <a:sym typeface="Calibri"/>
              </a:defRPr>
            </a:lvl7pPr>
            <a:lvl8pPr marL="0" marR="0" lvl="7" indent="0" algn="r" rtl="0">
              <a:spcBef>
                <a:spcPts val="0"/>
              </a:spcBef>
              <a:buNone/>
              <a:defRPr sz="900" b="0" i="0" u="none" strike="noStrike" cap="none">
                <a:solidFill>
                  <a:srgbClr val="595959"/>
                </a:solidFill>
                <a:latin typeface="Calibri"/>
                <a:ea typeface="Calibri"/>
                <a:cs typeface="Calibri"/>
                <a:sym typeface="Calibri"/>
              </a:defRPr>
            </a:lvl8pPr>
            <a:lvl9pPr marL="0" marR="0" lvl="8" indent="0" algn="r" rtl="0">
              <a:spcBef>
                <a:spcPts val="0"/>
              </a:spcBef>
              <a:buNone/>
              <a:defRPr sz="9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12" name="Google Shape;12;p1" descr="Decorative line break"/>
          <p:cNvPicPr preferRelativeResize="0"/>
          <p:nvPr/>
        </p:nvPicPr>
        <p:blipFill rotWithShape="1">
          <a:blip r:embed="rId15">
            <a:alphaModFix/>
          </a:blip>
          <a:srcRect/>
          <a:stretch/>
        </p:blipFill>
        <p:spPr>
          <a:xfrm>
            <a:off x="603503" y="1168770"/>
            <a:ext cx="964694" cy="1828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oregon.gov/ode/schools-and-districts/grants/ESEA/Pages/Stronger-Connections.aspx" TargetMode="Externa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mailto:joanne.edmondson@ode.oregon.gov"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mailto:joanne.edmondson@ode.oregon.gov"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oese.ed.gov/files/2022/11/BSCA_Stonger_Connections_FAQs_11-2022-FINAL.pdf"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oregon.gov/ode/students-and-family/mental-health/Pages/Integrated-Model-of-Mental-Health.asp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5"/>
          <p:cNvSpPr txBox="1">
            <a:spLocks noGrp="1"/>
          </p:cNvSpPr>
          <p:nvPr>
            <p:ph type="ctrTitle"/>
          </p:nvPr>
        </p:nvSpPr>
        <p:spPr>
          <a:prstGeom prst="rect">
            <a:avLst/>
          </a:prstGeom>
        </p:spPr>
        <p:txBody>
          <a:bodyPr spcFirstLastPara="1" wrap="square" lIns="91425" tIns="45700" rIns="91425" bIns="45700" anchor="b" anchorCtr="0">
            <a:normAutofit/>
          </a:bodyPr>
          <a:lstStyle/>
          <a:p>
            <a:pPr marL="0" lvl="0" indent="0" rtl="0">
              <a:spcBef>
                <a:spcPts val="0"/>
              </a:spcBef>
              <a:spcAft>
                <a:spcPts val="0"/>
              </a:spcAft>
              <a:buNone/>
            </a:pPr>
            <a:r>
              <a:rPr lang="en" b="1" dirty="0"/>
              <a:t>Stronger Connections Grant</a:t>
            </a:r>
            <a:endParaRPr b="1" dirty="0"/>
          </a:p>
        </p:txBody>
      </p:sp>
      <p:sp>
        <p:nvSpPr>
          <p:cNvPr id="2" name="Subtitle 1">
            <a:extLst>
              <a:ext uri="{FF2B5EF4-FFF2-40B4-BE49-F238E27FC236}">
                <a16:creationId xmlns:a16="http://schemas.microsoft.com/office/drawing/2014/main" id="{C5C087B2-DA74-3C91-79CD-38645BE0FB7E}"/>
              </a:ext>
            </a:extLst>
          </p:cNvPr>
          <p:cNvSpPr>
            <a:spLocks noGrp="1"/>
          </p:cNvSpPr>
          <p:nvPr>
            <p:ph type="subTitle" idx="1"/>
          </p:nvPr>
        </p:nvSpPr>
        <p:spPr/>
        <p:txBody>
          <a:bodyPr/>
          <a:lstStyle/>
          <a:p>
            <a:pPr marL="0" lvl="0" indent="0" rtl="0">
              <a:spcBef>
                <a:spcPts val="0"/>
              </a:spcBef>
              <a:spcAft>
                <a:spcPts val="0"/>
              </a:spcAft>
              <a:buNone/>
            </a:pPr>
            <a:r>
              <a:rPr lang="en-US" sz="2400" b="1" dirty="0"/>
              <a:t>Office Hours for Prospective Applicants</a:t>
            </a:r>
          </a:p>
          <a:p>
            <a:pPr marL="0" lvl="0" indent="0" rtl="0">
              <a:spcBef>
                <a:spcPts val="0"/>
              </a:spcBef>
              <a:spcAft>
                <a:spcPts val="0"/>
              </a:spcAft>
              <a:buNone/>
            </a:pPr>
            <a:endParaRPr lang="en-US" sz="1800" dirty="0"/>
          </a:p>
          <a:p>
            <a:pPr marL="0" lvl="0" indent="0" rtl="0">
              <a:spcBef>
                <a:spcPts val="0"/>
              </a:spcBef>
              <a:spcAft>
                <a:spcPts val="0"/>
              </a:spcAft>
              <a:buNone/>
            </a:pPr>
            <a:r>
              <a:rPr lang="en-US" sz="1800" dirty="0"/>
              <a:t>February 1, 2024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4"/>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Funding Priorities – Category 2</a:t>
            </a:r>
            <a:endParaRPr dirty="0"/>
          </a:p>
        </p:txBody>
      </p:sp>
      <p:sp>
        <p:nvSpPr>
          <p:cNvPr id="5" name="Google Shape;161;p22">
            <a:extLst>
              <a:ext uri="{FF2B5EF4-FFF2-40B4-BE49-F238E27FC236}">
                <a16:creationId xmlns:a16="http://schemas.microsoft.com/office/drawing/2014/main" id="{A27209A8-6F14-198B-601D-D052BEA932FD}"/>
              </a:ext>
            </a:extLst>
          </p:cNvPr>
          <p:cNvSpPr txBox="1">
            <a:spLocks noGrp="1"/>
          </p:cNvSpPr>
          <p:nvPr>
            <p:ph type="body" idx="1"/>
          </p:nvPr>
        </p:nvSpPr>
        <p:spPr>
          <a:xfrm>
            <a:off x="537875" y="1262750"/>
            <a:ext cx="8088300" cy="3186000"/>
          </a:xfrm>
          <a:prstGeom prst="rect">
            <a:avLst/>
          </a:prstGeom>
        </p:spPr>
        <p:txBody>
          <a:bodyPr spcFirstLastPara="1" wrap="square" lIns="91425" tIns="45700" rIns="91425" bIns="45700" anchor="t" anchorCtr="0">
            <a:normAutofit fontScale="85000" lnSpcReduction="10000"/>
          </a:bodyPr>
          <a:lstStyle/>
          <a:p>
            <a:pPr marL="0" indent="0">
              <a:lnSpc>
                <a:spcPct val="115000"/>
              </a:lnSpc>
              <a:spcBef>
                <a:spcPts val="0"/>
              </a:spcBef>
              <a:buSzPts val="1100"/>
              <a:buNone/>
            </a:pPr>
            <a:r>
              <a:rPr lang="en" sz="2600" b="1" dirty="0"/>
              <a:t>Category 2 – </a:t>
            </a:r>
            <a:r>
              <a:rPr lang="en" sz="2600" b="1" dirty="0">
                <a:solidFill>
                  <a:schemeClr val="dk1"/>
                </a:solidFill>
              </a:rPr>
              <a:t>Suicide Prevention, Intervention, and Postvention</a:t>
            </a:r>
            <a:endParaRPr sz="2600" b="1" dirty="0"/>
          </a:p>
          <a:p>
            <a:pPr marL="0" lvl="0" indent="0" algn="l" rtl="0">
              <a:lnSpc>
                <a:spcPct val="115000"/>
              </a:lnSpc>
              <a:spcBef>
                <a:spcPts val="1200"/>
              </a:spcBef>
              <a:spcAft>
                <a:spcPts val="0"/>
              </a:spcAft>
              <a:buClr>
                <a:schemeClr val="dk1"/>
              </a:buClr>
              <a:buSzPts val="1100"/>
              <a:buFont typeface="Arial"/>
              <a:buNone/>
            </a:pPr>
            <a:r>
              <a:rPr lang="en-US" sz="2000" dirty="0"/>
              <a:t>Oregon students are increasingly expressing more suicide ideation and this trend must be reversed. Funding in this category can be used to:</a:t>
            </a:r>
          </a:p>
          <a:p>
            <a:pPr marL="457200" lvl="0" indent="-355600" algn="l" rtl="0">
              <a:lnSpc>
                <a:spcPct val="115000"/>
              </a:lnSpc>
              <a:spcBef>
                <a:spcPts val="1200"/>
              </a:spcBef>
              <a:spcAft>
                <a:spcPts val="0"/>
              </a:spcAft>
              <a:buSzPts val="2000"/>
              <a:buChar char="•"/>
            </a:pPr>
            <a:r>
              <a:rPr lang="en-US" sz="2000" dirty="0"/>
              <a:t>Develop and strengthen current efforts; or</a:t>
            </a:r>
          </a:p>
          <a:p>
            <a:pPr marL="457200" lvl="0" indent="-355600" algn="l" rtl="0">
              <a:lnSpc>
                <a:spcPct val="115000"/>
              </a:lnSpc>
              <a:spcBef>
                <a:spcPts val="0"/>
              </a:spcBef>
              <a:spcAft>
                <a:spcPts val="0"/>
              </a:spcAft>
              <a:buSzPts val="2000"/>
              <a:buChar char="•"/>
            </a:pPr>
            <a:r>
              <a:rPr lang="en-US" sz="2000" dirty="0"/>
              <a:t>Develop and strengthen new efforts toward suicide prevention, intervention, and postvention. </a:t>
            </a:r>
          </a:p>
          <a:p>
            <a:pPr marL="0" lvl="0" indent="0" algn="l" rtl="0">
              <a:lnSpc>
                <a:spcPct val="115000"/>
              </a:lnSpc>
              <a:spcBef>
                <a:spcPts val="1200"/>
              </a:spcBef>
              <a:spcAft>
                <a:spcPts val="0"/>
              </a:spcAft>
              <a:buNone/>
            </a:pPr>
            <a:r>
              <a:rPr lang="en-US" sz="2000" i="1" dirty="0"/>
              <a:t>Applicants must demonstrate how these activities are in alignment with ORS 339.343,  known as Adi’s Act. Funding must be used to support Focal Student Groups who may be at greater risk of expressing suicidal ideation.</a:t>
            </a:r>
          </a:p>
          <a:p>
            <a:pPr marL="0" lvl="0" indent="0" algn="l" rtl="0">
              <a:spcBef>
                <a:spcPts val="1200"/>
              </a:spcBef>
              <a:spcAft>
                <a:spcPts val="0"/>
              </a:spcAft>
              <a:buNone/>
            </a:pPr>
            <a:endParaRPr sz="2000" dirty="0"/>
          </a:p>
        </p:txBody>
      </p:sp>
      <p:sp>
        <p:nvSpPr>
          <p:cNvPr id="6" name="Footer Placeholder 5">
            <a:extLst>
              <a:ext uri="{FF2B5EF4-FFF2-40B4-BE49-F238E27FC236}">
                <a16:creationId xmlns:a16="http://schemas.microsoft.com/office/drawing/2014/main" id="{C477ADF7-F0D5-7348-DA6D-532D01FE725E}"/>
              </a:ext>
            </a:extLst>
          </p:cNvPr>
          <p:cNvSpPr>
            <a:spLocks noGrp="1"/>
          </p:cNvSpPr>
          <p:nvPr>
            <p:ph type="ftr" idx="11"/>
          </p:nvPr>
        </p:nvSpPr>
        <p:spPr/>
        <p:txBody>
          <a:bodyPr/>
          <a:lstStyle/>
          <a:p>
            <a:r>
              <a:rPr lang="en-US"/>
              <a:t>Oregon Department of Education</a:t>
            </a:r>
          </a:p>
        </p:txBody>
      </p:sp>
      <p:sp>
        <p:nvSpPr>
          <p:cNvPr id="8" name="Slide Number Placeholder 2">
            <a:extLst>
              <a:ext uri="{FF2B5EF4-FFF2-40B4-BE49-F238E27FC236}">
                <a16:creationId xmlns:a16="http://schemas.microsoft.com/office/drawing/2014/main" id="{BBDA9062-3085-3866-E3C3-97E27AFCD629}"/>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10</a:t>
            </a:fld>
            <a:endParaRPr lang="e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5"/>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Funding Priorities – Category 3</a:t>
            </a:r>
            <a:endParaRPr dirty="0"/>
          </a:p>
        </p:txBody>
      </p:sp>
      <p:sp>
        <p:nvSpPr>
          <p:cNvPr id="4" name="Google Shape;161;p22">
            <a:extLst>
              <a:ext uri="{FF2B5EF4-FFF2-40B4-BE49-F238E27FC236}">
                <a16:creationId xmlns:a16="http://schemas.microsoft.com/office/drawing/2014/main" id="{9B060520-3D36-5A31-10CA-D64D9E858B33}"/>
              </a:ext>
            </a:extLst>
          </p:cNvPr>
          <p:cNvSpPr txBox="1">
            <a:spLocks noGrp="1"/>
          </p:cNvSpPr>
          <p:nvPr>
            <p:ph type="body" idx="1"/>
          </p:nvPr>
        </p:nvSpPr>
        <p:spPr>
          <a:xfrm>
            <a:off x="537875" y="1262750"/>
            <a:ext cx="8088300" cy="3186000"/>
          </a:xfrm>
          <a:prstGeom prst="rect">
            <a:avLst/>
          </a:prstGeom>
        </p:spPr>
        <p:txBody>
          <a:bodyPr spcFirstLastPara="1" wrap="square" lIns="91425" tIns="45700" rIns="91425" bIns="45700" anchor="t" anchorCtr="0">
            <a:normAutofit/>
          </a:bodyPr>
          <a:lstStyle/>
          <a:p>
            <a:pPr marL="0" indent="0">
              <a:lnSpc>
                <a:spcPct val="115000"/>
              </a:lnSpc>
              <a:spcBef>
                <a:spcPts val="0"/>
              </a:spcBef>
              <a:buSzPts val="1100"/>
              <a:buNone/>
            </a:pPr>
            <a:r>
              <a:rPr lang="en" sz="2200" b="1" dirty="0"/>
              <a:t>Category 3 – </a:t>
            </a:r>
            <a:r>
              <a:rPr lang="en" sz="2200" b="1" dirty="0">
                <a:solidFill>
                  <a:schemeClr val="dk1"/>
                </a:solidFill>
              </a:rPr>
              <a:t>Safe and Inclusive School Climates</a:t>
            </a:r>
            <a:endParaRPr sz="2200" b="1" dirty="0"/>
          </a:p>
          <a:p>
            <a:pPr marL="0" lvl="0" indent="0" algn="l" rtl="0">
              <a:lnSpc>
                <a:spcPct val="115000"/>
              </a:lnSpc>
              <a:spcBef>
                <a:spcPts val="1200"/>
              </a:spcBef>
              <a:spcAft>
                <a:spcPts val="0"/>
              </a:spcAft>
              <a:buClr>
                <a:schemeClr val="dk1"/>
              </a:buClr>
              <a:buSzPct val="40618"/>
              <a:buFont typeface="Arial"/>
              <a:buNone/>
            </a:pPr>
            <a:r>
              <a:rPr lang="en-US" sz="2000" dirty="0"/>
              <a:t>Many Oregon students in Focal Student Groups experience disproportionate exclusionary discipline compared to their peers. </a:t>
            </a:r>
          </a:p>
          <a:p>
            <a:pPr marL="0" lvl="0" indent="0" algn="l" rtl="0">
              <a:lnSpc>
                <a:spcPct val="115000"/>
              </a:lnSpc>
              <a:spcBef>
                <a:spcPts val="1200"/>
              </a:spcBef>
              <a:spcAft>
                <a:spcPts val="0"/>
              </a:spcAft>
              <a:buClr>
                <a:schemeClr val="dk1"/>
              </a:buClr>
              <a:buSzPct val="40618"/>
              <a:buFont typeface="Arial"/>
              <a:buNone/>
            </a:pPr>
            <a:r>
              <a:rPr lang="en-US" sz="2000" dirty="0"/>
              <a:t>Funding in this area can be used for systems to address exclusionary discipline practices, including improving school climate, so that students are more consistently included in classrooms and schools. </a:t>
            </a:r>
            <a:endParaRPr lang="en-US" sz="2000" i="1" dirty="0"/>
          </a:p>
          <a:p>
            <a:pPr marL="0" lvl="0" indent="0" algn="l" rtl="0">
              <a:spcBef>
                <a:spcPts val="1200"/>
              </a:spcBef>
              <a:spcAft>
                <a:spcPts val="0"/>
              </a:spcAft>
              <a:buNone/>
            </a:pPr>
            <a:endParaRPr sz="2000" dirty="0"/>
          </a:p>
        </p:txBody>
      </p:sp>
      <p:sp>
        <p:nvSpPr>
          <p:cNvPr id="5" name="Footer Placeholder 4">
            <a:extLst>
              <a:ext uri="{FF2B5EF4-FFF2-40B4-BE49-F238E27FC236}">
                <a16:creationId xmlns:a16="http://schemas.microsoft.com/office/drawing/2014/main" id="{C1DFAE3F-5E70-DD17-AA80-516EBB21AC93}"/>
              </a:ext>
            </a:extLst>
          </p:cNvPr>
          <p:cNvSpPr>
            <a:spLocks noGrp="1"/>
          </p:cNvSpPr>
          <p:nvPr>
            <p:ph type="ftr" idx="11"/>
          </p:nvPr>
        </p:nvSpPr>
        <p:spPr/>
        <p:txBody>
          <a:bodyPr/>
          <a:lstStyle/>
          <a:p>
            <a:r>
              <a:rPr lang="en-US"/>
              <a:t>Oregon Department of Education</a:t>
            </a:r>
          </a:p>
        </p:txBody>
      </p:sp>
      <p:sp>
        <p:nvSpPr>
          <p:cNvPr id="7" name="Slide Number Placeholder 2">
            <a:extLst>
              <a:ext uri="{FF2B5EF4-FFF2-40B4-BE49-F238E27FC236}">
                <a16:creationId xmlns:a16="http://schemas.microsoft.com/office/drawing/2014/main" id="{316A3A54-1912-3B0D-8A90-9EDE7489BA32}"/>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11</a:t>
            </a:fld>
            <a:endParaRPr lang="e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6"/>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Funding Priorities – Category 4</a:t>
            </a:r>
            <a:endParaRPr dirty="0"/>
          </a:p>
        </p:txBody>
      </p:sp>
      <p:sp>
        <p:nvSpPr>
          <p:cNvPr id="4" name="Google Shape;161;p22">
            <a:extLst>
              <a:ext uri="{FF2B5EF4-FFF2-40B4-BE49-F238E27FC236}">
                <a16:creationId xmlns:a16="http://schemas.microsoft.com/office/drawing/2014/main" id="{BA9FB1D4-4125-CB19-3900-BF312A954941}"/>
              </a:ext>
            </a:extLst>
          </p:cNvPr>
          <p:cNvSpPr txBox="1">
            <a:spLocks noGrp="1"/>
          </p:cNvSpPr>
          <p:nvPr>
            <p:ph type="body" idx="1"/>
          </p:nvPr>
        </p:nvSpPr>
        <p:spPr>
          <a:xfrm>
            <a:off x="537875" y="1262750"/>
            <a:ext cx="8088300" cy="3186000"/>
          </a:xfrm>
          <a:prstGeom prst="rect">
            <a:avLst/>
          </a:prstGeom>
        </p:spPr>
        <p:txBody>
          <a:bodyPr spcFirstLastPara="1" wrap="square" lIns="91425" tIns="45700" rIns="91425" bIns="45700" anchor="t" anchorCtr="0">
            <a:normAutofit/>
          </a:bodyPr>
          <a:lstStyle/>
          <a:p>
            <a:pPr marL="0" indent="0">
              <a:lnSpc>
                <a:spcPct val="115000"/>
              </a:lnSpc>
              <a:spcBef>
                <a:spcPts val="0"/>
              </a:spcBef>
              <a:buSzPts val="1100"/>
              <a:buNone/>
            </a:pPr>
            <a:r>
              <a:rPr lang="en" sz="2200" b="1" dirty="0"/>
              <a:t>Category 4 – </a:t>
            </a:r>
            <a:r>
              <a:rPr lang="en" sz="2400" b="1" dirty="0">
                <a:solidFill>
                  <a:schemeClr val="dk1"/>
                </a:solidFill>
              </a:rPr>
              <a:t>Systems to Address Chronic Absenteeism</a:t>
            </a:r>
            <a:endParaRPr sz="2200" b="1" dirty="0"/>
          </a:p>
          <a:p>
            <a:pPr marL="0" lvl="0" indent="0" algn="l" rtl="0">
              <a:lnSpc>
                <a:spcPct val="115000"/>
              </a:lnSpc>
              <a:spcBef>
                <a:spcPts val="1200"/>
              </a:spcBef>
              <a:spcAft>
                <a:spcPts val="0"/>
              </a:spcAft>
              <a:buNone/>
            </a:pPr>
            <a:r>
              <a:rPr lang="en-US" sz="2000" dirty="0"/>
              <a:t>Students continue to experience barriers to regular school attendance. </a:t>
            </a:r>
          </a:p>
          <a:p>
            <a:pPr marL="0" lvl="0" indent="0" algn="l" rtl="0">
              <a:lnSpc>
                <a:spcPct val="115000"/>
              </a:lnSpc>
              <a:spcBef>
                <a:spcPts val="1200"/>
              </a:spcBef>
              <a:spcAft>
                <a:spcPts val="0"/>
              </a:spcAft>
              <a:buNone/>
            </a:pPr>
            <a:r>
              <a:rPr lang="en-US" sz="2000" dirty="0"/>
              <a:t>Funding in this category can be used to:</a:t>
            </a:r>
          </a:p>
          <a:p>
            <a:pPr marL="457200" lvl="0" indent="-374166" algn="l" rtl="0">
              <a:lnSpc>
                <a:spcPct val="115000"/>
              </a:lnSpc>
              <a:spcBef>
                <a:spcPts val="1200"/>
              </a:spcBef>
              <a:spcAft>
                <a:spcPts val="0"/>
              </a:spcAft>
              <a:buSzPct val="100000"/>
              <a:buChar char="•"/>
            </a:pPr>
            <a:r>
              <a:rPr lang="en-US" sz="2000" dirty="0"/>
              <a:t>Strengthen systems and capacity to support regular student attendance and engagement in school; and</a:t>
            </a:r>
          </a:p>
          <a:p>
            <a:pPr marL="457200" lvl="0" indent="-374166" algn="l" rtl="0">
              <a:lnSpc>
                <a:spcPct val="115000"/>
              </a:lnSpc>
              <a:spcBef>
                <a:spcPts val="0"/>
              </a:spcBef>
              <a:spcAft>
                <a:spcPts val="0"/>
              </a:spcAft>
              <a:buSzPct val="100000"/>
              <a:buChar char="•"/>
            </a:pPr>
            <a:r>
              <a:rPr lang="en-US" sz="2000" dirty="0"/>
              <a:t>Training for staff and community members on how to support students’ attendance in school.</a:t>
            </a:r>
          </a:p>
          <a:p>
            <a:pPr marL="0" lvl="0" indent="0" algn="l" rtl="0">
              <a:spcBef>
                <a:spcPts val="1200"/>
              </a:spcBef>
              <a:spcAft>
                <a:spcPts val="0"/>
              </a:spcAft>
              <a:buNone/>
            </a:pPr>
            <a:endParaRPr sz="2000" dirty="0"/>
          </a:p>
        </p:txBody>
      </p:sp>
      <p:sp>
        <p:nvSpPr>
          <p:cNvPr id="5" name="Footer Placeholder 4">
            <a:extLst>
              <a:ext uri="{FF2B5EF4-FFF2-40B4-BE49-F238E27FC236}">
                <a16:creationId xmlns:a16="http://schemas.microsoft.com/office/drawing/2014/main" id="{3CA38479-88AF-08C1-383C-62FA14325C91}"/>
              </a:ext>
            </a:extLst>
          </p:cNvPr>
          <p:cNvSpPr>
            <a:spLocks noGrp="1"/>
          </p:cNvSpPr>
          <p:nvPr>
            <p:ph type="ftr" idx="11"/>
          </p:nvPr>
        </p:nvSpPr>
        <p:spPr/>
        <p:txBody>
          <a:bodyPr/>
          <a:lstStyle/>
          <a:p>
            <a:r>
              <a:rPr lang="en-US"/>
              <a:t>Oregon Department of Education</a:t>
            </a:r>
          </a:p>
        </p:txBody>
      </p:sp>
      <p:sp>
        <p:nvSpPr>
          <p:cNvPr id="7" name="Slide Number Placeholder 2">
            <a:extLst>
              <a:ext uri="{FF2B5EF4-FFF2-40B4-BE49-F238E27FC236}">
                <a16:creationId xmlns:a16="http://schemas.microsoft.com/office/drawing/2014/main" id="{32B4E7EB-8718-F43E-18FA-1A39178972EB}"/>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12</a:t>
            </a:fld>
            <a:endParaRPr lang="e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7"/>
          <p:cNvSpPr txBox="1">
            <a:spLocks noGrp="1"/>
          </p:cNvSpPr>
          <p:nvPr>
            <p:ph type="title"/>
          </p:nvPr>
        </p:nvSpPr>
        <p:spPr>
          <a:prstGeom prst="rect">
            <a:avLst/>
          </a:prstGeom>
          <a:solidFill>
            <a:schemeClr val="lt1"/>
          </a:solidFill>
        </p:spPr>
        <p:txBody>
          <a:bodyPr spcFirstLastPara="1" wrap="square" lIns="91425" tIns="45700" rIns="91425" bIns="45700" anchor="b" anchorCtr="0">
            <a:normAutofit/>
          </a:bodyPr>
          <a:lstStyle/>
          <a:p>
            <a:pPr marL="0" lvl="0" indent="0" algn="l" rtl="0">
              <a:spcBef>
                <a:spcPts val="0"/>
              </a:spcBef>
              <a:spcAft>
                <a:spcPts val="0"/>
              </a:spcAft>
              <a:buNone/>
            </a:pPr>
            <a:r>
              <a:rPr lang="en" dirty="0"/>
              <a:t>Stronger Connection Grant Allowable Uses</a:t>
            </a:r>
            <a:endParaRPr dirty="0"/>
          </a:p>
        </p:txBody>
      </p:sp>
      <p:sp>
        <p:nvSpPr>
          <p:cNvPr id="197" name="Google Shape;197;p27"/>
          <p:cNvSpPr txBox="1">
            <a:spLocks noGrp="1"/>
          </p:cNvSpPr>
          <p:nvPr>
            <p:ph type="body" idx="1"/>
          </p:nvPr>
        </p:nvSpPr>
        <p:spPr>
          <a:xfrm>
            <a:off x="220342" y="968077"/>
            <a:ext cx="8723379" cy="872600"/>
          </a:xfrm>
          <a:prstGeom prst="rect">
            <a:avLst/>
          </a:prstGeom>
        </p:spPr>
        <p:txBody>
          <a:bodyPr spcFirstLastPara="1" wrap="square" lIns="91425" tIns="45700" rIns="91425" bIns="45700" anchor="t" anchorCtr="0">
            <a:noAutofit/>
          </a:bodyPr>
          <a:lstStyle/>
          <a:p>
            <a:pPr marL="0" lvl="0" indent="0" algn="l" rtl="0">
              <a:lnSpc>
                <a:spcPct val="115000"/>
              </a:lnSpc>
              <a:spcBef>
                <a:spcPts val="1200"/>
              </a:spcBef>
              <a:spcAft>
                <a:spcPts val="0"/>
              </a:spcAft>
              <a:buNone/>
            </a:pPr>
            <a:r>
              <a:rPr lang="en" sz="1400" dirty="0"/>
              <a:t>All allowable uses under Section 4108 of ESEA (Safe and Healthy Students) </a:t>
            </a:r>
            <a:r>
              <a:rPr lang="en" sz="1400" b="1" u="sng" dirty="0"/>
              <a:t>Not allowed</a:t>
            </a:r>
            <a:r>
              <a:rPr lang="en" sz="1400" b="1" dirty="0"/>
              <a:t>:</a:t>
            </a:r>
            <a:r>
              <a:rPr lang="en" sz="1400" dirty="0"/>
              <a:t>  purchase of dangerous weapons for staff or to train staff in the use of dangerous weapons.</a:t>
            </a:r>
            <a:endParaRPr sz="1400" dirty="0"/>
          </a:p>
        </p:txBody>
      </p:sp>
      <p:sp>
        <p:nvSpPr>
          <p:cNvPr id="2" name="Footer Placeholder 1">
            <a:extLst>
              <a:ext uri="{FF2B5EF4-FFF2-40B4-BE49-F238E27FC236}">
                <a16:creationId xmlns:a16="http://schemas.microsoft.com/office/drawing/2014/main" id="{2FFB9E1E-F2FE-A5C7-79DB-A6447692E9DC}"/>
              </a:ext>
            </a:extLst>
          </p:cNvPr>
          <p:cNvSpPr>
            <a:spLocks noGrp="1"/>
          </p:cNvSpPr>
          <p:nvPr>
            <p:ph type="ftr" idx="11"/>
          </p:nvPr>
        </p:nvSpPr>
        <p:spPr/>
        <p:txBody>
          <a:bodyPr/>
          <a:lstStyle/>
          <a:p>
            <a:r>
              <a:rPr lang="en-US"/>
              <a:t>Oregon Department of Education</a:t>
            </a:r>
          </a:p>
        </p:txBody>
      </p:sp>
      <p:sp>
        <p:nvSpPr>
          <p:cNvPr id="4" name="Slide Number Placeholder 2">
            <a:extLst>
              <a:ext uri="{FF2B5EF4-FFF2-40B4-BE49-F238E27FC236}">
                <a16:creationId xmlns:a16="http://schemas.microsoft.com/office/drawing/2014/main" id="{4A3DF2AA-BB38-A494-5B3A-BE13E1865E9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13</a:t>
            </a:fld>
            <a:endParaRPr lang="en" dirty="0"/>
          </a:p>
        </p:txBody>
      </p:sp>
      <p:graphicFrame>
        <p:nvGraphicFramePr>
          <p:cNvPr id="3" name="Google Shape;199;p27">
            <a:extLst>
              <a:ext uri="{FF2B5EF4-FFF2-40B4-BE49-F238E27FC236}">
                <a16:creationId xmlns:a16="http://schemas.microsoft.com/office/drawing/2014/main" id="{3E0D89E1-349C-E246-F622-1263AF1DBCDB}"/>
              </a:ext>
            </a:extLst>
          </p:cNvPr>
          <p:cNvGraphicFramePr/>
          <p:nvPr>
            <p:extLst>
              <p:ext uri="{D42A27DB-BD31-4B8C-83A1-F6EECF244321}">
                <p14:modId xmlns:p14="http://schemas.microsoft.com/office/powerpoint/2010/main" val="2034672780"/>
              </p:ext>
            </p:extLst>
          </p:nvPr>
        </p:nvGraphicFramePr>
        <p:xfrm>
          <a:off x="220342" y="1675034"/>
          <a:ext cx="8723379" cy="3002692"/>
        </p:xfrm>
        <a:graphic>
          <a:graphicData uri="http://schemas.openxmlformats.org/drawingml/2006/table">
            <a:tbl>
              <a:tblPr firstRow="1">
                <a:noFill/>
              </a:tblPr>
              <a:tblGrid>
                <a:gridCol w="4946508">
                  <a:extLst>
                    <a:ext uri="{9D8B030D-6E8A-4147-A177-3AD203B41FA5}">
                      <a16:colId xmlns:a16="http://schemas.microsoft.com/office/drawing/2014/main" val="20000"/>
                    </a:ext>
                  </a:extLst>
                </a:gridCol>
                <a:gridCol w="3776871">
                  <a:extLst>
                    <a:ext uri="{9D8B030D-6E8A-4147-A177-3AD203B41FA5}">
                      <a16:colId xmlns:a16="http://schemas.microsoft.com/office/drawing/2014/main" val="20001"/>
                    </a:ext>
                  </a:extLst>
                </a:gridCol>
              </a:tblGrid>
              <a:tr h="257631">
                <a:tc gridSpan="2">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b="1" dirty="0">
                          <a:solidFill>
                            <a:schemeClr val="dk1"/>
                          </a:solidFill>
                          <a:latin typeface="Calibri" panose="020F0502020204030204" pitchFamily="34" charset="0"/>
                          <a:ea typeface="Calibri"/>
                          <a:cs typeface="Calibri" panose="020F0502020204030204" pitchFamily="34" charset="0"/>
                          <a:sym typeface="Calibri"/>
                        </a:rPr>
                        <a:t>Overview of Authorized Topics Under Section 4108 of the ESEA </a:t>
                      </a:r>
                      <a:endParaRPr lang="en-US" sz="1200" b="1" dirty="0">
                        <a:latin typeface="Calibri" panose="020F0502020204030204" pitchFamily="34" charset="0"/>
                        <a:cs typeface="Calibri" panose="020F0502020204030204" pitchFamily="34" charset="0"/>
                      </a:endParaRPr>
                    </a:p>
                  </a:txBody>
                  <a:tcPr marL="63500" marR="63500" marT="63500" marB="63500">
                    <a:noFill/>
                  </a:tcPr>
                </a:tc>
                <a:tc hMerge="1">
                  <a:txBody>
                    <a:bodyPr/>
                    <a:lstStyle/>
                    <a:p>
                      <a:endParaRPr lang="en-US"/>
                    </a:p>
                  </a:txBody>
                  <a:tcPr/>
                </a:tc>
                <a:extLst>
                  <a:ext uri="{0D108BD9-81ED-4DB2-BD59-A6C34878D82A}">
                    <a16:rowId xmlns:a16="http://schemas.microsoft.com/office/drawing/2014/main" val="260893996"/>
                  </a:ext>
                </a:extLst>
              </a:tr>
              <a:tr h="232290">
                <a:tc>
                  <a:txBody>
                    <a:bodyPr/>
                    <a:lstStyle/>
                    <a:p>
                      <a:pPr marL="0" lvl="0" indent="0" algn="ctr" rtl="0">
                        <a:spcBef>
                          <a:spcPts val="0"/>
                        </a:spcBef>
                        <a:spcAft>
                          <a:spcPts val="0"/>
                        </a:spcAft>
                        <a:buNone/>
                      </a:pPr>
                      <a:r>
                        <a:rPr lang="en" sz="1000" b="1" dirty="0">
                          <a:latin typeface="Calibri" panose="020F0502020204030204" pitchFamily="34" charset="0"/>
                          <a:cs typeface="Calibri" panose="020F0502020204030204" pitchFamily="34" charset="0"/>
                        </a:rPr>
                        <a:t>Safe &amp; Supportive Schools </a:t>
                      </a:r>
                      <a:endParaRPr sz="1000" b="1" dirty="0">
                        <a:latin typeface="Calibri" panose="020F0502020204030204" pitchFamily="34" charset="0"/>
                        <a:cs typeface="Calibri" panose="020F0502020204030204" pitchFamily="34" charset="0"/>
                      </a:endParaRPr>
                    </a:p>
                  </a:txBody>
                  <a:tcPr marL="63500" marR="63500" marT="63500" marB="63500">
                    <a:noFill/>
                  </a:tcPr>
                </a:tc>
                <a:tc>
                  <a:txBody>
                    <a:bodyPr/>
                    <a:lstStyle/>
                    <a:p>
                      <a:pPr marL="0" lvl="0" indent="0" algn="ctr" rtl="0">
                        <a:spcBef>
                          <a:spcPts val="0"/>
                        </a:spcBef>
                        <a:spcAft>
                          <a:spcPts val="0"/>
                        </a:spcAft>
                        <a:buNone/>
                      </a:pPr>
                      <a:r>
                        <a:rPr lang="en" sz="1000" b="1" dirty="0">
                          <a:latin typeface="Calibri" panose="020F0502020204030204" pitchFamily="34" charset="0"/>
                          <a:cs typeface="Calibri" panose="020F0502020204030204" pitchFamily="34" charset="0"/>
                        </a:rPr>
                        <a:t>Student Physical &amp; Mental Health </a:t>
                      </a:r>
                      <a:endParaRPr sz="1000" b="1" dirty="0">
                        <a:latin typeface="Calibri" panose="020F0502020204030204" pitchFamily="34" charset="0"/>
                        <a:cs typeface="Calibri" panose="020F0502020204030204" pitchFamily="34" charset="0"/>
                      </a:endParaRPr>
                    </a:p>
                  </a:txBody>
                  <a:tcPr marL="63500" marR="63500" marT="63500" marB="63500">
                    <a:noFill/>
                  </a:tcPr>
                </a:tc>
                <a:extLst>
                  <a:ext uri="{0D108BD9-81ED-4DB2-BD59-A6C34878D82A}">
                    <a16:rowId xmlns:a16="http://schemas.microsoft.com/office/drawing/2014/main" val="10001"/>
                  </a:ext>
                </a:extLst>
              </a:tr>
              <a:tr h="1245921">
                <a:tc rowSpan="2">
                  <a:txBody>
                    <a:bodyPr/>
                    <a:lstStyle/>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Preventing Bullying and Harassment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Relationship-Building Skills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School Dropout Prevention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Re-Entry Programs and Transition Services for Justice Involved Youth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School Readiness and Academic Success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Child Sexual Abuse Awareness and Prevention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Reducing Use of Exclusionary Discipline Practices and Promoting Supportive School Discipline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Suicide Prevention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Violence Prevention, Crisis Management and Conflict Resolution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Preventing Human Trafficking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Building School and Community Relationships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Culturally Responsive Teaching and Professional Development of Implicit Bias </a:t>
                      </a:r>
                      <a:endParaRPr sz="1000" dirty="0">
                        <a:latin typeface="Calibri" panose="020F0502020204030204" pitchFamily="34" charset="0"/>
                        <a:cs typeface="Calibri" panose="020F0502020204030204" pitchFamily="34" charset="0"/>
                      </a:endParaRPr>
                    </a:p>
                  </a:txBody>
                  <a:tcPr marL="63500" marR="63500" marT="63500" marB="63500">
                    <a:noFill/>
                  </a:tcPr>
                </a:tc>
                <a:tc>
                  <a:txBody>
                    <a:bodyPr/>
                    <a:lstStyle/>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Drug and Violence Prevention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Health and Safety Practices in School or Athletic Programs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School-Based Health and Mental Health Services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Healthy, Active Lifestyle, Nutritional Education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Physical Activities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Trauma-Informed Classroom Management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PReventing Use of Alcohol, Tobacco, Marijiana, Smokeless Tobacco, Electronic Cigarettes </a:t>
                      </a:r>
                      <a:endParaRPr sz="1000" dirty="0">
                        <a:latin typeface="Calibri" panose="020F0502020204030204" pitchFamily="34" charset="0"/>
                        <a:cs typeface="Calibri" panose="020F0502020204030204" pitchFamily="34" charset="0"/>
                      </a:endParaRPr>
                    </a:p>
                    <a:p>
                      <a:pPr marL="457200" lvl="0" indent="-292100" algn="l" rtl="0">
                        <a:spcBef>
                          <a:spcPts val="0"/>
                        </a:spcBef>
                        <a:spcAft>
                          <a:spcPts val="0"/>
                        </a:spcAft>
                        <a:buSzPts val="1000"/>
                        <a:buChar char="●"/>
                      </a:pPr>
                      <a:r>
                        <a:rPr lang="en" sz="1000" dirty="0">
                          <a:latin typeface="Calibri" panose="020F0502020204030204" pitchFamily="34" charset="0"/>
                          <a:cs typeface="Calibri" panose="020F0502020204030204" pitchFamily="34" charset="0"/>
                        </a:rPr>
                        <a:t>Chronic Disease Management  </a:t>
                      </a:r>
                      <a:endParaRPr sz="1000" dirty="0">
                        <a:latin typeface="Calibri" panose="020F0502020204030204" pitchFamily="34" charset="0"/>
                        <a:cs typeface="Calibri" panose="020F0502020204030204" pitchFamily="34" charset="0"/>
                      </a:endParaRPr>
                    </a:p>
                  </a:txBody>
                  <a:tcPr marL="63500" marR="63500" marT="63500" marB="63500">
                    <a:noFill/>
                  </a:tcPr>
                </a:tc>
                <a:extLst>
                  <a:ext uri="{0D108BD9-81ED-4DB2-BD59-A6C34878D82A}">
                    <a16:rowId xmlns:a16="http://schemas.microsoft.com/office/drawing/2014/main" val="10002"/>
                  </a:ext>
                </a:extLst>
              </a:tr>
              <a:tr h="914812">
                <a:tc vMerge="1">
                  <a:txBody>
                    <a:bodyPr/>
                    <a:lstStyle/>
                    <a:p>
                      <a:endParaRPr lang="en-US"/>
                    </a:p>
                  </a:txBody>
                  <a:tcPr/>
                </a:tc>
                <a:tc>
                  <a:txBody>
                    <a:bodyPr/>
                    <a:lstStyle/>
                    <a:p>
                      <a:pPr marL="457200" lvl="0" indent="-292100" algn="l" rtl="0">
                        <a:spcBef>
                          <a:spcPts val="0"/>
                        </a:spcBef>
                        <a:spcAft>
                          <a:spcPts val="0"/>
                        </a:spcAft>
                        <a:buSzPts val="1000"/>
                        <a:buChar char="●"/>
                      </a:pPr>
                      <a:endParaRPr sz="1000" dirty="0">
                        <a:latin typeface="Calibri" panose="020F0502020204030204" pitchFamily="34" charset="0"/>
                        <a:cs typeface="Calibri" panose="020F0502020204030204" pitchFamily="34" charset="0"/>
                      </a:endParaRPr>
                    </a:p>
                  </a:txBody>
                  <a:tcPr marL="63500" marR="63500" marT="63500" marB="63500">
                    <a:noFill/>
                  </a:tcPr>
                </a:tc>
                <a:extLst>
                  <a:ext uri="{0D108BD9-81ED-4DB2-BD59-A6C34878D82A}">
                    <a16:rowId xmlns:a16="http://schemas.microsoft.com/office/drawing/2014/main" val="4222652642"/>
                  </a:ext>
                </a:extLst>
              </a:tr>
            </a:tbl>
          </a:graphicData>
        </a:graphic>
      </p:graphicFrame>
      <p:sp>
        <p:nvSpPr>
          <p:cNvPr id="5" name="Google Shape;200;p27">
            <a:extLst>
              <a:ext uri="{FF2B5EF4-FFF2-40B4-BE49-F238E27FC236}">
                <a16:creationId xmlns:a16="http://schemas.microsoft.com/office/drawing/2014/main" id="{67C4E48A-409A-76CC-5D82-5896CEB6EC8C}"/>
              </a:ext>
            </a:extLst>
          </p:cNvPr>
          <p:cNvSpPr txBox="1"/>
          <p:nvPr/>
        </p:nvSpPr>
        <p:spPr>
          <a:xfrm>
            <a:off x="5401289" y="3796391"/>
            <a:ext cx="3224893" cy="68913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000" b="1" dirty="0">
                <a:solidFill>
                  <a:schemeClr val="dk1"/>
                </a:solidFill>
                <a:latin typeface="Calibri"/>
                <a:ea typeface="Calibri"/>
                <a:cs typeface="Calibri"/>
                <a:sym typeface="Calibri"/>
              </a:rPr>
              <a:t>Cross Cutting Authorized Topics </a:t>
            </a:r>
            <a:endParaRPr sz="1000" b="1" dirty="0">
              <a:solidFill>
                <a:schemeClr val="dk1"/>
              </a:solidFill>
              <a:latin typeface="Calibri"/>
              <a:ea typeface="Calibri"/>
              <a:cs typeface="Calibri"/>
              <a:sym typeface="Calibri"/>
            </a:endParaRPr>
          </a:p>
          <a:p>
            <a:pPr marL="0" lvl="0" indent="0" algn="ctr" rtl="0">
              <a:spcBef>
                <a:spcPts val="0"/>
              </a:spcBef>
              <a:spcAft>
                <a:spcPts val="0"/>
              </a:spcAft>
              <a:buNone/>
            </a:pPr>
            <a:r>
              <a:rPr lang="en" sz="1000" dirty="0">
                <a:solidFill>
                  <a:schemeClr val="dk1"/>
                </a:solidFill>
                <a:latin typeface="Calibri"/>
                <a:ea typeface="Calibri"/>
                <a:cs typeface="Calibri"/>
                <a:sym typeface="Calibri"/>
              </a:rPr>
              <a:t>Mentoring and School Counseling </a:t>
            </a:r>
            <a:endParaRPr sz="1000" dirty="0">
              <a:solidFill>
                <a:schemeClr val="dk1"/>
              </a:solidFill>
              <a:latin typeface="Calibri"/>
              <a:ea typeface="Calibri"/>
              <a:cs typeface="Calibri"/>
              <a:sym typeface="Calibri"/>
            </a:endParaRPr>
          </a:p>
          <a:p>
            <a:pPr marL="0" lvl="0" indent="0" algn="ctr" rtl="0">
              <a:spcBef>
                <a:spcPts val="0"/>
              </a:spcBef>
              <a:spcAft>
                <a:spcPts val="0"/>
              </a:spcAft>
              <a:buNone/>
            </a:pPr>
            <a:r>
              <a:rPr lang="en" sz="1000" dirty="0">
                <a:solidFill>
                  <a:schemeClr val="dk1"/>
                </a:solidFill>
                <a:latin typeface="Calibri"/>
                <a:ea typeface="Calibri"/>
                <a:cs typeface="Calibri"/>
                <a:sym typeface="Calibri"/>
              </a:rPr>
              <a:t>Schoolwide Positive Behavioral Interventions </a:t>
            </a:r>
            <a:endParaRPr sz="1000" dirty="0">
              <a:solidFill>
                <a:schemeClr val="dk1"/>
              </a:solidFill>
              <a:latin typeface="Calibri"/>
              <a:ea typeface="Calibri"/>
              <a:cs typeface="Calibri"/>
              <a:sym typeface="Calibri"/>
            </a:endParaRPr>
          </a:p>
          <a:p>
            <a:pPr marL="0" lvl="0" indent="0" algn="ctr" rtl="0">
              <a:spcBef>
                <a:spcPts val="0"/>
              </a:spcBef>
              <a:spcAft>
                <a:spcPts val="0"/>
              </a:spcAft>
              <a:buNone/>
            </a:pPr>
            <a:r>
              <a:rPr lang="en" sz="1000" dirty="0">
                <a:solidFill>
                  <a:schemeClr val="dk1"/>
                </a:solidFill>
                <a:latin typeface="Calibri"/>
                <a:ea typeface="Calibri"/>
                <a:cs typeface="Calibri"/>
                <a:sym typeface="Calibri"/>
              </a:rPr>
              <a:t>Pay for Success Initiatives aligned with purposes of </a:t>
            </a:r>
            <a:r>
              <a:rPr lang="en" sz="1000" i="1" dirty="0">
                <a:solidFill>
                  <a:schemeClr val="dk1"/>
                </a:solidFill>
                <a:latin typeface="Calibri"/>
                <a:ea typeface="Calibri"/>
                <a:cs typeface="Calibri"/>
                <a:sym typeface="Calibri"/>
              </a:rPr>
              <a:t>Title IV </a:t>
            </a:r>
            <a:endParaRPr sz="1000" i="1" dirty="0">
              <a:solidFill>
                <a:schemeClr val="dk1"/>
              </a:solidFill>
              <a:latin typeface="Calibri"/>
              <a:ea typeface="Calibri"/>
              <a:cs typeface="Calibri"/>
              <a:sym typeface="Calibri"/>
            </a:endParaRPr>
          </a:p>
          <a:p>
            <a:pPr marL="0" lvl="0" indent="0" algn="ctr" rtl="0">
              <a:spcBef>
                <a:spcPts val="0"/>
              </a:spcBef>
              <a:spcAft>
                <a:spcPts val="0"/>
              </a:spcAft>
              <a:buNone/>
            </a:pPr>
            <a:r>
              <a:rPr lang="en" sz="700" dirty="0">
                <a:solidFill>
                  <a:schemeClr val="dk1"/>
                </a:solidFill>
                <a:latin typeface="Calibri"/>
                <a:ea typeface="Calibri"/>
                <a:cs typeface="Calibri"/>
                <a:sym typeface="Calibri"/>
              </a:rPr>
              <a:t>*Note: This chart provides a summary of topics and is not an exhaustive list</a:t>
            </a:r>
            <a:endParaRPr sz="7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67340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8"/>
          <p:cNvSpPr txBox="1">
            <a:spLocks noGrp="1"/>
          </p:cNvSpPr>
          <p:nvPr>
            <p:ph type="title"/>
          </p:nvPr>
        </p:nvSpPr>
        <p:spPr>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Application Instructions</a:t>
            </a:r>
            <a:endParaRPr/>
          </a:p>
        </p:txBody>
      </p:sp>
      <p:sp>
        <p:nvSpPr>
          <p:cNvPr id="205" name="Google Shape;205;p28"/>
          <p:cNvSpPr txBox="1">
            <a:spLocks noGrp="1"/>
          </p:cNvSpPr>
          <p:nvPr>
            <p:ph type="body" idx="1"/>
          </p:nvPr>
        </p:nvSpPr>
        <p:spPr>
          <a:prstGeom prst="rect">
            <a:avLst/>
          </a:prstGeom>
          <a:ln w="9525" cap="flat" cmpd="sng">
            <a:noFill/>
            <a:prstDash val="solid"/>
            <a:round/>
            <a:headEnd type="none" w="sm" len="sm"/>
            <a:tailEnd type="none" w="sm" len="sm"/>
          </a:ln>
        </p:spPr>
        <p:txBody>
          <a:bodyPr spcFirstLastPara="1" wrap="square" lIns="91425" tIns="45700" rIns="91425" bIns="45700" anchor="t" anchorCtr="0">
            <a:normAutofit fontScale="85000" lnSpcReduction="10000"/>
          </a:bodyPr>
          <a:lstStyle/>
          <a:p>
            <a:pPr marL="0" lvl="0" indent="0" algn="l" rtl="0">
              <a:lnSpc>
                <a:spcPct val="115000"/>
              </a:lnSpc>
              <a:spcBef>
                <a:spcPts val="0"/>
              </a:spcBef>
              <a:spcAft>
                <a:spcPts val="0"/>
              </a:spcAft>
              <a:buNone/>
            </a:pPr>
            <a:r>
              <a:rPr lang="en" sz="2000" dirty="0"/>
              <a:t>The Stronger Connections Grant RFA Application Form can be found in the RFA on the </a:t>
            </a:r>
            <a:r>
              <a:rPr lang="en" sz="2000" u="sng" dirty="0">
                <a:solidFill>
                  <a:schemeClr val="hlink"/>
                </a:solidFill>
                <a:hlinkClick r:id="rId3"/>
              </a:rPr>
              <a:t>Stronger Connections Webpage</a:t>
            </a:r>
            <a:r>
              <a:rPr lang="en" sz="2000" dirty="0"/>
              <a:t>.</a:t>
            </a:r>
            <a:endParaRPr sz="2000" dirty="0"/>
          </a:p>
          <a:p>
            <a:pPr marL="0" lvl="0" indent="0" algn="l" rtl="0">
              <a:lnSpc>
                <a:spcPct val="115000"/>
              </a:lnSpc>
              <a:spcBef>
                <a:spcPts val="1200"/>
              </a:spcBef>
              <a:spcAft>
                <a:spcPts val="0"/>
              </a:spcAft>
              <a:buNone/>
            </a:pPr>
            <a:r>
              <a:rPr lang="en" sz="2000" dirty="0"/>
              <a:t>We recommend drafting your responses in a different document, then cut and paste into the Smartsheet application. </a:t>
            </a:r>
            <a:endParaRPr sz="2000" dirty="0"/>
          </a:p>
          <a:p>
            <a:pPr marL="457200" lvl="0" indent="-355600" algn="l" rtl="0">
              <a:lnSpc>
                <a:spcPct val="115000"/>
              </a:lnSpc>
              <a:spcBef>
                <a:spcPts val="1200"/>
              </a:spcBef>
              <a:spcAft>
                <a:spcPts val="0"/>
              </a:spcAft>
              <a:buSzPts val="2000"/>
              <a:buChar char="•"/>
            </a:pPr>
            <a:r>
              <a:rPr lang="en" sz="2000" dirty="0"/>
              <a:t>There is a sample you can use in the RFA.</a:t>
            </a:r>
            <a:endParaRPr sz="2000" dirty="0"/>
          </a:p>
          <a:p>
            <a:pPr marL="0" lvl="0" indent="0" algn="l" rtl="0">
              <a:lnSpc>
                <a:spcPct val="115000"/>
              </a:lnSpc>
              <a:spcBef>
                <a:spcPts val="1200"/>
              </a:spcBef>
              <a:spcAft>
                <a:spcPts val="0"/>
              </a:spcAft>
              <a:buClr>
                <a:schemeClr val="dk1"/>
              </a:buClr>
              <a:buSzPts val="1100"/>
              <a:buFont typeface="Arial"/>
              <a:buNone/>
            </a:pPr>
            <a:r>
              <a:rPr lang="en" sz="2000" dirty="0"/>
              <a:t>For the Budget Form, please enter the information into the original Excel spreadsheet before uploading. </a:t>
            </a:r>
            <a:endParaRPr sz="2000" dirty="0"/>
          </a:p>
          <a:p>
            <a:pPr marL="457200" lvl="0" indent="-355600" algn="l" rtl="0">
              <a:lnSpc>
                <a:spcPct val="115000"/>
              </a:lnSpc>
              <a:spcBef>
                <a:spcPts val="1200"/>
              </a:spcBef>
              <a:spcAft>
                <a:spcPts val="0"/>
              </a:spcAft>
              <a:buSzPts val="2000"/>
              <a:buChar char="•"/>
            </a:pPr>
            <a:r>
              <a:rPr lang="en" sz="2000" dirty="0"/>
              <a:t>Note, if you upload the Budget Form into Google sheets, the formulas will be lost.  </a:t>
            </a:r>
            <a:endParaRPr sz="2000" dirty="0"/>
          </a:p>
        </p:txBody>
      </p:sp>
      <p:sp>
        <p:nvSpPr>
          <p:cNvPr id="3" name="Slide Number Placeholder 2">
            <a:extLst>
              <a:ext uri="{FF2B5EF4-FFF2-40B4-BE49-F238E27FC236}">
                <a16:creationId xmlns:a16="http://schemas.microsoft.com/office/drawing/2014/main" id="{9384ACCD-3AD1-6A2B-8C27-17C72444C6E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14</a:t>
            </a:fld>
            <a:endParaRPr lang="e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29"/>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Narrative Question 1</a:t>
            </a:r>
            <a:endParaRPr/>
          </a:p>
        </p:txBody>
      </p:sp>
      <p:sp>
        <p:nvSpPr>
          <p:cNvPr id="212" name="Google Shape;212;p29"/>
          <p:cNvSpPr txBox="1">
            <a:spLocks noGrp="1"/>
          </p:cNvSpPr>
          <p:nvPr>
            <p:ph type="body" idx="1"/>
          </p:nvPr>
        </p:nvSpPr>
        <p:spPr>
          <a:xfrm>
            <a:off x="537875" y="1234400"/>
            <a:ext cx="8088300" cy="3473100"/>
          </a:xfrm>
          <a:prstGeom prst="rect">
            <a:avLst/>
          </a:prstGeom>
        </p:spPr>
        <p:txBody>
          <a:bodyPr spcFirstLastPara="1" wrap="square" lIns="91425" tIns="45700" rIns="91425" bIns="45700" anchor="t" anchorCtr="0">
            <a:normAutofit fontScale="92500" lnSpcReduction="20000"/>
          </a:bodyPr>
          <a:lstStyle/>
          <a:p>
            <a:pPr marL="0" lvl="0" indent="0" algn="l" rtl="0">
              <a:lnSpc>
                <a:spcPct val="115000"/>
              </a:lnSpc>
              <a:spcBef>
                <a:spcPts val="0"/>
              </a:spcBef>
              <a:spcAft>
                <a:spcPts val="0"/>
              </a:spcAft>
              <a:buClr>
                <a:schemeClr val="dk1"/>
              </a:buClr>
              <a:buSzPct val="57894"/>
              <a:buFont typeface="Arial"/>
              <a:buNone/>
            </a:pPr>
            <a:r>
              <a:rPr lang="en" sz="2400" b="1" dirty="0"/>
              <a:t>Demonstration of Strengths and Needs in Community </a:t>
            </a:r>
            <a:endParaRPr sz="2400" b="1" dirty="0"/>
          </a:p>
          <a:p>
            <a:pPr marL="0" lvl="0" indent="0" algn="l" rtl="0">
              <a:lnSpc>
                <a:spcPct val="115000"/>
              </a:lnSpc>
              <a:spcBef>
                <a:spcPts val="0"/>
              </a:spcBef>
              <a:spcAft>
                <a:spcPts val="0"/>
              </a:spcAft>
              <a:buClr>
                <a:schemeClr val="dk1"/>
              </a:buClr>
              <a:buSzPct val="57894"/>
              <a:buFont typeface="Arial"/>
              <a:buNone/>
            </a:pPr>
            <a:r>
              <a:rPr lang="en" sz="1900" dirty="0"/>
              <a:t>(9 points, no more than 250 words)</a:t>
            </a:r>
            <a:endParaRPr sz="1900" dirty="0"/>
          </a:p>
          <a:p>
            <a:pPr marL="0" lvl="0" indent="0" algn="l" rtl="0">
              <a:lnSpc>
                <a:spcPct val="115000"/>
              </a:lnSpc>
              <a:spcBef>
                <a:spcPts val="1200"/>
              </a:spcBef>
              <a:spcAft>
                <a:spcPts val="0"/>
              </a:spcAft>
              <a:buClr>
                <a:schemeClr val="dk1"/>
              </a:buClr>
              <a:buSzPct val="57894"/>
              <a:buFont typeface="Arial"/>
              <a:buNone/>
            </a:pPr>
            <a:r>
              <a:rPr lang="en" sz="1900" dirty="0"/>
              <a:t>Describe the greatest strengths, challenges and needs related to the mental, social-emotional, and/or physical health and safety of students that will be addressed through the Stronger Connections Grant. </a:t>
            </a:r>
            <a:endParaRPr sz="1900" dirty="0"/>
          </a:p>
          <a:p>
            <a:pPr marL="457200" lvl="0" indent="-331152" algn="l" rtl="0">
              <a:lnSpc>
                <a:spcPct val="115000"/>
              </a:lnSpc>
              <a:spcBef>
                <a:spcPts val="1200"/>
              </a:spcBef>
              <a:spcAft>
                <a:spcPts val="0"/>
              </a:spcAft>
              <a:buSzPct val="100000"/>
              <a:buChar char="•"/>
            </a:pPr>
            <a:r>
              <a:rPr lang="en" sz="1900" dirty="0"/>
              <a:t>Include a description of the data that was used to identify these opportunities and barriers and who was involved in the review process. </a:t>
            </a:r>
            <a:endParaRPr sz="1900" dirty="0"/>
          </a:p>
          <a:p>
            <a:pPr marL="457200" lvl="0" indent="-331152" algn="l" rtl="0">
              <a:lnSpc>
                <a:spcPct val="115000"/>
              </a:lnSpc>
              <a:spcBef>
                <a:spcPts val="0"/>
              </a:spcBef>
              <a:spcAft>
                <a:spcPts val="0"/>
              </a:spcAft>
              <a:buSzPct val="100000"/>
              <a:buChar char="•"/>
            </a:pPr>
            <a:r>
              <a:rPr lang="en" sz="1900" dirty="0"/>
              <a:t>Please include a description of how the district consulted with entities, such as private schools (in accordance with ESEA section 8501) and/or Tribes (in accordance with ESEA Section 8538) in the strengths and needs assessment.  </a:t>
            </a:r>
            <a:endParaRPr sz="1900" dirty="0"/>
          </a:p>
          <a:p>
            <a:pPr marL="457200" lvl="0" indent="-331152" algn="l" rtl="0">
              <a:lnSpc>
                <a:spcPct val="115000"/>
              </a:lnSpc>
              <a:spcBef>
                <a:spcPts val="0"/>
              </a:spcBef>
              <a:spcAft>
                <a:spcPts val="0"/>
              </a:spcAft>
              <a:buSzPct val="100000"/>
              <a:buChar char="•"/>
            </a:pPr>
            <a:r>
              <a:rPr lang="en" sz="1900" dirty="0"/>
              <a:t>You may refer to your integrated guidance application.</a:t>
            </a:r>
            <a:endParaRPr sz="1900" dirty="0"/>
          </a:p>
          <a:p>
            <a:pPr marL="0" lvl="0" indent="0" algn="l" rtl="0">
              <a:spcBef>
                <a:spcPts val="1200"/>
              </a:spcBef>
              <a:spcAft>
                <a:spcPts val="0"/>
              </a:spcAft>
              <a:buNone/>
            </a:pPr>
            <a:endParaRPr sz="1900" dirty="0"/>
          </a:p>
        </p:txBody>
      </p:sp>
      <p:sp>
        <p:nvSpPr>
          <p:cNvPr id="2" name="Footer Placeholder 1">
            <a:extLst>
              <a:ext uri="{FF2B5EF4-FFF2-40B4-BE49-F238E27FC236}">
                <a16:creationId xmlns:a16="http://schemas.microsoft.com/office/drawing/2014/main" id="{4768DCD7-BE24-C135-0CAB-5E6535317362}"/>
              </a:ext>
            </a:extLst>
          </p:cNvPr>
          <p:cNvSpPr>
            <a:spLocks noGrp="1"/>
          </p:cNvSpPr>
          <p:nvPr>
            <p:ph type="ftr" idx="11"/>
          </p:nvPr>
        </p:nvSpPr>
        <p:spPr/>
        <p:txBody>
          <a:bodyPr/>
          <a:lstStyle/>
          <a:p>
            <a:r>
              <a:rPr lang="en-US"/>
              <a:t>Oregon Department of Education</a:t>
            </a:r>
          </a:p>
        </p:txBody>
      </p:sp>
      <p:sp>
        <p:nvSpPr>
          <p:cNvPr id="4" name="Slide Number Placeholder 2">
            <a:extLst>
              <a:ext uri="{FF2B5EF4-FFF2-40B4-BE49-F238E27FC236}">
                <a16:creationId xmlns:a16="http://schemas.microsoft.com/office/drawing/2014/main" id="{3D4DA16B-CDDB-8890-9060-7E4D22203B8F}"/>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15</a:t>
            </a:fld>
            <a:endParaRPr lang="e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0"/>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Narrative Question 2</a:t>
            </a:r>
            <a:endParaRPr/>
          </a:p>
        </p:txBody>
      </p:sp>
      <p:sp>
        <p:nvSpPr>
          <p:cNvPr id="219" name="Google Shape;219;p30"/>
          <p:cNvSpPr txBox="1">
            <a:spLocks noGrp="1"/>
          </p:cNvSpPr>
          <p:nvPr>
            <p:ph type="body" idx="1"/>
          </p:nvPr>
        </p:nvSpPr>
        <p:spPr>
          <a:xfrm>
            <a:off x="537875" y="1249150"/>
            <a:ext cx="8088300" cy="3199500"/>
          </a:xfrm>
          <a:prstGeom prst="rect">
            <a:avLst/>
          </a:prstGeom>
        </p:spPr>
        <p:txBody>
          <a:bodyPr spcFirstLastPara="1" wrap="square" lIns="91425" tIns="45700" rIns="91425" bIns="45700" anchor="t" anchorCtr="0">
            <a:noAutofit/>
          </a:bodyPr>
          <a:lstStyle/>
          <a:p>
            <a:pPr marL="0" lvl="0" indent="0" algn="l" rtl="0">
              <a:lnSpc>
                <a:spcPct val="105000"/>
              </a:lnSpc>
              <a:spcBef>
                <a:spcPts val="0"/>
              </a:spcBef>
              <a:spcAft>
                <a:spcPts val="0"/>
              </a:spcAft>
              <a:buNone/>
            </a:pPr>
            <a:r>
              <a:rPr lang="en" sz="2200" b="1" dirty="0"/>
              <a:t>Safe and Healthy Student Activities</a:t>
            </a:r>
            <a:endParaRPr sz="2200" b="1" dirty="0"/>
          </a:p>
          <a:p>
            <a:pPr marL="0" lvl="0" indent="0" algn="l" rtl="0">
              <a:lnSpc>
                <a:spcPct val="105000"/>
              </a:lnSpc>
              <a:spcBef>
                <a:spcPts val="0"/>
              </a:spcBef>
              <a:spcAft>
                <a:spcPts val="0"/>
              </a:spcAft>
              <a:buNone/>
            </a:pPr>
            <a:r>
              <a:rPr lang="en" sz="2000" dirty="0"/>
              <a:t>(12 Points, no more than 500 words)</a:t>
            </a:r>
            <a:endParaRPr sz="2000" dirty="0"/>
          </a:p>
          <a:p>
            <a:pPr marL="0" lvl="0" indent="0" algn="l" rtl="0">
              <a:lnSpc>
                <a:spcPct val="105000"/>
              </a:lnSpc>
              <a:spcBef>
                <a:spcPts val="1200"/>
              </a:spcBef>
              <a:spcAft>
                <a:spcPts val="0"/>
              </a:spcAft>
              <a:buNone/>
            </a:pPr>
            <a:r>
              <a:rPr lang="en" sz="2000" dirty="0"/>
              <a:t>Describe which category, or categories, the applicant is applying for under section 2.4.1. and include how the proposed grant activities will meet the strengths and needs of Focal Student Groups identified in section 3.1.1A. </a:t>
            </a:r>
            <a:endParaRPr sz="2000" dirty="0"/>
          </a:p>
          <a:p>
            <a:pPr marL="457200" lvl="0" indent="-355600" algn="l" rtl="0">
              <a:lnSpc>
                <a:spcPct val="105000"/>
              </a:lnSpc>
              <a:spcBef>
                <a:spcPts val="1200"/>
              </a:spcBef>
              <a:spcAft>
                <a:spcPts val="0"/>
              </a:spcAft>
              <a:buSzPts val="2000"/>
              <a:buChar char="•"/>
            </a:pPr>
            <a:r>
              <a:rPr lang="en" sz="2000" dirty="0"/>
              <a:t>Include whether this is intended to develop, expand, and/or sustain existing activities underway in the district and community. </a:t>
            </a:r>
            <a:endParaRPr sz="2000" dirty="0"/>
          </a:p>
          <a:p>
            <a:pPr marL="457200" lvl="0" indent="-355600" algn="l" rtl="0">
              <a:lnSpc>
                <a:spcPct val="105000"/>
              </a:lnSpc>
              <a:spcBef>
                <a:spcPts val="0"/>
              </a:spcBef>
              <a:spcAft>
                <a:spcPts val="0"/>
              </a:spcAft>
              <a:buSzPts val="2000"/>
              <a:buChar char="•"/>
            </a:pPr>
            <a:r>
              <a:rPr lang="en" sz="2000" dirty="0"/>
              <a:t>If applicable, indicate in which activities private schools will participate.</a:t>
            </a:r>
            <a:endParaRPr sz="2000" dirty="0"/>
          </a:p>
          <a:p>
            <a:pPr marL="0" lvl="0" indent="0" algn="l" rtl="0">
              <a:lnSpc>
                <a:spcPct val="105000"/>
              </a:lnSpc>
              <a:spcBef>
                <a:spcPts val="1200"/>
              </a:spcBef>
              <a:spcAft>
                <a:spcPts val="0"/>
              </a:spcAft>
              <a:buNone/>
            </a:pPr>
            <a:endParaRPr sz="2000" dirty="0"/>
          </a:p>
          <a:p>
            <a:pPr marL="0" lvl="0" indent="0" algn="l" rtl="0">
              <a:lnSpc>
                <a:spcPct val="80000"/>
              </a:lnSpc>
              <a:spcBef>
                <a:spcPts val="1200"/>
              </a:spcBef>
              <a:spcAft>
                <a:spcPts val="0"/>
              </a:spcAft>
              <a:buNone/>
            </a:pPr>
            <a:endParaRPr sz="2000" dirty="0"/>
          </a:p>
        </p:txBody>
      </p:sp>
      <p:sp>
        <p:nvSpPr>
          <p:cNvPr id="2" name="Footer Placeholder 1">
            <a:extLst>
              <a:ext uri="{FF2B5EF4-FFF2-40B4-BE49-F238E27FC236}">
                <a16:creationId xmlns:a16="http://schemas.microsoft.com/office/drawing/2014/main" id="{BC409AD4-628B-692E-350A-DE5BF7BA8694}"/>
              </a:ext>
            </a:extLst>
          </p:cNvPr>
          <p:cNvSpPr>
            <a:spLocks noGrp="1"/>
          </p:cNvSpPr>
          <p:nvPr>
            <p:ph type="ftr" idx="11"/>
          </p:nvPr>
        </p:nvSpPr>
        <p:spPr/>
        <p:txBody>
          <a:bodyPr/>
          <a:lstStyle/>
          <a:p>
            <a:r>
              <a:rPr lang="en-US"/>
              <a:t>Oregon Department of Education</a:t>
            </a:r>
          </a:p>
        </p:txBody>
      </p:sp>
      <p:sp>
        <p:nvSpPr>
          <p:cNvPr id="4" name="Slide Number Placeholder 2">
            <a:extLst>
              <a:ext uri="{FF2B5EF4-FFF2-40B4-BE49-F238E27FC236}">
                <a16:creationId xmlns:a16="http://schemas.microsoft.com/office/drawing/2014/main" id="{F3F4F477-1F78-97E7-BCE4-A99EF9FD705E}"/>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16</a:t>
            </a:fld>
            <a:endParaRPr lang="e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31"/>
          <p:cNvSpPr txBox="1">
            <a:spLocks noGrp="1"/>
          </p:cNvSpPr>
          <p:nvPr>
            <p:ph type="title"/>
          </p:nvPr>
        </p:nvSpPr>
        <p:spPr>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Budget Requirements</a:t>
            </a:r>
            <a:endParaRPr/>
          </a:p>
        </p:txBody>
      </p:sp>
      <p:sp>
        <p:nvSpPr>
          <p:cNvPr id="226" name="Google Shape;226;p31"/>
          <p:cNvSpPr txBox="1">
            <a:spLocks noGrp="1"/>
          </p:cNvSpPr>
          <p:nvPr>
            <p:ph type="body" idx="1"/>
          </p:nvPr>
        </p:nvSpPr>
        <p:spPr>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 sz="2200" b="1" dirty="0"/>
              <a:t>Budget and Timeline </a:t>
            </a:r>
            <a:endParaRPr sz="2200" b="1" dirty="0"/>
          </a:p>
          <a:p>
            <a:pPr marL="0" lvl="0" indent="0" algn="l" rtl="0">
              <a:lnSpc>
                <a:spcPct val="115000"/>
              </a:lnSpc>
              <a:spcBef>
                <a:spcPts val="0"/>
              </a:spcBef>
              <a:spcAft>
                <a:spcPts val="0"/>
              </a:spcAft>
              <a:buNone/>
            </a:pPr>
            <a:r>
              <a:rPr lang="en" sz="2000" dirty="0"/>
              <a:t>(12 points, complete budget workbook)</a:t>
            </a:r>
            <a:endParaRPr sz="2000" dirty="0"/>
          </a:p>
          <a:p>
            <a:pPr marL="0" lvl="0" indent="0" algn="l" rtl="0">
              <a:lnSpc>
                <a:spcPct val="115000"/>
              </a:lnSpc>
              <a:spcBef>
                <a:spcPts val="1200"/>
              </a:spcBef>
              <a:spcAft>
                <a:spcPts val="0"/>
              </a:spcAft>
              <a:buNone/>
            </a:pPr>
            <a:r>
              <a:rPr lang="en" sz="2000" dirty="0"/>
              <a:t>Applicant must complete and submit the Budget Workbook found in Attachment B. </a:t>
            </a:r>
            <a:endParaRPr sz="2000" dirty="0"/>
          </a:p>
          <a:p>
            <a:pPr marL="457200" lvl="0" indent="-355600" algn="l" rtl="0">
              <a:lnSpc>
                <a:spcPct val="115000"/>
              </a:lnSpc>
              <a:spcBef>
                <a:spcPts val="1200"/>
              </a:spcBef>
              <a:spcAft>
                <a:spcPts val="0"/>
              </a:spcAft>
              <a:buSzPts val="2000"/>
              <a:buChar char="•"/>
            </a:pPr>
            <a:r>
              <a:rPr lang="en" sz="2000" dirty="0"/>
              <a:t>Include sufficient detail to demonstrate that the costs are reasonable and necessary; and </a:t>
            </a:r>
            <a:endParaRPr sz="2000" dirty="0"/>
          </a:p>
          <a:p>
            <a:pPr marL="457200" lvl="0" indent="-355600" algn="l" rtl="0">
              <a:lnSpc>
                <a:spcPct val="115000"/>
              </a:lnSpc>
              <a:spcBef>
                <a:spcPts val="0"/>
              </a:spcBef>
              <a:spcAft>
                <a:spcPts val="0"/>
              </a:spcAft>
              <a:buSzPts val="2000"/>
              <a:buChar char="•"/>
            </a:pPr>
            <a:r>
              <a:rPr lang="en" sz="2000" dirty="0"/>
              <a:t>Will support the objectives, design, scope, and sustainability of the proposed activities.</a:t>
            </a:r>
            <a:endParaRPr sz="2000" dirty="0"/>
          </a:p>
          <a:p>
            <a:pPr marL="0" lvl="0" indent="0" algn="l" rtl="0">
              <a:lnSpc>
                <a:spcPct val="115000"/>
              </a:lnSpc>
              <a:spcBef>
                <a:spcPts val="1200"/>
              </a:spcBef>
              <a:spcAft>
                <a:spcPts val="0"/>
              </a:spcAft>
              <a:buNone/>
            </a:pPr>
            <a:endParaRPr sz="2000" dirty="0"/>
          </a:p>
          <a:p>
            <a:pPr marL="0" lvl="0" indent="0" algn="l" rtl="0">
              <a:lnSpc>
                <a:spcPct val="115000"/>
              </a:lnSpc>
              <a:spcBef>
                <a:spcPts val="1200"/>
              </a:spcBef>
              <a:spcAft>
                <a:spcPts val="0"/>
              </a:spcAft>
              <a:buNone/>
            </a:pPr>
            <a:endParaRPr sz="2000" dirty="0"/>
          </a:p>
          <a:p>
            <a:pPr marL="0" lvl="0" indent="0" algn="l" rtl="0">
              <a:spcBef>
                <a:spcPts val="1200"/>
              </a:spcBef>
              <a:spcAft>
                <a:spcPts val="0"/>
              </a:spcAft>
              <a:buNone/>
            </a:pPr>
            <a:endParaRPr sz="2000" dirty="0"/>
          </a:p>
        </p:txBody>
      </p:sp>
      <p:sp>
        <p:nvSpPr>
          <p:cNvPr id="2" name="Footer Placeholder 1">
            <a:extLst>
              <a:ext uri="{FF2B5EF4-FFF2-40B4-BE49-F238E27FC236}">
                <a16:creationId xmlns:a16="http://schemas.microsoft.com/office/drawing/2014/main" id="{2BA9A9A4-C704-E953-C5CB-A643A75EFE41}"/>
              </a:ext>
            </a:extLst>
          </p:cNvPr>
          <p:cNvSpPr>
            <a:spLocks noGrp="1"/>
          </p:cNvSpPr>
          <p:nvPr>
            <p:ph type="ftr" idx="11"/>
          </p:nvPr>
        </p:nvSpPr>
        <p:spPr/>
        <p:txBody>
          <a:bodyPr/>
          <a:lstStyle/>
          <a:p>
            <a:r>
              <a:rPr lang="en-US"/>
              <a:t>Oregon Department of Education</a:t>
            </a:r>
          </a:p>
        </p:txBody>
      </p:sp>
      <p:sp>
        <p:nvSpPr>
          <p:cNvPr id="4" name="Slide Number Placeholder 2">
            <a:extLst>
              <a:ext uri="{FF2B5EF4-FFF2-40B4-BE49-F238E27FC236}">
                <a16:creationId xmlns:a16="http://schemas.microsoft.com/office/drawing/2014/main" id="{2C8566F4-1FC0-F14F-CBEF-944A33170DC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17</a:t>
            </a:fld>
            <a:endParaRPr lang="e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32"/>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
              <a:t>Districts Required to Consult with Private Schools</a:t>
            </a:r>
            <a:endParaRPr/>
          </a:p>
        </p:txBody>
      </p:sp>
      <p:sp>
        <p:nvSpPr>
          <p:cNvPr id="233" name="Google Shape;233;p32"/>
          <p:cNvSpPr txBox="1">
            <a:spLocks noGrp="1"/>
          </p:cNvSpPr>
          <p:nvPr>
            <p:ph type="body" idx="1"/>
          </p:nvPr>
        </p:nvSpPr>
        <p:spPr>
          <a:xfrm>
            <a:off x="537882" y="1078295"/>
            <a:ext cx="3977100" cy="3800450"/>
          </a:xfrm>
          <a:prstGeom prst="rect">
            <a:avLst/>
          </a:prstGeom>
        </p:spPr>
        <p:txBody>
          <a:bodyPr spcFirstLastPara="1" wrap="square" lIns="91425" tIns="45700" rIns="91425" bIns="45700" anchor="t" anchorCtr="0">
            <a:normAutofit fontScale="77500" lnSpcReduction="20000"/>
          </a:bodyPr>
          <a:lstStyle/>
          <a:p>
            <a:pPr marL="0" lvl="0" indent="-342900" algn="l" rtl="0">
              <a:lnSpc>
                <a:spcPct val="120000"/>
              </a:lnSpc>
              <a:spcBef>
                <a:spcPts val="750"/>
              </a:spcBef>
              <a:spcAft>
                <a:spcPts val="0"/>
              </a:spcAft>
              <a:buSzPts val="1800"/>
              <a:buChar char="•"/>
            </a:pPr>
            <a:r>
              <a:rPr lang="en" sz="2200" dirty="0"/>
              <a:t>Brookings Harbor</a:t>
            </a:r>
            <a:endParaRPr sz="2200" dirty="0"/>
          </a:p>
          <a:p>
            <a:pPr marL="0" lvl="0" indent="-342900" algn="l" rtl="0">
              <a:lnSpc>
                <a:spcPct val="120000"/>
              </a:lnSpc>
              <a:spcBef>
                <a:spcPts val="0"/>
              </a:spcBef>
              <a:spcAft>
                <a:spcPts val="0"/>
              </a:spcAft>
              <a:buSzPts val="1800"/>
              <a:buChar char="•"/>
            </a:pPr>
            <a:r>
              <a:rPr lang="en" sz="2200" dirty="0"/>
              <a:t>Coos Bay</a:t>
            </a:r>
            <a:endParaRPr sz="2200" dirty="0"/>
          </a:p>
          <a:p>
            <a:pPr marL="0" lvl="0" indent="-342900" algn="l" rtl="0">
              <a:lnSpc>
                <a:spcPct val="120000"/>
              </a:lnSpc>
              <a:spcBef>
                <a:spcPts val="0"/>
              </a:spcBef>
              <a:spcAft>
                <a:spcPts val="0"/>
              </a:spcAft>
              <a:buSzPts val="1800"/>
              <a:buChar char="•"/>
            </a:pPr>
            <a:r>
              <a:rPr lang="en" sz="2200" dirty="0"/>
              <a:t>Douglas County #4</a:t>
            </a:r>
            <a:endParaRPr sz="2200" dirty="0"/>
          </a:p>
          <a:p>
            <a:pPr marL="0" lvl="0" indent="-342900" algn="l" rtl="0">
              <a:lnSpc>
                <a:spcPct val="120000"/>
              </a:lnSpc>
              <a:spcBef>
                <a:spcPts val="0"/>
              </a:spcBef>
              <a:spcAft>
                <a:spcPts val="0"/>
              </a:spcAft>
              <a:buSzPts val="1800"/>
              <a:buChar char="•"/>
            </a:pPr>
            <a:r>
              <a:rPr lang="en" sz="2200" dirty="0"/>
              <a:t>Douglas County #15</a:t>
            </a:r>
            <a:endParaRPr sz="2200" dirty="0"/>
          </a:p>
          <a:p>
            <a:pPr marL="0" lvl="0" indent="-342900" algn="l" rtl="0">
              <a:lnSpc>
                <a:spcPct val="120000"/>
              </a:lnSpc>
              <a:spcBef>
                <a:spcPts val="0"/>
              </a:spcBef>
              <a:spcAft>
                <a:spcPts val="0"/>
              </a:spcAft>
              <a:buSzPts val="1800"/>
              <a:buChar char="•"/>
            </a:pPr>
            <a:r>
              <a:rPr lang="en" sz="2200" dirty="0"/>
              <a:t>Falls City SD 57</a:t>
            </a:r>
            <a:endParaRPr sz="2200" dirty="0"/>
          </a:p>
          <a:p>
            <a:pPr marL="0" lvl="0" indent="-342900" algn="l" rtl="0">
              <a:lnSpc>
                <a:spcPct val="120000"/>
              </a:lnSpc>
              <a:spcBef>
                <a:spcPts val="0"/>
              </a:spcBef>
              <a:spcAft>
                <a:spcPts val="0"/>
              </a:spcAft>
              <a:buSzPts val="1800"/>
              <a:buChar char="•"/>
            </a:pPr>
            <a:r>
              <a:rPr lang="en" sz="2200" dirty="0"/>
              <a:t>Grants Pass</a:t>
            </a:r>
            <a:endParaRPr sz="2200" dirty="0"/>
          </a:p>
          <a:p>
            <a:pPr marL="0" lvl="0" indent="-342900" algn="l" rtl="0">
              <a:lnSpc>
                <a:spcPct val="120000"/>
              </a:lnSpc>
              <a:spcBef>
                <a:spcPts val="0"/>
              </a:spcBef>
              <a:spcAft>
                <a:spcPts val="0"/>
              </a:spcAft>
              <a:buSzPts val="1800"/>
              <a:buChar char="•"/>
            </a:pPr>
            <a:r>
              <a:rPr lang="en" sz="2200" dirty="0"/>
              <a:t>Jefferson County</a:t>
            </a:r>
            <a:endParaRPr sz="2200" dirty="0"/>
          </a:p>
          <a:p>
            <a:pPr marL="0" lvl="0" indent="-342900" algn="l" rtl="0">
              <a:lnSpc>
                <a:spcPct val="120000"/>
              </a:lnSpc>
              <a:spcBef>
                <a:spcPts val="0"/>
              </a:spcBef>
              <a:spcAft>
                <a:spcPts val="0"/>
              </a:spcAft>
              <a:buSzPts val="1800"/>
              <a:buChar char="•"/>
            </a:pPr>
            <a:r>
              <a:rPr lang="en" sz="2200" dirty="0"/>
              <a:t>Klamath Falls City Schools</a:t>
            </a:r>
            <a:endParaRPr sz="2200" dirty="0"/>
          </a:p>
          <a:p>
            <a:pPr marL="0" lvl="0" indent="-342900" algn="l" rtl="0">
              <a:lnSpc>
                <a:spcPct val="120000"/>
              </a:lnSpc>
              <a:spcBef>
                <a:spcPts val="0"/>
              </a:spcBef>
              <a:spcAft>
                <a:spcPts val="0"/>
              </a:spcAft>
              <a:buSzPts val="1800"/>
              <a:buChar char="•"/>
            </a:pPr>
            <a:r>
              <a:rPr lang="en" sz="2200" dirty="0"/>
              <a:t>LaGrande</a:t>
            </a:r>
            <a:endParaRPr sz="2200" dirty="0"/>
          </a:p>
          <a:p>
            <a:pPr marL="0" lvl="0" indent="-342900" algn="l" rtl="0">
              <a:lnSpc>
                <a:spcPct val="120000"/>
              </a:lnSpc>
              <a:spcBef>
                <a:spcPts val="0"/>
              </a:spcBef>
              <a:spcAft>
                <a:spcPts val="0"/>
              </a:spcAft>
              <a:buSzPts val="1800"/>
              <a:buChar char="•"/>
            </a:pPr>
            <a:r>
              <a:rPr lang="en" sz="2200" dirty="0"/>
              <a:t>Lincoln County</a:t>
            </a:r>
            <a:endParaRPr sz="2200" dirty="0"/>
          </a:p>
          <a:p>
            <a:pPr marL="0" lvl="0" indent="-342900" algn="l" rtl="0">
              <a:lnSpc>
                <a:spcPct val="120000"/>
              </a:lnSpc>
              <a:spcBef>
                <a:spcPts val="0"/>
              </a:spcBef>
              <a:spcAft>
                <a:spcPts val="0"/>
              </a:spcAft>
              <a:buSzPts val="1800"/>
              <a:buChar char="•"/>
            </a:pPr>
            <a:r>
              <a:rPr lang="en" sz="2200" dirty="0"/>
              <a:t>Milton Freewater</a:t>
            </a:r>
            <a:endParaRPr sz="2200" dirty="0"/>
          </a:p>
          <a:p>
            <a:pPr marL="0" lvl="0" indent="-342900" algn="l" rtl="0">
              <a:lnSpc>
                <a:spcPct val="120000"/>
              </a:lnSpc>
              <a:spcBef>
                <a:spcPts val="0"/>
              </a:spcBef>
              <a:spcAft>
                <a:spcPts val="0"/>
              </a:spcAft>
              <a:buSzPts val="1800"/>
              <a:buChar char="•"/>
            </a:pPr>
            <a:r>
              <a:rPr lang="en" sz="2200" dirty="0"/>
              <a:t>Neah-Kah-Nie</a:t>
            </a:r>
            <a:endParaRPr sz="2200" dirty="0"/>
          </a:p>
          <a:p>
            <a:pPr marL="0" lvl="0" indent="-342900" algn="l" rtl="0">
              <a:lnSpc>
                <a:spcPct val="120000"/>
              </a:lnSpc>
              <a:spcBef>
                <a:spcPts val="0"/>
              </a:spcBef>
              <a:spcAft>
                <a:spcPts val="0"/>
              </a:spcAft>
              <a:buSzPts val="1800"/>
              <a:buChar char="•"/>
            </a:pPr>
            <a:r>
              <a:rPr lang="en" sz="2200" dirty="0"/>
              <a:t>Nestucca Valley</a:t>
            </a:r>
            <a:endParaRPr sz="2000" dirty="0"/>
          </a:p>
        </p:txBody>
      </p:sp>
      <p:sp>
        <p:nvSpPr>
          <p:cNvPr id="235" name="Google Shape;235;p32"/>
          <p:cNvSpPr txBox="1">
            <a:spLocks noGrp="1"/>
          </p:cNvSpPr>
          <p:nvPr>
            <p:ph type="body" idx="2"/>
          </p:nvPr>
        </p:nvSpPr>
        <p:spPr>
          <a:xfrm>
            <a:off x="4470400" y="1179843"/>
            <a:ext cx="3997200" cy="3079500"/>
          </a:xfrm>
          <a:prstGeom prst="rect">
            <a:avLst/>
          </a:prstGeom>
        </p:spPr>
        <p:txBody>
          <a:bodyPr spcFirstLastPara="1" wrap="square" lIns="91425" tIns="45700" rIns="91425" bIns="45700" anchor="t" anchorCtr="0">
            <a:normAutofit/>
          </a:bodyPr>
          <a:lstStyle/>
          <a:p>
            <a:pPr marL="457200" lvl="0" indent="-342900" algn="l" rtl="0">
              <a:spcBef>
                <a:spcPts val="750"/>
              </a:spcBef>
              <a:spcAft>
                <a:spcPts val="0"/>
              </a:spcAft>
              <a:buSzPts val="1800"/>
              <a:buChar char="•"/>
            </a:pPr>
            <a:r>
              <a:rPr lang="en" sz="1700" dirty="0"/>
              <a:t>North Bend</a:t>
            </a:r>
            <a:endParaRPr sz="1700" dirty="0"/>
          </a:p>
          <a:p>
            <a:pPr marL="457200" lvl="0" indent="-342900" algn="l" rtl="0">
              <a:spcBef>
                <a:spcPts val="0"/>
              </a:spcBef>
              <a:spcAft>
                <a:spcPts val="0"/>
              </a:spcAft>
              <a:buSzPts val="1800"/>
              <a:buChar char="•"/>
            </a:pPr>
            <a:r>
              <a:rPr lang="en" sz="1700" dirty="0"/>
              <a:t>North Lake</a:t>
            </a:r>
            <a:endParaRPr sz="1700" dirty="0"/>
          </a:p>
          <a:p>
            <a:pPr marL="457200" lvl="0" indent="-342900" algn="l" rtl="0">
              <a:spcBef>
                <a:spcPts val="0"/>
              </a:spcBef>
              <a:spcAft>
                <a:spcPts val="0"/>
              </a:spcAft>
              <a:buSzPts val="1800"/>
              <a:buChar char="•"/>
            </a:pPr>
            <a:r>
              <a:rPr lang="en" sz="1700" dirty="0"/>
              <a:t>Ontario</a:t>
            </a:r>
            <a:endParaRPr sz="1700" dirty="0"/>
          </a:p>
          <a:p>
            <a:pPr marL="457200" lvl="0" indent="-342900" algn="l" rtl="0">
              <a:spcBef>
                <a:spcPts val="0"/>
              </a:spcBef>
              <a:spcAft>
                <a:spcPts val="0"/>
              </a:spcAft>
              <a:buSzPts val="1800"/>
              <a:buChar char="•"/>
            </a:pPr>
            <a:r>
              <a:rPr lang="en" sz="1700" dirty="0"/>
              <a:t>Reynolds</a:t>
            </a:r>
            <a:endParaRPr sz="1700" dirty="0"/>
          </a:p>
          <a:p>
            <a:pPr marL="457200" lvl="0" indent="-342900" algn="l" rtl="0">
              <a:spcBef>
                <a:spcPts val="0"/>
              </a:spcBef>
              <a:spcAft>
                <a:spcPts val="0"/>
              </a:spcAft>
              <a:buSzPts val="1800"/>
              <a:buChar char="•"/>
            </a:pPr>
            <a:r>
              <a:rPr lang="en" sz="1700" dirty="0"/>
              <a:t>Siuslaw</a:t>
            </a:r>
            <a:endParaRPr sz="1700" dirty="0"/>
          </a:p>
          <a:p>
            <a:pPr marL="457200" lvl="0" indent="-342900" algn="l" rtl="0">
              <a:spcBef>
                <a:spcPts val="0"/>
              </a:spcBef>
              <a:spcAft>
                <a:spcPts val="0"/>
              </a:spcAft>
              <a:buSzPts val="1800"/>
              <a:buChar char="•"/>
            </a:pPr>
            <a:r>
              <a:rPr lang="en" sz="1700" dirty="0"/>
              <a:t>South Umpqua</a:t>
            </a:r>
            <a:endParaRPr sz="1700" dirty="0"/>
          </a:p>
          <a:p>
            <a:pPr marL="457200" lvl="0" indent="-342900" algn="l" rtl="0">
              <a:spcBef>
                <a:spcPts val="0"/>
              </a:spcBef>
              <a:spcAft>
                <a:spcPts val="0"/>
              </a:spcAft>
              <a:buSzPts val="1800"/>
              <a:buChar char="•"/>
            </a:pPr>
            <a:r>
              <a:rPr lang="en" sz="1700" dirty="0"/>
              <a:t>Three Rivers/Josephine</a:t>
            </a:r>
            <a:endParaRPr sz="1700" dirty="0"/>
          </a:p>
          <a:p>
            <a:pPr marL="457200" lvl="0" indent="-342900" algn="l" rtl="0">
              <a:spcBef>
                <a:spcPts val="0"/>
              </a:spcBef>
              <a:spcAft>
                <a:spcPts val="0"/>
              </a:spcAft>
              <a:buSzPts val="1800"/>
              <a:buChar char="•"/>
            </a:pPr>
            <a:r>
              <a:rPr lang="en" sz="1700" dirty="0"/>
              <a:t>Tillamook</a:t>
            </a:r>
            <a:endParaRPr sz="1700" dirty="0"/>
          </a:p>
          <a:p>
            <a:pPr marL="457200" lvl="0" indent="-342900" algn="l" rtl="0">
              <a:spcBef>
                <a:spcPts val="0"/>
              </a:spcBef>
              <a:spcAft>
                <a:spcPts val="0"/>
              </a:spcAft>
              <a:buSzPts val="1800"/>
              <a:buChar char="•"/>
            </a:pPr>
            <a:r>
              <a:rPr lang="en" sz="1700" dirty="0"/>
              <a:t>Willamina</a:t>
            </a:r>
            <a:endParaRPr sz="1700" dirty="0"/>
          </a:p>
          <a:p>
            <a:pPr marL="457200" lvl="0" indent="-342900" algn="l" rtl="0">
              <a:spcBef>
                <a:spcPts val="0"/>
              </a:spcBef>
              <a:spcAft>
                <a:spcPts val="0"/>
              </a:spcAft>
              <a:buSzPts val="1800"/>
              <a:buChar char="•"/>
            </a:pPr>
            <a:r>
              <a:rPr lang="en" sz="1700" dirty="0"/>
              <a:t>Woodburn</a:t>
            </a:r>
            <a:endParaRPr sz="1700" dirty="0"/>
          </a:p>
        </p:txBody>
      </p:sp>
      <p:sp>
        <p:nvSpPr>
          <p:cNvPr id="2" name="Footer Placeholder 1">
            <a:extLst>
              <a:ext uri="{FF2B5EF4-FFF2-40B4-BE49-F238E27FC236}">
                <a16:creationId xmlns:a16="http://schemas.microsoft.com/office/drawing/2014/main" id="{25931DDF-7A9B-9E76-E284-776E65BA173C}"/>
              </a:ext>
            </a:extLst>
          </p:cNvPr>
          <p:cNvSpPr>
            <a:spLocks noGrp="1"/>
          </p:cNvSpPr>
          <p:nvPr>
            <p:ph type="ftr" idx="11"/>
          </p:nvPr>
        </p:nvSpPr>
        <p:spPr/>
        <p:txBody>
          <a:bodyPr/>
          <a:lstStyle/>
          <a:p>
            <a:r>
              <a:rPr lang="en-US"/>
              <a:t>Oregon Department of Education</a:t>
            </a:r>
          </a:p>
        </p:txBody>
      </p:sp>
      <p:sp>
        <p:nvSpPr>
          <p:cNvPr id="4" name="Slide Number Placeholder 2">
            <a:extLst>
              <a:ext uri="{FF2B5EF4-FFF2-40B4-BE49-F238E27FC236}">
                <a16:creationId xmlns:a16="http://schemas.microsoft.com/office/drawing/2014/main" id="{0A87FD92-2FD9-8E63-2D76-EC266E2E37EA}"/>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18</a:t>
            </a:fld>
            <a:endParaRPr lang="e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3"/>
          <p:cNvSpPr txBox="1">
            <a:spLocks noGrp="1"/>
          </p:cNvSpPr>
          <p:nvPr>
            <p:ph type="title"/>
          </p:nvPr>
        </p:nvSpPr>
        <p:spPr>
          <a:xfrm>
            <a:off x="538057" y="376600"/>
            <a:ext cx="8088300" cy="7698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
              <a:t>Districts Required to Conduct Tribal Consultation</a:t>
            </a:r>
            <a:endParaRPr/>
          </a:p>
        </p:txBody>
      </p:sp>
      <p:sp>
        <p:nvSpPr>
          <p:cNvPr id="241" name="Google Shape;241;p33"/>
          <p:cNvSpPr txBox="1">
            <a:spLocks noGrp="1"/>
          </p:cNvSpPr>
          <p:nvPr>
            <p:ph type="body" idx="1"/>
          </p:nvPr>
        </p:nvSpPr>
        <p:spPr>
          <a:xfrm>
            <a:off x="537882" y="1369219"/>
            <a:ext cx="3977100" cy="3079500"/>
          </a:xfrm>
          <a:prstGeom prst="rect">
            <a:avLst/>
          </a:prstGeom>
        </p:spPr>
        <p:txBody>
          <a:bodyPr spcFirstLastPara="1" wrap="square" lIns="91425" tIns="45700" rIns="91425" bIns="45700" anchor="t" anchorCtr="0">
            <a:normAutofit fontScale="85000" lnSpcReduction="20000"/>
          </a:bodyPr>
          <a:lstStyle/>
          <a:p>
            <a:pPr marL="457200" lvl="0" indent="-334327" algn="l" rtl="0">
              <a:lnSpc>
                <a:spcPct val="115000"/>
              </a:lnSpc>
              <a:spcBef>
                <a:spcPts val="1200"/>
              </a:spcBef>
              <a:spcAft>
                <a:spcPts val="0"/>
              </a:spcAft>
              <a:buSzPct val="100000"/>
              <a:buChar char="•"/>
            </a:pPr>
            <a:r>
              <a:rPr lang="en" sz="2200" dirty="0"/>
              <a:t>Brookings-Harbor SD 17    </a:t>
            </a:r>
            <a:endParaRPr sz="2200" dirty="0"/>
          </a:p>
          <a:p>
            <a:pPr marL="457200" lvl="0" indent="-334327" algn="l" rtl="0">
              <a:lnSpc>
                <a:spcPct val="115000"/>
              </a:lnSpc>
              <a:spcBef>
                <a:spcPts val="0"/>
              </a:spcBef>
              <a:spcAft>
                <a:spcPts val="0"/>
              </a:spcAft>
              <a:buSzPct val="100000"/>
              <a:buChar char="•"/>
            </a:pPr>
            <a:r>
              <a:rPr lang="en" sz="2200" dirty="0"/>
              <a:t>Dufur SD 29     </a:t>
            </a:r>
            <a:endParaRPr sz="2200" dirty="0"/>
          </a:p>
          <a:p>
            <a:pPr marL="457200" lvl="0" indent="-334327" algn="l" rtl="0">
              <a:lnSpc>
                <a:spcPct val="115000"/>
              </a:lnSpc>
              <a:spcBef>
                <a:spcPts val="0"/>
              </a:spcBef>
              <a:spcAft>
                <a:spcPts val="0"/>
              </a:spcAft>
              <a:buSzPct val="100000"/>
              <a:buChar char="•"/>
            </a:pPr>
            <a:r>
              <a:rPr lang="en" sz="2200" dirty="0"/>
              <a:t>Grants Pass SD7</a:t>
            </a:r>
            <a:endParaRPr sz="2200" dirty="0"/>
          </a:p>
          <a:p>
            <a:pPr marL="457200" lvl="0" indent="-334327" algn="l" rtl="0">
              <a:lnSpc>
                <a:spcPct val="115000"/>
              </a:lnSpc>
              <a:spcBef>
                <a:spcPts val="0"/>
              </a:spcBef>
              <a:spcAft>
                <a:spcPts val="0"/>
              </a:spcAft>
              <a:buSzPct val="100000"/>
              <a:buChar char="•"/>
            </a:pPr>
            <a:r>
              <a:rPr lang="en" sz="2200" dirty="0"/>
              <a:t>Jefferson County 509J      </a:t>
            </a:r>
            <a:endParaRPr sz="2200" dirty="0"/>
          </a:p>
          <a:p>
            <a:pPr marL="457200" lvl="0" indent="-334327" algn="l" rtl="0">
              <a:lnSpc>
                <a:spcPct val="115000"/>
              </a:lnSpc>
              <a:spcBef>
                <a:spcPts val="0"/>
              </a:spcBef>
              <a:spcAft>
                <a:spcPts val="0"/>
              </a:spcAft>
              <a:buSzPct val="100000"/>
              <a:buChar char="•"/>
            </a:pPr>
            <a:r>
              <a:rPr lang="en" sz="2200" dirty="0"/>
              <a:t>Klamath Falls City Schools  </a:t>
            </a:r>
            <a:endParaRPr sz="2200" dirty="0"/>
          </a:p>
          <a:p>
            <a:pPr marL="457200" lvl="0" indent="-334327" algn="l" rtl="0">
              <a:lnSpc>
                <a:spcPct val="115000"/>
              </a:lnSpc>
              <a:spcBef>
                <a:spcPts val="0"/>
              </a:spcBef>
              <a:spcAft>
                <a:spcPts val="0"/>
              </a:spcAft>
              <a:buSzPct val="100000"/>
              <a:buChar char="•"/>
            </a:pPr>
            <a:r>
              <a:rPr lang="en" sz="2200" dirty="0"/>
              <a:t>Lincoln County SD</a:t>
            </a:r>
            <a:endParaRPr sz="2200" dirty="0"/>
          </a:p>
          <a:p>
            <a:pPr marL="457200" lvl="0" indent="-334327" algn="l" rtl="0">
              <a:lnSpc>
                <a:spcPct val="115000"/>
              </a:lnSpc>
              <a:spcBef>
                <a:spcPts val="0"/>
              </a:spcBef>
              <a:spcAft>
                <a:spcPts val="0"/>
              </a:spcAft>
              <a:buSzPct val="100000"/>
              <a:buChar char="•"/>
            </a:pPr>
            <a:r>
              <a:rPr lang="en" sz="2200" dirty="0"/>
              <a:t>Rogue River SD 35    </a:t>
            </a:r>
            <a:endParaRPr sz="2200" dirty="0"/>
          </a:p>
          <a:p>
            <a:pPr marL="457200" lvl="0" indent="-334327" algn="l" rtl="0">
              <a:lnSpc>
                <a:spcPct val="115000"/>
              </a:lnSpc>
              <a:spcBef>
                <a:spcPts val="0"/>
              </a:spcBef>
              <a:spcAft>
                <a:spcPts val="0"/>
              </a:spcAft>
              <a:buSzPct val="100000"/>
              <a:buChar char="•"/>
            </a:pPr>
            <a:r>
              <a:rPr lang="en" sz="2200" dirty="0"/>
              <a:t>South Wasco County SD 1  </a:t>
            </a:r>
            <a:endParaRPr sz="2200" dirty="0"/>
          </a:p>
          <a:p>
            <a:pPr marL="457200" lvl="0" indent="-334327" algn="l" rtl="0">
              <a:lnSpc>
                <a:spcPct val="115000"/>
              </a:lnSpc>
              <a:spcBef>
                <a:spcPts val="0"/>
              </a:spcBef>
              <a:spcAft>
                <a:spcPts val="0"/>
              </a:spcAft>
              <a:buSzPct val="100000"/>
              <a:buChar char="•"/>
            </a:pPr>
            <a:r>
              <a:rPr lang="en" sz="2200" dirty="0"/>
              <a:t>Three Rivers SD</a:t>
            </a:r>
            <a:endParaRPr sz="2200" dirty="0"/>
          </a:p>
          <a:p>
            <a:pPr marL="457200" lvl="0" indent="-334327" algn="l" rtl="0">
              <a:lnSpc>
                <a:spcPct val="115000"/>
              </a:lnSpc>
              <a:spcBef>
                <a:spcPts val="0"/>
              </a:spcBef>
              <a:spcAft>
                <a:spcPts val="0"/>
              </a:spcAft>
              <a:buSzPct val="100000"/>
              <a:buChar char="•"/>
            </a:pPr>
            <a:r>
              <a:rPr lang="en" sz="2200" dirty="0"/>
              <a:t>Willamina SD</a:t>
            </a:r>
            <a:endParaRPr sz="2200" dirty="0"/>
          </a:p>
          <a:p>
            <a:pPr marL="457200" lvl="0" indent="0" algn="l" rtl="0">
              <a:spcBef>
                <a:spcPts val="750"/>
              </a:spcBef>
              <a:spcAft>
                <a:spcPts val="0"/>
              </a:spcAft>
              <a:buNone/>
            </a:pPr>
            <a:endParaRPr dirty="0"/>
          </a:p>
          <a:p>
            <a:pPr marL="0" lvl="0" indent="0" algn="l" rtl="0">
              <a:spcBef>
                <a:spcPts val="750"/>
              </a:spcBef>
              <a:spcAft>
                <a:spcPts val="0"/>
              </a:spcAft>
              <a:buNone/>
            </a:pPr>
            <a:endParaRPr dirty="0"/>
          </a:p>
        </p:txBody>
      </p:sp>
      <p:sp>
        <p:nvSpPr>
          <p:cNvPr id="2" name="Footer Placeholder 1">
            <a:extLst>
              <a:ext uri="{FF2B5EF4-FFF2-40B4-BE49-F238E27FC236}">
                <a16:creationId xmlns:a16="http://schemas.microsoft.com/office/drawing/2014/main" id="{1B2C399C-DC1C-7EA5-430F-3B46DCF86A1A}"/>
              </a:ext>
            </a:extLst>
          </p:cNvPr>
          <p:cNvSpPr>
            <a:spLocks noGrp="1"/>
          </p:cNvSpPr>
          <p:nvPr>
            <p:ph type="ftr" idx="11"/>
          </p:nvPr>
        </p:nvSpPr>
        <p:spPr/>
        <p:txBody>
          <a:bodyPr/>
          <a:lstStyle/>
          <a:p>
            <a:r>
              <a:rPr lang="en-US" dirty="0"/>
              <a:t>Oregon Department of Education</a:t>
            </a:r>
          </a:p>
        </p:txBody>
      </p:sp>
      <p:sp>
        <p:nvSpPr>
          <p:cNvPr id="4" name="Slide Number Placeholder 2">
            <a:extLst>
              <a:ext uri="{FF2B5EF4-FFF2-40B4-BE49-F238E27FC236}">
                <a16:creationId xmlns:a16="http://schemas.microsoft.com/office/drawing/2014/main" id="{CAF9D2D5-6B04-3B9D-990F-9090E34D2D01}"/>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19</a:t>
            </a:fld>
            <a:endParaRPr lang="e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6"/>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Introductions</a:t>
            </a:r>
            <a:endParaRPr/>
          </a:p>
        </p:txBody>
      </p:sp>
      <p:sp>
        <p:nvSpPr>
          <p:cNvPr id="116" name="Google Shape;116;p16"/>
          <p:cNvSpPr txBox="1">
            <a:spLocks noGrp="1"/>
          </p:cNvSpPr>
          <p:nvPr>
            <p:ph type="body" idx="1"/>
          </p:nvPr>
        </p:nvSpPr>
        <p:spPr>
          <a:xfrm>
            <a:off x="537882" y="1369219"/>
            <a:ext cx="8088300" cy="3081900"/>
          </a:xfrm>
          <a:prstGeom prst="rect">
            <a:avLst/>
          </a:prstGeom>
        </p:spPr>
        <p:txBody>
          <a:bodyPr spcFirstLastPara="1" wrap="square" lIns="91425" tIns="45700" rIns="91425" bIns="45700" anchor="t" anchorCtr="0">
            <a:normAutofit/>
          </a:bodyPr>
          <a:lstStyle/>
          <a:p>
            <a:pPr marL="0" lvl="0" indent="0" algn="l" rtl="0">
              <a:lnSpc>
                <a:spcPct val="70000"/>
              </a:lnSpc>
              <a:spcBef>
                <a:spcPts val="1000"/>
              </a:spcBef>
              <a:spcAft>
                <a:spcPts val="0"/>
              </a:spcAft>
              <a:buClr>
                <a:schemeClr val="dk1"/>
              </a:buClr>
              <a:buSzPts val="1100"/>
              <a:buFont typeface="Arial"/>
              <a:buNone/>
            </a:pPr>
            <a:r>
              <a:rPr lang="en" sz="2200" b="1"/>
              <a:t>Please Update your Zoom Name </a:t>
            </a:r>
            <a:endParaRPr sz="2200" b="1"/>
          </a:p>
          <a:p>
            <a:pPr marL="457200" lvl="0" indent="-330200" algn="l" rtl="0">
              <a:lnSpc>
                <a:spcPct val="70000"/>
              </a:lnSpc>
              <a:spcBef>
                <a:spcPts val="1000"/>
              </a:spcBef>
              <a:spcAft>
                <a:spcPts val="0"/>
              </a:spcAft>
              <a:buSzPts val="1600"/>
              <a:buFont typeface="Calibri"/>
              <a:buChar char="•"/>
            </a:pPr>
            <a:r>
              <a:rPr lang="en" sz="2200"/>
              <a:t>First &amp; Last (Pronouns) District Name, Title </a:t>
            </a:r>
            <a:endParaRPr sz="2200"/>
          </a:p>
          <a:p>
            <a:pPr marL="457200" lvl="0" indent="-330200" algn="l" rtl="0">
              <a:lnSpc>
                <a:spcPct val="70000"/>
              </a:lnSpc>
              <a:spcBef>
                <a:spcPts val="0"/>
              </a:spcBef>
              <a:spcAft>
                <a:spcPts val="0"/>
              </a:spcAft>
              <a:buSzPts val="1600"/>
              <a:buFont typeface="Calibri"/>
              <a:buChar char="•"/>
            </a:pPr>
            <a:r>
              <a:rPr lang="en" sz="2200" b="1" i="1"/>
              <a:t>Example:</a:t>
            </a:r>
            <a:r>
              <a:rPr lang="en" sz="2200" i="1"/>
              <a:t> Jenn Smith (she/they) Oregon Academy, Principal </a:t>
            </a:r>
            <a:endParaRPr sz="2200" i="1"/>
          </a:p>
          <a:p>
            <a:pPr marL="0" lvl="0" indent="0" algn="l" rtl="0">
              <a:lnSpc>
                <a:spcPct val="70000"/>
              </a:lnSpc>
              <a:spcBef>
                <a:spcPts val="1000"/>
              </a:spcBef>
              <a:spcAft>
                <a:spcPts val="0"/>
              </a:spcAft>
              <a:buClr>
                <a:schemeClr val="dk1"/>
              </a:buClr>
              <a:buSzPts val="1100"/>
              <a:buFont typeface="Arial"/>
              <a:buNone/>
            </a:pPr>
            <a:endParaRPr sz="1001"/>
          </a:p>
          <a:p>
            <a:pPr marL="0" lvl="0" indent="0" algn="l" rtl="0">
              <a:lnSpc>
                <a:spcPct val="70000"/>
              </a:lnSpc>
              <a:spcBef>
                <a:spcPts val="1000"/>
              </a:spcBef>
              <a:spcAft>
                <a:spcPts val="0"/>
              </a:spcAft>
              <a:buClr>
                <a:schemeClr val="dk1"/>
              </a:buClr>
              <a:buSzPts val="1100"/>
              <a:buFont typeface="Arial"/>
              <a:buNone/>
            </a:pPr>
            <a:r>
              <a:rPr lang="en" sz="2200" b="1"/>
              <a:t>Introduce Yourself in the Chat</a:t>
            </a:r>
            <a:r>
              <a:rPr lang="en" sz="2200"/>
              <a:t> </a:t>
            </a:r>
            <a:endParaRPr sz="2200"/>
          </a:p>
          <a:p>
            <a:pPr marL="0" lvl="0" indent="0" algn="l" rtl="0">
              <a:lnSpc>
                <a:spcPct val="70000"/>
              </a:lnSpc>
              <a:spcBef>
                <a:spcPts val="1000"/>
              </a:spcBef>
              <a:spcAft>
                <a:spcPts val="0"/>
              </a:spcAft>
              <a:buClr>
                <a:schemeClr val="dk1"/>
              </a:buClr>
              <a:buSzPts val="1100"/>
              <a:buFont typeface="Arial"/>
              <a:buNone/>
            </a:pPr>
            <a:r>
              <a:rPr lang="en" sz="2200"/>
              <a:t>Share your name and what you are hoping to learn today.</a:t>
            </a:r>
            <a:endParaRPr sz="2200"/>
          </a:p>
          <a:p>
            <a:pPr marL="0" lvl="0" indent="0" algn="l" rtl="0">
              <a:lnSpc>
                <a:spcPct val="70000"/>
              </a:lnSpc>
              <a:spcBef>
                <a:spcPts val="1000"/>
              </a:spcBef>
              <a:spcAft>
                <a:spcPts val="0"/>
              </a:spcAft>
              <a:buClr>
                <a:schemeClr val="dk1"/>
              </a:buClr>
              <a:buSzPts val="1100"/>
              <a:buFont typeface="Arial"/>
              <a:buNone/>
            </a:pPr>
            <a:endParaRPr sz="950"/>
          </a:p>
          <a:p>
            <a:pPr marL="0" lvl="0" indent="0" algn="l" rtl="0">
              <a:lnSpc>
                <a:spcPct val="70000"/>
              </a:lnSpc>
              <a:spcBef>
                <a:spcPts val="1000"/>
              </a:spcBef>
              <a:spcAft>
                <a:spcPts val="0"/>
              </a:spcAft>
              <a:buClr>
                <a:schemeClr val="dk1"/>
              </a:buClr>
              <a:buSzPts val="1100"/>
              <a:buFont typeface="Arial"/>
              <a:buNone/>
            </a:pPr>
            <a:r>
              <a:rPr lang="en" sz="2200" b="1"/>
              <a:t>Please utilize the chat to ask questions </a:t>
            </a:r>
            <a:r>
              <a:rPr lang="en" sz="2200"/>
              <a:t>throughout the session. </a:t>
            </a:r>
            <a:endParaRPr sz="2200"/>
          </a:p>
          <a:p>
            <a:pPr marL="457200" lvl="0" indent="-368300" algn="l" rtl="0">
              <a:lnSpc>
                <a:spcPct val="70000"/>
              </a:lnSpc>
              <a:spcBef>
                <a:spcPts val="1000"/>
              </a:spcBef>
              <a:spcAft>
                <a:spcPts val="0"/>
              </a:spcAft>
              <a:buSzPts val="2200"/>
              <a:buChar char="•"/>
            </a:pPr>
            <a:r>
              <a:rPr lang="en" sz="2200"/>
              <a:t>We will address as many as we can at the end. </a:t>
            </a:r>
            <a:endParaRPr sz="1600"/>
          </a:p>
        </p:txBody>
      </p:sp>
      <p:sp>
        <p:nvSpPr>
          <p:cNvPr id="2" name="Footer Placeholder 1">
            <a:extLst>
              <a:ext uri="{FF2B5EF4-FFF2-40B4-BE49-F238E27FC236}">
                <a16:creationId xmlns:a16="http://schemas.microsoft.com/office/drawing/2014/main" id="{D584D23C-F0FB-EAC7-F4BE-7C82F1E0BA29}"/>
              </a:ext>
            </a:extLst>
          </p:cNvPr>
          <p:cNvSpPr>
            <a:spLocks noGrp="1"/>
          </p:cNvSpPr>
          <p:nvPr>
            <p:ph type="ftr" idx="11"/>
          </p:nvPr>
        </p:nvSpPr>
        <p:spPr/>
        <p:txBody>
          <a:bodyPr/>
          <a:lstStyle/>
          <a:p>
            <a:r>
              <a:rPr lang="en-US"/>
              <a:t>Oregon Department of Education</a:t>
            </a:r>
          </a:p>
        </p:txBody>
      </p:sp>
      <p:sp>
        <p:nvSpPr>
          <p:cNvPr id="3" name="Slide Number Placeholder 2">
            <a:extLst>
              <a:ext uri="{FF2B5EF4-FFF2-40B4-BE49-F238E27FC236}">
                <a16:creationId xmlns:a16="http://schemas.microsoft.com/office/drawing/2014/main" id="{0213B4CD-191A-B7D4-A261-5A530109ADE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3"/>
          <p:cNvSpPr txBox="1">
            <a:spLocks noGrp="1"/>
          </p:cNvSpPr>
          <p:nvPr>
            <p:ph type="title"/>
          </p:nvPr>
        </p:nvSpPr>
        <p:spPr>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Applying as a Consortium</a:t>
            </a:r>
            <a:endParaRPr dirty="0"/>
          </a:p>
        </p:txBody>
      </p:sp>
      <p:sp>
        <p:nvSpPr>
          <p:cNvPr id="5" name="Text Placeholder 4">
            <a:extLst>
              <a:ext uri="{FF2B5EF4-FFF2-40B4-BE49-F238E27FC236}">
                <a16:creationId xmlns:a16="http://schemas.microsoft.com/office/drawing/2014/main" id="{754CB719-AC84-ED12-4C07-B6BBC031A4A7}"/>
              </a:ext>
            </a:extLst>
          </p:cNvPr>
          <p:cNvSpPr>
            <a:spLocks noGrp="1"/>
          </p:cNvSpPr>
          <p:nvPr>
            <p:ph type="body" idx="1"/>
          </p:nvPr>
        </p:nvSpPr>
        <p:spPr/>
        <p:txBody>
          <a:bodyPr>
            <a:normAutofit/>
          </a:bodyPr>
          <a:lstStyle/>
          <a:p>
            <a:pPr marL="457200" lvl="0" indent="-406400" algn="l" rtl="0">
              <a:spcBef>
                <a:spcPts val="750"/>
              </a:spcBef>
              <a:spcAft>
                <a:spcPts val="0"/>
              </a:spcAft>
              <a:buSzPts val="2800"/>
              <a:buChar char="•"/>
            </a:pPr>
            <a:r>
              <a:rPr lang="en-US" sz="2000" dirty="0"/>
              <a:t>You may identify a group of regionally similar SCG eligible districts to apply together as a consortium</a:t>
            </a:r>
          </a:p>
          <a:p>
            <a:pPr marL="457200" lvl="0" indent="0" algn="l" rtl="0">
              <a:spcBef>
                <a:spcPts val="750"/>
              </a:spcBef>
              <a:spcAft>
                <a:spcPts val="0"/>
              </a:spcAft>
              <a:buNone/>
            </a:pPr>
            <a:endParaRPr lang="en-US" sz="2000" dirty="0"/>
          </a:p>
          <a:p>
            <a:pPr marL="457200" lvl="0" indent="-406400" algn="l" rtl="0">
              <a:spcBef>
                <a:spcPts val="750"/>
              </a:spcBef>
              <a:spcAft>
                <a:spcPts val="0"/>
              </a:spcAft>
              <a:buSzPts val="2800"/>
              <a:buChar char="•"/>
            </a:pPr>
            <a:r>
              <a:rPr lang="en-US" sz="2000" dirty="0"/>
              <a:t>Your application should indicate which districts are involved and who will be the Consortium Lead</a:t>
            </a:r>
          </a:p>
          <a:p>
            <a:pPr marL="457200" lvl="0" indent="0" algn="l" rtl="0">
              <a:spcBef>
                <a:spcPts val="750"/>
              </a:spcBef>
              <a:spcAft>
                <a:spcPts val="0"/>
              </a:spcAft>
              <a:buNone/>
            </a:pPr>
            <a:endParaRPr lang="en-US" sz="2000" dirty="0"/>
          </a:p>
          <a:p>
            <a:pPr marL="457200" lvl="0" indent="-406400" algn="l" rtl="0">
              <a:spcBef>
                <a:spcPts val="750"/>
              </a:spcBef>
              <a:spcAft>
                <a:spcPts val="0"/>
              </a:spcAft>
              <a:buSzPts val="2800"/>
              <a:buChar char="•"/>
            </a:pPr>
            <a:r>
              <a:rPr lang="en-US" sz="2000" dirty="0"/>
              <a:t>There is a Consortium Agreement included as an appendix in the RFA, which will be required</a:t>
            </a:r>
          </a:p>
          <a:p>
            <a:endParaRPr lang="en-US" dirty="0"/>
          </a:p>
        </p:txBody>
      </p:sp>
      <p:sp>
        <p:nvSpPr>
          <p:cNvPr id="2" name="Footer Placeholder 1">
            <a:extLst>
              <a:ext uri="{FF2B5EF4-FFF2-40B4-BE49-F238E27FC236}">
                <a16:creationId xmlns:a16="http://schemas.microsoft.com/office/drawing/2014/main" id="{1B2C399C-DC1C-7EA5-430F-3B46DCF86A1A}"/>
              </a:ext>
            </a:extLst>
          </p:cNvPr>
          <p:cNvSpPr>
            <a:spLocks noGrp="1"/>
          </p:cNvSpPr>
          <p:nvPr>
            <p:ph type="ftr" idx="11"/>
          </p:nvPr>
        </p:nvSpPr>
        <p:spPr/>
        <p:txBody>
          <a:bodyPr/>
          <a:lstStyle/>
          <a:p>
            <a:r>
              <a:rPr lang="en-US" dirty="0"/>
              <a:t>Oregon Department of Education</a:t>
            </a:r>
          </a:p>
        </p:txBody>
      </p:sp>
      <p:sp>
        <p:nvSpPr>
          <p:cNvPr id="4" name="Slide Number Placeholder 2">
            <a:extLst>
              <a:ext uri="{FF2B5EF4-FFF2-40B4-BE49-F238E27FC236}">
                <a16:creationId xmlns:a16="http://schemas.microsoft.com/office/drawing/2014/main" id="{CAF9D2D5-6B04-3B9D-990F-9090E34D2D0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20</a:t>
            </a:fld>
            <a:endParaRPr lang="en" dirty="0"/>
          </a:p>
        </p:txBody>
      </p:sp>
    </p:spTree>
    <p:extLst>
      <p:ext uri="{BB962C8B-B14F-4D97-AF65-F5344CB8AC3E}">
        <p14:creationId xmlns:p14="http://schemas.microsoft.com/office/powerpoint/2010/main" val="914280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3"/>
          <p:cNvSpPr txBox="1">
            <a:spLocks noGrp="1"/>
          </p:cNvSpPr>
          <p:nvPr>
            <p:ph type="title"/>
          </p:nvPr>
        </p:nvSpPr>
        <p:spPr>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Application Timeline </a:t>
            </a:r>
            <a:endParaRPr dirty="0"/>
          </a:p>
        </p:txBody>
      </p:sp>
      <p:sp>
        <p:nvSpPr>
          <p:cNvPr id="8" name="Google Shape;256;p35">
            <a:extLst>
              <a:ext uri="{FF2B5EF4-FFF2-40B4-BE49-F238E27FC236}">
                <a16:creationId xmlns:a16="http://schemas.microsoft.com/office/drawing/2014/main" id="{111ABF29-7901-5813-DFC5-8A6881919F61}"/>
              </a:ext>
            </a:extLst>
          </p:cNvPr>
          <p:cNvSpPr txBox="1">
            <a:spLocks noGrp="1"/>
          </p:cNvSpPr>
          <p:nvPr>
            <p:ph type="body" idx="1"/>
          </p:nvPr>
        </p:nvSpPr>
        <p:spPr>
          <a:prstGeom prst="rect">
            <a:avLst/>
          </a:prstGeom>
        </p:spPr>
        <p:txBody>
          <a:bodyPr spcFirstLastPara="1" wrap="square" lIns="91425" tIns="45700" rIns="91425" bIns="45700" anchor="t" anchorCtr="0">
            <a:normAutofit fontScale="92500"/>
          </a:bodyPr>
          <a:lstStyle/>
          <a:p>
            <a:pPr marL="457200" lvl="0" indent="-400050" algn="l" rtl="0">
              <a:lnSpc>
                <a:spcPct val="115000"/>
              </a:lnSpc>
              <a:spcBef>
                <a:spcPts val="0"/>
              </a:spcBef>
              <a:spcAft>
                <a:spcPts val="0"/>
              </a:spcAft>
              <a:buSzPct val="90000"/>
              <a:buFont typeface="Arial" panose="020B0604020202020204" pitchFamily="34" charset="0"/>
              <a:buChar char="•"/>
            </a:pPr>
            <a:r>
              <a:rPr lang="en" sz="2400" dirty="0"/>
              <a:t>A completed application must be submitted via the Smartsheet by:</a:t>
            </a:r>
            <a:r>
              <a:rPr lang="en" sz="2400" i="1" dirty="0"/>
              <a:t> March 1, 2024 </a:t>
            </a:r>
          </a:p>
          <a:p>
            <a:pPr marL="514350" lvl="1" indent="0">
              <a:lnSpc>
                <a:spcPct val="115000"/>
              </a:lnSpc>
              <a:spcBef>
                <a:spcPts val="0"/>
              </a:spcBef>
              <a:buSzPct val="90000"/>
              <a:buNone/>
            </a:pPr>
            <a:r>
              <a:rPr lang="en" sz="2400" dirty="0"/>
              <a:t>(</a:t>
            </a:r>
            <a:r>
              <a:rPr lang="en" sz="2400" b="1" i="1" dirty="0"/>
              <a:t>Note</a:t>
            </a:r>
            <a:r>
              <a:rPr lang="en" sz="2400" i="1" dirty="0"/>
              <a:t>: Any application after this deadline will not be accepted.)</a:t>
            </a:r>
            <a:endParaRPr sz="2400" i="1" dirty="0"/>
          </a:p>
          <a:p>
            <a:pPr marL="457200" lvl="0" indent="-400050" algn="l" rtl="0">
              <a:lnSpc>
                <a:spcPct val="115000"/>
              </a:lnSpc>
              <a:spcBef>
                <a:spcPts val="0"/>
              </a:spcBef>
              <a:spcAft>
                <a:spcPts val="0"/>
              </a:spcAft>
              <a:buSzPct val="90000"/>
              <a:buFont typeface="Arial" panose="020B0604020202020204" pitchFamily="34" charset="0"/>
              <a:buChar char="•"/>
            </a:pPr>
            <a:endParaRPr lang="en" sz="2400" dirty="0"/>
          </a:p>
          <a:p>
            <a:pPr marL="457200" lvl="0" indent="-400050" algn="l" rtl="0">
              <a:lnSpc>
                <a:spcPct val="115000"/>
              </a:lnSpc>
              <a:spcBef>
                <a:spcPts val="0"/>
              </a:spcBef>
              <a:spcAft>
                <a:spcPts val="0"/>
              </a:spcAft>
              <a:buSzPct val="90000"/>
              <a:buFont typeface="Arial" panose="020B0604020202020204" pitchFamily="34" charset="0"/>
              <a:buChar char="•"/>
            </a:pPr>
            <a:r>
              <a:rPr lang="en" sz="2400" dirty="0"/>
              <a:t>Award notification emailed: March 15, 2024</a:t>
            </a:r>
            <a:endParaRPr sz="2400" dirty="0"/>
          </a:p>
          <a:p>
            <a:pPr marL="457200" lvl="0" indent="-400050" algn="l" rtl="0">
              <a:lnSpc>
                <a:spcPct val="115000"/>
              </a:lnSpc>
              <a:spcBef>
                <a:spcPts val="0"/>
              </a:spcBef>
              <a:spcAft>
                <a:spcPts val="0"/>
              </a:spcAft>
              <a:buSzPct val="90000"/>
              <a:buFont typeface="Arial" panose="020B0604020202020204" pitchFamily="34" charset="0"/>
              <a:buChar char="•"/>
            </a:pPr>
            <a:endParaRPr lang="en" sz="2400" dirty="0"/>
          </a:p>
          <a:p>
            <a:pPr marL="457200" lvl="0" indent="-400050" algn="l" rtl="0">
              <a:lnSpc>
                <a:spcPct val="115000"/>
              </a:lnSpc>
              <a:spcBef>
                <a:spcPts val="0"/>
              </a:spcBef>
              <a:spcAft>
                <a:spcPts val="0"/>
              </a:spcAft>
              <a:buSzPct val="90000"/>
              <a:buFont typeface="Arial" panose="020B0604020202020204" pitchFamily="34" charset="0"/>
              <a:buChar char="•"/>
            </a:pPr>
            <a:r>
              <a:rPr lang="en" sz="2400" dirty="0"/>
              <a:t>Program implementation may begin: April 1, 2024</a:t>
            </a:r>
            <a:endParaRPr sz="2300" dirty="0">
              <a:highlight>
                <a:srgbClr val="FFFF00"/>
              </a:highlight>
            </a:endParaRPr>
          </a:p>
        </p:txBody>
      </p:sp>
      <p:sp>
        <p:nvSpPr>
          <p:cNvPr id="2" name="Footer Placeholder 1">
            <a:extLst>
              <a:ext uri="{FF2B5EF4-FFF2-40B4-BE49-F238E27FC236}">
                <a16:creationId xmlns:a16="http://schemas.microsoft.com/office/drawing/2014/main" id="{1B2C399C-DC1C-7EA5-430F-3B46DCF86A1A}"/>
              </a:ext>
            </a:extLst>
          </p:cNvPr>
          <p:cNvSpPr>
            <a:spLocks noGrp="1"/>
          </p:cNvSpPr>
          <p:nvPr>
            <p:ph type="ftr" idx="11"/>
          </p:nvPr>
        </p:nvSpPr>
        <p:spPr/>
        <p:txBody>
          <a:bodyPr/>
          <a:lstStyle/>
          <a:p>
            <a:r>
              <a:rPr lang="en-US" dirty="0"/>
              <a:t>Oregon Department of Education</a:t>
            </a:r>
          </a:p>
        </p:txBody>
      </p:sp>
      <p:sp>
        <p:nvSpPr>
          <p:cNvPr id="4" name="Slide Number Placeholder 2">
            <a:extLst>
              <a:ext uri="{FF2B5EF4-FFF2-40B4-BE49-F238E27FC236}">
                <a16:creationId xmlns:a16="http://schemas.microsoft.com/office/drawing/2014/main" id="{CAF9D2D5-6B04-3B9D-990F-9090E34D2D0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21</a:t>
            </a:fld>
            <a:endParaRPr lang="en" dirty="0"/>
          </a:p>
        </p:txBody>
      </p:sp>
    </p:spTree>
    <p:extLst>
      <p:ext uri="{BB962C8B-B14F-4D97-AF65-F5344CB8AC3E}">
        <p14:creationId xmlns:p14="http://schemas.microsoft.com/office/powerpoint/2010/main" val="1940889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33"/>
          <p:cNvSpPr txBox="1">
            <a:spLocks noGrp="1"/>
          </p:cNvSpPr>
          <p:nvPr>
            <p:ph type="title"/>
          </p:nvPr>
        </p:nvSpPr>
        <p:spPr>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Questions?</a:t>
            </a:r>
            <a:endParaRPr dirty="0"/>
          </a:p>
        </p:txBody>
      </p:sp>
      <p:sp>
        <p:nvSpPr>
          <p:cNvPr id="3" name="Text Placeholder 2">
            <a:extLst>
              <a:ext uri="{FF2B5EF4-FFF2-40B4-BE49-F238E27FC236}">
                <a16:creationId xmlns:a16="http://schemas.microsoft.com/office/drawing/2014/main" id="{EBC16759-56C8-8C1E-F76C-18CCC9B8D79F}"/>
              </a:ext>
            </a:extLst>
          </p:cNvPr>
          <p:cNvSpPr>
            <a:spLocks noGrp="1"/>
          </p:cNvSpPr>
          <p:nvPr>
            <p:ph type="body" idx="1"/>
          </p:nvPr>
        </p:nvSpPr>
        <p:spPr>
          <a:xfrm>
            <a:off x="527850" y="1233147"/>
            <a:ext cx="8088300" cy="3081900"/>
          </a:xfrm>
        </p:spPr>
        <p:txBody>
          <a:bodyPr>
            <a:normAutofit fontScale="92500" lnSpcReduction="10000"/>
          </a:bodyPr>
          <a:lstStyle/>
          <a:p>
            <a:pPr marL="114300" indent="0">
              <a:spcBef>
                <a:spcPts val="750"/>
              </a:spcBef>
              <a:buNone/>
            </a:pPr>
            <a:r>
              <a:rPr lang="en-US" sz="1800" dirty="0">
                <a:latin typeface="Calibri" panose="020F0502020204030204" pitchFamily="34" charset="0"/>
                <a:cs typeface="Calibri" panose="020F0502020204030204" pitchFamily="34" charset="0"/>
              </a:rPr>
              <a:t>If you have any questions, please contact Joanne Edmondson at </a:t>
            </a:r>
            <a:r>
              <a:rPr lang="en-US" sz="1800" u="sng" dirty="0">
                <a:solidFill>
                  <a:schemeClr val="hlink"/>
                </a:solidFill>
                <a:latin typeface="Calibri" panose="020F0502020204030204" pitchFamily="34" charset="0"/>
                <a:cs typeface="Calibri" panose="020F0502020204030204" pitchFamily="34" charset="0"/>
                <a:hlinkClick r:id="rId3"/>
              </a:rPr>
              <a:t>joanne.edmondson@ode.oregon.gov</a:t>
            </a:r>
            <a:r>
              <a:rPr lang="en-US" sz="1800" dirty="0">
                <a:latin typeface="Calibri" panose="020F0502020204030204" pitchFamily="34" charset="0"/>
                <a:cs typeface="Calibri" panose="020F0502020204030204" pitchFamily="34" charset="0"/>
              </a:rPr>
              <a:t>.</a:t>
            </a:r>
          </a:p>
          <a:p>
            <a:pPr marL="0" lvl="0" indent="0" algn="l" rtl="0">
              <a:spcBef>
                <a:spcPts val="750"/>
              </a:spcBef>
              <a:spcAft>
                <a:spcPts val="0"/>
              </a:spcAft>
              <a:buNone/>
            </a:pPr>
            <a:endParaRPr lang="en-US" sz="1800" b="1" dirty="0">
              <a:latin typeface="Calibri" panose="020F0502020204030204" pitchFamily="34" charset="0"/>
              <a:cs typeface="Calibri" panose="020F0502020204030204" pitchFamily="34" charset="0"/>
            </a:endParaRPr>
          </a:p>
          <a:p>
            <a:pPr marL="0" lvl="0" indent="0" algn="l" rtl="0">
              <a:spcBef>
                <a:spcPts val="750"/>
              </a:spcBef>
              <a:spcAft>
                <a:spcPts val="0"/>
              </a:spcAft>
              <a:buNone/>
            </a:pPr>
            <a:r>
              <a:rPr lang="en-US" sz="1800" b="1" dirty="0">
                <a:latin typeface="Calibri" panose="020F0502020204030204" pitchFamily="34" charset="0"/>
                <a:cs typeface="Calibri" panose="020F0502020204030204" pitchFamily="34" charset="0"/>
              </a:rPr>
              <a:t>SCG Team Members:</a:t>
            </a:r>
          </a:p>
          <a:p>
            <a:pPr marL="0" lvl="0" indent="0" algn="ctr" rtl="0">
              <a:spcBef>
                <a:spcPts val="750"/>
              </a:spcBef>
              <a:spcAft>
                <a:spcPts val="0"/>
              </a:spcAft>
              <a:buNone/>
            </a:pPr>
            <a:r>
              <a:rPr lang="en-US" sz="1800" dirty="0">
                <a:latin typeface="Calibri" panose="020F0502020204030204" pitchFamily="34" charset="0"/>
                <a:cs typeface="Calibri" panose="020F0502020204030204" pitchFamily="34" charset="0"/>
              </a:rPr>
              <a:t>Amy Tidwell</a:t>
            </a:r>
          </a:p>
          <a:p>
            <a:pPr marL="0" lvl="0" indent="0" algn="ctr" rtl="0">
              <a:spcBef>
                <a:spcPts val="750"/>
              </a:spcBef>
              <a:spcAft>
                <a:spcPts val="0"/>
              </a:spcAft>
              <a:buNone/>
            </a:pPr>
            <a:r>
              <a:rPr lang="en-US" sz="1800" dirty="0">
                <a:latin typeface="Calibri" panose="020F0502020204030204" pitchFamily="34" charset="0"/>
                <a:cs typeface="Calibri" panose="020F0502020204030204" pitchFamily="34" charset="0"/>
              </a:rPr>
              <a:t>Joanne Edmondson</a:t>
            </a:r>
          </a:p>
          <a:p>
            <a:pPr marL="0" lvl="0" indent="0" algn="ctr" rtl="0">
              <a:spcBef>
                <a:spcPts val="750"/>
              </a:spcBef>
              <a:spcAft>
                <a:spcPts val="0"/>
              </a:spcAft>
              <a:buNone/>
            </a:pPr>
            <a:r>
              <a:rPr lang="en-US" sz="1800" dirty="0">
                <a:latin typeface="Calibri" panose="020F0502020204030204" pitchFamily="34" charset="0"/>
                <a:cs typeface="Calibri" panose="020F0502020204030204" pitchFamily="34" charset="0"/>
              </a:rPr>
              <a:t>Lisa Plumb </a:t>
            </a:r>
          </a:p>
          <a:p>
            <a:pPr marL="0" lvl="0" indent="0" algn="ctr" rtl="0">
              <a:spcBef>
                <a:spcPts val="750"/>
              </a:spcBef>
              <a:spcAft>
                <a:spcPts val="0"/>
              </a:spcAft>
              <a:buNone/>
            </a:pPr>
            <a:r>
              <a:rPr lang="en-US" sz="1800" dirty="0">
                <a:latin typeface="Calibri" panose="020F0502020204030204" pitchFamily="34" charset="0"/>
                <a:cs typeface="Calibri" panose="020F0502020204030204" pitchFamily="34" charset="0"/>
              </a:rPr>
              <a:t>Janette Newton</a:t>
            </a:r>
          </a:p>
          <a:p>
            <a:pPr marL="0" lvl="0" indent="0" algn="ctr" rtl="0">
              <a:spcBef>
                <a:spcPts val="750"/>
              </a:spcBef>
              <a:spcAft>
                <a:spcPts val="0"/>
              </a:spcAft>
              <a:buNone/>
            </a:pPr>
            <a:r>
              <a:rPr lang="en-US" sz="1800" dirty="0">
                <a:latin typeface="Calibri" panose="020F0502020204030204" pitchFamily="34" charset="0"/>
                <a:cs typeface="Calibri" panose="020F0502020204030204" pitchFamily="34" charset="0"/>
              </a:rPr>
              <a:t>Laura Remondino</a:t>
            </a:r>
          </a:p>
          <a:p>
            <a:pPr marL="0" lvl="0" indent="0" algn="ctr" rtl="0">
              <a:spcBef>
                <a:spcPts val="750"/>
              </a:spcBef>
              <a:spcAft>
                <a:spcPts val="0"/>
              </a:spcAft>
              <a:buNone/>
            </a:pPr>
            <a:r>
              <a:rPr lang="en-US" sz="1800" dirty="0">
                <a:latin typeface="Calibri" panose="020F0502020204030204" pitchFamily="34" charset="0"/>
                <a:cs typeface="Calibri" panose="020F0502020204030204" pitchFamily="34" charset="0"/>
              </a:rPr>
              <a:t>Liz Ross</a:t>
            </a:r>
            <a:endParaRPr lang="en-US" dirty="0"/>
          </a:p>
        </p:txBody>
      </p:sp>
      <p:sp>
        <p:nvSpPr>
          <p:cNvPr id="2" name="Footer Placeholder 1">
            <a:extLst>
              <a:ext uri="{FF2B5EF4-FFF2-40B4-BE49-F238E27FC236}">
                <a16:creationId xmlns:a16="http://schemas.microsoft.com/office/drawing/2014/main" id="{1B2C399C-DC1C-7EA5-430F-3B46DCF86A1A}"/>
              </a:ext>
            </a:extLst>
          </p:cNvPr>
          <p:cNvSpPr>
            <a:spLocks noGrp="1"/>
          </p:cNvSpPr>
          <p:nvPr>
            <p:ph type="ftr" idx="11"/>
          </p:nvPr>
        </p:nvSpPr>
        <p:spPr/>
        <p:txBody>
          <a:bodyPr/>
          <a:lstStyle/>
          <a:p>
            <a:r>
              <a:rPr lang="en-US" dirty="0"/>
              <a:t>Oregon Department of Education</a:t>
            </a:r>
          </a:p>
        </p:txBody>
      </p:sp>
      <p:sp>
        <p:nvSpPr>
          <p:cNvPr id="4" name="Slide Number Placeholder 2">
            <a:extLst>
              <a:ext uri="{FF2B5EF4-FFF2-40B4-BE49-F238E27FC236}">
                <a16:creationId xmlns:a16="http://schemas.microsoft.com/office/drawing/2014/main" id="{CAF9D2D5-6B04-3B9D-990F-9090E34D2D0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22</a:t>
            </a:fld>
            <a:endParaRPr lang="en" dirty="0"/>
          </a:p>
        </p:txBody>
      </p:sp>
    </p:spTree>
    <p:extLst>
      <p:ext uri="{BB962C8B-B14F-4D97-AF65-F5344CB8AC3E}">
        <p14:creationId xmlns:p14="http://schemas.microsoft.com/office/powerpoint/2010/main" val="2096896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37"/>
          <p:cNvSpPr txBox="1">
            <a:spLocks noGrp="1"/>
          </p:cNvSpPr>
          <p:nvPr>
            <p:ph type="ctrTitle"/>
          </p:nvPr>
        </p:nvSpPr>
        <p:spPr>
          <a:prstGeom prst="rect">
            <a:avLst/>
          </a:prstGeom>
        </p:spPr>
        <p:txBody>
          <a:bodyPr spcFirstLastPara="1" wrap="square" lIns="91425" tIns="45700" rIns="91425" bIns="45700" anchor="b" anchorCtr="0">
            <a:normAutofit/>
          </a:bodyPr>
          <a:lstStyle/>
          <a:p>
            <a:pPr marL="0" lvl="0" indent="0" rtl="0">
              <a:lnSpc>
                <a:spcPct val="150000"/>
              </a:lnSpc>
              <a:spcBef>
                <a:spcPts val="0"/>
              </a:spcBef>
              <a:spcAft>
                <a:spcPts val="0"/>
              </a:spcAft>
              <a:buNone/>
            </a:pPr>
            <a:r>
              <a:rPr lang="en" dirty="0"/>
              <a:t>Thank you!</a:t>
            </a:r>
            <a:endParaRPr dirty="0"/>
          </a:p>
        </p:txBody>
      </p:sp>
      <p:sp>
        <p:nvSpPr>
          <p:cNvPr id="4" name="Slide Number Placeholder 2">
            <a:extLst>
              <a:ext uri="{FF2B5EF4-FFF2-40B4-BE49-F238E27FC236}">
                <a16:creationId xmlns:a16="http://schemas.microsoft.com/office/drawing/2014/main" id="{055E95A5-7BD3-E591-C825-1AEF425979B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23</a:t>
            </a:fld>
            <a:endParaRPr lang="e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7"/>
          <p:cNvSpPr txBox="1">
            <a:spLocks noGrp="1"/>
          </p:cNvSpPr>
          <p:nvPr>
            <p:ph type="title"/>
          </p:nvPr>
        </p:nvSpPr>
        <p:spPr>
          <a:xfrm>
            <a:off x="537875" y="159900"/>
            <a:ext cx="8088300" cy="9942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Goals for today</a:t>
            </a:r>
            <a:endParaRPr/>
          </a:p>
        </p:txBody>
      </p:sp>
      <p:sp>
        <p:nvSpPr>
          <p:cNvPr id="124" name="Google Shape;124;p17"/>
          <p:cNvSpPr txBox="1">
            <a:spLocks noGrp="1"/>
          </p:cNvSpPr>
          <p:nvPr>
            <p:ph type="body" idx="1"/>
          </p:nvPr>
        </p:nvSpPr>
        <p:spPr>
          <a:xfrm>
            <a:off x="537875" y="1293025"/>
            <a:ext cx="8085900" cy="3081900"/>
          </a:xfrm>
          <a:prstGeom prst="rect">
            <a:avLst/>
          </a:prstGeom>
        </p:spPr>
        <p:txBody>
          <a:bodyPr spcFirstLastPara="1" wrap="square" lIns="91425" tIns="45700" rIns="91425" bIns="45700" anchor="t" anchorCtr="0">
            <a:noAutofit/>
          </a:bodyPr>
          <a:lstStyle/>
          <a:p>
            <a:pPr marL="0" lvl="0" indent="0" algn="l" rtl="0">
              <a:lnSpc>
                <a:spcPct val="115000"/>
              </a:lnSpc>
              <a:spcBef>
                <a:spcPts val="0"/>
              </a:spcBef>
              <a:spcAft>
                <a:spcPts val="0"/>
              </a:spcAft>
              <a:buClr>
                <a:schemeClr val="dk1"/>
              </a:buClr>
              <a:buSzPts val="1100"/>
              <a:buFont typeface="Arial"/>
              <a:buNone/>
            </a:pPr>
            <a:r>
              <a:rPr lang="en" sz="2721" b="1" dirty="0"/>
              <a:t>The purpose of this session is to:</a:t>
            </a:r>
            <a:endParaRPr sz="2721" b="1" dirty="0"/>
          </a:p>
          <a:p>
            <a:pPr marL="533400" lvl="0" indent="-457200" algn="l" rtl="0">
              <a:lnSpc>
                <a:spcPct val="115000"/>
              </a:lnSpc>
              <a:spcBef>
                <a:spcPts val="0"/>
              </a:spcBef>
              <a:spcAft>
                <a:spcPts val="0"/>
              </a:spcAft>
              <a:buSzPct val="90000"/>
              <a:buFont typeface="+mj-lt"/>
              <a:buAutoNum type="arabicPeriod"/>
            </a:pPr>
            <a:r>
              <a:rPr lang="en" sz="2400" dirty="0"/>
              <a:t>Ground prospective grant applicants in the purpose and goals of a Stronger Connections Grant (SCG)</a:t>
            </a:r>
            <a:endParaRPr sz="2400" dirty="0"/>
          </a:p>
          <a:p>
            <a:pPr marL="914400" lvl="0" indent="-457200" algn="l" rtl="0">
              <a:lnSpc>
                <a:spcPct val="115000"/>
              </a:lnSpc>
              <a:spcBef>
                <a:spcPts val="0"/>
              </a:spcBef>
              <a:spcAft>
                <a:spcPts val="0"/>
              </a:spcAft>
              <a:buFont typeface="+mj-lt"/>
              <a:buAutoNum type="arabicPeriod"/>
            </a:pPr>
            <a:endParaRPr sz="2400" dirty="0"/>
          </a:p>
          <a:p>
            <a:pPr marL="533400" lvl="0" indent="-457200" algn="l" rtl="0">
              <a:lnSpc>
                <a:spcPct val="115000"/>
              </a:lnSpc>
              <a:spcBef>
                <a:spcPts val="0"/>
              </a:spcBef>
              <a:spcAft>
                <a:spcPts val="0"/>
              </a:spcAft>
              <a:buSzPct val="90000"/>
              <a:buFont typeface="+mj-lt"/>
              <a:buAutoNum type="arabicPeriod"/>
            </a:pPr>
            <a:r>
              <a:rPr lang="en" sz="2400" dirty="0"/>
              <a:t>Review critical components of the Request for Application (RFA).</a:t>
            </a:r>
            <a:endParaRPr sz="2400" dirty="0"/>
          </a:p>
          <a:p>
            <a:pPr marL="342900" lvl="0" algn="l" rtl="0">
              <a:lnSpc>
                <a:spcPct val="100000"/>
              </a:lnSpc>
              <a:spcBef>
                <a:spcPts val="0"/>
              </a:spcBef>
              <a:spcAft>
                <a:spcPts val="0"/>
              </a:spcAft>
              <a:buFont typeface="+mj-lt"/>
              <a:buAutoNum type="arabicPeriod"/>
            </a:pPr>
            <a:endParaRPr sz="1400" b="1" dirty="0">
              <a:solidFill>
                <a:srgbClr val="000000"/>
              </a:solidFill>
            </a:endParaRPr>
          </a:p>
          <a:p>
            <a:pPr marL="0" lvl="0" indent="0" algn="l" rtl="0">
              <a:lnSpc>
                <a:spcPct val="100000"/>
              </a:lnSpc>
              <a:spcBef>
                <a:spcPts val="0"/>
              </a:spcBef>
              <a:spcAft>
                <a:spcPts val="0"/>
              </a:spcAft>
              <a:buNone/>
            </a:pPr>
            <a:endParaRPr sz="1400" dirty="0">
              <a:solidFill>
                <a:srgbClr val="000000"/>
              </a:solidFill>
            </a:endParaRPr>
          </a:p>
          <a:p>
            <a:pPr marL="0" lvl="0" indent="0" algn="l" rtl="0">
              <a:lnSpc>
                <a:spcPct val="100000"/>
              </a:lnSpc>
              <a:spcBef>
                <a:spcPts val="0"/>
              </a:spcBef>
              <a:spcAft>
                <a:spcPts val="0"/>
              </a:spcAft>
              <a:buNone/>
            </a:pPr>
            <a:endParaRPr sz="1400" b="1" dirty="0">
              <a:solidFill>
                <a:srgbClr val="000000"/>
              </a:solidFill>
            </a:endParaRPr>
          </a:p>
          <a:p>
            <a:pPr marL="0" lvl="0" indent="0" algn="l" rtl="0">
              <a:spcBef>
                <a:spcPts val="750"/>
              </a:spcBef>
              <a:spcAft>
                <a:spcPts val="0"/>
              </a:spcAft>
              <a:buNone/>
            </a:pPr>
            <a:endParaRPr sz="1700" dirty="0"/>
          </a:p>
        </p:txBody>
      </p:sp>
      <p:sp>
        <p:nvSpPr>
          <p:cNvPr id="2" name="Footer Placeholder 1">
            <a:extLst>
              <a:ext uri="{FF2B5EF4-FFF2-40B4-BE49-F238E27FC236}">
                <a16:creationId xmlns:a16="http://schemas.microsoft.com/office/drawing/2014/main" id="{3BEB464C-5E30-F9B1-158B-E02415DD597A}"/>
              </a:ext>
            </a:extLst>
          </p:cNvPr>
          <p:cNvSpPr>
            <a:spLocks noGrp="1"/>
          </p:cNvSpPr>
          <p:nvPr>
            <p:ph type="ftr" idx="11"/>
          </p:nvPr>
        </p:nvSpPr>
        <p:spPr/>
        <p:txBody>
          <a:bodyPr/>
          <a:lstStyle/>
          <a:p>
            <a:r>
              <a:rPr lang="en-US"/>
              <a:t>Oregon Department of Education</a:t>
            </a:r>
          </a:p>
        </p:txBody>
      </p:sp>
      <p:sp>
        <p:nvSpPr>
          <p:cNvPr id="3" name="Slide Number Placeholder 2">
            <a:extLst>
              <a:ext uri="{FF2B5EF4-FFF2-40B4-BE49-F238E27FC236}">
                <a16:creationId xmlns:a16="http://schemas.microsoft.com/office/drawing/2014/main" id="{C0BC3CBB-505A-2A5A-DB20-BED50542195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8"/>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Disclaimer</a:t>
            </a:r>
            <a:endParaRPr/>
          </a:p>
        </p:txBody>
      </p:sp>
      <p:sp>
        <p:nvSpPr>
          <p:cNvPr id="131" name="Google Shape;131;p18"/>
          <p:cNvSpPr txBox="1">
            <a:spLocks noGrp="1"/>
          </p:cNvSpPr>
          <p:nvPr>
            <p:ph type="body" idx="1"/>
          </p:nvPr>
        </p:nvSpPr>
        <p:spPr>
          <a:xfrm>
            <a:off x="537875" y="1112700"/>
            <a:ext cx="8088300" cy="3486300"/>
          </a:xfrm>
          <a:prstGeom prst="rect">
            <a:avLst/>
          </a:prstGeom>
        </p:spPr>
        <p:txBody>
          <a:bodyPr spcFirstLastPara="1" wrap="square" lIns="91425" tIns="45700" rIns="91425" bIns="45700" anchor="t" anchorCtr="0">
            <a:normAutofit fontScale="47500" lnSpcReduction="20000"/>
          </a:bodyPr>
          <a:lstStyle/>
          <a:p>
            <a:pPr marL="457200" lvl="0" indent="0" algn="l" rtl="0">
              <a:spcBef>
                <a:spcPts val="750"/>
              </a:spcBef>
              <a:spcAft>
                <a:spcPts val="0"/>
              </a:spcAft>
              <a:buNone/>
            </a:pPr>
            <a:endParaRPr sz="4166" dirty="0"/>
          </a:p>
          <a:p>
            <a:pPr marL="457200" lvl="0" indent="-378634" algn="l" rtl="0">
              <a:spcBef>
                <a:spcPts val="0"/>
              </a:spcBef>
              <a:spcAft>
                <a:spcPts val="0"/>
              </a:spcAft>
              <a:buSzPct val="100000"/>
              <a:buChar char="•"/>
            </a:pPr>
            <a:r>
              <a:rPr lang="en" sz="4974" dirty="0"/>
              <a:t>Please keep your questions general to the RFA</a:t>
            </a:r>
            <a:endParaRPr sz="4974" dirty="0"/>
          </a:p>
          <a:p>
            <a:pPr marL="457200" lvl="0" indent="0" algn="l" rtl="0">
              <a:spcBef>
                <a:spcPts val="0"/>
              </a:spcBef>
              <a:spcAft>
                <a:spcPts val="0"/>
              </a:spcAft>
              <a:buNone/>
            </a:pPr>
            <a:endParaRPr sz="4974" dirty="0"/>
          </a:p>
          <a:p>
            <a:pPr marL="457200" lvl="0" indent="-378634" algn="l" rtl="0">
              <a:spcBef>
                <a:spcPts val="0"/>
              </a:spcBef>
              <a:spcAft>
                <a:spcPts val="0"/>
              </a:spcAft>
              <a:buSzPct val="100000"/>
              <a:buChar char="•"/>
            </a:pPr>
            <a:r>
              <a:rPr lang="en" sz="4974" dirty="0"/>
              <a:t>Nothing said in this meeting is binding to ODE; the RFA will be the best source of information</a:t>
            </a:r>
            <a:endParaRPr sz="4974" dirty="0"/>
          </a:p>
          <a:p>
            <a:pPr marL="0" lvl="0" indent="0" algn="l" rtl="0">
              <a:spcBef>
                <a:spcPts val="0"/>
              </a:spcBef>
              <a:spcAft>
                <a:spcPts val="0"/>
              </a:spcAft>
              <a:buNone/>
            </a:pPr>
            <a:endParaRPr sz="4974" dirty="0"/>
          </a:p>
          <a:p>
            <a:pPr marL="457200" lvl="0" indent="-378634" algn="l" rtl="0">
              <a:spcBef>
                <a:spcPts val="0"/>
              </a:spcBef>
              <a:spcAft>
                <a:spcPts val="0"/>
              </a:spcAft>
              <a:buSzPct val="100000"/>
              <a:buChar char="•"/>
            </a:pPr>
            <a:r>
              <a:rPr lang="en" sz="4974" dirty="0"/>
              <a:t>We will keep track of the questions that come up today and share out to eligible districts in the form of an FAQ </a:t>
            </a:r>
            <a:endParaRPr sz="4974" dirty="0"/>
          </a:p>
          <a:p>
            <a:pPr marL="0" lvl="0" indent="0" algn="l" rtl="0">
              <a:spcBef>
                <a:spcPts val="0"/>
              </a:spcBef>
              <a:spcAft>
                <a:spcPts val="0"/>
              </a:spcAft>
              <a:buNone/>
            </a:pPr>
            <a:endParaRPr sz="4974" dirty="0"/>
          </a:p>
          <a:p>
            <a:pPr marL="457200" lvl="0" indent="-378634" algn="l" rtl="0">
              <a:spcBef>
                <a:spcPts val="0"/>
              </a:spcBef>
              <a:spcAft>
                <a:spcPts val="0"/>
              </a:spcAft>
              <a:buSzPct val="100000"/>
              <a:buChar char="•"/>
            </a:pPr>
            <a:r>
              <a:rPr lang="en" sz="4974" dirty="0"/>
              <a:t>All questions regarding this RFA need to be emailed to Joanne Edmondson at </a:t>
            </a:r>
            <a:r>
              <a:rPr lang="en" sz="4974" dirty="0">
                <a:hlinkClick r:id="rId3"/>
              </a:rPr>
              <a:t>joanne.edmondson@ode.oregon.gov</a:t>
            </a:r>
            <a:endParaRPr lang="en" sz="4974" dirty="0"/>
          </a:p>
          <a:p>
            <a:pPr marL="457200" lvl="0" indent="-378634" algn="l" rtl="0">
              <a:spcBef>
                <a:spcPts val="0"/>
              </a:spcBef>
              <a:spcAft>
                <a:spcPts val="0"/>
              </a:spcAft>
              <a:buSzPct val="100000"/>
              <a:buChar char="•"/>
            </a:pPr>
            <a:endParaRPr b="1" dirty="0"/>
          </a:p>
          <a:p>
            <a:pPr marL="0" lvl="0" indent="0" algn="l" rtl="0">
              <a:spcBef>
                <a:spcPts val="750"/>
              </a:spcBef>
              <a:spcAft>
                <a:spcPts val="0"/>
              </a:spcAft>
              <a:buNone/>
            </a:pPr>
            <a:endParaRPr dirty="0"/>
          </a:p>
        </p:txBody>
      </p:sp>
      <p:sp>
        <p:nvSpPr>
          <p:cNvPr id="2" name="Footer Placeholder 1">
            <a:extLst>
              <a:ext uri="{FF2B5EF4-FFF2-40B4-BE49-F238E27FC236}">
                <a16:creationId xmlns:a16="http://schemas.microsoft.com/office/drawing/2014/main" id="{548A58B5-8586-BBD9-F186-5FB04EC52BFC}"/>
              </a:ext>
            </a:extLst>
          </p:cNvPr>
          <p:cNvSpPr>
            <a:spLocks noGrp="1"/>
          </p:cNvSpPr>
          <p:nvPr>
            <p:ph type="ftr" idx="11"/>
          </p:nvPr>
        </p:nvSpPr>
        <p:spPr/>
        <p:txBody>
          <a:bodyPr/>
          <a:lstStyle/>
          <a:p>
            <a:r>
              <a:rPr lang="en-US"/>
              <a:t>Oregon Department of Education</a:t>
            </a:r>
          </a:p>
        </p:txBody>
      </p:sp>
      <p:sp>
        <p:nvSpPr>
          <p:cNvPr id="3" name="Slide Number Placeholder 2">
            <a:extLst>
              <a:ext uri="{FF2B5EF4-FFF2-40B4-BE49-F238E27FC236}">
                <a16:creationId xmlns:a16="http://schemas.microsoft.com/office/drawing/2014/main" id="{6E32821E-DB09-E7A8-B27D-EE8635971B2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9" name="Google Shape;139;p19"/>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Grounding</a:t>
            </a:r>
            <a:endParaRPr/>
          </a:p>
        </p:txBody>
      </p:sp>
      <p:sp>
        <p:nvSpPr>
          <p:cNvPr id="140" name="Google Shape;140;p19"/>
          <p:cNvSpPr txBox="1">
            <a:spLocks noGrp="1"/>
          </p:cNvSpPr>
          <p:nvPr>
            <p:ph type="body" idx="1"/>
          </p:nvPr>
        </p:nvSpPr>
        <p:spPr>
          <a:xfrm>
            <a:off x="614074" y="1112700"/>
            <a:ext cx="8288625" cy="32748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 sz="2000" dirty="0"/>
              <a:t>The Stronger Connections Grant is part of the Bipartisan Safer Communities Act (BSCA),</a:t>
            </a:r>
            <a:r>
              <a:rPr lang="en" sz="2400" dirty="0"/>
              <a:t> </a:t>
            </a:r>
            <a:endParaRPr sz="2400" dirty="0"/>
          </a:p>
          <a:p>
            <a:pPr marL="457200" lvl="0" indent="-311150" algn="l" rtl="0">
              <a:spcBef>
                <a:spcPts val="750"/>
              </a:spcBef>
              <a:spcAft>
                <a:spcPts val="0"/>
              </a:spcAft>
              <a:buSzPct val="90000"/>
              <a:buChar char="•"/>
            </a:pPr>
            <a:r>
              <a:rPr lang="en" sz="1700" dirty="0"/>
              <a:t>“..</a:t>
            </a:r>
            <a:r>
              <a:rPr lang="en" sz="1700" b="1" dirty="0"/>
              <a:t>.to establish safer and healthier learning environments</a:t>
            </a:r>
            <a:r>
              <a:rPr lang="en" sz="1700" dirty="0"/>
              <a:t>, and </a:t>
            </a:r>
            <a:r>
              <a:rPr lang="en" sz="1700" b="1" dirty="0"/>
              <a:t>to prevent and respond to acts of bullying, violence, and hate </a:t>
            </a:r>
            <a:r>
              <a:rPr lang="en" sz="1700" dirty="0"/>
              <a:t>that impact our school communities at individual and systemic levels, among other programs and activities.”</a:t>
            </a:r>
            <a:endParaRPr sz="1700" dirty="0"/>
          </a:p>
          <a:p>
            <a:pPr marL="457200" lvl="0" indent="-311150" algn="l" rtl="0">
              <a:spcBef>
                <a:spcPts val="750"/>
              </a:spcBef>
              <a:spcAft>
                <a:spcPts val="0"/>
              </a:spcAft>
              <a:buSzPct val="90000"/>
              <a:buChar char="•"/>
            </a:pPr>
            <a:r>
              <a:rPr lang="en" sz="1700" u="sng" dirty="0">
                <a:solidFill>
                  <a:schemeClr val="hlink"/>
                </a:solidFill>
                <a:hlinkClick r:id="rId3"/>
              </a:rPr>
              <a:t>Stronger Connections FAQs</a:t>
            </a:r>
            <a:endParaRPr sz="1700" dirty="0"/>
          </a:p>
          <a:p>
            <a:pPr marL="0" lvl="0" indent="0" algn="l" rtl="0">
              <a:spcBef>
                <a:spcPts val="750"/>
              </a:spcBef>
              <a:spcAft>
                <a:spcPts val="0"/>
              </a:spcAft>
              <a:buNone/>
            </a:pPr>
            <a:endParaRPr sz="1300" dirty="0"/>
          </a:p>
        </p:txBody>
      </p:sp>
      <p:pic>
        <p:nvPicPr>
          <p:cNvPr id="141" name="Google Shape;141;p19" descr="Increased Funding for Schools&#10;Invests in programs to expand mental health and supportive services in schools, including: early identification and intervention programs, school-based mental health and wrap-around services, improvements to school-wide learning conditions, and school safety."/>
          <p:cNvPicPr preferRelativeResize="0"/>
          <p:nvPr/>
        </p:nvPicPr>
        <p:blipFill>
          <a:blip r:embed="rId4">
            <a:alphaModFix/>
          </a:blip>
          <a:stretch>
            <a:fillRect/>
          </a:stretch>
        </p:blipFill>
        <p:spPr>
          <a:xfrm>
            <a:off x="1063122" y="3040695"/>
            <a:ext cx="5893250" cy="1466575"/>
          </a:xfrm>
          <a:prstGeom prst="rect">
            <a:avLst/>
          </a:prstGeom>
          <a:noFill/>
          <a:ln>
            <a:noFill/>
          </a:ln>
        </p:spPr>
      </p:pic>
      <p:sp>
        <p:nvSpPr>
          <p:cNvPr id="2" name="Footer Placeholder 1">
            <a:extLst>
              <a:ext uri="{FF2B5EF4-FFF2-40B4-BE49-F238E27FC236}">
                <a16:creationId xmlns:a16="http://schemas.microsoft.com/office/drawing/2014/main" id="{4C35583D-AFA6-D797-3CFC-7C3CFE73E095}"/>
              </a:ext>
            </a:extLst>
          </p:cNvPr>
          <p:cNvSpPr>
            <a:spLocks noGrp="1"/>
          </p:cNvSpPr>
          <p:nvPr>
            <p:ph type="ftr" idx="11"/>
          </p:nvPr>
        </p:nvSpPr>
        <p:spPr/>
        <p:txBody>
          <a:bodyPr/>
          <a:lstStyle/>
          <a:p>
            <a:r>
              <a:rPr lang="en-US"/>
              <a:t>Oregon Department of Education</a:t>
            </a:r>
          </a:p>
        </p:txBody>
      </p:sp>
      <p:sp>
        <p:nvSpPr>
          <p:cNvPr id="3" name="Slide Number Placeholder 2">
            <a:extLst>
              <a:ext uri="{FF2B5EF4-FFF2-40B4-BE49-F238E27FC236}">
                <a16:creationId xmlns:a16="http://schemas.microsoft.com/office/drawing/2014/main" id="{79B8DF2D-D3C8-C273-DD87-0B94002941D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5</a:t>
            </a:fld>
            <a:endParaRPr lang="e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0"/>
          <p:cNvSpPr txBox="1">
            <a:spLocks noGrp="1"/>
          </p:cNvSpPr>
          <p:nvPr>
            <p:ph type="title"/>
          </p:nvPr>
        </p:nvSpPr>
        <p:spPr>
          <a:xfrm>
            <a:off x="596775" y="164850"/>
            <a:ext cx="8235600" cy="9876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Eligible Districts</a:t>
            </a:r>
            <a:endParaRPr/>
          </a:p>
        </p:txBody>
      </p:sp>
      <p:sp>
        <p:nvSpPr>
          <p:cNvPr id="147" name="Google Shape;147;p20"/>
          <p:cNvSpPr txBox="1">
            <a:spLocks noGrp="1"/>
          </p:cNvSpPr>
          <p:nvPr>
            <p:ph type="body" idx="1"/>
          </p:nvPr>
        </p:nvSpPr>
        <p:spPr>
          <a:xfrm>
            <a:off x="538625" y="1152450"/>
            <a:ext cx="8235600" cy="3339600"/>
          </a:xfrm>
          <a:prstGeom prst="rect">
            <a:avLst/>
          </a:prstGeom>
        </p:spPr>
        <p:txBody>
          <a:bodyPr spcFirstLastPara="1" wrap="square" lIns="91425" tIns="45700" rIns="91425" bIns="45700" anchor="t" anchorCtr="0">
            <a:normAutofit lnSpcReduction="10000"/>
          </a:bodyPr>
          <a:lstStyle/>
          <a:p>
            <a:pPr marL="0" lvl="0" indent="0" algn="l" rtl="0">
              <a:lnSpc>
                <a:spcPct val="100000"/>
              </a:lnSpc>
              <a:spcBef>
                <a:spcPts val="750"/>
              </a:spcBef>
              <a:spcAft>
                <a:spcPts val="0"/>
              </a:spcAft>
              <a:buNone/>
            </a:pPr>
            <a:r>
              <a:rPr lang="en" sz="2090" dirty="0">
                <a:solidFill>
                  <a:schemeClr val="dk1"/>
                </a:solidFill>
              </a:rPr>
              <a:t>For the purpose of the Stronger Connections Grant, </a:t>
            </a:r>
            <a:r>
              <a:rPr lang="en" sz="2090" dirty="0"/>
              <a:t>eligible districts are those who have </a:t>
            </a:r>
            <a:r>
              <a:rPr lang="en" sz="2090" u="sng" dirty="0"/>
              <a:t>high relative percentages</a:t>
            </a:r>
            <a:r>
              <a:rPr lang="en" sz="2090" dirty="0"/>
              <a:t> (as determined by a scoring rubric) of students who are: </a:t>
            </a:r>
            <a:endParaRPr sz="2090" dirty="0"/>
          </a:p>
          <a:p>
            <a:pPr marL="457200" marR="0" lvl="0" indent="-361344" algn="l" rtl="0">
              <a:lnSpc>
                <a:spcPct val="100000"/>
              </a:lnSpc>
              <a:spcBef>
                <a:spcPts val="800"/>
              </a:spcBef>
              <a:spcAft>
                <a:spcPts val="0"/>
              </a:spcAft>
              <a:buSzPts val="2090"/>
              <a:buChar char="•"/>
            </a:pPr>
            <a:r>
              <a:rPr lang="en" sz="2090" dirty="0"/>
              <a:t>N</a:t>
            </a:r>
            <a:r>
              <a:rPr lang="en" sz="2090" dirty="0">
                <a:highlight>
                  <a:srgbClr val="FFFFFF"/>
                </a:highlight>
              </a:rPr>
              <a:t>avigating poverty,</a:t>
            </a:r>
            <a:endParaRPr sz="2090" dirty="0">
              <a:highlight>
                <a:srgbClr val="FFFFFF"/>
              </a:highlight>
            </a:endParaRPr>
          </a:p>
          <a:p>
            <a:pPr marL="457200" marR="0" lvl="0" indent="-361344" algn="l" rtl="0">
              <a:lnSpc>
                <a:spcPct val="100000"/>
              </a:lnSpc>
              <a:spcBef>
                <a:spcPts val="0"/>
              </a:spcBef>
              <a:spcAft>
                <a:spcPts val="0"/>
              </a:spcAft>
              <a:buSzPts val="2090"/>
              <a:buChar char="•"/>
            </a:pPr>
            <a:r>
              <a:rPr lang="en" sz="2090" dirty="0">
                <a:highlight>
                  <a:srgbClr val="FFFFFF"/>
                </a:highlight>
              </a:rPr>
              <a:t>Experiencing high rates of barriers to regular attendance (chronic absenteeism),</a:t>
            </a:r>
            <a:endParaRPr sz="2090" dirty="0">
              <a:highlight>
                <a:srgbClr val="FFFFFF"/>
              </a:highlight>
            </a:endParaRPr>
          </a:p>
          <a:p>
            <a:pPr marL="457200" marR="0" lvl="0" indent="-361344" algn="l" rtl="0">
              <a:lnSpc>
                <a:spcPct val="100000"/>
              </a:lnSpc>
              <a:spcBef>
                <a:spcPts val="0"/>
              </a:spcBef>
              <a:spcAft>
                <a:spcPts val="0"/>
              </a:spcAft>
              <a:buSzPts val="2090"/>
              <a:buChar char="•"/>
            </a:pPr>
            <a:r>
              <a:rPr lang="en" sz="2090" dirty="0">
                <a:highlight>
                  <a:srgbClr val="FFFFFF"/>
                </a:highlight>
              </a:rPr>
              <a:t>Experiencing high exclusionary discipline rates,</a:t>
            </a:r>
            <a:endParaRPr sz="2090" dirty="0">
              <a:highlight>
                <a:srgbClr val="FFFFFF"/>
              </a:highlight>
            </a:endParaRPr>
          </a:p>
          <a:p>
            <a:pPr marL="457200" marR="0" lvl="0" indent="-361344" algn="l" rtl="0">
              <a:lnSpc>
                <a:spcPct val="100000"/>
              </a:lnSpc>
              <a:spcBef>
                <a:spcPts val="0"/>
              </a:spcBef>
              <a:spcAft>
                <a:spcPts val="0"/>
              </a:spcAft>
              <a:buSzPts val="2090"/>
              <a:buChar char="•"/>
            </a:pPr>
            <a:r>
              <a:rPr lang="en" sz="2090" dirty="0">
                <a:highlight>
                  <a:srgbClr val="FFFFFF"/>
                </a:highlight>
              </a:rPr>
              <a:t>Navigating housing instability, including unaccompanied youth, and/or</a:t>
            </a:r>
            <a:endParaRPr sz="2090" dirty="0">
              <a:highlight>
                <a:srgbClr val="FFFFFF"/>
              </a:highlight>
            </a:endParaRPr>
          </a:p>
          <a:p>
            <a:pPr marL="457200" marR="0" lvl="0" indent="-361344" algn="l" rtl="0">
              <a:lnSpc>
                <a:spcPct val="100000"/>
              </a:lnSpc>
              <a:spcBef>
                <a:spcPts val="0"/>
              </a:spcBef>
              <a:spcAft>
                <a:spcPts val="0"/>
              </a:spcAft>
              <a:buSzPts val="2090"/>
              <a:buChar char="•"/>
            </a:pPr>
            <a:r>
              <a:rPr lang="en" sz="2090" dirty="0">
                <a:highlight>
                  <a:srgbClr val="FFFFFF"/>
                </a:highlight>
              </a:rPr>
              <a:t>Served in the foster care system. </a:t>
            </a:r>
            <a:endParaRPr sz="1900" dirty="0"/>
          </a:p>
        </p:txBody>
      </p:sp>
      <p:sp>
        <p:nvSpPr>
          <p:cNvPr id="3" name="Slide Number Placeholder 2">
            <a:extLst>
              <a:ext uri="{FF2B5EF4-FFF2-40B4-BE49-F238E27FC236}">
                <a16:creationId xmlns:a16="http://schemas.microsoft.com/office/drawing/2014/main" id="{570D4E03-894E-F079-CA02-73C10D4D9006}"/>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6</a:t>
            </a:fld>
            <a:endParaRPr lang="e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1"/>
          <p:cNvSpPr txBox="1">
            <a:spLocks noGrp="1"/>
          </p:cNvSpPr>
          <p:nvPr>
            <p:ph type="title"/>
          </p:nvPr>
        </p:nvSpPr>
        <p:spPr>
          <a:xfrm>
            <a:off x="579700" y="168350"/>
            <a:ext cx="8401800" cy="9840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a:t>Grant Size and Duration</a:t>
            </a:r>
            <a:endParaRPr/>
          </a:p>
        </p:txBody>
      </p:sp>
      <p:sp>
        <p:nvSpPr>
          <p:cNvPr id="154" name="Google Shape;154;p21"/>
          <p:cNvSpPr txBox="1">
            <a:spLocks noGrp="1"/>
          </p:cNvSpPr>
          <p:nvPr>
            <p:ph type="body" idx="1"/>
          </p:nvPr>
        </p:nvSpPr>
        <p:spPr>
          <a:xfrm>
            <a:off x="579700" y="1243550"/>
            <a:ext cx="8145300" cy="3601500"/>
          </a:xfrm>
          <a:prstGeom prst="rect">
            <a:avLst/>
          </a:prstGeom>
        </p:spPr>
        <p:txBody>
          <a:bodyPr spcFirstLastPara="1" wrap="square" lIns="91425" tIns="45700" rIns="91425" bIns="45700" anchor="t" anchorCtr="0">
            <a:normAutofit/>
          </a:bodyPr>
          <a:lstStyle/>
          <a:p>
            <a:pPr marL="0" lvl="0" indent="0" algn="l" rtl="0">
              <a:spcBef>
                <a:spcPts val="750"/>
              </a:spcBef>
              <a:spcAft>
                <a:spcPts val="0"/>
              </a:spcAft>
              <a:buNone/>
            </a:pPr>
            <a:r>
              <a:rPr lang="en" sz="2400" b="1" dirty="0"/>
              <a:t>Award Amounts</a:t>
            </a:r>
            <a:r>
              <a:rPr lang="en" sz="2400" dirty="0"/>
              <a:t>: </a:t>
            </a:r>
            <a:endParaRPr sz="2400" dirty="0"/>
          </a:p>
          <a:p>
            <a:pPr marL="0" lvl="0" indent="0" algn="l" rtl="0">
              <a:spcBef>
                <a:spcPts val="750"/>
              </a:spcBef>
              <a:spcAft>
                <a:spcPts val="0"/>
              </a:spcAft>
              <a:buNone/>
            </a:pPr>
            <a:r>
              <a:rPr lang="en" sz="2400" dirty="0"/>
              <a:t>Each LEA will be eligible to apply for funding up to $750K (up to $375,000 a year for 2 years)</a:t>
            </a:r>
            <a:endParaRPr sz="2400" dirty="0"/>
          </a:p>
          <a:p>
            <a:pPr marL="0" lvl="0" indent="0" algn="l" rtl="0">
              <a:spcBef>
                <a:spcPts val="750"/>
              </a:spcBef>
              <a:spcAft>
                <a:spcPts val="0"/>
              </a:spcAft>
              <a:buNone/>
            </a:pPr>
            <a:endParaRPr sz="2400" dirty="0"/>
          </a:p>
          <a:p>
            <a:pPr marL="0" lvl="0" indent="0" algn="l" rtl="0">
              <a:lnSpc>
                <a:spcPct val="100000"/>
              </a:lnSpc>
              <a:spcBef>
                <a:spcPts val="750"/>
              </a:spcBef>
              <a:spcAft>
                <a:spcPts val="0"/>
              </a:spcAft>
              <a:buNone/>
            </a:pPr>
            <a:r>
              <a:rPr lang="en" sz="2400" b="1" dirty="0"/>
              <a:t>Duration:</a:t>
            </a:r>
            <a:endParaRPr sz="2400" b="1" dirty="0"/>
          </a:p>
          <a:p>
            <a:pPr marL="0" lvl="0" indent="0" algn="l" rtl="0">
              <a:lnSpc>
                <a:spcPct val="100000"/>
              </a:lnSpc>
              <a:spcBef>
                <a:spcPts val="750"/>
              </a:spcBef>
              <a:spcAft>
                <a:spcPts val="0"/>
              </a:spcAft>
              <a:buNone/>
            </a:pPr>
            <a:r>
              <a:rPr lang="en" sz="2400" dirty="0"/>
              <a:t>Funds must be obligated by September 30, 2026</a:t>
            </a:r>
            <a:endParaRPr sz="2400" dirty="0"/>
          </a:p>
          <a:p>
            <a:pPr marL="0" lvl="0" indent="0" algn="l" rtl="0">
              <a:lnSpc>
                <a:spcPct val="100000"/>
              </a:lnSpc>
              <a:spcBef>
                <a:spcPts val="750"/>
              </a:spcBef>
              <a:spcAft>
                <a:spcPts val="0"/>
              </a:spcAft>
              <a:buNone/>
            </a:pPr>
            <a:endParaRPr sz="2000" dirty="0"/>
          </a:p>
        </p:txBody>
      </p:sp>
      <p:sp>
        <p:nvSpPr>
          <p:cNvPr id="3" name="Slide Number Placeholder 2">
            <a:extLst>
              <a:ext uri="{FF2B5EF4-FFF2-40B4-BE49-F238E27FC236}">
                <a16:creationId xmlns:a16="http://schemas.microsoft.com/office/drawing/2014/main" id="{D2173709-0EB2-6AFD-3747-704767942B44}"/>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7</a:t>
            </a:fld>
            <a:endParaRPr lang="e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2"/>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Application Requirements</a:t>
            </a:r>
            <a:endParaRPr dirty="0"/>
          </a:p>
        </p:txBody>
      </p:sp>
      <p:sp>
        <p:nvSpPr>
          <p:cNvPr id="161" name="Google Shape;161;p22"/>
          <p:cNvSpPr txBox="1">
            <a:spLocks noGrp="1"/>
          </p:cNvSpPr>
          <p:nvPr>
            <p:ph type="body" idx="1"/>
          </p:nvPr>
        </p:nvSpPr>
        <p:spPr>
          <a:xfrm>
            <a:off x="537875" y="1262750"/>
            <a:ext cx="8088300" cy="3186000"/>
          </a:xfrm>
          <a:prstGeom prst="rect">
            <a:avLst/>
          </a:prstGeom>
        </p:spPr>
        <p:txBody>
          <a:bodyPr spcFirstLastPara="1" wrap="square" lIns="91425" tIns="45700" rIns="91425" bIns="45700" anchor="t" anchorCtr="0">
            <a:normAutofit lnSpcReduction="10000"/>
          </a:bodyPr>
          <a:lstStyle/>
          <a:p>
            <a:pPr marL="0" lvl="0" indent="0" algn="l" rtl="0">
              <a:lnSpc>
                <a:spcPct val="115000"/>
              </a:lnSpc>
              <a:spcBef>
                <a:spcPts val="0"/>
              </a:spcBef>
              <a:spcAft>
                <a:spcPts val="0"/>
              </a:spcAft>
              <a:buClr>
                <a:schemeClr val="dk1"/>
              </a:buClr>
              <a:buSzPts val="1100"/>
              <a:buFont typeface="Arial"/>
              <a:buNone/>
            </a:pPr>
            <a:r>
              <a:rPr lang="en" sz="2200" b="1" dirty="0"/>
              <a:t>Funding Priorities </a:t>
            </a:r>
            <a:endParaRPr sz="2200" b="1" dirty="0"/>
          </a:p>
          <a:p>
            <a:pPr marL="0" lvl="0" indent="0" algn="l" rtl="0">
              <a:lnSpc>
                <a:spcPct val="115000"/>
              </a:lnSpc>
              <a:spcBef>
                <a:spcPts val="0"/>
              </a:spcBef>
              <a:spcAft>
                <a:spcPts val="0"/>
              </a:spcAft>
              <a:buClr>
                <a:schemeClr val="dk1"/>
              </a:buClr>
              <a:buSzPts val="1100"/>
              <a:buFont typeface="Arial"/>
              <a:buNone/>
            </a:pPr>
            <a:r>
              <a:rPr lang="en" sz="2000" dirty="0"/>
              <a:t>(0, 5, or 10 points)</a:t>
            </a:r>
            <a:endParaRPr sz="2000" dirty="0"/>
          </a:p>
          <a:p>
            <a:pPr marL="0" lvl="0" indent="0" algn="l" rtl="0">
              <a:lnSpc>
                <a:spcPct val="115000"/>
              </a:lnSpc>
              <a:spcBef>
                <a:spcPts val="1200"/>
              </a:spcBef>
              <a:spcAft>
                <a:spcPts val="0"/>
              </a:spcAft>
              <a:buNone/>
            </a:pPr>
            <a:r>
              <a:rPr lang="en" sz="2000" dirty="0"/>
              <a:t>Applicant must indicate which funding priorities they are requesting to fund, up to two of the priorities below:</a:t>
            </a:r>
            <a:endParaRPr sz="2000" dirty="0"/>
          </a:p>
          <a:p>
            <a:pPr marL="457200" lvl="0" indent="-355600" algn="l" rtl="0">
              <a:lnSpc>
                <a:spcPct val="115000"/>
              </a:lnSpc>
              <a:spcBef>
                <a:spcPts val="1200"/>
              </a:spcBef>
              <a:spcAft>
                <a:spcPts val="0"/>
              </a:spcAft>
              <a:buSzPts val="2000"/>
              <a:buChar char="•"/>
            </a:pPr>
            <a:r>
              <a:rPr lang="en" sz="2000" dirty="0"/>
              <a:t>Mental Health</a:t>
            </a:r>
            <a:endParaRPr sz="2100" dirty="0"/>
          </a:p>
          <a:p>
            <a:pPr marL="457200" lvl="0" indent="-355600" algn="l" rtl="0">
              <a:lnSpc>
                <a:spcPct val="115000"/>
              </a:lnSpc>
              <a:spcBef>
                <a:spcPts val="0"/>
              </a:spcBef>
              <a:spcAft>
                <a:spcPts val="0"/>
              </a:spcAft>
              <a:buSzPts val="2000"/>
              <a:buChar char="•"/>
            </a:pPr>
            <a:r>
              <a:rPr lang="en" sz="2000" dirty="0"/>
              <a:t>Suicide Prevention, Intervention, and Postvention</a:t>
            </a:r>
            <a:endParaRPr sz="2000" dirty="0"/>
          </a:p>
          <a:p>
            <a:pPr marL="457200" lvl="0" indent="-355600" algn="l" rtl="0">
              <a:lnSpc>
                <a:spcPct val="115000"/>
              </a:lnSpc>
              <a:spcBef>
                <a:spcPts val="0"/>
              </a:spcBef>
              <a:spcAft>
                <a:spcPts val="0"/>
              </a:spcAft>
              <a:buSzPts val="2000"/>
              <a:buChar char="•"/>
            </a:pPr>
            <a:r>
              <a:rPr lang="en" sz="2000" dirty="0"/>
              <a:t>Safe and Inclusive School Climates</a:t>
            </a:r>
            <a:endParaRPr sz="2000" dirty="0"/>
          </a:p>
          <a:p>
            <a:pPr marL="457200" lvl="0" indent="-355600" algn="l" rtl="0">
              <a:lnSpc>
                <a:spcPct val="115000"/>
              </a:lnSpc>
              <a:spcBef>
                <a:spcPts val="0"/>
              </a:spcBef>
              <a:spcAft>
                <a:spcPts val="0"/>
              </a:spcAft>
              <a:buSzPts val="2000"/>
              <a:buChar char="•"/>
            </a:pPr>
            <a:r>
              <a:rPr lang="en" sz="2000" dirty="0"/>
              <a:t>Systems to Address Chronic Absenteeism</a:t>
            </a:r>
            <a:endParaRPr sz="2000" dirty="0"/>
          </a:p>
          <a:p>
            <a:pPr marL="0" lvl="0" indent="0" algn="l" rtl="0">
              <a:spcBef>
                <a:spcPts val="1200"/>
              </a:spcBef>
              <a:spcAft>
                <a:spcPts val="0"/>
              </a:spcAft>
              <a:buNone/>
            </a:pPr>
            <a:endParaRPr sz="2000" dirty="0"/>
          </a:p>
        </p:txBody>
      </p:sp>
      <p:sp>
        <p:nvSpPr>
          <p:cNvPr id="2" name="Footer Placeholder 1">
            <a:extLst>
              <a:ext uri="{FF2B5EF4-FFF2-40B4-BE49-F238E27FC236}">
                <a16:creationId xmlns:a16="http://schemas.microsoft.com/office/drawing/2014/main" id="{8760DB33-AA7E-3D43-0F45-108B8E14B984}"/>
              </a:ext>
            </a:extLst>
          </p:cNvPr>
          <p:cNvSpPr>
            <a:spLocks noGrp="1"/>
          </p:cNvSpPr>
          <p:nvPr>
            <p:ph type="ftr" idx="11"/>
          </p:nvPr>
        </p:nvSpPr>
        <p:spPr/>
        <p:txBody>
          <a:bodyPr/>
          <a:lstStyle/>
          <a:p>
            <a:r>
              <a:rPr lang="en-US"/>
              <a:t>Oregon Department of Education</a:t>
            </a:r>
          </a:p>
        </p:txBody>
      </p:sp>
      <p:sp>
        <p:nvSpPr>
          <p:cNvPr id="4" name="Slide Number Placeholder 2">
            <a:extLst>
              <a:ext uri="{FF2B5EF4-FFF2-40B4-BE49-F238E27FC236}">
                <a16:creationId xmlns:a16="http://schemas.microsoft.com/office/drawing/2014/main" id="{EA23D8D0-AE29-6932-AD22-FDB4DC50BA6B}"/>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8</a:t>
            </a:fld>
            <a:endParaRPr lang="e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2"/>
          <p:cNvSpPr txBox="1">
            <a:spLocks noGrp="1"/>
          </p:cNvSpPr>
          <p:nvPr>
            <p:ph type="title"/>
          </p:nvPr>
        </p:nvSpPr>
        <p:spPr>
          <a:xfrm>
            <a:off x="537882" y="342900"/>
            <a:ext cx="8088300" cy="7698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 dirty="0"/>
              <a:t>Funding Priorities – Category 1</a:t>
            </a:r>
            <a:endParaRPr dirty="0"/>
          </a:p>
        </p:txBody>
      </p:sp>
      <p:sp>
        <p:nvSpPr>
          <p:cNvPr id="161" name="Google Shape;161;p22"/>
          <p:cNvSpPr txBox="1">
            <a:spLocks noGrp="1"/>
          </p:cNvSpPr>
          <p:nvPr>
            <p:ph type="body" idx="1"/>
          </p:nvPr>
        </p:nvSpPr>
        <p:spPr>
          <a:xfrm>
            <a:off x="537875" y="1262750"/>
            <a:ext cx="8088300" cy="3186000"/>
          </a:xfrm>
          <a:prstGeom prst="rect">
            <a:avLst/>
          </a:prstGeom>
        </p:spPr>
        <p:txBody>
          <a:bodyPr spcFirstLastPara="1" wrap="square" lIns="91425" tIns="45700" rIns="91425" bIns="45700" anchor="t" anchorCtr="0">
            <a:normAutofit fontScale="85000" lnSpcReduction="10000"/>
          </a:bodyPr>
          <a:lstStyle/>
          <a:p>
            <a:pPr marL="0" lvl="0" indent="0" algn="l" rtl="0">
              <a:lnSpc>
                <a:spcPct val="115000"/>
              </a:lnSpc>
              <a:spcBef>
                <a:spcPts val="0"/>
              </a:spcBef>
              <a:spcAft>
                <a:spcPts val="0"/>
              </a:spcAft>
              <a:buClr>
                <a:schemeClr val="dk1"/>
              </a:buClr>
              <a:buSzPts val="1100"/>
              <a:buFont typeface="Arial"/>
              <a:buNone/>
            </a:pPr>
            <a:r>
              <a:rPr lang="en" sz="2600" b="1" dirty="0"/>
              <a:t>Category 1 – Mental Health </a:t>
            </a:r>
            <a:endParaRPr sz="2600" b="1" dirty="0"/>
          </a:p>
          <a:p>
            <a:pPr marL="0" lvl="0" indent="0" algn="l" rtl="0">
              <a:lnSpc>
                <a:spcPct val="115000"/>
              </a:lnSpc>
              <a:spcBef>
                <a:spcPts val="1200"/>
              </a:spcBef>
              <a:spcAft>
                <a:spcPts val="0"/>
              </a:spcAft>
              <a:buClr>
                <a:schemeClr val="dk1"/>
              </a:buClr>
              <a:buSzPts val="1100"/>
              <a:buFont typeface="Arial"/>
              <a:buNone/>
            </a:pPr>
            <a:r>
              <a:rPr lang="en-US" sz="2000" dirty="0"/>
              <a:t>The applicant(s) will prioritize the mental health and well-being of both students and staff with explicit strategies, processes, and practices to:</a:t>
            </a:r>
          </a:p>
          <a:p>
            <a:pPr marL="457200" lvl="0" indent="-349250" algn="l" rtl="0">
              <a:lnSpc>
                <a:spcPct val="115000"/>
              </a:lnSpc>
              <a:spcBef>
                <a:spcPts val="1200"/>
              </a:spcBef>
              <a:spcAft>
                <a:spcPts val="0"/>
              </a:spcAft>
              <a:buSzPts val="1900"/>
              <a:buChar char="•"/>
            </a:pPr>
            <a:r>
              <a:rPr lang="en-US" sz="2000" dirty="0"/>
              <a:t>Center relationships, form partnerships with school-based mental health or public/private mental health organizations; and</a:t>
            </a:r>
          </a:p>
          <a:p>
            <a:pPr marL="457200" lvl="0" indent="-349250" algn="l" rtl="0">
              <a:lnSpc>
                <a:spcPct val="115000"/>
              </a:lnSpc>
              <a:spcBef>
                <a:spcPts val="0"/>
              </a:spcBef>
              <a:spcAft>
                <a:spcPts val="0"/>
              </a:spcAft>
              <a:buSzPts val="1900"/>
              <a:buChar char="•"/>
            </a:pPr>
            <a:r>
              <a:rPr lang="en-US" sz="2000" dirty="0"/>
              <a:t>Create a climate and culture focused on connection, care, and belonging.</a:t>
            </a:r>
          </a:p>
          <a:p>
            <a:pPr marL="0" lvl="0" indent="0" algn="l" rtl="0">
              <a:lnSpc>
                <a:spcPct val="115000"/>
              </a:lnSpc>
              <a:spcBef>
                <a:spcPts val="1800"/>
              </a:spcBef>
              <a:spcAft>
                <a:spcPts val="0"/>
              </a:spcAft>
              <a:buNone/>
            </a:pPr>
            <a:r>
              <a:rPr lang="en-US" sz="1600" i="1" dirty="0"/>
              <a:t>All activities in this area must be in alignment with Oregon’s </a:t>
            </a:r>
            <a:r>
              <a:rPr lang="en-US" sz="1600" i="1" u="sng" dirty="0">
                <a:solidFill>
                  <a:schemeClr val="hlink"/>
                </a:solidFill>
                <a:hlinkClick r:id="rId3"/>
              </a:rPr>
              <a:t>Integrated Model of Mental Health</a:t>
            </a:r>
            <a:r>
              <a:rPr lang="en-US" sz="1600" i="1" dirty="0"/>
              <a:t>. This model addresses health and mental health promotion, prevention, and intervention efforts that are strengths-based, trauma-informed, incorporate principles of social-emotional learning, and are equity-centered.</a:t>
            </a:r>
          </a:p>
          <a:p>
            <a:pPr marL="0" lvl="0" indent="0" algn="l" rtl="0">
              <a:spcBef>
                <a:spcPts val="1200"/>
              </a:spcBef>
              <a:spcAft>
                <a:spcPts val="0"/>
              </a:spcAft>
              <a:buNone/>
            </a:pPr>
            <a:endParaRPr sz="2000" dirty="0"/>
          </a:p>
        </p:txBody>
      </p:sp>
      <p:sp>
        <p:nvSpPr>
          <p:cNvPr id="2" name="Footer Placeholder 1">
            <a:extLst>
              <a:ext uri="{FF2B5EF4-FFF2-40B4-BE49-F238E27FC236}">
                <a16:creationId xmlns:a16="http://schemas.microsoft.com/office/drawing/2014/main" id="{A17FD18A-4029-A0F3-5F7C-B5EA1D3930CB}"/>
              </a:ext>
            </a:extLst>
          </p:cNvPr>
          <p:cNvSpPr>
            <a:spLocks noGrp="1"/>
          </p:cNvSpPr>
          <p:nvPr>
            <p:ph type="ftr" idx="11"/>
          </p:nvPr>
        </p:nvSpPr>
        <p:spPr/>
        <p:txBody>
          <a:bodyPr/>
          <a:lstStyle/>
          <a:p>
            <a:r>
              <a:rPr lang="en-US"/>
              <a:t>Oregon Department of Education</a:t>
            </a:r>
          </a:p>
        </p:txBody>
      </p:sp>
      <p:sp>
        <p:nvSpPr>
          <p:cNvPr id="4" name="Slide Number Placeholder 2">
            <a:extLst>
              <a:ext uri="{FF2B5EF4-FFF2-40B4-BE49-F238E27FC236}">
                <a16:creationId xmlns:a16="http://schemas.microsoft.com/office/drawing/2014/main" id="{F8B8C50A-4E66-C577-E3D8-0DFD656E3BE9}"/>
              </a:ext>
            </a:extLst>
          </p:cNvPr>
          <p:cNvSpPr>
            <a:spLocks noGrp="1"/>
          </p:cNvSpPr>
          <p:nvPr>
            <p:ph type="sldNum" idx="12"/>
          </p:nvPr>
        </p:nvSpPr>
        <p:spPr>
          <a:xfrm>
            <a:off x="6658900" y="4627040"/>
            <a:ext cx="2168400" cy="273900"/>
          </a:xfrm>
        </p:spPr>
        <p:txBody>
          <a:bodyPr/>
          <a:lstStyle/>
          <a:p>
            <a:pPr marL="0" lvl="0" indent="0" algn="r" rtl="0">
              <a:spcBef>
                <a:spcPts val="0"/>
              </a:spcBef>
              <a:spcAft>
                <a:spcPts val="0"/>
              </a:spcAft>
              <a:buNone/>
            </a:pPr>
            <a:fld id="{00000000-1234-1234-1234-123412341234}" type="slidenum">
              <a:rPr lang="en" smtClean="0"/>
              <a:t>9</a:t>
            </a:fld>
            <a:endParaRPr lang="en" dirty="0"/>
          </a:p>
        </p:txBody>
      </p:sp>
    </p:spTree>
    <p:extLst>
      <p:ext uri="{BB962C8B-B14F-4D97-AF65-F5344CB8AC3E}">
        <p14:creationId xmlns:p14="http://schemas.microsoft.com/office/powerpoint/2010/main" val="469530840"/>
      </p:ext>
    </p:extLst>
  </p:cSld>
  <p:clrMapOvr>
    <a:masterClrMapping/>
  </p:clrMapOvr>
</p:sld>
</file>

<file path=ppt/theme/theme1.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812F45279552458458D0611D127A50" ma:contentTypeVersion="7" ma:contentTypeDescription="Create a new document." ma:contentTypeScope="" ma:versionID="6bdae2dbe247fbd1a9219b90e32b8d03">
  <xsd:schema xmlns:xsd="http://www.w3.org/2001/XMLSchema" xmlns:xs="http://www.w3.org/2001/XMLSchema" xmlns:p="http://schemas.microsoft.com/office/2006/metadata/properties" xmlns:ns1="http://schemas.microsoft.com/sharepoint/v3" xmlns:ns2="033ab11c-6041-4f50-b845-c0c38e41b3e3" xmlns:ns3="54031767-dd6d-417c-ab73-583408f47564" targetNamespace="http://schemas.microsoft.com/office/2006/metadata/properties" ma:root="true" ma:fieldsID="e18252215fa447399964ade5cc238a15" ns1:_="" ns2:_="" ns3:_="">
    <xsd:import namespace="http://schemas.microsoft.com/sharepoint/v3"/>
    <xsd:import namespace="033ab11c-6041-4f50-b845-c0c38e41b3e3"/>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33ab11c-6041-4f50-b845-c0c38e41b3e3"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StartDate xmlns="http://schemas.microsoft.com/sharepoint/v3" xsi:nil="true"/>
    <PublishingExpirationDate xmlns="http://schemas.microsoft.com/sharepoint/v3" xsi:nil="true"/>
    <Estimated_x0020_Creation_x0020_Date xmlns="033ab11c-6041-4f50-b845-c0c38e41b3e3" xsi:nil="true"/>
    <Remediation_x0020_Date xmlns="033ab11c-6041-4f50-b845-c0c38e41b3e3" xsi:nil="true"/>
    <Priority xmlns="033ab11c-6041-4f50-b845-c0c38e41b3e3" xsi:nil="true"/>
  </documentManagement>
</p:properties>
</file>

<file path=customXml/itemProps1.xml><?xml version="1.0" encoding="utf-8"?>
<ds:datastoreItem xmlns:ds="http://schemas.openxmlformats.org/officeDocument/2006/customXml" ds:itemID="{02B13EF9-A704-4401-85E8-5D9BEC36BB5C}"/>
</file>

<file path=customXml/itemProps2.xml><?xml version="1.0" encoding="utf-8"?>
<ds:datastoreItem xmlns:ds="http://schemas.openxmlformats.org/officeDocument/2006/customXml" ds:itemID="{DB00DF33-BC2F-4B64-A619-201B1D967C2E}"/>
</file>

<file path=customXml/itemProps3.xml><?xml version="1.0" encoding="utf-8"?>
<ds:datastoreItem xmlns:ds="http://schemas.openxmlformats.org/officeDocument/2006/customXml" ds:itemID="{4CA8D4FF-D1F5-4DE0-83CD-E69D9B0B08C8}"/>
</file>

<file path=docProps/app.xml><?xml version="1.0" encoding="utf-8"?>
<Properties xmlns="http://schemas.openxmlformats.org/officeDocument/2006/extended-properties" xmlns:vt="http://schemas.openxmlformats.org/officeDocument/2006/docPropsVTypes">
  <TotalTime>383</TotalTime>
  <Words>2705</Words>
  <Application>Microsoft Office PowerPoint</Application>
  <PresentationFormat>On-screen Show (16:9)</PresentationFormat>
  <Paragraphs>279</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Times New Roman</vt:lpstr>
      <vt:lpstr>2021ODE</vt:lpstr>
      <vt:lpstr>Stronger Connections Grant</vt:lpstr>
      <vt:lpstr>Introductions</vt:lpstr>
      <vt:lpstr>Goals for today</vt:lpstr>
      <vt:lpstr>Disclaimer</vt:lpstr>
      <vt:lpstr>Grounding</vt:lpstr>
      <vt:lpstr>Eligible Districts</vt:lpstr>
      <vt:lpstr>Grant Size and Duration</vt:lpstr>
      <vt:lpstr>Application Requirements</vt:lpstr>
      <vt:lpstr>Funding Priorities – Category 1</vt:lpstr>
      <vt:lpstr>Funding Priorities – Category 2</vt:lpstr>
      <vt:lpstr>Funding Priorities – Category 3</vt:lpstr>
      <vt:lpstr>Funding Priorities – Category 4</vt:lpstr>
      <vt:lpstr>Stronger Connection Grant Allowable Uses</vt:lpstr>
      <vt:lpstr>Application Instructions</vt:lpstr>
      <vt:lpstr>Narrative Question 1</vt:lpstr>
      <vt:lpstr>Narrative Question 2</vt:lpstr>
      <vt:lpstr>Budget Requirements</vt:lpstr>
      <vt:lpstr>Districts Required to Consult with Private Schools</vt:lpstr>
      <vt:lpstr>Districts Required to Conduct Tribal Consultation</vt:lpstr>
      <vt:lpstr>Applying as a Consortium</vt:lpstr>
      <vt:lpstr>Application Timeline </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Stronger Connections Grant Office Hours </dc:title>
  <dc:creator>SAPPINGTON Jennifer * ODE</dc:creator>
  <cp:lastModifiedBy>SAPPINGTON Jennifer * ODE</cp:lastModifiedBy>
  <cp:revision>5</cp:revision>
  <dcterms:modified xsi:type="dcterms:W3CDTF">2024-02-16T21:38:47Z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30ea53-6f5e-4160-81a5-992a9105450a_Enabled">
    <vt:lpwstr>true</vt:lpwstr>
  </property>
  <property fmtid="{D5CDD505-2E9C-101B-9397-08002B2CF9AE}" pid="3" name="MSIP_Label_7730ea53-6f5e-4160-81a5-992a9105450a_SetDate">
    <vt:lpwstr>2024-02-16T00:22:49Z</vt:lpwstr>
  </property>
  <property fmtid="{D5CDD505-2E9C-101B-9397-08002B2CF9AE}" pid="4" name="MSIP_Label_7730ea53-6f5e-4160-81a5-992a9105450a_Method">
    <vt:lpwstr>Standard</vt:lpwstr>
  </property>
  <property fmtid="{D5CDD505-2E9C-101B-9397-08002B2CF9AE}" pid="5" name="MSIP_Label_7730ea53-6f5e-4160-81a5-992a9105450a_Name">
    <vt:lpwstr>Level 2 - Limited (Items)</vt:lpwstr>
  </property>
  <property fmtid="{D5CDD505-2E9C-101B-9397-08002B2CF9AE}" pid="6" name="MSIP_Label_7730ea53-6f5e-4160-81a5-992a9105450a_SiteId">
    <vt:lpwstr>b4f51418-b269-49a2-935a-fa54bf584fc8</vt:lpwstr>
  </property>
  <property fmtid="{D5CDD505-2E9C-101B-9397-08002B2CF9AE}" pid="7" name="MSIP_Label_7730ea53-6f5e-4160-81a5-992a9105450a_ActionId">
    <vt:lpwstr>39c06c90-1d2a-4bbf-b97d-5e2c7eebda60</vt:lpwstr>
  </property>
  <property fmtid="{D5CDD505-2E9C-101B-9397-08002B2CF9AE}" pid="8" name="MSIP_Label_7730ea53-6f5e-4160-81a5-992a9105450a_ContentBits">
    <vt:lpwstr>0</vt:lpwstr>
  </property>
  <property fmtid="{D5CDD505-2E9C-101B-9397-08002B2CF9AE}" pid="9" name="ContentTypeId">
    <vt:lpwstr>0x010100B3812F45279552458458D0611D127A50</vt:lpwstr>
  </property>
</Properties>
</file>