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s/slide4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1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2.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49"/>
  </p:notesMasterIdLst>
  <p:sldIdLst>
    <p:sldId id="256" r:id="rId7"/>
    <p:sldId id="272" r:id="rId8"/>
    <p:sldId id="258" r:id="rId9"/>
    <p:sldId id="273" r:id="rId10"/>
    <p:sldId id="274" r:id="rId11"/>
    <p:sldId id="275" r:id="rId12"/>
    <p:sldId id="276" r:id="rId13"/>
    <p:sldId id="277" r:id="rId14"/>
    <p:sldId id="317" r:id="rId15"/>
    <p:sldId id="320" r:id="rId16"/>
    <p:sldId id="311" r:id="rId17"/>
    <p:sldId id="312" r:id="rId18"/>
    <p:sldId id="313" r:id="rId19"/>
    <p:sldId id="314" r:id="rId20"/>
    <p:sldId id="315" r:id="rId21"/>
    <p:sldId id="316" r:id="rId22"/>
    <p:sldId id="318" r:id="rId23"/>
    <p:sldId id="285" r:id="rId24"/>
    <p:sldId id="306" r:id="rId25"/>
    <p:sldId id="287" r:id="rId26"/>
    <p:sldId id="289" r:id="rId27"/>
    <p:sldId id="282" r:id="rId28"/>
    <p:sldId id="283" r:id="rId29"/>
    <p:sldId id="284" r:id="rId30"/>
    <p:sldId id="309" r:id="rId31"/>
    <p:sldId id="290" r:id="rId32"/>
    <p:sldId id="319" r:id="rId33"/>
    <p:sldId id="291" r:id="rId34"/>
    <p:sldId id="292" r:id="rId35"/>
    <p:sldId id="293" r:id="rId36"/>
    <p:sldId id="294" r:id="rId37"/>
    <p:sldId id="295" r:id="rId38"/>
    <p:sldId id="296" r:id="rId39"/>
    <p:sldId id="297" r:id="rId40"/>
    <p:sldId id="298" r:id="rId41"/>
    <p:sldId id="310" r:id="rId42"/>
    <p:sldId id="299" r:id="rId43"/>
    <p:sldId id="300" r:id="rId44"/>
    <p:sldId id="301" r:id="rId45"/>
    <p:sldId id="302" r:id="rId46"/>
    <p:sldId id="304" r:id="rId47"/>
    <p:sldId id="26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533" autoAdjust="0"/>
  </p:normalViewPr>
  <p:slideViewPr>
    <p:cSldViewPr snapToGrid="0">
      <p:cViewPr varScale="1">
        <p:scale>
          <a:sx n="60" d="100"/>
          <a:sy n="60" d="100"/>
        </p:scale>
        <p:origin x="453" y="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ustomXml" Target="../customXml/item3.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dirty="0"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7/24/2023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dirty="0"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7/24/2023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7/24/2023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7/24/2023</a:t>
            </a:fld>
            <a:endParaRPr lang="en-US" dirty="0"/>
          </a:p>
        </p:txBody>
      </p:sp>
      <p:sp>
        <p:nvSpPr>
          <p:cNvPr id="8" name="Footer Placeholder 7"/>
          <p:cNvSpPr>
            <a:spLocks noGrp="1"/>
          </p:cNvSpPr>
          <p:nvPr>
            <p:ph type="ftr" sz="quarter" idx="11"/>
          </p:nvPr>
        </p:nvSpPr>
        <p:spPr/>
        <p:txBody>
          <a:bodyPr/>
          <a:lstStyle/>
          <a:p>
            <a:r>
              <a:rPr lang="en-US" dirty="0"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7/24/2023</a:t>
            </a:fld>
            <a:endParaRPr lang="en-US" dirty="0"/>
          </a:p>
        </p:txBody>
      </p:sp>
      <p:sp>
        <p:nvSpPr>
          <p:cNvPr id="4" name="Footer Placeholder 3"/>
          <p:cNvSpPr>
            <a:spLocks noGrp="1"/>
          </p:cNvSpPr>
          <p:nvPr>
            <p:ph type="ftr" sz="quarter" idx="11"/>
          </p:nvPr>
        </p:nvSpPr>
        <p:spPr/>
        <p:txBody>
          <a:bodyPr/>
          <a:lstStyle/>
          <a:p>
            <a:r>
              <a:rPr lang="en-US" dirty="0"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7/24/2023</a:t>
            </a:fld>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7/24/2023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oregon.gov/ode/educator-resources/assessment/Documents/EL_Designations_from_Other_States.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oregon.gov/ode/educator-resources/assessment/pages/assessment-administration.aspx"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district.ode.state.or.us/apps/login/searchSA.aspx" TargetMode="External"/><Relationship Id="rId2" Type="http://schemas.openxmlformats.org/officeDocument/2006/relationships/hyperlink" Target="https://district.ode.state.or.u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oregon.gov/ode/schools-and-districts/grants/ESEA/EL/Pages/Data-Collections.aspx" TargetMode="External"/><Relationship Id="rId2" Type="http://schemas.openxmlformats.org/officeDocument/2006/relationships/hyperlink" Target="https://odedistrict.oregon.gov/CollectionsValidations/FileFormats/Documents/23-24%20elfileformat.xlsx" TargetMode="External"/><Relationship Id="rId1" Type="http://schemas.openxmlformats.org/officeDocument/2006/relationships/slideLayout" Target="../slideLayouts/slideLayout3.xml"/><Relationship Id="rId4" Type="http://schemas.openxmlformats.org/officeDocument/2006/relationships/hyperlink" Target="https://district.ode.state.or.us/apps/info/docs/ESEA_Title_III_EL_Definitions_%202021%20SY.doc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helpdesk@ode.state.or.us" TargetMode="External"/><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3.xml"/><Relationship Id="rId5" Type="http://schemas.openxmlformats.org/officeDocument/2006/relationships/hyperlink" Target="mailto:ben.wolcott@ode.oregon.gov" TargetMode="External"/><Relationship Id="rId4" Type="http://schemas.openxmlformats.org/officeDocument/2006/relationships/hyperlink" Target="mailto:kim.a.miller@ode.oregon.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Data Collections in </a:t>
            </a:r>
            <a:r>
              <a:rPr lang="en-US" dirty="0" smtClean="0"/>
              <a:t>2023-24</a:t>
            </a:r>
            <a:endParaRPr lang="en-US" dirty="0"/>
          </a:p>
        </p:txBody>
      </p:sp>
      <p:sp>
        <p:nvSpPr>
          <p:cNvPr id="3" name="Subtitle 2"/>
          <p:cNvSpPr>
            <a:spLocks noGrp="1"/>
          </p:cNvSpPr>
          <p:nvPr>
            <p:ph type="subTitle" idx="1"/>
          </p:nvPr>
        </p:nvSpPr>
        <p:spPr/>
        <p:txBody>
          <a:bodyPr/>
          <a:lstStyle/>
          <a:p>
            <a:r>
              <a:rPr lang="en-US" dirty="0" smtClean="0"/>
              <a:t>September 2023</a:t>
            </a:r>
            <a:endParaRPr lang="en-US" dirty="0"/>
          </a:p>
        </p:txBody>
      </p:sp>
      <p:sp>
        <p:nvSpPr>
          <p:cNvPr id="4" name="Footer Placeholder 3"/>
          <p:cNvSpPr>
            <a:spLocks noGrp="1"/>
          </p:cNvSpPr>
          <p:nvPr>
            <p:ph type="ftr" sz="quarter" idx="11"/>
          </p:nvPr>
        </p:nvSpPr>
        <p:spPr/>
        <p:txBody>
          <a:bodyPr/>
          <a:lstStyle/>
          <a:p>
            <a:r>
              <a:rPr lang="en-US" dirty="0"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flag is required beginning the 23-24 school year.</a:t>
            </a:r>
          </a:p>
          <a:p>
            <a:endParaRPr lang="en-US" dirty="0"/>
          </a:p>
          <a:p>
            <a:r>
              <a:rPr lang="en-US" dirty="0" smtClean="0"/>
              <a:t>ODE uses this flag to review students who have domain exemptions for ELPA summative assessments.</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p:cNvSpPr>
            <a:spLocks noGrp="1"/>
          </p:cNvSpPr>
          <p:nvPr>
            <p:ph type="title"/>
          </p:nvPr>
        </p:nvSpPr>
        <p:spPr/>
        <p:txBody>
          <a:bodyPr/>
          <a:lstStyle/>
          <a:p>
            <a:r>
              <a:rPr lang="en-US" dirty="0" smtClean="0"/>
              <a:t>Section 504 flag</a:t>
            </a:r>
            <a:endParaRPr lang="en-US" dirty="0"/>
          </a:p>
        </p:txBody>
      </p:sp>
    </p:spTree>
    <p:extLst>
      <p:ext uri="{BB962C8B-B14F-4D97-AF65-F5344CB8AC3E}">
        <p14:creationId xmlns:p14="http://schemas.microsoft.com/office/powerpoint/2010/main" val="391237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3192" y="1825624"/>
            <a:ext cx="11411712" cy="4547743"/>
          </a:xfrm>
        </p:spPr>
        <p:txBody>
          <a:bodyPr>
            <a:normAutofit/>
          </a:bodyPr>
          <a:lstStyle/>
          <a:p>
            <a:pPr marL="0" indent="0">
              <a:buNone/>
            </a:pPr>
            <a:r>
              <a:rPr lang="en-US" dirty="0" smtClean="0"/>
              <a:t>During the 2023 Multilingual/English Learner Alliance conference, ODE made a decision to </a:t>
            </a:r>
            <a:r>
              <a:rPr lang="en-US" dirty="0" smtClean="0">
                <a:hlinkClick r:id="rId2"/>
              </a:rPr>
              <a:t>honor EL designations from other states</a:t>
            </a:r>
            <a:r>
              <a:rPr lang="en-US" dirty="0" smtClean="0"/>
              <a:t>. </a:t>
            </a:r>
          </a:p>
          <a:p>
            <a:r>
              <a:rPr lang="en-US" dirty="0" smtClean="0"/>
              <a:t>  This means that students enrolling in Oregon from another state, holding EL status (current, monitor, or former) is entered into Oregon schools with that status and do not have to be administered the ELPA screener; </a:t>
            </a:r>
          </a:p>
          <a:p>
            <a:pPr lvl="1"/>
            <a:r>
              <a:rPr lang="en-US" b="1" u="sng" dirty="0"/>
              <a:t>A</a:t>
            </a:r>
            <a:r>
              <a:rPr lang="en-US" b="1" u="sng" dirty="0" smtClean="0"/>
              <a:t>s long as</a:t>
            </a:r>
            <a:r>
              <a:rPr lang="en-US" dirty="0" smtClean="0"/>
              <a:t> the enrolling district/school is able to obtain the student’s EL start date and exit date (where appropriate).</a:t>
            </a:r>
          </a:p>
          <a:p>
            <a:pPr lvl="1"/>
            <a:r>
              <a:rPr lang="en-US" dirty="0" smtClean="0"/>
              <a:t>If the date(s) </a:t>
            </a:r>
            <a:r>
              <a:rPr lang="en-US" b="1" u="sng" dirty="0" smtClean="0"/>
              <a:t>are not</a:t>
            </a:r>
            <a:r>
              <a:rPr lang="en-US" dirty="0" smtClean="0"/>
              <a:t> obtained by the federal timeline to identity the student for EL status, the student </a:t>
            </a:r>
            <a:r>
              <a:rPr lang="en-US" b="1" u="sng" dirty="0" smtClean="0"/>
              <a:t>must be administered </a:t>
            </a:r>
            <a:r>
              <a:rPr lang="en-US" dirty="0" smtClean="0"/>
              <a:t> the ELPA screener.</a:t>
            </a:r>
          </a:p>
          <a:p>
            <a:pPr lvl="2"/>
            <a:r>
              <a:rPr lang="en-US" b="1" dirty="0" smtClean="0"/>
              <a:t>Regardless of data received after the administration of the ELPA screener, the most recent assessment determination, establishes the student’s EL designation.</a:t>
            </a:r>
          </a:p>
          <a:p>
            <a:pPr lvl="1"/>
            <a:endParaRPr lang="en-US" b="1" u="sng"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11</a:t>
            </a:fld>
            <a:endParaRPr lang="en-US" dirty="0"/>
          </a:p>
        </p:txBody>
      </p:sp>
      <p:sp>
        <p:nvSpPr>
          <p:cNvPr id="7" name="Title 6"/>
          <p:cNvSpPr>
            <a:spLocks noGrp="1"/>
          </p:cNvSpPr>
          <p:nvPr>
            <p:ph type="title"/>
          </p:nvPr>
        </p:nvSpPr>
        <p:spPr/>
        <p:txBody>
          <a:bodyPr/>
          <a:lstStyle/>
          <a:p>
            <a:r>
              <a:rPr lang="en-US" dirty="0" smtClean="0"/>
              <a:t>Honoring EL designations from other states</a:t>
            </a:r>
            <a:endParaRPr lang="en-US" dirty="0"/>
          </a:p>
        </p:txBody>
      </p:sp>
    </p:spTree>
    <p:extLst>
      <p:ext uri="{BB962C8B-B14F-4D97-AF65-F5344CB8AC3E}">
        <p14:creationId xmlns:p14="http://schemas.microsoft.com/office/powerpoint/2010/main" val="299777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noAutofit/>
          </a:bodyPr>
          <a:lstStyle/>
          <a:p>
            <a:pPr marL="0" lvl="1">
              <a:lnSpc>
                <a:spcPct val="80000"/>
              </a:lnSpc>
              <a:spcBef>
                <a:spcPts val="1000"/>
              </a:spcBef>
            </a:pPr>
            <a:r>
              <a:rPr lang="en-US" sz="2700" b="0" dirty="0">
                <a:solidFill>
                  <a:schemeClr val="accent1"/>
                </a:solidFill>
              </a:rPr>
              <a:t>Coding for 1-A students – served by EL Program</a:t>
            </a:r>
          </a:p>
        </p:txBody>
      </p:sp>
      <p:sp>
        <p:nvSpPr>
          <p:cNvPr id="6" name="Content Placeholder 5"/>
          <p:cNvSpPr>
            <a:spLocks noGrp="1"/>
          </p:cNvSpPr>
          <p:nvPr>
            <p:ph sz="half" idx="2"/>
          </p:nvPr>
        </p:nvSpPr>
        <p:spPr/>
        <p:txBody>
          <a:bodyPr>
            <a:normAutofit lnSpcReduction="10000"/>
          </a:bodyPr>
          <a:lstStyle/>
          <a:p>
            <a:pPr lvl="0"/>
            <a:r>
              <a:rPr lang="en-US" dirty="0" smtClean="0"/>
              <a:t>Served </a:t>
            </a:r>
            <a:r>
              <a:rPr lang="en-US" dirty="0"/>
              <a:t>by the EL program </a:t>
            </a:r>
          </a:p>
          <a:p>
            <a:pPr lvl="1"/>
            <a:r>
              <a:rPr lang="en-US" dirty="0"/>
              <a:t>ELRecTypCd  - 1-A</a:t>
            </a:r>
          </a:p>
          <a:p>
            <a:pPr lvl="1"/>
            <a:r>
              <a:rPr lang="en-US" dirty="0"/>
              <a:t>EL start date – use date from the other state </a:t>
            </a:r>
          </a:p>
          <a:p>
            <a:pPr lvl="1"/>
            <a:r>
              <a:rPr lang="en-US" dirty="0"/>
              <a:t>ELPrfTstAdmDt – use EL Start date for this field</a:t>
            </a:r>
          </a:p>
          <a:p>
            <a:pPr lvl="1"/>
            <a:r>
              <a:rPr lang="en-US" dirty="0"/>
              <a:t>ELPrfTstCd – 11</a:t>
            </a:r>
          </a:p>
          <a:p>
            <a:pPr lvl="1"/>
            <a:r>
              <a:rPr lang="en-US" dirty="0"/>
              <a:t>Leave Domain scores blank</a:t>
            </a:r>
          </a:p>
          <a:p>
            <a:pPr lvl="1"/>
            <a:r>
              <a:rPr lang="en-US" dirty="0"/>
              <a:t>EL flag is set to Yes</a:t>
            </a:r>
          </a:p>
          <a:p>
            <a:pPr lvl="1"/>
            <a:endParaRPr lang="en-US" dirty="0"/>
          </a:p>
          <a:p>
            <a:endParaRPr lang="en-US" dirty="0"/>
          </a:p>
        </p:txBody>
      </p:sp>
      <p:sp>
        <p:nvSpPr>
          <p:cNvPr id="7" name="Text Placeholder 6"/>
          <p:cNvSpPr>
            <a:spLocks noGrp="1"/>
          </p:cNvSpPr>
          <p:nvPr>
            <p:ph type="body" sz="quarter" idx="3"/>
          </p:nvPr>
        </p:nvSpPr>
        <p:spPr/>
        <p:txBody>
          <a:bodyPr>
            <a:normAutofit fontScale="85000" lnSpcReduction="10000"/>
          </a:bodyPr>
          <a:lstStyle/>
          <a:p>
            <a:r>
              <a:rPr lang="en-US" dirty="0" smtClean="0"/>
              <a:t>Coding for 4-N students – parent waiver for EL program participation</a:t>
            </a:r>
            <a:endParaRPr lang="en-US" dirty="0"/>
          </a:p>
        </p:txBody>
      </p:sp>
      <p:sp>
        <p:nvSpPr>
          <p:cNvPr id="8" name="Content Placeholder 7"/>
          <p:cNvSpPr>
            <a:spLocks noGrp="1"/>
          </p:cNvSpPr>
          <p:nvPr>
            <p:ph sz="quarter" idx="4"/>
          </p:nvPr>
        </p:nvSpPr>
        <p:spPr/>
        <p:txBody>
          <a:bodyPr>
            <a:normAutofit lnSpcReduction="10000"/>
          </a:bodyPr>
          <a:lstStyle/>
          <a:p>
            <a:pPr lvl="0"/>
            <a:r>
              <a:rPr lang="en-US" dirty="0"/>
              <a:t>Parent signed waiver for EL instructional program</a:t>
            </a:r>
          </a:p>
          <a:p>
            <a:pPr lvl="1"/>
            <a:r>
              <a:rPr lang="en-US" dirty="0"/>
              <a:t>ELRecTypCd – 4-N</a:t>
            </a:r>
          </a:p>
          <a:p>
            <a:pPr lvl="1"/>
            <a:r>
              <a:rPr lang="en-US" dirty="0"/>
              <a:t>EL start date – use date from the other state </a:t>
            </a:r>
          </a:p>
          <a:p>
            <a:pPr lvl="1"/>
            <a:r>
              <a:rPr lang="en-US" dirty="0"/>
              <a:t>ELPrfTstAdmDt – use EL Start date for this field</a:t>
            </a:r>
          </a:p>
          <a:p>
            <a:pPr lvl="1"/>
            <a:r>
              <a:rPr lang="en-US" dirty="0"/>
              <a:t>Leave Domain scores blank</a:t>
            </a:r>
          </a:p>
          <a:p>
            <a:pPr lvl="1"/>
            <a:r>
              <a:rPr lang="en-US" dirty="0"/>
              <a:t>Waiver date required</a:t>
            </a:r>
          </a:p>
          <a:p>
            <a:pPr lvl="1"/>
            <a:r>
              <a:rPr lang="en-US" dirty="0"/>
              <a:t>EL flag is set to Yes</a:t>
            </a: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a:xfrm>
            <a:off x="164592" y="454534"/>
            <a:ext cx="11862816" cy="1026460"/>
          </a:xfrm>
        </p:spPr>
        <p:txBody>
          <a:bodyPr>
            <a:noAutofit/>
          </a:bodyPr>
          <a:lstStyle/>
          <a:p>
            <a:r>
              <a:rPr lang="en-US" sz="2800" dirty="0" smtClean="0"/>
              <a:t>New Proficiency </a:t>
            </a:r>
            <a:r>
              <a:rPr lang="en-US" sz="2800" dirty="0"/>
              <a:t>Test Code – 11</a:t>
            </a:r>
            <a:br>
              <a:rPr lang="en-US" sz="2800" dirty="0"/>
            </a:br>
            <a:r>
              <a:rPr lang="en-US" sz="2800" dirty="0" smtClean="0"/>
              <a:t>for </a:t>
            </a:r>
            <a:r>
              <a:rPr lang="en-US" sz="2800" dirty="0"/>
              <a:t>students who were identified as an EL in the current school year in another </a:t>
            </a:r>
            <a:r>
              <a:rPr lang="en-US" sz="2800" dirty="0" smtClean="0"/>
              <a:t>state</a:t>
            </a:r>
            <a:endParaRPr lang="en-US" sz="2800" dirty="0"/>
          </a:p>
        </p:txBody>
      </p:sp>
    </p:spTree>
    <p:extLst>
      <p:ext uri="{BB962C8B-B14F-4D97-AF65-F5344CB8AC3E}">
        <p14:creationId xmlns:p14="http://schemas.microsoft.com/office/powerpoint/2010/main" val="243143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normAutofit fontScale="92500" lnSpcReduction="10000"/>
          </a:bodyPr>
          <a:lstStyle/>
          <a:p>
            <a:r>
              <a:rPr lang="en-US" dirty="0" smtClean="0"/>
              <a:t>Served by the EL instructional program</a:t>
            </a:r>
            <a:endParaRPr lang="en-US" dirty="0"/>
          </a:p>
        </p:txBody>
      </p:sp>
      <p:sp>
        <p:nvSpPr>
          <p:cNvPr id="14" name="Content Placeholder 13"/>
          <p:cNvSpPr>
            <a:spLocks noGrp="1"/>
          </p:cNvSpPr>
          <p:nvPr>
            <p:ph sz="half" idx="2"/>
          </p:nvPr>
        </p:nvSpPr>
        <p:spPr/>
        <p:txBody>
          <a:bodyPr>
            <a:normAutofit fontScale="92500"/>
          </a:bodyPr>
          <a:lstStyle/>
          <a:p>
            <a:pPr lvl="0"/>
            <a:r>
              <a:rPr lang="en-US" dirty="0"/>
              <a:t>Served by the EL program </a:t>
            </a:r>
          </a:p>
          <a:p>
            <a:pPr lvl="1"/>
            <a:r>
              <a:rPr lang="en-US" dirty="0"/>
              <a:t>ELRecTypCd  - 1-B (this could change depending on ELPA participation or proficient ELPA score)</a:t>
            </a:r>
          </a:p>
          <a:p>
            <a:pPr lvl="1"/>
            <a:r>
              <a:rPr lang="en-US" dirty="0"/>
              <a:t>EL start date – use date from the other state</a:t>
            </a:r>
          </a:p>
          <a:p>
            <a:pPr lvl="1"/>
            <a:r>
              <a:rPr lang="en-US" dirty="0"/>
              <a:t>ELPrfTstCd –ELPA summative (06, 09, or 10 – whichever is most appropriate for student).</a:t>
            </a:r>
          </a:p>
          <a:p>
            <a:pPr lvl="1"/>
            <a:r>
              <a:rPr lang="en-US" dirty="0"/>
              <a:t>EL flag is set to Yes</a:t>
            </a:r>
          </a:p>
          <a:p>
            <a:endParaRPr lang="en-US" dirty="0"/>
          </a:p>
        </p:txBody>
      </p:sp>
      <p:sp>
        <p:nvSpPr>
          <p:cNvPr id="15" name="Text Placeholder 14"/>
          <p:cNvSpPr>
            <a:spLocks noGrp="1"/>
          </p:cNvSpPr>
          <p:nvPr>
            <p:ph type="body" sz="quarter" idx="3"/>
          </p:nvPr>
        </p:nvSpPr>
        <p:spPr/>
        <p:txBody>
          <a:bodyPr>
            <a:normAutofit fontScale="92500" lnSpcReduction="10000"/>
          </a:bodyPr>
          <a:lstStyle/>
          <a:p>
            <a:r>
              <a:rPr lang="en-US" dirty="0" smtClean="0"/>
              <a:t>Waiver from participation in the EL instructional program</a:t>
            </a:r>
            <a:endParaRPr lang="en-US" dirty="0"/>
          </a:p>
        </p:txBody>
      </p:sp>
      <p:sp>
        <p:nvSpPr>
          <p:cNvPr id="16" name="Content Placeholder 15"/>
          <p:cNvSpPr>
            <a:spLocks noGrp="1"/>
          </p:cNvSpPr>
          <p:nvPr>
            <p:ph sz="quarter" idx="4"/>
          </p:nvPr>
        </p:nvSpPr>
        <p:spPr/>
        <p:txBody>
          <a:bodyPr>
            <a:normAutofit fontScale="92500" lnSpcReduction="10000"/>
          </a:bodyPr>
          <a:lstStyle/>
          <a:p>
            <a:pPr lvl="0"/>
            <a:r>
              <a:rPr lang="en-US" dirty="0"/>
              <a:t>Parent signed waiver for EL instructional program</a:t>
            </a:r>
          </a:p>
          <a:p>
            <a:pPr lvl="1"/>
            <a:r>
              <a:rPr lang="en-US" dirty="0"/>
              <a:t>ELRecTypCd – 4-N (this could change if student does not participate in ELPA)</a:t>
            </a:r>
          </a:p>
          <a:p>
            <a:pPr lvl="1"/>
            <a:r>
              <a:rPr lang="en-US" dirty="0"/>
              <a:t>EL start date – use date from the other state </a:t>
            </a:r>
          </a:p>
          <a:p>
            <a:pPr lvl="1"/>
            <a:r>
              <a:rPr lang="en-US" dirty="0"/>
              <a:t>ELPrfTstCd –ELPA summative (06, 09, or 10 – whichever is most appropriate for student).</a:t>
            </a:r>
          </a:p>
          <a:p>
            <a:pPr lvl="1"/>
            <a:r>
              <a:rPr lang="en-US" dirty="0"/>
              <a:t>Waiver date required</a:t>
            </a:r>
          </a:p>
          <a:p>
            <a:pPr lvl="1"/>
            <a:r>
              <a:rPr lang="en-US" dirty="0"/>
              <a:t>EL flag is set to Yes</a:t>
            </a:r>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13</a:t>
            </a:fld>
            <a:endParaRPr lang="en-US" dirty="0"/>
          </a:p>
        </p:txBody>
      </p:sp>
      <p:sp>
        <p:nvSpPr>
          <p:cNvPr id="9" name="Title 8"/>
          <p:cNvSpPr>
            <a:spLocks noGrp="1"/>
          </p:cNvSpPr>
          <p:nvPr>
            <p:ph type="title"/>
          </p:nvPr>
        </p:nvSpPr>
        <p:spPr/>
        <p:txBody>
          <a:bodyPr>
            <a:normAutofit/>
          </a:bodyPr>
          <a:lstStyle/>
          <a:p>
            <a:r>
              <a:rPr lang="en-US" dirty="0" smtClean="0"/>
              <a:t>Coding for current ELs identified prior to the current school year</a:t>
            </a:r>
            <a:endParaRPr lang="en-US" dirty="0"/>
          </a:p>
        </p:txBody>
      </p:sp>
    </p:spTree>
    <p:extLst>
      <p:ext uri="{BB962C8B-B14F-4D97-AF65-F5344CB8AC3E}">
        <p14:creationId xmlns:p14="http://schemas.microsoft.com/office/powerpoint/2010/main" val="368287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Monitored status – Code 5M</a:t>
            </a:r>
            <a:endParaRPr lang="en-US" dirty="0"/>
          </a:p>
        </p:txBody>
      </p:sp>
      <p:sp>
        <p:nvSpPr>
          <p:cNvPr id="3" name="Content Placeholder 2"/>
          <p:cNvSpPr>
            <a:spLocks noGrp="1"/>
          </p:cNvSpPr>
          <p:nvPr>
            <p:ph sz="half" idx="2"/>
          </p:nvPr>
        </p:nvSpPr>
        <p:spPr/>
        <p:txBody>
          <a:bodyPr/>
          <a:lstStyle/>
          <a:p>
            <a:r>
              <a:rPr lang="en-US" dirty="0"/>
              <a:t>If the exit date is within the last four (4) school years – code as 5-M (monitored</a:t>
            </a:r>
            <a:r>
              <a:rPr lang="en-US" dirty="0" smtClean="0"/>
              <a:t>))</a:t>
            </a:r>
            <a:endParaRPr lang="en-US" dirty="0"/>
          </a:p>
          <a:p>
            <a:pPr lvl="1"/>
            <a:r>
              <a:rPr lang="en-US" dirty="0"/>
              <a:t>report EL start date</a:t>
            </a:r>
          </a:p>
          <a:p>
            <a:pPr lvl="1"/>
            <a:r>
              <a:rPr lang="en-US" dirty="0"/>
              <a:t>report EL exit date</a:t>
            </a:r>
          </a:p>
          <a:p>
            <a:r>
              <a:rPr lang="en-US" dirty="0"/>
              <a:t>EL flag is set to No</a:t>
            </a:r>
          </a:p>
        </p:txBody>
      </p:sp>
      <p:sp>
        <p:nvSpPr>
          <p:cNvPr id="4" name="Text Placeholder 3"/>
          <p:cNvSpPr>
            <a:spLocks noGrp="1"/>
          </p:cNvSpPr>
          <p:nvPr>
            <p:ph type="body" sz="quarter" idx="3"/>
          </p:nvPr>
        </p:nvSpPr>
        <p:spPr/>
        <p:txBody>
          <a:bodyPr/>
          <a:lstStyle/>
          <a:p>
            <a:r>
              <a:rPr lang="en-US" dirty="0" smtClean="0"/>
              <a:t>Former EL status – Code 5F</a:t>
            </a:r>
            <a:endParaRPr lang="en-US" dirty="0"/>
          </a:p>
        </p:txBody>
      </p:sp>
      <p:sp>
        <p:nvSpPr>
          <p:cNvPr id="5" name="Content Placeholder 4"/>
          <p:cNvSpPr>
            <a:spLocks noGrp="1"/>
          </p:cNvSpPr>
          <p:nvPr>
            <p:ph sz="quarter" idx="4"/>
          </p:nvPr>
        </p:nvSpPr>
        <p:spPr/>
        <p:txBody>
          <a:bodyPr/>
          <a:lstStyle/>
          <a:p>
            <a:pPr lvl="1"/>
            <a:r>
              <a:rPr lang="en-US" dirty="0" smtClean="0"/>
              <a:t>If </a:t>
            </a:r>
            <a:r>
              <a:rPr lang="en-US" dirty="0"/>
              <a:t>the exit date is more than four (4) school years – code as 5-F (former)</a:t>
            </a:r>
          </a:p>
          <a:p>
            <a:pPr lvl="1"/>
            <a:r>
              <a:rPr lang="en-US" dirty="0"/>
              <a:t>report EL start date</a:t>
            </a:r>
          </a:p>
          <a:p>
            <a:pPr lvl="1"/>
            <a:r>
              <a:rPr lang="en-US" dirty="0"/>
              <a:t>report EL exit date</a:t>
            </a:r>
          </a:p>
          <a:p>
            <a:r>
              <a:rPr lang="en-US" dirty="0"/>
              <a:t>EL flag is set to No</a:t>
            </a:r>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14</a:t>
            </a:fld>
            <a:endParaRPr lang="en-US" dirty="0"/>
          </a:p>
        </p:txBody>
      </p:sp>
      <p:sp>
        <p:nvSpPr>
          <p:cNvPr id="8" name="Title 7"/>
          <p:cNvSpPr>
            <a:spLocks noGrp="1"/>
          </p:cNvSpPr>
          <p:nvPr>
            <p:ph type="title"/>
          </p:nvPr>
        </p:nvSpPr>
        <p:spPr/>
        <p:txBody>
          <a:bodyPr/>
          <a:lstStyle/>
          <a:p>
            <a:r>
              <a:rPr lang="en-US" dirty="0" smtClean="0"/>
              <a:t>Coding students who have demonstrated English proficiency prior to enrolling in Oregon.</a:t>
            </a:r>
            <a:endParaRPr lang="en-US" dirty="0"/>
          </a:p>
        </p:txBody>
      </p:sp>
    </p:spTree>
    <p:extLst>
      <p:ext uri="{BB962C8B-B14F-4D97-AF65-F5344CB8AC3E}">
        <p14:creationId xmlns:p14="http://schemas.microsoft.com/office/powerpoint/2010/main" val="311400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66344" y="1825624"/>
            <a:ext cx="11338560" cy="4511168"/>
          </a:xfrm>
        </p:spPr>
        <p:txBody>
          <a:bodyPr>
            <a:normAutofit/>
          </a:bodyPr>
          <a:lstStyle/>
          <a:p>
            <a:r>
              <a:rPr lang="en-US" b="1" dirty="0"/>
              <a:t>What if we do not have the student’s EL dates (EL start date and/or exit date)?</a:t>
            </a:r>
            <a:endParaRPr lang="en-US" dirty="0"/>
          </a:p>
          <a:p>
            <a:pPr lvl="1"/>
            <a:r>
              <a:rPr lang="en-US" dirty="0"/>
              <a:t>The district has 30 calendar days at the beginning of the school year to identify a student as an EL or 14 calendar days after the school year has started.  If the district is unable to determine the student’s EL status (EL status is “unknown”) by the federal timeline then the district will need to follow the EL identification process based on the responses to the Language Use Survey. </a:t>
            </a:r>
          </a:p>
          <a:p>
            <a:pPr lvl="1"/>
            <a:r>
              <a:rPr lang="en-US" b="1" u="sng" dirty="0"/>
              <a:t>This may result </a:t>
            </a:r>
            <a:r>
              <a:rPr lang="en-US" dirty="0"/>
              <a:t>in the student being administered the ELPA Screener.</a:t>
            </a:r>
          </a:p>
          <a:p>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15</a:t>
            </a:fld>
            <a:endParaRPr lang="en-US" dirty="0"/>
          </a:p>
        </p:txBody>
      </p:sp>
      <p:sp>
        <p:nvSpPr>
          <p:cNvPr id="9" name="Title 8"/>
          <p:cNvSpPr>
            <a:spLocks noGrp="1"/>
          </p:cNvSpPr>
          <p:nvPr>
            <p:ph type="title"/>
          </p:nvPr>
        </p:nvSpPr>
        <p:spPr/>
        <p:txBody>
          <a:bodyPr>
            <a:normAutofit fontScale="90000"/>
          </a:bodyPr>
          <a:lstStyle/>
          <a:p>
            <a:r>
              <a:rPr lang="en-US" dirty="0" smtClean="0"/>
              <a:t>Honoring EL designation from other states, FAQs</a:t>
            </a:r>
            <a:endParaRPr lang="en-US" dirty="0"/>
          </a:p>
        </p:txBody>
      </p:sp>
    </p:spTree>
    <p:extLst>
      <p:ext uri="{BB962C8B-B14F-4D97-AF65-F5344CB8AC3E}">
        <p14:creationId xmlns:p14="http://schemas.microsoft.com/office/powerpoint/2010/main" val="51830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What if we receive the student’s records after we administer the ELPA screener and have determined the student’s EL status based on that assessment?</a:t>
            </a:r>
            <a:endParaRPr lang="en-US" dirty="0"/>
          </a:p>
          <a:p>
            <a:pPr lvl="1"/>
            <a:r>
              <a:rPr lang="en-US" dirty="0"/>
              <a:t>The district is to use the </a:t>
            </a:r>
            <a:r>
              <a:rPr lang="en-US" b="1" u="sng" dirty="0"/>
              <a:t>most recently administered assessment </a:t>
            </a:r>
            <a:r>
              <a:rPr lang="en-US" dirty="0"/>
              <a:t>in determining the student’s EL status.   In the case above the scores from the ELPA screener are more recent than an assessment taken prior to the student’s enrollment in Oregon, therefore the results of the ELPA screener determine the student’s EL status.</a:t>
            </a: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
        <p:nvSpPr>
          <p:cNvPr id="5" name="Title 4"/>
          <p:cNvSpPr>
            <a:spLocks noGrp="1"/>
          </p:cNvSpPr>
          <p:nvPr>
            <p:ph type="title"/>
          </p:nvPr>
        </p:nvSpPr>
        <p:spPr/>
        <p:txBody>
          <a:bodyPr/>
          <a:lstStyle/>
          <a:p>
            <a:r>
              <a:rPr lang="en-US" dirty="0" smtClean="0"/>
              <a:t>Additional FAQ </a:t>
            </a:r>
            <a:endParaRPr lang="en-US" dirty="0"/>
          </a:p>
        </p:txBody>
      </p:sp>
    </p:spTree>
    <p:extLst>
      <p:ext uri="{BB962C8B-B14F-4D97-AF65-F5344CB8AC3E}">
        <p14:creationId xmlns:p14="http://schemas.microsoft.com/office/powerpoint/2010/main" val="43506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ODE anticipates the Oregon State School Board will adopt the Alt ELPA scores later this Fall.</a:t>
            </a:r>
          </a:p>
          <a:p>
            <a:pPr lvl="1"/>
            <a:r>
              <a:rPr lang="en-US" dirty="0" smtClean="0"/>
              <a:t>Once those scores are adopted, ODE will share these scores with districts.</a:t>
            </a:r>
          </a:p>
          <a:p>
            <a:pPr lvl="1"/>
            <a:r>
              <a:rPr lang="en-US" dirty="0"/>
              <a:t>These scores will be used to make exiting decisions for </a:t>
            </a:r>
            <a:r>
              <a:rPr lang="en-US" dirty="0" smtClean="0"/>
              <a:t>students.</a:t>
            </a:r>
          </a:p>
          <a:p>
            <a:pPr lvl="1"/>
            <a:r>
              <a:rPr lang="en-US" dirty="0" smtClean="0"/>
              <a:t>ODE will update the Test Administration Manual to reflect that students  scoring proficient on the Alt ELPA that are exited from EL status; will not be required to participate in the Alt ELPA in the 23-24 school year.</a:t>
            </a:r>
          </a:p>
          <a:p>
            <a:pPr lvl="1"/>
            <a:endParaRPr lang="en-US" dirty="0"/>
          </a:p>
          <a:p>
            <a:pPr lvl="1"/>
            <a:endParaRPr lang="en-US" dirty="0" smtClean="0"/>
          </a:p>
          <a:p>
            <a:pPr marL="457200" lvl="1" indent="0">
              <a:buNone/>
            </a:pPr>
            <a:r>
              <a:rPr lang="en-US" dirty="0" smtClean="0"/>
              <a:t>Test Administration Manual is posted </a:t>
            </a:r>
            <a:r>
              <a:rPr lang="en-US" dirty="0" smtClean="0">
                <a:hlinkClick r:id="rId2"/>
              </a:rPr>
              <a:t>here</a:t>
            </a:r>
            <a:endParaRPr lang="en-US"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
        <p:nvSpPr>
          <p:cNvPr id="5" name="Title 4"/>
          <p:cNvSpPr>
            <a:spLocks noGrp="1"/>
          </p:cNvSpPr>
          <p:nvPr>
            <p:ph type="title"/>
          </p:nvPr>
        </p:nvSpPr>
        <p:spPr/>
        <p:txBody>
          <a:bodyPr/>
          <a:lstStyle/>
          <a:p>
            <a:r>
              <a:rPr lang="en-US" dirty="0" smtClean="0"/>
              <a:t>Alt-ELPA participants 2022-23</a:t>
            </a:r>
            <a:endParaRPr lang="en-US" dirty="0"/>
          </a:p>
        </p:txBody>
      </p:sp>
    </p:spTree>
    <p:extLst>
      <p:ext uri="{BB962C8B-B14F-4D97-AF65-F5344CB8AC3E}">
        <p14:creationId xmlns:p14="http://schemas.microsoft.com/office/powerpoint/2010/main" val="86678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7176" y="2608960"/>
            <a:ext cx="10784542" cy="1900363"/>
          </a:xfrm>
        </p:spPr>
        <p:txBody>
          <a:bodyPr/>
          <a:lstStyle/>
          <a:p>
            <a:r>
              <a:rPr lang="en-US" sz="6600" dirty="0"/>
              <a:t>How do I determine what code to use for my student’s record?</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34209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671" y="1825625"/>
            <a:ext cx="11459361" cy="4314168"/>
          </a:xfrm>
        </p:spPr>
        <p:txBody>
          <a:bodyPr>
            <a:normAutofit fontScale="92500" lnSpcReduction="10000"/>
          </a:bodyPr>
          <a:lstStyle/>
          <a:p>
            <a:pPr marL="0" indent="0">
              <a:buNone/>
            </a:pPr>
            <a:r>
              <a:rPr lang="en-US" dirty="0" smtClean="0"/>
              <a:t>Students identified as ELs </a:t>
            </a:r>
            <a:r>
              <a:rPr lang="en-US" b="1" u="sng" dirty="0" smtClean="0"/>
              <a:t>for the first time in the US are </a:t>
            </a:r>
            <a:r>
              <a:rPr lang="en-US" dirty="0" smtClean="0"/>
              <a:t>coded as </a:t>
            </a:r>
            <a:r>
              <a:rPr lang="en-US" b="1" u="sng" dirty="0" smtClean="0"/>
              <a:t>either</a:t>
            </a:r>
            <a:endParaRPr lang="en-US" dirty="0" smtClean="0"/>
          </a:p>
          <a:p>
            <a:r>
              <a:rPr lang="en-US" dirty="0" smtClean="0"/>
              <a:t>1-A – Identified and provided EL instructional services  </a:t>
            </a:r>
            <a:r>
              <a:rPr lang="en-US" b="1" u="sng" dirty="0" smtClean="0"/>
              <a:t>or</a:t>
            </a:r>
          </a:p>
          <a:p>
            <a:r>
              <a:rPr lang="en-US" dirty="0" smtClean="0"/>
              <a:t>4-N – Identified and parent/guardian has waived EL instructional services</a:t>
            </a:r>
          </a:p>
          <a:p>
            <a:endParaRPr lang="en-US" dirty="0"/>
          </a:p>
          <a:p>
            <a:pPr marL="0" indent="0">
              <a:buNone/>
            </a:pPr>
            <a:r>
              <a:rPr lang="en-US" dirty="0" smtClean="0"/>
              <a:t>With either coding (1-A or 4-N) the following information </a:t>
            </a:r>
            <a:r>
              <a:rPr lang="en-US" u="sng" dirty="0" smtClean="0"/>
              <a:t>must be include:</a:t>
            </a:r>
          </a:p>
          <a:p>
            <a:r>
              <a:rPr lang="en-US" dirty="0" smtClean="0"/>
              <a:t>Proficiency test code 07 – ELPA screener</a:t>
            </a:r>
          </a:p>
          <a:p>
            <a:r>
              <a:rPr lang="en-US" dirty="0" smtClean="0"/>
              <a:t>Proficiency test administration date – within the current school year</a:t>
            </a:r>
          </a:p>
          <a:p>
            <a:pPr lvl="1"/>
            <a:r>
              <a:rPr lang="en-US" dirty="0" smtClean="0"/>
              <a:t>For kindergarteners administered the ELPA screener during Kindergartner Round-up please use the first day the student attends school.</a:t>
            </a:r>
          </a:p>
          <a:p>
            <a:r>
              <a:rPr lang="en-US" dirty="0" smtClean="0"/>
              <a:t>ELPA screener domain scores</a:t>
            </a:r>
          </a:p>
          <a:p>
            <a:pPr lvl="1"/>
            <a:r>
              <a:rPr lang="en-US" dirty="0" smtClean="0"/>
              <a:t>Please see ELPA screener administration guidance </a:t>
            </a:r>
          </a:p>
          <a:p>
            <a:pPr lvl="1"/>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sp>
        <p:nvSpPr>
          <p:cNvPr id="5" name="Title 4"/>
          <p:cNvSpPr>
            <a:spLocks noGrp="1"/>
          </p:cNvSpPr>
          <p:nvPr>
            <p:ph type="title"/>
          </p:nvPr>
        </p:nvSpPr>
        <p:spPr>
          <a:xfrm>
            <a:off x="402672" y="457200"/>
            <a:ext cx="11099046" cy="1026460"/>
          </a:xfrm>
        </p:spPr>
        <p:txBody>
          <a:bodyPr>
            <a:normAutofit fontScale="90000"/>
          </a:bodyPr>
          <a:lstStyle/>
          <a:p>
            <a:r>
              <a:rPr lang="en-US" dirty="0" smtClean="0"/>
              <a:t>Student is new to school and was given the ELPA screener this year, how do I code the student?</a:t>
            </a:r>
            <a:endParaRPr lang="en-US" dirty="0"/>
          </a:p>
        </p:txBody>
      </p:sp>
    </p:spTree>
    <p:extLst>
      <p:ext uri="{BB962C8B-B14F-4D97-AF65-F5344CB8AC3E}">
        <p14:creationId xmlns:p14="http://schemas.microsoft.com/office/powerpoint/2010/main" val="204116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17176" y="1940417"/>
            <a:ext cx="10784542" cy="3994218"/>
          </a:xfrm>
        </p:spPr>
        <p:txBody>
          <a:bodyPr/>
          <a:lstStyle/>
          <a:p>
            <a:pPr marL="0" indent="0">
              <a:buNone/>
            </a:pPr>
            <a:r>
              <a:rPr lang="en-US" dirty="0"/>
              <a:t>The purpose for the EL </a:t>
            </a:r>
            <a:r>
              <a:rPr lang="en-US" dirty="0" smtClean="0"/>
              <a:t>Data Collection </a:t>
            </a:r>
            <a:r>
              <a:rPr lang="en-US" dirty="0"/>
              <a:t>is to collect data on Oregon’s English Learners for:</a:t>
            </a:r>
          </a:p>
          <a:p>
            <a:pPr lvl="1"/>
            <a:r>
              <a:rPr lang="en-US" dirty="0"/>
              <a:t>Federal Title III allocation determinations</a:t>
            </a:r>
          </a:p>
          <a:p>
            <a:pPr lvl="1"/>
            <a:r>
              <a:rPr lang="en-US" dirty="0"/>
              <a:t>Federal required EL data submissions</a:t>
            </a:r>
          </a:p>
          <a:p>
            <a:pPr lvl="1"/>
            <a:r>
              <a:rPr lang="en-US" dirty="0"/>
              <a:t>Review by ODE state fiscal (ADM) staff to ensure the appropriate dissemination of state weighted EL </a:t>
            </a:r>
            <a:r>
              <a:rPr lang="en-US" dirty="0" smtClean="0"/>
              <a:t>funding</a:t>
            </a:r>
            <a:endParaRPr lang="en-US" dirty="0"/>
          </a:p>
          <a:p>
            <a:pPr marL="0" indent="0">
              <a:buNone/>
            </a:pPr>
            <a:r>
              <a:rPr lang="en-US" dirty="0"/>
              <a:t>The goals for today’s EL data collection presentation are:</a:t>
            </a:r>
          </a:p>
          <a:p>
            <a:pPr lvl="1"/>
            <a:r>
              <a:rPr lang="en-US" dirty="0"/>
              <a:t>Assist districts with learning how to submit the EL collection data</a:t>
            </a:r>
          </a:p>
          <a:p>
            <a:pPr lvl="1"/>
            <a:r>
              <a:rPr lang="en-US" dirty="0"/>
              <a:t>Provide support on frequently asked EL data collection questions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Goals and Purpose</a:t>
            </a:r>
            <a:endParaRPr lang="en-US" dirty="0"/>
          </a:p>
        </p:txBody>
      </p:sp>
    </p:spTree>
    <p:extLst>
      <p:ext uri="{BB962C8B-B14F-4D97-AF65-F5344CB8AC3E}">
        <p14:creationId xmlns:p14="http://schemas.microsoft.com/office/powerpoint/2010/main" val="617397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393" y="1837189"/>
            <a:ext cx="11191325" cy="4097446"/>
          </a:xfrm>
        </p:spPr>
        <p:txBody>
          <a:bodyPr>
            <a:normAutofit lnSpcReduction="10000"/>
          </a:bodyPr>
          <a:lstStyle/>
          <a:p>
            <a:pPr marL="0" indent="0">
              <a:spcBef>
                <a:spcPct val="0"/>
              </a:spcBef>
              <a:spcAft>
                <a:spcPts val="1200"/>
              </a:spcAft>
              <a:buNone/>
            </a:pPr>
            <a:r>
              <a:rPr lang="en-US" altLang="en-US" dirty="0"/>
              <a:t>Students found ineligible for ELD services on the district’s initial language assessment are coded as a 3-H</a:t>
            </a:r>
            <a:r>
              <a:rPr lang="en-US" altLang="en-US" dirty="0" smtClean="0"/>
              <a:t>.</a:t>
            </a:r>
          </a:p>
          <a:p>
            <a:pPr marL="0" indent="0">
              <a:spcBef>
                <a:spcPct val="0"/>
              </a:spcBef>
              <a:spcAft>
                <a:spcPts val="1200"/>
              </a:spcAft>
              <a:buNone/>
            </a:pPr>
            <a:endParaRPr lang="en-US" altLang="en-US" dirty="0"/>
          </a:p>
          <a:p>
            <a:pPr marL="288925" indent="-288925">
              <a:spcBef>
                <a:spcPct val="0"/>
              </a:spcBef>
              <a:spcAft>
                <a:spcPts val="1200"/>
              </a:spcAft>
            </a:pPr>
            <a:r>
              <a:rPr lang="en-US" altLang="en-US" dirty="0"/>
              <a:t>These students are entered into the EL Data Collection </a:t>
            </a:r>
            <a:r>
              <a:rPr lang="en-US" altLang="en-US" u="sng" dirty="0"/>
              <a:t>the year they are assessed for identification</a:t>
            </a:r>
            <a:r>
              <a:rPr lang="en-US" altLang="en-US" dirty="0"/>
              <a:t>.</a:t>
            </a:r>
          </a:p>
          <a:p>
            <a:pPr marL="288925" indent="-288925">
              <a:spcBef>
                <a:spcPct val="0"/>
              </a:spcBef>
              <a:spcAft>
                <a:spcPts val="1200"/>
              </a:spcAft>
            </a:pPr>
            <a:r>
              <a:rPr lang="en-US" altLang="en-US" dirty="0"/>
              <a:t>Entering these students assists in tracking student language proficiency and mobility</a:t>
            </a:r>
            <a:r>
              <a:rPr lang="en-US" altLang="en-US" dirty="0" smtClean="0"/>
              <a:t>.</a:t>
            </a:r>
          </a:p>
          <a:p>
            <a:pPr marL="288925" indent="-288925">
              <a:spcBef>
                <a:spcPct val="0"/>
              </a:spcBef>
              <a:spcAft>
                <a:spcPts val="1200"/>
              </a:spcAft>
            </a:pPr>
            <a:r>
              <a:rPr lang="en-US" altLang="en-US" dirty="0" smtClean="0"/>
              <a:t>These records must include the ELPA screener assessment test administration date and the domain scores received.</a:t>
            </a:r>
            <a:endParaRPr lang="en-US" altLang="en-US" dirty="0"/>
          </a:p>
          <a:p>
            <a:pPr marL="288925" indent="-288925">
              <a:spcBef>
                <a:spcPct val="0"/>
              </a:spcBef>
            </a:pPr>
            <a:r>
              <a:rPr lang="en-US" altLang="en-US" dirty="0"/>
              <a:t>ODE tracks this information and will contact districts who may not have submitted this data.</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sp>
        <p:nvSpPr>
          <p:cNvPr id="5" name="Title 4"/>
          <p:cNvSpPr>
            <a:spLocks noGrp="1"/>
          </p:cNvSpPr>
          <p:nvPr>
            <p:ph type="title"/>
          </p:nvPr>
        </p:nvSpPr>
        <p:spPr>
          <a:xfrm>
            <a:off x="218114" y="457200"/>
            <a:ext cx="11551640" cy="1026460"/>
          </a:xfrm>
        </p:spPr>
        <p:txBody>
          <a:bodyPr>
            <a:normAutofit fontScale="90000"/>
          </a:bodyPr>
          <a:lstStyle/>
          <a:p>
            <a:r>
              <a:rPr lang="en-US" dirty="0" smtClean="0"/>
              <a:t>Student was given ELPA screener and scored proficient, how do I code the student?</a:t>
            </a:r>
            <a:endParaRPr lang="en-US" dirty="0"/>
          </a:p>
        </p:txBody>
      </p:sp>
    </p:spTree>
    <p:extLst>
      <p:ext uri="{BB962C8B-B14F-4D97-AF65-F5344CB8AC3E}">
        <p14:creationId xmlns:p14="http://schemas.microsoft.com/office/powerpoint/2010/main" val="2508855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561" y="1963025"/>
            <a:ext cx="11015157" cy="3971610"/>
          </a:xfrm>
        </p:spPr>
        <p:txBody>
          <a:bodyPr/>
          <a:lstStyle/>
          <a:p>
            <a:pPr>
              <a:spcBef>
                <a:spcPct val="0"/>
              </a:spcBef>
              <a:spcAft>
                <a:spcPts val="1200"/>
              </a:spcAft>
            </a:pPr>
            <a:r>
              <a:rPr lang="en-US" altLang="en-US" dirty="0"/>
              <a:t>4-N waived services and the district </a:t>
            </a:r>
            <a:r>
              <a:rPr lang="en-US" altLang="en-US" dirty="0" smtClean="0"/>
              <a:t>administered the ELPA summative (in-person, remote, or Alt)</a:t>
            </a:r>
            <a:endParaRPr lang="en-US" altLang="en-US" dirty="0"/>
          </a:p>
          <a:p>
            <a:pPr>
              <a:spcBef>
                <a:spcPct val="0"/>
              </a:spcBef>
              <a:spcAft>
                <a:spcPts val="1200"/>
              </a:spcAft>
            </a:pPr>
            <a:r>
              <a:rPr lang="en-US" altLang="en-US" dirty="0"/>
              <a:t>4-O waived services and </a:t>
            </a:r>
            <a:r>
              <a:rPr lang="en-US" altLang="en-US" dirty="0" smtClean="0"/>
              <a:t>did not participate in ELPA </a:t>
            </a:r>
            <a:r>
              <a:rPr lang="en-US" altLang="en-US" dirty="0"/>
              <a:t>summative (in-person, remote, or Alt) </a:t>
            </a:r>
            <a:endParaRPr lang="en-US" altLang="en-US" dirty="0" smtClean="0"/>
          </a:p>
          <a:p>
            <a:pPr>
              <a:spcBef>
                <a:spcPct val="0"/>
              </a:spcBef>
              <a:spcAft>
                <a:spcPts val="1200"/>
              </a:spcAft>
            </a:pPr>
            <a:r>
              <a:rPr lang="en-US" altLang="en-US" b="1" dirty="0" smtClean="0"/>
              <a:t>How do I code the student if the student has scored proficient on the ELPA summative (in-person, remote, or Alt)?</a:t>
            </a:r>
            <a:endParaRPr lang="en-US" altLang="en-US" b="1" dirty="0"/>
          </a:p>
          <a:p>
            <a:pPr lvl="1">
              <a:spcBef>
                <a:spcPct val="0"/>
              </a:spcBef>
              <a:spcAft>
                <a:spcPts val="1200"/>
              </a:spcAft>
            </a:pPr>
            <a:r>
              <a:rPr lang="en-US" altLang="en-US" dirty="0" smtClean="0"/>
              <a:t>Use code 4-N – waiver with assessment participation</a:t>
            </a:r>
          </a:p>
          <a:p>
            <a:pPr lvl="2">
              <a:spcBef>
                <a:spcPct val="0"/>
              </a:spcBef>
              <a:spcAft>
                <a:spcPts val="1200"/>
              </a:spcAft>
            </a:pPr>
            <a:r>
              <a:rPr lang="en-US" altLang="en-US" dirty="0" smtClean="0"/>
              <a:t>Enter </a:t>
            </a:r>
            <a:r>
              <a:rPr lang="en-US" altLang="en-US" dirty="0"/>
              <a:t>an EL Exit Date in the exit date field.</a:t>
            </a:r>
          </a:p>
          <a:p>
            <a:pPr lvl="2">
              <a:spcBef>
                <a:spcPct val="0"/>
              </a:spcBef>
              <a:spcAft>
                <a:spcPts val="600"/>
              </a:spcAft>
            </a:pPr>
            <a:r>
              <a:rPr lang="en-US" altLang="en-US" dirty="0"/>
              <a:t>These students are included in all accountability reports as </a:t>
            </a:r>
            <a:r>
              <a:rPr lang="en-US" altLang="en-US" dirty="0" smtClean="0"/>
              <a:t>ELs</a:t>
            </a:r>
            <a:endParaRPr lang="en-US" alt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sp>
        <p:nvSpPr>
          <p:cNvPr id="5" name="Title 4"/>
          <p:cNvSpPr>
            <a:spLocks noGrp="1"/>
          </p:cNvSpPr>
          <p:nvPr>
            <p:ph type="title"/>
          </p:nvPr>
        </p:nvSpPr>
        <p:spPr>
          <a:xfrm>
            <a:off x="218113" y="457200"/>
            <a:ext cx="11643919" cy="1153486"/>
          </a:xfrm>
        </p:spPr>
        <p:txBody>
          <a:bodyPr>
            <a:normAutofit fontScale="90000"/>
          </a:bodyPr>
          <a:lstStyle/>
          <a:p>
            <a:r>
              <a:rPr lang="en-US" dirty="0" smtClean="0"/>
              <a:t>Parent/guardian has waived EL instructional services, how do I code the student?</a:t>
            </a:r>
            <a:endParaRPr lang="en-US" dirty="0"/>
          </a:p>
        </p:txBody>
      </p:sp>
    </p:spTree>
    <p:extLst>
      <p:ext uri="{BB962C8B-B14F-4D97-AF65-F5344CB8AC3E}">
        <p14:creationId xmlns:p14="http://schemas.microsoft.com/office/powerpoint/2010/main" val="419691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How do I submit the data?</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333993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17176" y="2073499"/>
            <a:ext cx="10784542" cy="3861136"/>
          </a:xfrm>
        </p:spPr>
        <p:txBody>
          <a:bodyPr/>
          <a:lstStyle/>
          <a:p>
            <a:pPr marL="0" indent="0">
              <a:spcBef>
                <a:spcPct val="0"/>
              </a:spcBef>
              <a:spcAft>
                <a:spcPts val="1800"/>
              </a:spcAft>
              <a:buNone/>
            </a:pPr>
            <a:r>
              <a:rPr lang="en-US" altLang="en-US" sz="3400" dirty="0"/>
              <a:t>In the data collection. . .</a:t>
            </a:r>
          </a:p>
          <a:p>
            <a:pPr lvl="1">
              <a:spcBef>
                <a:spcPct val="0"/>
              </a:spcBef>
              <a:spcAft>
                <a:spcPts val="1800"/>
              </a:spcAft>
            </a:pPr>
            <a:r>
              <a:rPr lang="en-US" altLang="en-US" sz="3000" dirty="0"/>
              <a:t>Select Data Submission, then either:</a:t>
            </a:r>
          </a:p>
          <a:p>
            <a:pPr lvl="2">
              <a:spcBef>
                <a:spcPct val="0"/>
              </a:spcBef>
              <a:spcAft>
                <a:spcPts val="1200"/>
              </a:spcAft>
            </a:pPr>
            <a:r>
              <a:rPr lang="en-US" altLang="en-US" sz="2600" dirty="0"/>
              <a:t>File Upload - Districts have the option of uploading the data directly to ODE using the CSV template</a:t>
            </a:r>
          </a:p>
          <a:p>
            <a:pPr lvl="2">
              <a:spcBef>
                <a:spcPct val="0"/>
              </a:spcBef>
              <a:spcAft>
                <a:spcPts val="1800"/>
              </a:spcAft>
            </a:pPr>
            <a:r>
              <a:rPr lang="en-US" altLang="en-US" sz="2600" dirty="0"/>
              <a:t>Web </a:t>
            </a:r>
            <a:r>
              <a:rPr lang="en-US" altLang="en-US" sz="2600" dirty="0" smtClean="0"/>
              <a:t>Submission </a:t>
            </a:r>
            <a:r>
              <a:rPr lang="en-US" altLang="en-US" sz="2600" dirty="0"/>
              <a:t>- District will upload the students’ records individually</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23</a:t>
            </a:fld>
            <a:endParaRPr lang="en-US" dirty="0"/>
          </a:p>
        </p:txBody>
      </p:sp>
      <p:sp>
        <p:nvSpPr>
          <p:cNvPr id="5" name="Title 4"/>
          <p:cNvSpPr>
            <a:spLocks noGrp="1"/>
          </p:cNvSpPr>
          <p:nvPr>
            <p:ph type="title"/>
          </p:nvPr>
        </p:nvSpPr>
        <p:spPr/>
        <p:txBody>
          <a:bodyPr>
            <a:normAutofit/>
          </a:bodyPr>
          <a:lstStyle/>
          <a:p>
            <a:r>
              <a:rPr lang="en-US" dirty="0"/>
              <a:t>How do I submit the data to ODE?</a:t>
            </a:r>
          </a:p>
        </p:txBody>
      </p:sp>
    </p:spTree>
    <p:extLst>
      <p:ext uri="{BB962C8B-B14F-4D97-AF65-F5344CB8AC3E}">
        <p14:creationId xmlns:p14="http://schemas.microsoft.com/office/powerpoint/2010/main" val="767647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If you are selecting to upload data individually by each student, you will use the search box below to locate the student’s record in the ODE data </a:t>
            </a:r>
            <a:r>
              <a:rPr lang="en-US" dirty="0" smtClean="0"/>
              <a:t>server.</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sp>
        <p:nvSpPr>
          <p:cNvPr id="5" name="Title 4"/>
          <p:cNvSpPr>
            <a:spLocks noGrp="1"/>
          </p:cNvSpPr>
          <p:nvPr>
            <p:ph type="title"/>
          </p:nvPr>
        </p:nvSpPr>
        <p:spPr/>
        <p:txBody>
          <a:bodyPr>
            <a:normAutofit/>
          </a:bodyPr>
          <a:lstStyle/>
          <a:p>
            <a:r>
              <a:rPr lang="en-US" dirty="0"/>
              <a:t>Web Submission Screen</a:t>
            </a:r>
          </a:p>
        </p:txBody>
      </p:sp>
      <p:pic>
        <p:nvPicPr>
          <p:cNvPr id="6" name="Content Placeholder 4" descr="This is a picture of the student screach screen in the EL data collection&#10;" title="Screenshot of web submission screen"/>
          <p:cNvPicPr>
            <a:picLocks noChangeAspect="1"/>
          </p:cNvPicPr>
          <p:nvPr/>
        </p:nvPicPr>
        <p:blipFill>
          <a:blip r:embed="rId2"/>
          <a:stretch>
            <a:fillRect/>
          </a:stretch>
        </p:blipFill>
        <p:spPr>
          <a:xfrm>
            <a:off x="393192" y="2747010"/>
            <a:ext cx="8380711" cy="3741640"/>
          </a:xfrm>
          <a:prstGeom prst="rect">
            <a:avLst/>
          </a:prstGeom>
        </p:spPr>
      </p:pic>
    </p:spTree>
    <p:extLst>
      <p:ext uri="{BB962C8B-B14F-4D97-AF65-F5344CB8AC3E}">
        <p14:creationId xmlns:p14="http://schemas.microsoft.com/office/powerpoint/2010/main" val="1076727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Your student information system (i.e. Synergy) may have created a file creation to assist you in uploading to ODE.  </a:t>
            </a:r>
          </a:p>
          <a:p>
            <a:pPr marL="0" indent="0">
              <a:buNone/>
            </a:pPr>
            <a:endParaRPr lang="en-US" dirty="0"/>
          </a:p>
          <a:p>
            <a:pPr marL="0" indent="0">
              <a:buNone/>
            </a:pPr>
            <a:r>
              <a:rPr lang="en-US" dirty="0" smtClean="0"/>
              <a:t>Please check with your student information system provide for assistance with a file upload support.</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sp>
        <p:nvSpPr>
          <p:cNvPr id="5" name="Title 4"/>
          <p:cNvSpPr>
            <a:spLocks noGrp="1"/>
          </p:cNvSpPr>
          <p:nvPr>
            <p:ph type="title"/>
          </p:nvPr>
        </p:nvSpPr>
        <p:spPr/>
        <p:txBody>
          <a:bodyPr/>
          <a:lstStyle/>
          <a:p>
            <a:r>
              <a:rPr lang="en-US" dirty="0" smtClean="0"/>
              <a:t>Student Information System Uploads</a:t>
            </a:r>
            <a:endParaRPr lang="en-US" dirty="0"/>
          </a:p>
        </p:txBody>
      </p:sp>
    </p:spTree>
    <p:extLst>
      <p:ext uri="{BB962C8B-B14F-4D97-AF65-F5344CB8AC3E}">
        <p14:creationId xmlns:p14="http://schemas.microsoft.com/office/powerpoint/2010/main" val="359218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Key Items to Remember</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64058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note – Errors in submissions occur</a:t>
            </a:r>
          </a:p>
          <a:p>
            <a:endParaRPr lang="en-US" dirty="0"/>
          </a:p>
          <a:p>
            <a:r>
              <a:rPr lang="en-US" dirty="0" smtClean="0"/>
              <a:t>Carefully check the error description information, many times this language will assist you in determining how to correct the error.</a:t>
            </a:r>
          </a:p>
          <a:p>
            <a:r>
              <a:rPr lang="en-US" dirty="0" smtClean="0"/>
              <a:t>Look for red boxes around the fields in the student’s record, these boxes highlight the areas that have triggered an error.</a:t>
            </a:r>
          </a:p>
          <a:p>
            <a:r>
              <a:rPr lang="en-US" dirty="0" smtClean="0"/>
              <a:t>You can download your errors from the Error Management tab</a:t>
            </a:r>
          </a:p>
          <a:p>
            <a:pPr lvl="1"/>
            <a:r>
              <a:rPr lang="en-US" dirty="0" smtClean="0"/>
              <a:t>This way you will get a  CSV files with all the records in error</a:t>
            </a:r>
          </a:p>
          <a:p>
            <a:pPr lvl="1"/>
            <a:r>
              <a:rPr lang="en-US" dirty="0" smtClean="0"/>
              <a:t>You can correct the errors on this CSV file and reload it into the EL data collection.</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27</a:t>
            </a:fld>
            <a:endParaRPr lang="en-US" dirty="0"/>
          </a:p>
        </p:txBody>
      </p:sp>
      <p:sp>
        <p:nvSpPr>
          <p:cNvPr id="5" name="Title 4"/>
          <p:cNvSpPr>
            <a:spLocks noGrp="1"/>
          </p:cNvSpPr>
          <p:nvPr>
            <p:ph type="title"/>
          </p:nvPr>
        </p:nvSpPr>
        <p:spPr/>
        <p:txBody>
          <a:bodyPr/>
          <a:lstStyle/>
          <a:p>
            <a:r>
              <a:rPr lang="en-US" dirty="0" smtClean="0"/>
              <a:t>Errors</a:t>
            </a:r>
            <a:endParaRPr lang="en-US" dirty="0"/>
          </a:p>
        </p:txBody>
      </p:sp>
    </p:spTree>
    <p:extLst>
      <p:ext uri="{BB962C8B-B14F-4D97-AF65-F5344CB8AC3E}">
        <p14:creationId xmlns:p14="http://schemas.microsoft.com/office/powerpoint/2010/main" val="208051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ct val="0"/>
              </a:spcBef>
              <a:spcAft>
                <a:spcPts val="600"/>
              </a:spcAft>
            </a:pPr>
            <a:r>
              <a:rPr lang="en-US" altLang="en-US" sz="2600" dirty="0"/>
              <a:t>Language of Origin</a:t>
            </a:r>
          </a:p>
          <a:p>
            <a:pPr lvl="1">
              <a:spcBef>
                <a:spcPct val="0"/>
              </a:spcBef>
              <a:spcAft>
                <a:spcPts val="600"/>
              </a:spcAft>
            </a:pPr>
            <a:r>
              <a:rPr lang="en-US" altLang="en-US" sz="2200" dirty="0"/>
              <a:t>Each year students are reported with English in their language of origin field without the allowable ethnic code for this language.  This results in a data collection error.</a:t>
            </a:r>
          </a:p>
          <a:p>
            <a:pPr lvl="1">
              <a:spcBef>
                <a:spcPct val="0"/>
              </a:spcBef>
              <a:spcAft>
                <a:spcPts val="1800"/>
              </a:spcAft>
            </a:pPr>
            <a:r>
              <a:rPr lang="en-US" altLang="en-US" sz="2200" dirty="0"/>
              <a:t>To fix this error, please check English and ethnic codes; English is only permissible when the ethnic code is American Indian/Alaska Native.</a:t>
            </a:r>
          </a:p>
          <a:p>
            <a:pPr>
              <a:spcBef>
                <a:spcPct val="0"/>
              </a:spcBef>
              <a:spcAft>
                <a:spcPts val="600"/>
              </a:spcAft>
            </a:pPr>
            <a:r>
              <a:rPr lang="en-US" sz="2600" dirty="0"/>
              <a:t>EL Start Date Error</a:t>
            </a:r>
          </a:p>
          <a:p>
            <a:pPr lvl="1">
              <a:spcBef>
                <a:spcPct val="0"/>
              </a:spcBef>
              <a:spcAft>
                <a:spcPts val="600"/>
              </a:spcAft>
            </a:pPr>
            <a:r>
              <a:rPr lang="en-US" sz="2200" dirty="0"/>
              <a:t>When a district enters a start date that is more recent than the start date in the ODE system, a data collection error is triggered.</a:t>
            </a:r>
          </a:p>
          <a:p>
            <a:pPr lvl="1">
              <a:spcBef>
                <a:spcPct val="0"/>
              </a:spcBef>
              <a:spcAft>
                <a:spcPts val="600"/>
              </a:spcAft>
            </a:pPr>
            <a:r>
              <a:rPr lang="en-US" sz="2200" dirty="0"/>
              <a:t>In the error code narrative the ODE data system will provide the start date from the ODE data system.</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28</a:t>
            </a:fld>
            <a:endParaRPr lang="en-US" dirty="0"/>
          </a:p>
        </p:txBody>
      </p:sp>
      <p:sp>
        <p:nvSpPr>
          <p:cNvPr id="5" name="Title 4"/>
          <p:cNvSpPr>
            <a:spLocks noGrp="1"/>
          </p:cNvSpPr>
          <p:nvPr>
            <p:ph type="title"/>
          </p:nvPr>
        </p:nvSpPr>
        <p:spPr/>
        <p:txBody>
          <a:bodyPr>
            <a:normAutofit/>
          </a:bodyPr>
          <a:lstStyle/>
          <a:p>
            <a:r>
              <a:rPr lang="en-US" dirty="0" smtClean="0"/>
              <a:t>Common </a:t>
            </a:r>
            <a:r>
              <a:rPr lang="en-US" dirty="0"/>
              <a:t>Errors in the EL Data Collection</a:t>
            </a:r>
          </a:p>
        </p:txBody>
      </p:sp>
    </p:spTree>
    <p:extLst>
      <p:ext uri="{BB962C8B-B14F-4D97-AF65-F5344CB8AC3E}">
        <p14:creationId xmlns:p14="http://schemas.microsoft.com/office/powerpoint/2010/main" val="849916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ct val="0"/>
              </a:spcBef>
              <a:spcAft>
                <a:spcPts val="600"/>
              </a:spcAft>
            </a:pPr>
            <a:r>
              <a:rPr lang="en-US" altLang="en-US" sz="2600" dirty="0"/>
              <a:t>Production Download: </a:t>
            </a:r>
          </a:p>
          <a:p>
            <a:pPr lvl="1">
              <a:spcBef>
                <a:spcPct val="0"/>
              </a:spcBef>
              <a:spcAft>
                <a:spcPts val="600"/>
              </a:spcAft>
            </a:pPr>
            <a:r>
              <a:rPr lang="en-US" altLang="en-US" sz="2300" dirty="0"/>
              <a:t>This download is a copy of all records accepted by the ODE data collection. </a:t>
            </a:r>
            <a:r>
              <a:rPr lang="en-US" altLang="en-US" sz="2300" dirty="0" smtClean="0"/>
              <a:t> Any </a:t>
            </a:r>
            <a:r>
              <a:rPr lang="en-US" altLang="en-US" sz="2300" dirty="0"/>
              <a:t>record in error is not included in this report.</a:t>
            </a:r>
          </a:p>
          <a:p>
            <a:pPr lvl="1">
              <a:spcBef>
                <a:spcPct val="0"/>
              </a:spcBef>
              <a:spcAft>
                <a:spcPts val="600"/>
              </a:spcAft>
            </a:pPr>
            <a:r>
              <a:rPr lang="en-US" altLang="en-US" sz="2300" dirty="0"/>
              <a:t>Production Downloads are located under the Reports section of the Consolidated Collections.</a:t>
            </a:r>
          </a:p>
          <a:p>
            <a:pPr lvl="1">
              <a:spcBef>
                <a:spcPct val="0"/>
              </a:spcBef>
              <a:spcAft>
                <a:spcPts val="1800"/>
              </a:spcAft>
            </a:pPr>
            <a:r>
              <a:rPr lang="en-US" altLang="en-US" sz="2300" dirty="0"/>
              <a:t>ODE will send you an email with a link to a secure file download for your records.</a:t>
            </a:r>
          </a:p>
          <a:p>
            <a:pPr>
              <a:spcBef>
                <a:spcPct val="0"/>
              </a:spcBef>
              <a:spcAft>
                <a:spcPts val="1200"/>
              </a:spcAft>
            </a:pPr>
            <a:r>
              <a:rPr lang="en-US" altLang="en-US" sz="2600" dirty="0"/>
              <a:t>ODE staff strongly recommend getting a Production Download and comparing the data accepted by the ODE data system and the district EL data.</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29</a:t>
            </a:fld>
            <a:endParaRPr lang="en-US" dirty="0"/>
          </a:p>
        </p:txBody>
      </p:sp>
      <p:sp>
        <p:nvSpPr>
          <p:cNvPr id="5" name="Title 4"/>
          <p:cNvSpPr>
            <a:spLocks noGrp="1"/>
          </p:cNvSpPr>
          <p:nvPr>
            <p:ph type="title"/>
          </p:nvPr>
        </p:nvSpPr>
        <p:spPr/>
        <p:txBody>
          <a:bodyPr>
            <a:noAutofit/>
          </a:bodyPr>
          <a:lstStyle/>
          <a:p>
            <a:r>
              <a:rPr lang="en-US" dirty="0"/>
              <a:t>How can I check that all my records are submitted to ODE?</a:t>
            </a:r>
          </a:p>
        </p:txBody>
      </p:sp>
    </p:spTree>
    <p:extLst>
      <p:ext uri="{BB962C8B-B14F-4D97-AF65-F5344CB8AC3E}">
        <p14:creationId xmlns:p14="http://schemas.microsoft.com/office/powerpoint/2010/main" val="2853904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Dates for the EL Data collection Spring Collection 4/14/22 to 5/27/22 and review window 6/9/- 6/20/22&#10;" title="Date chart"/>
          <p:cNvGraphicFramePr>
            <a:graphicFrameLocks noGrp="1"/>
          </p:cNvGraphicFramePr>
          <p:nvPr>
            <p:ph idx="1"/>
            <p:extLst>
              <p:ext uri="{D42A27DB-BD31-4B8C-83A1-F6EECF244321}">
                <p14:modId xmlns:p14="http://schemas.microsoft.com/office/powerpoint/2010/main" val="2535744278"/>
              </p:ext>
            </p:extLst>
          </p:nvPr>
        </p:nvGraphicFramePr>
        <p:xfrm>
          <a:off x="717502" y="2023101"/>
          <a:ext cx="10783890" cy="2743200"/>
        </p:xfrm>
        <a:graphic>
          <a:graphicData uri="http://schemas.openxmlformats.org/drawingml/2006/table">
            <a:tbl>
              <a:tblPr firstRow="1" bandRow="1">
                <a:tableStyleId>{5C22544A-7EE6-4342-B048-85BDC9FD1C3A}</a:tableStyleId>
              </a:tblPr>
              <a:tblGrid>
                <a:gridCol w="2156778">
                  <a:extLst>
                    <a:ext uri="{9D8B030D-6E8A-4147-A177-3AD203B41FA5}">
                      <a16:colId xmlns:a16="http://schemas.microsoft.com/office/drawing/2014/main" val="1537654132"/>
                    </a:ext>
                  </a:extLst>
                </a:gridCol>
                <a:gridCol w="2156778">
                  <a:extLst>
                    <a:ext uri="{9D8B030D-6E8A-4147-A177-3AD203B41FA5}">
                      <a16:colId xmlns:a16="http://schemas.microsoft.com/office/drawing/2014/main" val="1100598350"/>
                    </a:ext>
                  </a:extLst>
                </a:gridCol>
                <a:gridCol w="2156778">
                  <a:extLst>
                    <a:ext uri="{9D8B030D-6E8A-4147-A177-3AD203B41FA5}">
                      <a16:colId xmlns:a16="http://schemas.microsoft.com/office/drawing/2014/main" val="2067354948"/>
                    </a:ext>
                  </a:extLst>
                </a:gridCol>
                <a:gridCol w="2156778">
                  <a:extLst>
                    <a:ext uri="{9D8B030D-6E8A-4147-A177-3AD203B41FA5}">
                      <a16:colId xmlns:a16="http://schemas.microsoft.com/office/drawing/2014/main" val="90794110"/>
                    </a:ext>
                  </a:extLst>
                </a:gridCol>
                <a:gridCol w="2156778">
                  <a:extLst>
                    <a:ext uri="{9D8B030D-6E8A-4147-A177-3AD203B41FA5}">
                      <a16:colId xmlns:a16="http://schemas.microsoft.com/office/drawing/2014/main" val="3656195544"/>
                    </a:ext>
                  </a:extLst>
                </a:gridCol>
              </a:tblGrid>
              <a:tr h="370840">
                <a:tc>
                  <a:txBody>
                    <a:bodyPr/>
                    <a:lstStyle/>
                    <a:p>
                      <a:r>
                        <a:rPr lang="en-US" dirty="0" smtClean="0"/>
                        <a:t>Name of Collection</a:t>
                      </a:r>
                      <a:endParaRPr lang="en-US" dirty="0"/>
                    </a:p>
                  </a:txBody>
                  <a:tcPr/>
                </a:tc>
                <a:tc>
                  <a:txBody>
                    <a:bodyPr/>
                    <a:lstStyle/>
                    <a:p>
                      <a:r>
                        <a:rPr lang="en-US" dirty="0" smtClean="0"/>
                        <a:t>Open Date</a:t>
                      </a:r>
                      <a:endParaRPr lang="en-US" dirty="0"/>
                    </a:p>
                  </a:txBody>
                  <a:tcPr/>
                </a:tc>
                <a:tc>
                  <a:txBody>
                    <a:bodyPr/>
                    <a:lstStyle/>
                    <a:p>
                      <a:r>
                        <a:rPr lang="en-US" dirty="0" smtClean="0"/>
                        <a:t>Close Date</a:t>
                      </a:r>
                      <a:endParaRPr lang="en-US" dirty="0"/>
                    </a:p>
                  </a:txBody>
                  <a:tcPr/>
                </a:tc>
                <a:tc>
                  <a:txBody>
                    <a:bodyPr/>
                    <a:lstStyle/>
                    <a:p>
                      <a:r>
                        <a:rPr lang="en-US" dirty="0" smtClean="0"/>
                        <a:t>Review Window  (Y/N)</a:t>
                      </a:r>
                      <a:endParaRPr lang="en-US" dirty="0"/>
                    </a:p>
                  </a:txBody>
                  <a:tcPr/>
                </a:tc>
                <a:tc>
                  <a:txBody>
                    <a:bodyPr/>
                    <a:lstStyle/>
                    <a:p>
                      <a:r>
                        <a:rPr lang="en-US" dirty="0" smtClean="0"/>
                        <a:t>Data</a:t>
                      </a:r>
                      <a:r>
                        <a:rPr lang="en-US" baseline="0" dirty="0" smtClean="0"/>
                        <a:t> validation (Y/N</a:t>
                      </a:r>
                      <a:endParaRPr lang="en-US" dirty="0"/>
                    </a:p>
                  </a:txBody>
                  <a:tcPr/>
                </a:tc>
                <a:extLst>
                  <a:ext uri="{0D108BD9-81ED-4DB2-BD59-A6C34878D82A}">
                    <a16:rowId xmlns:a16="http://schemas.microsoft.com/office/drawing/2014/main" val="2079298543"/>
                  </a:ext>
                </a:extLst>
              </a:tr>
              <a:tr h="370840">
                <a:tc>
                  <a:txBody>
                    <a:bodyPr/>
                    <a:lstStyle/>
                    <a:p>
                      <a:r>
                        <a:rPr lang="en-US" dirty="0" smtClean="0"/>
                        <a:t>Fall EL Data Collection</a:t>
                      </a:r>
                      <a:endParaRPr lang="en-US" dirty="0"/>
                    </a:p>
                  </a:txBody>
                  <a:tcPr/>
                </a:tc>
                <a:tc>
                  <a:txBody>
                    <a:bodyPr/>
                    <a:lstStyle/>
                    <a:p>
                      <a:r>
                        <a:rPr lang="en-US" dirty="0" smtClean="0"/>
                        <a:t>10/12/23</a:t>
                      </a:r>
                      <a:endParaRPr lang="en-US" dirty="0"/>
                    </a:p>
                  </a:txBody>
                  <a:tcPr/>
                </a:tc>
                <a:tc>
                  <a:txBody>
                    <a:bodyPr/>
                    <a:lstStyle/>
                    <a:p>
                      <a:r>
                        <a:rPr lang="en-US" dirty="0" smtClean="0"/>
                        <a:t>12/01/23</a:t>
                      </a:r>
                      <a:endParaRPr lang="en-US" dirty="0"/>
                    </a:p>
                  </a:txBody>
                  <a:tcPr/>
                </a:tc>
                <a:tc>
                  <a:txBody>
                    <a:bodyPr/>
                    <a:lstStyle/>
                    <a:p>
                      <a:r>
                        <a:rPr lang="en-US" dirty="0" smtClean="0"/>
                        <a:t>N</a:t>
                      </a:r>
                      <a:endParaRPr lang="en-US" dirty="0"/>
                    </a:p>
                  </a:txBody>
                  <a:tcPr/>
                </a:tc>
                <a:tc>
                  <a:txBody>
                    <a:bodyPr/>
                    <a:lstStyle/>
                    <a:p>
                      <a:r>
                        <a:rPr lang="en-US" dirty="0" smtClean="0"/>
                        <a:t>Yes, Informal</a:t>
                      </a:r>
                      <a:r>
                        <a:rPr lang="en-US" baseline="0" dirty="0" smtClean="0"/>
                        <a:t> –  in Feb/Mar to assist with Spring data submission (Fall Critical Validation)</a:t>
                      </a:r>
                      <a:endParaRPr lang="en-US" dirty="0"/>
                    </a:p>
                  </a:txBody>
                  <a:tcPr/>
                </a:tc>
                <a:extLst>
                  <a:ext uri="{0D108BD9-81ED-4DB2-BD59-A6C34878D82A}">
                    <a16:rowId xmlns:a16="http://schemas.microsoft.com/office/drawing/2014/main" val="4126070313"/>
                  </a:ext>
                </a:extLst>
              </a:tr>
              <a:tr h="370840">
                <a:tc>
                  <a:txBody>
                    <a:bodyPr/>
                    <a:lstStyle/>
                    <a:p>
                      <a:r>
                        <a:rPr lang="en-US" dirty="0" smtClean="0"/>
                        <a:t>Spring EL Data Collection</a:t>
                      </a:r>
                      <a:endParaRPr lang="en-US" dirty="0"/>
                    </a:p>
                  </a:txBody>
                  <a:tcPr/>
                </a:tc>
                <a:tc>
                  <a:txBody>
                    <a:bodyPr/>
                    <a:lstStyle/>
                    <a:p>
                      <a:r>
                        <a:rPr lang="en-US" dirty="0" smtClean="0"/>
                        <a:t>4/11/24</a:t>
                      </a:r>
                      <a:endParaRPr lang="en-US" dirty="0"/>
                    </a:p>
                  </a:txBody>
                  <a:tcPr/>
                </a:tc>
                <a:tc>
                  <a:txBody>
                    <a:bodyPr/>
                    <a:lstStyle/>
                    <a:p>
                      <a:r>
                        <a:rPr lang="en-US" dirty="0" smtClean="0"/>
                        <a:t>5/24/24</a:t>
                      </a:r>
                      <a:endParaRPr lang="en-US" dirty="0"/>
                    </a:p>
                  </a:txBody>
                  <a:tcPr/>
                </a:tc>
                <a:tc>
                  <a:txBody>
                    <a:bodyPr/>
                    <a:lstStyle/>
                    <a:p>
                      <a:r>
                        <a:rPr lang="en-US" dirty="0" smtClean="0"/>
                        <a:t>Y</a:t>
                      </a:r>
                      <a:endParaRPr lang="en-US" dirty="0"/>
                    </a:p>
                  </a:txBody>
                  <a:tcPr/>
                </a:tc>
                <a:tc>
                  <a:txBody>
                    <a:bodyPr/>
                    <a:lstStyle/>
                    <a:p>
                      <a:r>
                        <a:rPr lang="en-US" dirty="0" smtClean="0"/>
                        <a:t>6/6/24 - 6/21/24</a:t>
                      </a:r>
                      <a:endParaRPr lang="en-US" dirty="0"/>
                    </a:p>
                  </a:txBody>
                  <a:tcPr/>
                </a:tc>
                <a:extLst>
                  <a:ext uri="{0D108BD9-81ED-4DB2-BD59-A6C34878D82A}">
                    <a16:rowId xmlns:a16="http://schemas.microsoft.com/office/drawing/2014/main" val="3488529335"/>
                  </a:ext>
                </a:extLst>
              </a:tr>
            </a:tbl>
          </a:graphicData>
        </a:graphic>
      </p:graphicFrame>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
        <p:nvSpPr>
          <p:cNvPr id="5" name="Title 4"/>
          <p:cNvSpPr>
            <a:spLocks noGrp="1"/>
          </p:cNvSpPr>
          <p:nvPr>
            <p:ph type="title"/>
          </p:nvPr>
        </p:nvSpPr>
        <p:spPr/>
        <p:txBody>
          <a:bodyPr/>
          <a:lstStyle/>
          <a:p>
            <a:r>
              <a:rPr lang="en-US" dirty="0"/>
              <a:t>Dates for the Calendar</a:t>
            </a:r>
          </a:p>
        </p:txBody>
      </p:sp>
    </p:spTree>
    <p:extLst>
      <p:ext uri="{BB962C8B-B14F-4D97-AF65-F5344CB8AC3E}">
        <p14:creationId xmlns:p14="http://schemas.microsoft.com/office/powerpoint/2010/main" val="4079507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957589"/>
            <a:ext cx="10784542" cy="3977046"/>
          </a:xfrm>
        </p:spPr>
        <p:txBody>
          <a:bodyPr/>
          <a:lstStyle/>
          <a:p>
            <a:pPr>
              <a:lnSpc>
                <a:spcPct val="100000"/>
              </a:lnSpc>
              <a:spcBef>
                <a:spcPts val="0"/>
              </a:spcBef>
              <a:spcAft>
                <a:spcPts val="600"/>
              </a:spcAft>
              <a:defRPr/>
            </a:pPr>
            <a:r>
              <a:rPr lang="en-US" sz="2300" dirty="0"/>
              <a:t>After you review the production download with your records, please click the verification check box on the EL Collection status tracking page.</a:t>
            </a:r>
          </a:p>
          <a:p>
            <a:pPr lvl="1">
              <a:lnSpc>
                <a:spcPct val="100000"/>
              </a:lnSpc>
              <a:spcBef>
                <a:spcPts val="0"/>
              </a:spcBef>
              <a:spcAft>
                <a:spcPts val="600"/>
              </a:spcAft>
              <a:defRPr/>
            </a:pPr>
            <a:r>
              <a:rPr lang="en-US" sz="2000" dirty="0"/>
              <a:t>Click on the small triangle next to the collection dates</a:t>
            </a:r>
          </a:p>
          <a:p>
            <a:pPr lvl="1">
              <a:lnSpc>
                <a:spcPct val="100000"/>
              </a:lnSpc>
              <a:spcBef>
                <a:spcPts val="0"/>
              </a:spcBef>
              <a:spcAft>
                <a:spcPts val="600"/>
              </a:spcAft>
              <a:defRPr/>
            </a:pPr>
            <a:r>
              <a:rPr lang="en-US" sz="2000" dirty="0"/>
              <a:t>This opens the validation check box</a:t>
            </a:r>
          </a:p>
          <a:p>
            <a:pPr lvl="1">
              <a:lnSpc>
                <a:spcPct val="100000"/>
              </a:lnSpc>
              <a:spcBef>
                <a:spcPts val="0"/>
              </a:spcBef>
              <a:spcAft>
                <a:spcPts val="1200"/>
              </a:spcAft>
              <a:defRPr/>
            </a:pPr>
            <a:r>
              <a:rPr lang="en-US" sz="2000" dirty="0"/>
              <a:t>This check box is a way of tracking that a district has reviewed their submitted records</a:t>
            </a:r>
          </a:p>
          <a:p>
            <a:pPr>
              <a:lnSpc>
                <a:spcPct val="100000"/>
              </a:lnSpc>
              <a:spcBef>
                <a:spcPts val="0"/>
              </a:spcBef>
              <a:spcAft>
                <a:spcPts val="600"/>
              </a:spcAft>
              <a:defRPr/>
            </a:pPr>
            <a:r>
              <a:rPr lang="en-US" sz="2300" dirty="0"/>
              <a:t>Each year, districts inform ODE staff that the records in their student information system do not match ODE’s records in the EL collection.  </a:t>
            </a:r>
            <a:r>
              <a:rPr lang="en-US" sz="2300" dirty="0" smtClean="0"/>
              <a:t>By </a:t>
            </a:r>
            <a:r>
              <a:rPr lang="en-US" sz="2300" dirty="0"/>
              <a:t>comparing the production download to your records, and clicking the verification box, will help alleviate this issue.</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30</a:t>
            </a:fld>
            <a:endParaRPr lang="en-US" dirty="0"/>
          </a:p>
        </p:txBody>
      </p:sp>
      <p:sp>
        <p:nvSpPr>
          <p:cNvPr id="5" name="Title 4"/>
          <p:cNvSpPr>
            <a:spLocks noGrp="1"/>
          </p:cNvSpPr>
          <p:nvPr>
            <p:ph type="title"/>
          </p:nvPr>
        </p:nvSpPr>
        <p:spPr/>
        <p:txBody>
          <a:bodyPr>
            <a:normAutofit/>
          </a:bodyPr>
          <a:lstStyle/>
          <a:p>
            <a:r>
              <a:rPr lang="en-US" dirty="0"/>
              <a:t>Validation Check Box</a:t>
            </a:r>
          </a:p>
        </p:txBody>
      </p:sp>
    </p:spTree>
    <p:extLst>
      <p:ext uri="{BB962C8B-B14F-4D97-AF65-F5344CB8AC3E}">
        <p14:creationId xmlns:p14="http://schemas.microsoft.com/office/powerpoint/2010/main" val="212008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17176" y="2673315"/>
            <a:ext cx="10784542" cy="1900363"/>
          </a:xfrm>
        </p:spPr>
        <p:txBody>
          <a:bodyPr/>
          <a:lstStyle/>
          <a:p>
            <a:r>
              <a:rPr lang="en-US" sz="6600" dirty="0"/>
              <a:t>Where can I go to get historical EL data for enrolling students?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31</a:t>
            </a:fld>
            <a:endParaRPr lang="en-US" dirty="0"/>
          </a:p>
        </p:txBody>
      </p:sp>
    </p:spTree>
    <p:extLst>
      <p:ext uri="{BB962C8B-B14F-4D97-AF65-F5344CB8AC3E}">
        <p14:creationId xmlns:p14="http://schemas.microsoft.com/office/powerpoint/2010/main" val="2921446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EL Student History</a:t>
            </a:r>
          </a:p>
        </p:txBody>
      </p:sp>
      <p:sp>
        <p:nvSpPr>
          <p:cNvPr id="8" name="Content Placeholder 7"/>
          <p:cNvSpPr>
            <a:spLocks noGrp="1"/>
          </p:cNvSpPr>
          <p:nvPr>
            <p:ph sz="half" idx="1"/>
          </p:nvPr>
        </p:nvSpPr>
        <p:spPr>
          <a:xfrm>
            <a:off x="717176" y="2056327"/>
            <a:ext cx="5302624" cy="3875346"/>
          </a:xfrm>
        </p:spPr>
        <p:txBody>
          <a:bodyPr/>
          <a:lstStyle/>
          <a:p>
            <a:pPr marL="341313" indent="-225425">
              <a:spcBef>
                <a:spcPts val="0"/>
              </a:spcBef>
              <a:spcAft>
                <a:spcPts val="1200"/>
              </a:spcAft>
            </a:pPr>
            <a:r>
              <a:rPr lang="en-US" dirty="0"/>
              <a:t>EL start date</a:t>
            </a:r>
          </a:p>
          <a:p>
            <a:pPr marL="341313" indent="-225425">
              <a:spcBef>
                <a:spcPts val="0"/>
              </a:spcBef>
              <a:spcAft>
                <a:spcPts val="1200"/>
              </a:spcAft>
            </a:pPr>
            <a:r>
              <a:rPr lang="en-US" dirty="0"/>
              <a:t>EL exit date</a:t>
            </a:r>
          </a:p>
          <a:p>
            <a:pPr marL="341313" indent="-225425">
              <a:spcBef>
                <a:spcPts val="0"/>
              </a:spcBef>
              <a:spcAft>
                <a:spcPts val="1200"/>
              </a:spcAft>
            </a:pPr>
            <a:r>
              <a:rPr lang="en-US" dirty="0"/>
              <a:t>Last language of origin</a:t>
            </a:r>
          </a:p>
          <a:p>
            <a:pPr marL="341313" indent="-225425">
              <a:spcBef>
                <a:spcPts val="0"/>
              </a:spcBef>
              <a:spcAft>
                <a:spcPts val="1200"/>
              </a:spcAft>
            </a:pPr>
            <a:r>
              <a:rPr lang="en-US" dirty="0"/>
              <a:t>Last EL Collection submission</a:t>
            </a:r>
          </a:p>
          <a:p>
            <a:pPr marL="341313" indent="-225425">
              <a:spcBef>
                <a:spcPts val="0"/>
              </a:spcBef>
              <a:spcAft>
                <a:spcPts val="1200"/>
              </a:spcAft>
            </a:pPr>
            <a:r>
              <a:rPr lang="en-US" dirty="0"/>
              <a:t>Last EL program models</a:t>
            </a:r>
          </a:p>
          <a:p>
            <a:pPr marL="341313" indent="-225425">
              <a:spcBef>
                <a:spcPts val="0"/>
              </a:spcBef>
              <a:spcAft>
                <a:spcPts val="1200"/>
              </a:spcAft>
            </a:pPr>
            <a:r>
              <a:rPr lang="en-US" dirty="0"/>
              <a:t>SIFE flag</a:t>
            </a:r>
          </a:p>
          <a:p>
            <a:pPr marL="0" indent="0">
              <a:buNone/>
            </a:pPr>
            <a:endParaRPr lang="en-US" dirty="0"/>
          </a:p>
        </p:txBody>
      </p:sp>
      <p:sp>
        <p:nvSpPr>
          <p:cNvPr id="9" name="Content Placeholder 8"/>
          <p:cNvSpPr>
            <a:spLocks noGrp="1"/>
          </p:cNvSpPr>
          <p:nvPr>
            <p:ph sz="half" idx="2"/>
          </p:nvPr>
        </p:nvSpPr>
        <p:spPr>
          <a:xfrm>
            <a:off x="6147033" y="2056327"/>
            <a:ext cx="5186966" cy="3875346"/>
          </a:xfrm>
        </p:spPr>
        <p:txBody>
          <a:bodyPr/>
          <a:lstStyle/>
          <a:p>
            <a:pPr marL="341313" indent="-230188">
              <a:spcBef>
                <a:spcPts val="0"/>
              </a:spcBef>
              <a:spcAft>
                <a:spcPts val="1200"/>
              </a:spcAft>
            </a:pPr>
            <a:r>
              <a:rPr lang="en-US" dirty="0"/>
              <a:t>Last district submitting to EL data collection</a:t>
            </a:r>
          </a:p>
          <a:p>
            <a:pPr marL="341313" indent="-230188">
              <a:spcBef>
                <a:spcPts val="0"/>
              </a:spcBef>
              <a:spcAft>
                <a:spcPts val="1200"/>
              </a:spcAft>
            </a:pPr>
            <a:r>
              <a:rPr lang="en-US" dirty="0"/>
              <a:t>Most recent ELP score(s) and test date</a:t>
            </a:r>
          </a:p>
          <a:p>
            <a:pPr marL="341313" indent="-230188">
              <a:spcBef>
                <a:spcPts val="0"/>
              </a:spcBef>
              <a:spcAft>
                <a:spcPts val="1200"/>
              </a:spcAft>
            </a:pPr>
            <a:r>
              <a:rPr lang="en-US" dirty="0"/>
              <a:t>The Wavier Effective Date </a:t>
            </a:r>
            <a:r>
              <a:rPr lang="en-US" dirty="0" smtClean="0"/>
              <a:t>field</a:t>
            </a:r>
          </a:p>
          <a:p>
            <a:pPr marL="341313" indent="-230188">
              <a:spcBef>
                <a:spcPts val="0"/>
              </a:spcBef>
              <a:spcAft>
                <a:spcPts val="1200"/>
              </a:spcAft>
            </a:pPr>
            <a:r>
              <a:rPr lang="en-US" dirty="0" smtClean="0"/>
              <a:t>SSIDs that have been merged are included</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32</a:t>
            </a:fld>
            <a:endParaRPr lang="en-US" dirty="0"/>
          </a:p>
        </p:txBody>
      </p:sp>
      <p:sp>
        <p:nvSpPr>
          <p:cNvPr id="2" name="TextBox 1"/>
          <p:cNvSpPr txBox="1"/>
          <p:nvPr/>
        </p:nvSpPr>
        <p:spPr>
          <a:xfrm>
            <a:off x="3246539" y="6023295"/>
            <a:ext cx="5364061" cy="646331"/>
          </a:xfrm>
          <a:prstGeom prst="rect">
            <a:avLst/>
          </a:prstGeom>
          <a:noFill/>
        </p:spPr>
        <p:txBody>
          <a:bodyPr wrap="square" rtlCol="0">
            <a:spAutoFit/>
          </a:bodyPr>
          <a:lstStyle/>
          <a:p>
            <a:r>
              <a:rPr lang="en-US" b="1" dirty="0" smtClean="0"/>
              <a:t>Note:  </a:t>
            </a:r>
            <a:r>
              <a:rPr lang="en-US" dirty="0" smtClean="0"/>
              <a:t>The 23-24 Fall History Report on the list will open with this opening of the Fall EL collection</a:t>
            </a:r>
            <a:endParaRPr lang="en-US" b="1" dirty="0"/>
          </a:p>
        </p:txBody>
      </p:sp>
    </p:spTree>
    <p:extLst>
      <p:ext uri="{BB962C8B-B14F-4D97-AF65-F5344CB8AC3E}">
        <p14:creationId xmlns:p14="http://schemas.microsoft.com/office/powerpoint/2010/main" val="128322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icture of reports tab in data collection" title="chart of how to get to history report"/>
          <p:cNvPicPr>
            <a:picLocks noGrp="1" noChangeAspect="1"/>
          </p:cNvPicPr>
          <p:nvPr>
            <p:ph idx="1"/>
          </p:nvPr>
        </p:nvPicPr>
        <p:blipFill>
          <a:blip r:embed="rId2"/>
          <a:stretch>
            <a:fillRect/>
          </a:stretch>
        </p:blipFill>
        <p:spPr>
          <a:xfrm>
            <a:off x="1572768" y="1825624"/>
            <a:ext cx="9198863" cy="4677213"/>
          </a:xfrm>
          <a:prstGeom prst="rect">
            <a:avLst/>
          </a:prstGeom>
        </p:spPr>
      </p:pic>
      <p:sp>
        <p:nvSpPr>
          <p:cNvPr id="5" name="Footer Placeholder 4"/>
          <p:cNvSpPr>
            <a:spLocks noGrp="1"/>
          </p:cNvSpPr>
          <p:nvPr>
            <p:ph type="ftr" sz="quarter" idx="11"/>
          </p:nvPr>
        </p:nvSpPr>
        <p:spPr/>
        <p:txBody>
          <a:bodyPr/>
          <a:lstStyle/>
          <a:p>
            <a:r>
              <a:rPr lang="en-US" dirty="0"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33</a:t>
            </a:fld>
            <a:endParaRPr lang="en-US" dirty="0"/>
          </a:p>
        </p:txBody>
      </p:sp>
      <p:sp>
        <p:nvSpPr>
          <p:cNvPr id="7" name="Title 6"/>
          <p:cNvSpPr>
            <a:spLocks noGrp="1"/>
          </p:cNvSpPr>
          <p:nvPr>
            <p:ph type="title"/>
          </p:nvPr>
        </p:nvSpPr>
        <p:spPr>
          <a:xfrm>
            <a:off x="499063" y="432033"/>
            <a:ext cx="10784542" cy="1026460"/>
          </a:xfrm>
        </p:spPr>
        <p:txBody>
          <a:bodyPr>
            <a:normAutofit/>
          </a:bodyPr>
          <a:lstStyle/>
          <a:p>
            <a:r>
              <a:rPr lang="en-US" dirty="0"/>
              <a:t>So how do I get there?</a:t>
            </a:r>
          </a:p>
        </p:txBody>
      </p:sp>
    </p:spTree>
    <p:extLst>
      <p:ext uri="{BB962C8B-B14F-4D97-AF65-F5344CB8AC3E}">
        <p14:creationId xmlns:p14="http://schemas.microsoft.com/office/powerpoint/2010/main" val="2823821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
        <p:nvSpPr>
          <p:cNvPr id="5" name="Title 4"/>
          <p:cNvSpPr>
            <a:spLocks noGrp="1"/>
          </p:cNvSpPr>
          <p:nvPr>
            <p:ph type="title"/>
          </p:nvPr>
        </p:nvSpPr>
        <p:spPr>
          <a:xfrm>
            <a:off x="348061" y="524312"/>
            <a:ext cx="10784542" cy="1026460"/>
          </a:xfrm>
        </p:spPr>
        <p:txBody>
          <a:bodyPr>
            <a:normAutofit/>
          </a:bodyPr>
          <a:lstStyle/>
          <a:p>
            <a:r>
              <a:rPr lang="en-US" dirty="0"/>
              <a:t>Reports Tab</a:t>
            </a:r>
          </a:p>
        </p:txBody>
      </p:sp>
      <p:pic>
        <p:nvPicPr>
          <p:cNvPr id="7" name="Content Placeholder 6" descr="Picture showing the Reports Tab and the list of data collections with the EL data colleciton on the screen" title="Reports TAb"/>
          <p:cNvPicPr>
            <a:picLocks noGrp="1" noChangeAspect="1"/>
          </p:cNvPicPr>
          <p:nvPr>
            <p:ph idx="1"/>
          </p:nvPr>
        </p:nvPicPr>
        <p:blipFill>
          <a:blip r:embed="rId2"/>
          <a:stretch>
            <a:fillRect/>
          </a:stretch>
        </p:blipFill>
        <p:spPr>
          <a:xfrm>
            <a:off x="3042560" y="1410381"/>
            <a:ext cx="7787628" cy="4869804"/>
          </a:xfrm>
          <a:prstGeom prst="rect">
            <a:avLst/>
          </a:prstGeom>
        </p:spPr>
      </p:pic>
    </p:spTree>
    <p:extLst>
      <p:ext uri="{BB962C8B-B14F-4D97-AF65-F5344CB8AC3E}">
        <p14:creationId xmlns:p14="http://schemas.microsoft.com/office/powerpoint/2010/main" val="1239288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35</a:t>
            </a:fld>
            <a:endParaRPr lang="en-US" dirty="0"/>
          </a:p>
        </p:txBody>
      </p:sp>
      <p:sp>
        <p:nvSpPr>
          <p:cNvPr id="5" name="Title 4"/>
          <p:cNvSpPr>
            <a:spLocks noGrp="1"/>
          </p:cNvSpPr>
          <p:nvPr>
            <p:ph type="title"/>
          </p:nvPr>
        </p:nvSpPr>
        <p:spPr/>
        <p:txBody>
          <a:bodyPr>
            <a:normAutofit/>
          </a:bodyPr>
          <a:lstStyle/>
          <a:p>
            <a:r>
              <a:rPr lang="en-US" dirty="0" smtClean="0"/>
              <a:t>Report Year Selection</a:t>
            </a:r>
            <a:endParaRPr lang="en-US" dirty="0"/>
          </a:p>
        </p:txBody>
      </p:sp>
      <p:sp>
        <p:nvSpPr>
          <p:cNvPr id="7" name="Rectangle 6"/>
          <p:cNvSpPr/>
          <p:nvPr/>
        </p:nvSpPr>
        <p:spPr>
          <a:xfrm>
            <a:off x="3254950" y="6196870"/>
            <a:ext cx="6753137" cy="369332"/>
          </a:xfrm>
          <a:prstGeom prst="rect">
            <a:avLst/>
          </a:prstGeom>
        </p:spPr>
        <p:txBody>
          <a:bodyPr wrap="square">
            <a:spAutoFit/>
          </a:bodyPr>
          <a:lstStyle/>
          <a:p>
            <a:r>
              <a:rPr lang="en-US" dirty="0"/>
              <a:t>Scroll across from the collection to the report year to the report.</a:t>
            </a:r>
          </a:p>
        </p:txBody>
      </p:sp>
      <p:pic>
        <p:nvPicPr>
          <p:cNvPr id="8" name="Content Placeholder 7" descr="Picture showing the list of EL data collections by year to see the most recent data collection years." title="Report Year Picture"/>
          <p:cNvPicPr>
            <a:picLocks noGrp="1" noChangeAspect="1"/>
          </p:cNvPicPr>
          <p:nvPr>
            <p:ph idx="1"/>
          </p:nvPr>
        </p:nvPicPr>
        <p:blipFill>
          <a:blip r:embed="rId2"/>
          <a:stretch>
            <a:fillRect/>
          </a:stretch>
        </p:blipFill>
        <p:spPr>
          <a:xfrm>
            <a:off x="2367402" y="1621069"/>
            <a:ext cx="7355438" cy="4599545"/>
          </a:xfrm>
          <a:prstGeom prst="rect">
            <a:avLst/>
          </a:prstGeom>
        </p:spPr>
      </p:pic>
    </p:spTree>
    <p:extLst>
      <p:ext uri="{BB962C8B-B14F-4D97-AF65-F5344CB8AC3E}">
        <p14:creationId xmlns:p14="http://schemas.microsoft.com/office/powerpoint/2010/main" val="1495859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that shows the list of reports available from the EL data collection.  " title="Report List"/>
          <p:cNvPicPr>
            <a:picLocks noGrp="1" noChangeAspect="1"/>
          </p:cNvPicPr>
          <p:nvPr>
            <p:ph idx="1"/>
          </p:nvPr>
        </p:nvPicPr>
        <p:blipFill>
          <a:blip r:embed="rId2"/>
          <a:stretch>
            <a:fillRect/>
          </a:stretch>
        </p:blipFill>
        <p:spPr>
          <a:xfrm>
            <a:off x="2829068" y="1483660"/>
            <a:ext cx="7481001" cy="4678062"/>
          </a:xfrm>
          <a:prstGeom prst="rect">
            <a:avLst/>
          </a:prstGeom>
        </p:spPr>
      </p:pic>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36</a:t>
            </a:fld>
            <a:endParaRPr lang="en-US" dirty="0"/>
          </a:p>
        </p:txBody>
      </p:sp>
      <p:sp>
        <p:nvSpPr>
          <p:cNvPr id="5" name="Title 4"/>
          <p:cNvSpPr>
            <a:spLocks noGrp="1"/>
          </p:cNvSpPr>
          <p:nvPr>
            <p:ph type="title"/>
          </p:nvPr>
        </p:nvSpPr>
        <p:spPr/>
        <p:txBody>
          <a:bodyPr/>
          <a:lstStyle/>
          <a:p>
            <a:r>
              <a:rPr lang="en-US" dirty="0" smtClean="0"/>
              <a:t>Report Selection</a:t>
            </a:r>
            <a:endParaRPr lang="en-US" dirty="0"/>
          </a:p>
        </p:txBody>
      </p:sp>
    </p:spTree>
    <p:extLst>
      <p:ext uri="{BB962C8B-B14F-4D97-AF65-F5344CB8AC3E}">
        <p14:creationId xmlns:p14="http://schemas.microsoft.com/office/powerpoint/2010/main" val="237029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 spreadsheet on the screen with a button.</a:t>
            </a:r>
          </a:p>
          <a:p>
            <a:pPr marL="0" indent="0">
              <a:buNone/>
            </a:pPr>
            <a:endParaRPr lang="en-US" dirty="0"/>
          </a:p>
          <a:p>
            <a:pPr marL="0" indent="0">
              <a:buNone/>
            </a:pP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37</a:t>
            </a:fld>
            <a:endParaRPr lang="en-US" dirty="0"/>
          </a:p>
        </p:txBody>
      </p:sp>
      <p:sp>
        <p:nvSpPr>
          <p:cNvPr id="5" name="Title 4"/>
          <p:cNvSpPr>
            <a:spLocks noGrp="1"/>
          </p:cNvSpPr>
          <p:nvPr>
            <p:ph type="title"/>
          </p:nvPr>
        </p:nvSpPr>
        <p:spPr>
          <a:xfrm>
            <a:off x="717176" y="402972"/>
            <a:ext cx="10784542" cy="1026460"/>
          </a:xfrm>
        </p:spPr>
        <p:txBody>
          <a:bodyPr>
            <a:normAutofit/>
          </a:bodyPr>
          <a:lstStyle/>
          <a:p>
            <a:r>
              <a:rPr lang="en-US" dirty="0"/>
              <a:t>What will I get?</a:t>
            </a:r>
          </a:p>
        </p:txBody>
      </p:sp>
      <p:pic>
        <p:nvPicPr>
          <p:cNvPr id="6" name="Picture 5" descr="picture of export to CSV" title="picture stating export to csv"/>
          <p:cNvPicPr>
            <a:picLocks noChangeAspect="1"/>
          </p:cNvPicPr>
          <p:nvPr/>
        </p:nvPicPr>
        <p:blipFill>
          <a:blip r:embed="rId2"/>
          <a:stretch>
            <a:fillRect/>
          </a:stretch>
        </p:blipFill>
        <p:spPr>
          <a:xfrm>
            <a:off x="3008108" y="2852878"/>
            <a:ext cx="6175783" cy="1152244"/>
          </a:xfrm>
          <a:prstGeom prst="rect">
            <a:avLst/>
          </a:prstGeom>
        </p:spPr>
      </p:pic>
    </p:spTree>
    <p:extLst>
      <p:ext uri="{BB962C8B-B14F-4D97-AF65-F5344CB8AC3E}">
        <p14:creationId xmlns:p14="http://schemas.microsoft.com/office/powerpoint/2010/main" val="2924022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52033"/>
            <a:ext cx="10784542" cy="3882601"/>
          </a:xfrm>
        </p:spPr>
        <p:txBody>
          <a:bodyPr/>
          <a:lstStyle/>
          <a:p>
            <a:pPr>
              <a:spcBef>
                <a:spcPts val="0"/>
              </a:spcBef>
              <a:spcAft>
                <a:spcPts val="1800"/>
              </a:spcAft>
            </a:pPr>
            <a:r>
              <a:rPr lang="en-US" altLang="en-US" dirty="0"/>
              <a:t>You can download a CSV report and see information on your students.   </a:t>
            </a:r>
          </a:p>
          <a:p>
            <a:pPr>
              <a:spcBef>
                <a:spcPts val="0"/>
              </a:spcBef>
              <a:spcAft>
                <a:spcPts val="4800"/>
              </a:spcAft>
            </a:pPr>
            <a:r>
              <a:rPr lang="en-US" altLang="en-US" dirty="0"/>
              <a:t>The report links to SSID, Assessment, and EL Collection information (as well as the start/exit date override tables).</a:t>
            </a:r>
          </a:p>
          <a:p>
            <a:pPr marL="0" indent="0">
              <a:spcBef>
                <a:spcPts val="0"/>
              </a:spcBef>
              <a:spcAft>
                <a:spcPts val="1200"/>
              </a:spcAft>
              <a:buNone/>
            </a:pPr>
            <a:r>
              <a:rPr lang="en-US" altLang="en-US" u="sng" dirty="0"/>
              <a:t>NOTE</a:t>
            </a:r>
            <a:r>
              <a:rPr lang="en-US" altLang="en-US" dirty="0"/>
              <a:t>:  This report is linked to SSID, if the SSID is not linked to your district, then the student will not be included on this report.</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38</a:t>
            </a:fld>
            <a:endParaRPr lang="en-US" dirty="0"/>
          </a:p>
        </p:txBody>
      </p:sp>
      <p:sp>
        <p:nvSpPr>
          <p:cNvPr id="5" name="Title 4"/>
          <p:cNvSpPr>
            <a:spLocks noGrp="1"/>
          </p:cNvSpPr>
          <p:nvPr>
            <p:ph type="title"/>
          </p:nvPr>
        </p:nvSpPr>
        <p:spPr/>
        <p:txBody>
          <a:bodyPr>
            <a:normAutofit/>
          </a:bodyPr>
          <a:lstStyle/>
          <a:p>
            <a:r>
              <a:rPr lang="en-US" dirty="0"/>
              <a:t>How do I use it?</a:t>
            </a:r>
          </a:p>
        </p:txBody>
      </p:sp>
    </p:spTree>
    <p:extLst>
      <p:ext uri="{BB962C8B-B14F-4D97-AF65-F5344CB8AC3E}">
        <p14:creationId xmlns:p14="http://schemas.microsoft.com/office/powerpoint/2010/main" val="2218280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895" y="425455"/>
            <a:ext cx="11186802" cy="1026460"/>
          </a:xfrm>
        </p:spPr>
        <p:txBody>
          <a:bodyPr>
            <a:normAutofit/>
          </a:bodyPr>
          <a:lstStyle/>
          <a:p>
            <a:r>
              <a:rPr lang="en-US" dirty="0"/>
              <a:t>If you export this file . . .</a:t>
            </a:r>
          </a:p>
        </p:txBody>
      </p:sp>
      <p:sp>
        <p:nvSpPr>
          <p:cNvPr id="6" name="Content Placeholder 5"/>
          <p:cNvSpPr>
            <a:spLocks noGrp="1"/>
          </p:cNvSpPr>
          <p:nvPr>
            <p:ph sz="half" idx="1"/>
          </p:nvPr>
        </p:nvSpPr>
        <p:spPr>
          <a:xfrm>
            <a:off x="717176" y="2069205"/>
            <a:ext cx="5302624" cy="3862468"/>
          </a:xfrm>
        </p:spPr>
        <p:txBody>
          <a:bodyPr>
            <a:normAutofit lnSpcReduction="10000"/>
          </a:bodyPr>
          <a:lstStyle/>
          <a:p>
            <a:pPr marL="0" indent="0">
              <a:spcBef>
                <a:spcPts val="0"/>
              </a:spcBef>
              <a:spcAft>
                <a:spcPts val="1200"/>
              </a:spcAft>
              <a:buNone/>
            </a:pPr>
            <a:r>
              <a:rPr lang="en-US" b="1" dirty="0"/>
              <a:t>You can search by:</a:t>
            </a:r>
          </a:p>
          <a:p>
            <a:pPr marL="338138" indent="-227013">
              <a:spcBef>
                <a:spcPts val="0"/>
              </a:spcBef>
              <a:spcAft>
                <a:spcPts val="600"/>
              </a:spcAft>
            </a:pPr>
            <a:r>
              <a:rPr lang="en-US" dirty="0"/>
              <a:t>SSID</a:t>
            </a:r>
          </a:p>
          <a:p>
            <a:pPr marL="338138" indent="-227013">
              <a:spcBef>
                <a:spcPts val="0"/>
              </a:spcBef>
              <a:spcAft>
                <a:spcPts val="600"/>
              </a:spcAft>
            </a:pPr>
            <a:r>
              <a:rPr lang="en-US" dirty="0"/>
              <a:t>Last name</a:t>
            </a:r>
          </a:p>
          <a:p>
            <a:pPr marL="338138" indent="-227013">
              <a:spcBef>
                <a:spcPts val="0"/>
              </a:spcBef>
              <a:spcAft>
                <a:spcPts val="600"/>
              </a:spcAft>
            </a:pPr>
            <a:r>
              <a:rPr lang="en-US" dirty="0"/>
              <a:t>First name</a:t>
            </a:r>
          </a:p>
          <a:p>
            <a:pPr marL="338138" indent="-227013">
              <a:spcBef>
                <a:spcPts val="0"/>
              </a:spcBef>
              <a:spcAft>
                <a:spcPts val="600"/>
              </a:spcAft>
            </a:pPr>
            <a:r>
              <a:rPr lang="en-US" dirty="0"/>
              <a:t>Middle name</a:t>
            </a:r>
          </a:p>
          <a:p>
            <a:pPr marL="338138" indent="-227013">
              <a:spcBef>
                <a:spcPts val="0"/>
              </a:spcBef>
              <a:spcAft>
                <a:spcPts val="600"/>
              </a:spcAft>
            </a:pPr>
            <a:r>
              <a:rPr lang="en-US" dirty="0"/>
              <a:t>Date of birth</a:t>
            </a:r>
          </a:p>
          <a:p>
            <a:endParaRPr lang="en-US" dirty="0"/>
          </a:p>
        </p:txBody>
      </p:sp>
      <p:sp>
        <p:nvSpPr>
          <p:cNvPr id="7" name="Content Placeholder 6"/>
          <p:cNvSpPr>
            <a:spLocks noGrp="1"/>
          </p:cNvSpPr>
          <p:nvPr>
            <p:ph sz="half" idx="2"/>
          </p:nvPr>
        </p:nvSpPr>
        <p:spPr>
          <a:xfrm>
            <a:off x="6172200" y="2069205"/>
            <a:ext cx="5329518" cy="3862467"/>
          </a:xfrm>
        </p:spPr>
        <p:txBody>
          <a:bodyPr>
            <a:normAutofit lnSpcReduction="10000"/>
          </a:bodyPr>
          <a:lstStyle/>
          <a:p>
            <a:pPr marL="0" indent="0">
              <a:spcBef>
                <a:spcPts val="0"/>
              </a:spcBef>
              <a:spcAft>
                <a:spcPts val="1200"/>
              </a:spcAft>
              <a:buNone/>
            </a:pPr>
            <a:r>
              <a:rPr lang="en-US" b="1" dirty="0"/>
              <a:t>And you will find:</a:t>
            </a:r>
          </a:p>
          <a:p>
            <a:pPr marL="338138" indent="-227013">
              <a:spcBef>
                <a:spcPts val="0"/>
              </a:spcBef>
              <a:spcAft>
                <a:spcPts val="600"/>
              </a:spcAft>
            </a:pPr>
            <a:r>
              <a:rPr lang="en-US" dirty="0"/>
              <a:t>EL start date</a:t>
            </a:r>
          </a:p>
          <a:p>
            <a:pPr marL="338138" indent="-227013">
              <a:spcBef>
                <a:spcPts val="0"/>
              </a:spcBef>
              <a:spcAft>
                <a:spcPts val="600"/>
              </a:spcAft>
            </a:pPr>
            <a:r>
              <a:rPr lang="en-US" dirty="0"/>
              <a:t>EL exit date</a:t>
            </a:r>
          </a:p>
          <a:p>
            <a:pPr marL="338138" indent="-227013">
              <a:spcBef>
                <a:spcPts val="0"/>
              </a:spcBef>
              <a:spcAft>
                <a:spcPts val="600"/>
              </a:spcAft>
            </a:pPr>
            <a:r>
              <a:rPr lang="en-US" dirty="0"/>
              <a:t>Last EL collection</a:t>
            </a:r>
          </a:p>
          <a:p>
            <a:pPr marL="338138" indent="-227013">
              <a:spcBef>
                <a:spcPts val="0"/>
              </a:spcBef>
              <a:spcAft>
                <a:spcPts val="600"/>
              </a:spcAft>
            </a:pPr>
            <a:r>
              <a:rPr lang="en-US" dirty="0"/>
              <a:t>Last ELP date</a:t>
            </a:r>
          </a:p>
          <a:p>
            <a:pPr marL="338138" indent="-227013">
              <a:spcBef>
                <a:spcPts val="0"/>
              </a:spcBef>
              <a:spcAft>
                <a:spcPts val="600"/>
              </a:spcAft>
            </a:pPr>
            <a:r>
              <a:rPr lang="en-US" dirty="0"/>
              <a:t>Last ELP score</a:t>
            </a:r>
          </a:p>
          <a:p>
            <a:pPr marL="338138" indent="-227013">
              <a:spcBef>
                <a:spcPts val="0"/>
              </a:spcBef>
              <a:spcAft>
                <a:spcPts val="600"/>
              </a:spcAft>
            </a:pPr>
            <a:r>
              <a:rPr lang="en-US" dirty="0"/>
              <a:t>Last language of origin</a:t>
            </a:r>
          </a:p>
          <a:p>
            <a:pPr marL="338138" indent="-227013">
              <a:spcBef>
                <a:spcPts val="0"/>
              </a:spcBef>
              <a:spcAft>
                <a:spcPts val="600"/>
              </a:spcAft>
            </a:pPr>
            <a:r>
              <a:rPr lang="en-US" dirty="0"/>
              <a:t>Last district submitting to EL data </a:t>
            </a:r>
            <a:r>
              <a:rPr lang="en-US" dirty="0" smtClean="0"/>
              <a:t>collection</a:t>
            </a:r>
          </a:p>
          <a:p>
            <a:pPr marL="338138" indent="-227013">
              <a:spcBef>
                <a:spcPts val="0"/>
              </a:spcBef>
              <a:spcAft>
                <a:spcPts val="600"/>
              </a:spcAft>
            </a:pPr>
            <a:r>
              <a:rPr lang="en-US" dirty="0" smtClean="0"/>
              <a:t>Waiver date</a:t>
            </a:r>
            <a:endParaRPr lang="en-US"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39</a:t>
            </a:fld>
            <a:endParaRPr lang="en-US" dirty="0"/>
          </a:p>
        </p:txBody>
      </p:sp>
    </p:spTree>
    <p:extLst>
      <p:ext uri="{BB962C8B-B14F-4D97-AF65-F5344CB8AC3E}">
        <p14:creationId xmlns:p14="http://schemas.microsoft.com/office/powerpoint/2010/main" val="418265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73499"/>
            <a:ext cx="10784542" cy="3861136"/>
          </a:xfrm>
        </p:spPr>
        <p:txBody>
          <a:bodyPr/>
          <a:lstStyle/>
          <a:p>
            <a:r>
              <a:rPr lang="en-US" altLang="en-US" dirty="0">
                <a:hlinkClick r:id="rId2"/>
              </a:rPr>
              <a:t>ODE District Secure web page</a:t>
            </a:r>
            <a:endParaRPr lang="en-US" altLang="en-US" dirty="0"/>
          </a:p>
          <a:p>
            <a:r>
              <a:rPr lang="en-US" altLang="en-US" dirty="0"/>
              <a:t>Sign in to your applications</a:t>
            </a:r>
          </a:p>
          <a:p>
            <a:pPr lvl="1"/>
            <a:r>
              <a:rPr lang="en-US" altLang="en-US" dirty="0"/>
              <a:t>Choose Consolidated Collections</a:t>
            </a:r>
          </a:p>
          <a:p>
            <a:pPr lvl="2">
              <a:spcAft>
                <a:spcPts val="600"/>
              </a:spcAft>
            </a:pPr>
            <a:r>
              <a:rPr lang="en-US" altLang="en-US" dirty="0"/>
              <a:t>ESEA – Title III English Learners – </a:t>
            </a:r>
            <a:r>
              <a:rPr lang="en-US" altLang="en-US" dirty="0" smtClean="0"/>
              <a:t>Fall</a:t>
            </a:r>
            <a:endParaRPr lang="en-US" altLang="en-US" dirty="0"/>
          </a:p>
          <a:p>
            <a:r>
              <a:rPr lang="en-US" altLang="en-US" dirty="0"/>
              <a:t>What if I don’t see this application?</a:t>
            </a:r>
          </a:p>
          <a:p>
            <a:pPr lvl="1"/>
            <a:r>
              <a:rPr lang="en-US" altLang="en-US" dirty="0"/>
              <a:t>Contact your District Security Administrator for permission</a:t>
            </a:r>
          </a:p>
          <a:p>
            <a:pPr lvl="1"/>
            <a:r>
              <a:rPr lang="en-US" altLang="en-US" dirty="0"/>
              <a:t>You can find your district security administrator on the ODE District web page – </a:t>
            </a:r>
            <a:r>
              <a:rPr lang="en-US" altLang="en-US" dirty="0">
                <a:hlinkClick r:id="rId3"/>
              </a:rPr>
              <a:t>link</a:t>
            </a:r>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5" name="Title 4"/>
          <p:cNvSpPr>
            <a:spLocks noGrp="1"/>
          </p:cNvSpPr>
          <p:nvPr>
            <p:ph type="title"/>
          </p:nvPr>
        </p:nvSpPr>
        <p:spPr/>
        <p:txBody>
          <a:bodyPr>
            <a:normAutofit/>
          </a:bodyPr>
          <a:lstStyle/>
          <a:p>
            <a:r>
              <a:rPr lang="en-US" dirty="0"/>
              <a:t>Where do I go?</a:t>
            </a:r>
          </a:p>
        </p:txBody>
      </p:sp>
    </p:spTree>
    <p:extLst>
      <p:ext uri="{BB962C8B-B14F-4D97-AF65-F5344CB8AC3E}">
        <p14:creationId xmlns:p14="http://schemas.microsoft.com/office/powerpoint/2010/main" val="2530550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Next Steps and Help Documents</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40</a:t>
            </a:fld>
            <a:endParaRPr lang="en-US" dirty="0"/>
          </a:p>
        </p:txBody>
      </p:sp>
    </p:spTree>
    <p:extLst>
      <p:ext uri="{BB962C8B-B14F-4D97-AF65-F5344CB8AC3E}">
        <p14:creationId xmlns:p14="http://schemas.microsoft.com/office/powerpoint/2010/main" val="145636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783" y="1825624"/>
            <a:ext cx="11258026" cy="4206059"/>
          </a:xfrm>
        </p:spPr>
        <p:txBody>
          <a:bodyPr>
            <a:normAutofit lnSpcReduction="10000"/>
          </a:bodyPr>
          <a:lstStyle/>
          <a:p>
            <a:pPr marL="288925" indent="-288925">
              <a:lnSpc>
                <a:spcPct val="120000"/>
              </a:lnSpc>
              <a:spcBef>
                <a:spcPts val="0"/>
              </a:spcBef>
              <a:defRPr/>
            </a:pPr>
            <a:r>
              <a:rPr lang="en-US" sz="2600" dirty="0">
                <a:hlinkClick r:id="rId2"/>
              </a:rPr>
              <a:t>EL file layout</a:t>
            </a:r>
            <a:endParaRPr lang="en-US" sz="2600" dirty="0"/>
          </a:p>
          <a:p>
            <a:pPr marL="741369" lvl="1" indent="-342900">
              <a:lnSpc>
                <a:spcPct val="120000"/>
              </a:lnSpc>
              <a:spcBef>
                <a:spcPts val="0"/>
              </a:spcBef>
              <a:spcAft>
                <a:spcPts val="1200"/>
              </a:spcAft>
              <a:buFont typeface="Arial" panose="020B0604020202020204" pitchFamily="34" charset="0"/>
              <a:buChar char="−"/>
              <a:defRPr/>
            </a:pPr>
            <a:r>
              <a:rPr lang="en-US" sz="2300" dirty="0"/>
              <a:t>This document lays out all required fields for each student.</a:t>
            </a:r>
          </a:p>
          <a:p>
            <a:pPr marL="288925" indent="-288925">
              <a:lnSpc>
                <a:spcPct val="120000"/>
              </a:lnSpc>
              <a:spcBef>
                <a:spcPts val="0"/>
              </a:spcBef>
              <a:defRPr/>
            </a:pPr>
            <a:r>
              <a:rPr lang="en-US" sz="2600" dirty="0">
                <a:hlinkClick r:id="rId3"/>
              </a:rPr>
              <a:t>EL FAQ</a:t>
            </a:r>
            <a:endParaRPr lang="en-US" sz="2600" dirty="0"/>
          </a:p>
          <a:p>
            <a:pPr marL="742950" lvl="1" indent="-287338">
              <a:lnSpc>
                <a:spcPct val="100000"/>
              </a:lnSpc>
              <a:spcBef>
                <a:spcPts val="0"/>
              </a:spcBef>
              <a:spcAft>
                <a:spcPts val="600"/>
              </a:spcAft>
              <a:buFont typeface="Arial" panose="020B0604020202020204" pitchFamily="34" charset="0"/>
              <a:buChar char="−"/>
              <a:defRPr/>
            </a:pPr>
            <a:r>
              <a:rPr lang="en-US" sz="2300" dirty="0"/>
              <a:t>This document answers many of the daily questions ODE receives while the collection is open.</a:t>
            </a:r>
          </a:p>
          <a:p>
            <a:pPr marL="287338" indent="-287338">
              <a:lnSpc>
                <a:spcPct val="100000"/>
              </a:lnSpc>
              <a:spcBef>
                <a:spcPts val="0"/>
              </a:spcBef>
              <a:spcAft>
                <a:spcPts val="600"/>
              </a:spcAft>
              <a:buFont typeface="Segoe UI Symbol" panose="020B0502040204020203" pitchFamily="34" charset="0"/>
              <a:buChar char="•"/>
              <a:defRPr/>
            </a:pPr>
            <a:r>
              <a:rPr lang="en-US" sz="2700" dirty="0">
                <a:hlinkClick r:id="rId3"/>
              </a:rPr>
              <a:t>EL Submission Guide</a:t>
            </a:r>
            <a:endParaRPr lang="en-US" sz="2700" dirty="0"/>
          </a:p>
          <a:p>
            <a:pPr marL="741369" lvl="1" indent="-342900">
              <a:lnSpc>
                <a:spcPct val="100000"/>
              </a:lnSpc>
              <a:spcBef>
                <a:spcPts val="0"/>
              </a:spcBef>
              <a:spcAft>
                <a:spcPts val="600"/>
              </a:spcAft>
              <a:buFont typeface="Arial" panose="020B0604020202020204" pitchFamily="34" charset="0"/>
              <a:buChar char="−"/>
              <a:defRPr/>
            </a:pPr>
            <a:r>
              <a:rPr lang="en-US" sz="2300" dirty="0"/>
              <a:t>This spreadsheet is divided by each ELRecTypCd to assist districts in responding to the various programmatic data elements in the collection.</a:t>
            </a:r>
          </a:p>
          <a:p>
            <a:pPr marL="230188" indent="-288925">
              <a:lnSpc>
                <a:spcPct val="100000"/>
              </a:lnSpc>
              <a:spcBef>
                <a:spcPts val="0"/>
              </a:spcBef>
              <a:spcAft>
                <a:spcPts val="600"/>
              </a:spcAft>
              <a:buFont typeface="Segoe UI Symbol" panose="020B0502040204020203" pitchFamily="34" charset="0"/>
              <a:buChar char="•"/>
              <a:defRPr/>
            </a:pPr>
            <a:r>
              <a:rPr lang="en-US" sz="2700" dirty="0">
                <a:hlinkClick r:id="rId4"/>
              </a:rPr>
              <a:t>EL Definitions</a:t>
            </a:r>
            <a:endParaRPr lang="en-US" sz="2700" dirty="0"/>
          </a:p>
          <a:p>
            <a:pPr marL="741369" lvl="1" indent="-342900">
              <a:lnSpc>
                <a:spcPct val="100000"/>
              </a:lnSpc>
              <a:spcBef>
                <a:spcPts val="0"/>
              </a:spcBef>
              <a:spcAft>
                <a:spcPts val="600"/>
              </a:spcAft>
              <a:buFont typeface="Arial" panose="020B0604020202020204" pitchFamily="34" charset="0"/>
              <a:buChar char="−"/>
              <a:defRPr/>
            </a:pPr>
            <a:r>
              <a:rPr lang="en-US" sz="2300" dirty="0"/>
              <a:t>This is a technical manual for the specific definitions used the EL data </a:t>
            </a:r>
            <a:r>
              <a:rPr lang="en-US" sz="2300" dirty="0" smtClean="0"/>
              <a:t>collection.</a:t>
            </a:r>
            <a:endParaRPr lang="en-US" sz="2300" dirty="0"/>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41</a:t>
            </a:fld>
            <a:endParaRPr lang="en-US" dirty="0"/>
          </a:p>
        </p:txBody>
      </p:sp>
      <p:sp>
        <p:nvSpPr>
          <p:cNvPr id="5" name="Title 4"/>
          <p:cNvSpPr>
            <a:spLocks noGrp="1"/>
          </p:cNvSpPr>
          <p:nvPr>
            <p:ph type="title"/>
          </p:nvPr>
        </p:nvSpPr>
        <p:spPr>
          <a:xfrm>
            <a:off x="469783" y="440422"/>
            <a:ext cx="11258026" cy="1026460"/>
          </a:xfrm>
        </p:spPr>
        <p:txBody>
          <a:bodyPr>
            <a:normAutofit/>
          </a:bodyPr>
          <a:lstStyle/>
          <a:p>
            <a:r>
              <a:rPr lang="en-US" dirty="0"/>
              <a:t>Documents to Help You</a:t>
            </a:r>
          </a:p>
        </p:txBody>
      </p:sp>
    </p:spTree>
    <p:extLst>
      <p:ext uri="{BB962C8B-B14F-4D97-AF65-F5344CB8AC3E}">
        <p14:creationId xmlns:p14="http://schemas.microsoft.com/office/powerpoint/2010/main" val="187861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449" y="1825625"/>
            <a:ext cx="11375471" cy="4399006"/>
          </a:xfrm>
        </p:spPr>
        <p:txBody>
          <a:bodyPr>
            <a:normAutofit/>
          </a:bodyPr>
          <a:lstStyle/>
          <a:p>
            <a:pPr>
              <a:spcBef>
                <a:spcPts val="0"/>
              </a:spcBef>
              <a:spcAft>
                <a:spcPts val="2400"/>
              </a:spcAft>
            </a:pPr>
            <a:r>
              <a:rPr lang="en-US" dirty="0"/>
              <a:t>I can’t see the collection in my applications – contact  your </a:t>
            </a:r>
            <a:r>
              <a:rPr lang="en-US" dirty="0">
                <a:hlinkClick r:id="rId2"/>
              </a:rPr>
              <a:t>District Security Administrator</a:t>
            </a:r>
            <a:endParaRPr lang="en-US" dirty="0"/>
          </a:p>
          <a:p>
            <a:pPr>
              <a:spcBef>
                <a:spcPts val="0"/>
              </a:spcBef>
              <a:spcAft>
                <a:spcPts val="2400"/>
              </a:spcAft>
            </a:pPr>
            <a:r>
              <a:rPr lang="en-US" dirty="0"/>
              <a:t>How do I upload a CSV file – contact the </a:t>
            </a:r>
            <a:r>
              <a:rPr lang="en-US" dirty="0">
                <a:hlinkClick r:id="rId3"/>
              </a:rPr>
              <a:t>ODE Helpdesk</a:t>
            </a:r>
            <a:endParaRPr lang="en-US" dirty="0"/>
          </a:p>
          <a:p>
            <a:pPr>
              <a:spcBef>
                <a:spcPts val="0"/>
              </a:spcBef>
              <a:spcAft>
                <a:spcPts val="2400"/>
              </a:spcAft>
            </a:pPr>
            <a:r>
              <a:rPr lang="en-US" dirty="0"/>
              <a:t>How need help with the data collection – contact </a:t>
            </a:r>
            <a:r>
              <a:rPr lang="en-US" dirty="0">
                <a:hlinkClick r:id="rId4"/>
              </a:rPr>
              <a:t>Kim Miller </a:t>
            </a:r>
            <a:r>
              <a:rPr lang="en-US" dirty="0"/>
              <a:t>– data owner</a:t>
            </a:r>
          </a:p>
          <a:p>
            <a:pPr>
              <a:spcBef>
                <a:spcPts val="0"/>
              </a:spcBef>
              <a:spcAft>
                <a:spcPts val="2400"/>
              </a:spcAft>
            </a:pPr>
            <a:r>
              <a:rPr lang="en-US" dirty="0"/>
              <a:t>I need help with administering the assessment – contact </a:t>
            </a:r>
            <a:r>
              <a:rPr lang="en-US" dirty="0">
                <a:hlinkClick r:id="rId5"/>
              </a:rPr>
              <a:t>Ben Wolcott </a:t>
            </a:r>
            <a:r>
              <a:rPr lang="en-US" dirty="0"/>
              <a:t>– ELPA Assessment Specialist</a:t>
            </a:r>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42</a:t>
            </a:fld>
            <a:endParaRPr lang="en-US" dirty="0"/>
          </a:p>
        </p:txBody>
      </p:sp>
      <p:sp>
        <p:nvSpPr>
          <p:cNvPr id="5" name="Title 4"/>
          <p:cNvSpPr>
            <a:spLocks noGrp="1"/>
          </p:cNvSpPr>
          <p:nvPr>
            <p:ph type="title"/>
          </p:nvPr>
        </p:nvSpPr>
        <p:spPr>
          <a:xfrm>
            <a:off x="717176" y="415255"/>
            <a:ext cx="10784542" cy="1026460"/>
          </a:xfrm>
        </p:spPr>
        <p:txBody>
          <a:bodyPr>
            <a:normAutofit/>
          </a:bodyPr>
          <a:lstStyle/>
          <a:p>
            <a:r>
              <a:rPr lang="en-US" dirty="0"/>
              <a:t>Who do I call?</a:t>
            </a:r>
          </a:p>
        </p:txBody>
      </p:sp>
    </p:spTree>
    <p:extLst>
      <p:ext uri="{BB962C8B-B14F-4D97-AF65-F5344CB8AC3E}">
        <p14:creationId xmlns:p14="http://schemas.microsoft.com/office/powerpoint/2010/main" val="725807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normAutofit/>
          </a:bodyPr>
          <a:lstStyle/>
          <a:p>
            <a:r>
              <a:rPr lang="en-US" dirty="0"/>
              <a:t>How to Access the Collection</a:t>
            </a:r>
          </a:p>
        </p:txBody>
      </p:sp>
      <p:pic>
        <p:nvPicPr>
          <p:cNvPr id="6" name="Content Placeholder 3" descr="This is a picture of the list of ODE district applications that a person has permission to access." title="District Secure Application List"/>
          <p:cNvPicPr>
            <a:picLocks noGrp="1" noChangeAspect="1"/>
          </p:cNvPicPr>
          <p:nvPr>
            <p:ph idx="1"/>
          </p:nvPr>
        </p:nvPicPr>
        <p:blipFill>
          <a:blip r:embed="rId2"/>
          <a:stretch>
            <a:fillRect/>
          </a:stretch>
        </p:blipFill>
        <p:spPr>
          <a:xfrm>
            <a:off x="301993" y="1663792"/>
            <a:ext cx="6558814" cy="2024796"/>
          </a:xfrm>
          <a:prstGeom prst="rect">
            <a:avLst/>
          </a:prstGeom>
        </p:spPr>
      </p:pic>
      <p:pic>
        <p:nvPicPr>
          <p:cNvPr id="8" name="Picture 7" descr="picture of table listing the EL data collections for 2022-23 inlcuding opening dates, closing dates, and collection !D numbers." title="picture of collection table"/>
          <p:cNvPicPr>
            <a:picLocks noChangeAspect="1"/>
          </p:cNvPicPr>
          <p:nvPr/>
        </p:nvPicPr>
        <p:blipFill>
          <a:blip r:embed="rId3"/>
          <a:stretch>
            <a:fillRect/>
          </a:stretch>
        </p:blipFill>
        <p:spPr>
          <a:xfrm>
            <a:off x="5813571" y="3868720"/>
            <a:ext cx="6005392" cy="2785145"/>
          </a:xfrm>
          <a:prstGeom prst="rect">
            <a:avLst/>
          </a:prstGeom>
        </p:spPr>
      </p:pic>
    </p:spTree>
    <p:extLst>
      <p:ext uri="{BB962C8B-B14F-4D97-AF65-F5344CB8AC3E}">
        <p14:creationId xmlns:p14="http://schemas.microsoft.com/office/powerpoint/2010/main" val="226282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do I need to report?</a:t>
            </a:r>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146376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963000"/>
            <a:ext cx="10784542" cy="4109010"/>
          </a:xfrm>
        </p:spPr>
        <p:txBody>
          <a:bodyPr/>
          <a:lstStyle/>
          <a:p>
            <a:r>
              <a:rPr lang="en-US" dirty="0"/>
              <a:t>ELRecTypCd – Code that describes the student’s EL status</a:t>
            </a:r>
          </a:p>
          <a:p>
            <a:r>
              <a:rPr lang="en-US" dirty="0"/>
              <a:t>ELFlg – Flag that shows the student is an EL or not</a:t>
            </a:r>
          </a:p>
          <a:p>
            <a:r>
              <a:rPr lang="en-US" dirty="0"/>
              <a:t>ELPrgMdlTyp (1, 2, and 3) – Description of the EL instructional program and access to core support</a:t>
            </a:r>
          </a:p>
          <a:p>
            <a:r>
              <a:rPr lang="en-US" dirty="0"/>
              <a:t>ELStrtDt – Date the student was first identified as an EL</a:t>
            </a:r>
          </a:p>
          <a:p>
            <a:r>
              <a:rPr lang="en-US" dirty="0"/>
              <a:t>ELExitDt – Date the student exited the EL program as proficient</a:t>
            </a:r>
          </a:p>
          <a:p>
            <a:r>
              <a:rPr lang="en-US" dirty="0"/>
              <a:t>ELProfTstNmCd – Code for the EL proficiency test </a:t>
            </a:r>
          </a:p>
          <a:p>
            <a:r>
              <a:rPr lang="en-US" dirty="0"/>
              <a:t>EL Domain scores – Score for each language domain for ELPA screener</a:t>
            </a:r>
          </a:p>
          <a:p>
            <a:r>
              <a:rPr lang="en-US" dirty="0"/>
              <a:t>SIFEFg –  Flag showing the student is a student with interrupted formal education</a:t>
            </a:r>
          </a:p>
          <a:p>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a:t>Required EL Collection Fields</a:t>
            </a:r>
          </a:p>
        </p:txBody>
      </p:sp>
    </p:spTree>
    <p:extLst>
      <p:ext uri="{BB962C8B-B14F-4D97-AF65-F5344CB8AC3E}">
        <p14:creationId xmlns:p14="http://schemas.microsoft.com/office/powerpoint/2010/main" val="2114689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Any changes to the requirements for </a:t>
            </a:r>
            <a:r>
              <a:rPr lang="en-US" dirty="0" smtClean="0"/>
              <a:t>2023-24?</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801080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7472" y="1825624"/>
            <a:ext cx="11430000" cy="4611751"/>
          </a:xfrm>
        </p:spPr>
        <p:txBody>
          <a:bodyPr>
            <a:normAutofit/>
          </a:bodyPr>
          <a:lstStyle/>
          <a:p>
            <a:r>
              <a:rPr lang="en-US" dirty="0" smtClean="0"/>
              <a:t>ODE has changed the collection effective dates beginning with the 2023-24 EL data collections in order to support some schools beginning the school year prior to mid-August.</a:t>
            </a:r>
          </a:p>
          <a:p>
            <a:pPr lvl="1"/>
            <a:r>
              <a:rPr lang="en-US" b="1" dirty="0" smtClean="0"/>
              <a:t>New beginning effective date is -  August 1, 2023.</a:t>
            </a:r>
          </a:p>
          <a:p>
            <a:r>
              <a:rPr lang="en-US" dirty="0" smtClean="0"/>
              <a:t>This means the district could use the 8/1 date to:</a:t>
            </a:r>
          </a:p>
          <a:p>
            <a:pPr lvl="1"/>
            <a:r>
              <a:rPr lang="en-US" dirty="0" smtClean="0"/>
              <a:t>Enter start dates for any incoming kindergartner identified with EL status  during Roundup earlier.</a:t>
            </a:r>
          </a:p>
          <a:p>
            <a:pPr lvl="1"/>
            <a:r>
              <a:rPr lang="en-US" dirty="0" smtClean="0"/>
              <a:t>Enter an exit date that was inadvertently missed in the 22-23 Spring Collection prior to the start of the school year.</a:t>
            </a:r>
          </a:p>
          <a:p>
            <a:pPr lvl="2"/>
            <a:r>
              <a:rPr lang="en-US" dirty="0" smtClean="0"/>
              <a:t>Note these student records will remain in exit status the entire 23-24 school year and enter monitor year 1 status (in ODE systems) beginning the 24-25 school year.</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9</a:t>
            </a:fld>
            <a:endParaRPr lang="en-US" dirty="0"/>
          </a:p>
        </p:txBody>
      </p:sp>
      <p:sp>
        <p:nvSpPr>
          <p:cNvPr id="5" name="Title 4"/>
          <p:cNvSpPr>
            <a:spLocks noGrp="1"/>
          </p:cNvSpPr>
          <p:nvPr>
            <p:ph type="title"/>
          </p:nvPr>
        </p:nvSpPr>
        <p:spPr/>
        <p:txBody>
          <a:bodyPr/>
          <a:lstStyle/>
          <a:p>
            <a:r>
              <a:rPr lang="en-US" dirty="0" smtClean="0"/>
              <a:t>Change in collection dates</a:t>
            </a:r>
            <a:endParaRPr lang="en-US" dirty="0"/>
          </a:p>
        </p:txBody>
      </p:sp>
    </p:spTree>
    <p:extLst>
      <p:ext uri="{BB962C8B-B14F-4D97-AF65-F5344CB8AC3E}">
        <p14:creationId xmlns:p14="http://schemas.microsoft.com/office/powerpoint/2010/main" val="265445979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14007aae-f337-4414-b2f6-4f7e3ca77c60">2023-09-22T15:00:21+00:00</Remediation_x0020_Date>
    <Estimated_x0020_Creation_x0020_Date xmlns="14007aae-f337-4414-b2f6-4f7e3ca77c60" xsi:nil="true"/>
    <PublishingExpirationDate xmlns="http://schemas.microsoft.com/sharepoint/v3" xsi:nil="true"/>
    <Priority xmlns="14007aae-f337-4414-b2f6-4f7e3ca77c60">New</Priority>
    <PublishingStartDate xmlns="http://schemas.microsoft.com/sharepoint/v3" xsi:nil="true"/>
  </documentManagement>
</p:properties>
</file>

<file path=customXml/itemProps1.xml><?xml version="1.0" encoding="utf-8"?>
<ds:datastoreItem xmlns:ds="http://schemas.openxmlformats.org/officeDocument/2006/customXml" ds:itemID="{F5E78E56-7B84-4B8C-A2F2-16DD3985B54A}"/>
</file>

<file path=customXml/itemProps2.xml><?xml version="1.0" encoding="utf-8"?>
<ds:datastoreItem xmlns:ds="http://schemas.openxmlformats.org/officeDocument/2006/customXml" ds:itemID="{61AFEB2E-F20F-4ABE-9FD6-5AE764F16472}"/>
</file>

<file path=customXml/itemProps3.xml><?xml version="1.0" encoding="utf-8"?>
<ds:datastoreItem xmlns:ds="http://schemas.openxmlformats.org/officeDocument/2006/customXml" ds:itemID="{1EA0EB82-309B-44BC-9142-C84A1F485F7B}"/>
</file>

<file path=docProps/app.xml><?xml version="1.0" encoding="utf-8"?>
<Properties xmlns="http://schemas.openxmlformats.org/officeDocument/2006/extended-properties" xmlns:vt="http://schemas.openxmlformats.org/officeDocument/2006/docPropsVTypes">
  <Template>ODE PowerPoint Template</Template>
  <TotalTime>6196</TotalTime>
  <Words>2738</Words>
  <Application>Microsoft Office PowerPoint</Application>
  <PresentationFormat>Widescreen</PresentationFormat>
  <Paragraphs>326</Paragraphs>
  <Slides>42</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42</vt:i4>
      </vt:variant>
    </vt:vector>
  </HeadingPairs>
  <TitlesOfParts>
    <vt:vector size="51" baseType="lpstr">
      <vt:lpstr>Arial</vt:lpstr>
      <vt:lpstr>Calibri</vt:lpstr>
      <vt:lpstr>Segoe UI Symbol</vt:lpstr>
      <vt:lpstr>2021ODE</vt:lpstr>
      <vt:lpstr>Green_2021ODE</vt:lpstr>
      <vt:lpstr>Gold_2021ODE</vt:lpstr>
      <vt:lpstr>Orange_2021ODE</vt:lpstr>
      <vt:lpstr>Red_2021ODE</vt:lpstr>
      <vt:lpstr>Teal_2021ODE</vt:lpstr>
      <vt:lpstr>Data Collections in 2023-24</vt:lpstr>
      <vt:lpstr>Goals and Purpose</vt:lpstr>
      <vt:lpstr>Dates for the Calendar</vt:lpstr>
      <vt:lpstr>Where do I go?</vt:lpstr>
      <vt:lpstr>How to Access the Collection</vt:lpstr>
      <vt:lpstr>What do I need to report?</vt:lpstr>
      <vt:lpstr>Required EL Collection Fields</vt:lpstr>
      <vt:lpstr>Any changes to the requirements for 2023-24?</vt:lpstr>
      <vt:lpstr>Change in collection dates</vt:lpstr>
      <vt:lpstr>Section 504 flag</vt:lpstr>
      <vt:lpstr>Honoring EL designations from other states</vt:lpstr>
      <vt:lpstr>New Proficiency Test Code – 11 for students who were identified as an EL in the current school year in another state</vt:lpstr>
      <vt:lpstr>Coding for current ELs identified prior to the current school year</vt:lpstr>
      <vt:lpstr>Coding students who have demonstrated English proficiency prior to enrolling in Oregon.</vt:lpstr>
      <vt:lpstr>Honoring EL designation from other states, FAQs</vt:lpstr>
      <vt:lpstr>Additional FAQ </vt:lpstr>
      <vt:lpstr>Alt-ELPA participants 2022-23</vt:lpstr>
      <vt:lpstr>How do I determine what code to use for my student’s record?</vt:lpstr>
      <vt:lpstr>Student is new to school and was given the ELPA screener this year, how do I code the student?</vt:lpstr>
      <vt:lpstr>Student was given ELPA screener and scored proficient, how do I code the student?</vt:lpstr>
      <vt:lpstr>Parent/guardian has waived EL instructional services, how do I code the student?</vt:lpstr>
      <vt:lpstr>How do I submit the data?</vt:lpstr>
      <vt:lpstr>How do I submit the data to ODE?</vt:lpstr>
      <vt:lpstr>Web Submission Screen</vt:lpstr>
      <vt:lpstr>Student Information System Uploads</vt:lpstr>
      <vt:lpstr>Key Items to Remember</vt:lpstr>
      <vt:lpstr>Errors</vt:lpstr>
      <vt:lpstr>Common Errors in the EL Data Collection</vt:lpstr>
      <vt:lpstr>How can I check that all my records are submitted to ODE?</vt:lpstr>
      <vt:lpstr>Validation Check Box</vt:lpstr>
      <vt:lpstr>Where can I go to get historical EL data for enrolling students?</vt:lpstr>
      <vt:lpstr>EL Student History</vt:lpstr>
      <vt:lpstr>So how do I get there?</vt:lpstr>
      <vt:lpstr>Reports Tab</vt:lpstr>
      <vt:lpstr>Report Year Selection</vt:lpstr>
      <vt:lpstr>Report Selection</vt:lpstr>
      <vt:lpstr>What will I get?</vt:lpstr>
      <vt:lpstr>How do I use it?</vt:lpstr>
      <vt:lpstr>If you export this file . . .</vt:lpstr>
      <vt:lpstr>Next Steps and Help Documents</vt:lpstr>
      <vt:lpstr>Documents to Help You</vt:lpstr>
      <vt:lpstr>Who do I call?</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Collections in 2021-22</dc:title>
  <dc:creator>MILLER Kim A * ODE</dc:creator>
  <cp:lastModifiedBy>"MillerKi"</cp:lastModifiedBy>
  <cp:revision>43</cp:revision>
  <dcterms:created xsi:type="dcterms:W3CDTF">2022-04-06T18:28:14Z</dcterms:created>
  <dcterms:modified xsi:type="dcterms:W3CDTF">2023-07-24T21:15:58Z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