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entation.xml" ContentType="application/vnd.openxmlformats-officedocument.presentationml.presentation.main+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815" r:id="rId2"/>
    <p:sldMasterId id="2147483803" r:id="rId3"/>
    <p:sldMasterId id="2147483791" r:id="rId4"/>
    <p:sldMasterId id="2147483779" r:id="rId5"/>
    <p:sldMasterId id="2147483767" r:id="rId6"/>
  </p:sldMasterIdLst>
  <p:notesMasterIdLst>
    <p:notesMasterId r:id="rId58"/>
  </p:notesMasterIdLst>
  <p:handoutMasterIdLst>
    <p:handoutMasterId r:id="rId59"/>
  </p:handoutMasterIdLst>
  <p:sldIdLst>
    <p:sldId id="394" r:id="rId7"/>
    <p:sldId id="258" r:id="rId8"/>
    <p:sldId id="398" r:id="rId9"/>
    <p:sldId id="325" r:id="rId10"/>
    <p:sldId id="399" r:id="rId11"/>
    <p:sldId id="400" r:id="rId12"/>
    <p:sldId id="401" r:id="rId13"/>
    <p:sldId id="402" r:id="rId14"/>
    <p:sldId id="403" r:id="rId15"/>
    <p:sldId id="422" r:id="rId16"/>
    <p:sldId id="405" r:id="rId17"/>
    <p:sldId id="265" r:id="rId18"/>
    <p:sldId id="266" r:id="rId19"/>
    <p:sldId id="267" r:id="rId20"/>
    <p:sldId id="423" r:id="rId21"/>
    <p:sldId id="271" r:id="rId22"/>
    <p:sldId id="272" r:id="rId23"/>
    <p:sldId id="421" r:id="rId24"/>
    <p:sldId id="407" r:id="rId25"/>
    <p:sldId id="395" r:id="rId26"/>
    <p:sldId id="408" r:id="rId27"/>
    <p:sldId id="301" r:id="rId28"/>
    <p:sldId id="409" r:id="rId29"/>
    <p:sldId id="329" r:id="rId30"/>
    <p:sldId id="410" r:id="rId31"/>
    <p:sldId id="411" r:id="rId32"/>
    <p:sldId id="413" r:id="rId33"/>
    <p:sldId id="302" r:id="rId34"/>
    <p:sldId id="303" r:id="rId35"/>
    <p:sldId id="393" r:id="rId36"/>
    <p:sldId id="293" r:id="rId37"/>
    <p:sldId id="333" r:id="rId38"/>
    <p:sldId id="327" r:id="rId39"/>
    <p:sldId id="295" r:id="rId40"/>
    <p:sldId id="396" r:id="rId41"/>
    <p:sldId id="412" r:id="rId42"/>
    <p:sldId id="414" r:id="rId43"/>
    <p:sldId id="331" r:id="rId44"/>
    <p:sldId id="306" r:id="rId45"/>
    <p:sldId id="315" r:id="rId46"/>
    <p:sldId id="316" r:id="rId47"/>
    <p:sldId id="415" r:id="rId48"/>
    <p:sldId id="397" r:id="rId49"/>
    <p:sldId id="416" r:id="rId50"/>
    <p:sldId id="326" r:id="rId51"/>
    <p:sldId id="311" r:id="rId52"/>
    <p:sldId id="312" r:id="rId53"/>
    <p:sldId id="313" r:id="rId54"/>
    <p:sldId id="419" r:id="rId55"/>
    <p:sldId id="420" r:id="rId56"/>
    <p:sldId id="418" r:id="rId5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FAADC77-BDE8-48CA-B534-39108C87DE88}">
          <p14:sldIdLst>
            <p14:sldId id="394"/>
            <p14:sldId id="258"/>
            <p14:sldId id="398"/>
            <p14:sldId id="325"/>
            <p14:sldId id="399"/>
          </p14:sldIdLst>
        </p14:section>
        <p14:section name="Discipline" id="{1B2CDC5D-819C-453B-B895-058F28F49598}">
          <p14:sldIdLst>
            <p14:sldId id="400"/>
            <p14:sldId id="401"/>
            <p14:sldId id="402"/>
            <p14:sldId id="403"/>
            <p14:sldId id="422"/>
            <p14:sldId id="405"/>
            <p14:sldId id="265"/>
            <p14:sldId id="266"/>
            <p14:sldId id="267"/>
            <p14:sldId id="423"/>
            <p14:sldId id="271"/>
            <p14:sldId id="272"/>
            <p14:sldId id="421"/>
            <p14:sldId id="407"/>
            <p14:sldId id="395"/>
          </p14:sldIdLst>
        </p14:section>
        <p14:section name="Restraint/Seclusion" id="{A6BB949A-4F72-4922-B266-40C9F8472293}">
          <p14:sldIdLst>
            <p14:sldId id="408"/>
            <p14:sldId id="301"/>
            <p14:sldId id="409"/>
            <p14:sldId id="329"/>
            <p14:sldId id="410"/>
            <p14:sldId id="411"/>
            <p14:sldId id="413"/>
            <p14:sldId id="302"/>
            <p14:sldId id="303"/>
            <p14:sldId id="393"/>
            <p14:sldId id="293"/>
            <p14:sldId id="333"/>
            <p14:sldId id="327"/>
            <p14:sldId id="295"/>
            <p14:sldId id="396"/>
          </p14:sldIdLst>
        </p14:section>
        <p14:section name="Seclusion Rooms" id="{201254F4-0215-41C8-A87F-082187D05A24}">
          <p14:sldIdLst>
            <p14:sldId id="412"/>
            <p14:sldId id="414"/>
            <p14:sldId id="331"/>
            <p14:sldId id="306"/>
            <p14:sldId id="315"/>
            <p14:sldId id="316"/>
            <p14:sldId id="415"/>
            <p14:sldId id="397"/>
          </p14:sldIdLst>
        </p14:section>
        <p14:section name="Zero Records" id="{D78DCA47-62C8-4176-832D-0A165E96C690}">
          <p14:sldIdLst>
            <p14:sldId id="416"/>
          </p14:sldIdLst>
        </p14:section>
        <p14:section name="Review Window" id="{D5562965-58BA-4210-99D1-F40941043E86}">
          <p14:sldIdLst>
            <p14:sldId id="326"/>
            <p14:sldId id="311"/>
            <p14:sldId id="312"/>
            <p14:sldId id="313"/>
          </p14:sldIdLst>
        </p14:section>
        <p14:section name="Resources" id="{AB0BA19D-D645-4B5E-9B04-854057C8EB1C}">
          <p14:sldIdLst>
            <p14:sldId id="419"/>
            <p14:sldId id="420"/>
            <p14:sldId id="41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ynthia Garton" initials="" lastIdx="9" clrIdx="0"/>
  <p:cmAuthor id="1" name="Lisa Bateman" initials="" lastIdx="4" clrIdx="1"/>
  <p:cmAuthor id="2" name="GARTON Cynthia * ODE" initials="GC*O" lastIdx="1" clrIdx="2">
    <p:extLst>
      <p:ext uri="{19B8F6BF-5375-455C-9EA6-DF929625EA0E}">
        <p15:presenceInfo xmlns:p15="http://schemas.microsoft.com/office/powerpoint/2012/main" userId="S-1-5-21-2237050375-1962090969-1930583096-366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74971" autoAdjust="0"/>
  </p:normalViewPr>
  <p:slideViewPr>
    <p:cSldViewPr snapToGrid="0">
      <p:cViewPr varScale="1">
        <p:scale>
          <a:sx n="82" d="100"/>
          <a:sy n="82" d="100"/>
        </p:scale>
        <p:origin x="1794" y="78"/>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66" Type="http://schemas.openxmlformats.org/officeDocument/2006/relationships/customXml" Target="../customXml/item2.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handoutMaster" Target="handoutMasters/handoutMaster1.xml"/><Relationship Id="rId67" Type="http://schemas.openxmlformats.org/officeDocument/2006/relationships/customXml" Target="../customXml/item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commentAuthors" Target="commentAuthors.xml"/><Relationship Id="rId65"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11339D-02BB-A556-AEC5-72BDD7C784F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386A01-FD46-F3E2-40A8-BFABF1A570C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D077828-FC7B-45CA-926D-282FC20CF549}" type="datetimeFigureOut">
              <a:rPr lang="en-US" smtClean="0"/>
              <a:t>5/13/2024</a:t>
            </a:fld>
            <a:endParaRPr lang="en-US"/>
          </a:p>
        </p:txBody>
      </p:sp>
      <p:sp>
        <p:nvSpPr>
          <p:cNvPr id="4" name="Footer Placeholder 3">
            <a:extLst>
              <a:ext uri="{FF2B5EF4-FFF2-40B4-BE49-F238E27FC236}">
                <a16:creationId xmlns:a16="http://schemas.microsoft.com/office/drawing/2014/main" id="{FCD14485-DD41-5A85-DA58-5C0D471BEFE6}"/>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E1F42AA-5F83-3E5A-9850-3D96EE8337E7}"/>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72A444A-A955-43CE-A7DF-FE5468AFF304}" type="slidenum">
              <a:rPr lang="en-US" smtClean="0"/>
              <a:t>‹#›</a:t>
            </a:fld>
            <a:endParaRPr lang="en-US"/>
          </a:p>
        </p:txBody>
      </p:sp>
    </p:spTree>
    <p:extLst>
      <p:ext uri="{BB962C8B-B14F-4D97-AF65-F5344CB8AC3E}">
        <p14:creationId xmlns:p14="http://schemas.microsoft.com/office/powerpoint/2010/main" val="732866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B63DED8-CA54-42CE-AED5-48AF1E60C0FC}" type="datetimeFigureOut">
              <a:rPr lang="en-US" smtClean="0"/>
              <a:t>5/13/2024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secure.sos.state.or.us/oard/viewSingleRule.action?ruleVrsnRsn=144815"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nam02.safelinks.protection.outlook.com/?url=https%3A%2F%2Fsecure.sos.state.or.us%2Foard%2FviewSingleRule.action%3FruleVrsnRsn%3D144815&amp;data=02%7C01%7CLisa.Bateman%40ode.state.or.us%7C2c58ad9c7f55486379d908d812624604%7Cb4f51418b26949a2935afa54bf584fc8%7C0%7C0%7C637279560603285652&amp;sdata=XcRpVNELWwLyiSkkc1jzLpeO%2BSE2nDg%2FtYdW3%2BASycg%3D&amp;reserved=0"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300"/>
              <a:buFont typeface="Calibri"/>
              <a:buNone/>
            </a:pPr>
            <a:r>
              <a:rPr lang="en-US" dirty="0"/>
              <a:t>Lisa Joy</a:t>
            </a:r>
          </a:p>
          <a:p>
            <a:pPr marL="0" lvl="0" indent="0" algn="l" rtl="0">
              <a:spcBef>
                <a:spcPts val="0"/>
              </a:spcBef>
              <a:spcAft>
                <a:spcPts val="0"/>
              </a:spcAft>
              <a:buClr>
                <a:schemeClr val="dk1"/>
              </a:buClr>
              <a:buSzPts val="2600"/>
              <a:buFont typeface="Arial"/>
              <a:buNone/>
            </a:pPr>
            <a:r>
              <a:rPr lang="en-US" dirty="0">
                <a:solidFill>
                  <a:schemeClr val="dk1"/>
                </a:solidFill>
              </a:rPr>
              <a:t>Thanks for joining us. </a:t>
            </a:r>
          </a:p>
          <a:p>
            <a:pPr marL="0" lvl="0" indent="0" algn="l" rtl="0">
              <a:spcBef>
                <a:spcPts val="0"/>
              </a:spcBef>
              <a:spcAft>
                <a:spcPts val="0"/>
              </a:spcAft>
              <a:buClr>
                <a:schemeClr val="dk1"/>
              </a:buClr>
              <a:buSzPts val="1300"/>
              <a:buFont typeface="Calibri"/>
              <a:buNone/>
            </a:pPr>
            <a:r>
              <a:rPr lang="en-US" dirty="0"/>
              <a:t>Welcome to today’s webinar.</a:t>
            </a:r>
          </a:p>
          <a:p>
            <a:pPr marL="0" lvl="0" indent="0" algn="l" rtl="0">
              <a:spcBef>
                <a:spcPts val="0"/>
              </a:spcBef>
              <a:spcAft>
                <a:spcPts val="0"/>
              </a:spcAft>
              <a:buClr>
                <a:schemeClr val="dk1"/>
              </a:buClr>
              <a:buSzPts val="3600"/>
              <a:buFont typeface="Arial"/>
              <a:buNone/>
            </a:pPr>
            <a:r>
              <a:rPr lang="en-US" dirty="0"/>
              <a:t>I’m Lisa Joy Bateman and I’m the data owner for the three collections we will discuss today.</a:t>
            </a:r>
          </a:p>
          <a:p>
            <a:pPr marL="0" lvl="0" indent="0" algn="l" rtl="0">
              <a:spcBef>
                <a:spcPts val="0"/>
              </a:spcBef>
              <a:spcAft>
                <a:spcPts val="0"/>
              </a:spcAft>
              <a:buClr>
                <a:schemeClr val="dk1"/>
              </a:buClr>
              <a:buSzPts val="3600"/>
              <a:buFont typeface="Arial"/>
              <a:buNone/>
            </a:pPr>
            <a:r>
              <a:rPr lang="en-US" dirty="0"/>
              <a:t>Presenting with me is Jackie McKim, running technology is</a:t>
            </a:r>
            <a:r>
              <a:rPr lang="en-US" baseline="0" dirty="0"/>
              <a:t> Amanda </a:t>
            </a:r>
            <a:r>
              <a:rPr lang="en-US" baseline="0" dirty="0" err="1"/>
              <a:t>Claycomb</a:t>
            </a:r>
            <a:r>
              <a:rPr lang="en-US" baseline="0" dirty="0"/>
              <a:t> and monitoring chat is Maxwell Swope. Other ODE staff here are Cynthia Garton and Cara McMurry.</a:t>
            </a:r>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1839606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800"/>
            </a:pPr>
            <a:r>
              <a:rPr lang="en-US" dirty="0"/>
              <a:t>Lisa Joy</a:t>
            </a:r>
          </a:p>
          <a:p>
            <a:pPr>
              <a:buClr>
                <a:schemeClr val="dk1"/>
              </a:buClr>
              <a:buSzPts val="1800"/>
            </a:pPr>
            <a:r>
              <a:rPr lang="en-US" dirty="0"/>
              <a:t>Data from the collection is published annually in the Oregon Statewide Report Card and the Oregon IDEA Federal Reports. District level data is published in the Discipline Media Files.</a:t>
            </a:r>
            <a:endParaRPr lang="en-US" sz="1800" dirty="0"/>
          </a:p>
        </p:txBody>
      </p:sp>
      <p:sp>
        <p:nvSpPr>
          <p:cNvPr id="4" name="Slide Number Placeholder 3"/>
          <p:cNvSpPr>
            <a:spLocks noGrp="1"/>
          </p:cNvSpPr>
          <p:nvPr>
            <p:ph type="sldNum" sz="quarter" idx="5"/>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1680728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300"/>
            </a:pPr>
            <a:r>
              <a:rPr lang="en" dirty="0">
                <a:solidFill>
                  <a:schemeClr val="dk1"/>
                </a:solidFill>
              </a:rPr>
              <a:t>Lisa Joy</a:t>
            </a:r>
          </a:p>
          <a:p>
            <a:pPr marL="174708" indent="-174708">
              <a:buClr>
                <a:schemeClr val="dk1"/>
              </a:buClr>
              <a:buSzPct val="130000"/>
              <a:buFont typeface="Arial" panose="020B0604020202020204" pitchFamily="34" charset="0"/>
              <a:buChar char="•"/>
            </a:pPr>
            <a:r>
              <a:rPr lang="en-US" dirty="0">
                <a:solidFill>
                  <a:schemeClr val="dk1"/>
                </a:solidFill>
                <a:latin typeface="Calibri"/>
                <a:ea typeface="Calibri"/>
                <a:cs typeface="Calibri"/>
                <a:sym typeface="Calibri"/>
              </a:rPr>
              <a:t>The error messages for validations that ensure the number of discipline days are valid for a discipline action type are being updated.</a:t>
            </a:r>
          </a:p>
          <a:p>
            <a:pPr marL="640594" lvl="1" indent="-174708">
              <a:buClr>
                <a:schemeClr val="dk1"/>
              </a:buClr>
              <a:buSzPct val="130000"/>
              <a:buFont typeface="Arial" panose="020B0604020202020204" pitchFamily="34" charset="0"/>
              <a:buChar char="•"/>
            </a:pPr>
            <a:r>
              <a:rPr lang="en-US">
                <a:solidFill>
                  <a:schemeClr val="dk1"/>
                </a:solidFill>
                <a:latin typeface="Calibri"/>
                <a:ea typeface="Calibri"/>
                <a:cs typeface="Calibri"/>
                <a:sym typeface="Calibri"/>
              </a:rPr>
              <a:t>They </a:t>
            </a:r>
            <a:r>
              <a:rPr lang="en-US" dirty="0">
                <a:solidFill>
                  <a:schemeClr val="dk1"/>
                </a:solidFill>
                <a:latin typeface="Calibri"/>
                <a:ea typeface="Calibri"/>
                <a:cs typeface="Calibri"/>
                <a:sym typeface="Calibri"/>
              </a:rPr>
              <a:t>will indicate the minimum value for discipline days is 0.5.</a:t>
            </a:r>
          </a:p>
          <a:p>
            <a:pPr marL="640594" lvl="1" indent="-174708">
              <a:buClr>
                <a:schemeClr val="dk1"/>
              </a:buClr>
              <a:buSzPct val="130000"/>
              <a:buFont typeface="Arial" panose="020B0604020202020204" pitchFamily="34" charset="0"/>
              <a:buChar char="•"/>
            </a:pPr>
            <a:r>
              <a:rPr lang="en-US" dirty="0">
                <a:solidFill>
                  <a:schemeClr val="dk1"/>
                </a:solidFill>
                <a:latin typeface="Calibri"/>
                <a:ea typeface="Calibri"/>
                <a:cs typeface="Calibri"/>
                <a:sym typeface="Calibri"/>
              </a:rPr>
              <a:t>These messages formerly indicated 1.0.</a:t>
            </a:r>
          </a:p>
          <a:p>
            <a:pPr marL="640594" lvl="1" indent="-174708">
              <a:buClr>
                <a:schemeClr val="dk1"/>
              </a:buClr>
              <a:buSzPct val="130000"/>
              <a:buFont typeface="Arial" panose="020B0604020202020204" pitchFamily="34" charset="0"/>
              <a:buChar char="•"/>
            </a:pPr>
            <a:r>
              <a:rPr lang="en-US" dirty="0">
                <a:solidFill>
                  <a:schemeClr val="dk1"/>
                </a:solidFill>
                <a:latin typeface="Calibri"/>
                <a:ea typeface="Calibri"/>
                <a:cs typeface="Calibri"/>
                <a:sym typeface="Calibri"/>
              </a:rPr>
              <a:t>This is to align with the administrative rule.</a:t>
            </a:r>
          </a:p>
          <a:p>
            <a:pPr marL="174708" indent="-174708">
              <a:buClr>
                <a:schemeClr val="dk1"/>
              </a:buClr>
              <a:buSzPct val="130000"/>
              <a:buFont typeface="Arial" panose="020B0604020202020204" pitchFamily="34" charset="0"/>
              <a:buChar char="•"/>
            </a:pPr>
            <a:r>
              <a:rPr lang="en-US" dirty="0">
                <a:solidFill>
                  <a:schemeClr val="dk1"/>
                </a:solidFill>
                <a:latin typeface="Calibri"/>
                <a:ea typeface="Calibri"/>
                <a:cs typeface="Calibri"/>
                <a:sym typeface="Calibri"/>
              </a:rPr>
              <a:t>New Status Tracking verification reports added.</a:t>
            </a:r>
          </a:p>
          <a:p>
            <a:pPr marL="174708" indent="-174708" defTabSz="931774">
              <a:buClr>
                <a:schemeClr val="dk1"/>
              </a:buClr>
              <a:buSzPct val="130000"/>
              <a:buFont typeface="Arial" panose="020B0604020202020204" pitchFamily="34" charset="0"/>
              <a:buChar char="•"/>
              <a:defRPr/>
            </a:pPr>
            <a:r>
              <a:rPr lang="en-US" dirty="0">
                <a:solidFill>
                  <a:schemeClr val="dk1"/>
                </a:solidFill>
                <a:latin typeface="Calibri"/>
                <a:ea typeface="Calibri"/>
                <a:cs typeface="Calibri"/>
                <a:sym typeface="Calibri"/>
              </a:rPr>
              <a:t>Clarifying guidance on which institutions to login has been added to the manual</a:t>
            </a:r>
          </a:p>
        </p:txBody>
      </p:sp>
      <p:sp>
        <p:nvSpPr>
          <p:cNvPr id="4" name="Slide Number Placeholder 3"/>
          <p:cNvSpPr>
            <a:spLocks noGrp="1"/>
          </p:cNvSpPr>
          <p:nvPr>
            <p:ph type="sldNum" sz="quarter" idx="5"/>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2680209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10b851efc64_0_7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g10b851efc64_0_756:notes"/>
          <p:cNvSpPr txBox="1">
            <a:spLocks noGrp="1"/>
          </p:cNvSpPr>
          <p:nvPr>
            <p:ph type="body" idx="1"/>
          </p:nvPr>
        </p:nvSpPr>
        <p:spPr>
          <a:xfrm>
            <a:off x="701040" y="4473891"/>
            <a:ext cx="5608320" cy="3660610"/>
          </a:xfrm>
          <a:prstGeom prst="rect">
            <a:avLst/>
          </a:prstGeom>
          <a:noFill/>
          <a:ln>
            <a:noFill/>
          </a:ln>
        </p:spPr>
        <p:txBody>
          <a:bodyPr spcFirstLastPara="1" wrap="square" lIns="87812" tIns="87812" rIns="87812" bIns="87812" anchor="t" anchorCtr="0">
            <a:noAutofit/>
          </a:bodyPr>
          <a:lstStyle/>
          <a:p>
            <a:pPr>
              <a:buClr>
                <a:schemeClr val="dk1"/>
              </a:buClr>
              <a:buSzPts val="1300"/>
            </a:pPr>
            <a:r>
              <a:rPr lang="en" dirty="0"/>
              <a:t>Lisa Joy</a:t>
            </a:r>
            <a:endParaRPr dirty="0"/>
          </a:p>
          <a:p>
            <a:pPr>
              <a:buClr>
                <a:schemeClr val="dk1"/>
              </a:buClr>
              <a:buSzPts val="1300"/>
            </a:pPr>
            <a:r>
              <a:rPr lang="en-US" dirty="0"/>
              <a:t>The collection window is scheduled to open on May 30. We had to push back the open date due to the addition of the Status Tracking verification reports. Districts will have until July 8 to submit their data, clear any errors and verify their submission.</a:t>
            </a:r>
          </a:p>
          <a:p>
            <a:pPr>
              <a:buClr>
                <a:schemeClr val="dk1"/>
              </a:buClr>
              <a:buSzPts val="1300"/>
            </a:pPr>
            <a:r>
              <a:rPr lang="en" dirty="0"/>
              <a:t>The Review Window will open on Aug. 15 and close on Sept. 16. This window is a chance for districts to make corrections as well as review audits.</a:t>
            </a:r>
            <a:endParaRPr sz="2100" dirty="0"/>
          </a:p>
        </p:txBody>
      </p:sp>
      <p:sp>
        <p:nvSpPr>
          <p:cNvPr id="733" name="Google Shape;733;g10b851efc64_0_756:notes"/>
          <p:cNvSpPr txBox="1">
            <a:spLocks noGrp="1"/>
          </p:cNvSpPr>
          <p:nvPr>
            <p:ph type="sldNum" idx="12"/>
          </p:nvPr>
        </p:nvSpPr>
        <p:spPr>
          <a:xfrm>
            <a:off x="3970938" y="8829968"/>
            <a:ext cx="3037840" cy="466650"/>
          </a:xfrm>
          <a:prstGeom prst="rect">
            <a:avLst/>
          </a:prstGeom>
          <a:noFill/>
          <a:ln>
            <a:noFill/>
          </a:ln>
        </p:spPr>
        <p:txBody>
          <a:bodyPr spcFirstLastPara="1" wrap="square" lIns="92831" tIns="46415" rIns="92831" bIns="46415" anchor="b" anchorCtr="0">
            <a:noAutofit/>
          </a:bodyPr>
          <a:lstStyle/>
          <a:p>
            <a:pPr>
              <a:buClr>
                <a:schemeClr val="dk1"/>
              </a:buClr>
              <a:buSzPts val="1200"/>
            </a:pPr>
            <a:fld id="{00000000-1234-1234-1234-123412341234}" type="slidenum">
              <a:rPr lang="en" sz="1300"/>
              <a:pPr>
                <a:buClr>
                  <a:schemeClr val="dk1"/>
                </a:buClr>
                <a:buSzPts val="1200"/>
              </a:pPr>
              <a:t>12</a:t>
            </a:fld>
            <a:endParaRPr sz="1300" dirty="0"/>
          </a:p>
        </p:txBody>
      </p:sp>
    </p:spTree>
    <p:extLst>
      <p:ext uri="{BB962C8B-B14F-4D97-AF65-F5344CB8AC3E}">
        <p14:creationId xmlns:p14="http://schemas.microsoft.com/office/powerpoint/2010/main" val="3262355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10b851efc64_2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0" name="Google Shape;740;g10b851efc64_2_0:notes"/>
          <p:cNvSpPr txBox="1">
            <a:spLocks noGrp="1"/>
          </p:cNvSpPr>
          <p:nvPr>
            <p:ph type="body" idx="1"/>
          </p:nvPr>
        </p:nvSpPr>
        <p:spPr>
          <a:xfrm>
            <a:off x="701040" y="4473891"/>
            <a:ext cx="5608320" cy="3660610"/>
          </a:xfrm>
          <a:prstGeom prst="rect">
            <a:avLst/>
          </a:prstGeom>
          <a:noFill/>
          <a:ln>
            <a:noFill/>
          </a:ln>
        </p:spPr>
        <p:txBody>
          <a:bodyPr spcFirstLastPara="1" wrap="square" lIns="87812" tIns="87812" rIns="87812" bIns="87812" anchor="t" anchorCtr="0">
            <a:noAutofit/>
          </a:bodyPr>
          <a:lstStyle/>
          <a:p>
            <a:pPr>
              <a:buClr>
                <a:schemeClr val="dk1"/>
              </a:buClr>
              <a:buSzPts val="1300"/>
            </a:pPr>
            <a:r>
              <a:rPr lang="en" dirty="0"/>
              <a:t>Lisa Joy</a:t>
            </a:r>
            <a:endParaRPr sz="2100" dirty="0">
              <a:solidFill>
                <a:schemeClr val="dk1"/>
              </a:solidFill>
            </a:endParaRPr>
          </a:p>
          <a:p>
            <a:pPr marL="465887" indent="-304121">
              <a:buSzPts val="1100"/>
              <a:buChar char="●"/>
            </a:pPr>
            <a:r>
              <a:rPr lang="en" dirty="0"/>
              <a:t>Please report information for all students who experienced disciplinary removal during the 2023-2024 school year. As mentioned previously, this includes students with and without disabilities.</a:t>
            </a:r>
            <a:endParaRPr dirty="0"/>
          </a:p>
          <a:p>
            <a:pPr marL="465887" indent="-304121">
              <a:buSzPts val="1100"/>
              <a:buChar char="●"/>
            </a:pPr>
            <a:r>
              <a:rPr lang="en" dirty="0"/>
              <a:t>Please note that the collection is cumulative so for this year you will report records for all incidents occurring from July 1, 2023 to June 30,</a:t>
            </a:r>
            <a:r>
              <a:rPr lang="en" baseline="0" dirty="0"/>
              <a:t> 2024.</a:t>
            </a:r>
            <a:endParaRPr dirty="0"/>
          </a:p>
        </p:txBody>
      </p:sp>
      <p:sp>
        <p:nvSpPr>
          <p:cNvPr id="741" name="Google Shape;741;g10b851efc64_2_0:notes"/>
          <p:cNvSpPr txBox="1">
            <a:spLocks noGrp="1"/>
          </p:cNvSpPr>
          <p:nvPr>
            <p:ph type="sldNum" idx="12"/>
          </p:nvPr>
        </p:nvSpPr>
        <p:spPr>
          <a:xfrm>
            <a:off x="3970938" y="8829968"/>
            <a:ext cx="3037840" cy="466650"/>
          </a:xfrm>
          <a:prstGeom prst="rect">
            <a:avLst/>
          </a:prstGeom>
          <a:noFill/>
          <a:ln>
            <a:noFill/>
          </a:ln>
        </p:spPr>
        <p:txBody>
          <a:bodyPr spcFirstLastPara="1" wrap="square" lIns="92831" tIns="46415" rIns="92831" bIns="46415" anchor="b" anchorCtr="0">
            <a:noAutofit/>
          </a:bodyPr>
          <a:lstStyle/>
          <a:p>
            <a:pPr>
              <a:buClr>
                <a:schemeClr val="dk1"/>
              </a:buClr>
              <a:buSzPts val="1200"/>
            </a:pPr>
            <a:fld id="{00000000-1234-1234-1234-123412341234}" type="slidenum">
              <a:rPr lang="en" sz="1300"/>
              <a:pPr>
                <a:buClr>
                  <a:schemeClr val="dk1"/>
                </a:buClr>
                <a:buSzPts val="1200"/>
              </a:pPr>
              <a:t>13</a:t>
            </a:fld>
            <a:endParaRPr sz="1300" dirty="0"/>
          </a:p>
        </p:txBody>
      </p:sp>
    </p:spTree>
    <p:extLst>
      <p:ext uri="{BB962C8B-B14F-4D97-AF65-F5344CB8AC3E}">
        <p14:creationId xmlns:p14="http://schemas.microsoft.com/office/powerpoint/2010/main" val="1755639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10b851efc64_2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0" name="Google Shape;740;g10b851efc64_2_0:notes"/>
          <p:cNvSpPr txBox="1">
            <a:spLocks noGrp="1"/>
          </p:cNvSpPr>
          <p:nvPr>
            <p:ph type="body" idx="1"/>
          </p:nvPr>
        </p:nvSpPr>
        <p:spPr>
          <a:xfrm>
            <a:off x="701040" y="4473891"/>
            <a:ext cx="5608320" cy="3660610"/>
          </a:xfrm>
          <a:prstGeom prst="rect">
            <a:avLst/>
          </a:prstGeom>
          <a:noFill/>
          <a:ln>
            <a:noFill/>
          </a:ln>
        </p:spPr>
        <p:txBody>
          <a:bodyPr spcFirstLastPara="1" wrap="square" lIns="87812" tIns="87812" rIns="87812" bIns="87812" anchor="t" anchorCtr="0">
            <a:noAutofit/>
          </a:bodyPr>
          <a:lstStyle/>
          <a:p>
            <a:pPr marL="0" lvl="1">
              <a:buClr>
                <a:schemeClr val="dk1"/>
              </a:buClr>
              <a:buSzPts val="2300"/>
            </a:pPr>
            <a:r>
              <a:rPr lang="en-US" dirty="0"/>
              <a:t>Lisa Joy</a:t>
            </a:r>
          </a:p>
          <a:p>
            <a:pPr marL="0" lvl="1">
              <a:buClr>
                <a:schemeClr val="dk1"/>
              </a:buClr>
              <a:buSzPts val="2300"/>
            </a:pPr>
            <a:r>
              <a:rPr lang="en-US" dirty="0"/>
              <a:t>This collection is for a single school year.</a:t>
            </a:r>
          </a:p>
          <a:p>
            <a:pPr marL="0" lvl="1">
              <a:buClr>
                <a:schemeClr val="dk1"/>
              </a:buClr>
              <a:buSzPts val="2300"/>
            </a:pPr>
            <a:r>
              <a:rPr lang="en-US" dirty="0"/>
              <a:t>Students who receive disciplinary action that extends beyond the current school year are reported only in this collection year. </a:t>
            </a:r>
          </a:p>
          <a:p>
            <a:pPr marL="0" lvl="1">
              <a:buClr>
                <a:schemeClr val="dk1"/>
              </a:buClr>
              <a:buSzPts val="2300"/>
            </a:pPr>
            <a:r>
              <a:rPr lang="en-US" dirty="0"/>
              <a:t>If an action imposed extends into next school year, please enter this record into this year’s collection, including total number of days, even if some of those days extend into the next school year.</a:t>
            </a:r>
          </a:p>
        </p:txBody>
      </p:sp>
      <p:sp>
        <p:nvSpPr>
          <p:cNvPr id="741" name="Google Shape;741;g10b851efc64_2_0:notes"/>
          <p:cNvSpPr txBox="1">
            <a:spLocks noGrp="1"/>
          </p:cNvSpPr>
          <p:nvPr>
            <p:ph type="sldNum" idx="12"/>
          </p:nvPr>
        </p:nvSpPr>
        <p:spPr>
          <a:xfrm>
            <a:off x="3970938" y="8829968"/>
            <a:ext cx="3037840" cy="466650"/>
          </a:xfrm>
          <a:prstGeom prst="rect">
            <a:avLst/>
          </a:prstGeom>
          <a:noFill/>
          <a:ln>
            <a:noFill/>
          </a:ln>
        </p:spPr>
        <p:txBody>
          <a:bodyPr spcFirstLastPara="1" wrap="square" lIns="92831" tIns="46415" rIns="92831" bIns="46415" anchor="b" anchorCtr="0">
            <a:noAutofit/>
          </a:bodyPr>
          <a:lstStyle/>
          <a:p>
            <a:pPr>
              <a:buClr>
                <a:schemeClr val="dk1"/>
              </a:buClr>
              <a:buSzPts val="1200"/>
            </a:pPr>
            <a:fld id="{00000000-1234-1234-1234-123412341234}" type="slidenum">
              <a:rPr lang="en" sz="1300"/>
              <a:pPr>
                <a:buClr>
                  <a:schemeClr val="dk1"/>
                </a:buClr>
                <a:buSzPts val="1200"/>
              </a:pPr>
              <a:t>14</a:t>
            </a:fld>
            <a:endParaRPr sz="1300" dirty="0"/>
          </a:p>
        </p:txBody>
      </p:sp>
    </p:spTree>
    <p:extLst>
      <p:ext uri="{BB962C8B-B14F-4D97-AF65-F5344CB8AC3E}">
        <p14:creationId xmlns:p14="http://schemas.microsoft.com/office/powerpoint/2010/main" val="3884777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10b851efc64_0_80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g10b851efc64_0_803:notes"/>
          <p:cNvSpPr txBox="1">
            <a:spLocks noGrp="1"/>
          </p:cNvSpPr>
          <p:nvPr>
            <p:ph type="body" idx="1"/>
          </p:nvPr>
        </p:nvSpPr>
        <p:spPr>
          <a:xfrm>
            <a:off x="701040" y="4473891"/>
            <a:ext cx="5608320" cy="3660610"/>
          </a:xfrm>
          <a:prstGeom prst="rect">
            <a:avLst/>
          </a:prstGeom>
          <a:noFill/>
          <a:ln>
            <a:noFill/>
          </a:ln>
        </p:spPr>
        <p:txBody>
          <a:bodyPr spcFirstLastPara="1" wrap="square" lIns="87838" tIns="87838" rIns="87838" bIns="87838" anchor="t" anchorCtr="0">
            <a:noAutofit/>
          </a:bodyPr>
          <a:lstStyle/>
          <a:p>
            <a:pPr>
              <a:buClr>
                <a:schemeClr val="dk1"/>
              </a:buClr>
              <a:buSzPts val="1300"/>
            </a:pPr>
            <a:r>
              <a:rPr lang="en" dirty="0"/>
              <a:t>Jackie</a:t>
            </a:r>
            <a:endParaRPr dirty="0"/>
          </a:p>
          <a:p>
            <a:pPr>
              <a:buClr>
                <a:schemeClr val="dk1"/>
              </a:buClr>
              <a:buSzPts val="1000"/>
            </a:pPr>
            <a:r>
              <a:rPr lang="en" dirty="0"/>
              <a:t>I am not going to talk about all of of the fields, just a few.  </a:t>
            </a:r>
          </a:p>
          <a:p>
            <a:pPr>
              <a:buClr>
                <a:schemeClr val="dk1"/>
              </a:buClr>
              <a:buSzPts val="1000"/>
            </a:pPr>
            <a:endParaRPr lang="en" dirty="0"/>
          </a:p>
          <a:p>
            <a:pPr marL="171450" indent="-171450">
              <a:buClr>
                <a:schemeClr val="dk1"/>
              </a:buClr>
              <a:buSzPts val="1000"/>
              <a:buFont typeface="Arial" panose="020B0604020202020204" pitchFamily="34" charset="0"/>
              <a:buChar char="•"/>
            </a:pPr>
            <a:r>
              <a:rPr lang="en" dirty="0"/>
              <a:t>The </a:t>
            </a:r>
            <a:r>
              <a:rPr lang="en" b="1" dirty="0"/>
              <a:t>Discipline Modifier</a:t>
            </a:r>
            <a:r>
              <a:rPr lang="en" dirty="0"/>
              <a:t> Code describes special circumstances that may have modified the disciplinary action taken</a:t>
            </a:r>
            <a:r>
              <a:rPr lang="en" dirty="0">
                <a:solidFill>
                  <a:srgbClr val="366091"/>
                </a:solidFill>
              </a:rPr>
              <a:t>. </a:t>
            </a:r>
            <a:r>
              <a:rPr lang="en" dirty="0">
                <a:solidFill>
                  <a:srgbClr val="000000"/>
                </a:solidFill>
              </a:rPr>
              <a:t>The </a:t>
            </a:r>
            <a:r>
              <a:rPr lang="en" dirty="0"/>
              <a:t>drop down allows you to chose: (1) Shortened weapons expulsion or (2) Removal by an Administrative Law Judge.</a:t>
            </a:r>
            <a:endParaRPr dirty="0"/>
          </a:p>
          <a:p>
            <a:pPr marL="611454" lvl="0" indent="-171450">
              <a:buClr>
                <a:schemeClr val="dk1"/>
              </a:buClr>
              <a:buSzPts val="1100"/>
              <a:buFont typeface="Arial" panose="020B0604020202020204" pitchFamily="34" charset="0"/>
              <a:buChar char="•"/>
            </a:pPr>
            <a:r>
              <a:rPr lang="en" u="sng" dirty="0"/>
              <a:t>Shortened Weapons Expulsion</a:t>
            </a:r>
            <a:r>
              <a:rPr lang="en" dirty="0"/>
              <a:t> is used when the Duration of the weapons expulsion was modified (in writing) to be less than one year by the chief administering officer of the local educational agency (superintendent of the district). ORS 339.250 (6)</a:t>
            </a:r>
            <a:endParaRPr dirty="0"/>
          </a:p>
          <a:p>
            <a:pPr marL="628650" lvl="1" indent="-171450">
              <a:buClr>
                <a:schemeClr val="dk1"/>
              </a:buClr>
              <a:buSzPts val="1100"/>
              <a:buFont typeface="Arial" panose="020B0604020202020204" pitchFamily="34" charset="0"/>
              <a:buChar char="•"/>
            </a:pPr>
            <a:r>
              <a:rPr lang="en" u="sng" dirty="0"/>
              <a:t>Removal By Administrative Law Judge</a:t>
            </a:r>
            <a:r>
              <a:rPr lang="en" dirty="0"/>
              <a:t> is used when the Removal was ordered by an administrative law judge (ALJ) because the child exhibits behavior that is substantially likely to result in injury to the child or others.</a:t>
            </a:r>
          </a:p>
          <a:p>
            <a:pPr indent="440004">
              <a:buClr>
                <a:schemeClr val="dk1"/>
              </a:buClr>
              <a:buSzPts val="1100"/>
            </a:pPr>
            <a:endParaRPr lang="en" dirty="0"/>
          </a:p>
          <a:p>
            <a:pPr marL="171450" indent="-171450">
              <a:buClr>
                <a:schemeClr val="dk1"/>
              </a:buClr>
              <a:buSzPts val="1100"/>
              <a:buFont typeface="Arial" panose="020B0604020202020204" pitchFamily="34" charset="0"/>
              <a:buChar char="•"/>
            </a:pPr>
            <a:r>
              <a:rPr lang="en" dirty="0"/>
              <a:t>For </a:t>
            </a:r>
            <a:r>
              <a:rPr lang="en" b="1" dirty="0"/>
              <a:t>Discipline Days</a:t>
            </a:r>
            <a:r>
              <a:rPr lang="en" dirty="0"/>
              <a:t>, any removal for more than half of a scheduled school day is counted as a full day, and removal for half of the day or less is counted as a half day or 0.5. So you can enter 0.5, 1.0, 1.5 and so on up to 280 days.</a:t>
            </a:r>
            <a:endParaRPr dirty="0"/>
          </a:p>
        </p:txBody>
      </p:sp>
      <p:sp>
        <p:nvSpPr>
          <p:cNvPr id="789" name="Google Shape;789;g10b851efc64_0_803:notes"/>
          <p:cNvSpPr txBox="1">
            <a:spLocks noGrp="1"/>
          </p:cNvSpPr>
          <p:nvPr>
            <p:ph type="sldNum" idx="12"/>
          </p:nvPr>
        </p:nvSpPr>
        <p:spPr>
          <a:xfrm>
            <a:off x="3970938" y="8829968"/>
            <a:ext cx="3037840" cy="466650"/>
          </a:xfrm>
          <a:prstGeom prst="rect">
            <a:avLst/>
          </a:prstGeom>
          <a:noFill/>
          <a:ln>
            <a:noFill/>
          </a:ln>
        </p:spPr>
        <p:txBody>
          <a:bodyPr spcFirstLastPara="1" wrap="square" lIns="92831" tIns="46415" rIns="92831" bIns="46415" anchor="b" anchorCtr="0">
            <a:noAutofit/>
          </a:bodyPr>
          <a:lstStyle/>
          <a:p>
            <a:pPr>
              <a:buClr>
                <a:schemeClr val="dk1"/>
              </a:buClr>
              <a:buSzPts val="1200"/>
            </a:pPr>
            <a:fld id="{00000000-1234-1234-1234-123412341234}" type="slidenum">
              <a:rPr lang="en" sz="1300"/>
              <a:pPr>
                <a:buClr>
                  <a:schemeClr val="dk1"/>
                </a:buClr>
                <a:buSzPts val="1200"/>
              </a:pPr>
              <a:t>15</a:t>
            </a:fld>
            <a:endParaRPr sz="1300" dirty="0"/>
          </a:p>
        </p:txBody>
      </p:sp>
    </p:spTree>
    <p:extLst>
      <p:ext uri="{BB962C8B-B14F-4D97-AF65-F5344CB8AC3E}">
        <p14:creationId xmlns:p14="http://schemas.microsoft.com/office/powerpoint/2010/main" val="465455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10b851efc64_0_80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g10b851efc64_0_803:notes"/>
          <p:cNvSpPr txBox="1">
            <a:spLocks noGrp="1"/>
          </p:cNvSpPr>
          <p:nvPr>
            <p:ph type="body" idx="1"/>
          </p:nvPr>
        </p:nvSpPr>
        <p:spPr>
          <a:xfrm>
            <a:off x="701040" y="4473891"/>
            <a:ext cx="5608320" cy="3660610"/>
          </a:xfrm>
          <a:prstGeom prst="rect">
            <a:avLst/>
          </a:prstGeom>
          <a:noFill/>
          <a:ln>
            <a:noFill/>
          </a:ln>
        </p:spPr>
        <p:txBody>
          <a:bodyPr spcFirstLastPara="1" wrap="square" lIns="87838" tIns="87838" rIns="87838" bIns="87838" anchor="t" anchorCtr="0">
            <a:noAutofit/>
          </a:bodyPr>
          <a:lstStyle/>
          <a:p>
            <a:pPr>
              <a:buClr>
                <a:schemeClr val="dk1"/>
              </a:buClr>
              <a:buSzPts val="1100"/>
            </a:pPr>
            <a:r>
              <a:rPr lang="en-US" dirty="0"/>
              <a:t>Jackie</a:t>
            </a:r>
          </a:p>
          <a:p>
            <a:pPr>
              <a:buClr>
                <a:schemeClr val="dk1"/>
              </a:buClr>
              <a:buSzPts val="1100"/>
            </a:pPr>
            <a:r>
              <a:rPr lang="en-US" dirty="0"/>
              <a:t>I want to talk about the </a:t>
            </a:r>
            <a:r>
              <a:rPr lang="en-US" b="1" dirty="0"/>
              <a:t>Violent Criminal Offense flag, </a:t>
            </a:r>
            <a:r>
              <a:rPr lang="en-US" dirty="0"/>
              <a:t>which is only used when the action type is Expulsion and the incident led to an</a:t>
            </a:r>
            <a:r>
              <a:rPr lang="en-US" baseline="0" dirty="0"/>
              <a:t> </a:t>
            </a:r>
            <a:r>
              <a:rPr lang="en-US" dirty="0"/>
              <a:t>arrest for the following violent criminal offenses. </a:t>
            </a:r>
          </a:p>
          <a:p>
            <a:pPr marL="440004" indent="-304121">
              <a:buClr>
                <a:schemeClr val="dk1"/>
              </a:buClr>
              <a:buSzPts val="1300"/>
              <a:buFont typeface="Calibri"/>
              <a:buChar char="●"/>
            </a:pPr>
            <a:r>
              <a:rPr lang="en-US" dirty="0"/>
              <a:t>Assault</a:t>
            </a:r>
          </a:p>
          <a:p>
            <a:pPr marL="440004" indent="-304121">
              <a:buClr>
                <a:schemeClr val="dk1"/>
              </a:buClr>
              <a:buSzPts val="1300"/>
              <a:buFont typeface="Calibri"/>
              <a:buChar char="●"/>
            </a:pPr>
            <a:r>
              <a:rPr lang="en-US" dirty="0"/>
              <a:t>Manufacture or delivery of a controlled substance</a:t>
            </a:r>
          </a:p>
          <a:p>
            <a:pPr marL="440004" indent="-304121">
              <a:buClr>
                <a:schemeClr val="dk1"/>
              </a:buClr>
              <a:buSzPts val="1300"/>
              <a:buFont typeface="Calibri"/>
              <a:buChar char="●"/>
            </a:pPr>
            <a:r>
              <a:rPr lang="en-US" dirty="0"/>
              <a:t>Sexual crimes using force </a:t>
            </a:r>
          </a:p>
          <a:p>
            <a:pPr marL="440004" indent="-304121">
              <a:buClr>
                <a:schemeClr val="dk1"/>
              </a:buClr>
              <a:buSzPts val="1300"/>
              <a:buFont typeface="Calibri"/>
              <a:buChar char="●"/>
            </a:pPr>
            <a:r>
              <a:rPr lang="en-US" dirty="0"/>
              <a:t>Threatened use of force or against an incapacitated person </a:t>
            </a:r>
          </a:p>
          <a:p>
            <a:pPr marL="440004" indent="-304121">
              <a:buClr>
                <a:schemeClr val="dk1"/>
              </a:buClr>
              <a:buSzPts val="1300"/>
              <a:buFont typeface="Calibri"/>
              <a:buChar char="●"/>
            </a:pPr>
            <a:r>
              <a:rPr lang="en-US" dirty="0"/>
              <a:t>Arson</a:t>
            </a:r>
          </a:p>
          <a:p>
            <a:pPr marL="440004" indent="-304121">
              <a:buClr>
                <a:schemeClr val="dk1"/>
              </a:buClr>
              <a:buSzPts val="1300"/>
              <a:buFont typeface="Calibri"/>
              <a:buChar char="●"/>
            </a:pPr>
            <a:r>
              <a:rPr lang="en-US" dirty="0"/>
              <a:t>Robbery </a:t>
            </a:r>
          </a:p>
          <a:p>
            <a:pPr marL="440004" indent="-304121">
              <a:buClr>
                <a:schemeClr val="dk1"/>
              </a:buClr>
              <a:buSzPts val="1300"/>
              <a:buFont typeface="Calibri"/>
              <a:buChar char="●"/>
            </a:pPr>
            <a:r>
              <a:rPr lang="en-US" dirty="0"/>
              <a:t>Hate/Bias crime</a:t>
            </a:r>
          </a:p>
          <a:p>
            <a:pPr marL="440004" indent="-304121">
              <a:buClr>
                <a:schemeClr val="dk1"/>
              </a:buClr>
              <a:buSzPts val="1300"/>
              <a:buFont typeface="Calibri"/>
              <a:buChar char="●"/>
            </a:pPr>
            <a:r>
              <a:rPr lang="en-US" dirty="0"/>
              <a:t>Coercion </a:t>
            </a:r>
          </a:p>
          <a:p>
            <a:pPr marL="440004" indent="-304121">
              <a:buClr>
                <a:schemeClr val="dk1"/>
              </a:buClr>
              <a:buSzPts val="1300"/>
              <a:buFont typeface="Calibri"/>
              <a:buChar char="●"/>
            </a:pPr>
            <a:r>
              <a:rPr lang="en-US" dirty="0"/>
              <a:t>Kidnapping</a:t>
            </a:r>
          </a:p>
        </p:txBody>
      </p:sp>
      <p:sp>
        <p:nvSpPr>
          <p:cNvPr id="789" name="Google Shape;789;g10b851efc64_0_803:notes"/>
          <p:cNvSpPr txBox="1">
            <a:spLocks noGrp="1"/>
          </p:cNvSpPr>
          <p:nvPr>
            <p:ph type="sldNum" idx="12"/>
          </p:nvPr>
        </p:nvSpPr>
        <p:spPr>
          <a:xfrm>
            <a:off x="3970938" y="8829968"/>
            <a:ext cx="3037840" cy="466650"/>
          </a:xfrm>
          <a:prstGeom prst="rect">
            <a:avLst/>
          </a:prstGeom>
          <a:noFill/>
          <a:ln>
            <a:noFill/>
          </a:ln>
        </p:spPr>
        <p:txBody>
          <a:bodyPr spcFirstLastPara="1" wrap="square" lIns="92831" tIns="46415" rIns="92831" bIns="46415" anchor="b" anchorCtr="0">
            <a:noAutofit/>
          </a:bodyPr>
          <a:lstStyle/>
          <a:p>
            <a:pPr>
              <a:buClr>
                <a:schemeClr val="dk1"/>
              </a:buClr>
              <a:buSzPts val="1200"/>
            </a:pPr>
            <a:fld id="{00000000-1234-1234-1234-123412341234}" type="slidenum">
              <a:rPr lang="en" sz="1300"/>
              <a:pPr>
                <a:buClr>
                  <a:schemeClr val="dk1"/>
                </a:buClr>
                <a:buSzPts val="1200"/>
              </a:pPr>
              <a:t>16</a:t>
            </a:fld>
            <a:endParaRPr sz="1300"/>
          </a:p>
        </p:txBody>
      </p:sp>
    </p:spTree>
    <p:extLst>
      <p:ext uri="{BB962C8B-B14F-4D97-AF65-F5344CB8AC3E}">
        <p14:creationId xmlns:p14="http://schemas.microsoft.com/office/powerpoint/2010/main" val="2762941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126bf31146b_0_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3" name="Google Shape;823;g126bf31146b_0_1:notes"/>
          <p:cNvSpPr txBox="1">
            <a:spLocks noGrp="1"/>
          </p:cNvSpPr>
          <p:nvPr>
            <p:ph type="body" idx="1"/>
          </p:nvPr>
        </p:nvSpPr>
        <p:spPr>
          <a:xfrm>
            <a:off x="701040" y="4473891"/>
            <a:ext cx="5608320" cy="3660610"/>
          </a:xfrm>
          <a:prstGeom prst="rect">
            <a:avLst/>
          </a:prstGeom>
          <a:noFill/>
          <a:ln>
            <a:noFill/>
          </a:ln>
        </p:spPr>
        <p:txBody>
          <a:bodyPr spcFirstLastPara="1" wrap="square" lIns="87812" tIns="87812" rIns="87812" bIns="87812" anchor="t" anchorCtr="0">
            <a:noAutofit/>
          </a:bodyPr>
          <a:lstStyle/>
          <a:p>
            <a:pPr>
              <a:buClr>
                <a:schemeClr val="dk1"/>
              </a:buClr>
              <a:buSzPts val="1300"/>
            </a:pPr>
            <a:r>
              <a:rPr lang="en" dirty="0"/>
              <a:t>Jackie</a:t>
            </a:r>
            <a:endParaRPr dirty="0"/>
          </a:p>
          <a:p>
            <a:pPr>
              <a:lnSpc>
                <a:spcPct val="115000"/>
              </a:lnSpc>
              <a:buClr>
                <a:schemeClr val="dk1"/>
              </a:buClr>
              <a:buSzPts val="1100"/>
            </a:pPr>
            <a:r>
              <a:rPr lang="en" dirty="0">
                <a:solidFill>
                  <a:schemeClr val="dk1"/>
                </a:solidFill>
                <a:latin typeface="Calibri"/>
                <a:ea typeface="Calibri"/>
                <a:cs typeface="Calibri"/>
                <a:sym typeface="Calibri"/>
              </a:rPr>
              <a:t>To enter more than one action for an incident, use the Save and Add Action function after the first action has been entered.</a:t>
            </a:r>
            <a:endParaRPr dirty="0">
              <a:solidFill>
                <a:schemeClr val="dk1"/>
              </a:solidFill>
              <a:latin typeface="Calibri"/>
              <a:ea typeface="Calibri"/>
              <a:cs typeface="Calibri"/>
              <a:sym typeface="Calibri"/>
            </a:endParaRPr>
          </a:p>
          <a:p>
            <a:pPr>
              <a:lnSpc>
                <a:spcPct val="115000"/>
              </a:lnSpc>
              <a:buClr>
                <a:schemeClr val="dk1"/>
              </a:buClr>
              <a:buSzPts val="1100"/>
            </a:pPr>
            <a:endParaRPr dirty="0">
              <a:solidFill>
                <a:schemeClr val="dk1"/>
              </a:solidFill>
              <a:latin typeface="Calibri"/>
              <a:ea typeface="Calibri"/>
              <a:cs typeface="Calibri"/>
              <a:sym typeface="Calibri"/>
            </a:endParaRPr>
          </a:p>
          <a:p>
            <a:pPr marL="465887" indent="-310591">
              <a:lnSpc>
                <a:spcPct val="115000"/>
              </a:lnSpc>
              <a:buClr>
                <a:schemeClr val="dk1"/>
              </a:buClr>
              <a:buSzPts val="1200"/>
              <a:buFont typeface="Calibri"/>
              <a:buChar char="●"/>
            </a:pPr>
            <a:r>
              <a:rPr lang="en" dirty="0">
                <a:solidFill>
                  <a:schemeClr val="dk1"/>
                </a:solidFill>
                <a:latin typeface="Calibri"/>
                <a:ea typeface="Calibri"/>
                <a:cs typeface="Calibri"/>
                <a:sym typeface="Calibri"/>
              </a:rPr>
              <a:t>This is done by entering the first record as you would typically, utilizing the first discipline action type and number of days. </a:t>
            </a:r>
            <a:endParaRPr dirty="0">
              <a:solidFill>
                <a:schemeClr val="dk1"/>
              </a:solidFill>
              <a:latin typeface="Calibri"/>
              <a:ea typeface="Calibri"/>
              <a:cs typeface="Calibri"/>
              <a:sym typeface="Calibri"/>
            </a:endParaRPr>
          </a:p>
          <a:p>
            <a:pPr marL="465887" indent="-310591">
              <a:lnSpc>
                <a:spcPct val="115000"/>
              </a:lnSpc>
              <a:buClr>
                <a:schemeClr val="dk1"/>
              </a:buClr>
              <a:buSzPts val="1200"/>
              <a:buFont typeface="Calibri"/>
              <a:buChar char="●"/>
            </a:pPr>
            <a:r>
              <a:rPr lang="en" dirty="0">
                <a:solidFill>
                  <a:schemeClr val="dk1"/>
                </a:solidFill>
                <a:latin typeface="Calibri"/>
                <a:ea typeface="Calibri"/>
                <a:cs typeface="Calibri"/>
                <a:sym typeface="Calibri"/>
              </a:rPr>
              <a:t>From there, use the save and add action button to enter the second discipline Action type code and the corresponding number of days. </a:t>
            </a:r>
            <a:endParaRPr dirty="0">
              <a:solidFill>
                <a:schemeClr val="dk1"/>
              </a:solidFill>
              <a:latin typeface="Calibri"/>
              <a:ea typeface="Calibri"/>
              <a:cs typeface="Calibri"/>
              <a:sym typeface="Calibri"/>
            </a:endParaRPr>
          </a:p>
          <a:p>
            <a:pPr marL="465887" indent="-310591">
              <a:lnSpc>
                <a:spcPct val="115000"/>
              </a:lnSpc>
              <a:buClr>
                <a:schemeClr val="dk1"/>
              </a:buClr>
              <a:buSzPts val="1200"/>
              <a:buFont typeface="Calibri"/>
              <a:buChar char="●"/>
            </a:pPr>
            <a:r>
              <a:rPr lang="en" dirty="0">
                <a:solidFill>
                  <a:schemeClr val="dk1"/>
                </a:solidFill>
                <a:latin typeface="Calibri"/>
                <a:ea typeface="Calibri"/>
                <a:cs typeface="Calibri"/>
                <a:sym typeface="Calibri"/>
              </a:rPr>
              <a:t>Note that the only editable fields are Discipline Action Date, Discipline Action Type, Discipline Days and Interim Education Services flag. This is because it is the same incident.</a:t>
            </a:r>
            <a:endParaRPr dirty="0">
              <a:solidFill>
                <a:schemeClr val="dk1"/>
              </a:solidFill>
              <a:latin typeface="Calibri"/>
              <a:ea typeface="Calibri"/>
              <a:cs typeface="Calibri"/>
              <a:sym typeface="Calibri"/>
            </a:endParaRPr>
          </a:p>
        </p:txBody>
      </p:sp>
      <p:sp>
        <p:nvSpPr>
          <p:cNvPr id="824" name="Google Shape;824;g126bf31146b_0_1:notes"/>
          <p:cNvSpPr txBox="1">
            <a:spLocks noGrp="1"/>
          </p:cNvSpPr>
          <p:nvPr>
            <p:ph type="sldNum" idx="12"/>
          </p:nvPr>
        </p:nvSpPr>
        <p:spPr>
          <a:xfrm>
            <a:off x="3970938" y="8829968"/>
            <a:ext cx="3037840" cy="466650"/>
          </a:xfrm>
          <a:prstGeom prst="rect">
            <a:avLst/>
          </a:prstGeom>
          <a:noFill/>
          <a:ln>
            <a:noFill/>
          </a:ln>
        </p:spPr>
        <p:txBody>
          <a:bodyPr spcFirstLastPara="1" wrap="square" lIns="92831" tIns="46415" rIns="92831" bIns="46415" anchor="b" anchorCtr="0">
            <a:noAutofit/>
          </a:bodyPr>
          <a:lstStyle/>
          <a:p>
            <a:pPr>
              <a:buClr>
                <a:schemeClr val="dk1"/>
              </a:buClr>
              <a:buSzPts val="1200"/>
            </a:pPr>
            <a:fld id="{00000000-1234-1234-1234-123412341234}" type="slidenum">
              <a:rPr lang="en" sz="1300"/>
              <a:pPr>
                <a:buClr>
                  <a:schemeClr val="dk1"/>
                </a:buClr>
                <a:buSzPts val="1200"/>
              </a:pPr>
              <a:t>17</a:t>
            </a:fld>
            <a:endParaRPr sz="1300"/>
          </a:p>
        </p:txBody>
      </p:sp>
    </p:spTree>
    <p:extLst>
      <p:ext uri="{BB962C8B-B14F-4D97-AF65-F5344CB8AC3E}">
        <p14:creationId xmlns:p14="http://schemas.microsoft.com/office/powerpoint/2010/main" val="2035350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300"/>
            </a:pPr>
            <a:r>
              <a:rPr lang="en-US" dirty="0"/>
              <a:t>Lisa Joy</a:t>
            </a:r>
          </a:p>
          <a:p>
            <a:pPr rtl="0"/>
            <a:r>
              <a:rPr lang="en-US" i="0" dirty="0">
                <a:effectLst/>
              </a:rPr>
              <a:t>Oregon considers a public elementary or secondary school persistently dangerous if they meet the threshold for expulsions having to do with weapons or violent criminal offenses (remember that Violent Criminal Offence flag list Jackie talked about earlier? ) for three consecutive school years. Note that the total number of expulsions for these offenses must meet or exceed one of the following rates per year: </a:t>
            </a:r>
          </a:p>
          <a:p>
            <a:pPr rtl="0">
              <a:buFont typeface="Arial" panose="020B0604020202020204" pitchFamily="34" charset="0"/>
              <a:buChar char="•"/>
            </a:pPr>
            <a:r>
              <a:rPr lang="en-US" i="0" dirty="0">
                <a:effectLst/>
              </a:rPr>
              <a:t>For a school with fewer than 300 enrolled students, nine expulsions.</a:t>
            </a:r>
            <a:endParaRPr lang="en-US" i="0" dirty="0"/>
          </a:p>
          <a:p>
            <a:pPr rtl="0">
              <a:buFont typeface="Arial" panose="020B0604020202020204" pitchFamily="34" charset="0"/>
              <a:buChar char="•"/>
            </a:pPr>
            <a:r>
              <a:rPr lang="en-US" i="0" dirty="0">
                <a:effectLst/>
              </a:rPr>
              <a:t>For a school with 300 or more enrolled students, three expulsions for every 100 enrolled students or fraction thereof (so, 3% of the enrolled student population).</a:t>
            </a:r>
            <a:endParaRPr lang="en-US" i="0" dirty="0"/>
          </a:p>
        </p:txBody>
      </p:sp>
      <p:sp>
        <p:nvSpPr>
          <p:cNvPr id="4" name="Slide Number Placeholder 3"/>
          <p:cNvSpPr>
            <a:spLocks noGrp="1"/>
          </p:cNvSpPr>
          <p:nvPr>
            <p:ph type="sldNum" sz="quarter" idx="5"/>
          </p:nvPr>
        </p:nvSpPr>
        <p:spPr/>
        <p:txBody>
          <a:bodyPr/>
          <a:lstStyle/>
          <a:p>
            <a:fld id="{42042C83-F474-4689-992F-134064305DAD}" type="slidenum">
              <a:rPr lang="en-US" smtClean="0"/>
              <a:t>18</a:t>
            </a:fld>
            <a:endParaRPr lang="en-US"/>
          </a:p>
        </p:txBody>
      </p:sp>
    </p:spTree>
    <p:extLst>
      <p:ext uri="{BB962C8B-B14F-4D97-AF65-F5344CB8AC3E}">
        <p14:creationId xmlns:p14="http://schemas.microsoft.com/office/powerpoint/2010/main" val="1343037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300"/>
            </a:pPr>
            <a:r>
              <a:rPr lang="en-US" dirty="0"/>
              <a:t>Lisa Joy</a:t>
            </a:r>
          </a:p>
          <a:p>
            <a:pPr>
              <a:buClr>
                <a:schemeClr val="dk1"/>
              </a:buClr>
              <a:buSzPts val="1300"/>
            </a:pPr>
            <a:r>
              <a:rPr lang="en-US" dirty="0"/>
              <a:t>There is a Federal requirement pertaining to Persistently Dangerous Schools &amp; Parent Notification and we wanted to assure everyone was aware of the federal requirement.</a:t>
            </a:r>
          </a:p>
          <a:p>
            <a:pPr>
              <a:buClr>
                <a:schemeClr val="dk1"/>
              </a:buClr>
              <a:buSzPts val="1300"/>
            </a:pPr>
            <a:r>
              <a:rPr lang="en-US" dirty="0"/>
              <a:t>We are delighted to report again that there are currently no schools in Oregon that rise to this level. If this designation were to occur, Districts would be notified by ODE.</a:t>
            </a:r>
          </a:p>
        </p:txBody>
      </p:sp>
      <p:sp>
        <p:nvSpPr>
          <p:cNvPr id="4" name="Slide Number Placeholder 3"/>
          <p:cNvSpPr>
            <a:spLocks noGrp="1"/>
          </p:cNvSpPr>
          <p:nvPr>
            <p:ph type="sldNum" sz="quarter" idx="5"/>
          </p:nvPr>
        </p:nvSpPr>
        <p:spPr/>
        <p:txBody>
          <a:bodyPr/>
          <a:lstStyle/>
          <a:p>
            <a:fld id="{42042C83-F474-4689-992F-134064305DAD}" type="slidenum">
              <a:rPr lang="en-US" smtClean="0"/>
              <a:t>19</a:t>
            </a:fld>
            <a:endParaRPr lang="en-US"/>
          </a:p>
        </p:txBody>
      </p:sp>
    </p:spTree>
    <p:extLst>
      <p:ext uri="{BB962C8B-B14F-4D97-AF65-F5344CB8AC3E}">
        <p14:creationId xmlns:p14="http://schemas.microsoft.com/office/powerpoint/2010/main" val="233461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1141b69673e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g1141b69673e_0_0: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a:buClr>
                <a:schemeClr val="dk1"/>
              </a:buClr>
              <a:buSzPts val="1100"/>
            </a:pPr>
            <a:r>
              <a:rPr lang="en" dirty="0">
                <a:solidFill>
                  <a:schemeClr val="dk1"/>
                </a:solidFill>
              </a:rPr>
              <a:t>Lisa Joy</a:t>
            </a:r>
            <a:endParaRPr dirty="0">
              <a:solidFill>
                <a:schemeClr val="dk1"/>
              </a:solidFill>
            </a:endParaRPr>
          </a:p>
          <a:p>
            <a:pPr>
              <a:buClr>
                <a:schemeClr val="dk1"/>
              </a:buClr>
              <a:buSzPts val="1100"/>
            </a:pPr>
            <a:r>
              <a:rPr lang="en" dirty="0">
                <a:solidFill>
                  <a:schemeClr val="dk1"/>
                </a:solidFill>
              </a:rPr>
              <a:t>The purpose today is to assure ease of submission to the Discipline Incidents - Restraint &amp; Seclusion Incidents - and Seclusion </a:t>
            </a:r>
            <a:r>
              <a:rPr lang="en">
                <a:solidFill>
                  <a:schemeClr val="dk1"/>
                </a:solidFill>
              </a:rPr>
              <a:t>Rooms Collections. Our </a:t>
            </a:r>
            <a:r>
              <a:rPr lang="en" dirty="0">
                <a:solidFill>
                  <a:schemeClr val="dk1"/>
                </a:solidFill>
              </a:rPr>
              <a:t>goal is for the data collection process to go smoothly and we look forward to working with you to assure data reporting success.</a:t>
            </a:r>
            <a:endParaRPr dirty="0"/>
          </a:p>
        </p:txBody>
      </p:sp>
      <p:sp>
        <p:nvSpPr>
          <p:cNvPr id="670" name="Google Shape;670;g1141b69673e_0_0: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fld id="{00000000-1234-1234-1234-123412341234}" type="slidenum">
              <a:rPr lang="en"/>
              <a:pPr/>
              <a:t>2</a:t>
            </a:fld>
            <a:endParaRPr dirty="0"/>
          </a:p>
        </p:txBody>
      </p:sp>
    </p:spTree>
    <p:extLst>
      <p:ext uri="{BB962C8B-B14F-4D97-AF65-F5344CB8AC3E}">
        <p14:creationId xmlns:p14="http://schemas.microsoft.com/office/powerpoint/2010/main" val="1210246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buClr>
                <a:schemeClr val="dk1"/>
              </a:buClr>
              <a:buSzPts val="2300"/>
            </a:pPr>
            <a:r>
              <a:rPr lang="en" dirty="0"/>
              <a:t>Lisa Joy</a:t>
            </a:r>
          </a:p>
          <a:p>
            <a:pPr marL="0" lvl="1">
              <a:buClr>
                <a:schemeClr val="dk1"/>
              </a:buClr>
              <a:buSzPts val="2300"/>
            </a:pPr>
            <a:r>
              <a:rPr lang="en" dirty="0"/>
              <a:t>Before</a:t>
            </a:r>
            <a:r>
              <a:rPr lang="en" baseline="0" dirty="0"/>
              <a:t> moving on to Restraint/Seclusion, are there any questions?</a:t>
            </a:r>
            <a:endParaRPr lang="en" dirty="0"/>
          </a:p>
        </p:txBody>
      </p:sp>
      <p:sp>
        <p:nvSpPr>
          <p:cNvPr id="4" name="Slide Number Placeholder 3"/>
          <p:cNvSpPr>
            <a:spLocks noGrp="1"/>
          </p:cNvSpPr>
          <p:nvPr>
            <p:ph type="sldNum" sz="quarter" idx="10"/>
          </p:nvPr>
        </p:nvSpPr>
        <p:spPr/>
        <p:txBody>
          <a:bodyPr/>
          <a:lstStyle/>
          <a:p>
            <a:pPr defTabSz="931774">
              <a:defRPr/>
            </a:pPr>
            <a:fld id="{42042C83-F474-4689-992F-134064305DAD}" type="slidenum">
              <a:rPr lang="en-US">
                <a:solidFill>
                  <a:prstClr val="black"/>
                </a:solidFill>
                <a:latin typeface="Calibri" panose="020F0502020204030204"/>
              </a:rPr>
              <a:pPr defTabSz="931774">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186425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300"/>
            </a:pPr>
            <a:r>
              <a:rPr lang="en-US" dirty="0"/>
              <a:t>Lisa Joy </a:t>
            </a:r>
          </a:p>
          <a:p>
            <a:pPr>
              <a:buClr>
                <a:schemeClr val="dk1"/>
              </a:buClr>
              <a:buSzPts val="1300"/>
            </a:pPr>
            <a:r>
              <a:rPr lang="en-US" dirty="0"/>
              <a:t>Next</a:t>
            </a:r>
            <a:r>
              <a:rPr lang="en-US" baseline="0" dirty="0"/>
              <a:t> we’ll cover the Restraint and Seclusion Incidents collection.</a:t>
            </a:r>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21</a:t>
            </a:fld>
            <a:endParaRPr lang="en-US"/>
          </a:p>
        </p:txBody>
      </p:sp>
    </p:spTree>
    <p:extLst>
      <p:ext uri="{BB962C8B-B14F-4D97-AF65-F5344CB8AC3E}">
        <p14:creationId xmlns:p14="http://schemas.microsoft.com/office/powerpoint/2010/main" val="1833344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900"/>
            </a:pPr>
            <a:r>
              <a:rPr lang="en-US" dirty="0"/>
              <a:t>Lisa Joy</a:t>
            </a:r>
          </a:p>
          <a:p>
            <a:pPr>
              <a:buClr>
                <a:schemeClr val="dk1"/>
              </a:buClr>
              <a:buSzPts val="1900"/>
            </a:pPr>
            <a:r>
              <a:rPr lang="en-US" dirty="0"/>
              <a:t>There are two state Collections related to the reporting of restraint and seclusion data. </a:t>
            </a:r>
          </a:p>
          <a:p>
            <a:pPr>
              <a:buClr>
                <a:schemeClr val="dk1"/>
              </a:buClr>
              <a:buSzPts val="1900"/>
            </a:pPr>
            <a:r>
              <a:rPr lang="en-US" dirty="0"/>
              <a:t>The Restraint and Seclusion Incidents Collection is a student level collection, and the Seclusion Rooms Collection is an institution level collection. </a:t>
            </a:r>
          </a:p>
        </p:txBody>
      </p:sp>
      <p:sp>
        <p:nvSpPr>
          <p:cNvPr id="4" name="Slide Number Placeholder 3"/>
          <p:cNvSpPr>
            <a:spLocks noGrp="1"/>
          </p:cNvSpPr>
          <p:nvPr>
            <p:ph type="sldNum" sz="quarter" idx="10"/>
          </p:nvPr>
        </p:nvSpPr>
        <p:spPr/>
        <p:txBody>
          <a:bodyPr/>
          <a:lstStyle/>
          <a:p>
            <a:fld id="{42042C83-F474-4689-992F-134064305DAD}" type="slidenum">
              <a:rPr lang="en-US" smtClean="0"/>
              <a:t>22</a:t>
            </a:fld>
            <a:endParaRPr lang="en-US"/>
          </a:p>
        </p:txBody>
      </p:sp>
    </p:spTree>
    <p:extLst>
      <p:ext uri="{BB962C8B-B14F-4D97-AF65-F5344CB8AC3E}">
        <p14:creationId xmlns:p14="http://schemas.microsoft.com/office/powerpoint/2010/main" val="1384934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300"/>
            </a:pPr>
            <a:r>
              <a:rPr lang="en-US" dirty="0">
                <a:solidFill>
                  <a:schemeClr val="dk1"/>
                </a:solidFill>
              </a:rPr>
              <a:t>Lisa Joy</a:t>
            </a:r>
          </a:p>
          <a:p>
            <a:pPr marL="174708" indent="-174708">
              <a:buClr>
                <a:schemeClr val="dk1"/>
              </a:buClr>
              <a:buSzPts val="1300"/>
              <a:buFont typeface="Arial" panose="020B0604020202020204" pitchFamily="34" charset="0"/>
              <a:buChar char="•"/>
            </a:pPr>
            <a:r>
              <a:rPr lang="en-US" dirty="0">
                <a:solidFill>
                  <a:schemeClr val="dk1"/>
                </a:solidFill>
                <a:ea typeface="Calibri"/>
                <a:cs typeface="Calibri"/>
                <a:sym typeface="Calibri"/>
              </a:rPr>
              <a:t>Modify description for Business Rule 2536</a:t>
            </a:r>
          </a:p>
          <a:p>
            <a:pPr marL="640594" lvl="1" indent="-174708">
              <a:buClr>
                <a:schemeClr val="dk1"/>
              </a:buClr>
              <a:buSzPts val="1300"/>
              <a:buFont typeface="Arial" panose="020B0604020202020204" pitchFamily="34" charset="0"/>
              <a:buChar char="•"/>
            </a:pPr>
            <a:r>
              <a:rPr lang="en-US" dirty="0">
                <a:solidFill>
                  <a:schemeClr val="dk1"/>
                </a:solidFill>
                <a:ea typeface="Calibri"/>
                <a:cs typeface="Calibri"/>
                <a:sym typeface="Calibri"/>
              </a:rPr>
              <a:t>“If Seclusion Flag is marked Y, mark Y or N for Room Locked Flag. If Seclusion Flag is marked N, leave Room Locked Flag blank/unmarked.”</a:t>
            </a:r>
          </a:p>
          <a:p>
            <a:pPr marL="640594" lvl="1" indent="-174708">
              <a:buClr>
                <a:schemeClr val="dk1"/>
              </a:buClr>
              <a:buSzPts val="1300"/>
              <a:buFont typeface="Arial" panose="020B0604020202020204" pitchFamily="34" charset="0"/>
              <a:buChar char="•"/>
            </a:pPr>
            <a:r>
              <a:rPr lang="en-US" dirty="0">
                <a:solidFill>
                  <a:schemeClr val="dk1"/>
                </a:solidFill>
                <a:ea typeface="Calibri"/>
                <a:cs typeface="Calibri"/>
                <a:sym typeface="Calibri"/>
              </a:rPr>
              <a:t>New Validation for Seclusion Room Standards Flag:</a:t>
            </a:r>
          </a:p>
          <a:p>
            <a:pPr marL="640594" lvl="1" indent="-174708">
              <a:buClr>
                <a:schemeClr val="dk1"/>
              </a:buClr>
              <a:buSzPts val="1300"/>
              <a:buFont typeface="Arial" panose="020B0604020202020204" pitchFamily="34" charset="0"/>
              <a:buChar char="•"/>
            </a:pPr>
            <a:r>
              <a:rPr lang="en-US" dirty="0">
                <a:solidFill>
                  <a:schemeClr val="dk1"/>
                </a:solidFill>
                <a:ea typeface="Calibri"/>
                <a:cs typeface="Calibri"/>
                <a:sym typeface="Calibri"/>
              </a:rPr>
              <a:t>Seclusion Room Standards Flag (</a:t>
            </a:r>
            <a:r>
              <a:rPr lang="en-US" dirty="0" err="1">
                <a:solidFill>
                  <a:schemeClr val="dk1"/>
                </a:solidFill>
                <a:ea typeface="Calibri"/>
                <a:cs typeface="Calibri"/>
                <a:sym typeface="Calibri"/>
              </a:rPr>
              <a:t>SclsnRmStndrdMetfg</a:t>
            </a:r>
            <a:r>
              <a:rPr lang="en-US" dirty="0">
                <a:solidFill>
                  <a:schemeClr val="dk1"/>
                </a:solidFill>
                <a:ea typeface="Calibri"/>
                <a:cs typeface="Calibri"/>
                <a:sym typeface="Calibri"/>
              </a:rPr>
              <a:t>) must be provided for seclusion incidents. Seclusion Room Standards Flag must be blank for restraint incidents.</a:t>
            </a:r>
          </a:p>
          <a:p>
            <a:pPr marL="640594" lvl="1" indent="-174708">
              <a:buClr>
                <a:schemeClr val="dk1"/>
              </a:buClr>
              <a:buSzPts val="1300"/>
              <a:buFont typeface="Arial" panose="020B0604020202020204" pitchFamily="34" charset="0"/>
              <a:buChar char="•"/>
            </a:pPr>
            <a:r>
              <a:rPr lang="en-US" dirty="0">
                <a:solidFill>
                  <a:schemeClr val="dk1"/>
                </a:solidFill>
                <a:ea typeface="Calibri"/>
                <a:cs typeface="Calibri"/>
                <a:sym typeface="Calibri"/>
              </a:rPr>
              <a:t>Detailed Error: If Seclusion Flag is marked Y, mark Y or N for Seclusion Room Standards Flag. If Seclusion Flag is marked N, leave Seclusion Room Standards Flag blank/unmarked.</a:t>
            </a:r>
          </a:p>
          <a:p>
            <a:pPr marL="174708" indent="-174708">
              <a:buClr>
                <a:schemeClr val="dk1"/>
              </a:buClr>
              <a:buSzPts val="1300"/>
              <a:buFont typeface="Arial" panose="020B0604020202020204" pitchFamily="34" charset="0"/>
              <a:buChar char="•"/>
            </a:pPr>
            <a:r>
              <a:rPr lang="en-US" dirty="0">
                <a:solidFill>
                  <a:schemeClr val="dk1"/>
                </a:solidFill>
                <a:ea typeface="Calibri"/>
                <a:cs typeface="Calibri"/>
                <a:sym typeface="Calibri"/>
              </a:rPr>
              <a:t>New Flags for Serious Bodily Injury </a:t>
            </a:r>
          </a:p>
          <a:p>
            <a:pPr marL="174708" indent="-174708">
              <a:buClr>
                <a:schemeClr val="dk1"/>
              </a:buClr>
              <a:buSzPts val="1300"/>
              <a:buFont typeface="Arial" panose="020B0604020202020204" pitchFamily="34" charset="0"/>
              <a:buChar char="•"/>
            </a:pPr>
            <a:r>
              <a:rPr lang="en-US" dirty="0">
                <a:solidFill>
                  <a:schemeClr val="dk1"/>
                </a:solidFill>
                <a:ea typeface="Calibri"/>
                <a:cs typeface="Calibri"/>
                <a:sym typeface="Calibri"/>
              </a:rPr>
              <a:t>New Status Tracking verification reports added.</a:t>
            </a:r>
          </a:p>
          <a:p>
            <a:pPr marL="174708" indent="-174708">
              <a:buClr>
                <a:schemeClr val="dk1"/>
              </a:buClr>
              <a:buSzPts val="1300"/>
              <a:buFont typeface="Arial" panose="020B0604020202020204" pitchFamily="34" charset="0"/>
              <a:buChar char="•"/>
            </a:pPr>
            <a:r>
              <a:rPr lang="en-US" dirty="0">
                <a:solidFill>
                  <a:schemeClr val="dk1"/>
                </a:solidFill>
                <a:latin typeface="Calibri"/>
                <a:ea typeface="Calibri"/>
                <a:cs typeface="Calibri"/>
                <a:sym typeface="Calibri"/>
              </a:rPr>
              <a:t>Clarifying guidance on which institutions to login has been added to the manual.</a:t>
            </a:r>
          </a:p>
        </p:txBody>
      </p:sp>
      <p:sp>
        <p:nvSpPr>
          <p:cNvPr id="4" name="Slide Number Placeholder 3"/>
          <p:cNvSpPr>
            <a:spLocks noGrp="1"/>
          </p:cNvSpPr>
          <p:nvPr>
            <p:ph type="sldNum" sz="quarter" idx="5"/>
          </p:nvPr>
        </p:nvSpPr>
        <p:spPr/>
        <p:txBody>
          <a:bodyPr/>
          <a:lstStyle/>
          <a:p>
            <a:fld id="{42042C83-F474-4689-992F-134064305DAD}" type="slidenum">
              <a:rPr lang="en-US" smtClean="0"/>
              <a:t>23</a:t>
            </a:fld>
            <a:endParaRPr lang="en-US"/>
          </a:p>
        </p:txBody>
      </p:sp>
    </p:spTree>
    <p:extLst>
      <p:ext uri="{BB962C8B-B14F-4D97-AF65-F5344CB8AC3E}">
        <p14:creationId xmlns:p14="http://schemas.microsoft.com/office/powerpoint/2010/main" val="718341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10b851efc64_0_7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g10b851efc64_0_756:notes"/>
          <p:cNvSpPr txBox="1">
            <a:spLocks noGrp="1"/>
          </p:cNvSpPr>
          <p:nvPr>
            <p:ph type="body" idx="1"/>
          </p:nvPr>
        </p:nvSpPr>
        <p:spPr>
          <a:xfrm>
            <a:off x="701040" y="4473891"/>
            <a:ext cx="5608320" cy="3660610"/>
          </a:xfrm>
          <a:prstGeom prst="rect">
            <a:avLst/>
          </a:prstGeom>
          <a:noFill/>
          <a:ln>
            <a:noFill/>
          </a:ln>
        </p:spPr>
        <p:txBody>
          <a:bodyPr spcFirstLastPara="1" wrap="square" lIns="87812" tIns="87812" rIns="87812" bIns="87812" anchor="t" anchorCtr="0">
            <a:noAutofit/>
          </a:bodyPr>
          <a:lstStyle/>
          <a:p>
            <a:pPr>
              <a:buClr>
                <a:schemeClr val="dk1"/>
              </a:buClr>
              <a:buSzPts val="1300"/>
            </a:pPr>
            <a:r>
              <a:rPr lang="en-US" dirty="0"/>
              <a:t>Lisa Joy</a:t>
            </a:r>
          </a:p>
          <a:p>
            <a:pPr>
              <a:buClr>
                <a:schemeClr val="dk1"/>
              </a:buClr>
              <a:buSzPts val="1300"/>
            </a:pPr>
            <a:r>
              <a:rPr lang="en-US" dirty="0"/>
              <a:t>The collection window is scheduled to open on May 30. We had to push back the open date due to the addition of the Status Tracking verification reports. Districts will have until July 8 to submit their data, clear any errors and verify their submission.</a:t>
            </a:r>
          </a:p>
          <a:p>
            <a:pPr>
              <a:buClr>
                <a:schemeClr val="dk1"/>
              </a:buClr>
              <a:buSzPts val="1300"/>
            </a:pPr>
            <a:r>
              <a:rPr lang="en-US" dirty="0"/>
              <a:t>The Review Window will open on Aug. 15 and close on Sept. 16. This window is a chance for districts to make corrections as well as review audits.</a:t>
            </a:r>
            <a:endParaRPr lang="en-US" sz="2100" dirty="0"/>
          </a:p>
        </p:txBody>
      </p:sp>
      <p:sp>
        <p:nvSpPr>
          <p:cNvPr id="733" name="Google Shape;733;g10b851efc64_0_756:notes"/>
          <p:cNvSpPr txBox="1">
            <a:spLocks noGrp="1"/>
          </p:cNvSpPr>
          <p:nvPr>
            <p:ph type="sldNum" idx="12"/>
          </p:nvPr>
        </p:nvSpPr>
        <p:spPr>
          <a:xfrm>
            <a:off x="3970938" y="8829968"/>
            <a:ext cx="3037840" cy="466650"/>
          </a:xfrm>
          <a:prstGeom prst="rect">
            <a:avLst/>
          </a:prstGeom>
          <a:noFill/>
          <a:ln>
            <a:noFill/>
          </a:ln>
        </p:spPr>
        <p:txBody>
          <a:bodyPr spcFirstLastPara="1" wrap="square" lIns="92831" tIns="46415" rIns="92831" bIns="46415" anchor="b" anchorCtr="0">
            <a:noAutofit/>
          </a:bodyPr>
          <a:lstStyle/>
          <a:p>
            <a:pPr>
              <a:buClr>
                <a:schemeClr val="dk1"/>
              </a:buClr>
              <a:buSzPts val="1200"/>
            </a:pPr>
            <a:fld id="{00000000-1234-1234-1234-123412341234}" type="slidenum">
              <a:rPr lang="en" sz="1300"/>
              <a:pPr>
                <a:buClr>
                  <a:schemeClr val="dk1"/>
                </a:buClr>
                <a:buSzPts val="1200"/>
              </a:pPr>
              <a:t>24</a:t>
            </a:fld>
            <a:endParaRPr sz="1300"/>
          </a:p>
        </p:txBody>
      </p:sp>
    </p:spTree>
    <p:extLst>
      <p:ext uri="{BB962C8B-B14F-4D97-AF65-F5344CB8AC3E}">
        <p14:creationId xmlns:p14="http://schemas.microsoft.com/office/powerpoint/2010/main" val="2505123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700"/>
            </a:pPr>
            <a:r>
              <a:rPr lang="en-US" dirty="0"/>
              <a:t>Lisa Joy</a:t>
            </a:r>
          </a:p>
          <a:p>
            <a:pPr>
              <a:buClr>
                <a:schemeClr val="dk1"/>
              </a:buClr>
              <a:buSzPts val="1700"/>
            </a:pPr>
            <a:r>
              <a:rPr lang="en-US" dirty="0"/>
              <a:t>Please report information for all students who were restrained or placed in seclusion during the 23-24 school year. This includes students with and without disabilities.</a:t>
            </a:r>
          </a:p>
          <a:p>
            <a:pPr>
              <a:buClr>
                <a:schemeClr val="dk1"/>
              </a:buClr>
              <a:buSzPts val="1700"/>
            </a:pPr>
            <a:r>
              <a:rPr lang="en-US" dirty="0"/>
              <a:t>Please note that the collection is cumulative, so for this school year you will report records for all incidents occurring from July 1, 2023 to June 30, 2024.</a:t>
            </a:r>
          </a:p>
        </p:txBody>
      </p:sp>
      <p:sp>
        <p:nvSpPr>
          <p:cNvPr id="4" name="Slide Number Placeholder 3"/>
          <p:cNvSpPr>
            <a:spLocks noGrp="1"/>
          </p:cNvSpPr>
          <p:nvPr>
            <p:ph type="sldNum" sz="quarter" idx="5"/>
          </p:nvPr>
        </p:nvSpPr>
        <p:spPr/>
        <p:txBody>
          <a:bodyPr/>
          <a:lstStyle/>
          <a:p>
            <a:fld id="{42042C83-F474-4689-992F-134064305DAD}" type="slidenum">
              <a:rPr lang="en-US" smtClean="0"/>
              <a:t>25</a:t>
            </a:fld>
            <a:endParaRPr lang="en-US"/>
          </a:p>
        </p:txBody>
      </p:sp>
    </p:spTree>
    <p:extLst>
      <p:ext uri="{BB962C8B-B14F-4D97-AF65-F5344CB8AC3E}">
        <p14:creationId xmlns:p14="http://schemas.microsoft.com/office/powerpoint/2010/main" val="3958329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000"/>
            </a:pPr>
            <a:r>
              <a:rPr lang="en-US" dirty="0"/>
              <a:t>Lisa Joy</a:t>
            </a:r>
          </a:p>
          <a:p>
            <a:pPr>
              <a:buClr>
                <a:schemeClr val="dk1"/>
              </a:buClr>
              <a:buSzPts val="1000"/>
            </a:pPr>
            <a:r>
              <a:rPr lang="en-US" dirty="0"/>
              <a:t>A reportable record is any incident that involves restraint, seclusion or both.  </a:t>
            </a:r>
          </a:p>
          <a:p>
            <a:pPr>
              <a:buClr>
                <a:schemeClr val="dk1"/>
              </a:buClr>
              <a:buSzPts val="1000"/>
            </a:pPr>
            <a:r>
              <a:rPr lang="en-US" dirty="0"/>
              <a:t>Reporting details include</a:t>
            </a:r>
          </a:p>
          <a:p>
            <a:pPr marL="465887" indent="-304121">
              <a:buSzPts val="1100"/>
              <a:buChar char="●"/>
            </a:pPr>
            <a:r>
              <a:rPr lang="en-US" dirty="0"/>
              <a:t>Resulting injuries or death (Y/N flag)</a:t>
            </a:r>
          </a:p>
          <a:p>
            <a:pPr marL="465887" indent="-304121">
              <a:buSzPts val="1100"/>
              <a:buChar char="●"/>
            </a:pPr>
            <a:r>
              <a:rPr lang="en-US" dirty="0"/>
              <a:t>Untrained staff status (Y/N flag)</a:t>
            </a:r>
          </a:p>
          <a:p>
            <a:pPr marL="465887" indent="-304121">
              <a:buSzPts val="1100"/>
              <a:buChar char="●"/>
            </a:pPr>
            <a:r>
              <a:rPr lang="en-US" dirty="0"/>
              <a:t>Locked room status (Y/N flag) </a:t>
            </a:r>
          </a:p>
          <a:p>
            <a:pPr marL="465887"/>
            <a:r>
              <a:rPr lang="en-US" dirty="0"/>
              <a:t>Please note that a locked room is defined as one with a self-locking mechanism that engages without human assistance. Rooms equipped with immediate-release locking mechanisms are not considered “locked rooms” for the purpose of reporting this specific data element.</a:t>
            </a:r>
          </a:p>
          <a:p>
            <a:pPr marL="465887" indent="-304121">
              <a:buSzPts val="1100"/>
              <a:buChar char="●"/>
            </a:pPr>
            <a:r>
              <a:rPr lang="en-US" dirty="0"/>
              <a:t>If seclusion, report if the room met standards (Y/N flag)</a:t>
            </a:r>
          </a:p>
          <a:p>
            <a:pPr marL="465887" indent="-304121">
              <a:buSzPts val="1100"/>
              <a:buChar char="●"/>
            </a:pPr>
            <a:r>
              <a:rPr lang="en-US" dirty="0"/>
              <a:t>Please report Steps taken for students with more than 10 occurrences this school year</a:t>
            </a:r>
          </a:p>
        </p:txBody>
      </p:sp>
      <p:sp>
        <p:nvSpPr>
          <p:cNvPr id="4" name="Slide Number Placeholder 3"/>
          <p:cNvSpPr>
            <a:spLocks noGrp="1"/>
          </p:cNvSpPr>
          <p:nvPr>
            <p:ph type="sldNum" sz="quarter" idx="5"/>
          </p:nvPr>
        </p:nvSpPr>
        <p:spPr/>
        <p:txBody>
          <a:bodyPr/>
          <a:lstStyle/>
          <a:p>
            <a:fld id="{42042C83-F474-4689-992F-134064305DAD}" type="slidenum">
              <a:rPr lang="en-US" smtClean="0"/>
              <a:t>26</a:t>
            </a:fld>
            <a:endParaRPr lang="en-US"/>
          </a:p>
        </p:txBody>
      </p:sp>
    </p:spTree>
    <p:extLst>
      <p:ext uri="{BB962C8B-B14F-4D97-AF65-F5344CB8AC3E}">
        <p14:creationId xmlns:p14="http://schemas.microsoft.com/office/powerpoint/2010/main" val="771765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700"/>
            </a:pPr>
            <a:r>
              <a:rPr lang="en-US" dirty="0"/>
              <a:t>Lisa Joy</a:t>
            </a:r>
          </a:p>
          <a:p>
            <a:pPr>
              <a:buClr>
                <a:schemeClr val="dk1"/>
              </a:buClr>
              <a:buSzPts val="1700"/>
            </a:pPr>
            <a:r>
              <a:rPr lang="en-US" dirty="0"/>
              <a:t>The Steps taken code is required for students who have been restrained or secluded more than 10 times during the school year, so 11 times or more from July 1, 2023 to June 30, 2024.</a:t>
            </a:r>
          </a:p>
          <a:p>
            <a:pPr marL="802361" lvl="1" indent="-174708">
              <a:buSzPts val="1100"/>
              <a:buFont typeface="Arial" panose="020B0604020202020204" pitchFamily="34" charset="0"/>
              <a:buChar char="•"/>
            </a:pPr>
            <a:r>
              <a:rPr lang="en-US" dirty="0"/>
              <a:t>Indicates steps taken to decrease use of restraint and seclusion </a:t>
            </a:r>
          </a:p>
          <a:p>
            <a:pPr marL="802361" lvl="1" indent="-174708">
              <a:buSzPts val="1100"/>
              <a:buFont typeface="Arial" panose="020B0604020202020204" pitchFamily="34" charset="0"/>
              <a:buChar char="•"/>
            </a:pPr>
            <a:r>
              <a:rPr lang="en-US" dirty="0"/>
              <a:t>Can enter up to 3 Steps Taken Codes from the drop down menu</a:t>
            </a:r>
          </a:p>
          <a:p>
            <a:pPr marL="802361" lvl="1" indent="-174708">
              <a:buSzPts val="1100"/>
              <a:buFont typeface="Arial" panose="020B0604020202020204" pitchFamily="34" charset="0"/>
              <a:buChar char="•"/>
            </a:pPr>
            <a:r>
              <a:rPr lang="en-US" dirty="0"/>
              <a:t>If Other is selected, then please include a comment of what steps were taken by the agency to decrease use.</a:t>
            </a:r>
          </a:p>
          <a:p>
            <a:pPr>
              <a:buClr>
                <a:schemeClr val="dk1"/>
              </a:buClr>
              <a:buSzPts val="1700"/>
            </a:pPr>
            <a:endParaRPr lang="en-US" dirty="0"/>
          </a:p>
          <a:p>
            <a:pPr>
              <a:buClr>
                <a:schemeClr val="dk1"/>
              </a:buClr>
              <a:buSzPts val="1700"/>
            </a:pPr>
            <a:r>
              <a:rPr lang="en-US" dirty="0"/>
              <a:t>A problem we saw</a:t>
            </a:r>
            <a:r>
              <a:rPr lang="en-US" baseline="0" dirty="0"/>
              <a:t> in the 21-22 collection was districts not entering steps taken upon the 11</a:t>
            </a:r>
            <a:r>
              <a:rPr lang="en-US" baseline="30000" dirty="0"/>
              <a:t>th</a:t>
            </a:r>
            <a:r>
              <a:rPr lang="en-US" baseline="0" dirty="0"/>
              <a:t> incident.</a:t>
            </a:r>
          </a:p>
          <a:p>
            <a:pPr>
              <a:buClr>
                <a:schemeClr val="dk1"/>
              </a:buClr>
              <a:buSzPts val="1700"/>
            </a:pPr>
            <a:endParaRPr lang="en-US" dirty="0"/>
          </a:p>
          <a:p>
            <a:pPr>
              <a:buClr>
                <a:schemeClr val="dk1"/>
              </a:buClr>
              <a:buSzPts val="1700"/>
            </a:pPr>
            <a:r>
              <a:rPr lang="en-US" dirty="0"/>
              <a:t>Please note that the “other” field is monitored by ODE and strategies utilizes with occurrence counts of significance will be added to the drop down menu feature for future collection years.</a:t>
            </a:r>
          </a:p>
        </p:txBody>
      </p:sp>
      <p:sp>
        <p:nvSpPr>
          <p:cNvPr id="4" name="Slide Number Placeholder 3"/>
          <p:cNvSpPr>
            <a:spLocks noGrp="1"/>
          </p:cNvSpPr>
          <p:nvPr>
            <p:ph type="sldNum" sz="quarter" idx="5"/>
          </p:nvPr>
        </p:nvSpPr>
        <p:spPr/>
        <p:txBody>
          <a:bodyPr/>
          <a:lstStyle/>
          <a:p>
            <a:fld id="{42042C83-F474-4689-992F-134064305DAD}" type="slidenum">
              <a:rPr lang="en-US" smtClean="0"/>
              <a:t>27</a:t>
            </a:fld>
            <a:endParaRPr lang="en-US"/>
          </a:p>
        </p:txBody>
      </p:sp>
    </p:spTree>
    <p:extLst>
      <p:ext uri="{BB962C8B-B14F-4D97-AF65-F5344CB8AC3E}">
        <p14:creationId xmlns:p14="http://schemas.microsoft.com/office/powerpoint/2010/main" val="4191462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000"/>
            </a:pPr>
            <a:r>
              <a:rPr lang="en-US" dirty="0"/>
              <a:t>Lisa Joy</a:t>
            </a:r>
          </a:p>
          <a:p>
            <a:pPr>
              <a:buClr>
                <a:schemeClr val="dk1"/>
              </a:buClr>
              <a:buSzPts val="1000"/>
            </a:pPr>
            <a:r>
              <a:rPr lang="en-US" dirty="0"/>
              <a:t>Incidents close in time that are separated by periods of de-escalation must be reported separately as multiple incidents.</a:t>
            </a:r>
          </a:p>
          <a:p>
            <a:pPr>
              <a:buClr>
                <a:schemeClr val="dk1"/>
              </a:buClr>
              <a:buSzPts val="1700"/>
            </a:pPr>
            <a:endParaRPr lang="en-US" dirty="0"/>
          </a:p>
          <a:p>
            <a:pPr>
              <a:buClr>
                <a:schemeClr val="dk1"/>
              </a:buClr>
              <a:buSzPts val="1700"/>
            </a:pPr>
            <a:r>
              <a:rPr lang="en-US" dirty="0"/>
              <a:t>If there were no periods of de-escalation, but multiple holds were applied during an incident, please report as this as a single incident.</a:t>
            </a:r>
            <a:endParaRPr lang="en-US" sz="1700" dirty="0">
              <a:latin typeface="Arial"/>
              <a:ea typeface="Arial"/>
              <a:cs typeface="Arial"/>
              <a:sym typeface="Arial"/>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28</a:t>
            </a:fld>
            <a:endParaRPr lang="en-US"/>
          </a:p>
        </p:txBody>
      </p:sp>
    </p:spTree>
    <p:extLst>
      <p:ext uri="{BB962C8B-B14F-4D97-AF65-F5344CB8AC3E}">
        <p14:creationId xmlns:p14="http://schemas.microsoft.com/office/powerpoint/2010/main" val="595370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000"/>
            </a:pPr>
            <a:r>
              <a:rPr lang="en-US" dirty="0"/>
              <a:t>Lisa Joy</a:t>
            </a:r>
          </a:p>
          <a:p>
            <a:pPr>
              <a:buClr>
                <a:schemeClr val="dk1"/>
              </a:buClr>
              <a:buSzPts val="1000"/>
            </a:pPr>
            <a:r>
              <a:rPr lang="en-US" dirty="0"/>
              <a:t>Agencies must also prepare an annual report and make it available locally.</a:t>
            </a:r>
          </a:p>
          <a:p>
            <a:pPr>
              <a:buClr>
                <a:schemeClr val="dk1"/>
              </a:buClr>
              <a:buSzPts val="1700"/>
            </a:pPr>
            <a:r>
              <a:rPr lang="en-US" dirty="0"/>
              <a:t>There are exceptions to this publication requirement. Agencies can an suppress counts to safeguard confidentiality of students under (FERPA) Family Education Rights and Privacy Act. ODE suppresses cell sizes of less than 6 when reporting this data. </a:t>
            </a:r>
          </a:p>
        </p:txBody>
      </p:sp>
      <p:sp>
        <p:nvSpPr>
          <p:cNvPr id="4" name="Slide Number Placeholder 3"/>
          <p:cNvSpPr>
            <a:spLocks noGrp="1"/>
          </p:cNvSpPr>
          <p:nvPr>
            <p:ph type="sldNum" sz="quarter" idx="10"/>
          </p:nvPr>
        </p:nvSpPr>
        <p:spPr/>
        <p:txBody>
          <a:bodyPr/>
          <a:lstStyle/>
          <a:p>
            <a:fld id="{42042C83-F474-4689-992F-134064305DAD}" type="slidenum">
              <a:rPr lang="en-US" smtClean="0"/>
              <a:t>29</a:t>
            </a:fld>
            <a:endParaRPr lang="en-US"/>
          </a:p>
        </p:txBody>
      </p:sp>
    </p:spTree>
    <p:extLst>
      <p:ext uri="{BB962C8B-B14F-4D97-AF65-F5344CB8AC3E}">
        <p14:creationId xmlns:p14="http://schemas.microsoft.com/office/powerpoint/2010/main" val="338700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300"/>
            </a:pPr>
            <a:r>
              <a:rPr lang="en-US" dirty="0"/>
              <a:t>Lisa Joy</a:t>
            </a:r>
          </a:p>
          <a:p>
            <a:pPr>
              <a:buClr>
                <a:schemeClr val="dk1"/>
              </a:buClr>
              <a:buSzPts val="1300"/>
            </a:pPr>
            <a:r>
              <a:rPr lang="en-US" dirty="0"/>
              <a:t>The slides from today’s presentation and the collection manuals for all three collections are available on each collection page.</a:t>
            </a:r>
          </a:p>
          <a:p>
            <a:pPr>
              <a:buClr>
                <a:schemeClr val="dk1"/>
              </a:buClr>
              <a:buSzPts val="1300"/>
            </a:pPr>
            <a:endParaRPr lang="en-US" dirty="0"/>
          </a:p>
          <a:p>
            <a:pPr>
              <a:buClr>
                <a:schemeClr val="dk1"/>
              </a:buClr>
              <a:buSzPts val="2600"/>
            </a:pPr>
            <a:r>
              <a:rPr lang="en-US" u="sng" dirty="0">
                <a:solidFill>
                  <a:schemeClr val="accent1"/>
                </a:solidFill>
              </a:rPr>
              <a:t>https://odedistrict.oregon.gov/Pages/default.aspx</a:t>
            </a:r>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15422754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 Joy </a:t>
            </a:r>
          </a:p>
          <a:p>
            <a:r>
              <a:rPr lang="en-US" b="1" dirty="0"/>
              <a:t>Serious Bodily Injury or Death of a Student: </a:t>
            </a:r>
            <a:r>
              <a:rPr lang="en-US" dirty="0"/>
              <a:t>if serious bodily injury or death of a student occurs in relation to the use of restraint or seclusion, oral notification of the incident must be provided immediately to a parent or guardian of the student and to the Department of Human Services. This is in addition to the already required written notification of the incident that must be provided within 24 hours of the incident to the Department of Human Services. </a:t>
            </a:r>
          </a:p>
          <a:p>
            <a:pPr>
              <a:lnSpc>
                <a:spcPct val="110000"/>
              </a:lnSpc>
              <a:spcBef>
                <a:spcPts val="1019"/>
              </a:spcBef>
            </a:pPr>
            <a:r>
              <a:rPr lang="en-US" b="1" dirty="0"/>
              <a:t>Serious Bodily Injury or Death of Personnel: </a:t>
            </a:r>
            <a:r>
              <a:rPr lang="en-US" dirty="0"/>
              <a:t>the Superintendent of Public Instruction is added to the list of individuals who must be notified if serious bodily injury or death of personnel of the public education program occurs in relation to the use of restraint or seclusion. The 24 -hour reporting portal is located on the collection page. Written notification of the incident must be provided within 24 hours of the incident to the district superintendent, to the Superintendent of Public Instruction and, if applicable, to the union representative for the affected party. </a:t>
            </a:r>
          </a:p>
          <a:p>
            <a:pPr>
              <a:lnSpc>
                <a:spcPct val="110000"/>
              </a:lnSpc>
              <a:spcBef>
                <a:spcPts val="1019"/>
              </a:spcBef>
            </a:pPr>
            <a:endParaRPr lang="en-US" dirty="0"/>
          </a:p>
        </p:txBody>
      </p:sp>
      <p:sp>
        <p:nvSpPr>
          <p:cNvPr id="4" name="Slide Number Placeholder 3"/>
          <p:cNvSpPr>
            <a:spLocks noGrp="1"/>
          </p:cNvSpPr>
          <p:nvPr>
            <p:ph type="sldNum" idx="12"/>
          </p:nvPr>
        </p:nvSpPr>
        <p:spPr/>
        <p:txBody>
          <a:bodyPr/>
          <a:lstStyle/>
          <a:p>
            <a:fld id="{00000000-1234-1234-1234-123412341234}" type="slidenum">
              <a:rPr lang="en">
                <a:solidFill>
                  <a:schemeClr val="dk1"/>
                </a:solidFill>
                <a:latin typeface="Calibri"/>
                <a:ea typeface="Calibri"/>
                <a:cs typeface="Calibri"/>
                <a:sym typeface="Calibri"/>
              </a:rPr>
              <a:pPr/>
              <a:t>30</a:t>
            </a:fld>
            <a:endParaRPr lang="en">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2698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10b851efc64_0_26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8" name="Google Shape;998;g10b851efc64_0_261:notes"/>
          <p:cNvSpPr txBox="1">
            <a:spLocks noGrp="1"/>
          </p:cNvSpPr>
          <p:nvPr>
            <p:ph type="body" idx="1"/>
          </p:nvPr>
        </p:nvSpPr>
        <p:spPr>
          <a:xfrm>
            <a:off x="701040" y="4473891"/>
            <a:ext cx="5608320" cy="3660610"/>
          </a:xfrm>
          <a:prstGeom prst="rect">
            <a:avLst/>
          </a:prstGeom>
          <a:noFill/>
          <a:ln>
            <a:noFill/>
          </a:ln>
        </p:spPr>
        <p:txBody>
          <a:bodyPr spcFirstLastPara="1" wrap="square" lIns="87812" tIns="87812" rIns="87812" bIns="87812" anchor="t" anchorCtr="0">
            <a:noAutofit/>
          </a:bodyPr>
          <a:lstStyle/>
          <a:p>
            <a:pPr>
              <a:buClr>
                <a:schemeClr val="dk1"/>
              </a:buClr>
              <a:buSzPts val="1000"/>
            </a:pPr>
            <a:r>
              <a:rPr lang="en" dirty="0"/>
              <a:t>Jackie</a:t>
            </a:r>
            <a:endParaRPr lang="en" u="none" dirty="0"/>
          </a:p>
          <a:p>
            <a:pPr marL="174708" indent="-174708">
              <a:buClr>
                <a:schemeClr val="dk1"/>
              </a:buClr>
              <a:buSzPts val="1000"/>
              <a:buFont typeface="Arial" panose="020B0604020202020204" pitchFamily="34" charset="0"/>
              <a:buChar char="•"/>
            </a:pPr>
            <a:r>
              <a:rPr lang="en" u="sng" dirty="0"/>
              <a:t>Restraint Flag</a:t>
            </a:r>
            <a:r>
              <a:rPr lang="en" dirty="0"/>
              <a:t>: Indicates the incident involved restraint of the student or not</a:t>
            </a:r>
          </a:p>
          <a:p>
            <a:pPr marL="174708" indent="-174708">
              <a:buClr>
                <a:schemeClr val="dk1"/>
              </a:buClr>
              <a:buSzPts val="1000"/>
              <a:buFont typeface="Arial" panose="020B0604020202020204" pitchFamily="34" charset="0"/>
              <a:buChar char="•"/>
            </a:pPr>
            <a:r>
              <a:rPr lang="en" u="sng" dirty="0"/>
              <a:t>Seclusion Flag</a:t>
            </a:r>
            <a:r>
              <a:rPr lang="en" dirty="0"/>
              <a:t>: Indicates the incident involved seclusion of the student or not</a:t>
            </a:r>
          </a:p>
          <a:p>
            <a:pPr marL="174708" indent="-174708">
              <a:buClr>
                <a:schemeClr val="dk1"/>
              </a:buClr>
              <a:buSzPts val="1000"/>
              <a:buFont typeface="Arial" panose="020B0604020202020204" pitchFamily="34" charset="0"/>
              <a:buChar char="•"/>
            </a:pPr>
            <a:r>
              <a:rPr lang="en" u="sng" dirty="0"/>
              <a:t>Room Locked Flag</a:t>
            </a:r>
            <a:r>
              <a:rPr lang="en" dirty="0"/>
              <a:t>: Indicates whether the seclusion occurred in a locked room.</a:t>
            </a:r>
          </a:p>
          <a:p>
            <a:pPr marL="174708" indent="-174708">
              <a:buClr>
                <a:schemeClr val="dk1"/>
              </a:buClr>
              <a:buSzPts val="1000"/>
              <a:buFont typeface="Arial" panose="020B0604020202020204" pitchFamily="34" charset="0"/>
              <a:buChar char="•"/>
            </a:pPr>
            <a:r>
              <a:rPr lang="en" dirty="0"/>
              <a:t>I did want to mention that a </a:t>
            </a:r>
            <a:r>
              <a:rPr lang="en" b="1" dirty="0"/>
              <a:t>locked room</a:t>
            </a:r>
            <a:r>
              <a:rPr lang="en" dirty="0"/>
              <a:t> is defined as one with a self-locking mechanism that engages without human assistance. Rooms equipped with immediate-release locking mechanisms are not considered “locked rooms” for the purpose of reporting this specific data element.</a:t>
            </a:r>
          </a:p>
          <a:p>
            <a:pPr marL="174708" indent="-174708">
              <a:buClr>
                <a:schemeClr val="dk1"/>
              </a:buClr>
              <a:buSzPts val="1000"/>
              <a:buFont typeface="Arial" panose="020B0604020202020204" pitchFamily="34" charset="0"/>
              <a:buChar char="•"/>
            </a:pPr>
            <a:r>
              <a:rPr lang="en" u="sng" dirty="0"/>
              <a:t>Seclusion Room Standards Flag</a:t>
            </a:r>
            <a:r>
              <a:rPr lang="en" dirty="0"/>
              <a:t>: Indicates the room that a seclusion occurred in meets all standards for seclusion rooms as per OAR </a:t>
            </a:r>
            <a:r>
              <a:rPr lang="en" u="sng" dirty="0">
                <a:solidFill>
                  <a:srgbClr val="1B75BC"/>
                </a:solidFill>
                <a:hlinkClick r:id="rId3">
                  <a:extLst>
                    <a:ext uri="{A12FA001-AC4F-418D-AE19-62706E023703}">
                      <ahyp:hlinkClr xmlns:ahyp="http://schemas.microsoft.com/office/drawing/2018/hyperlinkcolor" val="tx"/>
                    </a:ext>
                  </a:extLst>
                </a:hlinkClick>
              </a:rPr>
              <a:t>581-021-0568</a:t>
            </a:r>
            <a:r>
              <a:rPr lang="en" dirty="0"/>
              <a:t>. These are things that ensure the safety and comfort of the student, room size, sharp objects, temperature, etc. Be sure to review the OAR for the complete list. </a:t>
            </a:r>
            <a:endParaRPr dirty="0"/>
          </a:p>
        </p:txBody>
      </p:sp>
      <p:sp>
        <p:nvSpPr>
          <p:cNvPr id="999" name="Google Shape;999;g10b851efc64_0_261:notes"/>
          <p:cNvSpPr txBox="1">
            <a:spLocks noGrp="1"/>
          </p:cNvSpPr>
          <p:nvPr>
            <p:ph type="sldNum" idx="12"/>
          </p:nvPr>
        </p:nvSpPr>
        <p:spPr>
          <a:xfrm>
            <a:off x="3970938" y="8829968"/>
            <a:ext cx="3037840" cy="466650"/>
          </a:xfrm>
          <a:prstGeom prst="rect">
            <a:avLst/>
          </a:prstGeom>
          <a:noFill/>
          <a:ln>
            <a:noFill/>
          </a:ln>
        </p:spPr>
        <p:txBody>
          <a:bodyPr spcFirstLastPara="1" wrap="square" lIns="92831" tIns="46415" rIns="92831" bIns="46415" anchor="b" anchorCtr="0">
            <a:noAutofit/>
          </a:bodyPr>
          <a:lstStyle/>
          <a:p>
            <a:pPr>
              <a:buClr>
                <a:schemeClr val="dk1"/>
              </a:buClr>
              <a:buSzPts val="1200"/>
            </a:pPr>
            <a:fld id="{00000000-1234-1234-1234-123412341234}" type="slidenum">
              <a:rPr lang="en" sz="1300"/>
              <a:pPr>
                <a:buClr>
                  <a:schemeClr val="dk1"/>
                </a:buClr>
                <a:buSzPts val="1200"/>
              </a:pPr>
              <a:t>31</a:t>
            </a:fld>
            <a:endParaRPr sz="1300" dirty="0"/>
          </a:p>
        </p:txBody>
      </p:sp>
    </p:spTree>
    <p:extLst>
      <p:ext uri="{BB962C8B-B14F-4D97-AF65-F5344CB8AC3E}">
        <p14:creationId xmlns:p14="http://schemas.microsoft.com/office/powerpoint/2010/main" val="2801282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a:extLst>
            <a:ext uri="{FF2B5EF4-FFF2-40B4-BE49-F238E27FC236}">
              <a16:creationId xmlns:a16="http://schemas.microsoft.com/office/drawing/2014/main" id="{F2B0F9AB-7461-8BA2-2399-055AC5E5C5B8}"/>
            </a:ext>
          </a:extLst>
        </p:cNvPr>
        <p:cNvGrpSpPr/>
        <p:nvPr/>
      </p:nvGrpSpPr>
      <p:grpSpPr>
        <a:xfrm>
          <a:off x="0" y="0"/>
          <a:ext cx="0" cy="0"/>
          <a:chOff x="0" y="0"/>
          <a:chExt cx="0" cy="0"/>
        </a:xfrm>
      </p:grpSpPr>
      <p:sp>
        <p:nvSpPr>
          <p:cNvPr id="997" name="Google Shape;997;g10b851efc64_0_261:notes">
            <a:extLst>
              <a:ext uri="{FF2B5EF4-FFF2-40B4-BE49-F238E27FC236}">
                <a16:creationId xmlns:a16="http://schemas.microsoft.com/office/drawing/2014/main" id="{B87BE2F1-90CB-D04B-751E-330D7E14AD6A}"/>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8" name="Google Shape;998;g10b851efc64_0_261:notes">
            <a:extLst>
              <a:ext uri="{FF2B5EF4-FFF2-40B4-BE49-F238E27FC236}">
                <a16:creationId xmlns:a16="http://schemas.microsoft.com/office/drawing/2014/main" id="{92EFB5DB-E215-35F5-8BA6-FDEB5629883A}"/>
              </a:ext>
            </a:extLst>
          </p:cNvPr>
          <p:cNvSpPr txBox="1">
            <a:spLocks noGrp="1"/>
          </p:cNvSpPr>
          <p:nvPr>
            <p:ph type="body" idx="1"/>
          </p:nvPr>
        </p:nvSpPr>
        <p:spPr>
          <a:xfrm>
            <a:off x="701040" y="4473891"/>
            <a:ext cx="5608320" cy="3660610"/>
          </a:xfrm>
          <a:prstGeom prst="rect">
            <a:avLst/>
          </a:prstGeom>
          <a:noFill/>
          <a:ln>
            <a:noFill/>
          </a:ln>
        </p:spPr>
        <p:txBody>
          <a:bodyPr spcFirstLastPara="1" wrap="square" lIns="87812" tIns="87812" rIns="87812" bIns="87812" anchor="t" anchorCtr="0">
            <a:noAutofit/>
          </a:bodyPr>
          <a:lstStyle/>
          <a:p>
            <a:pPr>
              <a:buClr>
                <a:schemeClr val="dk1"/>
              </a:buClr>
              <a:buSzPts val="1000"/>
            </a:pPr>
            <a:r>
              <a:rPr lang="en" dirty="0"/>
              <a:t>Lisa</a:t>
            </a:r>
          </a:p>
          <a:p>
            <a:pPr marL="174708" indent="-174708" defTabSz="931774">
              <a:buClr>
                <a:schemeClr val="dk1"/>
              </a:buClr>
              <a:buSzPts val="1000"/>
              <a:buFont typeface="Arial" panose="020B0604020202020204" pitchFamily="34" charset="0"/>
              <a:buChar char="•"/>
              <a:defRPr/>
            </a:pPr>
            <a:r>
              <a:rPr lang="en-US" dirty="0">
                <a:solidFill>
                  <a:schemeClr val="dk1"/>
                </a:solidFill>
                <a:latin typeface="Calibri"/>
                <a:ea typeface="Calibri"/>
                <a:cs typeface="Calibri"/>
                <a:sym typeface="Calibri"/>
              </a:rPr>
              <a:t>SB 1024 requires data collection of Serious Bodily Injury or Death, while still requiring any injury associated with restraint and seclusion to be reported.</a:t>
            </a:r>
          </a:p>
          <a:p>
            <a:pPr marL="174708" indent="-174708" defTabSz="931774">
              <a:buClr>
                <a:schemeClr val="dk1"/>
              </a:buClr>
              <a:buSzPts val="1000"/>
              <a:buFont typeface="Arial" panose="020B0604020202020204" pitchFamily="34" charset="0"/>
              <a:buChar char="•"/>
              <a:defRPr/>
            </a:pPr>
            <a:r>
              <a:rPr lang="en-US" dirty="0">
                <a:solidFill>
                  <a:schemeClr val="dk1"/>
                </a:solidFill>
                <a:latin typeface="Calibri"/>
                <a:ea typeface="Calibri"/>
                <a:cs typeface="Calibri"/>
                <a:sym typeface="Calibri"/>
              </a:rPr>
              <a:t>We're not terminating the original injury flags, it's crucial to maintain their historical definitions unchanged. We’ll utilize the serious bodily injury flag as a modifier.</a:t>
            </a:r>
          </a:p>
          <a:p>
            <a:pPr marL="174708" indent="-174708">
              <a:buClr>
                <a:schemeClr val="dk1"/>
              </a:buClr>
              <a:buSzPts val="1000"/>
              <a:buFont typeface="Arial" panose="020B0604020202020204" pitchFamily="34" charset="0"/>
              <a:buChar char="•"/>
            </a:pPr>
            <a:r>
              <a:rPr lang="en-US" dirty="0">
                <a:solidFill>
                  <a:schemeClr val="dk1"/>
                </a:solidFill>
                <a:latin typeface="Calibri"/>
                <a:ea typeface="Calibri"/>
                <a:cs typeface="Calibri"/>
                <a:sym typeface="Calibri"/>
              </a:rPr>
              <a:t>Injury to Student Flag: Indicates that the use of restraint or seclusion resulted in injury of a student.</a:t>
            </a:r>
          </a:p>
          <a:p>
            <a:pPr marL="174708" indent="-174708">
              <a:buClr>
                <a:schemeClr val="dk1"/>
              </a:buClr>
              <a:buSzPts val="1000"/>
              <a:buFont typeface="Arial" panose="020B0604020202020204" pitchFamily="34" charset="0"/>
              <a:buChar char="•"/>
            </a:pPr>
            <a:r>
              <a:rPr lang="en-US" dirty="0">
                <a:solidFill>
                  <a:schemeClr val="dk1"/>
                </a:solidFill>
                <a:latin typeface="Calibri"/>
                <a:ea typeface="Calibri"/>
                <a:cs typeface="Calibri"/>
                <a:sym typeface="Calibri"/>
              </a:rPr>
              <a:t>Injury to Personnel Flag: Indicates that the use of restraint or seclusion resulted in injury of a staff member.</a:t>
            </a:r>
          </a:p>
          <a:p>
            <a:pPr marL="174708" indent="-174708">
              <a:buClr>
                <a:schemeClr val="dk1"/>
              </a:buClr>
              <a:buSzPts val="1000"/>
              <a:buFont typeface="Arial" panose="020B0604020202020204" pitchFamily="34" charset="0"/>
              <a:buChar char="•"/>
            </a:pPr>
            <a:r>
              <a:rPr lang="en-US" dirty="0">
                <a:solidFill>
                  <a:schemeClr val="dk1"/>
                </a:solidFill>
                <a:latin typeface="Calibri"/>
                <a:ea typeface="Calibri"/>
                <a:cs typeface="Calibri"/>
                <a:sym typeface="Calibri"/>
              </a:rPr>
              <a:t>Serious Bodily Injury to Student Flag: Indicates that the use of restraint or seclusion resulted in the reported serious bodily injury of a student. This flag is a modifier of the Injury to Student Flag.</a:t>
            </a:r>
          </a:p>
          <a:p>
            <a:pPr marL="174708" indent="-174708">
              <a:buClr>
                <a:schemeClr val="dk1"/>
              </a:buClr>
              <a:buSzPts val="1000"/>
              <a:buFont typeface="Arial" panose="020B0604020202020204" pitchFamily="34" charset="0"/>
              <a:buChar char="•"/>
            </a:pPr>
            <a:r>
              <a:rPr lang="en-US" dirty="0">
                <a:solidFill>
                  <a:schemeClr val="dk1"/>
                </a:solidFill>
                <a:latin typeface="Calibri"/>
                <a:ea typeface="Calibri"/>
                <a:cs typeface="Calibri"/>
                <a:sym typeface="Calibri"/>
              </a:rPr>
              <a:t>Serious Bodily Injury to Personnel Flag: Indicates that the use of restraint or seclusion resulted in the reported serious bodily injury of a staff member. This flag is a modifier of the Injury to Personnel Flag. </a:t>
            </a:r>
          </a:p>
          <a:p>
            <a:pPr marL="174708" indent="-174708">
              <a:buClr>
                <a:schemeClr val="dk1"/>
              </a:buClr>
              <a:buSzPts val="1000"/>
              <a:buFont typeface="Arial" panose="020B0604020202020204" pitchFamily="34" charset="0"/>
              <a:buChar char="•"/>
            </a:pPr>
            <a:r>
              <a:rPr lang="en-US" dirty="0">
                <a:solidFill>
                  <a:schemeClr val="dk1"/>
                </a:solidFill>
                <a:latin typeface="Calibri"/>
                <a:ea typeface="Calibri"/>
                <a:cs typeface="Calibri"/>
                <a:sym typeface="Calibri"/>
              </a:rPr>
              <a:t>The Serious Bodily Injury to Personnel Flags are required if Incident Date occurs after 1/1/2024.</a:t>
            </a:r>
          </a:p>
          <a:p>
            <a:pPr marL="174708" indent="-174708">
              <a:buClr>
                <a:schemeClr val="dk1"/>
              </a:buClr>
              <a:buSzPts val="1000"/>
              <a:buFont typeface="Arial" panose="020B0604020202020204" pitchFamily="34" charset="0"/>
              <a:buChar char="•"/>
            </a:pPr>
            <a:r>
              <a:rPr lang="en-US" dirty="0">
                <a:solidFill>
                  <a:schemeClr val="dk1"/>
                </a:solidFill>
                <a:latin typeface="Calibri"/>
                <a:ea typeface="Calibri"/>
                <a:cs typeface="Calibri"/>
                <a:sym typeface="Calibri"/>
              </a:rPr>
              <a:t>New Serious Bodily Injury Flag</a:t>
            </a:r>
          </a:p>
          <a:p>
            <a:pPr marL="640594" lvl="1" indent="-174708">
              <a:buClr>
                <a:schemeClr val="dk1"/>
              </a:buClr>
              <a:buSzPts val="1000"/>
              <a:buFont typeface="Arial" panose="020B0604020202020204" pitchFamily="34" charset="0"/>
              <a:buChar char="•"/>
            </a:pPr>
            <a:r>
              <a:rPr lang="en-US" dirty="0">
                <a:solidFill>
                  <a:schemeClr val="dk1"/>
                </a:solidFill>
                <a:latin typeface="Calibri"/>
                <a:ea typeface="Calibri"/>
                <a:cs typeface="Calibri"/>
                <a:sym typeface="Calibri"/>
              </a:rPr>
              <a:t>In a scenario where a staff member or student is involved in an incident and that staff or student has been seriously bodily injured, the expected outcome is to have both flags set to yes. This is because the person was injured, and the incident also resulted in the modifier of a serious injury.</a:t>
            </a:r>
          </a:p>
          <a:p>
            <a:pPr marL="174708" indent="-174708">
              <a:buClr>
                <a:schemeClr val="dk1"/>
              </a:buClr>
              <a:buSzPts val="1000"/>
              <a:buFont typeface="Arial" panose="020B0604020202020204" pitchFamily="34" charset="0"/>
              <a:buChar char="•"/>
            </a:pPr>
            <a:r>
              <a:rPr lang="en-US" dirty="0">
                <a:solidFill>
                  <a:schemeClr val="dk1"/>
                </a:solidFill>
                <a:latin typeface="Calibri"/>
                <a:ea typeface="Calibri"/>
                <a:cs typeface="Calibri"/>
                <a:sym typeface="Calibri"/>
              </a:rPr>
              <a:t>The definition of Serious Bodily Injury:</a:t>
            </a:r>
          </a:p>
          <a:p>
            <a:pPr marL="640594" lvl="1" indent="-174708">
              <a:buClr>
                <a:schemeClr val="dk1"/>
              </a:buClr>
              <a:buSzPts val="1000"/>
              <a:buFont typeface="Arial" panose="020B0604020202020204" pitchFamily="34" charset="0"/>
              <a:buChar char="•"/>
            </a:pPr>
            <a:r>
              <a:rPr lang="en-US" dirty="0">
                <a:solidFill>
                  <a:schemeClr val="dk1"/>
                </a:solidFill>
                <a:latin typeface="Calibri"/>
                <a:ea typeface="Calibri"/>
                <a:cs typeface="Calibri"/>
                <a:sym typeface="Calibri"/>
              </a:rPr>
              <a:t>Oregon Law- Restraint and Seclusion (OAR 581-021-0550 to 581-021-0570) defines “Serious bodily injury” to mean any significant impairment of the physical condition of a person, as determined by qualified medical personnel, whether self-inflicted or inflicted by someone else.</a:t>
            </a:r>
          </a:p>
          <a:p>
            <a:pPr marL="640594" lvl="1" indent="-174708">
              <a:buClr>
                <a:schemeClr val="dk1"/>
              </a:buClr>
              <a:buSzPts val="1000"/>
              <a:buFont typeface="Arial" panose="020B0604020202020204" pitchFamily="34" charset="0"/>
              <a:buChar char="•"/>
            </a:pPr>
            <a:r>
              <a:rPr lang="en-US" dirty="0">
                <a:solidFill>
                  <a:schemeClr val="dk1"/>
                </a:solidFill>
                <a:latin typeface="Calibri"/>
                <a:ea typeface="Calibri"/>
                <a:cs typeface="Calibri"/>
                <a:sym typeface="Calibri"/>
              </a:rPr>
              <a:t>When teaching into the SBI threshold, we use the federal IDEA definition to further exemplify the high medial bar necessary for an injury to truly qualify as SBI. “Serious bodily injury” means bodily injury which involves— </a:t>
            </a:r>
          </a:p>
          <a:p>
            <a:pPr marL="1106481" lvl="2" indent="-174708">
              <a:buClr>
                <a:schemeClr val="dk1"/>
              </a:buClr>
              <a:buSzPts val="1000"/>
              <a:buFont typeface="Arial" panose="020B0604020202020204" pitchFamily="34" charset="0"/>
              <a:buChar char="•"/>
            </a:pPr>
            <a:r>
              <a:rPr lang="en-US" dirty="0">
                <a:solidFill>
                  <a:schemeClr val="dk1"/>
                </a:solidFill>
                <a:latin typeface="Calibri"/>
                <a:ea typeface="Calibri"/>
                <a:cs typeface="Calibri"/>
                <a:sym typeface="Calibri"/>
              </a:rPr>
              <a:t>(A) a substantial risk of death; </a:t>
            </a:r>
          </a:p>
          <a:p>
            <a:pPr marL="1106481" lvl="2" indent="-174708">
              <a:buClr>
                <a:schemeClr val="dk1"/>
              </a:buClr>
              <a:buSzPts val="1000"/>
              <a:buFont typeface="Arial" panose="020B0604020202020204" pitchFamily="34" charset="0"/>
              <a:buChar char="•"/>
            </a:pPr>
            <a:r>
              <a:rPr lang="en-US" dirty="0">
                <a:solidFill>
                  <a:schemeClr val="dk1"/>
                </a:solidFill>
                <a:latin typeface="Calibri"/>
                <a:ea typeface="Calibri"/>
                <a:cs typeface="Calibri"/>
                <a:sym typeface="Calibri"/>
              </a:rPr>
              <a:t>(B) extreme physical pain; </a:t>
            </a:r>
          </a:p>
          <a:p>
            <a:pPr marL="1106481" lvl="2" indent="-174708">
              <a:buClr>
                <a:schemeClr val="dk1"/>
              </a:buClr>
              <a:buSzPts val="1000"/>
              <a:buFont typeface="Arial" panose="020B0604020202020204" pitchFamily="34" charset="0"/>
              <a:buChar char="•"/>
            </a:pPr>
            <a:r>
              <a:rPr lang="en-US" dirty="0">
                <a:solidFill>
                  <a:schemeClr val="dk1"/>
                </a:solidFill>
                <a:latin typeface="Calibri"/>
                <a:ea typeface="Calibri"/>
                <a:cs typeface="Calibri"/>
                <a:sym typeface="Calibri"/>
              </a:rPr>
              <a:t>(C) protracted and obvious disfigurement; or </a:t>
            </a:r>
          </a:p>
          <a:p>
            <a:pPr marL="1106481" lvl="2" indent="-174708">
              <a:buClr>
                <a:schemeClr val="dk1"/>
              </a:buClr>
              <a:buSzPts val="1000"/>
              <a:buFont typeface="Arial" panose="020B0604020202020204" pitchFamily="34" charset="0"/>
              <a:buChar char="•"/>
            </a:pPr>
            <a:r>
              <a:rPr lang="en-US" dirty="0">
                <a:solidFill>
                  <a:schemeClr val="dk1"/>
                </a:solidFill>
                <a:latin typeface="Calibri"/>
                <a:ea typeface="Calibri"/>
                <a:cs typeface="Calibri"/>
                <a:sym typeface="Calibri"/>
              </a:rPr>
              <a:t>(D) protracted loss or impairment of the function of a bodily member, organ, or mental faculty. (IDEA) (Section 1365(h)(3) of Title 18, </a:t>
            </a:r>
            <a:r>
              <a:rPr lang="en-US" dirty="0" err="1">
                <a:solidFill>
                  <a:schemeClr val="dk1"/>
                </a:solidFill>
                <a:latin typeface="Calibri"/>
                <a:ea typeface="Calibri"/>
                <a:cs typeface="Calibri"/>
                <a:sym typeface="Calibri"/>
              </a:rPr>
              <a:t>U.S.Code</a:t>
            </a:r>
            <a:r>
              <a:rPr lang="en-US" dirty="0">
                <a:solidFill>
                  <a:schemeClr val="dk1"/>
                </a:solidFill>
                <a:latin typeface="Calibri"/>
                <a:ea typeface="Calibri"/>
                <a:cs typeface="Calibri"/>
                <a:sym typeface="Calibri"/>
              </a:rPr>
              <a:t>)</a:t>
            </a:r>
          </a:p>
        </p:txBody>
      </p:sp>
      <p:sp>
        <p:nvSpPr>
          <p:cNvPr id="999" name="Google Shape;999;g10b851efc64_0_261:notes">
            <a:extLst>
              <a:ext uri="{FF2B5EF4-FFF2-40B4-BE49-F238E27FC236}">
                <a16:creationId xmlns:a16="http://schemas.microsoft.com/office/drawing/2014/main" id="{999FE149-B8F1-16DA-3370-BCBBE27D0E68}"/>
              </a:ext>
            </a:extLst>
          </p:cNvPr>
          <p:cNvSpPr txBox="1">
            <a:spLocks noGrp="1"/>
          </p:cNvSpPr>
          <p:nvPr>
            <p:ph type="sldNum" idx="12"/>
          </p:nvPr>
        </p:nvSpPr>
        <p:spPr>
          <a:xfrm>
            <a:off x="3970938" y="8829968"/>
            <a:ext cx="3037840" cy="466650"/>
          </a:xfrm>
          <a:prstGeom prst="rect">
            <a:avLst/>
          </a:prstGeom>
          <a:noFill/>
          <a:ln>
            <a:noFill/>
          </a:ln>
        </p:spPr>
        <p:txBody>
          <a:bodyPr spcFirstLastPara="1" wrap="square" lIns="92831" tIns="46415" rIns="92831" bIns="46415" anchor="b" anchorCtr="0">
            <a:noAutofit/>
          </a:bodyPr>
          <a:lstStyle/>
          <a:p>
            <a:pPr>
              <a:buClr>
                <a:schemeClr val="dk1"/>
              </a:buClr>
              <a:buSzPts val="1200"/>
            </a:pPr>
            <a:fld id="{00000000-1234-1234-1234-123412341234}" type="slidenum">
              <a:rPr lang="en" sz="1300"/>
              <a:pPr>
                <a:buClr>
                  <a:schemeClr val="dk1"/>
                </a:buClr>
                <a:buSzPts val="1200"/>
              </a:pPr>
              <a:t>32</a:t>
            </a:fld>
            <a:endParaRPr sz="1300" dirty="0"/>
          </a:p>
        </p:txBody>
      </p:sp>
    </p:spTree>
    <p:extLst>
      <p:ext uri="{BB962C8B-B14F-4D97-AF65-F5344CB8AC3E}">
        <p14:creationId xmlns:p14="http://schemas.microsoft.com/office/powerpoint/2010/main" val="4825207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2448a1031b0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9" name="Google Shape;799;g2448a1031b0_0_0:notes"/>
          <p:cNvSpPr txBox="1">
            <a:spLocks noGrp="1"/>
          </p:cNvSpPr>
          <p:nvPr>
            <p:ph type="body" idx="1"/>
          </p:nvPr>
        </p:nvSpPr>
        <p:spPr>
          <a:xfrm>
            <a:off x="701040" y="4473891"/>
            <a:ext cx="5608320" cy="3660610"/>
          </a:xfrm>
          <a:prstGeom prst="rect">
            <a:avLst/>
          </a:prstGeom>
          <a:noFill/>
          <a:ln>
            <a:noFill/>
          </a:ln>
        </p:spPr>
        <p:txBody>
          <a:bodyPr spcFirstLastPara="1" wrap="square" lIns="87812" tIns="87812" rIns="87812" bIns="87812" anchor="t" anchorCtr="0">
            <a:noAutofit/>
          </a:bodyPr>
          <a:lstStyle/>
          <a:p>
            <a:r>
              <a:rPr lang="en" dirty="0"/>
              <a:t>Lisa</a:t>
            </a:r>
          </a:p>
          <a:p>
            <a:r>
              <a:rPr lang="en" dirty="0"/>
              <a:t>Wanted to take a minute to focus on the </a:t>
            </a:r>
            <a:r>
              <a:rPr lang="en" u="sng" dirty="0"/>
              <a:t>Room Locked Flag</a:t>
            </a:r>
            <a:r>
              <a:rPr lang="en" dirty="0"/>
              <a:t>, which Indicates whether the seclusion occurred in a locked room.</a:t>
            </a:r>
          </a:p>
          <a:p>
            <a:endParaRPr lang="en" dirty="0"/>
          </a:p>
          <a:p>
            <a:r>
              <a:rPr lang="en" dirty="0"/>
              <a:t>I did want to mention that a </a:t>
            </a:r>
            <a:r>
              <a:rPr lang="en" b="1" dirty="0"/>
              <a:t>locked room</a:t>
            </a:r>
            <a:r>
              <a:rPr lang="en" dirty="0"/>
              <a:t> is defined as one with a self-locking mechanism that engages without human assistance. Rooms equipped with immediate-release locking mechanisms are not considered “locked rooms” for the purpose of reporting this specific data element.</a:t>
            </a:r>
            <a:endParaRPr dirty="0"/>
          </a:p>
          <a:p>
            <a:pPr marL="440004">
              <a:buClr>
                <a:schemeClr val="dk1"/>
              </a:buClr>
              <a:buSzPts val="1100"/>
            </a:pPr>
            <a:endParaRPr dirty="0"/>
          </a:p>
        </p:txBody>
      </p:sp>
      <p:sp>
        <p:nvSpPr>
          <p:cNvPr id="800" name="Google Shape;800;g2448a1031b0_0_0:notes"/>
          <p:cNvSpPr txBox="1">
            <a:spLocks noGrp="1"/>
          </p:cNvSpPr>
          <p:nvPr>
            <p:ph type="sldNum" idx="12"/>
          </p:nvPr>
        </p:nvSpPr>
        <p:spPr>
          <a:xfrm>
            <a:off x="3970938" y="8829968"/>
            <a:ext cx="3037840" cy="466650"/>
          </a:xfrm>
          <a:prstGeom prst="rect">
            <a:avLst/>
          </a:prstGeom>
          <a:noFill/>
          <a:ln>
            <a:noFill/>
          </a:ln>
        </p:spPr>
        <p:txBody>
          <a:bodyPr spcFirstLastPara="1" wrap="square" lIns="92831" tIns="46415" rIns="92831" bIns="46415" anchor="b" anchorCtr="0">
            <a:noAutofit/>
          </a:bodyPr>
          <a:lstStyle/>
          <a:p>
            <a:pPr>
              <a:buClr>
                <a:schemeClr val="dk1"/>
              </a:buClr>
              <a:buSzPts val="1200"/>
            </a:pPr>
            <a:fld id="{00000000-1234-1234-1234-123412341234}" type="slidenum">
              <a:rPr lang="en" sz="1300"/>
              <a:pPr>
                <a:buClr>
                  <a:schemeClr val="dk1"/>
                </a:buClr>
                <a:buSzPts val="1200"/>
              </a:pPr>
              <a:t>33</a:t>
            </a:fld>
            <a:endParaRPr sz="13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g10b851efc64_0_26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4" name="Google Shape;1014;g10b851efc64_0_267:notes"/>
          <p:cNvSpPr txBox="1">
            <a:spLocks noGrp="1"/>
          </p:cNvSpPr>
          <p:nvPr>
            <p:ph type="body" idx="1"/>
          </p:nvPr>
        </p:nvSpPr>
        <p:spPr>
          <a:xfrm>
            <a:off x="701040" y="4473891"/>
            <a:ext cx="5608320" cy="3660610"/>
          </a:xfrm>
          <a:prstGeom prst="rect">
            <a:avLst/>
          </a:prstGeom>
          <a:noFill/>
          <a:ln>
            <a:noFill/>
          </a:ln>
        </p:spPr>
        <p:txBody>
          <a:bodyPr spcFirstLastPara="1" wrap="square" lIns="87812" tIns="87812" rIns="87812" bIns="87812" anchor="t" anchorCtr="0">
            <a:noAutofit/>
          </a:bodyPr>
          <a:lstStyle/>
          <a:p>
            <a:pPr>
              <a:buClr>
                <a:schemeClr val="dk1"/>
              </a:buClr>
              <a:buSzPts val="1000"/>
            </a:pPr>
            <a:r>
              <a:rPr lang="en" dirty="0"/>
              <a:t>Jackie</a:t>
            </a:r>
            <a:endParaRPr dirty="0"/>
          </a:p>
          <a:p>
            <a:pPr>
              <a:buClr>
                <a:schemeClr val="dk1"/>
              </a:buClr>
              <a:buSzPts val="1000"/>
            </a:pPr>
            <a:r>
              <a:rPr lang="en" dirty="0"/>
              <a:t>Other field information:</a:t>
            </a:r>
            <a:endParaRPr lang="en" u="none" dirty="0"/>
          </a:p>
          <a:p>
            <a:pPr marL="174708" indent="-174708">
              <a:buClr>
                <a:schemeClr val="dk1"/>
              </a:buClr>
              <a:buSzPts val="1000"/>
              <a:buFont typeface="Arial" panose="020B0604020202020204" pitchFamily="34" charset="0"/>
              <a:buChar char="•"/>
            </a:pPr>
            <a:r>
              <a:rPr lang="en" u="sng" dirty="0"/>
              <a:t>Untrained Staff Fla</a:t>
            </a:r>
            <a:r>
              <a:rPr lang="en" dirty="0"/>
              <a:t>g: Indicates whether any staff member(s) involved were </a:t>
            </a:r>
            <a:r>
              <a:rPr lang="en" b="1" dirty="0"/>
              <a:t>not</a:t>
            </a:r>
            <a:r>
              <a:rPr lang="en" dirty="0"/>
              <a:t> trained in an ODE approved training program.</a:t>
            </a:r>
          </a:p>
          <a:p>
            <a:pPr marL="174708" indent="-174708">
              <a:buClr>
                <a:schemeClr val="dk1"/>
              </a:buClr>
              <a:buSzPts val="1000"/>
              <a:buFont typeface="Arial" panose="020B0604020202020204" pitchFamily="34" charset="0"/>
              <a:buChar char="•"/>
            </a:pPr>
            <a:r>
              <a:rPr lang="en" dirty="0"/>
              <a:t>Yes/No flag, where Yes means untrained and No means trained.</a:t>
            </a:r>
            <a:endParaRPr lang="en" u="none" dirty="0"/>
          </a:p>
          <a:p>
            <a:pPr marL="174708" indent="-174708">
              <a:buClr>
                <a:schemeClr val="dk1"/>
              </a:buClr>
              <a:buSzPts val="1000"/>
              <a:buFont typeface="Arial" panose="020B0604020202020204" pitchFamily="34" charset="0"/>
              <a:buChar char="•"/>
            </a:pPr>
            <a:r>
              <a:rPr lang="en" u="sng" dirty="0"/>
              <a:t>Steps Taken</a:t>
            </a:r>
            <a:r>
              <a:rPr lang="en" dirty="0"/>
              <a:t>: There are three drop down menus that allow the user to select from a list of steps taken by the public education program to decrease the use of restraint and seclusion for each student that was placed in restraint and seclusion more than 10 times during</a:t>
            </a:r>
            <a:r>
              <a:rPr lang="en" baseline="0" dirty="0"/>
              <a:t> the </a:t>
            </a:r>
            <a:r>
              <a:rPr lang="en" dirty="0"/>
              <a:t>school year. In other words you can add up to three steps taken.</a:t>
            </a:r>
          </a:p>
          <a:p>
            <a:pPr marL="174708" indent="-174708">
              <a:buClr>
                <a:schemeClr val="dk1"/>
              </a:buClr>
              <a:buSzPts val="1000"/>
              <a:buFont typeface="Arial" panose="020B0604020202020204" pitchFamily="34" charset="0"/>
              <a:buChar char="•"/>
            </a:pPr>
            <a:r>
              <a:rPr lang="en" dirty="0"/>
              <a:t>The corresponding comment field for Steps taken is optional if you select a specific step from the list. But If </a:t>
            </a:r>
            <a:r>
              <a:rPr lang="en" b="1" dirty="0"/>
              <a:t>Other</a:t>
            </a:r>
            <a:r>
              <a:rPr lang="en" dirty="0"/>
              <a:t> is selected, then a comment is required.</a:t>
            </a:r>
            <a:endParaRPr dirty="0"/>
          </a:p>
        </p:txBody>
      </p:sp>
      <p:sp>
        <p:nvSpPr>
          <p:cNvPr id="1015" name="Google Shape;1015;g10b851efc64_0_267:notes"/>
          <p:cNvSpPr txBox="1">
            <a:spLocks noGrp="1"/>
          </p:cNvSpPr>
          <p:nvPr>
            <p:ph type="sldNum" idx="12"/>
          </p:nvPr>
        </p:nvSpPr>
        <p:spPr>
          <a:xfrm>
            <a:off x="3970938" y="8829968"/>
            <a:ext cx="3037840" cy="466650"/>
          </a:xfrm>
          <a:prstGeom prst="rect">
            <a:avLst/>
          </a:prstGeom>
          <a:noFill/>
          <a:ln>
            <a:noFill/>
          </a:ln>
        </p:spPr>
        <p:txBody>
          <a:bodyPr spcFirstLastPara="1" wrap="square" lIns="92831" tIns="46415" rIns="92831" bIns="46415" anchor="b" anchorCtr="0">
            <a:noAutofit/>
          </a:bodyPr>
          <a:lstStyle/>
          <a:p>
            <a:pPr>
              <a:buClr>
                <a:schemeClr val="dk1"/>
              </a:buClr>
              <a:buSzPts val="1200"/>
            </a:pPr>
            <a:fld id="{00000000-1234-1234-1234-123412341234}" type="slidenum">
              <a:rPr lang="en" sz="1300"/>
              <a:pPr>
                <a:buClr>
                  <a:schemeClr val="dk1"/>
                </a:buClr>
                <a:buSzPts val="1200"/>
              </a:pPr>
              <a:t>34</a:t>
            </a:fld>
            <a:endParaRPr sz="1300" dirty="0"/>
          </a:p>
        </p:txBody>
      </p:sp>
    </p:spTree>
    <p:extLst>
      <p:ext uri="{BB962C8B-B14F-4D97-AF65-F5344CB8AC3E}">
        <p14:creationId xmlns:p14="http://schemas.microsoft.com/office/powerpoint/2010/main" val="20593851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400"/>
            </a:pPr>
            <a:r>
              <a:rPr lang="en-US" dirty="0"/>
              <a:t>Jackie</a:t>
            </a:r>
          </a:p>
          <a:p>
            <a:pPr defTabSz="931774">
              <a:buClr>
                <a:schemeClr val="dk1"/>
              </a:buClr>
              <a:buSzPts val="1400"/>
              <a:defRPr/>
            </a:pPr>
            <a:r>
              <a:rPr lang="en-US" dirty="0"/>
              <a:t>Before we move</a:t>
            </a:r>
            <a:r>
              <a:rPr lang="en-US" baseline="0" dirty="0"/>
              <a:t> on to Seclusion Rooms, are there any questions?</a:t>
            </a:r>
            <a:endParaRPr lang="en-US" sz="1500" b="1" dirty="0"/>
          </a:p>
        </p:txBody>
      </p:sp>
      <p:sp>
        <p:nvSpPr>
          <p:cNvPr id="4" name="Slide Number Placeholder 3"/>
          <p:cNvSpPr>
            <a:spLocks noGrp="1"/>
          </p:cNvSpPr>
          <p:nvPr>
            <p:ph type="sldNum" sz="quarter" idx="10"/>
          </p:nvPr>
        </p:nvSpPr>
        <p:spPr/>
        <p:txBody>
          <a:bodyPr/>
          <a:lstStyle/>
          <a:p>
            <a:pPr defTabSz="931774">
              <a:defRPr/>
            </a:pPr>
            <a:fld id="{42042C83-F474-4689-992F-134064305DAD}" type="slidenum">
              <a:rPr lang="en-US">
                <a:solidFill>
                  <a:prstClr val="black"/>
                </a:solidFill>
                <a:latin typeface="Calibri" panose="020F0502020204030204"/>
              </a:rPr>
              <a:pPr defTabSz="931774">
                <a:defRPr/>
              </a:pPr>
              <a:t>35</a:t>
            </a:fld>
            <a:endParaRPr lang="en-US">
              <a:solidFill>
                <a:prstClr val="black"/>
              </a:solidFill>
              <a:latin typeface="Calibri" panose="020F0502020204030204"/>
            </a:endParaRPr>
          </a:p>
        </p:txBody>
      </p:sp>
    </p:spTree>
    <p:extLst>
      <p:ext uri="{BB962C8B-B14F-4D97-AF65-F5344CB8AC3E}">
        <p14:creationId xmlns:p14="http://schemas.microsoft.com/office/powerpoint/2010/main" val="8678370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3600"/>
            </a:pPr>
            <a:r>
              <a:rPr lang="en-US" dirty="0"/>
              <a:t>Lisa Joy</a:t>
            </a:r>
          </a:p>
          <a:p>
            <a:pPr>
              <a:buClr>
                <a:schemeClr val="dk1"/>
              </a:buClr>
              <a:buSzPts val="1300"/>
            </a:pPr>
            <a:r>
              <a:rPr lang="en-US" dirty="0">
                <a:solidFill>
                  <a:schemeClr val="dk1"/>
                </a:solidFill>
              </a:rPr>
              <a:t>Now, we are going to move into talking about our final collection. The Seclusion Rooms collection.</a:t>
            </a:r>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36</a:t>
            </a:fld>
            <a:endParaRPr lang="en-US"/>
          </a:p>
        </p:txBody>
      </p:sp>
    </p:spTree>
    <p:extLst>
      <p:ext uri="{BB962C8B-B14F-4D97-AF65-F5344CB8AC3E}">
        <p14:creationId xmlns:p14="http://schemas.microsoft.com/office/powerpoint/2010/main" val="3527528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300"/>
            </a:pPr>
            <a:r>
              <a:rPr lang="en-US" dirty="0">
                <a:solidFill>
                  <a:schemeClr val="dk1"/>
                </a:solidFill>
              </a:rPr>
              <a:t>Lisa Joy</a:t>
            </a:r>
          </a:p>
          <a:p>
            <a:pPr>
              <a:buClr>
                <a:schemeClr val="dk1"/>
              </a:buClr>
              <a:buSzPct val="130000"/>
            </a:pPr>
            <a:r>
              <a:rPr lang="en-US" dirty="0">
                <a:solidFill>
                  <a:schemeClr val="dk1"/>
                </a:solidFill>
                <a:latin typeface="Calibri"/>
                <a:ea typeface="Calibri"/>
                <a:cs typeface="Calibri"/>
                <a:sym typeface="Calibri"/>
              </a:rPr>
              <a:t>The only change is clarifying guidance on which institutions to login has been added to the manual</a:t>
            </a:r>
          </a:p>
        </p:txBody>
      </p:sp>
      <p:sp>
        <p:nvSpPr>
          <p:cNvPr id="4" name="Slide Number Placeholder 3"/>
          <p:cNvSpPr>
            <a:spLocks noGrp="1"/>
          </p:cNvSpPr>
          <p:nvPr>
            <p:ph type="sldNum" sz="quarter" idx="5"/>
          </p:nvPr>
        </p:nvSpPr>
        <p:spPr/>
        <p:txBody>
          <a:bodyPr/>
          <a:lstStyle/>
          <a:p>
            <a:fld id="{42042C83-F474-4689-992F-134064305DAD}" type="slidenum">
              <a:rPr lang="en-US" smtClean="0"/>
              <a:t>37</a:t>
            </a:fld>
            <a:endParaRPr lang="en-US"/>
          </a:p>
        </p:txBody>
      </p:sp>
    </p:spTree>
    <p:extLst>
      <p:ext uri="{BB962C8B-B14F-4D97-AF65-F5344CB8AC3E}">
        <p14:creationId xmlns:p14="http://schemas.microsoft.com/office/powerpoint/2010/main" val="7526103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10b851efc64_0_7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g10b851efc64_0_756:notes"/>
          <p:cNvSpPr txBox="1">
            <a:spLocks noGrp="1"/>
          </p:cNvSpPr>
          <p:nvPr>
            <p:ph type="body" idx="1"/>
          </p:nvPr>
        </p:nvSpPr>
        <p:spPr>
          <a:xfrm>
            <a:off x="701040" y="4473891"/>
            <a:ext cx="5608320" cy="3660610"/>
          </a:xfrm>
          <a:prstGeom prst="rect">
            <a:avLst/>
          </a:prstGeom>
          <a:noFill/>
          <a:ln>
            <a:noFill/>
          </a:ln>
        </p:spPr>
        <p:txBody>
          <a:bodyPr spcFirstLastPara="1" wrap="square" lIns="87812" tIns="87812" rIns="87812" bIns="87812" anchor="t" anchorCtr="0">
            <a:noAutofit/>
          </a:bodyPr>
          <a:lstStyle/>
          <a:p>
            <a:pPr>
              <a:buClr>
                <a:schemeClr val="dk1"/>
              </a:buClr>
              <a:buSzPts val="1300"/>
            </a:pPr>
            <a:r>
              <a:rPr lang="en-US" dirty="0"/>
              <a:t>Lisa Joy</a:t>
            </a:r>
          </a:p>
          <a:p>
            <a:pPr>
              <a:buClr>
                <a:schemeClr val="dk1"/>
              </a:buClr>
              <a:buSzPts val="1300"/>
            </a:pPr>
            <a:r>
              <a:rPr lang="en-US" dirty="0"/>
              <a:t>The collection window will open on</a:t>
            </a:r>
            <a:r>
              <a:rPr lang="en-US" baseline="0" dirty="0"/>
              <a:t> </a:t>
            </a:r>
            <a:r>
              <a:rPr lang="en-US" dirty="0"/>
              <a:t>May 16. Districts will have until July 8 to submit their data, clear any errors and verify their submission. </a:t>
            </a:r>
          </a:p>
          <a:p>
            <a:pPr>
              <a:buClr>
                <a:schemeClr val="dk1"/>
              </a:buClr>
              <a:buSzPts val="1300"/>
            </a:pPr>
            <a:r>
              <a:rPr lang="en-US" dirty="0"/>
              <a:t>The Review Window will open on Aug. 15 and close on Sept. 16</a:t>
            </a:r>
            <a:r>
              <a:rPr lang="en-US" baseline="0" dirty="0"/>
              <a:t> </a:t>
            </a:r>
            <a:r>
              <a:rPr lang="en" dirty="0">
                <a:solidFill>
                  <a:schemeClr val="dk1"/>
                </a:solidFill>
              </a:rPr>
              <a:t>and is an opportunity for submitters to add, delete or revise records.</a:t>
            </a:r>
            <a:endParaRPr lang="en-US" dirty="0"/>
          </a:p>
        </p:txBody>
      </p:sp>
      <p:sp>
        <p:nvSpPr>
          <p:cNvPr id="733" name="Google Shape;733;g10b851efc64_0_756:notes"/>
          <p:cNvSpPr txBox="1">
            <a:spLocks noGrp="1"/>
          </p:cNvSpPr>
          <p:nvPr>
            <p:ph type="sldNum" idx="12"/>
          </p:nvPr>
        </p:nvSpPr>
        <p:spPr>
          <a:xfrm>
            <a:off x="3970938" y="8829968"/>
            <a:ext cx="3037840" cy="466650"/>
          </a:xfrm>
          <a:prstGeom prst="rect">
            <a:avLst/>
          </a:prstGeom>
          <a:noFill/>
          <a:ln>
            <a:noFill/>
          </a:ln>
        </p:spPr>
        <p:txBody>
          <a:bodyPr spcFirstLastPara="1" wrap="square" lIns="92831" tIns="46415" rIns="92831" bIns="46415" anchor="b" anchorCtr="0">
            <a:noAutofit/>
          </a:bodyPr>
          <a:lstStyle/>
          <a:p>
            <a:pPr>
              <a:buClr>
                <a:schemeClr val="dk1"/>
              </a:buClr>
              <a:buSzPts val="1200"/>
            </a:pPr>
            <a:fld id="{00000000-1234-1234-1234-123412341234}" type="slidenum">
              <a:rPr lang="en" sz="1300"/>
              <a:pPr>
                <a:buClr>
                  <a:schemeClr val="dk1"/>
                </a:buClr>
                <a:buSzPts val="1200"/>
              </a:pPr>
              <a:t>38</a:t>
            </a:fld>
            <a:endParaRPr sz="1300"/>
          </a:p>
        </p:txBody>
      </p:sp>
    </p:spTree>
    <p:extLst>
      <p:ext uri="{BB962C8B-B14F-4D97-AF65-F5344CB8AC3E}">
        <p14:creationId xmlns:p14="http://schemas.microsoft.com/office/powerpoint/2010/main" val="18730081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300"/>
            </a:pPr>
            <a:r>
              <a:rPr lang="en-US" dirty="0"/>
              <a:t>Lisa Joy</a:t>
            </a:r>
          </a:p>
          <a:p>
            <a:pPr>
              <a:buClr>
                <a:schemeClr val="dk1"/>
              </a:buClr>
              <a:buSzPts val="1300"/>
            </a:pPr>
            <a:r>
              <a:rPr lang="en-US" dirty="0"/>
              <a:t>Statute and rule both require an annual report on restraint and seclusion to the Oregon Department of Education. One of the minimum requirements of the annual report is the total number of seclusion rooms available, including a description of the dimensions and design of the rooms. If there are rooms designated for seclusion, public education programs must assure each room meets the minimum standards.</a:t>
            </a:r>
          </a:p>
        </p:txBody>
      </p:sp>
      <p:sp>
        <p:nvSpPr>
          <p:cNvPr id="4" name="Slide Number Placeholder 3"/>
          <p:cNvSpPr>
            <a:spLocks noGrp="1"/>
          </p:cNvSpPr>
          <p:nvPr>
            <p:ph type="sldNum" sz="quarter" idx="10"/>
          </p:nvPr>
        </p:nvSpPr>
        <p:spPr/>
        <p:txBody>
          <a:bodyPr/>
          <a:lstStyle/>
          <a:p>
            <a:fld id="{42042C83-F474-4689-992F-134064305DAD}" type="slidenum">
              <a:rPr lang="en-US" smtClean="0"/>
              <a:t>39</a:t>
            </a:fld>
            <a:endParaRPr lang="en-US"/>
          </a:p>
        </p:txBody>
      </p:sp>
    </p:spTree>
    <p:extLst>
      <p:ext uri="{BB962C8B-B14F-4D97-AF65-F5344CB8AC3E}">
        <p14:creationId xmlns:p14="http://schemas.microsoft.com/office/powerpoint/2010/main" val="1058682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pPr>
            <a:r>
              <a:rPr lang="en-US" u="none" dirty="0"/>
              <a:t>Jackie</a:t>
            </a:r>
          </a:p>
          <a:p>
            <a:pPr>
              <a:buClr>
                <a:schemeClr val="tx1"/>
              </a:buClr>
            </a:pPr>
            <a:r>
              <a:rPr lang="en-US" u="sng" dirty="0"/>
              <a:t>Data collected is considered confidential,</a:t>
            </a:r>
            <a:r>
              <a:rPr lang="en-US" u="sng" baseline="0" dirty="0"/>
              <a:t> </a:t>
            </a:r>
            <a:r>
              <a:rPr lang="en-US" b="1" u="sng" baseline="0" dirty="0"/>
              <a:t>personally identifiable information </a:t>
            </a:r>
            <a:r>
              <a:rPr lang="en-US" u="sng" baseline="0" dirty="0"/>
              <a:t>is</a:t>
            </a:r>
            <a:endParaRPr lang="en-US" u="sng" dirty="0"/>
          </a:p>
          <a:p>
            <a:pPr marL="640594" lvl="1" indent="-174708">
              <a:buClr>
                <a:schemeClr val="tx1"/>
              </a:buClr>
              <a:buFont typeface="Arial" panose="020B0604020202020204" pitchFamily="34" charset="0"/>
              <a:buChar char="•"/>
              <a:defRPr/>
            </a:pPr>
            <a:r>
              <a:rPr lang="en-US" dirty="0"/>
              <a:t>Protected by </a:t>
            </a:r>
            <a:r>
              <a:rPr lang="en-US" b="1" dirty="0"/>
              <a:t>FERPA</a:t>
            </a:r>
            <a:r>
              <a:rPr lang="en-US" dirty="0"/>
              <a:t> (Family Educational Rights and Privacy Act)</a:t>
            </a:r>
          </a:p>
          <a:p>
            <a:pPr marL="640594" lvl="1" indent="-174708">
              <a:buClr>
                <a:schemeClr val="tx1"/>
              </a:buClr>
              <a:buFont typeface="Arial" panose="020B0604020202020204" pitchFamily="34" charset="0"/>
              <a:buChar char="•"/>
              <a:defRPr/>
            </a:pPr>
            <a:r>
              <a:rPr lang="en-US" dirty="0"/>
              <a:t>Oregon Identity Theft Protection Act </a:t>
            </a:r>
          </a:p>
          <a:p>
            <a:pPr marL="623776" lvl="1" indent="-174708" defTabSz="898136">
              <a:spcBef>
                <a:spcPct val="30000"/>
              </a:spcBef>
              <a:buClr>
                <a:schemeClr val="tx1"/>
              </a:buClr>
              <a:buFont typeface="Arial" panose="020B0604020202020204" pitchFamily="34" charset="0"/>
              <a:buChar char="•"/>
              <a:defRPr/>
            </a:pPr>
            <a:r>
              <a:rPr lang="en-US" dirty="0"/>
              <a:t>And in some cases, </a:t>
            </a:r>
            <a:r>
              <a:rPr lang="en-US" b="1" dirty="0"/>
              <a:t>HIPAA </a:t>
            </a:r>
            <a:r>
              <a:rPr lang="en-US" dirty="0"/>
              <a:t>(Health Insurance Portability and Accountability Act),</a:t>
            </a:r>
            <a:r>
              <a:rPr lang="en-US" baseline="0" dirty="0"/>
              <a:t> </a:t>
            </a:r>
            <a:r>
              <a:rPr lang="en-US" b="1" baseline="0" dirty="0"/>
              <a:t>mainly the transfer of records from one agency to another. </a:t>
            </a:r>
            <a:endParaRPr lang="en-US" b="1" dirty="0"/>
          </a:p>
          <a:p>
            <a:pPr marL="168401" lvl="1" indent="-168401" defTabSz="898136" eaLnBrk="0" fontAlgn="base" hangingPunct="0">
              <a:spcBef>
                <a:spcPct val="30000"/>
              </a:spcBef>
              <a:spcAft>
                <a:spcPct val="0"/>
              </a:spcAft>
              <a:buFont typeface="Arial" pitchFamily="34" charset="0"/>
              <a:buChar char="•"/>
              <a:defRPr/>
            </a:pPr>
            <a:r>
              <a:rPr lang="en-US" dirty="0"/>
              <a:t>Loss of protected data can have a financial impact to your school, district, ESD including fines and cost of remediation! Failure to comply can lead to legal problems, lawsuits, fines, cost of remediation, etc.</a:t>
            </a:r>
          </a:p>
          <a:p>
            <a:pPr marL="168401" indent="-168401" defTabSz="898136">
              <a:buFont typeface="Arial" pitchFamily="34" charset="0"/>
              <a:buChar char="•"/>
              <a:defRPr/>
            </a:pPr>
            <a:r>
              <a:rPr lang="en-US" dirty="0"/>
              <a:t>Keep in mind that State email is public – be careful when sending information to us, e.g. student name, DOB, grade, etc. It is okay to send SSID only (with zero personal information).</a:t>
            </a:r>
          </a:p>
          <a:p>
            <a:endParaRPr lang="en-US" dirty="0"/>
          </a:p>
          <a:p>
            <a:pPr defTabSz="931774">
              <a:defRPr/>
            </a:pPr>
            <a:r>
              <a:rPr lang="en-US" u="sng" dirty="0"/>
              <a:t>ODE Help Desk</a:t>
            </a:r>
          </a:p>
          <a:p>
            <a:pPr defTabSz="931774">
              <a:defRPr/>
            </a:pPr>
            <a:r>
              <a:rPr lang="en-US" dirty="0"/>
              <a:t>If you are having technical difficulties with submitting your data, you can call the help desk for:</a:t>
            </a:r>
          </a:p>
          <a:p>
            <a:pPr marL="174708" indent="-174708">
              <a:buFont typeface="Arial" pitchFamily="34" charset="0"/>
              <a:buChar char="•"/>
              <a:defRPr/>
            </a:pPr>
            <a:r>
              <a:rPr lang="en-US" dirty="0"/>
              <a:t>Technical assistance submitting your data</a:t>
            </a:r>
          </a:p>
          <a:p>
            <a:pPr marL="174708" indent="-174708">
              <a:buFont typeface="Arial" pitchFamily="34" charset="0"/>
              <a:buChar char="•"/>
              <a:defRPr/>
            </a:pPr>
            <a:r>
              <a:rPr lang="en-US" dirty="0"/>
              <a:t>See if data submitted</a:t>
            </a:r>
          </a:p>
          <a:p>
            <a:pPr marL="174708" indent="-174708">
              <a:buFont typeface="Arial" pitchFamily="34" charset="0"/>
              <a:buChar char="•"/>
              <a:defRPr/>
            </a:pPr>
            <a:r>
              <a:rPr lang="en-US" dirty="0"/>
              <a:t>Questions about access rights and permissions</a:t>
            </a:r>
          </a:p>
          <a:p>
            <a:r>
              <a:rPr lang="en-US" dirty="0"/>
              <a:t>However, the ODE Help Desk:</a:t>
            </a:r>
          </a:p>
          <a:p>
            <a:pPr marL="174708" indent="-174708">
              <a:buFont typeface="Arial" pitchFamily="34" charset="0"/>
              <a:buChar char="•"/>
            </a:pPr>
            <a:r>
              <a:rPr lang="en-US" dirty="0"/>
              <a:t>Can’t answer questions about our collections, Discipline Incidents, Restraint/Seclusion Incidents and Seclusion Rooms</a:t>
            </a:r>
          </a:p>
          <a:p>
            <a:pPr marL="174708" indent="-174708">
              <a:buFont typeface="Arial" pitchFamily="34" charset="0"/>
              <a:buChar char="•"/>
            </a:pPr>
            <a:r>
              <a:rPr lang="en-US" dirty="0"/>
              <a:t>Recommend that you always call a member of Data Team first </a:t>
            </a:r>
          </a:p>
          <a:p>
            <a:pPr marL="174708" indent="-174708">
              <a:buFont typeface="Arial" pitchFamily="34" charset="0"/>
              <a:buChar char="•"/>
            </a:pPr>
            <a:r>
              <a:rPr lang="en-US" dirty="0"/>
              <a:t>If necessary we will send you to Help Desk</a:t>
            </a:r>
          </a:p>
        </p:txBody>
      </p:sp>
      <p:sp>
        <p:nvSpPr>
          <p:cNvPr id="4" name="Slide Number Placeholder 3"/>
          <p:cNvSpPr>
            <a:spLocks noGrp="1"/>
          </p:cNvSpPr>
          <p:nvPr>
            <p:ph type="sldNum" sz="quarter" idx="10"/>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2951523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g10b851efc64_0_10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2" name="Google Shape;1102;g10b851efc64_0_1029:notes"/>
          <p:cNvSpPr txBox="1">
            <a:spLocks noGrp="1"/>
          </p:cNvSpPr>
          <p:nvPr>
            <p:ph type="body" idx="1"/>
          </p:nvPr>
        </p:nvSpPr>
        <p:spPr>
          <a:xfrm>
            <a:off x="701040" y="4473891"/>
            <a:ext cx="5608320" cy="3660610"/>
          </a:xfrm>
          <a:prstGeom prst="rect">
            <a:avLst/>
          </a:prstGeom>
          <a:noFill/>
          <a:ln>
            <a:noFill/>
          </a:ln>
        </p:spPr>
        <p:txBody>
          <a:bodyPr spcFirstLastPara="1" wrap="square" lIns="87812" tIns="87812" rIns="87812" bIns="87812" anchor="t" anchorCtr="0">
            <a:noAutofit/>
          </a:bodyPr>
          <a:lstStyle/>
          <a:p>
            <a:pPr>
              <a:buSzPts val="1300"/>
            </a:pPr>
            <a:r>
              <a:rPr lang="en" dirty="0"/>
              <a:t>Lisa Joy</a:t>
            </a:r>
            <a:endParaRPr dirty="0"/>
          </a:p>
          <a:p>
            <a:pPr>
              <a:buClr>
                <a:schemeClr val="dk1"/>
              </a:buClr>
              <a:buSzPts val="1300"/>
            </a:pPr>
            <a:r>
              <a:rPr lang="en" dirty="0"/>
              <a:t>The Seclusion Rooms Collection is the mechanism to catalogue existing seclusion rooms. </a:t>
            </a:r>
            <a:endParaRPr dirty="0"/>
          </a:p>
          <a:p>
            <a:pPr>
              <a:buSzPts val="1300"/>
            </a:pPr>
            <a:r>
              <a:rPr lang="en" dirty="0"/>
              <a:t>Public education programs must meet standards for the structural and physical requirements for rooms designated to be used for seclusion.</a:t>
            </a:r>
            <a:endParaRPr dirty="0"/>
          </a:p>
          <a:p>
            <a:pPr>
              <a:buSzPts val="1300"/>
            </a:pPr>
            <a:endParaRPr dirty="0"/>
          </a:p>
          <a:p>
            <a:pPr>
              <a:buSzPts val="1300"/>
            </a:pPr>
            <a:r>
              <a:rPr lang="en" dirty="0"/>
              <a:t>The collection will walk the user through the reporting of room attributes by asking for room counts and descriptions. </a:t>
            </a:r>
            <a:endParaRPr dirty="0"/>
          </a:p>
          <a:p>
            <a:pPr>
              <a:buClr>
                <a:schemeClr val="dk1"/>
              </a:buClr>
              <a:buSzPts val="1300"/>
            </a:pPr>
            <a:r>
              <a:rPr lang="en" dirty="0"/>
              <a:t>Specific questions about the seclusion rooms, as required by rule are presented to the user to answer for each room. The collection includes a roll-up feature, to call forward information from the previous year, allowing for annual edits and verification.</a:t>
            </a:r>
            <a:endParaRPr dirty="0"/>
          </a:p>
          <a:p>
            <a:pPr>
              <a:buClr>
                <a:schemeClr val="dk1"/>
              </a:buClr>
              <a:buSzPts val="1300"/>
            </a:pPr>
            <a:r>
              <a:rPr lang="en" dirty="0"/>
              <a:t>_____________________________________________________________________</a:t>
            </a:r>
            <a:endParaRPr dirty="0"/>
          </a:p>
          <a:p>
            <a:pPr>
              <a:buClr>
                <a:schemeClr val="dk1"/>
              </a:buClr>
              <a:buSzPts val="1300"/>
            </a:pPr>
            <a:endParaRPr dirty="0"/>
          </a:p>
          <a:p>
            <a:pPr>
              <a:buClr>
                <a:schemeClr val="dk1"/>
              </a:buClr>
              <a:buSzPts val="1300"/>
            </a:pPr>
            <a:r>
              <a:rPr lang="en" dirty="0"/>
              <a:t>The standards for Seclusion Rooms established in OAR 581-021-0568 include the following:</a:t>
            </a:r>
            <a:endParaRPr dirty="0"/>
          </a:p>
          <a:p>
            <a:pPr marL="465887" indent="-304121">
              <a:buSzPts val="1100"/>
              <a:buChar char="●"/>
            </a:pPr>
            <a:r>
              <a:rPr lang="en" dirty="0"/>
              <a:t>Any wall that is part of the room used for seclusion must be part of the structural integrity of the room.</a:t>
            </a:r>
            <a:endParaRPr dirty="0"/>
          </a:p>
          <a:p>
            <a:pPr marL="465887" indent="-304121">
              <a:buSzPts val="1100"/>
              <a:buChar char="●"/>
            </a:pPr>
            <a:r>
              <a:rPr lang="en" dirty="0"/>
              <a:t>Must be no less than 64 square feet; the distance between adjacent walls must be no less than 7 feet across.</a:t>
            </a:r>
            <a:endParaRPr dirty="0"/>
          </a:p>
          <a:p>
            <a:pPr marL="465887" indent="-304121">
              <a:buSzPts val="1100"/>
              <a:buChar char="●"/>
            </a:pPr>
            <a:r>
              <a:rPr lang="en" dirty="0"/>
              <a:t>The room must not be isolated from school staff of the facility.</a:t>
            </a:r>
            <a:endParaRPr dirty="0"/>
          </a:p>
          <a:p>
            <a:pPr marL="465887" indent="-304121">
              <a:buSzPts val="1100"/>
              <a:buChar char="●"/>
            </a:pPr>
            <a:r>
              <a:rPr lang="en" dirty="0"/>
              <a:t>Doors must be unlocked or equipped with immediate-release locking mechanisms.</a:t>
            </a:r>
            <a:endParaRPr dirty="0"/>
          </a:p>
          <a:p>
            <a:pPr marL="465887" indent="-304121">
              <a:buSzPts val="1100"/>
              <a:buChar char="●"/>
            </a:pPr>
            <a:r>
              <a:rPr lang="en" dirty="0"/>
              <a:t>The door must open outward and contain a port of shatterproof glass or plastic through which the entire room may be viewed from outside; half doors are acceptable options as well where direct visual monitoring can occur.</a:t>
            </a:r>
            <a:endParaRPr dirty="0"/>
          </a:p>
          <a:p>
            <a:pPr marL="465887" indent="-304121">
              <a:buSzPts val="1100"/>
              <a:buChar char="●"/>
            </a:pPr>
            <a:r>
              <a:rPr lang="en" dirty="0"/>
              <a:t>The room must contain no protruding, exposed, or sharp objects.</a:t>
            </a:r>
            <a:endParaRPr dirty="0"/>
          </a:p>
          <a:p>
            <a:pPr marL="465887" indent="-304121">
              <a:buSzPts val="1100"/>
              <a:buChar char="●"/>
            </a:pPr>
            <a:r>
              <a:rPr lang="en" dirty="0"/>
              <a:t>The room must contain no free standing furniture.</a:t>
            </a:r>
            <a:endParaRPr dirty="0"/>
          </a:p>
          <a:p>
            <a:pPr marL="465887" indent="-304121">
              <a:buSzPts val="1100"/>
              <a:buChar char="●"/>
            </a:pPr>
            <a:r>
              <a:rPr lang="en" dirty="0"/>
              <a:t>Windows must be transparent for both staff and the student to see in/out, and made of unbreakable or shatterproof glass or plastic. Non-shatterproof glass must be protected by adequate climb-proof screening.</a:t>
            </a:r>
            <a:endParaRPr dirty="0"/>
          </a:p>
          <a:p>
            <a:pPr marL="465887" indent="-304121">
              <a:buSzPts val="1100"/>
              <a:buChar char="●"/>
            </a:pPr>
            <a:r>
              <a:rPr lang="en" dirty="0"/>
              <a:t>There must be no exposed pipes or electrical wiring in the room. Electrical outlets must be permanently capped or covered with a metal shield secured by tamper-proof screws. The room must contain lights which must be recessed or covered with screening, safety glass or unbreakable plastic. Any cover, cap or shield must be secured by tamper-proof screws.</a:t>
            </a:r>
            <a:endParaRPr dirty="0"/>
          </a:p>
          <a:p>
            <a:pPr marL="465887" indent="-304121">
              <a:buSzPts val="1100"/>
              <a:buChar char="●"/>
            </a:pPr>
            <a:r>
              <a:rPr lang="en" dirty="0"/>
              <a:t>The room must meet State Fire Marshal fire, safety, and health standards. If sprinklers are installed, they must be recessed and/or covered with a cage. If pop-down type, sprinklers must have breakaway strength of less than 80 pounds. In lieu of sprinklers, combined smoke and heat detector must be used with similar protective design or installation.</a:t>
            </a:r>
            <a:endParaRPr dirty="0"/>
          </a:p>
          <a:p>
            <a:pPr marL="465887" indent="-304121">
              <a:buSzPts val="1100"/>
              <a:buChar char="●"/>
            </a:pPr>
            <a:r>
              <a:rPr lang="en" dirty="0"/>
              <a:t>The room must be ventilated; heating and cooling vents must be secure and out of reach.</a:t>
            </a:r>
            <a:endParaRPr dirty="0"/>
          </a:p>
          <a:p>
            <a:pPr marL="465887" indent="-304121">
              <a:buSzPts val="1100"/>
              <a:buChar char="●"/>
            </a:pPr>
            <a:r>
              <a:rPr lang="en" dirty="0"/>
              <a:t>The room must be designed and equipped in a manner that would not allow a child to climb up a wall.</a:t>
            </a:r>
            <a:endParaRPr dirty="0"/>
          </a:p>
          <a:p>
            <a:pPr marL="465887" indent="-304121">
              <a:buSzPts val="1100"/>
              <a:buChar char="●"/>
            </a:pPr>
            <a:r>
              <a:rPr lang="en" dirty="0"/>
              <a:t>Walls, floor and ceiling must be solidly and smoothly constructed, cleaned easily, and have no rough or jagged portions.</a:t>
            </a:r>
            <a:endParaRPr dirty="0"/>
          </a:p>
        </p:txBody>
      </p:sp>
      <p:sp>
        <p:nvSpPr>
          <p:cNvPr id="1103" name="Google Shape;1103;g10b851efc64_0_1029:notes"/>
          <p:cNvSpPr txBox="1">
            <a:spLocks noGrp="1"/>
          </p:cNvSpPr>
          <p:nvPr>
            <p:ph type="sldNum" idx="12"/>
          </p:nvPr>
        </p:nvSpPr>
        <p:spPr>
          <a:xfrm>
            <a:off x="3970938" y="8829968"/>
            <a:ext cx="3037840" cy="466650"/>
          </a:xfrm>
          <a:prstGeom prst="rect">
            <a:avLst/>
          </a:prstGeom>
          <a:noFill/>
          <a:ln>
            <a:noFill/>
          </a:ln>
        </p:spPr>
        <p:txBody>
          <a:bodyPr spcFirstLastPara="1" wrap="square" lIns="92831" tIns="46415" rIns="92831" bIns="46415" anchor="b" anchorCtr="0">
            <a:noAutofit/>
          </a:bodyPr>
          <a:lstStyle/>
          <a:p>
            <a:pPr>
              <a:buClr>
                <a:schemeClr val="dk1"/>
              </a:buClr>
              <a:buSzPts val="1200"/>
            </a:pPr>
            <a:fld id="{00000000-1234-1234-1234-123412341234}" type="slidenum">
              <a:rPr lang="en" sz="1300"/>
              <a:pPr>
                <a:buClr>
                  <a:schemeClr val="dk1"/>
                </a:buClr>
                <a:buSzPts val="1200"/>
              </a:pPr>
              <a:t>40</a:t>
            </a:fld>
            <a:endParaRPr sz="1300"/>
          </a:p>
        </p:txBody>
      </p:sp>
    </p:spTree>
    <p:extLst>
      <p:ext uri="{BB962C8B-B14F-4D97-AF65-F5344CB8AC3E}">
        <p14:creationId xmlns:p14="http://schemas.microsoft.com/office/powerpoint/2010/main" val="23528124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a:t>
            </a:r>
          </a:p>
          <a:p>
            <a:r>
              <a:rPr lang="en-US" dirty="0"/>
              <a:t>This is a visual example of seclusion rooms available. This visual is meant to help users discriminate between what is and is not considered a seclusion room.</a:t>
            </a:r>
            <a:endParaRPr lang="en-US" sz="1800" dirty="0"/>
          </a:p>
        </p:txBody>
      </p:sp>
      <p:sp>
        <p:nvSpPr>
          <p:cNvPr id="4" name="Slide Number Placeholder 3"/>
          <p:cNvSpPr>
            <a:spLocks noGrp="1"/>
          </p:cNvSpPr>
          <p:nvPr>
            <p:ph type="sldNum" sz="quarter" idx="10"/>
          </p:nvPr>
        </p:nvSpPr>
        <p:spPr/>
        <p:txBody>
          <a:bodyPr/>
          <a:lstStyle/>
          <a:p>
            <a:fld id="{42042C83-F474-4689-992F-134064305DAD}" type="slidenum">
              <a:rPr lang="en-US" smtClean="0"/>
              <a:t>41</a:t>
            </a:fld>
            <a:endParaRPr lang="en-US"/>
          </a:p>
        </p:txBody>
      </p:sp>
    </p:spTree>
    <p:extLst>
      <p:ext uri="{BB962C8B-B14F-4D97-AF65-F5344CB8AC3E}">
        <p14:creationId xmlns:p14="http://schemas.microsoft.com/office/powerpoint/2010/main" val="16290911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300"/>
            </a:pPr>
            <a:r>
              <a:rPr lang="en-US" dirty="0">
                <a:solidFill>
                  <a:schemeClr val="dk1"/>
                </a:solidFill>
              </a:rPr>
              <a:t>Lisa Joy</a:t>
            </a:r>
            <a:endParaRPr lang="en-US" dirty="0"/>
          </a:p>
          <a:p>
            <a:r>
              <a:rPr lang="en-US" dirty="0"/>
              <a:t>As there are times when events do not go as planned, there is a mechanism to report seclusion events that occur in both standard/non-standard rooms (field 61 within the Restraint and Seclusion Incidents collection). For example, in some past instances in Oregon, seclusions have occurred in classrooms or other non-standard spaces. Frequent use of non-standard spaces or reports of seclusion incidents occurring in districts without catalogued rooms, may signify to ODE a need for technical assistance. </a:t>
            </a:r>
          </a:p>
          <a:p>
            <a:endParaRPr lang="en-US" dirty="0"/>
          </a:p>
          <a:p>
            <a:pPr>
              <a:buClr>
                <a:schemeClr val="dk1"/>
              </a:buClr>
              <a:buSzPts val="1100"/>
            </a:pPr>
            <a:r>
              <a:rPr lang="en-US" dirty="0"/>
              <a:t>If there are rooms designated to be utilized by the district for seclusion, the district must make annual assurances each room meets standards, as set forth in rule </a:t>
            </a:r>
            <a:r>
              <a:rPr lang="en-US" u="sng" dirty="0">
                <a:solidFill>
                  <a:schemeClr val="hlink"/>
                </a:solidFill>
                <a:hlinkClick r:id="rId3"/>
              </a:rPr>
              <a:t>581-021-0568</a:t>
            </a:r>
            <a:r>
              <a:rPr lang="en-US" dirty="0"/>
              <a:t>. </a:t>
            </a:r>
          </a:p>
        </p:txBody>
      </p:sp>
      <p:sp>
        <p:nvSpPr>
          <p:cNvPr id="4" name="Slide Number Placeholder 3"/>
          <p:cNvSpPr>
            <a:spLocks noGrp="1"/>
          </p:cNvSpPr>
          <p:nvPr>
            <p:ph type="sldNum" sz="quarter" idx="5"/>
          </p:nvPr>
        </p:nvSpPr>
        <p:spPr/>
        <p:txBody>
          <a:bodyPr/>
          <a:lstStyle/>
          <a:p>
            <a:fld id="{42042C83-F474-4689-992F-134064305DAD}" type="slidenum">
              <a:rPr lang="en-US" smtClean="0"/>
              <a:t>42</a:t>
            </a:fld>
            <a:endParaRPr lang="en-US"/>
          </a:p>
        </p:txBody>
      </p:sp>
    </p:spTree>
    <p:extLst>
      <p:ext uri="{BB962C8B-B14F-4D97-AF65-F5344CB8AC3E}">
        <p14:creationId xmlns:p14="http://schemas.microsoft.com/office/powerpoint/2010/main" val="8746370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buClr>
                <a:schemeClr val="dk1"/>
              </a:buClr>
              <a:buSzPts val="2300"/>
            </a:pPr>
            <a:r>
              <a:rPr lang="en-US" dirty="0"/>
              <a:t>Lisa Joy</a:t>
            </a:r>
          </a:p>
          <a:p>
            <a:pPr marL="0" lvl="1">
              <a:buClr>
                <a:schemeClr val="dk1"/>
              </a:buClr>
              <a:buSzPts val="2300"/>
            </a:pPr>
            <a:r>
              <a:rPr lang="en-US" dirty="0"/>
              <a:t>Are there any questions before we move on?</a:t>
            </a:r>
          </a:p>
        </p:txBody>
      </p:sp>
      <p:sp>
        <p:nvSpPr>
          <p:cNvPr id="4" name="Slide Number Placeholder 3"/>
          <p:cNvSpPr>
            <a:spLocks noGrp="1"/>
          </p:cNvSpPr>
          <p:nvPr>
            <p:ph type="sldNum" sz="quarter" idx="10"/>
          </p:nvPr>
        </p:nvSpPr>
        <p:spPr/>
        <p:txBody>
          <a:bodyPr/>
          <a:lstStyle/>
          <a:p>
            <a:pPr defTabSz="931774">
              <a:defRPr/>
            </a:pPr>
            <a:fld id="{42042C83-F474-4689-992F-134064305DAD}" type="slidenum">
              <a:rPr lang="en-US">
                <a:solidFill>
                  <a:prstClr val="black"/>
                </a:solidFill>
                <a:latin typeface="Calibri" panose="020F0502020204030204"/>
              </a:rPr>
              <a:pPr defTabSz="931774">
                <a:defRPr/>
              </a:pPr>
              <a:t>43</a:t>
            </a:fld>
            <a:endParaRPr lang="en-US">
              <a:solidFill>
                <a:prstClr val="black"/>
              </a:solidFill>
              <a:latin typeface="Calibri" panose="020F0502020204030204"/>
            </a:endParaRPr>
          </a:p>
        </p:txBody>
      </p:sp>
    </p:spTree>
    <p:extLst>
      <p:ext uri="{BB962C8B-B14F-4D97-AF65-F5344CB8AC3E}">
        <p14:creationId xmlns:p14="http://schemas.microsoft.com/office/powerpoint/2010/main" val="5962219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300"/>
            </a:pPr>
            <a:r>
              <a:rPr lang="en-US" dirty="0"/>
              <a:t>Lisa Joy</a:t>
            </a:r>
          </a:p>
          <a:p>
            <a:pPr>
              <a:buClr>
                <a:schemeClr val="dk1"/>
              </a:buClr>
              <a:buSzPts val="1100"/>
            </a:pPr>
            <a:r>
              <a:rPr lang="en-US" baseline="0" dirty="0">
                <a:solidFill>
                  <a:schemeClr val="dk1"/>
                </a:solidFill>
              </a:rPr>
              <a:t>I want to quickly cover what to do if you have no records report. </a:t>
            </a:r>
            <a:r>
              <a:rPr lang="en-US" dirty="0">
                <a:solidFill>
                  <a:schemeClr val="dk1"/>
                </a:solidFill>
              </a:rPr>
              <a:t>You must submit for all three collections even if there are no discipline</a:t>
            </a:r>
            <a:r>
              <a:rPr lang="en-US" baseline="0" dirty="0">
                <a:solidFill>
                  <a:schemeClr val="dk1"/>
                </a:solidFill>
              </a:rPr>
              <a:t> incidents, no restraint </a:t>
            </a:r>
            <a:r>
              <a:rPr lang="en-US" dirty="0">
                <a:solidFill>
                  <a:schemeClr val="dk1"/>
                </a:solidFill>
              </a:rPr>
              <a:t>seclusion</a:t>
            </a:r>
            <a:r>
              <a:rPr lang="en-US" baseline="0" dirty="0">
                <a:solidFill>
                  <a:schemeClr val="dk1"/>
                </a:solidFill>
              </a:rPr>
              <a:t> incidents or no </a:t>
            </a:r>
            <a:r>
              <a:rPr lang="en-US" dirty="0">
                <a:solidFill>
                  <a:schemeClr val="dk1"/>
                </a:solidFill>
              </a:rPr>
              <a:t>seclusion rooms. </a:t>
            </a:r>
          </a:p>
          <a:p>
            <a:pPr marL="174708" indent="-174708">
              <a:buClr>
                <a:schemeClr val="dk1"/>
              </a:buClr>
              <a:buSzPts val="1100"/>
              <a:buFont typeface="Arial" panose="020B0604020202020204" pitchFamily="34" charset="0"/>
              <a:buChar char="•"/>
            </a:pPr>
            <a:r>
              <a:rPr lang="en-US" dirty="0">
                <a:solidFill>
                  <a:schemeClr val="dk1"/>
                </a:solidFill>
              </a:rPr>
              <a:t>If you have zero Rooms to report, you will just need to</a:t>
            </a:r>
            <a:r>
              <a:rPr lang="en-US" dirty="0"/>
              <a:t> click the “Verify Submission” button on Status Tracking. </a:t>
            </a:r>
          </a:p>
          <a:p>
            <a:pPr marL="640594" lvl="1" indent="-174708">
              <a:buClr>
                <a:schemeClr val="dk1"/>
              </a:buClr>
              <a:buSzPts val="1100"/>
              <a:buFont typeface="Arial" panose="020B0604020202020204" pitchFamily="34" charset="0"/>
              <a:buChar char="•"/>
            </a:pPr>
            <a:r>
              <a:rPr lang="en-US" dirty="0"/>
              <a:t>Clicking this button lets us know that you are done and that you had zero records to report.</a:t>
            </a:r>
          </a:p>
          <a:p>
            <a:pPr marL="631908" lvl="1" indent="-174708">
              <a:buClr>
                <a:schemeClr val="dk1"/>
              </a:buClr>
              <a:buSzPts val="1100"/>
              <a:buFont typeface="Arial" panose="020B0604020202020204" pitchFamily="34" charset="0"/>
              <a:buChar char="•"/>
            </a:pPr>
            <a:r>
              <a:rPr lang="en-US" dirty="0"/>
              <a:t>This screenshot shows Seclusion</a:t>
            </a:r>
            <a:r>
              <a:rPr lang="en-US" baseline="0" dirty="0"/>
              <a:t> Rooms, as we don’t have access to the new Verification Reports yet.</a:t>
            </a:r>
          </a:p>
          <a:p>
            <a:pPr marL="174708" indent="-174708">
              <a:buClr>
                <a:schemeClr val="dk1"/>
              </a:buClr>
              <a:buSzPts val="1100"/>
              <a:buFont typeface="Arial" panose="020B0604020202020204" pitchFamily="34" charset="0"/>
              <a:buChar char="•"/>
            </a:pPr>
            <a:r>
              <a:rPr lang="en-US" baseline="0" dirty="0"/>
              <a:t>If you have zero incidents to report for Discipline Incidents and Restraint/Seclusion Incidents, you will approve the verification reports on Status Tracking.</a:t>
            </a:r>
          </a:p>
          <a:p>
            <a:pPr marL="631908" lvl="1" indent="-174708">
              <a:buClr>
                <a:schemeClr val="dk1"/>
              </a:buClr>
              <a:buSzPts val="1100"/>
              <a:buFont typeface="Arial" panose="020B0604020202020204" pitchFamily="34" charset="0"/>
              <a:buChar char="•"/>
            </a:pPr>
            <a:r>
              <a:rPr lang="en-US" baseline="0" dirty="0"/>
              <a:t>These reports are not available yet, but you will click in a box next to the report name, then you will review the grid of data Consolidated displays. Finally you will click the Approve Report button.</a:t>
            </a:r>
          </a:p>
          <a:p>
            <a:pPr marL="631908" lvl="1" indent="-174708">
              <a:buClr>
                <a:schemeClr val="dk1"/>
              </a:buClr>
              <a:buSzPts val="1100"/>
              <a:buFont typeface="Arial" panose="020B0604020202020204" pitchFamily="34" charset="0"/>
              <a:buChar char="•"/>
            </a:pPr>
            <a:r>
              <a:rPr lang="en-US" baseline="0" dirty="0"/>
              <a:t>This process will be repeated for each report. They are set up to be approved one at a time.</a:t>
            </a:r>
            <a:endParaRPr lang="en-US" dirty="0"/>
          </a:p>
          <a:p>
            <a:pPr marL="174708" indent="-174708">
              <a:buClr>
                <a:schemeClr val="dk1"/>
              </a:buClr>
              <a:buSzPts val="1100"/>
              <a:buFont typeface="Arial" panose="020B0604020202020204" pitchFamily="34" charset="0"/>
              <a:buChar char="•"/>
            </a:pPr>
            <a:r>
              <a:rPr lang="en-US" dirty="0"/>
              <a:t>Now it is my pleasure to turn it over to Jackie, who will discuss the Review Window.</a:t>
            </a:r>
          </a:p>
        </p:txBody>
      </p:sp>
      <p:sp>
        <p:nvSpPr>
          <p:cNvPr id="4" name="Slide Number Placeholder 3"/>
          <p:cNvSpPr>
            <a:spLocks noGrp="1"/>
          </p:cNvSpPr>
          <p:nvPr>
            <p:ph type="sldNum" sz="quarter" idx="5"/>
          </p:nvPr>
        </p:nvSpPr>
        <p:spPr/>
        <p:txBody>
          <a:bodyPr/>
          <a:lstStyle/>
          <a:p>
            <a:fld id="{42042C83-F474-4689-992F-134064305DAD}" type="slidenum">
              <a:rPr lang="en-US" smtClean="0"/>
              <a:t>44</a:t>
            </a:fld>
            <a:endParaRPr lang="en-US"/>
          </a:p>
        </p:txBody>
      </p:sp>
    </p:spTree>
    <p:extLst>
      <p:ext uri="{BB962C8B-B14F-4D97-AF65-F5344CB8AC3E}">
        <p14:creationId xmlns:p14="http://schemas.microsoft.com/office/powerpoint/2010/main" val="20374678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Jackie</a:t>
            </a:r>
          </a:p>
          <a:p>
            <a:r>
              <a:rPr lang="en-US" dirty="0"/>
              <a:t>Next we’ll talk about the Review</a:t>
            </a:r>
            <a:r>
              <a:rPr lang="en-US" baseline="0" dirty="0"/>
              <a:t> Window and its purpose.</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45</a:t>
            </a:fld>
            <a:endParaRPr lang="en-US"/>
          </a:p>
        </p:txBody>
      </p:sp>
    </p:spTree>
    <p:extLst>
      <p:ext uri="{BB962C8B-B14F-4D97-AF65-F5344CB8AC3E}">
        <p14:creationId xmlns:p14="http://schemas.microsoft.com/office/powerpoint/2010/main" val="35435582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10b851efc64_0_84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9" name="Google Shape;849;g10b851efc64_0_842:notes"/>
          <p:cNvSpPr txBox="1">
            <a:spLocks noGrp="1"/>
          </p:cNvSpPr>
          <p:nvPr>
            <p:ph type="body" idx="1"/>
          </p:nvPr>
        </p:nvSpPr>
        <p:spPr>
          <a:xfrm>
            <a:off x="701040" y="4473891"/>
            <a:ext cx="5608320" cy="3660610"/>
          </a:xfrm>
          <a:prstGeom prst="rect">
            <a:avLst/>
          </a:prstGeom>
          <a:noFill/>
          <a:ln>
            <a:noFill/>
          </a:ln>
        </p:spPr>
        <p:txBody>
          <a:bodyPr spcFirstLastPara="1" wrap="square" lIns="87812" tIns="87812" rIns="87812" bIns="87812" anchor="t" anchorCtr="0">
            <a:noAutofit/>
          </a:bodyPr>
          <a:lstStyle/>
          <a:p>
            <a:pPr>
              <a:buClr>
                <a:schemeClr val="dk1"/>
              </a:buClr>
              <a:buSzPts val="1300"/>
            </a:pPr>
            <a:r>
              <a:rPr lang="en" dirty="0"/>
              <a:t>Jackie</a:t>
            </a:r>
            <a:endParaRPr dirty="0"/>
          </a:p>
          <a:p>
            <a:pPr>
              <a:buClr>
                <a:schemeClr val="dk1"/>
              </a:buClr>
              <a:buSzPts val="1300"/>
            </a:pPr>
            <a:r>
              <a:rPr lang="en" dirty="0"/>
              <a:t>ODE will review the data submitted and prepare audits for districts to review and address. Audits may identify errors, but might also ask about a record that looks strange but is reported accurately. If you are unsure, please contact us. We are always here to help.  </a:t>
            </a:r>
            <a:endParaRPr dirty="0"/>
          </a:p>
          <a:p>
            <a:pPr>
              <a:buClr>
                <a:schemeClr val="dk1"/>
              </a:buClr>
              <a:buSzPts val="1300"/>
            </a:pPr>
            <a:endParaRPr dirty="0"/>
          </a:p>
          <a:p>
            <a:pPr>
              <a:buClr>
                <a:schemeClr val="dk1"/>
              </a:buClr>
              <a:buSzPts val="1300"/>
            </a:pPr>
            <a:r>
              <a:rPr lang="en" dirty="0"/>
              <a:t>The Review Window is also an opportunity for submitters to add, delete or revise records. Keep in mind that these revisions will not have gone through the ODE audit process, so be careful, especially when adding records. </a:t>
            </a:r>
            <a:endParaRPr dirty="0"/>
          </a:p>
          <a:p>
            <a:pPr>
              <a:buClr>
                <a:schemeClr val="dk1"/>
              </a:buClr>
              <a:buSzPts val="1300"/>
            </a:pPr>
            <a:endParaRPr dirty="0">
              <a:highlight>
                <a:srgbClr val="FFFF00"/>
              </a:highlight>
            </a:endParaRPr>
          </a:p>
          <a:p>
            <a:pPr>
              <a:buClr>
                <a:schemeClr val="dk1"/>
              </a:buClr>
              <a:buSzPts val="1300"/>
            </a:pPr>
            <a:r>
              <a:rPr lang="en" dirty="0"/>
              <a:t>Getting to Review Audits is the same as Review Errors: hover over Student Collections, then hover over Review Discipline Incidents, then hover over the flyout for Error Management and then click on Review Audits. This method is the same for Restraint</a:t>
            </a:r>
            <a:r>
              <a:rPr lang="en" baseline="0" dirty="0"/>
              <a:t> and Selcusion Incidents. Remember, there will be no audit messages for Seclusion R</a:t>
            </a:r>
            <a:r>
              <a:rPr lang="en-US" baseline="0" dirty="0"/>
              <a:t>o</a:t>
            </a:r>
            <a:r>
              <a:rPr lang="en" baseline="0" dirty="0"/>
              <a:t>oms.</a:t>
            </a:r>
            <a:endParaRPr dirty="0"/>
          </a:p>
        </p:txBody>
      </p:sp>
      <p:sp>
        <p:nvSpPr>
          <p:cNvPr id="850" name="Google Shape;850;g10b851efc64_0_842:notes"/>
          <p:cNvSpPr txBox="1">
            <a:spLocks noGrp="1"/>
          </p:cNvSpPr>
          <p:nvPr>
            <p:ph type="sldNum" idx="12"/>
          </p:nvPr>
        </p:nvSpPr>
        <p:spPr>
          <a:xfrm>
            <a:off x="3970938" y="8829968"/>
            <a:ext cx="3037840" cy="466650"/>
          </a:xfrm>
          <a:prstGeom prst="rect">
            <a:avLst/>
          </a:prstGeom>
          <a:noFill/>
          <a:ln>
            <a:noFill/>
          </a:ln>
        </p:spPr>
        <p:txBody>
          <a:bodyPr spcFirstLastPara="1" wrap="square" lIns="92831" tIns="46415" rIns="92831" bIns="46415" anchor="b" anchorCtr="0">
            <a:noAutofit/>
          </a:bodyPr>
          <a:lstStyle/>
          <a:p>
            <a:pPr>
              <a:buClr>
                <a:schemeClr val="dk1"/>
              </a:buClr>
              <a:buSzPts val="1200"/>
            </a:pPr>
            <a:fld id="{00000000-1234-1234-1234-123412341234}" type="slidenum">
              <a:rPr lang="en" sz="1300"/>
              <a:pPr>
                <a:buClr>
                  <a:schemeClr val="dk1"/>
                </a:buClr>
                <a:buSzPts val="1200"/>
              </a:pPr>
              <a:t>46</a:t>
            </a:fld>
            <a:endParaRPr sz="1300"/>
          </a:p>
        </p:txBody>
      </p:sp>
    </p:spTree>
    <p:extLst>
      <p:ext uri="{BB962C8B-B14F-4D97-AF65-F5344CB8AC3E}">
        <p14:creationId xmlns:p14="http://schemas.microsoft.com/office/powerpoint/2010/main" val="4018835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127afb59f21_0_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7" name="Google Shape;857;g127afb59f21_0_5:notes"/>
          <p:cNvSpPr txBox="1">
            <a:spLocks noGrp="1"/>
          </p:cNvSpPr>
          <p:nvPr>
            <p:ph type="body" idx="1"/>
          </p:nvPr>
        </p:nvSpPr>
        <p:spPr>
          <a:xfrm>
            <a:off x="701040" y="4473891"/>
            <a:ext cx="5608320" cy="3660610"/>
          </a:xfrm>
          <a:prstGeom prst="rect">
            <a:avLst/>
          </a:prstGeom>
          <a:noFill/>
          <a:ln>
            <a:noFill/>
          </a:ln>
        </p:spPr>
        <p:txBody>
          <a:bodyPr spcFirstLastPara="1" wrap="square" lIns="87812" tIns="87812" rIns="87812" bIns="87812" anchor="t" anchorCtr="0">
            <a:noAutofit/>
          </a:bodyPr>
          <a:lstStyle/>
          <a:p>
            <a:pPr>
              <a:buClr>
                <a:schemeClr val="dk1"/>
              </a:buClr>
              <a:buSzPts val="1300"/>
            </a:pPr>
            <a:r>
              <a:rPr lang="en" dirty="0"/>
              <a:t>Jackie</a:t>
            </a:r>
            <a:endParaRPr dirty="0"/>
          </a:p>
          <a:p>
            <a:pPr>
              <a:lnSpc>
                <a:spcPct val="115000"/>
              </a:lnSpc>
              <a:buClr>
                <a:schemeClr val="dk1"/>
              </a:buClr>
              <a:buSzPts val="1100"/>
            </a:pPr>
            <a:r>
              <a:rPr lang="en" dirty="0">
                <a:solidFill>
                  <a:schemeClr val="dk1"/>
                </a:solidFill>
              </a:rPr>
              <a:t>In the “Review Audits” screen, you will see:</a:t>
            </a:r>
            <a:endParaRPr dirty="0">
              <a:solidFill>
                <a:schemeClr val="dk1"/>
              </a:solidFill>
            </a:endParaRPr>
          </a:p>
          <a:p>
            <a:pPr marL="174708" indent="-174708">
              <a:lnSpc>
                <a:spcPct val="115000"/>
              </a:lnSpc>
              <a:buClr>
                <a:schemeClr val="dk1"/>
              </a:buClr>
              <a:buSzPts val="1100"/>
              <a:buFont typeface="Arial" panose="020B0604020202020204" pitchFamily="34" charset="0"/>
              <a:buChar char="•"/>
            </a:pPr>
            <a:r>
              <a:rPr lang="en" u="sng" dirty="0">
                <a:solidFill>
                  <a:schemeClr val="dk1"/>
                </a:solidFill>
              </a:rPr>
              <a:t>Audit Count</a:t>
            </a:r>
            <a:r>
              <a:rPr lang="en" dirty="0">
                <a:solidFill>
                  <a:schemeClr val="dk1"/>
                </a:solidFill>
              </a:rPr>
              <a:t> – indicates how many records have the respective audit type.</a:t>
            </a:r>
            <a:endParaRPr dirty="0">
              <a:solidFill>
                <a:schemeClr val="dk1"/>
              </a:solidFill>
            </a:endParaRPr>
          </a:p>
          <a:p>
            <a:pPr marL="174708" indent="-174708">
              <a:lnSpc>
                <a:spcPct val="115000"/>
              </a:lnSpc>
              <a:buClr>
                <a:schemeClr val="dk1"/>
              </a:buClr>
              <a:buSzPts val="1100"/>
              <a:buFont typeface="Arial" panose="020B0604020202020204" pitchFamily="34" charset="0"/>
              <a:buChar char="•"/>
            </a:pPr>
            <a:r>
              <a:rPr lang="en" u="sng" dirty="0">
                <a:solidFill>
                  <a:schemeClr val="dk1"/>
                </a:solidFill>
              </a:rPr>
              <a:t>Audit Type</a:t>
            </a:r>
            <a:r>
              <a:rPr lang="en" dirty="0">
                <a:solidFill>
                  <a:schemeClr val="dk1"/>
                </a:solidFill>
              </a:rPr>
              <a:t> – indicates the type of potential error.</a:t>
            </a:r>
            <a:endParaRPr dirty="0">
              <a:solidFill>
                <a:schemeClr val="dk1"/>
              </a:solidFill>
            </a:endParaRPr>
          </a:p>
          <a:p>
            <a:pPr marL="174708" indent="-174708">
              <a:lnSpc>
                <a:spcPct val="115000"/>
              </a:lnSpc>
              <a:buClr>
                <a:schemeClr val="dk1"/>
              </a:buClr>
              <a:buSzPts val="1100"/>
              <a:buFont typeface="Arial" panose="020B0604020202020204" pitchFamily="34" charset="0"/>
              <a:buChar char="•"/>
            </a:pPr>
            <a:r>
              <a:rPr lang="en" u="sng" dirty="0">
                <a:solidFill>
                  <a:schemeClr val="dk1"/>
                </a:solidFill>
              </a:rPr>
              <a:t>Audit Description</a:t>
            </a:r>
            <a:r>
              <a:rPr lang="en" dirty="0">
                <a:solidFill>
                  <a:schemeClr val="dk1"/>
                </a:solidFill>
              </a:rPr>
              <a:t> – defines the audit type (tip: don’t need to pay a lot of attention to this). Instead, pay attention to the audit comment provided.</a:t>
            </a:r>
            <a:endParaRPr sz="1000" dirty="0"/>
          </a:p>
          <a:p>
            <a:pPr>
              <a:lnSpc>
                <a:spcPct val="115000"/>
              </a:lnSpc>
              <a:spcBef>
                <a:spcPts val="1223"/>
              </a:spcBef>
              <a:spcAft>
                <a:spcPts val="1223"/>
              </a:spcAft>
              <a:buClr>
                <a:schemeClr val="dk1"/>
              </a:buClr>
              <a:buSzPts val="1100"/>
            </a:pPr>
            <a:r>
              <a:rPr lang="en" dirty="0"/>
              <a:t>To access the audit and comment, click the triangle expand button, in the row of the Audit Type you wish to correct, which expands to show the records with that type of audit.</a:t>
            </a:r>
            <a:endParaRPr dirty="0"/>
          </a:p>
        </p:txBody>
      </p:sp>
      <p:sp>
        <p:nvSpPr>
          <p:cNvPr id="858" name="Google Shape;858;g127afb59f21_0_5:notes"/>
          <p:cNvSpPr txBox="1">
            <a:spLocks noGrp="1"/>
          </p:cNvSpPr>
          <p:nvPr>
            <p:ph type="sldNum" idx="12"/>
          </p:nvPr>
        </p:nvSpPr>
        <p:spPr>
          <a:xfrm>
            <a:off x="3970938" y="8829968"/>
            <a:ext cx="3037840" cy="466650"/>
          </a:xfrm>
          <a:prstGeom prst="rect">
            <a:avLst/>
          </a:prstGeom>
          <a:noFill/>
          <a:ln>
            <a:noFill/>
          </a:ln>
        </p:spPr>
        <p:txBody>
          <a:bodyPr spcFirstLastPara="1" wrap="square" lIns="92831" tIns="46415" rIns="92831" bIns="46415" anchor="b" anchorCtr="0">
            <a:noAutofit/>
          </a:bodyPr>
          <a:lstStyle/>
          <a:p>
            <a:pPr>
              <a:buClr>
                <a:schemeClr val="dk1"/>
              </a:buClr>
              <a:buSzPts val="1200"/>
            </a:pPr>
            <a:fld id="{00000000-1234-1234-1234-123412341234}" type="slidenum">
              <a:rPr lang="en" sz="1300"/>
              <a:pPr>
                <a:buClr>
                  <a:schemeClr val="dk1"/>
                </a:buClr>
                <a:buSzPts val="1200"/>
              </a:pPr>
              <a:t>47</a:t>
            </a:fld>
            <a:endParaRPr sz="1300"/>
          </a:p>
        </p:txBody>
      </p:sp>
    </p:spTree>
    <p:extLst>
      <p:ext uri="{BB962C8B-B14F-4D97-AF65-F5344CB8AC3E}">
        <p14:creationId xmlns:p14="http://schemas.microsoft.com/office/powerpoint/2010/main" val="38612308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127afb59f21_0_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4" name="Google Shape;864;g127afb59f21_0_19:notes"/>
          <p:cNvSpPr txBox="1">
            <a:spLocks noGrp="1"/>
          </p:cNvSpPr>
          <p:nvPr>
            <p:ph type="body" idx="1"/>
          </p:nvPr>
        </p:nvSpPr>
        <p:spPr>
          <a:xfrm>
            <a:off x="701040" y="4473891"/>
            <a:ext cx="5608320" cy="3660610"/>
          </a:xfrm>
          <a:prstGeom prst="rect">
            <a:avLst/>
          </a:prstGeom>
          <a:noFill/>
          <a:ln>
            <a:noFill/>
          </a:ln>
        </p:spPr>
        <p:txBody>
          <a:bodyPr spcFirstLastPara="1" wrap="square" lIns="87812" tIns="87812" rIns="87812" bIns="87812" anchor="t" anchorCtr="0">
            <a:noAutofit/>
          </a:bodyPr>
          <a:lstStyle/>
          <a:p>
            <a:pPr>
              <a:buClr>
                <a:schemeClr val="dk1"/>
              </a:buClr>
              <a:buSzPts val="1300"/>
            </a:pPr>
            <a:r>
              <a:rPr lang="en" dirty="0"/>
              <a:t>Jackie</a:t>
            </a:r>
            <a:endParaRPr dirty="0"/>
          </a:p>
          <a:p>
            <a:pPr marL="465887" indent="-304121">
              <a:lnSpc>
                <a:spcPct val="115000"/>
              </a:lnSpc>
              <a:buClr>
                <a:schemeClr val="dk1"/>
              </a:buClr>
              <a:buSzPts val="1100"/>
              <a:buChar char="●"/>
            </a:pPr>
            <a:r>
              <a:rPr lang="en" dirty="0">
                <a:solidFill>
                  <a:schemeClr val="dk1"/>
                </a:solidFill>
              </a:rPr>
              <a:t>The audit comment is a message from the special education Data Team indicating why the record is being flagged as an error or warning.</a:t>
            </a:r>
            <a:endParaRPr dirty="0">
              <a:solidFill>
                <a:schemeClr val="dk1"/>
              </a:solidFill>
            </a:endParaRPr>
          </a:p>
          <a:p>
            <a:pPr marL="465887" indent="-304121">
              <a:lnSpc>
                <a:spcPct val="115000"/>
              </a:lnSpc>
              <a:buClr>
                <a:schemeClr val="dk1"/>
              </a:buClr>
              <a:buSzPts val="1100"/>
              <a:buChar char="●"/>
            </a:pPr>
            <a:r>
              <a:rPr lang="en" dirty="0">
                <a:solidFill>
                  <a:schemeClr val="dk1"/>
                </a:solidFill>
              </a:rPr>
              <a:t>If you are not sure what the comment means, please call a member of the Data Team for assistance. It’s best not to just confirm it.</a:t>
            </a:r>
            <a:endParaRPr dirty="0">
              <a:solidFill>
                <a:schemeClr val="dk1"/>
              </a:solidFill>
            </a:endParaRPr>
          </a:p>
          <a:p>
            <a:pPr marL="465887" indent="-304121">
              <a:lnSpc>
                <a:spcPct val="115000"/>
              </a:lnSpc>
              <a:buClr>
                <a:schemeClr val="dk1"/>
              </a:buClr>
              <a:buSzPts val="1100"/>
              <a:buChar char="●"/>
            </a:pPr>
            <a:r>
              <a:rPr lang="en" dirty="0">
                <a:solidFill>
                  <a:schemeClr val="dk1"/>
                </a:solidFill>
              </a:rPr>
              <a:t>Click on the green check mark to review the record.</a:t>
            </a:r>
            <a:endParaRPr dirty="0">
              <a:solidFill>
                <a:schemeClr val="dk1"/>
              </a:solidFill>
            </a:endParaRPr>
          </a:p>
          <a:p>
            <a:pPr marL="465887" indent="-304121">
              <a:lnSpc>
                <a:spcPct val="115000"/>
              </a:lnSpc>
              <a:buClr>
                <a:schemeClr val="dk1"/>
              </a:buClr>
              <a:buSzPts val="1100"/>
              <a:buChar char="●"/>
            </a:pPr>
            <a:r>
              <a:rPr lang="en" dirty="0">
                <a:solidFill>
                  <a:schemeClr val="dk1"/>
                </a:solidFill>
              </a:rPr>
              <a:t>Once corrected, click the Save and Confirm button. This will save the corrections, and the system will remove the record from the audit list. The Last Activity column will reflect the date and time the last change was made.</a:t>
            </a:r>
            <a:endParaRPr dirty="0">
              <a:solidFill>
                <a:schemeClr val="dk1"/>
              </a:solidFill>
            </a:endParaRPr>
          </a:p>
          <a:p>
            <a:pPr marL="465887" indent="-304121">
              <a:lnSpc>
                <a:spcPct val="115000"/>
              </a:lnSpc>
              <a:buClr>
                <a:schemeClr val="dk1"/>
              </a:buClr>
              <a:buSzPts val="1100"/>
              <a:buChar char="●"/>
            </a:pPr>
            <a:r>
              <a:rPr lang="en" dirty="0">
                <a:solidFill>
                  <a:schemeClr val="dk1"/>
                </a:solidFill>
              </a:rPr>
              <a:t>Please note that you cannot delete records from the Review Audit screen. To delete records, please go to Record Management, Record Maintenance.</a:t>
            </a:r>
            <a:endParaRPr dirty="0">
              <a:solidFill>
                <a:schemeClr val="dk1"/>
              </a:solidFill>
            </a:endParaRPr>
          </a:p>
          <a:p>
            <a:pPr marL="465887">
              <a:lnSpc>
                <a:spcPct val="115000"/>
              </a:lnSpc>
            </a:pPr>
            <a:endParaRPr dirty="0">
              <a:solidFill>
                <a:schemeClr val="dk1"/>
              </a:solidFill>
            </a:endParaRPr>
          </a:p>
          <a:p>
            <a:pPr>
              <a:buClr>
                <a:schemeClr val="dk1"/>
              </a:buClr>
              <a:buSzPts val="1300"/>
            </a:pPr>
            <a:r>
              <a:rPr lang="en" dirty="0"/>
              <a:t>I’ll now pass it back to Lisa Joy.</a:t>
            </a:r>
            <a:endParaRPr dirty="0"/>
          </a:p>
        </p:txBody>
      </p:sp>
      <p:sp>
        <p:nvSpPr>
          <p:cNvPr id="865" name="Google Shape;865;g127afb59f21_0_19:notes"/>
          <p:cNvSpPr txBox="1">
            <a:spLocks noGrp="1"/>
          </p:cNvSpPr>
          <p:nvPr>
            <p:ph type="sldNum" idx="12"/>
          </p:nvPr>
        </p:nvSpPr>
        <p:spPr>
          <a:xfrm>
            <a:off x="3970938" y="8829968"/>
            <a:ext cx="3037840" cy="466650"/>
          </a:xfrm>
          <a:prstGeom prst="rect">
            <a:avLst/>
          </a:prstGeom>
          <a:noFill/>
          <a:ln>
            <a:noFill/>
          </a:ln>
        </p:spPr>
        <p:txBody>
          <a:bodyPr spcFirstLastPara="1" wrap="square" lIns="92831" tIns="46415" rIns="92831" bIns="46415" anchor="b" anchorCtr="0">
            <a:noAutofit/>
          </a:bodyPr>
          <a:lstStyle/>
          <a:p>
            <a:pPr>
              <a:buClr>
                <a:schemeClr val="dk1"/>
              </a:buClr>
              <a:buSzPts val="1200"/>
            </a:pPr>
            <a:fld id="{00000000-1234-1234-1234-123412341234}" type="slidenum">
              <a:rPr lang="en" sz="1300"/>
              <a:pPr>
                <a:buClr>
                  <a:schemeClr val="dk1"/>
                </a:buClr>
                <a:buSzPts val="1200"/>
              </a:pPr>
              <a:t>48</a:t>
            </a:fld>
            <a:endParaRPr sz="1300"/>
          </a:p>
        </p:txBody>
      </p:sp>
    </p:spTree>
    <p:extLst>
      <p:ext uri="{BB962C8B-B14F-4D97-AF65-F5344CB8AC3E}">
        <p14:creationId xmlns:p14="http://schemas.microsoft.com/office/powerpoint/2010/main" val="27733402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300"/>
            </a:pPr>
            <a:r>
              <a:rPr lang="en-US" dirty="0"/>
              <a:t>Lisa Joy</a:t>
            </a:r>
          </a:p>
          <a:p>
            <a:pPr>
              <a:buClr>
                <a:schemeClr val="dk1"/>
              </a:buClr>
              <a:buSzPts val="1300"/>
            </a:pPr>
            <a:r>
              <a:rPr lang="en-US" dirty="0"/>
              <a:t>Documents to assist with submissions to the Discipline Incidents collection can be found on the</a:t>
            </a:r>
            <a:r>
              <a:rPr lang="en-US" baseline="0" dirty="0"/>
              <a:t> collection page, </a:t>
            </a:r>
            <a:r>
              <a:rPr lang="en-US" dirty="0"/>
              <a:t>which is located on the District webpage. There you will find the </a:t>
            </a:r>
          </a:p>
          <a:p>
            <a:pPr marL="465887" indent="-304121">
              <a:buSzPts val="1100"/>
              <a:buChar char="●"/>
            </a:pPr>
            <a:r>
              <a:rPr lang="en-US" dirty="0"/>
              <a:t>Collection Manual</a:t>
            </a:r>
          </a:p>
          <a:p>
            <a:pPr marL="465887" indent="-304121">
              <a:buSzPts val="1100"/>
              <a:buChar char="●"/>
            </a:pPr>
            <a:r>
              <a:rPr lang="en-US" dirty="0"/>
              <a:t>Header Row</a:t>
            </a:r>
            <a:r>
              <a:rPr lang="en-US" baseline="0" dirty="0"/>
              <a:t> Template</a:t>
            </a:r>
          </a:p>
          <a:p>
            <a:pPr marL="465887" indent="-304121">
              <a:buSzPts val="1100"/>
              <a:buChar char="●"/>
            </a:pPr>
            <a:r>
              <a:rPr lang="en-US" baseline="0" dirty="0"/>
              <a:t>Training information</a:t>
            </a:r>
            <a:endParaRPr lang="en-US" dirty="0"/>
          </a:p>
          <a:p>
            <a:pPr>
              <a:buClr>
                <a:schemeClr val="dk1"/>
              </a:buClr>
              <a:buSzPts val="1300"/>
            </a:pPr>
            <a:endParaRPr lang="en-US" dirty="0"/>
          </a:p>
          <a:p>
            <a:pPr>
              <a:buClr>
                <a:schemeClr val="dk1"/>
              </a:buClr>
              <a:buSzPts val="1300"/>
            </a:pPr>
            <a:r>
              <a:rPr lang="en-US" dirty="0"/>
              <a:t>Other technical assistance documents related to School Discipline, Positive Behavior Intervention and other Resources can be found on the ODE site and are linked in this slide for your reference.</a:t>
            </a:r>
          </a:p>
        </p:txBody>
      </p:sp>
      <p:sp>
        <p:nvSpPr>
          <p:cNvPr id="4" name="Slide Number Placeholder 3"/>
          <p:cNvSpPr>
            <a:spLocks noGrp="1"/>
          </p:cNvSpPr>
          <p:nvPr>
            <p:ph type="sldNum" sz="quarter" idx="5"/>
          </p:nvPr>
        </p:nvSpPr>
        <p:spPr/>
        <p:txBody>
          <a:bodyPr/>
          <a:lstStyle/>
          <a:p>
            <a:fld id="{42042C83-F474-4689-992F-134064305DAD}" type="slidenum">
              <a:rPr lang="en-US" smtClean="0"/>
              <a:t>49</a:t>
            </a:fld>
            <a:endParaRPr lang="en-US"/>
          </a:p>
        </p:txBody>
      </p:sp>
    </p:spTree>
    <p:extLst>
      <p:ext uri="{BB962C8B-B14F-4D97-AF65-F5344CB8AC3E}">
        <p14:creationId xmlns:p14="http://schemas.microsoft.com/office/powerpoint/2010/main" val="1418238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300"/>
            </a:pPr>
            <a:r>
              <a:rPr lang="en" dirty="0">
                <a:solidFill>
                  <a:schemeClr val="dk1"/>
                </a:solidFill>
              </a:rPr>
              <a:t>Lisa Joy</a:t>
            </a:r>
          </a:p>
          <a:p>
            <a:pPr>
              <a:buClr>
                <a:schemeClr val="dk1"/>
              </a:buClr>
              <a:buSzPts val="1300"/>
            </a:pPr>
            <a:r>
              <a:rPr lang="en" dirty="0">
                <a:solidFill>
                  <a:schemeClr val="dk1"/>
                </a:solidFill>
              </a:rPr>
              <a:t>What’s New for 2023-2024 is a change in how users login.</a:t>
            </a:r>
          </a:p>
          <a:p>
            <a:pPr marL="174708" indent="-174708">
              <a:buClr>
                <a:schemeClr val="dk1"/>
              </a:buClr>
              <a:buSzPct val="130000"/>
              <a:buFont typeface="Arial" panose="020B0604020202020204" pitchFamily="34" charset="0"/>
              <a:buChar char="•"/>
            </a:pPr>
            <a:r>
              <a:rPr lang="en-US" dirty="0">
                <a:solidFill>
                  <a:schemeClr val="dk1"/>
                </a:solidFill>
                <a:latin typeface="Calibri"/>
                <a:ea typeface="Calibri"/>
                <a:cs typeface="Calibri"/>
                <a:sym typeface="Calibri"/>
              </a:rPr>
              <a:t>Users must only log in as the School District, ESD or EI/ECSE to report records. </a:t>
            </a:r>
          </a:p>
          <a:p>
            <a:pPr marL="174708" indent="-174708">
              <a:buClr>
                <a:schemeClr val="dk1"/>
              </a:buClr>
              <a:buSzPct val="130000"/>
              <a:buFont typeface="Arial" panose="020B0604020202020204" pitchFamily="34" charset="0"/>
              <a:buChar char="•"/>
            </a:pPr>
            <a:r>
              <a:rPr lang="en-US" dirty="0">
                <a:solidFill>
                  <a:schemeClr val="dk1"/>
                </a:solidFill>
                <a:latin typeface="Calibri"/>
                <a:ea typeface="Calibri"/>
                <a:cs typeface="Calibri"/>
                <a:sym typeface="Calibri"/>
              </a:rPr>
              <a:t>Do not use a school to report records. </a:t>
            </a:r>
          </a:p>
          <a:p>
            <a:pPr marL="174708" indent="-174708">
              <a:buClr>
                <a:schemeClr val="dk1"/>
              </a:buClr>
              <a:buSzPct val="130000"/>
              <a:buFont typeface="Arial" panose="020B0604020202020204" pitchFamily="34" charset="0"/>
              <a:buChar char="•"/>
            </a:pPr>
            <a:r>
              <a:rPr lang="en-US" dirty="0">
                <a:solidFill>
                  <a:schemeClr val="dk1"/>
                </a:solidFill>
                <a:latin typeface="Calibri"/>
                <a:ea typeface="Calibri"/>
                <a:cs typeface="Calibri"/>
                <a:sym typeface="Calibri"/>
              </a:rPr>
              <a:t>Select the School District, ESD or EI/ECSE in the Application List, e.g., “Consolidated Collections – School District.”</a:t>
            </a:r>
          </a:p>
          <a:p>
            <a:pPr marL="174708" indent="-174708">
              <a:buClr>
                <a:schemeClr val="dk1"/>
              </a:buClr>
              <a:buSzPct val="130000"/>
              <a:buFont typeface="Arial" panose="020B0604020202020204" pitchFamily="34" charset="0"/>
              <a:buChar char="•"/>
            </a:pPr>
            <a:r>
              <a:rPr lang="en-US" dirty="0">
                <a:solidFill>
                  <a:schemeClr val="dk1"/>
                </a:solidFill>
                <a:latin typeface="Calibri"/>
                <a:ea typeface="Calibri"/>
                <a:cs typeface="Calibri"/>
                <a:sym typeface="Calibri"/>
              </a:rPr>
              <a:t>We are planning to add Verification Reports this year. Users will need to verify these reports for Discipline Incidents and Restraint/Seclusion Incidents during the Main collection window, which is May to July. Users will also need to verify these reports again during the Review Window, which is August to September.</a:t>
            </a:r>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37507910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300"/>
            </a:pPr>
            <a:r>
              <a:rPr lang="en-US" dirty="0"/>
              <a:t>Lisa Joy</a:t>
            </a:r>
          </a:p>
          <a:p>
            <a:pPr>
              <a:buClr>
                <a:schemeClr val="dk1"/>
              </a:buClr>
              <a:buSzPts val="1300"/>
            </a:pPr>
            <a:r>
              <a:rPr lang="en-US" dirty="0"/>
              <a:t>Documents to help with data submission can be found in the Schedule of Due Dates, which is located on the District webpage.</a:t>
            </a:r>
          </a:p>
          <a:p>
            <a:pPr marL="465887" indent="-304121">
              <a:buSzPts val="1100"/>
              <a:buChar char="●"/>
            </a:pPr>
            <a:r>
              <a:rPr lang="en-US" dirty="0"/>
              <a:t>Restraint and Seclusion Incidents Collection Manual</a:t>
            </a:r>
          </a:p>
          <a:p>
            <a:pPr marL="465887" indent="-304121">
              <a:buSzPts val="1100"/>
              <a:buChar char="●"/>
            </a:pPr>
            <a:r>
              <a:rPr lang="en-US" dirty="0"/>
              <a:t>Seclusion Rooms</a:t>
            </a:r>
            <a:r>
              <a:rPr lang="en-US" baseline="0" dirty="0"/>
              <a:t> Manual</a:t>
            </a:r>
            <a:endParaRPr lang="en-US" dirty="0"/>
          </a:p>
          <a:p>
            <a:pPr marL="465887" indent="-304121">
              <a:buSzPts val="1100"/>
              <a:buChar char="●"/>
            </a:pPr>
            <a:r>
              <a:rPr lang="en-US" dirty="0"/>
              <a:t>Header Row Templates</a:t>
            </a:r>
          </a:p>
          <a:p>
            <a:pPr marL="465887" marR="0" lvl="0" indent="-304121" algn="l" defTabSz="914400" rtl="0" eaLnBrk="1" fontAlgn="auto" latinLnBrk="0" hangingPunct="1">
              <a:lnSpc>
                <a:spcPct val="100000"/>
              </a:lnSpc>
              <a:spcBef>
                <a:spcPts val="0"/>
              </a:spcBef>
              <a:spcAft>
                <a:spcPts val="0"/>
              </a:spcAft>
              <a:buClrTx/>
              <a:buSzPts val="1100"/>
              <a:buFontTx/>
              <a:buChar char="●"/>
              <a:tabLst/>
              <a:defRPr/>
            </a:pPr>
            <a:r>
              <a:rPr lang="en-US" sz="1200" dirty="0">
                <a:ea typeface="Calibri" panose="020F0502020204030204"/>
                <a:cs typeface="Calibri" panose="020F0502020204030204"/>
              </a:rPr>
              <a:t>Training Information</a:t>
            </a:r>
            <a:endParaRPr lang="en-US" sz="1200" dirty="0"/>
          </a:p>
          <a:p>
            <a:pPr>
              <a:buClr>
                <a:schemeClr val="dk1"/>
              </a:buClr>
              <a:buSzPts val="1300"/>
            </a:pPr>
            <a:endParaRPr lang="en-US" dirty="0"/>
          </a:p>
          <a:p>
            <a:pPr>
              <a:buClr>
                <a:schemeClr val="dk1"/>
              </a:buClr>
              <a:buSzPts val="1300"/>
            </a:pPr>
            <a:r>
              <a:rPr lang="en-US" dirty="0"/>
              <a:t>Other technical assistance documents related to best practices in the reduction of Restraint and Seclusion can be located on the ODE site. This includes a technical assistance manual, list of training programs and sample forms.</a:t>
            </a:r>
          </a:p>
        </p:txBody>
      </p:sp>
      <p:sp>
        <p:nvSpPr>
          <p:cNvPr id="4" name="Slide Number Placeholder 3"/>
          <p:cNvSpPr>
            <a:spLocks noGrp="1"/>
          </p:cNvSpPr>
          <p:nvPr>
            <p:ph type="sldNum" sz="quarter" idx="5"/>
          </p:nvPr>
        </p:nvSpPr>
        <p:spPr/>
        <p:txBody>
          <a:bodyPr/>
          <a:lstStyle/>
          <a:p>
            <a:fld id="{42042C83-F474-4689-992F-134064305DAD}" type="slidenum">
              <a:rPr lang="en-US" smtClean="0"/>
              <a:t>50</a:t>
            </a:fld>
            <a:endParaRPr lang="en-US"/>
          </a:p>
        </p:txBody>
      </p:sp>
    </p:spTree>
    <p:extLst>
      <p:ext uri="{BB962C8B-B14F-4D97-AF65-F5344CB8AC3E}">
        <p14:creationId xmlns:p14="http://schemas.microsoft.com/office/powerpoint/2010/main" val="15854308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buClr>
                <a:schemeClr val="dk1"/>
              </a:buClr>
              <a:buSzPts val="2300"/>
            </a:pPr>
            <a:r>
              <a:rPr lang="en-US" dirty="0"/>
              <a:t>Lisa Joy</a:t>
            </a:r>
          </a:p>
          <a:p>
            <a:pPr marL="0" lvl="1">
              <a:buClr>
                <a:schemeClr val="dk1"/>
              </a:buClr>
              <a:buSzPts val="2300"/>
            </a:pPr>
            <a:r>
              <a:rPr lang="en-US" dirty="0"/>
              <a:t>Please contact us directly for specific questions pertaining to your institution or program. We can help with individualized situations outside of this training opportunity.</a:t>
            </a:r>
          </a:p>
          <a:p>
            <a:pPr marL="0" lvl="1">
              <a:buClr>
                <a:schemeClr val="dk1"/>
              </a:buClr>
              <a:buSzPts val="2300"/>
            </a:pPr>
            <a:endParaRPr lang="en-US" dirty="0"/>
          </a:p>
          <a:p>
            <a:pPr>
              <a:buClr>
                <a:schemeClr val="dk1"/>
              </a:buClr>
              <a:buSzPts val="2600"/>
            </a:pPr>
            <a:r>
              <a:rPr lang="en-US" dirty="0"/>
              <a:t>Link for completing the Collections: </a:t>
            </a:r>
            <a:r>
              <a:rPr lang="en-US" u="sng" dirty="0">
                <a:solidFill>
                  <a:schemeClr val="hlink"/>
                </a:solidFill>
              </a:rPr>
              <a:t>https://district.ode.state.or.us/apps/login/</a:t>
            </a:r>
            <a:endParaRPr lang="en-US" dirty="0"/>
          </a:p>
        </p:txBody>
      </p:sp>
      <p:sp>
        <p:nvSpPr>
          <p:cNvPr id="4" name="Slide Number Placeholder 3"/>
          <p:cNvSpPr>
            <a:spLocks noGrp="1"/>
          </p:cNvSpPr>
          <p:nvPr>
            <p:ph type="sldNum" sz="quarter" idx="10"/>
          </p:nvPr>
        </p:nvSpPr>
        <p:spPr/>
        <p:txBody>
          <a:bodyPr/>
          <a:lstStyle/>
          <a:p>
            <a:pPr defTabSz="931774">
              <a:defRPr/>
            </a:pPr>
            <a:fld id="{42042C83-F474-4689-992F-134064305DAD}" type="slidenum">
              <a:rPr lang="en-US">
                <a:solidFill>
                  <a:prstClr val="black"/>
                </a:solidFill>
                <a:latin typeface="Calibri" panose="020F0502020204030204"/>
              </a:rPr>
              <a:pPr defTabSz="931774">
                <a:defRPr/>
              </a:pPr>
              <a:t>51</a:t>
            </a:fld>
            <a:endParaRPr lang="en-US">
              <a:solidFill>
                <a:prstClr val="black"/>
              </a:solidFill>
              <a:latin typeface="Calibri" panose="020F0502020204030204"/>
            </a:endParaRPr>
          </a:p>
        </p:txBody>
      </p:sp>
    </p:spTree>
    <p:extLst>
      <p:ext uri="{BB962C8B-B14F-4D97-AF65-F5344CB8AC3E}">
        <p14:creationId xmlns:p14="http://schemas.microsoft.com/office/powerpoint/2010/main" val="926996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3600"/>
            </a:pPr>
            <a:r>
              <a:rPr lang="en-US" dirty="0"/>
              <a:t>Lisa Joy</a:t>
            </a:r>
          </a:p>
          <a:p>
            <a:pPr>
              <a:buClr>
                <a:schemeClr val="dk1"/>
              </a:buClr>
              <a:buSzPts val="1300"/>
            </a:pPr>
            <a:r>
              <a:rPr lang="en-US" dirty="0">
                <a:solidFill>
                  <a:schemeClr val="dk1"/>
                </a:solidFill>
              </a:rPr>
              <a:t>So, let’s start with the Discipline Incidents collection.</a:t>
            </a:r>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3562581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300"/>
            </a:pPr>
            <a:r>
              <a:rPr lang="en-US" dirty="0"/>
              <a:t>Lisa Joy</a:t>
            </a:r>
          </a:p>
          <a:p>
            <a:pPr>
              <a:buClr>
                <a:schemeClr val="dk1"/>
              </a:buClr>
              <a:buSzPts val="1300"/>
            </a:pPr>
            <a:r>
              <a:rPr lang="en-US" dirty="0"/>
              <a:t>The purpose of the Discipline Incidents collection is to collect student level records about discipline incidents that result in exclusion. </a:t>
            </a:r>
          </a:p>
          <a:p>
            <a:pPr>
              <a:buClr>
                <a:schemeClr val="dk1"/>
              </a:buClr>
              <a:buSzPts val="1300"/>
            </a:pPr>
            <a:r>
              <a:rPr lang="en-US" dirty="0"/>
              <a:t>This includes In School Suspension, Out of School Suspension, Expulsion, or Removal to an Interim Alternative Educational Setting.</a:t>
            </a:r>
            <a:endParaRPr lang="en-US" sz="2100" dirty="0"/>
          </a:p>
        </p:txBody>
      </p:sp>
      <p:sp>
        <p:nvSpPr>
          <p:cNvPr id="4" name="Slide Number Placeholder 3"/>
          <p:cNvSpPr>
            <a:spLocks noGrp="1"/>
          </p:cNvSpPr>
          <p:nvPr>
            <p:ph type="sldNum" sz="quarter" idx="5"/>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1798507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300"/>
            </a:pPr>
            <a:r>
              <a:rPr lang="en-US" dirty="0">
                <a:solidFill>
                  <a:schemeClr val="dk1"/>
                </a:solidFill>
              </a:rPr>
              <a:t>Lisa Joy</a:t>
            </a:r>
            <a:endParaRPr lang="en-US" dirty="0"/>
          </a:p>
          <a:p>
            <a:pPr>
              <a:buClr>
                <a:schemeClr val="dk1"/>
              </a:buClr>
              <a:buSzPts val="1300"/>
            </a:pPr>
            <a:r>
              <a:rPr lang="en-US" dirty="0"/>
              <a:t>This collection is a Student level collection.</a:t>
            </a:r>
          </a:p>
          <a:p>
            <a:pPr>
              <a:buClr>
                <a:schemeClr val="dk1"/>
              </a:buClr>
              <a:buSzPts val="1300"/>
            </a:pPr>
            <a:r>
              <a:rPr lang="en-US" dirty="0"/>
              <a:t>The collection counts all discipline incidents that result in removals, not all student behavior referrals, write-ups or infractions.</a:t>
            </a:r>
          </a:p>
          <a:p>
            <a:pPr>
              <a:buClr>
                <a:schemeClr val="dk1"/>
              </a:buClr>
              <a:buSzPts val="1300"/>
            </a:pPr>
            <a:endParaRPr lang="en-US" dirty="0"/>
          </a:p>
          <a:p>
            <a:pPr marL="0" lvl="1">
              <a:buClr>
                <a:srgbClr val="5729A3"/>
              </a:buClr>
              <a:buSzPts val="2300"/>
            </a:pPr>
            <a:r>
              <a:rPr lang="en-US" dirty="0"/>
              <a:t>All Suspensions (In-School and Out-of-School), Expulsions, and Removals must be reported and are entered into the collection for </a:t>
            </a:r>
            <a:r>
              <a:rPr lang="en-US" b="1" dirty="0"/>
              <a:t>ALL</a:t>
            </a:r>
            <a:r>
              <a:rPr lang="en-US" dirty="0"/>
              <a:t> students, regardless of eligibility, (so both general education and special education).</a:t>
            </a:r>
          </a:p>
        </p:txBody>
      </p:sp>
      <p:sp>
        <p:nvSpPr>
          <p:cNvPr id="4" name="Slide Number Placeholder 3"/>
          <p:cNvSpPr>
            <a:spLocks noGrp="1"/>
          </p:cNvSpPr>
          <p:nvPr>
            <p:ph type="sldNum" sz="quarter" idx="5"/>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3242393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300"/>
            </a:pPr>
            <a:r>
              <a:rPr lang="en-US" dirty="0">
                <a:solidFill>
                  <a:schemeClr val="dk1"/>
                </a:solidFill>
              </a:rPr>
              <a:t>Lisa Joy</a:t>
            </a:r>
            <a:endParaRPr lang="en-US" dirty="0"/>
          </a:p>
          <a:p>
            <a:pPr>
              <a:buClr>
                <a:schemeClr val="dk1"/>
              </a:buClr>
              <a:buSzPts val="1700"/>
            </a:pPr>
            <a:r>
              <a:rPr lang="en-US" dirty="0"/>
              <a:t>The data collected is used for mandated federal reporting under ESSA, IDEA and the Gun Free Schools Act (GFSA).</a:t>
            </a:r>
          </a:p>
          <a:p>
            <a:pPr>
              <a:buClr>
                <a:schemeClr val="dk1"/>
              </a:buClr>
              <a:buSzPts val="1700"/>
            </a:pPr>
            <a:r>
              <a:rPr lang="en-US" dirty="0"/>
              <a:t>The data is also used for Persistently Dangerous/Unsafe Schools Determinations. We will be going over these designations in more detail later.</a:t>
            </a:r>
          </a:p>
          <a:p>
            <a:pPr>
              <a:buClr>
                <a:schemeClr val="dk1"/>
              </a:buClr>
              <a:buSzPts val="1700"/>
            </a:pPr>
            <a:r>
              <a:rPr lang="en-US" dirty="0"/>
              <a:t>Finally, the data is used to guide district and agency improvement activities, including special education indicators concerning disproportionality for students navigating disabilities. </a:t>
            </a:r>
          </a:p>
        </p:txBody>
      </p:sp>
      <p:sp>
        <p:nvSpPr>
          <p:cNvPr id="4" name="Slide Number Placeholder 3"/>
          <p:cNvSpPr>
            <a:spLocks noGrp="1"/>
          </p:cNvSpPr>
          <p:nvPr>
            <p:ph type="sldNum" sz="quarter" idx="5"/>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2236113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F192B2-6B19-43FE-BB24-516B021C1A74}"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dirty="0"/>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83FA4334-044A-48B0-A7EE-70014B274E87}"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dirty="0"/>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F23B8288-4B44-47F5-B10C-B8EE45AFE4FC}"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dirty="0"/>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Bar and Content">
  <p:cSld name="1_Title Bar and Content">
    <p:bg>
      <p:bgPr>
        <a:solidFill>
          <a:schemeClr val="accent1"/>
        </a:solidFill>
        <a:effectLst/>
      </p:bgPr>
    </p:bg>
    <p:spTree>
      <p:nvGrpSpPr>
        <p:cNvPr id="1" name="Shape 54"/>
        <p:cNvGrpSpPr/>
        <p:nvPr/>
      </p:nvGrpSpPr>
      <p:grpSpPr>
        <a:xfrm>
          <a:off x="0" y="0"/>
          <a:ext cx="0" cy="0"/>
          <a:chOff x="0" y="0"/>
          <a:chExt cx="0" cy="0"/>
        </a:xfrm>
      </p:grpSpPr>
      <p:sp>
        <p:nvSpPr>
          <p:cNvPr id="55" name="Google Shape;55;p7"/>
          <p:cNvSpPr/>
          <p:nvPr/>
        </p:nvSpPr>
        <p:spPr>
          <a:xfrm>
            <a:off x="206188" y="215153"/>
            <a:ext cx="11775200" cy="6432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sp>
        <p:nvSpPr>
          <p:cNvPr id="56" name="Google Shape;56;p7"/>
          <p:cNvSpPr/>
          <p:nvPr/>
        </p:nvSpPr>
        <p:spPr>
          <a:xfrm>
            <a:off x="206188" y="215153"/>
            <a:ext cx="11775200" cy="1397200"/>
          </a:xfrm>
          <a:prstGeom prst="rect">
            <a:avLst/>
          </a:prstGeom>
          <a:solidFill>
            <a:schemeClr val="lt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sp>
        <p:nvSpPr>
          <p:cNvPr id="57" name="Google Shape;57;p7"/>
          <p:cNvSpPr txBox="1">
            <a:spLocks noGrp="1"/>
          </p:cNvSpPr>
          <p:nvPr>
            <p:ph type="body" idx="1"/>
          </p:nvPr>
        </p:nvSpPr>
        <p:spPr>
          <a:xfrm>
            <a:off x="717176" y="1825625"/>
            <a:ext cx="10784400" cy="4109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58" name="Google Shape;58;p7"/>
          <p:cNvSpPr txBox="1">
            <a:spLocks noGrp="1"/>
          </p:cNvSpPr>
          <p:nvPr>
            <p:ph type="dt" idx="10"/>
          </p:nvPr>
        </p:nvSpPr>
        <p:spPr>
          <a:xfrm>
            <a:off x="3854824" y="6139793"/>
            <a:ext cx="45092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18DDF8D7-1C2F-4D10-860E-502B5D7ECAFE}" type="datetime1">
              <a:rPr lang="en-US" smtClean="0"/>
              <a:t>5/13/2024</a:t>
            </a:fld>
            <a:endParaRPr/>
          </a:p>
        </p:txBody>
      </p:sp>
      <p:sp>
        <p:nvSpPr>
          <p:cNvPr id="59" name="Google Shape;59;p7"/>
          <p:cNvSpPr txBox="1">
            <a:spLocks noGrp="1"/>
          </p:cNvSpPr>
          <p:nvPr>
            <p:ph type="ftr" idx="11"/>
          </p:nvPr>
        </p:nvSpPr>
        <p:spPr>
          <a:xfrm>
            <a:off x="717176" y="6139793"/>
            <a:ext cx="28644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Oregon Department of Education</a:t>
            </a:r>
            <a:endParaRPr/>
          </a:p>
        </p:txBody>
      </p:sp>
      <p:sp>
        <p:nvSpPr>
          <p:cNvPr id="60" name="Google Shape;60;p7"/>
          <p:cNvSpPr txBox="1">
            <a:spLocks noGrp="1"/>
          </p:cNvSpPr>
          <p:nvPr>
            <p:ph type="sldNum" idx="12"/>
          </p:nvPr>
        </p:nvSpPr>
        <p:spPr>
          <a:xfrm>
            <a:off x="8610600" y="6139793"/>
            <a:ext cx="2891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61" name="Google Shape;61;p7"/>
          <p:cNvSpPr txBox="1">
            <a:spLocks noGrp="1"/>
          </p:cNvSpPr>
          <p:nvPr>
            <p:ph type="title"/>
          </p:nvPr>
        </p:nvSpPr>
        <p:spPr>
          <a:xfrm>
            <a:off x="717176" y="457200"/>
            <a:ext cx="10784400" cy="1026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extLst>
      <p:ext uri="{BB962C8B-B14F-4D97-AF65-F5344CB8AC3E}">
        <p14:creationId xmlns:p14="http://schemas.microsoft.com/office/powerpoint/2010/main" val="3136266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3E6D42-223F-456C-89D1-C218A25B33C8}"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A6BD00EC-8CB5-4FFC-A1A2-624E44636C8C}" type="datetime1">
              <a:rPr lang="en-US" smtClean="0"/>
              <a:t>5/13/2024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6EC13F-D240-4254-B7EE-E693EE37305F}"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35D187-50E5-4012-9315-AB927A008A00}"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5C74E8-CC47-4CEE-A6D0-9B13704A4F75}"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352317-0671-4D35-980F-EFEC862FCB21}"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786379-0605-4B6C-B63C-A9AE723C5355}" type="datetime1">
              <a:rPr lang="en-US" smtClean="0"/>
              <a:t>5/13/2024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68D6630B-923D-4567-A03A-688AB40EFCB5}" type="datetime1">
              <a:rPr lang="en-US" smtClean="0"/>
              <a:t>5/13/2024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ECEC484A-041F-40AE-8199-7680078999D6}" type="datetime1">
              <a:rPr lang="en-US" smtClean="0"/>
              <a:t>5/13/2024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7F222149-FA28-40A4-A96B-FE5CEEC510B1}" type="datetime1">
              <a:rPr lang="en-US" smtClean="0"/>
              <a:t>5/13/2024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55D8188A-C689-48A9-A2F6-836E179FF2D1}"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A4CC7DCF-7E1B-40F8-AD15-3D43079750CA}"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Content with Caption">
  <p:cSld name="1_Content with Caption">
    <p:bg>
      <p:bgPr>
        <a:solidFill>
          <a:schemeClr val="accent5"/>
        </a:solidFill>
        <a:effectLst/>
      </p:bgPr>
    </p:bg>
    <p:spTree>
      <p:nvGrpSpPr>
        <p:cNvPr id="1" name="Shape 146"/>
        <p:cNvGrpSpPr/>
        <p:nvPr/>
      </p:nvGrpSpPr>
      <p:grpSpPr>
        <a:xfrm>
          <a:off x="0" y="0"/>
          <a:ext cx="0" cy="0"/>
          <a:chOff x="0" y="0"/>
          <a:chExt cx="0" cy="0"/>
        </a:xfrm>
      </p:grpSpPr>
      <p:sp>
        <p:nvSpPr>
          <p:cNvPr id="147" name="Google Shape;147;p69"/>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69"/>
          <p:cNvSpPr/>
          <p:nvPr/>
        </p:nvSpPr>
        <p:spPr>
          <a:xfrm>
            <a:off x="206189" y="215153"/>
            <a:ext cx="4730470" cy="6432176"/>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69"/>
          <p:cNvSpPr txBox="1">
            <a:spLocks noGrp="1"/>
          </p:cNvSpPr>
          <p:nvPr>
            <p:ph type="title"/>
          </p:nvPr>
        </p:nvSpPr>
        <p:spPr>
          <a:xfrm>
            <a:off x="717177" y="779645"/>
            <a:ext cx="3931826" cy="254239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5"/>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69"/>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1" name="Google Shape;151;p6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502CF662-E8F4-4BFB-A194-679D98408904}" type="datetime1">
              <a:rPr lang="en-US" smtClean="0"/>
              <a:t>5/13/2024</a:t>
            </a:fld>
            <a:endParaRPr/>
          </a:p>
        </p:txBody>
      </p:sp>
      <p:sp>
        <p:nvSpPr>
          <p:cNvPr id="152" name="Google Shape;152;p6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Oregon Department of Education</a:t>
            </a:r>
            <a:endParaRPr/>
          </a:p>
        </p:txBody>
      </p:sp>
      <p:sp>
        <p:nvSpPr>
          <p:cNvPr id="153" name="Google Shape;153;p6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4" name="Google Shape;154;p69"/>
          <p:cNvSpPr>
            <a:spLocks noGrp="1"/>
          </p:cNvSpPr>
          <p:nvPr>
            <p:ph type="pic" idx="2"/>
          </p:nvPr>
        </p:nvSpPr>
        <p:spPr>
          <a:xfrm>
            <a:off x="717177" y="3540125"/>
            <a:ext cx="3931826" cy="2320926"/>
          </a:xfrm>
          <a:prstGeom prst="rect">
            <a:avLst/>
          </a:prstGeom>
          <a:noFill/>
          <a:ln>
            <a:noFill/>
          </a:ln>
        </p:spPr>
      </p:sp>
    </p:spTree>
    <p:extLst>
      <p:ext uri="{BB962C8B-B14F-4D97-AF65-F5344CB8AC3E}">
        <p14:creationId xmlns:p14="http://schemas.microsoft.com/office/powerpoint/2010/main" val="4144483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0AC125-8702-491B-8F85-F8F951B0EBD7}"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3C1AC4F3-C7E5-46CA-BE8F-AF12945E0957}" type="datetime1">
              <a:rPr lang="en-US" smtClean="0"/>
              <a:t>5/13/2024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AC6981-7481-421B-B301-87DCA58B7F55}"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9EED07-A85B-4C98-A833-B4EA7CCF39C8}"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CF34E5-768E-4CD6-829E-419449A630CC}"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6C403A-C36A-4BEC-B74D-35502369BA60}"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dirty="0"/>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7A71BC-E4FC-4E07-B768-BD6C8C6AE3B2}"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FF86E7-E3F2-4EC6-8CE6-5FBF6F5385CA}" type="datetime1">
              <a:rPr lang="en-US" smtClean="0"/>
              <a:t>5/13/2024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60F9678A-9269-4F78-B3D7-A7453EA02260}" type="datetime1">
              <a:rPr lang="en-US" smtClean="0"/>
              <a:t>5/13/2024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65B34710-0CC7-49D8-886A-1EAE87259466}" type="datetime1">
              <a:rPr lang="en-US" smtClean="0"/>
              <a:t>5/13/2024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16C3996A-18FA-474D-A5EE-D5F036C83D3C}"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3EA47826-5B22-41C7-AEDD-C53BFEC669A4}"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1BF54D-69D1-42A0-9D67-AF714C104DF8}"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DF8AC05D-0851-4B1A-8F24-E8859E703931}" type="datetime1">
              <a:rPr lang="en-US" smtClean="0"/>
              <a:t>5/13/2024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1B5A39-8050-4C30-88DF-EF66690C51DA}"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F9E55C-D8F7-4962-8688-C63840B5160D}"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C8358D-1F08-4367-809A-C85ADFA014C7}"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dirty="0"/>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7D13E6-55D5-4ACC-8D5D-153EF25DF70D}"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865BBD-D013-4489-AEF6-F0964AFDEBB7}"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B9FE4C-5A49-4992-87E0-1968F88998F7}" type="datetime1">
              <a:rPr lang="en-US" smtClean="0"/>
              <a:t>5/13/2024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EAC71750-FB88-47BC-BC17-7BB5FF796C0C}" type="datetime1">
              <a:rPr lang="en-US" smtClean="0"/>
              <a:t>5/13/2024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DFD05A73-BE32-457B-88C4-216E1EEF9FF1}" type="datetime1">
              <a:rPr lang="en-US" smtClean="0"/>
              <a:t>5/13/2024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99BD9357-4479-4447-9AF7-AE1B98DB1CB1}"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64C7EBE4-9103-4E37-9722-846BDC27C771}"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874AAE-78D4-40BD-9545-7598BFF79C52}"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22BC21B3-AF11-4F01-8D75-9A6760D753BD}" type="datetime1">
              <a:rPr lang="en-US" smtClean="0"/>
              <a:t>5/13/2024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8348F3-D2CD-4948-9904-CA7F628988C0}"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0F74B-D930-45DB-88FA-B369E56AEB8A}"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dirty="0"/>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677007-B56D-4FC7-85E6-EF972A87B60C}"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1ACDDF-07EF-4F85-9C32-CED4E328DC8D}"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A9DD3B-9E86-46FF-9BA5-FD5F1909CC68}"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CE2276-E37F-4925-8163-0F0A55DF015D}" type="datetime1">
              <a:rPr lang="en-US" smtClean="0"/>
              <a:t>5/13/2024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E7B08D5-CB1E-4D24-BA45-22A37D0569FC}" type="datetime1">
              <a:rPr lang="en-US" smtClean="0"/>
              <a:t>5/13/2024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BF20A9CE-70F9-49C5-AB29-4E64220BFB1B}" type="datetime1">
              <a:rPr lang="en-US" smtClean="0"/>
              <a:t>5/13/2024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832EE685-36EB-4B56-BA6C-91A469B4C3BD}"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8FC5946C-445D-499C-B37A-7CEA0F2C9FB0}"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52C6A6-9DDE-4553-94C6-19CCA08CFCBC}"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07B15B7A-5357-4452-A7FF-437554FC3BF9}" type="datetime1">
              <a:rPr lang="en-US" smtClean="0"/>
              <a:t>5/13/2024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23CDC-C12D-4F8D-B5F7-542BC10B4663}"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dirty="0"/>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025AD3-B668-4C79-BAC7-5D440662ED9C}"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F4C0CB-9EA7-4CDE-8AAA-8F55B0D736BE}"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FD195C-4901-4718-9FEB-0C9A889A5CFA}"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44A0D6-43F7-4022-B156-4EC41BB67AA6}"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9C13FA-A80A-44AA-AF8E-D95E0E14F97A}" type="datetime1">
              <a:rPr lang="en-US" smtClean="0"/>
              <a:t>5/13/2024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F31F094D-5D4D-4DC6-B101-608B1A5EC447}" type="datetime1">
              <a:rPr lang="en-US" smtClean="0"/>
              <a:t>5/13/2024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93C98202-47B0-4CE5-A5BF-F965916D8D78}" type="datetime1">
              <a:rPr lang="en-US" smtClean="0"/>
              <a:t>5/13/2024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C184DC8B-F588-463F-A677-29FD12F1CD08}"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ADFCD17C-67FA-4936-AF7D-342917F0708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5A4AB8-14DE-44D6-A0C2-8B2512B95BF8}" type="datetime1">
              <a:rPr lang="en-US" smtClean="0"/>
              <a:t>5/13/2024</a:t>
            </a:fld>
            <a:endParaRPr lang="en-US" dirty="0"/>
          </a:p>
        </p:txBody>
      </p:sp>
      <p:sp>
        <p:nvSpPr>
          <p:cNvPr id="8" name="Footer Placeholder 7"/>
          <p:cNvSpPr>
            <a:spLocks noGrp="1"/>
          </p:cNvSpPr>
          <p:nvPr>
            <p:ph type="ftr" sz="quarter" idx="11"/>
          </p:nvPr>
        </p:nvSpPr>
        <p:spPr/>
        <p:txBody>
          <a:bodyPr/>
          <a:lstStyle/>
          <a:p>
            <a:r>
              <a:rPr lang="en-US" dirty="0"/>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F541397D-0EC4-4130-950C-53DF987E382F}" type="datetime1">
              <a:rPr lang="en-US" smtClean="0"/>
              <a:t>5/13/2024</a:t>
            </a:fld>
            <a:endParaRPr lang="en-US" dirty="0"/>
          </a:p>
        </p:txBody>
      </p:sp>
      <p:sp>
        <p:nvSpPr>
          <p:cNvPr id="4" name="Footer Placeholder 3"/>
          <p:cNvSpPr>
            <a:spLocks noGrp="1"/>
          </p:cNvSpPr>
          <p:nvPr>
            <p:ph type="ftr" sz="quarter" idx="11"/>
          </p:nvPr>
        </p:nvSpPr>
        <p:spPr/>
        <p:txBody>
          <a:bodyPr/>
          <a:lstStyle/>
          <a:p>
            <a:r>
              <a:rPr lang="en-US" dirty="0"/>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071A0784-8AA2-42D4-9DDC-21599A2F33C5}" type="datetime1">
              <a:rPr lang="en-US" smtClean="0"/>
              <a:t>5/13/2024</a:t>
            </a:fld>
            <a:endParaRPr lang="en-US" dirty="0"/>
          </a:p>
        </p:txBody>
      </p:sp>
      <p:sp>
        <p:nvSpPr>
          <p:cNvPr id="3" name="Footer Placeholder 2"/>
          <p:cNvSpPr>
            <a:spLocks noGrp="1"/>
          </p:cNvSpPr>
          <p:nvPr>
            <p:ph type="ftr" sz="quarter" idx="11"/>
          </p:nvPr>
        </p:nvSpPr>
        <p:spPr/>
        <p:txBody>
          <a:bodyPr/>
          <a:lstStyle/>
          <a:p>
            <a:r>
              <a:rPr lang="en-US" dirty="0"/>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D9B84B80-D9A5-4FF7-9CBD-61D944C2AF35}" type="datetime1">
              <a:rPr lang="en-US" smtClean="0"/>
              <a:t>5/13/2024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27" r:id="rId12"/>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09AEFB5D-20AD-467A-A333-9FEB87490EF5}" type="datetime1">
              <a:rPr lang="en-US" smtClean="0"/>
              <a:t>5/13/2024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8" r:id="rId12"/>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A819FD7F-0737-4B45-9753-8936C25B8471}" type="datetime1">
              <a:rPr lang="en-US" smtClean="0"/>
              <a:t>5/13/2024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97D55A78-7F1F-40ED-8700-D3FAB56F2C0B}" type="datetime1">
              <a:rPr lang="en-US" smtClean="0"/>
              <a:t>5/13/2024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82C837E7-238D-480C-8405-D46649CD7B01}" type="datetime1">
              <a:rPr lang="en-US" smtClean="0"/>
              <a:t>5/13/2024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3B7E7D65-137D-467A-ACB3-BBBDCB4EBFD9}" type="datetime1">
              <a:rPr lang="en-US" smtClean="0"/>
              <a:t>5/13/2024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regon.gov/ode/schools-and-districts/reportcards/Pages/Statewide-Annual-Report-Card.aspx"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www.oregon.gov/ode/students-and-family/healthsafety/Pages/DisciplineRestraintSeclusionCollections.aspx" TargetMode="External"/><Relationship Id="rId4" Type="http://schemas.openxmlformats.org/officeDocument/2006/relationships/hyperlink" Target="https://www.oregon.gov/ode/reports-and-data/SpEdReports/Pages/IDEAFederalDataReports.aspx"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secure.sos.state.or.us/oard/viewSingleRule.action?ruleVrsnRsn=263151"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hyperlink" Target="https://secure.sos.state.or.us/oard/viewSingleRule.action?ruleVrsnRsn=144815"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s://secure.sos.state.or.us/oard/viewSingleRule.action?ruleVrsnRsn=144815"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odedistrict.oregon.gov/CollectionsValidations/Collections/Pages/RestraintSeclusionCollections.aspx" TargetMode="External"/><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s://secure.sos.state.or.us/oard/viewSingleRule.action?ruleVrsnRsn=144815" TargetMode="External"/><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3" Type="http://schemas.openxmlformats.org/officeDocument/2006/relationships/hyperlink" Target="https://nam02.safelinks.protection.outlook.com/?url=https%3A%2F%2Fwww.oregonlaws.org%2Fors%2F339.297&amp;data=02%7C01%7CLisa.Bateman%40ode.state.or.us%7C2c58ad9c7f55486379d908d812624604%7Cb4f51418b26949a2935afa54bf584fc8%7C0%7C0%7C637279560603285652&amp;sdata=zoFQ3PzFD0gFS%2BKm83b6SOw4UFREK7iicQX%2FuMyDDnU%3D&amp;reserved=0" TargetMode="External"/><Relationship Id="rId2" Type="http://schemas.openxmlformats.org/officeDocument/2006/relationships/notesSlide" Target="../notesSlides/notesSlide39.xml"/><Relationship Id="rId1" Type="http://schemas.openxmlformats.org/officeDocument/2006/relationships/slideLayout" Target="../slideLayouts/slideLayout49.xml"/><Relationship Id="rId5" Type="http://schemas.openxmlformats.org/officeDocument/2006/relationships/hyperlink" Target="https://nam02.safelinks.protection.outlook.com/?url=https%3A%2F%2Fsecure.sos.state.or.us%2Foard%2FviewSingleRule.action%3FruleVrsnRsn%3D144815&amp;data=02%7C01%7CLisa.Bateman%40ode.state.or.us%7C2c58ad9c7f55486379d908d812624604%7Cb4f51418b26949a2935afa54bf584fc8%7C0%7C0%7C637279560603285652&amp;sdata=XcRpVNELWwLyiSkkc1jzLpeO%2BSE2nDg%2FtYdW3%2BASycg%3D&amp;reserved=0" TargetMode="External"/><Relationship Id="rId4" Type="http://schemas.openxmlformats.org/officeDocument/2006/relationships/hyperlink" Target="https://nam02.safelinks.protection.outlook.com/?url=https%3A%2F%2Fsecure.sos.state.or.us%2Foard%2FviewSingleRule.action%3FruleVrsnRsn%3D263151&amp;data=02%7C01%7CLisa.Bateman%40ode.state.or.us%7C2c58ad9c7f55486379d908d812624604%7Cb4f51418b26949a2935afa54bf584fc8%7C0%7C0%7C637279560603275658&amp;sdata=t%2FJx2FwZA9a46skop1KKGAXJxaXMRJw8IssV6exrWps%3D&amp;reserved=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49.xml"/><Relationship Id="rId5" Type="http://schemas.openxmlformats.org/officeDocument/2006/relationships/image" Target="../media/image14.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3.xml"/><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hyperlink" Target="https://odedistrict.oregon.gov/CollectionsValidations/Collections/Pages/RestraintSeclusionCollections.aspx" TargetMode="External"/><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hyperlink" Target="https://www.oregon.gov/ode/students-and-family/healthsafety/Pages/School-Discipline,-Bullying,-Restraint-and-Seclusion.aspx"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district.ode.state.or.us/apps/info/DataCllctnDetail.aspx?id=433&amp;Collection_ID=2513" TargetMode="External"/><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hyperlink" Target="https://www.oregon.gov/ode/students-and-family/healthsafety/pages/restraintseclusion.aspx?utm_medium=email&amp;utm_source=govdelivery"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mailto:lisajoy.bateman@ode.oregon.gov"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hyperlink" Target="mailto:cynthia.garton@ode.oregon.gov" TargetMode="External"/><Relationship Id="rId4" Type="http://schemas.openxmlformats.org/officeDocument/2006/relationships/hyperlink" Target="mailto:jackie.mckim@ode.oregon.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4B624A-1522-D559-36EC-0CB7811398CB}"/>
              </a:ext>
            </a:extLst>
          </p:cNvPr>
          <p:cNvSpPr>
            <a:spLocks noGrp="1"/>
          </p:cNvSpPr>
          <p:nvPr>
            <p:ph type="ctrTitle"/>
          </p:nvPr>
        </p:nvSpPr>
        <p:spPr>
          <a:xfrm>
            <a:off x="1524000" y="2524836"/>
            <a:ext cx="9144000" cy="777922"/>
          </a:xfrm>
        </p:spPr>
        <p:txBody>
          <a:bodyPr>
            <a:noAutofit/>
          </a:bodyPr>
          <a:lstStyle/>
          <a:p>
            <a:r>
              <a:rPr lang="en" dirty="0"/>
              <a:t>Collections Webinar 2023-2024</a:t>
            </a:r>
            <a:endParaRPr lang="en-US" dirty="0"/>
          </a:p>
        </p:txBody>
      </p:sp>
      <p:sp>
        <p:nvSpPr>
          <p:cNvPr id="6" name="Subtitle 5">
            <a:extLst>
              <a:ext uri="{FF2B5EF4-FFF2-40B4-BE49-F238E27FC236}">
                <a16:creationId xmlns:a16="http://schemas.microsoft.com/office/drawing/2014/main" id="{790AA6E3-65F5-6BC5-5932-1A99D8204806}"/>
              </a:ext>
            </a:extLst>
          </p:cNvPr>
          <p:cNvSpPr>
            <a:spLocks noGrp="1"/>
          </p:cNvSpPr>
          <p:nvPr>
            <p:ph type="subTitle" idx="1"/>
          </p:nvPr>
        </p:nvSpPr>
        <p:spPr>
          <a:xfrm>
            <a:off x="504967" y="3888711"/>
            <a:ext cx="11109278" cy="1369087"/>
          </a:xfrm>
        </p:spPr>
        <p:txBody>
          <a:bodyPr>
            <a:noAutofit/>
          </a:bodyPr>
          <a:lstStyle/>
          <a:p>
            <a:pPr>
              <a:lnSpc>
                <a:spcPct val="80000"/>
              </a:lnSpc>
              <a:buClr>
                <a:srgbClr val="000000"/>
              </a:buClr>
              <a:buSzPts val="3200"/>
            </a:pPr>
            <a:r>
              <a:rPr lang="en-US" sz="3000" dirty="0">
                <a:ea typeface="Calibri"/>
                <a:cs typeface="Calibri"/>
                <a:sym typeface="Calibri"/>
              </a:rPr>
              <a:t>Discipline Incidents - Restraint &amp; Seclusion Incidents - Seclusion Rooms </a:t>
            </a:r>
          </a:p>
          <a:p>
            <a:pPr>
              <a:lnSpc>
                <a:spcPct val="80000"/>
              </a:lnSpc>
              <a:buClr>
                <a:srgbClr val="000000"/>
              </a:buClr>
              <a:buSzPts val="3200"/>
            </a:pPr>
            <a:endParaRPr lang="en-US" dirty="0">
              <a:ea typeface="Calibri"/>
              <a:cs typeface="Calibri"/>
              <a:sym typeface="Calibri"/>
            </a:endParaRPr>
          </a:p>
          <a:p>
            <a:pPr>
              <a:lnSpc>
                <a:spcPct val="80000"/>
              </a:lnSpc>
              <a:buClr>
                <a:srgbClr val="000000"/>
              </a:buClr>
              <a:buSzPts val="3200"/>
            </a:pPr>
            <a:r>
              <a:rPr lang="en-US" dirty="0">
                <a:ea typeface="Calibri"/>
                <a:cs typeface="Calibri"/>
                <a:sym typeface="Calibri"/>
              </a:rPr>
              <a:t>May 13, 2024</a:t>
            </a:r>
          </a:p>
        </p:txBody>
      </p:sp>
    </p:spTree>
    <p:extLst>
      <p:ext uri="{BB962C8B-B14F-4D97-AF65-F5344CB8AC3E}">
        <p14:creationId xmlns:p14="http://schemas.microsoft.com/office/powerpoint/2010/main" val="613867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8AAE75-C517-6FC1-E7D1-A151EB39F2FD}"/>
              </a:ext>
            </a:extLst>
          </p:cNvPr>
          <p:cNvSpPr>
            <a:spLocks noGrp="1"/>
          </p:cNvSpPr>
          <p:nvPr>
            <p:ph type="title"/>
          </p:nvPr>
        </p:nvSpPr>
        <p:spPr/>
        <p:txBody>
          <a:bodyPr/>
          <a:lstStyle/>
          <a:p>
            <a:r>
              <a:rPr lang="en" dirty="0"/>
              <a:t>Annual Reports</a:t>
            </a:r>
            <a:endParaRPr lang="en-US" dirty="0"/>
          </a:p>
        </p:txBody>
      </p:sp>
      <p:sp>
        <p:nvSpPr>
          <p:cNvPr id="2" name="Content Placeholder 1">
            <a:extLst>
              <a:ext uri="{FF2B5EF4-FFF2-40B4-BE49-F238E27FC236}">
                <a16:creationId xmlns:a16="http://schemas.microsoft.com/office/drawing/2014/main" id="{7114CE3E-9710-2114-FCD3-B3623167ACDA}"/>
              </a:ext>
            </a:extLst>
          </p:cNvPr>
          <p:cNvSpPr>
            <a:spLocks noGrp="1"/>
          </p:cNvSpPr>
          <p:nvPr>
            <p:ph idx="1"/>
          </p:nvPr>
        </p:nvSpPr>
        <p:spPr/>
        <p:txBody>
          <a:bodyPr>
            <a:normAutofit/>
          </a:bodyPr>
          <a:lstStyle/>
          <a:p>
            <a:pPr marL="0" indent="0">
              <a:buClr>
                <a:schemeClr val="dk1"/>
              </a:buClr>
              <a:buSzPts val="2800"/>
              <a:buNone/>
            </a:pPr>
            <a:r>
              <a:rPr lang="en-US" sz="3700" dirty="0">
                <a:solidFill>
                  <a:schemeClr val="dk1"/>
                </a:solidFill>
                <a:latin typeface="Calibri"/>
                <a:ea typeface="Calibri"/>
                <a:cs typeface="Calibri"/>
                <a:sym typeface="Calibri"/>
              </a:rPr>
              <a:t>Statewide:</a:t>
            </a:r>
          </a:p>
          <a:p>
            <a:pPr marL="914377" indent="-541853">
              <a:buClr>
                <a:schemeClr val="dk1"/>
              </a:buClr>
              <a:buSzPct val="77000"/>
              <a:buFont typeface="Calibri"/>
              <a:buChar char="●"/>
            </a:pPr>
            <a:r>
              <a:rPr lang="en-US" sz="3700" u="sng" dirty="0">
                <a:solidFill>
                  <a:schemeClr val="hlink"/>
                </a:solidFill>
                <a:latin typeface="Calibri"/>
                <a:ea typeface="Calibri"/>
                <a:cs typeface="Calibri"/>
                <a:sym typeface="Calibri"/>
                <a:hlinkClick r:id="rId3"/>
              </a:rPr>
              <a:t>Oregon Statewide Report Card</a:t>
            </a:r>
            <a:endParaRPr lang="en-US" sz="3700" dirty="0">
              <a:solidFill>
                <a:schemeClr val="dk1"/>
              </a:solidFill>
              <a:latin typeface="Calibri"/>
              <a:ea typeface="Calibri"/>
              <a:cs typeface="Calibri"/>
              <a:sym typeface="Calibri"/>
            </a:endParaRPr>
          </a:p>
          <a:p>
            <a:pPr marL="914377" indent="-541853">
              <a:buClr>
                <a:schemeClr val="dk1"/>
              </a:buClr>
              <a:buSzPct val="77000"/>
              <a:buFont typeface="Calibri"/>
              <a:buChar char="●"/>
            </a:pPr>
            <a:r>
              <a:rPr lang="en-US" sz="3700" u="sng" dirty="0">
                <a:solidFill>
                  <a:schemeClr val="hlink"/>
                </a:solidFill>
                <a:latin typeface="Calibri"/>
                <a:ea typeface="Calibri"/>
                <a:cs typeface="Calibri"/>
                <a:sym typeface="Calibri"/>
                <a:hlinkClick r:id="rId4"/>
              </a:rPr>
              <a:t>Oregon IDEA Federal Reports</a:t>
            </a:r>
            <a:endParaRPr lang="en-US" sz="3700" dirty="0">
              <a:solidFill>
                <a:schemeClr val="dk1"/>
              </a:solidFill>
              <a:latin typeface="Calibri"/>
              <a:ea typeface="Calibri"/>
              <a:cs typeface="Calibri"/>
              <a:sym typeface="Calibri"/>
            </a:endParaRPr>
          </a:p>
          <a:p>
            <a:pPr marL="0" indent="0">
              <a:spcBef>
                <a:spcPts val="800"/>
              </a:spcBef>
              <a:buClr>
                <a:schemeClr val="dk1"/>
              </a:buClr>
              <a:buSzPts val="2800"/>
              <a:buNone/>
            </a:pPr>
            <a:r>
              <a:rPr lang="en-US" sz="3700" dirty="0">
                <a:solidFill>
                  <a:schemeClr val="dk1"/>
                </a:solidFill>
                <a:latin typeface="Calibri"/>
                <a:ea typeface="Calibri"/>
                <a:cs typeface="Calibri"/>
                <a:sym typeface="Calibri"/>
              </a:rPr>
              <a:t>Other including District:</a:t>
            </a:r>
          </a:p>
          <a:p>
            <a:pPr marL="914377" indent="-541853">
              <a:buClr>
                <a:schemeClr val="dk1"/>
              </a:buClr>
              <a:buSzPct val="77000"/>
              <a:buFont typeface="Calibri"/>
              <a:buChar char="●"/>
            </a:pPr>
            <a:r>
              <a:rPr lang="en-US" sz="3700" u="sng" dirty="0">
                <a:solidFill>
                  <a:schemeClr val="hlink"/>
                </a:solidFill>
                <a:latin typeface="Calibri"/>
                <a:ea typeface="Calibri"/>
                <a:cs typeface="Calibri"/>
                <a:sym typeface="Calibri"/>
                <a:hlinkClick r:id="rId5"/>
              </a:rPr>
              <a:t>Discipline Media Files</a:t>
            </a:r>
            <a:endParaRPr lang="en-US" sz="3700" dirty="0">
              <a:solidFill>
                <a:schemeClr val="dk1"/>
              </a:solidFill>
              <a:latin typeface="Calibri"/>
              <a:ea typeface="Calibri"/>
              <a:cs typeface="Calibri"/>
              <a:sym typeface="Calibri"/>
            </a:endParaRPr>
          </a:p>
        </p:txBody>
      </p:sp>
      <p:sp>
        <p:nvSpPr>
          <p:cNvPr id="3" name="Footer Placeholder 2">
            <a:extLst>
              <a:ext uri="{FF2B5EF4-FFF2-40B4-BE49-F238E27FC236}">
                <a16:creationId xmlns:a16="http://schemas.microsoft.com/office/drawing/2014/main" id="{732BADB7-0FD2-80E5-6C62-C086FD04F1D7}"/>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C073BAC7-8CD7-7742-C977-EA2392B548C4}"/>
              </a:ext>
            </a:extLst>
          </p:cNvPr>
          <p:cNvSpPr>
            <a:spLocks noGrp="1"/>
          </p:cNvSpPr>
          <p:nvPr>
            <p:ph type="sldNum" sz="quarter" idx="12"/>
          </p:nvPr>
        </p:nvSpPr>
        <p:spPr/>
        <p:txBody>
          <a:bodyPr/>
          <a:lstStyle/>
          <a:p>
            <a:fld id="{357F5B69-6281-4C1F-8C38-6DA0F56DA430}" type="slidenum">
              <a:rPr lang="en-US" smtClean="0"/>
              <a:pPr/>
              <a:t>10</a:t>
            </a:fld>
            <a:endParaRPr lang="en-US" dirty="0"/>
          </a:p>
        </p:txBody>
      </p:sp>
    </p:spTree>
    <p:extLst>
      <p:ext uri="{BB962C8B-B14F-4D97-AF65-F5344CB8AC3E}">
        <p14:creationId xmlns:p14="http://schemas.microsoft.com/office/powerpoint/2010/main" val="1775217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1FC00-0886-14C0-E25F-0A8362CDCB98}"/>
              </a:ext>
            </a:extLst>
          </p:cNvPr>
          <p:cNvSpPr>
            <a:spLocks noGrp="1"/>
          </p:cNvSpPr>
          <p:nvPr>
            <p:ph type="title"/>
          </p:nvPr>
        </p:nvSpPr>
        <p:spPr/>
        <p:txBody>
          <a:bodyPr/>
          <a:lstStyle/>
          <a:p>
            <a:r>
              <a:rPr lang="en-US" dirty="0"/>
              <a:t>Discipline: What’s New for 2023-2024</a:t>
            </a:r>
          </a:p>
        </p:txBody>
      </p:sp>
      <p:sp>
        <p:nvSpPr>
          <p:cNvPr id="2" name="Content Placeholder 1">
            <a:extLst>
              <a:ext uri="{FF2B5EF4-FFF2-40B4-BE49-F238E27FC236}">
                <a16:creationId xmlns:a16="http://schemas.microsoft.com/office/drawing/2014/main" id="{1F68BBE1-346C-9531-773F-F1439FD0334B}"/>
              </a:ext>
            </a:extLst>
          </p:cNvPr>
          <p:cNvSpPr>
            <a:spLocks noGrp="1"/>
          </p:cNvSpPr>
          <p:nvPr>
            <p:ph idx="1"/>
          </p:nvPr>
        </p:nvSpPr>
        <p:spPr/>
        <p:txBody>
          <a:bodyPr>
            <a:normAutofit/>
          </a:bodyPr>
          <a:lstStyle/>
          <a:p>
            <a:pPr marL="457200" lvl="0" indent="-457200">
              <a:buClr>
                <a:schemeClr val="dk1"/>
              </a:buClr>
              <a:buSzPct val="130000"/>
              <a:buFont typeface="Arial" panose="020B0604020202020204" pitchFamily="34" charset="0"/>
              <a:buChar char="•"/>
            </a:pPr>
            <a:r>
              <a:rPr lang="en-US" sz="3200" dirty="0">
                <a:solidFill>
                  <a:schemeClr val="dk1"/>
                </a:solidFill>
                <a:latin typeface="Calibri"/>
                <a:ea typeface="Calibri"/>
                <a:cs typeface="Calibri"/>
                <a:sym typeface="Calibri"/>
              </a:rPr>
              <a:t>Error messages for validations that ensure the number of discipline days are valid for a discipline action type will indicate the minimum value for discipline days is 0.5</a:t>
            </a:r>
          </a:p>
          <a:p>
            <a:pPr marL="457200" lvl="0" indent="-457200">
              <a:buClr>
                <a:schemeClr val="dk1"/>
              </a:buClr>
              <a:buSzPct val="130000"/>
              <a:buFont typeface="Arial" panose="020B0604020202020204" pitchFamily="34" charset="0"/>
              <a:buChar char="•"/>
            </a:pPr>
            <a:r>
              <a:rPr lang="en-US" sz="3200" dirty="0">
                <a:solidFill>
                  <a:schemeClr val="dk1"/>
                </a:solidFill>
                <a:latin typeface="Calibri"/>
                <a:ea typeface="Calibri"/>
                <a:cs typeface="Calibri"/>
                <a:sym typeface="Calibri"/>
              </a:rPr>
              <a:t>New Status Tracking verification reports added</a:t>
            </a:r>
          </a:p>
          <a:p>
            <a:pPr marL="457200" lvl="0" indent="-457200">
              <a:buClr>
                <a:schemeClr val="dk1"/>
              </a:buClr>
              <a:buSzPct val="130000"/>
              <a:buFont typeface="Arial" panose="020B0604020202020204" pitchFamily="34" charset="0"/>
              <a:buChar char="•"/>
            </a:pPr>
            <a:r>
              <a:rPr lang="en-US" sz="3200" dirty="0">
                <a:solidFill>
                  <a:schemeClr val="dk1"/>
                </a:solidFill>
                <a:latin typeface="Calibri"/>
                <a:ea typeface="Calibri"/>
                <a:cs typeface="Calibri"/>
                <a:sym typeface="Calibri"/>
              </a:rPr>
              <a:t>Clarifying guidance on which institutions to login has been added to the manual</a:t>
            </a:r>
          </a:p>
        </p:txBody>
      </p:sp>
      <p:sp>
        <p:nvSpPr>
          <p:cNvPr id="3" name="Footer Placeholder 2">
            <a:extLst>
              <a:ext uri="{FF2B5EF4-FFF2-40B4-BE49-F238E27FC236}">
                <a16:creationId xmlns:a16="http://schemas.microsoft.com/office/drawing/2014/main" id="{04E86A86-A527-7E3C-A733-A8212A7AA71F}"/>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C7BB9BCF-B836-9537-DCA1-51E35C880554}"/>
              </a:ext>
            </a:extLst>
          </p:cNvPr>
          <p:cNvSpPr>
            <a:spLocks noGrp="1"/>
          </p:cNvSpPr>
          <p:nvPr>
            <p:ph type="sldNum" sz="quarter" idx="12"/>
          </p:nvPr>
        </p:nvSpPr>
        <p:spPr/>
        <p:txBody>
          <a:bodyPr/>
          <a:lstStyle/>
          <a:p>
            <a:fld id="{357F5B69-6281-4C1F-8C38-6DA0F56DA430}" type="slidenum">
              <a:rPr lang="en-US" smtClean="0"/>
              <a:pPr/>
              <a:t>11</a:t>
            </a:fld>
            <a:endParaRPr lang="en-US" dirty="0"/>
          </a:p>
        </p:txBody>
      </p:sp>
    </p:spTree>
    <p:extLst>
      <p:ext uri="{BB962C8B-B14F-4D97-AF65-F5344CB8AC3E}">
        <p14:creationId xmlns:p14="http://schemas.microsoft.com/office/powerpoint/2010/main" val="3587225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107"/>
          <p:cNvSpPr txBox="1">
            <a:spLocks noGrp="1"/>
          </p:cNvSpPr>
          <p:nvPr>
            <p:ph type="title"/>
          </p:nvPr>
        </p:nvSpPr>
        <p:spPr>
          <a:prstGeom prst="rect">
            <a:avLst/>
          </a:prstGeom>
          <a:noFill/>
          <a:ln>
            <a:noFill/>
          </a:ln>
        </p:spPr>
        <p:txBody>
          <a:bodyPr spcFirstLastPara="1" vert="horz" wrap="square" lIns="121900" tIns="60933" rIns="121900" bIns="60933" rtlCol="0" anchor="ctr" anchorCtr="0">
            <a:normAutofit/>
          </a:bodyPr>
          <a:lstStyle/>
          <a:p>
            <a:pPr>
              <a:lnSpc>
                <a:spcPct val="100000"/>
              </a:lnSpc>
              <a:buClr>
                <a:schemeClr val="dk1"/>
              </a:buClr>
              <a:buSzPts val="2800"/>
            </a:pPr>
            <a:r>
              <a:rPr lang="en" sz="4667"/>
              <a:t>Discipline Incidents Collection</a:t>
            </a:r>
            <a:r>
              <a:rPr lang="en"/>
              <a:t> </a:t>
            </a:r>
            <a:endParaRPr dirty="0"/>
          </a:p>
        </p:txBody>
      </p:sp>
      <p:sp>
        <p:nvSpPr>
          <p:cNvPr id="736" name="Google Shape;736;p107"/>
          <p:cNvSpPr txBox="1">
            <a:spLocks noGrp="1"/>
          </p:cNvSpPr>
          <p:nvPr>
            <p:ph type="body" idx="1"/>
          </p:nvPr>
        </p:nvSpPr>
        <p:spPr>
          <a:xfrm>
            <a:off x="1115761" y="1836665"/>
            <a:ext cx="4042393" cy="4109200"/>
          </a:xfrm>
          <a:prstGeom prst="rect">
            <a:avLst/>
          </a:prstGeom>
        </p:spPr>
        <p:txBody>
          <a:bodyPr spcFirstLastPara="1" vert="horz" wrap="square" lIns="91433" tIns="45700" rIns="91433" bIns="45700" rtlCol="0" anchor="t" anchorCtr="0">
            <a:normAutofit/>
          </a:bodyPr>
          <a:lstStyle/>
          <a:p>
            <a:pPr marL="0" indent="0" algn="ctr">
              <a:spcBef>
                <a:spcPts val="1333"/>
              </a:spcBef>
              <a:buNone/>
            </a:pPr>
            <a:endParaRPr sz="3733" b="1" dirty="0"/>
          </a:p>
          <a:p>
            <a:pPr marL="0" indent="0" algn="ctr">
              <a:spcBef>
                <a:spcPts val="1333"/>
              </a:spcBef>
              <a:buNone/>
            </a:pPr>
            <a:r>
              <a:rPr lang="en" sz="3700" b="1" dirty="0"/>
              <a:t>Collection</a:t>
            </a:r>
            <a:endParaRPr sz="3700" b="1" dirty="0"/>
          </a:p>
          <a:p>
            <a:pPr marL="0" indent="0" algn="ctr">
              <a:spcBef>
                <a:spcPts val="1333"/>
              </a:spcBef>
              <a:buNone/>
            </a:pPr>
            <a:endParaRPr sz="3700" b="1" dirty="0"/>
          </a:p>
          <a:p>
            <a:pPr marL="298442" indent="-298442">
              <a:spcBef>
                <a:spcPts val="1333"/>
              </a:spcBef>
              <a:buSzPts val="2800"/>
            </a:pPr>
            <a:r>
              <a:rPr lang="en" sz="3700" dirty="0"/>
              <a:t>Open: 5/30/202</a:t>
            </a:r>
            <a:r>
              <a:rPr lang="en-US" sz="3700" dirty="0"/>
              <a:t>4</a:t>
            </a:r>
            <a:endParaRPr sz="3700" dirty="0"/>
          </a:p>
          <a:p>
            <a:pPr marL="298442" indent="-298442">
              <a:spcBef>
                <a:spcPts val="1333"/>
              </a:spcBef>
              <a:buSzPts val="2800"/>
            </a:pPr>
            <a:r>
              <a:rPr lang="en" sz="3700" dirty="0"/>
              <a:t>Closes: 7/8/202</a:t>
            </a:r>
            <a:r>
              <a:rPr lang="en-US" sz="3700" dirty="0"/>
              <a:t>4</a:t>
            </a:r>
            <a:endParaRPr sz="3700" dirty="0"/>
          </a:p>
          <a:p>
            <a:pPr marL="0" indent="0">
              <a:buNone/>
            </a:pPr>
            <a:endParaRPr dirty="0"/>
          </a:p>
        </p:txBody>
      </p:sp>
      <p:sp>
        <p:nvSpPr>
          <p:cNvPr id="737" name="Google Shape;737;p107"/>
          <p:cNvSpPr txBox="1">
            <a:spLocks noGrp="1"/>
          </p:cNvSpPr>
          <p:nvPr>
            <p:ph type="body" idx="4294967295"/>
          </p:nvPr>
        </p:nvSpPr>
        <p:spPr>
          <a:xfrm>
            <a:off x="6252308" y="1839157"/>
            <a:ext cx="4521200" cy="4104216"/>
          </a:xfrm>
          <a:prstGeom prst="rect">
            <a:avLst/>
          </a:prstGeom>
        </p:spPr>
        <p:txBody>
          <a:bodyPr spcFirstLastPara="1" vert="horz" wrap="square" lIns="91433" tIns="45700" rIns="91433" bIns="45700" rtlCol="0" anchor="t" anchorCtr="0">
            <a:normAutofit/>
          </a:bodyPr>
          <a:lstStyle/>
          <a:p>
            <a:pPr marL="0" indent="0" algn="ctr">
              <a:spcBef>
                <a:spcPts val="1333"/>
              </a:spcBef>
              <a:buNone/>
            </a:pPr>
            <a:endParaRPr sz="3733" b="1" dirty="0"/>
          </a:p>
          <a:p>
            <a:pPr marL="0" indent="0" algn="ctr">
              <a:spcBef>
                <a:spcPts val="1333"/>
              </a:spcBef>
              <a:buClr>
                <a:schemeClr val="dk1"/>
              </a:buClr>
              <a:buSzPts val="1100"/>
              <a:buNone/>
            </a:pPr>
            <a:r>
              <a:rPr lang="en" sz="3700" b="1" dirty="0"/>
              <a:t>Review Window</a:t>
            </a:r>
            <a:endParaRPr sz="3700" b="1" dirty="0"/>
          </a:p>
          <a:p>
            <a:pPr marL="0" indent="0" algn="ctr">
              <a:spcBef>
                <a:spcPts val="1333"/>
              </a:spcBef>
              <a:buClr>
                <a:schemeClr val="dk1"/>
              </a:buClr>
              <a:buSzPts val="1100"/>
              <a:buNone/>
            </a:pPr>
            <a:endParaRPr sz="3700" b="1" dirty="0"/>
          </a:p>
          <a:p>
            <a:pPr marL="298442" indent="-298442">
              <a:spcBef>
                <a:spcPts val="1333"/>
              </a:spcBef>
              <a:buSzPts val="2800"/>
            </a:pPr>
            <a:r>
              <a:rPr lang="en" sz="3700" dirty="0"/>
              <a:t>Opens: 8/15/202</a:t>
            </a:r>
            <a:r>
              <a:rPr lang="en-US" sz="3700" dirty="0"/>
              <a:t>4</a:t>
            </a:r>
            <a:endParaRPr sz="3700" dirty="0"/>
          </a:p>
          <a:p>
            <a:pPr marL="298442" indent="-298442">
              <a:spcBef>
                <a:spcPts val="1333"/>
              </a:spcBef>
              <a:buSzPts val="2800"/>
            </a:pPr>
            <a:r>
              <a:rPr lang="en" sz="3700" dirty="0"/>
              <a:t>Closes: 9/16/2024</a:t>
            </a:r>
            <a:endParaRPr sz="3700" dirty="0"/>
          </a:p>
        </p:txBody>
      </p:sp>
      <p:sp>
        <p:nvSpPr>
          <p:cNvPr id="2" name="Footer Placeholder 1">
            <a:extLst>
              <a:ext uri="{FF2B5EF4-FFF2-40B4-BE49-F238E27FC236}">
                <a16:creationId xmlns:a16="http://schemas.microsoft.com/office/drawing/2014/main" id="{D80104A8-BD81-DEFD-7693-9D82E69F7492}"/>
              </a:ext>
            </a:extLst>
          </p:cNvPr>
          <p:cNvSpPr>
            <a:spLocks noGrp="1"/>
          </p:cNvSpPr>
          <p:nvPr>
            <p:ph type="ftr" idx="11"/>
          </p:nvPr>
        </p:nvSpPr>
        <p:spPr/>
        <p:txBody>
          <a:bodyPr/>
          <a:lstStyle/>
          <a:p>
            <a:r>
              <a:rPr lang="en-US"/>
              <a:t>Oregon Department of Education</a:t>
            </a:r>
          </a:p>
        </p:txBody>
      </p:sp>
      <p:sp>
        <p:nvSpPr>
          <p:cNvPr id="3" name="Slide Number Placeholder 2">
            <a:extLst>
              <a:ext uri="{FF2B5EF4-FFF2-40B4-BE49-F238E27FC236}">
                <a16:creationId xmlns:a16="http://schemas.microsoft.com/office/drawing/2014/main" id="{630C286E-323B-5301-12B2-473D2EA07CE7}"/>
              </a:ext>
            </a:extLst>
          </p:cNvPr>
          <p:cNvSpPr>
            <a:spLocks noGrp="1"/>
          </p:cNvSpPr>
          <p:nvPr>
            <p:ph type="sldNum" idx="12"/>
          </p:nvPr>
        </p:nvSpPr>
        <p:spPr/>
        <p:txBody>
          <a:bodyPr/>
          <a:lstStyle/>
          <a:p>
            <a:fld id="{00000000-1234-1234-1234-123412341234}" type="slidenum">
              <a:rPr lang="en" smtClean="0"/>
              <a:pPr/>
              <a:t>12</a:t>
            </a:fld>
            <a:endParaRPr lang="en"/>
          </a:p>
        </p:txBody>
      </p:sp>
    </p:spTree>
    <p:extLst>
      <p:ext uri="{BB962C8B-B14F-4D97-AF65-F5344CB8AC3E}">
        <p14:creationId xmlns:p14="http://schemas.microsoft.com/office/powerpoint/2010/main" val="458181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108"/>
          <p:cNvSpPr txBox="1">
            <a:spLocks noGrp="1"/>
          </p:cNvSpPr>
          <p:nvPr>
            <p:ph type="title"/>
          </p:nvPr>
        </p:nvSpPr>
        <p:spPr>
          <a:prstGeom prst="rect">
            <a:avLst/>
          </a:prstGeom>
          <a:noFill/>
          <a:ln>
            <a:noFill/>
          </a:ln>
        </p:spPr>
        <p:txBody>
          <a:bodyPr spcFirstLastPara="1" vert="horz" wrap="square" lIns="121900" tIns="60933" rIns="121900" bIns="60933" rtlCol="0" anchor="ctr" anchorCtr="0">
            <a:normAutofit/>
          </a:bodyPr>
          <a:lstStyle/>
          <a:p>
            <a:pPr>
              <a:lnSpc>
                <a:spcPct val="100000"/>
              </a:lnSpc>
              <a:buClr>
                <a:schemeClr val="dk1"/>
              </a:buClr>
              <a:buSzPts val="2800"/>
            </a:pPr>
            <a:r>
              <a:rPr lang="en" sz="4667" dirty="0"/>
              <a:t>Discipline Incidents</a:t>
            </a:r>
            <a:endParaRPr dirty="0"/>
          </a:p>
        </p:txBody>
      </p:sp>
      <p:sp>
        <p:nvSpPr>
          <p:cNvPr id="744" name="Google Shape;744;p108"/>
          <p:cNvSpPr txBox="1"/>
          <p:nvPr/>
        </p:nvSpPr>
        <p:spPr>
          <a:xfrm>
            <a:off x="798400" y="2108567"/>
            <a:ext cx="10276800" cy="3097987"/>
          </a:xfrm>
          <a:prstGeom prst="rect">
            <a:avLst/>
          </a:prstGeom>
          <a:noFill/>
          <a:ln>
            <a:noFill/>
          </a:ln>
        </p:spPr>
        <p:txBody>
          <a:bodyPr spcFirstLastPara="1" wrap="square" lIns="121900" tIns="121900" rIns="121900" bIns="121900" anchor="t" anchorCtr="0">
            <a:spAutoFit/>
          </a:bodyPr>
          <a:lstStyle/>
          <a:p>
            <a:pPr marL="609585" indent="-567252">
              <a:spcAft>
                <a:spcPts val="800"/>
              </a:spcAft>
              <a:buClr>
                <a:schemeClr val="dk1"/>
              </a:buClr>
              <a:buSzPts val="3100"/>
              <a:buChar char="•"/>
            </a:pPr>
            <a:r>
              <a:rPr lang="en" sz="4100" dirty="0">
                <a:solidFill>
                  <a:schemeClr val="dk1"/>
                </a:solidFill>
                <a:latin typeface="Calibri"/>
                <a:ea typeface="Calibri"/>
                <a:cs typeface="Calibri"/>
                <a:sym typeface="Calibri"/>
              </a:rPr>
              <a:t>Report records for </a:t>
            </a:r>
            <a:r>
              <a:rPr lang="en" sz="4100" u="sng" dirty="0">
                <a:solidFill>
                  <a:schemeClr val="dk1"/>
                </a:solidFill>
                <a:latin typeface="Calibri"/>
                <a:ea typeface="Calibri"/>
                <a:cs typeface="Calibri"/>
                <a:sym typeface="Calibri"/>
              </a:rPr>
              <a:t>all</a:t>
            </a:r>
            <a:r>
              <a:rPr lang="en" sz="4100" dirty="0">
                <a:solidFill>
                  <a:schemeClr val="dk1"/>
                </a:solidFill>
                <a:latin typeface="Calibri"/>
                <a:ea typeface="Calibri"/>
                <a:cs typeface="Calibri"/>
                <a:sym typeface="Calibri"/>
              </a:rPr>
              <a:t> students</a:t>
            </a:r>
            <a:endParaRPr sz="4100" dirty="0">
              <a:solidFill>
                <a:schemeClr val="dk1"/>
              </a:solidFill>
              <a:latin typeface="Calibri"/>
              <a:ea typeface="Calibri"/>
              <a:cs typeface="Calibri"/>
              <a:sym typeface="Calibri"/>
            </a:endParaRPr>
          </a:p>
          <a:p>
            <a:pPr marL="609585" indent="-567252">
              <a:spcAft>
                <a:spcPts val="800"/>
              </a:spcAft>
              <a:buClr>
                <a:schemeClr val="dk1"/>
              </a:buClr>
              <a:buSzPts val="3100"/>
              <a:buChar char="•"/>
            </a:pPr>
            <a:r>
              <a:rPr lang="en" sz="4100" dirty="0">
                <a:solidFill>
                  <a:schemeClr val="dk1"/>
                </a:solidFill>
                <a:latin typeface="Calibri"/>
                <a:ea typeface="Calibri"/>
                <a:cs typeface="Calibri"/>
                <a:sym typeface="Calibri"/>
              </a:rPr>
              <a:t>The collection is cumulative</a:t>
            </a:r>
            <a:endParaRPr sz="4100" dirty="0">
              <a:solidFill>
                <a:schemeClr val="dk1"/>
              </a:solidFill>
              <a:latin typeface="Calibri"/>
              <a:ea typeface="Calibri"/>
              <a:cs typeface="Calibri"/>
              <a:sym typeface="Calibri"/>
            </a:endParaRPr>
          </a:p>
          <a:p>
            <a:pPr marL="609585" indent="-567252">
              <a:spcAft>
                <a:spcPts val="800"/>
              </a:spcAft>
              <a:buClr>
                <a:schemeClr val="dk1"/>
              </a:buClr>
              <a:buSzPts val="3100"/>
              <a:buChar char="•"/>
            </a:pPr>
            <a:r>
              <a:rPr lang="en" sz="4100" dirty="0">
                <a:solidFill>
                  <a:schemeClr val="dk1"/>
                </a:solidFill>
                <a:latin typeface="Calibri"/>
                <a:ea typeface="Calibri"/>
                <a:cs typeface="Calibri"/>
                <a:sym typeface="Calibri"/>
              </a:rPr>
              <a:t>Report records for all incidents occurring from July 1, 2023 to June 30, 2024</a:t>
            </a:r>
            <a:endParaRPr sz="4100" dirty="0">
              <a:latin typeface="Calibri"/>
              <a:ea typeface="Calibri"/>
              <a:cs typeface="Calibri"/>
              <a:sym typeface="Calibri"/>
            </a:endParaRPr>
          </a:p>
        </p:txBody>
      </p:sp>
      <p:sp>
        <p:nvSpPr>
          <p:cNvPr id="2" name="Footer Placeholder 1">
            <a:extLst>
              <a:ext uri="{FF2B5EF4-FFF2-40B4-BE49-F238E27FC236}">
                <a16:creationId xmlns:a16="http://schemas.microsoft.com/office/drawing/2014/main" id="{1D569CEA-9EA2-25EE-AC04-733428253A81}"/>
              </a:ext>
            </a:extLst>
          </p:cNvPr>
          <p:cNvSpPr>
            <a:spLocks noGrp="1"/>
          </p:cNvSpPr>
          <p:nvPr>
            <p:ph type="ftr" idx="11"/>
          </p:nvPr>
        </p:nvSpPr>
        <p:spPr/>
        <p:txBody>
          <a:bodyPr/>
          <a:lstStyle/>
          <a:p>
            <a:r>
              <a:rPr lang="en-US"/>
              <a:t>Oregon Department of Education</a:t>
            </a:r>
          </a:p>
        </p:txBody>
      </p:sp>
      <p:sp>
        <p:nvSpPr>
          <p:cNvPr id="3" name="Slide Number Placeholder 2">
            <a:extLst>
              <a:ext uri="{FF2B5EF4-FFF2-40B4-BE49-F238E27FC236}">
                <a16:creationId xmlns:a16="http://schemas.microsoft.com/office/drawing/2014/main" id="{3D9FE021-BDF3-9BF9-C916-0042DCF116A8}"/>
              </a:ext>
            </a:extLst>
          </p:cNvPr>
          <p:cNvSpPr>
            <a:spLocks noGrp="1"/>
          </p:cNvSpPr>
          <p:nvPr>
            <p:ph type="sldNum" idx="12"/>
          </p:nvPr>
        </p:nvSpPr>
        <p:spPr/>
        <p:txBody>
          <a:bodyPr/>
          <a:lstStyle/>
          <a:p>
            <a:fld id="{00000000-1234-1234-1234-123412341234}" type="slidenum">
              <a:rPr lang="en" smtClean="0"/>
              <a:pPr/>
              <a:t>13</a:t>
            </a:fld>
            <a:endParaRPr lang="en"/>
          </a:p>
        </p:txBody>
      </p:sp>
    </p:spTree>
    <p:extLst>
      <p:ext uri="{BB962C8B-B14F-4D97-AF65-F5344CB8AC3E}">
        <p14:creationId xmlns:p14="http://schemas.microsoft.com/office/powerpoint/2010/main" val="1567903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108"/>
          <p:cNvSpPr txBox="1">
            <a:spLocks noGrp="1"/>
          </p:cNvSpPr>
          <p:nvPr>
            <p:ph type="title"/>
          </p:nvPr>
        </p:nvSpPr>
        <p:spPr>
          <a:prstGeom prst="rect">
            <a:avLst/>
          </a:prstGeom>
          <a:noFill/>
          <a:ln>
            <a:noFill/>
          </a:ln>
        </p:spPr>
        <p:txBody>
          <a:bodyPr spcFirstLastPara="1" vert="horz" wrap="square" lIns="121900" tIns="60933" rIns="121900" bIns="60933" rtlCol="0" anchor="ctr" anchorCtr="0">
            <a:normAutofit/>
          </a:bodyPr>
          <a:lstStyle/>
          <a:p>
            <a:pPr>
              <a:lnSpc>
                <a:spcPct val="100000"/>
              </a:lnSpc>
              <a:buClr>
                <a:schemeClr val="dk1"/>
              </a:buClr>
              <a:buSzPts val="2800"/>
            </a:pPr>
            <a:r>
              <a:rPr lang="en" sz="4667" dirty="0"/>
              <a:t>Discipline Incidents When to Report</a:t>
            </a:r>
            <a:r>
              <a:rPr lang="en" dirty="0"/>
              <a:t> </a:t>
            </a:r>
            <a:endParaRPr dirty="0"/>
          </a:p>
        </p:txBody>
      </p:sp>
      <p:sp>
        <p:nvSpPr>
          <p:cNvPr id="5" name="Google Shape;749;p109"/>
          <p:cNvSpPr txBox="1">
            <a:spLocks noGrp="1"/>
          </p:cNvSpPr>
          <p:nvPr>
            <p:ph type="body" idx="1"/>
          </p:nvPr>
        </p:nvSpPr>
        <p:spPr>
          <a:xfrm>
            <a:off x="576500" y="1661501"/>
            <a:ext cx="10784400" cy="4109200"/>
          </a:xfrm>
          <a:prstGeom prst="rect">
            <a:avLst/>
          </a:prstGeom>
          <a:noFill/>
          <a:ln>
            <a:noFill/>
          </a:ln>
        </p:spPr>
        <p:txBody>
          <a:bodyPr spcFirstLastPara="1" vert="horz" wrap="square" lIns="121900" tIns="121900" rIns="121900" bIns="121900" rtlCol="0" anchor="t" anchorCtr="0">
            <a:noAutofit/>
          </a:bodyPr>
          <a:lstStyle/>
          <a:p>
            <a:pPr indent="-558786">
              <a:lnSpc>
                <a:spcPct val="100000"/>
              </a:lnSpc>
              <a:spcBef>
                <a:spcPts val="0"/>
              </a:spcBef>
              <a:buSzPts val="3000"/>
              <a:buChar char="●"/>
            </a:pPr>
            <a:r>
              <a:rPr lang="en" sz="4000" dirty="0"/>
              <a:t>S</a:t>
            </a:r>
            <a:r>
              <a:rPr lang="en" sz="4000" dirty="0">
                <a:solidFill>
                  <a:schemeClr val="dk1"/>
                </a:solidFill>
              </a:rPr>
              <a:t>tudent records </a:t>
            </a:r>
            <a:r>
              <a:rPr lang="en" sz="4000" dirty="0"/>
              <a:t>reported </a:t>
            </a:r>
            <a:r>
              <a:rPr lang="en" sz="4000" dirty="0">
                <a:solidFill>
                  <a:schemeClr val="dk1"/>
                </a:solidFill>
              </a:rPr>
              <a:t>for </a:t>
            </a:r>
            <a:r>
              <a:rPr lang="en" sz="4000" dirty="0"/>
              <a:t>a single </a:t>
            </a:r>
            <a:r>
              <a:rPr lang="en" sz="4000" dirty="0">
                <a:solidFill>
                  <a:schemeClr val="dk1"/>
                </a:solidFill>
              </a:rPr>
              <a:t>school year</a:t>
            </a:r>
            <a:endParaRPr sz="4000" dirty="0"/>
          </a:p>
          <a:p>
            <a:pPr indent="-558786">
              <a:lnSpc>
                <a:spcPct val="100000"/>
              </a:lnSpc>
              <a:spcBef>
                <a:spcPts val="1333"/>
              </a:spcBef>
              <a:buSzPts val="3000"/>
              <a:buChar char="●"/>
            </a:pPr>
            <a:r>
              <a:rPr lang="en" sz="4000" dirty="0">
                <a:solidFill>
                  <a:schemeClr val="dk1"/>
                </a:solidFill>
              </a:rPr>
              <a:t>If</a:t>
            </a:r>
            <a:r>
              <a:rPr lang="en" sz="4000" dirty="0"/>
              <a:t> action imposed </a:t>
            </a:r>
            <a:r>
              <a:rPr lang="en" sz="4000" b="1" i="1" u="sng" dirty="0">
                <a:solidFill>
                  <a:schemeClr val="dk1"/>
                </a:solidFill>
              </a:rPr>
              <a:t>extends past June 30, 202</a:t>
            </a:r>
            <a:r>
              <a:rPr lang="en" sz="4000" b="1" i="1" u="sng" dirty="0"/>
              <a:t>4</a:t>
            </a:r>
            <a:r>
              <a:rPr lang="en" sz="4000" i="1" dirty="0"/>
              <a:t> </a:t>
            </a:r>
            <a:r>
              <a:rPr lang="en" sz="4000" dirty="0">
                <a:solidFill>
                  <a:schemeClr val="dk1"/>
                </a:solidFill>
              </a:rPr>
              <a:t>(i.e., into the 20</a:t>
            </a:r>
            <a:r>
              <a:rPr lang="en" sz="4000" dirty="0"/>
              <a:t>24</a:t>
            </a:r>
            <a:r>
              <a:rPr lang="en" sz="4000" dirty="0">
                <a:solidFill>
                  <a:schemeClr val="dk1"/>
                </a:solidFill>
              </a:rPr>
              <a:t>-202</a:t>
            </a:r>
            <a:r>
              <a:rPr lang="en" sz="4000" dirty="0"/>
              <a:t>5</a:t>
            </a:r>
            <a:r>
              <a:rPr lang="en" sz="4000" dirty="0">
                <a:solidFill>
                  <a:schemeClr val="dk1"/>
                </a:solidFill>
              </a:rPr>
              <a:t> school year) </a:t>
            </a:r>
            <a:endParaRPr sz="4000" dirty="0"/>
          </a:p>
          <a:p>
            <a:pPr lvl="1" indent="-558786">
              <a:lnSpc>
                <a:spcPct val="100000"/>
              </a:lnSpc>
              <a:spcBef>
                <a:spcPts val="0"/>
              </a:spcBef>
              <a:buSzPts val="3000"/>
              <a:buChar char="○"/>
            </a:pPr>
            <a:r>
              <a:rPr lang="en" sz="4000" dirty="0"/>
              <a:t>E</a:t>
            </a:r>
            <a:r>
              <a:rPr lang="en" sz="4000" dirty="0">
                <a:solidFill>
                  <a:schemeClr val="dk1"/>
                </a:solidFill>
              </a:rPr>
              <a:t>nter record </a:t>
            </a:r>
            <a:r>
              <a:rPr lang="en" sz="4000" dirty="0"/>
              <a:t>in 2023</a:t>
            </a:r>
            <a:r>
              <a:rPr lang="en" sz="4000" dirty="0">
                <a:solidFill>
                  <a:schemeClr val="dk1"/>
                </a:solidFill>
              </a:rPr>
              <a:t>-202</a:t>
            </a:r>
            <a:r>
              <a:rPr lang="en" sz="4000" dirty="0"/>
              <a:t>4</a:t>
            </a:r>
            <a:r>
              <a:rPr lang="en" sz="4000" dirty="0">
                <a:solidFill>
                  <a:schemeClr val="dk1"/>
                </a:solidFill>
              </a:rPr>
              <a:t> collection</a:t>
            </a:r>
            <a:endParaRPr sz="4000" dirty="0"/>
          </a:p>
          <a:p>
            <a:pPr lvl="1" indent="-558786">
              <a:lnSpc>
                <a:spcPct val="100000"/>
              </a:lnSpc>
              <a:spcBef>
                <a:spcPts val="0"/>
              </a:spcBef>
              <a:buSzPts val="3000"/>
              <a:buChar char="○"/>
            </a:pPr>
            <a:r>
              <a:rPr lang="en" sz="4000" dirty="0"/>
              <a:t>Enter</a:t>
            </a:r>
            <a:r>
              <a:rPr lang="en" sz="4000" dirty="0">
                <a:solidFill>
                  <a:schemeClr val="dk1"/>
                </a:solidFill>
              </a:rPr>
              <a:t> total number of days (including days extending into next school year)</a:t>
            </a:r>
            <a:endParaRPr sz="4000" dirty="0"/>
          </a:p>
        </p:txBody>
      </p:sp>
      <p:sp>
        <p:nvSpPr>
          <p:cNvPr id="2" name="Footer Placeholder 1">
            <a:extLst>
              <a:ext uri="{FF2B5EF4-FFF2-40B4-BE49-F238E27FC236}">
                <a16:creationId xmlns:a16="http://schemas.microsoft.com/office/drawing/2014/main" id="{10D2394C-F7C6-B065-1AB7-E1E98C1763AF}"/>
              </a:ext>
            </a:extLst>
          </p:cNvPr>
          <p:cNvSpPr>
            <a:spLocks noGrp="1"/>
          </p:cNvSpPr>
          <p:nvPr>
            <p:ph type="ftr" idx="11"/>
          </p:nvPr>
        </p:nvSpPr>
        <p:spPr/>
        <p:txBody>
          <a:bodyPr/>
          <a:lstStyle/>
          <a:p>
            <a:r>
              <a:rPr lang="en-US"/>
              <a:t>Oregon Department of Education</a:t>
            </a:r>
          </a:p>
        </p:txBody>
      </p:sp>
      <p:sp>
        <p:nvSpPr>
          <p:cNvPr id="3" name="Slide Number Placeholder 2">
            <a:extLst>
              <a:ext uri="{FF2B5EF4-FFF2-40B4-BE49-F238E27FC236}">
                <a16:creationId xmlns:a16="http://schemas.microsoft.com/office/drawing/2014/main" id="{829E9F10-813F-3339-6762-3ADB1052B955}"/>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695798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15"/>
          <p:cNvSpPr txBox="1">
            <a:spLocks noGrp="1"/>
          </p:cNvSpPr>
          <p:nvPr>
            <p:ph type="title"/>
          </p:nvPr>
        </p:nvSpPr>
        <p:spPr>
          <a:prstGeom prst="rect">
            <a:avLst/>
          </a:prstGeom>
          <a:noFill/>
          <a:ln>
            <a:noFill/>
          </a:ln>
        </p:spPr>
        <p:txBody>
          <a:bodyPr spcFirstLastPara="1" vert="horz" wrap="square" lIns="121900" tIns="60933" rIns="121900" bIns="60933" rtlCol="0" anchor="ctr" anchorCtr="0">
            <a:normAutofit/>
          </a:bodyPr>
          <a:lstStyle/>
          <a:p>
            <a:pPr>
              <a:lnSpc>
                <a:spcPct val="100000"/>
              </a:lnSpc>
              <a:buClr>
                <a:schemeClr val="dk1"/>
              </a:buClr>
              <a:buSzPts val="3200"/>
            </a:pPr>
            <a:r>
              <a:rPr lang="en" sz="4267" dirty="0"/>
              <a:t>Data Entry Fields</a:t>
            </a:r>
            <a:endParaRPr sz="4267" dirty="0">
              <a:solidFill>
                <a:srgbClr val="000000"/>
              </a:solidFill>
            </a:endParaRPr>
          </a:p>
        </p:txBody>
      </p:sp>
      <p:sp>
        <p:nvSpPr>
          <p:cNvPr id="2" name="Text Placeholder 1"/>
          <p:cNvSpPr>
            <a:spLocks noGrp="1"/>
          </p:cNvSpPr>
          <p:nvPr>
            <p:ph type="body" idx="1"/>
          </p:nvPr>
        </p:nvSpPr>
        <p:spPr/>
        <p:txBody>
          <a:bodyPr>
            <a:normAutofit/>
          </a:bodyPr>
          <a:lstStyle/>
          <a:p>
            <a:pPr marL="177796" indent="0">
              <a:spcBef>
                <a:spcPts val="0"/>
              </a:spcBef>
              <a:buSzPts val="1300"/>
              <a:buNone/>
            </a:pPr>
            <a:endParaRPr lang="en-US" sz="3067" dirty="0"/>
          </a:p>
          <a:p>
            <a:pPr marL="634984" indent="-457189">
              <a:spcBef>
                <a:spcPts val="0"/>
              </a:spcBef>
              <a:buSzPct val="110000"/>
              <a:buFont typeface="Calibri" panose="020F0502020204030204" pitchFamily="34" charset="0"/>
              <a:buChar char="•"/>
            </a:pPr>
            <a:r>
              <a:rPr lang="en-US" sz="3000" dirty="0"/>
              <a:t>The </a:t>
            </a:r>
            <a:r>
              <a:rPr lang="en-US" sz="3000" b="1" dirty="0"/>
              <a:t>Discipline Modifier</a:t>
            </a:r>
            <a:r>
              <a:rPr lang="en-US" sz="3000" dirty="0"/>
              <a:t> Code</a:t>
            </a:r>
            <a:endParaRPr lang="en-US" sz="3000" dirty="0">
              <a:solidFill>
                <a:srgbClr val="366091"/>
              </a:solidFill>
            </a:endParaRPr>
          </a:p>
          <a:p>
            <a:pPr marL="1066773" indent="-457189">
              <a:spcBef>
                <a:spcPts val="0"/>
              </a:spcBef>
              <a:buSzPct val="90000"/>
              <a:buFont typeface="Courier New" panose="02070309020205020404" pitchFamily="49" charset="0"/>
              <a:buChar char="o"/>
            </a:pPr>
            <a:r>
              <a:rPr lang="en-US" sz="3000" dirty="0"/>
              <a:t>Shortened weapons expulsion </a:t>
            </a:r>
          </a:p>
          <a:p>
            <a:pPr marL="1066773" indent="-457189">
              <a:spcBef>
                <a:spcPts val="0"/>
              </a:spcBef>
              <a:buSzPct val="90000"/>
              <a:buFont typeface="Courier New" panose="02070309020205020404" pitchFamily="49" charset="0"/>
              <a:buChar char="o"/>
            </a:pPr>
            <a:r>
              <a:rPr lang="en-US" sz="3000" dirty="0"/>
              <a:t>Removal by an Administrative Law Judge</a:t>
            </a:r>
          </a:p>
          <a:p>
            <a:pPr marL="177796" indent="0">
              <a:spcBef>
                <a:spcPts val="0"/>
              </a:spcBef>
              <a:buSzPts val="1300"/>
              <a:buNone/>
            </a:pPr>
            <a:endParaRPr lang="en-US" sz="3000" dirty="0"/>
          </a:p>
          <a:p>
            <a:pPr marL="634984" indent="-457189">
              <a:spcBef>
                <a:spcPts val="0"/>
              </a:spcBef>
              <a:buSzPct val="104000"/>
              <a:buFont typeface="Calibri" panose="020F0502020204030204" pitchFamily="34" charset="0"/>
              <a:buChar char="•"/>
            </a:pPr>
            <a:r>
              <a:rPr lang="en-US" sz="3000" b="1" dirty="0"/>
              <a:t>Discipline Days</a:t>
            </a:r>
            <a:endParaRPr lang="en-US" sz="3000" dirty="0"/>
          </a:p>
          <a:p>
            <a:pPr marL="1244569" lvl="1" indent="-457189">
              <a:spcBef>
                <a:spcPts val="0"/>
              </a:spcBef>
              <a:buSzPct val="90000"/>
              <a:buFont typeface="Courier New" panose="02070309020205020404" pitchFamily="49" charset="0"/>
              <a:buChar char="o"/>
            </a:pPr>
            <a:r>
              <a:rPr lang="en-US" sz="3000" dirty="0"/>
              <a:t>More than half of a scheduled school day is counted as a full day</a:t>
            </a:r>
          </a:p>
          <a:p>
            <a:pPr marL="1244569" lvl="1" indent="-457189">
              <a:spcBef>
                <a:spcPts val="0"/>
              </a:spcBef>
              <a:buSzPct val="90000"/>
              <a:buFont typeface="Courier New" panose="02070309020205020404" pitchFamily="49" charset="0"/>
              <a:buChar char="o"/>
            </a:pPr>
            <a:r>
              <a:rPr lang="en-US" sz="3000" dirty="0"/>
              <a:t>Half of the day or less is counted as a half day or 0.5</a:t>
            </a:r>
          </a:p>
        </p:txBody>
      </p:sp>
      <p:sp>
        <p:nvSpPr>
          <p:cNvPr id="3" name="Footer Placeholder 2">
            <a:extLst>
              <a:ext uri="{FF2B5EF4-FFF2-40B4-BE49-F238E27FC236}">
                <a16:creationId xmlns:a16="http://schemas.microsoft.com/office/drawing/2014/main" id="{78BB8F23-233C-C504-78D8-BEA443D2B133}"/>
              </a:ext>
            </a:extLst>
          </p:cNvPr>
          <p:cNvSpPr>
            <a:spLocks noGrp="1"/>
          </p:cNvSpPr>
          <p:nvPr>
            <p:ph type="ft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F09B224D-E5A6-A063-A024-99BE836F3C1A}"/>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1941810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15"/>
          <p:cNvSpPr txBox="1">
            <a:spLocks noGrp="1"/>
          </p:cNvSpPr>
          <p:nvPr>
            <p:ph type="title"/>
          </p:nvPr>
        </p:nvSpPr>
        <p:spPr>
          <a:prstGeom prst="rect">
            <a:avLst/>
          </a:prstGeom>
          <a:noFill/>
          <a:ln>
            <a:noFill/>
          </a:ln>
        </p:spPr>
        <p:txBody>
          <a:bodyPr spcFirstLastPara="1" vert="horz" wrap="square" lIns="121900" tIns="60933" rIns="121900" bIns="60933" rtlCol="0" anchor="ctr" anchorCtr="0">
            <a:normAutofit/>
          </a:bodyPr>
          <a:lstStyle/>
          <a:p>
            <a:pPr lvl="0">
              <a:lnSpc>
                <a:spcPct val="100000"/>
              </a:lnSpc>
              <a:buClr>
                <a:schemeClr val="dk1"/>
              </a:buClr>
              <a:buSzPts val="3200"/>
            </a:pPr>
            <a:r>
              <a:rPr lang="en" sz="4267" dirty="0"/>
              <a:t>Violent Criminal Offense Flag = Yes</a:t>
            </a:r>
            <a:endParaRPr sz="4267" dirty="0">
              <a:solidFill>
                <a:srgbClr val="000000"/>
              </a:solidFill>
            </a:endParaRPr>
          </a:p>
        </p:txBody>
      </p:sp>
      <p:sp>
        <p:nvSpPr>
          <p:cNvPr id="2" name="Text Placeholder 1"/>
          <p:cNvSpPr>
            <a:spLocks noGrp="1"/>
          </p:cNvSpPr>
          <p:nvPr>
            <p:ph type="body" idx="1"/>
          </p:nvPr>
        </p:nvSpPr>
        <p:spPr>
          <a:xfrm>
            <a:off x="717176" y="1670643"/>
            <a:ext cx="11206187" cy="4109200"/>
          </a:xfrm>
        </p:spPr>
        <p:txBody>
          <a:bodyPr>
            <a:noAutofit/>
          </a:bodyPr>
          <a:lstStyle/>
          <a:p>
            <a:pPr marL="0" indent="0">
              <a:lnSpc>
                <a:spcPct val="100000"/>
              </a:lnSpc>
              <a:spcBef>
                <a:spcPts val="0"/>
              </a:spcBef>
              <a:buSzPts val="2800"/>
              <a:buNone/>
            </a:pPr>
            <a:r>
              <a:rPr lang="en-US" sz="2900" dirty="0"/>
              <a:t>Action Type </a:t>
            </a:r>
            <a:r>
              <a:rPr lang="en-US" sz="2900" b="1" dirty="0"/>
              <a:t>Expulsion</a:t>
            </a:r>
            <a:r>
              <a:rPr lang="en-US" sz="2900" dirty="0"/>
              <a:t> for incident </a:t>
            </a:r>
            <a:r>
              <a:rPr lang="en-US" sz="2900" b="1" u="sng" dirty="0"/>
              <a:t>and</a:t>
            </a:r>
            <a:r>
              <a:rPr lang="en-US" sz="2900" dirty="0"/>
              <a:t> </a:t>
            </a:r>
            <a:r>
              <a:rPr lang="en-US" sz="2900" b="1" dirty="0"/>
              <a:t>Arrest</a:t>
            </a:r>
            <a:r>
              <a:rPr lang="en-US" sz="2900" dirty="0"/>
              <a:t> for:</a:t>
            </a:r>
          </a:p>
          <a:p>
            <a:pPr marL="1219170" indent="-507987">
              <a:lnSpc>
                <a:spcPct val="100000"/>
              </a:lnSpc>
              <a:spcBef>
                <a:spcPts val="0"/>
              </a:spcBef>
              <a:buSzPts val="2400"/>
              <a:buFont typeface="Calibri"/>
              <a:buChar char="●"/>
            </a:pPr>
            <a:r>
              <a:rPr lang="en-US" sz="2900" dirty="0"/>
              <a:t>Assault</a:t>
            </a:r>
          </a:p>
          <a:p>
            <a:pPr marL="1219170" indent="-507987">
              <a:lnSpc>
                <a:spcPct val="100000"/>
              </a:lnSpc>
              <a:spcBef>
                <a:spcPts val="0"/>
              </a:spcBef>
              <a:buSzPts val="2400"/>
              <a:buFont typeface="Calibri"/>
              <a:buChar char="●"/>
            </a:pPr>
            <a:r>
              <a:rPr lang="en-US" sz="2900" dirty="0"/>
              <a:t>Manufacture or delivery of a controlled substance</a:t>
            </a:r>
          </a:p>
          <a:p>
            <a:pPr marL="1219170" indent="-507987">
              <a:lnSpc>
                <a:spcPct val="100000"/>
              </a:lnSpc>
              <a:spcBef>
                <a:spcPts val="0"/>
              </a:spcBef>
              <a:buSzPts val="2400"/>
              <a:buFont typeface="Calibri"/>
              <a:buChar char="●"/>
            </a:pPr>
            <a:r>
              <a:rPr lang="en-US" sz="2900" dirty="0"/>
              <a:t>Sexual crimes using force </a:t>
            </a:r>
          </a:p>
          <a:p>
            <a:pPr marL="1219170" indent="-507987">
              <a:lnSpc>
                <a:spcPct val="100000"/>
              </a:lnSpc>
              <a:spcBef>
                <a:spcPts val="0"/>
              </a:spcBef>
              <a:buSzPts val="2400"/>
              <a:buFont typeface="Calibri"/>
              <a:buChar char="●"/>
            </a:pPr>
            <a:r>
              <a:rPr lang="en-US" sz="2900" dirty="0"/>
              <a:t>Threatened use of force or against an incapacitated person </a:t>
            </a:r>
          </a:p>
          <a:p>
            <a:pPr marL="1219170" indent="-507987">
              <a:lnSpc>
                <a:spcPct val="100000"/>
              </a:lnSpc>
              <a:spcBef>
                <a:spcPts val="0"/>
              </a:spcBef>
              <a:buSzPts val="2400"/>
              <a:buFont typeface="Calibri"/>
              <a:buChar char="●"/>
            </a:pPr>
            <a:r>
              <a:rPr lang="en-US" sz="2900" dirty="0"/>
              <a:t>Arson</a:t>
            </a:r>
          </a:p>
          <a:p>
            <a:pPr marL="1219170" indent="-507987">
              <a:lnSpc>
                <a:spcPct val="100000"/>
              </a:lnSpc>
              <a:spcBef>
                <a:spcPts val="0"/>
              </a:spcBef>
              <a:buSzPts val="2400"/>
              <a:buFont typeface="Calibri"/>
              <a:buChar char="●"/>
            </a:pPr>
            <a:r>
              <a:rPr lang="en-US" sz="2900" dirty="0"/>
              <a:t>Robbery </a:t>
            </a:r>
          </a:p>
          <a:p>
            <a:pPr marL="1219170" indent="-507987">
              <a:lnSpc>
                <a:spcPct val="100000"/>
              </a:lnSpc>
              <a:spcBef>
                <a:spcPts val="0"/>
              </a:spcBef>
              <a:buSzPts val="2400"/>
              <a:buFont typeface="Calibri"/>
              <a:buChar char="●"/>
            </a:pPr>
            <a:r>
              <a:rPr lang="en-US" sz="2900" dirty="0"/>
              <a:t>Hate/Bias crime</a:t>
            </a:r>
          </a:p>
          <a:p>
            <a:pPr marL="1219170" indent="-507987">
              <a:lnSpc>
                <a:spcPct val="100000"/>
              </a:lnSpc>
              <a:spcBef>
                <a:spcPts val="0"/>
              </a:spcBef>
              <a:buSzPts val="2400"/>
              <a:buFont typeface="Calibri"/>
              <a:buChar char="●"/>
            </a:pPr>
            <a:r>
              <a:rPr lang="en-US" sz="2900" dirty="0"/>
              <a:t>Coercion </a:t>
            </a:r>
          </a:p>
          <a:p>
            <a:pPr marL="1219170" indent="-507987">
              <a:lnSpc>
                <a:spcPct val="100000"/>
              </a:lnSpc>
              <a:spcBef>
                <a:spcPts val="0"/>
              </a:spcBef>
              <a:buSzPts val="2400"/>
              <a:buFont typeface="Calibri"/>
              <a:buChar char="●"/>
            </a:pPr>
            <a:r>
              <a:rPr lang="en-US" sz="2900" dirty="0"/>
              <a:t>Kidnapping</a:t>
            </a:r>
          </a:p>
        </p:txBody>
      </p:sp>
      <p:sp>
        <p:nvSpPr>
          <p:cNvPr id="3" name="Footer Placeholder 2">
            <a:extLst>
              <a:ext uri="{FF2B5EF4-FFF2-40B4-BE49-F238E27FC236}">
                <a16:creationId xmlns:a16="http://schemas.microsoft.com/office/drawing/2014/main" id="{4123251E-F9F2-AA9C-7132-E698F01DE332}"/>
              </a:ext>
            </a:extLst>
          </p:cNvPr>
          <p:cNvSpPr>
            <a:spLocks noGrp="1"/>
          </p:cNvSpPr>
          <p:nvPr>
            <p:ph type="ft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38220B8B-8C1B-4331-DC5D-1C98180FB3D3}"/>
              </a:ext>
            </a:extLst>
          </p:cNvPr>
          <p:cNvSpPr>
            <a:spLocks noGrp="1"/>
          </p:cNvSpPr>
          <p:nvPr>
            <p:ph type="sldNum" idx="12"/>
          </p:nvPr>
        </p:nvSpPr>
        <p:spPr/>
        <p:txBody>
          <a:bodyPr/>
          <a:lstStyle/>
          <a:p>
            <a:fld id="{00000000-1234-1234-1234-123412341234}" type="slidenum">
              <a:rPr lang="en" smtClean="0"/>
              <a:pPr/>
              <a:t>16</a:t>
            </a:fld>
            <a:endParaRPr lang="en"/>
          </a:p>
        </p:txBody>
      </p:sp>
    </p:spTree>
    <p:extLst>
      <p:ext uri="{BB962C8B-B14F-4D97-AF65-F5344CB8AC3E}">
        <p14:creationId xmlns:p14="http://schemas.microsoft.com/office/powerpoint/2010/main" val="3265617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120"/>
          <p:cNvSpPr txBox="1">
            <a:spLocks noGrp="1"/>
          </p:cNvSpPr>
          <p:nvPr>
            <p:ph type="title"/>
          </p:nvPr>
        </p:nvSpPr>
        <p:spPr>
          <a:xfrm>
            <a:off x="328243" y="68967"/>
            <a:ext cx="10784400" cy="1026400"/>
          </a:xfrm>
          <a:prstGeom prst="rect">
            <a:avLst/>
          </a:prstGeom>
        </p:spPr>
        <p:txBody>
          <a:bodyPr spcFirstLastPara="1" vert="horz" wrap="square" lIns="91433" tIns="45700" rIns="91433" bIns="45700" rtlCol="0" anchor="b" anchorCtr="0">
            <a:normAutofit/>
          </a:bodyPr>
          <a:lstStyle/>
          <a:p>
            <a:pPr>
              <a:spcBef>
                <a:spcPts val="0"/>
              </a:spcBef>
            </a:pPr>
            <a:r>
              <a:rPr lang="en"/>
              <a:t>Adding a Second Disciplinary Action </a:t>
            </a:r>
            <a:endParaRPr/>
          </a:p>
        </p:txBody>
      </p:sp>
      <p:pic>
        <p:nvPicPr>
          <p:cNvPr id="827" name="Google Shape;827;p120" descr="Screenshot of the data entry screen with a red circle around the Save and Add Action button." title="Consolidated Collections"/>
          <p:cNvPicPr preferRelativeResize="0"/>
          <p:nvPr/>
        </p:nvPicPr>
        <p:blipFill>
          <a:blip r:embed="rId3">
            <a:alphaModFix/>
          </a:blip>
          <a:stretch>
            <a:fillRect/>
          </a:stretch>
        </p:blipFill>
        <p:spPr>
          <a:xfrm>
            <a:off x="728633" y="1095367"/>
            <a:ext cx="7950200" cy="1866900"/>
          </a:xfrm>
          <a:prstGeom prst="rect">
            <a:avLst/>
          </a:prstGeom>
          <a:noFill/>
          <a:ln>
            <a:noFill/>
          </a:ln>
        </p:spPr>
      </p:pic>
      <p:sp>
        <p:nvSpPr>
          <p:cNvPr id="829" name="Google Shape;829;p120"/>
          <p:cNvSpPr txBox="1"/>
          <p:nvPr/>
        </p:nvSpPr>
        <p:spPr>
          <a:xfrm>
            <a:off x="328233" y="3129834"/>
            <a:ext cx="4438800" cy="3019761"/>
          </a:xfrm>
          <a:prstGeom prst="rect">
            <a:avLst/>
          </a:prstGeom>
          <a:noFill/>
          <a:ln>
            <a:noFill/>
          </a:ln>
        </p:spPr>
        <p:txBody>
          <a:bodyPr spcFirstLastPara="1" wrap="square" lIns="121900" tIns="121900" rIns="121900" bIns="121900" anchor="t" anchorCtr="0">
            <a:spAutoFit/>
          </a:bodyPr>
          <a:lstStyle/>
          <a:p>
            <a:r>
              <a:rPr lang="en" sz="2100" dirty="0">
                <a:solidFill>
                  <a:schemeClr val="dk1"/>
                </a:solidFill>
                <a:latin typeface="Calibri"/>
                <a:ea typeface="Calibri"/>
                <a:cs typeface="Calibri"/>
                <a:sym typeface="Calibri"/>
              </a:rPr>
              <a:t>Click Save and Add Action to add a second discipline action type.</a:t>
            </a:r>
            <a:endParaRPr sz="2100" dirty="0">
              <a:solidFill>
                <a:schemeClr val="dk1"/>
              </a:solidFill>
              <a:latin typeface="Calibri"/>
              <a:ea typeface="Calibri"/>
              <a:cs typeface="Calibri"/>
              <a:sym typeface="Calibri"/>
            </a:endParaRPr>
          </a:p>
          <a:p>
            <a:endParaRPr sz="2100" dirty="0">
              <a:solidFill>
                <a:schemeClr val="dk1"/>
              </a:solidFill>
              <a:latin typeface="Calibri"/>
              <a:ea typeface="Calibri"/>
              <a:cs typeface="Calibri"/>
              <a:sym typeface="Calibri"/>
            </a:endParaRPr>
          </a:p>
          <a:p>
            <a:r>
              <a:rPr lang="en" sz="2100" dirty="0">
                <a:solidFill>
                  <a:schemeClr val="dk1"/>
                </a:solidFill>
                <a:latin typeface="Calibri"/>
                <a:ea typeface="Calibri"/>
                <a:cs typeface="Calibri"/>
                <a:sym typeface="Calibri"/>
              </a:rPr>
              <a:t>Editable fields for the second action type are:</a:t>
            </a:r>
            <a:endParaRPr sz="2100" dirty="0">
              <a:solidFill>
                <a:schemeClr val="dk1"/>
              </a:solidFill>
              <a:latin typeface="Calibri"/>
              <a:ea typeface="Calibri"/>
              <a:cs typeface="Calibri"/>
              <a:sym typeface="Calibri"/>
            </a:endParaRPr>
          </a:p>
          <a:p>
            <a:pPr marL="609585" indent="-440256">
              <a:lnSpc>
                <a:spcPct val="115000"/>
              </a:lnSpc>
              <a:buClr>
                <a:schemeClr val="dk1"/>
              </a:buClr>
              <a:buSzPts val="1600"/>
              <a:buFont typeface="Calibri"/>
              <a:buChar char="●"/>
            </a:pPr>
            <a:r>
              <a:rPr lang="en" sz="2100" dirty="0">
                <a:solidFill>
                  <a:schemeClr val="dk1"/>
                </a:solidFill>
                <a:latin typeface="Calibri"/>
                <a:ea typeface="Calibri"/>
                <a:cs typeface="Calibri"/>
                <a:sym typeface="Calibri"/>
              </a:rPr>
              <a:t>Discipline Action Type, </a:t>
            </a:r>
            <a:endParaRPr sz="2100" dirty="0">
              <a:solidFill>
                <a:schemeClr val="dk1"/>
              </a:solidFill>
              <a:latin typeface="Calibri"/>
              <a:ea typeface="Calibri"/>
              <a:cs typeface="Calibri"/>
              <a:sym typeface="Calibri"/>
            </a:endParaRPr>
          </a:p>
          <a:p>
            <a:pPr marL="609585" indent="-440256">
              <a:lnSpc>
                <a:spcPct val="115000"/>
              </a:lnSpc>
              <a:buClr>
                <a:schemeClr val="dk1"/>
              </a:buClr>
              <a:buSzPts val="1600"/>
              <a:buFont typeface="Calibri"/>
              <a:buChar char="●"/>
            </a:pPr>
            <a:r>
              <a:rPr lang="en" sz="2100" dirty="0">
                <a:solidFill>
                  <a:schemeClr val="dk1"/>
                </a:solidFill>
                <a:latin typeface="Calibri"/>
                <a:ea typeface="Calibri"/>
                <a:cs typeface="Calibri"/>
                <a:sym typeface="Calibri"/>
              </a:rPr>
              <a:t>Discipline Days, and </a:t>
            </a:r>
            <a:endParaRPr sz="2100" dirty="0">
              <a:solidFill>
                <a:schemeClr val="dk1"/>
              </a:solidFill>
              <a:latin typeface="Calibri"/>
              <a:ea typeface="Calibri"/>
              <a:cs typeface="Calibri"/>
              <a:sym typeface="Calibri"/>
            </a:endParaRPr>
          </a:p>
          <a:p>
            <a:pPr marL="609585" indent="-440256">
              <a:lnSpc>
                <a:spcPct val="115000"/>
              </a:lnSpc>
              <a:buClr>
                <a:schemeClr val="dk1"/>
              </a:buClr>
              <a:buSzPts val="1600"/>
              <a:buFont typeface="Calibri"/>
              <a:buChar char="●"/>
            </a:pPr>
            <a:r>
              <a:rPr lang="en" sz="2100" dirty="0">
                <a:solidFill>
                  <a:schemeClr val="dk1"/>
                </a:solidFill>
                <a:latin typeface="Calibri"/>
                <a:ea typeface="Calibri"/>
                <a:cs typeface="Calibri"/>
                <a:sym typeface="Calibri"/>
              </a:rPr>
              <a:t>Interim Education Services flag</a:t>
            </a:r>
            <a:endParaRPr sz="2100" dirty="0">
              <a:solidFill>
                <a:schemeClr val="dk1"/>
              </a:solidFill>
              <a:latin typeface="Calibri"/>
              <a:ea typeface="Calibri"/>
              <a:cs typeface="Calibri"/>
              <a:sym typeface="Calibri"/>
            </a:endParaRPr>
          </a:p>
        </p:txBody>
      </p:sp>
      <p:pic>
        <p:nvPicPr>
          <p:cNvPr id="3" name="Picture 2" descr="The record screen after Save and Add Action, showing which fields are editable and which are not.">
            <a:extLst>
              <a:ext uri="{FF2B5EF4-FFF2-40B4-BE49-F238E27FC236}">
                <a16:creationId xmlns:a16="http://schemas.microsoft.com/office/drawing/2014/main" id="{78FCC2AE-D0A5-2CAB-1768-93B2D518BDDC}"/>
              </a:ext>
            </a:extLst>
          </p:cNvPr>
          <p:cNvPicPr>
            <a:picLocks noChangeAspect="1"/>
          </p:cNvPicPr>
          <p:nvPr/>
        </p:nvPicPr>
        <p:blipFill>
          <a:blip r:embed="rId4"/>
          <a:stretch>
            <a:fillRect/>
          </a:stretch>
        </p:blipFill>
        <p:spPr>
          <a:xfrm>
            <a:off x="4703733" y="3054168"/>
            <a:ext cx="7079647" cy="3171092"/>
          </a:xfrm>
          <a:prstGeom prst="rect">
            <a:avLst/>
          </a:prstGeom>
          <a:ln w="9525">
            <a:solidFill>
              <a:schemeClr val="tx1"/>
            </a:solidFill>
          </a:ln>
        </p:spPr>
      </p:pic>
      <p:sp>
        <p:nvSpPr>
          <p:cNvPr id="4" name="Footer Placeholder 3">
            <a:extLst>
              <a:ext uri="{FF2B5EF4-FFF2-40B4-BE49-F238E27FC236}">
                <a16:creationId xmlns:a16="http://schemas.microsoft.com/office/drawing/2014/main" id="{2D099D49-EB07-DDB3-796F-95D2468D641F}"/>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FF2B5EF4-FFF2-40B4-BE49-F238E27FC236}">
                <a16:creationId xmlns:a16="http://schemas.microsoft.com/office/drawing/2014/main" id="{45963104-8DE0-639D-A012-145F77D493DF}"/>
              </a:ext>
            </a:extLst>
          </p:cNvPr>
          <p:cNvSpPr>
            <a:spLocks noGrp="1"/>
          </p:cNvSpPr>
          <p:nvPr>
            <p:ph type="sldNum" sz="quarter" idx="12"/>
          </p:nvPr>
        </p:nvSpPr>
        <p:spPr/>
        <p:txBody>
          <a:bodyPr/>
          <a:lstStyle/>
          <a:p>
            <a:fld id="{357F5B69-6281-4C1F-8C38-6DA0F56DA430}" type="slidenum">
              <a:rPr lang="en-US" smtClean="0"/>
              <a:t>17</a:t>
            </a:fld>
            <a:endParaRPr lang="en-US" dirty="0"/>
          </a:p>
        </p:txBody>
      </p:sp>
    </p:spTree>
    <p:extLst>
      <p:ext uri="{BB962C8B-B14F-4D97-AF65-F5344CB8AC3E}">
        <p14:creationId xmlns:p14="http://schemas.microsoft.com/office/powerpoint/2010/main" val="2990893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0A09CD-9AEC-E5F6-6728-595743303717}"/>
              </a:ext>
            </a:extLst>
          </p:cNvPr>
          <p:cNvSpPr>
            <a:spLocks noGrp="1"/>
          </p:cNvSpPr>
          <p:nvPr>
            <p:ph type="title"/>
          </p:nvPr>
        </p:nvSpPr>
        <p:spPr/>
        <p:txBody>
          <a:bodyPr/>
          <a:lstStyle/>
          <a:p>
            <a:r>
              <a:rPr lang="en" dirty="0"/>
              <a:t>Persistently Dangerous Unsafe Schools</a:t>
            </a:r>
            <a:endParaRPr lang="en-US" dirty="0"/>
          </a:p>
        </p:txBody>
      </p:sp>
      <p:sp>
        <p:nvSpPr>
          <p:cNvPr id="7" name="Content Placeholder 6">
            <a:extLst>
              <a:ext uri="{FF2B5EF4-FFF2-40B4-BE49-F238E27FC236}">
                <a16:creationId xmlns:a16="http://schemas.microsoft.com/office/drawing/2014/main" id="{A2FC182B-8836-2BCD-8FD3-6D5655E06AF9}"/>
              </a:ext>
            </a:extLst>
          </p:cNvPr>
          <p:cNvSpPr>
            <a:spLocks noGrp="1"/>
          </p:cNvSpPr>
          <p:nvPr>
            <p:ph idx="1"/>
          </p:nvPr>
        </p:nvSpPr>
        <p:spPr>
          <a:xfrm>
            <a:off x="717176" y="1825624"/>
            <a:ext cx="10784542" cy="4446222"/>
          </a:xfrm>
        </p:spPr>
        <p:txBody>
          <a:bodyPr>
            <a:normAutofit fontScale="77500" lnSpcReduction="20000"/>
          </a:bodyPr>
          <a:lstStyle/>
          <a:p>
            <a:pPr marL="0" indent="0">
              <a:lnSpc>
                <a:spcPct val="120000"/>
              </a:lnSpc>
              <a:spcBef>
                <a:spcPts val="0"/>
              </a:spcBef>
              <a:buSzPts val="3300"/>
              <a:buNone/>
            </a:pPr>
            <a:r>
              <a:rPr lang="en-US" sz="4000" dirty="0"/>
              <a:t>Determination based on Discipline Data:</a:t>
            </a:r>
          </a:p>
          <a:p>
            <a:pPr marL="457200" indent="0">
              <a:lnSpc>
                <a:spcPct val="120000"/>
              </a:lnSpc>
              <a:spcBef>
                <a:spcPts val="0"/>
              </a:spcBef>
              <a:buSzPts val="3300"/>
              <a:buNone/>
            </a:pPr>
            <a:r>
              <a:rPr lang="en-US" sz="4000" dirty="0"/>
              <a:t>1) Requires conditions to be met for </a:t>
            </a:r>
            <a:r>
              <a:rPr lang="en-US" sz="4000" u="sng" dirty="0"/>
              <a:t>3 years</a:t>
            </a:r>
          </a:p>
          <a:p>
            <a:pPr marL="457200" indent="0">
              <a:lnSpc>
                <a:spcPct val="120000"/>
              </a:lnSpc>
              <a:spcBef>
                <a:spcPts val="0"/>
              </a:spcBef>
              <a:buSzPts val="3300"/>
              <a:buNone/>
            </a:pPr>
            <a:r>
              <a:rPr lang="en-US" sz="4000" dirty="0"/>
              <a:t>2) Expulsions for:</a:t>
            </a:r>
          </a:p>
          <a:p>
            <a:pPr marL="1828754" lvl="1" indent="-524920">
              <a:lnSpc>
                <a:spcPct val="120000"/>
              </a:lnSpc>
              <a:spcBef>
                <a:spcPts val="0"/>
              </a:spcBef>
              <a:buSzPts val="2600"/>
              <a:buChar char="○"/>
            </a:pPr>
            <a:r>
              <a:rPr lang="en-US" sz="4000" dirty="0"/>
              <a:t>Firearms or dangerous weapons </a:t>
            </a:r>
          </a:p>
          <a:p>
            <a:pPr marL="3657509" indent="609585">
              <a:lnSpc>
                <a:spcPct val="120000"/>
              </a:lnSpc>
              <a:spcBef>
                <a:spcPts val="0"/>
              </a:spcBef>
              <a:buSzPts val="3300"/>
              <a:buNone/>
            </a:pPr>
            <a:r>
              <a:rPr lang="en-US" sz="4000" i="1" dirty="0"/>
              <a:t>OR</a:t>
            </a:r>
            <a:r>
              <a:rPr lang="en-US" sz="4000" dirty="0"/>
              <a:t> </a:t>
            </a:r>
          </a:p>
          <a:p>
            <a:pPr marL="1828754" lvl="1" indent="-524920">
              <a:lnSpc>
                <a:spcPct val="120000"/>
              </a:lnSpc>
              <a:spcBef>
                <a:spcPts val="0"/>
              </a:spcBef>
              <a:buSzPts val="2600"/>
              <a:buChar char="○"/>
            </a:pPr>
            <a:r>
              <a:rPr lang="en-US" sz="4000" dirty="0"/>
              <a:t>Violent Criminal Offense Flag </a:t>
            </a:r>
          </a:p>
          <a:p>
            <a:pPr marL="457200" indent="0">
              <a:lnSpc>
                <a:spcPct val="120000"/>
              </a:lnSpc>
              <a:spcBef>
                <a:spcPts val="0"/>
              </a:spcBef>
              <a:buSzPts val="3300"/>
              <a:buNone/>
            </a:pPr>
            <a:r>
              <a:rPr lang="en-US" sz="4000" dirty="0"/>
              <a:t>3) Enrollment:</a:t>
            </a:r>
          </a:p>
          <a:p>
            <a:pPr indent="609585">
              <a:lnSpc>
                <a:spcPct val="120000"/>
              </a:lnSpc>
              <a:spcBef>
                <a:spcPts val="0"/>
              </a:spcBef>
              <a:buSzPts val="3300"/>
              <a:buNone/>
            </a:pPr>
            <a:r>
              <a:rPr lang="en-US" sz="4000" dirty="0"/>
              <a:t>If &lt;300 then 9 Expulsions</a:t>
            </a:r>
          </a:p>
          <a:p>
            <a:pPr indent="609585">
              <a:lnSpc>
                <a:spcPct val="120000"/>
              </a:lnSpc>
              <a:spcBef>
                <a:spcPts val="0"/>
              </a:spcBef>
              <a:buSzPts val="3300"/>
              <a:buNone/>
            </a:pPr>
            <a:r>
              <a:rPr lang="en-US" sz="4000" dirty="0"/>
              <a:t>If &gt;300 then 3 Expulsions per 100 students (3%) </a:t>
            </a:r>
          </a:p>
          <a:p>
            <a:pPr marL="0" indent="0">
              <a:lnSpc>
                <a:spcPct val="120000"/>
              </a:lnSpc>
              <a:buNone/>
            </a:pPr>
            <a:endParaRPr lang="en-US" dirty="0"/>
          </a:p>
        </p:txBody>
      </p:sp>
      <p:sp>
        <p:nvSpPr>
          <p:cNvPr id="10" name="Footer Placeholder 9">
            <a:extLst>
              <a:ext uri="{FF2B5EF4-FFF2-40B4-BE49-F238E27FC236}">
                <a16:creationId xmlns:a16="http://schemas.microsoft.com/office/drawing/2014/main" id="{3CA71E3E-A238-E3CE-2515-7433EC31B9CE}"/>
              </a:ext>
            </a:extLst>
          </p:cNvPr>
          <p:cNvSpPr>
            <a:spLocks noGrp="1"/>
          </p:cNvSpPr>
          <p:nvPr>
            <p:ph type="ftr" sz="quarter" idx="11"/>
          </p:nvPr>
        </p:nvSpPr>
        <p:spPr/>
        <p:txBody>
          <a:bodyPr/>
          <a:lstStyle/>
          <a:p>
            <a:r>
              <a:rPr lang="en-US"/>
              <a:t>Oregon Department of Education</a:t>
            </a:r>
            <a:endParaRPr lang="en-US" dirty="0"/>
          </a:p>
        </p:txBody>
      </p:sp>
      <p:sp>
        <p:nvSpPr>
          <p:cNvPr id="11" name="Slide Number Placeholder 10">
            <a:extLst>
              <a:ext uri="{FF2B5EF4-FFF2-40B4-BE49-F238E27FC236}">
                <a16:creationId xmlns:a16="http://schemas.microsoft.com/office/drawing/2014/main" id="{BFEE1563-E959-8899-018B-FA2014C42B81}"/>
              </a:ext>
            </a:extLst>
          </p:cNvPr>
          <p:cNvSpPr>
            <a:spLocks noGrp="1"/>
          </p:cNvSpPr>
          <p:nvPr>
            <p:ph type="sldNum" sz="quarter" idx="12"/>
          </p:nvPr>
        </p:nvSpPr>
        <p:spPr/>
        <p:txBody>
          <a:bodyPr/>
          <a:lstStyle/>
          <a:p>
            <a:fld id="{357F5B69-6281-4C1F-8C38-6DA0F56DA430}" type="slidenum">
              <a:rPr lang="en-US" smtClean="0"/>
              <a:pPr/>
              <a:t>18</a:t>
            </a:fld>
            <a:endParaRPr lang="en-US" dirty="0"/>
          </a:p>
        </p:txBody>
      </p:sp>
    </p:spTree>
    <p:extLst>
      <p:ext uri="{BB962C8B-B14F-4D97-AF65-F5344CB8AC3E}">
        <p14:creationId xmlns:p14="http://schemas.microsoft.com/office/powerpoint/2010/main" val="3903181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A823EC-0A9B-C4C2-DF2E-F7836D6B9F33}"/>
              </a:ext>
            </a:extLst>
          </p:cNvPr>
          <p:cNvSpPr>
            <a:spLocks noGrp="1"/>
          </p:cNvSpPr>
          <p:nvPr>
            <p:ph type="title"/>
          </p:nvPr>
        </p:nvSpPr>
        <p:spPr/>
        <p:txBody>
          <a:bodyPr/>
          <a:lstStyle/>
          <a:p>
            <a:r>
              <a:rPr lang="en" dirty="0"/>
              <a:t>Unsafe Schools Determination</a:t>
            </a:r>
            <a:endParaRPr lang="en-US" dirty="0"/>
          </a:p>
        </p:txBody>
      </p:sp>
      <p:sp>
        <p:nvSpPr>
          <p:cNvPr id="2" name="Content Placeholder 1">
            <a:extLst>
              <a:ext uri="{FF2B5EF4-FFF2-40B4-BE49-F238E27FC236}">
                <a16:creationId xmlns:a16="http://schemas.microsoft.com/office/drawing/2014/main" id="{EA688539-4545-D130-496F-1CF0366E6074}"/>
              </a:ext>
            </a:extLst>
          </p:cNvPr>
          <p:cNvSpPr>
            <a:spLocks noGrp="1"/>
          </p:cNvSpPr>
          <p:nvPr>
            <p:ph idx="1"/>
          </p:nvPr>
        </p:nvSpPr>
        <p:spPr/>
        <p:txBody>
          <a:bodyPr>
            <a:normAutofit/>
          </a:bodyPr>
          <a:lstStyle/>
          <a:p>
            <a:pPr marL="571500" indent="-571500">
              <a:lnSpc>
                <a:spcPct val="100000"/>
              </a:lnSpc>
              <a:spcBef>
                <a:spcPts val="1333"/>
              </a:spcBef>
              <a:buClr>
                <a:schemeClr val="tx1"/>
              </a:buClr>
              <a:buSzPct val="100000"/>
            </a:pPr>
            <a:r>
              <a:rPr lang="en-US" sz="3600" dirty="0"/>
              <a:t>Based on Discipline Incidents data</a:t>
            </a:r>
          </a:p>
          <a:p>
            <a:pPr marL="571500" indent="-571500">
              <a:lnSpc>
                <a:spcPct val="100000"/>
              </a:lnSpc>
              <a:spcBef>
                <a:spcPts val="1333"/>
              </a:spcBef>
              <a:buClr>
                <a:schemeClr val="tx1"/>
              </a:buClr>
              <a:buSzPct val="100000"/>
            </a:pPr>
            <a:r>
              <a:rPr lang="en-US" sz="3600" dirty="0"/>
              <a:t>Districts are notified of their flagged status as soon as it’s available</a:t>
            </a:r>
          </a:p>
          <a:p>
            <a:pPr marL="571500" indent="-571500">
              <a:lnSpc>
                <a:spcPct val="100000"/>
              </a:lnSpc>
              <a:spcBef>
                <a:spcPts val="1333"/>
              </a:spcBef>
              <a:buClr>
                <a:schemeClr val="tx1"/>
              </a:buClr>
              <a:buSzPct val="100000"/>
            </a:pPr>
            <a:r>
              <a:rPr lang="en-US" sz="3600" b="1" dirty="0"/>
              <a:t>Districts must notify parents of Persistently Dangerous status </a:t>
            </a:r>
            <a:r>
              <a:rPr lang="en-US" sz="3600" dirty="0"/>
              <a:t>and offer parents a chance to relocate to another school</a:t>
            </a:r>
          </a:p>
        </p:txBody>
      </p:sp>
      <p:sp>
        <p:nvSpPr>
          <p:cNvPr id="6" name="Footer Placeholder 5">
            <a:extLst>
              <a:ext uri="{FF2B5EF4-FFF2-40B4-BE49-F238E27FC236}">
                <a16:creationId xmlns:a16="http://schemas.microsoft.com/office/drawing/2014/main" id="{32BE054F-2BEC-EFDA-22DA-A910A755CA60}"/>
              </a:ext>
            </a:extLst>
          </p:cNvPr>
          <p:cNvSpPr>
            <a:spLocks noGrp="1"/>
          </p:cNvSpPr>
          <p:nvPr>
            <p:ph type="ftr" sz="quarter" idx="11"/>
          </p:nvPr>
        </p:nvSpPr>
        <p:spPr/>
        <p:txBody>
          <a:bodyPr/>
          <a:lstStyle/>
          <a:p>
            <a:r>
              <a:rPr lang="en-US"/>
              <a:t>Oregon Department of Education</a:t>
            </a:r>
            <a:endParaRPr lang="en-US" dirty="0"/>
          </a:p>
        </p:txBody>
      </p:sp>
      <p:sp>
        <p:nvSpPr>
          <p:cNvPr id="7" name="Slide Number Placeholder 6">
            <a:extLst>
              <a:ext uri="{FF2B5EF4-FFF2-40B4-BE49-F238E27FC236}">
                <a16:creationId xmlns:a16="http://schemas.microsoft.com/office/drawing/2014/main" id="{75DA125D-FCB2-C8BD-C009-4C1B6B840EAB}"/>
              </a:ext>
            </a:extLst>
          </p:cNvPr>
          <p:cNvSpPr>
            <a:spLocks noGrp="1"/>
          </p:cNvSpPr>
          <p:nvPr>
            <p:ph type="sldNum" sz="quarter" idx="12"/>
          </p:nvPr>
        </p:nvSpPr>
        <p:spPr/>
        <p:txBody>
          <a:bodyPr/>
          <a:lstStyle/>
          <a:p>
            <a:fld id="{357F5B69-6281-4C1F-8C38-6DA0F56DA430}" type="slidenum">
              <a:rPr lang="en-US" smtClean="0"/>
              <a:pPr/>
              <a:t>19</a:t>
            </a:fld>
            <a:endParaRPr lang="en-US" dirty="0"/>
          </a:p>
        </p:txBody>
      </p:sp>
    </p:spTree>
    <p:extLst>
      <p:ext uri="{BB962C8B-B14F-4D97-AF65-F5344CB8AC3E}">
        <p14:creationId xmlns:p14="http://schemas.microsoft.com/office/powerpoint/2010/main" val="274391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100"/>
          <p:cNvSpPr txBox="1">
            <a:spLocks noGrp="1"/>
          </p:cNvSpPr>
          <p:nvPr>
            <p:ph type="title"/>
          </p:nvPr>
        </p:nvSpPr>
        <p:spPr>
          <a:xfrm>
            <a:off x="717176" y="457200"/>
            <a:ext cx="10784400" cy="1026400"/>
          </a:xfrm>
          <a:prstGeom prst="rect">
            <a:avLst/>
          </a:prstGeom>
          <a:noFill/>
          <a:ln>
            <a:noFill/>
          </a:ln>
        </p:spPr>
        <p:txBody>
          <a:bodyPr spcFirstLastPara="1" vert="horz" wrap="square" lIns="91433" tIns="45700" rIns="91433" bIns="45700" rtlCol="0" anchor="b" anchorCtr="0">
            <a:normAutofit/>
          </a:bodyPr>
          <a:lstStyle/>
          <a:p>
            <a:pPr>
              <a:spcBef>
                <a:spcPts val="0"/>
              </a:spcBef>
              <a:buClr>
                <a:schemeClr val="accent1"/>
              </a:buClr>
              <a:buSzPts val="3300"/>
            </a:pPr>
            <a:r>
              <a:rPr lang="en" dirty="0"/>
              <a:t>Agenda</a:t>
            </a:r>
            <a:endParaRPr dirty="0"/>
          </a:p>
        </p:txBody>
      </p:sp>
      <p:pic>
        <p:nvPicPr>
          <p:cNvPr id="673" name="Google Shape;673;p100" descr="Pencils in histogram form"/>
          <p:cNvPicPr preferRelativeResize="0">
            <a:picLocks noGrp="1"/>
          </p:cNvPicPr>
          <p:nvPr>
            <p:ph type="body" idx="1"/>
          </p:nvPr>
        </p:nvPicPr>
        <p:blipFill rotWithShape="1">
          <a:blip r:embed="rId3">
            <a:alphaModFix/>
          </a:blip>
          <a:srcRect/>
          <a:stretch/>
        </p:blipFill>
        <p:spPr>
          <a:xfrm>
            <a:off x="417184" y="2074793"/>
            <a:ext cx="4572000" cy="3049600"/>
          </a:xfrm>
          <a:prstGeom prst="rect">
            <a:avLst/>
          </a:prstGeom>
          <a:noFill/>
          <a:ln>
            <a:noFill/>
          </a:ln>
        </p:spPr>
      </p:pic>
      <p:cxnSp>
        <p:nvCxnSpPr>
          <p:cNvPr id="677" name="Google Shape;677;p100" descr="Border line"/>
          <p:cNvCxnSpPr/>
          <p:nvPr/>
        </p:nvCxnSpPr>
        <p:spPr>
          <a:xfrm>
            <a:off x="5263596" y="792565"/>
            <a:ext cx="6201255" cy="0"/>
          </a:xfrm>
          <a:prstGeom prst="straightConnector1">
            <a:avLst/>
          </a:prstGeom>
          <a:solidFill>
            <a:schemeClr val="lt1"/>
          </a:solidFill>
          <a:ln w="12700" cap="flat" cmpd="sng">
            <a:solidFill>
              <a:srgbClr val="00619C"/>
            </a:solidFill>
            <a:prstDash val="solid"/>
            <a:miter lim="800000"/>
            <a:headEnd type="none" w="sm" len="sm"/>
            <a:tailEnd type="none" w="sm" len="sm"/>
          </a:ln>
        </p:spPr>
      </p:cxnSp>
      <p:sp>
        <p:nvSpPr>
          <p:cNvPr id="678" name="Google Shape;678;p100" descr="Introductions"/>
          <p:cNvSpPr/>
          <p:nvPr/>
        </p:nvSpPr>
        <p:spPr>
          <a:xfrm>
            <a:off x="5263596" y="864036"/>
            <a:ext cx="6201255" cy="889598"/>
          </a:xfrm>
          <a:prstGeom prst="rect">
            <a:avLst/>
          </a:prstGeom>
          <a:noFill/>
          <a:ln>
            <a:noFill/>
          </a:ln>
        </p:spPr>
        <p:txBody>
          <a:bodyPr spcFirstLastPara="1" wrap="square" lIns="91433" tIns="91433" rIns="91433" bIns="91433" anchor="ctr" anchorCtr="0">
            <a:noAutofit/>
          </a:bodyPr>
          <a:lstStyle/>
          <a:p>
            <a:endParaRPr sz="2400" dirty="0"/>
          </a:p>
        </p:txBody>
      </p:sp>
      <p:sp>
        <p:nvSpPr>
          <p:cNvPr id="679" name="Google Shape;679;p100" descr="Introductions&#10;"/>
          <p:cNvSpPr txBox="1"/>
          <p:nvPr/>
        </p:nvSpPr>
        <p:spPr>
          <a:xfrm>
            <a:off x="5255207" y="809798"/>
            <a:ext cx="6264732" cy="1053270"/>
          </a:xfrm>
          <a:prstGeom prst="rect">
            <a:avLst/>
          </a:prstGeom>
          <a:noFill/>
          <a:ln>
            <a:noFill/>
          </a:ln>
        </p:spPr>
        <p:txBody>
          <a:bodyPr spcFirstLastPara="1" wrap="square" lIns="87633" tIns="87633" rIns="87633" bIns="87633" anchor="t" anchorCtr="0">
            <a:noAutofit/>
          </a:bodyPr>
          <a:lstStyle/>
          <a:p>
            <a:pPr>
              <a:lnSpc>
                <a:spcPct val="90000"/>
              </a:lnSpc>
              <a:buClr>
                <a:schemeClr val="dk1"/>
              </a:buClr>
              <a:buSzPts val="1700"/>
            </a:pPr>
            <a:r>
              <a:rPr lang="en" sz="2133" dirty="0">
                <a:solidFill>
                  <a:schemeClr val="dk1"/>
                </a:solidFill>
                <a:latin typeface="Calibri"/>
                <a:ea typeface="Calibri"/>
                <a:cs typeface="Calibri"/>
                <a:sym typeface="Calibri"/>
              </a:rPr>
              <a:t>Welcome and Introductions</a:t>
            </a:r>
            <a:endParaRPr sz="1333" dirty="0"/>
          </a:p>
        </p:txBody>
      </p:sp>
      <p:cxnSp>
        <p:nvCxnSpPr>
          <p:cNvPr id="680" name="Google Shape;680;p100" descr="Border line"/>
          <p:cNvCxnSpPr/>
          <p:nvPr/>
        </p:nvCxnSpPr>
        <p:spPr>
          <a:xfrm>
            <a:off x="5263596" y="1682065"/>
            <a:ext cx="6201255" cy="0"/>
          </a:xfrm>
          <a:prstGeom prst="straightConnector1">
            <a:avLst/>
          </a:prstGeom>
          <a:solidFill>
            <a:schemeClr val="lt1"/>
          </a:solidFill>
          <a:ln w="12700" cap="flat" cmpd="sng">
            <a:solidFill>
              <a:srgbClr val="00619C"/>
            </a:solidFill>
            <a:prstDash val="solid"/>
            <a:miter lim="800000"/>
            <a:headEnd type="none" w="sm" len="sm"/>
            <a:tailEnd type="none" w="sm" len="sm"/>
          </a:ln>
        </p:spPr>
      </p:cxnSp>
      <p:sp>
        <p:nvSpPr>
          <p:cNvPr id="682" name="Google Shape;682;p100" descr="Discipline Incidents Collection"/>
          <p:cNvSpPr txBox="1"/>
          <p:nvPr/>
        </p:nvSpPr>
        <p:spPr>
          <a:xfrm>
            <a:off x="5263596" y="1682065"/>
            <a:ext cx="6201255" cy="889598"/>
          </a:xfrm>
          <a:prstGeom prst="rect">
            <a:avLst/>
          </a:prstGeom>
          <a:noFill/>
          <a:ln>
            <a:noFill/>
          </a:ln>
        </p:spPr>
        <p:txBody>
          <a:bodyPr spcFirstLastPara="1" wrap="square" lIns="87633" tIns="87633" rIns="87633" bIns="87633" anchor="t" anchorCtr="0">
            <a:noAutofit/>
          </a:bodyPr>
          <a:lstStyle/>
          <a:p>
            <a:pPr>
              <a:lnSpc>
                <a:spcPct val="115000"/>
              </a:lnSpc>
              <a:buClr>
                <a:schemeClr val="dk1"/>
              </a:buClr>
              <a:buSzPts val="1100"/>
            </a:pPr>
            <a:r>
              <a:rPr lang="en" sz="2133" dirty="0">
                <a:solidFill>
                  <a:schemeClr val="dk1"/>
                </a:solidFill>
                <a:latin typeface="Calibri"/>
                <a:ea typeface="Calibri"/>
                <a:cs typeface="Calibri"/>
                <a:sym typeface="Calibri"/>
              </a:rPr>
              <a:t>Discipline Incidents Collection</a:t>
            </a:r>
            <a:endParaRPr sz="1333" dirty="0">
              <a:solidFill>
                <a:schemeClr val="dk1"/>
              </a:solidFill>
              <a:latin typeface="Calibri"/>
              <a:ea typeface="Calibri"/>
              <a:cs typeface="Calibri"/>
              <a:sym typeface="Calibri"/>
            </a:endParaRPr>
          </a:p>
        </p:txBody>
      </p:sp>
      <p:cxnSp>
        <p:nvCxnSpPr>
          <p:cNvPr id="683" name="Google Shape;683;p100" title="Border line"/>
          <p:cNvCxnSpPr/>
          <p:nvPr/>
        </p:nvCxnSpPr>
        <p:spPr>
          <a:xfrm>
            <a:off x="5263596" y="2571564"/>
            <a:ext cx="6201255" cy="0"/>
          </a:xfrm>
          <a:prstGeom prst="straightConnector1">
            <a:avLst/>
          </a:prstGeom>
          <a:solidFill>
            <a:schemeClr val="lt1"/>
          </a:solidFill>
          <a:ln w="12700" cap="flat" cmpd="sng">
            <a:solidFill>
              <a:srgbClr val="00619C"/>
            </a:solidFill>
            <a:prstDash val="solid"/>
            <a:miter lim="800000"/>
            <a:headEnd type="none" w="sm" len="sm"/>
            <a:tailEnd type="none" w="sm" len="sm"/>
          </a:ln>
        </p:spPr>
      </p:cxnSp>
      <p:sp>
        <p:nvSpPr>
          <p:cNvPr id="685" name="Google Shape;685;p100" descr="Restraint and Seclusion Incident"/>
          <p:cNvSpPr txBox="1"/>
          <p:nvPr/>
        </p:nvSpPr>
        <p:spPr>
          <a:xfrm>
            <a:off x="5263596" y="2571564"/>
            <a:ext cx="6201255" cy="889598"/>
          </a:xfrm>
          <a:prstGeom prst="rect">
            <a:avLst/>
          </a:prstGeom>
          <a:noFill/>
          <a:ln>
            <a:noFill/>
          </a:ln>
        </p:spPr>
        <p:txBody>
          <a:bodyPr spcFirstLastPara="1" wrap="square" lIns="87633" tIns="87633" rIns="87633" bIns="87633" anchor="t" anchorCtr="0">
            <a:noAutofit/>
          </a:bodyPr>
          <a:lstStyle/>
          <a:p>
            <a:pPr>
              <a:lnSpc>
                <a:spcPct val="90000"/>
              </a:lnSpc>
              <a:buClr>
                <a:schemeClr val="dk1"/>
              </a:buClr>
              <a:buSzPts val="1700"/>
            </a:pPr>
            <a:r>
              <a:rPr lang="en" sz="2133" dirty="0">
                <a:solidFill>
                  <a:schemeClr val="dk1"/>
                </a:solidFill>
                <a:latin typeface="Calibri"/>
                <a:ea typeface="Calibri"/>
                <a:cs typeface="Calibri"/>
                <a:sym typeface="Calibri"/>
              </a:rPr>
              <a:t>Restraint and Seclusion Incident</a:t>
            </a:r>
            <a:endParaRPr sz="2133" dirty="0">
              <a:latin typeface="Calibri"/>
              <a:ea typeface="Calibri"/>
              <a:cs typeface="Calibri"/>
              <a:sym typeface="Calibri"/>
            </a:endParaRPr>
          </a:p>
        </p:txBody>
      </p:sp>
      <p:cxnSp>
        <p:nvCxnSpPr>
          <p:cNvPr id="686" name="Google Shape;686;p100" title="Border line"/>
          <p:cNvCxnSpPr/>
          <p:nvPr/>
        </p:nvCxnSpPr>
        <p:spPr>
          <a:xfrm>
            <a:off x="5263596" y="3461064"/>
            <a:ext cx="6201255" cy="0"/>
          </a:xfrm>
          <a:prstGeom prst="straightConnector1">
            <a:avLst/>
          </a:prstGeom>
          <a:solidFill>
            <a:schemeClr val="lt1"/>
          </a:solidFill>
          <a:ln w="12700" cap="flat" cmpd="sng">
            <a:solidFill>
              <a:srgbClr val="00619C"/>
            </a:solidFill>
            <a:prstDash val="solid"/>
            <a:miter lim="800000"/>
            <a:headEnd type="none" w="sm" len="sm"/>
            <a:tailEnd type="none" w="sm" len="sm"/>
          </a:ln>
        </p:spPr>
      </p:cxnSp>
      <p:sp>
        <p:nvSpPr>
          <p:cNvPr id="688" name="Google Shape;688;p100" descr="Seclusion Rooms Collection&#10;"/>
          <p:cNvSpPr txBox="1"/>
          <p:nvPr/>
        </p:nvSpPr>
        <p:spPr>
          <a:xfrm>
            <a:off x="5255207" y="3461064"/>
            <a:ext cx="6201255" cy="889598"/>
          </a:xfrm>
          <a:prstGeom prst="rect">
            <a:avLst/>
          </a:prstGeom>
          <a:noFill/>
          <a:ln>
            <a:noFill/>
          </a:ln>
        </p:spPr>
        <p:txBody>
          <a:bodyPr spcFirstLastPara="1" wrap="square" lIns="87633" tIns="87633" rIns="87633" bIns="87633" anchor="t" anchorCtr="0">
            <a:noAutofit/>
          </a:bodyPr>
          <a:lstStyle/>
          <a:p>
            <a:pPr>
              <a:lnSpc>
                <a:spcPct val="90000"/>
              </a:lnSpc>
              <a:buClr>
                <a:schemeClr val="dk1"/>
              </a:buClr>
              <a:buSzPts val="1700"/>
            </a:pPr>
            <a:r>
              <a:rPr lang="en" sz="2133" dirty="0">
                <a:solidFill>
                  <a:schemeClr val="dk1"/>
                </a:solidFill>
                <a:latin typeface="Calibri"/>
                <a:ea typeface="Calibri"/>
                <a:cs typeface="Calibri"/>
                <a:sym typeface="Calibri"/>
              </a:rPr>
              <a:t>Seclusion Rooms Collection</a:t>
            </a:r>
            <a:endParaRPr sz="2133" dirty="0">
              <a:latin typeface="Calibri"/>
              <a:ea typeface="Calibri"/>
              <a:cs typeface="Calibri"/>
              <a:sym typeface="Calibri"/>
            </a:endParaRPr>
          </a:p>
        </p:txBody>
      </p:sp>
      <p:cxnSp>
        <p:nvCxnSpPr>
          <p:cNvPr id="689" name="Google Shape;689;p100" descr="Border line"/>
          <p:cNvCxnSpPr/>
          <p:nvPr/>
        </p:nvCxnSpPr>
        <p:spPr>
          <a:xfrm>
            <a:off x="5263596" y="4350564"/>
            <a:ext cx="6201255" cy="0"/>
          </a:xfrm>
          <a:prstGeom prst="straightConnector1">
            <a:avLst/>
          </a:prstGeom>
          <a:solidFill>
            <a:schemeClr val="lt1"/>
          </a:solidFill>
          <a:ln w="12700" cap="flat" cmpd="sng">
            <a:solidFill>
              <a:srgbClr val="00619C"/>
            </a:solidFill>
            <a:prstDash val="solid"/>
            <a:miter lim="800000"/>
            <a:headEnd type="none" w="sm" len="sm"/>
            <a:tailEnd type="none" w="sm" len="sm"/>
          </a:ln>
        </p:spPr>
      </p:cxnSp>
      <p:sp>
        <p:nvSpPr>
          <p:cNvPr id="690" name="Google Shape;690;p100" descr="Consolidated Collections"/>
          <p:cNvSpPr/>
          <p:nvPr/>
        </p:nvSpPr>
        <p:spPr>
          <a:xfrm>
            <a:off x="5263596" y="4350564"/>
            <a:ext cx="6201255" cy="889598"/>
          </a:xfrm>
          <a:prstGeom prst="rect">
            <a:avLst/>
          </a:prstGeom>
          <a:noFill/>
          <a:ln>
            <a:noFill/>
          </a:ln>
        </p:spPr>
        <p:txBody>
          <a:bodyPr spcFirstLastPara="1" wrap="square" lIns="91433" tIns="91433" rIns="91433" bIns="91433" anchor="ctr" anchorCtr="0">
            <a:noAutofit/>
          </a:bodyPr>
          <a:lstStyle/>
          <a:p>
            <a:endParaRPr sz="2400" dirty="0"/>
          </a:p>
        </p:txBody>
      </p:sp>
      <p:sp>
        <p:nvSpPr>
          <p:cNvPr id="691" name="Google Shape;691;p100" descr="Consolidated Collections Demonstration"/>
          <p:cNvSpPr txBox="1"/>
          <p:nvPr/>
        </p:nvSpPr>
        <p:spPr>
          <a:xfrm>
            <a:off x="5200118" y="4350564"/>
            <a:ext cx="6201255" cy="889598"/>
          </a:xfrm>
          <a:prstGeom prst="rect">
            <a:avLst/>
          </a:prstGeom>
          <a:noFill/>
          <a:ln>
            <a:noFill/>
          </a:ln>
        </p:spPr>
        <p:txBody>
          <a:bodyPr spcFirstLastPara="1" wrap="square" lIns="87633" tIns="87633" rIns="87633" bIns="87633" anchor="t" anchorCtr="0">
            <a:noAutofit/>
          </a:bodyPr>
          <a:lstStyle/>
          <a:p>
            <a:pPr>
              <a:lnSpc>
                <a:spcPct val="90000"/>
              </a:lnSpc>
              <a:buClr>
                <a:schemeClr val="dk1"/>
              </a:buClr>
              <a:buSzPts val="1700"/>
            </a:pPr>
            <a:r>
              <a:rPr lang="en" sz="2133" dirty="0">
                <a:solidFill>
                  <a:schemeClr val="dk1"/>
                </a:solidFill>
                <a:latin typeface="Calibri"/>
                <a:ea typeface="Calibri"/>
                <a:cs typeface="Calibri"/>
                <a:sym typeface="Calibri"/>
              </a:rPr>
              <a:t>Consolidated Collections Demonstration</a:t>
            </a:r>
            <a:endParaRPr sz="2133" dirty="0">
              <a:solidFill>
                <a:schemeClr val="dk1"/>
              </a:solidFill>
              <a:latin typeface="Calibri"/>
              <a:ea typeface="Calibri"/>
              <a:cs typeface="Calibri"/>
              <a:sym typeface="Calibri"/>
            </a:endParaRPr>
          </a:p>
        </p:txBody>
      </p:sp>
      <p:cxnSp>
        <p:nvCxnSpPr>
          <p:cNvPr id="24" name="Google Shape;677;p100" descr="Border line"/>
          <p:cNvCxnSpPr/>
          <p:nvPr/>
        </p:nvCxnSpPr>
        <p:spPr>
          <a:xfrm>
            <a:off x="5318684" y="5222929"/>
            <a:ext cx="6201255" cy="0"/>
          </a:xfrm>
          <a:prstGeom prst="straightConnector1">
            <a:avLst/>
          </a:prstGeom>
          <a:solidFill>
            <a:schemeClr val="lt1"/>
          </a:solidFill>
          <a:ln w="12700" cap="flat" cmpd="sng">
            <a:solidFill>
              <a:srgbClr val="00619C"/>
            </a:solidFill>
            <a:prstDash val="solid"/>
            <a:miter lim="800000"/>
            <a:headEnd type="none" w="sm" len="sm"/>
            <a:tailEnd type="none" w="sm" len="sm"/>
          </a:ln>
        </p:spPr>
      </p:cxnSp>
      <p:sp>
        <p:nvSpPr>
          <p:cNvPr id="25" name="Google Shape;691;p100" descr="Reflection and Questions"/>
          <p:cNvSpPr txBox="1"/>
          <p:nvPr/>
        </p:nvSpPr>
        <p:spPr>
          <a:xfrm>
            <a:off x="5255206" y="5239967"/>
            <a:ext cx="6201255" cy="787846"/>
          </a:xfrm>
          <a:prstGeom prst="rect">
            <a:avLst/>
          </a:prstGeom>
          <a:noFill/>
          <a:ln>
            <a:noFill/>
          </a:ln>
        </p:spPr>
        <p:txBody>
          <a:bodyPr spcFirstLastPara="1" wrap="square" lIns="87633" tIns="87633" rIns="87633" bIns="87633" anchor="t" anchorCtr="0">
            <a:noAutofit/>
          </a:bodyPr>
          <a:lstStyle/>
          <a:p>
            <a:pPr>
              <a:lnSpc>
                <a:spcPct val="90000"/>
              </a:lnSpc>
              <a:buClr>
                <a:schemeClr val="dk1"/>
              </a:buClr>
              <a:buSzPts val="1700"/>
            </a:pPr>
            <a:r>
              <a:rPr lang="en" sz="2133" dirty="0">
                <a:solidFill>
                  <a:schemeClr val="dk1"/>
                </a:solidFill>
                <a:latin typeface="Calibri"/>
                <a:ea typeface="Calibri"/>
                <a:cs typeface="Calibri"/>
                <a:sym typeface="Calibri"/>
              </a:rPr>
              <a:t>Review Window and Questions</a:t>
            </a:r>
            <a:endParaRPr sz="2133" dirty="0">
              <a:solidFill>
                <a:schemeClr val="dk1"/>
              </a:solidFill>
              <a:latin typeface="Calibri"/>
              <a:ea typeface="Calibri"/>
              <a:cs typeface="Calibri"/>
              <a:sym typeface="Calibri"/>
            </a:endParaRPr>
          </a:p>
        </p:txBody>
      </p:sp>
      <p:sp>
        <p:nvSpPr>
          <p:cNvPr id="2" name="Footer Placeholder 1">
            <a:extLst>
              <a:ext uri="{FF2B5EF4-FFF2-40B4-BE49-F238E27FC236}">
                <a16:creationId xmlns:a16="http://schemas.microsoft.com/office/drawing/2014/main" id="{F49BC0DC-64DB-DA79-2167-132E62759133}"/>
              </a:ext>
            </a:extLst>
          </p:cNvPr>
          <p:cNvSpPr>
            <a:spLocks noGrp="1"/>
          </p:cNvSpPr>
          <p:nvPr>
            <p:ph type="ftr" sz="quarter" idx="11"/>
          </p:nvPr>
        </p:nvSpPr>
        <p:spPr/>
        <p:txBody>
          <a:bodyPr/>
          <a:lstStyle/>
          <a:p>
            <a:r>
              <a:rPr lang="en-US"/>
              <a:t>Oregon Department of Education</a:t>
            </a:r>
            <a:endParaRPr lang="en-US" dirty="0"/>
          </a:p>
        </p:txBody>
      </p:sp>
      <p:sp>
        <p:nvSpPr>
          <p:cNvPr id="3" name="Slide Number Placeholder 2">
            <a:extLst>
              <a:ext uri="{FF2B5EF4-FFF2-40B4-BE49-F238E27FC236}">
                <a16:creationId xmlns:a16="http://schemas.microsoft.com/office/drawing/2014/main" id="{A5155769-72BD-0700-5DC3-E75E0A0017EB}"/>
              </a:ext>
            </a:extLst>
          </p:cNvPr>
          <p:cNvSpPr>
            <a:spLocks noGrp="1"/>
          </p:cNvSpPr>
          <p:nvPr>
            <p:ph type="sldNum" sz="quarter" idx="12"/>
          </p:nvPr>
        </p:nvSpPr>
        <p:spPr/>
        <p:txBody>
          <a:bodyPr/>
          <a:lstStyle/>
          <a:p>
            <a:fld id="{357F5B69-6281-4C1F-8C38-6DA0F56DA430}" type="slidenum">
              <a:rPr lang="en-US" smtClean="0"/>
              <a:t>2</a:t>
            </a:fld>
            <a:endParaRPr lang="en-US" dirty="0"/>
          </a:p>
        </p:txBody>
      </p:sp>
    </p:spTree>
    <p:extLst>
      <p:ext uri="{BB962C8B-B14F-4D97-AF65-F5344CB8AC3E}">
        <p14:creationId xmlns:p14="http://schemas.microsoft.com/office/powerpoint/2010/main" val="177221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effectLst>
            <a:outerShdw blurRad="50800" dist="19050" dir="5400000" algn="ctr" rotWithShape="0">
              <a:schemeClr val="tx1">
                <a:alpha val="50000"/>
              </a:schemeClr>
            </a:outerShdw>
          </a:effectLst>
        </p:spPr>
        <p:txBody>
          <a:bodyPr anchor="b">
            <a:normAutofit/>
          </a:bodyPr>
          <a:lstStyle/>
          <a:p>
            <a:pPr algn="ctr"/>
            <a:r>
              <a:rPr lang="en" sz="4470" b="1" dirty="0"/>
              <a:t>Questions?</a:t>
            </a:r>
            <a:r>
              <a:rPr lang="en" sz="4470" b="1" dirty="0">
                <a:solidFill>
                  <a:srgbClr val="000000"/>
                </a:solidFill>
              </a:rPr>
              <a:t> </a:t>
            </a:r>
            <a:endParaRPr lang="en-US" sz="4470" b="1" dirty="0"/>
          </a:p>
        </p:txBody>
      </p:sp>
      <p:sp>
        <p:nvSpPr>
          <p:cNvPr id="3" name="Footer Placeholder 2"/>
          <p:cNvSpPr>
            <a:spLocks noGrp="1"/>
          </p:cNvSpPr>
          <p:nvPr>
            <p:ph type="ftr" sz="quarter" idx="11"/>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Oregon Department of Education</a:t>
            </a:r>
          </a:p>
        </p:txBody>
      </p:sp>
      <p:sp>
        <p:nvSpPr>
          <p:cNvPr id="4" name="Slide Number Placeholder 3"/>
          <p:cNvSpPr>
            <a:spLocks noGrp="1"/>
          </p:cNvSpPr>
          <p:nvPr>
            <p:ph type="sldNum" sz="quarter" idx="12"/>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357F5B69-6281-4C1F-8C38-6DA0F56DA430}"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20</a:t>
            </a:fld>
            <a:endParaRPr kumimoji="0" lang="en-US" b="0" i="0" u="none" strike="noStrike" kern="1200" cap="none" spc="0" normalizeH="0" baseline="0" noProof="0">
              <a:ln>
                <a:noFill/>
              </a:ln>
              <a:effectLst/>
              <a:uLnTx/>
              <a:uFillTx/>
            </a:endParaRPr>
          </a:p>
        </p:txBody>
      </p:sp>
      <p:pic>
        <p:nvPicPr>
          <p:cNvPr id="2" name="Picture 1" descr="Three question marks">
            <a:extLst>
              <a:ext uri="{FF2B5EF4-FFF2-40B4-BE49-F238E27FC236}">
                <a16:creationId xmlns:a16="http://schemas.microsoft.com/office/drawing/2014/main" id="{B2D8A7B0-3805-34F0-CE82-54E0AD6E591E}"/>
              </a:ext>
            </a:extLst>
          </p:cNvPr>
          <p:cNvPicPr>
            <a:picLocks noChangeAspect="1"/>
          </p:cNvPicPr>
          <p:nvPr/>
        </p:nvPicPr>
        <p:blipFill rotWithShape="1">
          <a:blip r:embed="rId3">
            <a:extLst>
              <a:ext uri="{28A0092B-C50C-407E-A947-70E740481C1C}">
                <a14:useLocalDpi xmlns:a14="http://schemas.microsoft.com/office/drawing/2010/main" val="0"/>
              </a:ext>
            </a:extLst>
          </a:blip>
          <a:srcRect l="-6137" r="6375"/>
          <a:stretch/>
        </p:blipFill>
        <p:spPr>
          <a:xfrm>
            <a:off x="-575088" y="1608481"/>
            <a:ext cx="12565983" cy="5063988"/>
          </a:xfrm>
          <a:prstGeom prst="rect">
            <a:avLst/>
          </a:prstGeom>
        </p:spPr>
      </p:pic>
    </p:spTree>
    <p:extLst>
      <p:ext uri="{BB962C8B-B14F-4D97-AF65-F5344CB8AC3E}">
        <p14:creationId xmlns:p14="http://schemas.microsoft.com/office/powerpoint/2010/main" val="4162802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9450-EB8E-C477-50B1-10BD2D16D5E4}"/>
              </a:ext>
            </a:extLst>
          </p:cNvPr>
          <p:cNvSpPr>
            <a:spLocks noGrp="1"/>
          </p:cNvSpPr>
          <p:nvPr>
            <p:ph type="ctrTitle"/>
          </p:nvPr>
        </p:nvSpPr>
        <p:spPr>
          <a:xfrm>
            <a:off x="190919" y="2562330"/>
            <a:ext cx="11738681" cy="1095270"/>
          </a:xfrm>
        </p:spPr>
        <p:txBody>
          <a:bodyPr/>
          <a:lstStyle/>
          <a:p>
            <a:r>
              <a:rPr lang="en-US" sz="4400" dirty="0">
                <a:ea typeface="Calibri"/>
                <a:cs typeface="Calibri"/>
                <a:sym typeface="Calibri"/>
              </a:rPr>
              <a:t>Restraint and Seclusion Incidents Collection</a:t>
            </a:r>
            <a:endParaRPr lang="en-US" sz="4400" dirty="0"/>
          </a:p>
        </p:txBody>
      </p:sp>
      <p:sp>
        <p:nvSpPr>
          <p:cNvPr id="5" name="Google Shape;696;p101">
            <a:extLst>
              <a:ext uri="{FF2B5EF4-FFF2-40B4-BE49-F238E27FC236}">
                <a16:creationId xmlns:a16="http://schemas.microsoft.com/office/drawing/2014/main" id="{77A36EA2-5095-F2DC-DF70-975CBD8A64A5}"/>
              </a:ext>
            </a:extLst>
          </p:cNvPr>
          <p:cNvSpPr/>
          <p:nvPr/>
        </p:nvSpPr>
        <p:spPr>
          <a:xfrm>
            <a:off x="262400" y="3429000"/>
            <a:ext cx="11667200" cy="968400"/>
          </a:xfrm>
          <a:prstGeom prst="rect">
            <a:avLst/>
          </a:prstGeom>
          <a:noFill/>
          <a:ln>
            <a:noFill/>
          </a:ln>
        </p:spPr>
        <p:txBody>
          <a:bodyPr spcFirstLastPara="1" wrap="square" lIns="121833" tIns="60900" rIns="121833" bIns="60900" anchor="ctr" anchorCtr="0">
            <a:noAutofit/>
          </a:bodyPr>
          <a:lstStyle/>
          <a:p>
            <a:pPr algn="ctr">
              <a:buClr>
                <a:srgbClr val="000000"/>
              </a:buClr>
              <a:buSzPts val="3200"/>
            </a:pPr>
            <a:r>
              <a:rPr lang="en-US" sz="2400" dirty="0">
                <a:solidFill>
                  <a:schemeClr val="accent5"/>
                </a:solidFill>
                <a:latin typeface="Calibri"/>
                <a:ea typeface="Calibri"/>
                <a:cs typeface="Calibri"/>
                <a:sym typeface="Calibri"/>
              </a:rPr>
              <a:t>School Year 2023-2024</a:t>
            </a:r>
          </a:p>
        </p:txBody>
      </p:sp>
      <p:sp>
        <p:nvSpPr>
          <p:cNvPr id="3" name="Footer Placeholder 2">
            <a:extLst>
              <a:ext uri="{FF2B5EF4-FFF2-40B4-BE49-F238E27FC236}">
                <a16:creationId xmlns:a16="http://schemas.microsoft.com/office/drawing/2014/main" id="{D90E51CB-73F4-8A15-CA63-2FEE2CF1E6CF}"/>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2F5DED57-3DC4-8C7F-962F-5F546D1AFDF4}"/>
              </a:ext>
            </a:extLst>
          </p:cNvPr>
          <p:cNvSpPr>
            <a:spLocks noGrp="1"/>
          </p:cNvSpPr>
          <p:nvPr>
            <p:ph type="sldNum" sz="quarter" idx="12"/>
          </p:nvPr>
        </p:nvSpPr>
        <p:spPr/>
        <p:txBody>
          <a:bodyPr/>
          <a:lstStyle/>
          <a:p>
            <a:fld id="{357F5B69-6281-4C1F-8C38-6DA0F56DA430}" type="slidenum">
              <a:rPr lang="en-US" smtClean="0"/>
              <a:t>21</a:t>
            </a:fld>
            <a:endParaRPr lang="en-US" dirty="0"/>
          </a:p>
        </p:txBody>
      </p:sp>
    </p:spTree>
    <p:extLst>
      <p:ext uri="{BB962C8B-B14F-4D97-AF65-F5344CB8AC3E}">
        <p14:creationId xmlns:p14="http://schemas.microsoft.com/office/powerpoint/2010/main" val="1453929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 dirty="0"/>
              <a:t>Restraint and Seclusion Data Reporting </a:t>
            </a:r>
            <a:endParaRPr lang="en-US" dirty="0"/>
          </a:p>
        </p:txBody>
      </p:sp>
      <p:sp>
        <p:nvSpPr>
          <p:cNvPr id="2" name="Content Placeholder 1"/>
          <p:cNvSpPr>
            <a:spLocks noGrp="1"/>
          </p:cNvSpPr>
          <p:nvPr>
            <p:ph idx="1"/>
          </p:nvPr>
        </p:nvSpPr>
        <p:spPr/>
        <p:txBody>
          <a:bodyPr/>
          <a:lstStyle/>
          <a:p>
            <a:pPr marL="0" lvl="0" indent="0">
              <a:spcBef>
                <a:spcPts val="0"/>
              </a:spcBef>
              <a:buClr>
                <a:schemeClr val="dk1"/>
              </a:buClr>
              <a:buSzPts val="1100"/>
              <a:buNone/>
            </a:pPr>
            <a:r>
              <a:rPr lang="en-US" b="1" dirty="0">
                <a:solidFill>
                  <a:schemeClr val="accent5"/>
                </a:solidFill>
                <a:ea typeface="Calibri"/>
                <a:cs typeface="Calibri"/>
                <a:sym typeface="Calibri"/>
              </a:rPr>
              <a:t>TWO COLLECTIONS:</a:t>
            </a:r>
          </a:p>
          <a:p>
            <a:pPr marL="0" lvl="0" indent="0">
              <a:spcBef>
                <a:spcPts val="0"/>
              </a:spcBef>
              <a:buClr>
                <a:schemeClr val="dk1"/>
              </a:buClr>
              <a:buSzPts val="1100"/>
              <a:buNone/>
            </a:pPr>
            <a:endParaRPr lang="en-US" b="1" dirty="0">
              <a:solidFill>
                <a:schemeClr val="accent5"/>
              </a:solidFill>
              <a:ea typeface="Calibri"/>
              <a:cs typeface="Calibri"/>
              <a:sym typeface="Calibri"/>
            </a:endParaRPr>
          </a:p>
          <a:p>
            <a:pPr marL="457200" lvl="0" indent="0">
              <a:spcBef>
                <a:spcPts val="0"/>
              </a:spcBef>
              <a:buClr>
                <a:schemeClr val="dk1"/>
              </a:buClr>
              <a:buSzPts val="1100"/>
              <a:buNone/>
            </a:pPr>
            <a:r>
              <a:rPr lang="en-US" b="1" u="sng" dirty="0">
                <a:solidFill>
                  <a:schemeClr val="dk1"/>
                </a:solidFill>
                <a:ea typeface="Calibri"/>
                <a:cs typeface="Calibri"/>
                <a:sym typeface="Calibri"/>
              </a:rPr>
              <a:t>Restraint and Seclusion Incidents Collection</a:t>
            </a:r>
          </a:p>
          <a:p>
            <a:pPr marL="914400" lvl="0" indent="-349250">
              <a:spcBef>
                <a:spcPts val="0"/>
              </a:spcBef>
              <a:buClr>
                <a:schemeClr val="dk1"/>
              </a:buClr>
              <a:buSzPts val="1900"/>
              <a:buFont typeface="Calibri"/>
              <a:buChar char="●"/>
            </a:pPr>
            <a:r>
              <a:rPr lang="en-US" dirty="0">
                <a:solidFill>
                  <a:schemeClr val="dk1"/>
                </a:solidFill>
                <a:ea typeface="Calibri"/>
                <a:cs typeface="Calibri"/>
                <a:sym typeface="Calibri"/>
              </a:rPr>
              <a:t>Student level collection</a:t>
            </a:r>
          </a:p>
          <a:p>
            <a:pPr marL="914400" lvl="0" indent="-349250">
              <a:spcBef>
                <a:spcPts val="0"/>
              </a:spcBef>
              <a:buClr>
                <a:schemeClr val="dk1"/>
              </a:buClr>
              <a:buSzPts val="1900"/>
              <a:buFont typeface="Calibri"/>
              <a:buChar char="●"/>
            </a:pPr>
            <a:r>
              <a:rPr lang="en-US" dirty="0">
                <a:solidFill>
                  <a:schemeClr val="dk1"/>
                </a:solidFill>
                <a:ea typeface="Calibri"/>
                <a:cs typeface="Calibri"/>
                <a:sym typeface="Calibri"/>
              </a:rPr>
              <a:t>Required annual reporting detailing the use of restraint and seclusion</a:t>
            </a:r>
          </a:p>
          <a:p>
            <a:pPr marL="914400" lvl="0" indent="0">
              <a:spcBef>
                <a:spcPts val="0"/>
              </a:spcBef>
              <a:buClr>
                <a:schemeClr val="dk1"/>
              </a:buClr>
              <a:buSzPts val="1100"/>
              <a:buNone/>
            </a:pPr>
            <a:endParaRPr lang="en-US" b="1" u="sng" dirty="0">
              <a:solidFill>
                <a:schemeClr val="dk1"/>
              </a:solidFill>
              <a:ea typeface="Calibri"/>
              <a:cs typeface="Calibri"/>
              <a:sym typeface="Calibri"/>
            </a:endParaRPr>
          </a:p>
          <a:p>
            <a:pPr marL="457200" lvl="0" indent="0">
              <a:spcBef>
                <a:spcPts val="0"/>
              </a:spcBef>
              <a:buClr>
                <a:schemeClr val="dk1"/>
              </a:buClr>
              <a:buSzPts val="1100"/>
              <a:buNone/>
            </a:pPr>
            <a:r>
              <a:rPr lang="en-US" b="1" u="sng" dirty="0">
                <a:solidFill>
                  <a:schemeClr val="dk1"/>
                </a:solidFill>
                <a:ea typeface="Calibri"/>
                <a:cs typeface="Calibri"/>
                <a:sym typeface="Calibri"/>
              </a:rPr>
              <a:t>Seclusion Rooms Collection</a:t>
            </a:r>
            <a:r>
              <a:rPr lang="en-US" b="1" dirty="0">
                <a:solidFill>
                  <a:schemeClr val="dk1"/>
                </a:solidFill>
                <a:ea typeface="Calibri"/>
                <a:cs typeface="Calibri"/>
                <a:sym typeface="Calibri"/>
              </a:rPr>
              <a:t> </a:t>
            </a:r>
            <a:endParaRPr lang="en-US" sz="1400" b="1" dirty="0">
              <a:solidFill>
                <a:schemeClr val="dk1"/>
              </a:solidFill>
              <a:ea typeface="Calibri"/>
              <a:cs typeface="Calibri"/>
              <a:sym typeface="Calibri"/>
            </a:endParaRPr>
          </a:p>
          <a:p>
            <a:pPr marL="914400" lvl="0" indent="-349250">
              <a:spcBef>
                <a:spcPts val="0"/>
              </a:spcBef>
              <a:buClr>
                <a:schemeClr val="dk1"/>
              </a:buClr>
              <a:buSzPts val="1900"/>
              <a:buFont typeface="Calibri"/>
              <a:buChar char="●"/>
            </a:pPr>
            <a:r>
              <a:rPr lang="en-US" dirty="0">
                <a:solidFill>
                  <a:schemeClr val="dk1"/>
                </a:solidFill>
                <a:ea typeface="Calibri"/>
                <a:cs typeface="Calibri"/>
                <a:sym typeface="Calibri"/>
              </a:rPr>
              <a:t>Institution level collection</a:t>
            </a:r>
          </a:p>
          <a:p>
            <a:pPr marL="914400" lvl="0" indent="-349250">
              <a:spcBef>
                <a:spcPts val="0"/>
              </a:spcBef>
              <a:buClr>
                <a:schemeClr val="dk1"/>
              </a:buClr>
              <a:buSzPts val="1900"/>
              <a:buFont typeface="Calibri"/>
              <a:buChar char="●"/>
            </a:pPr>
            <a:r>
              <a:rPr lang="en-US" dirty="0">
                <a:solidFill>
                  <a:schemeClr val="dk1"/>
                </a:solidFill>
                <a:ea typeface="Calibri"/>
                <a:cs typeface="Calibri"/>
                <a:sym typeface="Calibri"/>
              </a:rPr>
              <a:t>Required annual reporting detailing structural and physical requirements of rooms designated to be used for seclusion</a:t>
            </a:r>
          </a:p>
          <a:p>
            <a:pPr marL="0" lvl="0" indent="0">
              <a:spcBef>
                <a:spcPts val="0"/>
              </a:spcBef>
              <a:buClr>
                <a:schemeClr val="dk1"/>
              </a:buClr>
              <a:buSzPts val="1100"/>
              <a:buNone/>
            </a:pPr>
            <a:endParaRPr lang="en-US" dirty="0">
              <a:solidFill>
                <a:schemeClr val="dk1"/>
              </a:solidFill>
              <a:ea typeface="Calibri"/>
              <a:cs typeface="Calibri"/>
              <a:sym typeface="Calibri"/>
            </a:endParaRPr>
          </a:p>
          <a:p>
            <a:pPr marL="0" lvl="0" indent="0">
              <a:spcBef>
                <a:spcPts val="0"/>
              </a:spcBef>
              <a:buClr>
                <a:schemeClr val="dk1"/>
              </a:buClr>
              <a:buSzPts val="1100"/>
              <a:buNone/>
            </a:pPr>
            <a:r>
              <a:rPr lang="en-US" dirty="0">
                <a:solidFill>
                  <a:schemeClr val="dk1"/>
                </a:solidFill>
                <a:ea typeface="Calibri"/>
                <a:cs typeface="Calibri"/>
                <a:sym typeface="Calibri"/>
              </a:rPr>
              <a:t>See OAR </a:t>
            </a:r>
            <a:r>
              <a:rPr lang="en-US" u="sng" dirty="0">
                <a:solidFill>
                  <a:srgbClr val="0000FF"/>
                </a:solidFill>
                <a:ea typeface="Calibri"/>
                <a:cs typeface="Calibri"/>
                <a:sym typeface="Calibri"/>
                <a:hlinkClick r:id="rId3">
                  <a:extLst>
                    <a:ext uri="{A12FA001-AC4F-418D-AE19-62706E023703}">
                      <ahyp:hlinkClr xmlns:ahyp="http://schemas.microsoft.com/office/drawing/2018/hyperlinkcolor" val="tx"/>
                    </a:ext>
                  </a:extLst>
                </a:hlinkClick>
              </a:rPr>
              <a:t>581-022-2267</a:t>
            </a:r>
            <a:r>
              <a:rPr lang="en-US" dirty="0">
                <a:solidFill>
                  <a:srgbClr val="201F1E"/>
                </a:solidFill>
                <a:ea typeface="Calibri"/>
                <a:cs typeface="Calibri"/>
                <a:sym typeface="Calibri"/>
              </a:rPr>
              <a:t> and </a:t>
            </a:r>
            <a:r>
              <a:rPr lang="en-US" u="sng" dirty="0">
                <a:solidFill>
                  <a:srgbClr val="0000FF"/>
                </a:solidFill>
                <a:ea typeface="Calibri"/>
                <a:cs typeface="Calibri"/>
                <a:sym typeface="Calibri"/>
                <a:hlinkClick r:id="rId4">
                  <a:extLst>
                    <a:ext uri="{A12FA001-AC4F-418D-AE19-62706E023703}">
                      <ahyp:hlinkClr xmlns:ahyp="http://schemas.microsoft.com/office/drawing/2018/hyperlinkcolor" val="tx"/>
                    </a:ext>
                  </a:extLst>
                </a:hlinkClick>
              </a:rPr>
              <a:t>581-021-0568</a:t>
            </a:r>
            <a:endParaRPr lang="en-US" sz="2800" dirty="0">
              <a:solidFill>
                <a:schemeClr val="dk1"/>
              </a:solidFill>
              <a:ea typeface="Calibri"/>
              <a:cs typeface="Calibri"/>
              <a:sym typeface="Calibri"/>
            </a:endParaRPr>
          </a:p>
          <a:p>
            <a:endParaRPr lang="en-US" dirty="0"/>
          </a:p>
        </p:txBody>
      </p:sp>
      <p:sp>
        <p:nvSpPr>
          <p:cNvPr id="3" name="Footer Placeholder 2">
            <a:extLst>
              <a:ext uri="{FF2B5EF4-FFF2-40B4-BE49-F238E27FC236}">
                <a16:creationId xmlns:a16="http://schemas.microsoft.com/office/drawing/2014/main" id="{09A474A4-0A1C-CA10-9715-0BC10B571890}"/>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D007E384-E4BD-8F2F-2542-D59FFD2569C5}"/>
              </a:ext>
            </a:extLst>
          </p:cNvPr>
          <p:cNvSpPr>
            <a:spLocks noGrp="1"/>
          </p:cNvSpPr>
          <p:nvPr>
            <p:ph type="sldNum" sz="quarter" idx="12"/>
          </p:nvPr>
        </p:nvSpPr>
        <p:spPr/>
        <p:txBody>
          <a:bodyPr/>
          <a:lstStyle/>
          <a:p>
            <a:fld id="{357F5B69-6281-4C1F-8C38-6DA0F56DA430}" type="slidenum">
              <a:rPr lang="en-US" smtClean="0"/>
              <a:pPr/>
              <a:t>22</a:t>
            </a:fld>
            <a:endParaRPr lang="en-US" dirty="0"/>
          </a:p>
        </p:txBody>
      </p:sp>
    </p:spTree>
    <p:extLst>
      <p:ext uri="{BB962C8B-B14F-4D97-AF65-F5344CB8AC3E}">
        <p14:creationId xmlns:p14="http://schemas.microsoft.com/office/powerpoint/2010/main" val="459115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1FC00-0886-14C0-E25F-0A8362CDCB98}"/>
              </a:ext>
            </a:extLst>
          </p:cNvPr>
          <p:cNvSpPr>
            <a:spLocks noGrp="1"/>
          </p:cNvSpPr>
          <p:nvPr>
            <p:ph type="title"/>
          </p:nvPr>
        </p:nvSpPr>
        <p:spPr/>
        <p:txBody>
          <a:bodyPr>
            <a:normAutofit fontScale="90000"/>
          </a:bodyPr>
          <a:lstStyle/>
          <a:p>
            <a:r>
              <a:rPr lang="en-US" dirty="0"/>
              <a:t>Restraint/Seclusion: What’s New for 2023-2024</a:t>
            </a:r>
          </a:p>
        </p:txBody>
      </p:sp>
      <p:sp>
        <p:nvSpPr>
          <p:cNvPr id="2" name="Content Placeholder 1">
            <a:extLst>
              <a:ext uri="{FF2B5EF4-FFF2-40B4-BE49-F238E27FC236}">
                <a16:creationId xmlns:a16="http://schemas.microsoft.com/office/drawing/2014/main" id="{1F68BBE1-346C-9531-773F-F1439FD0334B}"/>
              </a:ext>
            </a:extLst>
          </p:cNvPr>
          <p:cNvSpPr>
            <a:spLocks noGrp="1"/>
          </p:cNvSpPr>
          <p:nvPr>
            <p:ph idx="1"/>
          </p:nvPr>
        </p:nvSpPr>
        <p:spPr>
          <a:xfrm>
            <a:off x="717176" y="1825624"/>
            <a:ext cx="10947286" cy="4797914"/>
          </a:xfrm>
        </p:spPr>
        <p:txBody>
          <a:bodyPr>
            <a:normAutofit fontScale="92500" lnSpcReduction="10000"/>
          </a:bodyPr>
          <a:lstStyle/>
          <a:p>
            <a:pPr marL="804863" lvl="3" indent="-457200">
              <a:lnSpc>
                <a:spcPct val="110000"/>
              </a:lnSpc>
              <a:spcBef>
                <a:spcPts val="0"/>
              </a:spcBef>
              <a:buClr>
                <a:schemeClr val="dk1"/>
              </a:buClr>
              <a:buSzPct val="130000"/>
            </a:pPr>
            <a:r>
              <a:rPr lang="en-US" sz="2800" dirty="0">
                <a:solidFill>
                  <a:schemeClr val="dk1"/>
                </a:solidFill>
                <a:ea typeface="Calibri"/>
                <a:cs typeface="Calibri"/>
                <a:sym typeface="Calibri"/>
              </a:rPr>
              <a:t>Modify description for Business Rule 2536</a:t>
            </a:r>
          </a:p>
          <a:p>
            <a:pPr marL="1262063" lvl="4" indent="-457200">
              <a:lnSpc>
                <a:spcPct val="110000"/>
              </a:lnSpc>
              <a:spcBef>
                <a:spcPts val="0"/>
              </a:spcBef>
              <a:buClr>
                <a:schemeClr val="dk1"/>
              </a:buClr>
              <a:buSzPct val="100000"/>
              <a:buFont typeface="Courier New" panose="02070309020205020404" pitchFamily="49" charset="0"/>
              <a:buChar char="o"/>
            </a:pPr>
            <a:r>
              <a:rPr lang="en-US" sz="2800" dirty="0">
                <a:solidFill>
                  <a:schemeClr val="dk1"/>
                </a:solidFill>
                <a:ea typeface="Calibri"/>
                <a:cs typeface="Calibri"/>
                <a:sym typeface="Calibri"/>
              </a:rPr>
              <a:t>“If Seclusion Flag is marked Y, mark Y or N for Room Locked Flag. </a:t>
            </a:r>
            <a:r>
              <a:rPr lang="en-US" sz="2800">
                <a:solidFill>
                  <a:schemeClr val="dk1"/>
                </a:solidFill>
                <a:ea typeface="Calibri"/>
                <a:cs typeface="Calibri"/>
                <a:sym typeface="Calibri"/>
              </a:rPr>
              <a:t>If Seclusion Flag is marked N, leave Room Locked Flag blank/unmarked.”</a:t>
            </a:r>
          </a:p>
          <a:p>
            <a:pPr marL="804863" lvl="3" indent="-457200">
              <a:lnSpc>
                <a:spcPct val="110000"/>
              </a:lnSpc>
              <a:spcBef>
                <a:spcPts val="0"/>
              </a:spcBef>
              <a:buClr>
                <a:schemeClr val="dk1"/>
              </a:buClr>
              <a:buSzPct val="130000"/>
            </a:pPr>
            <a:r>
              <a:rPr lang="en-US" sz="2800">
                <a:solidFill>
                  <a:schemeClr val="dk1"/>
                </a:solidFill>
                <a:ea typeface="Calibri"/>
                <a:cs typeface="Calibri"/>
                <a:sym typeface="Calibri"/>
              </a:rPr>
              <a:t>New </a:t>
            </a:r>
            <a:r>
              <a:rPr lang="en-US" sz="2800" dirty="0">
                <a:solidFill>
                  <a:schemeClr val="dk1"/>
                </a:solidFill>
                <a:ea typeface="Calibri"/>
                <a:cs typeface="Calibri"/>
                <a:sym typeface="Calibri"/>
              </a:rPr>
              <a:t>Validation for Seclusion Room Standards Flag:</a:t>
            </a:r>
          </a:p>
          <a:p>
            <a:pPr marL="1262063" lvl="4" indent="-457200">
              <a:lnSpc>
                <a:spcPct val="110000"/>
              </a:lnSpc>
              <a:spcBef>
                <a:spcPts val="0"/>
              </a:spcBef>
              <a:buClr>
                <a:schemeClr val="dk1"/>
              </a:buClr>
              <a:buSzPct val="100000"/>
              <a:buFont typeface="Courier New" panose="02070309020205020404" pitchFamily="49" charset="0"/>
              <a:buChar char="o"/>
            </a:pPr>
            <a:r>
              <a:rPr lang="en-US" sz="2800" dirty="0">
                <a:solidFill>
                  <a:schemeClr val="dk1"/>
                </a:solidFill>
                <a:ea typeface="Calibri"/>
                <a:cs typeface="Calibri"/>
                <a:sym typeface="Calibri"/>
              </a:rPr>
              <a:t>Seclusion Room Standards Flag (</a:t>
            </a:r>
            <a:r>
              <a:rPr lang="en-US" sz="2800" dirty="0" err="1">
                <a:solidFill>
                  <a:schemeClr val="dk1"/>
                </a:solidFill>
                <a:ea typeface="Calibri"/>
                <a:cs typeface="Calibri"/>
                <a:sym typeface="Calibri"/>
              </a:rPr>
              <a:t>SclsnRmStndrdMetfg</a:t>
            </a:r>
            <a:r>
              <a:rPr lang="en-US" sz="2800" dirty="0">
                <a:solidFill>
                  <a:schemeClr val="dk1"/>
                </a:solidFill>
                <a:ea typeface="Calibri"/>
                <a:cs typeface="Calibri"/>
                <a:sym typeface="Calibri"/>
              </a:rPr>
              <a:t>) must be provided for seclusion incidents. Seclusion Room Standards Flag must be blank for restraint incidents.</a:t>
            </a:r>
          </a:p>
          <a:p>
            <a:pPr marL="804863" lvl="4" indent="-457200">
              <a:lnSpc>
                <a:spcPct val="110000"/>
              </a:lnSpc>
              <a:spcBef>
                <a:spcPts val="0"/>
              </a:spcBef>
              <a:buClr>
                <a:schemeClr val="dk1"/>
              </a:buClr>
              <a:buSzPct val="130000"/>
            </a:pPr>
            <a:r>
              <a:rPr lang="en-US" sz="2800" dirty="0">
                <a:solidFill>
                  <a:schemeClr val="dk1"/>
                </a:solidFill>
                <a:ea typeface="Calibri"/>
                <a:cs typeface="Calibri"/>
                <a:sym typeface="Calibri"/>
              </a:rPr>
              <a:t>New Flags for Serious Bodily Injury </a:t>
            </a:r>
          </a:p>
          <a:p>
            <a:pPr marL="804863" lvl="3" indent="-457200">
              <a:lnSpc>
                <a:spcPct val="110000"/>
              </a:lnSpc>
              <a:spcBef>
                <a:spcPts val="0"/>
              </a:spcBef>
              <a:buClr>
                <a:schemeClr val="dk1"/>
              </a:buClr>
              <a:buSzPct val="130000"/>
            </a:pPr>
            <a:r>
              <a:rPr lang="en-US" sz="2800" dirty="0">
                <a:solidFill>
                  <a:schemeClr val="dk1"/>
                </a:solidFill>
                <a:ea typeface="Calibri"/>
                <a:cs typeface="Calibri"/>
                <a:sym typeface="Calibri"/>
              </a:rPr>
              <a:t>New Status Tracking verification reports added.</a:t>
            </a:r>
          </a:p>
          <a:p>
            <a:pPr marL="804863" lvl="3" indent="-457200">
              <a:lnSpc>
                <a:spcPct val="110000"/>
              </a:lnSpc>
              <a:spcBef>
                <a:spcPts val="0"/>
              </a:spcBef>
              <a:buClr>
                <a:schemeClr val="dk1"/>
              </a:buClr>
              <a:buSzPct val="130000"/>
            </a:pPr>
            <a:r>
              <a:rPr lang="en-US" sz="2800" dirty="0">
                <a:solidFill>
                  <a:schemeClr val="dk1"/>
                </a:solidFill>
                <a:ea typeface="Calibri"/>
                <a:cs typeface="Calibri"/>
                <a:sym typeface="Calibri"/>
              </a:rPr>
              <a:t>Clarifying guidance on which institutions to login has been added to the manual.</a:t>
            </a:r>
          </a:p>
        </p:txBody>
      </p:sp>
      <p:sp>
        <p:nvSpPr>
          <p:cNvPr id="3" name="Footer Placeholder 2">
            <a:extLst>
              <a:ext uri="{FF2B5EF4-FFF2-40B4-BE49-F238E27FC236}">
                <a16:creationId xmlns:a16="http://schemas.microsoft.com/office/drawing/2014/main" id="{04E86A86-A527-7E3C-A733-A8212A7AA71F}"/>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C7BB9BCF-B836-9537-DCA1-51E35C880554}"/>
              </a:ext>
            </a:extLst>
          </p:cNvPr>
          <p:cNvSpPr>
            <a:spLocks noGrp="1"/>
          </p:cNvSpPr>
          <p:nvPr>
            <p:ph type="sldNum" sz="quarter" idx="12"/>
          </p:nvPr>
        </p:nvSpPr>
        <p:spPr/>
        <p:txBody>
          <a:bodyPr/>
          <a:lstStyle/>
          <a:p>
            <a:fld id="{357F5B69-6281-4C1F-8C38-6DA0F56DA430}" type="slidenum">
              <a:rPr lang="en-US" smtClean="0"/>
              <a:pPr/>
              <a:t>23</a:t>
            </a:fld>
            <a:endParaRPr lang="en-US" dirty="0"/>
          </a:p>
        </p:txBody>
      </p:sp>
    </p:spTree>
    <p:extLst>
      <p:ext uri="{BB962C8B-B14F-4D97-AF65-F5344CB8AC3E}">
        <p14:creationId xmlns:p14="http://schemas.microsoft.com/office/powerpoint/2010/main" val="1438589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107"/>
          <p:cNvSpPr txBox="1">
            <a:spLocks noGrp="1"/>
          </p:cNvSpPr>
          <p:nvPr>
            <p:ph type="title"/>
          </p:nvPr>
        </p:nvSpPr>
        <p:spPr>
          <a:xfrm>
            <a:off x="685800" y="662940"/>
            <a:ext cx="10765118" cy="873760"/>
          </a:xfrm>
          <a:prstGeom prst="rect">
            <a:avLst/>
          </a:prstGeom>
          <a:noFill/>
          <a:ln>
            <a:noFill/>
          </a:ln>
        </p:spPr>
        <p:txBody>
          <a:bodyPr spcFirstLastPara="1" vert="horz" wrap="square" lIns="121900" tIns="60933" rIns="121900" bIns="60933" rtlCol="0" anchor="ctr" anchorCtr="0">
            <a:normAutofit/>
          </a:bodyPr>
          <a:lstStyle/>
          <a:p>
            <a:pPr>
              <a:lnSpc>
                <a:spcPct val="100000"/>
              </a:lnSpc>
              <a:buClr>
                <a:schemeClr val="dk1"/>
              </a:buClr>
              <a:buSzPts val="2800"/>
            </a:pPr>
            <a:r>
              <a:rPr lang="en" dirty="0"/>
              <a:t>Restraint and Seclusion Incidents</a:t>
            </a:r>
            <a:endParaRPr dirty="0"/>
          </a:p>
        </p:txBody>
      </p:sp>
      <p:sp>
        <p:nvSpPr>
          <p:cNvPr id="736" name="Google Shape;736;p107"/>
          <p:cNvSpPr txBox="1">
            <a:spLocks noGrp="1"/>
          </p:cNvSpPr>
          <p:nvPr>
            <p:ph type="body" idx="1"/>
          </p:nvPr>
        </p:nvSpPr>
        <p:spPr>
          <a:xfrm>
            <a:off x="1115761" y="1836665"/>
            <a:ext cx="4042393" cy="4109200"/>
          </a:xfrm>
          <a:prstGeom prst="rect">
            <a:avLst/>
          </a:prstGeom>
        </p:spPr>
        <p:txBody>
          <a:bodyPr spcFirstLastPara="1" vert="horz" wrap="square" lIns="91433" tIns="45700" rIns="91433" bIns="45700" rtlCol="0" anchor="t" anchorCtr="0">
            <a:normAutofit/>
          </a:bodyPr>
          <a:lstStyle/>
          <a:p>
            <a:pPr marL="0" indent="0" algn="ctr">
              <a:spcBef>
                <a:spcPts val="1333"/>
              </a:spcBef>
              <a:buNone/>
            </a:pPr>
            <a:endParaRPr sz="3700" b="1" dirty="0"/>
          </a:p>
          <a:p>
            <a:pPr marL="0" indent="0" algn="ctr">
              <a:spcBef>
                <a:spcPts val="1333"/>
              </a:spcBef>
              <a:buNone/>
            </a:pPr>
            <a:r>
              <a:rPr lang="en" sz="3700" b="1" dirty="0"/>
              <a:t>Collection</a:t>
            </a:r>
            <a:endParaRPr sz="3700" b="1" dirty="0"/>
          </a:p>
          <a:p>
            <a:pPr marL="0" indent="0" algn="ctr">
              <a:spcBef>
                <a:spcPts val="1333"/>
              </a:spcBef>
              <a:buNone/>
            </a:pPr>
            <a:endParaRPr sz="3700" b="1" dirty="0"/>
          </a:p>
          <a:p>
            <a:pPr marL="297815" indent="-297815">
              <a:spcBef>
                <a:spcPts val="1333"/>
              </a:spcBef>
              <a:buSzPts val="2800"/>
            </a:pPr>
            <a:r>
              <a:rPr lang="en" sz="3700" dirty="0"/>
              <a:t>Open: 5/30/2024</a:t>
            </a:r>
            <a:endParaRPr sz="3700" dirty="0">
              <a:ea typeface="Calibri"/>
              <a:cs typeface="Calibri"/>
            </a:endParaRPr>
          </a:p>
          <a:p>
            <a:pPr marL="297815" indent="-297815">
              <a:spcBef>
                <a:spcPts val="1333"/>
              </a:spcBef>
              <a:buSzPts val="2800"/>
            </a:pPr>
            <a:r>
              <a:rPr lang="en" sz="3700" dirty="0"/>
              <a:t>Closes: 7/8/2024</a:t>
            </a:r>
            <a:endParaRPr sz="3700" dirty="0">
              <a:ea typeface="Calibri" panose="020F0502020204030204"/>
              <a:cs typeface="Calibri" panose="020F0502020204030204"/>
            </a:endParaRPr>
          </a:p>
        </p:txBody>
      </p:sp>
      <p:sp>
        <p:nvSpPr>
          <p:cNvPr id="737" name="Google Shape;737;p107"/>
          <p:cNvSpPr txBox="1">
            <a:spLocks noGrp="1"/>
          </p:cNvSpPr>
          <p:nvPr>
            <p:ph type="body" idx="4294967295"/>
          </p:nvPr>
        </p:nvSpPr>
        <p:spPr>
          <a:xfrm>
            <a:off x="6252308" y="1839157"/>
            <a:ext cx="4521200" cy="4104216"/>
          </a:xfrm>
          <a:prstGeom prst="rect">
            <a:avLst/>
          </a:prstGeom>
        </p:spPr>
        <p:txBody>
          <a:bodyPr spcFirstLastPara="1" vert="horz" wrap="square" lIns="91433" tIns="45700" rIns="91433" bIns="45700" rtlCol="0" anchor="t" anchorCtr="0">
            <a:normAutofit/>
          </a:bodyPr>
          <a:lstStyle/>
          <a:p>
            <a:pPr marL="0" indent="0" algn="ctr">
              <a:spcBef>
                <a:spcPts val="1333"/>
              </a:spcBef>
              <a:buNone/>
            </a:pPr>
            <a:endParaRPr sz="3700" b="1" dirty="0"/>
          </a:p>
          <a:p>
            <a:pPr marL="0" indent="0" algn="ctr">
              <a:spcBef>
                <a:spcPts val="1333"/>
              </a:spcBef>
              <a:buClr>
                <a:schemeClr val="dk1"/>
              </a:buClr>
              <a:buSzPts val="1100"/>
              <a:buNone/>
            </a:pPr>
            <a:r>
              <a:rPr lang="en" sz="3700" b="1" dirty="0"/>
              <a:t>Review Window</a:t>
            </a:r>
            <a:endParaRPr sz="3700" b="1" dirty="0"/>
          </a:p>
          <a:p>
            <a:pPr marL="0" indent="0" algn="ctr">
              <a:spcBef>
                <a:spcPts val="1333"/>
              </a:spcBef>
              <a:buClr>
                <a:schemeClr val="dk1"/>
              </a:buClr>
              <a:buSzPts val="1100"/>
              <a:buNone/>
            </a:pPr>
            <a:endParaRPr sz="3700" b="1" dirty="0"/>
          </a:p>
          <a:p>
            <a:pPr marL="297815" indent="-297815">
              <a:spcBef>
                <a:spcPts val="1333"/>
              </a:spcBef>
              <a:buSzPts val="2800"/>
            </a:pPr>
            <a:r>
              <a:rPr lang="en" sz="3700"/>
              <a:t>Opens: 8/15/2024</a:t>
            </a:r>
            <a:endParaRPr sz="3700">
              <a:ea typeface="Calibri"/>
              <a:cs typeface="Calibri"/>
            </a:endParaRPr>
          </a:p>
          <a:p>
            <a:pPr marL="297815" indent="-297815">
              <a:spcBef>
                <a:spcPts val="1333"/>
              </a:spcBef>
              <a:buSzPts val="2800"/>
            </a:pPr>
            <a:r>
              <a:rPr lang="en" sz="3700"/>
              <a:t>Closes: 9/16/2024</a:t>
            </a:r>
            <a:endParaRPr sz="3700" dirty="0">
              <a:ea typeface="Calibri" panose="020F0502020204030204"/>
              <a:cs typeface="Calibri" panose="020F0502020204030204"/>
            </a:endParaRPr>
          </a:p>
        </p:txBody>
      </p:sp>
      <p:sp>
        <p:nvSpPr>
          <p:cNvPr id="2" name="Footer Placeholder 1">
            <a:extLst>
              <a:ext uri="{FF2B5EF4-FFF2-40B4-BE49-F238E27FC236}">
                <a16:creationId xmlns:a16="http://schemas.microsoft.com/office/drawing/2014/main" id="{9ED51499-810D-467B-C292-E2FDB4D5C124}"/>
              </a:ext>
            </a:extLst>
          </p:cNvPr>
          <p:cNvSpPr>
            <a:spLocks noGrp="1"/>
          </p:cNvSpPr>
          <p:nvPr>
            <p:ph type="ftr" sz="quarter" idx="11"/>
          </p:nvPr>
        </p:nvSpPr>
        <p:spPr/>
        <p:txBody>
          <a:bodyPr/>
          <a:lstStyle/>
          <a:p>
            <a:r>
              <a:rPr lang="en-US"/>
              <a:t>Oregon Department of Education</a:t>
            </a:r>
            <a:endParaRPr lang="en-US" dirty="0"/>
          </a:p>
        </p:txBody>
      </p:sp>
      <p:sp>
        <p:nvSpPr>
          <p:cNvPr id="3" name="Slide Number Placeholder 2">
            <a:extLst>
              <a:ext uri="{FF2B5EF4-FFF2-40B4-BE49-F238E27FC236}">
                <a16:creationId xmlns:a16="http://schemas.microsoft.com/office/drawing/2014/main" id="{D7B0F720-1948-EDEF-9F0B-B4FBDECC2C3B}"/>
              </a:ext>
            </a:extLst>
          </p:cNvPr>
          <p:cNvSpPr>
            <a:spLocks noGrp="1"/>
          </p:cNvSpPr>
          <p:nvPr>
            <p:ph type="sldNum" sz="quarter" idx="12"/>
          </p:nvPr>
        </p:nvSpPr>
        <p:spPr/>
        <p:txBody>
          <a:bodyPr/>
          <a:lstStyle/>
          <a:p>
            <a:fld id="{357F5B69-6281-4C1F-8C38-6DA0F56DA430}" type="slidenum">
              <a:rPr lang="en-US" smtClean="0"/>
              <a:pPr/>
              <a:t>24</a:t>
            </a:fld>
            <a:endParaRPr lang="en-US" dirty="0"/>
          </a:p>
        </p:txBody>
      </p:sp>
    </p:spTree>
    <p:extLst>
      <p:ext uri="{BB962C8B-B14F-4D97-AF65-F5344CB8AC3E}">
        <p14:creationId xmlns:p14="http://schemas.microsoft.com/office/powerpoint/2010/main" val="2141389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E03890-0643-2198-9759-6720E0403A3F}"/>
              </a:ext>
            </a:extLst>
          </p:cNvPr>
          <p:cNvSpPr>
            <a:spLocks noGrp="1"/>
          </p:cNvSpPr>
          <p:nvPr>
            <p:ph type="title"/>
          </p:nvPr>
        </p:nvSpPr>
        <p:spPr/>
        <p:txBody>
          <a:bodyPr/>
          <a:lstStyle/>
          <a:p>
            <a:r>
              <a:rPr lang="en" dirty="0">
                <a:solidFill>
                  <a:schemeClr val="accent5"/>
                </a:solidFill>
              </a:rPr>
              <a:t>Restraint and Seclusion Incidents</a:t>
            </a:r>
            <a:r>
              <a:rPr lang="en" dirty="0"/>
              <a:t> </a:t>
            </a:r>
            <a:endParaRPr lang="en-US" dirty="0"/>
          </a:p>
        </p:txBody>
      </p:sp>
      <p:sp>
        <p:nvSpPr>
          <p:cNvPr id="2" name="Content Placeholder 1">
            <a:extLst>
              <a:ext uri="{FF2B5EF4-FFF2-40B4-BE49-F238E27FC236}">
                <a16:creationId xmlns:a16="http://schemas.microsoft.com/office/drawing/2014/main" id="{6EF6814B-8FB9-3388-B1B5-1218DB923AB0}"/>
              </a:ext>
            </a:extLst>
          </p:cNvPr>
          <p:cNvSpPr>
            <a:spLocks noGrp="1"/>
          </p:cNvSpPr>
          <p:nvPr>
            <p:ph idx="1"/>
          </p:nvPr>
        </p:nvSpPr>
        <p:spPr/>
        <p:txBody>
          <a:bodyPr>
            <a:normAutofit/>
          </a:bodyPr>
          <a:lstStyle/>
          <a:p>
            <a:pPr marL="524932" indent="-457200">
              <a:lnSpc>
                <a:spcPct val="115000"/>
              </a:lnSpc>
              <a:spcBef>
                <a:spcPts val="1333"/>
              </a:spcBef>
              <a:buClr>
                <a:schemeClr val="dk1"/>
              </a:buClr>
              <a:buSzPct val="110000"/>
            </a:pPr>
            <a:r>
              <a:rPr lang="en-US" sz="2900" dirty="0"/>
              <a:t>Report restraint and seclusion records for </a:t>
            </a:r>
            <a:r>
              <a:rPr lang="en-US" sz="2900" u="sng" dirty="0"/>
              <a:t>all</a:t>
            </a:r>
            <a:r>
              <a:rPr lang="en-US" sz="2900" dirty="0"/>
              <a:t> students, with and without disabilities.</a:t>
            </a:r>
          </a:p>
          <a:p>
            <a:pPr marL="491066" indent="-457200">
              <a:lnSpc>
                <a:spcPct val="115000"/>
              </a:lnSpc>
              <a:spcBef>
                <a:spcPts val="0"/>
              </a:spcBef>
              <a:buClr>
                <a:schemeClr val="dk1"/>
              </a:buClr>
              <a:buSzPts val="3200"/>
            </a:pPr>
            <a:r>
              <a:rPr lang="en-US" sz="2900" dirty="0"/>
              <a:t>The collection is cumulative.</a:t>
            </a:r>
          </a:p>
          <a:p>
            <a:pPr marL="491066" indent="-457200">
              <a:lnSpc>
                <a:spcPct val="115000"/>
              </a:lnSpc>
              <a:spcBef>
                <a:spcPts val="0"/>
              </a:spcBef>
              <a:buClr>
                <a:schemeClr val="dk1"/>
              </a:buClr>
              <a:buSzPts val="3200"/>
            </a:pPr>
            <a:r>
              <a:rPr lang="en-US" sz="2900" dirty="0"/>
              <a:t>Report records for all incidents occurring from July 1, 2023 to June 30, 2024.</a:t>
            </a:r>
          </a:p>
        </p:txBody>
      </p:sp>
      <p:sp>
        <p:nvSpPr>
          <p:cNvPr id="3" name="Footer Placeholder 2">
            <a:extLst>
              <a:ext uri="{FF2B5EF4-FFF2-40B4-BE49-F238E27FC236}">
                <a16:creationId xmlns:a16="http://schemas.microsoft.com/office/drawing/2014/main" id="{5CFD604D-25DD-0043-7901-06303F0916C9}"/>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0B098F39-53EF-AEB7-2B6F-0DFF489BD098}"/>
              </a:ext>
            </a:extLst>
          </p:cNvPr>
          <p:cNvSpPr>
            <a:spLocks noGrp="1"/>
          </p:cNvSpPr>
          <p:nvPr>
            <p:ph type="sldNum" sz="quarter" idx="12"/>
          </p:nvPr>
        </p:nvSpPr>
        <p:spPr/>
        <p:txBody>
          <a:bodyPr/>
          <a:lstStyle/>
          <a:p>
            <a:fld id="{357F5B69-6281-4C1F-8C38-6DA0F56DA430}" type="slidenum">
              <a:rPr lang="en-US" smtClean="0"/>
              <a:pPr/>
              <a:t>25</a:t>
            </a:fld>
            <a:endParaRPr lang="en-US" dirty="0"/>
          </a:p>
        </p:txBody>
      </p:sp>
    </p:spTree>
    <p:extLst>
      <p:ext uri="{BB962C8B-B14F-4D97-AF65-F5344CB8AC3E}">
        <p14:creationId xmlns:p14="http://schemas.microsoft.com/office/powerpoint/2010/main" val="541203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59C40C-621F-1F89-48CE-38DE065E7E84}"/>
              </a:ext>
            </a:extLst>
          </p:cNvPr>
          <p:cNvSpPr>
            <a:spLocks noGrp="1"/>
          </p:cNvSpPr>
          <p:nvPr>
            <p:ph type="title"/>
          </p:nvPr>
        </p:nvSpPr>
        <p:spPr/>
        <p:txBody>
          <a:bodyPr/>
          <a:lstStyle/>
          <a:p>
            <a:r>
              <a:rPr lang="en" dirty="0">
                <a:solidFill>
                  <a:schemeClr val="accent5"/>
                </a:solidFill>
              </a:rPr>
              <a:t>Reporting Requirements </a:t>
            </a:r>
            <a:endParaRPr lang="en-US" dirty="0"/>
          </a:p>
        </p:txBody>
      </p:sp>
      <p:sp>
        <p:nvSpPr>
          <p:cNvPr id="2" name="Content Placeholder 1">
            <a:extLst>
              <a:ext uri="{FF2B5EF4-FFF2-40B4-BE49-F238E27FC236}">
                <a16:creationId xmlns:a16="http://schemas.microsoft.com/office/drawing/2014/main" id="{088D2CD1-5711-5FD4-32B7-EA8A82F2B6C1}"/>
              </a:ext>
            </a:extLst>
          </p:cNvPr>
          <p:cNvSpPr>
            <a:spLocks noGrp="1"/>
          </p:cNvSpPr>
          <p:nvPr>
            <p:ph idx="1"/>
          </p:nvPr>
        </p:nvSpPr>
        <p:spPr>
          <a:xfrm>
            <a:off x="717176" y="1825625"/>
            <a:ext cx="10784542" cy="4314168"/>
          </a:xfrm>
        </p:spPr>
        <p:txBody>
          <a:bodyPr>
            <a:normAutofit fontScale="92500" lnSpcReduction="10000"/>
          </a:bodyPr>
          <a:lstStyle/>
          <a:p>
            <a:pPr marL="0" indent="0">
              <a:lnSpc>
                <a:spcPct val="115000"/>
              </a:lnSpc>
              <a:spcBef>
                <a:spcPts val="0"/>
              </a:spcBef>
              <a:buClr>
                <a:schemeClr val="dk1"/>
              </a:buClr>
              <a:buSzPts val="2400"/>
              <a:buNone/>
            </a:pPr>
            <a:r>
              <a:rPr lang="en-US" sz="3500" dirty="0"/>
              <a:t>Report a student record for each incident when:</a:t>
            </a:r>
          </a:p>
          <a:p>
            <a:pPr marL="609585" indent="-507987">
              <a:lnSpc>
                <a:spcPct val="115000"/>
              </a:lnSpc>
              <a:spcBef>
                <a:spcPts val="0"/>
              </a:spcBef>
              <a:buClr>
                <a:schemeClr val="dk1"/>
              </a:buClr>
              <a:buSzPts val="2400"/>
              <a:buChar char="●"/>
            </a:pPr>
            <a:r>
              <a:rPr lang="en-US" sz="3500" dirty="0"/>
              <a:t>Student was restrained and/or placed in seclusion</a:t>
            </a:r>
          </a:p>
          <a:p>
            <a:pPr marL="609585" indent="-507987">
              <a:lnSpc>
                <a:spcPct val="115000"/>
              </a:lnSpc>
              <a:spcBef>
                <a:spcPts val="0"/>
              </a:spcBef>
              <a:buClr>
                <a:schemeClr val="dk1"/>
              </a:buClr>
              <a:buSzPts val="2400"/>
              <a:buChar char="●"/>
            </a:pPr>
            <a:r>
              <a:rPr lang="en-US" sz="3500" dirty="0"/>
              <a:t>For each record indicate:</a:t>
            </a:r>
          </a:p>
          <a:p>
            <a:pPr marL="1219170" lvl="1" indent="-507987">
              <a:lnSpc>
                <a:spcPct val="115000"/>
              </a:lnSpc>
              <a:spcBef>
                <a:spcPts val="0"/>
              </a:spcBef>
              <a:buClr>
                <a:schemeClr val="dk1"/>
              </a:buClr>
              <a:buSzPts val="2400"/>
              <a:buChar char="○"/>
            </a:pPr>
            <a:r>
              <a:rPr lang="en-US" sz="2600" dirty="0"/>
              <a:t>If restraint or seclusion resulted in injuries or death to students or personnel </a:t>
            </a:r>
          </a:p>
          <a:p>
            <a:pPr marL="1219170" lvl="1" indent="-507987">
              <a:lnSpc>
                <a:spcPct val="115000"/>
              </a:lnSpc>
              <a:spcBef>
                <a:spcPts val="0"/>
              </a:spcBef>
              <a:buClr>
                <a:schemeClr val="dk1"/>
              </a:buClr>
              <a:buSzPts val="2400"/>
              <a:buChar char="○"/>
            </a:pPr>
            <a:r>
              <a:rPr lang="en-US" sz="2600" dirty="0"/>
              <a:t>If at least one staff administering restraint or seclusion was not trained</a:t>
            </a:r>
          </a:p>
          <a:p>
            <a:pPr marL="1219170" lvl="1" indent="-507987">
              <a:lnSpc>
                <a:spcPct val="115000"/>
              </a:lnSpc>
              <a:spcBef>
                <a:spcPts val="0"/>
              </a:spcBef>
              <a:buClr>
                <a:schemeClr val="dk1"/>
              </a:buClr>
              <a:buSzPts val="2400"/>
              <a:buChar char="○"/>
            </a:pPr>
            <a:r>
              <a:rPr lang="en-US" sz="2600" dirty="0"/>
              <a:t>If seclusion was in a locked room</a:t>
            </a:r>
          </a:p>
          <a:p>
            <a:pPr marL="1219170" lvl="1" indent="-507987">
              <a:lnSpc>
                <a:spcPct val="115000"/>
              </a:lnSpc>
              <a:spcBef>
                <a:spcPts val="0"/>
              </a:spcBef>
              <a:buClr>
                <a:schemeClr val="dk1"/>
              </a:buClr>
              <a:buSzPts val="2400"/>
              <a:buChar char="○"/>
            </a:pPr>
            <a:r>
              <a:rPr lang="en-US" sz="2600" dirty="0"/>
              <a:t>If the seclusion room met the standards per </a:t>
            </a:r>
            <a:r>
              <a:rPr lang="en-US" sz="2600" u="sng" dirty="0">
                <a:solidFill>
                  <a:schemeClr val="accent1"/>
                </a:solidFill>
                <a:hlinkClick r:id="rId3">
                  <a:extLst>
                    <a:ext uri="{A12FA001-AC4F-418D-AE19-62706E023703}">
                      <ahyp:hlinkClr xmlns:ahyp="http://schemas.microsoft.com/office/drawing/2018/hyperlinkcolor" val="tx"/>
                    </a:ext>
                  </a:extLst>
                </a:hlinkClick>
              </a:rPr>
              <a:t>OAR 581-021-0568</a:t>
            </a:r>
            <a:r>
              <a:rPr lang="en-US" sz="2600" dirty="0"/>
              <a:t> </a:t>
            </a:r>
          </a:p>
          <a:p>
            <a:pPr marL="1219170" lvl="1" indent="-507987">
              <a:lnSpc>
                <a:spcPct val="115000"/>
              </a:lnSpc>
              <a:spcBef>
                <a:spcPts val="0"/>
              </a:spcBef>
              <a:buClr>
                <a:schemeClr val="dk1"/>
              </a:buClr>
              <a:buSzPts val="2400"/>
              <a:buChar char="○"/>
            </a:pPr>
            <a:r>
              <a:rPr lang="en-US" sz="2600" dirty="0"/>
              <a:t>Steps taken when placed in restraint or seclusion more than 10 times during the school year (more on this later)</a:t>
            </a:r>
            <a:endParaRPr lang="en-US" sz="2600" b="1" dirty="0">
              <a:solidFill>
                <a:schemeClr val="dk1"/>
              </a:solidFill>
            </a:endParaRPr>
          </a:p>
        </p:txBody>
      </p:sp>
      <p:sp>
        <p:nvSpPr>
          <p:cNvPr id="3" name="Footer Placeholder 2">
            <a:extLst>
              <a:ext uri="{FF2B5EF4-FFF2-40B4-BE49-F238E27FC236}">
                <a16:creationId xmlns:a16="http://schemas.microsoft.com/office/drawing/2014/main" id="{B96A40DB-E16B-E339-85F3-C8F8DC6B2353}"/>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00BAEC9A-0CC8-A219-D099-03A4DDF75EB7}"/>
              </a:ext>
            </a:extLst>
          </p:cNvPr>
          <p:cNvSpPr>
            <a:spLocks noGrp="1"/>
          </p:cNvSpPr>
          <p:nvPr>
            <p:ph type="sldNum" sz="quarter" idx="12"/>
          </p:nvPr>
        </p:nvSpPr>
        <p:spPr/>
        <p:txBody>
          <a:bodyPr/>
          <a:lstStyle/>
          <a:p>
            <a:fld id="{357F5B69-6281-4C1F-8C38-6DA0F56DA430}" type="slidenum">
              <a:rPr lang="en-US" smtClean="0"/>
              <a:pPr/>
              <a:t>26</a:t>
            </a:fld>
            <a:endParaRPr lang="en-US" dirty="0"/>
          </a:p>
        </p:txBody>
      </p:sp>
    </p:spTree>
    <p:extLst>
      <p:ext uri="{BB962C8B-B14F-4D97-AF65-F5344CB8AC3E}">
        <p14:creationId xmlns:p14="http://schemas.microsoft.com/office/powerpoint/2010/main" val="1793319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DCF6F4-AC29-1F30-67E5-C70CD5DE9CCB}"/>
              </a:ext>
            </a:extLst>
          </p:cNvPr>
          <p:cNvSpPr>
            <a:spLocks noGrp="1"/>
          </p:cNvSpPr>
          <p:nvPr>
            <p:ph type="title"/>
          </p:nvPr>
        </p:nvSpPr>
        <p:spPr/>
        <p:txBody>
          <a:bodyPr/>
          <a:lstStyle/>
          <a:p>
            <a:r>
              <a:rPr lang="en" sz="4400" dirty="0"/>
              <a:t>When to Report Steps Taken Codes</a:t>
            </a:r>
            <a:endParaRPr lang="en-US" dirty="0"/>
          </a:p>
        </p:txBody>
      </p:sp>
      <p:sp>
        <p:nvSpPr>
          <p:cNvPr id="2" name="Content Placeholder 1">
            <a:extLst>
              <a:ext uri="{FF2B5EF4-FFF2-40B4-BE49-F238E27FC236}">
                <a16:creationId xmlns:a16="http://schemas.microsoft.com/office/drawing/2014/main" id="{38B4D1EA-A996-5325-0018-ADB793CCE0F4}"/>
              </a:ext>
            </a:extLst>
          </p:cNvPr>
          <p:cNvSpPr>
            <a:spLocks noGrp="1"/>
          </p:cNvSpPr>
          <p:nvPr>
            <p:ph idx="1"/>
          </p:nvPr>
        </p:nvSpPr>
        <p:spPr/>
        <p:txBody>
          <a:bodyPr/>
          <a:lstStyle/>
          <a:p>
            <a:pPr marL="609585" indent="-575719">
              <a:lnSpc>
                <a:spcPct val="115000"/>
              </a:lnSpc>
              <a:spcBef>
                <a:spcPts val="0"/>
              </a:spcBef>
              <a:buClr>
                <a:schemeClr val="dk1"/>
              </a:buClr>
              <a:buSzPts val="3200"/>
            </a:pPr>
            <a:r>
              <a:rPr lang="en-US" sz="2900" b="1" dirty="0"/>
              <a:t>Required</a:t>
            </a:r>
            <a:r>
              <a:rPr lang="en-US" sz="2900" dirty="0"/>
              <a:t> for students restrained and secluded more than 10 times (11+) during the school year</a:t>
            </a:r>
          </a:p>
          <a:p>
            <a:pPr marL="1219170" lvl="1" indent="-541853">
              <a:lnSpc>
                <a:spcPct val="115000"/>
              </a:lnSpc>
              <a:spcBef>
                <a:spcPts val="0"/>
              </a:spcBef>
              <a:buClr>
                <a:schemeClr val="dk1"/>
              </a:buClr>
              <a:buSzPts val="2800"/>
            </a:pPr>
            <a:r>
              <a:rPr lang="en-US" sz="2900" dirty="0"/>
              <a:t>Indicates steps taken to decrease use of restraint and seclusion</a:t>
            </a:r>
          </a:p>
          <a:p>
            <a:pPr marL="1219170" lvl="1" indent="-541853">
              <a:lnSpc>
                <a:spcPct val="115000"/>
              </a:lnSpc>
              <a:spcBef>
                <a:spcPts val="0"/>
              </a:spcBef>
              <a:buClr>
                <a:schemeClr val="dk1"/>
              </a:buClr>
              <a:buSzPts val="2800"/>
            </a:pPr>
            <a:r>
              <a:rPr lang="en-US" sz="2900" dirty="0"/>
              <a:t>Up to 3 Steps Taken Codes can be reported</a:t>
            </a:r>
          </a:p>
          <a:p>
            <a:pPr marL="1219170" lvl="1" indent="-541853">
              <a:lnSpc>
                <a:spcPct val="115000"/>
              </a:lnSpc>
              <a:spcBef>
                <a:spcPts val="0"/>
              </a:spcBef>
              <a:buClr>
                <a:schemeClr val="dk1"/>
              </a:buClr>
              <a:buSzPts val="2800"/>
            </a:pPr>
            <a:r>
              <a:rPr lang="en-US" sz="2900" dirty="0"/>
              <a:t>27 codes including None and Other</a:t>
            </a:r>
          </a:p>
          <a:p>
            <a:pPr marL="1219170" lvl="1" indent="-541853">
              <a:lnSpc>
                <a:spcPct val="115000"/>
              </a:lnSpc>
              <a:spcBef>
                <a:spcPts val="0"/>
              </a:spcBef>
              <a:buClr>
                <a:schemeClr val="dk1"/>
              </a:buClr>
              <a:buSzPts val="2800"/>
            </a:pPr>
            <a:r>
              <a:rPr lang="en-US" sz="2900" dirty="0"/>
              <a:t>If Other selected, must include a comment (5000 characters, but……)</a:t>
            </a:r>
            <a:endParaRPr lang="en-US" sz="2667" b="1" dirty="0">
              <a:solidFill>
                <a:schemeClr val="dk1"/>
              </a:solidFill>
            </a:endParaRPr>
          </a:p>
          <a:p>
            <a:pPr marL="0" indent="0">
              <a:buNone/>
            </a:pPr>
            <a:endParaRPr lang="en-US" dirty="0"/>
          </a:p>
        </p:txBody>
      </p:sp>
      <p:sp>
        <p:nvSpPr>
          <p:cNvPr id="3" name="Footer Placeholder 2">
            <a:extLst>
              <a:ext uri="{FF2B5EF4-FFF2-40B4-BE49-F238E27FC236}">
                <a16:creationId xmlns:a16="http://schemas.microsoft.com/office/drawing/2014/main" id="{0C7C218B-73FD-F1A3-7A24-7CA4DCF19770}"/>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5F849E96-9E3F-A7D3-A568-E69758BC9E56}"/>
              </a:ext>
            </a:extLst>
          </p:cNvPr>
          <p:cNvSpPr>
            <a:spLocks noGrp="1"/>
          </p:cNvSpPr>
          <p:nvPr>
            <p:ph type="sldNum" sz="quarter" idx="12"/>
          </p:nvPr>
        </p:nvSpPr>
        <p:spPr/>
        <p:txBody>
          <a:bodyPr/>
          <a:lstStyle/>
          <a:p>
            <a:fld id="{357F5B69-6281-4C1F-8C38-6DA0F56DA430}" type="slidenum">
              <a:rPr lang="en-US" smtClean="0"/>
              <a:pPr/>
              <a:t>27</a:t>
            </a:fld>
            <a:endParaRPr lang="en-US" dirty="0"/>
          </a:p>
        </p:txBody>
      </p:sp>
    </p:spTree>
    <p:extLst>
      <p:ext uri="{BB962C8B-B14F-4D97-AF65-F5344CB8AC3E}">
        <p14:creationId xmlns:p14="http://schemas.microsoft.com/office/powerpoint/2010/main" val="2205393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 dirty="0"/>
              <a:t>What if… Multiple Restraints?</a:t>
            </a:r>
            <a:endParaRPr lang="en-US" dirty="0"/>
          </a:p>
        </p:txBody>
      </p:sp>
      <p:sp>
        <p:nvSpPr>
          <p:cNvPr id="2" name="Content Placeholder 1"/>
          <p:cNvSpPr>
            <a:spLocks noGrp="1"/>
          </p:cNvSpPr>
          <p:nvPr>
            <p:ph idx="1"/>
          </p:nvPr>
        </p:nvSpPr>
        <p:spPr/>
        <p:txBody>
          <a:bodyPr/>
          <a:lstStyle/>
          <a:p>
            <a:pPr marL="0" indent="0">
              <a:buNone/>
            </a:pPr>
            <a:r>
              <a:rPr lang="en-US" sz="3000" dirty="0"/>
              <a:t>Incidents close in time….</a:t>
            </a:r>
          </a:p>
          <a:p>
            <a:endParaRPr lang="en-US" sz="3000" dirty="0"/>
          </a:p>
          <a:p>
            <a:r>
              <a:rPr lang="en-US" sz="3000" dirty="0"/>
              <a:t>If separated by periods of de-escalation, report as multiple incidents</a:t>
            </a:r>
          </a:p>
          <a:p>
            <a:endParaRPr lang="en-US" sz="3000" dirty="0"/>
          </a:p>
          <a:p>
            <a:r>
              <a:rPr lang="en-US" sz="3000" dirty="0"/>
              <a:t>If there no periods of de-escalation, report as single incident</a:t>
            </a:r>
          </a:p>
          <a:p>
            <a:endParaRPr lang="en-US" dirty="0"/>
          </a:p>
        </p:txBody>
      </p:sp>
      <p:sp>
        <p:nvSpPr>
          <p:cNvPr id="3" name="Footer Placeholder 2">
            <a:extLst>
              <a:ext uri="{FF2B5EF4-FFF2-40B4-BE49-F238E27FC236}">
                <a16:creationId xmlns:a16="http://schemas.microsoft.com/office/drawing/2014/main" id="{D7F59370-09EC-A7AF-B295-E5837DF3566B}"/>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8E8C8950-610A-7812-A995-56FAE8314928}"/>
              </a:ext>
            </a:extLst>
          </p:cNvPr>
          <p:cNvSpPr>
            <a:spLocks noGrp="1"/>
          </p:cNvSpPr>
          <p:nvPr>
            <p:ph type="sldNum" sz="quarter" idx="12"/>
          </p:nvPr>
        </p:nvSpPr>
        <p:spPr/>
        <p:txBody>
          <a:bodyPr/>
          <a:lstStyle/>
          <a:p>
            <a:fld id="{357F5B69-6281-4C1F-8C38-6DA0F56DA430}" type="slidenum">
              <a:rPr lang="en-US" smtClean="0"/>
              <a:pPr/>
              <a:t>28</a:t>
            </a:fld>
            <a:endParaRPr lang="en-US" dirty="0"/>
          </a:p>
        </p:txBody>
      </p:sp>
    </p:spTree>
    <p:extLst>
      <p:ext uri="{BB962C8B-B14F-4D97-AF65-F5344CB8AC3E}">
        <p14:creationId xmlns:p14="http://schemas.microsoft.com/office/powerpoint/2010/main" val="2955438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 dirty="0"/>
              <a:t>Other Reports Required</a:t>
            </a:r>
            <a:endParaRPr lang="en-US" dirty="0"/>
          </a:p>
        </p:txBody>
      </p:sp>
      <p:sp>
        <p:nvSpPr>
          <p:cNvPr id="2" name="Content Placeholder 1"/>
          <p:cNvSpPr>
            <a:spLocks noGrp="1"/>
          </p:cNvSpPr>
          <p:nvPr>
            <p:ph idx="1"/>
          </p:nvPr>
        </p:nvSpPr>
        <p:spPr>
          <a:xfrm>
            <a:off x="717176" y="1825625"/>
            <a:ext cx="10784542" cy="3769957"/>
          </a:xfrm>
        </p:spPr>
        <p:txBody>
          <a:bodyPr>
            <a:normAutofit fontScale="92500" lnSpcReduction="10000"/>
          </a:bodyPr>
          <a:lstStyle/>
          <a:p>
            <a:pPr marL="0" lvl="0" indent="0">
              <a:lnSpc>
                <a:spcPct val="100000"/>
              </a:lnSpc>
              <a:spcBef>
                <a:spcPts val="0"/>
              </a:spcBef>
              <a:buClr>
                <a:schemeClr val="dk1"/>
              </a:buClr>
              <a:buSzPts val="2800"/>
              <a:buNone/>
            </a:pPr>
            <a:r>
              <a:rPr lang="en-US" sz="2800" dirty="0">
                <a:solidFill>
                  <a:schemeClr val="accent5"/>
                </a:solidFill>
              </a:rPr>
              <a:t>Each reporting entity:</a:t>
            </a:r>
          </a:p>
          <a:p>
            <a:pPr marL="457200" lvl="0" indent="-412750">
              <a:lnSpc>
                <a:spcPct val="100000"/>
              </a:lnSpc>
              <a:spcBef>
                <a:spcPts val="0"/>
              </a:spcBef>
              <a:buClr>
                <a:schemeClr val="dk1"/>
              </a:buClr>
              <a:buSzPts val="2900"/>
            </a:pPr>
            <a:r>
              <a:rPr lang="en-US" sz="2300" dirty="0"/>
              <a:t>Must prepare an annual report about Restraint and Seclusion</a:t>
            </a:r>
          </a:p>
          <a:p>
            <a:pPr marL="457200" lvl="0" indent="-412750">
              <a:lnSpc>
                <a:spcPct val="100000"/>
              </a:lnSpc>
              <a:spcBef>
                <a:spcPts val="0"/>
              </a:spcBef>
              <a:buClr>
                <a:schemeClr val="dk1"/>
              </a:buClr>
              <a:buSzPts val="2900"/>
            </a:pPr>
            <a:r>
              <a:rPr lang="en-US" sz="2300" dirty="0"/>
              <a:t>Must make this report available:</a:t>
            </a:r>
          </a:p>
          <a:p>
            <a:pPr marL="914400" lvl="1" indent="-387350">
              <a:lnSpc>
                <a:spcPct val="100000"/>
              </a:lnSpc>
              <a:spcBef>
                <a:spcPts val="0"/>
              </a:spcBef>
              <a:buClr>
                <a:schemeClr val="dk1"/>
              </a:buClr>
              <a:buSzPts val="2500"/>
            </a:pPr>
            <a:r>
              <a:rPr lang="en-US" sz="2300" dirty="0"/>
              <a:t>to the public on the entity's website and main office</a:t>
            </a:r>
          </a:p>
          <a:p>
            <a:pPr marL="914400" lvl="1" indent="-387350">
              <a:lnSpc>
                <a:spcPct val="100000"/>
              </a:lnSpc>
              <a:spcBef>
                <a:spcPts val="0"/>
              </a:spcBef>
              <a:buClr>
                <a:schemeClr val="dk1"/>
              </a:buClr>
              <a:buSzPts val="2500"/>
            </a:pPr>
            <a:r>
              <a:rPr lang="en-US" sz="2300" dirty="0"/>
              <a:t>to the school board or governing body overseeing the entity</a:t>
            </a:r>
          </a:p>
          <a:p>
            <a:pPr marL="914400" lvl="1" indent="-387350">
              <a:lnSpc>
                <a:spcPct val="100000"/>
              </a:lnSpc>
              <a:spcBef>
                <a:spcPts val="0"/>
              </a:spcBef>
              <a:buClr>
                <a:schemeClr val="dk1"/>
              </a:buClr>
              <a:buSzPts val="2500"/>
            </a:pPr>
            <a:r>
              <a:rPr lang="en-US" sz="2300" dirty="0"/>
              <a:t>if an ESD, the component school districts of the ESD </a:t>
            </a:r>
          </a:p>
          <a:p>
            <a:pPr marL="914400" lvl="1" indent="-387350">
              <a:lnSpc>
                <a:spcPct val="100000"/>
              </a:lnSpc>
              <a:spcBef>
                <a:spcPts val="0"/>
              </a:spcBef>
              <a:buClr>
                <a:schemeClr val="dk1"/>
              </a:buClr>
              <a:buSzPts val="2500"/>
            </a:pPr>
            <a:r>
              <a:rPr lang="en-US" sz="2300" dirty="0"/>
              <a:t>if a public charter school, the sponsor of the public charter school</a:t>
            </a:r>
          </a:p>
          <a:p>
            <a:pPr marL="914400" lvl="1" indent="-387350">
              <a:lnSpc>
                <a:spcPct val="100000"/>
              </a:lnSpc>
              <a:spcBef>
                <a:spcPts val="0"/>
              </a:spcBef>
              <a:buClr>
                <a:schemeClr val="dk1"/>
              </a:buClr>
              <a:buSzPts val="2500"/>
            </a:pPr>
            <a:r>
              <a:rPr lang="en-US" sz="2300" dirty="0"/>
              <a:t>to parents/guardians of students in a public education program at least once each school year</a:t>
            </a:r>
            <a:endParaRPr lang="en-US" sz="2300" b="1" dirty="0"/>
          </a:p>
          <a:p>
            <a:pPr marL="0" lvl="0" indent="0">
              <a:lnSpc>
                <a:spcPct val="100000"/>
              </a:lnSpc>
              <a:buClr>
                <a:schemeClr val="dk1"/>
              </a:buClr>
              <a:buSzPts val="2400"/>
              <a:buNone/>
            </a:pPr>
            <a:r>
              <a:rPr lang="en-US" sz="2500" dirty="0"/>
              <a:t>Exception: Entities can suppress counts to safeguard student confidentiality (see FERPA and your agency’s policies). </a:t>
            </a:r>
            <a:endParaRPr lang="en-US" sz="2500" b="1" dirty="0">
              <a:solidFill>
                <a:schemeClr val="dk1"/>
              </a:solidFill>
            </a:endParaRPr>
          </a:p>
        </p:txBody>
      </p:sp>
      <p:sp>
        <p:nvSpPr>
          <p:cNvPr id="3" name="Footer Placeholder 2">
            <a:extLst>
              <a:ext uri="{FF2B5EF4-FFF2-40B4-BE49-F238E27FC236}">
                <a16:creationId xmlns:a16="http://schemas.microsoft.com/office/drawing/2014/main" id="{F94FEFD5-0BA3-243C-EC84-26CDF0B68CAD}"/>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A8034B8F-587C-849C-0E23-77B05EA67B48}"/>
              </a:ext>
            </a:extLst>
          </p:cNvPr>
          <p:cNvSpPr>
            <a:spLocks noGrp="1"/>
          </p:cNvSpPr>
          <p:nvPr>
            <p:ph type="sldNum" sz="quarter" idx="12"/>
          </p:nvPr>
        </p:nvSpPr>
        <p:spPr/>
        <p:txBody>
          <a:bodyPr/>
          <a:lstStyle/>
          <a:p>
            <a:fld id="{357F5B69-6281-4C1F-8C38-6DA0F56DA430}" type="slidenum">
              <a:rPr lang="en-US" smtClean="0"/>
              <a:pPr/>
              <a:t>29</a:t>
            </a:fld>
            <a:endParaRPr lang="en-US" dirty="0"/>
          </a:p>
        </p:txBody>
      </p:sp>
      <p:sp>
        <p:nvSpPr>
          <p:cNvPr id="6" name="Google Shape;959;p138"/>
          <p:cNvSpPr txBox="1"/>
          <p:nvPr/>
        </p:nvSpPr>
        <p:spPr>
          <a:xfrm>
            <a:off x="9568600" y="6546044"/>
            <a:ext cx="2521800" cy="218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4400"/>
              <a:buFont typeface="Arial"/>
              <a:buNone/>
            </a:pPr>
            <a:r>
              <a:rPr lang="en" sz="1600" b="1" i="1" u="none" strike="noStrike" cap="none" dirty="0">
                <a:solidFill>
                  <a:schemeClr val="lt1"/>
                </a:solidFill>
                <a:latin typeface="Calibri"/>
                <a:ea typeface="Calibri"/>
                <a:cs typeface="Calibri"/>
                <a:sym typeface="Calibri"/>
              </a:rPr>
              <a:t>See</a:t>
            </a:r>
            <a:r>
              <a:rPr lang="en" sz="1600" b="1" i="0" u="none" strike="noStrike" cap="none" dirty="0">
                <a:solidFill>
                  <a:schemeClr val="lt1"/>
                </a:solidFill>
                <a:latin typeface="Calibri"/>
                <a:ea typeface="Calibri"/>
                <a:cs typeface="Calibri"/>
                <a:sym typeface="Calibri"/>
              </a:rPr>
              <a:t> OAR 581-022-2267</a:t>
            </a:r>
            <a:endParaRPr sz="16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61882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9B54FD-E212-757F-9908-C8B61DEC7A08}"/>
              </a:ext>
            </a:extLst>
          </p:cNvPr>
          <p:cNvSpPr>
            <a:spLocks noGrp="1"/>
          </p:cNvSpPr>
          <p:nvPr>
            <p:ph type="title"/>
          </p:nvPr>
        </p:nvSpPr>
        <p:spPr/>
        <p:txBody>
          <a:bodyPr/>
          <a:lstStyle/>
          <a:p>
            <a:r>
              <a:rPr lang="en" dirty="0"/>
              <a:t>Data Collection Training Materials</a:t>
            </a:r>
            <a:endParaRPr lang="en-US" dirty="0"/>
          </a:p>
        </p:txBody>
      </p:sp>
      <p:pic>
        <p:nvPicPr>
          <p:cNvPr id="9" name="Content Placeholder 8" descr="District Collection location" title="District site">
            <a:extLst>
              <a:ext uri="{FF2B5EF4-FFF2-40B4-BE49-F238E27FC236}">
                <a16:creationId xmlns:a16="http://schemas.microsoft.com/office/drawing/2014/main" id="{C27A2C39-4A39-6361-C27B-89D98921F1DB}"/>
              </a:ext>
            </a:extLst>
          </p:cNvPr>
          <p:cNvPicPr>
            <a:picLocks noGrp="1" noChangeAspect="1"/>
          </p:cNvPicPr>
          <p:nvPr>
            <p:ph idx="1"/>
          </p:nvPr>
        </p:nvPicPr>
        <p:blipFill>
          <a:blip r:embed="rId3"/>
          <a:stretch>
            <a:fillRect/>
          </a:stretch>
        </p:blipFill>
        <p:spPr>
          <a:xfrm>
            <a:off x="1718268" y="1594254"/>
            <a:ext cx="8076296" cy="4203645"/>
          </a:xfrm>
          <a:prstGeom prst="rect">
            <a:avLst/>
          </a:prstGeom>
        </p:spPr>
      </p:pic>
      <p:sp>
        <p:nvSpPr>
          <p:cNvPr id="11" name="TextBox 10">
            <a:extLst>
              <a:ext uri="{FF2B5EF4-FFF2-40B4-BE49-F238E27FC236}">
                <a16:creationId xmlns:a16="http://schemas.microsoft.com/office/drawing/2014/main" id="{3ADB653B-DA3D-32AF-11D9-349B9F70C036}"/>
              </a:ext>
            </a:extLst>
          </p:cNvPr>
          <p:cNvSpPr txBox="1"/>
          <p:nvPr/>
        </p:nvSpPr>
        <p:spPr>
          <a:xfrm>
            <a:off x="1718268" y="5738014"/>
            <a:ext cx="7453363" cy="461665"/>
          </a:xfrm>
          <a:prstGeom prst="rect">
            <a:avLst/>
          </a:prstGeom>
          <a:noFill/>
        </p:spPr>
        <p:txBody>
          <a:bodyPr wrap="square">
            <a:spAutoFit/>
          </a:bodyPr>
          <a:lstStyle/>
          <a:p>
            <a:pPr marL="186262" indent="0">
              <a:buNone/>
            </a:pPr>
            <a:r>
              <a:rPr lang="en-US" sz="2400" b="1" dirty="0"/>
              <a:t>Link: </a:t>
            </a:r>
            <a:r>
              <a:rPr lang="en-US" sz="2400" u="sng" dirty="0">
                <a:solidFill>
                  <a:schemeClr val="accent1"/>
                </a:solidFill>
              </a:rPr>
              <a:t>https://odedistrict.oregon.gov/Pages/default.aspx</a:t>
            </a:r>
            <a:endParaRPr lang="en-US" sz="2400" dirty="0"/>
          </a:p>
        </p:txBody>
      </p:sp>
      <p:sp>
        <p:nvSpPr>
          <p:cNvPr id="2" name="Footer Placeholder 1">
            <a:extLst>
              <a:ext uri="{FF2B5EF4-FFF2-40B4-BE49-F238E27FC236}">
                <a16:creationId xmlns:a16="http://schemas.microsoft.com/office/drawing/2014/main" id="{B8B01951-D06B-6C54-C8FA-0CA76F8373D2}"/>
              </a:ext>
            </a:extLst>
          </p:cNvPr>
          <p:cNvSpPr>
            <a:spLocks noGrp="1"/>
          </p:cNvSpPr>
          <p:nvPr>
            <p:ph type="ftr" sz="quarter" idx="11"/>
          </p:nvPr>
        </p:nvSpPr>
        <p:spPr/>
        <p:txBody>
          <a:bodyPr/>
          <a:lstStyle/>
          <a:p>
            <a:r>
              <a:rPr lang="en-US" dirty="0"/>
              <a:t>Oregon Department of Education</a:t>
            </a:r>
          </a:p>
        </p:txBody>
      </p:sp>
      <p:sp>
        <p:nvSpPr>
          <p:cNvPr id="3" name="Slide Number Placeholder 2">
            <a:extLst>
              <a:ext uri="{FF2B5EF4-FFF2-40B4-BE49-F238E27FC236}">
                <a16:creationId xmlns:a16="http://schemas.microsoft.com/office/drawing/2014/main" id="{26B759ED-25DA-39A5-C476-4DE463DC37AB}"/>
              </a:ext>
            </a:extLst>
          </p:cNvPr>
          <p:cNvSpPr>
            <a:spLocks noGrp="1"/>
          </p:cNvSpPr>
          <p:nvPr>
            <p:ph type="sldNum" sz="quarter" idx="12"/>
          </p:nvPr>
        </p:nvSpPr>
        <p:spPr/>
        <p:txBody>
          <a:bodyPr/>
          <a:lstStyle/>
          <a:p>
            <a:fld id="{357F5B69-6281-4C1F-8C38-6DA0F56DA430}" type="slidenum">
              <a:rPr lang="en-US" smtClean="0"/>
              <a:pPr/>
              <a:t>3</a:t>
            </a:fld>
            <a:endParaRPr lang="en-US" dirty="0"/>
          </a:p>
        </p:txBody>
      </p:sp>
    </p:spTree>
    <p:extLst>
      <p:ext uri="{BB962C8B-B14F-4D97-AF65-F5344CB8AC3E}">
        <p14:creationId xmlns:p14="http://schemas.microsoft.com/office/powerpoint/2010/main" val="598419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898F9F-7642-4F2B-2E81-356F84D11D15}"/>
              </a:ext>
            </a:extLst>
          </p:cNvPr>
          <p:cNvSpPr>
            <a:spLocks noGrp="1"/>
          </p:cNvSpPr>
          <p:nvPr>
            <p:ph type="title"/>
          </p:nvPr>
        </p:nvSpPr>
        <p:spPr>
          <a:xfrm>
            <a:off x="292061" y="457200"/>
            <a:ext cx="11594667" cy="882082"/>
          </a:xfrm>
        </p:spPr>
        <p:txBody>
          <a:bodyPr>
            <a:noAutofit/>
          </a:bodyPr>
          <a:lstStyle/>
          <a:p>
            <a:r>
              <a:rPr lang="en-US" sz="3200" dirty="0">
                <a:ea typeface="Calibri"/>
                <a:cs typeface="Calibri"/>
              </a:rPr>
              <a:t>New! Other Reports Required: Death and Serious Bodily Injury </a:t>
            </a:r>
            <a:endParaRPr lang="en-US" sz="3200" dirty="0"/>
          </a:p>
        </p:txBody>
      </p:sp>
      <p:sp>
        <p:nvSpPr>
          <p:cNvPr id="2" name="Content Placeholder 1">
            <a:extLst>
              <a:ext uri="{FF2B5EF4-FFF2-40B4-BE49-F238E27FC236}">
                <a16:creationId xmlns:a16="http://schemas.microsoft.com/office/drawing/2014/main" id="{3295CADA-BCAF-4F4E-F60C-248C7C325BB0}"/>
              </a:ext>
            </a:extLst>
          </p:cNvPr>
          <p:cNvSpPr>
            <a:spLocks noGrp="1"/>
          </p:cNvSpPr>
          <p:nvPr>
            <p:ph idx="1"/>
          </p:nvPr>
        </p:nvSpPr>
        <p:spPr>
          <a:xfrm>
            <a:off x="717176" y="1753544"/>
            <a:ext cx="10784542" cy="4603280"/>
          </a:xfrm>
        </p:spPr>
        <p:txBody>
          <a:bodyPr vert="horz" lIns="91440" tIns="45720" rIns="91440" bIns="45720" rtlCol="0" anchor="t">
            <a:normAutofit fontScale="92500" lnSpcReduction="20000"/>
          </a:bodyPr>
          <a:lstStyle/>
          <a:p>
            <a:pPr marL="0" indent="0">
              <a:lnSpc>
                <a:spcPct val="110000"/>
              </a:lnSpc>
              <a:buNone/>
            </a:pPr>
            <a:r>
              <a:rPr lang="en-US" b="1" dirty="0">
                <a:ea typeface="Calibri"/>
                <a:cs typeface="Calibri"/>
              </a:rPr>
              <a:t>Serious Bodily Injury or Death of a Student </a:t>
            </a:r>
            <a:r>
              <a:rPr lang="en-US" dirty="0">
                <a:ea typeface="Calibri"/>
                <a:cs typeface="Calibri"/>
              </a:rPr>
              <a:t>if serious bodily injury or death of a student occurs in relation to the use of restraint or seclusion, oral notification of the incident must be provided immediately to a parent or guardian of the student and to the Department of Human Services. This is in addition to the already required written notification of the incident that must be provided within 24 hours of the incident to the Department of Human Services. </a:t>
            </a:r>
            <a:endParaRPr lang="en-US" dirty="0"/>
          </a:p>
          <a:p>
            <a:pPr marL="0" indent="0">
              <a:lnSpc>
                <a:spcPct val="110000"/>
              </a:lnSpc>
              <a:buNone/>
            </a:pPr>
            <a:r>
              <a:rPr lang="en-US" b="1" dirty="0">
                <a:ea typeface="Calibri"/>
                <a:cs typeface="Calibri"/>
              </a:rPr>
              <a:t>Serious Bodily Injury or Death of Personnel </a:t>
            </a:r>
            <a:r>
              <a:rPr lang="en-US" dirty="0">
                <a:ea typeface="Calibri"/>
                <a:cs typeface="Calibri"/>
              </a:rPr>
              <a:t>the Superintendent of Public Instruction is added to the list of individuals who must be notified If serious bodily injury or death of personnel of the public education program occurs in relation to the use of restraint or seclusion. </a:t>
            </a:r>
          </a:p>
          <a:p>
            <a:pPr marL="0" indent="0">
              <a:lnSpc>
                <a:spcPct val="110000"/>
              </a:lnSpc>
              <a:buNone/>
            </a:pPr>
            <a:r>
              <a:rPr lang="en-US" dirty="0">
                <a:ea typeface="Calibri"/>
                <a:cs typeface="Calibri"/>
              </a:rPr>
              <a:t>The 24 -hour reporting portal is located on the </a:t>
            </a:r>
            <a:r>
              <a:rPr lang="en-US" dirty="0">
                <a:ea typeface="Calibri"/>
                <a:cs typeface="Calibri"/>
                <a:hlinkClick r:id="rId3"/>
              </a:rPr>
              <a:t>collection page</a:t>
            </a:r>
            <a:r>
              <a:rPr lang="en-US" dirty="0">
                <a:ea typeface="Calibri"/>
                <a:cs typeface="Calibri"/>
              </a:rPr>
              <a:t>. Written notification of the incident must be provided within 24 hours of the incident to the district superintendent, to the Superintendent of Public Instruction and, if applicable, to the union representative for the affected party. </a:t>
            </a:r>
            <a:br>
              <a:rPr lang="en-US" dirty="0"/>
            </a:br>
            <a:endParaRPr lang="en-US" dirty="0">
              <a:ea typeface="Calibri"/>
              <a:cs typeface="Calibri"/>
            </a:endParaRPr>
          </a:p>
        </p:txBody>
      </p:sp>
      <p:sp>
        <p:nvSpPr>
          <p:cNvPr id="3" name="Footer Placeholder 2">
            <a:extLst>
              <a:ext uri="{FF2B5EF4-FFF2-40B4-BE49-F238E27FC236}">
                <a16:creationId xmlns:a16="http://schemas.microsoft.com/office/drawing/2014/main" id="{78B946F9-5FFA-74E1-F60F-86C754DAE072}"/>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E0C29BB3-5D3C-1916-B420-7AC845BF07C8}"/>
              </a:ext>
            </a:extLst>
          </p:cNvPr>
          <p:cNvSpPr>
            <a:spLocks noGrp="1"/>
          </p:cNvSpPr>
          <p:nvPr>
            <p:ph type="sldNum" sz="quarter" idx="12"/>
          </p:nvPr>
        </p:nvSpPr>
        <p:spPr/>
        <p:txBody>
          <a:bodyPr/>
          <a:lstStyle/>
          <a:p>
            <a:fld id="{357F5B69-6281-4C1F-8C38-6DA0F56DA430}" type="slidenum">
              <a:rPr lang="en-US" smtClean="0"/>
              <a:pPr/>
              <a:t>30</a:t>
            </a:fld>
            <a:endParaRPr lang="en-US" dirty="0"/>
          </a:p>
        </p:txBody>
      </p:sp>
    </p:spTree>
    <p:extLst>
      <p:ext uri="{BB962C8B-B14F-4D97-AF65-F5344CB8AC3E}">
        <p14:creationId xmlns:p14="http://schemas.microsoft.com/office/powerpoint/2010/main" val="1756059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2" name="Google Shape;1002;p144"/>
          <p:cNvSpPr txBox="1">
            <a:spLocks noGrp="1"/>
          </p:cNvSpPr>
          <p:nvPr>
            <p:ph type="title"/>
          </p:nvPr>
        </p:nvSpPr>
        <p:spPr>
          <a:prstGeom prst="rect">
            <a:avLst/>
          </a:prstGeom>
        </p:spPr>
        <p:txBody>
          <a:bodyPr spcFirstLastPara="1" vert="horz" wrap="square" lIns="91433" tIns="45700" rIns="91433" bIns="45700" rtlCol="0" anchor="b" anchorCtr="0">
            <a:normAutofit/>
          </a:bodyPr>
          <a:lstStyle/>
          <a:p>
            <a:pPr>
              <a:spcBef>
                <a:spcPts val="0"/>
              </a:spcBef>
            </a:pPr>
            <a:r>
              <a:rPr lang="en">
                <a:solidFill>
                  <a:schemeClr val="accent5"/>
                </a:solidFill>
              </a:rPr>
              <a:t>Field Information </a:t>
            </a:r>
            <a:endParaRPr dirty="0">
              <a:solidFill>
                <a:schemeClr val="accent5"/>
              </a:solidFill>
            </a:endParaRPr>
          </a:p>
        </p:txBody>
      </p:sp>
      <p:sp>
        <p:nvSpPr>
          <p:cNvPr id="1001" name="Google Shape;1001;p144"/>
          <p:cNvSpPr txBox="1"/>
          <p:nvPr/>
        </p:nvSpPr>
        <p:spPr>
          <a:xfrm>
            <a:off x="323667" y="1572601"/>
            <a:ext cx="11622148" cy="3080290"/>
          </a:xfrm>
          <a:prstGeom prst="rect">
            <a:avLst/>
          </a:prstGeom>
          <a:noFill/>
          <a:ln>
            <a:noFill/>
          </a:ln>
        </p:spPr>
        <p:txBody>
          <a:bodyPr spcFirstLastPara="1" wrap="square" lIns="121900" tIns="121900" rIns="121900" bIns="121900" anchor="t" anchorCtr="0">
            <a:spAutoFit/>
          </a:bodyPr>
          <a:lstStyle/>
          <a:p>
            <a:pPr marL="609585" indent="-474121">
              <a:spcBef>
                <a:spcPts val="1333"/>
              </a:spcBef>
              <a:buClr>
                <a:schemeClr val="dk1"/>
              </a:buClr>
              <a:buSzPts val="2000"/>
              <a:buFont typeface="Calibri"/>
              <a:buChar char="●"/>
            </a:pPr>
            <a:r>
              <a:rPr lang="en" sz="2600" dirty="0">
                <a:solidFill>
                  <a:schemeClr val="dk1"/>
                </a:solidFill>
                <a:latin typeface="Calibri"/>
                <a:ea typeface="Calibri"/>
                <a:cs typeface="Calibri"/>
                <a:sym typeface="Calibri"/>
              </a:rPr>
              <a:t>Restraint Flag: Indicates the incident involved restraint of the student or not</a:t>
            </a:r>
            <a:endParaRPr sz="2600" dirty="0">
              <a:solidFill>
                <a:schemeClr val="dk1"/>
              </a:solidFill>
              <a:latin typeface="Calibri"/>
              <a:ea typeface="Calibri"/>
              <a:cs typeface="Calibri"/>
              <a:sym typeface="Calibri"/>
            </a:endParaRPr>
          </a:p>
          <a:p>
            <a:pPr marL="609585" indent="-474121">
              <a:spcBef>
                <a:spcPts val="1333"/>
              </a:spcBef>
              <a:buClr>
                <a:schemeClr val="dk1"/>
              </a:buClr>
              <a:buSzPts val="2000"/>
              <a:buFont typeface="Calibri"/>
              <a:buChar char="●"/>
            </a:pPr>
            <a:r>
              <a:rPr lang="en" sz="2600" dirty="0">
                <a:solidFill>
                  <a:schemeClr val="dk1"/>
                </a:solidFill>
                <a:latin typeface="Calibri"/>
                <a:ea typeface="Calibri"/>
                <a:cs typeface="Calibri"/>
                <a:sym typeface="Calibri"/>
              </a:rPr>
              <a:t>Seclusion Flag: Indicates the incident involved seclusion of the student or not</a:t>
            </a:r>
            <a:endParaRPr sz="2600" dirty="0">
              <a:solidFill>
                <a:schemeClr val="dk1"/>
              </a:solidFill>
              <a:latin typeface="Calibri"/>
              <a:ea typeface="Calibri"/>
              <a:cs typeface="Calibri"/>
              <a:sym typeface="Calibri"/>
            </a:endParaRPr>
          </a:p>
          <a:p>
            <a:pPr marL="609585" indent="-474121">
              <a:spcBef>
                <a:spcPts val="1333"/>
              </a:spcBef>
              <a:buClr>
                <a:schemeClr val="dk1"/>
              </a:buClr>
              <a:buSzPts val="2000"/>
              <a:buFont typeface="Calibri"/>
              <a:buChar char="●"/>
            </a:pPr>
            <a:r>
              <a:rPr lang="en" sz="2600" dirty="0">
                <a:solidFill>
                  <a:schemeClr val="dk1"/>
                </a:solidFill>
                <a:latin typeface="Calibri"/>
                <a:ea typeface="Calibri"/>
                <a:cs typeface="Calibri"/>
                <a:sym typeface="Calibri"/>
              </a:rPr>
              <a:t>Room Locked Flag: Indicates whether the seclusion occurred in a locked room</a:t>
            </a:r>
          </a:p>
          <a:p>
            <a:pPr marL="609585" indent="-474121">
              <a:spcBef>
                <a:spcPts val="1333"/>
              </a:spcBef>
              <a:spcAft>
                <a:spcPts val="1333"/>
              </a:spcAft>
              <a:buClr>
                <a:schemeClr val="dk1"/>
              </a:buClr>
              <a:buSzPts val="2000"/>
              <a:buFont typeface="Calibri"/>
              <a:buChar char="●"/>
            </a:pPr>
            <a:r>
              <a:rPr lang="en" sz="2600" dirty="0">
                <a:solidFill>
                  <a:schemeClr val="dk1"/>
                </a:solidFill>
                <a:latin typeface="Calibri"/>
                <a:ea typeface="Calibri"/>
                <a:cs typeface="Calibri"/>
                <a:sym typeface="Calibri"/>
              </a:rPr>
              <a:t>Seclusion Room Standards Flag: Indicates the room that a seclusion occurred in meets all standards for seclusion rooms as per OAR </a:t>
            </a:r>
            <a:r>
              <a:rPr lang="en" sz="2600" u="sng" dirty="0">
                <a:solidFill>
                  <a:schemeClr val="hlink"/>
                </a:solidFill>
                <a:latin typeface="Calibri"/>
                <a:ea typeface="Calibri"/>
                <a:cs typeface="Calibri"/>
                <a:sym typeface="Calibri"/>
                <a:hlinkClick r:id="rId3"/>
              </a:rPr>
              <a:t>581-021-0568</a:t>
            </a:r>
            <a:endParaRPr sz="2600" dirty="0">
              <a:solidFill>
                <a:schemeClr val="dk1"/>
              </a:solidFill>
              <a:latin typeface="Calibri"/>
              <a:ea typeface="Calibri"/>
              <a:cs typeface="Calibri"/>
              <a:sym typeface="Calibri"/>
            </a:endParaRPr>
          </a:p>
        </p:txBody>
      </p:sp>
      <p:sp>
        <p:nvSpPr>
          <p:cNvPr id="2" name="Footer Placeholder 1">
            <a:extLst>
              <a:ext uri="{FF2B5EF4-FFF2-40B4-BE49-F238E27FC236}">
                <a16:creationId xmlns:a16="http://schemas.microsoft.com/office/drawing/2014/main" id="{BB28922A-DC25-21C4-3FBC-1A31D4ABE156}"/>
              </a:ext>
            </a:extLst>
          </p:cNvPr>
          <p:cNvSpPr>
            <a:spLocks noGrp="1"/>
          </p:cNvSpPr>
          <p:nvPr>
            <p:ph type="ftr" sz="quarter" idx="11"/>
          </p:nvPr>
        </p:nvSpPr>
        <p:spPr/>
        <p:txBody>
          <a:bodyPr/>
          <a:lstStyle/>
          <a:p>
            <a:r>
              <a:rPr lang="en-US"/>
              <a:t>Oregon Department of Education</a:t>
            </a:r>
            <a:endParaRPr lang="en-US" dirty="0"/>
          </a:p>
        </p:txBody>
      </p:sp>
      <p:sp>
        <p:nvSpPr>
          <p:cNvPr id="3" name="Slide Number Placeholder 2">
            <a:extLst>
              <a:ext uri="{FF2B5EF4-FFF2-40B4-BE49-F238E27FC236}">
                <a16:creationId xmlns:a16="http://schemas.microsoft.com/office/drawing/2014/main" id="{7C0A978B-5D5B-8F0B-7183-66D71C372B01}"/>
              </a:ext>
            </a:extLst>
          </p:cNvPr>
          <p:cNvSpPr>
            <a:spLocks noGrp="1"/>
          </p:cNvSpPr>
          <p:nvPr>
            <p:ph type="sldNum" sz="quarter" idx="12"/>
          </p:nvPr>
        </p:nvSpPr>
        <p:spPr/>
        <p:txBody>
          <a:bodyPr/>
          <a:lstStyle/>
          <a:p>
            <a:fld id="{357F5B69-6281-4C1F-8C38-6DA0F56DA430}" type="slidenum">
              <a:rPr lang="en-US" smtClean="0"/>
              <a:pPr/>
              <a:t>31</a:t>
            </a:fld>
            <a:endParaRPr lang="en-US" dirty="0"/>
          </a:p>
        </p:txBody>
      </p:sp>
    </p:spTree>
    <p:extLst>
      <p:ext uri="{BB962C8B-B14F-4D97-AF65-F5344CB8AC3E}">
        <p14:creationId xmlns:p14="http://schemas.microsoft.com/office/powerpoint/2010/main" val="998232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00">
          <a:extLst>
            <a:ext uri="{FF2B5EF4-FFF2-40B4-BE49-F238E27FC236}">
              <a16:creationId xmlns:a16="http://schemas.microsoft.com/office/drawing/2014/main" id="{1A403A86-7CD6-0910-254D-AB1F9472F53B}"/>
            </a:ext>
          </a:extLst>
        </p:cNvPr>
        <p:cNvGrpSpPr/>
        <p:nvPr/>
      </p:nvGrpSpPr>
      <p:grpSpPr>
        <a:xfrm>
          <a:off x="0" y="0"/>
          <a:ext cx="0" cy="0"/>
          <a:chOff x="0" y="0"/>
          <a:chExt cx="0" cy="0"/>
        </a:xfrm>
      </p:grpSpPr>
      <p:sp>
        <p:nvSpPr>
          <p:cNvPr id="1002" name="Google Shape;1002;p144">
            <a:extLst>
              <a:ext uri="{FF2B5EF4-FFF2-40B4-BE49-F238E27FC236}">
                <a16:creationId xmlns:a16="http://schemas.microsoft.com/office/drawing/2014/main" id="{31B68086-71EE-9169-1505-A4539DA2C5C1}"/>
              </a:ext>
            </a:extLst>
          </p:cNvPr>
          <p:cNvSpPr txBox="1">
            <a:spLocks noGrp="1"/>
          </p:cNvSpPr>
          <p:nvPr>
            <p:ph type="title"/>
          </p:nvPr>
        </p:nvSpPr>
        <p:spPr>
          <a:prstGeom prst="rect">
            <a:avLst/>
          </a:prstGeom>
        </p:spPr>
        <p:txBody>
          <a:bodyPr spcFirstLastPara="1" vert="horz" wrap="square" lIns="91433" tIns="45700" rIns="91433" bIns="45700" rtlCol="0" anchor="b" anchorCtr="0">
            <a:normAutofit/>
          </a:bodyPr>
          <a:lstStyle/>
          <a:p>
            <a:pPr>
              <a:spcBef>
                <a:spcPts val="0"/>
              </a:spcBef>
            </a:pPr>
            <a:r>
              <a:rPr lang="en" dirty="0">
                <a:solidFill>
                  <a:schemeClr val="accent5"/>
                </a:solidFill>
              </a:rPr>
              <a:t>Field Information: Injury Flags </a:t>
            </a:r>
            <a:endParaRPr dirty="0">
              <a:solidFill>
                <a:schemeClr val="accent5"/>
              </a:solidFill>
            </a:endParaRPr>
          </a:p>
        </p:txBody>
      </p:sp>
      <p:sp>
        <p:nvSpPr>
          <p:cNvPr id="1001" name="Google Shape;1001;p144">
            <a:extLst>
              <a:ext uri="{FF2B5EF4-FFF2-40B4-BE49-F238E27FC236}">
                <a16:creationId xmlns:a16="http://schemas.microsoft.com/office/drawing/2014/main" id="{F246C2B7-ACF9-2A1E-35D8-EED6D6A7C4BE}"/>
              </a:ext>
            </a:extLst>
          </p:cNvPr>
          <p:cNvSpPr txBox="1"/>
          <p:nvPr/>
        </p:nvSpPr>
        <p:spPr>
          <a:xfrm>
            <a:off x="323667" y="1572601"/>
            <a:ext cx="11622148" cy="4606349"/>
          </a:xfrm>
          <a:prstGeom prst="rect">
            <a:avLst/>
          </a:prstGeom>
          <a:noFill/>
          <a:ln>
            <a:noFill/>
          </a:ln>
        </p:spPr>
        <p:txBody>
          <a:bodyPr spcFirstLastPara="1" wrap="square" lIns="121900" tIns="121900" rIns="121900" bIns="121900" anchor="t" anchorCtr="0">
            <a:spAutoFit/>
          </a:bodyPr>
          <a:lstStyle/>
          <a:p>
            <a:pPr marL="609585" indent="-474121">
              <a:spcBef>
                <a:spcPts val="1333"/>
              </a:spcBef>
              <a:buClr>
                <a:schemeClr val="dk1"/>
              </a:buClr>
              <a:buSzPts val="2000"/>
              <a:buFont typeface="Calibri"/>
              <a:buChar char="●"/>
            </a:pPr>
            <a:r>
              <a:rPr lang="en-US" sz="2400" dirty="0">
                <a:solidFill>
                  <a:schemeClr val="dk1"/>
                </a:solidFill>
                <a:latin typeface="Calibri"/>
                <a:ea typeface="Calibri"/>
                <a:cs typeface="Calibri"/>
                <a:sym typeface="Calibri"/>
              </a:rPr>
              <a:t>Injury to Student Flag: Indicates that the use of restraint or seclusion resulted in injury of a student.</a:t>
            </a:r>
          </a:p>
          <a:p>
            <a:pPr marL="609585" indent="-474121">
              <a:spcBef>
                <a:spcPts val="1333"/>
              </a:spcBef>
              <a:buClr>
                <a:schemeClr val="dk1"/>
              </a:buClr>
              <a:buSzPts val="2000"/>
              <a:buFont typeface="Calibri"/>
              <a:buChar char="●"/>
            </a:pPr>
            <a:r>
              <a:rPr lang="en-US" sz="2400" dirty="0">
                <a:solidFill>
                  <a:schemeClr val="dk1"/>
                </a:solidFill>
                <a:latin typeface="Calibri"/>
                <a:ea typeface="Calibri"/>
                <a:cs typeface="Calibri"/>
                <a:sym typeface="Calibri"/>
              </a:rPr>
              <a:t>Injury to Personnel Flag: Indicates that the use of restraint or seclusion resulted in injury of a staff member.</a:t>
            </a:r>
          </a:p>
          <a:p>
            <a:pPr marL="609585" indent="-474121">
              <a:spcBef>
                <a:spcPts val="1333"/>
              </a:spcBef>
              <a:buClr>
                <a:schemeClr val="dk1"/>
              </a:buClr>
              <a:buSzPts val="2000"/>
              <a:buFont typeface="Calibri"/>
              <a:buChar char="●"/>
            </a:pPr>
            <a:r>
              <a:rPr lang="en-US" sz="2400" dirty="0">
                <a:solidFill>
                  <a:schemeClr val="dk1"/>
                </a:solidFill>
                <a:latin typeface="Calibri"/>
                <a:ea typeface="Calibri"/>
                <a:cs typeface="Calibri"/>
                <a:sym typeface="Calibri"/>
              </a:rPr>
              <a:t>Serious Bodily Injury to Student Flag: Indicates that the use of restraint or seclusion resulted in the reported serious bodily injury of a student. This flag is a modifier of the Injury to Student Flag (required if Incident Date occurs after 1/1/2024).</a:t>
            </a:r>
          </a:p>
          <a:p>
            <a:pPr marL="609585" indent="-474121">
              <a:spcBef>
                <a:spcPts val="1333"/>
              </a:spcBef>
              <a:buClr>
                <a:schemeClr val="dk1"/>
              </a:buClr>
              <a:buSzPts val="2000"/>
              <a:buFont typeface="Calibri"/>
              <a:buChar char="●"/>
            </a:pPr>
            <a:r>
              <a:rPr lang="en-US" sz="2400" dirty="0">
                <a:solidFill>
                  <a:schemeClr val="dk1"/>
                </a:solidFill>
                <a:latin typeface="Calibri"/>
                <a:ea typeface="Calibri"/>
                <a:cs typeface="Calibri"/>
                <a:sym typeface="Calibri"/>
              </a:rPr>
              <a:t>Serious Bodily Injury to Personnel Flag: Indicates that the use of restraint or seclusion resulted in the reported serious bodily injury of a staff member. This flag is a modifier of the Injury to Personnel Flag (required if Incident Date occurs after 1/1/2024).</a:t>
            </a:r>
          </a:p>
        </p:txBody>
      </p:sp>
      <p:sp>
        <p:nvSpPr>
          <p:cNvPr id="2" name="Footer Placeholder 1">
            <a:extLst>
              <a:ext uri="{FF2B5EF4-FFF2-40B4-BE49-F238E27FC236}">
                <a16:creationId xmlns:a16="http://schemas.microsoft.com/office/drawing/2014/main" id="{46A7CAA8-F007-FE70-7805-A6045E9A5486}"/>
              </a:ext>
            </a:extLst>
          </p:cNvPr>
          <p:cNvSpPr>
            <a:spLocks noGrp="1"/>
          </p:cNvSpPr>
          <p:nvPr>
            <p:ph type="ftr" sz="quarter" idx="11"/>
          </p:nvPr>
        </p:nvSpPr>
        <p:spPr/>
        <p:txBody>
          <a:bodyPr/>
          <a:lstStyle/>
          <a:p>
            <a:r>
              <a:rPr lang="en-US"/>
              <a:t>Oregon Department of Education</a:t>
            </a:r>
            <a:endParaRPr lang="en-US" dirty="0"/>
          </a:p>
        </p:txBody>
      </p:sp>
      <p:sp>
        <p:nvSpPr>
          <p:cNvPr id="3" name="Slide Number Placeholder 2">
            <a:extLst>
              <a:ext uri="{FF2B5EF4-FFF2-40B4-BE49-F238E27FC236}">
                <a16:creationId xmlns:a16="http://schemas.microsoft.com/office/drawing/2014/main" id="{F9177F7B-671D-2582-C9C9-288BD4DE80E1}"/>
              </a:ext>
            </a:extLst>
          </p:cNvPr>
          <p:cNvSpPr>
            <a:spLocks noGrp="1"/>
          </p:cNvSpPr>
          <p:nvPr>
            <p:ph type="sldNum" sz="quarter" idx="12"/>
          </p:nvPr>
        </p:nvSpPr>
        <p:spPr/>
        <p:txBody>
          <a:bodyPr/>
          <a:lstStyle/>
          <a:p>
            <a:fld id="{357F5B69-6281-4C1F-8C38-6DA0F56DA430}" type="slidenum">
              <a:rPr lang="en-US" smtClean="0"/>
              <a:pPr/>
              <a:t>32</a:t>
            </a:fld>
            <a:endParaRPr lang="en-US" dirty="0"/>
          </a:p>
        </p:txBody>
      </p:sp>
    </p:spTree>
    <p:extLst>
      <p:ext uri="{BB962C8B-B14F-4D97-AF65-F5344CB8AC3E}">
        <p14:creationId xmlns:p14="http://schemas.microsoft.com/office/powerpoint/2010/main" val="1789033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3" name="Google Shape;803;g2448a1031b0_0_0"/>
          <p:cNvSpPr txBox="1">
            <a:spLocks noGrp="1"/>
          </p:cNvSpPr>
          <p:nvPr>
            <p:ph type="title"/>
          </p:nvPr>
        </p:nvSpPr>
        <p:spPr>
          <a:xfrm>
            <a:off x="733333" y="280300"/>
            <a:ext cx="3932100" cy="20859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15000"/>
              </a:lnSpc>
              <a:spcBef>
                <a:spcPts val="0"/>
              </a:spcBef>
              <a:spcAft>
                <a:spcPts val="0"/>
              </a:spcAft>
              <a:buClr>
                <a:schemeClr val="accent5"/>
              </a:buClr>
              <a:buSzPct val="100000"/>
              <a:buFont typeface="Calibri"/>
              <a:buNone/>
            </a:pPr>
            <a:r>
              <a:rPr lang="en">
                <a:solidFill>
                  <a:schemeClr val="accent5"/>
                </a:solidFill>
              </a:rPr>
              <a:t>Field Information</a:t>
            </a:r>
            <a:r>
              <a:rPr lang="en"/>
              <a:t>: </a:t>
            </a:r>
            <a:r>
              <a:rPr lang="en">
                <a:solidFill>
                  <a:schemeClr val="accent5"/>
                </a:solidFill>
              </a:rPr>
              <a:t>Room Locked </a:t>
            </a:r>
            <a:r>
              <a:rPr lang="en"/>
              <a:t>Flag </a:t>
            </a:r>
            <a:endParaRPr>
              <a:solidFill>
                <a:schemeClr val="accent5"/>
              </a:solidFill>
            </a:endParaRPr>
          </a:p>
        </p:txBody>
      </p:sp>
      <p:sp>
        <p:nvSpPr>
          <p:cNvPr id="802" name="Google Shape;802;g2448a1031b0_0_0"/>
          <p:cNvSpPr txBox="1"/>
          <p:nvPr/>
        </p:nvSpPr>
        <p:spPr>
          <a:xfrm>
            <a:off x="5400700" y="432600"/>
            <a:ext cx="6375600" cy="5941500"/>
          </a:xfrm>
          <a:prstGeom prst="rect">
            <a:avLst/>
          </a:prstGeom>
          <a:noFill/>
          <a:ln>
            <a:noFill/>
          </a:ln>
        </p:spPr>
        <p:txBody>
          <a:bodyPr spcFirstLastPara="1" wrap="square" lIns="121900" tIns="121900" rIns="121900" bIns="121900" anchor="t" anchorCtr="0">
            <a:spAutoFit/>
          </a:bodyPr>
          <a:lstStyle/>
          <a:p>
            <a:pPr marL="0" marR="0" lvl="0" indent="0" algn="ctr" rtl="0">
              <a:spcBef>
                <a:spcPts val="1300"/>
              </a:spcBef>
              <a:spcAft>
                <a:spcPts val="0"/>
              </a:spcAft>
              <a:buNone/>
            </a:pPr>
            <a:r>
              <a:rPr lang="en" sz="3300">
                <a:solidFill>
                  <a:schemeClr val="dk1"/>
                </a:solidFill>
                <a:latin typeface="Calibri"/>
                <a:ea typeface="Calibri"/>
                <a:cs typeface="Calibri"/>
                <a:sym typeface="Calibri"/>
              </a:rPr>
              <a:t> </a:t>
            </a:r>
            <a:r>
              <a:rPr lang="en" sz="3700">
                <a:solidFill>
                  <a:schemeClr val="dk1"/>
                </a:solidFill>
                <a:latin typeface="Calibri"/>
                <a:ea typeface="Calibri"/>
                <a:cs typeface="Calibri"/>
                <a:sym typeface="Calibri"/>
              </a:rPr>
              <a:t>A </a:t>
            </a:r>
            <a:r>
              <a:rPr lang="en" sz="3700" b="1">
                <a:solidFill>
                  <a:schemeClr val="dk1"/>
                </a:solidFill>
                <a:latin typeface="Calibri"/>
                <a:ea typeface="Calibri"/>
                <a:cs typeface="Calibri"/>
                <a:sym typeface="Calibri"/>
              </a:rPr>
              <a:t>locked room</a:t>
            </a:r>
            <a:r>
              <a:rPr lang="en" sz="3700">
                <a:solidFill>
                  <a:schemeClr val="dk1"/>
                </a:solidFill>
                <a:latin typeface="Calibri"/>
                <a:ea typeface="Calibri"/>
                <a:cs typeface="Calibri"/>
                <a:sym typeface="Calibri"/>
              </a:rPr>
              <a:t> is defined as one with a self-locking mechanism that engages without human assistance. Rooms equipped with immediate-release locking mechanisms are not considered “locked rooms” for the purpose of reporting this specific data element.</a:t>
            </a:r>
            <a:endParaRPr sz="3700">
              <a:solidFill>
                <a:schemeClr val="dk1"/>
              </a:solidFill>
              <a:latin typeface="Calibri"/>
              <a:ea typeface="Calibri"/>
              <a:cs typeface="Calibri"/>
              <a:sym typeface="Calibri"/>
            </a:endParaRPr>
          </a:p>
        </p:txBody>
      </p:sp>
      <p:sp>
        <p:nvSpPr>
          <p:cNvPr id="2" name="Footer Placeholder 1">
            <a:extLst>
              <a:ext uri="{FF2B5EF4-FFF2-40B4-BE49-F238E27FC236}">
                <a16:creationId xmlns:a16="http://schemas.microsoft.com/office/drawing/2014/main" id="{42A6C951-AE71-CED2-0E53-D1B478B13731}"/>
              </a:ext>
            </a:extLst>
          </p:cNvPr>
          <p:cNvSpPr>
            <a:spLocks noGrp="1"/>
          </p:cNvSpPr>
          <p:nvPr>
            <p:ph type="ftr" idx="11"/>
          </p:nvPr>
        </p:nvSpPr>
        <p:spPr/>
        <p:txBody>
          <a:bodyPr/>
          <a:lstStyle/>
          <a:p>
            <a:r>
              <a:rPr lang="en-US"/>
              <a:t>Oregon Department of Education</a:t>
            </a:r>
          </a:p>
        </p:txBody>
      </p:sp>
      <p:sp>
        <p:nvSpPr>
          <p:cNvPr id="3" name="Slide Number Placeholder 2">
            <a:extLst>
              <a:ext uri="{FF2B5EF4-FFF2-40B4-BE49-F238E27FC236}">
                <a16:creationId xmlns:a16="http://schemas.microsoft.com/office/drawing/2014/main" id="{644996C1-5B9C-8456-EAA6-4411A17504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pic>
        <p:nvPicPr>
          <p:cNvPr id="5" name="Picture 4" descr="A close-up of a door lock">
            <a:extLst>
              <a:ext uri="{FF2B5EF4-FFF2-40B4-BE49-F238E27FC236}">
                <a16:creationId xmlns:a16="http://schemas.microsoft.com/office/drawing/2014/main" id="{54D58552-651B-DAB1-CB58-1F94C1A342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77" y="2768508"/>
            <a:ext cx="3878789" cy="290546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8" name="Google Shape;1018;p146"/>
          <p:cNvSpPr txBox="1">
            <a:spLocks noGrp="1"/>
          </p:cNvSpPr>
          <p:nvPr>
            <p:ph type="title"/>
          </p:nvPr>
        </p:nvSpPr>
        <p:spPr>
          <a:prstGeom prst="rect">
            <a:avLst/>
          </a:prstGeom>
        </p:spPr>
        <p:txBody>
          <a:bodyPr spcFirstLastPara="1" vert="horz" wrap="square" lIns="91433" tIns="45700" rIns="91433" bIns="45700" rtlCol="0" anchor="b" anchorCtr="0">
            <a:normAutofit/>
          </a:bodyPr>
          <a:lstStyle/>
          <a:p>
            <a:pPr>
              <a:spcBef>
                <a:spcPts val="0"/>
              </a:spcBef>
            </a:pPr>
            <a:r>
              <a:rPr lang="en">
                <a:solidFill>
                  <a:schemeClr val="accent5"/>
                </a:solidFill>
              </a:rPr>
              <a:t>Other Field Information </a:t>
            </a:r>
            <a:endParaRPr dirty="0">
              <a:solidFill>
                <a:schemeClr val="accent5"/>
              </a:solidFill>
            </a:endParaRPr>
          </a:p>
        </p:txBody>
      </p:sp>
      <p:sp>
        <p:nvSpPr>
          <p:cNvPr id="1017" name="Google Shape;1017;p146"/>
          <p:cNvSpPr txBox="1"/>
          <p:nvPr/>
        </p:nvSpPr>
        <p:spPr>
          <a:xfrm>
            <a:off x="221703" y="1576443"/>
            <a:ext cx="11775487" cy="4824357"/>
          </a:xfrm>
          <a:prstGeom prst="rect">
            <a:avLst/>
          </a:prstGeom>
          <a:noFill/>
          <a:ln>
            <a:noFill/>
          </a:ln>
        </p:spPr>
        <p:txBody>
          <a:bodyPr spcFirstLastPara="1" wrap="square" lIns="121900" tIns="121900" rIns="121900" bIns="121900" anchor="t" anchorCtr="0">
            <a:spAutoFit/>
          </a:bodyPr>
          <a:lstStyle/>
          <a:p>
            <a:pPr marL="609585" indent="-465655">
              <a:lnSpc>
                <a:spcPct val="115000"/>
              </a:lnSpc>
              <a:buClr>
                <a:schemeClr val="dk1"/>
              </a:buClr>
              <a:buSzPts val="1900"/>
              <a:buFont typeface="Calibri"/>
              <a:buChar char="●"/>
            </a:pPr>
            <a:r>
              <a:rPr lang="en" sz="2500" dirty="0">
                <a:solidFill>
                  <a:schemeClr val="dk1"/>
                </a:solidFill>
                <a:latin typeface="Calibri"/>
                <a:ea typeface="Calibri"/>
                <a:cs typeface="Calibri"/>
                <a:sym typeface="Calibri"/>
              </a:rPr>
              <a:t>Untrained Staff Flag: Indicates whether any staff member(s) involved were </a:t>
            </a:r>
            <a:r>
              <a:rPr lang="en" sz="2500" b="1" dirty="0">
                <a:solidFill>
                  <a:schemeClr val="dk1"/>
                </a:solidFill>
                <a:latin typeface="Calibri"/>
                <a:ea typeface="Calibri"/>
                <a:cs typeface="Calibri"/>
                <a:sym typeface="Calibri"/>
              </a:rPr>
              <a:t>not</a:t>
            </a:r>
            <a:r>
              <a:rPr lang="en" sz="2500" dirty="0">
                <a:solidFill>
                  <a:schemeClr val="dk1"/>
                </a:solidFill>
                <a:latin typeface="Calibri"/>
                <a:ea typeface="Calibri"/>
                <a:cs typeface="Calibri"/>
                <a:sym typeface="Calibri"/>
              </a:rPr>
              <a:t> trained in an ODE approved training program.</a:t>
            </a:r>
            <a:endParaRPr sz="2500" dirty="0">
              <a:solidFill>
                <a:schemeClr val="dk1"/>
              </a:solidFill>
              <a:latin typeface="Calibri"/>
              <a:ea typeface="Calibri"/>
              <a:cs typeface="Calibri"/>
              <a:sym typeface="Calibri"/>
            </a:endParaRPr>
          </a:p>
          <a:p>
            <a:pPr marL="609585" indent="-465655">
              <a:lnSpc>
                <a:spcPct val="115000"/>
              </a:lnSpc>
              <a:spcBef>
                <a:spcPts val="600"/>
              </a:spcBef>
              <a:buClr>
                <a:schemeClr val="dk1"/>
              </a:buClr>
              <a:buSzPts val="1900"/>
              <a:buFont typeface="Calibri"/>
              <a:buChar char="●"/>
            </a:pPr>
            <a:r>
              <a:rPr lang="en" sz="2500" dirty="0">
                <a:solidFill>
                  <a:schemeClr val="dk1"/>
                </a:solidFill>
                <a:latin typeface="Calibri"/>
                <a:ea typeface="Calibri"/>
                <a:cs typeface="Calibri"/>
                <a:sym typeface="Calibri"/>
              </a:rPr>
              <a:t>Steps Taken flags</a:t>
            </a:r>
          </a:p>
          <a:p>
            <a:pPr marL="1066785" lvl="1" indent="-465655">
              <a:lnSpc>
                <a:spcPct val="115000"/>
              </a:lnSpc>
              <a:buClr>
                <a:schemeClr val="dk1"/>
              </a:buClr>
              <a:buSzPts val="1900"/>
              <a:buFont typeface="Courier New" panose="02070309020205020404" pitchFamily="49" charset="0"/>
              <a:buChar char="o"/>
            </a:pPr>
            <a:r>
              <a:rPr lang="en-US" sz="2500" dirty="0">
                <a:solidFill>
                  <a:schemeClr val="dk1"/>
                </a:solidFill>
                <a:ea typeface="Calibri"/>
                <a:cs typeface="Calibri"/>
                <a:sym typeface="Calibri"/>
              </a:rPr>
              <a:t>Three separate code fields </a:t>
            </a:r>
          </a:p>
          <a:p>
            <a:pPr marL="1066785" lvl="1" indent="-465655">
              <a:lnSpc>
                <a:spcPct val="115000"/>
              </a:lnSpc>
              <a:buClr>
                <a:schemeClr val="dk1"/>
              </a:buClr>
              <a:buSzPts val="1900"/>
              <a:buFont typeface="Courier New" panose="02070309020205020404" pitchFamily="49" charset="0"/>
              <a:buChar char="o"/>
            </a:pPr>
            <a:r>
              <a:rPr lang="en-US" sz="2500" dirty="0">
                <a:solidFill>
                  <a:schemeClr val="dk1"/>
                </a:solidFill>
                <a:ea typeface="Calibri"/>
                <a:cs typeface="Calibri"/>
                <a:sym typeface="Calibri"/>
              </a:rPr>
              <a:t>Drop down menus </a:t>
            </a:r>
          </a:p>
          <a:p>
            <a:pPr marL="1523985" lvl="2" indent="-465655">
              <a:lnSpc>
                <a:spcPct val="115000"/>
              </a:lnSpc>
              <a:buClr>
                <a:schemeClr val="dk1"/>
              </a:buClr>
              <a:buSzPts val="1900"/>
              <a:buFont typeface="Wingdings" panose="05000000000000000000" pitchFamily="2" charset="2"/>
              <a:buChar char="§"/>
            </a:pPr>
            <a:r>
              <a:rPr lang="en-US" sz="2500" dirty="0">
                <a:solidFill>
                  <a:schemeClr val="dk1"/>
                </a:solidFill>
                <a:ea typeface="Calibri"/>
                <a:cs typeface="Calibri"/>
                <a:sym typeface="Calibri"/>
              </a:rPr>
              <a:t>Allows user to select from a list of steps taken by the program to decrease the use of restraint and seclusion</a:t>
            </a:r>
          </a:p>
          <a:p>
            <a:pPr marL="1066785" lvl="1" indent="-465655">
              <a:lnSpc>
                <a:spcPct val="115000"/>
              </a:lnSpc>
              <a:buClr>
                <a:schemeClr val="dk1"/>
              </a:buClr>
              <a:buSzPts val="1900"/>
              <a:buFont typeface="Courier New" panose="02070309020205020404" pitchFamily="49" charset="0"/>
              <a:buChar char="o"/>
            </a:pPr>
            <a:r>
              <a:rPr lang="en-US" sz="2500" dirty="0">
                <a:solidFill>
                  <a:schemeClr val="dk1"/>
                </a:solidFill>
                <a:ea typeface="Calibri"/>
                <a:cs typeface="Calibri"/>
                <a:sym typeface="Calibri"/>
              </a:rPr>
              <a:t>Used for students placed in restraint and seclusion more than 10 times during the school year</a:t>
            </a:r>
          </a:p>
          <a:p>
            <a:pPr marL="609585" indent="-465655">
              <a:lnSpc>
                <a:spcPct val="115000"/>
              </a:lnSpc>
              <a:spcBef>
                <a:spcPts val="600"/>
              </a:spcBef>
              <a:buClr>
                <a:schemeClr val="dk1"/>
              </a:buClr>
              <a:buSzPts val="1900"/>
              <a:buFont typeface="Calibri"/>
              <a:buChar char="●"/>
            </a:pPr>
            <a:r>
              <a:rPr lang="en" sz="2500" dirty="0">
                <a:solidFill>
                  <a:schemeClr val="dk1"/>
                </a:solidFill>
                <a:latin typeface="Calibri"/>
                <a:ea typeface="Calibri"/>
                <a:cs typeface="Calibri"/>
                <a:sym typeface="Calibri"/>
              </a:rPr>
              <a:t>Comment field: Required field when “other” is selected</a:t>
            </a:r>
            <a:endParaRPr sz="2500" dirty="0">
              <a:solidFill>
                <a:schemeClr val="dk1"/>
              </a:solidFill>
              <a:latin typeface="Calibri"/>
              <a:ea typeface="Calibri"/>
              <a:cs typeface="Calibri"/>
              <a:sym typeface="Calibri"/>
            </a:endParaRPr>
          </a:p>
        </p:txBody>
      </p:sp>
      <p:sp>
        <p:nvSpPr>
          <p:cNvPr id="2" name="Footer Placeholder 1">
            <a:extLst>
              <a:ext uri="{FF2B5EF4-FFF2-40B4-BE49-F238E27FC236}">
                <a16:creationId xmlns:a16="http://schemas.microsoft.com/office/drawing/2014/main" id="{6CE5B531-7411-DD6E-26C0-0254C392E498}"/>
              </a:ext>
            </a:extLst>
          </p:cNvPr>
          <p:cNvSpPr>
            <a:spLocks noGrp="1"/>
          </p:cNvSpPr>
          <p:nvPr>
            <p:ph type="ftr" sz="quarter" idx="11"/>
          </p:nvPr>
        </p:nvSpPr>
        <p:spPr/>
        <p:txBody>
          <a:bodyPr/>
          <a:lstStyle/>
          <a:p>
            <a:r>
              <a:rPr lang="en-US"/>
              <a:t>Oregon Department of Education</a:t>
            </a:r>
            <a:endParaRPr lang="en-US" dirty="0"/>
          </a:p>
        </p:txBody>
      </p:sp>
      <p:sp>
        <p:nvSpPr>
          <p:cNvPr id="3" name="Slide Number Placeholder 2">
            <a:extLst>
              <a:ext uri="{FF2B5EF4-FFF2-40B4-BE49-F238E27FC236}">
                <a16:creationId xmlns:a16="http://schemas.microsoft.com/office/drawing/2014/main" id="{7AA5B0F2-0C2B-861D-DC55-CB647B77ECDD}"/>
              </a:ext>
            </a:extLst>
          </p:cNvPr>
          <p:cNvSpPr>
            <a:spLocks noGrp="1"/>
          </p:cNvSpPr>
          <p:nvPr>
            <p:ph type="sldNum" sz="quarter" idx="12"/>
          </p:nvPr>
        </p:nvSpPr>
        <p:spPr/>
        <p:txBody>
          <a:bodyPr/>
          <a:lstStyle/>
          <a:p>
            <a:fld id="{357F5B69-6281-4C1F-8C38-6DA0F56DA430}" type="slidenum">
              <a:rPr lang="en-US" smtClean="0"/>
              <a:pPr/>
              <a:t>34</a:t>
            </a:fld>
            <a:endParaRPr lang="en-US" dirty="0"/>
          </a:p>
        </p:txBody>
      </p:sp>
    </p:spTree>
    <p:extLst>
      <p:ext uri="{BB962C8B-B14F-4D97-AF65-F5344CB8AC3E}">
        <p14:creationId xmlns:p14="http://schemas.microsoft.com/office/powerpoint/2010/main" val="3993200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effectLst>
            <a:outerShdw blurRad="50800" dist="19050" dir="5400000" algn="ctr" rotWithShape="0">
              <a:schemeClr val="tx1">
                <a:alpha val="50000"/>
              </a:schemeClr>
            </a:outerShdw>
          </a:effectLst>
        </p:spPr>
        <p:txBody>
          <a:bodyPr anchor="b">
            <a:normAutofit/>
          </a:bodyPr>
          <a:lstStyle/>
          <a:p>
            <a:pPr algn="ctr"/>
            <a:r>
              <a:rPr lang="en" sz="4470" b="1" dirty="0"/>
              <a:t>Questions?</a:t>
            </a:r>
            <a:r>
              <a:rPr lang="en" sz="4470" b="1" dirty="0">
                <a:solidFill>
                  <a:srgbClr val="000000"/>
                </a:solidFill>
              </a:rPr>
              <a:t> </a:t>
            </a:r>
            <a:endParaRPr lang="en-US" sz="4470" b="1" dirty="0"/>
          </a:p>
        </p:txBody>
      </p:sp>
      <p:sp>
        <p:nvSpPr>
          <p:cNvPr id="3" name="Footer Placeholder 2"/>
          <p:cNvSpPr>
            <a:spLocks noGrp="1"/>
          </p:cNvSpPr>
          <p:nvPr>
            <p:ph type="ftr" sz="quarter" idx="11"/>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Oregon Department of Education</a:t>
            </a:r>
          </a:p>
        </p:txBody>
      </p:sp>
      <p:sp>
        <p:nvSpPr>
          <p:cNvPr id="4" name="Slide Number Placeholder 3"/>
          <p:cNvSpPr>
            <a:spLocks noGrp="1"/>
          </p:cNvSpPr>
          <p:nvPr>
            <p:ph type="sldNum" sz="quarter" idx="12"/>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357F5B69-6281-4C1F-8C38-6DA0F56DA430}"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35</a:t>
            </a:fld>
            <a:endParaRPr kumimoji="0" lang="en-US" b="0" i="0" u="none" strike="noStrike" kern="1200" cap="none" spc="0" normalizeH="0" baseline="0" noProof="0">
              <a:ln>
                <a:noFill/>
              </a:ln>
              <a:effectLst/>
              <a:uLnTx/>
              <a:uFillTx/>
            </a:endParaRPr>
          </a:p>
        </p:txBody>
      </p:sp>
      <p:pic>
        <p:nvPicPr>
          <p:cNvPr id="5" name="Content Placeholder 11" descr="A group of white question marks">
            <a:extLst>
              <a:ext uri="{FF2B5EF4-FFF2-40B4-BE49-F238E27FC236}">
                <a16:creationId xmlns:a16="http://schemas.microsoft.com/office/drawing/2014/main" id="{9613C1F7-0C2D-82D5-2020-084FAA6D6E3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9099"/>
          <a:stretch/>
        </p:blipFill>
        <p:spPr>
          <a:xfrm>
            <a:off x="204716" y="1624083"/>
            <a:ext cx="11791666" cy="5026002"/>
          </a:xfrm>
        </p:spPr>
      </p:pic>
    </p:spTree>
    <p:extLst>
      <p:ext uri="{BB962C8B-B14F-4D97-AF65-F5344CB8AC3E}">
        <p14:creationId xmlns:p14="http://schemas.microsoft.com/office/powerpoint/2010/main" val="479641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9450-EB8E-C477-50B1-10BD2D16D5E4}"/>
              </a:ext>
            </a:extLst>
          </p:cNvPr>
          <p:cNvSpPr>
            <a:spLocks noGrp="1"/>
          </p:cNvSpPr>
          <p:nvPr>
            <p:ph type="ctrTitle"/>
          </p:nvPr>
        </p:nvSpPr>
        <p:spPr>
          <a:xfrm>
            <a:off x="190919" y="2562330"/>
            <a:ext cx="11738681" cy="1095270"/>
          </a:xfrm>
        </p:spPr>
        <p:txBody>
          <a:bodyPr/>
          <a:lstStyle/>
          <a:p>
            <a:r>
              <a:rPr lang="en-US" sz="4400" dirty="0"/>
              <a:t>Seclusion Rooms Collection</a:t>
            </a:r>
          </a:p>
        </p:txBody>
      </p:sp>
      <p:sp>
        <p:nvSpPr>
          <p:cNvPr id="5" name="Google Shape;696;p101">
            <a:extLst>
              <a:ext uri="{FF2B5EF4-FFF2-40B4-BE49-F238E27FC236}">
                <a16:creationId xmlns:a16="http://schemas.microsoft.com/office/drawing/2014/main" id="{77A36EA2-5095-F2DC-DF70-975CBD8A64A5}"/>
              </a:ext>
            </a:extLst>
          </p:cNvPr>
          <p:cNvSpPr/>
          <p:nvPr/>
        </p:nvSpPr>
        <p:spPr>
          <a:xfrm>
            <a:off x="262400" y="3429000"/>
            <a:ext cx="11667200" cy="968400"/>
          </a:xfrm>
          <a:prstGeom prst="rect">
            <a:avLst/>
          </a:prstGeom>
          <a:noFill/>
          <a:ln>
            <a:noFill/>
          </a:ln>
        </p:spPr>
        <p:txBody>
          <a:bodyPr spcFirstLastPara="1" wrap="square" lIns="121833" tIns="60900" rIns="121833" bIns="60900" anchor="ctr" anchorCtr="0">
            <a:noAutofit/>
          </a:bodyPr>
          <a:lstStyle/>
          <a:p>
            <a:pPr algn="ctr">
              <a:buClr>
                <a:srgbClr val="000000"/>
              </a:buClr>
              <a:buSzPts val="3200"/>
            </a:pPr>
            <a:r>
              <a:rPr lang="en-US" sz="2400" dirty="0">
                <a:solidFill>
                  <a:schemeClr val="accent2"/>
                </a:solidFill>
                <a:latin typeface="Calibri"/>
                <a:ea typeface="Calibri"/>
                <a:cs typeface="Calibri"/>
                <a:sym typeface="Calibri"/>
              </a:rPr>
              <a:t>School Year 2023-2024</a:t>
            </a:r>
          </a:p>
        </p:txBody>
      </p:sp>
      <p:sp>
        <p:nvSpPr>
          <p:cNvPr id="3" name="Footer Placeholder 2">
            <a:extLst>
              <a:ext uri="{FF2B5EF4-FFF2-40B4-BE49-F238E27FC236}">
                <a16:creationId xmlns:a16="http://schemas.microsoft.com/office/drawing/2014/main" id="{D90E51CB-73F4-8A15-CA63-2FEE2CF1E6CF}"/>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2F5DED57-3DC4-8C7F-962F-5F546D1AFDF4}"/>
              </a:ext>
            </a:extLst>
          </p:cNvPr>
          <p:cNvSpPr>
            <a:spLocks noGrp="1"/>
          </p:cNvSpPr>
          <p:nvPr>
            <p:ph type="sldNum" sz="quarter" idx="12"/>
          </p:nvPr>
        </p:nvSpPr>
        <p:spPr/>
        <p:txBody>
          <a:bodyPr/>
          <a:lstStyle/>
          <a:p>
            <a:fld id="{357F5B69-6281-4C1F-8C38-6DA0F56DA430}" type="slidenum">
              <a:rPr lang="en-US" smtClean="0"/>
              <a:t>36</a:t>
            </a:fld>
            <a:endParaRPr lang="en-US" dirty="0"/>
          </a:p>
        </p:txBody>
      </p:sp>
    </p:spTree>
    <p:extLst>
      <p:ext uri="{BB962C8B-B14F-4D97-AF65-F5344CB8AC3E}">
        <p14:creationId xmlns:p14="http://schemas.microsoft.com/office/powerpoint/2010/main" val="1682892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DA11A6-402A-606C-8B3A-F730B0F51F01}"/>
              </a:ext>
            </a:extLst>
          </p:cNvPr>
          <p:cNvSpPr>
            <a:spLocks noGrp="1"/>
          </p:cNvSpPr>
          <p:nvPr>
            <p:ph type="title"/>
          </p:nvPr>
        </p:nvSpPr>
        <p:spPr/>
        <p:txBody>
          <a:bodyPr/>
          <a:lstStyle/>
          <a:p>
            <a:r>
              <a:rPr lang="en-US" dirty="0"/>
              <a:t>Seclusion Rooms: What’s New for 2023-2024</a:t>
            </a:r>
          </a:p>
        </p:txBody>
      </p:sp>
      <p:sp>
        <p:nvSpPr>
          <p:cNvPr id="2" name="Content Placeholder 1">
            <a:extLst>
              <a:ext uri="{FF2B5EF4-FFF2-40B4-BE49-F238E27FC236}">
                <a16:creationId xmlns:a16="http://schemas.microsoft.com/office/drawing/2014/main" id="{EAA36D22-26C9-A45C-A32F-0DBFCD3CC0BE}"/>
              </a:ext>
            </a:extLst>
          </p:cNvPr>
          <p:cNvSpPr>
            <a:spLocks noGrp="1"/>
          </p:cNvSpPr>
          <p:nvPr>
            <p:ph idx="1"/>
          </p:nvPr>
        </p:nvSpPr>
        <p:spPr/>
        <p:txBody>
          <a:bodyPr/>
          <a:lstStyle/>
          <a:p>
            <a:r>
              <a:rPr lang="en-US" dirty="0"/>
              <a:t>Clarifying guidance on which institutions to login has been added to the manual</a:t>
            </a:r>
          </a:p>
          <a:p>
            <a:pPr marL="0" indent="0">
              <a:buNone/>
            </a:pPr>
            <a:endParaRPr lang="en-US" dirty="0"/>
          </a:p>
        </p:txBody>
      </p:sp>
      <p:sp>
        <p:nvSpPr>
          <p:cNvPr id="3" name="Footer Placeholder 2">
            <a:extLst>
              <a:ext uri="{FF2B5EF4-FFF2-40B4-BE49-F238E27FC236}">
                <a16:creationId xmlns:a16="http://schemas.microsoft.com/office/drawing/2014/main" id="{5653B628-E8E8-C5E4-60FC-AF86E46BC08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1A7F942D-D550-7A72-A669-3BE23F699003}"/>
              </a:ext>
            </a:extLst>
          </p:cNvPr>
          <p:cNvSpPr>
            <a:spLocks noGrp="1"/>
          </p:cNvSpPr>
          <p:nvPr>
            <p:ph type="sldNum" sz="quarter" idx="12"/>
          </p:nvPr>
        </p:nvSpPr>
        <p:spPr/>
        <p:txBody>
          <a:bodyPr/>
          <a:lstStyle/>
          <a:p>
            <a:fld id="{357F5B69-6281-4C1F-8C38-6DA0F56DA430}" type="slidenum">
              <a:rPr lang="en-US" smtClean="0"/>
              <a:pPr/>
              <a:t>37</a:t>
            </a:fld>
            <a:endParaRPr lang="en-US" dirty="0"/>
          </a:p>
        </p:txBody>
      </p:sp>
    </p:spTree>
    <p:extLst>
      <p:ext uri="{BB962C8B-B14F-4D97-AF65-F5344CB8AC3E}">
        <p14:creationId xmlns:p14="http://schemas.microsoft.com/office/powerpoint/2010/main" val="175481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107"/>
          <p:cNvSpPr txBox="1">
            <a:spLocks noGrp="1"/>
          </p:cNvSpPr>
          <p:nvPr>
            <p:ph type="title"/>
          </p:nvPr>
        </p:nvSpPr>
        <p:spPr>
          <a:xfrm>
            <a:off x="685800" y="662940"/>
            <a:ext cx="10765118" cy="873760"/>
          </a:xfrm>
          <a:prstGeom prst="rect">
            <a:avLst/>
          </a:prstGeom>
          <a:noFill/>
          <a:ln>
            <a:noFill/>
          </a:ln>
        </p:spPr>
        <p:txBody>
          <a:bodyPr spcFirstLastPara="1" vert="horz" wrap="square" lIns="121900" tIns="60933" rIns="121900" bIns="60933" rtlCol="0" anchor="ctr" anchorCtr="0">
            <a:normAutofit/>
          </a:bodyPr>
          <a:lstStyle/>
          <a:p>
            <a:pPr>
              <a:lnSpc>
                <a:spcPct val="100000"/>
              </a:lnSpc>
              <a:buClr>
                <a:schemeClr val="dk1"/>
              </a:buClr>
              <a:buSzPts val="2800"/>
            </a:pPr>
            <a:r>
              <a:rPr lang="en" dirty="0"/>
              <a:t>Seclusion Rooms</a:t>
            </a:r>
            <a:endParaRPr dirty="0"/>
          </a:p>
        </p:txBody>
      </p:sp>
      <p:sp>
        <p:nvSpPr>
          <p:cNvPr id="736" name="Google Shape;736;p107"/>
          <p:cNvSpPr txBox="1">
            <a:spLocks noGrp="1"/>
          </p:cNvSpPr>
          <p:nvPr>
            <p:ph type="body" idx="1"/>
          </p:nvPr>
        </p:nvSpPr>
        <p:spPr>
          <a:xfrm>
            <a:off x="1115761" y="1836665"/>
            <a:ext cx="4042393" cy="4109200"/>
          </a:xfrm>
          <a:prstGeom prst="rect">
            <a:avLst/>
          </a:prstGeom>
        </p:spPr>
        <p:txBody>
          <a:bodyPr spcFirstLastPara="1" vert="horz" wrap="square" lIns="91433" tIns="45700" rIns="91433" bIns="45700" rtlCol="0" anchor="t" anchorCtr="0">
            <a:normAutofit/>
          </a:bodyPr>
          <a:lstStyle/>
          <a:p>
            <a:pPr marL="0" indent="0" algn="ctr">
              <a:spcBef>
                <a:spcPts val="1333"/>
              </a:spcBef>
              <a:buNone/>
            </a:pPr>
            <a:endParaRPr sz="3700" b="1" dirty="0"/>
          </a:p>
          <a:p>
            <a:pPr marL="0" indent="0" algn="ctr">
              <a:spcBef>
                <a:spcPts val="1333"/>
              </a:spcBef>
              <a:buNone/>
            </a:pPr>
            <a:r>
              <a:rPr lang="en" sz="3700" b="1" dirty="0"/>
              <a:t>Collection</a:t>
            </a:r>
            <a:endParaRPr sz="3700" b="1" dirty="0"/>
          </a:p>
          <a:p>
            <a:pPr marL="0" indent="0" algn="ctr">
              <a:spcBef>
                <a:spcPts val="1333"/>
              </a:spcBef>
              <a:buNone/>
            </a:pPr>
            <a:endParaRPr sz="3700" b="1" dirty="0"/>
          </a:p>
          <a:p>
            <a:pPr marL="297815" indent="-297815">
              <a:spcBef>
                <a:spcPts val="1333"/>
              </a:spcBef>
              <a:buSzPts val="2800"/>
            </a:pPr>
            <a:r>
              <a:rPr lang="en" sz="3700" dirty="0"/>
              <a:t>Opens: 5/16/2024</a:t>
            </a:r>
            <a:endParaRPr sz="3700" dirty="0">
              <a:ea typeface="Calibri"/>
              <a:cs typeface="Calibri"/>
            </a:endParaRPr>
          </a:p>
          <a:p>
            <a:pPr marL="297815" indent="-297815">
              <a:spcBef>
                <a:spcPts val="1333"/>
              </a:spcBef>
              <a:buSzPts val="2800"/>
            </a:pPr>
            <a:r>
              <a:rPr lang="en" sz="3700" dirty="0"/>
              <a:t>Closes: 7/8/2024</a:t>
            </a:r>
            <a:endParaRPr sz="3700" dirty="0">
              <a:ea typeface="Calibri" panose="020F0502020204030204"/>
              <a:cs typeface="Calibri" panose="020F0502020204030204"/>
            </a:endParaRPr>
          </a:p>
        </p:txBody>
      </p:sp>
      <p:sp>
        <p:nvSpPr>
          <p:cNvPr id="737" name="Google Shape;737;p107"/>
          <p:cNvSpPr txBox="1">
            <a:spLocks noGrp="1"/>
          </p:cNvSpPr>
          <p:nvPr>
            <p:ph type="body" idx="4294967295"/>
          </p:nvPr>
        </p:nvSpPr>
        <p:spPr>
          <a:xfrm>
            <a:off x="6252308" y="1839157"/>
            <a:ext cx="4521200" cy="4104216"/>
          </a:xfrm>
          <a:prstGeom prst="rect">
            <a:avLst/>
          </a:prstGeom>
        </p:spPr>
        <p:txBody>
          <a:bodyPr spcFirstLastPara="1" vert="horz" wrap="square" lIns="91433" tIns="45700" rIns="91433" bIns="45700" rtlCol="0" anchor="t" anchorCtr="0">
            <a:normAutofit/>
          </a:bodyPr>
          <a:lstStyle/>
          <a:p>
            <a:pPr marL="0" indent="0" algn="ctr">
              <a:spcBef>
                <a:spcPts val="1333"/>
              </a:spcBef>
              <a:buNone/>
            </a:pPr>
            <a:endParaRPr sz="3700" b="1" dirty="0"/>
          </a:p>
          <a:p>
            <a:pPr marL="0" indent="0" algn="ctr">
              <a:spcBef>
                <a:spcPts val="1333"/>
              </a:spcBef>
              <a:buClr>
                <a:schemeClr val="dk1"/>
              </a:buClr>
              <a:buSzPts val="1100"/>
              <a:buNone/>
            </a:pPr>
            <a:r>
              <a:rPr lang="en" sz="3700" b="1" dirty="0"/>
              <a:t>Review Window</a:t>
            </a:r>
            <a:endParaRPr sz="3700" b="1" dirty="0"/>
          </a:p>
          <a:p>
            <a:pPr marL="0" indent="0" algn="ctr">
              <a:spcBef>
                <a:spcPts val="1333"/>
              </a:spcBef>
              <a:buClr>
                <a:schemeClr val="dk1"/>
              </a:buClr>
              <a:buSzPts val="1100"/>
              <a:buNone/>
            </a:pPr>
            <a:endParaRPr sz="3700" b="1" dirty="0"/>
          </a:p>
          <a:p>
            <a:pPr marL="297815" indent="-297815">
              <a:spcBef>
                <a:spcPts val="1333"/>
              </a:spcBef>
              <a:buSzPts val="2800"/>
            </a:pPr>
            <a:r>
              <a:rPr lang="en" sz="3700"/>
              <a:t>Opens: 8/15/2024</a:t>
            </a:r>
            <a:endParaRPr sz="3700">
              <a:ea typeface="Calibri"/>
              <a:cs typeface="Calibri"/>
            </a:endParaRPr>
          </a:p>
          <a:p>
            <a:pPr marL="297815" indent="-297815">
              <a:spcBef>
                <a:spcPts val="1333"/>
              </a:spcBef>
              <a:buSzPts val="2800"/>
            </a:pPr>
            <a:r>
              <a:rPr lang="en" sz="3700"/>
              <a:t>Closes: 9/16/2024</a:t>
            </a:r>
            <a:endParaRPr sz="3700" dirty="0">
              <a:ea typeface="Calibri" panose="020F0502020204030204"/>
              <a:cs typeface="Calibri" panose="020F0502020204030204"/>
            </a:endParaRPr>
          </a:p>
        </p:txBody>
      </p:sp>
      <p:sp>
        <p:nvSpPr>
          <p:cNvPr id="2" name="Footer Placeholder 1">
            <a:extLst>
              <a:ext uri="{FF2B5EF4-FFF2-40B4-BE49-F238E27FC236}">
                <a16:creationId xmlns:a16="http://schemas.microsoft.com/office/drawing/2014/main" id="{1F64096C-EE97-C86B-936A-AA0582ED4C64}"/>
              </a:ext>
            </a:extLst>
          </p:cNvPr>
          <p:cNvSpPr>
            <a:spLocks noGrp="1"/>
          </p:cNvSpPr>
          <p:nvPr>
            <p:ph type="ftr" sz="quarter" idx="11"/>
          </p:nvPr>
        </p:nvSpPr>
        <p:spPr/>
        <p:txBody>
          <a:bodyPr/>
          <a:lstStyle/>
          <a:p>
            <a:r>
              <a:rPr lang="en-US"/>
              <a:t>Oregon Department of Education</a:t>
            </a:r>
            <a:endParaRPr lang="en-US" dirty="0"/>
          </a:p>
        </p:txBody>
      </p:sp>
      <p:sp>
        <p:nvSpPr>
          <p:cNvPr id="3" name="Slide Number Placeholder 2">
            <a:extLst>
              <a:ext uri="{FF2B5EF4-FFF2-40B4-BE49-F238E27FC236}">
                <a16:creationId xmlns:a16="http://schemas.microsoft.com/office/drawing/2014/main" id="{23D6ECB5-7B9D-B138-6078-2AD4CED05767}"/>
              </a:ext>
            </a:extLst>
          </p:cNvPr>
          <p:cNvSpPr>
            <a:spLocks noGrp="1"/>
          </p:cNvSpPr>
          <p:nvPr>
            <p:ph type="sldNum" sz="quarter" idx="12"/>
          </p:nvPr>
        </p:nvSpPr>
        <p:spPr/>
        <p:txBody>
          <a:bodyPr/>
          <a:lstStyle/>
          <a:p>
            <a:fld id="{357F5B69-6281-4C1F-8C38-6DA0F56DA430}" type="slidenum">
              <a:rPr lang="en-US" smtClean="0"/>
              <a:pPr/>
              <a:t>38</a:t>
            </a:fld>
            <a:endParaRPr lang="en-US" dirty="0"/>
          </a:p>
        </p:txBody>
      </p:sp>
    </p:spTree>
    <p:extLst>
      <p:ext uri="{BB962C8B-B14F-4D97-AF65-F5344CB8AC3E}">
        <p14:creationId xmlns:p14="http://schemas.microsoft.com/office/powerpoint/2010/main" val="3952841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Seclusion Rooms: Purpose</a:t>
            </a:r>
          </a:p>
        </p:txBody>
      </p:sp>
      <p:sp>
        <p:nvSpPr>
          <p:cNvPr id="7" name="Content Placeholder 6"/>
          <p:cNvSpPr>
            <a:spLocks noGrp="1"/>
          </p:cNvSpPr>
          <p:nvPr>
            <p:ph idx="1"/>
          </p:nvPr>
        </p:nvSpPr>
        <p:spPr/>
        <p:txBody>
          <a:bodyPr/>
          <a:lstStyle/>
          <a:p>
            <a:pPr marL="457200" lvl="0" indent="-361950">
              <a:lnSpc>
                <a:spcPct val="115000"/>
              </a:lnSpc>
              <a:spcBef>
                <a:spcPts val="0"/>
              </a:spcBef>
              <a:buSzPts val="2100"/>
              <a:buFont typeface="Calibri"/>
              <a:buChar char="●"/>
            </a:pPr>
            <a:r>
              <a:rPr lang="en-US" dirty="0">
                <a:solidFill>
                  <a:schemeClr val="dk1"/>
                </a:solidFill>
                <a:highlight>
                  <a:schemeClr val="lt1"/>
                </a:highlight>
                <a:ea typeface="Calibri"/>
                <a:cs typeface="Calibri"/>
                <a:sym typeface="Calibri"/>
              </a:rPr>
              <a:t>ORS </a:t>
            </a:r>
            <a:r>
              <a:rPr lang="en-US" u="sng" dirty="0">
                <a:solidFill>
                  <a:schemeClr val="accent1"/>
                </a:solidFill>
                <a:highlight>
                  <a:schemeClr val="lt1"/>
                </a:highlight>
                <a:ea typeface="Calibri"/>
                <a:cs typeface="Calibri"/>
                <a:sym typeface="Calibri"/>
                <a:hlinkClick r:id="rId3">
                  <a:extLst>
                    <a:ext uri="{A12FA001-AC4F-418D-AE19-62706E023703}">
                      <ahyp:hlinkClr xmlns:ahyp="http://schemas.microsoft.com/office/drawing/2018/hyperlinkcolor" val="tx"/>
                    </a:ext>
                  </a:extLst>
                </a:hlinkClick>
              </a:rPr>
              <a:t>339.297</a:t>
            </a:r>
            <a:r>
              <a:rPr lang="en-US" dirty="0">
                <a:solidFill>
                  <a:schemeClr val="dk1"/>
                </a:solidFill>
                <a:highlight>
                  <a:schemeClr val="lt1"/>
                </a:highlight>
                <a:ea typeface="Calibri"/>
                <a:cs typeface="Calibri"/>
                <a:sym typeface="Calibri"/>
              </a:rPr>
              <a:t> / OAR </a:t>
            </a:r>
            <a:r>
              <a:rPr lang="en-US" u="sng" dirty="0">
                <a:solidFill>
                  <a:schemeClr val="accent1"/>
                </a:solidFill>
                <a:highlight>
                  <a:schemeClr val="lt1"/>
                </a:highlight>
                <a:ea typeface="Calibri"/>
                <a:cs typeface="Calibri"/>
                <a:sym typeface="Calibri"/>
                <a:hlinkClick r:id="rId4">
                  <a:extLst>
                    <a:ext uri="{A12FA001-AC4F-418D-AE19-62706E023703}">
                      <ahyp:hlinkClr xmlns:ahyp="http://schemas.microsoft.com/office/drawing/2018/hyperlinkcolor" val="tx"/>
                    </a:ext>
                  </a:extLst>
                </a:hlinkClick>
              </a:rPr>
              <a:t>581-022-2267</a:t>
            </a:r>
            <a:r>
              <a:rPr lang="en-US" dirty="0">
                <a:solidFill>
                  <a:srgbClr val="0000FF"/>
                </a:solidFill>
                <a:highlight>
                  <a:schemeClr val="lt1"/>
                </a:highlight>
                <a:ea typeface="Calibri"/>
                <a:cs typeface="Calibri"/>
                <a:sym typeface="Calibri"/>
              </a:rPr>
              <a:t> </a:t>
            </a:r>
            <a:r>
              <a:rPr lang="en-US" dirty="0">
                <a:solidFill>
                  <a:srgbClr val="201F1E"/>
                </a:solidFill>
                <a:highlight>
                  <a:schemeClr val="lt1"/>
                </a:highlight>
                <a:ea typeface="Calibri"/>
                <a:cs typeface="Calibri"/>
                <a:sym typeface="Calibri"/>
              </a:rPr>
              <a:t>requires an annual report to the Oregon Department of Education.  </a:t>
            </a:r>
          </a:p>
          <a:p>
            <a:pPr marL="457200" lvl="0" indent="-361950">
              <a:lnSpc>
                <a:spcPct val="115000"/>
              </a:lnSpc>
              <a:spcBef>
                <a:spcPts val="0"/>
              </a:spcBef>
              <a:buSzPts val="2100"/>
              <a:buFont typeface="Calibri"/>
              <a:buChar char="●"/>
            </a:pPr>
            <a:r>
              <a:rPr lang="en-US" dirty="0">
                <a:solidFill>
                  <a:srgbClr val="201F1E"/>
                </a:solidFill>
                <a:highlight>
                  <a:schemeClr val="lt1"/>
                </a:highlight>
                <a:ea typeface="Calibri"/>
                <a:cs typeface="Calibri"/>
                <a:sym typeface="Calibri"/>
              </a:rPr>
              <a:t>One </a:t>
            </a:r>
            <a:r>
              <a:rPr lang="en-US" dirty="0">
                <a:solidFill>
                  <a:schemeClr val="dk1"/>
                </a:solidFill>
                <a:highlight>
                  <a:schemeClr val="lt1"/>
                </a:highlight>
                <a:ea typeface="Calibri"/>
                <a:cs typeface="Calibri"/>
                <a:sym typeface="Calibri"/>
              </a:rPr>
              <a:t>minimum requirement is</a:t>
            </a:r>
            <a:r>
              <a:rPr lang="en-US" dirty="0">
                <a:solidFill>
                  <a:srgbClr val="201F1E"/>
                </a:solidFill>
                <a:highlight>
                  <a:schemeClr val="lt1"/>
                </a:highlight>
                <a:ea typeface="Calibri"/>
                <a:cs typeface="Calibri"/>
                <a:sym typeface="Calibri"/>
              </a:rPr>
              <a:t> </a:t>
            </a:r>
            <a:r>
              <a:rPr lang="en-US" dirty="0">
                <a:solidFill>
                  <a:schemeClr val="dk1"/>
                </a:solidFill>
                <a:highlight>
                  <a:schemeClr val="lt1"/>
                </a:highlight>
                <a:ea typeface="Calibri"/>
                <a:cs typeface="Calibri"/>
                <a:sym typeface="Calibri"/>
              </a:rPr>
              <a:t>the total number of </a:t>
            </a:r>
            <a:r>
              <a:rPr lang="en-US" b="1" dirty="0">
                <a:solidFill>
                  <a:schemeClr val="dk1"/>
                </a:solidFill>
                <a:highlight>
                  <a:schemeClr val="lt1"/>
                </a:highlight>
                <a:ea typeface="Calibri"/>
                <a:cs typeface="Calibri"/>
                <a:sym typeface="Calibri"/>
              </a:rPr>
              <a:t>seclusion rooms available</a:t>
            </a:r>
            <a:r>
              <a:rPr lang="en-US" dirty="0">
                <a:solidFill>
                  <a:schemeClr val="dk1"/>
                </a:solidFill>
                <a:highlight>
                  <a:schemeClr val="lt1"/>
                </a:highlight>
                <a:ea typeface="Calibri"/>
                <a:cs typeface="Calibri"/>
                <a:sym typeface="Calibri"/>
              </a:rPr>
              <a:t>, including a description of the dimensions and design of the rooms. </a:t>
            </a:r>
          </a:p>
          <a:p>
            <a:pPr marL="457200" lvl="0" indent="-361950">
              <a:lnSpc>
                <a:spcPct val="115000"/>
              </a:lnSpc>
              <a:spcBef>
                <a:spcPts val="0"/>
              </a:spcBef>
              <a:buSzPts val="2100"/>
              <a:buFont typeface="Calibri"/>
              <a:buChar char="●"/>
            </a:pPr>
            <a:r>
              <a:rPr lang="en-US" dirty="0">
                <a:solidFill>
                  <a:schemeClr val="dk1"/>
                </a:solidFill>
                <a:highlight>
                  <a:schemeClr val="lt1"/>
                </a:highlight>
                <a:ea typeface="Calibri"/>
                <a:cs typeface="Calibri"/>
                <a:sym typeface="Calibri"/>
              </a:rPr>
              <a:t>If there are rooms designated for seclusion, public education programs must assure each room meets the standards as set forth in OAR </a:t>
            </a:r>
            <a:r>
              <a:rPr lang="en-US" u="sng" dirty="0">
                <a:solidFill>
                  <a:schemeClr val="accent1"/>
                </a:solidFill>
                <a:highlight>
                  <a:schemeClr val="lt1"/>
                </a:highlight>
                <a:ea typeface="Calibri"/>
                <a:cs typeface="Calibri"/>
                <a:sym typeface="Calibri"/>
                <a:hlinkClick r:id="rId5">
                  <a:extLst>
                    <a:ext uri="{A12FA001-AC4F-418D-AE19-62706E023703}">
                      <ahyp:hlinkClr xmlns:ahyp="http://schemas.microsoft.com/office/drawing/2018/hyperlinkcolor" val="tx"/>
                    </a:ext>
                  </a:extLst>
                </a:hlinkClick>
              </a:rPr>
              <a:t>581-021-0568</a:t>
            </a:r>
            <a:r>
              <a:rPr lang="en-US" dirty="0">
                <a:solidFill>
                  <a:schemeClr val="dk1"/>
                </a:solidFill>
                <a:highlight>
                  <a:schemeClr val="lt1"/>
                </a:highlight>
                <a:ea typeface="Calibri"/>
                <a:cs typeface="Calibri"/>
                <a:sym typeface="Calibri"/>
              </a:rPr>
              <a:t>.</a:t>
            </a:r>
            <a:endParaRPr lang="en-US" dirty="0">
              <a:ea typeface="Calibri"/>
              <a:cs typeface="Calibri"/>
              <a:sym typeface="Calibri"/>
            </a:endParaRPr>
          </a:p>
          <a:p>
            <a:pPr marL="0" indent="0">
              <a:buNone/>
            </a:pPr>
            <a:endParaRPr lang="en-US" dirty="0"/>
          </a:p>
        </p:txBody>
      </p:sp>
      <p:sp>
        <p:nvSpPr>
          <p:cNvPr id="2" name="Footer Placeholder 1">
            <a:extLst>
              <a:ext uri="{FF2B5EF4-FFF2-40B4-BE49-F238E27FC236}">
                <a16:creationId xmlns:a16="http://schemas.microsoft.com/office/drawing/2014/main" id="{59C6CBDB-B194-BF29-7DF5-1311D95D769F}"/>
              </a:ext>
            </a:extLst>
          </p:cNvPr>
          <p:cNvSpPr>
            <a:spLocks noGrp="1"/>
          </p:cNvSpPr>
          <p:nvPr>
            <p:ph type="ftr" sz="quarter" idx="11"/>
          </p:nvPr>
        </p:nvSpPr>
        <p:spPr/>
        <p:txBody>
          <a:bodyPr/>
          <a:lstStyle/>
          <a:p>
            <a:r>
              <a:rPr lang="en-US"/>
              <a:t>Oregon Department of Education</a:t>
            </a:r>
            <a:endParaRPr lang="en-US" dirty="0"/>
          </a:p>
        </p:txBody>
      </p:sp>
      <p:sp>
        <p:nvSpPr>
          <p:cNvPr id="3" name="Slide Number Placeholder 2">
            <a:extLst>
              <a:ext uri="{FF2B5EF4-FFF2-40B4-BE49-F238E27FC236}">
                <a16:creationId xmlns:a16="http://schemas.microsoft.com/office/drawing/2014/main" id="{8622032A-EC8B-13CA-8EFC-BCE84A7C2ABC}"/>
              </a:ext>
            </a:extLst>
          </p:cNvPr>
          <p:cNvSpPr>
            <a:spLocks noGrp="1"/>
          </p:cNvSpPr>
          <p:nvPr>
            <p:ph type="sldNum" sz="quarter" idx="12"/>
          </p:nvPr>
        </p:nvSpPr>
        <p:spPr/>
        <p:txBody>
          <a:bodyPr/>
          <a:lstStyle/>
          <a:p>
            <a:fld id="{357F5B69-6281-4C1F-8C38-6DA0F56DA430}" type="slidenum">
              <a:rPr lang="en-US" smtClean="0"/>
              <a:pPr/>
              <a:t>39</a:t>
            </a:fld>
            <a:endParaRPr lang="en-US" dirty="0"/>
          </a:p>
        </p:txBody>
      </p:sp>
    </p:spTree>
    <p:extLst>
      <p:ext uri="{BB962C8B-B14F-4D97-AF65-F5344CB8AC3E}">
        <p14:creationId xmlns:p14="http://schemas.microsoft.com/office/powerpoint/2010/main" val="4053934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Information Security &amp; ODE Help Desk</a:t>
            </a:r>
          </a:p>
        </p:txBody>
      </p:sp>
      <p:sp>
        <p:nvSpPr>
          <p:cNvPr id="2" name="Content Placeholder 1"/>
          <p:cNvSpPr>
            <a:spLocks noGrp="1"/>
          </p:cNvSpPr>
          <p:nvPr>
            <p:ph idx="1"/>
          </p:nvPr>
        </p:nvSpPr>
        <p:spPr/>
        <p:txBody>
          <a:bodyPr/>
          <a:lstStyle/>
          <a:p>
            <a:pPr marL="0" lvl="0" indent="0" defTabSz="914377">
              <a:buClr>
                <a:srgbClr val="344654"/>
              </a:buClr>
              <a:buNone/>
            </a:pPr>
            <a:r>
              <a:rPr lang="en-US" sz="3000" b="1" dirty="0">
                <a:solidFill>
                  <a:prstClr val="black"/>
                </a:solidFill>
              </a:rPr>
              <a:t>Data is confidential</a:t>
            </a:r>
          </a:p>
          <a:p>
            <a:pPr marL="685783" lvl="1" indent="-228594" defTabSz="914377">
              <a:buClr>
                <a:srgbClr val="344654"/>
              </a:buClr>
            </a:pPr>
            <a:r>
              <a:rPr lang="en-US" sz="3000" dirty="0">
                <a:solidFill>
                  <a:prstClr val="black"/>
                </a:solidFill>
              </a:rPr>
              <a:t>FERPA</a:t>
            </a:r>
          </a:p>
          <a:p>
            <a:pPr marL="685783" lvl="1" indent="-228594" defTabSz="914377">
              <a:buClr>
                <a:srgbClr val="344654"/>
              </a:buClr>
            </a:pPr>
            <a:r>
              <a:rPr lang="en-US" sz="3000" dirty="0">
                <a:solidFill>
                  <a:prstClr val="black"/>
                </a:solidFill>
              </a:rPr>
              <a:t>HIPAA (transfer of records)</a:t>
            </a:r>
          </a:p>
          <a:p>
            <a:pPr marL="685783" lvl="1" indent="-228594" defTabSz="914377">
              <a:buClr>
                <a:srgbClr val="344654"/>
              </a:buClr>
            </a:pPr>
            <a:r>
              <a:rPr lang="en-US" sz="3000" dirty="0">
                <a:solidFill>
                  <a:prstClr val="black"/>
                </a:solidFill>
              </a:rPr>
              <a:t>Email SSID numbers only</a:t>
            </a:r>
          </a:p>
          <a:p>
            <a:pPr marL="457189" lvl="1" indent="0" defTabSz="914377">
              <a:buClr>
                <a:srgbClr val="344654"/>
              </a:buClr>
              <a:buNone/>
            </a:pPr>
            <a:endParaRPr lang="en-US" sz="3000" dirty="0">
              <a:solidFill>
                <a:prstClr val="black"/>
              </a:solidFill>
            </a:endParaRPr>
          </a:p>
          <a:p>
            <a:pPr marL="0" lvl="0" indent="0" defTabSz="914377">
              <a:buClr>
                <a:srgbClr val="344654"/>
              </a:buClr>
              <a:buNone/>
            </a:pPr>
            <a:r>
              <a:rPr lang="en-US" sz="3000" b="1" dirty="0">
                <a:solidFill>
                  <a:prstClr val="black"/>
                </a:solidFill>
              </a:rPr>
              <a:t>ODE Data Team </a:t>
            </a:r>
          </a:p>
          <a:p>
            <a:pPr marL="685783" lvl="1" indent="-228594" defTabSz="914377">
              <a:buClr>
                <a:srgbClr val="344654"/>
              </a:buClr>
            </a:pPr>
            <a:r>
              <a:rPr lang="en-US" sz="3000" dirty="0">
                <a:solidFill>
                  <a:prstClr val="black"/>
                </a:solidFill>
              </a:rPr>
              <a:t>Always call us first </a:t>
            </a:r>
          </a:p>
          <a:p>
            <a:pPr marL="685783" lvl="1" indent="-228594" defTabSz="914377">
              <a:buClr>
                <a:srgbClr val="344654"/>
              </a:buClr>
            </a:pPr>
            <a:r>
              <a:rPr lang="en-US" sz="3000" dirty="0">
                <a:solidFill>
                  <a:prstClr val="black"/>
                </a:solidFill>
              </a:rPr>
              <a:t>If necessary, we can refer you to the Help Desk.</a:t>
            </a:r>
            <a:endParaRPr lang="en-US" sz="3000" dirty="0">
              <a:solidFill>
                <a:prstClr val="black"/>
              </a:solidFill>
              <a:latin typeface="Calibri" pitchFamily="34" charset="0"/>
            </a:endParaRPr>
          </a:p>
        </p:txBody>
      </p:sp>
      <p:sp>
        <p:nvSpPr>
          <p:cNvPr id="3" name="Footer Placeholder 2">
            <a:extLst>
              <a:ext uri="{FF2B5EF4-FFF2-40B4-BE49-F238E27FC236}">
                <a16:creationId xmlns:a16="http://schemas.microsoft.com/office/drawing/2014/main" id="{00143746-8FB1-3EDF-CD6D-DD0C08185DD2}"/>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B97C3671-AC15-281C-E336-1149DC9EA68C}"/>
              </a:ext>
            </a:extLst>
          </p:cNvPr>
          <p:cNvSpPr>
            <a:spLocks noGrp="1"/>
          </p:cNvSpPr>
          <p:nvPr>
            <p:ph type="sldNum" sz="quarter" idx="12"/>
          </p:nvPr>
        </p:nvSpPr>
        <p:spPr/>
        <p:txBody>
          <a:bodyPr/>
          <a:lstStyle/>
          <a:p>
            <a:fld id="{357F5B69-6281-4C1F-8C38-6DA0F56DA430}" type="slidenum">
              <a:rPr lang="en-US" smtClean="0"/>
              <a:pPr/>
              <a:t>4</a:t>
            </a:fld>
            <a:endParaRPr lang="en-US" dirty="0"/>
          </a:p>
        </p:txBody>
      </p:sp>
    </p:spTree>
    <p:extLst>
      <p:ext uri="{BB962C8B-B14F-4D97-AF65-F5344CB8AC3E}">
        <p14:creationId xmlns:p14="http://schemas.microsoft.com/office/powerpoint/2010/main" val="1046211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Calibri"/>
                <a:cs typeface="Calibri"/>
                <a:sym typeface="Calibri"/>
              </a:rPr>
              <a:t>Standards for Seclusion Rooms </a:t>
            </a:r>
            <a:endParaRPr lang="en-US" dirty="0"/>
          </a:p>
        </p:txBody>
      </p:sp>
      <p:sp>
        <p:nvSpPr>
          <p:cNvPr id="1105" name="Google Shape;1105;p158"/>
          <p:cNvSpPr txBox="1">
            <a:spLocks noGrp="1"/>
          </p:cNvSpPr>
          <p:nvPr>
            <p:ph idx="1"/>
          </p:nvPr>
        </p:nvSpPr>
        <p:spPr>
          <a:prstGeom prst="rect">
            <a:avLst/>
          </a:prstGeom>
          <a:noFill/>
          <a:ln>
            <a:noFill/>
          </a:ln>
        </p:spPr>
        <p:txBody>
          <a:bodyPr spcFirstLastPara="1" vert="horz" wrap="square" lIns="121900" tIns="121900" rIns="121900" bIns="121900" rtlCol="0" anchor="t" anchorCtr="0">
            <a:normAutofit fontScale="77500" lnSpcReduction="20000"/>
          </a:bodyPr>
          <a:lstStyle/>
          <a:p>
            <a:pPr marL="609585" indent="-514826">
              <a:lnSpc>
                <a:spcPct val="115000"/>
              </a:lnSpc>
              <a:spcBef>
                <a:spcPts val="1333"/>
              </a:spcBef>
              <a:buClr>
                <a:srgbClr val="333333"/>
              </a:buClr>
              <a:buSzPct val="100000"/>
              <a:buFont typeface="Calibri"/>
              <a:buChar char="•"/>
            </a:pPr>
            <a:r>
              <a:rPr lang="en" sz="3891" dirty="0">
                <a:solidFill>
                  <a:srgbClr val="333333"/>
                </a:solidFill>
              </a:rPr>
              <a:t>Public education programs must meet standards for the structural and physical requirements for rooms designated by the school to be used for seclusion.</a:t>
            </a:r>
            <a:endParaRPr sz="3891" dirty="0">
              <a:solidFill>
                <a:srgbClr val="333333"/>
              </a:solidFill>
            </a:endParaRPr>
          </a:p>
          <a:p>
            <a:pPr marL="609585" indent="-514826">
              <a:lnSpc>
                <a:spcPct val="115000"/>
              </a:lnSpc>
              <a:spcBef>
                <a:spcPts val="0"/>
              </a:spcBef>
              <a:buClr>
                <a:srgbClr val="333333"/>
              </a:buClr>
              <a:buSzPct val="100000"/>
              <a:buFont typeface="Calibri"/>
              <a:buChar char="•"/>
            </a:pPr>
            <a:r>
              <a:rPr lang="en" sz="3891" dirty="0">
                <a:solidFill>
                  <a:srgbClr val="333333"/>
                </a:solidFill>
              </a:rPr>
              <a:t>The Seclusion Rooms collection will walk the user through the reporting of room attributes by asking for room counts and descriptions. </a:t>
            </a:r>
            <a:endParaRPr sz="3891" dirty="0">
              <a:solidFill>
                <a:srgbClr val="333333"/>
              </a:solidFill>
            </a:endParaRPr>
          </a:p>
          <a:p>
            <a:pPr marL="609585" indent="-514826">
              <a:lnSpc>
                <a:spcPct val="115000"/>
              </a:lnSpc>
              <a:spcBef>
                <a:spcPts val="0"/>
              </a:spcBef>
              <a:buClr>
                <a:srgbClr val="333333"/>
              </a:buClr>
              <a:buSzPct val="100000"/>
              <a:buFont typeface="Calibri"/>
              <a:buChar char="•"/>
            </a:pPr>
            <a:r>
              <a:rPr lang="en" sz="3891" dirty="0"/>
              <a:t>The information entered can be roll-up from year to year, allowing for annual edits and verification.</a:t>
            </a:r>
            <a:endParaRPr sz="3891" dirty="0"/>
          </a:p>
          <a:p>
            <a:pPr marL="0" indent="0">
              <a:spcBef>
                <a:spcPts val="0"/>
              </a:spcBef>
              <a:buNone/>
            </a:pPr>
            <a:endParaRPr sz="2800" dirty="0">
              <a:solidFill>
                <a:srgbClr val="333333"/>
              </a:solidFill>
            </a:endParaRPr>
          </a:p>
          <a:p>
            <a:pPr marL="0" indent="0">
              <a:spcBef>
                <a:spcPts val="1333"/>
              </a:spcBef>
              <a:buSzPct val="155555"/>
              <a:buNone/>
            </a:pPr>
            <a:endParaRPr dirty="0"/>
          </a:p>
        </p:txBody>
      </p:sp>
      <p:sp>
        <p:nvSpPr>
          <p:cNvPr id="3" name="Footer Placeholder 2">
            <a:extLst>
              <a:ext uri="{FF2B5EF4-FFF2-40B4-BE49-F238E27FC236}">
                <a16:creationId xmlns:a16="http://schemas.microsoft.com/office/drawing/2014/main" id="{4A2B64D1-AFE6-FB86-2F65-D35B763C3D72}"/>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E1C6DC1D-9F9F-C19E-32F8-A14A59540626}"/>
              </a:ext>
            </a:extLst>
          </p:cNvPr>
          <p:cNvSpPr>
            <a:spLocks noGrp="1"/>
          </p:cNvSpPr>
          <p:nvPr>
            <p:ph type="sldNum" sz="quarter" idx="12"/>
          </p:nvPr>
        </p:nvSpPr>
        <p:spPr/>
        <p:txBody>
          <a:bodyPr/>
          <a:lstStyle/>
          <a:p>
            <a:fld id="{357F5B69-6281-4C1F-8C38-6DA0F56DA430}" type="slidenum">
              <a:rPr lang="en-US" smtClean="0"/>
              <a:pPr/>
              <a:t>40</a:t>
            </a:fld>
            <a:endParaRPr lang="en-US" dirty="0"/>
          </a:p>
        </p:txBody>
      </p:sp>
    </p:spTree>
    <p:extLst>
      <p:ext uri="{BB962C8B-B14F-4D97-AF65-F5344CB8AC3E}">
        <p14:creationId xmlns:p14="http://schemas.microsoft.com/office/powerpoint/2010/main" val="607537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 dirty="0"/>
              <a:t>“Seclusion Rooms Available”: Examples</a:t>
            </a:r>
            <a:endParaRPr lang="en-US" dirty="0"/>
          </a:p>
        </p:txBody>
      </p:sp>
      <p:pic>
        <p:nvPicPr>
          <p:cNvPr id="6" name="Google Shape;1113;p159" descr="Example of a seclusion room."/>
          <p:cNvPicPr preferRelativeResize="0">
            <a:picLocks noGrp="1"/>
          </p:cNvPicPr>
          <p:nvPr>
            <p:ph idx="1"/>
          </p:nvPr>
        </p:nvPicPr>
        <p:blipFill>
          <a:blip r:embed="rId3">
            <a:alphaModFix/>
          </a:blip>
          <a:stretch>
            <a:fillRect/>
          </a:stretch>
        </p:blipFill>
        <p:spPr>
          <a:xfrm>
            <a:off x="742949" y="2059125"/>
            <a:ext cx="3348405" cy="2383921"/>
          </a:xfrm>
          <a:prstGeom prst="rect">
            <a:avLst/>
          </a:prstGeom>
          <a:noFill/>
          <a:ln w="9525" cap="flat" cmpd="sng">
            <a:solidFill>
              <a:schemeClr val="accent2"/>
            </a:solidFill>
            <a:prstDash val="solid"/>
            <a:round/>
            <a:headEnd type="none" w="sm" len="sm"/>
            <a:tailEnd type="none" w="sm" len="sm"/>
          </a:ln>
        </p:spPr>
      </p:pic>
      <p:pic>
        <p:nvPicPr>
          <p:cNvPr id="8" name="Google Shape;1112;p159" descr="Example of a seclusion room."/>
          <p:cNvPicPr preferRelativeResize="0"/>
          <p:nvPr/>
        </p:nvPicPr>
        <p:blipFill>
          <a:blip r:embed="rId4">
            <a:alphaModFix/>
          </a:blip>
          <a:stretch>
            <a:fillRect/>
          </a:stretch>
        </p:blipFill>
        <p:spPr>
          <a:xfrm>
            <a:off x="4829492" y="3174723"/>
            <a:ext cx="2374340" cy="2965070"/>
          </a:xfrm>
          <a:prstGeom prst="rect">
            <a:avLst/>
          </a:prstGeom>
          <a:noFill/>
          <a:ln w="9525" cap="flat" cmpd="sng">
            <a:solidFill>
              <a:schemeClr val="accent2"/>
            </a:solidFill>
            <a:prstDash val="solid"/>
            <a:round/>
            <a:headEnd type="none" w="sm" len="sm"/>
            <a:tailEnd type="none" w="sm" len="sm"/>
          </a:ln>
        </p:spPr>
      </p:pic>
      <p:pic>
        <p:nvPicPr>
          <p:cNvPr id="9" name="Google Shape;1114;p159" descr="Example of a seclusion room."/>
          <p:cNvPicPr preferRelativeResize="0"/>
          <p:nvPr/>
        </p:nvPicPr>
        <p:blipFill>
          <a:blip r:embed="rId5">
            <a:alphaModFix/>
          </a:blip>
          <a:stretch>
            <a:fillRect/>
          </a:stretch>
        </p:blipFill>
        <p:spPr>
          <a:xfrm>
            <a:off x="7713786" y="1992772"/>
            <a:ext cx="3230686" cy="2274428"/>
          </a:xfrm>
          <a:prstGeom prst="rect">
            <a:avLst/>
          </a:prstGeom>
          <a:noFill/>
          <a:ln w="9525" cap="flat" cmpd="sng">
            <a:solidFill>
              <a:schemeClr val="accent2"/>
            </a:solidFill>
            <a:prstDash val="solid"/>
            <a:round/>
            <a:headEnd type="none" w="sm" len="sm"/>
            <a:tailEnd type="none" w="sm" len="sm"/>
          </a:ln>
        </p:spPr>
      </p:pic>
      <p:sp>
        <p:nvSpPr>
          <p:cNvPr id="2" name="Footer Placeholder 1">
            <a:extLst>
              <a:ext uri="{FF2B5EF4-FFF2-40B4-BE49-F238E27FC236}">
                <a16:creationId xmlns:a16="http://schemas.microsoft.com/office/drawing/2014/main" id="{598007C4-39FC-3E2C-82D5-3D97165C70AA}"/>
              </a:ext>
            </a:extLst>
          </p:cNvPr>
          <p:cNvSpPr>
            <a:spLocks noGrp="1"/>
          </p:cNvSpPr>
          <p:nvPr>
            <p:ph type="ftr" sz="quarter" idx="11"/>
          </p:nvPr>
        </p:nvSpPr>
        <p:spPr/>
        <p:txBody>
          <a:bodyPr/>
          <a:lstStyle/>
          <a:p>
            <a:r>
              <a:rPr lang="en-US"/>
              <a:t>Oregon Department of Education</a:t>
            </a:r>
            <a:endParaRPr lang="en-US" dirty="0"/>
          </a:p>
        </p:txBody>
      </p:sp>
      <p:sp>
        <p:nvSpPr>
          <p:cNvPr id="3" name="Slide Number Placeholder 2">
            <a:extLst>
              <a:ext uri="{FF2B5EF4-FFF2-40B4-BE49-F238E27FC236}">
                <a16:creationId xmlns:a16="http://schemas.microsoft.com/office/drawing/2014/main" id="{72022A22-8322-0D0F-174E-F375E72FB340}"/>
              </a:ext>
            </a:extLst>
          </p:cNvPr>
          <p:cNvSpPr>
            <a:spLocks noGrp="1"/>
          </p:cNvSpPr>
          <p:nvPr>
            <p:ph type="sldNum" sz="quarter" idx="12"/>
          </p:nvPr>
        </p:nvSpPr>
        <p:spPr/>
        <p:txBody>
          <a:bodyPr/>
          <a:lstStyle/>
          <a:p>
            <a:fld id="{357F5B69-6281-4C1F-8C38-6DA0F56DA430}" type="slidenum">
              <a:rPr lang="en-US" smtClean="0"/>
              <a:pPr/>
              <a:t>41</a:t>
            </a:fld>
            <a:endParaRPr lang="en-US" dirty="0"/>
          </a:p>
        </p:txBody>
      </p:sp>
    </p:spTree>
    <p:extLst>
      <p:ext uri="{BB962C8B-B14F-4D97-AF65-F5344CB8AC3E}">
        <p14:creationId xmlns:p14="http://schemas.microsoft.com/office/powerpoint/2010/main" val="2828252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6BC099-9E6B-CB7F-ACEB-3CE353651B0A}"/>
              </a:ext>
            </a:extLst>
          </p:cNvPr>
          <p:cNvSpPr>
            <a:spLocks noGrp="1"/>
          </p:cNvSpPr>
          <p:nvPr>
            <p:ph type="title"/>
          </p:nvPr>
        </p:nvSpPr>
        <p:spPr>
          <a:xfrm>
            <a:off x="717175" y="457200"/>
            <a:ext cx="11228640" cy="1026460"/>
          </a:xfrm>
        </p:spPr>
        <p:txBody>
          <a:bodyPr>
            <a:noAutofit/>
          </a:bodyPr>
          <a:lstStyle/>
          <a:p>
            <a:r>
              <a:rPr lang="en" sz="3500" dirty="0"/>
              <a:t>Seclusion in a classroom, office, or other non-standard space</a:t>
            </a:r>
            <a:endParaRPr lang="en-US" sz="3500" dirty="0"/>
          </a:p>
        </p:txBody>
      </p:sp>
      <p:sp>
        <p:nvSpPr>
          <p:cNvPr id="2" name="Content Placeholder 1">
            <a:extLst>
              <a:ext uri="{FF2B5EF4-FFF2-40B4-BE49-F238E27FC236}">
                <a16:creationId xmlns:a16="http://schemas.microsoft.com/office/drawing/2014/main" id="{2902019B-1BEF-62C5-A5D0-F1FA0FFBB635}"/>
              </a:ext>
            </a:extLst>
          </p:cNvPr>
          <p:cNvSpPr>
            <a:spLocks noGrp="1"/>
          </p:cNvSpPr>
          <p:nvPr>
            <p:ph idx="1"/>
          </p:nvPr>
        </p:nvSpPr>
        <p:spPr/>
        <p:txBody>
          <a:bodyPr>
            <a:normAutofit lnSpcReduction="10000"/>
          </a:bodyPr>
          <a:lstStyle/>
          <a:p>
            <a:pPr marL="0" indent="0">
              <a:lnSpc>
                <a:spcPct val="115000"/>
              </a:lnSpc>
              <a:spcBef>
                <a:spcPts val="0"/>
              </a:spcBef>
              <a:buClr>
                <a:schemeClr val="dk1"/>
              </a:buClr>
              <a:buSzPct val="55000"/>
              <a:buNone/>
            </a:pPr>
            <a:r>
              <a:rPr lang="en-US" sz="2400" dirty="0">
                <a:highlight>
                  <a:srgbClr val="FFFFFF"/>
                </a:highlight>
              </a:rPr>
              <a:t>The Seclusion Rooms Collection is the mechanism to annually report the total number of </a:t>
            </a:r>
            <a:r>
              <a:rPr lang="en-US" sz="2400" b="1" dirty="0">
                <a:highlight>
                  <a:srgbClr val="FFFFFF"/>
                </a:highlight>
              </a:rPr>
              <a:t>seclusion rooms available</a:t>
            </a:r>
            <a:r>
              <a:rPr lang="en-US" sz="2400" dirty="0">
                <a:highlight>
                  <a:srgbClr val="FFFFFF"/>
                </a:highlight>
              </a:rPr>
              <a:t>. </a:t>
            </a:r>
          </a:p>
          <a:p>
            <a:pPr marL="0" indent="0">
              <a:lnSpc>
                <a:spcPct val="115000"/>
              </a:lnSpc>
              <a:spcBef>
                <a:spcPts val="0"/>
              </a:spcBef>
              <a:buClr>
                <a:schemeClr val="dk1"/>
              </a:buClr>
              <a:buSzPct val="55000"/>
              <a:buNone/>
            </a:pPr>
            <a:endParaRPr lang="en-US" sz="2400" dirty="0">
              <a:highlight>
                <a:srgbClr val="FFFFFF"/>
              </a:highlight>
            </a:endParaRPr>
          </a:p>
          <a:p>
            <a:pPr marL="0" indent="0">
              <a:lnSpc>
                <a:spcPct val="115000"/>
              </a:lnSpc>
              <a:spcBef>
                <a:spcPts val="0"/>
              </a:spcBef>
              <a:buClr>
                <a:schemeClr val="dk1"/>
              </a:buClr>
              <a:buSzPct val="55000"/>
              <a:buNone/>
            </a:pPr>
            <a:r>
              <a:rPr lang="en-US" sz="2400" dirty="0">
                <a:highlight>
                  <a:srgbClr val="FFFFFF"/>
                </a:highlight>
              </a:rPr>
              <a:t>As there are times when events do not go as planned, there is a mechanism to report seclusion events that occur in non-standard rooms within the Restraint and Seclusion Incidents collection. </a:t>
            </a:r>
          </a:p>
          <a:p>
            <a:pPr marL="0" indent="0">
              <a:lnSpc>
                <a:spcPct val="115000"/>
              </a:lnSpc>
              <a:spcBef>
                <a:spcPts val="0"/>
              </a:spcBef>
              <a:buClr>
                <a:schemeClr val="dk1"/>
              </a:buClr>
              <a:buSzPct val="61111"/>
              <a:buNone/>
            </a:pPr>
            <a:endParaRPr lang="en-US" dirty="0">
              <a:highlight>
                <a:srgbClr val="FFFFFF"/>
              </a:highlight>
            </a:endParaRPr>
          </a:p>
          <a:p>
            <a:pPr marL="0" indent="0">
              <a:lnSpc>
                <a:spcPct val="115000"/>
              </a:lnSpc>
              <a:spcBef>
                <a:spcPts val="0"/>
              </a:spcBef>
              <a:buClr>
                <a:schemeClr val="dk1"/>
              </a:buClr>
              <a:buSzPct val="55000"/>
              <a:buNone/>
            </a:pPr>
            <a:r>
              <a:rPr lang="en-US" sz="2400" b="1" dirty="0">
                <a:highlight>
                  <a:srgbClr val="FFFFFF"/>
                </a:highlight>
              </a:rPr>
              <a:t>Frequent use of non-standard spaces, or reports of seclusion incidents occurring in districts without catalogued rooms, may signify to ODE a need for technical assistance.</a:t>
            </a:r>
            <a:endParaRPr lang="en-US" sz="2400" b="1" dirty="0">
              <a:solidFill>
                <a:srgbClr val="201F1E"/>
              </a:solidFill>
              <a:highlight>
                <a:srgbClr val="FFFFFF"/>
              </a:highlight>
            </a:endParaRPr>
          </a:p>
        </p:txBody>
      </p:sp>
      <p:sp>
        <p:nvSpPr>
          <p:cNvPr id="3" name="Footer Placeholder 2">
            <a:extLst>
              <a:ext uri="{FF2B5EF4-FFF2-40B4-BE49-F238E27FC236}">
                <a16:creationId xmlns:a16="http://schemas.microsoft.com/office/drawing/2014/main" id="{65BB6DF0-7D54-5EC4-CD74-71520816E00D}"/>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8F6BBC26-66F0-5374-79B5-C1B8D578FA7F}"/>
              </a:ext>
            </a:extLst>
          </p:cNvPr>
          <p:cNvSpPr>
            <a:spLocks noGrp="1"/>
          </p:cNvSpPr>
          <p:nvPr>
            <p:ph type="sldNum" sz="quarter" idx="12"/>
          </p:nvPr>
        </p:nvSpPr>
        <p:spPr/>
        <p:txBody>
          <a:bodyPr/>
          <a:lstStyle/>
          <a:p>
            <a:fld id="{357F5B69-6281-4C1F-8C38-6DA0F56DA430}" type="slidenum">
              <a:rPr lang="en-US" smtClean="0"/>
              <a:pPr/>
              <a:t>42</a:t>
            </a:fld>
            <a:endParaRPr lang="en-US" dirty="0"/>
          </a:p>
        </p:txBody>
      </p:sp>
    </p:spTree>
    <p:extLst>
      <p:ext uri="{BB962C8B-B14F-4D97-AF65-F5344CB8AC3E}">
        <p14:creationId xmlns:p14="http://schemas.microsoft.com/office/powerpoint/2010/main" val="2844999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effectLst>
            <a:outerShdw blurRad="50800" dist="19050" dir="5400000" algn="ctr" rotWithShape="0">
              <a:schemeClr val="tx1">
                <a:alpha val="50000"/>
              </a:schemeClr>
            </a:outerShdw>
          </a:effectLst>
        </p:spPr>
        <p:txBody>
          <a:bodyPr anchor="b">
            <a:normAutofit/>
          </a:bodyPr>
          <a:lstStyle/>
          <a:p>
            <a:pPr algn="ctr"/>
            <a:r>
              <a:rPr lang="en" sz="4470" b="1" dirty="0"/>
              <a:t>Questions?</a:t>
            </a:r>
            <a:r>
              <a:rPr lang="en" sz="4470" b="1" dirty="0">
                <a:solidFill>
                  <a:srgbClr val="000000"/>
                </a:solidFill>
              </a:rPr>
              <a:t> </a:t>
            </a:r>
            <a:endParaRPr lang="en-US" sz="4470" b="1" dirty="0"/>
          </a:p>
        </p:txBody>
      </p:sp>
      <p:sp>
        <p:nvSpPr>
          <p:cNvPr id="3" name="Footer Placeholder 2"/>
          <p:cNvSpPr>
            <a:spLocks noGrp="1"/>
          </p:cNvSpPr>
          <p:nvPr>
            <p:ph type="ftr" sz="quarter" idx="11"/>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Oregon Department of Education</a:t>
            </a:r>
          </a:p>
        </p:txBody>
      </p:sp>
      <p:sp>
        <p:nvSpPr>
          <p:cNvPr id="4" name="Slide Number Placeholder 3"/>
          <p:cNvSpPr>
            <a:spLocks noGrp="1"/>
          </p:cNvSpPr>
          <p:nvPr>
            <p:ph type="sldNum" sz="quarter" idx="12"/>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357F5B69-6281-4C1F-8C38-6DA0F56DA430}"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43</a:t>
            </a:fld>
            <a:endParaRPr kumimoji="0" lang="en-US" b="0" i="0" u="none" strike="noStrike" kern="1200" cap="none" spc="0" normalizeH="0" baseline="0" noProof="0">
              <a:ln>
                <a:noFill/>
              </a:ln>
              <a:effectLst/>
              <a:uLnTx/>
              <a:uFillTx/>
            </a:endParaRPr>
          </a:p>
        </p:txBody>
      </p:sp>
      <p:sp>
        <p:nvSpPr>
          <p:cNvPr id="6" name="Content Placeholder 5">
            <a:extLst>
              <a:ext uri="{FF2B5EF4-FFF2-40B4-BE49-F238E27FC236}">
                <a16:creationId xmlns:a16="http://schemas.microsoft.com/office/drawing/2014/main" id="{6C18F940-B575-43AC-23E3-618A111EA7FF}"/>
              </a:ext>
            </a:extLst>
          </p:cNvPr>
          <p:cNvSpPr>
            <a:spLocks noGrp="1"/>
          </p:cNvSpPr>
          <p:nvPr>
            <p:ph idx="1"/>
          </p:nvPr>
        </p:nvSpPr>
        <p:spPr/>
        <p:txBody>
          <a:bodyPr/>
          <a:lstStyle/>
          <a:p>
            <a:endParaRPr lang="en-US"/>
          </a:p>
        </p:txBody>
      </p:sp>
      <p:pic>
        <p:nvPicPr>
          <p:cNvPr id="7" name="Picture 6" descr="Question mark">
            <a:extLst>
              <a:ext uri="{FF2B5EF4-FFF2-40B4-BE49-F238E27FC236}">
                <a16:creationId xmlns:a16="http://schemas.microsoft.com/office/drawing/2014/main" id="{075BD472-962D-6A81-E897-DEDF707B20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817" y="1586075"/>
            <a:ext cx="11779901" cy="5059047"/>
          </a:xfrm>
          <a:prstGeom prst="rect">
            <a:avLst/>
          </a:prstGeom>
        </p:spPr>
      </p:pic>
    </p:spTree>
    <p:extLst>
      <p:ext uri="{BB962C8B-B14F-4D97-AF65-F5344CB8AC3E}">
        <p14:creationId xmlns:p14="http://schemas.microsoft.com/office/powerpoint/2010/main" val="30295871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EBECAA-9992-5DF4-157A-6586DC909B4E}"/>
              </a:ext>
            </a:extLst>
          </p:cNvPr>
          <p:cNvSpPr>
            <a:spLocks noGrp="1"/>
          </p:cNvSpPr>
          <p:nvPr>
            <p:ph type="title"/>
          </p:nvPr>
        </p:nvSpPr>
        <p:spPr/>
        <p:txBody>
          <a:bodyPr/>
          <a:lstStyle/>
          <a:p>
            <a:r>
              <a:rPr lang="en" sz="4400" dirty="0"/>
              <a:t>No Incidents or Rooms to Report</a:t>
            </a:r>
            <a:endParaRPr lang="en-US" dirty="0"/>
          </a:p>
        </p:txBody>
      </p:sp>
      <p:sp>
        <p:nvSpPr>
          <p:cNvPr id="2" name="Content Placeholder 1">
            <a:extLst>
              <a:ext uri="{FF2B5EF4-FFF2-40B4-BE49-F238E27FC236}">
                <a16:creationId xmlns:a16="http://schemas.microsoft.com/office/drawing/2014/main" id="{4DCD89EC-ABEC-7229-6FC1-8E3BB9B4AA48}"/>
              </a:ext>
            </a:extLst>
          </p:cNvPr>
          <p:cNvSpPr>
            <a:spLocks noGrp="1"/>
          </p:cNvSpPr>
          <p:nvPr>
            <p:ph idx="1"/>
          </p:nvPr>
        </p:nvSpPr>
        <p:spPr/>
        <p:txBody>
          <a:bodyPr/>
          <a:lstStyle/>
          <a:p>
            <a:pPr marL="0" indent="0">
              <a:lnSpc>
                <a:spcPct val="100000"/>
              </a:lnSpc>
              <a:spcBef>
                <a:spcPts val="0"/>
              </a:spcBef>
              <a:buNone/>
            </a:pPr>
            <a:r>
              <a:rPr lang="en-US" dirty="0"/>
              <a:t>Even if you have zero records to submit, you will need to verify your submission:</a:t>
            </a:r>
          </a:p>
          <a:p>
            <a:pPr marL="694249" lvl="1" indent="-237061">
              <a:lnSpc>
                <a:spcPct val="100000"/>
              </a:lnSpc>
              <a:spcBef>
                <a:spcPts val="0"/>
              </a:spcBef>
              <a:buClr>
                <a:schemeClr val="dk1"/>
              </a:buClr>
              <a:buSzPts val="1800"/>
            </a:pPr>
            <a:r>
              <a:rPr lang="en-US" dirty="0">
                <a:solidFill>
                  <a:schemeClr val="dk1"/>
                </a:solidFill>
              </a:rPr>
              <a:t>Click on Status Tracking tab and </a:t>
            </a:r>
            <a:r>
              <a:rPr lang="en-US" dirty="0"/>
              <a:t>then t</a:t>
            </a:r>
            <a:r>
              <a:rPr lang="en-US" dirty="0">
                <a:solidFill>
                  <a:schemeClr val="dk1"/>
                </a:solidFill>
              </a:rPr>
              <a:t>he expand triangle </a:t>
            </a:r>
            <a:r>
              <a:rPr lang="en-US" dirty="0"/>
              <a:t>to the l</a:t>
            </a:r>
            <a:r>
              <a:rPr lang="en-US" dirty="0">
                <a:solidFill>
                  <a:schemeClr val="dk1"/>
                </a:solidFill>
              </a:rPr>
              <a:t>eft of the </a:t>
            </a:r>
            <a:r>
              <a:rPr lang="en-US" dirty="0"/>
              <a:t>collection name</a:t>
            </a:r>
          </a:p>
          <a:p>
            <a:pPr marL="694249" lvl="1" indent="-237061">
              <a:lnSpc>
                <a:spcPct val="100000"/>
              </a:lnSpc>
              <a:spcBef>
                <a:spcPts val="0"/>
              </a:spcBef>
              <a:buClr>
                <a:schemeClr val="dk1"/>
              </a:buClr>
              <a:buSzPts val="1800"/>
            </a:pPr>
            <a:r>
              <a:rPr lang="en-US" dirty="0"/>
              <a:t>C</a:t>
            </a:r>
            <a:r>
              <a:rPr lang="en-US" dirty="0">
                <a:solidFill>
                  <a:schemeClr val="dk1"/>
                </a:solidFill>
              </a:rPr>
              <a:t>lick on </a:t>
            </a:r>
            <a:r>
              <a:rPr lang="en-US" b="1" dirty="0">
                <a:solidFill>
                  <a:schemeClr val="dk1"/>
                </a:solidFill>
              </a:rPr>
              <a:t>Verify Submission</a:t>
            </a:r>
            <a:r>
              <a:rPr lang="en-US" dirty="0">
                <a:solidFill>
                  <a:schemeClr val="dk1"/>
                </a:solidFill>
              </a:rPr>
              <a:t> button to</a:t>
            </a:r>
            <a:r>
              <a:rPr lang="en-US" dirty="0"/>
              <a:t> verify “zero count” of records to be submitted </a:t>
            </a:r>
          </a:p>
        </p:txBody>
      </p:sp>
      <p:pic>
        <p:nvPicPr>
          <p:cNvPr id="6" name="Picture 5" descr="Screenshot of the Status Tracking page, with circles around the expand triangle button and Verify Submission button." title="Consolidated Collections">
            <a:extLst>
              <a:ext uri="{FF2B5EF4-FFF2-40B4-BE49-F238E27FC236}">
                <a16:creationId xmlns:a16="http://schemas.microsoft.com/office/drawing/2014/main" id="{A24E1355-23F1-A29B-D522-5E3B50CD1D8E}"/>
              </a:ext>
            </a:extLst>
          </p:cNvPr>
          <p:cNvPicPr>
            <a:picLocks noChangeAspect="1"/>
          </p:cNvPicPr>
          <p:nvPr/>
        </p:nvPicPr>
        <p:blipFill>
          <a:blip r:embed="rId3"/>
          <a:stretch>
            <a:fillRect/>
          </a:stretch>
        </p:blipFill>
        <p:spPr>
          <a:xfrm>
            <a:off x="509920" y="3880130"/>
            <a:ext cx="11172160" cy="1970033"/>
          </a:xfrm>
          <a:prstGeom prst="rect">
            <a:avLst/>
          </a:prstGeom>
          <a:ln w="9525">
            <a:solidFill>
              <a:schemeClr val="tx1"/>
            </a:solidFill>
          </a:ln>
        </p:spPr>
      </p:pic>
      <p:sp>
        <p:nvSpPr>
          <p:cNvPr id="3" name="Footer Placeholder 2">
            <a:extLst>
              <a:ext uri="{FF2B5EF4-FFF2-40B4-BE49-F238E27FC236}">
                <a16:creationId xmlns:a16="http://schemas.microsoft.com/office/drawing/2014/main" id="{326D92DD-F17C-63FF-FF71-482AC1ADA85C}"/>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DA6847CC-637B-EA1D-D826-085638D00F6D}"/>
              </a:ext>
            </a:extLst>
          </p:cNvPr>
          <p:cNvSpPr>
            <a:spLocks noGrp="1"/>
          </p:cNvSpPr>
          <p:nvPr>
            <p:ph type="sldNum" sz="quarter" idx="12"/>
          </p:nvPr>
        </p:nvSpPr>
        <p:spPr/>
        <p:txBody>
          <a:bodyPr/>
          <a:lstStyle/>
          <a:p>
            <a:fld id="{357F5B69-6281-4C1F-8C38-6DA0F56DA430}" type="slidenum">
              <a:rPr lang="en-US" smtClean="0"/>
              <a:pPr/>
              <a:t>44</a:t>
            </a:fld>
            <a:endParaRPr lang="en-US" dirty="0"/>
          </a:p>
        </p:txBody>
      </p:sp>
    </p:spTree>
    <p:extLst>
      <p:ext uri="{BB962C8B-B14F-4D97-AF65-F5344CB8AC3E}">
        <p14:creationId xmlns:p14="http://schemas.microsoft.com/office/powerpoint/2010/main" val="26459181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Review Window</a:t>
            </a:r>
          </a:p>
        </p:txBody>
      </p:sp>
      <p:sp>
        <p:nvSpPr>
          <p:cNvPr id="3" name="Footer Placeholder 2">
            <a:extLst>
              <a:ext uri="{FF2B5EF4-FFF2-40B4-BE49-F238E27FC236}">
                <a16:creationId xmlns:a16="http://schemas.microsoft.com/office/drawing/2014/main" id="{C5559A42-3576-8595-D405-8C094BBD97D5}"/>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4C1C4D9A-5855-48BD-F216-9EA573D1DBEC}"/>
              </a:ext>
            </a:extLst>
          </p:cNvPr>
          <p:cNvSpPr>
            <a:spLocks noGrp="1"/>
          </p:cNvSpPr>
          <p:nvPr>
            <p:ph type="sldNum" sz="quarter" idx="12"/>
          </p:nvPr>
        </p:nvSpPr>
        <p:spPr/>
        <p:txBody>
          <a:bodyPr/>
          <a:lstStyle/>
          <a:p>
            <a:fld id="{357F5B69-6281-4C1F-8C38-6DA0F56DA430}" type="slidenum">
              <a:rPr lang="en-US" smtClean="0"/>
              <a:t>45</a:t>
            </a:fld>
            <a:endParaRPr lang="en-US" dirty="0"/>
          </a:p>
        </p:txBody>
      </p:sp>
    </p:spTree>
    <p:extLst>
      <p:ext uri="{BB962C8B-B14F-4D97-AF65-F5344CB8AC3E}">
        <p14:creationId xmlns:p14="http://schemas.microsoft.com/office/powerpoint/2010/main" val="1697590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3" name="Google Shape;853;p123"/>
          <p:cNvSpPr txBox="1">
            <a:spLocks noGrp="1"/>
          </p:cNvSpPr>
          <p:nvPr>
            <p:ph type="title"/>
          </p:nvPr>
        </p:nvSpPr>
        <p:spPr>
          <a:prstGeom prst="rect">
            <a:avLst/>
          </a:prstGeom>
        </p:spPr>
        <p:txBody>
          <a:bodyPr spcFirstLastPara="1" vert="horz" wrap="square" lIns="91433" tIns="45700" rIns="91433" bIns="45700" rtlCol="0" anchor="b" anchorCtr="0">
            <a:normAutofit/>
          </a:bodyPr>
          <a:lstStyle/>
          <a:p>
            <a:r>
              <a:rPr lang="en" dirty="0"/>
              <a:t>Review Window Menu Navigation</a:t>
            </a:r>
            <a:endParaRPr dirty="0"/>
          </a:p>
        </p:txBody>
      </p:sp>
      <p:pic>
        <p:nvPicPr>
          <p:cNvPr id="854" name="Google Shape;854;p123" descr="Screenshot of the menu pathway to Review Audits, from Student Collections, to Review Discipline, to Error Management and finally, to Review Audits." title="Consolidated Collections"/>
          <p:cNvPicPr preferRelativeResize="0"/>
          <p:nvPr/>
        </p:nvPicPr>
        <p:blipFill>
          <a:blip r:embed="rId3">
            <a:alphaModFix/>
          </a:blip>
          <a:stretch>
            <a:fillRect/>
          </a:stretch>
        </p:blipFill>
        <p:spPr>
          <a:xfrm>
            <a:off x="1991767" y="2223185"/>
            <a:ext cx="7950200" cy="3517900"/>
          </a:xfrm>
          <a:prstGeom prst="rect">
            <a:avLst/>
          </a:prstGeom>
          <a:noFill/>
          <a:ln>
            <a:noFill/>
          </a:ln>
        </p:spPr>
      </p:pic>
      <p:sp>
        <p:nvSpPr>
          <p:cNvPr id="2" name="Footer Placeholder 1">
            <a:extLst>
              <a:ext uri="{FF2B5EF4-FFF2-40B4-BE49-F238E27FC236}">
                <a16:creationId xmlns:a16="http://schemas.microsoft.com/office/drawing/2014/main" id="{D8DCBA1B-69D0-1D94-4607-677E705E9013}"/>
              </a:ext>
            </a:extLst>
          </p:cNvPr>
          <p:cNvSpPr>
            <a:spLocks noGrp="1"/>
          </p:cNvSpPr>
          <p:nvPr>
            <p:ph type="ftr" idx="11"/>
          </p:nvPr>
        </p:nvSpPr>
        <p:spPr/>
        <p:txBody>
          <a:bodyPr/>
          <a:lstStyle/>
          <a:p>
            <a:r>
              <a:rPr lang="en-US"/>
              <a:t>Oregon Department of Education</a:t>
            </a:r>
          </a:p>
        </p:txBody>
      </p:sp>
      <p:sp>
        <p:nvSpPr>
          <p:cNvPr id="3" name="Slide Number Placeholder 2">
            <a:extLst>
              <a:ext uri="{FF2B5EF4-FFF2-40B4-BE49-F238E27FC236}">
                <a16:creationId xmlns:a16="http://schemas.microsoft.com/office/drawing/2014/main" id="{31C7E8A7-E019-0CB9-1DF9-6EE89BC3F385}"/>
              </a:ext>
            </a:extLst>
          </p:cNvPr>
          <p:cNvSpPr>
            <a:spLocks noGrp="1"/>
          </p:cNvSpPr>
          <p:nvPr>
            <p:ph type="sldNum" idx="12"/>
          </p:nvPr>
        </p:nvSpPr>
        <p:spPr/>
        <p:txBody>
          <a:bodyPr/>
          <a:lstStyle/>
          <a:p>
            <a:fld id="{00000000-1234-1234-1234-123412341234}" type="slidenum">
              <a:rPr lang="en" smtClean="0"/>
              <a:pPr/>
              <a:t>46</a:t>
            </a:fld>
            <a:endParaRPr lang="en"/>
          </a:p>
        </p:txBody>
      </p:sp>
    </p:spTree>
    <p:extLst>
      <p:ext uri="{BB962C8B-B14F-4D97-AF65-F5344CB8AC3E}">
        <p14:creationId xmlns:p14="http://schemas.microsoft.com/office/powerpoint/2010/main" val="2738104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124"/>
          <p:cNvSpPr txBox="1">
            <a:spLocks noGrp="1"/>
          </p:cNvSpPr>
          <p:nvPr>
            <p:ph type="title"/>
          </p:nvPr>
        </p:nvSpPr>
        <p:spPr>
          <a:prstGeom prst="rect">
            <a:avLst/>
          </a:prstGeom>
        </p:spPr>
        <p:txBody>
          <a:bodyPr spcFirstLastPara="1" vert="horz" wrap="square" lIns="91433" tIns="45700" rIns="91433" bIns="45700" rtlCol="0" anchor="b" anchorCtr="0">
            <a:normAutofit/>
          </a:bodyPr>
          <a:lstStyle/>
          <a:p>
            <a:pPr>
              <a:lnSpc>
                <a:spcPct val="100000"/>
              </a:lnSpc>
              <a:spcBef>
                <a:spcPts val="0"/>
              </a:spcBef>
              <a:buClr>
                <a:schemeClr val="dk1"/>
              </a:buClr>
              <a:buSzPts val="3200"/>
            </a:pPr>
            <a:r>
              <a:rPr lang="en" sz="4133" dirty="0"/>
              <a:t>Review Window Review Audits Screen</a:t>
            </a:r>
            <a:endParaRPr dirty="0"/>
          </a:p>
        </p:txBody>
      </p:sp>
      <p:pic>
        <p:nvPicPr>
          <p:cNvPr id="861" name="Google Shape;861;p124" descr="Screenshot of Audit list, with circles around Audit Count, Audit Type, Audit Description and the expand triangle that reveals audit details." title="Consolidated Collections"/>
          <p:cNvPicPr preferRelativeResize="0"/>
          <p:nvPr/>
        </p:nvPicPr>
        <p:blipFill>
          <a:blip r:embed="rId3">
            <a:alphaModFix/>
          </a:blip>
          <a:stretch>
            <a:fillRect/>
          </a:stretch>
        </p:blipFill>
        <p:spPr>
          <a:xfrm>
            <a:off x="877434" y="2342633"/>
            <a:ext cx="10201533" cy="1939267"/>
          </a:xfrm>
          <a:prstGeom prst="rect">
            <a:avLst/>
          </a:prstGeom>
          <a:noFill/>
          <a:ln>
            <a:noFill/>
          </a:ln>
        </p:spPr>
      </p:pic>
      <p:sp>
        <p:nvSpPr>
          <p:cNvPr id="2" name="Footer Placeholder 1">
            <a:extLst>
              <a:ext uri="{FF2B5EF4-FFF2-40B4-BE49-F238E27FC236}">
                <a16:creationId xmlns:a16="http://schemas.microsoft.com/office/drawing/2014/main" id="{292D8425-20FB-9F45-9901-10665A30AF90}"/>
              </a:ext>
            </a:extLst>
          </p:cNvPr>
          <p:cNvSpPr>
            <a:spLocks noGrp="1"/>
          </p:cNvSpPr>
          <p:nvPr>
            <p:ph type="ftr" idx="11"/>
          </p:nvPr>
        </p:nvSpPr>
        <p:spPr/>
        <p:txBody>
          <a:bodyPr/>
          <a:lstStyle/>
          <a:p>
            <a:r>
              <a:rPr lang="en-US"/>
              <a:t>Oregon Department of Education</a:t>
            </a:r>
          </a:p>
        </p:txBody>
      </p:sp>
      <p:sp>
        <p:nvSpPr>
          <p:cNvPr id="3" name="Slide Number Placeholder 2">
            <a:extLst>
              <a:ext uri="{FF2B5EF4-FFF2-40B4-BE49-F238E27FC236}">
                <a16:creationId xmlns:a16="http://schemas.microsoft.com/office/drawing/2014/main" id="{84EF1309-F4C2-E0A5-078B-6F04C983C4F0}"/>
              </a:ext>
            </a:extLst>
          </p:cNvPr>
          <p:cNvSpPr>
            <a:spLocks noGrp="1"/>
          </p:cNvSpPr>
          <p:nvPr>
            <p:ph type="sldNum" idx="12"/>
          </p:nvPr>
        </p:nvSpPr>
        <p:spPr/>
        <p:txBody>
          <a:bodyPr/>
          <a:lstStyle/>
          <a:p>
            <a:fld id="{00000000-1234-1234-1234-123412341234}" type="slidenum">
              <a:rPr lang="en" smtClean="0"/>
              <a:pPr/>
              <a:t>47</a:t>
            </a:fld>
            <a:endParaRPr lang="en"/>
          </a:p>
        </p:txBody>
      </p:sp>
    </p:spTree>
    <p:extLst>
      <p:ext uri="{BB962C8B-B14F-4D97-AF65-F5344CB8AC3E}">
        <p14:creationId xmlns:p14="http://schemas.microsoft.com/office/powerpoint/2010/main" val="12503408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125"/>
          <p:cNvSpPr txBox="1">
            <a:spLocks noGrp="1"/>
          </p:cNvSpPr>
          <p:nvPr>
            <p:ph type="title"/>
          </p:nvPr>
        </p:nvSpPr>
        <p:spPr>
          <a:prstGeom prst="rect">
            <a:avLst/>
          </a:prstGeom>
        </p:spPr>
        <p:txBody>
          <a:bodyPr spcFirstLastPara="1" vert="horz" wrap="square" lIns="91433" tIns="45700" rIns="91433" bIns="45700" rtlCol="0" anchor="b" anchorCtr="0">
            <a:normAutofit/>
          </a:bodyPr>
          <a:lstStyle/>
          <a:p>
            <a:pPr>
              <a:lnSpc>
                <a:spcPct val="100000"/>
              </a:lnSpc>
              <a:spcBef>
                <a:spcPts val="0"/>
              </a:spcBef>
              <a:buClr>
                <a:schemeClr val="dk1"/>
              </a:buClr>
              <a:buSzPts val="3200"/>
            </a:pPr>
            <a:r>
              <a:rPr lang="en" sz="4133" dirty="0"/>
              <a:t>Review Window </a:t>
            </a:r>
            <a:r>
              <a:rPr lang="en" sz="4400" dirty="0"/>
              <a:t>Correcting Audits</a:t>
            </a:r>
            <a:endParaRPr dirty="0"/>
          </a:p>
        </p:txBody>
      </p:sp>
      <p:pic>
        <p:nvPicPr>
          <p:cNvPr id="868" name="Google Shape;868;p125" descr="Screenshot of a detailed audit list, with circle around Comment, and a circle around a green check mark, which when clicked on allow user to edit the record." title="Consolidated Collections"/>
          <p:cNvPicPr preferRelativeResize="0"/>
          <p:nvPr/>
        </p:nvPicPr>
        <p:blipFill>
          <a:blip r:embed="rId3">
            <a:alphaModFix/>
          </a:blip>
          <a:stretch>
            <a:fillRect/>
          </a:stretch>
        </p:blipFill>
        <p:spPr>
          <a:xfrm>
            <a:off x="1799300" y="2170233"/>
            <a:ext cx="7950200" cy="3302000"/>
          </a:xfrm>
          <a:prstGeom prst="rect">
            <a:avLst/>
          </a:prstGeom>
          <a:noFill/>
          <a:ln>
            <a:noFill/>
          </a:ln>
        </p:spPr>
      </p:pic>
      <p:sp>
        <p:nvSpPr>
          <p:cNvPr id="2" name="Footer Placeholder 1">
            <a:extLst>
              <a:ext uri="{FF2B5EF4-FFF2-40B4-BE49-F238E27FC236}">
                <a16:creationId xmlns:a16="http://schemas.microsoft.com/office/drawing/2014/main" id="{11CF1B36-DBEE-1144-B056-432DB1A722D2}"/>
              </a:ext>
            </a:extLst>
          </p:cNvPr>
          <p:cNvSpPr>
            <a:spLocks noGrp="1"/>
          </p:cNvSpPr>
          <p:nvPr>
            <p:ph type="ftr" idx="11"/>
          </p:nvPr>
        </p:nvSpPr>
        <p:spPr/>
        <p:txBody>
          <a:bodyPr/>
          <a:lstStyle/>
          <a:p>
            <a:r>
              <a:rPr lang="en-US"/>
              <a:t>Oregon Department of Education</a:t>
            </a:r>
          </a:p>
        </p:txBody>
      </p:sp>
      <p:sp>
        <p:nvSpPr>
          <p:cNvPr id="3" name="Slide Number Placeholder 2">
            <a:extLst>
              <a:ext uri="{FF2B5EF4-FFF2-40B4-BE49-F238E27FC236}">
                <a16:creationId xmlns:a16="http://schemas.microsoft.com/office/drawing/2014/main" id="{55B4347A-9E42-B9ED-E4DB-CBD86B74F861}"/>
              </a:ext>
            </a:extLst>
          </p:cNvPr>
          <p:cNvSpPr>
            <a:spLocks noGrp="1"/>
          </p:cNvSpPr>
          <p:nvPr>
            <p:ph type="sldNum" idx="12"/>
          </p:nvPr>
        </p:nvSpPr>
        <p:spPr/>
        <p:txBody>
          <a:bodyPr/>
          <a:lstStyle/>
          <a:p>
            <a:fld id="{00000000-1234-1234-1234-123412341234}" type="slidenum">
              <a:rPr lang="en" smtClean="0"/>
              <a:pPr/>
              <a:t>48</a:t>
            </a:fld>
            <a:endParaRPr lang="en"/>
          </a:p>
        </p:txBody>
      </p:sp>
    </p:spTree>
    <p:extLst>
      <p:ext uri="{BB962C8B-B14F-4D97-AF65-F5344CB8AC3E}">
        <p14:creationId xmlns:p14="http://schemas.microsoft.com/office/powerpoint/2010/main" val="31168728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43D80E-649A-3F1D-1DD1-A171C0E27239}"/>
              </a:ext>
            </a:extLst>
          </p:cNvPr>
          <p:cNvSpPr>
            <a:spLocks noGrp="1"/>
          </p:cNvSpPr>
          <p:nvPr>
            <p:ph type="title"/>
          </p:nvPr>
        </p:nvSpPr>
        <p:spPr/>
        <p:txBody>
          <a:bodyPr/>
          <a:lstStyle/>
          <a:p>
            <a:r>
              <a:rPr lang="en" dirty="0"/>
              <a:t>Discipline Incidents Collection Documents </a:t>
            </a:r>
            <a:endParaRPr lang="en-US" dirty="0"/>
          </a:p>
        </p:txBody>
      </p:sp>
      <p:sp>
        <p:nvSpPr>
          <p:cNvPr id="2" name="Text Placeholder 1">
            <a:extLst>
              <a:ext uri="{FF2B5EF4-FFF2-40B4-BE49-F238E27FC236}">
                <a16:creationId xmlns:a16="http://schemas.microsoft.com/office/drawing/2014/main" id="{26BA5F64-468A-F184-BE0F-1466BBBC8DED}"/>
              </a:ext>
            </a:extLst>
          </p:cNvPr>
          <p:cNvSpPr>
            <a:spLocks noGrp="1"/>
          </p:cNvSpPr>
          <p:nvPr>
            <p:ph type="body" idx="1"/>
          </p:nvPr>
        </p:nvSpPr>
        <p:spPr>
          <a:xfrm>
            <a:off x="717176" y="1825625"/>
            <a:ext cx="10784400" cy="4457944"/>
          </a:xfrm>
        </p:spPr>
        <p:txBody>
          <a:bodyPr>
            <a:normAutofit fontScale="92500" lnSpcReduction="10000"/>
          </a:bodyPr>
          <a:lstStyle/>
          <a:p>
            <a:pPr marL="0" indent="0">
              <a:lnSpc>
                <a:spcPct val="100000"/>
              </a:lnSpc>
              <a:spcBef>
                <a:spcPts val="0"/>
              </a:spcBef>
              <a:buClr>
                <a:schemeClr val="dk1"/>
              </a:buClr>
              <a:buSzPts val="2800"/>
              <a:buNone/>
            </a:pPr>
            <a:r>
              <a:rPr lang="en-US" sz="3000" dirty="0">
                <a:solidFill>
                  <a:schemeClr val="accent1"/>
                </a:solidFill>
              </a:rPr>
              <a:t>Collection Information:</a:t>
            </a:r>
          </a:p>
          <a:p>
            <a:pPr marL="1149350" indent="-457200">
              <a:lnSpc>
                <a:spcPct val="100000"/>
              </a:lnSpc>
              <a:spcBef>
                <a:spcPts val="0"/>
              </a:spcBef>
              <a:buClr>
                <a:schemeClr val="dk1"/>
              </a:buClr>
              <a:buSzPts val="2300"/>
              <a:buFont typeface="Calibri"/>
              <a:buChar char="●"/>
            </a:pPr>
            <a:r>
              <a:rPr lang="en-US" sz="2800" dirty="0"/>
              <a:t>Found on the </a:t>
            </a:r>
            <a:r>
              <a:rPr lang="en-US" sz="2800" u="sng" dirty="0">
                <a:solidFill>
                  <a:schemeClr val="hlink"/>
                </a:solidFill>
                <a:hlinkClick r:id="rId3"/>
              </a:rPr>
              <a:t>Collection page</a:t>
            </a:r>
            <a:endParaRPr lang="en-US" sz="2800" dirty="0"/>
          </a:p>
          <a:p>
            <a:pPr marL="1828800" lvl="1" indent="-457200">
              <a:lnSpc>
                <a:spcPct val="100000"/>
              </a:lnSpc>
              <a:spcBef>
                <a:spcPts val="0"/>
              </a:spcBef>
              <a:buClr>
                <a:schemeClr val="dk1"/>
              </a:buClr>
              <a:buSzPts val="2300"/>
              <a:buFont typeface="Courier New" panose="02070309020205020404" pitchFamily="49" charset="0"/>
              <a:buChar char="o"/>
            </a:pPr>
            <a:r>
              <a:rPr lang="en-US" sz="2800" dirty="0"/>
              <a:t>Discipline Incidents Collection Manual</a:t>
            </a:r>
            <a:endParaRPr lang="en-US" sz="2800" dirty="0">
              <a:ea typeface="Calibri" panose="020F0502020204030204"/>
              <a:cs typeface="Calibri" panose="020F0502020204030204"/>
            </a:endParaRPr>
          </a:p>
          <a:p>
            <a:pPr marL="1828800" lvl="1" indent="-457200">
              <a:lnSpc>
                <a:spcPct val="100000"/>
              </a:lnSpc>
              <a:spcBef>
                <a:spcPts val="0"/>
              </a:spcBef>
              <a:buClr>
                <a:schemeClr val="dk1"/>
              </a:buClr>
              <a:buSzPts val="2300"/>
              <a:buFont typeface="Courier New" panose="02070309020205020404" pitchFamily="49" charset="0"/>
              <a:buChar char="o"/>
            </a:pPr>
            <a:r>
              <a:rPr lang="en-US" sz="2800" dirty="0"/>
              <a:t>Header Row Template</a:t>
            </a:r>
          </a:p>
          <a:p>
            <a:pPr marL="1828800" lvl="1" indent="-457200">
              <a:lnSpc>
                <a:spcPct val="100000"/>
              </a:lnSpc>
              <a:spcBef>
                <a:spcPts val="0"/>
              </a:spcBef>
              <a:buClr>
                <a:schemeClr val="dk1"/>
              </a:buClr>
              <a:buSzPts val="2300"/>
              <a:buFont typeface="Courier New" panose="02070309020205020404" pitchFamily="49" charset="0"/>
              <a:buChar char="o"/>
            </a:pPr>
            <a:r>
              <a:rPr lang="en-US" sz="2800" dirty="0">
                <a:ea typeface="Calibri" panose="020F0502020204030204"/>
                <a:cs typeface="Calibri" panose="020F0502020204030204"/>
              </a:rPr>
              <a:t>Training Information</a:t>
            </a:r>
          </a:p>
          <a:p>
            <a:pPr marL="0" indent="0">
              <a:lnSpc>
                <a:spcPct val="100000"/>
              </a:lnSpc>
              <a:spcBef>
                <a:spcPts val="800"/>
              </a:spcBef>
              <a:buClr>
                <a:schemeClr val="dk1"/>
              </a:buClr>
              <a:buSzPts val="2800"/>
              <a:buNone/>
            </a:pPr>
            <a:r>
              <a:rPr lang="en-US" sz="3000" dirty="0">
                <a:solidFill>
                  <a:schemeClr val="accent1"/>
                </a:solidFill>
              </a:rPr>
              <a:t>Other Technical Assistance Resources:</a:t>
            </a:r>
          </a:p>
          <a:p>
            <a:pPr marL="1149350" indent="-457200">
              <a:lnSpc>
                <a:spcPct val="100000"/>
              </a:lnSpc>
              <a:spcBef>
                <a:spcPts val="0"/>
              </a:spcBef>
              <a:buClr>
                <a:schemeClr val="dk1"/>
              </a:buClr>
              <a:buSzPts val="2300"/>
              <a:buFont typeface="Calibri"/>
              <a:buChar char="●"/>
            </a:pPr>
            <a:r>
              <a:rPr lang="en-US" sz="2800" dirty="0"/>
              <a:t>Found on </a:t>
            </a:r>
            <a:r>
              <a:rPr lang="en-US" sz="2800" u="sng" dirty="0">
                <a:solidFill>
                  <a:schemeClr val="hlink"/>
                </a:solidFill>
                <a:hlinkClick r:id="rId4">
                  <a:extLst>
                    <a:ext uri="{A12FA001-AC4F-418D-AE19-62706E023703}">
                      <ahyp:hlinkClr xmlns:ahyp="http://schemas.microsoft.com/office/drawing/2018/hyperlinkcolor" val="tx"/>
                    </a:ext>
                  </a:extLst>
                </a:hlinkClick>
              </a:rPr>
              <a:t>School Discipline, Restraint and Seclusion</a:t>
            </a:r>
            <a:r>
              <a:rPr lang="en-US" sz="2800" dirty="0"/>
              <a:t>:</a:t>
            </a:r>
          </a:p>
          <a:p>
            <a:pPr marL="1828800" lvl="1" indent="-457200">
              <a:lnSpc>
                <a:spcPct val="100000"/>
              </a:lnSpc>
              <a:spcBef>
                <a:spcPts val="0"/>
              </a:spcBef>
              <a:buClr>
                <a:schemeClr val="dk1"/>
              </a:buClr>
              <a:buSzPts val="2300"/>
              <a:buFont typeface="Courier New" panose="02070309020205020404" pitchFamily="49" charset="0"/>
              <a:buChar char="o"/>
            </a:pPr>
            <a:r>
              <a:rPr lang="en-US" sz="2800" dirty="0"/>
              <a:t>Positive Behavior Intervention &amp; Support</a:t>
            </a:r>
            <a:endParaRPr lang="en-US" sz="2800" dirty="0">
              <a:ea typeface="Calibri" panose="020F0502020204030204"/>
              <a:cs typeface="Calibri" panose="020F0502020204030204"/>
            </a:endParaRPr>
          </a:p>
          <a:p>
            <a:pPr marL="1828800" lvl="1" indent="-457200">
              <a:lnSpc>
                <a:spcPct val="100000"/>
              </a:lnSpc>
              <a:spcBef>
                <a:spcPts val="0"/>
              </a:spcBef>
              <a:buClr>
                <a:schemeClr val="dk1"/>
              </a:buClr>
              <a:buSzPts val="2300"/>
              <a:buFont typeface="Courier New" panose="02070309020205020404" pitchFamily="49" charset="0"/>
              <a:buChar char="o"/>
            </a:pPr>
            <a:r>
              <a:rPr lang="en-US" sz="2800" dirty="0"/>
              <a:t>Basic Functional Behavior Assessment and Behavior Support Planning </a:t>
            </a:r>
            <a:endParaRPr lang="en-US" sz="2800" dirty="0">
              <a:ea typeface="Calibri" panose="020F0502020204030204"/>
              <a:cs typeface="Calibri" panose="020F0502020204030204"/>
            </a:endParaRPr>
          </a:p>
          <a:p>
            <a:pPr marL="1828800" lvl="1" indent="-457200">
              <a:lnSpc>
                <a:spcPct val="100000"/>
              </a:lnSpc>
              <a:spcBef>
                <a:spcPts val="0"/>
              </a:spcBef>
              <a:buClr>
                <a:schemeClr val="dk1"/>
              </a:buClr>
              <a:buSzPts val="2300"/>
              <a:buFont typeface="Courier New" panose="02070309020205020404" pitchFamily="49" charset="0"/>
              <a:buChar char="o"/>
            </a:pPr>
            <a:r>
              <a:rPr lang="en-US" sz="2800" dirty="0"/>
              <a:t>Equity in School Discipline- preventing exclusionary discipline</a:t>
            </a:r>
            <a:endParaRPr lang="en-US" sz="2800" dirty="0">
              <a:solidFill>
                <a:schemeClr val="dk1"/>
              </a:solidFill>
              <a:ea typeface="Calibri" panose="020F0502020204030204"/>
              <a:cs typeface="Calibri" panose="020F0502020204030204"/>
            </a:endParaRPr>
          </a:p>
        </p:txBody>
      </p:sp>
      <p:sp>
        <p:nvSpPr>
          <p:cNvPr id="3" name="Footer Placeholder 2">
            <a:extLst>
              <a:ext uri="{FF2B5EF4-FFF2-40B4-BE49-F238E27FC236}">
                <a16:creationId xmlns:a16="http://schemas.microsoft.com/office/drawing/2014/main" id="{B2E8E594-C2BF-B40E-19D9-F2D715F17518}"/>
              </a:ext>
            </a:extLst>
          </p:cNvPr>
          <p:cNvSpPr>
            <a:spLocks noGrp="1"/>
          </p:cNvSpPr>
          <p:nvPr>
            <p:ph type="ft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69CBD101-6FAA-2D53-8E23-114775088122}"/>
              </a:ext>
            </a:extLst>
          </p:cNvPr>
          <p:cNvSpPr>
            <a:spLocks noGrp="1"/>
          </p:cNvSpPr>
          <p:nvPr>
            <p:ph type="sldNum" idx="12"/>
          </p:nvPr>
        </p:nvSpPr>
        <p:spPr/>
        <p:txBody>
          <a:bodyPr/>
          <a:lstStyle/>
          <a:p>
            <a:fld id="{00000000-1234-1234-1234-123412341234}" type="slidenum">
              <a:rPr lang="en" smtClean="0"/>
              <a:pPr/>
              <a:t>49</a:t>
            </a:fld>
            <a:endParaRPr lang="en"/>
          </a:p>
        </p:txBody>
      </p:sp>
    </p:spTree>
    <p:extLst>
      <p:ext uri="{BB962C8B-B14F-4D97-AF65-F5344CB8AC3E}">
        <p14:creationId xmlns:p14="http://schemas.microsoft.com/office/powerpoint/2010/main" val="1791744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67A6E4-D75F-F28C-0ABC-938AFD3137F1}"/>
              </a:ext>
            </a:extLst>
          </p:cNvPr>
          <p:cNvSpPr>
            <a:spLocks noGrp="1"/>
          </p:cNvSpPr>
          <p:nvPr>
            <p:ph type="title"/>
          </p:nvPr>
        </p:nvSpPr>
        <p:spPr/>
        <p:txBody>
          <a:bodyPr/>
          <a:lstStyle/>
          <a:p>
            <a:r>
              <a:rPr lang="en-US" dirty="0"/>
              <a:t>What’s New for 2023-2024</a:t>
            </a:r>
          </a:p>
        </p:txBody>
      </p:sp>
      <p:sp>
        <p:nvSpPr>
          <p:cNvPr id="2" name="Content Placeholder 1">
            <a:extLst>
              <a:ext uri="{FF2B5EF4-FFF2-40B4-BE49-F238E27FC236}">
                <a16:creationId xmlns:a16="http://schemas.microsoft.com/office/drawing/2014/main" id="{C3976E68-B4B7-F7B9-173A-B1E1EF88DBDF}"/>
              </a:ext>
            </a:extLst>
          </p:cNvPr>
          <p:cNvSpPr>
            <a:spLocks noGrp="1"/>
          </p:cNvSpPr>
          <p:nvPr>
            <p:ph idx="1"/>
          </p:nvPr>
        </p:nvSpPr>
        <p:spPr/>
        <p:txBody>
          <a:bodyPr>
            <a:normAutofit lnSpcReduction="10000"/>
          </a:bodyPr>
          <a:lstStyle/>
          <a:p>
            <a:pPr marL="457200" lvl="0" indent="-457200">
              <a:buClr>
                <a:schemeClr val="dk1"/>
              </a:buClr>
              <a:buSzPct val="130000"/>
              <a:buFont typeface="Arial" panose="020B0604020202020204" pitchFamily="34" charset="0"/>
              <a:buChar char="•"/>
            </a:pPr>
            <a:r>
              <a:rPr lang="en-US" sz="3200" dirty="0">
                <a:solidFill>
                  <a:schemeClr val="dk1"/>
                </a:solidFill>
                <a:latin typeface="Calibri"/>
                <a:ea typeface="Calibri"/>
                <a:cs typeface="Calibri"/>
                <a:sym typeface="Calibri"/>
              </a:rPr>
              <a:t>Users must only log in as the School District, ESD or EI/ECSE to report records. </a:t>
            </a:r>
          </a:p>
          <a:p>
            <a:pPr marL="457200" lvl="0" indent="-457200">
              <a:buClr>
                <a:schemeClr val="dk1"/>
              </a:buClr>
              <a:buSzPct val="130000"/>
              <a:buFont typeface="Arial" panose="020B0604020202020204" pitchFamily="34" charset="0"/>
              <a:buChar char="•"/>
            </a:pPr>
            <a:r>
              <a:rPr lang="en-US" sz="3200" dirty="0">
                <a:solidFill>
                  <a:schemeClr val="dk1"/>
                </a:solidFill>
                <a:latin typeface="Calibri"/>
                <a:ea typeface="Calibri"/>
                <a:cs typeface="Calibri"/>
                <a:sym typeface="Calibri"/>
              </a:rPr>
              <a:t>Do not use a school to report records. </a:t>
            </a:r>
          </a:p>
          <a:p>
            <a:pPr marL="457200" lvl="0" indent="-457200">
              <a:buClr>
                <a:schemeClr val="dk1"/>
              </a:buClr>
              <a:buSzPct val="130000"/>
              <a:buFont typeface="Arial" panose="020B0604020202020204" pitchFamily="34" charset="0"/>
              <a:buChar char="•"/>
            </a:pPr>
            <a:r>
              <a:rPr lang="en-US" sz="3200" dirty="0">
                <a:solidFill>
                  <a:schemeClr val="dk1"/>
                </a:solidFill>
                <a:latin typeface="Calibri"/>
                <a:ea typeface="Calibri"/>
                <a:cs typeface="Calibri"/>
                <a:sym typeface="Calibri"/>
              </a:rPr>
              <a:t>Select the School District, ESD or EI/CESE in the Application List, e.g., “Consolidated Collections – School District.”</a:t>
            </a:r>
          </a:p>
          <a:p>
            <a:pPr marL="457200" lvl="0" indent="-457200">
              <a:buClr>
                <a:schemeClr val="dk1"/>
              </a:buClr>
              <a:buSzPct val="130000"/>
              <a:buFont typeface="Arial" panose="020B0604020202020204" pitchFamily="34" charset="0"/>
              <a:buChar char="•"/>
            </a:pPr>
            <a:r>
              <a:rPr lang="en-US" sz="3200" dirty="0">
                <a:solidFill>
                  <a:schemeClr val="dk1"/>
                </a:solidFill>
                <a:latin typeface="Calibri"/>
                <a:ea typeface="Calibri"/>
                <a:cs typeface="Calibri"/>
                <a:sym typeface="Calibri"/>
              </a:rPr>
              <a:t>Verification Reports</a:t>
            </a:r>
          </a:p>
          <a:p>
            <a:pPr marL="914400" lvl="1" indent="-457200">
              <a:buClr>
                <a:schemeClr val="dk1"/>
              </a:buClr>
              <a:buSzPct val="130000"/>
              <a:buFont typeface="Arial" panose="020B0604020202020204" pitchFamily="34" charset="0"/>
              <a:buChar char="•"/>
            </a:pPr>
            <a:r>
              <a:rPr lang="en-US" sz="3200" dirty="0">
                <a:solidFill>
                  <a:schemeClr val="dk1"/>
                </a:solidFill>
                <a:latin typeface="Calibri"/>
                <a:ea typeface="Calibri"/>
                <a:cs typeface="Calibri"/>
                <a:sym typeface="Calibri"/>
              </a:rPr>
              <a:t>Main Window</a:t>
            </a:r>
          </a:p>
          <a:p>
            <a:pPr marL="914400" lvl="1" indent="-457200">
              <a:buClr>
                <a:schemeClr val="dk1"/>
              </a:buClr>
              <a:buSzPct val="130000"/>
              <a:buFont typeface="Arial" panose="020B0604020202020204" pitchFamily="34" charset="0"/>
              <a:buChar char="•"/>
            </a:pPr>
            <a:r>
              <a:rPr lang="en-US" sz="3200" dirty="0">
                <a:solidFill>
                  <a:schemeClr val="dk1"/>
                </a:solidFill>
                <a:latin typeface="Calibri"/>
                <a:ea typeface="Calibri"/>
                <a:cs typeface="Calibri"/>
                <a:sym typeface="Calibri"/>
              </a:rPr>
              <a:t>Review Window</a:t>
            </a:r>
          </a:p>
          <a:p>
            <a:pPr marL="0" indent="0">
              <a:buNone/>
            </a:pPr>
            <a:endParaRPr lang="en-US" dirty="0"/>
          </a:p>
        </p:txBody>
      </p:sp>
      <p:sp>
        <p:nvSpPr>
          <p:cNvPr id="6" name="Footer Placeholder 5">
            <a:extLst>
              <a:ext uri="{FF2B5EF4-FFF2-40B4-BE49-F238E27FC236}">
                <a16:creationId xmlns:a16="http://schemas.microsoft.com/office/drawing/2014/main" id="{538AAFEC-E7EA-6752-F84B-B5EE4BFD8D89}"/>
              </a:ext>
            </a:extLst>
          </p:cNvPr>
          <p:cNvSpPr>
            <a:spLocks noGrp="1"/>
          </p:cNvSpPr>
          <p:nvPr>
            <p:ph type="ftr" sz="quarter" idx="11"/>
          </p:nvPr>
        </p:nvSpPr>
        <p:spPr/>
        <p:txBody>
          <a:bodyPr/>
          <a:lstStyle/>
          <a:p>
            <a:r>
              <a:rPr lang="en-US"/>
              <a:t>Oregon Department of Education</a:t>
            </a:r>
            <a:endParaRPr lang="en-US" dirty="0"/>
          </a:p>
        </p:txBody>
      </p:sp>
      <p:sp>
        <p:nvSpPr>
          <p:cNvPr id="7" name="Slide Number Placeholder 6">
            <a:extLst>
              <a:ext uri="{FF2B5EF4-FFF2-40B4-BE49-F238E27FC236}">
                <a16:creationId xmlns:a16="http://schemas.microsoft.com/office/drawing/2014/main" id="{3350AEC2-0E55-7F76-17DF-7FA4C57F21D6}"/>
              </a:ext>
            </a:extLst>
          </p:cNvPr>
          <p:cNvSpPr>
            <a:spLocks noGrp="1"/>
          </p:cNvSpPr>
          <p:nvPr>
            <p:ph type="sldNum" sz="quarter" idx="12"/>
          </p:nvPr>
        </p:nvSpPr>
        <p:spPr/>
        <p:txBody>
          <a:bodyPr/>
          <a:lstStyle/>
          <a:p>
            <a:fld id="{357F5B69-6281-4C1F-8C38-6DA0F56DA430}" type="slidenum">
              <a:rPr lang="en-US" smtClean="0"/>
              <a:pPr/>
              <a:t>5</a:t>
            </a:fld>
            <a:endParaRPr lang="en-US" dirty="0"/>
          </a:p>
        </p:txBody>
      </p:sp>
    </p:spTree>
    <p:extLst>
      <p:ext uri="{BB962C8B-B14F-4D97-AF65-F5344CB8AC3E}">
        <p14:creationId xmlns:p14="http://schemas.microsoft.com/office/powerpoint/2010/main" val="3922402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1552CB-FBA7-39C8-3BBE-AE40EAAD2E93}"/>
              </a:ext>
            </a:extLst>
          </p:cNvPr>
          <p:cNvSpPr>
            <a:spLocks noGrp="1"/>
          </p:cNvSpPr>
          <p:nvPr>
            <p:ph type="title"/>
          </p:nvPr>
        </p:nvSpPr>
        <p:spPr/>
        <p:txBody>
          <a:bodyPr/>
          <a:lstStyle/>
          <a:p>
            <a:r>
              <a:rPr lang="en" dirty="0"/>
              <a:t>Restraint/Seclusion Collection Documents </a:t>
            </a:r>
            <a:endParaRPr lang="en-US" dirty="0"/>
          </a:p>
        </p:txBody>
      </p:sp>
      <p:sp>
        <p:nvSpPr>
          <p:cNvPr id="2" name="Text Placeholder 1">
            <a:extLst>
              <a:ext uri="{FF2B5EF4-FFF2-40B4-BE49-F238E27FC236}">
                <a16:creationId xmlns:a16="http://schemas.microsoft.com/office/drawing/2014/main" id="{04F7AEAE-8CF6-4A9D-2D29-D41743894D76}"/>
              </a:ext>
            </a:extLst>
          </p:cNvPr>
          <p:cNvSpPr>
            <a:spLocks noGrp="1"/>
          </p:cNvSpPr>
          <p:nvPr>
            <p:ph type="body" idx="1"/>
          </p:nvPr>
        </p:nvSpPr>
        <p:spPr/>
        <p:txBody>
          <a:bodyPr/>
          <a:lstStyle/>
          <a:p>
            <a:pPr marL="0" indent="0">
              <a:lnSpc>
                <a:spcPct val="100000"/>
              </a:lnSpc>
              <a:spcBef>
                <a:spcPts val="0"/>
              </a:spcBef>
              <a:buClr>
                <a:schemeClr val="dk1"/>
              </a:buClr>
              <a:buSzPts val="2800"/>
              <a:buNone/>
            </a:pPr>
            <a:r>
              <a:rPr lang="en-US" sz="2800" dirty="0">
                <a:solidFill>
                  <a:schemeClr val="accent1"/>
                </a:solidFill>
              </a:rPr>
              <a:t>Collection Information:</a:t>
            </a:r>
          </a:p>
          <a:p>
            <a:pPr marL="1149350" indent="-457200">
              <a:lnSpc>
                <a:spcPct val="100000"/>
              </a:lnSpc>
              <a:spcBef>
                <a:spcPts val="0"/>
              </a:spcBef>
              <a:buClr>
                <a:schemeClr val="dk1"/>
              </a:buClr>
              <a:buSzPts val="2300"/>
              <a:buFont typeface="Calibri"/>
              <a:buChar char="●"/>
            </a:pPr>
            <a:r>
              <a:rPr lang="en-US" sz="2600" dirty="0"/>
              <a:t>Found on the </a:t>
            </a:r>
            <a:r>
              <a:rPr lang="en-US" sz="2600" dirty="0">
                <a:hlinkClick r:id="rId3"/>
              </a:rPr>
              <a:t>Collection page</a:t>
            </a:r>
            <a:r>
              <a:rPr lang="en-US" sz="2600" dirty="0"/>
              <a:t>!</a:t>
            </a:r>
          </a:p>
          <a:p>
            <a:pPr marL="1828800" lvl="1" indent="-457200">
              <a:lnSpc>
                <a:spcPct val="100000"/>
              </a:lnSpc>
              <a:spcBef>
                <a:spcPts val="0"/>
              </a:spcBef>
              <a:buClr>
                <a:schemeClr val="dk1"/>
              </a:buClr>
              <a:buSzPts val="2500"/>
              <a:buChar char="○"/>
            </a:pPr>
            <a:r>
              <a:rPr lang="en-US" sz="2600" dirty="0"/>
              <a:t>Restraint &amp; Seclusion Incidents Collection Manual</a:t>
            </a:r>
          </a:p>
          <a:p>
            <a:pPr marL="1828800" lvl="1" indent="-457200">
              <a:lnSpc>
                <a:spcPct val="100000"/>
              </a:lnSpc>
              <a:spcBef>
                <a:spcPts val="0"/>
              </a:spcBef>
              <a:buClr>
                <a:schemeClr val="dk1"/>
              </a:buClr>
              <a:buSzPts val="2500"/>
              <a:buChar char="○"/>
            </a:pPr>
            <a:r>
              <a:rPr lang="en-US" sz="2600" dirty="0"/>
              <a:t>Seclusion Rooms Manual</a:t>
            </a:r>
          </a:p>
          <a:p>
            <a:pPr marL="1828800" lvl="1" indent="-457200">
              <a:lnSpc>
                <a:spcPct val="100000"/>
              </a:lnSpc>
              <a:spcBef>
                <a:spcPts val="0"/>
              </a:spcBef>
              <a:buClr>
                <a:schemeClr val="dk1"/>
              </a:buClr>
              <a:buSzPts val="2500"/>
              <a:buChar char="○"/>
            </a:pPr>
            <a:r>
              <a:rPr lang="en-US" sz="2600" dirty="0">
                <a:solidFill>
                  <a:schemeClr val="dk1"/>
                </a:solidFill>
              </a:rPr>
              <a:t>Header Row Templates</a:t>
            </a:r>
          </a:p>
          <a:p>
            <a:pPr marL="1828800" lvl="1" indent="-457200">
              <a:lnSpc>
                <a:spcPct val="100000"/>
              </a:lnSpc>
              <a:spcBef>
                <a:spcPts val="0"/>
              </a:spcBef>
              <a:buClr>
                <a:schemeClr val="dk1"/>
              </a:buClr>
              <a:buSzPts val="2500"/>
              <a:buFont typeface="Arial" panose="020B0604020202020204" pitchFamily="34" charset="0"/>
              <a:buChar char="○"/>
            </a:pPr>
            <a:r>
              <a:rPr lang="en-US" sz="2600" dirty="0">
                <a:ea typeface="Calibri" panose="020F0502020204030204"/>
                <a:cs typeface="Calibri" panose="020F0502020204030204"/>
              </a:rPr>
              <a:t>Training Information</a:t>
            </a:r>
            <a:endParaRPr lang="en-US" sz="2600" dirty="0"/>
          </a:p>
          <a:p>
            <a:pPr marL="0" indent="0">
              <a:lnSpc>
                <a:spcPct val="100000"/>
              </a:lnSpc>
              <a:spcBef>
                <a:spcPts val="0"/>
              </a:spcBef>
              <a:buNone/>
            </a:pPr>
            <a:r>
              <a:rPr lang="en-US" sz="2800" dirty="0">
                <a:solidFill>
                  <a:srgbClr val="006CAD"/>
                </a:solidFill>
                <a:hlinkClick r:id="rId4"/>
              </a:rPr>
              <a:t>ODE School Discipline, Restraint and Seclusion </a:t>
            </a:r>
            <a:r>
              <a:rPr lang="en-US" sz="2800" dirty="0">
                <a:solidFill>
                  <a:srgbClr val="006CAD"/>
                </a:solidFill>
                <a:ea typeface="Calibri"/>
                <a:cs typeface="Calibri"/>
                <a:hlinkClick r:id="rId4"/>
              </a:rPr>
              <a:t>webpage</a:t>
            </a:r>
            <a:r>
              <a:rPr lang="en-US" sz="2800" dirty="0">
                <a:solidFill>
                  <a:srgbClr val="006CAD"/>
                </a:solidFill>
              </a:rPr>
              <a:t>:</a:t>
            </a:r>
            <a:endParaRPr lang="en-US" sz="2800" dirty="0">
              <a:ea typeface="Calibri"/>
              <a:cs typeface="Calibri"/>
            </a:endParaRPr>
          </a:p>
          <a:p>
            <a:pPr marL="1770063" lvl="1" indent="-457200">
              <a:lnSpc>
                <a:spcPct val="100000"/>
              </a:lnSpc>
              <a:spcBef>
                <a:spcPts val="0"/>
              </a:spcBef>
              <a:buClr>
                <a:schemeClr val="dk1"/>
              </a:buClr>
              <a:buSzPts val="2500"/>
              <a:buChar char="○"/>
            </a:pPr>
            <a:r>
              <a:rPr lang="en-US" sz="2600" dirty="0"/>
              <a:t>List of ODE Approved Training Programs</a:t>
            </a:r>
            <a:endParaRPr lang="en-US" sz="2600" dirty="0">
              <a:ea typeface="Calibri"/>
              <a:cs typeface="Calibri"/>
            </a:endParaRPr>
          </a:p>
          <a:p>
            <a:pPr marL="1770063" lvl="1" indent="-457200">
              <a:lnSpc>
                <a:spcPct val="100000"/>
              </a:lnSpc>
              <a:spcBef>
                <a:spcPts val="0"/>
              </a:spcBef>
              <a:buClr>
                <a:srgbClr val="000000"/>
              </a:buClr>
              <a:buSzPts val="2500"/>
              <a:buChar char="○"/>
            </a:pPr>
            <a:r>
              <a:rPr lang="en-US" sz="2600" dirty="0"/>
              <a:t>Restraint and Seclusion Technical Assistance &amp; Guidelines Manual</a:t>
            </a:r>
            <a:endParaRPr lang="en-US" sz="2600" dirty="0">
              <a:ea typeface="Calibri"/>
              <a:cs typeface="Calibri"/>
            </a:endParaRPr>
          </a:p>
          <a:p>
            <a:pPr marL="1770063" lvl="1" indent="-457200">
              <a:lnSpc>
                <a:spcPct val="100000"/>
              </a:lnSpc>
              <a:spcBef>
                <a:spcPts val="0"/>
              </a:spcBef>
              <a:buClr>
                <a:srgbClr val="000000"/>
              </a:buClr>
              <a:buSzPts val="2500"/>
              <a:buChar char="○"/>
            </a:pPr>
            <a:r>
              <a:rPr lang="en-US" sz="2600" dirty="0"/>
              <a:t>ODE Sample Forms: Restraint and Seclusion</a:t>
            </a:r>
            <a:endParaRPr lang="en-US" sz="2600" dirty="0">
              <a:ea typeface="Calibri"/>
              <a:cs typeface="Calibri"/>
            </a:endParaRPr>
          </a:p>
        </p:txBody>
      </p:sp>
      <p:sp>
        <p:nvSpPr>
          <p:cNvPr id="3" name="Footer Placeholder 2">
            <a:extLst>
              <a:ext uri="{FF2B5EF4-FFF2-40B4-BE49-F238E27FC236}">
                <a16:creationId xmlns:a16="http://schemas.microsoft.com/office/drawing/2014/main" id="{DA336AC8-B759-6B3E-9FF4-3FF99B72DBAB}"/>
              </a:ext>
            </a:extLst>
          </p:cNvPr>
          <p:cNvSpPr>
            <a:spLocks noGrp="1"/>
          </p:cNvSpPr>
          <p:nvPr>
            <p:ph type="ft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AC184B3C-8212-F562-A19A-F56EEFC8B0B8}"/>
              </a:ext>
            </a:extLst>
          </p:cNvPr>
          <p:cNvSpPr>
            <a:spLocks noGrp="1"/>
          </p:cNvSpPr>
          <p:nvPr>
            <p:ph type="sldNum" idx="12"/>
          </p:nvPr>
        </p:nvSpPr>
        <p:spPr/>
        <p:txBody>
          <a:bodyPr/>
          <a:lstStyle/>
          <a:p>
            <a:fld id="{00000000-1234-1234-1234-123412341234}" type="slidenum">
              <a:rPr lang="en" smtClean="0"/>
              <a:pPr/>
              <a:t>50</a:t>
            </a:fld>
            <a:endParaRPr lang="en"/>
          </a:p>
        </p:txBody>
      </p:sp>
    </p:spTree>
    <p:extLst>
      <p:ext uri="{BB962C8B-B14F-4D97-AF65-F5344CB8AC3E}">
        <p14:creationId xmlns:p14="http://schemas.microsoft.com/office/powerpoint/2010/main" val="12919234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17176" y="241060"/>
            <a:ext cx="10784542" cy="1358574"/>
          </a:xfrm>
          <a:effectLst>
            <a:outerShdw blurRad="50800" dist="19050" dir="5400000" algn="ctr" rotWithShape="0">
              <a:schemeClr val="tx1">
                <a:alpha val="50000"/>
              </a:schemeClr>
            </a:outerShdw>
          </a:effectLst>
        </p:spPr>
        <p:txBody>
          <a:bodyPr anchor="b">
            <a:noAutofit/>
          </a:bodyPr>
          <a:lstStyle/>
          <a:p>
            <a:pPr algn="ctr">
              <a:lnSpc>
                <a:spcPct val="100000"/>
              </a:lnSpc>
              <a:spcBef>
                <a:spcPts val="0"/>
              </a:spcBef>
            </a:pPr>
            <a:r>
              <a:rPr lang="en" b="1" dirty="0"/>
              <a:t>Questions?</a:t>
            </a:r>
            <a:br>
              <a:rPr lang="en" b="1" dirty="0"/>
            </a:br>
            <a:r>
              <a:rPr lang="en" dirty="0"/>
              <a:t>Thank You! We Appreciate YOU!</a:t>
            </a:r>
            <a:r>
              <a:rPr lang="en" b="1" dirty="0">
                <a:solidFill>
                  <a:srgbClr val="000000"/>
                </a:solidFill>
              </a:rPr>
              <a:t> </a:t>
            </a:r>
            <a:endParaRPr lang="en-US" b="1" dirty="0"/>
          </a:p>
        </p:txBody>
      </p:sp>
      <p:sp>
        <p:nvSpPr>
          <p:cNvPr id="6" name="Content Placeholder 5">
            <a:extLst>
              <a:ext uri="{FF2B5EF4-FFF2-40B4-BE49-F238E27FC236}">
                <a16:creationId xmlns:a16="http://schemas.microsoft.com/office/drawing/2014/main" id="{6C18F940-B575-43AC-23E3-618A111EA7FF}"/>
              </a:ext>
            </a:extLst>
          </p:cNvPr>
          <p:cNvSpPr>
            <a:spLocks noGrp="1"/>
          </p:cNvSpPr>
          <p:nvPr>
            <p:ph idx="1"/>
          </p:nvPr>
        </p:nvSpPr>
        <p:spPr>
          <a:xfrm>
            <a:off x="703729" y="1599634"/>
            <a:ext cx="10784542" cy="768427"/>
          </a:xfrm>
          <a:effectLst>
            <a:outerShdw blurRad="50800" dist="19050" dir="5400000" algn="ctr" rotWithShape="0">
              <a:schemeClr val="tx1">
                <a:alpha val="50000"/>
              </a:schemeClr>
            </a:outerShdw>
          </a:effectLst>
        </p:spPr>
        <p:txBody>
          <a:bodyPr>
            <a:normAutofit/>
          </a:bodyPr>
          <a:lstStyle/>
          <a:p>
            <a:pPr marL="0" indent="0" algn="ctr">
              <a:spcBef>
                <a:spcPts val="0"/>
              </a:spcBef>
              <a:buNone/>
            </a:pPr>
            <a:r>
              <a:rPr lang="en" sz="2700" dirty="0">
                <a:solidFill>
                  <a:schemeClr val="accent1"/>
                </a:solidFill>
              </a:rPr>
              <a:t>We cannot produce accurate reports without your excellent work </a:t>
            </a:r>
            <a:endParaRPr lang="en-US" sz="2700" dirty="0">
              <a:solidFill>
                <a:schemeClr val="accent1"/>
              </a:solidFill>
            </a:endParaRPr>
          </a:p>
        </p:txBody>
      </p:sp>
      <p:sp>
        <p:nvSpPr>
          <p:cNvPr id="2" name="Google Shape;886;p128">
            <a:extLst>
              <a:ext uri="{FF2B5EF4-FFF2-40B4-BE49-F238E27FC236}">
                <a16:creationId xmlns:a16="http://schemas.microsoft.com/office/drawing/2014/main" id="{AA851DFA-8DDF-C92B-601C-4AE83ACA8F8A}"/>
              </a:ext>
            </a:extLst>
          </p:cNvPr>
          <p:cNvSpPr txBox="1">
            <a:spLocks/>
          </p:cNvSpPr>
          <p:nvPr/>
        </p:nvSpPr>
        <p:spPr>
          <a:xfrm>
            <a:off x="717176" y="2245620"/>
            <a:ext cx="10784400" cy="3894173"/>
          </a:xfrm>
          <a:prstGeom prst="rect">
            <a:avLst/>
          </a:prstGeom>
          <a:noFill/>
          <a:ln w="38100" cap="flat" cmpd="sng">
            <a:solidFill>
              <a:schemeClr val="accent1"/>
            </a:solidFill>
            <a:prstDash val="solid"/>
            <a:round/>
            <a:headEnd type="none" w="sm" len="sm"/>
            <a:tailEnd type="none" w="sm" len="sm"/>
          </a:ln>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SzPts val="2800"/>
              <a:buFont typeface="Arial" panose="020B0604020202020204" pitchFamily="34" charset="0"/>
              <a:buNone/>
            </a:pPr>
            <a:r>
              <a:rPr lang="en-US" b="1" u="sng" dirty="0"/>
              <a:t>Data Collection Owner</a:t>
            </a:r>
            <a:r>
              <a:rPr lang="en-US" b="1" dirty="0"/>
              <a:t>: </a:t>
            </a:r>
          </a:p>
          <a:p>
            <a:pPr marL="0" indent="0">
              <a:lnSpc>
                <a:spcPct val="100000"/>
              </a:lnSpc>
              <a:spcBef>
                <a:spcPts val="0"/>
              </a:spcBef>
              <a:buSzPts val="2800"/>
              <a:buFont typeface="Arial" panose="020B0604020202020204" pitchFamily="34" charset="0"/>
              <a:buNone/>
            </a:pPr>
            <a:r>
              <a:rPr lang="en-US" dirty="0"/>
              <a:t>Lisa Joy Bateman, (503) 569-2951 or </a:t>
            </a:r>
            <a:r>
              <a:rPr lang="en-US" u="sng" dirty="0">
                <a:solidFill>
                  <a:schemeClr val="hlink"/>
                </a:solidFill>
                <a:hlinkClick r:id="rId3"/>
              </a:rPr>
              <a:t>lisajoy.bateman@ode.oregon.gov</a:t>
            </a:r>
            <a:endParaRPr lang="en-US" dirty="0"/>
          </a:p>
          <a:p>
            <a:pPr marL="0" indent="0">
              <a:lnSpc>
                <a:spcPct val="100000"/>
              </a:lnSpc>
              <a:spcBef>
                <a:spcPts val="0"/>
              </a:spcBef>
              <a:buSzPts val="2800"/>
              <a:buFont typeface="Arial" panose="020B0604020202020204" pitchFamily="34" charset="0"/>
              <a:buNone/>
            </a:pPr>
            <a:endParaRPr lang="en-US" sz="1100" b="1" dirty="0"/>
          </a:p>
          <a:p>
            <a:pPr marL="0" indent="0">
              <a:lnSpc>
                <a:spcPct val="100000"/>
              </a:lnSpc>
              <a:spcBef>
                <a:spcPts val="480"/>
              </a:spcBef>
              <a:buSzPts val="2800"/>
              <a:buFont typeface="Arial" panose="020B0604020202020204" pitchFamily="34" charset="0"/>
              <a:buNone/>
            </a:pPr>
            <a:r>
              <a:rPr lang="en-US" b="1" u="sng" dirty="0"/>
              <a:t>Research Analysts</a:t>
            </a:r>
            <a:r>
              <a:rPr lang="en-US" b="1" dirty="0"/>
              <a:t>:</a:t>
            </a:r>
            <a:endParaRPr lang="en-US" dirty="0"/>
          </a:p>
          <a:p>
            <a:pPr marL="0" indent="0">
              <a:lnSpc>
                <a:spcPct val="100000"/>
              </a:lnSpc>
              <a:spcBef>
                <a:spcPts val="480"/>
              </a:spcBef>
              <a:buSzPts val="1100"/>
              <a:buFont typeface="Arial" panose="020B0604020202020204" pitchFamily="34" charset="0"/>
              <a:buNone/>
            </a:pPr>
            <a:r>
              <a:rPr lang="en-US" dirty="0"/>
              <a:t>Jackie McKim, (971) 240-0234 or </a:t>
            </a:r>
            <a:r>
              <a:rPr lang="en-US" u="sng" dirty="0">
                <a:solidFill>
                  <a:schemeClr val="hlink"/>
                </a:solidFill>
                <a:hlinkClick r:id="rId4"/>
              </a:rPr>
              <a:t>jackie.mckim@ode.oregon.gov</a:t>
            </a:r>
            <a:endParaRPr lang="en-US" dirty="0"/>
          </a:p>
          <a:p>
            <a:pPr marL="0" indent="0">
              <a:lnSpc>
                <a:spcPct val="100000"/>
              </a:lnSpc>
              <a:spcBef>
                <a:spcPts val="480"/>
              </a:spcBef>
              <a:buSzPts val="1100"/>
              <a:buFont typeface="Arial" panose="020B0604020202020204" pitchFamily="34" charset="0"/>
              <a:buNone/>
            </a:pPr>
            <a:r>
              <a:rPr lang="en-US" dirty="0"/>
              <a:t>Cynthia Garton, (503) 508-7492 or </a:t>
            </a:r>
            <a:r>
              <a:rPr lang="en-US" u="sng" dirty="0">
                <a:solidFill>
                  <a:schemeClr val="hlink"/>
                </a:solidFill>
                <a:hlinkClick r:id="rId5"/>
              </a:rPr>
              <a:t>cynthia.garton@ode.oregon.gov</a:t>
            </a:r>
            <a:endParaRPr lang="en-US" u="sng" dirty="0">
              <a:solidFill>
                <a:schemeClr val="hlink"/>
              </a:solidFill>
            </a:endParaRPr>
          </a:p>
          <a:p>
            <a:pPr marL="0" indent="0">
              <a:lnSpc>
                <a:spcPct val="100000"/>
              </a:lnSpc>
              <a:spcBef>
                <a:spcPts val="480"/>
              </a:spcBef>
              <a:buSzPts val="1100"/>
              <a:buFont typeface="Arial" panose="020B0604020202020204" pitchFamily="34" charset="0"/>
              <a:buNone/>
            </a:pPr>
            <a:r>
              <a:rPr lang="en-US" dirty="0"/>
              <a:t>Maxwell Swope, (971) 208-0259 or </a:t>
            </a:r>
            <a:r>
              <a:rPr lang="en-US" u="sng" dirty="0">
                <a:solidFill>
                  <a:schemeClr val="hlink"/>
                </a:solidFill>
              </a:rPr>
              <a:t>maxwell.swope@ode.oregon.gov</a:t>
            </a:r>
            <a:endParaRPr lang="en-US" dirty="0"/>
          </a:p>
          <a:p>
            <a:pPr marL="0" indent="0">
              <a:lnSpc>
                <a:spcPct val="100000"/>
              </a:lnSpc>
              <a:spcBef>
                <a:spcPts val="480"/>
              </a:spcBef>
              <a:buSzPts val="1100"/>
              <a:buFont typeface="Arial" panose="020B0604020202020204" pitchFamily="34" charset="0"/>
              <a:buNone/>
            </a:pPr>
            <a:r>
              <a:rPr lang="en-US" dirty="0"/>
              <a:t>Amanda </a:t>
            </a:r>
            <a:r>
              <a:rPr lang="en-US" dirty="0" err="1"/>
              <a:t>Claycomb</a:t>
            </a:r>
            <a:r>
              <a:rPr lang="en-US" dirty="0"/>
              <a:t>, (503) 931-8003 or </a:t>
            </a:r>
            <a:r>
              <a:rPr lang="en-US" u="sng" dirty="0">
                <a:solidFill>
                  <a:schemeClr val="hlink"/>
                </a:solidFill>
              </a:rPr>
              <a:t>amanda.claycomb@ode.oregon.gov</a:t>
            </a:r>
            <a:endParaRPr lang="en-US" dirty="0"/>
          </a:p>
          <a:p>
            <a:pPr marL="0" indent="0">
              <a:lnSpc>
                <a:spcPct val="70000"/>
              </a:lnSpc>
              <a:spcBef>
                <a:spcPts val="2400"/>
              </a:spcBef>
              <a:buSzPts val="2800"/>
              <a:buNone/>
            </a:pPr>
            <a:r>
              <a:rPr lang="en-US" sz="2300" b="1" dirty="0">
                <a:solidFill>
                  <a:schemeClr val="dk1"/>
                </a:solidFill>
                <a:latin typeface="Calibri"/>
                <a:ea typeface="Calibri"/>
                <a:cs typeface="Calibri"/>
                <a:sym typeface="Calibri"/>
              </a:rPr>
              <a:t>Link for completing the Collections:  </a:t>
            </a:r>
            <a:r>
              <a:rPr lang="en-US" sz="2300" b="1" u="sng" dirty="0">
                <a:solidFill>
                  <a:schemeClr val="accent1"/>
                </a:solidFill>
                <a:latin typeface="Calibri"/>
                <a:ea typeface="Calibri"/>
                <a:cs typeface="Calibri"/>
                <a:sym typeface="Calibri"/>
              </a:rPr>
              <a:t>https://district.ode.state.or.us/apps/login/</a:t>
            </a:r>
            <a:endParaRPr lang="en-US" sz="2300" dirty="0">
              <a:solidFill>
                <a:srgbClr val="000000"/>
              </a:solidFill>
              <a:latin typeface="Calibri"/>
              <a:ea typeface="Calibri"/>
              <a:cs typeface="Calibri"/>
              <a:sym typeface="Calibri"/>
            </a:endParaRPr>
          </a:p>
        </p:txBody>
      </p:sp>
      <p:sp>
        <p:nvSpPr>
          <p:cNvPr id="3" name="Footer Placeholder 2"/>
          <p:cNvSpPr>
            <a:spLocks noGrp="1"/>
          </p:cNvSpPr>
          <p:nvPr>
            <p:ph type="ftr" sz="quarter" idx="11"/>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Oregon Department of Education</a:t>
            </a:r>
          </a:p>
        </p:txBody>
      </p:sp>
      <p:sp>
        <p:nvSpPr>
          <p:cNvPr id="4" name="Slide Number Placeholder 3"/>
          <p:cNvSpPr>
            <a:spLocks noGrp="1"/>
          </p:cNvSpPr>
          <p:nvPr>
            <p:ph type="sldNum" sz="quarter" idx="12"/>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357F5B69-6281-4C1F-8C38-6DA0F56DA430}"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51</a:t>
            </a:fld>
            <a:endParaRPr kumimoji="0" lang="en-U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4217805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9450-EB8E-C477-50B1-10BD2D16D5E4}"/>
              </a:ext>
            </a:extLst>
          </p:cNvPr>
          <p:cNvSpPr>
            <a:spLocks noGrp="1"/>
          </p:cNvSpPr>
          <p:nvPr>
            <p:ph type="ctrTitle"/>
          </p:nvPr>
        </p:nvSpPr>
        <p:spPr>
          <a:xfrm>
            <a:off x="190919" y="2562330"/>
            <a:ext cx="11738681" cy="1095270"/>
          </a:xfrm>
        </p:spPr>
        <p:txBody>
          <a:bodyPr/>
          <a:lstStyle/>
          <a:p>
            <a:r>
              <a:rPr lang="en-US" sz="4400" dirty="0">
                <a:ea typeface="Calibri"/>
                <a:cs typeface="Calibri"/>
                <a:sym typeface="Calibri"/>
              </a:rPr>
              <a:t>Discipline Incidents Collection</a:t>
            </a:r>
            <a:endParaRPr lang="en-US" sz="4400" dirty="0"/>
          </a:p>
        </p:txBody>
      </p:sp>
      <p:sp>
        <p:nvSpPr>
          <p:cNvPr id="5" name="Google Shape;696;p101">
            <a:extLst>
              <a:ext uri="{FF2B5EF4-FFF2-40B4-BE49-F238E27FC236}">
                <a16:creationId xmlns:a16="http://schemas.microsoft.com/office/drawing/2014/main" id="{77A36EA2-5095-F2DC-DF70-975CBD8A64A5}"/>
              </a:ext>
            </a:extLst>
          </p:cNvPr>
          <p:cNvSpPr/>
          <p:nvPr/>
        </p:nvSpPr>
        <p:spPr>
          <a:xfrm>
            <a:off x="262400" y="3429000"/>
            <a:ext cx="11667200" cy="968400"/>
          </a:xfrm>
          <a:prstGeom prst="rect">
            <a:avLst/>
          </a:prstGeom>
          <a:noFill/>
          <a:ln>
            <a:noFill/>
          </a:ln>
        </p:spPr>
        <p:txBody>
          <a:bodyPr spcFirstLastPara="1" wrap="square" lIns="121833" tIns="60900" rIns="121833" bIns="60900" anchor="ctr" anchorCtr="0">
            <a:noAutofit/>
          </a:bodyPr>
          <a:lstStyle/>
          <a:p>
            <a:pPr algn="ctr">
              <a:buClr>
                <a:srgbClr val="000000"/>
              </a:buClr>
              <a:buSzPts val="3200"/>
            </a:pPr>
            <a:r>
              <a:rPr lang="en" sz="2400" dirty="0">
                <a:solidFill>
                  <a:schemeClr val="accent1"/>
                </a:solidFill>
                <a:latin typeface="Calibri"/>
                <a:ea typeface="Calibri"/>
                <a:cs typeface="Calibri"/>
                <a:sym typeface="Calibri"/>
              </a:rPr>
              <a:t>School Year 2023-2024</a:t>
            </a:r>
            <a:endParaRPr sz="2400" dirty="0">
              <a:solidFill>
                <a:schemeClr val="accent1"/>
              </a:solidFill>
              <a:latin typeface="Calibri"/>
              <a:ea typeface="Calibri"/>
              <a:cs typeface="Calibri"/>
              <a:sym typeface="Calibri"/>
            </a:endParaRPr>
          </a:p>
        </p:txBody>
      </p:sp>
      <p:sp>
        <p:nvSpPr>
          <p:cNvPr id="3" name="Footer Placeholder 2">
            <a:extLst>
              <a:ext uri="{FF2B5EF4-FFF2-40B4-BE49-F238E27FC236}">
                <a16:creationId xmlns:a16="http://schemas.microsoft.com/office/drawing/2014/main" id="{D90E51CB-73F4-8A15-CA63-2FEE2CF1E6CF}"/>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2F5DED57-3DC4-8C7F-962F-5F546D1AFDF4}"/>
              </a:ext>
            </a:extLst>
          </p:cNvPr>
          <p:cNvSpPr>
            <a:spLocks noGrp="1"/>
          </p:cNvSpPr>
          <p:nvPr>
            <p:ph type="sldNum" sz="quarter" idx="12"/>
          </p:nvPr>
        </p:nvSpPr>
        <p:spPr/>
        <p:txBody>
          <a:bodyPr/>
          <a:lstStyle/>
          <a:p>
            <a:fld id="{357F5B69-6281-4C1F-8C38-6DA0F56DA430}" type="slidenum">
              <a:rPr lang="en-US" smtClean="0"/>
              <a:t>6</a:t>
            </a:fld>
            <a:endParaRPr lang="en-US" dirty="0"/>
          </a:p>
        </p:txBody>
      </p:sp>
    </p:spTree>
    <p:extLst>
      <p:ext uri="{BB962C8B-B14F-4D97-AF65-F5344CB8AC3E}">
        <p14:creationId xmlns:p14="http://schemas.microsoft.com/office/powerpoint/2010/main" val="206915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16F00B-5A2D-ED00-C12D-0D4C3A514A74}"/>
              </a:ext>
            </a:extLst>
          </p:cNvPr>
          <p:cNvSpPr>
            <a:spLocks noGrp="1"/>
          </p:cNvSpPr>
          <p:nvPr>
            <p:ph type="title"/>
          </p:nvPr>
        </p:nvSpPr>
        <p:spPr/>
        <p:txBody>
          <a:bodyPr/>
          <a:lstStyle/>
          <a:p>
            <a:r>
              <a:rPr lang="en" dirty="0"/>
              <a:t>Discipline: Purpose</a:t>
            </a:r>
            <a:endParaRPr lang="en-US" dirty="0"/>
          </a:p>
        </p:txBody>
      </p:sp>
      <p:sp>
        <p:nvSpPr>
          <p:cNvPr id="6" name="Content Placeholder 5">
            <a:extLst>
              <a:ext uri="{FF2B5EF4-FFF2-40B4-BE49-F238E27FC236}">
                <a16:creationId xmlns:a16="http://schemas.microsoft.com/office/drawing/2014/main" id="{C44E317B-976A-D8AC-ED51-4011B6249918}"/>
              </a:ext>
            </a:extLst>
          </p:cNvPr>
          <p:cNvSpPr>
            <a:spLocks noGrp="1"/>
          </p:cNvSpPr>
          <p:nvPr>
            <p:ph idx="1"/>
          </p:nvPr>
        </p:nvSpPr>
        <p:spPr>
          <a:xfrm>
            <a:off x="566451" y="2030783"/>
            <a:ext cx="10784542" cy="4109010"/>
          </a:xfrm>
        </p:spPr>
        <p:txBody>
          <a:bodyPr/>
          <a:lstStyle/>
          <a:p>
            <a:pPr marL="609585" indent="-491054">
              <a:buSzPts val="2200"/>
              <a:buFont typeface="Calibri"/>
              <a:buChar char="●"/>
            </a:pPr>
            <a:r>
              <a:rPr lang="en-US" sz="2900" dirty="0">
                <a:latin typeface="Calibri"/>
                <a:ea typeface="Calibri"/>
                <a:cs typeface="Calibri"/>
                <a:sym typeface="Calibri"/>
              </a:rPr>
              <a:t>Collect student level records about discipline incidents </a:t>
            </a:r>
          </a:p>
          <a:p>
            <a:pPr marL="609585" indent="-491054">
              <a:buSzPts val="2200"/>
              <a:buFont typeface="Calibri"/>
              <a:buChar char="●"/>
            </a:pPr>
            <a:r>
              <a:rPr lang="en-US" sz="2900" dirty="0">
                <a:latin typeface="Calibri"/>
                <a:ea typeface="Calibri"/>
                <a:cs typeface="Calibri"/>
                <a:sym typeface="Calibri"/>
              </a:rPr>
              <a:t>Report all discipline incidents for students aged three and up that resulted in the following disciplinary actions:</a:t>
            </a:r>
          </a:p>
          <a:p>
            <a:pPr marL="1219170" lvl="1" indent="-491054">
              <a:buSzPts val="2200"/>
              <a:buFont typeface="Calibri"/>
              <a:buChar char="○"/>
            </a:pPr>
            <a:r>
              <a:rPr lang="en-US" sz="2900" dirty="0">
                <a:latin typeface="Calibri"/>
                <a:ea typeface="Calibri"/>
                <a:cs typeface="Calibri"/>
                <a:sym typeface="Calibri"/>
              </a:rPr>
              <a:t>In School Suspension (ISS)</a:t>
            </a:r>
          </a:p>
          <a:p>
            <a:pPr marL="1219170" lvl="1" indent="-491054">
              <a:buSzPts val="2200"/>
              <a:buFont typeface="Calibri"/>
              <a:buChar char="○"/>
            </a:pPr>
            <a:r>
              <a:rPr lang="en-US" sz="2900" dirty="0">
                <a:latin typeface="Calibri"/>
                <a:ea typeface="Calibri"/>
                <a:cs typeface="Calibri"/>
                <a:sym typeface="Calibri"/>
              </a:rPr>
              <a:t>Out of School Suspension (OSS)</a:t>
            </a:r>
          </a:p>
          <a:p>
            <a:pPr marL="1219170" lvl="1" indent="-491054">
              <a:buSzPts val="2200"/>
              <a:buFont typeface="Calibri"/>
              <a:buChar char="○"/>
            </a:pPr>
            <a:r>
              <a:rPr lang="en-US" sz="2900" dirty="0">
                <a:latin typeface="Calibri"/>
                <a:ea typeface="Calibri"/>
                <a:cs typeface="Calibri"/>
                <a:sym typeface="Calibri"/>
              </a:rPr>
              <a:t>Expulsion</a:t>
            </a:r>
          </a:p>
          <a:p>
            <a:pPr marL="1219170" lvl="1" indent="-491054">
              <a:buSzPts val="2200"/>
              <a:buFont typeface="Calibri"/>
              <a:buChar char="○"/>
            </a:pPr>
            <a:r>
              <a:rPr lang="en-US" sz="2900" dirty="0">
                <a:latin typeface="Calibri"/>
                <a:ea typeface="Calibri"/>
                <a:cs typeface="Calibri"/>
                <a:sym typeface="Calibri"/>
              </a:rPr>
              <a:t>Removal to an Interim Alternative Educational Setting (IAES)</a:t>
            </a:r>
          </a:p>
        </p:txBody>
      </p:sp>
      <p:sp>
        <p:nvSpPr>
          <p:cNvPr id="2" name="Footer Placeholder 1">
            <a:extLst>
              <a:ext uri="{FF2B5EF4-FFF2-40B4-BE49-F238E27FC236}">
                <a16:creationId xmlns:a16="http://schemas.microsoft.com/office/drawing/2014/main" id="{A1D083B2-FA4E-15AA-D121-86EE2DEC6850}"/>
              </a:ext>
            </a:extLst>
          </p:cNvPr>
          <p:cNvSpPr>
            <a:spLocks noGrp="1"/>
          </p:cNvSpPr>
          <p:nvPr>
            <p:ph type="ftr" sz="quarter" idx="11"/>
          </p:nvPr>
        </p:nvSpPr>
        <p:spPr/>
        <p:txBody>
          <a:bodyPr/>
          <a:lstStyle/>
          <a:p>
            <a:r>
              <a:rPr lang="en-US"/>
              <a:t>Oregon Department of Education</a:t>
            </a:r>
            <a:endParaRPr lang="en-US" dirty="0"/>
          </a:p>
        </p:txBody>
      </p:sp>
      <p:sp>
        <p:nvSpPr>
          <p:cNvPr id="7" name="Slide Number Placeholder 6">
            <a:extLst>
              <a:ext uri="{FF2B5EF4-FFF2-40B4-BE49-F238E27FC236}">
                <a16:creationId xmlns:a16="http://schemas.microsoft.com/office/drawing/2014/main" id="{2A3A5B1F-0452-9210-FF49-987139288471}"/>
              </a:ext>
            </a:extLst>
          </p:cNvPr>
          <p:cNvSpPr>
            <a:spLocks noGrp="1"/>
          </p:cNvSpPr>
          <p:nvPr>
            <p:ph type="sldNum" sz="quarter" idx="12"/>
          </p:nvPr>
        </p:nvSpPr>
        <p:spPr/>
        <p:txBody>
          <a:bodyPr/>
          <a:lstStyle/>
          <a:p>
            <a:fld id="{357F5B69-6281-4C1F-8C38-6DA0F56DA430}" type="slidenum">
              <a:rPr lang="en-US" smtClean="0"/>
              <a:pPr/>
              <a:t>7</a:t>
            </a:fld>
            <a:endParaRPr lang="en-US" dirty="0"/>
          </a:p>
        </p:txBody>
      </p:sp>
    </p:spTree>
    <p:extLst>
      <p:ext uri="{BB962C8B-B14F-4D97-AF65-F5344CB8AC3E}">
        <p14:creationId xmlns:p14="http://schemas.microsoft.com/office/powerpoint/2010/main" val="1441437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4C67E8-412C-65C2-03BA-EA5AED893A1C}"/>
              </a:ext>
            </a:extLst>
          </p:cNvPr>
          <p:cNvSpPr>
            <a:spLocks noGrp="1"/>
          </p:cNvSpPr>
          <p:nvPr>
            <p:ph type="title"/>
          </p:nvPr>
        </p:nvSpPr>
        <p:spPr/>
        <p:txBody>
          <a:bodyPr/>
          <a:lstStyle/>
          <a:p>
            <a:r>
              <a:rPr lang="en" dirty="0"/>
              <a:t>Student Level Data Collection</a:t>
            </a:r>
            <a:endParaRPr lang="en-US" dirty="0"/>
          </a:p>
        </p:txBody>
      </p:sp>
      <p:sp>
        <p:nvSpPr>
          <p:cNvPr id="2" name="Content Placeholder 1">
            <a:extLst>
              <a:ext uri="{FF2B5EF4-FFF2-40B4-BE49-F238E27FC236}">
                <a16:creationId xmlns:a16="http://schemas.microsoft.com/office/drawing/2014/main" id="{AEC222AB-257F-326E-9FA3-44CD20B020DC}"/>
              </a:ext>
            </a:extLst>
          </p:cNvPr>
          <p:cNvSpPr>
            <a:spLocks noGrp="1"/>
          </p:cNvSpPr>
          <p:nvPr>
            <p:ph idx="1"/>
          </p:nvPr>
        </p:nvSpPr>
        <p:spPr/>
        <p:txBody>
          <a:bodyPr>
            <a:normAutofit lnSpcReduction="10000"/>
          </a:bodyPr>
          <a:lstStyle/>
          <a:p>
            <a:pPr marL="609585" indent="-558786">
              <a:lnSpc>
                <a:spcPct val="100000"/>
              </a:lnSpc>
              <a:spcBef>
                <a:spcPts val="667"/>
              </a:spcBef>
              <a:buClr>
                <a:schemeClr val="dk1"/>
              </a:buClr>
              <a:buSzPct val="76000"/>
              <a:buChar char="●"/>
            </a:pPr>
            <a:r>
              <a:rPr lang="en-US" sz="3400" dirty="0"/>
              <a:t>Report </a:t>
            </a:r>
            <a:r>
              <a:rPr lang="en-US" sz="3400" b="1" u="sng" dirty="0">
                <a:solidFill>
                  <a:schemeClr val="dk1"/>
                </a:solidFill>
              </a:rPr>
              <a:t>All</a:t>
            </a:r>
            <a:r>
              <a:rPr lang="en-US" sz="3400" b="1" dirty="0">
                <a:solidFill>
                  <a:schemeClr val="dk1"/>
                </a:solidFill>
              </a:rPr>
              <a:t> </a:t>
            </a:r>
            <a:r>
              <a:rPr lang="en-US" sz="3400" b="1" i="1" dirty="0"/>
              <a:t>Removals</a:t>
            </a:r>
            <a:endParaRPr lang="en-US" sz="3400" b="1" dirty="0"/>
          </a:p>
          <a:p>
            <a:pPr marL="1219170" lvl="1" indent="-558786">
              <a:lnSpc>
                <a:spcPct val="100000"/>
              </a:lnSpc>
              <a:spcBef>
                <a:spcPts val="0"/>
              </a:spcBef>
              <a:buClr>
                <a:schemeClr val="dk1"/>
              </a:buClr>
              <a:buSzPct val="76000"/>
              <a:buChar char="○"/>
            </a:pPr>
            <a:r>
              <a:rPr lang="en-US" sz="3400" dirty="0">
                <a:solidFill>
                  <a:schemeClr val="dk1"/>
                </a:solidFill>
                <a:sym typeface="Calibri"/>
              </a:rPr>
              <a:t>In-School and Out-of-School</a:t>
            </a:r>
          </a:p>
          <a:p>
            <a:pPr marL="1219170" lvl="1" indent="-558786">
              <a:lnSpc>
                <a:spcPct val="100000"/>
              </a:lnSpc>
              <a:spcBef>
                <a:spcPts val="0"/>
              </a:spcBef>
              <a:buClr>
                <a:schemeClr val="dk1"/>
              </a:buClr>
              <a:buSzPct val="76000"/>
              <a:buChar char="○"/>
            </a:pPr>
            <a:r>
              <a:rPr lang="en-US" sz="3400" dirty="0">
                <a:solidFill>
                  <a:schemeClr val="dk1"/>
                </a:solidFill>
              </a:rPr>
              <a:t>Expulsions, and </a:t>
            </a:r>
          </a:p>
          <a:p>
            <a:pPr marL="1219170" lvl="1" indent="-558786">
              <a:lnSpc>
                <a:spcPct val="100000"/>
              </a:lnSpc>
              <a:spcBef>
                <a:spcPts val="0"/>
              </a:spcBef>
              <a:buClr>
                <a:schemeClr val="dk1"/>
              </a:buClr>
              <a:buSzPct val="76000"/>
              <a:buChar char="○"/>
            </a:pPr>
            <a:r>
              <a:rPr lang="en-US" sz="3400" dirty="0">
                <a:solidFill>
                  <a:schemeClr val="dk1"/>
                </a:solidFill>
              </a:rPr>
              <a:t>Removals </a:t>
            </a:r>
            <a:r>
              <a:rPr lang="en-US" sz="3400" dirty="0">
                <a:solidFill>
                  <a:schemeClr val="dk1"/>
                </a:solidFill>
                <a:sym typeface="Calibri"/>
              </a:rPr>
              <a:t>(to alternative settings) </a:t>
            </a:r>
          </a:p>
          <a:p>
            <a:pPr marL="1219170" indent="0">
              <a:lnSpc>
                <a:spcPct val="100000"/>
              </a:lnSpc>
              <a:spcBef>
                <a:spcPts val="667"/>
              </a:spcBef>
              <a:buClr>
                <a:schemeClr val="dk1"/>
              </a:buClr>
              <a:buSzPts val="3000"/>
              <a:buNone/>
            </a:pPr>
            <a:endParaRPr lang="en-US" sz="3400" dirty="0"/>
          </a:p>
          <a:p>
            <a:pPr marL="609585" indent="-558786">
              <a:lnSpc>
                <a:spcPct val="100000"/>
              </a:lnSpc>
              <a:spcBef>
                <a:spcPts val="667"/>
              </a:spcBef>
              <a:buClr>
                <a:schemeClr val="dk1"/>
              </a:buClr>
              <a:buSzPct val="76000"/>
              <a:buFont typeface="Calibri"/>
              <a:buChar char="●"/>
            </a:pPr>
            <a:r>
              <a:rPr lang="en-US" sz="3400" dirty="0"/>
              <a:t>Report </a:t>
            </a:r>
            <a:r>
              <a:rPr lang="en-US" sz="3400" b="1" u="sng" dirty="0"/>
              <a:t>All</a:t>
            </a:r>
            <a:r>
              <a:rPr lang="en-US" sz="3400" b="1" dirty="0"/>
              <a:t> Students</a:t>
            </a:r>
          </a:p>
          <a:p>
            <a:pPr marL="1219170" lvl="1" indent="-558786">
              <a:lnSpc>
                <a:spcPct val="100000"/>
              </a:lnSpc>
              <a:spcBef>
                <a:spcPts val="0"/>
              </a:spcBef>
              <a:buSzPct val="76000"/>
              <a:buFont typeface="Courier New" panose="02070309020205020404" pitchFamily="49" charset="0"/>
              <a:buChar char="o"/>
            </a:pPr>
            <a:r>
              <a:rPr lang="en-US" sz="3400" dirty="0"/>
              <a:t>Data </a:t>
            </a:r>
            <a:r>
              <a:rPr lang="en-US" sz="3400" dirty="0">
                <a:solidFill>
                  <a:schemeClr val="dk1"/>
                </a:solidFill>
                <a:sym typeface="Calibri"/>
              </a:rPr>
              <a:t>entered for general and special education</a:t>
            </a:r>
            <a:r>
              <a:rPr lang="en-US" sz="3400" dirty="0"/>
              <a:t> students</a:t>
            </a:r>
            <a:endParaRPr lang="en-US" sz="3400" dirty="0">
              <a:sym typeface="Calibri"/>
            </a:endParaRPr>
          </a:p>
        </p:txBody>
      </p:sp>
      <p:sp>
        <p:nvSpPr>
          <p:cNvPr id="3" name="Footer Placeholder 2">
            <a:extLst>
              <a:ext uri="{FF2B5EF4-FFF2-40B4-BE49-F238E27FC236}">
                <a16:creationId xmlns:a16="http://schemas.microsoft.com/office/drawing/2014/main" id="{26582639-C298-8041-0608-A2C16502C9C5}"/>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2CAF54E9-5358-A486-3E28-304AD176AEAD}"/>
              </a:ext>
            </a:extLst>
          </p:cNvPr>
          <p:cNvSpPr>
            <a:spLocks noGrp="1"/>
          </p:cNvSpPr>
          <p:nvPr>
            <p:ph type="sldNum" sz="quarter" idx="12"/>
          </p:nvPr>
        </p:nvSpPr>
        <p:spPr/>
        <p:txBody>
          <a:bodyPr/>
          <a:lstStyle/>
          <a:p>
            <a:fld id="{357F5B69-6281-4C1F-8C38-6DA0F56DA430}" type="slidenum">
              <a:rPr lang="en-US" smtClean="0"/>
              <a:pPr/>
              <a:t>8</a:t>
            </a:fld>
            <a:endParaRPr lang="en-US" dirty="0"/>
          </a:p>
        </p:txBody>
      </p:sp>
    </p:spTree>
    <p:extLst>
      <p:ext uri="{BB962C8B-B14F-4D97-AF65-F5344CB8AC3E}">
        <p14:creationId xmlns:p14="http://schemas.microsoft.com/office/powerpoint/2010/main" val="1018440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1A239F-E8C0-684F-9824-530197B78E76}"/>
              </a:ext>
            </a:extLst>
          </p:cNvPr>
          <p:cNvSpPr>
            <a:spLocks noGrp="1"/>
          </p:cNvSpPr>
          <p:nvPr>
            <p:ph type="title"/>
          </p:nvPr>
        </p:nvSpPr>
        <p:spPr/>
        <p:txBody>
          <a:bodyPr/>
          <a:lstStyle/>
          <a:p>
            <a:r>
              <a:rPr lang="en" dirty="0"/>
              <a:t>What is the data used for?</a:t>
            </a:r>
            <a:endParaRPr lang="en-US" dirty="0"/>
          </a:p>
        </p:txBody>
      </p:sp>
      <p:sp>
        <p:nvSpPr>
          <p:cNvPr id="2" name="Content Placeholder 1">
            <a:extLst>
              <a:ext uri="{FF2B5EF4-FFF2-40B4-BE49-F238E27FC236}">
                <a16:creationId xmlns:a16="http://schemas.microsoft.com/office/drawing/2014/main" id="{B5EA6FBD-5252-0F33-3701-35ECEAAFA1DD}"/>
              </a:ext>
            </a:extLst>
          </p:cNvPr>
          <p:cNvSpPr>
            <a:spLocks noGrp="1"/>
          </p:cNvSpPr>
          <p:nvPr>
            <p:ph idx="1"/>
          </p:nvPr>
        </p:nvSpPr>
        <p:spPr/>
        <p:txBody>
          <a:bodyPr>
            <a:normAutofit fontScale="92500" lnSpcReduction="20000"/>
          </a:bodyPr>
          <a:lstStyle/>
          <a:p>
            <a:pPr marL="609585" indent="-524920">
              <a:buClr>
                <a:schemeClr val="dk1"/>
              </a:buClr>
              <a:buSzPts val="2600"/>
              <a:buFont typeface="Calibri"/>
              <a:buChar char="●"/>
            </a:pPr>
            <a:r>
              <a:rPr lang="en-US" sz="3400" dirty="0">
                <a:solidFill>
                  <a:schemeClr val="dk1"/>
                </a:solidFill>
                <a:latin typeface="Calibri"/>
                <a:ea typeface="Calibri"/>
                <a:cs typeface="Calibri"/>
                <a:sym typeface="Calibri"/>
              </a:rPr>
              <a:t>Federal reporting under</a:t>
            </a:r>
          </a:p>
          <a:p>
            <a:pPr marL="1219170" lvl="1" indent="-524920">
              <a:buClr>
                <a:schemeClr val="dk1"/>
              </a:buClr>
              <a:buSzPts val="2600"/>
              <a:buFont typeface="Courier New" panose="02070309020205020404" pitchFamily="49" charset="0"/>
              <a:buChar char="o"/>
            </a:pPr>
            <a:r>
              <a:rPr lang="en-US" sz="3400" dirty="0">
                <a:solidFill>
                  <a:schemeClr val="dk1"/>
                </a:solidFill>
                <a:latin typeface="Calibri"/>
                <a:ea typeface="Calibri"/>
                <a:cs typeface="Calibri"/>
                <a:sym typeface="Calibri"/>
              </a:rPr>
              <a:t>Every Student Succeeds Act (ESSA)</a:t>
            </a:r>
          </a:p>
          <a:p>
            <a:pPr marL="1219170" lvl="1" indent="-524920">
              <a:buClr>
                <a:schemeClr val="dk1"/>
              </a:buClr>
              <a:buSzPts val="2600"/>
              <a:buFont typeface="Courier New" panose="02070309020205020404" pitchFamily="49" charset="0"/>
              <a:buChar char="o"/>
            </a:pPr>
            <a:r>
              <a:rPr lang="en-US" sz="3400" dirty="0">
                <a:solidFill>
                  <a:schemeClr val="dk1"/>
                </a:solidFill>
                <a:latin typeface="Calibri"/>
                <a:ea typeface="Calibri"/>
                <a:cs typeface="Calibri"/>
                <a:sym typeface="Calibri"/>
              </a:rPr>
              <a:t>Individuals with Disabilities Education Act (IDEA)</a:t>
            </a:r>
          </a:p>
          <a:p>
            <a:pPr marL="1219170" lvl="1" indent="-524920">
              <a:buClr>
                <a:schemeClr val="dk1"/>
              </a:buClr>
              <a:buSzPts val="2600"/>
              <a:buFont typeface="Courier New" panose="02070309020205020404" pitchFamily="49" charset="0"/>
              <a:buChar char="o"/>
            </a:pPr>
            <a:r>
              <a:rPr lang="en-US" sz="3400" dirty="0">
                <a:solidFill>
                  <a:schemeClr val="dk1"/>
                </a:solidFill>
                <a:latin typeface="Calibri"/>
                <a:ea typeface="Calibri"/>
                <a:cs typeface="Calibri"/>
                <a:sym typeface="Calibri"/>
              </a:rPr>
              <a:t>Gun Free Schools Act (GFSA)</a:t>
            </a:r>
          </a:p>
          <a:p>
            <a:pPr marL="609585" indent="-524920">
              <a:buClr>
                <a:schemeClr val="dk1"/>
              </a:buClr>
              <a:buSzPts val="2600"/>
              <a:buFont typeface="Calibri"/>
              <a:buChar char="●"/>
            </a:pPr>
            <a:r>
              <a:rPr lang="en-US" sz="3400" dirty="0">
                <a:solidFill>
                  <a:schemeClr val="dk1"/>
                </a:solidFill>
                <a:latin typeface="Calibri"/>
                <a:ea typeface="Calibri"/>
                <a:cs typeface="Calibri"/>
                <a:sym typeface="Calibri"/>
              </a:rPr>
              <a:t>Persistently Dangerous/Unsafe Schools Determinations</a:t>
            </a:r>
          </a:p>
          <a:p>
            <a:pPr marL="609585" indent="-524920">
              <a:buClr>
                <a:schemeClr val="dk1"/>
              </a:buClr>
              <a:buSzPts val="2600"/>
              <a:buFont typeface="Calibri"/>
              <a:buChar char="●"/>
            </a:pPr>
            <a:r>
              <a:rPr lang="en-US" sz="3400" dirty="0">
                <a:solidFill>
                  <a:schemeClr val="dk1"/>
                </a:solidFill>
                <a:latin typeface="Calibri"/>
                <a:ea typeface="Calibri"/>
                <a:cs typeface="Calibri"/>
                <a:sym typeface="Calibri"/>
              </a:rPr>
              <a:t>Guide district improvement activities including:</a:t>
            </a:r>
          </a:p>
          <a:p>
            <a:pPr marL="1219170" lvl="1" indent="-524920">
              <a:buClr>
                <a:schemeClr val="dk1"/>
              </a:buClr>
              <a:buSzPts val="2600"/>
              <a:buFont typeface="Courier New" panose="02070309020205020404" pitchFamily="49" charset="0"/>
              <a:buChar char="o"/>
            </a:pPr>
            <a:r>
              <a:rPr lang="en-US" sz="3400" dirty="0">
                <a:solidFill>
                  <a:schemeClr val="dk1"/>
                </a:solidFill>
                <a:latin typeface="Calibri"/>
                <a:ea typeface="Calibri"/>
                <a:cs typeface="Calibri"/>
                <a:sym typeface="Calibri"/>
              </a:rPr>
              <a:t>SPP/APR Indicator B4a/B4b </a:t>
            </a:r>
          </a:p>
          <a:p>
            <a:pPr marL="1219170" lvl="1" indent="-524920">
              <a:buClr>
                <a:schemeClr val="dk1"/>
              </a:buClr>
              <a:buSzPts val="2600"/>
              <a:buFont typeface="Courier New" panose="02070309020205020404" pitchFamily="49" charset="0"/>
              <a:buChar char="o"/>
            </a:pPr>
            <a:r>
              <a:rPr lang="en-US" sz="3400" dirty="0">
                <a:solidFill>
                  <a:schemeClr val="dk1"/>
                </a:solidFill>
                <a:latin typeface="Calibri"/>
                <a:ea typeface="Calibri"/>
                <a:cs typeface="Calibri"/>
                <a:sym typeface="Calibri"/>
              </a:rPr>
              <a:t>SPP/APR Indicator B9/B10</a:t>
            </a:r>
          </a:p>
          <a:p>
            <a:pPr marL="1219170" lvl="1" indent="-524920">
              <a:buClr>
                <a:schemeClr val="dk1"/>
              </a:buClr>
              <a:buSzPts val="2600"/>
              <a:buFont typeface="Courier New" panose="02070309020205020404" pitchFamily="49" charset="0"/>
              <a:buChar char="o"/>
            </a:pPr>
            <a:r>
              <a:rPr lang="en-US" sz="3400" dirty="0">
                <a:solidFill>
                  <a:schemeClr val="dk1"/>
                </a:solidFill>
                <a:latin typeface="Calibri"/>
                <a:ea typeface="Calibri"/>
                <a:cs typeface="Calibri"/>
                <a:sym typeface="Calibri"/>
              </a:rPr>
              <a:t>Significant Disproportionality</a:t>
            </a:r>
          </a:p>
        </p:txBody>
      </p:sp>
      <p:sp>
        <p:nvSpPr>
          <p:cNvPr id="3" name="Footer Placeholder 2">
            <a:extLst>
              <a:ext uri="{FF2B5EF4-FFF2-40B4-BE49-F238E27FC236}">
                <a16:creationId xmlns:a16="http://schemas.microsoft.com/office/drawing/2014/main" id="{E469793B-BB2D-14BF-4E11-2D67351D0958}"/>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983137CF-CEC6-3B84-79F1-36286E905185}"/>
              </a:ext>
            </a:extLst>
          </p:cNvPr>
          <p:cNvSpPr>
            <a:spLocks noGrp="1"/>
          </p:cNvSpPr>
          <p:nvPr>
            <p:ph type="sldNum" sz="quarter" idx="12"/>
          </p:nvPr>
        </p:nvSpPr>
        <p:spPr/>
        <p:txBody>
          <a:bodyPr/>
          <a:lstStyle/>
          <a:p>
            <a:fld id="{357F5B69-6281-4C1F-8C38-6DA0F56DA430}" type="slidenum">
              <a:rPr lang="en-US" smtClean="0"/>
              <a:pPr/>
              <a:t>9</a:t>
            </a:fld>
            <a:endParaRPr lang="en-US" dirty="0"/>
          </a:p>
        </p:txBody>
      </p:sp>
    </p:spTree>
    <p:extLst>
      <p:ext uri="{BB962C8B-B14F-4D97-AF65-F5344CB8AC3E}">
        <p14:creationId xmlns:p14="http://schemas.microsoft.com/office/powerpoint/2010/main" val="3333664590"/>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3572F4819F544D95B8DB4C2029B778" ma:contentTypeVersion="10" ma:contentTypeDescription="Create a new document." ma:contentTypeScope="" ma:versionID="b7ebd6db338f7da953e9af249e50e29d">
  <xsd:schema xmlns:xsd="http://www.w3.org/2001/XMLSchema" xmlns:xs="http://www.w3.org/2001/XMLSchema" xmlns:p="http://schemas.microsoft.com/office/2006/metadata/properties" xmlns:ns1="http://schemas.microsoft.com/sharepoint/v3" xmlns:ns2="c30eb2c4-08af-4681-9c46-ce44a6085b67" xmlns:ns3="54031767-dd6d-417c-ab73-583408f47564" targetNamespace="http://schemas.microsoft.com/office/2006/metadata/properties" ma:root="true" ma:fieldsID="c574a3e67b60255e0c619d783ef5e630" ns1:_="" ns2:_="" ns3:_="">
    <xsd:import namespace="http://schemas.microsoft.com/sharepoint/v3"/>
    <xsd:import namespace="c30eb2c4-08af-4681-9c46-ce44a6085b6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1:Offic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Office" ma:index="9" nillable="true" ma:displayName="Office" ma:description="" ma:internalName="Offic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0eb2c4-08af-4681-9c46-ce44a6085b6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ffice xmlns="http://schemas.microsoft.com/sharepoint/v3" xsi:nil="true"/>
    <PublishingStartDate xmlns="http://schemas.microsoft.com/sharepoint/v3" xsi:nil="true"/>
    <PublishingExpirationDate xmlns="http://schemas.microsoft.com/sharepoint/v3" xsi:nil="true"/>
    <Estimated_x0020_Creation_x0020_Date xmlns="c30eb2c4-08af-4681-9c46-ce44a6085b67">2023-05-15T07:00:00+00:00</Estimated_x0020_Creation_x0020_Date>
    <Remediation_x0020_Date xmlns="c30eb2c4-08af-4681-9c46-ce44a6085b67">2024-05-10T07:00:00+00:00</Remediation_x0020_Date>
    <Priority xmlns="c30eb2c4-08af-4681-9c46-ce44a6085b67">New</Priority>
  </documentManagement>
</p:properties>
</file>

<file path=customXml/itemProps1.xml><?xml version="1.0" encoding="utf-8"?>
<ds:datastoreItem xmlns:ds="http://schemas.openxmlformats.org/officeDocument/2006/customXml" ds:itemID="{054BC1AB-0F93-4955-B58E-916FE3B41CA7}"/>
</file>

<file path=customXml/itemProps2.xml><?xml version="1.0" encoding="utf-8"?>
<ds:datastoreItem xmlns:ds="http://schemas.openxmlformats.org/officeDocument/2006/customXml" ds:itemID="{6BCEE6A9-FB81-4473-B42B-DEB3403707DC}"/>
</file>

<file path=customXml/itemProps3.xml><?xml version="1.0" encoding="utf-8"?>
<ds:datastoreItem xmlns:ds="http://schemas.openxmlformats.org/officeDocument/2006/customXml" ds:itemID="{F6E757C6-99F8-4991-B1B4-FD8DAF58E005}"/>
</file>

<file path=docProps/app.xml><?xml version="1.0" encoding="utf-8"?>
<Properties xmlns="http://schemas.openxmlformats.org/officeDocument/2006/extended-properties" xmlns:vt="http://schemas.openxmlformats.org/officeDocument/2006/docPropsVTypes">
  <Template>ODE PowerPoint Template</Template>
  <TotalTime>10649</TotalTime>
  <Words>7506</Words>
  <Application>Microsoft Office PowerPoint</Application>
  <PresentationFormat>Widescreen</PresentationFormat>
  <Paragraphs>718</Paragraphs>
  <Slides>51</Slides>
  <Notes>51</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51</vt:i4>
      </vt:variant>
    </vt:vector>
  </HeadingPairs>
  <TitlesOfParts>
    <vt:vector size="61" baseType="lpstr">
      <vt:lpstr>Arial</vt:lpstr>
      <vt:lpstr>Calibri</vt:lpstr>
      <vt:lpstr>Courier New</vt:lpstr>
      <vt:lpstr>Wingdings</vt:lpstr>
      <vt:lpstr>2021ODE</vt:lpstr>
      <vt:lpstr>Green_2021ODE</vt:lpstr>
      <vt:lpstr>Gold_2021ODE</vt:lpstr>
      <vt:lpstr>Orange_2021ODE</vt:lpstr>
      <vt:lpstr>Red_2021ODE</vt:lpstr>
      <vt:lpstr>Teal_2021ODE</vt:lpstr>
      <vt:lpstr>Collections Webinar 2023-2024</vt:lpstr>
      <vt:lpstr>Agenda</vt:lpstr>
      <vt:lpstr>Data Collection Training Materials</vt:lpstr>
      <vt:lpstr>Information Security &amp; ODE Help Desk</vt:lpstr>
      <vt:lpstr>What’s New for 2023-2024</vt:lpstr>
      <vt:lpstr>Discipline Incidents Collection</vt:lpstr>
      <vt:lpstr>Discipline: Purpose</vt:lpstr>
      <vt:lpstr>Student Level Data Collection</vt:lpstr>
      <vt:lpstr>What is the data used for?</vt:lpstr>
      <vt:lpstr>Annual Reports</vt:lpstr>
      <vt:lpstr>Discipline: What’s New for 2023-2024</vt:lpstr>
      <vt:lpstr>Discipline Incidents Collection </vt:lpstr>
      <vt:lpstr>Discipline Incidents</vt:lpstr>
      <vt:lpstr>Discipline Incidents When to Report </vt:lpstr>
      <vt:lpstr>Data Entry Fields</vt:lpstr>
      <vt:lpstr>Violent Criminal Offense Flag = Yes</vt:lpstr>
      <vt:lpstr>Adding a Second Disciplinary Action </vt:lpstr>
      <vt:lpstr>Persistently Dangerous Unsafe Schools</vt:lpstr>
      <vt:lpstr>Unsafe Schools Determination</vt:lpstr>
      <vt:lpstr>Questions? </vt:lpstr>
      <vt:lpstr>Restraint and Seclusion Incidents Collection</vt:lpstr>
      <vt:lpstr>Restraint and Seclusion Data Reporting </vt:lpstr>
      <vt:lpstr>Restraint/Seclusion: What’s New for 2023-2024</vt:lpstr>
      <vt:lpstr>Restraint and Seclusion Incidents</vt:lpstr>
      <vt:lpstr>Restraint and Seclusion Incidents </vt:lpstr>
      <vt:lpstr>Reporting Requirements </vt:lpstr>
      <vt:lpstr>When to Report Steps Taken Codes</vt:lpstr>
      <vt:lpstr>What if… Multiple Restraints?</vt:lpstr>
      <vt:lpstr>Other Reports Required</vt:lpstr>
      <vt:lpstr>New! Other Reports Required: Death and Serious Bodily Injury </vt:lpstr>
      <vt:lpstr>Field Information </vt:lpstr>
      <vt:lpstr>Field Information: Injury Flags </vt:lpstr>
      <vt:lpstr>Field Information: Room Locked Flag </vt:lpstr>
      <vt:lpstr>Other Field Information </vt:lpstr>
      <vt:lpstr>Questions? </vt:lpstr>
      <vt:lpstr>Seclusion Rooms Collection</vt:lpstr>
      <vt:lpstr>Seclusion Rooms: What’s New for 2023-2024</vt:lpstr>
      <vt:lpstr>Seclusion Rooms</vt:lpstr>
      <vt:lpstr>Seclusion Rooms: Purpose</vt:lpstr>
      <vt:lpstr>Standards for Seclusion Rooms </vt:lpstr>
      <vt:lpstr>“Seclusion Rooms Available”: Examples</vt:lpstr>
      <vt:lpstr>Seclusion in a classroom, office, or other non-standard space</vt:lpstr>
      <vt:lpstr>Questions? </vt:lpstr>
      <vt:lpstr>No Incidents or Rooms to Report</vt:lpstr>
      <vt:lpstr>Review Window</vt:lpstr>
      <vt:lpstr>Review Window Menu Navigation</vt:lpstr>
      <vt:lpstr>Review Window Review Audits Screen</vt:lpstr>
      <vt:lpstr>Review Window Correcting Audits</vt:lpstr>
      <vt:lpstr>Discipline Incidents Collection Documents </vt:lpstr>
      <vt:lpstr>Restraint/Seclusion Collection Documents </vt:lpstr>
      <vt:lpstr>Questions? Thank You! We Appreciate YOU! </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2023-2024 Discipline and Restraint Seclusion Boot Camp</dc:title>
  <dc:creator>GARTON Cynthia * ODE</dc:creator>
  <cp:keywords>Discipline; Restraint; Seclusion; Restraint/Seclusion; Seclusion Rooms; Data Collection</cp:keywords>
  <cp:lastModifiedBy>GARTON Cynthia * ODE</cp:lastModifiedBy>
  <cp:revision>164</cp:revision>
  <cp:lastPrinted>2024-05-07T21:21:58Z</cp:lastPrinted>
  <dcterms:created xsi:type="dcterms:W3CDTF">2021-11-17T22:12:45Z</dcterms:created>
  <dcterms:modified xsi:type="dcterms:W3CDTF">2024-05-13T22:41:19Z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30ea53-6f5e-4160-81a5-992a9105450a_Enabled">
    <vt:lpwstr>true</vt:lpwstr>
  </property>
  <property fmtid="{D5CDD505-2E9C-101B-9397-08002B2CF9AE}" pid="3" name="MSIP_Label_7730ea53-6f5e-4160-81a5-992a9105450a_SetDate">
    <vt:lpwstr>2024-02-29T23:36:18Z</vt:lpwstr>
  </property>
  <property fmtid="{D5CDD505-2E9C-101B-9397-08002B2CF9AE}" pid="4" name="MSIP_Label_7730ea53-6f5e-4160-81a5-992a9105450a_Method">
    <vt:lpwstr>Standard</vt:lpwstr>
  </property>
  <property fmtid="{D5CDD505-2E9C-101B-9397-08002B2CF9AE}" pid="5" name="MSIP_Label_7730ea53-6f5e-4160-81a5-992a9105450a_Name">
    <vt:lpwstr>Level 2 - Limited (Items)</vt:lpwstr>
  </property>
  <property fmtid="{D5CDD505-2E9C-101B-9397-08002B2CF9AE}" pid="6" name="MSIP_Label_7730ea53-6f5e-4160-81a5-992a9105450a_SiteId">
    <vt:lpwstr>b4f51418-b269-49a2-935a-fa54bf584fc8</vt:lpwstr>
  </property>
  <property fmtid="{D5CDD505-2E9C-101B-9397-08002B2CF9AE}" pid="7" name="MSIP_Label_7730ea53-6f5e-4160-81a5-992a9105450a_ActionId">
    <vt:lpwstr>b7f3b568-011f-478a-ab89-78fe35627cb6</vt:lpwstr>
  </property>
  <property fmtid="{D5CDD505-2E9C-101B-9397-08002B2CF9AE}" pid="8" name="MSIP_Label_7730ea53-6f5e-4160-81a5-992a9105450a_ContentBits">
    <vt:lpwstr>0</vt:lpwstr>
  </property>
  <property fmtid="{D5CDD505-2E9C-101B-9397-08002B2CF9AE}" pid="9" name="_MarkAsFinal">
    <vt:bool>true</vt:bool>
  </property>
  <property fmtid="{D5CDD505-2E9C-101B-9397-08002B2CF9AE}" pid="10" name="ContentTypeId">
    <vt:lpwstr>0x010100D83572F4819F544D95B8DB4C2029B778</vt:lpwstr>
  </property>
</Properties>
</file>