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9"/>
  </p:notesMasterIdLst>
  <p:handoutMasterIdLst>
    <p:handoutMasterId r:id="rId30"/>
  </p:handoutMasterIdLst>
  <p:sldIdLst>
    <p:sldId id="256" r:id="rId5"/>
    <p:sldId id="257" r:id="rId6"/>
    <p:sldId id="344" r:id="rId7"/>
    <p:sldId id="286" r:id="rId8"/>
    <p:sldId id="262" r:id="rId9"/>
    <p:sldId id="277" r:id="rId10"/>
    <p:sldId id="318" r:id="rId11"/>
    <p:sldId id="323" r:id="rId12"/>
    <p:sldId id="315" r:id="rId13"/>
    <p:sldId id="324" r:id="rId14"/>
    <p:sldId id="345" r:id="rId15"/>
    <p:sldId id="334" r:id="rId16"/>
    <p:sldId id="282" r:id="rId17"/>
    <p:sldId id="330" r:id="rId18"/>
    <p:sldId id="332" r:id="rId19"/>
    <p:sldId id="341" r:id="rId20"/>
    <p:sldId id="316" r:id="rId21"/>
    <p:sldId id="335" r:id="rId22"/>
    <p:sldId id="336" r:id="rId23"/>
    <p:sldId id="337" r:id="rId24"/>
    <p:sldId id="343" r:id="rId25"/>
    <p:sldId id="338" r:id="rId26"/>
    <p:sldId id="275" r:id="rId27"/>
    <p:sldId id="276" r:id="rId2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jvwx68un6gO8jW3q24f3q0m+kd/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055C44-94D1-ABE8-EC16-6EA4162D6034}" name="DUNDON Jennifer * ODE" initials="JD" userId="S::DundonJ@ode.oregon.gov::ebec03b7-2c3b-43d0-9cf2-742717497a46" providerId="AD"/>
  <p188:author id="{32259065-2285-84AE-89AA-7B66594273B4}" name="SMITH Jennifer R" initials="SR" userId="S::jennifer.r.smith_oha.oregon.gov#ext#@odemail.onmicrosoft.com::106ebf3a-9bfe-46e0-a722-5c2b9b61b86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UNDON Jennifer * ODE" initials="DJ*O" lastIdx="18" clrIdx="0">
    <p:extLst>
      <p:ext uri="{19B8F6BF-5375-455C-9EA6-DF929625EA0E}">
        <p15:presenceInfo xmlns:p15="http://schemas.microsoft.com/office/powerpoint/2012/main" userId="S-1-5-21-2237050375-1962090969-1930583096-48951" providerId="AD"/>
      </p:ext>
    </p:extLst>
  </p:cmAuthor>
  <p:cmAuthor id="2" name="VICKERS Patricia * ODE" initials="VP*O" lastIdx="6" clrIdx="1">
    <p:extLst>
      <p:ext uri="{19B8F6BF-5375-455C-9EA6-DF929625EA0E}">
        <p15:presenceInfo xmlns:p15="http://schemas.microsoft.com/office/powerpoint/2012/main" userId="S-1-5-21-2237050375-1962090969-1930583096-548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D81DDB-B511-8A41-EA96-5715A928C807}" v="3" dt="2024-02-13T02:07:49.221"/>
    <p1510:client id="{73D872F6-B449-1E5E-DB2D-B7CF55CBF165}" v="242" dt="2024-02-13T01:07:51.021"/>
    <p1510:client id="{942699EA-7E2D-422E-9350-9D4DB201D7B7}" v="13" dt="2024-02-13T20:49:54.948"/>
    <p1510:client id="{C816D7B5-0A9F-43CA-BC65-8471FBB5D2B0}" v="2" dt="2024-02-13T01:13:38.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51"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50" Type="http://schemas.openxmlformats.org/officeDocument/2006/relationships/presProps" Target="presProps.xml"/><Relationship Id="rId55"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48" Type="http://customschemas.google.com/relationships/presentationmetadata" Target="meta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BB4592-29DA-6003-BD8D-E6A2A66A017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C7A2C8-DA27-B90C-44B7-CF99A219F9E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FA5216-5CF4-4CEE-876D-6BE58119BDAC}" type="datetimeFigureOut">
              <a:rPr lang="en-US" smtClean="0"/>
              <a:t>2/21/2024</a:t>
            </a:fld>
            <a:endParaRPr lang="en-US"/>
          </a:p>
        </p:txBody>
      </p:sp>
      <p:sp>
        <p:nvSpPr>
          <p:cNvPr id="4" name="Footer Placeholder 3">
            <a:extLst>
              <a:ext uri="{FF2B5EF4-FFF2-40B4-BE49-F238E27FC236}">
                <a16:creationId xmlns:a16="http://schemas.microsoft.com/office/drawing/2014/main" id="{234CEB7E-0E2E-BAD2-7D5C-A2885B206AB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58C12E5-A8AC-E4C8-A580-ADD9BD7CFE2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A2C988-01BF-4781-9154-7069C75B1C0C}" type="slidenum">
              <a:rPr lang="en-US" smtClean="0"/>
              <a:t>‹#›</a:t>
            </a:fld>
            <a:endParaRPr lang="en-US"/>
          </a:p>
        </p:txBody>
      </p:sp>
    </p:spTree>
    <p:extLst>
      <p:ext uri="{BB962C8B-B14F-4D97-AF65-F5344CB8AC3E}">
        <p14:creationId xmlns:p14="http://schemas.microsoft.com/office/powerpoint/2010/main" val="2934156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hf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73136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31445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87854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OHA</a:t>
            </a:r>
            <a:endParaRPr/>
          </a:p>
        </p:txBody>
      </p:sp>
      <p:sp>
        <p:nvSpPr>
          <p:cNvPr id="631" name="Google Shape;63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5551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31971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24738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65581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Jennifer</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5947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Jennifer</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35984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Jennifer</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5873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ODE</a:t>
            </a:r>
            <a:endParaRPr/>
          </a:p>
        </p:txBody>
      </p:sp>
      <p:sp>
        <p:nvSpPr>
          <p:cNvPr id="113" name="Google Shape;11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Linda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28178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14956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79516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23158c7ae18_0_1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23158c7ae18_0_1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g23158c7ae18_0_1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25a2f2beed1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25a2f2beed1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25a2f2beed1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ODE</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53255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ODE</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71820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3158c7ae1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3158c7ae18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g23158c7ae18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07634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19257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3832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OHA</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955261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17"/>
        <p:cNvGrpSpPr/>
        <p:nvPr/>
      </p:nvGrpSpPr>
      <p:grpSpPr>
        <a:xfrm>
          <a:off x="0" y="0"/>
          <a:ext cx="0" cy="0"/>
          <a:chOff x="0" y="0"/>
          <a:chExt cx="0" cy="0"/>
        </a:xfrm>
      </p:grpSpPr>
      <p:sp>
        <p:nvSpPr>
          <p:cNvPr id="18" name="Google Shape;18;p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6"/>
          <p:cNvSpPr/>
          <p:nvPr/>
        </p:nvSpPr>
        <p:spPr>
          <a:xfrm>
            <a:off x="206188" y="5948082"/>
            <a:ext cx="11775141" cy="699247"/>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0" name="Google Shape;20;p6"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21" name="Google Shape;21;p6"/>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1"/>
              </a:buClr>
              <a:buSzPts val="5400"/>
              <a:buFont typeface="Calibri"/>
              <a:buNone/>
              <a:defRPr sz="54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3" name="Google Shape;23;p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6" name="Google Shape;26;p6"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27"/>
        <p:cNvGrpSpPr/>
        <p:nvPr/>
      </p:nvGrpSpPr>
      <p:grpSpPr>
        <a:xfrm>
          <a:off x="0" y="0"/>
          <a:ext cx="0" cy="0"/>
          <a:chOff x="0" y="0"/>
          <a:chExt cx="0" cy="0"/>
        </a:xfrm>
      </p:grpSpPr>
      <p:sp>
        <p:nvSpPr>
          <p:cNvPr id="28" name="Google Shape;28;p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 name="Google Shape;29;p7"/>
          <p:cNvSpPr/>
          <p:nvPr/>
        </p:nvSpPr>
        <p:spPr>
          <a:xfrm>
            <a:off x="206188" y="215153"/>
            <a:ext cx="11775141" cy="1397364"/>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 name="Google Shape;30;p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4" name="Google Shape;34;p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1"/>
        </a:solidFill>
        <a:effectLst/>
      </p:bgPr>
    </p:bg>
    <p:spTree>
      <p:nvGrpSpPr>
        <p:cNvPr id="1" name="Shape 43"/>
        <p:cNvGrpSpPr/>
        <p:nvPr/>
      </p:nvGrpSpPr>
      <p:grpSpPr>
        <a:xfrm>
          <a:off x="0" y="0"/>
          <a:ext cx="0" cy="0"/>
          <a:chOff x="0" y="0"/>
          <a:chExt cx="0" cy="0"/>
        </a:xfrm>
      </p:grpSpPr>
      <p:sp>
        <p:nvSpPr>
          <p:cNvPr id="44" name="Google Shape;44;p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 name="Google Shape;45;p9"/>
          <p:cNvSpPr/>
          <p:nvPr/>
        </p:nvSpPr>
        <p:spPr>
          <a:xfrm>
            <a:off x="206189" y="215153"/>
            <a:ext cx="4730470" cy="6432176"/>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 name="Google Shape;46;p9"/>
          <p:cNvSpPr txBox="1">
            <a:spLocks noGrp="1"/>
          </p:cNvSpPr>
          <p:nvPr>
            <p:ph type="title"/>
          </p:nvPr>
        </p:nvSpPr>
        <p:spPr>
          <a:xfrm>
            <a:off x="717177" y="779645"/>
            <a:ext cx="3931826" cy="2525617"/>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8" name="Google Shape;48;p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1" name="Google Shape;51;p9"/>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0"/>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1"/>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1"/>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65"/>
        <p:cNvGrpSpPr/>
        <p:nvPr/>
      </p:nvGrpSpPr>
      <p:grpSpPr>
        <a:xfrm>
          <a:off x="0" y="0"/>
          <a:ext cx="0" cy="0"/>
          <a:chOff x="0" y="0"/>
          <a:chExt cx="0" cy="0"/>
        </a:xfrm>
      </p:grpSpPr>
      <p:sp>
        <p:nvSpPr>
          <p:cNvPr id="66" name="Google Shape;66;p12"/>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1"/>
              </a:buClr>
              <a:buSzPts val="3200"/>
              <a:buNone/>
              <a:defRPr sz="3200" b="0">
                <a:solidFill>
                  <a:schemeClr val="accent1"/>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12"/>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2"/>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1"/>
              </a:buClr>
              <a:buSzPts val="3200"/>
              <a:buNone/>
              <a:defRPr sz="3200" b="0">
                <a:solidFill>
                  <a:schemeClr val="accent1"/>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9" name="Google Shape;69;p12"/>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1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3" name="Google Shape;73;p1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74"/>
        <p:cNvGrpSpPr/>
        <p:nvPr/>
      </p:nvGrpSpPr>
      <p:grpSpPr>
        <a:xfrm>
          <a:off x="0" y="0"/>
          <a:ext cx="0" cy="0"/>
          <a:chOff x="0" y="0"/>
          <a:chExt cx="0" cy="0"/>
        </a:xfrm>
      </p:grpSpPr>
      <p:sp>
        <p:nvSpPr>
          <p:cNvPr id="75" name="Google Shape;75;p1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6" name="Google Shape;76;p1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9" name="Google Shape;79;p1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1"/>
        </a:solidFill>
        <a:effectLst/>
      </p:bgPr>
    </p:bg>
    <p:spTree>
      <p:nvGrpSpPr>
        <p:cNvPr id="1" name="Shape 86"/>
        <p:cNvGrpSpPr/>
        <p:nvPr/>
      </p:nvGrpSpPr>
      <p:grpSpPr>
        <a:xfrm>
          <a:off x="0" y="0"/>
          <a:ext cx="0" cy="0"/>
          <a:chOff x="0" y="0"/>
          <a:chExt cx="0" cy="0"/>
        </a:xfrm>
      </p:grpSpPr>
      <p:sp>
        <p:nvSpPr>
          <p:cNvPr id="87" name="Google Shape;87;p1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8" name="Google Shape;88;p15"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89" name="Google Shape;89;p15"/>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1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15"/>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1"/>
        </a:solidFill>
        <a:effectLst/>
      </p:bgPr>
    </p:bg>
    <p:spTree>
      <p:nvGrpSpPr>
        <p:cNvPr id="1" name="Shape 94"/>
        <p:cNvGrpSpPr/>
        <p:nvPr/>
      </p:nvGrpSpPr>
      <p:grpSpPr>
        <a:xfrm>
          <a:off x="0" y="0"/>
          <a:ext cx="0" cy="0"/>
          <a:chOff x="0" y="0"/>
          <a:chExt cx="0" cy="0"/>
        </a:xfrm>
      </p:grpSpPr>
      <p:sp>
        <p:nvSpPr>
          <p:cNvPr id="95" name="Google Shape;95;p1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6" name="Google Shape;96;p16"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97" name="Google Shape;97;p16"/>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01" name="Google Shape;101;p16"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102" name="Google Shape;102;p16"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103" name="Google Shape;103;p16"/>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a:t>
            </a:r>
            <a:r>
              <a:rPr lang="en-US" sz="2400" b="0" i="0" u="none" strike="noStrike" cap="none" err="1">
                <a:solidFill>
                  <a:schemeClr val="accent1"/>
                </a:solidFill>
                <a:latin typeface="Calibri"/>
                <a:ea typeface="Calibri"/>
                <a:cs typeface="Calibri"/>
                <a:sym typeface="Calibri"/>
              </a:rPr>
              <a:t>ORDeptEd</a:t>
            </a:r>
            <a:r>
              <a:rPr lang="en-US" sz="2400" b="0" i="0" u="none" strike="noStrike" cap="none">
                <a:solidFill>
                  <a:schemeClr val="accent1"/>
                </a:solidFill>
                <a:latin typeface="Calibri"/>
                <a:ea typeface="Calibri"/>
                <a:cs typeface="Calibri"/>
                <a:sym typeface="Calibri"/>
              </a:rPr>
              <a:t> | fb.com/</a:t>
            </a:r>
            <a:r>
              <a:rPr lang="en-US" sz="2400" b="0" i="0" u="none" strike="noStrike" cap="none" err="1">
                <a:solidFill>
                  <a:schemeClr val="accent1"/>
                </a:solidFill>
                <a:latin typeface="Calibri"/>
                <a:ea typeface="Calibri"/>
                <a:cs typeface="Calibri"/>
                <a:sym typeface="Calibri"/>
              </a:rPr>
              <a:t>ORDeptEd</a:t>
            </a:r>
            <a:endParaRPr sz="24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p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595959"/>
              </a:solidFill>
              <a:latin typeface="Calibri"/>
              <a:ea typeface="Calibri"/>
              <a:cs typeface="Calibri"/>
              <a:sym typeface="Calibri"/>
            </a:endParaRPr>
          </a:p>
        </p:txBody>
      </p:sp>
      <p:sp>
        <p:nvSpPr>
          <p:cNvPr id="11" name="Google Shape;11;p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1"/>
              </a:buClr>
              <a:buSzPts val="4400"/>
              <a:buFont typeface="Calibri"/>
              <a:buNone/>
              <a:defRPr sz="4400" b="0" i="0" u="none" strike="noStrike" cap="non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5"/>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6" name="Google Shape;16;p5" descr="Decorative line break"/>
          <p:cNvPicPr preferRelativeResize="0"/>
          <p:nvPr/>
        </p:nvPicPr>
        <p:blipFill rotWithShape="1">
          <a:blip r:embed="rId11">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8" r:id="rId8"/>
    <p:sldLayoutId id="2147483659"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docs.google.com/forms/d/e/1FAIpQLSca1sKxdhEaIUl2yop2HdACKXj7ffU6SYoMGJ0cZP5bL_06VA/viewform?usp=sf_link"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mailto:Jennifer.Dundon@ode.oregon.gov"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hyperlink" Target="mailto:Jennifer.R.Smith@oha.oregon.gov" TargetMode="External"/><Relationship Id="rId4" Type="http://schemas.openxmlformats.org/officeDocument/2006/relationships/hyperlink" Target="mailto:Shelby.Parks@ode.Oregon.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medicaid.gov/sites/default/files/2023-07/sbs-guide-medicaid-services-administrative-claiming-ud.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p>
            <a:pPr>
              <a:buSzPct val="100000"/>
            </a:pPr>
            <a:r>
              <a:rPr lang="en-US"/>
              <a:t>February 2024</a:t>
            </a:r>
            <a:endParaRPr/>
          </a:p>
        </p:txBody>
      </p:sp>
      <p:sp>
        <p:nvSpPr>
          <p:cNvPr id="5" name="Subtitle 6"/>
          <p:cNvSpPr>
            <a:spLocks noGrp="1"/>
          </p:cNvSpPr>
          <p:nvPr>
            <p:ph type="subTitle" idx="1"/>
          </p:nvPr>
        </p:nvSpPr>
        <p:spPr>
          <a:xfrm>
            <a:off x="1524000" y="3602038"/>
            <a:ext cx="9144000" cy="1655762"/>
          </a:xfrm>
        </p:spPr>
        <p:txBody>
          <a:bodyPr>
            <a:normAutofit/>
          </a:bodyPr>
          <a:lstStyle/>
          <a:p>
            <a:r>
              <a:rPr lang="en-US" sz="4000"/>
              <a:t>Overview of Federal and State Updates</a:t>
            </a:r>
          </a:p>
        </p:txBody>
      </p:sp>
      <p:pic>
        <p:nvPicPr>
          <p:cNvPr id="6" name="Picture 5" descr="OHA-Word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8522" y="4988636"/>
            <a:ext cx="2074955" cy="81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 name="Google Shape;109;p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17176" y="457200"/>
            <a:ext cx="10784542" cy="1059366"/>
          </a:xfrm>
        </p:spPr>
        <p:txBody>
          <a:bodyPr>
            <a:normAutofit/>
          </a:bodyPr>
          <a:lstStyle/>
          <a:p>
            <a:r>
              <a:rPr lang="en-US"/>
              <a:t>“Free Care” Policy</a:t>
            </a:r>
          </a:p>
        </p:txBody>
      </p:sp>
      <p:sp>
        <p:nvSpPr>
          <p:cNvPr id="6" name="Text Placeholder 2"/>
          <p:cNvSpPr>
            <a:spLocks noGrp="1"/>
          </p:cNvSpPr>
          <p:nvPr>
            <p:ph type="body" idx="1"/>
          </p:nvPr>
        </p:nvSpPr>
        <p:spPr>
          <a:xfrm>
            <a:off x="717176" y="1633189"/>
            <a:ext cx="10784542" cy="4389980"/>
          </a:xfrm>
        </p:spPr>
        <p:txBody>
          <a:bodyPr>
            <a:noAutofit/>
          </a:bodyPr>
          <a:lstStyle/>
          <a:p>
            <a:pPr>
              <a:buFont typeface="Arial" panose="05000000000000000000" pitchFamily="2" charset="2"/>
              <a:buChar char="•"/>
            </a:pPr>
            <a:r>
              <a:rPr lang="en-US">
                <a:latin typeface="Calibri" panose="020F0502020204030204" pitchFamily="34" charset="0"/>
                <a:cs typeface="Calibri" panose="020F0502020204030204" pitchFamily="34" charset="0"/>
              </a:rPr>
              <a:t>Prior to 2014, CMS policy on “free care” only allowed federal reimbursement for </a:t>
            </a:r>
            <a:r>
              <a:rPr lang="en-US"/>
              <a:t>no cost services on an IEP or IFSP provided to Medicaid-enrolled children</a:t>
            </a:r>
            <a:r>
              <a:rPr lang="en-US">
                <a:latin typeface="Calibri" panose="020F0502020204030204" pitchFamily="34" charset="0"/>
                <a:cs typeface="Calibri" panose="020F0502020204030204" pitchFamily="34" charset="0"/>
              </a:rPr>
              <a:t>. The updated guidance document is affirming the policy reversal and provides guidance for states on how to update their State Plans to allow for billing for no cost eligible health services beyond the IDEA.</a:t>
            </a:r>
            <a:endParaRPr lang="en-US"/>
          </a:p>
          <a:p>
            <a:pPr>
              <a:buFont typeface="Arial" panose="05000000000000000000" pitchFamily="2" charset="2"/>
              <a:buChar char="•"/>
            </a:pPr>
            <a:r>
              <a:rPr lang="en-US">
                <a:latin typeface="Calibri" panose="020F0502020204030204" pitchFamily="34" charset="0"/>
                <a:cs typeface="Calibri" panose="020F0502020204030204" pitchFamily="34" charset="0"/>
              </a:rPr>
              <a:t>“Free Care” may include billing for Section 504 plans as well as preventative services like health care screenings, vision exams, dental sealants, etc. that are provided to all students free of charge. These services must be provided by medically-qualified staff.</a:t>
            </a:r>
          </a:p>
          <a:p>
            <a:pPr>
              <a:buFont typeface="Arial" panose="05000000000000000000" pitchFamily="2" charset="2"/>
              <a:buChar char="•"/>
            </a:pPr>
            <a:r>
              <a:rPr lang="en-US">
                <a:latin typeface="Calibri" panose="020F0502020204030204" pitchFamily="34" charset="0"/>
                <a:cs typeface="Calibri" panose="020F0502020204030204" pitchFamily="34" charset="0"/>
              </a:rPr>
              <a:t>We will go over Oregon’s recently approved SPA and implementation process in the next section.</a:t>
            </a:r>
          </a:p>
        </p:txBody>
      </p:sp>
      <p:sp>
        <p:nvSpPr>
          <p:cNvPr id="8" name="Google Shape;109;p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60684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69F21-2AE9-80A7-7EB0-9E8AEBDB4999}"/>
              </a:ext>
            </a:extLst>
          </p:cNvPr>
          <p:cNvSpPr>
            <a:spLocks noGrp="1"/>
          </p:cNvSpPr>
          <p:nvPr>
            <p:ph type="title"/>
          </p:nvPr>
        </p:nvSpPr>
        <p:spPr/>
        <p:txBody>
          <a:bodyPr/>
          <a:lstStyle/>
          <a:p>
            <a:r>
              <a:rPr lang="en-US"/>
              <a:t>Referring Provider Requirement</a:t>
            </a:r>
          </a:p>
        </p:txBody>
      </p:sp>
      <p:sp>
        <p:nvSpPr>
          <p:cNvPr id="3" name="Text Placeholder 2">
            <a:extLst>
              <a:ext uri="{FF2B5EF4-FFF2-40B4-BE49-F238E27FC236}">
                <a16:creationId xmlns:a16="http://schemas.microsoft.com/office/drawing/2014/main" id="{796CB5DC-A928-2ED4-4CED-FD882647380F}"/>
              </a:ext>
            </a:extLst>
          </p:cNvPr>
          <p:cNvSpPr>
            <a:spLocks noGrp="1"/>
          </p:cNvSpPr>
          <p:nvPr>
            <p:ph type="body" idx="1"/>
          </p:nvPr>
        </p:nvSpPr>
        <p:spPr>
          <a:xfrm>
            <a:off x="717176" y="1825625"/>
            <a:ext cx="10784542" cy="4425533"/>
          </a:xfrm>
        </p:spPr>
        <p:txBody>
          <a:bodyPr>
            <a:normAutofit/>
          </a:bodyPr>
          <a:lstStyle/>
          <a:p>
            <a:r>
              <a:rPr lang="en-US"/>
              <a:t>In a recent Payment Error Rate Measurement (PERM) audit of OHA, CMS indicated that future claims for School Based Health Services (SBHS) must include an ordering or referring provider (pursuant to 42 CFR §§ 455.410 and 455.440).To meet this requirement, OHA was approved to look to the referring provider.</a:t>
            </a:r>
          </a:p>
          <a:p>
            <a:r>
              <a:rPr lang="en-US"/>
              <a:t>By June 1, all medically-qualified staff providing direct SBHS will need a National Provider Identifier (NPI) and to be enrolled with the Oregon Health Plan (OHP) to serve as a referring provider on claims.</a:t>
            </a:r>
          </a:p>
          <a:p>
            <a:r>
              <a:rPr lang="en-US"/>
              <a:t>System (MMIS) set-up for this change is being finalized.</a:t>
            </a:r>
          </a:p>
          <a:p>
            <a:r>
              <a:rPr lang="en-US"/>
              <a:t>OHA is in the process of creating guidance for school providers to:</a:t>
            </a:r>
          </a:p>
          <a:p>
            <a:pPr lvl="1">
              <a:buFont typeface="Courier New"/>
              <a:buChar char="o"/>
            </a:pPr>
            <a:r>
              <a:rPr lang="en-US"/>
              <a:t>Find out if each medically-qualified staff is enrolled with OHP.</a:t>
            </a:r>
          </a:p>
          <a:p>
            <a:pPr lvl="1">
              <a:buFont typeface="Courier New"/>
              <a:buChar char="o"/>
            </a:pPr>
            <a:r>
              <a:rPr lang="en-US"/>
              <a:t>Enroll each with OHP if they are not already enrolled.</a:t>
            </a:r>
          </a:p>
        </p:txBody>
      </p:sp>
      <p:sp>
        <p:nvSpPr>
          <p:cNvPr id="4" name="Slide Number Placeholder 3">
            <a:extLst>
              <a:ext uri="{FF2B5EF4-FFF2-40B4-BE49-F238E27FC236}">
                <a16:creationId xmlns:a16="http://schemas.microsoft.com/office/drawing/2014/main" id="{E7924F2B-B570-D5F1-5C61-6E4BE5652B9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176776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7651" y="2441247"/>
            <a:ext cx="11722100" cy="1023261"/>
          </a:xfrm>
        </p:spPr>
        <p:txBody>
          <a:bodyPr>
            <a:normAutofit/>
          </a:bodyPr>
          <a:lstStyle/>
          <a:p>
            <a:r>
              <a:rPr lang="en-US"/>
              <a:t>State Updates</a:t>
            </a:r>
          </a:p>
        </p:txBody>
      </p:sp>
      <p:pic>
        <p:nvPicPr>
          <p:cNvPr id="5" name="Picture 4" descr="OHA-Word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1223" y="4620336"/>
            <a:ext cx="2074955" cy="81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Google Shape;634;p7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Tree>
    <p:extLst>
      <p:ext uri="{BB962C8B-B14F-4D97-AF65-F5344CB8AC3E}">
        <p14:creationId xmlns:p14="http://schemas.microsoft.com/office/powerpoint/2010/main" val="1276537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3" name="Google Shape;633;p7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rtl="0">
              <a:lnSpc>
                <a:spcPct val="90000"/>
              </a:lnSpc>
              <a:spcBef>
                <a:spcPts val="0"/>
              </a:spcBef>
              <a:spcAft>
                <a:spcPts val="0"/>
              </a:spcAft>
              <a:buClr>
                <a:schemeClr val="accent1"/>
              </a:buClr>
              <a:buSzPts val="4400"/>
              <a:buFont typeface="Calibri"/>
              <a:buNone/>
            </a:pPr>
            <a:br>
              <a:rPr lang="en-US"/>
            </a:br>
            <a:r>
              <a:rPr lang="en-US"/>
              <a:t>State Implementation Timeline</a:t>
            </a:r>
            <a:endParaRPr/>
          </a:p>
        </p:txBody>
      </p:sp>
      <p:sp>
        <p:nvSpPr>
          <p:cNvPr id="636" name="Google Shape;636;p77" descr="Decorative line"/>
          <p:cNvSpPr/>
          <p:nvPr/>
        </p:nvSpPr>
        <p:spPr>
          <a:xfrm>
            <a:off x="206188" y="3841379"/>
            <a:ext cx="11775141" cy="71709"/>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37" name="Google Shape;637;p77" descr="timeline box" title="timeline box"/>
          <p:cNvGrpSpPr/>
          <p:nvPr/>
        </p:nvGrpSpPr>
        <p:grpSpPr>
          <a:xfrm>
            <a:off x="439272" y="1658465"/>
            <a:ext cx="2752483" cy="1914490"/>
            <a:chOff x="439272" y="1658465"/>
            <a:chExt cx="2752483" cy="1914490"/>
          </a:xfrm>
        </p:grpSpPr>
        <p:sp>
          <p:nvSpPr>
            <p:cNvPr id="638" name="Google Shape;638;p77" descr="Decorative box"/>
            <p:cNvSpPr/>
            <p:nvPr/>
          </p:nvSpPr>
          <p:spPr>
            <a:xfrm>
              <a:off x="439272" y="2970664"/>
              <a:ext cx="2752482" cy="602291"/>
            </a:xfrm>
            <a:prstGeom prst="wedgeRectCallout">
              <a:avLst>
                <a:gd name="adj1" fmla="val -20344"/>
                <a:gd name="adj2" fmla="val 85571"/>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39" name="Google Shape;639;p77" descr="Decorative box"/>
            <p:cNvSpPr txBox="1"/>
            <p:nvPr/>
          </p:nvSpPr>
          <p:spPr>
            <a:xfrm>
              <a:off x="439272" y="1658465"/>
              <a:ext cx="2752482" cy="1316129"/>
            </a:xfrm>
            <a:prstGeom prst="rect">
              <a:avLst/>
            </a:prstGeom>
            <a:solidFill>
              <a:schemeClr val="lt2"/>
            </a:solid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accent1"/>
                </a:buClr>
                <a:buSzPts val="2000"/>
                <a:buFont typeface="Arial"/>
                <a:buNone/>
              </a:pPr>
              <a:r>
                <a:rPr lang="en-US" sz="2000" b="0" i="0" u="none" strike="noStrike" cap="none">
                  <a:solidFill>
                    <a:schemeClr val="accent1"/>
                  </a:solidFill>
                  <a:latin typeface="Calibri"/>
                  <a:ea typeface="Calibri"/>
                  <a:cs typeface="Calibri"/>
                  <a:sym typeface="Calibri"/>
                </a:rPr>
                <a:t>May 2023</a:t>
              </a:r>
              <a:endParaRPr/>
            </a:p>
          </p:txBody>
        </p:sp>
        <p:sp>
          <p:nvSpPr>
            <p:cNvPr id="640" name="Google Shape;640;p77"/>
            <p:cNvSpPr txBox="1"/>
            <p:nvPr/>
          </p:nvSpPr>
          <p:spPr>
            <a:xfrm>
              <a:off x="439273" y="2970665"/>
              <a:ext cx="2752482" cy="586760"/>
            </a:xfrm>
            <a:prstGeom prst="rect">
              <a:avLst/>
            </a:prstGeom>
            <a:noFill/>
            <a:ln>
              <a:noFill/>
            </a:ln>
          </p:spPr>
          <p:txBody>
            <a:bodyPr spcFirstLastPara="1" wrap="square" lIns="91425" tIns="45700" rIns="91425" bIns="45700" anchor="ctr" anchorCtr="1">
              <a:normAutofit fontScale="92500"/>
            </a:bodyPr>
            <a:lstStyle/>
            <a:p>
              <a:pPr marL="0" marR="0" lvl="0" indent="0" algn="ctr" rtl="0">
                <a:lnSpc>
                  <a:spcPct val="90000"/>
                </a:lnSpc>
                <a:spcBef>
                  <a:spcPts val="0"/>
                </a:spcBef>
                <a:spcAft>
                  <a:spcPts val="0"/>
                </a:spcAft>
                <a:buClr>
                  <a:schemeClr val="lt1"/>
                </a:buClr>
                <a:buSzPts val="2400"/>
                <a:buFont typeface="Arial"/>
                <a:buNone/>
              </a:pPr>
              <a:r>
                <a:rPr lang="en-US" sz="2400" b="0" i="0" u="none" strike="noStrike" cap="none">
                  <a:solidFill>
                    <a:schemeClr val="lt1"/>
                  </a:solidFill>
                  <a:latin typeface="Calibri"/>
                  <a:ea typeface="Calibri"/>
                  <a:cs typeface="Calibri"/>
                  <a:sym typeface="Calibri"/>
                </a:rPr>
                <a:t>SPA Approved by CMS</a:t>
              </a:r>
              <a:endParaRPr/>
            </a:p>
          </p:txBody>
        </p:sp>
      </p:grpSp>
      <p:sp>
        <p:nvSpPr>
          <p:cNvPr id="641" name="Google Shape;641;p77" title="&quot;&quot;"/>
          <p:cNvSpPr/>
          <p:nvPr/>
        </p:nvSpPr>
        <p:spPr>
          <a:xfrm>
            <a:off x="1192313" y="3812290"/>
            <a:ext cx="134458" cy="134458"/>
          </a:xfrm>
          <a:prstGeom prst="ellipse">
            <a:avLst/>
          </a:prstGeom>
          <a:solidFill>
            <a:schemeClr val="accent1"/>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42" name="Google Shape;642;p77" descr="timeline box" title="timeline box"/>
          <p:cNvGrpSpPr/>
          <p:nvPr/>
        </p:nvGrpSpPr>
        <p:grpSpPr>
          <a:xfrm>
            <a:off x="1812651" y="4172856"/>
            <a:ext cx="2752483" cy="1910812"/>
            <a:chOff x="1812651" y="4172856"/>
            <a:chExt cx="2752483" cy="1910812"/>
          </a:xfrm>
        </p:grpSpPr>
        <p:sp>
          <p:nvSpPr>
            <p:cNvPr id="643" name="Google Shape;643;p77" descr="Decorative box"/>
            <p:cNvSpPr/>
            <p:nvPr/>
          </p:nvSpPr>
          <p:spPr>
            <a:xfrm rot="10800000" flipH="1">
              <a:off x="1812651" y="4172856"/>
              <a:ext cx="2746754" cy="602291"/>
            </a:xfrm>
            <a:prstGeom prst="wedgeRectCallout">
              <a:avLst>
                <a:gd name="adj1" fmla="val -20344"/>
                <a:gd name="adj2" fmla="val 85571"/>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44" name="Google Shape;644;p77" descr="Decorative box"/>
            <p:cNvSpPr txBox="1"/>
            <p:nvPr/>
          </p:nvSpPr>
          <p:spPr>
            <a:xfrm>
              <a:off x="1812651" y="4767538"/>
              <a:ext cx="2746754" cy="1316130"/>
            </a:xfrm>
            <a:prstGeom prst="rect">
              <a:avLst/>
            </a:prstGeom>
            <a:solidFill>
              <a:srgbClr val="FCEDE1"/>
            </a:solid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3"/>
                </a:buClr>
                <a:buSzPts val="2000"/>
                <a:buFont typeface="Arial"/>
                <a:buNone/>
              </a:pPr>
              <a:r>
                <a:rPr lang="en-US" sz="2000" b="0" i="0" u="none" strike="noStrike" cap="none">
                  <a:solidFill>
                    <a:schemeClr val="accent3"/>
                  </a:solidFill>
                  <a:latin typeface="Calibri"/>
                  <a:ea typeface="Calibri"/>
                  <a:cs typeface="Calibri"/>
                  <a:sym typeface="Calibri"/>
                </a:rPr>
                <a:t>February 2024 through July 2024</a:t>
              </a:r>
              <a:endParaRPr/>
            </a:p>
          </p:txBody>
        </p:sp>
        <p:sp>
          <p:nvSpPr>
            <p:cNvPr id="645" name="Google Shape;645;p77"/>
            <p:cNvSpPr txBox="1"/>
            <p:nvPr/>
          </p:nvSpPr>
          <p:spPr>
            <a:xfrm>
              <a:off x="1812652" y="4190382"/>
              <a:ext cx="2752482" cy="586760"/>
            </a:xfrm>
            <a:prstGeom prst="rect">
              <a:avLst/>
            </a:prstGeom>
            <a:noFill/>
            <a:ln>
              <a:noFill/>
            </a:ln>
          </p:spPr>
          <p:txBody>
            <a:bodyPr spcFirstLastPara="1" wrap="square" lIns="91425" tIns="45700" rIns="91425" bIns="45700" anchor="ctr" anchorCtr="1">
              <a:normAutofit fontScale="85000" lnSpcReduction="10000"/>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a:solidFill>
                    <a:schemeClr val="lt1"/>
                  </a:solidFill>
                  <a:latin typeface="Calibri"/>
                  <a:ea typeface="Calibri"/>
                  <a:cs typeface="Calibri"/>
                  <a:sym typeface="Calibri"/>
                </a:rPr>
                <a:t>Oregon Administrative Rule  (OAR) Updates </a:t>
              </a:r>
              <a:endParaRPr/>
            </a:p>
          </p:txBody>
        </p:sp>
      </p:grpSp>
      <p:sp>
        <p:nvSpPr>
          <p:cNvPr id="646" name="Google Shape;646;p77" title="&quot;&quot;"/>
          <p:cNvSpPr/>
          <p:nvPr/>
        </p:nvSpPr>
        <p:spPr>
          <a:xfrm>
            <a:off x="2554951" y="3805521"/>
            <a:ext cx="134458" cy="134458"/>
          </a:xfrm>
          <a:prstGeom prst="ellipse">
            <a:avLst/>
          </a:prstGeom>
          <a:solidFill>
            <a:schemeClr val="accent3"/>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47" name="Google Shape;647;p77" descr="timeline box" title="timeline box"/>
          <p:cNvGrpSpPr/>
          <p:nvPr/>
        </p:nvGrpSpPr>
        <p:grpSpPr>
          <a:xfrm>
            <a:off x="3294533" y="1658468"/>
            <a:ext cx="2752483" cy="1914490"/>
            <a:chOff x="3294533" y="1658468"/>
            <a:chExt cx="2752483" cy="1914490"/>
          </a:xfrm>
        </p:grpSpPr>
        <p:sp>
          <p:nvSpPr>
            <p:cNvPr id="648" name="Google Shape;648;p77" descr="Decorative box"/>
            <p:cNvSpPr/>
            <p:nvPr/>
          </p:nvSpPr>
          <p:spPr>
            <a:xfrm>
              <a:off x="3294533" y="2970667"/>
              <a:ext cx="2752482" cy="602291"/>
            </a:xfrm>
            <a:prstGeom prst="wedgeRectCallout">
              <a:avLst>
                <a:gd name="adj1" fmla="val -20344"/>
                <a:gd name="adj2" fmla="val 85571"/>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49" name="Google Shape;649;p77" descr="Decorative box"/>
            <p:cNvSpPr txBox="1"/>
            <p:nvPr/>
          </p:nvSpPr>
          <p:spPr>
            <a:xfrm>
              <a:off x="3294533" y="1658468"/>
              <a:ext cx="2752482" cy="1316129"/>
            </a:xfrm>
            <a:prstGeom prst="rect">
              <a:avLst/>
            </a:prstGeom>
            <a:solidFill>
              <a:srgbClr val="FCF4F8"/>
            </a:solid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accent2"/>
                </a:buClr>
                <a:buSzPts val="2000"/>
                <a:buFont typeface="Arial"/>
                <a:buNone/>
              </a:pPr>
              <a:r>
                <a:rPr lang="en-US" sz="2000" b="0" i="0" u="none" strike="noStrike" cap="none">
                  <a:solidFill>
                    <a:schemeClr val="accent2"/>
                  </a:solidFill>
                  <a:latin typeface="Calibri"/>
                  <a:ea typeface="Calibri"/>
                  <a:cs typeface="Calibri"/>
                  <a:sym typeface="Calibri"/>
                </a:rPr>
                <a:t>May 2024 through </a:t>
              </a:r>
              <a:r>
                <a:rPr lang="en-US" sz="2000">
                  <a:solidFill>
                    <a:schemeClr val="accent2"/>
                  </a:solidFill>
                  <a:latin typeface="Calibri"/>
                  <a:ea typeface="Calibri"/>
                  <a:cs typeface="Calibri"/>
                  <a:sym typeface="Calibri"/>
                </a:rPr>
                <a:t>September 2024</a:t>
              </a:r>
              <a:endParaRPr/>
            </a:p>
          </p:txBody>
        </p:sp>
        <p:sp>
          <p:nvSpPr>
            <p:cNvPr id="650" name="Google Shape;650;p77"/>
            <p:cNvSpPr txBox="1"/>
            <p:nvPr/>
          </p:nvSpPr>
          <p:spPr>
            <a:xfrm>
              <a:off x="3294534" y="2970668"/>
              <a:ext cx="2752482" cy="586760"/>
            </a:xfrm>
            <a:prstGeom prst="rect">
              <a:avLst/>
            </a:prstGeom>
            <a:noFill/>
            <a:ln>
              <a:noFill/>
            </a:ln>
          </p:spPr>
          <p:txBody>
            <a:bodyPr spcFirstLastPara="1" wrap="square" lIns="91425" tIns="45700" rIns="91425" bIns="45700" anchor="ctr" anchorCtr="1">
              <a:normAutofit fontScale="92500" lnSpcReduction="20000"/>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a:solidFill>
                    <a:schemeClr val="lt1"/>
                  </a:solidFill>
                  <a:latin typeface="Calibri"/>
                  <a:ea typeface="Calibri"/>
                  <a:cs typeface="Calibri"/>
                  <a:sym typeface="Calibri"/>
                </a:rPr>
                <a:t>Update Guidance Documents and Forms</a:t>
              </a:r>
              <a:endParaRPr/>
            </a:p>
          </p:txBody>
        </p:sp>
      </p:grpSp>
      <p:sp>
        <p:nvSpPr>
          <p:cNvPr id="651" name="Google Shape;651;p77" title="&quot;&quot;"/>
          <p:cNvSpPr/>
          <p:nvPr/>
        </p:nvSpPr>
        <p:spPr>
          <a:xfrm>
            <a:off x="4047574" y="3812293"/>
            <a:ext cx="134458" cy="134458"/>
          </a:xfrm>
          <a:prstGeom prst="ellipse">
            <a:avLst/>
          </a:prstGeom>
          <a:solidFill>
            <a:schemeClr val="accent2"/>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52" name="Google Shape;652;p77" descr="timeline box" title="timeline box"/>
          <p:cNvGrpSpPr/>
          <p:nvPr/>
        </p:nvGrpSpPr>
        <p:grpSpPr>
          <a:xfrm>
            <a:off x="4717517" y="4172856"/>
            <a:ext cx="2752483" cy="1910812"/>
            <a:chOff x="4717517" y="4172856"/>
            <a:chExt cx="2752483" cy="1910812"/>
          </a:xfrm>
        </p:grpSpPr>
        <p:sp>
          <p:nvSpPr>
            <p:cNvPr id="653" name="Google Shape;653;p77" descr="Decorative box"/>
            <p:cNvSpPr/>
            <p:nvPr/>
          </p:nvSpPr>
          <p:spPr>
            <a:xfrm rot="10800000" flipH="1">
              <a:off x="4717517" y="4172856"/>
              <a:ext cx="2746754" cy="602291"/>
            </a:xfrm>
            <a:prstGeom prst="wedgeRectCallout">
              <a:avLst>
                <a:gd name="adj1" fmla="val -20344"/>
                <a:gd name="adj2" fmla="val 85571"/>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4" name="Google Shape;654;p77" descr="Decorative box"/>
            <p:cNvSpPr txBox="1"/>
            <p:nvPr/>
          </p:nvSpPr>
          <p:spPr>
            <a:xfrm>
              <a:off x="4717517" y="4767538"/>
              <a:ext cx="2746754" cy="1316130"/>
            </a:xfrm>
            <a:prstGeom prst="rect">
              <a:avLst/>
            </a:prstGeom>
            <a:solidFill>
              <a:srgbClr val="FAF5E3"/>
            </a:solid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4"/>
                </a:buClr>
                <a:buSzPts val="2000"/>
                <a:buFont typeface="Arial"/>
                <a:buNone/>
              </a:pPr>
              <a:r>
                <a:rPr lang="en-US" sz="2000" b="0" i="0" u="none" strike="noStrike" cap="none">
                  <a:solidFill>
                    <a:schemeClr val="accent4"/>
                  </a:solidFill>
                  <a:latin typeface="Calibri"/>
                  <a:ea typeface="Calibri"/>
                  <a:cs typeface="Calibri"/>
                  <a:sym typeface="Calibri"/>
                </a:rPr>
                <a:t>February 2024 through August 2024</a:t>
              </a:r>
              <a:endParaRPr/>
            </a:p>
          </p:txBody>
        </p:sp>
        <p:sp>
          <p:nvSpPr>
            <p:cNvPr id="655" name="Google Shape;655;p77"/>
            <p:cNvSpPr txBox="1"/>
            <p:nvPr/>
          </p:nvSpPr>
          <p:spPr>
            <a:xfrm>
              <a:off x="4717518" y="4190382"/>
              <a:ext cx="2752482" cy="586760"/>
            </a:xfrm>
            <a:prstGeom prst="rect">
              <a:avLst/>
            </a:prstGeom>
            <a:noFill/>
            <a:ln>
              <a:noFill/>
            </a:ln>
          </p:spPr>
          <p:txBody>
            <a:bodyPr spcFirstLastPara="1" wrap="square" lIns="91425" tIns="45700" rIns="91425" bIns="45700" anchor="ctr" anchorCtr="1">
              <a:normAutofit fontScale="92500" lnSpcReduction="20000"/>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a:solidFill>
                    <a:schemeClr val="lt1"/>
                  </a:solidFill>
                  <a:latin typeface="Calibri"/>
                  <a:ea typeface="Calibri"/>
                  <a:cs typeface="Calibri"/>
                  <a:sym typeface="Calibri"/>
                </a:rPr>
                <a:t>Technology Platform Updates</a:t>
              </a:r>
              <a:endParaRPr/>
            </a:p>
          </p:txBody>
        </p:sp>
      </p:grpSp>
      <p:sp>
        <p:nvSpPr>
          <p:cNvPr id="656" name="Google Shape;656;p77" title="&quot;&quot;"/>
          <p:cNvSpPr/>
          <p:nvPr/>
        </p:nvSpPr>
        <p:spPr>
          <a:xfrm>
            <a:off x="5465233" y="3805521"/>
            <a:ext cx="134458" cy="134458"/>
          </a:xfrm>
          <a:prstGeom prst="ellipse">
            <a:avLst/>
          </a:prstGeom>
          <a:solidFill>
            <a:schemeClr val="accent4"/>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62" name="Google Shape;662;p77" descr="timeline box" title="timeline box"/>
          <p:cNvGrpSpPr/>
          <p:nvPr/>
        </p:nvGrpSpPr>
        <p:grpSpPr>
          <a:xfrm>
            <a:off x="6144063" y="1658468"/>
            <a:ext cx="2752483" cy="1914490"/>
            <a:chOff x="6144063" y="1658468"/>
            <a:chExt cx="2752483" cy="1914490"/>
          </a:xfrm>
        </p:grpSpPr>
        <p:sp>
          <p:nvSpPr>
            <p:cNvPr id="663" name="Google Shape;663;p77" descr="Decorative box"/>
            <p:cNvSpPr/>
            <p:nvPr/>
          </p:nvSpPr>
          <p:spPr>
            <a:xfrm>
              <a:off x="6144063" y="2970667"/>
              <a:ext cx="2752482" cy="602291"/>
            </a:xfrm>
            <a:prstGeom prst="wedgeRectCallout">
              <a:avLst>
                <a:gd name="adj1" fmla="val -20344"/>
                <a:gd name="adj2" fmla="val 85571"/>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4" name="Google Shape;664;p77" descr="Decorative box"/>
            <p:cNvSpPr txBox="1"/>
            <p:nvPr/>
          </p:nvSpPr>
          <p:spPr>
            <a:xfrm>
              <a:off x="6144063" y="1658468"/>
              <a:ext cx="2752482" cy="1316129"/>
            </a:xfrm>
            <a:prstGeom prst="rect">
              <a:avLst/>
            </a:prstGeom>
            <a:solidFill>
              <a:srgbClr val="F0F4E6"/>
            </a:solid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accent5"/>
                </a:buClr>
                <a:buSzPts val="2000"/>
                <a:buFont typeface="Arial"/>
                <a:buNone/>
              </a:pPr>
              <a:r>
                <a:rPr lang="en-US" sz="2000" b="0" i="0" u="none" strike="noStrike" cap="none">
                  <a:solidFill>
                    <a:schemeClr val="accent5"/>
                  </a:solidFill>
                  <a:latin typeface="Calibri"/>
                  <a:ea typeface="Calibri"/>
                  <a:cs typeface="Calibri"/>
                  <a:sym typeface="Calibri"/>
                </a:rPr>
                <a:t>February 2024 through August 2024</a:t>
              </a:r>
              <a:endParaRPr/>
            </a:p>
          </p:txBody>
        </p:sp>
        <p:sp>
          <p:nvSpPr>
            <p:cNvPr id="665" name="Google Shape;665;p77"/>
            <p:cNvSpPr txBox="1"/>
            <p:nvPr/>
          </p:nvSpPr>
          <p:spPr>
            <a:xfrm>
              <a:off x="6144064" y="2970668"/>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a:solidFill>
                    <a:schemeClr val="lt1"/>
                  </a:solidFill>
                  <a:latin typeface="Calibri"/>
                  <a:ea typeface="Calibri"/>
                  <a:cs typeface="Calibri"/>
                  <a:sym typeface="Calibri"/>
                </a:rPr>
                <a:t>Fiscal Updates</a:t>
              </a:r>
              <a:endParaRPr/>
            </a:p>
          </p:txBody>
        </p:sp>
      </p:grpSp>
      <p:sp>
        <p:nvSpPr>
          <p:cNvPr id="666" name="Google Shape;666;p77" title="&quot;&quot;"/>
          <p:cNvSpPr/>
          <p:nvPr/>
        </p:nvSpPr>
        <p:spPr>
          <a:xfrm>
            <a:off x="6902833" y="3812293"/>
            <a:ext cx="134458" cy="134458"/>
          </a:xfrm>
          <a:prstGeom prst="ellipse">
            <a:avLst/>
          </a:prstGeom>
          <a:solidFill>
            <a:schemeClr val="accent5"/>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57" name="Google Shape;657;p77" descr="timeline box" title="timeline box"/>
          <p:cNvGrpSpPr/>
          <p:nvPr/>
        </p:nvGrpSpPr>
        <p:grpSpPr>
          <a:xfrm>
            <a:off x="7614196" y="4172859"/>
            <a:ext cx="2752483" cy="1910811"/>
            <a:chOff x="7614196" y="4172859"/>
            <a:chExt cx="2752483" cy="1910811"/>
          </a:xfrm>
        </p:grpSpPr>
        <p:sp>
          <p:nvSpPr>
            <p:cNvPr id="658" name="Google Shape;658;p77" descr="Decorative box"/>
            <p:cNvSpPr/>
            <p:nvPr/>
          </p:nvSpPr>
          <p:spPr>
            <a:xfrm rot="10800000" flipH="1">
              <a:off x="7614196" y="4172859"/>
              <a:ext cx="2746754" cy="602291"/>
            </a:xfrm>
            <a:prstGeom prst="wedgeRectCallout">
              <a:avLst>
                <a:gd name="adj1" fmla="val -20344"/>
                <a:gd name="adj2" fmla="val 85571"/>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9" name="Google Shape;659;p77" descr="Decorative box"/>
            <p:cNvSpPr txBox="1"/>
            <p:nvPr/>
          </p:nvSpPr>
          <p:spPr>
            <a:xfrm>
              <a:off x="7614196" y="4767541"/>
              <a:ext cx="2746754" cy="1316129"/>
            </a:xfrm>
            <a:prstGeom prst="rect">
              <a:avLst/>
            </a:prstGeom>
            <a:solidFill>
              <a:schemeClr val="lt2"/>
            </a:solid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1"/>
                </a:buClr>
                <a:buSzPts val="2000"/>
                <a:buFont typeface="Arial"/>
                <a:buNone/>
              </a:pPr>
              <a:r>
                <a:rPr lang="en-US" sz="2000" b="0" i="0" u="none" strike="noStrike" cap="none">
                  <a:solidFill>
                    <a:schemeClr val="accent1"/>
                  </a:solidFill>
                  <a:latin typeface="Calibri"/>
                  <a:ea typeface="Calibri"/>
                  <a:cs typeface="Calibri"/>
                  <a:sym typeface="Calibri"/>
                </a:rPr>
                <a:t>August 2023 Forward</a:t>
              </a:r>
              <a:endParaRPr/>
            </a:p>
          </p:txBody>
        </p:sp>
        <p:sp>
          <p:nvSpPr>
            <p:cNvPr id="660" name="Google Shape;660;p77"/>
            <p:cNvSpPr txBox="1"/>
            <p:nvPr/>
          </p:nvSpPr>
          <p:spPr>
            <a:xfrm>
              <a:off x="7614197" y="4190385"/>
              <a:ext cx="2752482" cy="586760"/>
            </a:xfrm>
            <a:prstGeom prst="rect">
              <a:avLst/>
            </a:prstGeom>
            <a:noFill/>
            <a:ln>
              <a:noFill/>
            </a:ln>
          </p:spPr>
          <p:txBody>
            <a:bodyPr spcFirstLastPara="1" wrap="square" lIns="91425" tIns="45700" rIns="91425" bIns="45700" anchor="ctr" anchorCtr="1">
              <a:normAutofit fontScale="92500" lnSpcReduction="20000"/>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a:solidFill>
                    <a:schemeClr val="lt1"/>
                  </a:solidFill>
                  <a:latin typeface="Calibri"/>
                  <a:ea typeface="Calibri"/>
                  <a:cs typeface="Calibri"/>
                  <a:sym typeface="Calibri"/>
                </a:rPr>
                <a:t>Presentations &amp; Trainings</a:t>
              </a:r>
              <a:endParaRPr/>
            </a:p>
          </p:txBody>
        </p:sp>
      </p:grpSp>
      <p:sp>
        <p:nvSpPr>
          <p:cNvPr id="661" name="Google Shape;661;p77" title="&quot;&quot;"/>
          <p:cNvSpPr/>
          <p:nvPr/>
        </p:nvSpPr>
        <p:spPr>
          <a:xfrm>
            <a:off x="8359598" y="3805525"/>
            <a:ext cx="134458" cy="134458"/>
          </a:xfrm>
          <a:prstGeom prst="ellipse">
            <a:avLst/>
          </a:prstGeom>
          <a:solidFill>
            <a:schemeClr val="accent1"/>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67" name="Google Shape;667;p77" descr="timeline box" title="timeline box"/>
          <p:cNvGrpSpPr/>
          <p:nvPr/>
        </p:nvGrpSpPr>
        <p:grpSpPr>
          <a:xfrm>
            <a:off x="8987864" y="1657129"/>
            <a:ext cx="2752483" cy="1914490"/>
            <a:chOff x="8987864" y="1657129"/>
            <a:chExt cx="2752483" cy="1914490"/>
          </a:xfrm>
        </p:grpSpPr>
        <p:sp>
          <p:nvSpPr>
            <p:cNvPr id="668" name="Google Shape;668;p77" descr="Decorative box"/>
            <p:cNvSpPr/>
            <p:nvPr/>
          </p:nvSpPr>
          <p:spPr>
            <a:xfrm>
              <a:off x="8987864" y="2969328"/>
              <a:ext cx="2752482" cy="602291"/>
            </a:xfrm>
            <a:prstGeom prst="wedgeRectCallout">
              <a:avLst>
                <a:gd name="adj1" fmla="val -20344"/>
                <a:gd name="adj2" fmla="val 85571"/>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9" name="Google Shape;669;p77" descr="Decorative box"/>
            <p:cNvSpPr txBox="1"/>
            <p:nvPr/>
          </p:nvSpPr>
          <p:spPr>
            <a:xfrm>
              <a:off x="8987864" y="1657129"/>
              <a:ext cx="2752482" cy="1316129"/>
            </a:xfrm>
            <a:prstGeom prst="rect">
              <a:avLst/>
            </a:prstGeom>
            <a:solidFill>
              <a:srgbClr val="E7F5F3"/>
            </a:solid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2"/>
                </a:buClr>
                <a:buSzPts val="2000"/>
                <a:buFont typeface="Arial"/>
                <a:buNone/>
              </a:pPr>
              <a:r>
                <a:rPr lang="en-US" sz="2000">
                  <a:solidFill>
                    <a:schemeClr val="dk2"/>
                  </a:solidFill>
                  <a:latin typeface="Calibri"/>
                  <a:ea typeface="Calibri"/>
                  <a:cs typeface="Calibri"/>
                  <a:sym typeface="Calibri"/>
                </a:rPr>
                <a:t>September 2024</a:t>
              </a:r>
              <a:endParaRPr/>
            </a:p>
          </p:txBody>
        </p:sp>
        <p:sp>
          <p:nvSpPr>
            <p:cNvPr id="670" name="Google Shape;670;p77"/>
            <p:cNvSpPr txBox="1"/>
            <p:nvPr/>
          </p:nvSpPr>
          <p:spPr>
            <a:xfrm>
              <a:off x="8987865" y="2969329"/>
              <a:ext cx="2752482" cy="586760"/>
            </a:xfrm>
            <a:prstGeom prst="rect">
              <a:avLst/>
            </a:prstGeom>
            <a:noFill/>
            <a:ln>
              <a:noFill/>
            </a:ln>
          </p:spPr>
          <p:txBody>
            <a:bodyPr spcFirstLastPara="1" wrap="square" lIns="91425" tIns="45700" rIns="91425" bIns="45700" anchor="ctr" anchorCtr="1">
              <a:normAutofit fontScale="92500"/>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a:solidFill>
                    <a:schemeClr val="lt1"/>
                  </a:solidFill>
                  <a:latin typeface="Calibri"/>
                  <a:ea typeface="Calibri"/>
                  <a:cs typeface="Calibri"/>
                  <a:sym typeface="Calibri"/>
                </a:rPr>
                <a:t>Implementation Date</a:t>
              </a:r>
              <a:endParaRPr/>
            </a:p>
          </p:txBody>
        </p:sp>
      </p:grpSp>
      <p:sp>
        <p:nvSpPr>
          <p:cNvPr id="671" name="Google Shape;671;p77" title="&quot;&quot;"/>
          <p:cNvSpPr/>
          <p:nvPr/>
        </p:nvSpPr>
        <p:spPr>
          <a:xfrm>
            <a:off x="9735682" y="3812294"/>
            <a:ext cx="134458" cy="134458"/>
          </a:xfrm>
          <a:prstGeom prst="ellipse">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80000"/>
              </a:lnSpc>
              <a:spcBef>
                <a:spcPts val="0"/>
              </a:spcBef>
              <a:spcAft>
                <a:spcPts val="0"/>
              </a:spcAft>
              <a:buNone/>
            </a:pPr>
            <a:endParaRPr sz="450" b="0" i="0" u="none" strike="noStrike" cap="none">
              <a:solidFill>
                <a:schemeClr val="lt1"/>
              </a:solidFill>
              <a:latin typeface="Calibri"/>
              <a:ea typeface="Calibri"/>
              <a:cs typeface="Calibri"/>
              <a:sym typeface="Calibri"/>
            </a:endParaRPr>
          </a:p>
        </p:txBody>
      </p:sp>
      <p:sp>
        <p:nvSpPr>
          <p:cNvPr id="634" name="Google Shape;634;p7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35" name="Google Shape;635;p7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4044281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17176" y="457200"/>
            <a:ext cx="10784542" cy="1026460"/>
          </a:xfrm>
        </p:spPr>
        <p:txBody>
          <a:bodyPr/>
          <a:lstStyle/>
          <a:p>
            <a:r>
              <a:rPr lang="en-US"/>
              <a:t>Key Updates in approved SPA</a:t>
            </a:r>
          </a:p>
        </p:txBody>
      </p:sp>
      <p:sp>
        <p:nvSpPr>
          <p:cNvPr id="5" name="Text Placeholder 6"/>
          <p:cNvSpPr>
            <a:spLocks noGrp="1"/>
          </p:cNvSpPr>
          <p:nvPr>
            <p:ph type="body" idx="1"/>
          </p:nvPr>
        </p:nvSpPr>
        <p:spPr>
          <a:xfrm>
            <a:off x="780676" y="1606394"/>
            <a:ext cx="10784542" cy="4426106"/>
          </a:xfrm>
        </p:spPr>
        <p:txBody>
          <a:bodyPr>
            <a:noAutofit/>
          </a:bodyPr>
          <a:lstStyle/>
          <a:p>
            <a:pPr>
              <a:buFont typeface="Arial" panose="05000000000000000000" pitchFamily="2" charset="2"/>
              <a:buChar char="•"/>
            </a:pPr>
            <a:r>
              <a:rPr lang="en-US"/>
              <a:t>Increases the types of billable services</a:t>
            </a:r>
          </a:p>
          <a:p>
            <a:pPr>
              <a:buFont typeface="Arial" panose="05000000000000000000" pitchFamily="2" charset="2"/>
              <a:buChar char="•"/>
            </a:pPr>
            <a:r>
              <a:rPr lang="en-US"/>
              <a:t>Increases the types of medically-qualified staff that can provide billable services</a:t>
            </a:r>
          </a:p>
          <a:p>
            <a:pPr>
              <a:buFont typeface="Arial" panose="05000000000000000000" pitchFamily="2" charset="2"/>
              <a:buChar char="•"/>
            </a:pPr>
            <a:r>
              <a:rPr lang="en-US"/>
              <a:t>Adds Section 504 plans and any other documented individualized health or behavioral health plans, or as otherwise determined medically necessary, for services provided in school programs and settings</a:t>
            </a:r>
          </a:p>
          <a:p>
            <a:pPr lvl="1">
              <a:buFont typeface="Courier New" panose="05000000000000000000" pitchFamily="2" charset="2"/>
              <a:buChar char="o"/>
            </a:pPr>
            <a:r>
              <a:rPr lang="en-US"/>
              <a:t>OHA is taking a phased approach to implementation, beginning with Section 504 plans</a:t>
            </a:r>
          </a:p>
          <a:p>
            <a:pPr>
              <a:buFont typeface="Arial" panose="05000000000000000000" pitchFamily="2" charset="2"/>
              <a:buChar char="•"/>
            </a:pPr>
            <a:r>
              <a:rPr lang="en-US"/>
              <a:t>Adds potential for “free care”</a:t>
            </a:r>
          </a:p>
        </p:txBody>
      </p:sp>
      <p:sp>
        <p:nvSpPr>
          <p:cNvPr id="6" name="Google Shape;109;p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2831726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717176" y="254000"/>
            <a:ext cx="10784542" cy="1026460"/>
          </a:xfrm>
        </p:spPr>
        <p:txBody>
          <a:bodyPr/>
          <a:lstStyle/>
          <a:p>
            <a:r>
              <a:rPr lang="en-US"/>
              <a:t>State Plan Comparison</a:t>
            </a:r>
          </a:p>
        </p:txBody>
      </p:sp>
      <p:graphicFrame>
        <p:nvGraphicFramePr>
          <p:cNvPr id="9" name="Table 8" descr="Table comparing the changes between the 2004 SPA and 2023 SPA" title="2004 and 2023 SPA Comparison">
            <a:extLst>
              <a:ext uri="{FF2B5EF4-FFF2-40B4-BE49-F238E27FC236}">
                <a16:creationId xmlns:a16="http://schemas.microsoft.com/office/drawing/2014/main" id="{12C066A9-15E6-F848-E8A2-6CD9290D7AEB}"/>
              </a:ext>
            </a:extLst>
          </p:cNvPr>
          <p:cNvGraphicFramePr>
            <a:graphicFrameLocks noGrp="1"/>
          </p:cNvGraphicFramePr>
          <p:nvPr>
            <p:extLst>
              <p:ext uri="{D42A27DB-BD31-4B8C-83A1-F6EECF244321}">
                <p14:modId xmlns:p14="http://schemas.microsoft.com/office/powerpoint/2010/main" val="3351167933"/>
              </p:ext>
            </p:extLst>
          </p:nvPr>
        </p:nvGraphicFramePr>
        <p:xfrm>
          <a:off x="637762" y="1285056"/>
          <a:ext cx="10513628" cy="4907280"/>
        </p:xfrm>
        <a:graphic>
          <a:graphicData uri="http://schemas.openxmlformats.org/drawingml/2006/table">
            <a:tbl>
              <a:tblPr firstRow="1" bandRow="1">
                <a:tableStyleId>{69012ECD-51FC-41F1-AA8D-1B2483CD663E}</a:tableStyleId>
              </a:tblPr>
              <a:tblGrid>
                <a:gridCol w="5298836">
                  <a:extLst>
                    <a:ext uri="{9D8B030D-6E8A-4147-A177-3AD203B41FA5}">
                      <a16:colId xmlns:a16="http://schemas.microsoft.com/office/drawing/2014/main" val="1585765993"/>
                    </a:ext>
                  </a:extLst>
                </a:gridCol>
                <a:gridCol w="5214792">
                  <a:extLst>
                    <a:ext uri="{9D8B030D-6E8A-4147-A177-3AD203B41FA5}">
                      <a16:colId xmlns:a16="http://schemas.microsoft.com/office/drawing/2014/main" val="2926520815"/>
                    </a:ext>
                  </a:extLst>
                </a:gridCol>
              </a:tblGrid>
              <a:tr h="1598143">
                <a:tc>
                  <a:txBody>
                    <a:bodyPr/>
                    <a:lstStyle/>
                    <a:p>
                      <a:pPr marL="0" marR="0" lvl="0" indent="0" algn="l" rtl="0" eaLnBrk="1" fontAlgn="auto" latinLnBrk="0" hangingPunct="1">
                        <a:lnSpc>
                          <a:spcPct val="100000"/>
                        </a:lnSpc>
                        <a:spcBef>
                          <a:spcPts val="0"/>
                        </a:spcBef>
                        <a:spcAft>
                          <a:spcPts val="0"/>
                        </a:spcAft>
                        <a:buClr>
                          <a:srgbClr val="000000"/>
                        </a:buClr>
                        <a:buSzTx/>
                        <a:buFont typeface="Arial"/>
                        <a:buNone/>
                      </a:pPr>
                      <a:r>
                        <a:rPr lang="en-US" sz="2000" b="1">
                          <a:latin typeface="Arial"/>
                        </a:rPr>
                        <a:t>Previous State Plan </a:t>
                      </a:r>
                      <a:r>
                        <a:rPr lang="en-US" sz="2000" b="0">
                          <a:latin typeface="Arial"/>
                        </a:rPr>
                        <a:t>included</a:t>
                      </a:r>
                      <a:r>
                        <a:rPr lang="en-US" sz="2000" b="0" u="none" strike="noStrike" cap="none">
                          <a:effectLst/>
                          <a:latin typeface="Arial"/>
                        </a:rPr>
                        <a:t> health-related</a:t>
                      </a:r>
                      <a:r>
                        <a:rPr lang="en-US" sz="2000" b="0" u="none" strike="noStrike" cap="none">
                          <a:effectLst/>
                          <a:latin typeface="Arial"/>
                          <a:sym typeface="Arial"/>
                        </a:rPr>
                        <a:t> services </a:t>
                      </a:r>
                      <a:r>
                        <a:rPr lang="en-US" sz="2000" b="0" u="none" strike="noStrike" cap="none">
                          <a:effectLst/>
                          <a:latin typeface="Arial"/>
                        </a:rPr>
                        <a:t>required by IDEA, specified</a:t>
                      </a:r>
                      <a:r>
                        <a:rPr lang="en-US" sz="2000" b="0" u="none" strike="noStrike" cap="none">
                          <a:effectLst/>
                          <a:latin typeface="Arial"/>
                          <a:sym typeface="Arial"/>
                        </a:rPr>
                        <a:t> on</a:t>
                      </a:r>
                      <a:r>
                        <a:rPr lang="en-US" sz="2000" b="0" u="none" strike="noStrike" cap="none">
                          <a:effectLst/>
                          <a:latin typeface="Arial"/>
                        </a:rPr>
                        <a:t> an </a:t>
                      </a:r>
                      <a:r>
                        <a:rPr lang="en-US" sz="2000" b="0" u="none" strike="noStrike" cap="none">
                          <a:effectLst/>
                          <a:latin typeface="Arial"/>
                          <a:sym typeface="Arial"/>
                        </a:rPr>
                        <a:t>IEP/</a:t>
                      </a:r>
                      <a:r>
                        <a:rPr lang="en-US" sz="2000" b="0" u="none" strike="noStrike" cap="none">
                          <a:effectLst/>
                          <a:latin typeface="Arial"/>
                        </a:rPr>
                        <a:t>IFSP, and provided</a:t>
                      </a:r>
                      <a:r>
                        <a:rPr lang="en-US" sz="2000" b="0" u="none" strike="noStrike" cap="none">
                          <a:effectLst/>
                          <a:latin typeface="Arial"/>
                          <a:sym typeface="Arial"/>
                        </a:rPr>
                        <a:t> by</a:t>
                      </a:r>
                      <a:r>
                        <a:rPr lang="en-US" sz="2000" b="0" u="none" strike="noStrike" cap="none">
                          <a:effectLst/>
                          <a:latin typeface="Arial"/>
                        </a:rPr>
                        <a:t> a set of approved providers (medically-qualified staff).</a:t>
                      </a:r>
                      <a:endParaRPr lang="en-US" sz="2000" b="0">
                        <a:latin typeface="Arial"/>
                      </a:endParaRPr>
                    </a:p>
                  </a:txBody>
                  <a:tcPr/>
                </a:tc>
                <a:tc>
                  <a:txBody>
                    <a:bodyPr/>
                    <a:lstStyle/>
                    <a:p>
                      <a:r>
                        <a:rPr lang="en-US" sz="2000"/>
                        <a:t>2023</a:t>
                      </a:r>
                      <a:r>
                        <a:rPr lang="en-US" sz="2000" baseline="0"/>
                        <a:t> SPA</a:t>
                      </a:r>
                      <a:r>
                        <a:rPr lang="en-US" sz="2000" b="0" baseline="0"/>
                        <a:t> includes previous services, adds health-related services specified on Section 504 and other medically necessary plans, and adds potential for additional medically-qualified staff</a:t>
                      </a:r>
                      <a:endParaRPr lang="en-US" sz="2000" b="0"/>
                    </a:p>
                  </a:txBody>
                  <a:tcPr/>
                </a:tc>
                <a:extLst>
                  <a:ext uri="{0D108BD9-81ED-4DB2-BD59-A6C34878D82A}">
                    <a16:rowId xmlns:a16="http://schemas.microsoft.com/office/drawing/2014/main" val="2923445569"/>
                  </a:ext>
                </a:extLst>
              </a:tr>
              <a:tr h="3256594">
                <a:tc>
                  <a:txBody>
                    <a:bodyPr/>
                    <a:lstStyle/>
                    <a:p>
                      <a:pPr marL="285750" indent="-285750">
                        <a:buFont typeface="Arial" panose="020B0604020202020204" pitchFamily="34" charset="0"/>
                        <a:buChar char="•"/>
                      </a:pPr>
                      <a:r>
                        <a:rPr lang="en-US" sz="1800" u="none" strike="noStrike" cap="none">
                          <a:effectLst/>
                          <a:sym typeface="Arial"/>
                        </a:rPr>
                        <a:t>Physical Therapists</a:t>
                      </a:r>
                    </a:p>
                    <a:p>
                      <a:pPr marL="285750" indent="-285750">
                        <a:buFont typeface="Arial" panose="020B0604020202020204" pitchFamily="34" charset="0"/>
                        <a:buChar char="•"/>
                      </a:pPr>
                      <a:r>
                        <a:rPr lang="en-US" sz="1800" u="none" strike="noStrike" cap="none">
                          <a:effectLst/>
                          <a:sym typeface="Arial"/>
                        </a:rPr>
                        <a:t>Occupational Therapists</a:t>
                      </a:r>
                    </a:p>
                    <a:p>
                      <a:pPr marL="285750" indent="-285750">
                        <a:buFont typeface="Arial" panose="020B0604020202020204" pitchFamily="34" charset="0"/>
                        <a:buChar char="•"/>
                      </a:pPr>
                      <a:r>
                        <a:rPr lang="en-US" sz="1800" u="none" strike="noStrike" cap="none">
                          <a:effectLst/>
                          <a:sym typeface="Arial"/>
                        </a:rPr>
                        <a:t>Speech Therapists</a:t>
                      </a:r>
                      <a:r>
                        <a:rPr lang="en-US" sz="1800" u="none" strike="noStrike" cap="none" baseline="0">
                          <a:effectLst/>
                        </a:rPr>
                        <a:t> </a:t>
                      </a:r>
                    </a:p>
                    <a:p>
                      <a:pPr marL="285750" indent="-285750">
                        <a:buFont typeface="Arial" panose="020B0604020202020204" pitchFamily="34" charset="0"/>
                        <a:buChar char="•"/>
                      </a:pPr>
                      <a:r>
                        <a:rPr lang="en-US" sz="1800" u="none" strike="noStrike" cap="none">
                          <a:effectLst/>
                          <a:sym typeface="Arial"/>
                        </a:rPr>
                        <a:t>Audiologists</a:t>
                      </a:r>
                      <a:r>
                        <a:rPr lang="en-US" sz="1800" u="none" strike="noStrike" cap="none" baseline="0">
                          <a:effectLst/>
                        </a:rPr>
                        <a:t> </a:t>
                      </a:r>
                      <a:endParaRPr lang="en-US" sz="1800" u="none" strike="noStrike" cap="none" baseline="0">
                        <a:effectLst/>
                        <a:sym typeface="Arial"/>
                      </a:endParaRPr>
                    </a:p>
                    <a:p>
                      <a:pPr marL="285750" indent="-285750">
                        <a:buFont typeface="Arial" panose="020B0604020202020204" pitchFamily="34" charset="0"/>
                        <a:buChar char="•"/>
                      </a:pPr>
                      <a:r>
                        <a:rPr lang="en-US" sz="1800" u="none" strike="noStrike" cap="none">
                          <a:effectLst/>
                          <a:sym typeface="Arial"/>
                        </a:rPr>
                        <a:t>Psychologists</a:t>
                      </a:r>
                      <a:r>
                        <a:rPr lang="en-US" sz="1800" u="none" strike="noStrike" cap="none" baseline="0">
                          <a:effectLst/>
                        </a:rPr>
                        <a:t> </a:t>
                      </a:r>
                      <a:endParaRPr lang="en-US" sz="1800" u="none" strike="noStrike" cap="none" baseline="0">
                        <a:effectLst/>
                        <a:sym typeface="Arial"/>
                      </a:endParaRPr>
                    </a:p>
                    <a:p>
                      <a:pPr marL="285750" indent="-285750">
                        <a:buFont typeface="Arial" panose="020B0604020202020204" pitchFamily="34" charset="0"/>
                        <a:buChar char="•"/>
                      </a:pPr>
                      <a:r>
                        <a:rPr lang="en-US" sz="1800" u="none" strike="noStrike" cap="none">
                          <a:effectLst/>
                          <a:sym typeface="Arial"/>
                        </a:rPr>
                        <a:t>Psychiatrists</a:t>
                      </a:r>
                      <a:r>
                        <a:rPr lang="en-US" sz="1800" u="none" strike="noStrike" cap="none" baseline="0">
                          <a:effectLst/>
                        </a:rPr>
                        <a:t> </a:t>
                      </a:r>
                      <a:endParaRPr lang="en-US" sz="1800" u="none" strike="noStrike" cap="none" baseline="0">
                        <a:effectLst/>
                        <a:sym typeface="Arial"/>
                      </a:endParaRPr>
                    </a:p>
                    <a:p>
                      <a:pPr marL="285750" indent="-285750">
                        <a:buFont typeface="Arial" panose="020B0604020202020204" pitchFamily="34" charset="0"/>
                        <a:buChar char="•"/>
                      </a:pPr>
                      <a:r>
                        <a:rPr lang="en-US" sz="1800" u="none" strike="noStrike" cap="none">
                          <a:effectLst/>
                          <a:sym typeface="Arial"/>
                        </a:rPr>
                        <a:t>Licensed Clinical Social Workers</a:t>
                      </a:r>
                      <a:r>
                        <a:rPr lang="en-US" sz="1800" u="none" strike="noStrike" cap="none">
                          <a:effectLst/>
                        </a:rPr>
                        <a:t> </a:t>
                      </a:r>
                      <a:endParaRPr lang="en-US" sz="1800" u="none" strike="noStrike" cap="none">
                        <a:effectLst/>
                        <a:sym typeface="Arial"/>
                      </a:endParaRPr>
                    </a:p>
                    <a:p>
                      <a:pPr marL="285750" indent="-285750">
                        <a:buFont typeface="Arial" panose="020B0604020202020204" pitchFamily="34" charset="0"/>
                        <a:buChar char="•"/>
                      </a:pPr>
                      <a:r>
                        <a:rPr lang="en-US" sz="1800" u="none" strike="noStrike" cap="none">
                          <a:effectLst/>
                          <a:sym typeface="Arial"/>
                        </a:rPr>
                        <a:t>Nurse Practitioners</a:t>
                      </a:r>
                      <a:r>
                        <a:rPr lang="en-US" sz="1800" u="none" strike="noStrike" cap="none" baseline="0">
                          <a:effectLst/>
                        </a:rPr>
                        <a:t> </a:t>
                      </a:r>
                      <a:endParaRPr lang="en-US" sz="1800" u="none" strike="noStrike" cap="none" baseline="0">
                        <a:effectLst/>
                        <a:sym typeface="Arial"/>
                      </a:endParaRPr>
                    </a:p>
                    <a:p>
                      <a:pPr marL="285750" indent="-285750">
                        <a:buFont typeface="Arial" panose="020B0604020202020204" pitchFamily="34" charset="0"/>
                        <a:buChar char="•"/>
                      </a:pPr>
                      <a:r>
                        <a:rPr lang="en-US" sz="1800" u="none" strike="noStrike" cap="none">
                          <a:effectLst/>
                          <a:sym typeface="Arial"/>
                        </a:rPr>
                        <a:t>Registered Nurses</a:t>
                      </a:r>
                      <a:r>
                        <a:rPr lang="en-US" sz="1800" u="none" strike="noStrike" cap="none">
                          <a:effectLst/>
                        </a:rPr>
                        <a:t> </a:t>
                      </a:r>
                      <a:endParaRPr lang="en-US" sz="1800" u="none" strike="noStrike" cap="none">
                        <a:effectLst/>
                        <a:sym typeface="Arial"/>
                      </a:endParaRPr>
                    </a:p>
                    <a:p>
                      <a:pPr marL="285750" indent="-285750">
                        <a:buFont typeface="Arial" panose="020B0604020202020204" pitchFamily="34" charset="0"/>
                        <a:buChar char="•"/>
                      </a:pPr>
                      <a:r>
                        <a:rPr lang="en-US" sz="1800" u="none" strike="noStrike" cap="none">
                          <a:effectLst/>
                          <a:sym typeface="Arial"/>
                        </a:rPr>
                        <a:t>Physician</a:t>
                      </a:r>
                      <a:r>
                        <a:rPr lang="en-US" sz="1800" u="none" strike="noStrike" cap="none" baseline="0">
                          <a:effectLst/>
                        </a:rPr>
                        <a:t> </a:t>
                      </a:r>
                      <a:endParaRPr lang="en-US" sz="1800" u="none" strike="noStrike" cap="none" baseline="0">
                        <a:effectLst/>
                        <a:sym typeface="Arial"/>
                      </a:endParaRPr>
                    </a:p>
                    <a:p>
                      <a:pPr marL="285750" indent="-285750">
                        <a:buFont typeface="Arial" panose="020B0604020202020204" pitchFamily="34" charset="0"/>
                        <a:buChar char="•"/>
                      </a:pPr>
                      <a:r>
                        <a:rPr lang="en-US" sz="1800" u="none" strike="noStrike" cap="none">
                          <a:effectLst/>
                          <a:sym typeface="Arial"/>
                        </a:rPr>
                        <a:t>Transportation services</a:t>
                      </a:r>
                      <a:r>
                        <a:rPr lang="en-US" sz="1800" u="none" strike="noStrike" cap="none">
                          <a:effectLst/>
                        </a:rPr>
                        <a:t> </a:t>
                      </a:r>
                      <a:endParaRPr lang="en-US" sz="1800" u="none" strike="noStrike" cap="none">
                        <a:effectLst/>
                        <a:sym typeface="Arial"/>
                      </a:endParaRPr>
                    </a:p>
                    <a:p>
                      <a:endParaRPr lang="en-US" sz="1200">
                        <a:solidFill>
                          <a:srgbClr val="7030A0"/>
                        </a:solidFill>
                      </a:endParaRPr>
                    </a:p>
                  </a:txBody>
                  <a:tcPr/>
                </a:tc>
                <a:tc>
                  <a:txBody>
                    <a:bodyPr/>
                    <a:lstStyle/>
                    <a:p>
                      <a:pPr marL="285750" marR="0" lvl="0" indent="-285750">
                        <a:lnSpc>
                          <a:spcPct val="107000"/>
                        </a:lnSpc>
                        <a:spcBef>
                          <a:spcPts val="0"/>
                        </a:spcBef>
                        <a:spcAft>
                          <a:spcPts val="0"/>
                        </a:spcAft>
                        <a:buFont typeface="Arial" panose="020B0604020202020204" pitchFamily="34" charset="0"/>
                        <a:buChar char="•"/>
                      </a:pPr>
                      <a:r>
                        <a:rPr lang="en-US" sz="1800" dirty="0">
                          <a:solidFill>
                            <a:schemeClr val="tx1"/>
                          </a:solidFill>
                          <a:effectLst/>
                        </a:rPr>
                        <a:t>Behavioral Health Services</a:t>
                      </a:r>
                    </a:p>
                    <a:p>
                      <a:pPr marL="285750" marR="0" lvl="0" indent="-285750">
                        <a:lnSpc>
                          <a:spcPct val="107000"/>
                        </a:lnSpc>
                        <a:spcBef>
                          <a:spcPts val="0"/>
                        </a:spcBef>
                        <a:spcAft>
                          <a:spcPts val="0"/>
                        </a:spcAft>
                        <a:buFont typeface="Arial" panose="020B0604020202020204" pitchFamily="34" charset="0"/>
                        <a:buChar char="•"/>
                      </a:pPr>
                      <a:r>
                        <a:rPr lang="en-US" sz="1800" dirty="0">
                          <a:solidFill>
                            <a:schemeClr val="tx1"/>
                          </a:solidFill>
                          <a:effectLst/>
                        </a:rPr>
                        <a:t>Dental Health Services</a:t>
                      </a:r>
                    </a:p>
                    <a:p>
                      <a:pPr marL="285750" marR="0" lvl="0" indent="-285750">
                        <a:lnSpc>
                          <a:spcPct val="107000"/>
                        </a:lnSpc>
                        <a:spcBef>
                          <a:spcPts val="0"/>
                        </a:spcBef>
                        <a:spcAft>
                          <a:spcPts val="0"/>
                        </a:spcAft>
                        <a:buFont typeface="Arial" panose="020B0604020202020204" pitchFamily="34" charset="0"/>
                        <a:buChar char="•"/>
                      </a:pPr>
                      <a:r>
                        <a:rPr lang="en-US" sz="1800" dirty="0">
                          <a:solidFill>
                            <a:schemeClr val="tx1"/>
                          </a:solidFill>
                          <a:effectLst/>
                        </a:rPr>
                        <a:t>Diagnostic, screening, preventive, developmental and rehabilitative services</a:t>
                      </a:r>
                    </a:p>
                    <a:p>
                      <a:pPr marL="285750" marR="0" lvl="0" indent="-285750">
                        <a:lnSpc>
                          <a:spcPct val="107000"/>
                        </a:lnSpc>
                        <a:spcBef>
                          <a:spcPts val="0"/>
                        </a:spcBef>
                        <a:spcAft>
                          <a:spcPts val="0"/>
                        </a:spcAft>
                        <a:buFont typeface="Arial" panose="020B0604020202020204" pitchFamily="34" charset="0"/>
                        <a:buChar char="•"/>
                      </a:pPr>
                      <a:r>
                        <a:rPr lang="en-US" sz="1800" dirty="0">
                          <a:solidFill>
                            <a:schemeClr val="tx1"/>
                          </a:solidFill>
                          <a:effectLst/>
                        </a:rPr>
                        <a:t>Nutritional Health Services</a:t>
                      </a:r>
                    </a:p>
                    <a:p>
                      <a:pPr marL="285750" marR="0" lvl="0" indent="-285750">
                        <a:lnSpc>
                          <a:spcPct val="107000"/>
                        </a:lnSpc>
                        <a:spcBef>
                          <a:spcPts val="0"/>
                        </a:spcBef>
                        <a:spcAft>
                          <a:spcPts val="0"/>
                        </a:spcAft>
                        <a:buFont typeface="Arial" panose="020B0604020202020204" pitchFamily="34" charset="0"/>
                        <a:buChar char="•"/>
                      </a:pPr>
                      <a:r>
                        <a:rPr lang="en-US" sz="1800" dirty="0">
                          <a:solidFill>
                            <a:schemeClr val="tx1"/>
                          </a:solidFill>
                          <a:effectLst/>
                        </a:rPr>
                        <a:t>Personal Care Services</a:t>
                      </a:r>
                    </a:p>
                    <a:p>
                      <a:pPr marL="285750" marR="0" lvl="0" indent="-285750">
                        <a:lnSpc>
                          <a:spcPct val="107000"/>
                        </a:lnSpc>
                        <a:spcBef>
                          <a:spcPts val="0"/>
                        </a:spcBef>
                        <a:spcAft>
                          <a:spcPts val="0"/>
                        </a:spcAft>
                        <a:buFont typeface="Arial" panose="020B0604020202020204" pitchFamily="34" charset="0"/>
                        <a:buChar char="•"/>
                      </a:pPr>
                      <a:r>
                        <a:rPr lang="en-US" sz="1800" dirty="0">
                          <a:solidFill>
                            <a:schemeClr val="tx1"/>
                          </a:solidFill>
                          <a:effectLst/>
                        </a:rPr>
                        <a:t>Respiratory Therapy Services</a:t>
                      </a:r>
                    </a:p>
                  </a:txBody>
                  <a:tcPr/>
                </a:tc>
                <a:extLst>
                  <a:ext uri="{0D108BD9-81ED-4DB2-BD59-A6C34878D82A}">
                    <a16:rowId xmlns:a16="http://schemas.microsoft.com/office/drawing/2014/main" val="1101163804"/>
                  </a:ext>
                </a:extLst>
              </a:tr>
            </a:tbl>
          </a:graphicData>
        </a:graphic>
      </p:graphicFrame>
      <p:sp>
        <p:nvSpPr>
          <p:cNvPr id="7" name="Footer Placeholder 3"/>
          <p:cNvSpPr>
            <a:spLocks noGrp="1"/>
          </p:cNvSpPr>
          <p:nvPr>
            <p:ph type="ftr" idx="11"/>
          </p:nvPr>
        </p:nvSpPr>
        <p:spPr>
          <a:xfrm>
            <a:off x="717176" y="6139793"/>
            <a:ext cx="2864224" cy="365125"/>
          </a:xfrm>
        </p:spPr>
        <p:txBody>
          <a:bodyPr/>
          <a:lstStyle/>
          <a:p>
            <a:r>
              <a:rPr lang="en-US" dirty="0"/>
              <a:t>Oregon Department of Education</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4183960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CA9666-16B4-853F-90AB-37FA56FCA9EF}"/>
              </a:ext>
            </a:extLst>
          </p:cNvPr>
          <p:cNvSpPr>
            <a:spLocks noGrp="1"/>
          </p:cNvSpPr>
          <p:nvPr>
            <p:ph type="title"/>
          </p:nvPr>
        </p:nvSpPr>
        <p:spPr/>
        <p:txBody>
          <a:bodyPr/>
          <a:lstStyle/>
          <a:p>
            <a:r>
              <a:rPr lang="en-US"/>
              <a:t>Oregon Administrative Rules (OARs)</a:t>
            </a:r>
          </a:p>
        </p:txBody>
      </p:sp>
      <p:sp>
        <p:nvSpPr>
          <p:cNvPr id="2" name="Text Placeholder 1">
            <a:extLst>
              <a:ext uri="{FF2B5EF4-FFF2-40B4-BE49-F238E27FC236}">
                <a16:creationId xmlns:a16="http://schemas.microsoft.com/office/drawing/2014/main" id="{D64CDAAA-C64C-88B5-BB32-B3A269CD71D9}"/>
              </a:ext>
            </a:extLst>
          </p:cNvPr>
          <p:cNvSpPr>
            <a:spLocks noGrp="1"/>
          </p:cNvSpPr>
          <p:nvPr>
            <p:ph type="body" idx="1"/>
          </p:nvPr>
        </p:nvSpPr>
        <p:spPr>
          <a:xfrm>
            <a:off x="717176" y="1825625"/>
            <a:ext cx="10784542" cy="3394075"/>
          </a:xfrm>
        </p:spPr>
        <p:txBody>
          <a:bodyPr/>
          <a:lstStyle/>
          <a:p>
            <a:r>
              <a:rPr lang="en-US">
                <a:solidFill>
                  <a:schemeClr val="tx1"/>
                </a:solidFill>
              </a:rPr>
              <a:t>To bill for the expanded services per the updated State Plan, OHA will need to update the current School Based Health Services (SBHS) rules (OAR Chapter 410, Division 133)</a:t>
            </a:r>
          </a:p>
          <a:p>
            <a:r>
              <a:rPr lang="en-US"/>
              <a:t>Timeline for rule updates: </a:t>
            </a:r>
          </a:p>
          <a:p>
            <a:pPr lvl="1">
              <a:buFont typeface="Courier New" panose="05000000000000000000" pitchFamily="2" charset="2"/>
              <a:buChar char="o"/>
            </a:pPr>
            <a:r>
              <a:rPr lang="en-US" b="1"/>
              <a:t>April 1</a:t>
            </a:r>
            <a:r>
              <a:rPr lang="en-US"/>
              <a:t> – Finalize SBHS Oregon Administrative Rule language.</a:t>
            </a:r>
          </a:p>
          <a:p>
            <a:pPr lvl="1">
              <a:buFont typeface="Courier New" panose="05000000000000000000" pitchFamily="2" charset="2"/>
              <a:buChar char="o"/>
            </a:pPr>
            <a:r>
              <a:rPr lang="en-US" b="1"/>
              <a:t>July 1</a:t>
            </a:r>
            <a:r>
              <a:rPr lang="en-US"/>
              <a:t> – Expected date to adopt OARs, Chapter 410, Division 133</a:t>
            </a:r>
          </a:p>
          <a:p>
            <a:pPr lvl="1">
              <a:buFont typeface="Courier New" panose="05000000000000000000" pitchFamily="2" charset="2"/>
              <a:buChar char="o"/>
            </a:pPr>
            <a:r>
              <a:rPr lang="en-US" b="1"/>
              <a:t>August (TBD)</a:t>
            </a:r>
            <a:r>
              <a:rPr lang="en-US"/>
              <a:t> – Provide training on updated rules</a:t>
            </a:r>
          </a:p>
        </p:txBody>
      </p:sp>
      <p:sp>
        <p:nvSpPr>
          <p:cNvPr id="5" name="Footer Placeholder 3">
            <a:extLst>
              <a:ext uri="{FF2B5EF4-FFF2-40B4-BE49-F238E27FC236}">
                <a16:creationId xmlns:a16="http://schemas.microsoft.com/office/drawing/2014/main" id="{2160DEE0-4980-5BBE-9015-3DC377A5E790}"/>
              </a:ext>
            </a:extLst>
          </p:cNvPr>
          <p:cNvSpPr>
            <a:spLocks noGrp="1"/>
          </p:cNvSpPr>
          <p:nvPr>
            <p:ph type="ftr" idx="11"/>
          </p:nvPr>
        </p:nvSpPr>
        <p:spPr>
          <a:xfrm>
            <a:off x="717176" y="6139793"/>
            <a:ext cx="2864224" cy="365125"/>
          </a:xfrm>
        </p:spPr>
        <p:txBody>
          <a:bodyPr/>
          <a:lstStyle/>
          <a:p>
            <a:r>
              <a:rPr lang="en-US" dirty="0"/>
              <a:t>Oregon Department of Education</a:t>
            </a:r>
          </a:p>
        </p:txBody>
      </p:sp>
      <p:sp>
        <p:nvSpPr>
          <p:cNvPr id="3" name="Slide Number Placeholder 2">
            <a:extLst>
              <a:ext uri="{FF2B5EF4-FFF2-40B4-BE49-F238E27FC236}">
                <a16:creationId xmlns:a16="http://schemas.microsoft.com/office/drawing/2014/main" id="{F2ECD047-3B33-93A9-256A-E79CE3D0F93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1313791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7651" y="2441247"/>
            <a:ext cx="11722100" cy="1023261"/>
          </a:xfrm>
        </p:spPr>
        <p:txBody>
          <a:bodyPr>
            <a:normAutofit/>
          </a:bodyPr>
          <a:lstStyle/>
          <a:p>
            <a:r>
              <a:rPr lang="en-US"/>
              <a:t>School Medicaid Advisory Committee</a:t>
            </a:r>
          </a:p>
        </p:txBody>
      </p:sp>
      <p:pic>
        <p:nvPicPr>
          <p:cNvPr id="5" name="Picture 4" descr="OHA-Word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1223" y="4620336"/>
            <a:ext cx="2074955" cy="81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Google Shape;634;p7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2676872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CBD26-D7E8-95C6-91F6-3D36D6A62176}"/>
              </a:ext>
            </a:extLst>
          </p:cNvPr>
          <p:cNvSpPr>
            <a:spLocks noGrp="1"/>
          </p:cNvSpPr>
          <p:nvPr>
            <p:ph type="title"/>
          </p:nvPr>
        </p:nvSpPr>
        <p:spPr/>
        <p:txBody>
          <a:bodyPr/>
          <a:lstStyle/>
          <a:p>
            <a:r>
              <a:rPr lang="en-US"/>
              <a:t>School Medicaid Advisory Committee</a:t>
            </a:r>
          </a:p>
        </p:txBody>
      </p:sp>
      <p:sp>
        <p:nvSpPr>
          <p:cNvPr id="3" name="Text Placeholder 2">
            <a:extLst>
              <a:ext uri="{FF2B5EF4-FFF2-40B4-BE49-F238E27FC236}">
                <a16:creationId xmlns:a16="http://schemas.microsoft.com/office/drawing/2014/main" id="{5D877090-A2E7-5863-E10A-0A27B03787EC}"/>
              </a:ext>
            </a:extLst>
          </p:cNvPr>
          <p:cNvSpPr>
            <a:spLocks noGrp="1"/>
          </p:cNvSpPr>
          <p:nvPr>
            <p:ph type="body" idx="1"/>
          </p:nvPr>
        </p:nvSpPr>
        <p:spPr/>
        <p:txBody>
          <a:bodyPr>
            <a:normAutofit lnSpcReduction="10000"/>
          </a:bodyPr>
          <a:lstStyle/>
          <a:p>
            <a:pPr marL="114300" indent="0" rtl="0">
              <a:spcBef>
                <a:spcPts val="0"/>
              </a:spcBef>
              <a:spcAft>
                <a:spcPts val="0"/>
              </a:spcAft>
              <a:buNone/>
            </a:pPr>
            <a:r>
              <a:rPr lang="en-US" sz="1800" b="0" i="0" u="none" strike="noStrike">
                <a:solidFill>
                  <a:srgbClr val="242424"/>
                </a:solidFill>
                <a:effectLst/>
                <a:latin typeface="Calibri" panose="020F0502020204030204" pitchFamily="34" charset="0"/>
                <a:cs typeface="Calibri" panose="020F0502020204030204" pitchFamily="34" charset="0"/>
              </a:rPr>
              <a:t>ODE and OHA are bringing back our School Medicaid Advisory Committee. The committee will serve as an informal advisory body with the goals of:</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Maximizing School Medicaid billing in Oregon</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Removing barriers to participation</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Developing and updating training and resources</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Increasing the number of participating school districts</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Continuous program improvement</a:t>
            </a:r>
          </a:p>
          <a:p>
            <a:pPr marL="114300" indent="0" rtl="0" fontAlgn="base">
              <a:spcBef>
                <a:spcPts val="0"/>
              </a:spcBef>
              <a:spcAft>
                <a:spcPts val="0"/>
              </a:spcAft>
              <a:buNone/>
            </a:pPr>
            <a:endParaRPr lang="en-US" sz="1800">
              <a:solidFill>
                <a:srgbClr val="242424"/>
              </a:solidFill>
              <a:latin typeface="Calibri" panose="020F0502020204030204" pitchFamily="34" charset="0"/>
              <a:cs typeface="Calibri" panose="020F0502020204030204" pitchFamily="34" charset="0"/>
            </a:endParaRPr>
          </a:p>
          <a:p>
            <a:pPr marL="114300" indent="0" rtl="0" fontAlgn="base">
              <a:spcBef>
                <a:spcPts val="0"/>
              </a:spcBef>
              <a:spcAft>
                <a:spcPts val="0"/>
              </a:spcAft>
              <a:buNone/>
            </a:pPr>
            <a:r>
              <a:rPr lang="en-US" sz="1800" b="0" i="0" u="none" strike="noStrike">
                <a:solidFill>
                  <a:srgbClr val="242424"/>
                </a:solidFill>
                <a:effectLst/>
                <a:latin typeface="Calibri" panose="020F0502020204030204" pitchFamily="34" charset="0"/>
                <a:cs typeface="Calibri" panose="020F0502020204030204" pitchFamily="34" charset="0"/>
              </a:rPr>
              <a:t>ODE and OHA will co-lead the </a:t>
            </a:r>
            <a:r>
              <a:rPr lang="en-US" sz="1800">
                <a:solidFill>
                  <a:srgbClr val="242424"/>
                </a:solidFill>
                <a:latin typeface="Calibri" panose="020F0502020204030204" pitchFamily="34" charset="0"/>
                <a:cs typeface="Calibri" panose="020F0502020204030204" pitchFamily="34" charset="0"/>
              </a:rPr>
              <a:t>committee. </a:t>
            </a:r>
            <a:r>
              <a:rPr lang="en-US" sz="1800" b="0" i="0" u="none" strike="noStrike">
                <a:solidFill>
                  <a:srgbClr val="242424"/>
                </a:solidFill>
                <a:effectLst/>
                <a:latin typeface="Calibri" panose="020F0502020204030204" pitchFamily="34" charset="0"/>
                <a:cs typeface="Calibri" panose="020F0502020204030204" pitchFamily="34" charset="0"/>
              </a:rPr>
              <a:t>Membership will represent a variety of perspectives:</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School Health Practitioners</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Advocacy Groups (COSA, OASBO, FACT, OSBA, etc.)</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Parent(s) of a Student(s) with a Section 504 Plan, IEP, or IFSP</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School District Administrators</a:t>
            </a:r>
          </a:p>
          <a:p>
            <a:pPr lvl="1" fontAlgn="base">
              <a:spcBef>
                <a:spcPts val="0"/>
              </a:spcBef>
            </a:pPr>
            <a:r>
              <a:rPr lang="en-US" sz="1800">
                <a:solidFill>
                  <a:srgbClr val="242424"/>
                </a:solidFill>
                <a:latin typeface="Calibri" panose="020F0502020204030204" pitchFamily="34" charset="0"/>
                <a:cs typeface="Calibri" panose="020F0502020204030204" pitchFamily="34" charset="0"/>
              </a:rPr>
              <a:t>School Business Office Personnel</a:t>
            </a:r>
            <a:endParaRPr lang="en-US" sz="1800" b="0" i="0" u="none" strike="noStrike">
              <a:solidFill>
                <a:srgbClr val="242424"/>
              </a:solidFill>
              <a:effectLst/>
              <a:latin typeface="Calibri" panose="020F0502020204030204" pitchFamily="34" charset="0"/>
              <a:cs typeface="Calibri" panose="020F0502020204030204" pitchFamily="34" charset="0"/>
            </a:endParaRP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EI/ECSE Program Staff/Administrators</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Education Service District (ESD) Administrators</a:t>
            </a:r>
          </a:p>
          <a:p>
            <a:pPr lvl="1" fontAlgn="base">
              <a:spcBef>
                <a:spcPts val="0"/>
              </a:spcBef>
            </a:pPr>
            <a:r>
              <a:rPr lang="en-US" sz="1800" b="0" i="0" u="none" strike="noStrike">
                <a:solidFill>
                  <a:srgbClr val="242424"/>
                </a:solidFill>
                <a:effectLst/>
                <a:latin typeface="Calibri" panose="020F0502020204030204" pitchFamily="34" charset="0"/>
                <a:cs typeface="Calibri" panose="020F0502020204030204" pitchFamily="34" charset="0"/>
              </a:rPr>
              <a:t>School Medicaid Program </a:t>
            </a:r>
            <a:r>
              <a:rPr lang="en-US" sz="1800">
                <a:solidFill>
                  <a:srgbClr val="242424"/>
                </a:solidFill>
                <a:latin typeface="Calibri" panose="020F0502020204030204" pitchFamily="34" charset="0"/>
                <a:cs typeface="Calibri" panose="020F0502020204030204" pitchFamily="34" charset="0"/>
              </a:rPr>
              <a:t>Staff with Expertise in Medicaid billing, technology, or policy</a:t>
            </a:r>
            <a:endParaRPr lang="en-US" sz="1800" b="0" i="0" u="none" strike="noStrike">
              <a:solidFill>
                <a:srgbClr val="242424"/>
              </a:solidFill>
              <a:effectLst/>
              <a:latin typeface="Calibri" panose="020F0502020204030204" pitchFamily="34" charset="0"/>
              <a:cs typeface="Calibri" panose="020F0502020204030204" pitchFamily="34" charset="0"/>
            </a:endParaRPr>
          </a:p>
          <a:p>
            <a:pPr marL="114300" indent="0" rtl="0">
              <a:spcBef>
                <a:spcPts val="0"/>
              </a:spcBef>
              <a:spcAft>
                <a:spcPts val="0"/>
              </a:spcAft>
              <a:buNone/>
            </a:pPr>
            <a:endParaRPr lang="en-US" sz="1800" b="0" i="0" u="none" strike="noStrike">
              <a:solidFill>
                <a:srgbClr val="242424"/>
              </a:solidFill>
              <a:effectLst/>
              <a:latin typeface="Arial" panose="020B0604020202020204" pitchFamily="34" charset="0"/>
            </a:endParaRPr>
          </a:p>
          <a:p>
            <a:pPr marL="457200" rtl="0">
              <a:spcBef>
                <a:spcPts val="0"/>
              </a:spcBef>
              <a:spcAft>
                <a:spcPts val="0"/>
              </a:spcAft>
            </a:pPr>
            <a:endParaRPr lang="en-US" sz="1800">
              <a:solidFill>
                <a:srgbClr val="242424"/>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B6976147-E90D-1568-4B66-5CE03E7561B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2018462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6C394-AF2D-CC16-A7C4-F583905C0FD7}"/>
              </a:ext>
            </a:extLst>
          </p:cNvPr>
          <p:cNvSpPr>
            <a:spLocks noGrp="1"/>
          </p:cNvSpPr>
          <p:nvPr>
            <p:ph type="title"/>
          </p:nvPr>
        </p:nvSpPr>
        <p:spPr/>
        <p:txBody>
          <a:bodyPr/>
          <a:lstStyle/>
          <a:p>
            <a:r>
              <a:rPr lang="en-US"/>
              <a:t>School Medicaid Advisory Committee</a:t>
            </a:r>
          </a:p>
        </p:txBody>
      </p:sp>
      <p:sp>
        <p:nvSpPr>
          <p:cNvPr id="3" name="Text Placeholder 2">
            <a:extLst>
              <a:ext uri="{FF2B5EF4-FFF2-40B4-BE49-F238E27FC236}">
                <a16:creationId xmlns:a16="http://schemas.microsoft.com/office/drawing/2014/main" id="{703D33ED-11F3-7F20-9894-C69A0B2FA4D3}"/>
              </a:ext>
            </a:extLst>
          </p:cNvPr>
          <p:cNvSpPr>
            <a:spLocks noGrp="1"/>
          </p:cNvSpPr>
          <p:nvPr>
            <p:ph type="body" idx="1"/>
          </p:nvPr>
        </p:nvSpPr>
        <p:spPr/>
        <p:txBody>
          <a:bodyPr/>
          <a:lstStyle/>
          <a:p>
            <a:pPr marL="114300" indent="0">
              <a:buNone/>
            </a:pPr>
            <a:r>
              <a:rPr lang="en-US"/>
              <a:t>Timeline for Committee:</a:t>
            </a:r>
          </a:p>
          <a:p>
            <a:pPr lvl="1"/>
            <a:r>
              <a:rPr lang="en-US" b="1"/>
              <a:t>March 2024 - </a:t>
            </a:r>
            <a:r>
              <a:rPr lang="en-US"/>
              <a:t>ODE will solicit applications</a:t>
            </a:r>
          </a:p>
          <a:p>
            <a:pPr lvl="1"/>
            <a:r>
              <a:rPr lang="en-US"/>
              <a:t>ODE/OHA will jointly review applicants and determine membership</a:t>
            </a:r>
          </a:p>
          <a:p>
            <a:pPr lvl="1"/>
            <a:r>
              <a:rPr lang="en-US" b="1"/>
              <a:t>Mid-April</a:t>
            </a:r>
            <a:r>
              <a:rPr lang="en-US"/>
              <a:t> - Announcements of membership will be made</a:t>
            </a:r>
          </a:p>
          <a:p>
            <a:pPr lvl="1"/>
            <a:r>
              <a:rPr lang="en-US" b="1"/>
              <a:t>June 2024 </a:t>
            </a:r>
            <a:r>
              <a:rPr lang="en-US"/>
              <a:t>- First meeting to be held</a:t>
            </a:r>
          </a:p>
        </p:txBody>
      </p:sp>
      <p:sp>
        <p:nvSpPr>
          <p:cNvPr id="4" name="Slide Number Placeholder 3">
            <a:extLst>
              <a:ext uri="{FF2B5EF4-FFF2-40B4-BE49-F238E27FC236}">
                <a16:creationId xmlns:a16="http://schemas.microsoft.com/office/drawing/2014/main" id="{74BA332C-A953-795C-DDE5-83D75368879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55386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8" name="Google Shape;118;p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1"/>
              </a:buClr>
              <a:buSzPts val="4400"/>
              <a:buFont typeface="Calibri"/>
              <a:buNone/>
            </a:pPr>
            <a:r>
              <a:rPr lang="en-US"/>
              <a:t>Welcome!</a:t>
            </a:r>
            <a:endParaRPr/>
          </a:p>
        </p:txBody>
      </p:sp>
      <p:pic>
        <p:nvPicPr>
          <p:cNvPr id="6" name="Google Shape;775;p85" descr="Person and world icon"/>
          <p:cNvPicPr preferRelativeResize="0"/>
          <p:nvPr/>
        </p:nvPicPr>
        <p:blipFill rotWithShape="1">
          <a:blip r:embed="rId3">
            <a:alphaModFix/>
          </a:blip>
          <a:srcRect/>
          <a:stretch/>
        </p:blipFill>
        <p:spPr>
          <a:xfrm>
            <a:off x="5505451" y="98874"/>
            <a:ext cx="1743112" cy="1743112"/>
          </a:xfrm>
          <a:prstGeom prst="rect">
            <a:avLst/>
          </a:prstGeom>
          <a:noFill/>
          <a:ln>
            <a:noFill/>
          </a:ln>
        </p:spPr>
      </p:pic>
      <p:sp>
        <p:nvSpPr>
          <p:cNvPr id="115" name="Google Shape;115;p2"/>
          <p:cNvSpPr txBox="1">
            <a:spLocks noGrp="1"/>
          </p:cNvSpPr>
          <p:nvPr>
            <p:ph type="body" idx="1"/>
          </p:nvPr>
        </p:nvSpPr>
        <p:spPr>
          <a:xfrm>
            <a:off x="717250" y="1685450"/>
            <a:ext cx="10784400" cy="4608300"/>
          </a:xfrm>
          <a:prstGeom prst="rect">
            <a:avLst/>
          </a:prstGeom>
          <a:noFill/>
          <a:ln>
            <a:noFill/>
          </a:ln>
        </p:spPr>
        <p:txBody>
          <a:bodyPr spcFirstLastPara="1" wrap="square" lIns="91425" tIns="45700" rIns="91425" bIns="45700" anchor="t" anchorCtr="0">
            <a:normAutofit/>
          </a:bodyPr>
          <a:lstStyle/>
          <a:p>
            <a:pPr marL="0" indent="0">
              <a:spcBef>
                <a:spcPts val="0"/>
              </a:spcBef>
              <a:buSzPts val="3500"/>
              <a:buNone/>
            </a:pPr>
            <a:r>
              <a:rPr lang="en-US" sz="3200"/>
              <a:t>Introduction of Presenters</a:t>
            </a:r>
            <a:endParaRPr lang="en-US" sz="2000"/>
          </a:p>
          <a:p>
            <a:pPr marL="847725" lvl="1" indent="-457200">
              <a:buSzPts val="3500"/>
            </a:pPr>
            <a:r>
              <a:rPr lang="en-US" sz="3200"/>
              <a:t>Jennifer Smith, Operations &amp; Policy Analyst, Oregon Health Authority</a:t>
            </a:r>
          </a:p>
          <a:p>
            <a:pPr marL="847725" lvl="1" indent="-457200">
              <a:buSzPts val="3500"/>
            </a:pPr>
            <a:r>
              <a:rPr lang="en-US" sz="3200"/>
              <a:t>Jennifer Dundon, Operations &amp; Policy Analyst, Oregon Department of Education</a:t>
            </a:r>
          </a:p>
          <a:p>
            <a:pPr marL="0" lvl="0" indent="0" algn="l" rtl="0">
              <a:lnSpc>
                <a:spcPct val="90000"/>
              </a:lnSpc>
              <a:spcBef>
                <a:spcPts val="0"/>
              </a:spcBef>
              <a:spcAft>
                <a:spcPts val="0"/>
              </a:spcAft>
              <a:buClr>
                <a:schemeClr val="dk1"/>
              </a:buClr>
              <a:buSzPts val="3500"/>
              <a:buNone/>
            </a:pPr>
            <a:endParaRPr lang="en-US" sz="3200"/>
          </a:p>
        </p:txBody>
      </p:sp>
      <p:sp>
        <p:nvSpPr>
          <p:cNvPr id="116" name="Google Shape;116;p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7651" y="2441247"/>
            <a:ext cx="11722100" cy="1023261"/>
          </a:xfrm>
        </p:spPr>
        <p:txBody>
          <a:bodyPr>
            <a:normAutofit/>
          </a:bodyPr>
          <a:lstStyle/>
          <a:p>
            <a:r>
              <a:rPr lang="en-US"/>
              <a:t>CMS Grant Opportunity</a:t>
            </a:r>
          </a:p>
        </p:txBody>
      </p:sp>
      <p:pic>
        <p:nvPicPr>
          <p:cNvPr id="5" name="Picture 4" descr="OHA-Word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1223" y="4620336"/>
            <a:ext cx="2074955" cy="81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Google Shape;634;p7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Tree>
    <p:extLst>
      <p:ext uri="{BB962C8B-B14F-4D97-AF65-F5344CB8AC3E}">
        <p14:creationId xmlns:p14="http://schemas.microsoft.com/office/powerpoint/2010/main" val="3688293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8BB8-F993-1F98-54A8-21D9BFD9062C}"/>
              </a:ext>
            </a:extLst>
          </p:cNvPr>
          <p:cNvSpPr>
            <a:spLocks noGrp="1"/>
          </p:cNvSpPr>
          <p:nvPr>
            <p:ph type="title"/>
          </p:nvPr>
        </p:nvSpPr>
        <p:spPr/>
        <p:txBody>
          <a:bodyPr/>
          <a:lstStyle/>
          <a:p>
            <a:r>
              <a:rPr lang="en-US"/>
              <a:t>CMS Grant – Details </a:t>
            </a:r>
          </a:p>
        </p:txBody>
      </p:sp>
      <p:sp>
        <p:nvSpPr>
          <p:cNvPr id="3" name="Text Placeholder 2">
            <a:extLst>
              <a:ext uri="{FF2B5EF4-FFF2-40B4-BE49-F238E27FC236}">
                <a16:creationId xmlns:a16="http://schemas.microsoft.com/office/drawing/2014/main" id="{35D3CDAC-0C94-494D-C3B2-1B46475E00E9}"/>
              </a:ext>
            </a:extLst>
          </p:cNvPr>
          <p:cNvSpPr>
            <a:spLocks noGrp="1"/>
          </p:cNvSpPr>
          <p:nvPr>
            <p:ph type="body" idx="1"/>
          </p:nvPr>
        </p:nvSpPr>
        <p:spPr/>
        <p:txBody>
          <a:bodyPr>
            <a:normAutofit fontScale="92500" lnSpcReduction="10000"/>
          </a:bodyPr>
          <a:lstStyle/>
          <a:p>
            <a:r>
              <a:rPr lang="en-US" sz="1800">
                <a:solidFill>
                  <a:srgbClr val="000000"/>
                </a:solidFill>
              </a:rPr>
              <a:t>OHA, with the support of ODE, will apply </a:t>
            </a:r>
            <a:r>
              <a:rPr lang="en-US" sz="1800" b="0" i="0" u="none" strike="noStrike">
                <a:solidFill>
                  <a:srgbClr val="000000"/>
                </a:solidFill>
                <a:effectLst/>
              </a:rPr>
              <a:t>for the State Grants for the Implementation, Enhancement, and Expansion of Medicaid and CHIP School-Based Services administered by the Centers for Medicare &amp; Medicaid Services (CMS).</a:t>
            </a:r>
            <a:r>
              <a:rPr lang="en-US" sz="1800">
                <a:solidFill>
                  <a:srgbClr val="000000"/>
                </a:solidFill>
              </a:rPr>
              <a:t> </a:t>
            </a:r>
            <a:endParaRPr lang="en-US"/>
          </a:p>
          <a:p>
            <a:r>
              <a:rPr lang="en-US" sz="1800">
                <a:solidFill>
                  <a:srgbClr val="000000"/>
                </a:solidFill>
              </a:rPr>
              <a:t>Grants will fund activities/strategies aimed at implementing, enhancing, and expanding the provision </a:t>
            </a:r>
            <a:r>
              <a:rPr lang="en-US" sz="1800" b="0" i="0" u="none" strike="noStrike">
                <a:solidFill>
                  <a:srgbClr val="000000"/>
                </a:solidFill>
                <a:effectLst/>
              </a:rPr>
              <a:t>of </a:t>
            </a:r>
            <a:r>
              <a:rPr lang="en-US" sz="1800">
                <a:solidFill>
                  <a:srgbClr val="000000"/>
                </a:solidFill>
              </a:rPr>
              <a:t>assistance through school-based entities under Medicaid or CHIP and must be used to support infrastructure development in one of the following three categories.</a:t>
            </a:r>
            <a:endParaRPr lang="en-US">
              <a:solidFill>
                <a:srgbClr val="000000"/>
              </a:solidFill>
            </a:endParaRPr>
          </a:p>
          <a:p>
            <a:pPr lvl="1">
              <a:buFont typeface="Courier New"/>
              <a:buChar char="o"/>
            </a:pPr>
            <a:r>
              <a:rPr lang="en-US" sz="1800" b="1">
                <a:solidFill>
                  <a:srgbClr val="000000"/>
                </a:solidFill>
              </a:rPr>
              <a:t>Implementation </a:t>
            </a:r>
            <a:r>
              <a:rPr lang="en-US" sz="1800">
                <a:solidFill>
                  <a:srgbClr val="000000"/>
                </a:solidFill>
              </a:rPr>
              <a:t>of SBHS including, but not limited </a:t>
            </a:r>
            <a:r>
              <a:rPr lang="en-US" sz="1800" b="0" i="0" u="none" strike="noStrike">
                <a:solidFill>
                  <a:srgbClr val="000000"/>
                </a:solidFill>
                <a:effectLst/>
              </a:rPr>
              <a:t>to</a:t>
            </a:r>
            <a:r>
              <a:rPr lang="en-US" sz="1800">
                <a:solidFill>
                  <a:srgbClr val="000000"/>
                </a:solidFill>
              </a:rPr>
              <a:t>, building out the school</a:t>
            </a:r>
            <a:r>
              <a:rPr lang="en-US" sz="1800" b="0" i="0" u="none" strike="noStrike">
                <a:solidFill>
                  <a:srgbClr val="000000"/>
                </a:solidFill>
                <a:effectLst/>
              </a:rPr>
              <a:t> infrastructure for </a:t>
            </a:r>
            <a:r>
              <a:rPr lang="en-US" sz="1800">
                <a:solidFill>
                  <a:srgbClr val="000000"/>
                </a:solidFill>
              </a:rPr>
              <a:t>providing health care services, training, and assessment of needs, to allow for </a:t>
            </a:r>
            <a:r>
              <a:rPr lang="en-US" sz="1800" b="0" i="0" u="none" strike="noStrike">
                <a:solidFill>
                  <a:srgbClr val="000000"/>
                </a:solidFill>
                <a:effectLst/>
              </a:rPr>
              <a:t>the provision, billing, and </a:t>
            </a:r>
            <a:r>
              <a:rPr lang="en-US" sz="1800">
                <a:solidFill>
                  <a:srgbClr val="000000"/>
                </a:solidFill>
              </a:rPr>
              <a:t>documentation of SBS for the Medicaid-and CHIP-enrolled students.</a:t>
            </a:r>
            <a:endParaRPr lang="en-US"/>
          </a:p>
          <a:p>
            <a:pPr lvl="1">
              <a:buFont typeface="Courier New"/>
              <a:buChar char="o"/>
            </a:pPr>
            <a:r>
              <a:rPr lang="en-US" sz="1800" b="1">
                <a:solidFill>
                  <a:srgbClr val="000000"/>
                </a:solidFill>
              </a:rPr>
              <a:t>Expansion </a:t>
            </a:r>
            <a:r>
              <a:rPr lang="en-US" sz="1800" b="0" i="0" u="none" strike="noStrike">
                <a:solidFill>
                  <a:srgbClr val="000000"/>
                </a:solidFill>
                <a:effectLst/>
              </a:rPr>
              <a:t>of </a:t>
            </a:r>
            <a:r>
              <a:rPr lang="en-US" sz="1800">
                <a:solidFill>
                  <a:srgbClr val="000000"/>
                </a:solidFill>
              </a:rPr>
              <a:t>SBHS including, but not limited to, State </a:t>
            </a:r>
            <a:r>
              <a:rPr lang="en-US" sz="1800" b="0" i="0" u="none" strike="noStrike">
                <a:solidFill>
                  <a:srgbClr val="000000"/>
                </a:solidFill>
                <a:effectLst/>
              </a:rPr>
              <a:t>Medicaid </a:t>
            </a:r>
            <a:r>
              <a:rPr lang="en-US" sz="1800">
                <a:solidFill>
                  <a:srgbClr val="000000"/>
                </a:solidFill>
              </a:rPr>
              <a:t>or </a:t>
            </a:r>
            <a:r>
              <a:rPr lang="en-US" sz="1800" b="0" i="0" u="none" strike="noStrike">
                <a:solidFill>
                  <a:srgbClr val="000000"/>
                </a:solidFill>
                <a:effectLst/>
              </a:rPr>
              <a:t>CHIP </a:t>
            </a:r>
            <a:r>
              <a:rPr lang="en-US" sz="1800">
                <a:solidFill>
                  <a:srgbClr val="000000"/>
                </a:solidFill>
              </a:rPr>
              <a:t>programs that allow for at least one enrolled provider providing non-IEP/IFSP </a:t>
            </a:r>
            <a:r>
              <a:rPr lang="en-US" sz="1800" b="0" i="0" u="none" strike="noStrike">
                <a:solidFill>
                  <a:srgbClr val="000000"/>
                </a:solidFill>
                <a:effectLst/>
              </a:rPr>
              <a:t>services (</a:t>
            </a:r>
            <a:r>
              <a:rPr lang="en-US" sz="1800">
                <a:solidFill>
                  <a:srgbClr val="000000"/>
                </a:solidFill>
              </a:rPr>
              <a:t>such as a school nurse), </a:t>
            </a:r>
            <a:r>
              <a:rPr lang="en-US" sz="1800"/>
              <a:t>the expansion of services beyond IEP/IFSPs in the State program</a:t>
            </a:r>
            <a:r>
              <a:rPr lang="en-US" sz="1800" i="0" u="none" strike="noStrike">
                <a:solidFill>
                  <a:srgbClr val="000000"/>
                </a:solidFill>
                <a:effectLst/>
              </a:rPr>
              <a:t>, </a:t>
            </a:r>
            <a:r>
              <a:rPr lang="en-US" sz="1800"/>
              <a:t>expanding the number and type of providers for Medicaid or CHIP services provided in schools, and/or the expansion of the availability of services provided via telehealth delivery systems.</a:t>
            </a:r>
            <a:endParaRPr lang="en-US"/>
          </a:p>
          <a:p>
            <a:pPr lvl="1">
              <a:buFont typeface="Courier New"/>
              <a:buChar char="o"/>
            </a:pPr>
            <a:r>
              <a:rPr lang="en-US" sz="1800" b="1"/>
              <a:t>Enhancement </a:t>
            </a:r>
            <a:r>
              <a:rPr lang="en-US" sz="1800"/>
              <a:t>of SBHS including, but not limited to, increasing availability of mental health services, the removal of coordination barriers between the schools and providers in the community</a:t>
            </a:r>
            <a:r>
              <a:rPr lang="en-US" sz="1800">
                <a:solidFill>
                  <a:srgbClr val="000000"/>
                </a:solidFill>
              </a:rPr>
              <a:t>, and/or the creation of school-based health clinics</a:t>
            </a:r>
            <a:r>
              <a:rPr lang="en-US" sz="1800"/>
              <a:t>.</a:t>
            </a:r>
            <a:endParaRPr lang="en-US"/>
          </a:p>
          <a:p>
            <a:endParaRPr lang="en-US" sz="1800"/>
          </a:p>
          <a:p>
            <a:endParaRPr lang="en-US" sz="1800"/>
          </a:p>
        </p:txBody>
      </p:sp>
      <p:sp>
        <p:nvSpPr>
          <p:cNvPr id="4" name="Slide Number Placeholder 3">
            <a:extLst>
              <a:ext uri="{FF2B5EF4-FFF2-40B4-BE49-F238E27FC236}">
                <a16:creationId xmlns:a16="http://schemas.microsoft.com/office/drawing/2014/main" id="{024D985D-3723-7AF0-262D-C5536DC84EA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2012806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8BB8-F993-1F98-54A8-21D9BFD9062C}"/>
              </a:ext>
            </a:extLst>
          </p:cNvPr>
          <p:cNvSpPr>
            <a:spLocks noGrp="1"/>
          </p:cNvSpPr>
          <p:nvPr>
            <p:ph type="title"/>
          </p:nvPr>
        </p:nvSpPr>
        <p:spPr/>
        <p:txBody>
          <a:bodyPr/>
          <a:lstStyle/>
          <a:p>
            <a:r>
              <a:rPr lang="en-US"/>
              <a:t>CMS Grant – Engagement and Timeline</a:t>
            </a:r>
          </a:p>
        </p:txBody>
      </p:sp>
      <p:sp>
        <p:nvSpPr>
          <p:cNvPr id="3" name="Text Placeholder 2">
            <a:extLst>
              <a:ext uri="{FF2B5EF4-FFF2-40B4-BE49-F238E27FC236}">
                <a16:creationId xmlns:a16="http://schemas.microsoft.com/office/drawing/2014/main" id="{35D3CDAC-0C94-494D-C3B2-1B46475E00E9}"/>
              </a:ext>
            </a:extLst>
          </p:cNvPr>
          <p:cNvSpPr>
            <a:spLocks noGrp="1"/>
          </p:cNvSpPr>
          <p:nvPr>
            <p:ph type="body" idx="1"/>
          </p:nvPr>
        </p:nvSpPr>
        <p:spPr/>
        <p:txBody>
          <a:bodyPr/>
          <a:lstStyle/>
          <a:p>
            <a:r>
              <a:rPr lang="en-US" sz="1800">
                <a:solidFill>
                  <a:srgbClr val="000000"/>
                </a:solidFill>
              </a:rPr>
              <a:t>We are seeking input from Local Education Agencies (LEAs) about the best use </a:t>
            </a:r>
            <a:r>
              <a:rPr lang="en-US" sz="1800" b="0" i="0" u="none" strike="noStrike">
                <a:solidFill>
                  <a:srgbClr val="000000"/>
                </a:solidFill>
                <a:effectLst/>
              </a:rPr>
              <a:t>of </a:t>
            </a:r>
            <a:r>
              <a:rPr lang="en-US" sz="1800">
                <a:solidFill>
                  <a:srgbClr val="000000"/>
                </a:solidFill>
              </a:rPr>
              <a:t>these funds to meet </a:t>
            </a:r>
            <a:r>
              <a:rPr lang="en-US" sz="1800" b="0" i="0" u="none" strike="noStrike">
                <a:solidFill>
                  <a:srgbClr val="000000"/>
                </a:solidFill>
                <a:effectLst/>
              </a:rPr>
              <a:t>the </a:t>
            </a:r>
            <a:r>
              <a:rPr lang="en-US" sz="1800">
                <a:solidFill>
                  <a:srgbClr val="000000"/>
                </a:solidFill>
              </a:rPr>
              <a:t>intended purpose and goals.</a:t>
            </a:r>
            <a:endParaRPr lang="en-US">
              <a:solidFill>
                <a:srgbClr val="000000"/>
              </a:solidFill>
            </a:endParaRPr>
          </a:p>
          <a:p>
            <a:pPr lvl="1">
              <a:buFont typeface="Courier New"/>
              <a:buChar char="o"/>
            </a:pPr>
            <a:r>
              <a:rPr lang="en-US" sz="1800">
                <a:solidFill>
                  <a:srgbClr val="000000"/>
                </a:solidFill>
              </a:rPr>
              <a:t>Goal: Support </a:t>
            </a:r>
            <a:r>
              <a:rPr lang="en-US" sz="1800" b="0" i="0" u="none" strike="noStrike">
                <a:solidFill>
                  <a:srgbClr val="000000"/>
                </a:solidFill>
                <a:effectLst/>
              </a:rPr>
              <a:t>efforts to bolster State and local infrastructure for the provision, billing, and claiming of Medicaid and CHIP school-based health services (SBHS) programs.</a:t>
            </a:r>
            <a:r>
              <a:rPr lang="en-US" sz="1800">
                <a:solidFill>
                  <a:srgbClr val="000000"/>
                </a:solidFill>
              </a:rPr>
              <a:t> </a:t>
            </a:r>
            <a:endParaRPr lang="en-US">
              <a:solidFill>
                <a:srgbClr val="000000"/>
              </a:solidFill>
            </a:endParaRPr>
          </a:p>
          <a:p>
            <a:pPr lvl="1">
              <a:buFont typeface="Courier New"/>
              <a:buChar char="o"/>
            </a:pPr>
            <a:r>
              <a:rPr lang="en-US" sz="1800">
                <a:solidFill>
                  <a:srgbClr val="000000"/>
                </a:solidFill>
              </a:rPr>
              <a:t>Purpose: Grant </a:t>
            </a:r>
            <a:r>
              <a:rPr lang="en-US" sz="1800" b="0" i="0" u="none" strike="noStrike">
                <a:solidFill>
                  <a:srgbClr val="000000"/>
                </a:solidFill>
                <a:effectLst/>
              </a:rPr>
              <a:t>funds </a:t>
            </a:r>
            <a:r>
              <a:rPr lang="en-US" sz="1800">
                <a:solidFill>
                  <a:srgbClr val="000000"/>
                </a:solidFill>
              </a:rPr>
              <a:t>are </a:t>
            </a:r>
            <a:r>
              <a:rPr lang="en-US" sz="1800"/>
              <a:t>for the purpose of implementing</a:t>
            </a:r>
            <a:r>
              <a:rPr lang="en-US" sz="1800" b="0" i="0" u="none" strike="noStrike">
                <a:solidFill>
                  <a:srgbClr val="000000"/>
                </a:solidFill>
                <a:effectLst/>
              </a:rPr>
              <a:t>, </a:t>
            </a:r>
            <a:r>
              <a:rPr lang="en-US" sz="1800"/>
              <a:t>enhancing</a:t>
            </a:r>
            <a:r>
              <a:rPr lang="en-US" sz="1800" i="0" u="none" strike="noStrike">
                <a:solidFill>
                  <a:srgbClr val="000000"/>
                </a:solidFill>
                <a:effectLst/>
              </a:rPr>
              <a:t>, </a:t>
            </a:r>
            <a:r>
              <a:rPr lang="en-US" sz="1800"/>
              <a:t>or expanding the provision of assistance through school-based entities under Medicaid and CHIP. </a:t>
            </a:r>
            <a:endParaRPr lang="en-US"/>
          </a:p>
          <a:p>
            <a:r>
              <a:rPr lang="en-US" sz="1800"/>
              <a:t>If you would like to provide input on potential ways that grant funds could be directed, please complete this </a:t>
            </a:r>
            <a:r>
              <a:rPr lang="en-US" sz="1800">
                <a:hlinkClick r:id="rId3"/>
              </a:rPr>
              <a:t>survey</a:t>
            </a:r>
            <a:r>
              <a:rPr lang="en-US" sz="1800"/>
              <a:t> by </a:t>
            </a:r>
            <a:r>
              <a:rPr lang="en-US" sz="1800" b="1">
                <a:solidFill>
                  <a:srgbClr val="FF0000"/>
                </a:solidFill>
              </a:rPr>
              <a:t>February 28th, 2024</a:t>
            </a:r>
            <a:r>
              <a:rPr lang="en-US" sz="1800"/>
              <a:t>.</a:t>
            </a:r>
          </a:p>
          <a:p>
            <a:r>
              <a:rPr lang="en-US" sz="1800"/>
              <a:t>Timeline:</a:t>
            </a:r>
          </a:p>
          <a:p>
            <a:pPr lvl="1">
              <a:buFont typeface="Courier New"/>
              <a:buChar char="o"/>
            </a:pPr>
            <a:r>
              <a:rPr lang="en-US" sz="1800" b="1"/>
              <a:t>February 23</a:t>
            </a:r>
            <a:r>
              <a:rPr lang="en-US" sz="1800"/>
              <a:t> – Submit letter of intent to apply.</a:t>
            </a:r>
          </a:p>
          <a:p>
            <a:pPr lvl="1">
              <a:buFont typeface="Courier New"/>
              <a:buChar char="o"/>
            </a:pPr>
            <a:r>
              <a:rPr lang="en-US" sz="1800" b="1"/>
              <a:t>March 25</a:t>
            </a:r>
            <a:r>
              <a:rPr lang="en-US" sz="1800"/>
              <a:t> – Submit application.</a:t>
            </a:r>
          </a:p>
          <a:p>
            <a:pPr lvl="1">
              <a:buFont typeface="Courier New"/>
              <a:buChar char="o"/>
            </a:pPr>
            <a:r>
              <a:rPr lang="en-US" sz="1800" b="1"/>
              <a:t>July 1</a:t>
            </a:r>
            <a:r>
              <a:rPr lang="en-US" sz="1800"/>
              <a:t> – Anticipated Notice of Award, if awarded.</a:t>
            </a:r>
            <a:endParaRPr lang="en-US"/>
          </a:p>
          <a:p>
            <a:endParaRPr lang="en-US" sz="1800"/>
          </a:p>
        </p:txBody>
      </p:sp>
      <p:sp>
        <p:nvSpPr>
          <p:cNvPr id="4" name="Slide Number Placeholder 3">
            <a:extLst>
              <a:ext uri="{FF2B5EF4-FFF2-40B4-BE49-F238E27FC236}">
                <a16:creationId xmlns:a16="http://schemas.microsoft.com/office/drawing/2014/main" id="{024D985D-3723-7AF0-262D-C5536DC84EA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3213480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pic>
        <p:nvPicPr>
          <p:cNvPr id="9" name="Google Shape;783;p85" descr="Three colorful triumphant people icons "/>
          <p:cNvPicPr preferRelativeResize="0"/>
          <p:nvPr/>
        </p:nvPicPr>
        <p:blipFill rotWithShape="1">
          <a:blip r:embed="rId3">
            <a:alphaModFix/>
          </a:blip>
          <a:srcRect/>
          <a:stretch/>
        </p:blipFill>
        <p:spPr>
          <a:xfrm>
            <a:off x="1543829" y="2500745"/>
            <a:ext cx="2037571" cy="2037571"/>
          </a:xfrm>
          <a:prstGeom prst="rect">
            <a:avLst/>
          </a:prstGeom>
          <a:noFill/>
          <a:ln>
            <a:noFill/>
          </a:ln>
        </p:spPr>
      </p:pic>
      <p:sp>
        <p:nvSpPr>
          <p:cNvPr id="278" name="Google Shape;278;g23158c7ae18_0_114"/>
          <p:cNvSpPr txBox="1">
            <a:spLocks noGrp="1"/>
          </p:cNvSpPr>
          <p:nvPr>
            <p:ph type="title"/>
          </p:nvPr>
        </p:nvSpPr>
        <p:spPr>
          <a:xfrm>
            <a:off x="6124333" y="1592445"/>
            <a:ext cx="3931826" cy="2525617"/>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b="1">
                <a:solidFill>
                  <a:schemeClr val="tx1"/>
                </a:solidFill>
              </a:rPr>
              <a:t>Question and Answer Session</a:t>
            </a:r>
            <a:endParaRPr b="1">
              <a:solidFill>
                <a:schemeClr val="tx1"/>
              </a:solidFill>
            </a:endParaRPr>
          </a:p>
        </p:txBody>
      </p:sp>
      <p:sp>
        <p:nvSpPr>
          <p:cNvPr id="279" name="Google Shape;279;g23158c7ae18_0_114"/>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chemeClr val="tx1"/>
                </a:solidFill>
              </a:rPr>
              <a:t>Oregon Department of Education</a:t>
            </a:r>
            <a:endParaRPr>
              <a:solidFill>
                <a:schemeClr val="tx1"/>
              </a:solidFill>
            </a:endParaRPr>
          </a:p>
        </p:txBody>
      </p:sp>
      <p:sp>
        <p:nvSpPr>
          <p:cNvPr id="277" name="Google Shape;277;g23158c7ae18_0_114"/>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25a2f2beed1_0_0"/>
          <p:cNvSpPr txBox="1">
            <a:spLocks noGrp="1"/>
          </p:cNvSpPr>
          <p:nvPr>
            <p:ph type="title"/>
          </p:nvPr>
        </p:nvSpPr>
        <p:spPr>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Thank you!</a:t>
            </a:r>
            <a:endParaRPr/>
          </a:p>
        </p:txBody>
      </p:sp>
      <p:sp>
        <p:nvSpPr>
          <p:cNvPr id="286" name="Google Shape;286;g25a2f2beed1_0_0"/>
          <p:cNvSpPr txBox="1">
            <a:spLocks noGrp="1"/>
          </p:cNvSpPr>
          <p:nvPr>
            <p:ph type="body" idx="1"/>
          </p:nvPr>
        </p:nvSpPr>
        <p:spPr>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Oregon Department of Education</a:t>
            </a:r>
            <a:endParaRPr/>
          </a:p>
          <a:p>
            <a:r>
              <a:rPr lang="en-US"/>
              <a:t>Jennifer Dundon, Operations &amp; Policy Analyst, </a:t>
            </a:r>
            <a:r>
              <a:rPr lang="en-US">
                <a:hlinkClick r:id="rId3"/>
              </a:rPr>
              <a:t>Jennifer.Dundon@ode.oregon.gov</a:t>
            </a:r>
            <a:r>
              <a:rPr lang="en-US"/>
              <a:t> </a:t>
            </a:r>
          </a:p>
          <a:p>
            <a:r>
              <a:rPr lang="en-US"/>
              <a:t>Shelby Parks, Program Analyst, </a:t>
            </a:r>
            <a:r>
              <a:rPr lang="en-US">
                <a:hlinkClick r:id="rId4"/>
              </a:rPr>
              <a:t>Shelby.Parks@ode.oregon.gov</a:t>
            </a:r>
            <a:r>
              <a:rPr lang="en-US"/>
              <a:t> </a:t>
            </a:r>
          </a:p>
        </p:txBody>
      </p:sp>
      <p:sp>
        <p:nvSpPr>
          <p:cNvPr id="2" name="Text Placeholder 1">
            <a:extLst>
              <a:ext uri="{FF2B5EF4-FFF2-40B4-BE49-F238E27FC236}">
                <a16:creationId xmlns:a16="http://schemas.microsoft.com/office/drawing/2014/main" id="{A44EB438-9CC7-EB4D-FB11-69843D2C7065}"/>
              </a:ext>
            </a:extLst>
          </p:cNvPr>
          <p:cNvSpPr>
            <a:spLocks noGrp="1"/>
          </p:cNvSpPr>
          <p:nvPr>
            <p:ph type="body" idx="2"/>
          </p:nvPr>
        </p:nvSpPr>
        <p:spPr/>
        <p:txBody>
          <a:bodyPr/>
          <a:lstStyle/>
          <a:p>
            <a:pPr marL="114300" indent="0">
              <a:buNone/>
            </a:pPr>
            <a:r>
              <a:rPr lang="en-US"/>
              <a:t>Oregon Health Authority</a:t>
            </a:r>
          </a:p>
          <a:p>
            <a:r>
              <a:rPr lang="en-US"/>
              <a:t>Jennifer Smith, Operations &amp; Policy Analyst, </a:t>
            </a:r>
            <a:r>
              <a:rPr lang="en-US">
                <a:hlinkClick r:id="rId5"/>
              </a:rPr>
              <a:t>Jennifer.R.Smith@oha.oregon.gov</a:t>
            </a:r>
            <a:r>
              <a:rPr lang="en-US"/>
              <a:t> </a:t>
            </a:r>
          </a:p>
          <a:p>
            <a:pPr marL="114300" indent="0">
              <a:buNone/>
            </a:pPr>
            <a:endParaRPr lang="en-US"/>
          </a:p>
        </p:txBody>
      </p:sp>
      <p:sp>
        <p:nvSpPr>
          <p:cNvPr id="288" name="Google Shape;288;g25a2f2beed1_0_0"/>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287" name="Google Shape;287;g25a2f2beed1_0_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Agenda</a:t>
            </a:r>
          </a:p>
        </p:txBody>
      </p:sp>
      <p:sp>
        <p:nvSpPr>
          <p:cNvPr id="2" name="Text Placeholder 1"/>
          <p:cNvSpPr>
            <a:spLocks noGrp="1"/>
          </p:cNvSpPr>
          <p:nvPr>
            <p:ph type="body" idx="1"/>
          </p:nvPr>
        </p:nvSpPr>
        <p:spPr>
          <a:xfrm>
            <a:off x="602303" y="1725693"/>
            <a:ext cx="10784542" cy="3679683"/>
          </a:xfrm>
        </p:spPr>
        <p:txBody>
          <a:bodyPr>
            <a:normAutofit/>
          </a:bodyPr>
          <a:lstStyle/>
          <a:p>
            <a:pPr>
              <a:buFont typeface="Arial" panose="05000000000000000000" pitchFamily="2" charset="2"/>
              <a:buChar char="•"/>
            </a:pPr>
            <a:r>
              <a:rPr lang="en-US" sz="2800">
                <a:solidFill>
                  <a:schemeClr val="tx1"/>
                </a:solidFill>
              </a:rPr>
              <a:t>Housekeeping</a:t>
            </a:r>
            <a:endParaRPr lang="en-US"/>
          </a:p>
          <a:p>
            <a:pPr>
              <a:buFont typeface="Arial" panose="05000000000000000000" pitchFamily="2" charset="2"/>
              <a:buChar char="•"/>
            </a:pPr>
            <a:r>
              <a:rPr lang="en-US" sz="2800">
                <a:solidFill>
                  <a:schemeClr val="tx1"/>
                </a:solidFill>
              </a:rPr>
              <a:t>School Based Health Services Overview</a:t>
            </a:r>
          </a:p>
          <a:p>
            <a:pPr>
              <a:buFont typeface="Arial" panose="05000000000000000000" pitchFamily="2" charset="2"/>
              <a:buChar char="•"/>
            </a:pPr>
            <a:r>
              <a:rPr lang="en-US" sz="2800">
                <a:solidFill>
                  <a:schemeClr val="tx1"/>
                </a:solidFill>
              </a:rPr>
              <a:t>Federal Updates</a:t>
            </a:r>
          </a:p>
          <a:p>
            <a:pPr>
              <a:buFont typeface="Arial" panose="05000000000000000000" pitchFamily="2" charset="2"/>
              <a:buChar char="•"/>
            </a:pPr>
            <a:r>
              <a:rPr lang="en-US" sz="2800">
                <a:solidFill>
                  <a:schemeClr val="tx1"/>
                </a:solidFill>
              </a:rPr>
              <a:t>State Updates</a:t>
            </a:r>
          </a:p>
          <a:p>
            <a:pPr>
              <a:buFont typeface="Arial" panose="05000000000000000000" pitchFamily="2" charset="2"/>
              <a:buChar char="•"/>
            </a:pPr>
            <a:r>
              <a:rPr lang="en-US" sz="2800">
                <a:solidFill>
                  <a:schemeClr val="tx1"/>
                </a:solidFill>
              </a:rPr>
              <a:t>School Medicaid Advisory Committee</a:t>
            </a:r>
          </a:p>
          <a:p>
            <a:pPr>
              <a:buFont typeface="Arial" panose="05000000000000000000" pitchFamily="2" charset="2"/>
              <a:buChar char="•"/>
            </a:pPr>
            <a:r>
              <a:rPr lang="en-US" sz="2800">
                <a:solidFill>
                  <a:schemeClr val="tx1"/>
                </a:solidFill>
              </a:rPr>
              <a:t>Federal Technical Assistance Grant Opportunity</a:t>
            </a:r>
          </a:p>
          <a:p>
            <a:pPr>
              <a:buFont typeface="Arial" panose="05000000000000000000" pitchFamily="2" charset="2"/>
              <a:buChar char="•"/>
            </a:pPr>
            <a:r>
              <a:rPr lang="en-US" sz="2800">
                <a:solidFill>
                  <a:schemeClr val="tx1"/>
                </a:solidFill>
              </a:rPr>
              <a:t>Q&amp;A Session</a:t>
            </a:r>
          </a:p>
          <a:p>
            <a:pPr>
              <a:buFont typeface="Arial" panose="05000000000000000000" pitchFamily="2" charset="2"/>
              <a:buChar char="•"/>
            </a:pPr>
            <a:endParaRPr lang="en-US" sz="2800">
              <a:solidFill>
                <a:schemeClr val="tx1"/>
              </a:solidFill>
            </a:endParaRPr>
          </a:p>
          <a:p>
            <a:pPr marL="114300" indent="0">
              <a:buNone/>
            </a:pPr>
            <a:endParaRPr lang="en-US" sz="2800">
              <a:solidFill>
                <a:schemeClr val="tx1"/>
              </a:solidFill>
            </a:endParaRPr>
          </a:p>
        </p:txBody>
      </p:sp>
      <p:sp>
        <p:nvSpPr>
          <p:cNvPr id="5" name="Google Shape;151;g2316f8ac8b6_0_0"/>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Tree>
    <p:extLst>
      <p:ext uri="{BB962C8B-B14F-4D97-AF65-F5344CB8AC3E}">
        <p14:creationId xmlns:p14="http://schemas.microsoft.com/office/powerpoint/2010/main" val="292067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Housekeeping</a:t>
            </a:r>
          </a:p>
        </p:txBody>
      </p:sp>
      <p:pic>
        <p:nvPicPr>
          <p:cNvPr id="7" name="Google Shape;757;p85" descr="Three people icons communicating"/>
          <p:cNvPicPr preferRelativeResize="0"/>
          <p:nvPr/>
        </p:nvPicPr>
        <p:blipFill rotWithShape="1">
          <a:blip r:embed="rId3">
            <a:alphaModFix/>
          </a:blip>
          <a:srcRect/>
          <a:stretch/>
        </p:blipFill>
        <p:spPr>
          <a:xfrm>
            <a:off x="10342115" y="377458"/>
            <a:ext cx="1348235" cy="1348235"/>
          </a:xfrm>
          <a:prstGeom prst="rect">
            <a:avLst/>
          </a:prstGeom>
          <a:noFill/>
          <a:ln>
            <a:noFill/>
          </a:ln>
        </p:spPr>
      </p:pic>
      <p:sp>
        <p:nvSpPr>
          <p:cNvPr id="2" name="Text Placeholder 1"/>
          <p:cNvSpPr>
            <a:spLocks noGrp="1"/>
          </p:cNvSpPr>
          <p:nvPr>
            <p:ph type="body" idx="1"/>
          </p:nvPr>
        </p:nvSpPr>
        <p:spPr>
          <a:xfrm>
            <a:off x="602303" y="1725693"/>
            <a:ext cx="10784542" cy="3679683"/>
          </a:xfrm>
        </p:spPr>
        <p:txBody>
          <a:bodyPr>
            <a:normAutofit/>
          </a:bodyPr>
          <a:lstStyle/>
          <a:p>
            <a:pPr>
              <a:buFont typeface="Arial" panose="05000000000000000000" pitchFamily="2" charset="2"/>
              <a:buChar char="•"/>
            </a:pPr>
            <a:r>
              <a:rPr lang="en-US" sz="2800">
                <a:solidFill>
                  <a:schemeClr val="tx1"/>
                </a:solidFill>
              </a:rPr>
              <a:t>Raise your hand or put your questions in the chat (preferred)</a:t>
            </a:r>
            <a:endParaRPr lang="en-US"/>
          </a:p>
          <a:p>
            <a:pPr>
              <a:buFont typeface="Arial" panose="05000000000000000000" pitchFamily="2" charset="2"/>
              <a:buChar char="•"/>
            </a:pPr>
            <a:r>
              <a:rPr lang="en-US" sz="2800">
                <a:solidFill>
                  <a:schemeClr val="tx1"/>
                </a:solidFill>
              </a:rPr>
              <a:t>We will attempt to answer questions but may have to table some pending additional research</a:t>
            </a:r>
          </a:p>
          <a:p>
            <a:pPr>
              <a:buFont typeface="Arial" panose="05000000000000000000" pitchFamily="2" charset="2"/>
              <a:buChar char="•"/>
            </a:pPr>
            <a:r>
              <a:rPr lang="en-US" sz="2800">
                <a:solidFill>
                  <a:schemeClr val="tx1"/>
                </a:solidFill>
              </a:rPr>
              <a:t>Presentations will be sent to participants and made available on the ODE Medicaid in Education website</a:t>
            </a:r>
          </a:p>
          <a:p>
            <a:pPr marL="114300" indent="0">
              <a:buNone/>
            </a:pPr>
            <a:endParaRPr lang="en-US" sz="2800">
              <a:solidFill>
                <a:schemeClr val="tx1"/>
              </a:solidFill>
            </a:endParaRPr>
          </a:p>
        </p:txBody>
      </p:sp>
      <p:sp>
        <p:nvSpPr>
          <p:cNvPr id="5" name="Google Shape;151;g2316f8ac8b6_0_0"/>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Tree>
    <p:extLst>
      <p:ext uri="{BB962C8B-B14F-4D97-AF65-F5344CB8AC3E}">
        <p14:creationId xmlns:p14="http://schemas.microsoft.com/office/powerpoint/2010/main" val="1325034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9" name="Google Shape;159;g23158c7ae18_0_0"/>
          <p:cNvSpPr txBox="1">
            <a:spLocks noGrp="1"/>
          </p:cNvSpPr>
          <p:nvPr>
            <p:ph type="ctr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800"/>
              <a:t>Introduction to Medicaid in Schools</a:t>
            </a:r>
            <a:endParaRPr sz="4800"/>
          </a:p>
        </p:txBody>
      </p:sp>
      <p:pic>
        <p:nvPicPr>
          <p:cNvPr id="5" name="Picture 4" descr="OHA-Word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8522" y="4683836"/>
            <a:ext cx="2074955" cy="81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0" name="Google Shape;160;g23158c7ae18_0_0"/>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School Based Health Services (School Medicaid)</a:t>
            </a:r>
          </a:p>
        </p:txBody>
      </p:sp>
      <p:sp>
        <p:nvSpPr>
          <p:cNvPr id="3" name="Content Placeholder 2"/>
          <p:cNvSpPr>
            <a:spLocks noGrp="1"/>
          </p:cNvSpPr>
          <p:nvPr>
            <p:ph idx="1"/>
          </p:nvPr>
        </p:nvSpPr>
        <p:spPr>
          <a:xfrm>
            <a:off x="717176" y="1718840"/>
            <a:ext cx="10784542" cy="4053310"/>
          </a:xfrm>
        </p:spPr>
        <p:txBody>
          <a:bodyPr>
            <a:normAutofit/>
          </a:bodyPr>
          <a:lstStyle/>
          <a:p>
            <a:pPr>
              <a:buFont typeface="Arial" panose="05000000000000000000" pitchFamily="2" charset="2"/>
              <a:buChar char="•"/>
            </a:pPr>
            <a:r>
              <a:rPr lang="en-US" sz="2800"/>
              <a:t>Medicaid is a state and federal partnership focused on funding health and medical services for enrolled beneficiaries.</a:t>
            </a:r>
            <a:endParaRPr lang="en-US"/>
          </a:p>
          <a:p>
            <a:pPr>
              <a:buFont typeface="Arial" panose="05000000000000000000" pitchFamily="2" charset="2"/>
              <a:buChar char="•"/>
            </a:pPr>
            <a:r>
              <a:rPr lang="en-US" sz="2800"/>
              <a:t>The Oregon Health Authority (OHA) is Oregon’s State Medicaid Agency, and its Health Systems Division administers the School Based Health Services (SBHS) program. </a:t>
            </a:r>
          </a:p>
          <a:p>
            <a:pPr>
              <a:buFont typeface="Arial" panose="05000000000000000000" pitchFamily="2" charset="2"/>
              <a:buChar char="•"/>
            </a:pPr>
            <a:r>
              <a:rPr lang="en-US" sz="2800"/>
              <a:t>Oregon's Medicaid State Plan establishes how Oregon will adhere to Medicaid requirements in the Social Security Act and associated federal regulations.</a:t>
            </a:r>
            <a:endParaRPr lang="en-US"/>
          </a:p>
        </p:txBody>
      </p:sp>
      <p:sp>
        <p:nvSpPr>
          <p:cNvPr id="4" name="Footer Placeholder 3"/>
          <p:cNvSpPr>
            <a:spLocks noGrp="1"/>
          </p:cNvSpPr>
          <p:nvPr>
            <p:ph type="ftr" sz="quarter" idx="11"/>
          </p:nvPr>
        </p:nvSpPr>
        <p:spPr/>
        <p:txBody>
          <a:bodyPr/>
          <a:lstStyle/>
          <a:p>
            <a:r>
              <a:rPr lang="en-US"/>
              <a:t>Oregon Department of Education</a:t>
            </a:r>
          </a:p>
        </p:txBody>
      </p:sp>
      <p:sp>
        <p:nvSpPr>
          <p:cNvPr id="5" name="Slide Number Placeholder 4"/>
          <p:cNvSpPr>
            <a:spLocks noGrp="1"/>
          </p:cNvSpPr>
          <p:nvPr>
            <p:ph type="sldNum" sz="quarter" idx="12"/>
          </p:nvPr>
        </p:nvSpPr>
        <p:spPr/>
        <p:txBody>
          <a:bodyPr/>
          <a:lstStyle/>
          <a:p>
            <a:fld id="{357F5B69-6281-4C1F-8C38-6DA0F56DA430}" type="slidenum">
              <a:rPr lang="en-US" smtClean="0"/>
              <a:t>6</a:t>
            </a:fld>
            <a:endParaRPr lang="en-US"/>
          </a:p>
        </p:txBody>
      </p:sp>
    </p:spTree>
    <p:extLst>
      <p:ext uri="{BB962C8B-B14F-4D97-AF65-F5344CB8AC3E}">
        <p14:creationId xmlns:p14="http://schemas.microsoft.com/office/powerpoint/2010/main" val="330106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69576" y="609600"/>
            <a:ext cx="10784542" cy="1026460"/>
          </a:xfrm>
        </p:spPr>
        <p:txBody>
          <a:bodyPr>
            <a:normAutofit fontScale="90000"/>
          </a:bodyPr>
          <a:lstStyle/>
          <a:p>
            <a:r>
              <a:rPr lang="en-US"/>
              <a:t>School Based Health Services (School Medicaid)</a:t>
            </a:r>
          </a:p>
        </p:txBody>
      </p:sp>
      <p:sp>
        <p:nvSpPr>
          <p:cNvPr id="6" name="Content Placeholder 2"/>
          <p:cNvSpPr txBox="1">
            <a:spLocks/>
          </p:cNvSpPr>
          <p:nvPr/>
        </p:nvSpPr>
        <p:spPr>
          <a:xfrm>
            <a:off x="869576" y="1540610"/>
            <a:ext cx="10784542" cy="465375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buNone/>
            </a:pPr>
            <a:r>
              <a:rPr lang="en-US"/>
              <a:t>School districts can utilize two Medicaid billing programs to optimize Medicaid billing: (1) School Based Health Services (SBHS) Medicaid billing and (2) Medicaid Administrative Claiming (MAC).</a:t>
            </a:r>
          </a:p>
          <a:p>
            <a:pPr>
              <a:buFont typeface="+mj-lt"/>
              <a:buAutoNum type="arabicPeriod"/>
            </a:pPr>
            <a:r>
              <a:rPr lang="en-US" b="1"/>
              <a:t>SBHS Medicaid Billing Direct Service</a:t>
            </a:r>
            <a:r>
              <a:rPr lang="en-US"/>
              <a:t>: a cost-sharing program that allows school districts to seek reimbursement for eligible health-related services provided in the school setting under the Individuals with Disabilities Education Act (IDEA) for services pursuant to an Individualized Education Program (IEP)/Individualized Family Service Plan (IFSP). (OHA is in the process of adding Section 504 plans.)</a:t>
            </a:r>
          </a:p>
          <a:p>
            <a:pPr>
              <a:buFont typeface="+mj-lt"/>
              <a:buAutoNum type="arabicPeriod"/>
            </a:pPr>
            <a:r>
              <a:rPr lang="en-US" b="1"/>
              <a:t>Medicaid Administrative Claiming (MAC)</a:t>
            </a:r>
            <a:r>
              <a:rPr lang="en-US"/>
              <a:t>: provides reimbursement to school districts for activities related to the administration of Medicaid. This includes activities such as referrals to medical or dental services, assisting a student in enrolling in the Oregon Health Plan, and care coordination of Medicaid services.</a:t>
            </a:r>
          </a:p>
        </p:txBody>
      </p:sp>
      <p:sp>
        <p:nvSpPr>
          <p:cNvPr id="7" name="Footer Placeholder 3"/>
          <p:cNvSpPr>
            <a:spLocks noGrp="1"/>
          </p:cNvSpPr>
          <p:nvPr>
            <p:ph type="ftr" sz="quarter" idx="11"/>
          </p:nvPr>
        </p:nvSpPr>
        <p:spPr>
          <a:xfrm>
            <a:off x="869576" y="6158508"/>
            <a:ext cx="2864224" cy="365125"/>
          </a:xfrm>
        </p:spPr>
        <p:txBody>
          <a:bodyPr/>
          <a:lstStyle/>
          <a:p>
            <a:r>
              <a:rPr lang="en-US"/>
              <a:t>Oregon Department of Education</a:t>
            </a:r>
          </a:p>
        </p:txBody>
      </p:sp>
      <p:sp>
        <p:nvSpPr>
          <p:cNvPr id="2" name="Slide Number Placeholder 4">
            <a:extLst>
              <a:ext uri="{FF2B5EF4-FFF2-40B4-BE49-F238E27FC236}">
                <a16:creationId xmlns:a16="http://schemas.microsoft.com/office/drawing/2014/main" id="{883B0DB3-F506-33E0-3953-F30A014A3241}"/>
              </a:ext>
            </a:extLst>
          </p:cNvPr>
          <p:cNvSpPr>
            <a:spLocks noGrp="1"/>
          </p:cNvSpPr>
          <p:nvPr>
            <p:ph type="sldNum" sz="quarter" idx="12"/>
          </p:nvPr>
        </p:nvSpPr>
        <p:spPr>
          <a:xfrm>
            <a:off x="8610600" y="6139793"/>
            <a:ext cx="2891118" cy="365125"/>
          </a:xfrm>
        </p:spPr>
        <p:txBody>
          <a:bodyPr/>
          <a:lstStyle/>
          <a:p>
            <a:fld id="{357F5B69-6281-4C1F-8C38-6DA0F56DA430}" type="slidenum">
              <a:rPr lang="en-US" smtClean="0"/>
              <a:t>7</a:t>
            </a:fld>
            <a:endParaRPr lang="en-US"/>
          </a:p>
        </p:txBody>
      </p:sp>
    </p:spTree>
    <p:extLst>
      <p:ext uri="{BB962C8B-B14F-4D97-AF65-F5344CB8AC3E}">
        <p14:creationId xmlns:p14="http://schemas.microsoft.com/office/powerpoint/2010/main" val="240133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175;g23158c7ae18_0_18"/>
          <p:cNvSpPr txBox="1">
            <a:spLocks noGrp="1"/>
          </p:cNvSpPr>
          <p:nvPr>
            <p:ph type="ctrTitle"/>
          </p:nvPr>
        </p:nvSpPr>
        <p:spPr>
          <a:xfrm>
            <a:off x="1536700" y="2390821"/>
            <a:ext cx="9779000" cy="1023261"/>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400"/>
              <a:t>Federal Updates</a:t>
            </a:r>
            <a:endParaRPr sz="4400"/>
          </a:p>
        </p:txBody>
      </p:sp>
      <p:pic>
        <p:nvPicPr>
          <p:cNvPr id="11" name="Picture 10" descr="OHA-Word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8722" y="5146904"/>
            <a:ext cx="2074955" cy="81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Google Shape;178;g23158c7ae18_0_18"/>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Tree>
    <p:extLst>
      <p:ext uri="{BB962C8B-B14F-4D97-AF65-F5344CB8AC3E}">
        <p14:creationId xmlns:p14="http://schemas.microsoft.com/office/powerpoint/2010/main" val="4226086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Federal Update</a:t>
            </a:r>
          </a:p>
        </p:txBody>
      </p:sp>
      <p:sp>
        <p:nvSpPr>
          <p:cNvPr id="2" name="Text Placeholder 1"/>
          <p:cNvSpPr>
            <a:spLocks noGrp="1"/>
          </p:cNvSpPr>
          <p:nvPr>
            <p:ph type="body" idx="1"/>
          </p:nvPr>
        </p:nvSpPr>
        <p:spPr>
          <a:xfrm>
            <a:off x="703729" y="1483660"/>
            <a:ext cx="10784542" cy="4420952"/>
          </a:xfrm>
        </p:spPr>
        <p:txBody>
          <a:bodyPr>
            <a:noAutofit/>
          </a:bodyPr>
          <a:lstStyle/>
          <a:p>
            <a:pPr>
              <a:buFont typeface="Arial" panose="05000000000000000000" pitchFamily="2" charset="2"/>
              <a:buChar char="•"/>
            </a:pPr>
            <a:r>
              <a:rPr lang="en-US"/>
              <a:t>On May 18, 2023, as directed by the Bipartisan Safer Communities Act, the Centers for Medicare and Medicaid Services (CMS) released an updated guidance document for School Based Health Services entitled: </a:t>
            </a:r>
            <a:r>
              <a:rPr lang="en-US">
                <a:hlinkClick r:id="rId3"/>
              </a:rPr>
              <a:t>Delivering Services in School-Based Settings: A Comprehensive Guide to Medicaid Services and Administrative Claiming</a:t>
            </a:r>
            <a:r>
              <a:rPr lang="en-US"/>
              <a:t>.</a:t>
            </a:r>
          </a:p>
          <a:p>
            <a:pPr>
              <a:buFont typeface="Arial" panose="05000000000000000000" pitchFamily="2" charset="2"/>
              <a:buChar char="•"/>
            </a:pPr>
            <a:r>
              <a:rPr lang="en-US"/>
              <a:t>The guide is intended to </a:t>
            </a:r>
            <a:r>
              <a:rPr lang="en-US" b="0" i="0" u="none" strike="noStrike">
                <a:solidFill>
                  <a:srgbClr val="000000"/>
                </a:solidFill>
                <a:effectLst/>
              </a:rPr>
              <a:t>help states add flexibilities that will reduce administrative burden and increase billing, including reference to adding education-only licensed practitioners as billable providers.</a:t>
            </a:r>
            <a:r>
              <a:rPr lang="en-US">
                <a:solidFill>
                  <a:srgbClr val="000000"/>
                </a:solidFill>
              </a:rPr>
              <a:t> </a:t>
            </a:r>
            <a:endParaRPr lang="en-US"/>
          </a:p>
          <a:p>
            <a:pPr>
              <a:buFont typeface="Arial" panose="05000000000000000000" pitchFamily="2" charset="2"/>
              <a:buChar char="•"/>
            </a:pPr>
            <a:r>
              <a:rPr lang="en-US"/>
              <a:t>OHA, with the support of ODE, is seeking CMS approval to add school social workers, school psychologists, and school counselors licensed only by the Oregon Teacher Standards and Practices Commission (TSPC) as billable providers under SBHS rules. Additional information and opportunities for engagement will be provided in the coming months.</a:t>
            </a:r>
          </a:p>
        </p:txBody>
      </p:sp>
      <p:sp>
        <p:nvSpPr>
          <p:cNvPr id="6" name="Footer Placeholder 3"/>
          <p:cNvSpPr>
            <a:spLocks noGrp="1"/>
          </p:cNvSpPr>
          <p:nvPr>
            <p:ph type="ftr" sz="quarter" idx="11"/>
          </p:nvPr>
        </p:nvSpPr>
        <p:spPr>
          <a:xfrm>
            <a:off x="717176" y="6139793"/>
            <a:ext cx="2864224" cy="365125"/>
          </a:xfrm>
        </p:spPr>
        <p:txBody>
          <a:bodyPr/>
          <a:lstStyle/>
          <a:p>
            <a:r>
              <a:rPr lang="en-US"/>
              <a:t>Oregon Department of Education</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3312237471"/>
      </p:ext>
    </p:extLst>
  </p:cSld>
  <p:clrMapOvr>
    <a:masterClrMapping/>
  </p:clrMapOvr>
</p:sld>
</file>

<file path=ppt/theme/theme1.xml><?xml version="1.0" encoding="utf-8"?>
<a:theme xmlns:a="http://schemas.openxmlformats.org/drawingml/2006/main"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C2AB182E0629F4DB299CB70AADA2617" ma:contentTypeVersion="7" ma:contentTypeDescription="Create a new document." ma:contentTypeScope="" ma:versionID="8c0ea892eb18541275fd2544df387c3a">
  <xsd:schema xmlns:xsd="http://www.w3.org/2001/XMLSchema" xmlns:xs="http://www.w3.org/2001/XMLSchema" xmlns:p="http://schemas.microsoft.com/office/2006/metadata/properties" xmlns:ns2="322ed6d0-eb3a-48ea-a8e7-c77d41b6508b" xmlns:ns3="54031767-dd6d-417c-ab73-583408f47564" targetNamespace="http://schemas.microsoft.com/office/2006/metadata/properties" ma:root="true" ma:fieldsID="7d29625aebd964c423a73dc1d91b5bdb" ns2:_="" ns3:_="">
    <xsd:import namespace="322ed6d0-eb3a-48ea-a8e7-c77d41b6508b"/>
    <xsd:import namespace="54031767-dd6d-417c-ab73-583408f47564"/>
    <xsd:element name="properties">
      <xsd:complexType>
        <xsd:sequence>
          <xsd:element name="documentManagement">
            <xsd:complexType>
              <xsd:all>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2ed6d0-eb3a-48ea-a8e7-c77d41b6508b" elementFormDefault="qualified">
    <xsd:import namespace="http://schemas.microsoft.com/office/2006/documentManagement/types"/>
    <xsd:import namespace="http://schemas.microsoft.com/office/infopath/2007/PartnerControls"/>
    <xsd:element name="Estimated_x0020_Creation_x0020_Date" ma:index="4" nillable="true" ma:displayName="Estimated Creation Date" ma:format="DateOnly" ma:internalName="Estimated_x0020_Creation_x0020_Date" ma:readOnly="false">
      <xsd:simpleType>
        <xsd:restriction base="dms:DateTime"/>
      </xsd:simpleType>
    </xsd:element>
    <xsd:element name="Remediation_x0020_Date" ma:index="5" nillable="true" ma:displayName="Remediation Date" ma:default="[today]" ma:format="DateOnly" ma:internalName="Remediation_x0020_Date" ma:readOnly="false">
      <xsd:simpleType>
        <xsd:restriction base="dms:DateTime"/>
      </xsd:simpleType>
    </xsd:element>
    <xsd:element name="Priority" ma:index="6"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emediation_x0020_Date xmlns="322ed6d0-eb3a-48ea-a8e7-c77d41b6508b">2024-02-21T22:11:37+00:00</Remediation_x0020_Date>
    <Estimated_x0020_Creation_x0020_Date xmlns="322ed6d0-eb3a-48ea-a8e7-c77d41b6508b" xsi:nil="true"/>
    <Priority xmlns="322ed6d0-eb3a-48ea-a8e7-c77d41b6508b">New</Priority>
  </documentManagement>
</p:properties>
</file>

<file path=customXml/itemProps1.xml><?xml version="1.0" encoding="utf-8"?>
<ds:datastoreItem xmlns:ds="http://schemas.openxmlformats.org/officeDocument/2006/customXml" ds:itemID="{8621F2C9-2F5B-4930-922C-750B6EC2A775}">
  <ds:schemaRefs>
    <ds:schemaRef ds:uri="http://schemas.microsoft.com/sharepoint/v3/contenttype/forms"/>
  </ds:schemaRefs>
</ds:datastoreItem>
</file>

<file path=customXml/itemProps2.xml><?xml version="1.0" encoding="utf-8"?>
<ds:datastoreItem xmlns:ds="http://schemas.openxmlformats.org/officeDocument/2006/customXml" ds:itemID="{644DDFBB-65A9-4667-A559-C931D5CAD7C6}"/>
</file>

<file path=customXml/itemProps3.xml><?xml version="1.0" encoding="utf-8"?>
<ds:datastoreItem xmlns:ds="http://schemas.openxmlformats.org/officeDocument/2006/customXml" ds:itemID="{BE5774DD-6D83-43F1-9B7C-52070D69BEED}">
  <ds:schemaRefs>
    <ds:schemaRef ds:uri="a5d82e3d-ed20-4a14-8d57-ed898fcb989e"/>
    <ds:schemaRef ds:uri="ca1f0955-f73c-479b-b46e-46f3ab27811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TotalTime>
  <Words>1872</Words>
  <Application>Microsoft Office PowerPoint</Application>
  <PresentationFormat>Widescreen</PresentationFormat>
  <Paragraphs>214</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Courier New</vt:lpstr>
      <vt:lpstr>2021ODE</vt:lpstr>
      <vt:lpstr>February 2024</vt:lpstr>
      <vt:lpstr>Welcome!</vt:lpstr>
      <vt:lpstr>Agenda</vt:lpstr>
      <vt:lpstr>Housekeeping</vt:lpstr>
      <vt:lpstr>Introduction to Medicaid in Schools</vt:lpstr>
      <vt:lpstr>School Based Health Services (School Medicaid)</vt:lpstr>
      <vt:lpstr>School Based Health Services (School Medicaid)</vt:lpstr>
      <vt:lpstr>Federal Updates</vt:lpstr>
      <vt:lpstr>Federal Update</vt:lpstr>
      <vt:lpstr>“Free Care” Policy</vt:lpstr>
      <vt:lpstr>Referring Provider Requirement</vt:lpstr>
      <vt:lpstr>State Updates</vt:lpstr>
      <vt:lpstr> State Implementation Timeline</vt:lpstr>
      <vt:lpstr>Key Updates in approved SPA</vt:lpstr>
      <vt:lpstr>State Plan Comparison</vt:lpstr>
      <vt:lpstr>Oregon Administrative Rules (OARs)</vt:lpstr>
      <vt:lpstr>School Medicaid Advisory Committee</vt:lpstr>
      <vt:lpstr>School Medicaid Advisory Committee</vt:lpstr>
      <vt:lpstr>School Medicaid Advisory Committee</vt:lpstr>
      <vt:lpstr>CMS Grant Opportunity</vt:lpstr>
      <vt:lpstr>CMS Grant – Details </vt:lpstr>
      <vt:lpstr>CMS Grant – Engagement and Timeline</vt:lpstr>
      <vt:lpstr>Question and Answer Session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Virtual Training Sessions August 16, 2023</dc:title>
  <dc:creator>VICKERS Patricia * ODE</dc:creator>
  <cp:lastModifiedBy>TURNBULL Mariana * ODE</cp:lastModifiedBy>
  <cp:revision>2</cp:revision>
  <dcterms:created xsi:type="dcterms:W3CDTF">2023-05-23T20:47:16Z</dcterms:created>
  <dcterms:modified xsi:type="dcterms:W3CDTF">2024-02-21T22:10:05Z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0x0101009C2AB182E0629F4DB299CB70AADA2617</vt:lpwstr>
  </property>
  <property fmtid="{D5CDD505-2E9C-101B-9397-08002B2CF9AE}" pid="3" name="MSIP_Label_7730ea53-6f5e-4160-81a5-992a9105450a_Enabled">
    <vt:lpwstr>true</vt:lpwstr>
  </property>
  <property fmtid="{D5CDD505-2E9C-101B-9397-08002B2CF9AE}" pid="4" name="MSIP_Label_7730ea53-6f5e-4160-81a5-992a9105450a_SetDate">
    <vt:lpwstr>2024-02-02T17:17:13Z</vt:lpwstr>
  </property>
  <property fmtid="{D5CDD505-2E9C-101B-9397-08002B2CF9AE}" pid="5" name="MSIP_Label_7730ea53-6f5e-4160-81a5-992a9105450a_Method">
    <vt:lpwstr>Standard</vt:lpwstr>
  </property>
  <property fmtid="{D5CDD505-2E9C-101B-9397-08002B2CF9AE}" pid="6" name="MSIP_Label_7730ea53-6f5e-4160-81a5-992a9105450a_Name">
    <vt:lpwstr>Level 2 - Limited (Items)</vt:lpwstr>
  </property>
  <property fmtid="{D5CDD505-2E9C-101B-9397-08002B2CF9AE}" pid="7" name="MSIP_Label_7730ea53-6f5e-4160-81a5-992a9105450a_SiteId">
    <vt:lpwstr>b4f51418-b269-49a2-935a-fa54bf584fc8</vt:lpwstr>
  </property>
  <property fmtid="{D5CDD505-2E9C-101B-9397-08002B2CF9AE}" pid="8" name="MSIP_Label_7730ea53-6f5e-4160-81a5-992a9105450a_ActionId">
    <vt:lpwstr>eca33a3d-b52c-4d7b-b8b8-e1bd880fe761</vt:lpwstr>
  </property>
  <property fmtid="{D5CDD505-2E9C-101B-9397-08002B2CF9AE}" pid="9" name="MSIP_Label_7730ea53-6f5e-4160-81a5-992a9105450a_ContentBits">
    <vt:lpwstr>0</vt:lpwstr>
  </property>
  <property fmtid="{D5CDD505-2E9C-101B-9397-08002B2CF9AE}" pid="10" name="MSIP_Label_ebdd6eeb-0dd0-4927-947e-a759f08fcf55_Enabled">
    <vt:lpwstr>true</vt:lpwstr>
  </property>
  <property fmtid="{D5CDD505-2E9C-101B-9397-08002B2CF9AE}" pid="11" name="MSIP_Label_ebdd6eeb-0dd0-4927-947e-a759f08fcf55_SetDate">
    <vt:lpwstr>2024-02-12T15:34:43Z</vt:lpwstr>
  </property>
  <property fmtid="{D5CDD505-2E9C-101B-9397-08002B2CF9AE}" pid="12" name="MSIP_Label_ebdd6eeb-0dd0-4927-947e-a759f08fcf55_Method">
    <vt:lpwstr>Privileged</vt:lpwstr>
  </property>
  <property fmtid="{D5CDD505-2E9C-101B-9397-08002B2CF9AE}" pid="13" name="MSIP_Label_ebdd6eeb-0dd0-4927-947e-a759f08fcf55_Name">
    <vt:lpwstr>Level 1 - Published (Items)</vt:lpwstr>
  </property>
  <property fmtid="{D5CDD505-2E9C-101B-9397-08002B2CF9AE}" pid="14" name="MSIP_Label_ebdd6eeb-0dd0-4927-947e-a759f08fcf55_SiteId">
    <vt:lpwstr>658e63e8-8d39-499c-8f48-13adc9452f4c</vt:lpwstr>
  </property>
  <property fmtid="{D5CDD505-2E9C-101B-9397-08002B2CF9AE}" pid="15" name="MSIP_Label_ebdd6eeb-0dd0-4927-947e-a759f08fcf55_ActionId">
    <vt:lpwstr>d278ae53-bc42-4a7c-bb4d-69df3bb91f4b</vt:lpwstr>
  </property>
  <property fmtid="{D5CDD505-2E9C-101B-9397-08002B2CF9AE}" pid="16" name="MSIP_Label_ebdd6eeb-0dd0-4927-947e-a759f08fcf55_ContentBits">
    <vt:lpwstr>0</vt:lpwstr>
  </property>
</Properties>
</file>