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Lst>
  <p:notesMasterIdLst>
    <p:notesMasterId r:id="rId19"/>
  </p:notesMasterIdLst>
  <p:sldIdLst>
    <p:sldId id="309" r:id="rId5"/>
    <p:sldId id="310" r:id="rId6"/>
    <p:sldId id="319" r:id="rId7"/>
    <p:sldId id="322" r:id="rId8"/>
    <p:sldId id="321" r:id="rId9"/>
    <p:sldId id="311" r:id="rId10"/>
    <p:sldId id="312" r:id="rId11"/>
    <p:sldId id="314" r:id="rId12"/>
    <p:sldId id="315" r:id="rId13"/>
    <p:sldId id="316" r:id="rId14"/>
    <p:sldId id="313" r:id="rId15"/>
    <p:sldId id="320" r:id="rId16"/>
    <p:sldId id="317" r:id="rId17"/>
    <p:sldId id="318" r:id="rId18"/>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0CF8AF2-E6D9-4E15-B8BD-7D830A3A6905}" type="datetimeFigureOut">
              <a:rPr lang="en-US" smtClean="0"/>
              <a:t>11/27/2023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2F53961A-E5E5-44E5-8C4B-CACBBC9854A1}" type="slidenum">
              <a:rPr lang="en-US" smtClean="0"/>
              <a:t>‹#›</a:t>
            </a:fld>
            <a:endParaRPr lang="en-US"/>
          </a:p>
        </p:txBody>
      </p:sp>
    </p:spTree>
    <p:extLst>
      <p:ext uri="{BB962C8B-B14F-4D97-AF65-F5344CB8AC3E}">
        <p14:creationId xmlns:p14="http://schemas.microsoft.com/office/powerpoint/2010/main" val="1145437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32845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5428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rot="16200000">
            <a:off x="10797542" y="998537"/>
            <a:ext cx="1904999" cy="365125"/>
          </a:xfrm>
          <a:prstGeom prst="rect">
            <a:avLst/>
          </a:prstGeom>
        </p:spPr>
        <p:txBody>
          <a:bodyPr/>
          <a:lstStyle/>
          <a:p>
            <a:fld id="{B2D34C66-0BA4-4712-A9CB-F8F942E36F58}" type="datetimeFigureOut">
              <a:rPr lang="en-US" smtClean="0"/>
              <a:t>11/27/2023</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28041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1561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399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02512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818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28871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9208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B335864C-A184-53AA-894B-53F8E5AF6FF0}"/>
              </a:ext>
            </a:extLst>
          </p:cNvPr>
          <p:cNvPicPr>
            <a:picLocks noChangeAspect="1"/>
          </p:cNvPicPr>
          <p:nvPr userDrawn="1"/>
        </p:nvPicPr>
        <p:blipFill>
          <a:blip r:embed="rId11"/>
          <a:stretch>
            <a:fillRect/>
          </a:stretch>
        </p:blipFill>
        <p:spPr>
          <a:xfrm>
            <a:off x="9777882" y="5029041"/>
            <a:ext cx="2353260" cy="1828959"/>
          </a:xfrm>
          <a:prstGeom prst="rect">
            <a:avLst/>
          </a:prstGeom>
        </p:spPr>
      </p:pic>
      <p:pic>
        <p:nvPicPr>
          <p:cNvPr id="4" name="Picture 3">
            <a:extLst>
              <a:ext uri="{FF2B5EF4-FFF2-40B4-BE49-F238E27FC236}">
                <a16:creationId xmlns:a16="http://schemas.microsoft.com/office/drawing/2014/main" id="{2D2B7281-2EB1-75D9-40BD-5F6D53B477DF}"/>
              </a:ext>
            </a:extLst>
          </p:cNvPr>
          <p:cNvPicPr>
            <a:picLocks noChangeAspect="1"/>
          </p:cNvPicPr>
          <p:nvPr userDrawn="1"/>
        </p:nvPicPr>
        <p:blipFill>
          <a:blip r:embed="rId12"/>
          <a:stretch>
            <a:fillRect/>
          </a:stretch>
        </p:blipFill>
        <p:spPr>
          <a:xfrm>
            <a:off x="4108578" y="6534884"/>
            <a:ext cx="2901948" cy="323116"/>
          </a:xfrm>
          <a:prstGeom prst="rect">
            <a:avLst/>
          </a:prstGeom>
        </p:spPr>
      </p:pic>
    </p:spTree>
    <p:extLst>
      <p:ext uri="{BB962C8B-B14F-4D97-AF65-F5344CB8AC3E}">
        <p14:creationId xmlns:p14="http://schemas.microsoft.com/office/powerpoint/2010/main" val="3275833623"/>
      </p:ext>
    </p:extLst>
  </p:cSld>
  <p:clrMap bg1="lt1" tx1="dk1" bg2="lt2" tx2="dk2" accent1="accent1" accent2="accent2" accent3="accent3" accent4="accent4" accent5="accent5" accent6="accent6" hlink="hlink" folHlink="folHlink"/>
  <p:sldLayoutIdLst>
    <p:sldLayoutId id="2147483703" r:id="rId1"/>
    <p:sldLayoutId id="2147483713" r:id="rId2"/>
    <p:sldLayoutId id="2147483704" r:id="rId3"/>
    <p:sldLayoutId id="2147483705" r:id="rId4"/>
    <p:sldLayoutId id="2147483706" r:id="rId5"/>
    <p:sldLayoutId id="2147483707" r:id="rId6"/>
    <p:sldLayoutId id="2147483708" r:id="rId7"/>
    <p:sldLayoutId id="2147483709" r:id="rId8"/>
    <p:sldLayoutId id="2147483711" r:id="rId9"/>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regon.gov/boli/workers/Pages/veterans-preference.aspx" TargetMode="External"/><Relationship Id="rId7" Type="http://schemas.openxmlformats.org/officeDocument/2006/relationships/hyperlink" Target="https://www.va.gov/careers-employment/vocational-rehabilitation/" TargetMode="External"/><Relationship Id="rId2" Type="http://schemas.openxmlformats.org/officeDocument/2006/relationships/hyperlink" Target="https://businessimpactnw.org/veterans-business-outreach-center/" TargetMode="External"/><Relationship Id="rId1" Type="http://schemas.openxmlformats.org/officeDocument/2006/relationships/slideLayout" Target="../slideLayouts/slideLayout2.xml"/><Relationship Id="rId6" Type="http://schemas.openxmlformats.org/officeDocument/2006/relationships/hyperlink" Target="https://www.cool.osd.mil/army/index.html" TargetMode="External"/><Relationship Id="rId5" Type="http://schemas.openxmlformats.org/officeDocument/2006/relationships/hyperlink" Target="https://www.oregon.gov/highered/institutions-programs/private/Documents/Oregon-Occupational-Licensing-Boards.pdf" TargetMode="External"/><Relationship Id="rId4" Type="http://schemas.openxmlformats.org/officeDocument/2006/relationships/hyperlink" Target="https://www.opm.gov/policy-data-oversight/veterans-services/vet-guide-for-hr-professionals/#2"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oregon.gov/odva/home-loans/pages/default.aspx" TargetMode="External"/><Relationship Id="rId7" Type="http://schemas.openxmlformats.org/officeDocument/2006/relationships/hyperlink" Target="https://www.dantes.doded.mil/" TargetMode="External"/><Relationship Id="rId2" Type="http://schemas.openxmlformats.org/officeDocument/2006/relationships/hyperlink" Target="https://www.va.gov/housing-assistance/" TargetMode="External"/><Relationship Id="rId1" Type="http://schemas.openxmlformats.org/officeDocument/2006/relationships/slideLayout" Target="../slideLayouts/slideLayout2.xml"/><Relationship Id="rId6" Type="http://schemas.openxmlformats.org/officeDocument/2006/relationships/hyperlink" Target="https://www.dantes.doded.mil/EducationPrograms/get-credit/creditmilitary.html" TargetMode="External"/><Relationship Id="rId5" Type="http://schemas.openxmlformats.org/officeDocument/2006/relationships/hyperlink" Target="https://admissions.oregonstate.edu/residency-frequently-asked-questions-faq#OSU_determine" TargetMode="External"/><Relationship Id="rId4" Type="http://schemas.openxmlformats.org/officeDocument/2006/relationships/hyperlink" Target="https://military.tutor.com/home"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cool.osd.mil/arm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armymwr.com/travel/armed-forces-hotels-resorts" TargetMode="External"/><Relationship Id="rId3" Type="http://schemas.openxmlformats.org/officeDocument/2006/relationships/hyperlink" Target="https://www.americanforcestravel.com/" TargetMode="External"/><Relationship Id="rId7" Type="http://schemas.openxmlformats.org/officeDocument/2006/relationships/hyperlink" Target="https://hawaii.armymwr.com/programs/kilauea-military-camp-kmc-mountain-cottages-resort" TargetMode="External"/><Relationship Id="rId2" Type="http://schemas.openxmlformats.org/officeDocument/2006/relationships/hyperlink" Target="http://www.amc.af.mil/amctravel/index.asp" TargetMode="External"/><Relationship Id="rId1" Type="http://schemas.openxmlformats.org/officeDocument/2006/relationships/slideLayout" Target="../slideLayouts/slideLayout2.xml"/><Relationship Id="rId6" Type="http://schemas.openxmlformats.org/officeDocument/2006/relationships/hyperlink" Target="https://hawaii.armymwr.com/programs/pillar-army-recreation-center-parc" TargetMode="External"/><Relationship Id="rId5" Type="http://schemas.openxmlformats.org/officeDocument/2006/relationships/hyperlink" Target="https://www.poppinsmoke.com/" TargetMode="External"/><Relationship Id="rId4" Type="http://schemas.openxmlformats.org/officeDocument/2006/relationships/hyperlink" Target="https://www.afvclub.com/" TargetMode="External"/><Relationship Id="rId9" Type="http://schemas.openxmlformats.org/officeDocument/2006/relationships/hyperlink" Target="https://www.nps.gov/orgs/1207/11-8-2022-lifetime-pass.htm"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jblm.armymwr.com/programs/leisure-travel-services" TargetMode="External"/><Relationship Id="rId3" Type="http://schemas.openxmlformats.org/officeDocument/2006/relationships/hyperlink" Target="https://www.oregon.gov/omd/bservice/Pages/Reserve-Lodging-and-RV-Spaces.aspx" TargetMode="External"/><Relationship Id="rId7" Type="http://schemas.openxmlformats.org/officeDocument/2006/relationships/hyperlink" Target="https://af.dodlodging.net/" TargetMode="External"/><Relationship Id="rId2" Type="http://schemas.openxmlformats.org/officeDocument/2006/relationships/hyperlink" Target="https://myodfw.com/articles/benefits-uniformed-service-members" TargetMode="External"/><Relationship Id="rId1" Type="http://schemas.openxmlformats.org/officeDocument/2006/relationships/slideLayout" Target="../slideLayouts/slideLayout2.xml"/><Relationship Id="rId6" Type="http://schemas.openxmlformats.org/officeDocument/2006/relationships/hyperlink" Target="https://www.coastguardmwr.org/" TargetMode="External"/><Relationship Id="rId5" Type="http://schemas.openxmlformats.org/officeDocument/2006/relationships/hyperlink" Target="https://www.navylifepnw.com/" TargetMode="External"/><Relationship Id="rId4" Type="http://schemas.openxmlformats.org/officeDocument/2006/relationships/hyperlink" Target="https://www.navy-lodge.com/" TargetMode="External"/><Relationship Id="rId9" Type="http://schemas.openxmlformats.org/officeDocument/2006/relationships/hyperlink" Target="https://www.vettix.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oregon.gov/odva/Benefits/Pages/Emergency-Assistance.aspx" TargetMode="External"/><Relationship Id="rId3" Type="http://schemas.openxmlformats.org/officeDocument/2006/relationships/hyperlink" Target="https://militarypay.defense.gov/Pay/Basic-Pay/Reserve-Drill-Pay/" TargetMode="External"/><Relationship Id="rId7" Type="http://schemas.openxmlformats.org/officeDocument/2006/relationships/hyperlink" Target="https://armyeitaas.sharepoint-mil.us/sites/NGOR_G1" TargetMode="External"/><Relationship Id="rId2" Type="http://schemas.openxmlformats.org/officeDocument/2006/relationships/hyperlink" Target="https://www.nationalguard.com/eligibility/prior-service/re-enlistment-extension-bonus" TargetMode="External"/><Relationship Id="rId1" Type="http://schemas.openxmlformats.org/officeDocument/2006/relationships/slideLayout" Target="../slideLayouts/slideLayout2.xml"/><Relationship Id="rId6" Type="http://schemas.openxmlformats.org/officeDocument/2006/relationships/hyperlink" Target="http://www.hrc.army.mil/site/reserve/soldierservices/retirement/retirementcalc.aspx" TargetMode="External"/><Relationship Id="rId5" Type="http://schemas.openxmlformats.org/officeDocument/2006/relationships/hyperlink" Target="https://www.irs.gov/individuals/military" TargetMode="External"/><Relationship Id="rId4" Type="http://schemas.openxmlformats.org/officeDocument/2006/relationships/hyperlink" Target="https://www.oregon.gov/dor/programs/individuals/Pages/military.aspx#:~:text=Oregon%20doesn't%20tax%20your,Oregon%20business%20or%20rental%20property"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afi.org/" TargetMode="External"/><Relationship Id="rId3" Type="http://schemas.openxmlformats.org/officeDocument/2006/relationships/hyperlink" Target="https://www.va.gov/life-insurance/options-eligibility/sgli/" TargetMode="External"/><Relationship Id="rId7" Type="http://schemas.openxmlformats.org/officeDocument/2006/relationships/hyperlink" Target="https://www.usaa.com/" TargetMode="External"/><Relationship Id="rId2" Type="http://schemas.openxmlformats.org/officeDocument/2006/relationships/hyperlink" Target="https://tricare.mil/TRS" TargetMode="External"/><Relationship Id="rId1" Type="http://schemas.openxmlformats.org/officeDocument/2006/relationships/slideLayout" Target="../slideLayouts/slideLayout2.xml"/><Relationship Id="rId6" Type="http://schemas.openxmlformats.org/officeDocument/2006/relationships/hyperlink" Target="https://www.ssli.org/" TargetMode="External"/><Relationship Id="rId5" Type="http://schemas.openxmlformats.org/officeDocument/2006/relationships/hyperlink" Target="https://www.va.gov/life-insurance/options-eligibility/vgli/" TargetMode="External"/><Relationship Id="rId4" Type="http://schemas.openxmlformats.org/officeDocument/2006/relationships/hyperlink" Target="https://www.benefits.va.gov/insurance/"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oregon.gov/omd/smfs/Pages/WorkforWarriors.aspx" TargetMode="External"/><Relationship Id="rId3" Type="http://schemas.openxmlformats.org/officeDocument/2006/relationships/hyperlink" Target="https://www.oregon.gov/omd/employeeresources/Pages/State-Job-Opportunities.aspx" TargetMode="External"/><Relationship Id="rId7" Type="http://schemas.openxmlformats.org/officeDocument/2006/relationships/hyperlink" Target="https://www.esgr.mil/" TargetMode="External"/><Relationship Id="rId2" Type="http://schemas.openxmlformats.org/officeDocument/2006/relationships/hyperlink" Target="http://www.usajobs.gov/" TargetMode="External"/><Relationship Id="rId1" Type="http://schemas.openxmlformats.org/officeDocument/2006/relationships/slideLayout" Target="../slideLayouts/slideLayout2.xml"/><Relationship Id="rId6" Type="http://schemas.openxmlformats.org/officeDocument/2006/relationships/hyperlink" Target="https://ngemploymentnetwork.com/" TargetMode="External"/><Relationship Id="rId5" Type="http://schemas.openxmlformats.org/officeDocument/2006/relationships/hyperlink" Target="https://helmetstohardhats.org/" TargetMode="External"/><Relationship Id="rId4" Type="http://schemas.openxmlformats.org/officeDocument/2006/relationships/hyperlink" Target="https://www.hireheroesusa.org/" TargetMode="External"/><Relationship Id="rId9" Type="http://schemas.openxmlformats.org/officeDocument/2006/relationships/hyperlink" Target="https://www.dodtap.mil/dodtap/app/ho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95FCB1-072E-0FDB-DB55-0A9579312A93}"/>
              </a:ext>
            </a:extLst>
          </p:cNvPr>
          <p:cNvSpPr txBox="1"/>
          <p:nvPr/>
        </p:nvSpPr>
        <p:spPr>
          <a:xfrm>
            <a:off x="0" y="1061048"/>
            <a:ext cx="12192000" cy="1338828"/>
          </a:xfrm>
          <a:prstGeom prst="rect">
            <a:avLst/>
          </a:prstGeom>
          <a:noFill/>
        </p:spPr>
        <p:txBody>
          <a:bodyPr wrap="square" rtlCol="0">
            <a:spAutoFit/>
          </a:bodyPr>
          <a:lstStyle/>
          <a:p>
            <a:pPr algn="ctr"/>
            <a:r>
              <a:rPr lang="en-US" sz="2100" b="1" dirty="0">
                <a:solidFill>
                  <a:srgbClr val="0070C0"/>
                </a:solidFill>
                <a:effectLst>
                  <a:outerShdw blurRad="50800" dist="38100" dir="2700000" algn="tl" rotWithShape="0">
                    <a:srgbClr val="FF0000">
                      <a:alpha val="40000"/>
                    </a:srgbClr>
                  </a:outerShdw>
                </a:effectLst>
              </a:rPr>
              <a:t>OREGON ARMY NATIONAL GUARD COMPREHENSIVE BENEFIT GUIDE</a:t>
            </a:r>
          </a:p>
          <a:p>
            <a:pPr algn="ctr"/>
            <a:endParaRPr lang="en-US" b="1" dirty="0"/>
          </a:p>
          <a:p>
            <a:pPr algn="ctr"/>
            <a:r>
              <a:rPr lang="en-US" sz="1400" b="1" cap="all" dirty="0"/>
              <a:t>For Leaders, Soldiers and Military Family Members</a:t>
            </a:r>
          </a:p>
          <a:p>
            <a:pPr algn="ctr"/>
            <a:endParaRPr lang="en-US" sz="1400" b="1" dirty="0"/>
          </a:p>
          <a:p>
            <a:pPr algn="ctr"/>
            <a:r>
              <a:rPr lang="en-US" sz="1400" b="1" dirty="0"/>
              <a:t>20 OCT 2023  </a:t>
            </a:r>
          </a:p>
        </p:txBody>
      </p:sp>
      <p:pic>
        <p:nvPicPr>
          <p:cNvPr id="5" name="Picture 4" descr="A picture containing text&#10;&#10;Description automatically generated">
            <a:extLst>
              <a:ext uri="{FF2B5EF4-FFF2-40B4-BE49-F238E27FC236}">
                <a16:creationId xmlns:a16="http://schemas.microsoft.com/office/drawing/2014/main" id="{F28EB303-B510-7EEC-B684-6637444AC6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2462" y="2316139"/>
            <a:ext cx="4247076" cy="3185308"/>
          </a:xfrm>
          <a:prstGeom prst="rect">
            <a:avLst/>
          </a:prstGeom>
        </p:spPr>
      </p:pic>
      <p:sp>
        <p:nvSpPr>
          <p:cNvPr id="6" name="TextBox 5">
            <a:extLst>
              <a:ext uri="{FF2B5EF4-FFF2-40B4-BE49-F238E27FC236}">
                <a16:creationId xmlns:a16="http://schemas.microsoft.com/office/drawing/2014/main" id="{6481FC1C-B2EB-7C6C-F891-D3210FB14732}"/>
              </a:ext>
            </a:extLst>
          </p:cNvPr>
          <p:cNvSpPr txBox="1"/>
          <p:nvPr/>
        </p:nvSpPr>
        <p:spPr>
          <a:xfrm>
            <a:off x="0" y="5427620"/>
            <a:ext cx="12191999" cy="369332"/>
          </a:xfrm>
          <a:prstGeom prst="rect">
            <a:avLst/>
          </a:prstGeom>
          <a:noFill/>
        </p:spPr>
        <p:txBody>
          <a:bodyPr wrap="square" rtlCol="0">
            <a:spAutoFit/>
          </a:bodyPr>
          <a:lstStyle/>
          <a:p>
            <a:pPr algn="ctr"/>
            <a:r>
              <a:rPr lang="en-US" b="1" u="sng" dirty="0">
                <a:solidFill>
                  <a:srgbClr val="FF0000"/>
                </a:solidFill>
                <a:effectLst>
                  <a:outerShdw blurRad="50800" dist="38100" dir="2700000" algn="tl" rotWithShape="0">
                    <a:srgbClr val="0070C0">
                      <a:alpha val="40000"/>
                    </a:srgbClr>
                  </a:outerShdw>
                </a:effectLst>
              </a:rPr>
              <a:t>UNDERSTANDING BENEFITS BEYOND A PAYCHECK </a:t>
            </a:r>
          </a:p>
        </p:txBody>
      </p:sp>
    </p:spTree>
    <p:extLst>
      <p:ext uri="{BB962C8B-B14F-4D97-AF65-F5344CB8AC3E}">
        <p14:creationId xmlns:p14="http://schemas.microsoft.com/office/powerpoint/2010/main" val="4047482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C59E7-BCA6-400A-D7CE-C7C9DAA67A09}"/>
              </a:ext>
            </a:extLst>
          </p:cNvPr>
          <p:cNvSpPr>
            <a:spLocks noGrp="1"/>
          </p:cNvSpPr>
          <p:nvPr>
            <p:ph type="title"/>
          </p:nvPr>
        </p:nvSpPr>
        <p:spPr>
          <a:xfrm>
            <a:off x="597638" y="564168"/>
            <a:ext cx="9692640" cy="1031719"/>
          </a:xfrm>
        </p:spPr>
        <p:txBody>
          <a:bodyPr>
            <a:noAutofit/>
          </a:bodyPr>
          <a:lstStyle/>
          <a:p>
            <a:r>
              <a:rPr lang="en-US" b="1" dirty="0">
                <a:solidFill>
                  <a:srgbClr val="FF0000"/>
                </a:solidFill>
                <a:effectLst>
                  <a:outerShdw blurRad="50800" dist="38100" dir="2700000" algn="tl" rotWithShape="0">
                    <a:srgbClr val="0070C0">
                      <a:alpha val="40000"/>
                    </a:srgbClr>
                  </a:outerShdw>
                </a:effectLst>
                <a:ea typeface="Calibri" panose="020F0502020204030204" pitchFamily="34" charset="0"/>
                <a:cs typeface="Calibri" panose="020F0502020204030204" pitchFamily="34" charset="0"/>
              </a:rPr>
              <a:t>Employment Benefits:</a:t>
            </a:r>
            <a:br>
              <a:rPr lang="en-US" b="1" dirty="0">
                <a:solidFill>
                  <a:srgbClr val="FF0000"/>
                </a:solidFill>
                <a:effectLst>
                  <a:outerShdw blurRad="50800" dist="38100" dir="2700000" algn="tl" rotWithShape="0">
                    <a:srgbClr val="0070C0">
                      <a:alpha val="40000"/>
                    </a:srgbClr>
                  </a:outerShdw>
                </a:effectLst>
                <a:ea typeface="Calibri" panose="020F0502020204030204" pitchFamily="34" charset="0"/>
                <a:cs typeface="Times New Roman" panose="02020603050405020304" pitchFamily="18" charset="0"/>
              </a:rPr>
            </a:br>
            <a:endParaRPr lang="en-US" b="1" dirty="0">
              <a:solidFill>
                <a:srgbClr val="FF0000"/>
              </a:solidFill>
              <a:effectLst>
                <a:outerShdw blurRad="50800" dist="38100" dir="2700000" algn="tl" rotWithShape="0">
                  <a:srgbClr val="0070C0">
                    <a:alpha val="40000"/>
                  </a:srgbClr>
                </a:outerShdw>
              </a:effectLst>
            </a:endParaRPr>
          </a:p>
        </p:txBody>
      </p:sp>
      <p:sp>
        <p:nvSpPr>
          <p:cNvPr id="3" name="Content Placeholder 2">
            <a:extLst>
              <a:ext uri="{FF2B5EF4-FFF2-40B4-BE49-F238E27FC236}">
                <a16:creationId xmlns:a16="http://schemas.microsoft.com/office/drawing/2014/main" id="{3DEDE0A3-E4FD-3508-ED44-0672BAFA1BE0}"/>
              </a:ext>
            </a:extLst>
          </p:cNvPr>
          <p:cNvSpPr>
            <a:spLocks noGrp="1"/>
          </p:cNvSpPr>
          <p:nvPr>
            <p:ph idx="1"/>
          </p:nvPr>
        </p:nvSpPr>
        <p:spPr>
          <a:xfrm>
            <a:off x="511374" y="1080027"/>
            <a:ext cx="8595360" cy="5213805"/>
          </a:xfrm>
        </p:spPr>
        <p:txBody>
          <a:bodyPr>
            <a:normAutofit/>
          </a:bodyPr>
          <a:lstStyle/>
          <a:p>
            <a:pPr marL="0" marR="0" indent="0">
              <a:lnSpc>
                <a:spcPct val="107000"/>
              </a:lnSpc>
              <a:spcBef>
                <a:spcPts val="0"/>
              </a:spcBef>
              <a:spcAft>
                <a:spcPts val="0"/>
              </a:spcAft>
              <a:buNone/>
            </a:pPr>
            <a:r>
              <a:rPr lang="en-US" sz="2600" dirty="0">
                <a:effectLst/>
                <a:latin typeface="Calibri" panose="020F0502020204030204" pitchFamily="34" charset="0"/>
                <a:ea typeface="Calibri" panose="020F0502020204030204" pitchFamily="34" charset="0"/>
                <a:cs typeface="Calibri" panose="020F0502020204030204" pitchFamily="34"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CA26F617-5AD2-C436-F53D-885D73A18026}"/>
              </a:ext>
            </a:extLst>
          </p:cNvPr>
          <p:cNvSpPr txBox="1"/>
          <p:nvPr/>
        </p:nvSpPr>
        <p:spPr>
          <a:xfrm>
            <a:off x="698740" y="1080027"/>
            <a:ext cx="8456042" cy="5221301"/>
          </a:xfrm>
          <a:prstGeom prst="rect">
            <a:avLst/>
          </a:prstGeom>
          <a:noFill/>
        </p:spPr>
        <p:txBody>
          <a:bodyPr wrap="square">
            <a:spAutoFit/>
          </a:bodyPr>
          <a:lstStyle/>
          <a:p>
            <a:pPr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Free Small Business Counseling and Mentorship</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050" dirty="0">
                <a:effectLst/>
                <a:latin typeface="Calibri" panose="020F0502020204030204" pitchFamily="34" charset="0"/>
                <a:ea typeface="Calibri" panose="020F0502020204030204" pitchFamily="34" charset="0"/>
                <a:cs typeface="Calibri" panose="020F0502020204030204" pitchFamily="34" charset="0"/>
              </a:rPr>
              <a:t>The Region X Veterans Business Outreach Center (VBOC) at Business Impact NW empowers active duty service members, National Guard and Reserve Component members, members of the Coast Guard, transitioning service members, Veterans of all eras, as well as military spouses who are thinking about starting, purchasing or growing a small business. We offer training opportunities, one-on-one coaching, referrals to resource partners, and networking events in our Region, encompassing the states of Alaska, Idaho, Oregon, &amp; Washington.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https://businessimpactnw.org/veterans-business-outreach-center/</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Oregon Veterans Employment Preference</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050" dirty="0">
                <a:effectLst/>
                <a:latin typeface="Calibri" panose="020F0502020204030204" pitchFamily="34" charset="0"/>
                <a:ea typeface="Calibri" panose="020F0502020204030204" pitchFamily="34" charset="0"/>
                <a:cs typeface="Calibri" panose="020F0502020204030204" pitchFamily="34" charset="0"/>
              </a:rPr>
              <a:t>Veterans' preference in public employment. Preference points are awarded to eligible veterans seeking employment with all state agencies.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https://www.oregon.gov/boli/workers/Pages/veterans-preference.aspx</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Federal Veterans Employment Preference</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050" dirty="0">
                <a:effectLst/>
                <a:latin typeface="Calibri" panose="020F0502020204030204" pitchFamily="34" charset="0"/>
                <a:ea typeface="Calibri" panose="020F0502020204030204" pitchFamily="34" charset="0"/>
                <a:cs typeface="Calibri" panose="020F0502020204030204" pitchFamily="34" charset="0"/>
              </a:rPr>
              <a:t>Veterans who served on active duty in the U.S. Armed Forces during certain specified time periods or in military campaigns are entitled to preference over non-Veterans in hiring into the Federal civil service and in retention during reduction in force.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https://www.opm.gov/policy-data-oversight/veterans-services/vet-guide-for-hr-professionals/#2</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Oregon Direct Professional Licensing for Military Experience</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050" dirty="0">
                <a:effectLst/>
                <a:latin typeface="Calibri" panose="020F0502020204030204" pitchFamily="34" charset="0"/>
                <a:ea typeface="Calibri" panose="020F0502020204030204" pitchFamily="34" charset="0"/>
                <a:cs typeface="Calibri" panose="020F0502020204030204" pitchFamily="34" charset="0"/>
              </a:rPr>
              <a:t>Veterans in certain career fields will not need to go back to school for training that they have already received in the military, saving time and money. Certain professions specified in the bill may have special requirements that must be met in addition to military education or experience.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https://www.oregon.gov/highered/institutions-programs/private/Documents/Oregon-Occupational-Licensing-Boards.pdf</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Credentialing Opportunities On-Line (COOL)</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050" dirty="0">
                <a:effectLst/>
                <a:latin typeface="Calibri" panose="020F0502020204030204" pitchFamily="34" charset="0"/>
                <a:ea typeface="Calibri" panose="020F0502020204030204" pitchFamily="34" charset="0"/>
                <a:cs typeface="Calibri" panose="020F0502020204030204" pitchFamily="34" charset="0"/>
              </a:rPr>
              <a:t>COOL helps Army service members find information on certifications and licenses related to their military occupation and civilian careers.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rPr>
              <a:t>https://www.cool.osd.mil/army/index.html</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Veteran Readiness and Employment Services</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050" dirty="0">
                <a:effectLst/>
                <a:latin typeface="Calibri" panose="020F0502020204030204" pitchFamily="34" charset="0"/>
                <a:ea typeface="Calibri" panose="020F0502020204030204" pitchFamily="34" charset="0"/>
                <a:cs typeface="Calibri" panose="020F0502020204030204" pitchFamily="34" charset="0"/>
              </a:rPr>
              <a:t>Provides benefits and services that enable service members and Veterans to prepare for, obtain and maintain suitable employment.</a:t>
            </a:r>
          </a:p>
          <a:p>
            <a:pPr>
              <a:lnSpc>
                <a:spcPct val="107000"/>
              </a:lnSpc>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7"/>
              </a:rPr>
              <a:t>https://www.va.gov/careers-employment/vocational-rehabilitation/</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3451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C59E7-BCA6-400A-D7CE-C7C9DAA67A09}"/>
              </a:ext>
            </a:extLst>
          </p:cNvPr>
          <p:cNvSpPr>
            <a:spLocks noGrp="1"/>
          </p:cNvSpPr>
          <p:nvPr>
            <p:ph type="title"/>
          </p:nvPr>
        </p:nvSpPr>
        <p:spPr>
          <a:xfrm>
            <a:off x="597638" y="564168"/>
            <a:ext cx="9692640" cy="1031719"/>
          </a:xfrm>
        </p:spPr>
        <p:txBody>
          <a:bodyPr>
            <a:noAutofit/>
          </a:bodyPr>
          <a:lstStyle/>
          <a:p>
            <a:r>
              <a:rPr lang="en-US" b="1" dirty="0">
                <a:solidFill>
                  <a:srgbClr val="FF0000"/>
                </a:solidFill>
                <a:effectLst>
                  <a:outerShdw blurRad="50800" dist="38100" dir="2700000" algn="tl" rotWithShape="0">
                    <a:srgbClr val="0070C0">
                      <a:alpha val="40000"/>
                    </a:srgbClr>
                  </a:outerShdw>
                </a:effectLst>
                <a:ea typeface="Calibri" panose="020F0502020204030204" pitchFamily="34" charset="0"/>
                <a:cs typeface="Calibri" panose="020F0502020204030204" pitchFamily="34" charset="0"/>
              </a:rPr>
              <a:t>Housing Benefits:</a:t>
            </a:r>
            <a:br>
              <a:rPr lang="en-US" dirty="0">
                <a:solidFill>
                  <a:srgbClr val="FF0000"/>
                </a:solidFill>
                <a:effectLst>
                  <a:outerShdw blurRad="50800" dist="38100" dir="2700000" algn="tl" rotWithShape="0">
                    <a:srgbClr val="0070C0">
                      <a:alpha val="40000"/>
                    </a:srgbClr>
                  </a:outerShdw>
                </a:effectLst>
                <a:ea typeface="Calibri" panose="020F0502020204030204" pitchFamily="34" charset="0"/>
                <a:cs typeface="Times New Roman" panose="02020603050405020304" pitchFamily="18" charset="0"/>
              </a:rPr>
            </a:br>
            <a:endParaRPr lang="en-US" dirty="0">
              <a:solidFill>
                <a:srgbClr val="FF0000"/>
              </a:solidFill>
              <a:effectLst>
                <a:outerShdw blurRad="50800" dist="38100" dir="2700000" algn="tl" rotWithShape="0">
                  <a:srgbClr val="0070C0">
                    <a:alpha val="40000"/>
                  </a:srgbClr>
                </a:outerShdw>
              </a:effectLst>
            </a:endParaRPr>
          </a:p>
        </p:txBody>
      </p:sp>
      <p:sp>
        <p:nvSpPr>
          <p:cNvPr id="3" name="Content Placeholder 2">
            <a:extLst>
              <a:ext uri="{FF2B5EF4-FFF2-40B4-BE49-F238E27FC236}">
                <a16:creationId xmlns:a16="http://schemas.microsoft.com/office/drawing/2014/main" id="{3DEDE0A3-E4FD-3508-ED44-0672BAFA1BE0}"/>
              </a:ext>
            </a:extLst>
          </p:cNvPr>
          <p:cNvSpPr>
            <a:spLocks noGrp="1"/>
          </p:cNvSpPr>
          <p:nvPr>
            <p:ph idx="1"/>
          </p:nvPr>
        </p:nvSpPr>
        <p:spPr>
          <a:xfrm>
            <a:off x="511374" y="1080027"/>
            <a:ext cx="8595360" cy="1792569"/>
          </a:xfrm>
        </p:spPr>
        <p:txBody>
          <a:bodyPr>
            <a:noAutofit/>
          </a:bodyPr>
          <a:lstStyle/>
          <a:p>
            <a:pPr marL="0" marR="0" indent="0">
              <a:lnSpc>
                <a:spcPct val="107000"/>
              </a:lnSpc>
              <a:spcBef>
                <a:spcPts val="0"/>
              </a:spcBef>
              <a:spcAft>
                <a:spcPts val="0"/>
              </a:spcAft>
              <a:buNone/>
            </a:pPr>
            <a:r>
              <a:rPr lang="en-US" sz="1100" b="1" dirty="0">
                <a:effectLst/>
                <a:latin typeface="Calibri" panose="020F0502020204030204" pitchFamily="34" charset="0"/>
                <a:ea typeface="Calibri" panose="020F0502020204030204" pitchFamily="34" charset="0"/>
                <a:cs typeface="Calibri" panose="020F0502020204030204" pitchFamily="34" charset="0"/>
              </a:rPr>
              <a:t>VA Home Loans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VA housing assistance can help Veterans, service members, and their surviving spouses to buy a home or refinance a loan. We also offer benefits and services to help you build, improve, or keep your current home.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1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https://www.va.gov/housing-assistance/</a:t>
            </a: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100" b="1" dirty="0">
                <a:effectLst/>
                <a:latin typeface="Calibri" panose="020F0502020204030204" pitchFamily="34" charset="0"/>
                <a:ea typeface="Calibri" panose="020F0502020204030204" pitchFamily="34" charset="0"/>
                <a:cs typeface="Calibri" panose="020F0502020204030204" pitchFamily="34" charset="0"/>
              </a:rPr>
              <a:t>ODVA Home Loans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Oregon is one of only five states that offers a veteran home loan program. This Oregon benefit is separate and distinct from the federal VA Home Loan Guaranty.</a:t>
            </a:r>
          </a:p>
          <a:p>
            <a:pPr marL="0" marR="0" indent="0">
              <a:lnSpc>
                <a:spcPct val="107000"/>
              </a:lnSpc>
              <a:spcBef>
                <a:spcPts val="0"/>
              </a:spcBef>
              <a:spcAft>
                <a:spcPts val="0"/>
              </a:spcAft>
              <a:buNone/>
            </a:pPr>
            <a:r>
              <a:rPr lang="en-US" sz="11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https://www.oregon.gov/odva/home-loans/pages/default.aspx</a:t>
            </a:r>
            <a:endParaRPr lang="en-US" sz="1100" dirty="0"/>
          </a:p>
        </p:txBody>
      </p:sp>
      <p:sp>
        <p:nvSpPr>
          <p:cNvPr id="4" name="Title 1">
            <a:extLst>
              <a:ext uri="{FF2B5EF4-FFF2-40B4-BE49-F238E27FC236}">
                <a16:creationId xmlns:a16="http://schemas.microsoft.com/office/drawing/2014/main" id="{9F748A1A-65D8-EFD1-6B24-1F4CE0B0AC45}"/>
              </a:ext>
            </a:extLst>
          </p:cNvPr>
          <p:cNvSpPr txBox="1">
            <a:spLocks/>
          </p:cNvSpPr>
          <p:nvPr/>
        </p:nvSpPr>
        <p:spPr>
          <a:xfrm>
            <a:off x="511374" y="3224557"/>
            <a:ext cx="9692640" cy="103171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b="1" dirty="0">
                <a:solidFill>
                  <a:srgbClr val="0070C0"/>
                </a:solidFill>
                <a:effectLst>
                  <a:outerShdw blurRad="50800" dist="38100" dir="2700000" algn="tl" rotWithShape="0">
                    <a:srgbClr val="FF0000">
                      <a:alpha val="40000"/>
                    </a:srgbClr>
                  </a:outerShdw>
                </a:effectLst>
                <a:ea typeface="Calibri" panose="020F0502020204030204" pitchFamily="34" charset="0"/>
                <a:cs typeface="Calibri" panose="020F0502020204030204" pitchFamily="34" charset="0"/>
              </a:rPr>
              <a:t>College Beyond Tuition:</a:t>
            </a:r>
            <a:br>
              <a:rPr lang="en-US" dirty="0">
                <a:solidFill>
                  <a:srgbClr val="0070C0"/>
                </a:solidFill>
                <a:effectLst>
                  <a:outerShdw blurRad="50800" dist="38100" dir="2700000" algn="tl" rotWithShape="0">
                    <a:srgbClr val="FF0000">
                      <a:alpha val="40000"/>
                    </a:srgbClr>
                  </a:outerShdw>
                </a:effectLst>
                <a:ea typeface="Calibri" panose="020F0502020204030204" pitchFamily="34" charset="0"/>
                <a:cs typeface="Times New Roman" panose="02020603050405020304" pitchFamily="18" charset="0"/>
              </a:rPr>
            </a:br>
            <a:endParaRPr lang="en-US" dirty="0">
              <a:solidFill>
                <a:srgbClr val="0070C0"/>
              </a:solidFill>
              <a:effectLst>
                <a:outerShdw blurRad="50800" dist="38100" dir="2700000" algn="tl" rotWithShape="0">
                  <a:srgbClr val="FF0000">
                    <a:alpha val="40000"/>
                  </a:srgbClr>
                </a:outerShdw>
              </a:effectLst>
            </a:endParaRPr>
          </a:p>
        </p:txBody>
      </p:sp>
      <p:sp>
        <p:nvSpPr>
          <p:cNvPr id="5" name="Content Placeholder 2">
            <a:extLst>
              <a:ext uri="{FF2B5EF4-FFF2-40B4-BE49-F238E27FC236}">
                <a16:creationId xmlns:a16="http://schemas.microsoft.com/office/drawing/2014/main" id="{7011F3C4-0376-991B-473E-77DDC296D179}"/>
              </a:ext>
            </a:extLst>
          </p:cNvPr>
          <p:cNvSpPr txBox="1">
            <a:spLocks/>
          </p:cNvSpPr>
          <p:nvPr/>
        </p:nvSpPr>
        <p:spPr>
          <a:xfrm>
            <a:off x="597638" y="3740416"/>
            <a:ext cx="8595360" cy="2816522"/>
          </a:xfrm>
          <a:prstGeom prst="rect">
            <a:avLst/>
          </a:prstGeom>
        </p:spPr>
        <p:txBody>
          <a:bodyPr vert="horz" lIns="91440" tIns="45720" rIns="91440" bIns="45720" rtlCol="0">
            <a:normAutofit fontScale="62500" lnSpcReduction="2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marR="0" indent="0">
              <a:lnSpc>
                <a:spcPct val="107000"/>
              </a:lnSpc>
              <a:spcBef>
                <a:spcPts val="0"/>
              </a:spcBef>
              <a:spcAft>
                <a:spcPts val="0"/>
              </a:spcAft>
              <a:buNone/>
            </a:pPr>
            <a:r>
              <a:rPr lang="en-US" b="1" dirty="0">
                <a:effectLst/>
                <a:latin typeface="Calibri" panose="020F0502020204030204" pitchFamily="34" charset="0"/>
                <a:ea typeface="Calibri" panose="020F0502020204030204" pitchFamily="34" charset="0"/>
                <a:cs typeface="Calibri" panose="020F0502020204030204" pitchFamily="34" charset="0"/>
              </a:rPr>
              <a:t>Tutor for Military Families</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Calibri" panose="020F0502020204030204" pitchFamily="34" charset="0"/>
              </a:rPr>
              <a:t>Free online tutoring and homework help, 24/7, for U.S. military and their families.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https://military.tutor.com/home</a:t>
            </a:r>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b="1" dirty="0">
                <a:effectLst/>
                <a:latin typeface="Calibri" panose="020F0502020204030204" pitchFamily="34" charset="0"/>
                <a:ea typeface="Calibri" panose="020F0502020204030204" pitchFamily="34" charset="0"/>
                <a:cs typeface="Calibri" panose="020F0502020204030204" pitchFamily="34" charset="0"/>
              </a:rPr>
              <a:t>Oregon School Resident Status</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Calibri" panose="020F0502020204030204" pitchFamily="34" charset="0"/>
              </a:rPr>
              <a:t>Oregon National Guard members and their spouses and dependent children are considered Oregon residents for tuition purposes.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https://admissions.oregonstate.edu/residency-frequently-asked-questions-faq#OSU_determine</a:t>
            </a:r>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b="1" dirty="0">
                <a:effectLst/>
                <a:latin typeface="Calibri" panose="020F0502020204030204" pitchFamily="34" charset="0"/>
                <a:ea typeface="Calibri" panose="020F0502020204030204" pitchFamily="34" charset="0"/>
                <a:cs typeface="Calibri" panose="020F0502020204030204" pitchFamily="34" charset="0"/>
              </a:rPr>
              <a:t>College Credit for Military Training</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Calibri" panose="020F0502020204030204" pitchFamily="34" charset="0"/>
              </a:rPr>
              <a:t>You can receive college credit for certain types of education and training you received in the military, saving you money and time as you pursue your education goals.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rPr>
              <a:t>https://www.dantes.doded.mil/EducationPrograms/get-credit/creditmilitary.html</a:t>
            </a:r>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b="1" dirty="0">
                <a:effectLst/>
                <a:latin typeface="Calibri" panose="020F0502020204030204" pitchFamily="34" charset="0"/>
                <a:ea typeface="Calibri" panose="020F0502020204030204" pitchFamily="34" charset="0"/>
                <a:cs typeface="Calibri" panose="020F0502020204030204" pitchFamily="34" charset="0"/>
              </a:rPr>
              <a:t>Defense Activity for Non-Traditional Education Support (DANTES)</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Calibri" panose="020F0502020204030204" pitchFamily="34" charset="0"/>
              </a:rPr>
              <a:t>DANTES provides no-cost education and career-planning programs for the U.S. Armed Forces military member. Our Defense programs can help a military member at every stage of their military career, from entry into the service to the final stage of civilian transition to their next career.</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7"/>
              </a:rPr>
              <a:t>https://www.dantes.doded.mil/</a:t>
            </a:r>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1162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F748A1A-65D8-EFD1-6B24-1F4CE0B0AC45}"/>
              </a:ext>
            </a:extLst>
          </p:cNvPr>
          <p:cNvSpPr txBox="1">
            <a:spLocks/>
          </p:cNvSpPr>
          <p:nvPr/>
        </p:nvSpPr>
        <p:spPr>
          <a:xfrm>
            <a:off x="597638" y="757403"/>
            <a:ext cx="9692640" cy="103171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b="1" dirty="0">
                <a:solidFill>
                  <a:srgbClr val="0070C0"/>
                </a:solidFill>
                <a:effectLst>
                  <a:outerShdw blurRad="50800" dist="38100" dir="2700000" algn="tl" rotWithShape="0">
                    <a:srgbClr val="FF0000">
                      <a:alpha val="40000"/>
                    </a:srgbClr>
                  </a:outerShdw>
                </a:effectLst>
                <a:ea typeface="Calibri" panose="020F0502020204030204" pitchFamily="34" charset="0"/>
                <a:cs typeface="Calibri" panose="020F0502020204030204" pitchFamily="34" charset="0"/>
              </a:rPr>
              <a:t>College Beyond Tuition:</a:t>
            </a:r>
            <a:br>
              <a:rPr lang="en-US" dirty="0">
                <a:solidFill>
                  <a:srgbClr val="0070C0"/>
                </a:solidFill>
                <a:effectLst>
                  <a:outerShdw blurRad="50800" dist="38100" dir="2700000" algn="tl" rotWithShape="0">
                    <a:srgbClr val="FF0000">
                      <a:alpha val="40000"/>
                    </a:srgbClr>
                  </a:outerShdw>
                </a:effectLst>
                <a:ea typeface="Calibri" panose="020F0502020204030204" pitchFamily="34" charset="0"/>
                <a:cs typeface="Times New Roman" panose="02020603050405020304" pitchFamily="18" charset="0"/>
              </a:rPr>
            </a:br>
            <a:endParaRPr lang="en-US" dirty="0">
              <a:solidFill>
                <a:srgbClr val="0070C0"/>
              </a:solidFill>
              <a:effectLst>
                <a:outerShdw blurRad="50800" dist="38100" dir="2700000" algn="tl" rotWithShape="0">
                  <a:srgbClr val="FF0000">
                    <a:alpha val="40000"/>
                  </a:srgbClr>
                </a:outerShdw>
              </a:effectLst>
            </a:endParaRPr>
          </a:p>
        </p:txBody>
      </p:sp>
      <p:sp>
        <p:nvSpPr>
          <p:cNvPr id="5" name="Content Placeholder 2">
            <a:extLst>
              <a:ext uri="{FF2B5EF4-FFF2-40B4-BE49-F238E27FC236}">
                <a16:creationId xmlns:a16="http://schemas.microsoft.com/office/drawing/2014/main" id="{7011F3C4-0376-991B-473E-77DDC296D179}"/>
              </a:ext>
            </a:extLst>
          </p:cNvPr>
          <p:cNvSpPr txBox="1">
            <a:spLocks/>
          </p:cNvSpPr>
          <p:nvPr/>
        </p:nvSpPr>
        <p:spPr>
          <a:xfrm>
            <a:off x="597638" y="1350899"/>
            <a:ext cx="8595360" cy="2816522"/>
          </a:xfrm>
          <a:prstGeom prst="rect">
            <a:avLst/>
          </a:prstGeom>
        </p:spPr>
        <p:txBody>
          <a:bodyPr vert="horz" lIns="91440" tIns="45720" rIns="91440" bIns="45720" rtlCol="0">
            <a:normAutofit fontScale="70000" lnSpcReduction="2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gn="l">
              <a:buNone/>
            </a:pPr>
            <a:r>
              <a:rPr lang="en-US" sz="2100" b="1" dirty="0">
                <a:solidFill>
                  <a:srgbClr val="333333"/>
                </a:solidFill>
                <a:latin typeface="Calibri" panose="020F0502020204030204" pitchFamily="34" charset="0"/>
                <a:cs typeface="Calibri" panose="020F0502020204030204" pitchFamily="34" charset="0"/>
              </a:rPr>
              <a:t>C</a:t>
            </a:r>
            <a:r>
              <a:rPr lang="en-US" sz="2100" b="1" i="0" dirty="0">
                <a:solidFill>
                  <a:srgbClr val="333333"/>
                </a:solidFill>
                <a:effectLst/>
                <a:latin typeface="Calibri" panose="020F0502020204030204" pitchFamily="34" charset="0"/>
                <a:cs typeface="Calibri" panose="020F0502020204030204" pitchFamily="34" charset="0"/>
              </a:rPr>
              <a:t>redentialing and Certificates   </a:t>
            </a:r>
          </a:p>
          <a:p>
            <a:pPr marL="0" indent="0" algn="l">
              <a:buNone/>
            </a:pPr>
            <a:r>
              <a:rPr lang="en-US" dirty="0">
                <a:latin typeface="Calibri" panose="020F0502020204030204" pitchFamily="34" charset="0"/>
                <a:cs typeface="Calibri" panose="020F0502020204030204" pitchFamily="34" charset="0"/>
              </a:rPr>
              <a:t>Army Credentialing Opportunities On-Line (COOL) is a website that provides information to Soldiers of all ranks about credentials related to their jobs including certifications, licenses, and apprenticeships. Provides background information about civilian certifications, licensure, examinations, and apprenticeships to include credential requirements and preparation resources. </a:t>
            </a:r>
          </a:p>
          <a:p>
            <a:pPr marL="0" indent="0" algn="l">
              <a:buNone/>
            </a:pPr>
            <a:r>
              <a:rPr lang="en-US" dirty="0">
                <a:latin typeface="Calibri" panose="020F0502020204030204" pitchFamily="34" charset="0"/>
                <a:cs typeface="Calibri" panose="020F0502020204030204" pitchFamily="34" charset="0"/>
              </a:rPr>
              <a:t>Army Credentialing Assistance (CA) Program is a voluntary, off-duty program that is authorized to provide payment for credentialing expenses for classroom, hands-on, online/blended training, study guides, materials, textbooks, fees, exams, and/or recertification of credentials. </a:t>
            </a:r>
          </a:p>
          <a:p>
            <a:pPr marL="0" indent="0" algn="l">
              <a:buNone/>
            </a:pPr>
            <a:r>
              <a:rPr lang="en-US" dirty="0">
                <a:latin typeface="Calibri" panose="020F0502020204030204" pitchFamily="34" charset="0"/>
                <a:cs typeface="Calibri" panose="020F0502020204030204" pitchFamily="34" charset="0"/>
              </a:rPr>
              <a:t>Certificates can include </a:t>
            </a:r>
            <a:r>
              <a:rPr lang="en-US" b="0" i="0" dirty="0">
                <a:solidFill>
                  <a:srgbClr val="4D5156"/>
                </a:solidFill>
                <a:effectLst/>
                <a:latin typeface="Calibri" panose="020F0502020204030204" pitchFamily="34" charset="0"/>
                <a:cs typeface="Calibri" panose="020F0502020204030204" pitchFamily="34" charset="0"/>
              </a:rPr>
              <a:t>Information Technology, Cyber Security, Personal Trainer, Dietitian, Commercial Drivers Licenses and Project Management Credentials.</a:t>
            </a:r>
            <a:endParaRPr lang="en-US" dirty="0">
              <a:latin typeface="Calibri" panose="020F0502020204030204" pitchFamily="34" charset="0"/>
              <a:cs typeface="Calibri" panose="020F0502020204030204" pitchFamily="34" charset="0"/>
            </a:endParaRPr>
          </a:p>
          <a:p>
            <a:pPr marL="0" indent="0" algn="l">
              <a:buNone/>
            </a:pPr>
            <a:r>
              <a:rPr lang="en-US" dirty="0">
                <a:latin typeface="Calibri" panose="020F0502020204030204" pitchFamily="34" charset="0"/>
                <a:cs typeface="Calibri" panose="020F0502020204030204" pitchFamily="34" charset="0"/>
              </a:rPr>
              <a:t>For more information and a list of preapproved certificate programs visit: Army COOL at </a:t>
            </a:r>
            <a:r>
              <a:rPr lang="en-US" dirty="0">
                <a:latin typeface="Calibri" panose="020F0502020204030204" pitchFamily="34" charset="0"/>
                <a:cs typeface="Calibri" panose="020F0502020204030204" pitchFamily="34" charset="0"/>
                <a:hlinkClick r:id="rId2"/>
              </a:rPr>
              <a:t>https://www.cool.osd.mil/army</a:t>
            </a:r>
            <a:endParaRPr lang="en-US" dirty="0">
              <a:latin typeface="Calibri" panose="020F0502020204030204" pitchFamily="34" charset="0"/>
              <a:cs typeface="Calibri" panose="020F0502020204030204" pitchFamily="34" charset="0"/>
            </a:endParaRPr>
          </a:p>
          <a:p>
            <a:pPr marL="0" indent="0" algn="l">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5646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C59E7-BCA6-400A-D7CE-C7C9DAA67A09}"/>
              </a:ext>
            </a:extLst>
          </p:cNvPr>
          <p:cNvSpPr>
            <a:spLocks noGrp="1"/>
          </p:cNvSpPr>
          <p:nvPr>
            <p:ph type="title"/>
          </p:nvPr>
        </p:nvSpPr>
        <p:spPr>
          <a:xfrm>
            <a:off x="597638" y="564168"/>
            <a:ext cx="9692640" cy="1031719"/>
          </a:xfrm>
        </p:spPr>
        <p:txBody>
          <a:bodyPr>
            <a:noAutofit/>
          </a:bodyPr>
          <a:lstStyle/>
          <a:p>
            <a:r>
              <a:rPr lang="en-US" b="1" dirty="0">
                <a:solidFill>
                  <a:srgbClr val="FF0000"/>
                </a:solidFill>
                <a:effectLst>
                  <a:outerShdw blurRad="50800" dist="38100" dir="2700000" algn="tl" rotWithShape="0">
                    <a:srgbClr val="0070C0">
                      <a:alpha val="40000"/>
                    </a:srgbClr>
                  </a:outerShdw>
                </a:effectLst>
                <a:ea typeface="Calibri" panose="020F0502020204030204" pitchFamily="34" charset="0"/>
                <a:cs typeface="Calibri" panose="020F0502020204030204" pitchFamily="34" charset="0"/>
              </a:rPr>
              <a:t>Recreational Benefits:</a:t>
            </a:r>
            <a:br>
              <a:rPr lang="en-US" dirty="0">
                <a:solidFill>
                  <a:srgbClr val="FF0000"/>
                </a:solidFill>
                <a:effectLst>
                  <a:outerShdw blurRad="50800" dist="38100" dir="2700000" algn="tl" rotWithShape="0">
                    <a:srgbClr val="0070C0">
                      <a:alpha val="40000"/>
                    </a:srgbClr>
                  </a:outerShdw>
                </a:effectLst>
                <a:ea typeface="Calibri" panose="020F0502020204030204" pitchFamily="34" charset="0"/>
                <a:cs typeface="Times New Roman" panose="02020603050405020304" pitchFamily="18" charset="0"/>
              </a:rPr>
            </a:br>
            <a:endParaRPr lang="en-US" dirty="0">
              <a:solidFill>
                <a:srgbClr val="FF0000"/>
              </a:solidFill>
              <a:effectLst>
                <a:outerShdw blurRad="50800" dist="38100" dir="2700000" algn="tl" rotWithShape="0">
                  <a:srgbClr val="0070C0">
                    <a:alpha val="40000"/>
                  </a:srgbClr>
                </a:outerShdw>
              </a:effectLst>
            </a:endParaRPr>
          </a:p>
        </p:txBody>
      </p:sp>
      <p:sp>
        <p:nvSpPr>
          <p:cNvPr id="3" name="Content Placeholder 2">
            <a:extLst>
              <a:ext uri="{FF2B5EF4-FFF2-40B4-BE49-F238E27FC236}">
                <a16:creationId xmlns:a16="http://schemas.microsoft.com/office/drawing/2014/main" id="{3DEDE0A3-E4FD-3508-ED44-0672BAFA1BE0}"/>
              </a:ext>
            </a:extLst>
          </p:cNvPr>
          <p:cNvSpPr>
            <a:spLocks noGrp="1"/>
          </p:cNvSpPr>
          <p:nvPr>
            <p:ph idx="1"/>
          </p:nvPr>
        </p:nvSpPr>
        <p:spPr>
          <a:xfrm>
            <a:off x="511374" y="1080027"/>
            <a:ext cx="8595360" cy="5213805"/>
          </a:xfrm>
        </p:spPr>
        <p:txBody>
          <a:bodyPr>
            <a:normAutofit/>
          </a:bodyPr>
          <a:lstStyle/>
          <a:p>
            <a:pPr marL="0" marR="0" indent="0">
              <a:lnSpc>
                <a:spcPct val="107000"/>
              </a:lnSpc>
              <a:spcBef>
                <a:spcPts val="0"/>
              </a:spcBef>
              <a:spcAft>
                <a:spcPts val="0"/>
              </a:spcAft>
              <a:buNone/>
            </a:pPr>
            <a:r>
              <a:rPr lang="en-US" sz="2600" dirty="0">
                <a:effectLst/>
                <a:latin typeface="Calibri" panose="020F0502020204030204" pitchFamily="34" charset="0"/>
                <a:ea typeface="Calibri" panose="020F0502020204030204" pitchFamily="34" charset="0"/>
                <a:cs typeface="Calibri" panose="020F0502020204030204" pitchFamily="34"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CA26F617-5AD2-C436-F53D-885D73A18026}"/>
              </a:ext>
            </a:extLst>
          </p:cNvPr>
          <p:cNvSpPr txBox="1"/>
          <p:nvPr/>
        </p:nvSpPr>
        <p:spPr>
          <a:xfrm>
            <a:off x="698740" y="1080027"/>
            <a:ext cx="8456042" cy="5443541"/>
          </a:xfrm>
          <a:prstGeom prst="rect">
            <a:avLst/>
          </a:prstGeom>
          <a:noFill/>
        </p:spPr>
        <p:txBody>
          <a:bodyPr wrap="square">
            <a:spAutoFit/>
          </a:bodyPr>
          <a:lstStyle/>
          <a:p>
            <a:pPr marL="0"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Free Air Mobility Command (AMC) Space Available Flights</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Current National Guard members may fly free to, from, in, and between Alaska, Hawaii, Puerto</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Rico, the Virgin Islands, Guam, American Samoa and the Continental United States. “Grey Area” Retirees (20 years or more retired Guard but not yet receiving retired pay) may fly free to, from, in, and between Alaska, Hawaii, Puerto Rico, the Virgin Islands, Guam, American Samoa and the Continental United States. Retirees and their dependent family members may fly free anywhere AMC has flights operating, overseas and in the United States.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www.amc.af.mil/amctravel/index.asp</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American Forces Travel</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The only official MWR travel site. Book great military discounts on hotels, flights, cars, packages, cruises, and more.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https://www.americanforcestravel.com/</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Armed Forces Vacation Club</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Armed Forces Vacation Club is a "R&amp;R" program that offers military and other Department of Defense-affiliated personnel the opportunity to enjoy low cost vacations at popular destinations around the world.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https://www.afvclub.com/</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Military Recreational Lodging</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https://www.poppinsmoke.com/</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rPr>
              <a:t>https://hawaii.armymwr.com/programs/pillar-army-recreation-center-parc</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7"/>
              </a:rPr>
              <a:t>https://hawaii.armymwr.com/programs/kilauea-military-camp-kmc-mountain-cottages-resort</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Armed Forces Recreation Center Resorts (Hawaii, Korea, Germany, Florida)</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8"/>
              </a:rPr>
              <a:t>https://www.armymwr.com/travel/armed-forces-hotels-resorts</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Free Lifetime National Park Passes</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Each lifetime pass covers entrance fees for a driver and all passengers in a personal vehicle (or passholder and up to three adults at sites that charge per person) at national parks and national wildlife refuges, as well as standard amenity fees at national forests and grasslands, and at lands managed by the Bureau of Land Management, Bureau of Reclamation and U.S. Army Corps of Engineers.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9"/>
              </a:rPr>
              <a:t>https://www.nps.gov/orgs/1207/11-8-2022-lifetime-pass.htm</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898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C59E7-BCA6-400A-D7CE-C7C9DAA67A09}"/>
              </a:ext>
            </a:extLst>
          </p:cNvPr>
          <p:cNvSpPr>
            <a:spLocks noGrp="1"/>
          </p:cNvSpPr>
          <p:nvPr>
            <p:ph type="title"/>
          </p:nvPr>
        </p:nvSpPr>
        <p:spPr>
          <a:xfrm>
            <a:off x="597638" y="564168"/>
            <a:ext cx="9692640" cy="1031719"/>
          </a:xfrm>
        </p:spPr>
        <p:txBody>
          <a:bodyPr>
            <a:noAutofit/>
          </a:bodyPr>
          <a:lstStyle/>
          <a:p>
            <a:r>
              <a:rPr lang="en-US" b="1" dirty="0">
                <a:solidFill>
                  <a:srgbClr val="FF0000"/>
                </a:solidFill>
                <a:effectLst>
                  <a:outerShdw blurRad="50800" dist="38100" dir="2700000" algn="tl" rotWithShape="0">
                    <a:srgbClr val="0070C0">
                      <a:alpha val="40000"/>
                    </a:srgbClr>
                  </a:outerShdw>
                </a:effectLst>
                <a:ea typeface="Calibri" panose="020F0502020204030204" pitchFamily="34" charset="0"/>
                <a:cs typeface="Calibri" panose="020F0502020204030204" pitchFamily="34" charset="0"/>
              </a:rPr>
              <a:t>Recreational Benefits:</a:t>
            </a:r>
            <a:br>
              <a:rPr lang="en-US" dirty="0">
                <a:solidFill>
                  <a:srgbClr val="FF0000"/>
                </a:solidFill>
                <a:effectLst>
                  <a:outerShdw blurRad="50800" dist="38100" dir="2700000" algn="tl" rotWithShape="0">
                    <a:srgbClr val="0070C0">
                      <a:alpha val="40000"/>
                    </a:srgbClr>
                  </a:outerShdw>
                </a:effectLst>
                <a:ea typeface="Calibri" panose="020F0502020204030204" pitchFamily="34" charset="0"/>
                <a:cs typeface="Times New Roman" panose="02020603050405020304" pitchFamily="18" charset="0"/>
              </a:rPr>
            </a:br>
            <a:endParaRPr lang="en-US" dirty="0">
              <a:solidFill>
                <a:srgbClr val="FF0000"/>
              </a:solidFill>
              <a:effectLst>
                <a:outerShdw blurRad="50800" dist="38100" dir="2700000" algn="tl" rotWithShape="0">
                  <a:srgbClr val="0070C0">
                    <a:alpha val="40000"/>
                  </a:srgbClr>
                </a:outerShdw>
              </a:effectLst>
            </a:endParaRPr>
          </a:p>
        </p:txBody>
      </p:sp>
      <p:sp>
        <p:nvSpPr>
          <p:cNvPr id="3" name="Content Placeholder 2">
            <a:extLst>
              <a:ext uri="{FF2B5EF4-FFF2-40B4-BE49-F238E27FC236}">
                <a16:creationId xmlns:a16="http://schemas.microsoft.com/office/drawing/2014/main" id="{3DEDE0A3-E4FD-3508-ED44-0672BAFA1BE0}"/>
              </a:ext>
            </a:extLst>
          </p:cNvPr>
          <p:cNvSpPr>
            <a:spLocks noGrp="1"/>
          </p:cNvSpPr>
          <p:nvPr>
            <p:ph idx="1"/>
          </p:nvPr>
        </p:nvSpPr>
        <p:spPr>
          <a:xfrm>
            <a:off x="511374" y="1080027"/>
            <a:ext cx="8595360" cy="5213805"/>
          </a:xfrm>
        </p:spPr>
        <p:txBody>
          <a:bodyPr>
            <a:normAutofit/>
          </a:bodyPr>
          <a:lstStyle/>
          <a:p>
            <a:pPr marL="0" marR="0" indent="0">
              <a:lnSpc>
                <a:spcPct val="107000"/>
              </a:lnSpc>
              <a:spcBef>
                <a:spcPts val="0"/>
              </a:spcBef>
              <a:spcAft>
                <a:spcPts val="0"/>
              </a:spcAft>
              <a:buNone/>
            </a:pPr>
            <a:r>
              <a:rPr lang="en-US" sz="2600" dirty="0">
                <a:effectLst/>
                <a:latin typeface="Calibri" panose="020F0502020204030204" pitchFamily="34" charset="0"/>
                <a:ea typeface="Calibri" panose="020F0502020204030204" pitchFamily="34" charset="0"/>
                <a:cs typeface="Calibri" panose="020F0502020204030204" pitchFamily="34"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CA26F617-5AD2-C436-F53D-885D73A18026}"/>
              </a:ext>
            </a:extLst>
          </p:cNvPr>
          <p:cNvSpPr txBox="1"/>
          <p:nvPr/>
        </p:nvSpPr>
        <p:spPr>
          <a:xfrm>
            <a:off x="819510" y="967884"/>
            <a:ext cx="8456042" cy="6135013"/>
          </a:xfrm>
          <a:prstGeom prst="rect">
            <a:avLst/>
          </a:prstGeom>
          <a:noFill/>
        </p:spPr>
        <p:txBody>
          <a:bodyPr wrap="square">
            <a:spAutoFit/>
          </a:bodyPr>
          <a:lstStyle/>
          <a:p>
            <a:pPr marL="0"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Oregon Department of Fish and Wildlife Discounts and Special Hunts</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From license discounts to additional controlled hunt tags, ODFW wants to make sure our uniformed service members are given the opportunity to participate in the outdoor recreation Oregon has to offer.</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https://myodfw.com/articles/benefits-uniformed-service-members</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Oregon Coast Lodging and RV Spaces</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Low-cost cottages, huts and RV spaces for serving military and retirees at Camp </a:t>
            </a:r>
            <a:r>
              <a:rPr lang="en-US" sz="1050" dirty="0" err="1">
                <a:effectLst/>
                <a:latin typeface="Calibri" panose="020F0502020204030204" pitchFamily="34" charset="0"/>
                <a:ea typeface="Calibri" panose="020F0502020204030204" pitchFamily="34" charset="0"/>
                <a:cs typeface="Calibri" panose="020F0502020204030204" pitchFamily="34" charset="0"/>
              </a:rPr>
              <a:t>Rilea</a:t>
            </a:r>
            <a:r>
              <a:rPr lang="en-US" sz="1050" dirty="0">
                <a:effectLst/>
                <a:latin typeface="Calibri" panose="020F0502020204030204" pitchFamily="34" charset="0"/>
                <a:ea typeface="Calibri" panose="020F0502020204030204" pitchFamily="34" charset="0"/>
                <a:cs typeface="Calibri" panose="020F0502020204030204" pitchFamily="34" charset="0"/>
              </a:rPr>
              <a:t>, Oregon.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https://www.oregon.gov/omd/bservice/Pages/Reserve-Lodging-and-RV-Spaces.aspx</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Navy Recreational Lodging</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Navy Lodges are located around the world at most Naval Bases. Whatever your travel needs, you will find our locations convenient and affordable. They also have lodging and camping in the Pacific Northwest.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https://www.navy-lodge.com/</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https://www.navylifepnw.com/</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Coast Guard Recreational Lodging</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MWR lodging offers cottages, RV parks, campgrounds, and guesthouses throughout the States and Puerto Rico to military service members, family members, and other eligible patrons.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rPr>
              <a:t>https://www.coastguardmwr.org/</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Air Force Recreational Lodging</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Value, convenience, great accommodations, service, and very affordable rates are the foundation of the Air Force Inns lodging program.</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7"/>
              </a:rPr>
              <a:t>https://af.dodlodging.net/</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Disney and Sports Events Discount Tickets</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Different bases have different offerings.  Disney’s Military Salute is a significant discount on Disney park tickets.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8"/>
              </a:rPr>
              <a:t>https://jblm.armymwr.com/programs/leisure-travel-services</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Free Event Tickets</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Veteran Tickets Foundation's Tickets for Troops Program is dedicated to giving back to those who gave us so much. We team up with major sports teams, leagues, promoters, organizations, venues and every day event ticket holders to provide free tickets to currently serving and veterans of all branches of the US military.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9"/>
              </a:rPr>
              <a:t>https://www.vettix.org/</a:t>
            </a: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4359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A5C19-5938-38E0-C6C0-DEEE69656BBA}"/>
              </a:ext>
            </a:extLst>
          </p:cNvPr>
          <p:cNvSpPr>
            <a:spLocks noGrp="1"/>
          </p:cNvSpPr>
          <p:nvPr>
            <p:ph type="title"/>
          </p:nvPr>
        </p:nvSpPr>
        <p:spPr>
          <a:xfrm>
            <a:off x="973635" y="110418"/>
            <a:ext cx="9692640" cy="1325562"/>
          </a:xfrm>
        </p:spPr>
        <p:txBody>
          <a:bodyPr/>
          <a:lstStyle/>
          <a:p>
            <a:r>
              <a:rPr lang="en-US" b="1" dirty="0">
                <a:solidFill>
                  <a:srgbClr val="0070C0"/>
                </a:solidFill>
                <a:effectLst>
                  <a:outerShdw blurRad="50800" dist="38100" dir="2700000" algn="tl" rotWithShape="0">
                    <a:srgbClr val="FF0000">
                      <a:alpha val="40000"/>
                    </a:srgbClr>
                  </a:outerShdw>
                </a:effectLst>
              </a:rPr>
              <a:t>Did you know...</a:t>
            </a:r>
          </a:p>
        </p:txBody>
      </p:sp>
      <p:sp>
        <p:nvSpPr>
          <p:cNvPr id="3" name="Content Placeholder 2">
            <a:extLst>
              <a:ext uri="{FF2B5EF4-FFF2-40B4-BE49-F238E27FC236}">
                <a16:creationId xmlns:a16="http://schemas.microsoft.com/office/drawing/2014/main" id="{30E8B4DB-BE3F-B265-F950-3B6D3D2B857F}"/>
              </a:ext>
            </a:extLst>
          </p:cNvPr>
          <p:cNvSpPr>
            <a:spLocks noGrp="1"/>
          </p:cNvSpPr>
          <p:nvPr>
            <p:ph idx="1"/>
          </p:nvPr>
        </p:nvSpPr>
        <p:spPr>
          <a:xfrm>
            <a:off x="1643045" y="1556855"/>
            <a:ext cx="8595360" cy="1466491"/>
          </a:xfrm>
        </p:spPr>
        <p:txBody>
          <a:bodyPr/>
          <a:lstStyle/>
          <a:p>
            <a:pPr marL="0" indent="0">
              <a:buNone/>
            </a:pPr>
            <a:r>
              <a:rPr lang="en-US" dirty="0">
                <a:latin typeface="Calibri" panose="020F0502020204030204" pitchFamily="34" charset="0"/>
                <a:cs typeface="Calibri" panose="020F0502020204030204" pitchFamily="34" charset="0"/>
              </a:rPr>
              <a:t>The Congressional budget office recently estimated that the average Soldier receives a compensation package worth over $900,000. This adds up to an attractive cash and non-cash benefit package for Soldiers and their families to consider when enlisting or re-enlisting from service to the Oregon Army National Guard.  </a:t>
            </a:r>
          </a:p>
        </p:txBody>
      </p:sp>
      <p:sp>
        <p:nvSpPr>
          <p:cNvPr id="4" name="Title 1">
            <a:extLst>
              <a:ext uri="{FF2B5EF4-FFF2-40B4-BE49-F238E27FC236}">
                <a16:creationId xmlns:a16="http://schemas.microsoft.com/office/drawing/2014/main" id="{267CB400-0B08-A69E-D739-BCDAEC89D314}"/>
              </a:ext>
            </a:extLst>
          </p:cNvPr>
          <p:cNvSpPr txBox="1">
            <a:spLocks/>
          </p:cNvSpPr>
          <p:nvPr/>
        </p:nvSpPr>
        <p:spPr>
          <a:xfrm>
            <a:off x="973635" y="2588699"/>
            <a:ext cx="9692640"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b="1" dirty="0">
                <a:solidFill>
                  <a:srgbClr val="FF0000"/>
                </a:solidFill>
                <a:effectLst>
                  <a:outerShdw blurRad="50800" dist="38100" dir="2700000" algn="tl" rotWithShape="0">
                    <a:srgbClr val="0070C0">
                      <a:alpha val="40000"/>
                    </a:srgbClr>
                  </a:outerShdw>
                </a:effectLst>
              </a:rPr>
              <a:t>Why is this important ???</a:t>
            </a:r>
          </a:p>
        </p:txBody>
      </p:sp>
      <p:sp>
        <p:nvSpPr>
          <p:cNvPr id="5" name="Content Placeholder 2">
            <a:extLst>
              <a:ext uri="{FF2B5EF4-FFF2-40B4-BE49-F238E27FC236}">
                <a16:creationId xmlns:a16="http://schemas.microsoft.com/office/drawing/2014/main" id="{086AB005-52E4-B5AF-C2A6-8618057C62FE}"/>
              </a:ext>
            </a:extLst>
          </p:cNvPr>
          <p:cNvSpPr txBox="1">
            <a:spLocks/>
          </p:cNvSpPr>
          <p:nvPr/>
        </p:nvSpPr>
        <p:spPr>
          <a:xfrm>
            <a:off x="1643045" y="4132053"/>
            <a:ext cx="8595360" cy="1466491"/>
          </a:xfrm>
          <a:prstGeom prst="rect">
            <a:avLst/>
          </a:prstGeom>
        </p:spPr>
        <p:txBody>
          <a:bodyPr vert="horz" lIns="91440" tIns="45720" rIns="91440" bIns="4572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en-US" b="0" i="0" dirty="0">
                <a:solidFill>
                  <a:srgbClr val="292929"/>
                </a:solidFill>
                <a:effectLst/>
                <a:latin typeface="Calibri" panose="020F0502020204030204" pitchFamily="34" charset="0"/>
                <a:cs typeface="Calibri" panose="020F0502020204030204" pitchFamily="34" charset="0"/>
              </a:rPr>
              <a:t>There are many valuable cash and non-cash benefits available to Oregon Guardsmen from tuition to employment placement services to long-term assisted care support that often go unused. Many Oregon Guardsmen who are eligible are unaware that certain benefits even exist. Others whose eligibility is uncertain don’t realize that a personnel officer in our own recruiting command or the G1 can help you obtain the benefits you have earned.</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5681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A5C19-5938-38E0-C6C0-DEEE69656BBA}"/>
              </a:ext>
            </a:extLst>
          </p:cNvPr>
          <p:cNvSpPr>
            <a:spLocks noGrp="1"/>
          </p:cNvSpPr>
          <p:nvPr>
            <p:ph type="title"/>
          </p:nvPr>
        </p:nvSpPr>
        <p:spPr>
          <a:xfrm>
            <a:off x="265136" y="130444"/>
            <a:ext cx="9692640" cy="742392"/>
          </a:xfrm>
        </p:spPr>
        <p:txBody>
          <a:bodyPr>
            <a:normAutofit/>
          </a:bodyPr>
          <a:lstStyle/>
          <a:p>
            <a:r>
              <a:rPr lang="en-US" sz="3200" b="1" dirty="0">
                <a:solidFill>
                  <a:srgbClr val="0070C0"/>
                </a:solidFill>
                <a:effectLst>
                  <a:outerShdw blurRad="50800" dist="38100" dir="2700000" algn="tl" rotWithShape="0">
                    <a:srgbClr val="FF0000">
                      <a:alpha val="40000"/>
                    </a:srgbClr>
                  </a:outerShdw>
                </a:effectLst>
              </a:rPr>
              <a:t>Soldier Referral Program </a:t>
            </a:r>
          </a:p>
        </p:txBody>
      </p:sp>
      <p:sp>
        <p:nvSpPr>
          <p:cNvPr id="3" name="Content Placeholder 2">
            <a:extLst>
              <a:ext uri="{FF2B5EF4-FFF2-40B4-BE49-F238E27FC236}">
                <a16:creationId xmlns:a16="http://schemas.microsoft.com/office/drawing/2014/main" id="{30E8B4DB-BE3F-B265-F950-3B6D3D2B857F}"/>
              </a:ext>
            </a:extLst>
          </p:cNvPr>
          <p:cNvSpPr>
            <a:spLocks noGrp="1"/>
          </p:cNvSpPr>
          <p:nvPr>
            <p:ph idx="1"/>
          </p:nvPr>
        </p:nvSpPr>
        <p:spPr>
          <a:xfrm>
            <a:off x="412918" y="1049371"/>
            <a:ext cx="5683082" cy="2033563"/>
          </a:xfrm>
        </p:spPr>
        <p:txBody>
          <a:bodyPr>
            <a:noAutofit/>
          </a:bodyPr>
          <a:lstStyle/>
          <a:p>
            <a:r>
              <a:rPr lang="en-US" b="0" i="0" dirty="0">
                <a:solidFill>
                  <a:srgbClr val="000000"/>
                </a:solidFill>
                <a:effectLst/>
                <a:latin typeface="Calibri" panose="020F0502020204030204" pitchFamily="34" charset="0"/>
                <a:cs typeface="Calibri" panose="020F0502020204030204" pitchFamily="34" charset="0"/>
              </a:rPr>
              <a:t>Soldiers in pay grades E1 through E3 can be promoted to the next grade — up to specialist — within 60 days of a referred applicant shipping to basic training. </a:t>
            </a:r>
          </a:p>
          <a:p>
            <a:r>
              <a:rPr lang="en-US" b="0" i="0" dirty="0">
                <a:solidFill>
                  <a:srgbClr val="000000"/>
                </a:solidFill>
                <a:effectLst/>
                <a:latin typeface="Calibri" panose="020F0502020204030204" pitchFamily="34" charset="0"/>
                <a:cs typeface="Calibri" panose="020F0502020204030204" pitchFamily="34" charset="0"/>
              </a:rPr>
              <a:t>The promotions occur regardless of time in service or time in grade requirements, instead only obligating</a:t>
            </a:r>
            <a:r>
              <a:rPr lang="en-US" b="1" i="0" dirty="0">
                <a:solidFill>
                  <a:srgbClr val="000000"/>
                </a:solidFill>
                <a:effectLst/>
                <a:latin typeface="Calibri" panose="020F0502020204030204" pitchFamily="34" charset="0"/>
                <a:cs typeface="Calibri" panose="020F0502020204030204" pitchFamily="34" charset="0"/>
              </a:rPr>
              <a:t> </a:t>
            </a:r>
            <a:r>
              <a:rPr lang="en-US" b="0" i="0" dirty="0">
                <a:solidFill>
                  <a:srgbClr val="000000"/>
                </a:solidFill>
                <a:effectLst/>
                <a:latin typeface="Calibri" panose="020F0502020204030204" pitchFamily="34" charset="0"/>
                <a:cs typeface="Calibri" panose="020F0502020204030204" pitchFamily="34" charset="0"/>
              </a:rPr>
              <a:t>that a soldier “be in good standing and not flagged.” Troops can only receive one such promotion in their career.</a:t>
            </a:r>
          </a:p>
          <a:p>
            <a:r>
              <a:rPr lang="en-US" b="0" i="0" dirty="0">
                <a:solidFill>
                  <a:srgbClr val="000000"/>
                </a:solidFill>
                <a:effectLst/>
                <a:latin typeface="Calibri" panose="020F0502020204030204" pitchFamily="34" charset="0"/>
                <a:cs typeface="Calibri" panose="020F0502020204030204" pitchFamily="34" charset="0"/>
              </a:rPr>
              <a:t>Any Oregon National Guard Soldier may qualify to receive a Readiness Management Period known as a “RMP” for a quality referral to their local recruiter.     </a:t>
            </a:r>
          </a:p>
        </p:txBody>
      </p:sp>
      <p:sp>
        <p:nvSpPr>
          <p:cNvPr id="4" name="Title 1">
            <a:extLst>
              <a:ext uri="{FF2B5EF4-FFF2-40B4-BE49-F238E27FC236}">
                <a16:creationId xmlns:a16="http://schemas.microsoft.com/office/drawing/2014/main" id="{267CB400-0B08-A69E-D739-BCDAEC89D314}"/>
              </a:ext>
            </a:extLst>
          </p:cNvPr>
          <p:cNvSpPr txBox="1">
            <a:spLocks/>
          </p:cNvSpPr>
          <p:nvPr/>
        </p:nvSpPr>
        <p:spPr>
          <a:xfrm>
            <a:off x="6096000" y="26926"/>
            <a:ext cx="5448300" cy="84591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3200" b="1" dirty="0">
                <a:solidFill>
                  <a:srgbClr val="FF0000"/>
                </a:solidFill>
                <a:effectLst>
                  <a:outerShdw blurRad="50800" dist="38100" dir="2700000" algn="tl" rotWithShape="0">
                    <a:srgbClr val="0070C0">
                      <a:alpha val="40000"/>
                    </a:srgbClr>
                  </a:outerShdw>
                </a:effectLst>
              </a:rPr>
              <a:t>Army Recruiting Ribbon</a:t>
            </a:r>
          </a:p>
        </p:txBody>
      </p:sp>
      <p:sp>
        <p:nvSpPr>
          <p:cNvPr id="5" name="Content Placeholder 2">
            <a:extLst>
              <a:ext uri="{FF2B5EF4-FFF2-40B4-BE49-F238E27FC236}">
                <a16:creationId xmlns:a16="http://schemas.microsoft.com/office/drawing/2014/main" id="{086AB005-52E4-B5AF-C2A6-8618057C62FE}"/>
              </a:ext>
            </a:extLst>
          </p:cNvPr>
          <p:cNvSpPr txBox="1">
            <a:spLocks/>
          </p:cNvSpPr>
          <p:nvPr/>
        </p:nvSpPr>
        <p:spPr>
          <a:xfrm>
            <a:off x="6666023" y="1049371"/>
            <a:ext cx="4308253" cy="2602906"/>
          </a:xfrm>
          <a:prstGeom prst="rect">
            <a:avLst/>
          </a:prstGeom>
        </p:spPr>
        <p:txBody>
          <a:bodyPr vert="horz" lIns="91440" tIns="45720" rIns="91440" bIns="4572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n-US" b="0" i="0" dirty="0">
                <a:solidFill>
                  <a:srgbClr val="000000"/>
                </a:solidFill>
                <a:effectLst/>
                <a:latin typeface="IBM Plex Serif"/>
              </a:rPr>
              <a:t>A Soldier of any rank who refers an applicant will receive the new Army Recruiting Ribbon when the candidate</a:t>
            </a:r>
            <a:r>
              <a:rPr lang="en-US" b="1" i="0" dirty="0">
                <a:solidFill>
                  <a:srgbClr val="000000"/>
                </a:solidFill>
                <a:effectLst/>
                <a:latin typeface="IBM Plex Serif"/>
              </a:rPr>
              <a:t> </a:t>
            </a:r>
            <a:r>
              <a:rPr lang="en-US" b="0" i="0" dirty="0">
                <a:solidFill>
                  <a:srgbClr val="000000"/>
                </a:solidFill>
                <a:effectLst/>
                <a:latin typeface="IBM Plex Serif"/>
              </a:rPr>
              <a:t>attends </a:t>
            </a:r>
            <a:r>
              <a:rPr lang="en-US" dirty="0">
                <a:solidFill>
                  <a:srgbClr val="000000"/>
                </a:solidFill>
                <a:latin typeface="IBM Plex Serif"/>
              </a:rPr>
              <a:t>initial </a:t>
            </a:r>
            <a:r>
              <a:rPr lang="en-US" b="0" i="0" dirty="0">
                <a:solidFill>
                  <a:srgbClr val="000000"/>
                </a:solidFill>
                <a:effectLst/>
                <a:latin typeface="IBM Plex Serif"/>
              </a:rPr>
              <a:t>training.</a:t>
            </a:r>
          </a:p>
          <a:p>
            <a:r>
              <a:rPr lang="en-US" b="0" i="0" dirty="0">
                <a:solidFill>
                  <a:srgbClr val="000000"/>
                </a:solidFill>
                <a:effectLst/>
                <a:latin typeface="IBM Plex Serif"/>
              </a:rPr>
              <a:t>Soldiers can receive the ribbon up to four times during their career, and each award of the ribbon will provide 10 promotion points to enlisted Soldiers competing to make sergeant or staff sergeant.</a:t>
            </a:r>
          </a:p>
          <a:p>
            <a:pPr marL="0" indent="0">
              <a:buFont typeface="Arial" pitchFamily="34" charset="0"/>
              <a:buNone/>
            </a:pPr>
            <a:endParaRPr lang="en-US" dirty="0">
              <a:latin typeface="Calibri" panose="020F0502020204030204" pitchFamily="34" charset="0"/>
              <a:cs typeface="Calibri" panose="020F0502020204030204" pitchFamily="34" charset="0"/>
            </a:endParaRPr>
          </a:p>
        </p:txBody>
      </p:sp>
      <p:pic>
        <p:nvPicPr>
          <p:cNvPr id="12" name="Picture 11" descr="A picture containing text&#10;&#10;Description automatically generated">
            <a:extLst>
              <a:ext uri="{FF2B5EF4-FFF2-40B4-BE49-F238E27FC236}">
                <a16:creationId xmlns:a16="http://schemas.microsoft.com/office/drawing/2014/main" id="{D7AADEDD-5E9E-3913-9FF6-72679C63F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9640" y="3965808"/>
            <a:ext cx="3239759" cy="1760738"/>
          </a:xfrm>
          <a:prstGeom prst="rect">
            <a:avLst/>
          </a:prstGeom>
          <a:effectLst>
            <a:softEdge rad="304800"/>
          </a:effectLst>
        </p:spPr>
      </p:pic>
      <p:pic>
        <p:nvPicPr>
          <p:cNvPr id="14" name="Picture 13" descr="A person in military uniform&#10;&#10;Description automatically generated with medium confidence">
            <a:extLst>
              <a:ext uri="{FF2B5EF4-FFF2-40B4-BE49-F238E27FC236}">
                <a16:creationId xmlns:a16="http://schemas.microsoft.com/office/drawing/2014/main" id="{23235FC0-EAD4-37A8-7B35-B2A12213C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7644" y="4224426"/>
            <a:ext cx="2403585" cy="2399511"/>
          </a:xfrm>
          <a:prstGeom prst="rect">
            <a:avLst/>
          </a:prstGeom>
          <a:effectLst>
            <a:glow>
              <a:schemeClr val="accent1"/>
            </a:glow>
            <a:reflection stA="0" endPos="71000" dist="50800" dir="5400000" sy="-100000" algn="bl" rotWithShape="0"/>
            <a:softEdge rad="0"/>
          </a:effectLst>
        </p:spPr>
      </p:pic>
    </p:spTree>
    <p:extLst>
      <p:ext uri="{BB962C8B-B14F-4D97-AF65-F5344CB8AC3E}">
        <p14:creationId xmlns:p14="http://schemas.microsoft.com/office/powerpoint/2010/main" val="1635475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A5C19-5938-38E0-C6C0-DEEE69656BBA}"/>
              </a:ext>
            </a:extLst>
          </p:cNvPr>
          <p:cNvSpPr>
            <a:spLocks noGrp="1"/>
          </p:cNvSpPr>
          <p:nvPr>
            <p:ph type="title"/>
          </p:nvPr>
        </p:nvSpPr>
        <p:spPr>
          <a:xfrm>
            <a:off x="1" y="130444"/>
            <a:ext cx="11263356" cy="742392"/>
          </a:xfrm>
        </p:spPr>
        <p:txBody>
          <a:bodyPr>
            <a:normAutofit/>
          </a:bodyPr>
          <a:lstStyle/>
          <a:p>
            <a:pPr algn="ctr"/>
            <a:r>
              <a:rPr lang="en-US" sz="3200" b="1" dirty="0">
                <a:solidFill>
                  <a:srgbClr val="0070C0"/>
                </a:solidFill>
                <a:effectLst>
                  <a:outerShdw blurRad="50800" dist="38100" dir="2700000" algn="tl" rotWithShape="0">
                    <a:srgbClr val="FF0000">
                      <a:alpha val="40000"/>
                    </a:srgbClr>
                  </a:outerShdw>
                </a:effectLst>
              </a:rPr>
              <a:t>Enlistment Enhancement Program (EEP)</a:t>
            </a:r>
          </a:p>
        </p:txBody>
      </p:sp>
      <p:sp>
        <p:nvSpPr>
          <p:cNvPr id="3" name="Content Placeholder 2">
            <a:extLst>
              <a:ext uri="{FF2B5EF4-FFF2-40B4-BE49-F238E27FC236}">
                <a16:creationId xmlns:a16="http://schemas.microsoft.com/office/drawing/2014/main" id="{30E8B4DB-BE3F-B265-F950-3B6D3D2B857F}"/>
              </a:ext>
            </a:extLst>
          </p:cNvPr>
          <p:cNvSpPr>
            <a:spLocks noGrp="1"/>
          </p:cNvSpPr>
          <p:nvPr>
            <p:ph idx="1"/>
          </p:nvPr>
        </p:nvSpPr>
        <p:spPr>
          <a:xfrm>
            <a:off x="161378" y="1117738"/>
            <a:ext cx="4103405" cy="3631566"/>
          </a:xfrm>
        </p:spPr>
        <p:txBody>
          <a:bodyPr>
            <a:noAutofit/>
          </a:bodyPr>
          <a:lstStyle/>
          <a:p>
            <a:pPr marL="0" indent="0" algn="ctr">
              <a:buNone/>
            </a:pPr>
            <a:r>
              <a:rPr lang="en-US" dirty="0">
                <a:latin typeface="US Army" panose="020B0506030202020204" pitchFamily="34" charset="0"/>
                <a:cs typeface="Arial" panose="020B0604020202020204" pitchFamily="34" charset="0"/>
              </a:rPr>
              <a:t>The overall aim of the Enlistment Enhancement Program (EEP) is to gain assistance in enlisting Soldiers into the Oregon Army National Guard. The Enlistment Enhancement Program will provide a monetary incentive of </a:t>
            </a:r>
            <a:r>
              <a:rPr lang="en-US" b="1" dirty="0">
                <a:solidFill>
                  <a:srgbClr val="FF0000"/>
                </a:solidFill>
                <a:latin typeface="US Army" panose="020B0506030202020204" pitchFamily="34" charset="0"/>
                <a:cs typeface="Arial" panose="020B0604020202020204" pitchFamily="34" charset="0"/>
              </a:rPr>
              <a:t>$1000 </a:t>
            </a:r>
            <a:r>
              <a:rPr lang="en-US" dirty="0">
                <a:latin typeface="US Army" panose="020B0506030202020204" pitchFamily="34" charset="0"/>
                <a:cs typeface="Arial" panose="020B0604020202020204" pitchFamily="34" charset="0"/>
              </a:rPr>
              <a:t>to Soldiers and Retirees who can provide a lead to Recruiters (RRNCOs) that results in an Enlistment.</a:t>
            </a:r>
          </a:p>
        </p:txBody>
      </p:sp>
      <p:pic>
        <p:nvPicPr>
          <p:cNvPr id="4" name="Picture 3" descr="Logo, company name&#10;&#10;Description automatically generated">
            <a:extLst>
              <a:ext uri="{FF2B5EF4-FFF2-40B4-BE49-F238E27FC236}">
                <a16:creationId xmlns:a16="http://schemas.microsoft.com/office/drawing/2014/main" id="{92981002-3314-B206-4621-C4108A4BEF42}"/>
              </a:ext>
            </a:extLst>
          </p:cNvPr>
          <p:cNvPicPr>
            <a:picLocks noChangeAspect="1"/>
          </p:cNvPicPr>
          <p:nvPr/>
        </p:nvPicPr>
        <p:blipFill rotWithShape="1">
          <a:blip r:embed="rId2">
            <a:extLst>
              <a:ext uri="{28A0092B-C50C-407E-A947-70E740481C1C}">
                <a14:useLocalDpi xmlns:a14="http://schemas.microsoft.com/office/drawing/2010/main" val="0"/>
              </a:ext>
            </a:extLst>
          </a:blip>
          <a:srcRect l="11660" t="7736" r="10571" b="7736"/>
          <a:stretch/>
        </p:blipFill>
        <p:spPr>
          <a:xfrm>
            <a:off x="4480049" y="925786"/>
            <a:ext cx="2733790" cy="2971368"/>
          </a:xfrm>
          <a:prstGeom prst="rect">
            <a:avLst/>
          </a:prstGeom>
        </p:spPr>
      </p:pic>
      <p:pic>
        <p:nvPicPr>
          <p:cNvPr id="6" name="Picture 5" descr="Qr code&#10;&#10;Description automatically generated">
            <a:extLst>
              <a:ext uri="{FF2B5EF4-FFF2-40B4-BE49-F238E27FC236}">
                <a16:creationId xmlns:a16="http://schemas.microsoft.com/office/drawing/2014/main" id="{23A67930-02DB-6120-DF8F-5D7F36848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6210" y="1248193"/>
            <a:ext cx="2303259" cy="2303259"/>
          </a:xfrm>
          <a:prstGeom prst="rect">
            <a:avLst/>
          </a:prstGeom>
        </p:spPr>
      </p:pic>
      <p:sp>
        <p:nvSpPr>
          <p:cNvPr id="10" name="TextBox 9">
            <a:extLst>
              <a:ext uri="{FF2B5EF4-FFF2-40B4-BE49-F238E27FC236}">
                <a16:creationId xmlns:a16="http://schemas.microsoft.com/office/drawing/2014/main" id="{AE69ACB1-513E-50EF-8960-04635A3A1E90}"/>
              </a:ext>
            </a:extLst>
          </p:cNvPr>
          <p:cNvSpPr txBox="1"/>
          <p:nvPr/>
        </p:nvSpPr>
        <p:spPr>
          <a:xfrm>
            <a:off x="281516" y="3747361"/>
            <a:ext cx="10700325" cy="2754600"/>
          </a:xfrm>
          <a:prstGeom prst="rect">
            <a:avLst/>
          </a:prstGeom>
          <a:noFill/>
        </p:spPr>
        <p:txBody>
          <a:bodyPr wrap="square">
            <a:spAutoFit/>
          </a:bodyPr>
          <a:lstStyle/>
          <a:p>
            <a:endParaRPr lang="en-US" sz="1100" dirty="0">
              <a:latin typeface="US Army" panose="020B0506030202020204" pitchFamily="34" charset="0"/>
              <a:cs typeface="Arial" panose="020B0604020202020204" pitchFamily="34" charset="0"/>
            </a:endParaRPr>
          </a:p>
          <a:p>
            <a:pPr marL="285750" indent="-285750">
              <a:buFont typeface="Arial" panose="020B0604020202020204" pitchFamily="34" charset="0"/>
              <a:buChar char="•"/>
            </a:pPr>
            <a:r>
              <a:rPr lang="en-US" dirty="0">
                <a:latin typeface="US Army" panose="020B0506030202020204" pitchFamily="34" charset="0"/>
                <a:cs typeface="Arial" panose="020B0604020202020204" pitchFamily="34" charset="0"/>
              </a:rPr>
              <a:t>All current members of the Oregon Army National Guard holding the pay grade of O-5 and below, can participate in EEP (except for exempt individuals listed in the Command Policy Memo (CPM)).</a:t>
            </a:r>
          </a:p>
          <a:p>
            <a:endParaRPr lang="en-US" dirty="0">
              <a:latin typeface="US Army" panose="020B0506030202020204" pitchFamily="34" charset="0"/>
              <a:cs typeface="Arial" panose="020B0604020202020204" pitchFamily="34" charset="0"/>
            </a:endParaRPr>
          </a:p>
          <a:p>
            <a:pPr marL="285750" indent="-285750">
              <a:buFont typeface="Arial" panose="020B0604020202020204" pitchFamily="34" charset="0"/>
              <a:buChar char="•"/>
            </a:pPr>
            <a:r>
              <a:rPr lang="en-US" dirty="0">
                <a:latin typeface="US Army" panose="020B0506030202020204" pitchFamily="34" charset="0"/>
                <a:cs typeface="Arial" panose="020B0604020202020204" pitchFamily="34" charset="0"/>
              </a:rPr>
              <a:t>Guardsmen assigned, attached, or affiliated (full-time, part-time, temporary status or performing Active Duty for Operational Support) to the Recruiting Command for the ORARNG and their immediate family </a:t>
            </a:r>
          </a:p>
          <a:p>
            <a:r>
              <a:rPr lang="en-US" dirty="0">
                <a:latin typeface="US Army" panose="020B0506030202020204" pitchFamily="34" charset="0"/>
                <a:cs typeface="Arial" panose="020B0604020202020204" pitchFamily="34" charset="0"/>
              </a:rPr>
              <a:t>     members cannot participate in this program.</a:t>
            </a:r>
          </a:p>
          <a:p>
            <a:pPr marL="285750" indent="-285750">
              <a:buFont typeface="Arial" panose="020B0604020202020204" pitchFamily="34" charset="0"/>
              <a:buChar char="•"/>
            </a:pPr>
            <a:endParaRPr lang="en-US" dirty="0">
              <a:latin typeface="US Army" panose="020B0506030202020204" pitchFamily="34" charset="0"/>
              <a:cs typeface="Arial" panose="020B0604020202020204" pitchFamily="34" charset="0"/>
            </a:endParaRPr>
          </a:p>
          <a:p>
            <a:pPr marL="285750" indent="-285750">
              <a:buFont typeface="Arial" panose="020B0604020202020204" pitchFamily="34" charset="0"/>
              <a:buChar char="•"/>
            </a:pPr>
            <a:r>
              <a:rPr lang="en-US" dirty="0">
                <a:latin typeface="US Army" panose="020B0506030202020204" pitchFamily="34" charset="0"/>
                <a:cs typeface="Arial" panose="020B0604020202020204" pitchFamily="34" charset="0"/>
              </a:rPr>
              <a:t>Guardsmen and Retirees will not be allowed to exceed 5 Recruits per fiscal year, unless approved </a:t>
            </a:r>
          </a:p>
          <a:p>
            <a:r>
              <a:rPr lang="en-US" dirty="0">
                <a:latin typeface="US Army" panose="020B0506030202020204" pitchFamily="34" charset="0"/>
                <a:cs typeface="Arial" panose="020B0604020202020204" pitchFamily="34" charset="0"/>
              </a:rPr>
              <a:t>      by the OMD Chief Audit Executive.</a:t>
            </a:r>
          </a:p>
        </p:txBody>
      </p:sp>
      <p:sp>
        <p:nvSpPr>
          <p:cNvPr id="12" name="TextBox 11">
            <a:extLst>
              <a:ext uri="{FF2B5EF4-FFF2-40B4-BE49-F238E27FC236}">
                <a16:creationId xmlns:a16="http://schemas.microsoft.com/office/drawing/2014/main" id="{65E20DAD-CC79-EC66-45F2-40299AAE2DBE}"/>
              </a:ext>
            </a:extLst>
          </p:cNvPr>
          <p:cNvSpPr txBox="1"/>
          <p:nvPr/>
        </p:nvSpPr>
        <p:spPr>
          <a:xfrm>
            <a:off x="8146508" y="1012531"/>
            <a:ext cx="1780039" cy="369332"/>
          </a:xfrm>
          <a:prstGeom prst="rect">
            <a:avLst/>
          </a:prstGeom>
          <a:noFill/>
        </p:spPr>
        <p:txBody>
          <a:bodyPr wrap="none" rtlCol="0">
            <a:spAutoFit/>
          </a:bodyPr>
          <a:lstStyle/>
          <a:p>
            <a:r>
              <a:rPr lang="en-US" dirty="0">
                <a:latin typeface="US Army" panose="020B0506030202020204"/>
              </a:rPr>
              <a:t>Learn More Here</a:t>
            </a:r>
          </a:p>
        </p:txBody>
      </p:sp>
    </p:spTree>
    <p:extLst>
      <p:ext uri="{BB962C8B-B14F-4D97-AF65-F5344CB8AC3E}">
        <p14:creationId xmlns:p14="http://schemas.microsoft.com/office/powerpoint/2010/main" val="495591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A5C19-5938-38E0-C6C0-DEEE69656BBA}"/>
              </a:ext>
            </a:extLst>
          </p:cNvPr>
          <p:cNvSpPr>
            <a:spLocks noGrp="1"/>
          </p:cNvSpPr>
          <p:nvPr>
            <p:ph type="title"/>
          </p:nvPr>
        </p:nvSpPr>
        <p:spPr>
          <a:xfrm>
            <a:off x="1" y="130444"/>
            <a:ext cx="11263356" cy="742392"/>
          </a:xfrm>
        </p:spPr>
        <p:txBody>
          <a:bodyPr>
            <a:normAutofit/>
          </a:bodyPr>
          <a:lstStyle/>
          <a:p>
            <a:pPr algn="ctr"/>
            <a:r>
              <a:rPr lang="en-US" sz="3200" b="1" dirty="0">
                <a:solidFill>
                  <a:srgbClr val="0070C0"/>
                </a:solidFill>
                <a:effectLst>
                  <a:outerShdw blurRad="50800" dist="38100" dir="2700000" algn="tl" rotWithShape="0">
                    <a:srgbClr val="FF0000">
                      <a:alpha val="40000"/>
                    </a:srgbClr>
                  </a:outerShdw>
                </a:effectLst>
              </a:rPr>
              <a:t>State of Oregon Tax Incentives </a:t>
            </a:r>
          </a:p>
        </p:txBody>
      </p:sp>
      <p:sp>
        <p:nvSpPr>
          <p:cNvPr id="9" name="TextBox 8">
            <a:extLst>
              <a:ext uri="{FF2B5EF4-FFF2-40B4-BE49-F238E27FC236}">
                <a16:creationId xmlns:a16="http://schemas.microsoft.com/office/drawing/2014/main" id="{0198AB57-5A65-F9D3-98F8-CA8F1534C4E4}"/>
              </a:ext>
            </a:extLst>
          </p:cNvPr>
          <p:cNvSpPr txBox="1"/>
          <p:nvPr/>
        </p:nvSpPr>
        <p:spPr>
          <a:xfrm>
            <a:off x="175189" y="1210389"/>
            <a:ext cx="10912979" cy="2862322"/>
          </a:xfrm>
          <a:prstGeom prst="rect">
            <a:avLst/>
          </a:prstGeom>
          <a:noFill/>
        </p:spPr>
        <p:txBody>
          <a:bodyPr wrap="square">
            <a:spAutoFit/>
          </a:bodyPr>
          <a:lstStyle/>
          <a:p>
            <a:pPr algn="ctr"/>
            <a:r>
              <a:rPr lang="en-US" sz="1800" b="0" i="0" u="none" strike="noStrike" baseline="0" dirty="0">
                <a:solidFill>
                  <a:srgbClr val="000000"/>
                </a:solidFill>
                <a:latin typeface="Calibri" panose="020F0502020204030204" pitchFamily="34" charset="0"/>
              </a:rPr>
              <a:t>The Oregon Legislature made an important change to tax law for Oregon National Guard members </a:t>
            </a:r>
            <a:r>
              <a:rPr lang="en-US" dirty="0">
                <a:solidFill>
                  <a:srgbClr val="000000"/>
                </a:solidFill>
                <a:latin typeface="Calibri" panose="020F0502020204030204" pitchFamily="34" charset="0"/>
              </a:rPr>
              <a:t>in 2023</a:t>
            </a:r>
            <a:r>
              <a:rPr lang="en-US" sz="1800" b="0" i="0" u="none" strike="noStrike" baseline="0" dirty="0">
                <a:solidFill>
                  <a:srgbClr val="000000"/>
                </a:solidFill>
                <a:latin typeface="Calibri" panose="020F0502020204030204" pitchFamily="34" charset="0"/>
              </a:rPr>
              <a:t> with House Bill 2071 (2023). Military pay while in active service of the state or on state active duty is no longer taxed by Oregon.</a:t>
            </a:r>
            <a:r>
              <a:rPr lang="en-US" sz="800" b="0" i="0" u="none" strike="noStrike" baseline="0" dirty="0">
                <a:solidFill>
                  <a:srgbClr val="000000"/>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rPr>
              <a:t>To take advantage of this change, you can claim the military pay subtraction on Schedule OR-ASC when filing a tax return, up to the amount of eligible pay that is included in your federal taxable income. </a:t>
            </a:r>
          </a:p>
          <a:p>
            <a:pPr algn="ctr"/>
            <a:endParaRPr lang="en-US" dirty="0">
              <a:solidFill>
                <a:srgbClr val="000000"/>
              </a:solidFill>
              <a:latin typeface="Calibri" panose="020F0502020204030204" pitchFamily="34" charset="0"/>
            </a:endParaRPr>
          </a:p>
          <a:p>
            <a:pPr marL="285750" indent="-285750" algn="ctr">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rPr>
              <a:t>Wages earned during Annual Training periods, </a:t>
            </a:r>
            <a:r>
              <a:rPr lang="en-US" dirty="0">
                <a:latin typeface="Calibri" panose="020F0502020204030204" pitchFamily="34" charset="0"/>
                <a:ea typeface="Calibri" panose="020F0502020204030204" pitchFamily="34" charset="0"/>
              </a:rPr>
              <a:t>qualified s</a:t>
            </a:r>
            <a:r>
              <a:rPr lang="en-US" sz="1800" dirty="0">
                <a:effectLst/>
                <a:latin typeface="Calibri" panose="020F0502020204030204" pitchFamily="34" charset="0"/>
                <a:ea typeface="Calibri" panose="020F0502020204030204" pitchFamily="34" charset="0"/>
              </a:rPr>
              <a:t>tate tax </a:t>
            </a:r>
            <a:r>
              <a:rPr lang="en-US" dirty="0">
                <a:latin typeface="Calibri" panose="020F0502020204030204" pitchFamily="34" charset="0"/>
                <a:ea typeface="Calibri" panose="020F0502020204030204" pitchFamily="34" charset="0"/>
              </a:rPr>
              <a:t>e</a:t>
            </a:r>
            <a:r>
              <a:rPr lang="en-US" sz="1800" dirty="0">
                <a:effectLst/>
                <a:latin typeface="Calibri" panose="020F0502020204030204" pitchFamily="34" charset="0"/>
                <a:ea typeface="Calibri" panose="020F0502020204030204" pitchFamily="34" charset="0"/>
              </a:rPr>
              <a:t>xempt</a:t>
            </a:r>
          </a:p>
          <a:p>
            <a:pPr marL="285750" indent="-285750" algn="ctr">
              <a:buFont typeface="Wingdings" panose="05000000000000000000" pitchFamily="2" charset="2"/>
              <a:buChar char="§"/>
            </a:pPr>
            <a:r>
              <a:rPr lang="en-US" dirty="0">
                <a:latin typeface="Calibri" panose="020F0502020204030204" pitchFamily="34" charset="0"/>
                <a:ea typeface="Calibri" panose="020F0502020204030204" pitchFamily="34" charset="0"/>
              </a:rPr>
              <a:t>Active Guard Reserve (AGR) and Active-Duty Operational Support (ADOS), state tax exempt </a:t>
            </a:r>
          </a:p>
          <a:p>
            <a:pPr marL="285750" indent="-285750" algn="ctr">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rPr>
              <a:t>State Active Duty (SAD) 502f wages, state tax exempt</a:t>
            </a:r>
          </a:p>
          <a:p>
            <a:pPr marL="285750" indent="-285750" algn="ctr">
              <a:buFont typeface="Wingdings" panose="05000000000000000000" pitchFamily="2" charset="2"/>
              <a:buChar char="§"/>
            </a:pPr>
            <a:r>
              <a:rPr lang="en-US" dirty="0">
                <a:latin typeface="Calibri" panose="020F0502020204030204" pitchFamily="34" charset="0"/>
                <a:ea typeface="Calibri" panose="020F0502020204030204" pitchFamily="34" charset="0"/>
              </a:rPr>
              <a:t>Wages earned from IDT status still receive 6K tax credit</a:t>
            </a:r>
            <a:r>
              <a:rPr lang="en-US" sz="1800" dirty="0">
                <a:effectLst/>
                <a:latin typeface="Calibri" panose="020F0502020204030204" pitchFamily="34" charset="0"/>
                <a:ea typeface="Calibri" panose="020F0502020204030204" pitchFamily="34" charset="0"/>
              </a:rPr>
              <a:t>   </a:t>
            </a:r>
          </a:p>
          <a:p>
            <a:pPr algn="ctr"/>
            <a:endParaRPr lang="en-US" dirty="0"/>
          </a:p>
        </p:txBody>
      </p:sp>
      <p:pic>
        <p:nvPicPr>
          <p:cNvPr id="11" name="Picture 10" descr="Diagram&#10;&#10;Description automatically generated">
            <a:extLst>
              <a:ext uri="{FF2B5EF4-FFF2-40B4-BE49-F238E27FC236}">
                <a16:creationId xmlns:a16="http://schemas.microsoft.com/office/drawing/2014/main" id="{3135AA8F-2433-7FA3-DF41-00668E2774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6400" y="3817001"/>
            <a:ext cx="2910555" cy="2910555"/>
          </a:xfrm>
          <a:prstGeom prst="rect">
            <a:avLst/>
          </a:prstGeom>
        </p:spPr>
      </p:pic>
    </p:spTree>
    <p:extLst>
      <p:ext uri="{BB962C8B-B14F-4D97-AF65-F5344CB8AC3E}">
        <p14:creationId xmlns:p14="http://schemas.microsoft.com/office/powerpoint/2010/main" val="2494657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A5C19-5938-38E0-C6C0-DEEE69656BBA}"/>
              </a:ext>
            </a:extLst>
          </p:cNvPr>
          <p:cNvSpPr>
            <a:spLocks noGrp="1"/>
          </p:cNvSpPr>
          <p:nvPr>
            <p:ph type="title"/>
          </p:nvPr>
        </p:nvSpPr>
        <p:spPr>
          <a:xfrm>
            <a:off x="1249680" y="29330"/>
            <a:ext cx="9692640" cy="1325562"/>
          </a:xfrm>
        </p:spPr>
        <p:txBody>
          <a:bodyPr/>
          <a:lstStyle/>
          <a:p>
            <a:r>
              <a:rPr lang="en-US" b="1" dirty="0">
                <a:solidFill>
                  <a:srgbClr val="0070C0"/>
                </a:solidFill>
                <a:effectLst>
                  <a:outerShdw blurRad="50800" dist="38100" dir="2700000" algn="tl" rotWithShape="0">
                    <a:srgbClr val="FF0000">
                      <a:alpha val="40000"/>
                    </a:srgbClr>
                  </a:outerShdw>
                </a:effectLst>
              </a:rPr>
              <a:t>More than just tuition…….</a:t>
            </a:r>
          </a:p>
        </p:txBody>
      </p:sp>
      <p:sp>
        <p:nvSpPr>
          <p:cNvPr id="3" name="Content Placeholder 2">
            <a:extLst>
              <a:ext uri="{FF2B5EF4-FFF2-40B4-BE49-F238E27FC236}">
                <a16:creationId xmlns:a16="http://schemas.microsoft.com/office/drawing/2014/main" id="{30E8B4DB-BE3F-B265-F950-3B6D3D2B857F}"/>
              </a:ext>
            </a:extLst>
          </p:cNvPr>
          <p:cNvSpPr>
            <a:spLocks noGrp="1"/>
          </p:cNvSpPr>
          <p:nvPr>
            <p:ph idx="1"/>
          </p:nvPr>
        </p:nvSpPr>
        <p:spPr>
          <a:xfrm>
            <a:off x="1249680" y="1552755"/>
            <a:ext cx="8595360" cy="3605841"/>
          </a:xfrm>
        </p:spPr>
        <p:txBody>
          <a:bodyPr>
            <a:normAutofit fontScale="92500" lnSpcReduction="20000"/>
          </a:bodyPr>
          <a:lstStyle/>
          <a:p>
            <a:pPr marL="0" indent="0">
              <a:buNone/>
            </a:pPr>
            <a:r>
              <a:rPr lang="en-US" sz="2100" dirty="0">
                <a:latin typeface="Calibri" panose="020F0502020204030204" pitchFamily="34" charset="0"/>
                <a:cs typeface="Calibri" panose="020F0502020204030204" pitchFamily="34" charset="0"/>
              </a:rPr>
              <a:t>Over the years tuition assistance has been one of the most publicized benefits offered to enlistees from the Oregon Army National Guard and those benefits still exist. Members in good standing still qualify for free significant undergraduate tuition assistance, payments for trade schools and approved certificate programs exceeding totals greater then $60,000. Service Members and their families also often qualify for private scholarships and endowments.</a:t>
            </a:r>
          </a:p>
          <a:p>
            <a:pPr marL="0" indent="0">
              <a:buNone/>
            </a:pPr>
            <a:r>
              <a:rPr lang="en-US" sz="2100" dirty="0">
                <a:latin typeface="Calibri" panose="020F0502020204030204" pitchFamily="34" charset="0"/>
                <a:cs typeface="Calibri" panose="020F0502020204030204" pitchFamily="34" charset="0"/>
              </a:rPr>
              <a:t>Many Soldiers stop at education benefits and are unaware of the diversified additional benefits beyond the classroom which directly contribute to the $900,000 benefit package which include:</a:t>
            </a:r>
          </a:p>
          <a:p>
            <a:endParaRPr lang="en-US" sz="1500" dirty="0"/>
          </a:p>
          <a:p>
            <a:endParaRPr lang="en-US" sz="1500" dirty="0"/>
          </a:p>
          <a:p>
            <a:pPr marL="0" indent="0">
              <a:buNone/>
            </a:pPr>
            <a:r>
              <a:rPr lang="en-US" dirty="0"/>
              <a:t>   </a:t>
            </a:r>
          </a:p>
        </p:txBody>
      </p:sp>
      <p:sp>
        <p:nvSpPr>
          <p:cNvPr id="6" name="TextBox 5">
            <a:extLst>
              <a:ext uri="{FF2B5EF4-FFF2-40B4-BE49-F238E27FC236}">
                <a16:creationId xmlns:a16="http://schemas.microsoft.com/office/drawing/2014/main" id="{7D51C2A3-968B-EEE0-D05E-B7F157D68410}"/>
              </a:ext>
            </a:extLst>
          </p:cNvPr>
          <p:cNvSpPr txBox="1"/>
          <p:nvPr/>
        </p:nvSpPr>
        <p:spPr>
          <a:xfrm>
            <a:off x="1792803" y="3956075"/>
            <a:ext cx="5565178" cy="2800767"/>
          </a:xfrm>
          <a:prstGeom prst="rect">
            <a:avLst/>
          </a:prstGeom>
          <a:noFill/>
        </p:spPr>
        <p:txBody>
          <a:bodyPr wrap="none" rtlCol="0">
            <a:spAutoFit/>
          </a:bodyPr>
          <a:lstStyle/>
          <a:p>
            <a:pPr marL="285750" indent="-285750">
              <a:buFont typeface="Arial" panose="020B0604020202020204" pitchFamily="34" charset="0"/>
              <a:buChar char="•"/>
            </a:pPr>
            <a:r>
              <a:rPr lang="en-US" sz="1400" dirty="0">
                <a:solidFill>
                  <a:srgbClr val="FF0000"/>
                </a:solidFill>
                <a:latin typeface="Calibri" panose="020F0502020204030204" pitchFamily="34" charset="0"/>
                <a:cs typeface="Calibri" panose="020F0502020204030204" pitchFamily="34" charset="0"/>
              </a:rPr>
              <a:t>Healthcare and Life Insurance</a:t>
            </a:r>
          </a:p>
          <a:p>
            <a:pPr marL="285750" indent="-285750">
              <a:buFont typeface="Arial" panose="020B0604020202020204" pitchFamily="34" charset="0"/>
              <a:buChar char="•"/>
            </a:pPr>
            <a:r>
              <a:rPr lang="en-US" sz="1400" dirty="0">
                <a:solidFill>
                  <a:srgbClr val="FF0000"/>
                </a:solidFill>
                <a:latin typeface="Calibri" panose="020F0502020204030204" pitchFamily="34" charset="0"/>
                <a:cs typeface="Calibri" panose="020F0502020204030204" pitchFamily="34" charset="0"/>
              </a:rPr>
              <a:t>Burial and Memorial Services, Wedding Officiants </a:t>
            </a:r>
          </a:p>
          <a:p>
            <a:pPr marL="285750" indent="-285750">
              <a:buFont typeface="Arial" panose="020B0604020202020204" pitchFamily="34" charset="0"/>
              <a:buChar char="•"/>
            </a:pPr>
            <a:r>
              <a:rPr lang="en-US" sz="1400" dirty="0">
                <a:solidFill>
                  <a:srgbClr val="FF0000"/>
                </a:solidFill>
                <a:latin typeface="Calibri" panose="020F0502020204030204" pitchFamily="34" charset="0"/>
                <a:cs typeface="Calibri" panose="020F0502020204030204" pitchFamily="34" charset="0"/>
              </a:rPr>
              <a:t>Housing </a:t>
            </a:r>
          </a:p>
          <a:p>
            <a:pPr marL="285750" indent="-285750">
              <a:buFont typeface="Arial" panose="020B0604020202020204" pitchFamily="34" charset="0"/>
              <a:buChar char="•"/>
            </a:pPr>
            <a:r>
              <a:rPr lang="en-US" sz="1400" dirty="0">
                <a:solidFill>
                  <a:srgbClr val="FF0000"/>
                </a:solidFill>
                <a:latin typeface="Calibri" panose="020F0502020204030204" pitchFamily="34" charset="0"/>
                <a:cs typeface="Calibri" panose="020F0502020204030204" pitchFamily="34" charset="0"/>
              </a:rPr>
              <a:t>Job Training/Employment Placement Programs </a:t>
            </a:r>
          </a:p>
          <a:p>
            <a:pPr marL="285750" indent="-285750">
              <a:buFont typeface="Arial" panose="020B0604020202020204" pitchFamily="34" charset="0"/>
              <a:buChar char="•"/>
            </a:pPr>
            <a:r>
              <a:rPr lang="en-US" sz="1400" dirty="0">
                <a:solidFill>
                  <a:srgbClr val="FF0000"/>
                </a:solidFill>
                <a:latin typeface="Calibri" panose="020F0502020204030204" pitchFamily="34" charset="0"/>
                <a:cs typeface="Calibri" panose="020F0502020204030204" pitchFamily="34" charset="0"/>
              </a:rPr>
              <a:t>Personal, Family Counseling Services</a:t>
            </a:r>
          </a:p>
          <a:p>
            <a:pPr marL="285750" indent="-285750">
              <a:buFont typeface="Arial" panose="020B0604020202020204" pitchFamily="34" charset="0"/>
              <a:buChar char="•"/>
            </a:pPr>
            <a:r>
              <a:rPr lang="en-US" sz="1400" dirty="0">
                <a:solidFill>
                  <a:srgbClr val="FF0000"/>
                </a:solidFill>
                <a:latin typeface="Calibri" panose="020F0502020204030204" pitchFamily="34" charset="0"/>
                <a:cs typeface="Calibri" panose="020F0502020204030204" pitchFamily="34" charset="0"/>
              </a:rPr>
              <a:t>Banking and Personal Insurance Services</a:t>
            </a:r>
          </a:p>
          <a:p>
            <a:pPr marL="285750" indent="-285750">
              <a:buFont typeface="Arial" panose="020B0604020202020204" pitchFamily="34" charset="0"/>
              <a:buChar char="•"/>
            </a:pPr>
            <a:r>
              <a:rPr lang="en-US" sz="1400" dirty="0">
                <a:solidFill>
                  <a:srgbClr val="FF0000"/>
                </a:solidFill>
                <a:latin typeface="Calibri" panose="020F0502020204030204" pitchFamily="34" charset="0"/>
                <a:cs typeface="Calibri" panose="020F0502020204030204" pitchFamily="34" charset="0"/>
              </a:rPr>
              <a:t>Financial Planning and Emergency Relief Programs</a:t>
            </a:r>
          </a:p>
          <a:p>
            <a:pPr marL="285750" indent="-285750">
              <a:buFont typeface="Arial" panose="020B0604020202020204" pitchFamily="34" charset="0"/>
              <a:buChar char="•"/>
            </a:pPr>
            <a:r>
              <a:rPr lang="en-US" sz="1400" dirty="0">
                <a:solidFill>
                  <a:srgbClr val="FF0000"/>
                </a:solidFill>
                <a:latin typeface="Calibri" panose="020F0502020204030204" pitchFamily="34" charset="0"/>
                <a:cs typeface="Calibri" panose="020F0502020204030204" pitchFamily="34" charset="0"/>
              </a:rPr>
              <a:t>Pension and TSP Retirement </a:t>
            </a:r>
          </a:p>
          <a:p>
            <a:pPr marL="285750" indent="-285750">
              <a:buFont typeface="Arial" panose="020B0604020202020204" pitchFamily="34" charset="0"/>
              <a:buChar char="•"/>
            </a:pPr>
            <a:r>
              <a:rPr lang="en-US" sz="1400" dirty="0">
                <a:solidFill>
                  <a:srgbClr val="FF0000"/>
                </a:solidFill>
                <a:latin typeface="Calibri" panose="020F0502020204030204" pitchFamily="34" charset="0"/>
                <a:cs typeface="Calibri" panose="020F0502020204030204" pitchFamily="34" charset="0"/>
              </a:rPr>
              <a:t>Tax Deductions and Exemptions</a:t>
            </a:r>
          </a:p>
          <a:p>
            <a:pPr marL="285750" indent="-285750">
              <a:buFont typeface="Arial" panose="020B0604020202020204" pitchFamily="34" charset="0"/>
              <a:buChar char="•"/>
            </a:pPr>
            <a:r>
              <a:rPr lang="en-US" sz="1400" dirty="0">
                <a:solidFill>
                  <a:srgbClr val="FF0000"/>
                </a:solidFill>
                <a:latin typeface="Calibri" panose="020F0502020204030204" pitchFamily="34" charset="0"/>
                <a:cs typeface="Calibri" panose="020F0502020204030204" pitchFamily="34" charset="0"/>
              </a:rPr>
              <a:t>Leisure Services (Vacation Clubs and Resorts) and Military Discounts </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p:txBody>
      </p:sp>
    </p:spTree>
    <p:extLst>
      <p:ext uri="{BB962C8B-B14F-4D97-AF65-F5344CB8AC3E}">
        <p14:creationId xmlns:p14="http://schemas.microsoft.com/office/powerpoint/2010/main" val="1186701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C59E7-BCA6-400A-D7CE-C7C9DAA67A09}"/>
              </a:ext>
            </a:extLst>
          </p:cNvPr>
          <p:cNvSpPr>
            <a:spLocks noGrp="1"/>
          </p:cNvSpPr>
          <p:nvPr>
            <p:ph type="title"/>
          </p:nvPr>
        </p:nvSpPr>
        <p:spPr>
          <a:xfrm>
            <a:off x="597638" y="564168"/>
            <a:ext cx="9692640" cy="1031719"/>
          </a:xfrm>
        </p:spPr>
        <p:txBody>
          <a:bodyPr>
            <a:noAutofit/>
          </a:bodyPr>
          <a:lstStyle/>
          <a:p>
            <a:r>
              <a:rPr lang="en-US" b="1" dirty="0">
                <a:solidFill>
                  <a:srgbClr val="FF0000"/>
                </a:solidFill>
                <a:effectLst>
                  <a:outerShdw blurRad="50800" dist="38100" dir="2700000" algn="tl" rotWithShape="0">
                    <a:srgbClr val="0070C0">
                      <a:alpha val="40000"/>
                    </a:srgbClr>
                  </a:outerShdw>
                </a:effectLst>
                <a:cs typeface="Calibri" panose="020F0502020204030204" pitchFamily="34" charset="0"/>
              </a:rPr>
              <a:t>Economic Benefits:</a:t>
            </a:r>
            <a:br>
              <a:rPr lang="en-US" b="1" dirty="0">
                <a:solidFill>
                  <a:srgbClr val="FF0000"/>
                </a:solidFill>
                <a:effectLst>
                  <a:outerShdw blurRad="50800" dist="38100" dir="2700000" algn="tl" rotWithShape="0">
                    <a:srgbClr val="0070C0">
                      <a:alpha val="40000"/>
                    </a:srgbClr>
                  </a:outerShdw>
                </a:effectLst>
                <a:ea typeface="Calibri" panose="020F0502020204030204" pitchFamily="34" charset="0"/>
                <a:cs typeface="Times New Roman" panose="02020603050405020304" pitchFamily="18" charset="0"/>
              </a:rPr>
            </a:br>
            <a:endParaRPr lang="en-US" b="1" dirty="0">
              <a:solidFill>
                <a:srgbClr val="FF0000"/>
              </a:solidFill>
              <a:effectLst>
                <a:outerShdw blurRad="50800" dist="38100" dir="2700000" algn="tl" rotWithShape="0">
                  <a:srgbClr val="0070C0">
                    <a:alpha val="40000"/>
                  </a:srgbClr>
                </a:outerShdw>
              </a:effectLst>
            </a:endParaRPr>
          </a:p>
        </p:txBody>
      </p:sp>
      <p:sp>
        <p:nvSpPr>
          <p:cNvPr id="3" name="Content Placeholder 2">
            <a:extLst>
              <a:ext uri="{FF2B5EF4-FFF2-40B4-BE49-F238E27FC236}">
                <a16:creationId xmlns:a16="http://schemas.microsoft.com/office/drawing/2014/main" id="{3DEDE0A3-E4FD-3508-ED44-0672BAFA1BE0}"/>
              </a:ext>
            </a:extLst>
          </p:cNvPr>
          <p:cNvSpPr>
            <a:spLocks noGrp="1"/>
          </p:cNvSpPr>
          <p:nvPr>
            <p:ph idx="1"/>
          </p:nvPr>
        </p:nvSpPr>
        <p:spPr>
          <a:xfrm>
            <a:off x="511374" y="1080027"/>
            <a:ext cx="8595360" cy="5213805"/>
          </a:xfrm>
        </p:spPr>
        <p:txBody>
          <a:bodyPr>
            <a:normAutofit fontScale="55000" lnSpcReduction="20000"/>
          </a:bodyPr>
          <a:lstStyle/>
          <a:p>
            <a:pPr marL="0" marR="0" indent="0">
              <a:lnSpc>
                <a:spcPct val="107000"/>
              </a:lnSpc>
              <a:spcBef>
                <a:spcPts val="0"/>
              </a:spcBef>
              <a:spcAft>
                <a:spcPts val="0"/>
              </a:spcAft>
              <a:buNone/>
            </a:pPr>
            <a:r>
              <a:rPr lang="en-US" sz="1900" b="1" dirty="0">
                <a:effectLst/>
                <a:latin typeface="Calibri" panose="020F0502020204030204" pitchFamily="34" charset="0"/>
                <a:ea typeface="Calibri" panose="020F0502020204030204" pitchFamily="34" charset="0"/>
                <a:cs typeface="Calibri" panose="020F0502020204030204" pitchFamily="34" charset="0"/>
              </a:rPr>
              <a:t>Reenlistment Extension Bonus (REB):</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Calibri" panose="020F0502020204030204" pitchFamily="34" charset="0"/>
              </a:rPr>
              <a:t>Eligibility: You must be E-3 thru E-7, DMOSQ, no more than 13 years and 1 month Time In Service on contract start date.  REBs are paid in a lump sum. </a:t>
            </a:r>
          </a:p>
          <a:p>
            <a:pPr marL="0" marR="0" indent="0">
              <a:lnSpc>
                <a:spcPct val="107000"/>
              </a:lnSpc>
              <a:spcBef>
                <a:spcPts val="0"/>
              </a:spcBef>
              <a:spcAft>
                <a:spcPts val="0"/>
              </a:spcAft>
              <a:buNone/>
            </a:pPr>
            <a:r>
              <a:rPr lang="en-US" sz="1900" dirty="0">
                <a:effectLst/>
                <a:latin typeface="Calibri" panose="020F0502020204030204" pitchFamily="34" charset="0"/>
                <a:ea typeface="Calibri" panose="020F0502020204030204" pitchFamily="34" charset="0"/>
                <a:cs typeface="Calibri" panose="020F0502020204030204" pitchFamily="34" charset="0"/>
              </a:rPr>
              <a:t>Current 2023 REBs are as follows: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dirty="0">
                <a:effectLst/>
                <a:latin typeface="Calibri" panose="020F0502020204030204" pitchFamily="34" charset="0"/>
                <a:ea typeface="Calibri" panose="020F0502020204030204" pitchFamily="34" charset="0"/>
                <a:cs typeface="Calibri" panose="020F0502020204030204" pitchFamily="34" charset="0"/>
              </a:rPr>
              <a:t>	2-year enlistment:	$5,000</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dirty="0">
                <a:effectLst/>
                <a:latin typeface="Calibri" panose="020F0502020204030204" pitchFamily="34" charset="0"/>
                <a:ea typeface="Calibri" panose="020F0502020204030204" pitchFamily="34" charset="0"/>
                <a:cs typeface="Calibri" panose="020F0502020204030204" pitchFamily="34" charset="0"/>
              </a:rPr>
              <a:t>	4-year enlistment:	$12,000</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dirty="0">
                <a:effectLst/>
                <a:latin typeface="Calibri" panose="020F0502020204030204" pitchFamily="34" charset="0"/>
                <a:ea typeface="Calibri" panose="020F0502020204030204" pitchFamily="34" charset="0"/>
                <a:cs typeface="Calibri" panose="020F0502020204030204" pitchFamily="34" charset="0"/>
              </a:rPr>
              <a:t>	6-year enlistment:	$20,000</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https://www.nationalguard.com/eligibility/prior-service/re-enlistment-extension-bonus</a:t>
            </a:r>
            <a:r>
              <a:rPr lang="en-US" sz="1900" dirty="0">
                <a:effectLst/>
                <a:latin typeface="Calibri" panose="020F0502020204030204" pitchFamily="34" charset="0"/>
                <a:ea typeface="Calibri" panose="020F0502020204030204" pitchFamily="34" charset="0"/>
                <a:cs typeface="Calibri" panose="020F0502020204030204" pitchFamily="34"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dirty="0">
                <a:effectLst/>
                <a:latin typeface="Calibri" panose="020F0502020204030204" pitchFamily="34" charset="0"/>
                <a:ea typeface="Calibri" panose="020F0502020204030204" pitchFamily="34" charset="0"/>
                <a:cs typeface="Calibri" panose="020F0502020204030204" pitchFamily="34"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b="1" dirty="0">
                <a:effectLst/>
                <a:latin typeface="Calibri" panose="020F0502020204030204" pitchFamily="34" charset="0"/>
                <a:ea typeface="Calibri" panose="020F0502020204030204" pitchFamily="34" charset="0"/>
                <a:cs typeface="Calibri" panose="020F0502020204030204" pitchFamily="34" charset="0"/>
              </a:rPr>
              <a:t>Drill and Annual Training Income:</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Calibri" panose="020F0502020204030204" pitchFamily="34" charset="0"/>
              </a:rPr>
              <a:t>If your drill check covers some of your bills each month, do you have a plan to pay those if you ETS? The average drill pay for an E5 obtaining a VA Home loan can give you up to $39,000 more buying power for a house, at 4% on a 30-year loan.</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https://militarypay.defense.gov/Pay/Basic-Pay/Reserve-Drill-Pay/</a:t>
            </a:r>
            <a:r>
              <a:rPr lang="en-US" sz="1900" dirty="0">
                <a:effectLst/>
                <a:latin typeface="Calibri" panose="020F0502020204030204" pitchFamily="34" charset="0"/>
                <a:ea typeface="Calibri" panose="020F0502020204030204" pitchFamily="34" charset="0"/>
                <a:cs typeface="Calibri" panose="020F0502020204030204" pitchFamily="34"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dirty="0">
                <a:effectLst/>
                <a:latin typeface="Calibri" panose="020F0502020204030204" pitchFamily="34" charset="0"/>
                <a:ea typeface="Calibri" panose="020F0502020204030204" pitchFamily="34" charset="0"/>
                <a:cs typeface="Calibri" panose="020F0502020204030204" pitchFamily="34"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b="1" dirty="0">
                <a:effectLst/>
                <a:latin typeface="Calibri" panose="020F0502020204030204" pitchFamily="34" charset="0"/>
                <a:ea typeface="Calibri" panose="020F0502020204030204" pitchFamily="34" charset="0"/>
                <a:cs typeface="Calibri" panose="020F0502020204030204" pitchFamily="34" charset="0"/>
              </a:rPr>
              <a:t>Tax Deductions and Exemptions:</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Calibri" panose="020F0502020204030204" pitchFamily="34" charset="0"/>
              </a:rPr>
              <a:t>The first $6000 of your military IDT income made in Oregon is deductible from your state income tax.  All T32 Active-Duty income to include ADOS, AGR and Annual Training income is </a:t>
            </a:r>
            <a:r>
              <a:rPr lang="en-US" sz="1900" dirty="0">
                <a:latin typeface="Calibri" panose="020F0502020204030204" pitchFamily="34" charset="0"/>
                <a:ea typeface="Calibri" panose="020F0502020204030204" pitchFamily="34" charset="0"/>
                <a:cs typeface="Calibri" panose="020F0502020204030204" pitchFamily="34" charset="0"/>
              </a:rPr>
              <a:t>exempt from </a:t>
            </a:r>
            <a:r>
              <a:rPr lang="en-US" sz="1900" dirty="0">
                <a:effectLst/>
                <a:latin typeface="Calibri" panose="020F0502020204030204" pitchFamily="34" charset="0"/>
                <a:ea typeface="Calibri" panose="020F0502020204030204" pitchFamily="34" charset="0"/>
                <a:cs typeface="Calibri" panose="020F0502020204030204" pitchFamily="34" charset="0"/>
              </a:rPr>
              <a:t>state income taxes. BAH and BAS are non-taxable for both state and federal income tax purposes.  Income earned while overseas may be non-taxable.  Check current tax guidelines for more information.</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https://www.oregon.gov/dor/programs/individuals/Pages/military.aspx#:~:text=Oregon%20doesn't%20tax%20your,Oregon%20business%20or%20rental%20property</a:t>
            </a:r>
            <a:r>
              <a:rPr lang="en-US" sz="1900" dirty="0">
                <a:effectLst/>
                <a:latin typeface="Calibri" panose="020F0502020204030204" pitchFamily="34" charset="0"/>
                <a:ea typeface="Calibri" panose="020F0502020204030204" pitchFamily="34" charset="0"/>
                <a:cs typeface="Calibri" panose="020F0502020204030204" pitchFamily="34"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9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endParaRPr>
          </a:p>
          <a:p>
            <a:pPr marL="0" marR="0" indent="0">
              <a:lnSpc>
                <a:spcPct val="107000"/>
              </a:lnSpc>
              <a:spcBef>
                <a:spcPts val="0"/>
              </a:spcBef>
              <a:spcAft>
                <a:spcPts val="0"/>
              </a:spcAft>
              <a:buNone/>
            </a:pPr>
            <a:r>
              <a:rPr lang="en-US" sz="19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https://www.irs.gov/individuals/military</a:t>
            </a:r>
            <a:r>
              <a:rPr lang="en-US" sz="1900" dirty="0">
                <a:effectLst/>
                <a:latin typeface="Calibri" panose="020F0502020204030204" pitchFamily="34" charset="0"/>
                <a:ea typeface="Calibri" panose="020F0502020204030204" pitchFamily="34" charset="0"/>
                <a:cs typeface="Calibri" panose="020F0502020204030204" pitchFamily="34"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dirty="0">
                <a:effectLst/>
                <a:latin typeface="Calibri" panose="020F0502020204030204" pitchFamily="34" charset="0"/>
                <a:ea typeface="Calibri" panose="020F0502020204030204" pitchFamily="34" charset="0"/>
                <a:cs typeface="Calibri" panose="020F0502020204030204" pitchFamily="34"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b="1" dirty="0">
                <a:effectLst/>
                <a:latin typeface="Calibri" panose="020F0502020204030204" pitchFamily="34" charset="0"/>
                <a:ea typeface="Calibri" panose="020F0502020204030204" pitchFamily="34" charset="0"/>
                <a:cs typeface="Calibri" panose="020F0502020204030204" pitchFamily="34" charset="0"/>
              </a:rPr>
              <a:t>Retirement Benefits:</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Calibri" panose="020F0502020204030204" pitchFamily="34" charset="0"/>
              </a:rPr>
              <a:t>After 20 good years of service or more you can retire. You begin receiving your retirement check at age 60, or earlier if you have deployed.  To estimate your retirement check, get your Retirement Points Account Management (RPAM) statement from your Readiness NCO. If you elect the Survivor Benefit Plan, your surviving spouse can receive 55% of your retirement check after you pass away.</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rPr>
              <a:t>www.hrc.army.mil/site/reserve/soldierservices/retirement/retirementcalc.aspx</a:t>
            </a:r>
            <a:r>
              <a:rPr lang="en-US" sz="1900" dirty="0">
                <a:effectLst/>
                <a:latin typeface="Calibri" panose="020F0502020204030204" pitchFamily="34" charset="0"/>
                <a:ea typeface="Calibri" panose="020F0502020204030204" pitchFamily="34" charset="0"/>
                <a:cs typeface="Calibri" panose="020F0502020204030204" pitchFamily="34"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dirty="0">
                <a:effectLst/>
                <a:latin typeface="Calibri" panose="020F0502020204030204" pitchFamily="34" charset="0"/>
                <a:ea typeface="Calibri" panose="020F0502020204030204" pitchFamily="34" charset="0"/>
                <a:cs typeface="Calibri" panose="020F0502020204030204" pitchFamily="34"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b="1" dirty="0">
                <a:effectLst/>
                <a:latin typeface="Calibri" panose="020F0502020204030204" pitchFamily="34" charset="0"/>
                <a:ea typeface="Calibri" panose="020F0502020204030204" pitchFamily="34" charset="0"/>
                <a:cs typeface="Calibri" panose="020F0502020204030204" pitchFamily="34" charset="0"/>
              </a:rPr>
              <a:t>Oregon National Guard Emergency Relief Fund </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Calibri" panose="020F0502020204030204" pitchFamily="34" charset="0"/>
              </a:rPr>
              <a:t>Provides funds to relieve financial distress of Oregon National Guard members and their dependents. See ORARNGR 930-4 for more information.</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7"/>
              </a:rPr>
              <a:t>https://armyeitaas.sharepoint-mil.us/sites/NGOR_G1</a:t>
            </a:r>
            <a:r>
              <a:rPr lang="en-US" sz="1900" dirty="0">
                <a:effectLst/>
                <a:latin typeface="Calibri" panose="020F0502020204030204" pitchFamily="34" charset="0"/>
                <a:ea typeface="Calibri" panose="020F0502020204030204" pitchFamily="34" charset="0"/>
                <a:cs typeface="Calibri" panose="020F0502020204030204" pitchFamily="34"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dirty="0">
                <a:effectLst/>
                <a:latin typeface="Calibri" panose="020F0502020204030204" pitchFamily="34" charset="0"/>
                <a:ea typeface="Calibri" panose="020F0502020204030204" pitchFamily="34" charset="0"/>
                <a:cs typeface="Calibri" panose="020F0502020204030204" pitchFamily="34"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b="1" dirty="0">
                <a:effectLst/>
                <a:latin typeface="Calibri" panose="020F0502020204030204" pitchFamily="34" charset="0"/>
                <a:ea typeface="Calibri" panose="020F0502020204030204" pitchFamily="34" charset="0"/>
                <a:cs typeface="Calibri" panose="020F0502020204030204" pitchFamily="34" charset="0"/>
              </a:rPr>
              <a:t>Oregon Veterans' Emergency Financial Assistance Program (OVEFAP)</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Calibri" panose="020F0502020204030204" pitchFamily="34" charset="0"/>
              </a:rPr>
              <a:t>The OVEAP provides emergency financial assistance to Veterans and their Family. Assistance is granted one time only and award amounts vary. Applicants must demonstrate they can continue to pay for basic living expenses after the emergency is resolved. All payments will be sent directly to creditors.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8"/>
              </a:rPr>
              <a:t>https://www.oregon.gov/odva/Benefits/Pages/Emergency-Assistance.aspx</a:t>
            </a:r>
            <a:r>
              <a:rPr lang="en-US" sz="1900" dirty="0">
                <a:effectLst/>
                <a:latin typeface="Calibri" panose="020F0502020204030204" pitchFamily="34" charset="0"/>
                <a:ea typeface="Calibri" panose="020F0502020204030204" pitchFamily="34" charset="0"/>
                <a:cs typeface="Calibri" panose="020F0502020204030204" pitchFamily="34"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1719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C59E7-BCA6-400A-D7CE-C7C9DAA67A09}"/>
              </a:ext>
            </a:extLst>
          </p:cNvPr>
          <p:cNvSpPr>
            <a:spLocks noGrp="1"/>
          </p:cNvSpPr>
          <p:nvPr>
            <p:ph type="title"/>
          </p:nvPr>
        </p:nvSpPr>
        <p:spPr>
          <a:xfrm>
            <a:off x="597638" y="564168"/>
            <a:ext cx="9692640" cy="1031719"/>
          </a:xfrm>
        </p:spPr>
        <p:txBody>
          <a:bodyPr>
            <a:noAutofit/>
          </a:bodyPr>
          <a:lstStyle/>
          <a:p>
            <a:r>
              <a:rPr lang="en-US" b="1" dirty="0">
                <a:solidFill>
                  <a:srgbClr val="FF0000"/>
                </a:solidFill>
                <a:effectLst>
                  <a:outerShdw blurRad="50800" dist="38100" dir="2700000" algn="tl" rotWithShape="0">
                    <a:srgbClr val="0070C0">
                      <a:alpha val="40000"/>
                    </a:srgbClr>
                  </a:outerShdw>
                </a:effectLst>
                <a:ea typeface="Calibri" panose="020F0502020204030204" pitchFamily="34" charset="0"/>
                <a:cs typeface="Calibri" panose="020F0502020204030204" pitchFamily="34" charset="0"/>
              </a:rPr>
              <a:t>Insurance Benefits:</a:t>
            </a:r>
            <a:br>
              <a:rPr lang="en-US" b="1" dirty="0">
                <a:solidFill>
                  <a:srgbClr val="FF0000"/>
                </a:solidFill>
                <a:effectLst>
                  <a:outerShdw blurRad="50800" dist="38100" dir="2700000" algn="tl" rotWithShape="0">
                    <a:srgbClr val="0070C0">
                      <a:alpha val="40000"/>
                    </a:srgbClr>
                  </a:outerShdw>
                </a:effectLst>
                <a:ea typeface="Calibri" panose="020F0502020204030204" pitchFamily="34" charset="0"/>
                <a:cs typeface="Times New Roman" panose="02020603050405020304" pitchFamily="18" charset="0"/>
              </a:rPr>
            </a:br>
            <a:endParaRPr lang="en-US" b="1" dirty="0">
              <a:solidFill>
                <a:srgbClr val="FF0000"/>
              </a:solidFill>
              <a:effectLst>
                <a:outerShdw blurRad="50800" dist="38100" dir="2700000" algn="tl" rotWithShape="0">
                  <a:srgbClr val="0070C0">
                    <a:alpha val="40000"/>
                  </a:srgbClr>
                </a:outerShdw>
              </a:effectLst>
            </a:endParaRPr>
          </a:p>
        </p:txBody>
      </p:sp>
      <p:sp>
        <p:nvSpPr>
          <p:cNvPr id="3" name="Content Placeholder 2">
            <a:extLst>
              <a:ext uri="{FF2B5EF4-FFF2-40B4-BE49-F238E27FC236}">
                <a16:creationId xmlns:a16="http://schemas.microsoft.com/office/drawing/2014/main" id="{3DEDE0A3-E4FD-3508-ED44-0672BAFA1BE0}"/>
              </a:ext>
            </a:extLst>
          </p:cNvPr>
          <p:cNvSpPr>
            <a:spLocks noGrp="1"/>
          </p:cNvSpPr>
          <p:nvPr>
            <p:ph idx="1"/>
          </p:nvPr>
        </p:nvSpPr>
        <p:spPr>
          <a:xfrm>
            <a:off x="511374" y="1080027"/>
            <a:ext cx="8595360" cy="5213805"/>
          </a:xfrm>
        </p:spPr>
        <p:txBody>
          <a:bodyPr>
            <a:normAutofit fontScale="92500"/>
          </a:bodyPr>
          <a:lstStyle/>
          <a:p>
            <a:pPr marL="0" marR="0" indent="0">
              <a:lnSpc>
                <a:spcPct val="107000"/>
              </a:lnSpc>
              <a:spcBef>
                <a:spcPts val="0"/>
              </a:spcBef>
              <a:spcAft>
                <a:spcPts val="0"/>
              </a:spcAft>
              <a:buNone/>
            </a:pPr>
            <a:r>
              <a:rPr lang="en-US" sz="1400" b="1" dirty="0">
                <a:effectLst/>
                <a:latin typeface="Calibri" panose="020F0502020204030204" pitchFamily="34" charset="0"/>
                <a:ea typeface="Calibri" panose="020F0502020204030204" pitchFamily="34" charset="0"/>
                <a:cs typeface="Calibri" panose="020F0502020204030204" pitchFamily="34" charset="0"/>
              </a:rPr>
              <a:t>Tricare Health and Dental Insurance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Serving National Guard members are eligible for low-cost medical and dental insurance. Current Tricare Reserve Select medical insurance monthly premiums are $48.47 for an individual Soldier and $239.69 for the Soldier and family. Tricare Dental Program monthly premiums are $11.94 for the individual Soldier, $29.84 for one family member, and $89.53 the Soldier and family.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https://tricare.mil/TRS</a:t>
            </a: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b="1" dirty="0">
                <a:effectLst/>
                <a:latin typeface="Calibri" panose="020F0502020204030204" pitchFamily="34" charset="0"/>
                <a:ea typeface="Calibri" panose="020F0502020204030204" pitchFamily="34" charset="0"/>
                <a:cs typeface="Calibri" panose="020F0502020204030204" pitchFamily="34" charset="0"/>
              </a:rPr>
              <a:t>Service Members Group Life Insurance (SGLI)</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SGLI (for the Soldier only) monthly premiums are $4 - $25.  FSGLI (for spouse and dependent children) monthly premiums are $0.45 - $45 depending on the spouse’s age.  You may also be eligible for VGLI after departing the military.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https://www.va.gov/life-insurance/options-eligibility/sgli/</a:t>
            </a: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https://www.benefits.va.gov/insurance/</a:t>
            </a: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https://www.va.gov/life-insurance/options-eligibility/vgli/</a:t>
            </a: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b="1" dirty="0">
                <a:effectLst/>
                <a:latin typeface="Calibri" panose="020F0502020204030204" pitchFamily="34" charset="0"/>
                <a:ea typeface="Calibri" panose="020F0502020204030204" pitchFamily="34" charset="0"/>
                <a:cs typeface="Calibri" panose="020F0502020204030204" pitchFamily="34" charset="0"/>
              </a:rPr>
              <a:t>State Sponsored Life Insurance (SSLI)</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Additional National Guard-only term group life Insurance is available to currently serving National Guard members and their dependents through EANGOR (Enlisted Association of the National Guard of Oregon) and ORNGA (Oregon National Guard Association).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rPr>
              <a:t>https://www.ssli.org/</a:t>
            </a: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b="1" dirty="0">
                <a:effectLst/>
                <a:latin typeface="Calibri" panose="020F0502020204030204" pitchFamily="34" charset="0"/>
                <a:ea typeface="Calibri" panose="020F0502020204030204" pitchFamily="34" charset="0"/>
                <a:cs typeface="Calibri" panose="020F0502020204030204" pitchFamily="34" charset="0"/>
              </a:rPr>
              <a:t>Auto and Home Insurance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Serving military, veterans, and their eligible family members.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7"/>
              </a:rPr>
              <a:t>https://www.usaa.com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8"/>
              </a:rPr>
              <a:t>https://www.afi.org/</a:t>
            </a: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39461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C59E7-BCA6-400A-D7CE-C7C9DAA67A09}"/>
              </a:ext>
            </a:extLst>
          </p:cNvPr>
          <p:cNvSpPr>
            <a:spLocks noGrp="1"/>
          </p:cNvSpPr>
          <p:nvPr>
            <p:ph type="title"/>
          </p:nvPr>
        </p:nvSpPr>
        <p:spPr>
          <a:xfrm>
            <a:off x="597638" y="564168"/>
            <a:ext cx="9692640" cy="1031719"/>
          </a:xfrm>
        </p:spPr>
        <p:txBody>
          <a:bodyPr>
            <a:noAutofit/>
          </a:bodyPr>
          <a:lstStyle/>
          <a:p>
            <a:r>
              <a:rPr lang="en-US" b="1" dirty="0">
                <a:solidFill>
                  <a:srgbClr val="FF0000"/>
                </a:solidFill>
                <a:effectLst>
                  <a:outerShdw blurRad="50800" dist="38100" dir="2700000" algn="tl" rotWithShape="0">
                    <a:srgbClr val="0070C0">
                      <a:alpha val="40000"/>
                    </a:srgbClr>
                  </a:outerShdw>
                </a:effectLst>
                <a:ea typeface="Calibri" panose="020F0502020204030204" pitchFamily="34" charset="0"/>
                <a:cs typeface="Calibri" panose="020F0502020204030204" pitchFamily="34" charset="0"/>
              </a:rPr>
              <a:t>Employment Benefits:</a:t>
            </a:r>
            <a:br>
              <a:rPr lang="en-US" dirty="0">
                <a:solidFill>
                  <a:srgbClr val="FF0000"/>
                </a:solidFill>
                <a:effectLst>
                  <a:outerShdw blurRad="50800" dist="38100" dir="2700000" algn="tl" rotWithShape="0">
                    <a:srgbClr val="0070C0">
                      <a:alpha val="40000"/>
                    </a:srgbClr>
                  </a:outerShdw>
                </a:effectLst>
                <a:ea typeface="Calibri" panose="020F0502020204030204" pitchFamily="34" charset="0"/>
                <a:cs typeface="Times New Roman" panose="02020603050405020304" pitchFamily="18" charset="0"/>
              </a:rPr>
            </a:br>
            <a:endParaRPr lang="en-US" dirty="0">
              <a:solidFill>
                <a:srgbClr val="FF0000"/>
              </a:solidFill>
              <a:effectLst>
                <a:outerShdw blurRad="50800" dist="38100" dir="2700000" algn="tl" rotWithShape="0">
                  <a:srgbClr val="0070C0">
                    <a:alpha val="40000"/>
                  </a:srgbClr>
                </a:outerShdw>
              </a:effectLst>
            </a:endParaRPr>
          </a:p>
        </p:txBody>
      </p:sp>
      <p:sp>
        <p:nvSpPr>
          <p:cNvPr id="3" name="Content Placeholder 2">
            <a:extLst>
              <a:ext uri="{FF2B5EF4-FFF2-40B4-BE49-F238E27FC236}">
                <a16:creationId xmlns:a16="http://schemas.microsoft.com/office/drawing/2014/main" id="{3DEDE0A3-E4FD-3508-ED44-0672BAFA1BE0}"/>
              </a:ext>
            </a:extLst>
          </p:cNvPr>
          <p:cNvSpPr>
            <a:spLocks noGrp="1"/>
          </p:cNvSpPr>
          <p:nvPr>
            <p:ph idx="1"/>
          </p:nvPr>
        </p:nvSpPr>
        <p:spPr>
          <a:xfrm>
            <a:off x="511374" y="1080027"/>
            <a:ext cx="8595360" cy="5213805"/>
          </a:xfrm>
        </p:spPr>
        <p:txBody>
          <a:bodyPr>
            <a:normAutofit fontScale="40000" lnSpcReduction="20000"/>
          </a:bodyPr>
          <a:lstStyle/>
          <a:p>
            <a:pPr marL="0" marR="0" indent="0">
              <a:lnSpc>
                <a:spcPct val="107000"/>
              </a:lnSpc>
              <a:spcBef>
                <a:spcPts val="0"/>
              </a:spcBef>
              <a:spcAft>
                <a:spcPts val="0"/>
              </a:spcAft>
              <a:buNone/>
            </a:pPr>
            <a:r>
              <a:rPr lang="en-US" sz="2600" b="1" dirty="0">
                <a:effectLst/>
                <a:latin typeface="Calibri" panose="020F0502020204030204" pitchFamily="34" charset="0"/>
                <a:ea typeface="Calibri" panose="020F0502020204030204" pitchFamily="34" charset="0"/>
                <a:cs typeface="Calibri" panose="020F0502020204030204" pitchFamily="34" charset="0"/>
              </a:rPr>
              <a:t>Full-Time employment opportunities:</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Active Guard and Reserve (AGR) receive full-time Active Duty pay, Basic Allowance for Housing</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(BAH), Basic Allowance for Subsistence (BAS) and an annual clothing allowance. Most positions are administrative, supply, training or recruiting.  The BAH, BAS and clothing allowance are non-taxable. Federal civilian employees (Fed Tech) are paid on a General Schedule (GS) pay scale. Most positions are dependent upon maintaining your military status.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www.usajobs.gov</a:t>
            </a:r>
            <a:r>
              <a:rPr lang="en-US" sz="2600" dirty="0">
                <a:effectLst/>
                <a:latin typeface="Calibri" panose="020F0502020204030204" pitchFamily="34" charset="0"/>
                <a:ea typeface="Calibri" panose="020F0502020204030204" pitchFamily="34" charset="0"/>
                <a:cs typeface="Calibri" panose="020F0502020204030204" pitchFamily="34"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https://www.oregon.gov/omd/employeeresources/Pages/State-Job-Opportunities.aspx</a:t>
            </a:r>
            <a:r>
              <a:rPr lang="en-US" sz="2600" dirty="0">
                <a:effectLst/>
                <a:latin typeface="Calibri" panose="020F0502020204030204" pitchFamily="34" charset="0"/>
                <a:ea typeface="Calibri" panose="020F0502020204030204" pitchFamily="34" charset="0"/>
                <a:cs typeface="Calibri" panose="020F0502020204030204" pitchFamily="34"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600" b="1" dirty="0" err="1">
                <a:effectLst/>
                <a:latin typeface="Calibri" panose="020F0502020204030204" pitchFamily="34" charset="0"/>
                <a:ea typeface="Calibri" panose="020F0502020204030204" pitchFamily="34" charset="0"/>
                <a:cs typeface="Calibri" panose="020F0502020204030204" pitchFamily="34" charset="0"/>
              </a:rPr>
              <a:t>HireHeroesUSA</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Through personalized service and support, we help veterans and military spouses get hired, and we help companies hire and retain them.</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https://www.hireheroesusa.org/</a:t>
            </a:r>
            <a:r>
              <a:rPr lang="en-US" sz="2600" dirty="0">
                <a:effectLst/>
                <a:latin typeface="Calibri" panose="020F0502020204030204" pitchFamily="34" charset="0"/>
                <a:ea typeface="Calibri" panose="020F0502020204030204" pitchFamily="34" charset="0"/>
                <a:cs typeface="Calibri" panose="020F0502020204030204" pitchFamily="34"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600" dirty="0">
                <a:effectLst/>
                <a:latin typeface="Calibri" panose="020F0502020204030204" pitchFamily="34" charset="0"/>
                <a:ea typeface="Calibri" panose="020F0502020204030204" pitchFamily="34" charset="0"/>
                <a:cs typeface="Calibri" panose="020F0502020204030204" pitchFamily="34"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600" b="1" dirty="0">
                <a:effectLst/>
                <a:latin typeface="Calibri" panose="020F0502020204030204" pitchFamily="34" charset="0"/>
                <a:ea typeface="Calibri" panose="020F0502020204030204" pitchFamily="34" charset="0"/>
                <a:cs typeface="Calibri" panose="020F0502020204030204" pitchFamily="34" charset="0"/>
              </a:rPr>
              <a:t>Helmets to Hardhats (H2H)</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Helmets to Hardhats is a national, nonprofit program that connects transitioning active-duty military service members, veterans, National Guard and Reservists with skilled training and quality career opportunities in the construction industry.</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https://helmetstohardhats.org/</a:t>
            </a:r>
            <a:r>
              <a:rPr lang="en-US" sz="2600" dirty="0">
                <a:effectLst/>
                <a:latin typeface="Calibri" panose="020F0502020204030204" pitchFamily="34" charset="0"/>
                <a:ea typeface="Calibri" panose="020F0502020204030204" pitchFamily="34" charset="0"/>
                <a:cs typeface="Calibri" panose="020F0502020204030204" pitchFamily="34"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600" b="1" dirty="0">
                <a:effectLst/>
                <a:latin typeface="Calibri" panose="020F0502020204030204" pitchFamily="34" charset="0"/>
                <a:ea typeface="Calibri" panose="020F0502020204030204" pitchFamily="34" charset="0"/>
                <a:cs typeface="Calibri" panose="020F0502020204030204" pitchFamily="34" charset="0"/>
              </a:rPr>
              <a:t>National Guard Employment Network (NGEN)</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Through NGEN, Guard Members, Veterans, Spouses, and even Dependents, can connect with specialized support based on each individual's career readiness needs.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rPr>
              <a:t>https://ngemploymentnetwork.com/</a:t>
            </a:r>
            <a:r>
              <a:rPr lang="en-US" sz="2600" dirty="0">
                <a:effectLst/>
                <a:latin typeface="Calibri" panose="020F0502020204030204" pitchFamily="34" charset="0"/>
                <a:ea typeface="Calibri" panose="020F0502020204030204" pitchFamily="34" charset="0"/>
                <a:cs typeface="Calibri" panose="020F0502020204030204" pitchFamily="34"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600" dirty="0">
                <a:effectLst/>
                <a:latin typeface="Calibri" panose="020F0502020204030204" pitchFamily="34" charset="0"/>
                <a:ea typeface="Calibri" panose="020F0502020204030204" pitchFamily="34" charset="0"/>
                <a:cs typeface="Calibri" panose="020F0502020204030204" pitchFamily="34"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600" b="1" dirty="0">
                <a:effectLst/>
                <a:latin typeface="Calibri" panose="020F0502020204030204" pitchFamily="34" charset="0"/>
                <a:ea typeface="Calibri" panose="020F0502020204030204" pitchFamily="34" charset="0"/>
                <a:cs typeface="Calibri" panose="020F0502020204030204" pitchFamily="34" charset="0"/>
              </a:rPr>
              <a:t>Employer Support of the Guard and Reserve</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Promotes cooperation and understanding between Reserve Component service members and their civilian employers and to assist in the resolution of conflicts arising from an employee's military commitment.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7"/>
              </a:rPr>
              <a:t>https://www.esgr.mil/</a:t>
            </a:r>
            <a:r>
              <a:rPr lang="en-US" sz="2600" dirty="0">
                <a:effectLst/>
                <a:latin typeface="Calibri" panose="020F0502020204030204" pitchFamily="34" charset="0"/>
                <a:ea typeface="Calibri" panose="020F0502020204030204" pitchFamily="34" charset="0"/>
                <a:cs typeface="Calibri" panose="020F0502020204030204" pitchFamily="34"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600" b="1" dirty="0">
                <a:effectLst/>
                <a:latin typeface="Calibri" panose="020F0502020204030204" pitchFamily="34" charset="0"/>
                <a:ea typeface="Calibri" panose="020F0502020204030204" pitchFamily="34" charset="0"/>
                <a:cs typeface="Calibri" panose="020F0502020204030204" pitchFamily="34" charset="0"/>
              </a:rPr>
              <a:t>Work for Warriors</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Our mission is to increase educational and career opportunities for all current and retired military service members and families that reside in Oregon. This is accomplished by developing proactive, positive relationships with Oregon educational institutions, VA Counselors, employment services, and employers through all available channels, to obtain stable careers for the Service Member and their eligible Family Members.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8"/>
              </a:rPr>
              <a:t>https://www.oregon.gov/omd/smfs/Pages/WorkforWarriors.aspx</a:t>
            </a:r>
            <a:r>
              <a:rPr lang="en-US" sz="2600" u="sng" dirty="0">
                <a:solidFill>
                  <a:srgbClr val="0000FF"/>
                </a:solidFill>
                <a:latin typeface="Calibri" panose="020F0502020204030204" pitchFamily="34" charset="0"/>
                <a:ea typeface="Calibri" panose="020F0502020204030204" pitchFamily="34" charset="0"/>
                <a:cs typeface="Calibri" panose="020F0502020204030204" pitchFamily="34" charset="0"/>
              </a:rPr>
              <a:t> </a:t>
            </a:r>
            <a:endParaRPr lang="en-US" sz="2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sz="2600" dirty="0">
                <a:effectLst/>
                <a:latin typeface="Calibri" panose="020F0502020204030204" pitchFamily="34" charset="0"/>
                <a:ea typeface="Calibri" panose="020F0502020204030204" pitchFamily="34" charset="0"/>
                <a:cs typeface="Calibri" panose="020F0502020204030204" pitchFamily="34"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600" b="1" dirty="0">
                <a:effectLst/>
                <a:latin typeface="Calibri" panose="020F0502020204030204" pitchFamily="34" charset="0"/>
                <a:ea typeface="Calibri" panose="020F0502020204030204" pitchFamily="34" charset="0"/>
                <a:cs typeface="Calibri" panose="020F0502020204030204" pitchFamily="34" charset="0"/>
              </a:rPr>
              <a:t>Transition Assistance Program</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The program focuses on the mandated Veterans Opportunity to Work (VOW) Act of 2011 to help service members and families make a smooth transition from military to civilian life and completion of the DD-2648/</a:t>
            </a:r>
            <a:r>
              <a:rPr lang="en-US" sz="2600" dirty="0" err="1">
                <a:effectLst/>
                <a:latin typeface="Calibri" panose="020F0502020204030204" pitchFamily="34" charset="0"/>
                <a:ea typeface="Calibri" panose="020F0502020204030204" pitchFamily="34" charset="0"/>
                <a:cs typeface="Calibri" panose="020F0502020204030204" pitchFamily="34" charset="0"/>
              </a:rPr>
              <a:t>eForm</a:t>
            </a:r>
            <a:r>
              <a:rPr lang="en-US" sz="2600" dirty="0">
                <a:effectLst/>
                <a:latin typeface="Calibri" panose="020F0502020204030204" pitchFamily="34" charset="0"/>
                <a:ea typeface="Calibri" panose="020F0502020204030204" pitchFamily="34" charset="0"/>
                <a:cs typeface="Calibri" panose="020F0502020204030204" pitchFamily="34"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600" dirty="0">
                <a:effectLst/>
                <a:latin typeface="Calibri" panose="020F0502020204030204" pitchFamily="34" charset="0"/>
                <a:ea typeface="Calibri" panose="020F0502020204030204" pitchFamily="34" charset="0"/>
                <a:cs typeface="Calibri" panose="020F0502020204030204" pitchFamily="34" charset="0"/>
                <a:hlinkClick r:id="rId9"/>
              </a:rPr>
              <a:t>https://www.dodtap.mil/dodtap/app/home</a:t>
            </a:r>
            <a:r>
              <a:rPr lang="en-US" sz="2600" dirty="0">
                <a:effectLst/>
                <a:latin typeface="Calibri" panose="020F0502020204030204" pitchFamily="34" charset="0"/>
                <a:ea typeface="Calibri" panose="020F0502020204030204" pitchFamily="34" charset="0"/>
                <a:cs typeface="Calibri" panose="020F0502020204030204" pitchFamily="34"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85820690"/>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Presentation1" id="{E214184E-31D5-4253-950A-7B43EC788B11}" vid="{4AA84096-5459-465E-A432-166C36F23E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B3B98EFAED3A47B90F30DB7C3D0F63" ma:contentTypeVersion="1" ma:contentTypeDescription="Create a new document." ma:contentTypeScope="" ma:versionID="bd165a29650c65414e8342216ea6f817">
  <xsd:schema xmlns:xsd="http://www.w3.org/2001/XMLSchema" xmlns:xs="http://www.w3.org/2001/XMLSchema" xmlns:p="http://schemas.microsoft.com/office/2006/metadata/properties" xmlns:ns1="http://schemas.microsoft.com/sharepoint/v3" targetNamespace="http://schemas.microsoft.com/office/2006/metadata/properties" ma:root="true" ma:fieldsID="76306148d0f7b992e79f2d9b1f249a8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927C33D-AE10-473F-8D08-335755C69F1F}">
  <ds:schemaRefs>
    <ds:schemaRef ds:uri="http://schemas.microsoft.com/sharepoint/v3/contenttype/forms"/>
  </ds:schemaRefs>
</ds:datastoreItem>
</file>

<file path=customXml/itemProps2.xml><?xml version="1.0" encoding="utf-8"?>
<ds:datastoreItem xmlns:ds="http://schemas.openxmlformats.org/officeDocument/2006/customXml" ds:itemID="{0B25A5E2-E6B1-4709-8C0B-67C24DB4DF47}"/>
</file>

<file path=customXml/itemProps3.xml><?xml version="1.0" encoding="utf-8"?>
<ds:datastoreItem xmlns:ds="http://schemas.openxmlformats.org/officeDocument/2006/customXml" ds:itemID="{43C80F87-277B-40A0-885C-1E9C778A1B31}">
  <ds:schemaRefs>
    <ds:schemaRef ds:uri="http://schemas.microsoft.com/office/2006/documentManagement/types"/>
    <ds:schemaRef ds:uri="fb706ecd-9ca4-4f53-b7ad-359f0a89d98e"/>
    <ds:schemaRef ds:uri="http://schemas.microsoft.com/office/2006/metadata/properties"/>
    <ds:schemaRef ds:uri="35591575-dba6-48eb-b25e-1870c3fcb0b7"/>
    <ds:schemaRef ds:uri="http://purl.org/dc/dcmitype/"/>
    <ds:schemaRef ds:uri="http://purl.org/dc/terms/"/>
    <ds:schemaRef ds:uri="http://www.w3.org/XML/1998/namespace"/>
    <ds:schemaRef ds:uri="http://schemas.microsoft.com/office/infopath/2007/PartnerControls"/>
    <ds:schemaRef ds:uri="http://schemas.openxmlformats.org/package/2006/metadata/core-properties"/>
    <ds:schemaRef ds:uri="http://schemas.microsoft.com/sharepoint/v3"/>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G1 Slides</Template>
  <TotalTime>1706</TotalTime>
  <Words>3536</Words>
  <Application>Microsoft Office PowerPoint</Application>
  <PresentationFormat>Widescreen</PresentationFormat>
  <Paragraphs>243</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Century Schoolbook</vt:lpstr>
      <vt:lpstr>IBM Plex Serif</vt:lpstr>
      <vt:lpstr>US Army</vt:lpstr>
      <vt:lpstr>Wingdings</vt:lpstr>
      <vt:lpstr>Wingdings 2</vt:lpstr>
      <vt:lpstr>View</vt:lpstr>
      <vt:lpstr>PowerPoint Presentation</vt:lpstr>
      <vt:lpstr>Did you know...</vt:lpstr>
      <vt:lpstr>Soldier Referral Program </vt:lpstr>
      <vt:lpstr>Enlistment Enhancement Program (EEP)</vt:lpstr>
      <vt:lpstr>State of Oregon Tax Incentives </vt:lpstr>
      <vt:lpstr>More than just tuition…….</vt:lpstr>
      <vt:lpstr>Economic Benefits: </vt:lpstr>
      <vt:lpstr>Insurance Benefits: </vt:lpstr>
      <vt:lpstr>Employment Benefits: </vt:lpstr>
      <vt:lpstr>Employment Benefits: </vt:lpstr>
      <vt:lpstr>Housing Benefits: </vt:lpstr>
      <vt:lpstr>PowerPoint Presentation</vt:lpstr>
      <vt:lpstr>Recreational Benefits: </vt:lpstr>
      <vt:lpstr>Recreational Benefits: </vt:lpstr>
    </vt:vector>
  </TitlesOfParts>
  <Company>Army Golden Master Program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Dyer, Paul M LTC USARMY NG ORANG (USA)</dc:creator>
  <cp:lastModifiedBy>Darrow, Christina Anne CIV NG ORARNG (USA)</cp:lastModifiedBy>
  <cp:revision>20</cp:revision>
  <cp:lastPrinted>2023-10-20T15:23:49Z</cp:lastPrinted>
  <dcterms:created xsi:type="dcterms:W3CDTF">2023-03-04T22:57:55Z</dcterms:created>
  <dcterms:modified xsi:type="dcterms:W3CDTF">2023-11-27T21:07:14Z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0x0101009BB3B98EFAED3A47B90F30DB7C3D0F63</vt:lpwstr>
  </property>
  <property fmtid="{D5CDD505-2E9C-101B-9397-08002B2CF9AE}" pid="3" name="MediaServiceImageTags">
    <vt:lpwstr/>
  </property>
</Properties>
</file>