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0.xml" ContentType="application/vnd.openxmlformats-officedocument.presentationml.slide+xml"/>
  <Override PartName="/ppt/slides/slide56.xml" ContentType="application/vnd.openxmlformats-officedocument.presentationml.slide+xml"/>
  <Override PartName="/ppt/slides/slide4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46.xml" ContentType="application/vnd.openxmlformats-officedocument.presentationml.slide+xml"/>
  <Override PartName="/ppt/slides/slide4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69" r:id="rId1"/>
    <p:sldMasterId id="2147485117" r:id="rId2"/>
  </p:sldMasterIdLst>
  <p:notesMasterIdLst>
    <p:notesMasterId r:id="rId63"/>
  </p:notesMasterIdLst>
  <p:handoutMasterIdLst>
    <p:handoutMasterId r:id="rId64"/>
  </p:handoutMasterIdLst>
  <p:sldIdLst>
    <p:sldId id="256" r:id="rId3"/>
    <p:sldId id="257" r:id="rId4"/>
    <p:sldId id="348" r:id="rId5"/>
    <p:sldId id="349" r:id="rId6"/>
    <p:sldId id="350" r:id="rId7"/>
    <p:sldId id="261" r:id="rId8"/>
    <p:sldId id="262" r:id="rId9"/>
    <p:sldId id="263" r:id="rId10"/>
    <p:sldId id="264" r:id="rId11"/>
    <p:sldId id="284" r:id="rId12"/>
    <p:sldId id="285" r:id="rId13"/>
    <p:sldId id="286" r:id="rId14"/>
    <p:sldId id="287" r:id="rId15"/>
    <p:sldId id="289" r:id="rId16"/>
    <p:sldId id="290" r:id="rId17"/>
    <p:sldId id="291" r:id="rId18"/>
    <p:sldId id="293" r:id="rId19"/>
    <p:sldId id="346" r:id="rId20"/>
    <p:sldId id="345" r:id="rId21"/>
    <p:sldId id="365" r:id="rId22"/>
    <p:sldId id="294" r:id="rId23"/>
    <p:sldId id="295" r:id="rId24"/>
    <p:sldId id="351" r:id="rId25"/>
    <p:sldId id="352" r:id="rId26"/>
    <p:sldId id="353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266" r:id="rId37"/>
    <p:sldId id="276" r:id="rId38"/>
    <p:sldId id="277" r:id="rId39"/>
    <p:sldId id="278" r:id="rId40"/>
    <p:sldId id="267" r:id="rId41"/>
    <p:sldId id="366" r:id="rId42"/>
    <p:sldId id="355" r:id="rId43"/>
    <p:sldId id="356" r:id="rId44"/>
    <p:sldId id="364" r:id="rId45"/>
    <p:sldId id="378" r:id="rId46"/>
    <p:sldId id="377" r:id="rId47"/>
    <p:sldId id="379" r:id="rId48"/>
    <p:sldId id="380" r:id="rId49"/>
    <p:sldId id="311" r:id="rId50"/>
    <p:sldId id="313" r:id="rId51"/>
    <p:sldId id="347" r:id="rId52"/>
    <p:sldId id="316" r:id="rId53"/>
    <p:sldId id="317" r:id="rId54"/>
    <p:sldId id="320" r:id="rId55"/>
    <p:sldId id="321" r:id="rId56"/>
    <p:sldId id="322" r:id="rId57"/>
    <p:sldId id="314" r:id="rId58"/>
    <p:sldId id="359" r:id="rId59"/>
    <p:sldId id="360" r:id="rId60"/>
    <p:sldId id="362" r:id="rId61"/>
    <p:sldId id="363" r:id="rId6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ADA"/>
    <a:srgbClr val="CEE8DF"/>
    <a:srgbClr val="080808"/>
    <a:srgbClr val="FF3300"/>
    <a:srgbClr val="660066"/>
    <a:srgbClr val="77F820"/>
    <a:srgbClr val="75FE6E"/>
    <a:srgbClr val="64FE5C"/>
    <a:srgbClr val="48AD0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12" autoAdjust="0"/>
    <p:restoredTop sz="88134" autoAdjust="0"/>
  </p:normalViewPr>
  <p:slideViewPr>
    <p:cSldViewPr>
      <p:cViewPr varScale="1">
        <p:scale>
          <a:sx n="96" d="100"/>
          <a:sy n="96" d="100"/>
        </p:scale>
        <p:origin x="8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1650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customXml" Target="../customXml/item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6D4A46-3F02-49FC-B6B5-0F21F6A30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12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5E1909-1C93-486D-9A78-D006CD0E7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972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E2F038-AAFD-4EA9-B2F0-F5A00F702476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0" y="685800"/>
            <a:ext cx="3767169" cy="2351087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15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B645ED-99AA-495B-8C0B-65DADE291C64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65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55DE98-5761-4136-9249-B56D3732AA4F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9C8FC6-F8DE-4EBF-8E2C-B381206D0824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4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D0BB3F-E0BA-493B-B94E-71FF007B1389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21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1C30C9-ADD0-4761-8F07-412E900EDCED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89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AA62FD-0CF0-4B29-BB2B-68F0537336A9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4338" y="696913"/>
            <a:ext cx="3641725" cy="2732087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91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19EC41-6367-4BC7-BFC4-340977FAA649}" type="slidenum">
              <a:rPr lang="en-US" altLang="en-US" smtClean="0">
                <a:latin typeface="Arial" panose="020B0604020202020204" pitchFamily="34" charset="0"/>
              </a:rPr>
              <a:pPr/>
              <a:t>16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59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1B67B9-5952-472C-91FA-F30079577364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5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7BC365-9B27-462D-BFE1-874BE5F9EBE7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4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27200" y="457200"/>
            <a:ext cx="3556000" cy="2667000"/>
          </a:xfrm>
          <a:ln/>
        </p:spPr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C0C0AA-6C87-4E28-ACEC-4F28E4423D27}" type="slidenum">
              <a:rPr lang="en-US" altLang="en-US" smtClean="0">
                <a:latin typeface="Arial" panose="020B0604020202020204" pitchFamily="34" charset="0"/>
              </a:rPr>
              <a:pPr/>
              <a:t>19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4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BBA705-1D57-4B2B-8C97-2A732A6C8757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7675" y="663575"/>
            <a:ext cx="3543300" cy="2657475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57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685800"/>
            <a:ext cx="4381500" cy="32861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34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710C17-A3E3-4130-9828-AC243544FBEA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92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DDAB2A-B448-418B-BF82-6A8A04A3E9D8}" type="slidenum">
              <a:rPr lang="en-US" altLang="en-US" smtClean="0">
                <a:latin typeface="Arial" panose="020B0604020202020204" pitchFamily="34" charset="0"/>
              </a:rPr>
              <a:pPr/>
              <a:t>22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03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972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367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935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802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969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342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79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67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357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731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484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713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22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024DA9-4B76-4670-A928-7D5BECBC9BB9}" type="slidenum">
              <a:rPr lang="en-US" altLang="en-US" smtClean="0">
                <a:latin typeface="Arial" panose="020B0604020202020204" pitchFamily="34" charset="0"/>
              </a:rPr>
              <a:pPr/>
              <a:t>35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85938" y="696913"/>
            <a:ext cx="3438525" cy="2579687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003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11E9CA-5C34-497E-9D6B-3D0E51CBEB49}" type="slidenum">
              <a:rPr lang="en-US" altLang="en-US" smtClean="0">
                <a:latin typeface="Arial" panose="020B0604020202020204" pitchFamily="34" charset="0"/>
              </a:rPr>
              <a:pPr/>
              <a:t>36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3238" y="457200"/>
            <a:ext cx="3540125" cy="2655888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60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CCE17F-0C2D-4D6D-9A3D-076DE5EE145B}" type="slidenum">
              <a:rPr lang="en-US" altLang="en-US" smtClean="0">
                <a:latin typeface="Arial" panose="020B0604020202020204" pitchFamily="34" charset="0"/>
              </a:rPr>
              <a:pPr/>
              <a:t>37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1938" y="696913"/>
            <a:ext cx="3946525" cy="2960687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234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8DC351-09AE-4B7D-93D7-DC15E5BE5A5C}" type="slidenum">
              <a:rPr lang="en-US" altLang="en-US" smtClean="0">
                <a:latin typeface="Arial" panose="020B0604020202020204" pitchFamily="34" charset="0"/>
              </a:rPr>
              <a:pPr/>
              <a:t>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052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0EEE8F-76DF-49FF-AD34-713A06144534}" type="slidenum">
              <a:rPr lang="en-US" altLang="en-US" smtClean="0">
                <a:latin typeface="Arial" panose="020B0604020202020204" pitchFamily="34" charset="0"/>
              </a:rPr>
              <a:pPr/>
              <a:t>39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6738" y="696913"/>
            <a:ext cx="3336925" cy="2503487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992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655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9775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6475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0373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2270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7899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498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5091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DA9596-F098-47FA-9489-54EA30D14A0C}" type="slidenum">
              <a:rPr lang="en-US" altLang="en-US" smtClean="0">
                <a:latin typeface="Arial" panose="020B0604020202020204" pitchFamily="34" charset="0"/>
              </a:rPr>
              <a:pPr/>
              <a:t>48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57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2A83B3-31D7-459B-BFF9-7A8304D2C063}" type="slidenum">
              <a:rPr lang="en-US" altLang="en-US" smtClean="0">
                <a:latin typeface="Arial" panose="020B0604020202020204" pitchFamily="34" charset="0"/>
              </a:rPr>
              <a:pPr/>
              <a:t>49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2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1760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497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D379BB-587D-45FB-9022-424C7C3A5999}" type="slidenum">
              <a:rPr lang="en-US" altLang="en-US" smtClean="0">
                <a:latin typeface="Arial" panose="020B0604020202020204" pitchFamily="34" charset="0"/>
              </a:rPr>
              <a:pPr/>
              <a:t>51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36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4BD5A0-3A52-4D2C-B6C9-8696D5428020}" type="slidenum">
              <a:rPr lang="en-US" altLang="en-US" smtClean="0">
                <a:latin typeface="Arial" panose="020B0604020202020204" pitchFamily="34" charset="0"/>
              </a:rPr>
              <a:pPr/>
              <a:t>52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8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7A98E9-EE2F-458C-A9C3-FD15A39670F4}" type="slidenum">
              <a:rPr lang="en-US" altLang="en-US" smtClean="0">
                <a:latin typeface="Arial" panose="020B0604020202020204" pitchFamily="34" charset="0"/>
              </a:rPr>
              <a:pPr/>
              <a:t>53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7863"/>
            <a:ext cx="4724400" cy="35433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163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289375-651B-4D4E-B48D-C41B996D345E}" type="slidenum">
              <a:rPr lang="en-US" altLang="en-US" smtClean="0">
                <a:latin typeface="Arial" panose="020B0604020202020204" pitchFamily="34" charset="0"/>
              </a:rPr>
              <a:pPr/>
              <a:t>54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726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F4CA9D-EFCF-4326-ADAE-CD730B49CEC5}" type="slidenum">
              <a:rPr lang="en-US" altLang="en-US" smtClean="0">
                <a:latin typeface="Arial" panose="020B0604020202020204" pitchFamily="34" charset="0"/>
              </a:rPr>
              <a:pPr/>
              <a:t>55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13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BB7AB1-C88E-42DC-9683-73FC6E9B00FF}" type="slidenum">
              <a:rPr lang="en-US" altLang="en-US" smtClean="0">
                <a:latin typeface="Arial" panose="020B0604020202020204" pitchFamily="34" charset="0"/>
              </a:rPr>
              <a:pPr/>
              <a:t>56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199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2580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7475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55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3AD74F-516F-4543-BDB3-340B8BFB46D1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685800"/>
            <a:ext cx="4152900" cy="3114675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67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E1909-1C93-486D-9A78-D006CD0E7C01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93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A44204-BB57-4ADD-A576-A5E87A4E18E0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0200" y="685800"/>
            <a:ext cx="3924300" cy="2943225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3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898339-D1CD-43BA-A08C-F28743ED6005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52600" y="457200"/>
            <a:ext cx="3330575" cy="2497931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738AB1-CF35-4F4F-B6CC-1E684A331FAC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9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3352800"/>
            <a:ext cx="6324600" cy="1371600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724400"/>
            <a:ext cx="6324600" cy="685800"/>
          </a:xfrm>
        </p:spPr>
        <p:txBody>
          <a:bodyPr/>
          <a:lstStyle>
            <a:lvl1pPr marL="0" indent="0">
              <a:lnSpc>
                <a:spcPct val="80000"/>
              </a:lnSpc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82228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538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685800"/>
            <a:ext cx="17716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85800"/>
            <a:ext cx="51625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9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6747C-1ACD-4CA6-8E43-C4549375DD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26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F8154-04F1-439B-9462-5BE1955339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39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DEB7-A571-4B9E-9837-B0EED779C1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49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D1B4F-6B57-4D65-9F7D-9082BAC425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06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14EA7-A0D3-4E03-85D8-6AD68F2784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3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BBDFA-7C59-4583-B179-613AE1C080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531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7DA90-B551-494A-ADBE-B83213B5F9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934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1F58F-4361-4304-BCD6-BE1003395F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22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530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0851D-F855-421B-B9FE-17EBEB05C7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480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3AE1-7FB6-451D-BA17-82BF195B84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8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3AE1-7FB6-451D-BA17-82BF195B84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401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3AE1-7FB6-451D-BA17-82BF195B84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469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3AE1-7FB6-451D-BA17-82BF195B84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257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3AE1-7FB6-451D-BA17-82BF195B84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224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3AE1-7FB6-451D-BA17-82BF195B84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266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1D1C2-2E51-44E3-AE83-497CD7C943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047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0AD05-CB02-48B6-B52F-5266CCA4A3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959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5412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057400"/>
            <a:ext cx="34671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57400"/>
            <a:ext cx="34671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15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78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99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3649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9155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62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57400"/>
            <a:ext cx="7086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85800"/>
            <a:ext cx="7086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1890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50000"/>
        <a:buFont typeface="Wingdings" pitchFamily="2" charset="2"/>
        <a:buChar char="n"/>
        <a:defRPr sz="28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50000"/>
        <a:buFont typeface="Wingdings" pitchFamily="2" charset="2"/>
        <a:buChar char="n"/>
        <a:defRPr sz="2400">
          <a:solidFill>
            <a:schemeClr val="accent1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50000"/>
        <a:buFont typeface="Wingdings" pitchFamily="2" charset="2"/>
        <a:buChar char="n"/>
        <a:defRPr sz="2000">
          <a:solidFill>
            <a:schemeClr val="accent1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50000"/>
        <a:buFont typeface="Wingdings" pitchFamily="2" charset="2"/>
        <a:buChar char="n"/>
        <a:defRPr>
          <a:solidFill>
            <a:schemeClr val="accent1">
              <a:lumMod val="50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50000"/>
        <a:buFont typeface="Wingdings" pitchFamily="2" charset="2"/>
        <a:buChar char="n"/>
        <a:defRPr>
          <a:solidFill>
            <a:schemeClr val="accent1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4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8" r:id="rId1"/>
    <p:sldLayoutId id="2147485119" r:id="rId2"/>
    <p:sldLayoutId id="2147485120" r:id="rId3"/>
    <p:sldLayoutId id="2147485121" r:id="rId4"/>
    <p:sldLayoutId id="2147485122" r:id="rId5"/>
    <p:sldLayoutId id="2147485123" r:id="rId6"/>
    <p:sldLayoutId id="2147485124" r:id="rId7"/>
    <p:sldLayoutId id="2147485125" r:id="rId8"/>
    <p:sldLayoutId id="2147485126" r:id="rId9"/>
    <p:sldLayoutId id="2147485127" r:id="rId10"/>
    <p:sldLayoutId id="2147485128" r:id="rId11"/>
    <p:sldLayoutId id="2147485129" r:id="rId12"/>
    <p:sldLayoutId id="2147485130" r:id="rId13"/>
    <p:sldLayoutId id="2147485131" r:id="rId14"/>
    <p:sldLayoutId id="2147485132" r:id="rId15"/>
    <p:sldLayoutId id="2147485133" r:id="rId16"/>
    <p:sldLayoutId id="21474851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curity.Systems@Oregon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das/Financial/Payroll/Pages/referencemanual.asp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OSPS.Helpdesk@Oregon.gov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OSPS.Help@Oregon.gov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https://www.oregon.gov/das/HR/pages/index.aspx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sapp.state.or.us/DatamartApp" TargetMode="External"/><Relationship Id="rId5" Type="http://schemas.openxmlformats.org/officeDocument/2006/relationships/hyperlink" Target="https://www.oregon.gov/das/Financial/Payroll/Documents/Introsecurity.pdf" TargetMode="External"/><Relationship Id="rId4" Type="http://schemas.openxmlformats.org/officeDocument/2006/relationships/hyperlink" Target="https://www.oregon.gov/das/Financial/Acctng/Pages/Syst-security.asp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mailto:DAS.atamart.Support@oregon.gov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Datamart.Support@oregon.gov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SPS.HELP@oregon.gov" TargetMode="External"/><Relationship Id="rId5" Type="http://schemas.openxmlformats.org/officeDocument/2006/relationships/hyperlink" Target="mailto:Alex.MEDINA@oregon.gov" TargetMode="External"/><Relationship Id="rId4" Type="http://schemas.openxmlformats.org/officeDocument/2006/relationships/hyperlink" Target="mailto:Security.SYSTEMS@oregon.gov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AS.RacfUserAdm@Oregon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asapp.state.or.us/DatamartAp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Agency Security Officer Training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Thursday, April 27, 2017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00" y="457200"/>
            <a:ext cx="7773338" cy="159617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Agency Security Officers </a:t>
            </a: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(ASO)</a:t>
            </a:r>
            <a:endParaRPr lang="en-US" alt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cap="none" dirty="0" smtClean="0"/>
              <a:t>Establishing ASO – minimum 2 per system</a:t>
            </a:r>
          </a:p>
          <a:p>
            <a:pPr eaLnBrk="1" hangingPunct="1"/>
            <a:r>
              <a:rPr lang="en-US" altLang="en-US" sz="3200" cap="none" dirty="0" smtClean="0"/>
              <a:t>ASO Responsibilities</a:t>
            </a:r>
          </a:p>
          <a:p>
            <a:pPr eaLnBrk="1" hangingPunct="1"/>
            <a:r>
              <a:rPr lang="en-US" altLang="en-US" sz="3200" cap="none" dirty="0" smtClean="0"/>
              <a:t>Sending Requests</a:t>
            </a:r>
          </a:p>
          <a:p>
            <a:pPr eaLnBrk="1" hangingPunct="1"/>
            <a:r>
              <a:rPr lang="en-US" altLang="en-US" sz="3200" cap="none" dirty="0" smtClean="0"/>
              <a:t>Email List for Security Officers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67688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Establishing ASO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1295400"/>
            <a:ext cx="8458200" cy="51053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z="3200" cap="none" dirty="0" smtClean="0"/>
              <a:t>Agency CFO or designate completes and sends </a:t>
            </a:r>
            <a:r>
              <a:rPr lang="en-US" altLang="en-US" sz="3200" b="1" u="sng" cap="none" dirty="0" smtClean="0"/>
              <a:t>Agency Security Officer Notification Form </a:t>
            </a:r>
            <a:r>
              <a:rPr lang="en-US" altLang="en-US" sz="3200" cap="none" dirty="0" smtClean="0"/>
              <a:t>to Systems Security</a:t>
            </a:r>
            <a:r>
              <a:rPr lang="en-US" altLang="en-US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en-US" altLang="en-US" sz="3000" cap="none" dirty="0" smtClean="0"/>
              <a:t>Designate new security officer</a:t>
            </a:r>
          </a:p>
          <a:p>
            <a:pPr lvl="1">
              <a:spcAft>
                <a:spcPts val="600"/>
              </a:spcAft>
            </a:pPr>
            <a:r>
              <a:rPr lang="en-US" altLang="en-US" sz="3000" cap="none" dirty="0" smtClean="0"/>
              <a:t>Change authorization rights</a:t>
            </a:r>
          </a:p>
          <a:p>
            <a:pPr lvl="1">
              <a:spcAft>
                <a:spcPts val="600"/>
              </a:spcAft>
            </a:pPr>
            <a:r>
              <a:rPr lang="en-US" altLang="en-US" sz="3000" cap="none" dirty="0" smtClean="0"/>
              <a:t>Revoke authorization</a:t>
            </a:r>
            <a:endParaRPr lang="en-US" altLang="en-US" sz="3000" cap="none" dirty="0"/>
          </a:p>
          <a:p>
            <a:pPr eaLnBrk="1" hangingPunct="1">
              <a:spcAft>
                <a:spcPts val="600"/>
              </a:spcAft>
            </a:pPr>
            <a:r>
              <a:rPr lang="en-US" altLang="en-US" sz="3200" cap="none" dirty="0" smtClean="0"/>
              <a:t>Done </a:t>
            </a:r>
            <a:r>
              <a:rPr lang="en-US" altLang="en-US" sz="3200" cap="none" dirty="0"/>
              <a:t>within one business day of the change </a:t>
            </a:r>
            <a:r>
              <a:rPr lang="en-US" altLang="en-US" sz="3200" cap="none" dirty="0" smtClean="0"/>
              <a:t>event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200" cap="none" dirty="0" smtClean="0"/>
              <a:t>Appointment effective when form is received</a:t>
            </a:r>
          </a:p>
          <a:p>
            <a:pPr marL="0" indent="0" eaLnBrk="1" hangingPunct="1">
              <a:spcAft>
                <a:spcPts val="600"/>
              </a:spcAft>
              <a:buNone/>
            </a:pPr>
            <a:endParaRPr lang="en-US" altLang="en-US" sz="3200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90548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Establishing ASO - </a:t>
            </a:r>
            <a:r>
              <a:rPr lang="en-US" altLang="en-US" b="1" i="1" dirty="0" smtClean="0">
                <a:solidFill>
                  <a:schemeClr val="accent1">
                    <a:lumMod val="50000"/>
                  </a:schemeClr>
                </a:solidFill>
              </a:rPr>
              <a:t>continued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52600"/>
            <a:ext cx="8229600" cy="4495800"/>
          </a:xfrm>
        </p:spPr>
        <p:txBody>
          <a:bodyPr>
            <a:normAutofit fontScale="92500"/>
          </a:bodyPr>
          <a:lstStyle/>
          <a:p>
            <a:pPr lvl="1" indent="0" eaLnBrk="1" hangingPunct="1">
              <a:buFont typeface="Wingdings" panose="05000000000000000000" pitchFamily="2" charset="2"/>
              <a:buNone/>
            </a:pPr>
            <a:r>
              <a:rPr lang="en-US" altLang="en-US" sz="3500" cap="none" dirty="0" smtClean="0"/>
              <a:t>Grants authorization rights for financial systems:</a:t>
            </a:r>
          </a:p>
          <a:p>
            <a:pPr lvl="3"/>
            <a:r>
              <a:rPr lang="en-US" altLang="en-US" sz="2600" cap="none" dirty="0" smtClean="0"/>
              <a:t>R*STARS</a:t>
            </a:r>
          </a:p>
          <a:p>
            <a:pPr lvl="3"/>
            <a:r>
              <a:rPr lang="en-US" altLang="en-US" sz="2600" cap="none" dirty="0" smtClean="0"/>
              <a:t>ADPICS</a:t>
            </a:r>
          </a:p>
          <a:p>
            <a:pPr lvl="3"/>
            <a:r>
              <a:rPr lang="en-US" altLang="en-US" sz="2600" cap="none" dirty="0" smtClean="0"/>
              <a:t>OSPA</a:t>
            </a:r>
          </a:p>
          <a:p>
            <a:pPr lvl="3"/>
            <a:r>
              <a:rPr lang="en-US" altLang="en-US" sz="2600" cap="none" dirty="0" smtClean="0"/>
              <a:t>Datamart</a:t>
            </a:r>
          </a:p>
          <a:p>
            <a:pPr lvl="1" indent="0" eaLnBrk="1" hangingPunct="1">
              <a:buNone/>
            </a:pPr>
            <a:r>
              <a:rPr lang="en-US" altLang="en-US" sz="3500" cap="none" dirty="0" smtClean="0"/>
              <a:t>Assigns semi-annual review responsibilities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18519"/>
            <a:ext cx="3733800" cy="1134082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Establishing ASO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en-US" alt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continued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330" y="2367093"/>
            <a:ext cx="7772870" cy="42877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ASO Notification</a:t>
            </a:r>
          </a:p>
          <a:p>
            <a:pPr marL="0" indent="0" eaLnBrk="1" hangingPunct="1">
              <a:buNone/>
            </a:pPr>
            <a:r>
              <a:rPr lang="en-US" altLang="en-US" sz="28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 Form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1">
                    <a:lumMod val="50000"/>
                  </a:schemeClr>
                </a:solidFill>
              </a:rPr>
              <a:t>OAM 10.70.00</a:t>
            </a: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23" y="304801"/>
            <a:ext cx="4832196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ASO Responsibilities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905000"/>
            <a:ext cx="8305800" cy="41909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cap="none" dirty="0" smtClean="0"/>
              <a:t>To</a:t>
            </a:r>
            <a:r>
              <a:rPr lang="en-US" altLang="en-US" sz="2800" cap="none" dirty="0" smtClean="0">
                <a:solidFill>
                  <a:srgbClr val="FF66CC"/>
                </a:solidFill>
              </a:rPr>
              <a:t> </a:t>
            </a:r>
            <a:r>
              <a:rPr lang="en-US" altLang="en-US" sz="2800" b="1" cap="none" dirty="0" smtClean="0">
                <a:solidFill>
                  <a:srgbClr val="1C029E"/>
                </a:solidFill>
              </a:rPr>
              <a:t>maximize</a:t>
            </a:r>
            <a:r>
              <a:rPr lang="en-US" altLang="en-US" sz="2800" cap="none" dirty="0" smtClean="0">
                <a:solidFill>
                  <a:srgbClr val="FF66CC"/>
                </a:solidFill>
              </a:rPr>
              <a:t> </a:t>
            </a:r>
            <a:r>
              <a:rPr lang="en-US" altLang="en-US" sz="2800" cap="none" dirty="0" smtClean="0"/>
              <a:t>system </a:t>
            </a:r>
            <a:r>
              <a:rPr lang="en-US" altLang="en-US" sz="2800" b="1" cap="none" dirty="0" smtClean="0">
                <a:solidFill>
                  <a:srgbClr val="1C029E"/>
                </a:solidFill>
              </a:rPr>
              <a:t>security</a:t>
            </a:r>
            <a:r>
              <a:rPr lang="en-US" altLang="en-US" sz="2800" cap="none" dirty="0" smtClean="0"/>
              <a:t> by </a:t>
            </a:r>
            <a:r>
              <a:rPr lang="en-US" altLang="en-US" sz="2800" b="1" cap="none" dirty="0" smtClean="0">
                <a:solidFill>
                  <a:srgbClr val="1C029E"/>
                </a:solidFill>
              </a:rPr>
              <a:t>minimizing</a:t>
            </a:r>
            <a:r>
              <a:rPr lang="en-US" altLang="en-US" sz="2800" cap="none" dirty="0" smtClean="0"/>
              <a:t> the </a:t>
            </a:r>
            <a:r>
              <a:rPr lang="en-US" altLang="en-US" sz="2800" b="1" cap="none" dirty="0" smtClean="0">
                <a:solidFill>
                  <a:srgbClr val="1C029E"/>
                </a:solidFill>
              </a:rPr>
              <a:t>access</a:t>
            </a:r>
            <a:r>
              <a:rPr lang="en-US" altLang="en-US" sz="2800" cap="none" dirty="0" smtClean="0"/>
              <a:t> of each user while preserving a reasonable degree of operational efficiency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cap="none" dirty="0" smtClean="0"/>
          </a:p>
          <a:p>
            <a:pPr eaLnBrk="1" hangingPunct="1"/>
            <a:r>
              <a:rPr lang="en-US" altLang="en-US" sz="2800" cap="none" dirty="0" smtClean="0"/>
              <a:t>To the best of each security officer’s knowledge, provide assurance of </a:t>
            </a:r>
            <a:r>
              <a:rPr lang="en-US" altLang="en-US" sz="2800" b="1" cap="none" dirty="0" smtClean="0">
                <a:solidFill>
                  <a:srgbClr val="1C029E"/>
                </a:solidFill>
              </a:rPr>
              <a:t>no unnecessary access</a:t>
            </a:r>
            <a:r>
              <a:rPr lang="en-US" altLang="en-US" sz="2800" cap="none" dirty="0" smtClean="0"/>
              <a:t> through timely completion of security reviews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381000"/>
            <a:ext cx="7158037" cy="112871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ASO Responsibilities – </a:t>
            </a:r>
            <a:r>
              <a:rPr lang="en-US" altLang="en-US" b="1" i="1" dirty="0" smtClean="0">
                <a:solidFill>
                  <a:schemeClr val="accent1">
                    <a:lumMod val="50000"/>
                  </a:schemeClr>
                </a:solidFill>
              </a:rPr>
              <a:t>cont.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330" y="1752600"/>
            <a:ext cx="7772870" cy="42671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Receive information from management</a:t>
            </a:r>
          </a:p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Verify current and requested access is compatible and necessary</a:t>
            </a:r>
          </a:p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Inactivate access no longer needed</a:t>
            </a:r>
          </a:p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Communicate with SSO</a:t>
            </a:r>
          </a:p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Retain documentation of all requests for 3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Sending Requests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330" y="2367093"/>
            <a:ext cx="7772870" cy="380510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Questions to consider and discuss with the manager requesting access.</a:t>
            </a:r>
          </a:p>
          <a:p>
            <a:pPr lvl="1"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What are the individual’s duties?</a:t>
            </a:r>
          </a:p>
          <a:p>
            <a:pPr lvl="1"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Any current access?</a:t>
            </a:r>
          </a:p>
          <a:p>
            <a:pPr lvl="1"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What kind of transactions need to be processed?</a:t>
            </a:r>
          </a:p>
          <a:p>
            <a:pPr lvl="1"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Does request support sound internal controls?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18518"/>
            <a:ext cx="3810000" cy="1596177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Sending Requests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en-US" alt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continued</a:t>
            </a:r>
          </a:p>
        </p:txBody>
      </p:sp>
      <p:sp>
        <p:nvSpPr>
          <p:cNvPr id="44035" name="AutoShape 3"/>
          <p:cNvSpPr>
            <a:spLocks noGrp="1" noChangeAspect="1" noChangeArrowheads="1"/>
          </p:cNvSpPr>
          <p:nvPr>
            <p:ph sz="quarter" idx="13"/>
          </p:nvPr>
        </p:nvSpPr>
        <p:spPr>
          <a:xfrm>
            <a:off x="609250" y="2214694"/>
            <a:ext cx="3505550" cy="426230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Use this form to make security requests for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R*Stars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ADPICS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OSPA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cap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cap="none" dirty="0" smtClean="0">
                <a:solidFill>
                  <a:schemeClr val="accent1">
                    <a:lumMod val="50000"/>
                  </a:schemeClr>
                </a:solidFill>
              </a:rPr>
              <a:t>(Adobe Reader 8 or higher required to send form</a:t>
            </a:r>
            <a:r>
              <a:rPr lang="en-US" altLang="en-US" sz="2000" dirty="0" smtClean="0"/>
              <a:t>)</a:t>
            </a:r>
          </a:p>
        </p:txBody>
      </p:sp>
      <p:pic>
        <p:nvPicPr>
          <p:cNvPr id="440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8518"/>
            <a:ext cx="4419952" cy="594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Sending Requests - </a:t>
            </a:r>
            <a:r>
              <a:rPr lang="en-US" altLang="en-US" b="1" i="1" dirty="0" smtClean="0">
                <a:solidFill>
                  <a:schemeClr val="accent1">
                    <a:lumMod val="50000"/>
                  </a:schemeClr>
                </a:solidFill>
              </a:rPr>
              <a:t>continued</a:t>
            </a:r>
          </a:p>
        </p:txBody>
      </p:sp>
      <p:sp>
        <p:nvSpPr>
          <p:cNvPr id="46083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2367093"/>
            <a:ext cx="8077200" cy="3424107"/>
          </a:xfrm>
        </p:spPr>
        <p:txBody>
          <a:bodyPr>
            <a:normAutofit/>
          </a:bodyPr>
          <a:lstStyle/>
          <a:p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Adjustments to UC section – only complete if you need something different than the UC template provides.</a:t>
            </a:r>
          </a:p>
        </p:txBody>
      </p:sp>
      <p:pic>
        <p:nvPicPr>
          <p:cNvPr id="4608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848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46150" y="334963"/>
            <a:ext cx="7069138" cy="1046162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Sending Requests - </a:t>
            </a:r>
            <a:r>
              <a:rPr lang="en-US" altLang="en-US" b="1" i="1" dirty="0" smtClean="0">
                <a:solidFill>
                  <a:schemeClr val="accent1">
                    <a:lumMod val="50000"/>
                  </a:schemeClr>
                </a:solidFill>
              </a:rPr>
              <a:t>continued</a:t>
            </a:r>
            <a:endParaRPr lang="en-US" alt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20862"/>
            <a:ext cx="8534400" cy="465613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altLang="en-US" sz="2800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3400" cap="none" dirty="0" smtClean="0">
                <a:solidFill>
                  <a:schemeClr val="accent1">
                    <a:lumMod val="50000"/>
                  </a:schemeClr>
                </a:solidFill>
              </a:rPr>
              <a:t>Job Duties – Required – A brief description of job duties to justify the specific access requested.  </a:t>
            </a:r>
          </a:p>
          <a:p>
            <a:pPr>
              <a:defRPr/>
            </a:pPr>
            <a:r>
              <a:rPr lang="en-US" altLang="en-US" sz="3400" cap="none" dirty="0" smtClean="0">
                <a:solidFill>
                  <a:schemeClr val="accent1">
                    <a:lumMod val="50000"/>
                  </a:schemeClr>
                </a:solidFill>
              </a:rPr>
              <a:t>Justifies access and is part of audit trail</a:t>
            </a:r>
            <a:r>
              <a:rPr lang="en-US" alt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914400" lvl="1" indent="-914400">
              <a:buFont typeface="Wingdings" panose="05000000000000000000" pitchFamily="2" charset="2"/>
              <a:buNone/>
              <a:defRPr/>
            </a:pPr>
            <a:r>
              <a:rPr lang="en-US" alt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altLang="en-US" sz="3400" b="1" cap="none" dirty="0" smtClean="0">
                <a:solidFill>
                  <a:schemeClr val="accent1">
                    <a:lumMod val="50000"/>
                  </a:schemeClr>
                </a:solidFill>
              </a:rPr>
              <a:t>Good</a:t>
            </a:r>
            <a:r>
              <a:rPr lang="en-US" altLang="en-US" sz="3400" cap="none" dirty="0" smtClean="0">
                <a:solidFill>
                  <a:schemeClr val="accent1">
                    <a:lumMod val="50000"/>
                  </a:schemeClr>
                </a:solidFill>
              </a:rPr>
              <a:t> – review grants and update profiles, 	analyze and reconcile revenues, to post purchase orders, enter time and review benefits.</a:t>
            </a:r>
          </a:p>
          <a:p>
            <a:pPr marL="449262" lvl="1" indent="0">
              <a:buFont typeface="Wingdings" panose="05000000000000000000" pitchFamily="2" charset="2"/>
              <a:buNone/>
              <a:defRPr/>
            </a:pPr>
            <a:endParaRPr lang="en-US" altLang="en-US" sz="3200" cap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None/>
              <a:defRPr/>
            </a:pPr>
            <a:r>
              <a:rPr lang="en-US" alt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altLang="en-US" sz="3400" b="1" cap="none" dirty="0" smtClean="0">
                <a:solidFill>
                  <a:schemeClr val="accent1">
                    <a:lumMod val="50000"/>
                  </a:schemeClr>
                </a:solidFill>
              </a:rPr>
              <a:t>Not sufficient </a:t>
            </a:r>
            <a:r>
              <a:rPr lang="en-US" altLang="en-US" sz="3400" cap="none" dirty="0" smtClean="0">
                <a:solidFill>
                  <a:schemeClr val="accent1">
                    <a:lumMod val="50000"/>
                  </a:schemeClr>
                </a:solidFill>
              </a:rPr>
              <a:t>– a position title, to perform daily duties, new employee, to match XXX’s access, or change in RACF.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3200" dirty="0" smtClean="0"/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1602913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000500"/>
            <a:ext cx="866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ultiply 3"/>
          <p:cNvSpPr/>
          <p:nvPr/>
        </p:nvSpPr>
        <p:spPr bwMode="auto">
          <a:xfrm>
            <a:off x="242457" y="5381143"/>
            <a:ext cx="1003731" cy="1028795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1057882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Content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330" y="1828801"/>
            <a:ext cx="3829520" cy="4267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Internal Control</a:t>
            </a:r>
          </a:p>
          <a:p>
            <a:pPr eaLnBrk="1" hangingPunct="1">
              <a:defRPr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RACF ID</a:t>
            </a:r>
          </a:p>
          <a:p>
            <a:pPr eaLnBrk="1" hangingPunct="1">
              <a:defRPr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Passwords</a:t>
            </a:r>
          </a:p>
          <a:p>
            <a:pPr eaLnBrk="1" hangingPunct="1">
              <a:defRPr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Agency Security Officers (ASO)</a:t>
            </a:r>
          </a:p>
          <a:p>
            <a:pPr eaLnBrk="1" hangingPunct="1">
              <a:defRPr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</a:rPr>
              <a:t>Security Review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600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4953000" y="1828801"/>
            <a:ext cx="3505200" cy="3962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R*STARS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Datamart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OSPS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ADPICS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Contacts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90074" cy="1032654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Sending Requests - </a:t>
            </a: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</a:rPr>
              <a:t>continued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1828800"/>
            <a:ext cx="4876800" cy="4495800"/>
          </a:xfrm>
        </p:spPr>
        <p:txBody>
          <a:bodyPr>
            <a:normAutofit/>
          </a:bodyPr>
          <a:lstStyle/>
          <a:p>
            <a:pPr algn="l"/>
            <a:r>
              <a:rPr lang="en-US" sz="2400" cap="none" dirty="0" smtClean="0">
                <a:solidFill>
                  <a:schemeClr val="accent1">
                    <a:lumMod val="50000"/>
                  </a:schemeClr>
                </a:solidFill>
              </a:rPr>
              <a:t>Mirroring of access no longer allowed for SFMA requests.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cap="none" dirty="0" err="1" smtClean="0">
                <a:solidFill>
                  <a:schemeClr val="accent1">
                    <a:lumMod val="50000"/>
                  </a:schemeClr>
                </a:solidFill>
              </a:rPr>
              <a:t>RStars</a:t>
            </a:r>
            <a:endParaRPr lang="en-US" sz="2400" cap="none" dirty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cap="none" dirty="0" smtClean="0">
                <a:solidFill>
                  <a:schemeClr val="accent1">
                    <a:lumMod val="50000"/>
                  </a:schemeClr>
                </a:solidFill>
              </a:rPr>
              <a:t>ADPICS</a:t>
            </a:r>
            <a:endParaRPr lang="en-US" sz="2400" cap="none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/>
            <a:r>
              <a:rPr lang="en-US" sz="2400" cap="none" dirty="0" smtClean="0">
                <a:solidFill>
                  <a:schemeClr val="accent1">
                    <a:lumMod val="50000"/>
                  </a:schemeClr>
                </a:solidFill>
              </a:rPr>
              <a:t>Gave excessive, unnecessary, or unknown access. </a:t>
            </a:r>
          </a:p>
          <a:p>
            <a:pPr marL="0" lvl="1"/>
            <a:r>
              <a:rPr lang="en-US" sz="2400" cap="none" dirty="0" smtClean="0">
                <a:solidFill>
                  <a:schemeClr val="accent1">
                    <a:lumMod val="50000"/>
                  </a:schemeClr>
                </a:solidFill>
              </a:rPr>
              <a:t>History lost.</a:t>
            </a:r>
          </a:p>
          <a:p>
            <a:pPr marL="457200" lvl="2"/>
            <a:r>
              <a:rPr lang="en-US" sz="2400" cap="none" dirty="0" smtClean="0">
                <a:solidFill>
                  <a:schemeClr val="accent1">
                    <a:lumMod val="50000"/>
                  </a:schemeClr>
                </a:solidFill>
              </a:rPr>
              <a:t>For ADPICS help, contact Darcene.French@Oregon.gov</a:t>
            </a:r>
          </a:p>
          <a:p>
            <a:pPr marL="0" lvl="1"/>
            <a:endParaRPr lang="en-US" sz="2800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23370"/>
            <a:ext cx="1905000" cy="43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Sending Requests - </a:t>
            </a:r>
            <a:r>
              <a:rPr lang="en-US" altLang="en-US" b="1" i="1" dirty="0" smtClean="0">
                <a:solidFill>
                  <a:schemeClr val="accent1">
                    <a:lumMod val="50000"/>
                  </a:schemeClr>
                </a:solidFill>
              </a:rPr>
              <a:t>continued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2367093"/>
            <a:ext cx="8229600" cy="3424107"/>
          </a:xfrm>
        </p:spPr>
        <p:txBody>
          <a:bodyPr/>
          <a:lstStyle/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Sent from authorized ASO</a:t>
            </a:r>
          </a:p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ASO can not make requests for themselves</a:t>
            </a:r>
          </a:p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Datamart requested separately</a:t>
            </a:r>
          </a:p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Access requests sent to</a:t>
            </a:r>
            <a:r>
              <a:rPr lang="en-US" altLang="en-US" sz="2800" dirty="0"/>
              <a:t> </a:t>
            </a:r>
            <a:r>
              <a:rPr lang="en-US" altLang="en-US" sz="2800" cap="none" dirty="0" smtClean="0">
                <a:hlinkClick r:id="rId3"/>
              </a:rPr>
              <a:t>Security.Systems@Oregon.gov</a:t>
            </a:r>
            <a:endParaRPr lang="en-US" altLang="en-US" sz="2800" cap="none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EMail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List for Security Officers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62000" y="2362200"/>
            <a:ext cx="7848600" cy="3657600"/>
          </a:xfrm>
        </p:spPr>
        <p:txBody>
          <a:bodyPr/>
          <a:lstStyle/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Subscribe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 http://listsmart.osl.state.or.us/mailman/listinfo/sfma-ospa_agy_security_officers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5316"/>
            <a:ext cx="7086600" cy="1371600"/>
          </a:xfrm>
        </p:spPr>
        <p:txBody>
          <a:bodyPr/>
          <a:lstStyle/>
          <a:p>
            <a:r>
              <a:rPr lang="en-US" dirty="0" smtClean="0"/>
              <a:t>Semi-annual Security Review</a:t>
            </a:r>
            <a:endParaRPr lang="en-US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371600"/>
            <a:ext cx="683118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/>
              <a:t>Comply with the Internal Control guidelines, monitor and provide reasonable assurance that current user access is appropriate and consistent with the user’s job duties.</a:t>
            </a:r>
          </a:p>
          <a:p>
            <a:r>
              <a:rPr lang="en-US" sz="2000" dirty="0" smtClean="0"/>
              <a:t>February </a:t>
            </a:r>
            <a:r>
              <a:rPr lang="en-US" sz="2000" dirty="0"/>
              <a:t>and </a:t>
            </a:r>
            <a:r>
              <a:rPr lang="en-US" sz="2000" dirty="0" smtClean="0"/>
              <a:t>August </a:t>
            </a:r>
            <a:r>
              <a:rPr lang="en-US" sz="2000" dirty="0"/>
              <a:t>of each year. </a:t>
            </a:r>
            <a:endParaRPr lang="en-US" sz="2000" dirty="0" smtClean="0"/>
          </a:p>
          <a:p>
            <a:r>
              <a:rPr lang="en-US" sz="2000" dirty="0"/>
              <a:t>Two-part process:</a:t>
            </a:r>
          </a:p>
          <a:p>
            <a:pPr lvl="1" algn="just"/>
            <a:r>
              <a:rPr lang="en-US" sz="1600" b="1" dirty="0"/>
              <a:t>SSO verifies ASO assignments with each agency’s CFO or designate. </a:t>
            </a:r>
            <a:r>
              <a:rPr lang="en-US" sz="1600" dirty="0" smtClean="0"/>
              <a:t>SSO provides the ASO contact list for review </a:t>
            </a:r>
            <a:r>
              <a:rPr lang="en-US" sz="1600" dirty="0"/>
              <a:t>along with verification forms</a:t>
            </a:r>
            <a:r>
              <a:rPr lang="en-US" sz="1600" dirty="0" smtClean="0"/>
              <a:t>. CFOs </a:t>
            </a:r>
            <a:r>
              <a:rPr lang="en-US" sz="1600" dirty="0"/>
              <a:t>must complete the verification forms by signing, dating, and recording any change and return them to the SSO by the specified due </a:t>
            </a:r>
            <a:r>
              <a:rPr lang="en-US" sz="1600" dirty="0" smtClean="0"/>
              <a:t>date </a:t>
            </a:r>
            <a:r>
              <a:rPr lang="en-US" sz="1600" dirty="0"/>
              <a:t>(only the verification forms</a:t>
            </a:r>
            <a:r>
              <a:rPr lang="en-US" sz="1600" dirty="0" smtClean="0"/>
              <a:t>). </a:t>
            </a:r>
            <a:endParaRPr lang="en-US" sz="1600" dirty="0"/>
          </a:p>
          <a:p>
            <a:pPr lvl="1" algn="just"/>
            <a:r>
              <a:rPr lang="en-US" sz="1600" b="1" dirty="0"/>
              <a:t>ASO verifies the correctness of the access granted to the agency’s users and checks with the users’ managers to determine if the level of access is still </a:t>
            </a:r>
            <a:r>
              <a:rPr lang="en-US" sz="1600" b="1" dirty="0" smtClean="0"/>
              <a:t>appropriate</a:t>
            </a:r>
            <a:r>
              <a:rPr lang="en-US" sz="1600" dirty="0" smtClean="0"/>
              <a:t>. SSO provides system-specific </a:t>
            </a:r>
            <a:r>
              <a:rPr lang="en-US" sz="1600" dirty="0"/>
              <a:t>reports for review and </a:t>
            </a:r>
            <a:r>
              <a:rPr lang="en-US" sz="1600" dirty="0" smtClean="0"/>
              <a:t>analysis </a:t>
            </a:r>
            <a:r>
              <a:rPr lang="en-US" sz="1600" dirty="0"/>
              <a:t>along with verification </a:t>
            </a:r>
            <a:r>
              <a:rPr lang="en-US" sz="1600" dirty="0" smtClean="0"/>
              <a:t>forms. ASOs </a:t>
            </a:r>
            <a:r>
              <a:rPr lang="en-US" sz="1600" dirty="0"/>
              <a:t>must complete the verification forms by signing, dating, and recording any change and return them to the SSO by the specified due </a:t>
            </a:r>
            <a:r>
              <a:rPr lang="en-US" sz="1600" dirty="0" smtClean="0"/>
              <a:t>date (only the verification forms).</a:t>
            </a:r>
            <a:endParaRPr lang="en-US" sz="2000" dirty="0"/>
          </a:p>
          <a:p>
            <a:pPr algn="just"/>
            <a:r>
              <a:rPr lang="en-US" sz="2000" dirty="0"/>
              <a:t>Agencies should retain copies of the </a:t>
            </a:r>
            <a:r>
              <a:rPr lang="en-US" sz="2000" dirty="0" smtClean="0"/>
              <a:t>ASO contact list and system-specific reports </a:t>
            </a:r>
            <a:r>
              <a:rPr lang="en-US" sz="2000" dirty="0"/>
              <a:t>for reference </a:t>
            </a:r>
            <a:r>
              <a:rPr lang="en-US" sz="2000" dirty="0" smtClean="0"/>
              <a:t>purposes.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Statewide </a:t>
            </a:r>
            <a:r>
              <a:rPr lang="en-US" sz="105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Accounting &amp; Reporting Services </a:t>
            </a:r>
            <a:endParaRPr lang="en-US" sz="105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105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Security </a:t>
            </a:r>
            <a:endParaRPr lang="en-US" sz="105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74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371600"/>
          </a:xfrm>
        </p:spPr>
        <p:txBody>
          <a:bodyPr/>
          <a:lstStyle/>
          <a:p>
            <a:r>
              <a:rPr lang="en-US" dirty="0" smtClean="0"/>
              <a:t>Semi-annual Security Review</a:t>
            </a:r>
            <a:endParaRPr lang="en-US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524000"/>
            <a:ext cx="683118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/>
              <a:t>System-specific Reports.</a:t>
            </a:r>
          </a:p>
          <a:p>
            <a:pPr lvl="1" algn="just"/>
            <a:r>
              <a:rPr lang="en-US" sz="1600" dirty="0" smtClean="0"/>
              <a:t>R*STARS</a:t>
            </a:r>
          </a:p>
          <a:p>
            <a:pPr lvl="2" algn="just"/>
            <a:r>
              <a:rPr lang="en-US" sz="1200" b="1" dirty="0"/>
              <a:t>RSTARS </a:t>
            </a:r>
            <a:r>
              <a:rPr lang="en-US" sz="1200" b="1" dirty="0" smtClean="0"/>
              <a:t>96A</a:t>
            </a:r>
            <a:r>
              <a:rPr lang="en-US" sz="1200" dirty="0" smtClean="0"/>
              <a:t>. User’s security profile (all active users).</a:t>
            </a:r>
          </a:p>
          <a:p>
            <a:pPr lvl="2" algn="just"/>
            <a:r>
              <a:rPr lang="en-US" sz="1200" b="1" dirty="0" smtClean="0"/>
              <a:t>RSTARS 96B</a:t>
            </a:r>
            <a:r>
              <a:rPr lang="en-US" sz="1200" dirty="0" smtClean="0"/>
              <a:t>. List of the individual screens the user have authority to view or update (Blank, 0, 1, 2, 3). This report includes </a:t>
            </a:r>
            <a:r>
              <a:rPr lang="en-US" sz="1200" b="1" dirty="0" smtClean="0"/>
              <a:t>only those users </a:t>
            </a:r>
            <a:r>
              <a:rPr lang="en-US" sz="1200" b="1" dirty="0"/>
              <a:t>of which access differs from the Standard UC </a:t>
            </a:r>
            <a:r>
              <a:rPr lang="en-US" sz="1200" b="1" dirty="0" smtClean="0"/>
              <a:t>Templates.</a:t>
            </a:r>
          </a:p>
          <a:p>
            <a:pPr lvl="1" algn="just"/>
            <a:r>
              <a:rPr lang="en-US" sz="1600" dirty="0" smtClean="0"/>
              <a:t>ADPICS</a:t>
            </a:r>
            <a:endParaRPr lang="en-US" sz="1600" dirty="0"/>
          </a:p>
          <a:p>
            <a:pPr lvl="2" algn="just"/>
            <a:r>
              <a:rPr lang="en-US" sz="1200" b="1" dirty="0"/>
              <a:t>ADPICS 7600 &amp; </a:t>
            </a:r>
            <a:r>
              <a:rPr lang="en-US" sz="1200" b="1" dirty="0" smtClean="0"/>
              <a:t>7650</a:t>
            </a:r>
            <a:r>
              <a:rPr lang="en-US" sz="1200" dirty="0" smtClean="0"/>
              <a:t>. </a:t>
            </a:r>
            <a:r>
              <a:rPr lang="en-US" sz="1200" dirty="0"/>
              <a:t>User’s security </a:t>
            </a:r>
            <a:r>
              <a:rPr lang="en-US" sz="1200" dirty="0" smtClean="0"/>
              <a:t>profile.</a:t>
            </a:r>
          </a:p>
          <a:p>
            <a:pPr lvl="2" algn="just"/>
            <a:r>
              <a:rPr lang="en-US" sz="1200" b="1" dirty="0" smtClean="0"/>
              <a:t>ADPICS 7700</a:t>
            </a:r>
            <a:r>
              <a:rPr lang="en-US" sz="1200" dirty="0" smtClean="0"/>
              <a:t>. </a:t>
            </a:r>
            <a:r>
              <a:rPr lang="en-US" sz="1200" dirty="0"/>
              <a:t>List of the individual screens the user have authority to view or </a:t>
            </a:r>
            <a:r>
              <a:rPr lang="en-US" sz="1200" dirty="0" smtClean="0"/>
              <a:t>update (X, I, U, D).</a:t>
            </a:r>
          </a:p>
          <a:p>
            <a:pPr lvl="2" algn="just"/>
            <a:r>
              <a:rPr lang="en-US" sz="1200" b="1" dirty="0" smtClean="0"/>
              <a:t>ADPICS Approval Path</a:t>
            </a:r>
            <a:r>
              <a:rPr lang="en-US" sz="1200" dirty="0" smtClean="0"/>
              <a:t>. List of documents, amounts and approval levels by department.</a:t>
            </a:r>
          </a:p>
          <a:p>
            <a:pPr lvl="1" algn="just"/>
            <a:r>
              <a:rPr lang="en-US" sz="1600" dirty="0" smtClean="0"/>
              <a:t>OSPA</a:t>
            </a:r>
            <a:endParaRPr lang="en-US" sz="1600" dirty="0"/>
          </a:p>
          <a:p>
            <a:pPr lvl="2" algn="just"/>
            <a:r>
              <a:rPr lang="en-US" sz="1200" b="1" dirty="0" smtClean="0"/>
              <a:t>OSPA PTAU</a:t>
            </a:r>
            <a:r>
              <a:rPr lang="en-US" sz="1200" dirty="0" smtClean="0"/>
              <a:t>. </a:t>
            </a:r>
            <a:r>
              <a:rPr lang="en-US" sz="1200" dirty="0"/>
              <a:t>User’s security </a:t>
            </a:r>
            <a:r>
              <a:rPr lang="en-US" sz="1200" dirty="0" smtClean="0"/>
              <a:t>profile.</a:t>
            </a:r>
          </a:p>
          <a:p>
            <a:pPr lvl="2" algn="just"/>
            <a:r>
              <a:rPr lang="en-US" sz="1200" b="1" dirty="0" smtClean="0"/>
              <a:t>OSPA PUSC</a:t>
            </a:r>
            <a:r>
              <a:rPr lang="en-US" sz="1200" dirty="0" smtClean="0"/>
              <a:t>. List </a:t>
            </a:r>
            <a:r>
              <a:rPr lang="en-US" sz="1200" dirty="0"/>
              <a:t>of the individual screens the user have authority to view or </a:t>
            </a:r>
            <a:r>
              <a:rPr lang="en-US" sz="1200" dirty="0" smtClean="0"/>
              <a:t>update </a:t>
            </a:r>
            <a:r>
              <a:rPr lang="en-US" sz="1200" dirty="0"/>
              <a:t>(N</a:t>
            </a:r>
            <a:r>
              <a:rPr lang="en-US" sz="1200" dirty="0" smtClean="0"/>
              <a:t>, D, U).</a:t>
            </a:r>
            <a:endParaRPr lang="en-US" sz="1200" dirty="0"/>
          </a:p>
          <a:p>
            <a:pPr lvl="1" algn="just"/>
            <a:r>
              <a:rPr lang="en-US" sz="1600" dirty="0" smtClean="0"/>
              <a:t>Datamart</a:t>
            </a:r>
          </a:p>
          <a:p>
            <a:pPr lvl="2" algn="just"/>
            <a:r>
              <a:rPr lang="en-US" sz="1200" b="1" dirty="0" smtClean="0"/>
              <a:t>Datamart </a:t>
            </a:r>
            <a:r>
              <a:rPr lang="en-US" sz="1200" b="1" dirty="0"/>
              <a:t>Standard </a:t>
            </a:r>
            <a:r>
              <a:rPr lang="en-US" sz="1200" b="1" dirty="0" smtClean="0"/>
              <a:t>View.</a:t>
            </a:r>
            <a:r>
              <a:rPr lang="en-US" sz="1200" dirty="0" smtClean="0"/>
              <a:t> User’s access to SFMA tables, OSPA tables and OSPA groups.</a:t>
            </a:r>
          </a:p>
          <a:p>
            <a:pPr lvl="2" algn="just"/>
            <a:r>
              <a:rPr lang="en-US" sz="1200" b="1" dirty="0" smtClean="0"/>
              <a:t>Datamart Special View.</a:t>
            </a:r>
            <a:r>
              <a:rPr lang="en-US" sz="1200" dirty="0" smtClean="0"/>
              <a:t> </a:t>
            </a:r>
            <a:r>
              <a:rPr lang="en-US" sz="1200" dirty="0"/>
              <a:t>User’s </a:t>
            </a:r>
            <a:r>
              <a:rPr lang="en-US" sz="1200" dirty="0" smtClean="0"/>
              <a:t>access to the different special view groups (Only a few agencies have access to this groups).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Statewide </a:t>
            </a:r>
            <a:r>
              <a:rPr lang="en-US" sz="105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Accounting &amp; Reporting Services </a:t>
            </a:r>
            <a:endParaRPr lang="en-US" sz="105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105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Security </a:t>
            </a:r>
            <a:endParaRPr lang="en-US" sz="105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54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371600"/>
          </a:xfrm>
        </p:spPr>
        <p:txBody>
          <a:bodyPr/>
          <a:lstStyle/>
          <a:p>
            <a:r>
              <a:rPr lang="en-US" dirty="0" smtClean="0"/>
              <a:t>Semi-annual Security Review</a:t>
            </a:r>
            <a:endParaRPr lang="en-US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2438400"/>
            <a:ext cx="683118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/>
              <a:t>Some recommendations when performing the review:</a:t>
            </a:r>
          </a:p>
          <a:p>
            <a:pPr lvl="1" algn="just"/>
            <a:r>
              <a:rPr lang="en-US" sz="1600" dirty="0" smtClean="0"/>
              <a:t>R*STARS</a:t>
            </a:r>
          </a:p>
          <a:p>
            <a:pPr lvl="2" algn="just"/>
            <a:r>
              <a:rPr lang="en-US" sz="1200" dirty="0" smtClean="0"/>
              <a:t>Pay special attention to Statewide User </a:t>
            </a:r>
            <a:r>
              <a:rPr lang="en-US" sz="1200" dirty="0"/>
              <a:t>classes (01 - 10, 36, 38, 39, 46, 50, 59, 65, 70, 79 </a:t>
            </a:r>
            <a:r>
              <a:rPr lang="en-US" sz="1200" dirty="0" smtClean="0"/>
              <a:t>– 81) and All Agency View Access (UC78). </a:t>
            </a:r>
          </a:p>
          <a:p>
            <a:pPr lvl="2" algn="just"/>
            <a:r>
              <a:rPr lang="en-US" sz="1200" dirty="0" smtClean="0"/>
              <a:t>Check for redundancy (Refer to Redundant User Classes list).</a:t>
            </a:r>
          </a:p>
          <a:p>
            <a:pPr lvl="2" algn="just"/>
            <a:r>
              <a:rPr lang="en-US" sz="1200" dirty="0" smtClean="0"/>
              <a:t>Consider the </a:t>
            </a:r>
            <a:r>
              <a:rPr lang="en-US" sz="1200" dirty="0"/>
              <a:t>User Class Templates </a:t>
            </a:r>
            <a:r>
              <a:rPr lang="en-US" sz="1200" dirty="0" smtClean="0"/>
              <a:t>as the “ideal” level of access (R*STARS </a:t>
            </a:r>
            <a:r>
              <a:rPr lang="en-US" sz="1200" dirty="0"/>
              <a:t>Security </a:t>
            </a:r>
            <a:r>
              <a:rPr lang="en-US" sz="1200" dirty="0" smtClean="0"/>
              <a:t>Manual).</a:t>
            </a:r>
            <a:endParaRPr lang="en-US" sz="1200" dirty="0"/>
          </a:p>
          <a:p>
            <a:pPr lvl="2" algn="just"/>
            <a:r>
              <a:rPr lang="en-US" sz="1200" dirty="0"/>
              <a:t>Since the 96B report shows only those users </a:t>
            </a:r>
            <a:r>
              <a:rPr lang="en-US" sz="1200" dirty="0" smtClean="0"/>
              <a:t>of </a:t>
            </a:r>
            <a:r>
              <a:rPr lang="en-US" sz="1200" dirty="0"/>
              <a:t>which access differs from the Standard UC </a:t>
            </a:r>
            <a:r>
              <a:rPr lang="en-US" sz="1200" dirty="0" smtClean="0"/>
              <a:t>Templates, all of them require a careful review.</a:t>
            </a:r>
            <a:endParaRPr lang="en-US" sz="1200" dirty="0"/>
          </a:p>
          <a:p>
            <a:pPr lvl="1" algn="just"/>
            <a:r>
              <a:rPr lang="en-US" sz="1600" dirty="0" smtClean="0"/>
              <a:t>OSPA</a:t>
            </a:r>
            <a:endParaRPr lang="en-US" sz="1600" dirty="0"/>
          </a:p>
          <a:p>
            <a:pPr lvl="2" algn="just"/>
            <a:r>
              <a:rPr lang="en-US" sz="1200" dirty="0"/>
              <a:t>Pay special attention to </a:t>
            </a:r>
            <a:r>
              <a:rPr lang="en-US" sz="1200" dirty="0" smtClean="0"/>
              <a:t>those users with “old” user type set-up (00, 01). Discuss with OSPS alternatives to migrate those users to the new user type templates (48, 49, 68, 69, 79).</a:t>
            </a:r>
          </a:p>
          <a:p>
            <a:pPr lvl="1" algn="just"/>
            <a:r>
              <a:rPr lang="en-US" sz="1600" dirty="0" smtClean="0"/>
              <a:t>ADPICS</a:t>
            </a:r>
            <a:endParaRPr lang="en-US" sz="1600" dirty="0"/>
          </a:p>
          <a:p>
            <a:pPr lvl="2" algn="just"/>
            <a:r>
              <a:rPr lang="en-US" sz="1200" dirty="0" smtClean="0"/>
              <a:t>Since there is a high level of customization, it requires a detailed review.</a:t>
            </a:r>
          </a:p>
          <a:p>
            <a:pPr lvl="1" algn="just"/>
            <a:r>
              <a:rPr lang="en-US" sz="1600" dirty="0" smtClean="0"/>
              <a:t>DATAMART</a:t>
            </a:r>
            <a:endParaRPr lang="en-US" sz="1600" dirty="0"/>
          </a:p>
          <a:p>
            <a:pPr lvl="2" algn="just"/>
            <a:r>
              <a:rPr lang="en-US" sz="1200" dirty="0"/>
              <a:t>Pay special attention to </a:t>
            </a:r>
            <a:r>
              <a:rPr lang="en-US" sz="1200" dirty="0" smtClean="0"/>
              <a:t>OSPA Agency Groups (“All Agencies &amp; DAS Payroll).</a:t>
            </a:r>
          </a:p>
          <a:p>
            <a:pPr lvl="2" algn="just"/>
            <a:r>
              <a:rPr lang="en-US" sz="1200" dirty="0" smtClean="0"/>
              <a:t>Confirm that the user’s current duties still require Datamart.</a:t>
            </a:r>
          </a:p>
          <a:p>
            <a:pPr marL="0" lvl="2" indent="0" algn="ctr">
              <a:buNone/>
            </a:pPr>
            <a:endParaRPr lang="en-US" sz="1200" b="1" dirty="0" smtClean="0"/>
          </a:p>
          <a:p>
            <a:pPr marL="0" lvl="2" indent="0" algn="ctr">
              <a:buNone/>
            </a:pPr>
            <a:r>
              <a:rPr lang="en-US" sz="1200" b="1" dirty="0" smtClean="0">
                <a:solidFill>
                  <a:srgbClr val="7030A0"/>
                </a:solidFill>
              </a:rPr>
              <a:t>For all the Systems: higher indicator means higher level of access (Quick Reference Guide).</a:t>
            </a:r>
          </a:p>
          <a:p>
            <a:pPr lvl="2" algn="just"/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Statewide </a:t>
            </a:r>
            <a:r>
              <a:rPr lang="en-US" sz="105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Accounting &amp; Reporting Services </a:t>
            </a:r>
            <a:endParaRPr lang="en-US" sz="105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105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Security </a:t>
            </a:r>
            <a:endParaRPr lang="en-US" sz="105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52400" y="1410168"/>
            <a:ext cx="6831185" cy="952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A comprehensive and detailed review of all the reports is the only way to </a:t>
            </a:r>
            <a:r>
              <a:rPr lang="en-US" sz="2000" b="1" dirty="0" smtClean="0">
                <a:solidFill>
                  <a:schemeClr val="tx1"/>
                </a:solidFill>
              </a:rPr>
              <a:t>ensure </a:t>
            </a:r>
            <a:r>
              <a:rPr lang="en-US" sz="2000" b="1" dirty="0">
                <a:solidFill>
                  <a:schemeClr val="tx1"/>
                </a:solidFill>
              </a:rPr>
              <a:t>that each </a:t>
            </a:r>
            <a:r>
              <a:rPr lang="en-US" sz="2000" b="1" dirty="0" smtClean="0">
                <a:solidFill>
                  <a:schemeClr val="tx1"/>
                </a:solidFill>
              </a:rPr>
              <a:t>agency user has </a:t>
            </a:r>
            <a:r>
              <a:rPr lang="en-US" sz="2000" b="1" dirty="0">
                <a:solidFill>
                  <a:schemeClr val="tx1"/>
                </a:solidFill>
              </a:rPr>
              <a:t>the appropriate level of </a:t>
            </a:r>
            <a:r>
              <a:rPr lang="en-US" sz="2000" b="1" dirty="0" smtClean="0">
                <a:solidFill>
                  <a:schemeClr val="tx1"/>
                </a:solidFill>
              </a:rPr>
              <a:t>access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66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0" b="44444"/>
          <a:stretch/>
        </p:blipFill>
        <p:spPr>
          <a:xfrm>
            <a:off x="228600" y="609600"/>
            <a:ext cx="850160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36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r="9725" b="25555"/>
          <a:stretch/>
        </p:blipFill>
        <p:spPr>
          <a:xfrm>
            <a:off x="1828800" y="228600"/>
            <a:ext cx="580029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4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76200" y="990600"/>
            <a:ext cx="887796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23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78"/>
          <a:stretch/>
        </p:blipFill>
        <p:spPr>
          <a:xfrm>
            <a:off x="838200" y="685800"/>
            <a:ext cx="743914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4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371600"/>
          </a:xfrm>
        </p:spPr>
        <p:txBody>
          <a:bodyPr/>
          <a:lstStyle/>
          <a:p>
            <a:r>
              <a:rPr lang="en-US" dirty="0" smtClean="0"/>
              <a:t>Internal Control</a:t>
            </a:r>
            <a:endParaRPr lang="en-US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371600"/>
            <a:ext cx="683118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700" dirty="0"/>
              <a:t>A</a:t>
            </a:r>
            <a:r>
              <a:rPr lang="en-US" sz="2700" dirty="0" smtClean="0"/>
              <a:t> </a:t>
            </a:r>
            <a:r>
              <a:rPr lang="en-US" sz="2700" dirty="0"/>
              <a:t>process effected by management and other personnel, designed to provide reasonable assurance regarding the achievement of objectives in the following categories: </a:t>
            </a:r>
            <a:endParaRPr lang="en-US" sz="2700" dirty="0" smtClean="0"/>
          </a:p>
          <a:p>
            <a:pPr marL="0" indent="0" algn="just">
              <a:buNone/>
            </a:pPr>
            <a:endParaRPr lang="en-US" sz="2700" dirty="0" smtClean="0"/>
          </a:p>
          <a:p>
            <a:pPr algn="just">
              <a:buSzPct val="80000"/>
              <a:buFont typeface="Wingdings" panose="05000000000000000000" pitchFamily="2" charset="2"/>
              <a:buChar char="§"/>
            </a:pPr>
            <a:r>
              <a:rPr lang="en-US" sz="2700" dirty="0" smtClean="0"/>
              <a:t>Effectiveness </a:t>
            </a:r>
            <a:r>
              <a:rPr lang="en-US" sz="2700" dirty="0"/>
              <a:t>and efficiency of operations</a:t>
            </a:r>
            <a:endParaRPr lang="en-US" sz="2700" dirty="0" smtClean="0"/>
          </a:p>
          <a:p>
            <a:pPr algn="just">
              <a:buSzPct val="80000"/>
              <a:buFont typeface="Wingdings" panose="05000000000000000000" pitchFamily="2" charset="2"/>
              <a:buChar char="§"/>
            </a:pPr>
            <a:r>
              <a:rPr lang="en-US" sz="2700" dirty="0"/>
              <a:t>Reliability of financial reporting </a:t>
            </a:r>
            <a:endParaRPr lang="en-US" sz="2700" dirty="0" smtClean="0"/>
          </a:p>
          <a:p>
            <a:pPr>
              <a:buSzPct val="80000"/>
              <a:buFont typeface="Wingdings" panose="05000000000000000000" pitchFamily="2" charset="2"/>
              <a:buChar char="§"/>
            </a:pPr>
            <a:r>
              <a:rPr lang="en-US" sz="2700" dirty="0" smtClean="0"/>
              <a:t>Compliance </a:t>
            </a:r>
            <a:r>
              <a:rPr lang="en-US" sz="2700" dirty="0"/>
              <a:t>with </a:t>
            </a:r>
            <a:r>
              <a:rPr lang="en-US" sz="2700" dirty="0" smtClean="0"/>
              <a:t>applicable laws </a:t>
            </a:r>
            <a:r>
              <a:rPr lang="en-US" sz="2700" dirty="0"/>
              <a:t>and </a:t>
            </a:r>
            <a:r>
              <a:rPr lang="en-US" sz="2700" dirty="0" smtClean="0"/>
              <a:t>regulations</a:t>
            </a:r>
          </a:p>
          <a:p>
            <a:pPr marL="0" indent="0" algn="r">
              <a:buNone/>
            </a:pPr>
            <a:endParaRPr lang="en-US" sz="1600" b="1" dirty="0" smtClean="0"/>
          </a:p>
          <a:p>
            <a:pPr marL="0" indent="0" algn="r">
              <a:buNone/>
            </a:pPr>
            <a:endParaRPr lang="en-US" sz="1600" b="1" dirty="0" smtClean="0"/>
          </a:p>
          <a:p>
            <a:pPr marL="0" indent="0" algn="r">
              <a:buNone/>
            </a:pPr>
            <a:endParaRPr lang="en-US" sz="1600" b="1" dirty="0" smtClean="0"/>
          </a:p>
          <a:p>
            <a:pPr marL="0" indent="0" algn="r">
              <a:buNone/>
            </a:pPr>
            <a:endParaRPr lang="en-US" sz="1600" b="1" dirty="0"/>
          </a:p>
          <a:p>
            <a:pPr marL="0" indent="0" algn="r">
              <a:buNone/>
            </a:pPr>
            <a:endParaRPr lang="en-US" sz="1600" b="1" dirty="0"/>
          </a:p>
          <a:p>
            <a:pPr marL="0" indent="0" algn="r">
              <a:buNone/>
            </a:pPr>
            <a:r>
              <a:rPr lang="en-US" sz="1200" b="1" dirty="0" smtClean="0"/>
              <a:t>* </a:t>
            </a:r>
            <a:r>
              <a:rPr lang="en-US" sz="1200" b="1" dirty="0"/>
              <a:t>OAM </a:t>
            </a:r>
            <a:r>
              <a:rPr lang="en-US" sz="1200" b="1" dirty="0" smtClean="0"/>
              <a:t>10.10.00 PO</a:t>
            </a:r>
            <a:endParaRPr lang="en-US" sz="1200" b="1" dirty="0"/>
          </a:p>
          <a:p>
            <a:pPr marL="0" indent="0" algn="just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kern="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Statewide </a:t>
            </a:r>
            <a:r>
              <a:rPr lang="en-US" sz="105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Accounting &amp; Reporting Services </a:t>
            </a:r>
            <a:endParaRPr lang="en-US" sz="105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105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Security </a:t>
            </a:r>
            <a:endParaRPr lang="en-US" sz="105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98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r="8287" b="57778"/>
          <a:stretch/>
        </p:blipFill>
        <p:spPr>
          <a:xfrm>
            <a:off x="914400" y="990600"/>
            <a:ext cx="721092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45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2" b="58889"/>
          <a:stretch/>
        </p:blipFill>
        <p:spPr>
          <a:xfrm>
            <a:off x="228600" y="1066800"/>
            <a:ext cx="855378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59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55"/>
          <a:stretch/>
        </p:blipFill>
        <p:spPr>
          <a:xfrm>
            <a:off x="533400" y="1143000"/>
            <a:ext cx="786091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00"/>
          <a:stretch/>
        </p:blipFill>
        <p:spPr>
          <a:xfrm>
            <a:off x="304800" y="1447800"/>
            <a:ext cx="843688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44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2"/>
          <a:stretch/>
        </p:blipFill>
        <p:spPr>
          <a:xfrm>
            <a:off x="762000" y="762000"/>
            <a:ext cx="763836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14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10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u="sng" cap="none" dirty="0" smtClean="0">
                <a:solidFill>
                  <a:schemeClr val="accent1">
                    <a:lumMod val="50000"/>
                  </a:schemeClr>
                </a:solidFill>
              </a:rPr>
              <a:t>R*STARS</a:t>
            </a:r>
            <a:r>
              <a:rPr lang="en-US" u="sng" cap="none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u="sng" cap="none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Relational Statewide Accounting &amp; Reporting System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330" y="1600200"/>
            <a:ext cx="7772870" cy="4191001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Security Manual </a:t>
            </a:r>
          </a:p>
          <a:p>
            <a:pPr lvl="1" eaLnBrk="1" hangingPunct="1"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SFMA / OSPA Form guide – pg 2</a:t>
            </a:r>
          </a:p>
          <a:p>
            <a:pPr lvl="1" eaLnBrk="1" hangingPunct="1"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User Class descriptions – pg 3-7</a:t>
            </a:r>
          </a:p>
          <a:p>
            <a:pPr lvl="1" eaLnBrk="1" hangingPunct="1"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Redundant User Classes, Special forms – pg 8</a:t>
            </a:r>
          </a:p>
          <a:p>
            <a:pPr lvl="1" eaLnBrk="1" hangingPunct="1"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Screen 96 A/B &amp; D66 – pg 9-15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rgbClr val="006000"/>
              </a:solidFill>
              <a:effectLst/>
            </a:endParaRPr>
          </a:p>
        </p:txBody>
      </p:sp>
      <p:pic>
        <p:nvPicPr>
          <p:cNvPr id="58372" name="Picture 7" descr="MCj043523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8200"/>
            <a:ext cx="446246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75308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96 A – USER SECURITY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PROFILE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700" dirty="0" smtClean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 ID/CLASS: USER17   17 AGENCY: 107  NAME: FULL EXPENDITURE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700" dirty="0" smtClean="0">
              <a:solidFill>
                <a:srgbClr val="08080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700" dirty="0" smtClean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ACCOUNTING TRANS: 1              BATCH EDIT MODE: 2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700" dirty="0" smtClean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RELEASE FLAG: 0          DISBURSEMENT METHOD: 2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700" dirty="0" smtClean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AGENCY GROUP:                      WORK HOUR: 0000 2400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700" dirty="0" smtClean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AGENCY RANGE 1:                       WORK DAY: A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700" dirty="0" smtClean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AGENCY RANGE 2:                     PRINTER ID: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700" dirty="0" smtClean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SECURITY AGENCY: 107         DEFAULT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700" dirty="0" smtClean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SECURITY ORG:             ACTION CODE AGENCY: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700" dirty="0" smtClean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SECURITY ORG:                    ACTION CODE: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700" dirty="0" smtClean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PRIOR MO POST IND: Y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700" dirty="0" smtClean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PRIOR YR POST IND: Y               VIEW BANK INFO: N   (Y/N)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700" dirty="0" smtClean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FUND OVERRIDE:            STATEWIDE REPORTING: N   (Y/N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000" b="1" i="1" dirty="0" smtClean="0">
              <a:solidFill>
                <a:srgbClr val="7030A0"/>
              </a:solidFill>
              <a:effectLst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0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Accounting Trans and Release Flag – page 10 – </a:t>
            </a:r>
            <a:r>
              <a:rPr lang="en-US" sz="3000" i="1" cap="none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RStars</a:t>
            </a:r>
            <a:r>
              <a:rPr lang="en-US" sz="30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Security Manual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0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Disbursement Method – page 11</a:t>
            </a:r>
            <a:endParaRPr lang="en-US" sz="3000" i="1" cap="none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457200" y="1371600"/>
            <a:ext cx="8077200" cy="3200400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71800" y="1828800"/>
            <a:ext cx="1066800" cy="121920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60" y="533400"/>
            <a:ext cx="7773338" cy="4376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96 B – USER SECURITY PROFILE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52128" y="971020"/>
            <a:ext cx="7772870" cy="5582180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endParaRPr lang="en-US" sz="1200" dirty="0" smtClean="0"/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USER ID/CLASS: USER17   17  AGY: 107  NAME: FULL EXPENDITURE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D01  0 D02  0 D03  0 D04  0 D05  0 D06  0 D08  0 D09  0 D10  0 D11  0 D12  0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D13  0 D14  0 D15  0 D16  0 D17  0 D18  0 D19  0 D20  0 D21  0 D22  0 D23  0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D24  0 D25  0 D26  0 D27  0 D28  0 D30  0 D31  0 D32  0 D33  0 D34  0 D35  0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D36  0 D37  0 D38  0 D39  0 D40  0 D41  0 D42  0 D43  0 D44  0 D45  0 D46  0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D47  0 D48  0 D49  0 D50  0 D51  0 D52  0 D53  0 D54  0 D55  0 D56  0 D57  0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D59  0 D61  0 D62  0 D63  0 D64  0 D66  0 D67  0 D71  0 D73  0 D80  0 010  0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012  0 014  0 017  0 018  0 020  0 021  0 022  0 023  0 024  0 025  0 026  0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027  0 28A  0 28B  0 029  0 030  0 031  0 033  0 034  2 035  0 036  0 037  0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038  0 039  0 041  0 042  0 043  0 43M  0 044  0 045  0 046  0 047  0 048  0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049  0 051  3 052  3 053  0 054  0 055  0 056  0 057  0 058  0 059  0 061  0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062  0 063  0 064  0 065  0 066  0 067  0 068  0 069  0 077  0 078  0 079  0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080  0 081  0 082  0 084  0 085  0 086  0 087  0 088  0 089  0 090  0 091  0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092  0 093  0 094  0 095  0 096    097  0 101  0 102  0 103  0 105  0 106  0</a:t>
            </a:r>
          </a:p>
          <a:p>
            <a:pPr marL="0" indent="0">
              <a:buNone/>
              <a:defRPr/>
            </a:pPr>
            <a:r>
              <a:rPr lang="en-US" sz="3000" dirty="0">
                <a:latin typeface="Lucida Console" panose="020B0609040504020204" pitchFamily="49" charset="0"/>
              </a:rPr>
              <a:t> 515  0 518  2 540  2 550  2 WRP    REC    SMR</a:t>
            </a:r>
            <a:endParaRPr lang="en-US" sz="3000" dirty="0" smtClean="0">
              <a:latin typeface="Lucida Console" panose="020B0609040504020204" pitchFamily="49" charset="0"/>
            </a:endParaRPr>
          </a:p>
          <a:p>
            <a:pPr>
              <a:defRPr/>
            </a:pPr>
            <a:r>
              <a:rPr lang="en-US" sz="70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Screens </a:t>
            </a:r>
            <a:r>
              <a:rPr lang="en-US" sz="70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accessible to most UC – </a:t>
            </a:r>
            <a:r>
              <a:rPr lang="en-US" sz="7000" i="1" cap="none" dirty="0" err="1">
                <a:solidFill>
                  <a:schemeClr val="accent1">
                    <a:lumMod val="50000"/>
                  </a:schemeClr>
                </a:solidFill>
                <a:effectLst/>
              </a:rPr>
              <a:t>pg</a:t>
            </a:r>
            <a:r>
              <a:rPr lang="en-US" sz="7000" i="1" cap="none" dirty="0">
                <a:solidFill>
                  <a:schemeClr val="accent1">
                    <a:lumMod val="50000"/>
                  </a:schemeClr>
                </a:solidFill>
                <a:effectLst/>
              </a:rPr>
              <a:t> 14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660" y="1143000"/>
            <a:ext cx="7501740" cy="4648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D66 – USER CLASS PROFILE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2186342"/>
            <a:ext cx="8991600" cy="28956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 smtClean="0">
                <a:solidFill>
                  <a:srgbClr val="08080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 CLASS: 17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TITLE: FULL EXPENDITURE CYCLE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500" b="1" dirty="0" smtClean="0">
              <a:solidFill>
                <a:schemeClr val="accent1">
                  <a:lumMod val="50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I/E (I=INCLUDE,E=EXCLUDE)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ENTER TRANSACTION CODES SEPARATED WITH EITHER "-" OR ",".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I    167  ,  200  -  212  ,  217  -  290  ,  295  ,  402  -  405  ,  409  -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420  ,  434  -  435  ,  438  -  439  ,  468  -  469  ,  599  ,  696  -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697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113408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R*STARS cont.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1600200"/>
            <a:ext cx="8534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UC 78 All Agency View Access Request</a:t>
            </a:r>
          </a:p>
          <a:p>
            <a:pPr lvl="1" eaLnBrk="1" hangingPunct="1">
              <a:buFont typeface="Wingdings" panose="05000000000000000000" pitchFamily="2" charset="2"/>
              <a:buChar char="t"/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Online at SARS Security website</a:t>
            </a: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cap="none" dirty="0">
                <a:solidFill>
                  <a:schemeClr val="hlink"/>
                </a:solidFill>
                <a:effectLst/>
              </a:rPr>
              <a:t>http://www.oregon.gov/das/Financial/Acctng/Pages/Syst-security.aspx</a:t>
            </a:r>
            <a:endParaRPr lang="en-US" sz="2800" cap="none" dirty="0" smtClean="0">
              <a:solidFill>
                <a:schemeClr val="hlink"/>
              </a:solidFill>
              <a:effectLst/>
            </a:endParaRPr>
          </a:p>
          <a:p>
            <a:pPr eaLnBrk="1" hangingPunct="1"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UC 47 – ASO requests </a:t>
            </a:r>
            <a:r>
              <a:rPr lang="en-US" sz="28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inactive</a:t>
            </a: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UC</a:t>
            </a:r>
          </a:p>
          <a:p>
            <a:pPr lvl="1" eaLnBrk="1" hangingPunct="1"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BAM analyst requests activation when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371600"/>
          </a:xfrm>
        </p:spPr>
        <p:txBody>
          <a:bodyPr/>
          <a:lstStyle/>
          <a:p>
            <a:r>
              <a:rPr lang="en-US" dirty="0" smtClean="0"/>
              <a:t>Internal Control</a:t>
            </a:r>
            <a:endParaRPr lang="en-US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598" y="1371600"/>
            <a:ext cx="683118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dirty="0"/>
              <a:t>Oregon’s internal control framework </a:t>
            </a:r>
            <a:r>
              <a:rPr lang="en-US" sz="2400" dirty="0" smtClean="0"/>
              <a:t>is based on the </a:t>
            </a:r>
            <a:r>
              <a:rPr lang="en-US" sz="2400" dirty="0"/>
              <a:t>standards set by </a:t>
            </a:r>
            <a:r>
              <a:rPr lang="en-US" sz="2400" b="1" dirty="0"/>
              <a:t>The Committee of Sponsoring Organizations of the Treadway Commission </a:t>
            </a:r>
            <a:r>
              <a:rPr lang="en-US" sz="2400" dirty="0"/>
              <a:t>(COSO).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According </a:t>
            </a:r>
            <a:r>
              <a:rPr lang="en-US" sz="2400" dirty="0"/>
              <a:t>to the COSO model, internal control consists of five interrelated components, which are: </a:t>
            </a:r>
          </a:p>
          <a:p>
            <a:r>
              <a:rPr lang="en-US" sz="2400" i="1" dirty="0"/>
              <a:t>Control environment </a:t>
            </a:r>
            <a:r>
              <a:rPr lang="en-US" sz="2400" dirty="0"/>
              <a:t> </a:t>
            </a:r>
          </a:p>
          <a:p>
            <a:r>
              <a:rPr lang="en-US" sz="2400" i="1" dirty="0"/>
              <a:t>Risk assessment </a:t>
            </a:r>
          </a:p>
          <a:p>
            <a:r>
              <a:rPr lang="en-US" sz="2400" i="1" dirty="0"/>
              <a:t>Control activities </a:t>
            </a:r>
            <a:endParaRPr lang="en-US" sz="2400" dirty="0"/>
          </a:p>
          <a:p>
            <a:r>
              <a:rPr lang="en-US" sz="2400" i="1" dirty="0"/>
              <a:t>Information and communication </a:t>
            </a:r>
            <a:endParaRPr lang="en-US" sz="2400" dirty="0"/>
          </a:p>
          <a:p>
            <a:r>
              <a:rPr lang="en-US" sz="2400" i="1" dirty="0"/>
              <a:t>Monitoring </a:t>
            </a:r>
          </a:p>
          <a:p>
            <a:pPr marL="0" indent="0" algn="r">
              <a:buNone/>
            </a:pPr>
            <a:endParaRPr lang="en-US" sz="1400" b="1" dirty="0" smtClean="0"/>
          </a:p>
          <a:p>
            <a:pPr marL="0" indent="0" algn="r">
              <a:buNone/>
            </a:pPr>
            <a:endParaRPr lang="en-US" sz="1000" b="1" dirty="0" smtClean="0"/>
          </a:p>
          <a:p>
            <a:pPr marL="0" indent="0" algn="r">
              <a:buNone/>
            </a:pPr>
            <a:r>
              <a:rPr lang="en-US" sz="1200" b="1" dirty="0" smtClean="0"/>
              <a:t>* </a:t>
            </a:r>
            <a:r>
              <a:rPr lang="en-US" sz="1200" b="1" dirty="0"/>
              <a:t>OAM 10.10.00 </a:t>
            </a:r>
            <a:r>
              <a:rPr lang="en-US" sz="1200" b="1" dirty="0" smtClean="0"/>
              <a:t>PO</a:t>
            </a:r>
          </a:p>
          <a:p>
            <a:pPr marL="0" indent="0" algn="r">
              <a:buNone/>
            </a:pPr>
            <a:endParaRPr lang="en-US" sz="2400" b="1" dirty="0" smtClean="0"/>
          </a:p>
          <a:p>
            <a:pPr marL="0" indent="0" algn="r">
              <a:buNone/>
            </a:pPr>
            <a:endParaRPr lang="en-US" sz="2400" b="1" dirty="0" smtClean="0"/>
          </a:p>
          <a:p>
            <a:pPr marL="0" indent="0" algn="r">
              <a:buNone/>
            </a:pPr>
            <a:endParaRPr lang="en-US" sz="2400" b="1" dirty="0" smtClean="0"/>
          </a:p>
          <a:p>
            <a:pPr marL="0" indent="0" algn="r">
              <a:buNone/>
            </a:pPr>
            <a:endParaRPr lang="en-US" sz="2400" b="1" dirty="0" smtClean="0"/>
          </a:p>
          <a:p>
            <a:pPr marL="0" indent="0" algn="r">
              <a:buNone/>
            </a:pPr>
            <a:endParaRPr lang="en-US" sz="2400" b="1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kern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Statewide </a:t>
            </a:r>
            <a:r>
              <a:rPr lang="en-US" sz="105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Accounting &amp; Reporting Services </a:t>
            </a:r>
            <a:endParaRPr lang="en-US" sz="105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105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Security </a:t>
            </a:r>
            <a:endParaRPr lang="en-US" sz="105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3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8168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R*STARS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447800"/>
            <a:ext cx="7772870" cy="4724401"/>
          </a:xfrm>
        </p:spPr>
        <p:txBody>
          <a:bodyPr>
            <a:normAutofit/>
          </a:bodyPr>
          <a:lstStyle/>
          <a:p>
            <a:r>
              <a:rPr lang="en-US" sz="2800" cap="none" dirty="0" smtClean="0"/>
              <a:t>Too little or too much access?</a:t>
            </a:r>
          </a:p>
          <a:p>
            <a:pPr lvl="1"/>
            <a:r>
              <a:rPr lang="en-US" sz="2600" cap="none" dirty="0" smtClean="0"/>
              <a:t>Too little – won’t be able to perform job duties</a:t>
            </a:r>
          </a:p>
          <a:p>
            <a:pPr lvl="1"/>
            <a:r>
              <a:rPr lang="en-US" sz="2600" cap="none" dirty="0" smtClean="0"/>
              <a:t>Too much – will have access that’s never used</a:t>
            </a:r>
          </a:p>
          <a:p>
            <a:endParaRPr lang="en-US" sz="2800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47" y="3124200"/>
            <a:ext cx="6115479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371600"/>
          </a:xfrm>
        </p:spPr>
        <p:txBody>
          <a:bodyPr/>
          <a:lstStyle/>
          <a:p>
            <a:r>
              <a:rPr lang="en-US" dirty="0" smtClean="0"/>
              <a:t>Datamart</a:t>
            </a:r>
            <a:endParaRPr lang="en-US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55415" y="1295400"/>
            <a:ext cx="683118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/>
            <a:r>
              <a:rPr lang="en-US" sz="2000" b="1" dirty="0" smtClean="0"/>
              <a:t>-Datamart is the platform where all the data from SFMA and OSPA is available for reporting and analysis (Hyperion -a.k.a. Brio, Studio, etc.)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Access to SFMA Tables.</a:t>
            </a:r>
          </a:p>
          <a:p>
            <a:pPr lvl="1"/>
            <a:r>
              <a:rPr lang="en-US" sz="1600" dirty="0" smtClean="0"/>
              <a:t>Standard View Access.</a:t>
            </a:r>
          </a:p>
          <a:p>
            <a:pPr lvl="1"/>
            <a:r>
              <a:rPr lang="en-US" sz="1600" dirty="0" smtClean="0"/>
              <a:t>Requires </a:t>
            </a:r>
            <a:r>
              <a:rPr lang="en-US" sz="1600" dirty="0"/>
              <a:t>completion of the </a:t>
            </a:r>
            <a:r>
              <a:rPr lang="en-US" sz="1600" b="1" dirty="0"/>
              <a:t>D</a:t>
            </a:r>
            <a:r>
              <a:rPr lang="en-US" sz="1600" b="1" dirty="0" smtClean="0"/>
              <a:t>atamart Standard View Access Request Form.</a:t>
            </a:r>
          </a:p>
          <a:p>
            <a:pPr lvl="1"/>
            <a:r>
              <a:rPr lang="en-US" sz="1600" dirty="0" smtClean="0"/>
              <a:t>Submitted electronically by the agency’s ASO.</a:t>
            </a:r>
          </a:p>
          <a:p>
            <a:pPr lvl="1"/>
            <a:r>
              <a:rPr lang="en-US" sz="1600" dirty="0" smtClean="0"/>
              <a:t>Users with this level of access are able to pull information originated in R*STARS and ADPICS at a statewide level.</a:t>
            </a:r>
          </a:p>
          <a:p>
            <a:r>
              <a:rPr lang="en-US" sz="2000" dirty="0"/>
              <a:t>Access to </a:t>
            </a:r>
            <a:r>
              <a:rPr lang="en-US" sz="2000" dirty="0" smtClean="0"/>
              <a:t>OSPA Tables</a:t>
            </a:r>
            <a:r>
              <a:rPr lang="en-US" sz="2000" dirty="0"/>
              <a:t>.</a:t>
            </a:r>
          </a:p>
          <a:p>
            <a:pPr lvl="1"/>
            <a:r>
              <a:rPr lang="en-US" sz="1600" dirty="0" smtClean="0"/>
              <a:t>Standard </a:t>
            </a:r>
            <a:r>
              <a:rPr lang="en-US" sz="1600" dirty="0"/>
              <a:t>View Access.</a:t>
            </a:r>
          </a:p>
          <a:p>
            <a:pPr lvl="1"/>
            <a:r>
              <a:rPr lang="en-US" sz="1600" dirty="0"/>
              <a:t>Requires completion of the </a:t>
            </a:r>
            <a:r>
              <a:rPr lang="en-US" sz="1600" b="1" dirty="0"/>
              <a:t>Datamart Standard View Access Request Form.</a:t>
            </a:r>
          </a:p>
          <a:p>
            <a:pPr lvl="1"/>
            <a:r>
              <a:rPr lang="en-US" sz="1600" dirty="0"/>
              <a:t>Submitted electronically by the agency’s </a:t>
            </a:r>
            <a:r>
              <a:rPr lang="en-US" sz="1600" dirty="0" smtClean="0"/>
              <a:t>ASO.</a:t>
            </a:r>
          </a:p>
          <a:p>
            <a:pPr lvl="1" algn="just"/>
            <a:r>
              <a:rPr lang="en-US" sz="1600" dirty="0" smtClean="0"/>
              <a:t>Users with this level of access are able to pull information originated in OSPA at a agency or group agency level.</a:t>
            </a:r>
          </a:p>
          <a:p>
            <a:pPr lvl="1"/>
            <a:r>
              <a:rPr lang="en-US" sz="1600" dirty="0" smtClean="0"/>
              <a:t>To get this level of access, SFMA Tables must be requested too.</a:t>
            </a:r>
          </a:p>
          <a:p>
            <a:pPr lvl="1"/>
            <a:r>
              <a:rPr lang="en-US" sz="1600" dirty="0" smtClean="0"/>
              <a:t>Once the request is completed, users must allow 24 hours to be able to access the OSPA tables (servers require overnight process to update the access).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Statewide </a:t>
            </a:r>
            <a:r>
              <a:rPr lang="en-US" sz="105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Accounting &amp; Reporting Services </a:t>
            </a:r>
            <a:endParaRPr lang="en-US" sz="105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105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Security </a:t>
            </a:r>
            <a:endParaRPr lang="en-US" sz="105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17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371600"/>
          </a:xfrm>
        </p:spPr>
        <p:txBody>
          <a:bodyPr/>
          <a:lstStyle/>
          <a:p>
            <a:r>
              <a:rPr lang="en-US" dirty="0" smtClean="0"/>
              <a:t>Datamart</a:t>
            </a:r>
            <a:endParaRPr lang="en-US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371600"/>
            <a:ext cx="683118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/>
              <a:t>Access to Sensitive Information.</a:t>
            </a:r>
          </a:p>
          <a:p>
            <a:pPr lvl="1"/>
            <a:r>
              <a:rPr lang="en-US" sz="1600" dirty="0" smtClean="0"/>
              <a:t>Special View Access.</a:t>
            </a:r>
          </a:p>
          <a:p>
            <a:pPr lvl="1"/>
            <a:r>
              <a:rPr lang="en-US" sz="1600" dirty="0" smtClean="0"/>
              <a:t>Requires </a:t>
            </a:r>
            <a:r>
              <a:rPr lang="en-US" sz="1600" dirty="0"/>
              <a:t>completion of the </a:t>
            </a:r>
            <a:r>
              <a:rPr lang="en-US" sz="1600" b="1" dirty="0"/>
              <a:t>D</a:t>
            </a:r>
            <a:r>
              <a:rPr lang="en-US" sz="1600" b="1" dirty="0" smtClean="0"/>
              <a:t>atamart - Special View Access Form.</a:t>
            </a:r>
          </a:p>
          <a:p>
            <a:pPr lvl="1"/>
            <a:r>
              <a:rPr lang="en-US" sz="1600" dirty="0" smtClean="0"/>
              <a:t>Requests </a:t>
            </a:r>
            <a:r>
              <a:rPr lang="en-US" sz="1600" dirty="0"/>
              <a:t>must be authorized by the requesting agency's Senior Fiscal Officer.</a:t>
            </a:r>
          </a:p>
          <a:p>
            <a:pPr lvl="1" algn="just"/>
            <a:r>
              <a:rPr lang="en-US" sz="1600" dirty="0" smtClean="0"/>
              <a:t>Forms must be printed, signed, scanned and submitted electronically by the agency’s ASO.</a:t>
            </a:r>
          </a:p>
          <a:p>
            <a:pPr lvl="1" algn="just"/>
            <a:r>
              <a:rPr lang="es-MX" sz="1600" dirty="0" smtClean="0"/>
              <a:t>Information at this level includes</a:t>
            </a:r>
            <a:r>
              <a:rPr lang="es-MX" sz="1600" dirty="0"/>
              <a:t> </a:t>
            </a:r>
            <a:r>
              <a:rPr lang="es-MX" sz="1600" dirty="0" smtClean="0"/>
              <a:t>vendor numbers</a:t>
            </a:r>
            <a:r>
              <a:rPr lang="en-US" sz="1600" dirty="0" smtClean="0"/>
              <a:t>, addresses and other sensitive information classified as level 4, “Critical” by the Statewide Policy Information Asset Classification (107-004-050).</a:t>
            </a:r>
          </a:p>
          <a:p>
            <a:pPr lvl="1"/>
            <a:r>
              <a:rPr lang="en-US" sz="1600" dirty="0" smtClean="0"/>
              <a:t> Access to this information is managed trough specific Datamart Groups.</a:t>
            </a:r>
          </a:p>
          <a:p>
            <a:pPr marL="457200" lvl="1" indent="0">
              <a:buNone/>
            </a:pPr>
            <a:endParaRPr lang="es-MX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Statewide </a:t>
            </a:r>
            <a:r>
              <a:rPr lang="en-US" sz="105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Accounting &amp; Reporting Services </a:t>
            </a:r>
            <a:endParaRPr lang="en-US" sz="105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105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Security </a:t>
            </a:r>
            <a:endParaRPr lang="en-US" sz="105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08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371600"/>
            <a:ext cx="683118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/>
              <a:t>Examples </a:t>
            </a:r>
            <a:r>
              <a:rPr lang="en-US" sz="2000" dirty="0"/>
              <a:t>and </a:t>
            </a:r>
            <a:r>
              <a:rPr lang="en-US" sz="2000" dirty="0" smtClean="0"/>
              <a:t>Exercises</a:t>
            </a:r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Statewide </a:t>
            </a:r>
            <a:r>
              <a:rPr lang="en-US" sz="105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Accounting &amp; Reporting Services </a:t>
            </a:r>
            <a:endParaRPr lang="en-US" sz="105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105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Security </a:t>
            </a:r>
            <a:endParaRPr lang="en-US" sz="105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371600"/>
          </a:xfrm>
        </p:spPr>
        <p:txBody>
          <a:bodyPr/>
          <a:lstStyle/>
          <a:p>
            <a:r>
              <a:rPr lang="en-US" dirty="0" smtClean="0"/>
              <a:t>Datamart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1676400"/>
            <a:ext cx="4003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81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371600"/>
            <a:ext cx="683118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/>
              <a:t>Examples </a:t>
            </a:r>
            <a:r>
              <a:rPr lang="en-US" sz="2000" dirty="0"/>
              <a:t>and </a:t>
            </a:r>
            <a:r>
              <a:rPr lang="en-US" sz="2000" dirty="0" smtClean="0"/>
              <a:t>Exercises</a:t>
            </a:r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Statewide </a:t>
            </a:r>
            <a:r>
              <a:rPr lang="en-US" sz="105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Accounting &amp; Reporting Services </a:t>
            </a:r>
            <a:endParaRPr lang="en-US" sz="105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105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Security </a:t>
            </a:r>
            <a:endParaRPr lang="en-US" sz="105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371600"/>
          </a:xfrm>
        </p:spPr>
        <p:txBody>
          <a:bodyPr/>
          <a:lstStyle/>
          <a:p>
            <a:r>
              <a:rPr lang="en-US" dirty="0" smtClean="0"/>
              <a:t>Datamart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1676400"/>
            <a:ext cx="4003964" cy="5181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81200" y="4572000"/>
            <a:ext cx="3810000" cy="1295400"/>
          </a:xfrm>
          <a:prstGeom prst="roundRect">
            <a:avLst/>
          </a:prstGeom>
          <a:solidFill>
            <a:srgbClr val="FFFF00">
              <a:alpha val="2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38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371600"/>
            <a:ext cx="683118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/>
              <a:t>Examples </a:t>
            </a:r>
            <a:r>
              <a:rPr lang="en-US" sz="2000" dirty="0"/>
              <a:t>and </a:t>
            </a:r>
            <a:r>
              <a:rPr lang="en-US" sz="2000" dirty="0" smtClean="0"/>
              <a:t>Exercises</a:t>
            </a:r>
          </a:p>
          <a:p>
            <a:pPr lvl="1" algn="just"/>
            <a:r>
              <a:rPr lang="en-US" sz="1600" b="1" dirty="0" smtClean="0"/>
              <a:t>New access to SFMA Tables</a:t>
            </a:r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b="1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Statewide </a:t>
            </a:r>
            <a:r>
              <a:rPr lang="en-US" sz="105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Accounting &amp; Reporting Services </a:t>
            </a:r>
            <a:endParaRPr lang="en-US" sz="105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105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Security </a:t>
            </a:r>
            <a:endParaRPr lang="en-US" sz="105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371600"/>
          </a:xfrm>
        </p:spPr>
        <p:txBody>
          <a:bodyPr/>
          <a:lstStyle/>
          <a:p>
            <a:r>
              <a:rPr lang="en-US" dirty="0" smtClean="0"/>
              <a:t>Datamart</a:t>
            </a:r>
            <a:endParaRPr lang="en-US" dirty="0"/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228599" y="4038600"/>
            <a:ext cx="683118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lvl="1" algn="just"/>
            <a:r>
              <a:rPr lang="en-US" sz="1600" b="1" dirty="0" smtClean="0"/>
              <a:t>New </a:t>
            </a:r>
            <a:r>
              <a:rPr lang="en-US" sz="1600" b="1" dirty="0"/>
              <a:t>access to SFMA </a:t>
            </a:r>
            <a:r>
              <a:rPr lang="en-US" sz="1600" b="1" dirty="0" smtClean="0"/>
              <a:t>Tables and OSPA Tables</a:t>
            </a:r>
          </a:p>
          <a:p>
            <a:pPr lvl="1" algn="just"/>
            <a:endParaRPr lang="en-US" sz="1600" b="1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356726"/>
            <a:ext cx="5762824" cy="1891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133600"/>
            <a:ext cx="5762824" cy="18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9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371600"/>
            <a:ext cx="683118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lvl="1" algn="just"/>
            <a:endParaRPr lang="en-US" sz="1600" b="1" dirty="0" smtClean="0"/>
          </a:p>
          <a:p>
            <a:pPr lvl="1" algn="just"/>
            <a:r>
              <a:rPr lang="en-US" sz="1600" b="1" dirty="0" smtClean="0"/>
              <a:t>New access to OSPA tables to a current Datamart user</a:t>
            </a:r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b="1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Statewide </a:t>
            </a:r>
            <a:r>
              <a:rPr lang="en-US" sz="105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Accounting &amp; Reporting Services </a:t>
            </a:r>
            <a:endParaRPr lang="en-US" sz="105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105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Security </a:t>
            </a:r>
            <a:endParaRPr lang="en-US" sz="105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371600"/>
          </a:xfrm>
        </p:spPr>
        <p:txBody>
          <a:bodyPr/>
          <a:lstStyle/>
          <a:p>
            <a:r>
              <a:rPr lang="en-US" dirty="0" smtClean="0"/>
              <a:t>Datamart</a:t>
            </a:r>
            <a:endParaRPr lang="en-US" dirty="0"/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228599" y="4038600"/>
            <a:ext cx="683118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lvl="1" algn="just"/>
            <a:r>
              <a:rPr lang="en-US" sz="1600" b="1" dirty="0" smtClean="0"/>
              <a:t>Revoking access </a:t>
            </a:r>
            <a:r>
              <a:rPr lang="en-US" sz="1600" b="1" dirty="0"/>
              <a:t>to </a:t>
            </a:r>
            <a:r>
              <a:rPr lang="en-US" sz="1600" b="1" dirty="0" smtClean="0"/>
              <a:t>OSPA Tables but leaving SFMA Tables active</a:t>
            </a:r>
          </a:p>
          <a:p>
            <a:pPr lvl="1" algn="just"/>
            <a:endParaRPr lang="en-US" sz="1600" b="1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093100"/>
            <a:ext cx="5759682" cy="1869300"/>
          </a:xfrm>
          <a:prstGeom prst="rect">
            <a:avLst/>
          </a:prstGeom>
        </p:spPr>
      </p:pic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228600" y="1371600"/>
            <a:ext cx="68311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/>
              <a:t>Examples </a:t>
            </a:r>
            <a:r>
              <a:rPr lang="en-US" sz="2000" dirty="0"/>
              <a:t>and </a:t>
            </a:r>
            <a:r>
              <a:rPr lang="en-US" sz="2000" dirty="0" smtClean="0"/>
              <a:t>Exercises</a:t>
            </a:r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b="1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495800"/>
            <a:ext cx="5759682" cy="18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73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371600"/>
            <a:ext cx="662940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lvl="1" algn="just"/>
            <a:endParaRPr lang="en-US" sz="3600" b="1" dirty="0"/>
          </a:p>
          <a:p>
            <a:pPr lvl="1" algn="just"/>
            <a:endParaRPr lang="en-US" sz="3600" b="1" dirty="0" smtClean="0"/>
          </a:p>
          <a:p>
            <a:pPr lvl="1" algn="just"/>
            <a:endParaRPr lang="en-US" sz="3600" b="1" dirty="0"/>
          </a:p>
          <a:p>
            <a:pPr marL="457200" lvl="1" indent="0" algn="just">
              <a:buNone/>
            </a:pPr>
            <a:endParaRPr lang="en-US" sz="1200" b="1" dirty="0" smtClean="0"/>
          </a:p>
          <a:p>
            <a:pPr marL="457200" lvl="1" indent="0" algn="just">
              <a:buNone/>
            </a:pPr>
            <a:endParaRPr lang="en-US" sz="3200" b="1" dirty="0" smtClean="0"/>
          </a:p>
          <a:p>
            <a:pPr lvl="1" algn="just"/>
            <a:r>
              <a:rPr lang="en-US" sz="1400" dirty="0" smtClean="0"/>
              <a:t>When revokes are processed as </a:t>
            </a:r>
            <a:r>
              <a:rPr lang="en-US" sz="1400" dirty="0"/>
              <a:t>result of a personnel action, any access linked to the RACF ID is revoked (SFMS, OSPS &amp; Datamart). </a:t>
            </a:r>
            <a:endParaRPr lang="en-US" sz="1400" dirty="0" smtClean="0"/>
          </a:p>
          <a:p>
            <a:pPr lvl="1" algn="just"/>
            <a:r>
              <a:rPr lang="en-US" sz="1400" dirty="0" smtClean="0"/>
              <a:t>When the </a:t>
            </a:r>
            <a:r>
              <a:rPr lang="en-US" sz="1400" dirty="0"/>
              <a:t>revoke is requested by an ASO, by requesting the revoke of the Datamart Standard View, any access to any other Datamart group is deleted too (OSPA tables, Special View Groups</a:t>
            </a:r>
            <a:r>
              <a:rPr lang="en-US" sz="1400" dirty="0" smtClean="0"/>
              <a:t>).</a:t>
            </a:r>
            <a:endParaRPr lang="en-US" sz="1400" dirty="0"/>
          </a:p>
          <a:p>
            <a:pPr lvl="1" algn="just"/>
            <a:endParaRPr lang="en-US" sz="1400" b="1" dirty="0" smtClean="0"/>
          </a:p>
          <a:p>
            <a:pPr lvl="1" algn="just"/>
            <a:endParaRPr lang="en-US" sz="1400" b="1" dirty="0"/>
          </a:p>
          <a:p>
            <a:pPr lvl="1" algn="just"/>
            <a:endParaRPr lang="en-US" sz="1400" b="1" dirty="0" smtClean="0"/>
          </a:p>
          <a:p>
            <a:pPr lvl="1" algn="just"/>
            <a:endParaRPr lang="en-US" sz="1400" b="1" dirty="0"/>
          </a:p>
          <a:p>
            <a:pPr lvl="1" algn="just"/>
            <a:endParaRPr lang="en-US" sz="1400" b="1" dirty="0" smtClean="0"/>
          </a:p>
          <a:p>
            <a:pPr lvl="1" algn="just"/>
            <a:endParaRPr lang="en-US" sz="1400" b="1" dirty="0"/>
          </a:p>
          <a:p>
            <a:pPr lvl="1" algn="just"/>
            <a:endParaRPr lang="en-US" sz="1600" b="1" dirty="0" smtClean="0"/>
          </a:p>
          <a:p>
            <a:pPr marL="457200" lvl="1" indent="0" algn="just">
              <a:buNone/>
            </a:pPr>
            <a:endParaRPr lang="en-US" sz="1400" b="1" dirty="0" smtClean="0"/>
          </a:p>
          <a:p>
            <a:pPr lvl="1" algn="just"/>
            <a:endParaRPr lang="en-US" sz="1400" dirty="0" smtClean="0"/>
          </a:p>
          <a:p>
            <a:pPr lvl="1" algn="just"/>
            <a:endParaRPr lang="en-US" sz="1400" dirty="0"/>
          </a:p>
          <a:p>
            <a:pPr lvl="1" algn="just"/>
            <a:endParaRPr lang="en-US" sz="1400" dirty="0" smtClean="0"/>
          </a:p>
          <a:p>
            <a:pPr lvl="1" algn="just"/>
            <a:endParaRPr lang="en-US" sz="1400" dirty="0" smtClean="0"/>
          </a:p>
          <a:p>
            <a:pPr lvl="1" algn="just"/>
            <a:endParaRPr lang="en-US" sz="1400" dirty="0"/>
          </a:p>
          <a:p>
            <a:pPr lvl="1" algn="just"/>
            <a:endParaRPr lang="en-US" sz="1400" dirty="0" smtClean="0"/>
          </a:p>
          <a:p>
            <a:pPr lvl="1" algn="just"/>
            <a:endParaRPr lang="en-US" sz="1400" dirty="0"/>
          </a:p>
          <a:p>
            <a:pPr lvl="1" algn="just"/>
            <a:endParaRPr lang="en-US" sz="1400" b="1" dirty="0"/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algn="just"/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Statewide </a:t>
            </a:r>
            <a:r>
              <a:rPr lang="en-US" sz="105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Accounting &amp; Reporting Services </a:t>
            </a:r>
            <a:endParaRPr lang="en-US" sz="105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105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Security </a:t>
            </a:r>
            <a:endParaRPr lang="en-US" sz="105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371600"/>
          </a:xfrm>
        </p:spPr>
        <p:txBody>
          <a:bodyPr/>
          <a:lstStyle/>
          <a:p>
            <a:r>
              <a:rPr lang="en-US" dirty="0" smtClean="0"/>
              <a:t>Datamart</a:t>
            </a:r>
            <a:endParaRPr lang="en-US" dirty="0"/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228600" y="1371600"/>
            <a:ext cx="68311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/>
            <a:r>
              <a:rPr lang="en-US" sz="2000" dirty="0" smtClean="0"/>
              <a:t>Examples </a:t>
            </a:r>
            <a:r>
              <a:rPr lang="en-US" sz="2000" dirty="0"/>
              <a:t>and </a:t>
            </a:r>
            <a:r>
              <a:rPr lang="en-US" sz="2000" dirty="0" smtClean="0"/>
              <a:t>Exercises</a:t>
            </a:r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endParaRPr lang="en-US" sz="1600" b="1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5" y="2025691"/>
            <a:ext cx="5867396" cy="1939500"/>
          </a:xfrm>
          <a:prstGeom prst="rect">
            <a:avLst/>
          </a:prstGeom>
        </p:spPr>
      </p:pic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228599" y="1409700"/>
            <a:ext cx="683118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lvl="1" algn="just"/>
            <a:endParaRPr lang="en-US" sz="1600" b="1" dirty="0" smtClean="0"/>
          </a:p>
          <a:p>
            <a:pPr lvl="1" algn="just"/>
            <a:r>
              <a:rPr lang="en-US" sz="1600" b="1" dirty="0" smtClean="0"/>
              <a:t>Revoking Datamart access</a:t>
            </a:r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dirty="0" smtClean="0"/>
          </a:p>
          <a:p>
            <a:pPr lvl="1" algn="just"/>
            <a:endParaRPr lang="en-US" sz="1600" dirty="0"/>
          </a:p>
          <a:p>
            <a:pPr lvl="1" algn="just"/>
            <a:endParaRPr lang="en-US" sz="1600" b="1" dirty="0"/>
          </a:p>
          <a:p>
            <a:pPr algn="just"/>
            <a:endParaRPr lang="en-US" sz="2000" dirty="0"/>
          </a:p>
          <a:p>
            <a:pPr lvl="2" algn="just"/>
            <a:endParaRPr lang="en-US" sz="1200" dirty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09082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113408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OSPA Security</a:t>
            </a:r>
            <a:b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3100" cap="none" dirty="0" smtClean="0">
                <a:solidFill>
                  <a:schemeClr val="accent1">
                    <a:lumMod val="50000"/>
                  </a:schemeClr>
                </a:solidFill>
              </a:rPr>
              <a:t>Oregon State Payroll Application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330" y="2057401"/>
            <a:ext cx="7772870" cy="3733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cap="none" dirty="0" smtClean="0"/>
              <a:t>Requesting User Access</a:t>
            </a:r>
          </a:p>
          <a:p>
            <a:pPr lvl="1" eaLnBrk="1" hangingPunct="1">
              <a:defRPr/>
            </a:pPr>
            <a:r>
              <a:rPr lang="en-US" sz="2800" cap="none" dirty="0" smtClean="0"/>
              <a:t>Required information on form</a:t>
            </a:r>
          </a:p>
          <a:p>
            <a:pPr lvl="1" eaLnBrk="1" hangingPunct="1">
              <a:defRPr/>
            </a:pPr>
            <a:r>
              <a:rPr lang="en-US" sz="2800" cap="none" dirty="0" smtClean="0"/>
              <a:t>OSPA User types</a:t>
            </a:r>
          </a:p>
          <a:p>
            <a:pPr eaLnBrk="1" hangingPunct="1">
              <a:defRPr/>
            </a:pPr>
            <a:r>
              <a:rPr lang="en-US" sz="2800" cap="none" dirty="0" smtClean="0"/>
              <a:t>Requesting Terminal Access</a:t>
            </a:r>
          </a:p>
          <a:p>
            <a:pPr lvl="1" eaLnBrk="1" hangingPunct="1">
              <a:defRPr/>
            </a:pPr>
            <a:r>
              <a:rPr lang="en-US" sz="2800" cap="none" dirty="0" smtClean="0"/>
              <a:t>Terminal Id information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sz="2800" cap="none" dirty="0" smtClean="0"/>
              <a:t>Dual update access in OSPA &amp; PPDB – not allowed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905481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Requesting User Access</a:t>
            </a:r>
            <a:endParaRPr lang="en-US" alt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1" y="1676400"/>
            <a:ext cx="8229600" cy="44195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Time of transition</a:t>
            </a:r>
          </a:p>
          <a:p>
            <a:pPr lvl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Significant changes</a:t>
            </a:r>
          </a:p>
          <a:p>
            <a:pPr lvl="3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Sections (TME, ADJ, DED) changed to</a:t>
            </a:r>
          </a:p>
          <a:p>
            <a:pPr lvl="3"/>
            <a:r>
              <a:rPr lang="en-US" altLang="en-US" sz="2800" cap="none" dirty="0">
                <a:solidFill>
                  <a:schemeClr val="accent1">
                    <a:lumMod val="50000"/>
                  </a:schemeClr>
                </a:solidFill>
              </a:rPr>
              <a:t>User Types (48, 49, 69, </a:t>
            </a:r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79)</a:t>
            </a:r>
          </a:p>
          <a:p>
            <a:pPr marL="0" lvl="3" indent="0">
              <a:spcBef>
                <a:spcPts val="1000"/>
              </a:spcBef>
              <a:buNone/>
            </a:pPr>
            <a:r>
              <a:rPr lang="en-US" altLang="en-US" sz="2600" cap="none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altLang="en-US" sz="2600" cap="none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</a:t>
            </a:r>
            <a:r>
              <a:rPr lang="en-US" altLang="en-US" sz="2600" cap="none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www.oregon.gov/das/Financial/Payroll/Pages/referencemanual.aspx</a:t>
            </a:r>
            <a:endParaRPr lang="en-US" altLang="en-US" sz="2600" cap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85800" lvl="4">
              <a:spcBef>
                <a:spcPts val="1000"/>
              </a:spcBef>
            </a:pPr>
            <a:r>
              <a:rPr lang="en-US" altLang="en-US" sz="2600" u="sng" cap="none" dirty="0" smtClean="0">
                <a:solidFill>
                  <a:schemeClr val="accent1">
                    <a:lumMod val="50000"/>
                  </a:schemeClr>
                </a:solidFill>
              </a:rPr>
              <a:t>Introduction to OSPA Security</a:t>
            </a:r>
            <a:r>
              <a:rPr lang="en-US" altLang="en-US" sz="2600" cap="none" dirty="0" smtClean="0">
                <a:solidFill>
                  <a:schemeClr val="accent1">
                    <a:lumMod val="50000"/>
                  </a:schemeClr>
                </a:solidFill>
              </a:rPr>
              <a:t> document</a:t>
            </a:r>
          </a:p>
          <a:p>
            <a:pPr marL="914400" lvl="5" indent="0">
              <a:spcBef>
                <a:spcPts val="1000"/>
              </a:spcBef>
              <a:buNone/>
            </a:pPr>
            <a:endParaRPr lang="en-US" altLang="en-US" sz="2600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1957" y="0"/>
            <a:ext cx="7086600" cy="1371600"/>
          </a:xfrm>
        </p:spPr>
        <p:txBody>
          <a:bodyPr/>
          <a:lstStyle/>
          <a:p>
            <a:r>
              <a:rPr lang="en-US" dirty="0" smtClean="0"/>
              <a:t>Internal Control</a:t>
            </a:r>
            <a:endParaRPr lang="en-US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371600"/>
            <a:ext cx="683118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Management of the State is responsible for:</a:t>
            </a:r>
          </a:p>
          <a:p>
            <a:r>
              <a:rPr lang="en-US" sz="2400" dirty="0" smtClean="0"/>
              <a:t>Establishing </a:t>
            </a:r>
            <a:r>
              <a:rPr lang="en-US" sz="2400" dirty="0"/>
              <a:t>and maintaining internal </a:t>
            </a:r>
            <a:r>
              <a:rPr lang="en-US" sz="2400" dirty="0" smtClean="0"/>
              <a:t>control</a:t>
            </a:r>
            <a:endParaRPr lang="en-US" sz="2400" dirty="0"/>
          </a:p>
          <a:p>
            <a:pPr algn="just"/>
            <a:r>
              <a:rPr lang="en-US" sz="2400" dirty="0"/>
              <a:t>Developing control procedures that ensure the systems access granted to each user is appropriate and consistent with the user’s job duties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marL="0" indent="0" algn="just">
              <a:buNone/>
            </a:pPr>
            <a:r>
              <a:rPr lang="en-US" sz="2400" b="1" dirty="0" smtClean="0"/>
              <a:t>As </a:t>
            </a:r>
            <a:r>
              <a:rPr lang="en-US" sz="2400" b="1" dirty="0"/>
              <a:t>part of the management, Systems Security must perform activities in the form of directive (policies and procedures), preventive (verifying and </a:t>
            </a:r>
            <a:r>
              <a:rPr lang="en-US" sz="2400" b="1" dirty="0" smtClean="0"/>
              <a:t>validating </a:t>
            </a:r>
            <a:r>
              <a:rPr lang="en-US" sz="2400" b="1" dirty="0"/>
              <a:t>requests</a:t>
            </a:r>
            <a:r>
              <a:rPr lang="en-US" sz="2400" b="1" dirty="0" smtClean="0"/>
              <a:t>), </a:t>
            </a:r>
            <a:r>
              <a:rPr lang="en-US" sz="2400" b="1" dirty="0"/>
              <a:t>and detective (Semi-annual Security Review) controls in order to achieve effectiveness and efficient resource usage.</a:t>
            </a:r>
            <a:endParaRPr lang="en-US" sz="2400" b="1" dirty="0" smtClean="0"/>
          </a:p>
          <a:p>
            <a:pPr marL="0" indent="0" algn="r">
              <a:buNone/>
            </a:pPr>
            <a:endParaRPr lang="en-US" sz="1200" b="1" dirty="0" smtClean="0"/>
          </a:p>
          <a:p>
            <a:pPr marL="0" indent="0" algn="r">
              <a:buNone/>
            </a:pPr>
            <a:r>
              <a:rPr lang="en-US" sz="1200" b="1" dirty="0" smtClean="0"/>
              <a:t> </a:t>
            </a:r>
            <a:r>
              <a:rPr lang="en-US" sz="1200" b="1" dirty="0"/>
              <a:t>* OAM 10.10.00 PO</a:t>
            </a:r>
          </a:p>
          <a:p>
            <a:pPr marL="0" indent="0">
              <a:buNone/>
            </a:pPr>
            <a:r>
              <a:rPr lang="en-US" sz="1200" b="1" dirty="0" smtClean="0"/>
              <a:t>                                                                                                                                                                 </a:t>
            </a:r>
            <a:r>
              <a:rPr lang="en-US" sz="1200" b="1" dirty="0"/>
              <a:t>OAM 10.70.00   </a:t>
            </a:r>
            <a:endParaRPr lang="en-US" sz="2400" b="1" dirty="0"/>
          </a:p>
          <a:p>
            <a:pPr marL="0" indent="0" algn="just"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kern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Statewide </a:t>
            </a:r>
            <a:r>
              <a:rPr lang="en-US" sz="105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Accounting &amp; Reporting Services </a:t>
            </a:r>
            <a:endParaRPr lang="en-US" sz="105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Systems </a:t>
            </a:r>
            <a:r>
              <a:rPr lang="en-US" sz="105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Security </a:t>
            </a:r>
            <a:endParaRPr lang="en-US" sz="105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Requesting User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Access 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</a:rPr>
              <a:t>– cont.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57401"/>
            <a:ext cx="7772870" cy="3733800"/>
          </a:xfrm>
        </p:spPr>
        <p:txBody>
          <a:bodyPr/>
          <a:lstStyle/>
          <a:p>
            <a:r>
              <a:rPr lang="en-US" sz="2800" cap="none" dirty="0" smtClean="0"/>
              <a:t>Two new form fields</a:t>
            </a:r>
          </a:p>
          <a:p>
            <a:pPr lvl="1"/>
            <a:r>
              <a:rPr lang="en-US" sz="2800" cap="none" dirty="0" smtClean="0"/>
              <a:t>User Type </a:t>
            </a:r>
          </a:p>
          <a:p>
            <a:pPr lvl="1"/>
            <a:r>
              <a:rPr lang="en-US" sz="2800" cap="none" dirty="0" smtClean="0"/>
              <a:t>Additional Agency #’s for access</a:t>
            </a:r>
            <a:endParaRPr lang="en-US" sz="28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91000"/>
            <a:ext cx="8686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077200" cy="1066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OSPS User Security Screen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3716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RACFID: USER49   AGNCY-GP: USRTP    NAME: NOT FOUND            USER TYPE: 49</a:t>
            </a:r>
          </a:p>
          <a:p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ADB1 N ADB2 N ADD1 N ADD2 N ADD3 N ADW1 N ADW2 N D910 N PACH N PCHG N PDTC N</a:t>
            </a: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PMNT N PMSG D PPRM N PRPT N PSEC N PSYP N PTAU N PTB1 N PTB2 N PTD1 N PTD2 N</a:t>
            </a: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PTD3 N PTW1 N PTW2 N PTX1 N PTX2 N PUSC N P001 U P002 D P003 U P004 U P005 U</a:t>
            </a: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P006 D P007 D P009 N P010 D P020 U P030 D P031 N P032 D P050 D P060 N P070 D</a:t>
            </a: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P071 N P090 N P130 N P140 N P160 D P190 D P191 D P192 D P300 N P310 N P320 N</a:t>
            </a: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P370 D P420 N P430 D P435 N WARP N WCRP N WETM N WRDB N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onsolas" panose="020B0609020204030204" pitchFamily="49" charset="0"/>
              </a:rPr>
              <a:t>Gain access to Report screens only through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onsolas" panose="020B0609020204030204" pitchFamily="49" charset="0"/>
                <a:hlinkClick r:id="rId3"/>
              </a:rPr>
              <a:t>OSPS.Helpdesk@Oregon.gov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+mn-lt"/>
              <a:cs typeface="Consolas" panose="020B06090202040302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onsolas" panose="020B0609020204030204" pitchFamily="49" charset="0"/>
              </a:rPr>
              <a:t>WARP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Consolas" panose="020B0609020204030204" pitchFamily="49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onsolas" panose="020B0609020204030204" pitchFamily="49" charset="0"/>
              </a:rPr>
              <a:t>WCRP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onsolas" panose="020B0609020204030204" pitchFamily="49" charset="0"/>
              </a:rPr>
              <a:t>	WETM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Consolas" panose="020B0609020204030204" pitchFamily="49" charset="0"/>
              </a:rPr>
              <a:t>	WRDB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  <a:cs typeface="Consolas" panose="020B06090202040302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981682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OSPS by User Type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62000" y="1600202"/>
            <a:ext cx="7769225" cy="4800598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en-US" sz="3000" cap="none" dirty="0" smtClean="0">
                <a:solidFill>
                  <a:schemeClr val="accent1">
                    <a:lumMod val="50000"/>
                  </a:schemeClr>
                </a:solidFill>
              </a:rPr>
              <a:t>Agency </a:t>
            </a:r>
            <a:r>
              <a:rPr lang="en-US" altLang="en-US" sz="3000" cap="none" dirty="0">
                <a:solidFill>
                  <a:schemeClr val="accent1">
                    <a:lumMod val="50000"/>
                  </a:schemeClr>
                </a:solidFill>
              </a:rPr>
              <a:t>View Only  </a:t>
            </a:r>
          </a:p>
          <a:p>
            <a:pPr lvl="1" eaLnBrk="1" hangingPunct="1"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en-US" sz="2400" b="1" cap="none" dirty="0" smtClean="0"/>
              <a:t>UT 79</a:t>
            </a:r>
            <a:r>
              <a:rPr lang="en-US" altLang="en-US" sz="2400" cap="none" dirty="0" smtClean="0"/>
              <a:t> - Designed for non-payroll staff  - non processing</a:t>
            </a:r>
          </a:p>
          <a:p>
            <a:pPr eaLnBrk="1" hangingPunct="1"/>
            <a:r>
              <a:rPr lang="en-US" altLang="en-US" sz="3000" cap="none" dirty="0" smtClean="0">
                <a:solidFill>
                  <a:schemeClr val="accent1">
                    <a:lumMod val="50000"/>
                  </a:schemeClr>
                </a:solidFill>
              </a:rPr>
              <a:t>Payroll Technician / Manager 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en-US" sz="2400" b="1" cap="none" dirty="0"/>
              <a:t>UT </a:t>
            </a:r>
            <a:r>
              <a:rPr lang="en-US" altLang="en-US" sz="2400" b="1" cap="none" dirty="0" smtClean="0"/>
              <a:t>69 </a:t>
            </a:r>
            <a:r>
              <a:rPr lang="en-US" altLang="en-US" sz="2400" cap="none" dirty="0" smtClean="0"/>
              <a:t>and</a:t>
            </a:r>
            <a:r>
              <a:rPr lang="en-US" altLang="en-US" sz="2400" b="1" cap="none" dirty="0" smtClean="0"/>
              <a:t> 68 </a:t>
            </a:r>
            <a:r>
              <a:rPr lang="en-US" altLang="en-US" sz="2400" cap="none" dirty="0"/>
              <a:t>– For </a:t>
            </a:r>
            <a:r>
              <a:rPr lang="en-US" altLang="en-US" sz="2400" cap="none" dirty="0" smtClean="0"/>
              <a:t>processing payroll</a:t>
            </a:r>
          </a:p>
          <a:p>
            <a:pPr eaLnBrk="1" hangingPunct="1"/>
            <a:r>
              <a:rPr lang="en-US" altLang="en-US" sz="3000" cap="none" dirty="0" smtClean="0">
                <a:solidFill>
                  <a:schemeClr val="accent1">
                    <a:lumMod val="50000"/>
                  </a:schemeClr>
                </a:solidFill>
              </a:rPr>
              <a:t>Timekeeper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b="1" cap="none" dirty="0">
                <a:solidFill>
                  <a:schemeClr val="accent1">
                    <a:lumMod val="50000"/>
                  </a:schemeClr>
                </a:solidFill>
              </a:rPr>
              <a:t>UT 49</a:t>
            </a:r>
            <a:r>
              <a:rPr lang="en-US" altLang="en-US" sz="2400" cap="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400" cap="none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altLang="en-US" sz="2400" b="1" cap="none" dirty="0" smtClean="0">
                <a:solidFill>
                  <a:schemeClr val="accent1">
                    <a:lumMod val="50000"/>
                  </a:schemeClr>
                </a:solidFill>
              </a:rPr>
              <a:t>48</a:t>
            </a:r>
            <a:r>
              <a:rPr lang="en-US" altLang="en-US" sz="2400" cap="none" dirty="0" smtClean="0">
                <a:solidFill>
                  <a:schemeClr val="accent1">
                    <a:lumMod val="50000"/>
                  </a:schemeClr>
                </a:solidFill>
              </a:rPr>
              <a:t> - Time entry but full system access not required</a:t>
            </a:r>
          </a:p>
          <a:p>
            <a:pPr marL="457200" lvl="1" indent="0" algn="ctr">
              <a:buNone/>
            </a:pPr>
            <a:r>
              <a:rPr lang="en-US" altLang="en-US" sz="2400" cap="none" dirty="0" smtClean="0">
                <a:solidFill>
                  <a:schemeClr val="accent1">
                    <a:lumMod val="50000"/>
                  </a:schemeClr>
                </a:solidFill>
              </a:rPr>
              <a:t>Contact </a:t>
            </a:r>
            <a:r>
              <a:rPr lang="en-US" altLang="en-US" sz="2400" cap="none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OSPS.Help@Oregon.gov</a:t>
            </a:r>
            <a:r>
              <a:rPr lang="en-US" altLang="en-US" sz="2400" cap="none" dirty="0">
                <a:solidFill>
                  <a:schemeClr val="accent1">
                    <a:lumMod val="50000"/>
                  </a:schemeClr>
                </a:solidFill>
              </a:rPr>
              <a:t> for UT </a:t>
            </a:r>
            <a:r>
              <a:rPr lang="en-US" altLang="en-US" sz="2400" cap="none" dirty="0" smtClean="0">
                <a:solidFill>
                  <a:schemeClr val="accent1">
                    <a:lumMod val="50000"/>
                  </a:schemeClr>
                </a:solidFill>
              </a:rPr>
              <a:t>assistance</a:t>
            </a:r>
            <a:endParaRPr lang="en-US" altLang="en-US" sz="2400" cap="none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altLang="en-US" sz="2400" cap="none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6400800" cy="2514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Requesting Terminal Access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00" y="228600"/>
            <a:ext cx="4135199" cy="41351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1057882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Terminal ID Information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71651"/>
            <a:ext cx="8229600" cy="401954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cap="none" dirty="0" smtClean="0"/>
              <a:t>When adding a new or changing a current Terminal Id include:</a:t>
            </a:r>
          </a:p>
          <a:p>
            <a:pPr lvl="2" eaLnBrk="1" hangingPunct="1"/>
            <a:r>
              <a:rPr lang="en-US" altLang="en-US" sz="2800" cap="none" dirty="0" smtClean="0"/>
              <a:t>Terminal Id</a:t>
            </a:r>
          </a:p>
          <a:p>
            <a:pPr lvl="2" eaLnBrk="1" hangingPunct="1"/>
            <a:r>
              <a:rPr lang="en-US" altLang="en-US" sz="2800" cap="none" dirty="0" smtClean="0"/>
              <a:t>Access Indicator (U, D)</a:t>
            </a:r>
          </a:p>
          <a:p>
            <a:pPr lvl="2" eaLnBrk="1" hangingPunct="1"/>
            <a:r>
              <a:rPr lang="en-US" altLang="en-US" sz="2800" cap="none" dirty="0" smtClean="0"/>
              <a:t>Report Printer (optional)</a:t>
            </a:r>
          </a:p>
          <a:p>
            <a:pPr lvl="2" eaLnBrk="1" hangingPunct="1"/>
            <a:r>
              <a:rPr lang="en-US" altLang="en-US" sz="2800" cap="none" dirty="0" smtClean="0"/>
              <a:t>Location (up to 25 characters)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152400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How to Find the Terminal ID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752600"/>
            <a:ext cx="8458200" cy="4572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cap="none" dirty="0" smtClean="0"/>
              <a:t>Be on mainframe main menu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cap="none" dirty="0" smtClean="0"/>
              <a:t>Enter menu option (ex. E23)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cap="none" dirty="0" smtClean="0"/>
              <a:t>Clear screen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cap="none" dirty="0" smtClean="0"/>
              <a:t>Type “name” (no quotes) and &lt;enter&gt;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cap="none" dirty="0" smtClean="0"/>
              <a:t>If fields don’t populate, hit Esc key</a:t>
            </a:r>
          </a:p>
          <a:p>
            <a:pPr eaLnBrk="1" hangingPunct="1">
              <a:lnSpc>
                <a:spcPct val="90000"/>
              </a:lnSpc>
              <a:spcAft>
                <a:spcPts val="2400"/>
              </a:spcAft>
            </a:pPr>
            <a:r>
              <a:rPr lang="en-US" altLang="en-US" sz="2800" cap="none" dirty="0" smtClean="0"/>
              <a:t>Terminal ID = 4 digits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NAME TERM =  E4WV        VTAMID=  ET63A021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IN  =               OUT =               ERRS=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6910"/>
            <a:ext cx="2438400" cy="2744180"/>
          </a:xfrm>
          <a:prstGeom prst="rect">
            <a:avLst/>
          </a:prstGeom>
        </p:spPr>
      </p:pic>
      <p:sp>
        <p:nvSpPr>
          <p:cNvPr id="4" name="Half Frame 3"/>
          <p:cNvSpPr/>
          <p:nvPr/>
        </p:nvSpPr>
        <p:spPr>
          <a:xfrm>
            <a:off x="304800" y="4953000"/>
            <a:ext cx="7467600" cy="1371600"/>
          </a:xfrm>
          <a:prstGeom prst="halfFrame">
            <a:avLst>
              <a:gd name="adj1" fmla="val 11627"/>
              <a:gd name="adj2" fmla="val 10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 rot="1446605">
            <a:off x="2152738" y="5476352"/>
            <a:ext cx="495125" cy="945594"/>
          </a:xfrm>
          <a:prstGeom prst="upArrow">
            <a:avLst>
              <a:gd name="adj1" fmla="val 46482"/>
              <a:gd name="adj2" fmla="val 67256"/>
            </a:avLst>
          </a:prstGeom>
          <a:solidFill>
            <a:srgbClr val="D04A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1362682"/>
          </a:xfrm>
          <a:noFill/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Dual Update Access</a:t>
            </a:r>
            <a:b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in OSPA &amp; PPDB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332" y="2286000"/>
            <a:ext cx="7772870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u="sng" cap="none" dirty="0" smtClean="0">
                <a:solidFill>
                  <a:schemeClr val="accent1">
                    <a:lumMod val="50000"/>
                  </a:schemeClr>
                </a:solidFill>
              </a:rPr>
              <a:t>Update</a:t>
            </a:r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 access to </a:t>
            </a:r>
            <a:r>
              <a:rPr lang="en-US" altLang="en-US" sz="2800" u="sng" cap="none" dirty="0" smtClean="0">
                <a:solidFill>
                  <a:schemeClr val="accent1">
                    <a:lumMod val="50000"/>
                  </a:schemeClr>
                </a:solidFill>
              </a:rPr>
              <a:t>both</a:t>
            </a:r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 OSPA &amp; PPDB is prohibited.</a:t>
            </a:r>
          </a:p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Allowed:</a:t>
            </a:r>
          </a:p>
          <a:p>
            <a:pPr lvl="1"/>
            <a:r>
              <a:rPr lang="en-US" altLang="en-US" sz="2600" cap="none" dirty="0" smtClean="0">
                <a:solidFill>
                  <a:schemeClr val="accent1">
                    <a:lumMod val="50000"/>
                  </a:schemeClr>
                </a:solidFill>
              </a:rPr>
              <a:t>Update in one system and view only in the other</a:t>
            </a:r>
          </a:p>
          <a:p>
            <a:pPr marL="914400" lvl="2" indent="0">
              <a:buNone/>
            </a:pPr>
            <a:r>
              <a:rPr lang="en-US" altLang="en-US" sz="2400" cap="none" dirty="0" smtClean="0">
                <a:solidFill>
                  <a:schemeClr val="accent1">
                    <a:lumMod val="50000"/>
                  </a:schemeClr>
                </a:solidFill>
              </a:rPr>
              <a:t>or…</a:t>
            </a:r>
          </a:p>
          <a:p>
            <a:pPr lvl="1"/>
            <a:r>
              <a:rPr lang="en-US" altLang="en-US" sz="2600" cap="none" dirty="0" smtClean="0">
                <a:solidFill>
                  <a:schemeClr val="accent1">
                    <a:lumMod val="50000"/>
                  </a:schemeClr>
                </a:solidFill>
              </a:rPr>
              <a:t>View only in both systems.</a:t>
            </a:r>
          </a:p>
          <a:p>
            <a:pPr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</a:rPr>
              <a:t>OAM policy 45.30.00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7374" y="7374"/>
            <a:ext cx="7052411" cy="1135626"/>
          </a:xfrm>
        </p:spPr>
        <p:txBody>
          <a:bodyPr/>
          <a:lstStyle/>
          <a:p>
            <a:r>
              <a:rPr lang="en-US" dirty="0" smtClean="0"/>
              <a:t>ADPICS</a:t>
            </a:r>
            <a:endParaRPr lang="en-US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143000"/>
            <a:ext cx="683118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2000" b="1" dirty="0" smtClean="0">
                <a:solidFill>
                  <a:srgbClr val="4F81BD">
                    <a:lumMod val="50000"/>
                  </a:srgbClr>
                </a:solidFill>
              </a:rPr>
              <a:t>AD</a:t>
            </a: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vanced </a:t>
            </a:r>
            <a:r>
              <a:rPr lang="en-US" sz="2000" b="1" dirty="0" smtClean="0">
                <a:solidFill>
                  <a:srgbClr val="4F81BD">
                    <a:lumMod val="50000"/>
                  </a:srgbClr>
                </a:solidFill>
              </a:rPr>
              <a:t>P</a:t>
            </a: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urchasing &amp; </a:t>
            </a:r>
            <a:r>
              <a:rPr lang="en-US" sz="2000" b="1" dirty="0" smtClean="0">
                <a:solidFill>
                  <a:srgbClr val="4F81BD">
                    <a:lumMod val="50000"/>
                  </a:srgbClr>
                </a:solidFill>
              </a:rPr>
              <a:t>I</a:t>
            </a: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nventory </a:t>
            </a:r>
            <a:r>
              <a:rPr lang="en-US" sz="2000" b="1" dirty="0" smtClean="0">
                <a:solidFill>
                  <a:srgbClr val="4F81BD">
                    <a:lumMod val="50000"/>
                  </a:srgbClr>
                </a:solidFill>
              </a:rPr>
              <a:t>C</a:t>
            </a: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ontrol </a:t>
            </a:r>
            <a:r>
              <a:rPr lang="en-US" sz="2000" b="1" dirty="0" smtClean="0">
                <a:solidFill>
                  <a:srgbClr val="4F81BD">
                    <a:lumMod val="50000"/>
                  </a:srgbClr>
                </a:solidFill>
              </a:rPr>
              <a:t>S</a:t>
            </a: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ystem.</a:t>
            </a:r>
          </a:p>
          <a:p>
            <a:pPr>
              <a:buClr>
                <a:srgbClr val="4F81BD">
                  <a:lumMod val="50000"/>
                </a:srgbClr>
              </a:buClr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Security is managed though three different screens:</a:t>
            </a:r>
          </a:p>
          <a:p>
            <a:pPr lvl="1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7600 – Primary User Security (user profile)</a:t>
            </a:r>
          </a:p>
          <a:p>
            <a:pPr lvl="1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7650 – Secondary User Security (interfaces, printing devices, capabilities)</a:t>
            </a:r>
          </a:p>
          <a:p>
            <a:pPr lvl="1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7700 – User Program Security (access control) </a:t>
            </a:r>
          </a:p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19 </a:t>
            </a:r>
            <a:r>
              <a:rPr lang="en-US" sz="2000" dirty="0">
                <a:solidFill>
                  <a:srgbClr val="4F81BD">
                    <a:lumMod val="50000"/>
                  </a:srgbClr>
                </a:solidFill>
              </a:rPr>
              <a:t>standard user shells. A detailed description of each shell is included in the ADPICS Security Manual (Pages 12-73). </a:t>
            </a:r>
          </a:p>
          <a:p>
            <a:pPr>
              <a:buClr>
                <a:srgbClr val="4F81BD">
                  <a:lumMod val="50000"/>
                </a:srgbClr>
              </a:buClr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Approval Paths:</a:t>
            </a:r>
            <a:endParaRPr lang="en-US" sz="2000" dirty="0">
              <a:solidFill>
                <a:srgbClr val="4F81BD">
                  <a:lumMod val="50000"/>
                </a:srgbClr>
              </a:solidFill>
            </a:endParaRPr>
          </a:p>
          <a:p>
            <a:pPr lvl="1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5981 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– Document approval 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path</a:t>
            </a:r>
          </a:p>
          <a:p>
            <a:pPr lvl="1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5982 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– 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Department approval 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path table </a:t>
            </a:r>
            <a:endParaRPr lang="en-US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1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5983 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– Commodity approval path 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table</a:t>
            </a:r>
          </a:p>
          <a:p>
            <a:pPr lvl="1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5985 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– Initiating 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department path table</a:t>
            </a:r>
          </a:p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Electronic Signatures. 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5984 – Signature table 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maintenance.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No 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form 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is 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required.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Requests to reset ADPICS signature must be emailed by the ASO (include user’s name and RACF ID).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050" b="1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Statewide </a:t>
            </a:r>
            <a:r>
              <a:rPr lang="en-US" sz="1050" b="1" dirty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Accounting &amp; Reporting Services </a:t>
            </a:r>
            <a:endParaRPr lang="en-US" sz="1050" dirty="0">
              <a:solidFill>
                <a:srgbClr val="1F497D">
                  <a:lumMod val="40000"/>
                  <a:lumOff val="60000"/>
                </a:srgbClr>
              </a:solidFill>
              <a:latin typeface="Arial" charset="0"/>
            </a:endParaRPr>
          </a:p>
          <a:p>
            <a:pPr eaLnBrk="1" hangingPunct="1"/>
            <a:r>
              <a:rPr lang="en-US" sz="105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Systems </a:t>
            </a:r>
            <a:r>
              <a:rPr lang="en-US" sz="1050" dirty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Security </a:t>
            </a:r>
            <a:endParaRPr lang="en-US" sz="1050" dirty="0" smtClean="0">
              <a:solidFill>
                <a:srgbClr val="1F497D">
                  <a:lumMod val="40000"/>
                  <a:lumOff val="60000"/>
                </a:srgbClr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48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19051" y="-110613"/>
            <a:ext cx="7052411" cy="1135626"/>
          </a:xfrm>
        </p:spPr>
        <p:txBody>
          <a:bodyPr/>
          <a:lstStyle/>
          <a:p>
            <a:r>
              <a:rPr lang="en-US" dirty="0" smtClean="0"/>
              <a:t>ADPICS</a:t>
            </a:r>
            <a:endParaRPr lang="en-US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009645"/>
            <a:ext cx="683118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Buyer ID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When request this field, make sure the Buyer ID was previously added by SFMA. Contact your SFMA Analyst about the procedure.</a:t>
            </a:r>
            <a:endParaRPr lang="en-US" sz="2000" dirty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Mirroring users is no longer available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The option of adding 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new users 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by replicating an existing 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one is no longer available (November 2016).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Using standard shells guarantees an appropriate access level (users with same duties have same access level) 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and comply with the agency’s internal 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controls.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Custom set-up can be requested anytime.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If your agency has specific needs, discuss alternatives with the SFMS Management.</a:t>
            </a:r>
          </a:p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Example</a:t>
            </a:r>
          </a:p>
          <a:p>
            <a:pPr algn="just">
              <a:buClr>
                <a:srgbClr val="4F81BD">
                  <a:lumMod val="50000"/>
                </a:srgbClr>
              </a:buClr>
            </a:pPr>
            <a:endParaRPr lang="en-US" sz="20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endParaRPr lang="en-US" sz="2000" dirty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endParaRPr lang="en-US" sz="20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endParaRPr lang="en-US" sz="2000" dirty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endParaRPr lang="en-US" sz="20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endParaRPr lang="en-US" sz="2000" dirty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Font typeface="Wingdings" pitchFamily="2" charset="2"/>
              <a:buNone/>
            </a:pPr>
            <a:endParaRPr lang="en-US" sz="1600" dirty="0">
              <a:solidFill>
                <a:srgbClr val="4F81BD">
                  <a:lumMod val="50000"/>
                </a:srgbClr>
              </a:solidFill>
            </a:endParaRPr>
          </a:p>
          <a:p>
            <a:pPr lvl="1" algn="just">
              <a:buClr>
                <a:srgbClr val="4F81BD">
                  <a:lumMod val="50000"/>
                </a:srgbClr>
              </a:buClr>
            </a:pPr>
            <a:endParaRPr lang="en-US" sz="1600" dirty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Font typeface="Wingdings" pitchFamily="2" charset="2"/>
              <a:buNone/>
            </a:pPr>
            <a:endParaRPr lang="en-US" sz="16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050" b="1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Statewide </a:t>
            </a:r>
            <a:r>
              <a:rPr lang="en-US" sz="1050" b="1" dirty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Accounting &amp; Reporting Services </a:t>
            </a:r>
            <a:endParaRPr lang="en-US" sz="1050" dirty="0">
              <a:solidFill>
                <a:srgbClr val="1F497D">
                  <a:lumMod val="40000"/>
                  <a:lumOff val="60000"/>
                </a:srgbClr>
              </a:solidFill>
              <a:latin typeface="Arial" charset="0"/>
            </a:endParaRPr>
          </a:p>
          <a:p>
            <a:pPr eaLnBrk="1" hangingPunct="1"/>
            <a:r>
              <a:rPr lang="en-US" sz="105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Systems </a:t>
            </a:r>
            <a:r>
              <a:rPr lang="en-US" sz="1050" dirty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Security </a:t>
            </a:r>
            <a:endParaRPr lang="en-US" sz="1050" dirty="0" smtClean="0">
              <a:solidFill>
                <a:srgbClr val="1F497D">
                  <a:lumMod val="40000"/>
                  <a:lumOff val="60000"/>
                </a:srgbClr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572000"/>
            <a:ext cx="6273297" cy="20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99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7374" y="7374"/>
            <a:ext cx="7052411" cy="1135626"/>
          </a:xfrm>
        </p:spPr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184702"/>
            <a:ext cx="683118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Systems Security website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600" dirty="0">
                <a:solidFill>
                  <a:srgbClr val="4F81BD">
                    <a:lumMod val="50000"/>
                  </a:srgbClr>
                </a:solidFill>
                <a:hlinkClick r:id="rId4"/>
              </a:rPr>
              <a:t>http://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  <a:hlinkClick r:id="rId4"/>
              </a:rPr>
              <a:t>www.oregon.gov/das/Financial/Acctng/Pages/Syst-security.aspx</a:t>
            </a:r>
            <a:endParaRPr lang="en-US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Font typeface="Wingdings" pitchFamily="2" charset="2"/>
              <a:buNone/>
            </a:pPr>
            <a:endParaRPr lang="en-US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SFMA Security Manuals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ADPICS Security Manual and R*STARS Security Manual are available by request (email 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to </a:t>
            </a:r>
            <a:r>
              <a:rPr lang="en-US" sz="1600" b="1" dirty="0">
                <a:solidFill>
                  <a:srgbClr val="4F81BD">
                    <a:lumMod val="50000"/>
                  </a:srgbClr>
                </a:solidFill>
              </a:rPr>
              <a:t>Security.SYSTEMS@oregon.gov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to get a copy).</a:t>
            </a: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Font typeface="Wingdings" pitchFamily="2" charset="2"/>
              <a:buNone/>
            </a:pPr>
            <a:endParaRPr lang="en-US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OSPA Security Manual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  <a:hlinkClick r:id="rId5"/>
              </a:rPr>
              <a:t>http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  <a:hlinkClick r:id="rId5"/>
              </a:rPr>
              <a:t>://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  <a:hlinkClick r:id="rId5"/>
              </a:rPr>
              <a:t>www.oregon.gov/das/Financial/Payroll/Documents/Introsecurity.pdf</a:t>
            </a:r>
            <a:endParaRPr lang="en-US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Font typeface="Wingdings" pitchFamily="2" charset="2"/>
              <a:buNone/>
            </a:pPr>
            <a:endParaRPr lang="en-US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</a:rPr>
              <a:t>Datamart Maintenance </a:t>
            </a: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Website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  <a:hlinkClick r:id="rId6"/>
              </a:rPr>
              <a:t>https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  <a:hlinkClick r:id="rId6"/>
              </a:rPr>
              <a:t>://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  <a:hlinkClick r:id="rId6"/>
              </a:rPr>
              <a:t>dasapp.state.or.us/DatamartApp</a:t>
            </a:r>
            <a:endParaRPr lang="en-US" sz="1600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1" algn="just">
              <a:buClr>
                <a:srgbClr val="4F81BD">
                  <a:lumMod val="50000"/>
                </a:srgbClr>
              </a:buClr>
            </a:pPr>
            <a:endParaRPr lang="en-US" sz="1600" dirty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</a:rPr>
              <a:t>HR Systems &amp; Services website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  <a:hlinkClick r:id="rId7"/>
              </a:rPr>
              <a:t>http://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  <a:hlinkClick r:id="rId7"/>
              </a:rPr>
              <a:t>www.oregon.gov/das/HR/pages/index.aspx</a:t>
            </a:r>
            <a:endParaRPr lang="en-US" sz="1200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1" algn="just">
              <a:buClr>
                <a:srgbClr val="4F81BD">
                  <a:lumMod val="50000"/>
                </a:srgbClr>
              </a:buClr>
            </a:pPr>
            <a:endParaRPr lang="en-US" sz="1200" dirty="0">
              <a:solidFill>
                <a:srgbClr val="4F81BD">
                  <a:lumMod val="50000"/>
                </a:srgbClr>
              </a:solidFill>
            </a:endParaRPr>
          </a:p>
          <a:p>
            <a:pPr marL="0" indent="0" algn="just">
              <a:buClr>
                <a:srgbClr val="4F81BD">
                  <a:lumMod val="50000"/>
                </a:srgbClr>
              </a:buClr>
              <a:buFont typeface="Wingdings" pitchFamily="2" charset="2"/>
              <a:buNone/>
            </a:pPr>
            <a:endParaRPr lang="en-US" sz="1600" dirty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endParaRPr lang="en-US" sz="20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endParaRPr lang="en-US" sz="2000" dirty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endParaRPr lang="en-US" sz="20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endParaRPr lang="en-US" sz="2000" dirty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Font typeface="Wingdings" pitchFamily="2" charset="2"/>
              <a:buNone/>
            </a:pPr>
            <a:endParaRPr lang="en-US" sz="1600" dirty="0">
              <a:solidFill>
                <a:srgbClr val="4F81BD">
                  <a:lumMod val="50000"/>
                </a:srgbClr>
              </a:solidFill>
            </a:endParaRPr>
          </a:p>
          <a:p>
            <a:pPr lvl="1" algn="just">
              <a:buClr>
                <a:srgbClr val="4F81BD">
                  <a:lumMod val="50000"/>
                </a:srgbClr>
              </a:buClr>
            </a:pPr>
            <a:endParaRPr lang="en-US" sz="1600" dirty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Font typeface="Wingdings" pitchFamily="2" charset="2"/>
              <a:buNone/>
            </a:pPr>
            <a:endParaRPr lang="en-US" sz="16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050" b="1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Statewide </a:t>
            </a:r>
            <a:r>
              <a:rPr lang="en-US" sz="1050" b="1" dirty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Accounting &amp; Reporting Services </a:t>
            </a:r>
            <a:endParaRPr lang="en-US" sz="1050" dirty="0">
              <a:solidFill>
                <a:srgbClr val="1F497D">
                  <a:lumMod val="40000"/>
                  <a:lumOff val="60000"/>
                </a:srgbClr>
              </a:solidFill>
              <a:latin typeface="Arial" charset="0"/>
            </a:endParaRPr>
          </a:p>
          <a:p>
            <a:pPr eaLnBrk="1" hangingPunct="1"/>
            <a:r>
              <a:rPr lang="en-US" sz="105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Systems </a:t>
            </a:r>
            <a:r>
              <a:rPr lang="en-US" sz="1050" dirty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Security </a:t>
            </a:r>
            <a:endParaRPr lang="en-US" sz="1050" dirty="0" smtClean="0">
              <a:solidFill>
                <a:srgbClr val="1F497D">
                  <a:lumMod val="40000"/>
                  <a:lumOff val="60000"/>
                </a:srgbClr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83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8"/>
            <a:ext cx="7773338" cy="113408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accent1">
                    <a:lumMod val="50000"/>
                  </a:schemeClr>
                </a:solidFill>
              </a:rPr>
              <a:t>RACF ID</a:t>
            </a:r>
            <a:r>
              <a:rPr lang="en-US" sz="4000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000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</a:rPr>
              <a:t>Resource Access Control Facility ID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1752600"/>
            <a:ext cx="85344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Needed to access financial systems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Components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3 letters – Agy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 additional letters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 numbers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………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AGYXX##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Temporary Service Workers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Job rotations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en-US" sz="2800" cap="none" baseline="30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nd</a:t>
            </a: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concurrent agency position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Any temporary worker, contractor, student, or volunteer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5" y="0"/>
            <a:ext cx="2084215" cy="6858000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7374" y="7374"/>
            <a:ext cx="7052411" cy="1135626"/>
          </a:xfrm>
        </p:spPr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28600" y="1219200"/>
            <a:ext cx="683118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4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Systems Security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</a:rPr>
              <a:t>Systems Security</a:t>
            </a:r>
            <a:endParaRPr lang="en-US" sz="1200" dirty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Font typeface="Wingdings" pitchFamily="2" charset="2"/>
              <a:buNone/>
            </a:pPr>
            <a:r>
              <a:rPr lang="en-US" sz="1200" dirty="0">
                <a:solidFill>
                  <a:srgbClr val="4F81BD">
                    <a:lumMod val="50000"/>
                  </a:srgbClr>
                </a:solidFill>
              </a:rPr>
              <a:t>      </a:t>
            </a: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</a:rPr>
              <a:t>  </a:t>
            </a: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  <a:hlinkClick r:id="rId4"/>
              </a:rPr>
              <a:t>Security.SYSTEMS@oregon.gov</a:t>
            </a:r>
            <a:endParaRPr lang="en-US" sz="1200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200" dirty="0">
                <a:solidFill>
                  <a:srgbClr val="4F81BD">
                    <a:lumMod val="50000"/>
                  </a:srgbClr>
                </a:solidFill>
              </a:rPr>
              <a:t>Systems Security Officer</a:t>
            </a: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None/>
            </a:pPr>
            <a:r>
              <a:rPr lang="en-US" sz="1200" dirty="0">
                <a:solidFill>
                  <a:srgbClr val="4F81BD">
                    <a:lumMod val="50000"/>
                  </a:srgbClr>
                </a:solidFill>
              </a:rPr>
              <a:t>         Alex Medina</a:t>
            </a: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None/>
            </a:pPr>
            <a:r>
              <a:rPr lang="en-US" sz="1200" dirty="0">
                <a:solidFill>
                  <a:srgbClr val="4F81BD">
                    <a:lumMod val="50000"/>
                  </a:srgbClr>
                </a:solidFill>
              </a:rPr>
              <a:t>        </a:t>
            </a:r>
            <a:r>
              <a:rPr lang="en-US" sz="1200" dirty="0">
                <a:solidFill>
                  <a:srgbClr val="4F81BD">
                    <a:lumMod val="50000"/>
                  </a:srgbClr>
                </a:solidFill>
                <a:hlinkClick r:id="rId5"/>
              </a:rPr>
              <a:t>Alex.MEDINA@oregon.gov</a:t>
            </a:r>
            <a:endParaRPr lang="en-US" sz="1200" dirty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None/>
            </a:pPr>
            <a:r>
              <a:rPr lang="en-US" sz="1200" dirty="0">
                <a:solidFill>
                  <a:srgbClr val="4F81BD">
                    <a:lumMod val="50000"/>
                  </a:srgbClr>
                </a:solidFill>
              </a:rPr>
              <a:t>       (503) </a:t>
            </a: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</a:rPr>
              <a:t>373-2167</a:t>
            </a:r>
          </a:p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OSPS</a:t>
            </a: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</a:rPr>
              <a:t>OSPS Help Desk</a:t>
            </a:r>
            <a:endParaRPr lang="en-US" sz="1200" dirty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Font typeface="Wingdings" pitchFamily="2" charset="2"/>
              <a:buNone/>
            </a:pPr>
            <a:r>
              <a:rPr lang="en-US" sz="1200" dirty="0">
                <a:solidFill>
                  <a:srgbClr val="4F81BD">
                    <a:lumMod val="50000"/>
                  </a:srgbClr>
                </a:solidFill>
              </a:rPr>
              <a:t>   </a:t>
            </a: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</a:rPr>
              <a:t>     </a:t>
            </a: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  <a:hlinkClick r:id="rId6"/>
              </a:rPr>
              <a:t>OSPS.HELP@oregon.gov</a:t>
            </a:r>
            <a:endParaRPr lang="en-US" sz="1200" dirty="0" smtClean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None/>
            </a:pP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</a:rPr>
              <a:t>        </a:t>
            </a:r>
            <a:r>
              <a:rPr lang="en-US" sz="1200" dirty="0">
                <a:solidFill>
                  <a:srgbClr val="4F81BD">
                    <a:lumMod val="50000"/>
                  </a:srgbClr>
                </a:solidFill>
              </a:rPr>
              <a:t>(503) 378-6777</a:t>
            </a:r>
            <a:endParaRPr lang="en-US" sz="12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Datamart</a:t>
            </a:r>
            <a:endParaRPr lang="en-US" sz="1600" dirty="0">
              <a:solidFill>
                <a:srgbClr val="4F81BD">
                  <a:lumMod val="50000"/>
                </a:srgbClr>
              </a:solidFill>
            </a:endParaRP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</a:rPr>
              <a:t>Datamart Support</a:t>
            </a:r>
            <a:endParaRPr lang="en-US" sz="1200" dirty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Font typeface="Wingdings" pitchFamily="2" charset="2"/>
              <a:buNone/>
            </a:pPr>
            <a:r>
              <a:rPr lang="en-US" sz="1200" dirty="0">
                <a:solidFill>
                  <a:srgbClr val="4F81BD">
                    <a:lumMod val="50000"/>
                  </a:srgbClr>
                </a:solidFill>
              </a:rPr>
              <a:t>      </a:t>
            </a: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</a:rPr>
              <a:t>  </a:t>
            </a: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  <a:hlinkClick r:id="rId7"/>
              </a:rPr>
              <a:t>Datamart.Support@oregon.gov</a:t>
            </a:r>
            <a:endParaRPr lang="en-US" sz="1200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just">
              <a:buClr>
                <a:srgbClr val="4F81BD">
                  <a:lumMod val="50000"/>
                </a:srgbClr>
              </a:buClr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Mainframe Password Reset</a:t>
            </a:r>
            <a:endParaRPr lang="en-US" sz="1600" dirty="0">
              <a:solidFill>
                <a:srgbClr val="4F81BD">
                  <a:lumMod val="50000"/>
                </a:srgbClr>
              </a:solidFill>
            </a:endParaRPr>
          </a:p>
          <a:p>
            <a:pPr lvl="1" algn="just">
              <a:buClr>
                <a:srgbClr val="4F81BD">
                  <a:lumMod val="50000"/>
                </a:srgbClr>
              </a:buClr>
            </a:pP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</a:rPr>
              <a:t>DAS RACF Administrator</a:t>
            </a:r>
            <a:endParaRPr lang="en-US" sz="1200" dirty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None/>
            </a:pP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</a:rPr>
              <a:t>        </a:t>
            </a:r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  <a:hlinkClick r:id="rId8"/>
              </a:rPr>
              <a:t>DAS.RACFUserAdm@oregon.gov</a:t>
            </a:r>
            <a:endParaRPr lang="en-US" sz="1200" dirty="0" smtClean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None/>
            </a:pPr>
            <a:endParaRPr lang="en-US" sz="1200" dirty="0">
              <a:solidFill>
                <a:srgbClr val="4F81BD">
                  <a:lumMod val="50000"/>
                </a:srgbClr>
              </a:solidFill>
            </a:endParaRPr>
          </a:p>
          <a:p>
            <a:pPr marL="457200" lvl="1" indent="0" algn="just">
              <a:buClr>
                <a:srgbClr val="4F81BD">
                  <a:lumMod val="50000"/>
                </a:srgbClr>
              </a:buClr>
              <a:buFont typeface="Wingdings" pitchFamily="2" charset="2"/>
              <a:buNone/>
            </a:pPr>
            <a:endParaRPr lang="en-US" sz="12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9046" y="417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050" b="1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Statewide </a:t>
            </a:r>
            <a:r>
              <a:rPr lang="en-US" sz="1050" b="1" dirty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Accounting &amp; Reporting Services </a:t>
            </a:r>
            <a:endParaRPr lang="en-US" sz="1050" dirty="0">
              <a:solidFill>
                <a:srgbClr val="1F497D">
                  <a:lumMod val="40000"/>
                  <a:lumOff val="60000"/>
                </a:srgbClr>
              </a:solidFill>
              <a:latin typeface="Arial" charset="0"/>
            </a:endParaRPr>
          </a:p>
          <a:p>
            <a:pPr eaLnBrk="1" hangingPunct="1"/>
            <a:r>
              <a:rPr lang="en-US" sz="105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Systems </a:t>
            </a:r>
            <a:r>
              <a:rPr lang="en-US" sz="1050" dirty="0">
                <a:solidFill>
                  <a:srgbClr val="1F497D">
                    <a:lumMod val="40000"/>
                    <a:lumOff val="60000"/>
                  </a:srgbClr>
                </a:solidFill>
                <a:latin typeface="Arial" charset="0"/>
              </a:rPr>
              <a:t>Security </a:t>
            </a:r>
            <a:endParaRPr lang="en-US" sz="1050" dirty="0" smtClean="0">
              <a:solidFill>
                <a:srgbClr val="1F497D">
                  <a:lumMod val="40000"/>
                  <a:lumOff val="60000"/>
                </a:srgbClr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35" y="231351"/>
            <a:ext cx="682113" cy="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36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RACF Requests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Request is to be from the agency </a:t>
            </a:r>
            <a:r>
              <a:rPr lang="en-US" sz="3200" i="1" cap="none" dirty="0" smtClean="0">
                <a:solidFill>
                  <a:schemeClr val="accent1">
                    <a:lumMod val="50000"/>
                  </a:schemeClr>
                </a:solidFill>
              </a:rPr>
              <a:t>personnel</a:t>
            </a: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 security officer or an HR appointing authority</a:t>
            </a:r>
          </a:p>
          <a:p>
            <a:pPr eaLnBrk="1" hangingPunct="1">
              <a:defRPr/>
            </a:pPr>
            <a:r>
              <a:rPr lang="en-US" sz="3200" cap="none" dirty="0" smtClean="0">
                <a:solidFill>
                  <a:schemeClr val="accent1">
                    <a:lumMod val="50000"/>
                  </a:schemeClr>
                </a:solidFill>
              </a:rPr>
              <a:t>Email to</a:t>
            </a:r>
            <a:r>
              <a:rPr lang="en-US" sz="3200" b="1" cap="none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chemeClr val="hlink"/>
                </a:solidFill>
              </a:rPr>
              <a:t>Group.PPDB@Oregon.gov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981682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Passwords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b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No sharing of passwords or User ID’s</a:t>
            </a:r>
          </a:p>
          <a:p>
            <a:pPr lvl="1" eaLnBrk="1" hangingPunct="1"/>
            <a:r>
              <a:rPr lang="en-US" altLang="en-US" sz="2800" u="sng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Shared passwords or User ID’s will cause revoking from all financial systems</a:t>
            </a:r>
          </a:p>
          <a:p>
            <a:pPr eaLnBrk="1" hangingPunct="1"/>
            <a:r>
              <a:rPr lang="en-US" altLang="en-US" sz="32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Resume vs. Reset</a:t>
            </a:r>
          </a:p>
          <a:p>
            <a:pPr lvl="1" eaLnBrk="1" hangingPunct="1"/>
            <a:r>
              <a:rPr lang="en-US" altLang="en-US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Resume – </a:t>
            </a:r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knows password but entered incorrectly</a:t>
            </a:r>
          </a:p>
          <a:p>
            <a:pPr lvl="1" eaLnBrk="1" hangingPunct="1"/>
            <a:r>
              <a:rPr lang="en-US" altLang="en-US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Reset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– </a:t>
            </a:r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password was forgotten or expired</a:t>
            </a:r>
          </a:p>
          <a:p>
            <a:pPr eaLnBrk="1" hangingPunct="1"/>
            <a:r>
              <a:rPr lang="en-US" altLang="en-US" sz="32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Who can ask for password?</a:t>
            </a:r>
          </a:p>
          <a:p>
            <a:pPr lvl="1" eaLnBrk="1" hangingPunct="1"/>
            <a:r>
              <a:rPr lang="en-US" altLang="en-US" sz="28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Only the owner of the User 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1286482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Password Resets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1905000"/>
            <a:ext cx="8382000" cy="4267199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en-US" sz="8000" cap="none" dirty="0" smtClean="0">
                <a:solidFill>
                  <a:schemeClr val="accent1">
                    <a:lumMod val="50000"/>
                  </a:schemeClr>
                </a:solidFill>
              </a:rPr>
              <a:t>Where to send password reset requests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sz="5900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Mainframe</a:t>
            </a:r>
            <a:r>
              <a:rPr lang="en-US" sz="59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(SFMA and OSPA)</a:t>
            </a:r>
          </a:p>
          <a:p>
            <a:pPr lvl="2" eaLnBrk="1" hangingPunct="1">
              <a:defRPr/>
            </a:pPr>
            <a:r>
              <a:rPr lang="en-US" sz="5900" cap="none" dirty="0" smtClean="0">
                <a:hlinkClick r:id="rId3"/>
              </a:rPr>
              <a:t>DAS.RacfUserAdm@Oregon.gov</a:t>
            </a:r>
            <a:endParaRPr lang="en-US" sz="5900" cap="none" dirty="0" smtClean="0"/>
          </a:p>
          <a:p>
            <a:pPr lvl="3">
              <a:defRPr/>
            </a:pPr>
            <a:r>
              <a:rPr lang="en-US" sz="5700" cap="none" dirty="0" smtClean="0"/>
              <a:t>User includes name, RACF Id, and system name</a:t>
            </a:r>
          </a:p>
          <a:p>
            <a:pPr lvl="2" eaLnBrk="1" hangingPunct="1">
              <a:defRPr/>
            </a:pPr>
            <a:endParaRPr lang="en-US" sz="5900" dirty="0" smtClean="0"/>
          </a:p>
          <a:p>
            <a:pPr lvl="1" eaLnBrk="1" hangingPunct="1">
              <a:defRPr/>
            </a:pPr>
            <a:r>
              <a:rPr lang="en-US" sz="59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Datamart</a:t>
            </a:r>
          </a:p>
          <a:p>
            <a:pPr lvl="2" eaLnBrk="1" hangingPunct="1">
              <a:defRPr/>
            </a:pPr>
            <a:r>
              <a:rPr lang="en-US" sz="5900" cap="none" dirty="0">
                <a:hlinkClick r:id="rId4"/>
              </a:rPr>
              <a:t>https://dasapp.state.or.us/DatamartApp</a:t>
            </a:r>
            <a:endParaRPr lang="en-US" sz="5900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184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0E7A523623CB4F8C0C3CD503D8FBAF" ma:contentTypeVersion="10" ma:contentTypeDescription="Create a new document." ma:contentTypeScope="" ma:versionID="9b1f0a128b820d3fcb20353df2d8d6c3">
  <xsd:schema xmlns:xsd="http://www.w3.org/2001/XMLSchema" xmlns:xs="http://www.w3.org/2001/XMLSchema" xmlns:p="http://schemas.microsoft.com/office/2006/metadata/properties" xmlns:ns1="http://schemas.microsoft.com/sharepoint/v3" xmlns:ns2="9333e0c0-1495-4f6e-9f18-9c5629cbe005" xmlns:ns3="c11a4dd1-9999-41de-ad6b-508521c3559d" targetNamespace="http://schemas.microsoft.com/office/2006/metadata/properties" ma:root="true" ma:fieldsID="f0e6b6247e372e1f093a66a1bf209789" ns1:_="" ns2:_="" ns3:_="">
    <xsd:import namespace="http://schemas.microsoft.com/sharepoint/v3"/>
    <xsd:import namespace="9333e0c0-1495-4f6e-9f18-9c5629cbe005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opic_x0020_Area" minOccurs="0"/>
                <xsd:element ref="ns2:Chapter" minOccurs="0"/>
                <xsd:element ref="ns2:Alpha_x002f_Number" minOccurs="0"/>
                <xsd:element ref="ns2:Document_x0020_title" minOccurs="0"/>
                <xsd:element ref="ns3:SharedWithUsers" minOccurs="0"/>
                <xsd:element ref="ns2:Effect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3e0c0-1495-4f6e-9f18-9c5629cbe005" elementFormDefault="qualified">
    <xsd:import namespace="http://schemas.microsoft.com/office/2006/documentManagement/types"/>
    <xsd:import namespace="http://schemas.microsoft.com/office/infopath/2007/PartnerControls"/>
    <xsd:element name="Topic_x0020_Area" ma:index="10" nillable="true" ma:displayName="Topic" ma:format="Dropdown" ma:internalName="Topic_x0020_Area">
      <xsd:simpleType>
        <xsd:restriction base="dms:Choice">
          <xsd:enumeration value="OAM"/>
          <xsd:enumeration value="Forms"/>
          <xsd:enumeration value="Debt Disclosures"/>
          <xsd:enumeration value="General Disclosures"/>
          <xsd:enumeration value="SEFA Disclosures"/>
          <xsd:enumeration value="YEC"/>
          <xsd:enumeration value="Publications"/>
          <xsd:enumeration value="Reports"/>
          <xsd:enumeration value="Policies"/>
          <xsd:enumeration value="Training"/>
          <xsd:enumeration value="Statewide Balancing"/>
          <xsd:enumeration value="Accounts Receivable"/>
          <xsd:enumeration value="Security"/>
        </xsd:restriction>
      </xsd:simpleType>
    </xsd:element>
    <xsd:element name="Chapter" ma:index="11" nillable="true" ma:displayName="Chapter" ma:format="Dropdown" ma:internalName="Chapter">
      <xsd:simpleType>
        <xsd:union memberTypes="dms:Text">
          <xsd:simpleType>
            <xsd:restriction base="dms:Choice">
              <xsd:enumeration value="01 - Introduction"/>
              <xsd:enumeration value="05 - R*STARS"/>
              <xsd:enumeration value="10 - Internal control"/>
              <xsd:enumeration value="15 - Accounting &amp; financial reporting"/>
              <xsd:enumeration value="20 - Budgetary accounting &amp; reporting"/>
              <xsd:enumeration value="25 - Management accounting"/>
              <xsd:enumeration value="30 - Federal compliance"/>
              <xsd:enumeration value="35 - Accounts receivable management"/>
              <xsd:enumeration value="40 - Travel"/>
              <xsd:enumeration value="45 - Payroll"/>
              <xsd:enumeration value="50 - Tax issues"/>
              <xsd:enumeration value="55 - Other programs"/>
              <xsd:enumeration value="60 - Chart of accounts"/>
              <xsd:enumeration value="65 - Glossary"/>
              <xsd:enumeration value="70 - Agency lists"/>
              <xsd:enumeration value="75 - Forms"/>
              <xsd:enumeration value="A-G"/>
              <xsd:enumeration value="H- Sample of completed disclosure forms"/>
              <xsd:enumeration value="I- Forms"/>
            </xsd:restriction>
          </xsd:simpleType>
        </xsd:union>
      </xsd:simpleType>
    </xsd:element>
    <xsd:element name="Alpha_x002f_Number" ma:index="12" nillable="true" ma:displayName="Document ID" ma:internalName="Alpha_x002f_Number">
      <xsd:simpleType>
        <xsd:restriction base="dms:Text">
          <xsd:maxLength value="255"/>
        </xsd:restriction>
      </xsd:simpleType>
    </xsd:element>
    <xsd:element name="Document_x0020_title" ma:index="13" nillable="true" ma:displayName="Document Title" ma:description="Enter full title of the document and the URL of the document." ma:format="Hyperlink" ma:internalName="Document_x0020_titl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ffective_x0020_Date" ma:index="15" nillable="true" ma:displayName="Effective Date" ma:internalName="Effective_x0020_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title xmlns="9333e0c0-1495-4f6e-9f18-9c5629cbe005">
      <Url xsi:nil="true"/>
      <Description xsi:nil="true"/>
    </Document_x0020_title>
    <Chapter xmlns="9333e0c0-1495-4f6e-9f18-9c5629cbe005" xsi:nil="true"/>
    <Alpha_x002f_Number xmlns="9333e0c0-1495-4f6e-9f18-9c5629cbe005" xsi:nil="true"/>
    <Topic_x0020_Area xmlns="9333e0c0-1495-4f6e-9f18-9c5629cbe005">Training</Topic_x0020_Area>
    <Effective_x0020_Date xmlns="9333e0c0-1495-4f6e-9f18-9c5629cbe005" xsi:nil="true"/>
  </documentManagement>
</p:properties>
</file>

<file path=customXml/itemProps1.xml><?xml version="1.0" encoding="utf-8"?>
<ds:datastoreItem xmlns:ds="http://schemas.openxmlformats.org/officeDocument/2006/customXml" ds:itemID="{CA076384-BF8E-4927-ABCE-E6FF1123FD16}"/>
</file>

<file path=customXml/itemProps2.xml><?xml version="1.0" encoding="utf-8"?>
<ds:datastoreItem xmlns:ds="http://schemas.openxmlformats.org/officeDocument/2006/customXml" ds:itemID="{28C0D655-5C52-460A-BBED-9AF7C56E9F6F}"/>
</file>

<file path=customXml/itemProps3.xml><?xml version="1.0" encoding="utf-8"?>
<ds:datastoreItem xmlns:ds="http://schemas.openxmlformats.org/officeDocument/2006/customXml" ds:itemID="{14A76228-F08F-4713-8BF5-0D90BE7B3AA5}"/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9461</TotalTime>
  <Words>3257</Words>
  <Application>Microsoft Office PowerPoint</Application>
  <PresentationFormat>On-screen Show (4:3)</PresentationFormat>
  <Paragraphs>621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Arial Narrow</vt:lpstr>
      <vt:lpstr>Consolas</vt:lpstr>
      <vt:lpstr>Courier New</vt:lpstr>
      <vt:lpstr>Lucida Console</vt:lpstr>
      <vt:lpstr>Times New Roman</vt:lpstr>
      <vt:lpstr>Tw Cen MT</vt:lpstr>
      <vt:lpstr>Wingdings</vt:lpstr>
      <vt:lpstr>01018438</vt:lpstr>
      <vt:lpstr>Droplet</vt:lpstr>
      <vt:lpstr>Agency Security Officer Training</vt:lpstr>
      <vt:lpstr>Content</vt:lpstr>
      <vt:lpstr>Internal Control</vt:lpstr>
      <vt:lpstr>Internal Control</vt:lpstr>
      <vt:lpstr>Internal Control</vt:lpstr>
      <vt:lpstr>RACF ID Resource Access Control Facility ID</vt:lpstr>
      <vt:lpstr>RACF Requests</vt:lpstr>
      <vt:lpstr>Passwords</vt:lpstr>
      <vt:lpstr>Password Resets</vt:lpstr>
      <vt:lpstr>Agency Security Officers (ASO)</vt:lpstr>
      <vt:lpstr>Establishing ASO</vt:lpstr>
      <vt:lpstr>Establishing ASO - continued</vt:lpstr>
      <vt:lpstr>Establishing ASO  - continued</vt:lpstr>
      <vt:lpstr>ASO Responsibilities</vt:lpstr>
      <vt:lpstr>ASO Responsibilities – cont.</vt:lpstr>
      <vt:lpstr>Sending Requests</vt:lpstr>
      <vt:lpstr>Sending Requests  - continued</vt:lpstr>
      <vt:lpstr>Sending Requests - continued</vt:lpstr>
      <vt:lpstr>Sending Requests - continued</vt:lpstr>
      <vt:lpstr>Sending Requests - continued</vt:lpstr>
      <vt:lpstr>Sending Requests - continued</vt:lpstr>
      <vt:lpstr>EMail List for Security Officers</vt:lpstr>
      <vt:lpstr>Semi-annual Security Review</vt:lpstr>
      <vt:lpstr>Semi-annual Security Review</vt:lpstr>
      <vt:lpstr>Semi-annual Security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R*STARS Relational Statewide Accounting &amp; Reporting System</vt:lpstr>
      <vt:lpstr>96 A – USER SECURITY PROFILE</vt:lpstr>
      <vt:lpstr>96 B – USER SECURITY PROFILE</vt:lpstr>
      <vt:lpstr>D66 – USER CLASS PROFILE</vt:lpstr>
      <vt:lpstr>R*STARS cont.</vt:lpstr>
      <vt:lpstr>R*STARS cont.</vt:lpstr>
      <vt:lpstr>Datamart</vt:lpstr>
      <vt:lpstr>Datamart</vt:lpstr>
      <vt:lpstr>Datamart</vt:lpstr>
      <vt:lpstr>Datamart</vt:lpstr>
      <vt:lpstr>Datamart</vt:lpstr>
      <vt:lpstr>Datamart</vt:lpstr>
      <vt:lpstr>Datamart</vt:lpstr>
      <vt:lpstr>OSPA Security Oregon State Payroll Application</vt:lpstr>
      <vt:lpstr>Requesting User Access</vt:lpstr>
      <vt:lpstr>Requesting User Access – cont.</vt:lpstr>
      <vt:lpstr>OSPS User Security Screen</vt:lpstr>
      <vt:lpstr>OSPS by User Type</vt:lpstr>
      <vt:lpstr>Requesting Terminal Access</vt:lpstr>
      <vt:lpstr>Terminal ID Information</vt:lpstr>
      <vt:lpstr>How to Find the Terminal ID</vt:lpstr>
      <vt:lpstr>Dual Update Access in OSPA &amp; PPDB</vt:lpstr>
      <vt:lpstr>ADPICS</vt:lpstr>
      <vt:lpstr>ADPICS</vt:lpstr>
      <vt:lpstr>Additional Resources</vt:lpstr>
      <vt:lpstr>Contacts</vt:lpstr>
    </vt:vector>
  </TitlesOfParts>
  <Company>State of Oregon - DAS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Security Officer Training - PowerPoint</dc:title>
  <dc:creator>State of Oregon DAS</dc:creator>
  <cp:lastModifiedBy>WILLIAMS Karen A * CFO</cp:lastModifiedBy>
  <cp:revision>459</cp:revision>
  <cp:lastPrinted>2017-04-13T16:05:22Z</cp:lastPrinted>
  <dcterms:created xsi:type="dcterms:W3CDTF">2009-04-14T16:34:21Z</dcterms:created>
  <dcterms:modified xsi:type="dcterms:W3CDTF">2017-04-25T18:00:31Z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0x010100CE0E7A523623CB4F8C0C3CD503D8FBAF</vt:lpwstr>
  </property>
</Properties>
</file>