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entation.xml" ContentType="application/vnd.openxmlformats-officedocument.presentationml.presentation.main+xml"/>
  <Override PartName="/ppt/slides/slide94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92.xml" ContentType="application/vnd.openxmlformats-officedocument.presentationml.slide+xml"/>
  <Override PartName="/ppt/slides/slide82.xml" ContentType="application/vnd.openxmlformats-officedocument.presentationml.slide+xml"/>
  <Override PartName="/ppt/slides/slide93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6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87.xml" ContentType="application/vnd.openxmlformats-officedocument.presentationml.notesSlid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3.xml" ContentType="application/vnd.openxmlformats-officedocument.presentationml.slideLayout+xml"/>
  <Override PartName="/ppt/notesSlides/notesSlide91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8.xml" ContentType="application/vnd.openxmlformats-officedocument.presentationml.notesSlid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theme/themeOverride7.xml" ContentType="application/vnd.openxmlformats-officedocument.themeOverride+xml"/>
  <Override PartName="/ppt/theme/themeOverride6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59" r:id="rId3"/>
    <p:sldMasterId id="2147483771" r:id="rId4"/>
    <p:sldMasterId id="2147483783" r:id="rId5"/>
    <p:sldMasterId id="2147483800" r:id="rId6"/>
    <p:sldMasterId id="2147483812" r:id="rId7"/>
  </p:sldMasterIdLst>
  <p:notesMasterIdLst>
    <p:notesMasterId r:id="rId104"/>
  </p:notesMasterIdLst>
  <p:sldIdLst>
    <p:sldId id="256" r:id="rId8"/>
    <p:sldId id="257" r:id="rId9"/>
    <p:sldId id="258" r:id="rId10"/>
    <p:sldId id="259" r:id="rId11"/>
    <p:sldId id="260" r:id="rId12"/>
    <p:sldId id="273" r:id="rId13"/>
    <p:sldId id="261" r:id="rId14"/>
    <p:sldId id="274" r:id="rId15"/>
    <p:sldId id="275" r:id="rId16"/>
    <p:sldId id="289" r:id="rId17"/>
    <p:sldId id="290" r:id="rId18"/>
    <p:sldId id="291" r:id="rId19"/>
    <p:sldId id="292" r:id="rId20"/>
    <p:sldId id="293" r:id="rId21"/>
    <p:sldId id="294" r:id="rId22"/>
    <p:sldId id="263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264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265" r:id="rId47"/>
    <p:sldId id="276" r:id="rId48"/>
    <p:sldId id="277" r:id="rId49"/>
    <p:sldId id="279" r:id="rId50"/>
    <p:sldId id="280" r:id="rId51"/>
    <p:sldId id="281" r:id="rId52"/>
    <p:sldId id="283" r:id="rId53"/>
    <p:sldId id="278" r:id="rId54"/>
    <p:sldId id="282" r:id="rId55"/>
    <p:sldId id="287" r:id="rId56"/>
    <p:sldId id="266" r:id="rId57"/>
    <p:sldId id="288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26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268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269" r:id="rId94"/>
    <p:sldId id="351" r:id="rId95"/>
    <p:sldId id="352" r:id="rId96"/>
    <p:sldId id="353" r:id="rId97"/>
    <p:sldId id="354" r:id="rId98"/>
    <p:sldId id="355" r:id="rId99"/>
    <p:sldId id="270" r:id="rId100"/>
    <p:sldId id="284" r:id="rId101"/>
    <p:sldId id="285" r:id="rId102"/>
    <p:sldId id="286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6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07" Type="http://schemas.openxmlformats.org/officeDocument/2006/relationships/theme" Target="theme/theme1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tableStyles" Target="tableStyles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customXml" Target="../customXml/item1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customXml" Target="../customXml/item2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1806F-B805-473E-9B3B-7722C110CC24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91EB-2266-41B9-A4EA-FF59E0BE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6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95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BAC9-4033-489C-A74B-C46A6AB8BDB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9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BAC9-4033-489C-A74B-C46A6AB8BDB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2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BAC9-4033-489C-A74B-C46A6AB8BDB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5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BAC9-4033-489C-A74B-C46A6AB8BDB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8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BAC9-4033-489C-A74B-C46A6AB8BDB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3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BAC9-4033-489C-A74B-C46A6AB8BDB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8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5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95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2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5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80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3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71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4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94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16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04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53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D5D73-CDCF-4077-B374-E53FA748CB8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90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85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8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16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00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90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4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12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83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07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038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9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930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9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54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453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0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811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12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654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660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215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465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066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8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893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966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860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349250"/>
            <a:ext cx="7721600" cy="43449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811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1162050"/>
            <a:ext cx="7454900" cy="41941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48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8" y="381000"/>
            <a:ext cx="6788150" cy="38195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0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850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760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1188" y="106680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24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487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6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206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351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96B1-9D60-4685-8643-D7FECBA69AE0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805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779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255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813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506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418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0A1F-3778-4CA6-B89B-DB3F7B099F9B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341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0A1F-3778-4CA6-B89B-DB3F7B099F9B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290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C0A1F-3778-4CA6-B89B-DB3F7B099F9B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3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761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779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843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293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9935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826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03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907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372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4392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496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916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439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3088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2782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B702-1A49-44B8-B4E9-A97708066905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6558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8F5ED-5C35-4158-B9C4-3F5E5AA73092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5170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235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1231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4AF2-AD30-4969-B129-8D4943AB96EB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746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4AF2-AD30-4969-B129-8D4943AB96EB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2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5893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4AF2-AD30-4969-B129-8D4943AB96EB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84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4AF2-AD30-4969-B129-8D4943AB96EB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7941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4AF2-AD30-4969-B129-8D4943AB96EB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062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0038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086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5086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91EB-2266-41B9-A4EA-FF59E0BE728C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8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62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2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4F81BD"/>
                </a:solidFill>
              </a:rPr>
              <a:pPr/>
              <a:t>6/13/2018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4F81BD"/>
                </a:solidFill>
              </a:rPr>
              <a:pPr/>
              <a:t>6/13/2018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3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0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0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6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54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6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49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97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6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1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17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3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7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0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1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4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2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0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9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4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8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C76B-4BFA-4F50-AD61-4794E5A3D2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5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61DB-AEC2-4473-84DD-194A73701D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65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EC6-6866-4005-8B06-C9650AD419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07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4581-1437-4312-AA0E-4DB954357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5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52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6B27-908B-43ED-BB84-C2CAEDEE3D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7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DC91-A461-438F-8E34-9AAC385EF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42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D8B3-FACA-400B-A982-FED63545DC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33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0315-3C2E-45B8-A2FF-C4D5ED0B7E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11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748F-34BC-4C34-A6C2-CFC7335094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52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792B-A85F-4BC4-9687-335D877CE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2449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792B-A85F-4BC4-9687-335D877CE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474900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792B-A85F-4BC4-9687-335D877CE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2800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792B-A85F-4BC4-9687-335D877CE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2800385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792B-A85F-4BC4-9687-335D877CE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065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9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584-F767-4B2E-BB99-7AE692991A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66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0F81-EA46-4648-8EAD-3D93162BC3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22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26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88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E3D6B3-84C3-4967-AE11-BA4E6C54D60B}" type="datetimeFigureOut">
              <a:rPr lang="en-US" smtClean="0">
                <a:solidFill>
                  <a:srgbClr val="FEFCF7"/>
                </a:solidFill>
              </a:rPr>
              <a:pPr/>
              <a:t>6/13/2018</a:t>
            </a:fld>
            <a:endParaRPr lang="en-US" dirty="0">
              <a:solidFill>
                <a:srgbClr val="FEF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EF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95F779F-CA35-48A9-9BCE-1512B24F4916}" type="slidenum">
              <a:rPr lang="en-US" smtClean="0">
                <a:solidFill>
                  <a:srgbClr val="FEFCF7"/>
                </a:solidFill>
              </a:rPr>
              <a:pPr/>
              <a:t>‹#›</a:t>
            </a:fld>
            <a:endParaRPr lang="en-US" dirty="0">
              <a:solidFill>
                <a:srgbClr val="FEFC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858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17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9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79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17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88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78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221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49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059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33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05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16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409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7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9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290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699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736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274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3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7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2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E44E394-6C22-4F84-B6C5-92540C7C837E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0B3DC85-6C1B-4441-8D87-ABD64B6D9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E44E394-6C22-4F84-B6C5-92540C7C837E}" type="datetimeFigureOut">
              <a:rPr lang="en-US" smtClean="0">
                <a:solidFill>
                  <a:srgbClr val="4F81BD"/>
                </a:solidFill>
              </a:rPr>
              <a:pPr/>
              <a:t>6/13/2018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0B3DC85-6C1B-4441-8D87-ABD64B6D92D5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EF49-B847-41BF-A27E-030501097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1121-D0AD-4B6C-9EDF-40965A423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4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E44E394-6C22-4F84-B6C5-92540C7C837E}" type="datetimeFigureOut">
              <a:rPr lang="en-US" smtClean="0">
                <a:solidFill>
                  <a:srgbClr val="DF5327"/>
                </a:solidFill>
              </a:rPr>
              <a:pPr/>
              <a:t>6/13/2018</a:t>
            </a:fld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DF53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0B3DC85-6C1B-4441-8D87-ABD64B6D92D5}" type="slidenum">
              <a:rPr lang="en-US" smtClean="0">
                <a:solidFill>
                  <a:srgbClr val="DF5327"/>
                </a:solidFill>
              </a:rPr>
              <a:pPr/>
              <a:t>‹#›</a:t>
            </a:fld>
            <a:endParaRPr lang="en-US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792B-A85F-4BC4-9687-335D877CE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‹#›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3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1E3D6B3-84C3-4967-AE11-BA4E6C54D60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6/13/2018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95F779F-CA35-48A9-9BCE-1512B24F4916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61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3F50-0621-4ED0-A371-2727D99A94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4D5E-65D5-4709-96BA-9B877B829B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orbits.help@state.or.u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mg.com/us/governmentinstitute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wmf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wmf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28.wmf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wmf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hyperlink" Target="file://WPTSCFILL01/CFO/SARS/CAFR%202018/Disclosures/For%20Agencies/2018%20General%20Disclosure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A.Williams@oregon.gov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5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as/Financial/Acctng/Pages/Disc.aspx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as/Financial/Acctng/Pages/Index.aspx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SARS Year-end Close Training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June 14, 2018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Employment Auditorium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8:30 a.m. – 11:30 a.m.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140" y="4379655"/>
            <a:ext cx="1828800" cy="2109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" y="4702743"/>
            <a:ext cx="148437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2" y="344905"/>
            <a:ext cx="10207110" cy="352124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75</a:t>
            </a:r>
            <a:endParaRPr lang="en-US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429" y="4098758"/>
            <a:ext cx="8769096" cy="135555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Shri Vajratkar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609600"/>
            <a:ext cx="10868026" cy="1145059"/>
          </a:xfrm>
        </p:spPr>
        <p:txBody>
          <a:bodyPr>
            <a:noAutofit/>
          </a:bodyPr>
          <a:lstStyle/>
          <a:p>
            <a:r>
              <a:rPr lang="en-US" sz="4000" b="1" u="sng" cap="all" dirty="0">
                <a:ln w="15875">
                  <a:solidFill>
                    <a:sysClr val="window" lastClr="FFFFFF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rgbClr val="DF5327"/>
                  </a:outerShdw>
                </a:effectLst>
                <a:latin typeface="Corbel" pitchFamily="34" charset="0"/>
                <a:ea typeface="+mn-ea"/>
                <a:cs typeface="+mn-cs"/>
              </a:rPr>
              <a:t>Retiree Health Insurance Account - RHIA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952367"/>
            <a:ext cx="10868025" cy="442897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Cost-sharing, multiple-employer defined Benefit OPEB plan administered through a trust.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Plan is closed to new entrants hired on or after August 29, 2003.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Payment of up to $60 towards the monthly cost of health insurance for eligible members.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Contributions are actuarially determined as a percentage of payroll.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Net OPEB Asset.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Funds proportionate share of activity based on percentage of total contributions.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proprietary funds and the GWRF will report their proportionate share of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Net OPEB Asset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activity.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Measurement Date June 30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2017.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Beginning in FY18, all OPEB contributions will be deferred outflows for financial reporting purposes.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6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09600"/>
            <a:ext cx="11306175" cy="1209675"/>
          </a:xfrm>
        </p:spPr>
        <p:txBody>
          <a:bodyPr>
            <a:normAutofit/>
          </a:bodyPr>
          <a:lstStyle/>
          <a:p>
            <a:r>
              <a:rPr lang="en-US" sz="3300" b="1" u="sng" cap="all" dirty="0">
                <a:ln w="15875">
                  <a:solidFill>
                    <a:sysClr val="window" lastClr="FFFFFF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rgbClr val="DF5327"/>
                  </a:outerShdw>
                </a:effectLst>
                <a:latin typeface="Corbel" pitchFamily="34" charset="0"/>
                <a:ea typeface="+mn-ea"/>
                <a:cs typeface="+mn-cs"/>
              </a:rPr>
              <a:t>Retiree Health Insurance Premium Account - RHIPA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25" y="1924050"/>
            <a:ext cx="11001983" cy="441838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Single-employer defined Benefit OPEB plan administered through a trust.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Plan is closed to new entrants hired on or after August 29, 2003.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Pays the average difference between health insurance premiums paid by retirees and those paid by active state employees –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to those retirees who are not eligible for Medicare coverage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Contributions are actuarially determined as a percentage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payroll.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OPEB Liability.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Funds share of activity based on percentage of total contributions.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proprietary funds and the GWRF will report their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share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Net OPEB Liability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activity.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Measurement Date June 30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2017.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Beginning in FY18, all OPEB contributions will be deferred outflows.</a:t>
            </a:r>
          </a:p>
          <a:p>
            <a:pPr marL="4572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09600"/>
            <a:ext cx="10639425" cy="1209675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cap="all" dirty="0" smtClean="0">
                <a:ln w="15875">
                  <a:solidFill>
                    <a:sysClr val="window" lastClr="FFFFFF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rgbClr val="DF5327"/>
                  </a:outerShdw>
                </a:effectLst>
                <a:latin typeface="Corbel" pitchFamily="34" charset="0"/>
                <a:ea typeface="+mn-ea"/>
                <a:cs typeface="+mn-cs"/>
              </a:rPr>
              <a:t>Public Employees Benefit Board - PEBB</a:t>
            </a:r>
            <a:endParaRPr lang="en-US" sz="3600" b="1" u="sng" cap="all" dirty="0">
              <a:ln w="15875">
                <a:solidFill>
                  <a:sysClr val="window" lastClr="FFFFFF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rgbClr val="DF5327"/>
                </a:outerShdw>
              </a:effectLst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24050"/>
            <a:ext cx="10439400" cy="429551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Single-employer defined Benefit OPEB plan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administered through a trust.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Employer Contributions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– Pay as You Go Plan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Implicit Rate Subsidy.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Total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OPEB Liability.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Funds share of activity based on percentage of annual health insurance premium costs.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proprietary funds and the GWRF will report their proportionate share of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Total OPEB Liability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activity.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Measurement Date June 30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2018.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 deferred outflows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Contributions subsequent to measurement date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0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418290"/>
            <a:ext cx="10639425" cy="112840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cap="all" dirty="0" smtClean="0">
                <a:ln w="15875">
                  <a:solidFill>
                    <a:sysClr val="window" lastClr="FFFFFF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rgbClr val="DF5327"/>
                  </a:outerShdw>
                </a:effectLst>
                <a:latin typeface="Corbel" pitchFamily="34" charset="0"/>
                <a:ea typeface="+mn-ea"/>
                <a:cs typeface="+mn-cs"/>
              </a:rPr>
              <a:t>New Accounts in SFMA</a:t>
            </a:r>
            <a:endParaRPr lang="en-US" sz="3600" b="1" u="sng" cap="all" dirty="0">
              <a:ln w="15875">
                <a:solidFill>
                  <a:sysClr val="window" lastClr="FFFFFF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rgbClr val="DF5327"/>
                </a:outerShdw>
              </a:effectLst>
              <a:latin typeface="Corbel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972766" y="1707205"/>
          <a:ext cx="10282136" cy="440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18"/>
                <a:gridCol w="4430458"/>
                <a:gridCol w="896123"/>
                <a:gridCol w="4063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 Title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0968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  <a:r>
                        <a:rPr lang="en-US" baseline="0" dirty="0" smtClean="0"/>
                        <a:t> OPEB Asset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OPEB Liability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D/O –</a:t>
                      </a:r>
                      <a:r>
                        <a:rPr lang="en-US" baseline="0" dirty="0" smtClean="0"/>
                        <a:t> OPEB Diff. in Econ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D/I –</a:t>
                      </a:r>
                      <a:r>
                        <a:rPr lang="en-US" baseline="0" dirty="0" smtClean="0"/>
                        <a:t> OPEB Diff. in Econ Experience</a:t>
                      </a:r>
                      <a:endParaRPr lang="en-US" dirty="0"/>
                    </a:p>
                  </a:txBody>
                  <a:tcPr/>
                </a:tc>
              </a:tr>
              <a:tr h="643322">
                <a:tc>
                  <a:txBody>
                    <a:bodyPr/>
                    <a:lstStyle/>
                    <a:p>
                      <a:r>
                        <a:rPr lang="en-US" dirty="0" smtClean="0"/>
                        <a:t>1007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D/O –</a:t>
                      </a:r>
                      <a:r>
                        <a:rPr lang="en-US" baseline="0" dirty="0" smtClean="0"/>
                        <a:t> OPEB Diff. b/w Projected &amp; Actual Earnings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D/I –</a:t>
                      </a:r>
                      <a:r>
                        <a:rPr lang="en-US" baseline="0" dirty="0" smtClean="0"/>
                        <a:t> OPEB Diff. b/w Projected &amp; Actual Earnings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D/O –</a:t>
                      </a:r>
                      <a:r>
                        <a:rPr lang="en-US" baseline="0" dirty="0" smtClean="0"/>
                        <a:t> OPEB Change in Assumptions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D/I –</a:t>
                      </a:r>
                      <a:r>
                        <a:rPr lang="en-US" baseline="0" dirty="0" smtClean="0"/>
                        <a:t> OPEB Change in Assumptions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D/O –</a:t>
                      </a:r>
                      <a:r>
                        <a:rPr lang="en-US" baseline="0" dirty="0" smtClean="0"/>
                        <a:t> OPEB Change in Emp. Cont. &amp; Prop.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D/I –</a:t>
                      </a:r>
                      <a:r>
                        <a:rPr lang="en-US" baseline="0" dirty="0" smtClean="0"/>
                        <a:t> OPEB Change in Emp. Cont. &amp; Prop.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D/O –</a:t>
                      </a:r>
                      <a:r>
                        <a:rPr lang="en-US" baseline="0" dirty="0" smtClean="0"/>
                        <a:t> OPEB Contribution After 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39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Comp. Object 3215 - PERS Contribution – RHIA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 3216 - PERS Contribution – RHIPA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Comp.</a:t>
                      </a:r>
                      <a:r>
                        <a:rPr lang="en-US" baseline="0" dirty="0" smtClean="0"/>
                        <a:t> Object 3213 – OPEB Expense – GASB 75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8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553454"/>
            <a:ext cx="9875520" cy="93846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cap="all" dirty="0" smtClean="0">
                <a:ln w="15875">
                  <a:solidFill>
                    <a:sysClr val="window" lastClr="FFFFFF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rgbClr val="DF5327"/>
                  </a:outerShdw>
                </a:effectLst>
                <a:latin typeface="Corbel" pitchFamily="34" charset="0"/>
                <a:ea typeface="+mn-ea"/>
                <a:cs typeface="+mn-cs"/>
              </a:rPr>
              <a:t>Accounts to be used in FY 2018</a:t>
            </a:r>
            <a:endParaRPr lang="en-US" sz="4000" b="1" u="sng" cap="all" dirty="0">
              <a:ln w="15875">
                <a:solidFill>
                  <a:sysClr val="window" lastClr="FFFFFF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rgbClr val="DF5327"/>
                </a:outerShdw>
              </a:effectLst>
              <a:latin typeface="Corbel" pitchFamily="34" charset="0"/>
              <a:ea typeface="+mn-ea"/>
              <a:cs typeface="+mn-cs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018675" y="1676401"/>
          <a:ext cx="10202778" cy="439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26"/>
                <a:gridCol w="3400926"/>
                <a:gridCol w="3400926"/>
              </a:tblGrid>
              <a:tr h="498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RHIA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RHIPA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PEBB</a:t>
                      </a:r>
                      <a:endParaRPr lang="en-US" sz="2400" dirty="0"/>
                    </a:p>
                  </a:txBody>
                  <a:tcPr/>
                </a:tc>
              </a:tr>
              <a:tr h="76661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Comptroller Object </a:t>
                      </a:r>
                      <a:r>
                        <a:rPr lang="en-US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3215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– PERS Contribution – RHIA 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Comptroller Object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3216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– PERS Contribution – RHIPA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595530">
                <a:tc>
                  <a:txBody>
                    <a:bodyPr/>
                    <a:lstStyle/>
                    <a:p>
                      <a:r>
                        <a:rPr lang="en-US" dirty="0" smtClean="0"/>
                        <a:t>Net OPEB Asset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 0928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OPEB Liability –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 1775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OPEB Liability –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 1775*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9335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smtClean="0"/>
                        <a:t>D/I of Resources for Difference b/w</a:t>
                      </a:r>
                      <a:r>
                        <a:rPr lang="en-US" baseline="0" dirty="0" smtClean="0"/>
                        <a:t> Projected and Actual Earnings on Invst. –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GL 1858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smtClean="0"/>
                        <a:t>D/I of Resources for Difference b/w</a:t>
                      </a:r>
                      <a:r>
                        <a:rPr lang="en-US" baseline="0" dirty="0" smtClean="0"/>
                        <a:t> Projected and Actual Earnings on Invst. –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GL 1858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653500">
                <a:tc>
                  <a:txBody>
                    <a:bodyPr/>
                    <a:lstStyle/>
                    <a:p>
                      <a:r>
                        <a:rPr lang="en-US" dirty="0" smtClean="0"/>
                        <a:t>D/O of Resources for Changes in</a:t>
                      </a:r>
                      <a:r>
                        <a:rPr lang="en-US" baseline="0" dirty="0" smtClean="0"/>
                        <a:t> Proportionate Share–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  1009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942922">
                <a:tc>
                  <a:txBody>
                    <a:bodyPr/>
                    <a:lstStyle/>
                    <a:p>
                      <a:r>
                        <a:rPr lang="en-US" dirty="0" smtClean="0"/>
                        <a:t>D/O of Resources for Contributions</a:t>
                      </a:r>
                      <a:r>
                        <a:rPr lang="en-US" baseline="0" dirty="0" smtClean="0"/>
                        <a:t> Subsequent to Measurement Date –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 1010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D/O of Resources for Contributions</a:t>
                      </a:r>
                      <a:r>
                        <a:rPr lang="en-US" baseline="0" dirty="0" smtClean="0"/>
                        <a:t> Subsequent to Measurement Date –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 1010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84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Barbara Homewood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777240"/>
            <a:ext cx="10759440" cy="4747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Concept of GASB 84</a:t>
            </a:r>
            <a:endParaRPr lang="en-US" sz="4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Establishes criteria for identifying fiduciary activities and guidance on reporting those activities, including clarifying when stand-alone business-type activities should report fiduciary activities.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Effective July 1, 2019 (FY20)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Exposure Draft is due December 2018</a:t>
            </a:r>
            <a:endParaRPr lang="en-US" sz="3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" y="340996"/>
            <a:ext cx="11369039" cy="6101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Three types of fiduciary </a:t>
            </a:r>
            <a:r>
              <a:rPr lang="en-US" sz="4800" u="sng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US" sz="4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Fiduciary component units </a:t>
            </a: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(paragraphs 6 – 9)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Pension and OPEB arrangements that are NOT component units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Other fiduciary </a:t>
            </a: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(paragraph 11)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BOTH of the following must be met:</a:t>
            </a:r>
          </a:p>
          <a:p>
            <a:pPr marL="1657350" lvl="3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Government controls the assets </a:t>
            </a:r>
            <a:r>
              <a:rPr lang="en-US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(paragraph 12)</a:t>
            </a:r>
          </a:p>
          <a:p>
            <a:pPr marL="1657350" lvl="3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Assets are NOT derived from fees, taxes, or investment earnings </a:t>
            </a:r>
            <a:r>
              <a:rPr lang="en-US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(para 11b)</a:t>
            </a: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And….</a:t>
            </a:r>
          </a:p>
        </p:txBody>
      </p:sp>
    </p:spTree>
    <p:extLst>
      <p:ext uri="{BB962C8B-B14F-4D97-AF65-F5344CB8AC3E}">
        <p14:creationId xmlns:p14="http://schemas.microsoft.com/office/powerpoint/2010/main" val="22592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118421"/>
            <a:ext cx="11460480" cy="676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addition, one or more of the following: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Assets </a:t>
            </a: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administered through a trust (paragraph 11c1)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Government itself is not a beneficiary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Assets are dedicated to providing benefits to recipients under benefit terms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Assets are legally protected from creditors of the </a:t>
            </a:r>
            <a:r>
              <a:rPr lang="en-US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Beneficiaries are individuals and government has no administrative </a:t>
            </a:r>
            <a:r>
              <a:rPr lang="en-US" sz="3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 direct financial involvement </a:t>
            </a: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(11c2)</a:t>
            </a:r>
          </a:p>
          <a:p>
            <a:pPr marL="1371600" lvl="2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Assets not derived by fees, taxes, and investment earnings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Beneficiaries are organizations or other governments and the assets are not part of the financial reporting entity </a:t>
            </a: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(11c3)</a:t>
            </a:r>
          </a:p>
          <a:p>
            <a:pPr marL="1371600" lvl="2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Assets not derived by fees, taxes, and </a:t>
            </a: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investment earnings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29047"/>
            <a:ext cx="10444942" cy="47680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What’s New and What’s Coming from SARS – Rob Hamilton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75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Accounting and Financial Reporting for Postemployment Benefits Other Than Pensions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Shri Vajratkar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84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Fiduciary Activities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Barbara Homewood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Sangit Shrestha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Leases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Rob Hamilton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Year-end Schedule – Barb Watson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Disclosure of Restricted Assets – Michael Cutler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Changes to Disclosures – Karen Williams and Sangit Shrestha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Federal Funds Participation (FFP) Reporting – Barbara Homewood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Summary – Rob Hamilton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72" y="0"/>
            <a:ext cx="9244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760095"/>
            <a:ext cx="11414760" cy="325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 types of Fiduciary </a:t>
            </a:r>
            <a:r>
              <a:rPr lang="en-US" sz="4800" u="sng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funds</a:t>
            </a:r>
            <a:endParaRPr lang="en-US" sz="4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Pension and other employee benefit trust funds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Investment trust funds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Private-purpose trust funds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Custodial funds</a:t>
            </a:r>
            <a:endParaRPr lang="en-US" sz="3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464820"/>
            <a:ext cx="11201400" cy="5295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Private Purpose Trust Funds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Fiduciary activities held in </a:t>
            </a:r>
            <a:r>
              <a:rPr lang="en-US" sz="4000" u="sng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trust</a:t>
            </a:r>
            <a:r>
              <a:rPr lang="en-US" sz="4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are NOT required to be reported as pension, OPEB, or investment trust funds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Assets administered through a trust</a:t>
            </a:r>
          </a:p>
          <a:p>
            <a:pPr marL="1600200" lvl="3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Government itself is not a beneficiary</a:t>
            </a:r>
          </a:p>
          <a:p>
            <a:pPr marL="1600200" lvl="3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Assets are dedicated to providing benefits to recipients under benefit terms</a:t>
            </a:r>
          </a:p>
          <a:p>
            <a:pPr marL="1600200" lvl="3" indent="-2286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Assets are legally protected from creditors of the government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60" y="632460"/>
            <a:ext cx="10988040" cy="509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Custodial Funds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Report fiduciary activities not held in trust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Agency funds will be known as custodial funds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Will include an operating statement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Revenue will be separately identified at gross level</a:t>
            </a:r>
          </a:p>
          <a:p>
            <a:pPr marL="1828800" lvl="3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Source of inflow such as Restitution Payments Received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Expenditures will be separately identified at gross level</a:t>
            </a:r>
          </a:p>
          <a:p>
            <a:pPr marL="1828800" lvl="3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Type of outflow such as Distribution to Counties/Cities/ Individual, etc.</a:t>
            </a:r>
          </a:p>
        </p:txBody>
      </p:sp>
    </p:spTree>
    <p:extLst>
      <p:ext uri="{BB962C8B-B14F-4D97-AF65-F5344CB8AC3E}">
        <p14:creationId xmlns:p14="http://schemas.microsoft.com/office/powerpoint/2010/main" val="1420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334645"/>
            <a:ext cx="10515600" cy="79311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Agencies </a:t>
            </a:r>
            <a:r>
              <a:rPr lang="en-US" sz="4800" dirty="0"/>
              <a:t>N</a:t>
            </a:r>
            <a:r>
              <a:rPr lang="en-US" sz="4800" dirty="0" smtClean="0"/>
              <a:t>eed </a:t>
            </a:r>
            <a:r>
              <a:rPr lang="en-US" sz="4800" dirty="0"/>
              <a:t>T</a:t>
            </a:r>
            <a:r>
              <a:rPr lang="en-US" sz="4800" dirty="0" smtClean="0"/>
              <a:t>o </a:t>
            </a:r>
            <a:r>
              <a:rPr lang="en-US" sz="4800" dirty="0"/>
              <a:t>D</a:t>
            </a:r>
            <a:r>
              <a:rPr lang="en-US" sz="4800" dirty="0" smtClean="0"/>
              <a:t>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158240"/>
            <a:ext cx="11765280" cy="45548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Determine if an activity qualifies as fiduciary</a:t>
            </a:r>
          </a:p>
          <a:p>
            <a:pPr lvl="1"/>
            <a:r>
              <a:rPr lang="en-US" sz="3200" dirty="0" smtClean="0"/>
              <a:t>Use the flowchart</a:t>
            </a:r>
          </a:p>
          <a:p>
            <a:pPr lvl="1"/>
            <a:r>
              <a:rPr lang="en-US" sz="3200" dirty="0" smtClean="0"/>
              <a:t>Paragraphs 5 – 13 of statement</a:t>
            </a:r>
          </a:p>
          <a:p>
            <a:r>
              <a:rPr lang="en-US" sz="3600" dirty="0" smtClean="0"/>
              <a:t>Determine which fiduciary fund is correct</a:t>
            </a:r>
          </a:p>
          <a:p>
            <a:pPr lvl="1"/>
            <a:r>
              <a:rPr lang="en-US" sz="3200" dirty="0" smtClean="0"/>
              <a:t>Review Private-Purpose Trust Funds</a:t>
            </a:r>
          </a:p>
          <a:p>
            <a:pPr lvl="2"/>
            <a:r>
              <a:rPr lang="en-US" sz="2800" dirty="0" smtClean="0"/>
              <a:t>Is there a trust?  If not, then Custodial fund</a:t>
            </a:r>
          </a:p>
          <a:p>
            <a:r>
              <a:rPr lang="en-US" sz="3600" dirty="0" smtClean="0"/>
              <a:t>Balances in Custodial Assets (GL’s 0335 and 0945)</a:t>
            </a:r>
          </a:p>
          <a:p>
            <a:r>
              <a:rPr lang="en-US" sz="3600" dirty="0" smtClean="0"/>
              <a:t>Balances in Custodial Liabilities (GL’s 1575, 1576, 1577, 1578)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12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19405"/>
            <a:ext cx="10515600" cy="150622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Agencies Need To Do – cont.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10988040" cy="4351338"/>
          </a:xfrm>
        </p:spPr>
        <p:txBody>
          <a:bodyPr/>
          <a:lstStyle/>
          <a:p>
            <a:r>
              <a:rPr lang="en-US" sz="3600" dirty="0"/>
              <a:t>Ensure profiles are capable of recording revenues and expenditures</a:t>
            </a:r>
          </a:p>
          <a:p>
            <a:r>
              <a:rPr lang="en-US" sz="3600" dirty="0"/>
              <a:t>Send Appropriation profile requests (20) to </a:t>
            </a:r>
            <a:r>
              <a:rPr lang="en-US" sz="3600" u="sng" dirty="0">
                <a:hlinkClick r:id="rId3"/>
              </a:rPr>
              <a:t>orbits.help@state.or.us</a:t>
            </a:r>
            <a:endParaRPr lang="en-US" sz="3600" u="sng" dirty="0"/>
          </a:p>
          <a:p>
            <a:pPr lvl="1"/>
            <a:r>
              <a:rPr lang="en-US" sz="2200" dirty="0"/>
              <a:t>Trust/Custodial fund subject to GASB 84</a:t>
            </a:r>
          </a:p>
          <a:p>
            <a:pPr lvl="1"/>
            <a:r>
              <a:rPr lang="en-US" sz="2200" dirty="0"/>
              <a:t>Include authority to be non-budgeted</a:t>
            </a:r>
          </a:p>
          <a:p>
            <a:pPr lvl="1"/>
            <a:r>
              <a:rPr lang="en-US" sz="2200" dirty="0"/>
              <a:t>Include the current D23 fund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746030"/>
            <a:ext cx="8911687" cy="102181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OAM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767840"/>
            <a:ext cx="10287000" cy="41433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accounting guidance to follow in the OAM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KPMG training on July 12</a:t>
            </a:r>
            <a:r>
              <a:rPr lang="en-US" sz="3600" baseline="30000" dirty="0" smtClean="0"/>
              <a:t>th</a:t>
            </a:r>
            <a:endParaRPr lang="en-US" sz="3600" dirty="0" smtClean="0"/>
          </a:p>
          <a:p>
            <a:pPr lvl="1"/>
            <a:r>
              <a:rPr lang="en-US" sz="3200" dirty="0" smtClean="0"/>
              <a:t>www.kpmg.com/us/governmentinstitute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58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7421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39" y="1938814"/>
            <a:ext cx="6803073" cy="3929860"/>
          </a:xfrm>
        </p:spPr>
      </p:pic>
    </p:spTree>
    <p:extLst>
      <p:ext uri="{BB962C8B-B14F-4D97-AF65-F5344CB8AC3E}">
        <p14:creationId xmlns:p14="http://schemas.microsoft.com/office/powerpoint/2010/main" val="41266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Sangit Shrestha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149" y="456971"/>
            <a:ext cx="10234747" cy="8101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Definitions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045029"/>
            <a:ext cx="11194867" cy="55517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endParaRPr lang="en-US" sz="2600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Debt refunding:  </a:t>
            </a:r>
            <a:r>
              <a:rPr lang="en-US" sz="2400" dirty="0">
                <a:solidFill>
                  <a:schemeClr val="tx1"/>
                </a:solidFill>
              </a:rPr>
              <a:t>The State issues debt and uses the proceeds to repay previously issued debt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Current refunding</a:t>
            </a:r>
            <a:r>
              <a:rPr lang="en-US" sz="2400" dirty="0" smtClean="0">
                <a:solidFill>
                  <a:schemeClr val="tx1"/>
                </a:solidFill>
              </a:rPr>
              <a:t>: New </a:t>
            </a:r>
            <a:r>
              <a:rPr lang="en-US" sz="2400" dirty="0">
                <a:solidFill>
                  <a:schemeClr val="tx1"/>
                </a:solidFill>
              </a:rPr>
              <a:t>debt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used to redeem the existing debt within 90 days of </a:t>
            </a:r>
            <a:r>
              <a:rPr lang="en-US" sz="2400" dirty="0" smtClean="0">
                <a:solidFill>
                  <a:schemeClr val="tx1"/>
                </a:solidFill>
              </a:rPr>
              <a:t>issuance.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Advanced refunding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Proceeds held by escrow for future </a:t>
            </a:r>
            <a:r>
              <a:rPr lang="en-US" sz="2400" dirty="0" smtClean="0">
                <a:solidFill>
                  <a:schemeClr val="tx1"/>
                </a:solidFill>
              </a:rPr>
              <a:t>payments.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2"/>
            <a:r>
              <a:rPr lang="en-US" sz="2200" b="1" dirty="0">
                <a:solidFill>
                  <a:schemeClr val="tx1"/>
                </a:solidFill>
              </a:rPr>
              <a:t>In-substance defeasance: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Debt </a:t>
            </a:r>
            <a:r>
              <a:rPr lang="en-US" sz="2200" dirty="0">
                <a:solidFill>
                  <a:schemeClr val="tx1"/>
                </a:solidFill>
              </a:rPr>
              <a:t>is considered defeased “in-substance” if all of the following conditions apply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dirty="0">
                <a:solidFill>
                  <a:schemeClr val="tx1"/>
                </a:solidFill>
              </a:rPr>
              <a:t>placement of the resources in escrow is irrevocable.</a:t>
            </a:r>
          </a:p>
          <a:p>
            <a:pPr lvl="3"/>
            <a:r>
              <a:rPr lang="en-US" sz="2200" dirty="0">
                <a:solidFill>
                  <a:schemeClr val="tx1"/>
                </a:solidFill>
              </a:rPr>
              <a:t>Escrow resources can be used only for the scheduled debt service payments on the old debt.</a:t>
            </a:r>
          </a:p>
          <a:p>
            <a:pPr lvl="3"/>
            <a:r>
              <a:rPr lang="en-US" sz="2200" dirty="0">
                <a:solidFill>
                  <a:schemeClr val="tx1"/>
                </a:solidFill>
              </a:rPr>
              <a:t>The possibility of the State having to make future payments on that debt is remote.</a:t>
            </a:r>
          </a:p>
          <a:p>
            <a:pPr lvl="3"/>
            <a:r>
              <a:rPr lang="en-US" sz="2200" dirty="0">
                <a:solidFill>
                  <a:schemeClr val="tx1"/>
                </a:solidFill>
              </a:rPr>
              <a:t>All escrow resources are monetary and essentially risk-free.</a:t>
            </a:r>
          </a:p>
          <a:p>
            <a:pPr lvl="3"/>
            <a:r>
              <a:rPr lang="en-US" sz="2200" dirty="0">
                <a:solidFill>
                  <a:schemeClr val="tx1"/>
                </a:solidFill>
              </a:rPr>
              <a:t>Cash flows approximately coincide as to timing and amount with scheduled debt service payments.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endParaRPr lang="en-US" sz="2600" i="1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3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What’s new and what’s coming from sars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Rob Hamilton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75873"/>
            <a:ext cx="10724756" cy="49810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Establishes accounting and financial reporting requirements for in-substance defeasance of debt </a:t>
            </a:r>
            <a:r>
              <a:rPr lang="en-US" sz="2600" i="1" u="sng" dirty="0">
                <a:solidFill>
                  <a:schemeClr val="tx1"/>
                </a:solidFill>
              </a:rPr>
              <a:t>using existing resources other than the proceeds of refunding debt</a:t>
            </a:r>
            <a:r>
              <a:rPr lang="en-US" sz="2600" i="1" dirty="0" smtClean="0">
                <a:solidFill>
                  <a:schemeClr val="tx1"/>
                </a:solidFill>
              </a:rPr>
              <a:t>.</a:t>
            </a:r>
          </a:p>
          <a:p>
            <a:pPr marL="788670" lvl="1" indent="-514350">
              <a:buFont typeface="+mj-lt"/>
              <a:buAutoNum type="arabicPeriod"/>
            </a:pPr>
            <a:endParaRPr lang="en-US" sz="2600" i="1" dirty="0">
              <a:solidFill>
                <a:schemeClr val="tx1"/>
              </a:solidFill>
            </a:endParaRP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Include </a:t>
            </a:r>
            <a:r>
              <a:rPr lang="en-US" sz="2600" i="1" u="sng" dirty="0">
                <a:solidFill>
                  <a:schemeClr val="tx1"/>
                </a:solidFill>
              </a:rPr>
              <a:t>remaining prepaid </a:t>
            </a:r>
            <a:r>
              <a:rPr lang="en-US" sz="2600" i="1" u="sng" dirty="0" smtClean="0">
                <a:solidFill>
                  <a:schemeClr val="tx1"/>
                </a:solidFill>
              </a:rPr>
              <a:t>insurance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associated with debt that is extinguished </a:t>
            </a:r>
            <a:r>
              <a:rPr lang="en-US" sz="2600" dirty="0">
                <a:solidFill>
                  <a:schemeClr val="tx1"/>
                </a:solidFill>
              </a:rPr>
              <a:t>in the </a:t>
            </a:r>
            <a:r>
              <a:rPr lang="en-US" sz="2600" i="1" u="sng" dirty="0">
                <a:solidFill>
                  <a:schemeClr val="tx1"/>
                </a:solidFill>
              </a:rPr>
              <a:t>net carrying amount of debt </a:t>
            </a:r>
            <a:r>
              <a:rPr lang="en-US" sz="2600" dirty="0">
                <a:solidFill>
                  <a:schemeClr val="tx1"/>
                </a:solidFill>
              </a:rPr>
              <a:t>for purpose of calculating the gain or loss on </a:t>
            </a:r>
            <a:r>
              <a:rPr lang="en-US" sz="2600" dirty="0" smtClean="0">
                <a:solidFill>
                  <a:schemeClr val="tx1"/>
                </a:solidFill>
              </a:rPr>
              <a:t>refunding.  This applies to all refundings.</a:t>
            </a:r>
          </a:p>
          <a:p>
            <a:pPr marL="788670" lvl="1" indent="-514350">
              <a:buFont typeface="+mj-lt"/>
              <a:buAutoNum type="arabicPeriod"/>
            </a:pPr>
            <a:endParaRPr lang="en-US" sz="2600" u="sng" dirty="0" smtClean="0">
              <a:solidFill>
                <a:schemeClr val="tx1"/>
              </a:solidFill>
            </a:endParaRP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Substitution </a:t>
            </a:r>
            <a:r>
              <a:rPr lang="en-US" sz="2600" dirty="0">
                <a:solidFill>
                  <a:schemeClr val="tx1"/>
                </a:solidFill>
              </a:rPr>
              <a:t>of essentially risk-free investments with not essentially risk-free investments in subsequent periods would reverse in-substance defeasance </a:t>
            </a:r>
            <a:r>
              <a:rPr lang="en-US" sz="2600" dirty="0" smtClean="0">
                <a:solidFill>
                  <a:schemeClr val="tx1"/>
                </a:solidFill>
              </a:rPr>
              <a:t>accounting. </a:t>
            </a:r>
            <a:endParaRPr lang="en-US" sz="2600" dirty="0">
              <a:solidFill>
                <a:schemeClr val="tx1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Effective </a:t>
            </a:r>
            <a:r>
              <a:rPr lang="en-US" sz="2600" u="sng" dirty="0" smtClean="0">
                <a:solidFill>
                  <a:schemeClr val="tx1"/>
                </a:solidFill>
              </a:rPr>
              <a:t>FY 2018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3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 – Changes in  Agency Disclosures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39614"/>
            <a:ext cx="9872871" cy="48173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39614"/>
            <a:ext cx="10495492" cy="49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8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- Changes in  Agency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Disclosures continued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3"/>
            <a:ext cx="9872871" cy="498107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21" y="1570466"/>
            <a:ext cx="10646228" cy="44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 - Entries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3"/>
            <a:ext cx="9872871" cy="498107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chemeClr val="tx1"/>
                </a:solidFill>
              </a:rPr>
              <a:t>Example: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Existing Bond: 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Bonds payable – noncurrent:  $90,000.00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Unamortized discount as of date of defeasance: $2,000.00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Remaining Prepaid Insurance: $1,200.00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Agency cash payment to escrow to defease debt (using existing resources): $100,000.00 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7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 - Entries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3"/>
            <a:ext cx="9872871" cy="498107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TC 167R </a:t>
            </a:r>
            <a:r>
              <a:rPr lang="en-US" dirty="0">
                <a:solidFill>
                  <a:schemeClr val="tx1"/>
                </a:solidFill>
              </a:rPr>
              <a:t>Record </a:t>
            </a:r>
            <a:r>
              <a:rPr lang="en-US" dirty="0" smtClean="0">
                <a:solidFill>
                  <a:schemeClr val="tx1"/>
                </a:solidFill>
              </a:rPr>
              <a:t>payment to escrow from existing resources.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-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DR 3500 Expend Cntrl–Cash 		</a:t>
            </a:r>
            <a:r>
              <a:rPr lang="en-US" dirty="0" smtClean="0">
                <a:solidFill>
                  <a:schemeClr val="tx1"/>
                </a:solidFill>
              </a:rPr>
              <a:t>	100,000.00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 (C/O 4051 Bond Refund Debt Pmt)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- </a:t>
            </a:r>
            <a:r>
              <a:rPr lang="en-US" dirty="0">
                <a:solidFill>
                  <a:schemeClr val="tx1"/>
                </a:solidFill>
              </a:rPr>
              <a:t>CR 0065 Unreconciled Deposit			</a:t>
            </a:r>
            <a:r>
              <a:rPr lang="en-US" dirty="0" smtClean="0">
                <a:solidFill>
                  <a:schemeClr val="tx1"/>
                </a:solidFill>
              </a:rPr>
              <a:t>	100,000.00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Governmental fund 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6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 – Entries - continued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3"/>
            <a:ext cx="10456817" cy="4981073"/>
          </a:xfrm>
        </p:spPr>
        <p:txBody>
          <a:bodyPr>
            <a:normAutofit fontScale="62500" lnSpcReduction="20000"/>
          </a:bodyPr>
          <a:lstStyle/>
          <a:p>
            <a:endParaRPr lang="en-US" sz="3500" dirty="0" smtClean="0">
              <a:solidFill>
                <a:schemeClr val="tx1"/>
              </a:solidFill>
            </a:endParaRPr>
          </a:p>
          <a:p>
            <a:r>
              <a:rPr lang="en-US" sz="3500" b="1" dirty="0" smtClean="0">
                <a:solidFill>
                  <a:schemeClr val="tx1"/>
                </a:solidFill>
              </a:rPr>
              <a:t>TC 528  </a:t>
            </a:r>
            <a:r>
              <a:rPr lang="en-US" sz="3500" u="sng" dirty="0" smtClean="0">
                <a:solidFill>
                  <a:schemeClr val="tx1"/>
                </a:solidFill>
              </a:rPr>
              <a:t>Eliminate </a:t>
            </a:r>
            <a:r>
              <a:rPr lang="en-US" sz="3500" u="sng" dirty="0">
                <a:solidFill>
                  <a:schemeClr val="tx1"/>
                </a:solidFill>
              </a:rPr>
              <a:t>defeased </a:t>
            </a:r>
            <a:r>
              <a:rPr lang="en-US" sz="3500" u="sng" dirty="0" smtClean="0">
                <a:solidFill>
                  <a:schemeClr val="tx1"/>
                </a:solidFill>
              </a:rPr>
              <a:t>debt.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1"/>
                </a:solidFill>
              </a:rPr>
              <a:t>	-  DR </a:t>
            </a:r>
            <a:r>
              <a:rPr lang="en-US" sz="3500" dirty="0">
                <a:solidFill>
                  <a:schemeClr val="tx1"/>
                </a:solidFill>
              </a:rPr>
              <a:t>1714 Bonds Payable - Noncurrent</a:t>
            </a:r>
            <a:r>
              <a:rPr lang="en-US" sz="3500" dirty="0" smtClean="0">
                <a:solidFill>
                  <a:schemeClr val="tx1"/>
                </a:solidFill>
              </a:rPr>
              <a:t>			90,000.00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1"/>
                </a:solidFill>
              </a:rPr>
              <a:t>		- CR 3600 </a:t>
            </a:r>
            <a:r>
              <a:rPr lang="en-US" sz="3500" dirty="0">
                <a:solidFill>
                  <a:schemeClr val="tx1"/>
                </a:solidFill>
              </a:rPr>
              <a:t>GAAP Expend Offset 	</a:t>
            </a:r>
            <a:r>
              <a:rPr lang="en-US" sz="3500" dirty="0" smtClean="0">
                <a:solidFill>
                  <a:schemeClr val="tx1"/>
                </a:solidFill>
              </a:rPr>
              <a:t>				90,000.00</a:t>
            </a:r>
          </a:p>
          <a:p>
            <a:pPr>
              <a:buNone/>
            </a:pPr>
            <a:r>
              <a:rPr lang="en-US" sz="3500" dirty="0">
                <a:solidFill>
                  <a:schemeClr val="tx1"/>
                </a:solidFill>
              </a:rPr>
              <a:t>	</a:t>
            </a:r>
            <a:r>
              <a:rPr lang="en-US" sz="3500" dirty="0" smtClean="0">
                <a:solidFill>
                  <a:schemeClr val="tx1"/>
                </a:solidFill>
              </a:rPr>
              <a:t>		</a:t>
            </a:r>
            <a:r>
              <a:rPr lang="en-US" sz="3500" dirty="0">
                <a:solidFill>
                  <a:schemeClr val="tx1"/>
                </a:solidFill>
              </a:rPr>
              <a:t> (C/O 4051 Bond Refund Debt Pmt</a:t>
            </a:r>
            <a:r>
              <a:rPr lang="en-US" sz="350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endParaRPr lang="en-US" sz="3500" dirty="0" smtClean="0">
              <a:solidFill>
                <a:schemeClr val="tx1"/>
              </a:solidFill>
            </a:endParaRPr>
          </a:p>
          <a:p>
            <a:r>
              <a:rPr lang="en-US" sz="3500" b="1" dirty="0">
                <a:solidFill>
                  <a:schemeClr val="tx1"/>
                </a:solidFill>
              </a:rPr>
              <a:t>TC </a:t>
            </a:r>
            <a:r>
              <a:rPr lang="en-US" sz="3500" b="1" dirty="0" smtClean="0">
                <a:solidFill>
                  <a:schemeClr val="tx1"/>
                </a:solidFill>
              </a:rPr>
              <a:t>514R  </a:t>
            </a:r>
            <a:r>
              <a:rPr lang="en-US" sz="3500" u="sng" dirty="0" smtClean="0">
                <a:solidFill>
                  <a:schemeClr val="tx1"/>
                </a:solidFill>
              </a:rPr>
              <a:t>Eliminate discount related to defeased </a:t>
            </a:r>
            <a:r>
              <a:rPr lang="en-US" sz="3500" u="sng" dirty="0">
                <a:solidFill>
                  <a:schemeClr val="tx1"/>
                </a:solidFill>
              </a:rPr>
              <a:t>debt.</a:t>
            </a:r>
          </a:p>
          <a:p>
            <a:pPr>
              <a:buNone/>
            </a:pPr>
            <a:r>
              <a:rPr lang="en-US" sz="3500" dirty="0">
                <a:solidFill>
                  <a:schemeClr val="tx1"/>
                </a:solidFill>
              </a:rPr>
              <a:t>	-  DR </a:t>
            </a:r>
            <a:r>
              <a:rPr lang="en-US" sz="3500" dirty="0" smtClean="0">
                <a:solidFill>
                  <a:schemeClr val="tx1"/>
                </a:solidFill>
              </a:rPr>
              <a:t>3600 </a:t>
            </a:r>
            <a:r>
              <a:rPr lang="en-US" sz="3500" dirty="0">
                <a:solidFill>
                  <a:schemeClr val="tx1"/>
                </a:solidFill>
              </a:rPr>
              <a:t>GAAP Expend Offset 		</a:t>
            </a:r>
            <a:r>
              <a:rPr lang="en-US" sz="3500" dirty="0" smtClean="0">
                <a:solidFill>
                  <a:schemeClr val="tx1"/>
                </a:solidFill>
              </a:rPr>
              <a:t>		2,000.00</a:t>
            </a:r>
          </a:p>
          <a:p>
            <a:pPr>
              <a:buNone/>
            </a:pPr>
            <a:r>
              <a:rPr lang="en-US" sz="3500" dirty="0">
                <a:solidFill>
                  <a:schemeClr val="tx1"/>
                </a:solidFill>
              </a:rPr>
              <a:t>	</a:t>
            </a:r>
            <a:r>
              <a:rPr lang="en-US" sz="3500" dirty="0" smtClean="0">
                <a:solidFill>
                  <a:schemeClr val="tx1"/>
                </a:solidFill>
              </a:rPr>
              <a:t>	</a:t>
            </a:r>
            <a:r>
              <a:rPr lang="en-US" sz="3500" dirty="0">
                <a:solidFill>
                  <a:schemeClr val="tx1"/>
                </a:solidFill>
              </a:rPr>
              <a:t> (C/O 4051 Bond Refund Debt Pmt)</a:t>
            </a:r>
          </a:p>
          <a:p>
            <a:pPr>
              <a:buNone/>
            </a:pPr>
            <a:r>
              <a:rPr lang="en-US" sz="3500" dirty="0">
                <a:solidFill>
                  <a:schemeClr val="tx1"/>
                </a:solidFill>
              </a:rPr>
              <a:t>		- CR 1712 Discount on Bonds Sold					</a:t>
            </a:r>
            <a:r>
              <a:rPr lang="en-US" sz="3500" dirty="0" smtClean="0">
                <a:solidFill>
                  <a:schemeClr val="tx1"/>
                </a:solidFill>
              </a:rPr>
              <a:t>2,000.00</a:t>
            </a:r>
            <a:endParaRPr lang="en-US" sz="35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500" dirty="0">
                <a:solidFill>
                  <a:schemeClr val="tx1"/>
                </a:solidFill>
              </a:rPr>
              <a:t>			</a:t>
            </a:r>
          </a:p>
          <a:p>
            <a:r>
              <a:rPr lang="en-US" sz="3500" dirty="0" smtClean="0">
                <a:solidFill>
                  <a:schemeClr val="tx1"/>
                </a:solidFill>
              </a:rPr>
              <a:t>Government-wide </a:t>
            </a:r>
            <a:r>
              <a:rPr lang="en-US" sz="3500" dirty="0">
                <a:solidFill>
                  <a:schemeClr val="tx1"/>
                </a:solidFill>
              </a:rPr>
              <a:t>Reporting Fund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 – Entries - continued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3"/>
            <a:ext cx="10456817" cy="498107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TC 514R  </a:t>
            </a:r>
            <a:r>
              <a:rPr lang="en-US" sz="2400" u="sng" dirty="0" smtClean="0">
                <a:solidFill>
                  <a:schemeClr val="tx1"/>
                </a:solidFill>
              </a:rPr>
              <a:t>Eliminate prepaid insurance related to defeased </a:t>
            </a:r>
            <a:r>
              <a:rPr lang="en-US" sz="2400" u="sng" dirty="0">
                <a:solidFill>
                  <a:schemeClr val="tx1"/>
                </a:solidFill>
              </a:rPr>
              <a:t>debt.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-  DR </a:t>
            </a:r>
            <a:r>
              <a:rPr lang="en-US" sz="2400" dirty="0" smtClean="0">
                <a:solidFill>
                  <a:schemeClr val="tx1"/>
                </a:solidFill>
              </a:rPr>
              <a:t>3600 </a:t>
            </a:r>
            <a:r>
              <a:rPr lang="en-US" sz="2400" dirty="0">
                <a:solidFill>
                  <a:schemeClr val="tx1"/>
                </a:solidFill>
              </a:rPr>
              <a:t>GAAP Expend Offset 		</a:t>
            </a:r>
            <a:r>
              <a:rPr lang="en-US" sz="2400" dirty="0" smtClean="0">
                <a:solidFill>
                  <a:schemeClr val="tx1"/>
                </a:solidFill>
              </a:rPr>
              <a:t>		1,200.00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 (C/O 4051 Bond Refund Debt Pmt)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	- CR </a:t>
            </a:r>
            <a:r>
              <a:rPr lang="en-US" sz="2400" dirty="0" smtClean="0">
                <a:solidFill>
                  <a:schemeClr val="tx1"/>
                </a:solidFill>
              </a:rPr>
              <a:t>0602 Prepaid Expense</a:t>
            </a:r>
            <a:r>
              <a:rPr lang="en-US" sz="2400" dirty="0">
                <a:solidFill>
                  <a:schemeClr val="tx1"/>
                </a:solidFill>
              </a:rPr>
              <a:t>					</a:t>
            </a:r>
            <a:r>
              <a:rPr lang="en-US" sz="2400" dirty="0" smtClean="0">
                <a:solidFill>
                  <a:schemeClr val="tx1"/>
                </a:solidFill>
              </a:rPr>
              <a:t>1,200.00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			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Government-wide </a:t>
            </a:r>
            <a:r>
              <a:rPr lang="en-US" sz="2400" dirty="0">
                <a:solidFill>
                  <a:schemeClr val="tx1"/>
                </a:solidFill>
              </a:rPr>
              <a:t>Reporting Fund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80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 – Entries - continued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1419727"/>
            <a:ext cx="11077303" cy="5037220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Agencies must calculate gain or loss as follows:</a:t>
            </a:r>
          </a:p>
          <a:p>
            <a:pPr marL="4572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 </a:t>
            </a:r>
          </a:p>
          <a:p>
            <a:pPr marL="548640" lvl="2" indent="0"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	Face </a:t>
            </a:r>
            <a:r>
              <a:rPr lang="en-US" sz="3400" dirty="0">
                <a:solidFill>
                  <a:schemeClr val="tx1"/>
                </a:solidFill>
              </a:rPr>
              <a:t>value of refunded debt		 </a:t>
            </a:r>
            <a:r>
              <a:rPr lang="en-US" sz="3400" dirty="0" smtClean="0">
                <a:solidFill>
                  <a:schemeClr val="tx1"/>
                </a:solidFill>
              </a:rPr>
              <a:t>               		$90,000</a:t>
            </a:r>
            <a:endParaRPr lang="en-US" sz="3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	Discount </a:t>
            </a:r>
            <a:r>
              <a:rPr lang="en-US" sz="3400" dirty="0">
                <a:solidFill>
                  <a:schemeClr val="tx1"/>
                </a:solidFill>
              </a:rPr>
              <a:t>on refunded debt			</a:t>
            </a:r>
            <a:r>
              <a:rPr lang="en-US" sz="3400" dirty="0" smtClean="0">
                <a:solidFill>
                  <a:schemeClr val="tx1"/>
                </a:solidFill>
              </a:rPr>
              <a:t>		 </a:t>
            </a:r>
            <a:r>
              <a:rPr lang="en-US" sz="3400" dirty="0">
                <a:solidFill>
                  <a:schemeClr val="tx1"/>
                </a:solidFill>
              </a:rPr>
              <a:t>(2,000)</a:t>
            </a:r>
          </a:p>
          <a:p>
            <a:pPr marL="45720" indent="0"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	Prepaid </a:t>
            </a:r>
            <a:r>
              <a:rPr lang="en-US" sz="3400" dirty="0">
                <a:solidFill>
                  <a:schemeClr val="tx1"/>
                </a:solidFill>
              </a:rPr>
              <a:t>Insurance				</a:t>
            </a:r>
            <a:r>
              <a:rPr lang="en-US" sz="3400" dirty="0" smtClean="0">
                <a:solidFill>
                  <a:schemeClr val="tx1"/>
                </a:solidFill>
              </a:rPr>
              <a:t>		</a:t>
            </a:r>
            <a:r>
              <a:rPr lang="en-US" sz="3400" u="sng" dirty="0" smtClean="0">
                <a:solidFill>
                  <a:schemeClr val="tx1"/>
                </a:solidFill>
              </a:rPr>
              <a:t> </a:t>
            </a:r>
            <a:r>
              <a:rPr lang="en-US" sz="3400" u="sng" dirty="0">
                <a:solidFill>
                  <a:schemeClr val="tx1"/>
                </a:solidFill>
              </a:rPr>
              <a:t>(1,200)</a:t>
            </a:r>
            <a:endParaRPr lang="en-US" sz="3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	Net carrying amount		           </a:t>
            </a:r>
            <a:r>
              <a:rPr lang="en-US" sz="3400" dirty="0" smtClean="0">
                <a:solidFill>
                  <a:schemeClr val="tx1"/>
                </a:solidFill>
              </a:rPr>
              <a:t>				 </a:t>
            </a:r>
            <a:r>
              <a:rPr lang="en-US" sz="3400" u="sng" dirty="0">
                <a:solidFill>
                  <a:schemeClr val="tx1"/>
                </a:solidFill>
              </a:rPr>
              <a:t>86,800</a:t>
            </a:r>
            <a:endParaRPr lang="en-US" sz="3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 </a:t>
            </a:r>
            <a:r>
              <a:rPr lang="en-US" sz="3400" dirty="0" smtClean="0">
                <a:solidFill>
                  <a:schemeClr val="tx1"/>
                </a:solidFill>
              </a:rPr>
              <a:t>	</a:t>
            </a:r>
          </a:p>
          <a:p>
            <a:pPr marL="4572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	</a:t>
            </a:r>
            <a:r>
              <a:rPr lang="en-US" sz="3400" dirty="0" smtClean="0">
                <a:solidFill>
                  <a:schemeClr val="tx1"/>
                </a:solidFill>
              </a:rPr>
              <a:t>Payment </a:t>
            </a:r>
            <a:r>
              <a:rPr lang="en-US" sz="3400" dirty="0">
                <a:solidFill>
                  <a:schemeClr val="tx1"/>
                </a:solidFill>
              </a:rPr>
              <a:t>to escrow agent	         	         </a:t>
            </a:r>
            <a:r>
              <a:rPr lang="en-US" sz="3400" dirty="0" smtClean="0">
                <a:solidFill>
                  <a:schemeClr val="tx1"/>
                </a:solidFill>
              </a:rPr>
              <a:t>	 		1</a:t>
            </a:r>
            <a:r>
              <a:rPr lang="en-US" sz="3400" u="sng" dirty="0" smtClean="0">
                <a:solidFill>
                  <a:schemeClr val="tx1"/>
                </a:solidFill>
              </a:rPr>
              <a:t>00,000</a:t>
            </a:r>
            <a:endParaRPr lang="en-US" sz="3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	</a:t>
            </a:r>
            <a:r>
              <a:rPr lang="en-US" sz="3400" dirty="0">
                <a:solidFill>
                  <a:schemeClr val="tx1"/>
                </a:solidFill>
              </a:rPr>
              <a:t> </a:t>
            </a:r>
          </a:p>
          <a:p>
            <a:pPr marL="4572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	Loss on refunding		         </a:t>
            </a:r>
            <a:r>
              <a:rPr lang="en-US" sz="3400" dirty="0" smtClean="0">
                <a:solidFill>
                  <a:schemeClr val="tx1"/>
                </a:solidFill>
              </a:rPr>
              <a:t>			 	</a:t>
            </a:r>
            <a:r>
              <a:rPr lang="en-US" sz="3400" u="dbl" dirty="0" smtClean="0">
                <a:solidFill>
                  <a:schemeClr val="tx1"/>
                </a:solidFill>
              </a:rPr>
              <a:t> </a:t>
            </a:r>
            <a:r>
              <a:rPr lang="en-US" sz="3400" u="dbl" dirty="0">
                <a:solidFill>
                  <a:schemeClr val="tx1"/>
                </a:solidFill>
              </a:rPr>
              <a:t>(13,200)</a:t>
            </a:r>
            <a:endParaRPr lang="en-US" sz="3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86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Certain Debt Extinguishment Issues – Entries - continued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3"/>
            <a:ext cx="10456817" cy="4981073"/>
          </a:xfrm>
        </p:spPr>
        <p:txBody>
          <a:bodyPr>
            <a:normAutofit fontScale="25000" lnSpcReduction="20000"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8800" b="1" dirty="0" smtClean="0">
                <a:solidFill>
                  <a:schemeClr val="tx1"/>
                </a:solidFill>
              </a:rPr>
              <a:t>TC </a:t>
            </a:r>
            <a:r>
              <a:rPr lang="en-US" sz="8800" b="1" dirty="0">
                <a:solidFill>
                  <a:schemeClr val="tx1"/>
                </a:solidFill>
              </a:rPr>
              <a:t>113:  </a:t>
            </a:r>
            <a:r>
              <a:rPr lang="en-US" sz="8800" u="sng" dirty="0">
                <a:solidFill>
                  <a:schemeClr val="tx1"/>
                </a:solidFill>
              </a:rPr>
              <a:t>To record loss on refunding</a:t>
            </a:r>
            <a:r>
              <a:rPr lang="en-US" sz="8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sz="8800" dirty="0" smtClean="0">
                <a:solidFill>
                  <a:schemeClr val="tx1"/>
                </a:solidFill>
              </a:rPr>
              <a:t>	-  DR </a:t>
            </a:r>
            <a:r>
              <a:rPr lang="en-US" sz="8800" dirty="0">
                <a:solidFill>
                  <a:schemeClr val="tx1"/>
                </a:solidFill>
              </a:rPr>
              <a:t>1714 3200 GAAP Revenue Offset 			</a:t>
            </a:r>
            <a:r>
              <a:rPr lang="en-US" sz="8800" dirty="0" smtClean="0">
                <a:solidFill>
                  <a:schemeClr val="tx1"/>
                </a:solidFill>
              </a:rPr>
              <a:t>13,200.00</a:t>
            </a:r>
          </a:p>
          <a:p>
            <a:pPr>
              <a:buNone/>
            </a:pPr>
            <a:r>
              <a:rPr lang="en-US" sz="8800" dirty="0">
                <a:solidFill>
                  <a:schemeClr val="tx1"/>
                </a:solidFill>
              </a:rPr>
              <a:t>	 </a:t>
            </a:r>
            <a:r>
              <a:rPr lang="en-US" sz="8800" dirty="0" smtClean="0">
                <a:solidFill>
                  <a:schemeClr val="tx1"/>
                </a:solidFill>
              </a:rPr>
              <a:t>  (</a:t>
            </a:r>
            <a:r>
              <a:rPr lang="en-US" sz="8800" dirty="0">
                <a:solidFill>
                  <a:schemeClr val="tx1"/>
                </a:solidFill>
              </a:rPr>
              <a:t>C/O 2317 Gain/Loss on Refunding)</a:t>
            </a:r>
          </a:p>
          <a:p>
            <a:pPr>
              <a:buNone/>
            </a:pPr>
            <a:r>
              <a:rPr lang="en-US" sz="8800" dirty="0">
                <a:solidFill>
                  <a:schemeClr val="tx1"/>
                </a:solidFill>
              </a:rPr>
              <a:t>		</a:t>
            </a:r>
            <a:r>
              <a:rPr lang="en-US" sz="8800" dirty="0" smtClean="0">
                <a:solidFill>
                  <a:schemeClr val="tx1"/>
                </a:solidFill>
              </a:rPr>
              <a:t>- </a:t>
            </a:r>
            <a:r>
              <a:rPr lang="en-US" sz="8800" dirty="0">
                <a:solidFill>
                  <a:schemeClr val="tx1"/>
                </a:solidFill>
              </a:rPr>
              <a:t>CR 3060 Prior period adjustment					</a:t>
            </a:r>
            <a:r>
              <a:rPr lang="en-US" sz="8800" dirty="0" smtClean="0">
                <a:solidFill>
                  <a:schemeClr val="tx1"/>
                </a:solidFill>
              </a:rPr>
              <a:t>13,200.00</a:t>
            </a:r>
            <a:endParaRPr lang="en-US" sz="8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8800" dirty="0">
                <a:solidFill>
                  <a:schemeClr val="tx1"/>
                </a:solidFill>
              </a:rPr>
              <a:t>			 						</a:t>
            </a:r>
          </a:p>
          <a:p>
            <a:r>
              <a:rPr lang="en-US" sz="8800" b="1" dirty="0">
                <a:solidFill>
                  <a:schemeClr val="tx1"/>
                </a:solidFill>
              </a:rPr>
              <a:t>TC 114:  </a:t>
            </a:r>
            <a:r>
              <a:rPr lang="en-US" sz="8800" u="sng" dirty="0">
                <a:solidFill>
                  <a:schemeClr val="tx1"/>
                </a:solidFill>
              </a:rPr>
              <a:t>To reclassify Bond Refund Debt Payment</a:t>
            </a:r>
            <a:r>
              <a:rPr lang="en-US" sz="8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sz="8800" dirty="0" smtClean="0">
                <a:solidFill>
                  <a:schemeClr val="tx1"/>
                </a:solidFill>
              </a:rPr>
              <a:t>	-  </a:t>
            </a:r>
            <a:r>
              <a:rPr lang="en-US" sz="8800" dirty="0">
                <a:solidFill>
                  <a:schemeClr val="tx1"/>
                </a:solidFill>
              </a:rPr>
              <a:t>DR 3060 Prior period adjustment 			</a:t>
            </a:r>
            <a:r>
              <a:rPr lang="en-US" sz="8800" dirty="0" smtClean="0">
                <a:solidFill>
                  <a:schemeClr val="tx1"/>
                </a:solidFill>
              </a:rPr>
              <a:t>	13,200.00</a:t>
            </a:r>
            <a:endParaRPr lang="en-US" sz="8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8800" dirty="0">
                <a:solidFill>
                  <a:schemeClr val="tx1"/>
                </a:solidFill>
              </a:rPr>
              <a:t>	</a:t>
            </a:r>
            <a:r>
              <a:rPr lang="en-US" sz="8800" dirty="0" smtClean="0">
                <a:solidFill>
                  <a:schemeClr val="tx1"/>
                </a:solidFill>
              </a:rPr>
              <a:t> 	  - CR </a:t>
            </a:r>
            <a:r>
              <a:rPr lang="en-US" sz="8800" dirty="0">
                <a:solidFill>
                  <a:schemeClr val="tx1"/>
                </a:solidFill>
              </a:rPr>
              <a:t>3600 GAAP Expend Offset </a:t>
            </a:r>
            <a:r>
              <a:rPr lang="en-US" sz="8800" dirty="0" smtClean="0">
                <a:solidFill>
                  <a:schemeClr val="tx1"/>
                </a:solidFill>
              </a:rPr>
              <a:t>					13,200.00</a:t>
            </a:r>
          </a:p>
          <a:p>
            <a:pPr>
              <a:buNone/>
            </a:pPr>
            <a:r>
              <a:rPr lang="en-US" sz="8800" dirty="0">
                <a:solidFill>
                  <a:schemeClr val="tx1"/>
                </a:solidFill>
              </a:rPr>
              <a:t>	</a:t>
            </a:r>
            <a:r>
              <a:rPr lang="en-US" sz="8800" dirty="0" smtClean="0">
                <a:solidFill>
                  <a:schemeClr val="tx1"/>
                </a:solidFill>
              </a:rPr>
              <a:t>	</a:t>
            </a:r>
            <a:r>
              <a:rPr lang="en-US" sz="8800" dirty="0">
                <a:solidFill>
                  <a:schemeClr val="tx1"/>
                </a:solidFill>
              </a:rPr>
              <a:t> (C/O 4051 Bond Refund Debt Pmt) </a:t>
            </a:r>
            <a:endParaRPr lang="en-US" sz="8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8800" dirty="0">
                <a:solidFill>
                  <a:schemeClr val="tx1"/>
                </a:solidFill>
              </a:rPr>
              <a:t>		</a:t>
            </a:r>
          </a:p>
          <a:p>
            <a:r>
              <a:rPr lang="en-US" sz="8800" dirty="0" smtClean="0">
                <a:solidFill>
                  <a:schemeClr val="tx1"/>
                </a:solidFill>
              </a:rPr>
              <a:t>Government-wide </a:t>
            </a:r>
            <a:r>
              <a:rPr lang="en-US" sz="8800" dirty="0">
                <a:solidFill>
                  <a:schemeClr val="tx1"/>
                </a:solidFill>
              </a:rPr>
              <a:t>Reporting Fund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7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3"/>
            <a:ext cx="10456817" cy="498107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Questions?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4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55319"/>
            <a:ext cx="9872871" cy="54406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Introductions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Key dates and deliverables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68 information – ASAP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75 information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RHIA and RHIPA – July 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PEBB – late July/early August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Compensated absences – July 20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Securities lending and pension-related debt – July 27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Communication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with DPCUs about outstanding balances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(OAM 15.51.00)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First communication with DPCUs no later than July 20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Second communication with DPCUs no later than August 9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This is to provide late-arriving information or to change previously communicated amounts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Resolve statewide balances issues with other state agencies by August 3, which is the soft close</a:t>
            </a:r>
          </a:p>
          <a:p>
            <a:pPr marL="4572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Rob Hamilton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Leases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3"/>
            <a:ext cx="9872871" cy="498107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Effective for periods beginning after 12/15/2019 – FY 2021 for the state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Exposure draft to come about January 2019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Agencies must be ready by July 1, 2020 as operating activity will need to be recorded throughout the year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establishes a single model for lease accounting based on the foundational principle that leases are financings of the right to use an underlying asset.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more operating or capital leases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Most similar to a capital lease,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but not the same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lease is a contract that conveys control of the right to use another entity’s nonfinancial asset (the underlying asset) as specified in the contract for a period of time in an exchange or exchange-like transaction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Underlying asset does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have to be a capital asset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 a “contract” , the lease, whether written or verbal, be legally enforceable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Leases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4"/>
            <a:ext cx="10270958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Exclusions from the accounting required by this standard: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If, at the beginning of the lease term, the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maximum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possible term of the lease is 12 months or less,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including any options to extend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regardless of their probability of being exercised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Noncancelable portion only.  Month-to-month leases are cancelable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Contracts that transfer ownership by the end of the contract period (even if called a “lease”)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Account for this as a financed purchase or sale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existence of a bargain-purchase option does not trigger this exclusion – it must be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exercised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Leases of intangible assets, including licensing contracts for computer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software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Leases of biological assets (timber, plants, animals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Leases of assets that are investments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Supply contracts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Leases of inventory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Service concession arrangements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Certain regulated leases (specific criteria, airport/aviation leases are the example)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Leases in which the underlying asset is financed with conduit debt, unless both are reported by the lessor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Leases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4"/>
            <a:ext cx="10447421" cy="495701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Lease term – noncancelable portion plus/less options that are “reasonably certain” of being exercised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Lessee (economic resources measurement focus):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Debit intangible right-to-use leased asset (a capital asset)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Equal to the lease liability + lease payments made prior to lease term – lease incentives received from lessor + direct ancillary costs to place the leased asset into service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Amortize over the shorter of lease term or useful life of leased asset (generally)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Credit lease liability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 value of payments expected to be made during the lease term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First use interest rate the lessor charges the lessee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 #1 cannot be readily determined by lessee, use estimated incremental borrowing rate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Reduced by payments made to lessor (principal portion only)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governmental funds (current financial resources measurement focus):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Other financing source and expenditure in first year – just like debt issuance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Subsequent payments – same treatment as debt service payments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Leases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4"/>
            <a:ext cx="9872871" cy="46201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Lessor: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Debit lease receivable – applies to governmental funds too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Present value of payments expected to be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received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during the lease term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Discount using the interest rate charged by the lessor to the lessee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other option provided for discounting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Reduced as payments are received from lessee (principal portion only)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Credit deferred inflow of resources – applies to governmental funds too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Equal to the lease receivable + lease payments received prior to the lease term that relate to future periods – lease incentives paid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Amortize over the lease term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Lessor continues to recognize the asset being leased to the lessee and apply other applicable guidance to the underlying asset, including depreciation and impairment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lessee must return the asset in its original or enhanced condition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do not depreciate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Leases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4"/>
            <a:ext cx="9872871" cy="48928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Contracts that contain a lease component 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nonlease component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must be accounted for separately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unless an exception applies</a:t>
            </a:r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i.e. the contract covers access to a building (lease) and maintenance services on the building (nonlease)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a lease involved multiple underlying assets, which have different lease terms, each underlying asset should be accounted for as a separate lease (lessor/ee)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Lessee should also do this if multiple asset classes are covered by the lease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Consider in conjunction with contract combinations (next slide)</a:t>
            </a:r>
          </a:p>
          <a:p>
            <a:pPr lvl="1"/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Exception: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If contract does not identify cost of separate underlying assets, or if those prices appear unreasonable:</a:t>
            </a:r>
          </a:p>
          <a:p>
            <a:pPr marL="891540" lvl="2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 professional judgment to estimate and allocate to the underlying assets (components), maximizing observable information</a:t>
            </a:r>
          </a:p>
          <a:p>
            <a:pPr marL="891540" lvl="2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#1 is not practical for some or all underlying assets (components), account for the contract as a single lease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Accounting should be based on primary underlying asset’s components (i.e. lease term)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012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Leases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4"/>
            <a:ext cx="9872871" cy="48928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Contract combinations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Contracts that are entered into at or near the same time with the same counterparty should be considered part of the same contract if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either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the following are met: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contracts are negotiated as a package with a single objective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amount paid in one contract depends on the price or performance of the other contract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Still need to consider whether the lease needs to be separated into its components as discussed in the previous slide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– What Agencies Need to Know and Do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LFO, OST, DAS CF&amp;P Information Request on Current Operating Leases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Operating leases with commitments longer than 20 years: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Does it  have a fiscal funding clause? </a:t>
            </a:r>
          </a:p>
          <a:p>
            <a:pPr marL="1280160" lvl="3" indent="-457200">
              <a:buFont typeface="+mj-lt"/>
              <a:buAutoNum type="alpha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those that do, an aggregated “yes” is sufficient and no more information is needed.</a:t>
            </a:r>
          </a:p>
          <a:p>
            <a:pPr marL="1280160" lvl="3" indent="-457200">
              <a:buFont typeface="+mj-lt"/>
              <a:buAutoNum type="alphaL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those that do not,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for each lease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provide a brief description about the lease.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Oregon Constitution requires LFO approval for debt beyond 20 years, and operating leases without fiscal funding clauses are debt for this purpose.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Nationally, there is growing interest from stakeholders about debt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LFO has asked that information start coming to SARS from agencies in January or February of 2019.  Formal ask to be coming in the not-too-distant future.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87 – What Agencies Need to Know and Do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3032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Start reviewing your leases as soon as you can and determine: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 any of the exclusions apply to your current operating leases?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Does the lease include an explicit discount rate?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What’s the lease term?  What about options to extend and their likelihood?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Does the lease also contain nonlease components, such as for maintenance?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Does the lease cover multiple underlying assets that need to be separated?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Begin working through the accounting	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Read GASB 87 (www.gasb.org)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Attend trainings – KPMG will have two in fall 2018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www.kpmg.com/us/governmentinstitute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Expect the implementation of this to take time – plan ahead!  Be ready for July 1, 2020!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accounting guidance to follow in future OAMs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trainings!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Questions?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30329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65960"/>
            <a:ext cx="4166184" cy="35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57225"/>
            <a:ext cx="9872871" cy="54387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Current Portion of Loans Receivable - **NEW**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GL 0431 reports the current portion of the loan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GL 0436 reports the allowance for the uncollectible portion of the current portion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GL 0931 reports the noncurrent portion of the loan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GL 0936 reports the allowance for the uncollectible portion of the noncurrent portion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Tcodes 474 and 474R to reclassify the amounts from GLs 0931 and 0936 to 0431 and 0436, respectively.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you have a balance in GL 0931, our expectation will be that there is a balance in GL 0431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47" y="840204"/>
            <a:ext cx="4556058" cy="29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YEAR-END SCHEDULE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Barb Watson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52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2800" y="418818"/>
            <a:ext cx="4495800" cy="1028982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Due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ate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eminders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879600"/>
            <a:ext cx="6477000" cy="360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Agency disclosures due Friday, August 17 (</a:t>
            </a:r>
            <a:r>
              <a:rPr lang="en-US" sz="2400" b="1" dirty="0"/>
              <a:t>Gold Star Date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SEFA disclosures due Friday, August 17 (</a:t>
            </a:r>
            <a:r>
              <a:rPr lang="en-US" sz="2400" b="1" dirty="0"/>
              <a:t>Gold Star Date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Schedule of Key Dates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http://www.oregon.gov/das/Financial/Acctng/Pages/Yr-end-cls.aspx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676" y="810168"/>
            <a:ext cx="1548582" cy="12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53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8738" y="693739"/>
            <a:ext cx="4612576" cy="1303337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R*STARS Reports Year-end Schedule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09800" y="2362200"/>
            <a:ext cx="6172200" cy="3352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Close of June is July 13, at which point there will be a full report run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During Month 13 (July 16 -  Aug 10), agencies can request various R*STARS reports, which run each Tuesday evening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SFMA Calendar: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http://www.oregon.gov/das/Financial/AcctgSys/Documents/2018agy.pdf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648582"/>
            <a:ext cx="1715911" cy="12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54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685800"/>
            <a:ext cx="6477000" cy="8382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Datamart Tables Update Schedule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524000"/>
            <a:ext cx="7391400" cy="42420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Updates over the weekend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GL Detail 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GL Summary 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All Accounting Event Table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YE Tables – Contain FY 2018 data only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Updates Tuesday/Thursday/Saturday evenings during Month 13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300" dirty="0"/>
              <a:t>YE GL Detail Table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300" dirty="0"/>
              <a:t>YE GL Summary 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Updates the final three Wednesday evenings of Month 13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300" dirty="0"/>
              <a:t>YE Accounting Event 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Repository Reports with “YE” in the title and the SWB Reports update on the same schedule.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473" y="1404444"/>
            <a:ext cx="26098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55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7500" y="583661"/>
            <a:ext cx="5105400" cy="1074075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DAFR6610 YE Period 13 </a:t>
            </a:r>
            <a:br>
              <a:rPr lang="en-US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Operating Statement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362200" y="1945356"/>
            <a:ext cx="6266180" cy="4217116"/>
          </a:xfrm>
          <a:prstGeom prst="rect">
            <a:avLst/>
          </a:prstGeom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5562600" y="4800600"/>
            <a:ext cx="2667000" cy="1075558"/>
          </a:xfrm>
          <a:prstGeom prst="rect">
            <a:avLst/>
          </a:prstGeom>
        </p:spPr>
        <p:txBody>
          <a:bodyPr spcFirstLastPara="1" wrap="none" numCol="1" fromWordArt="1">
            <a:prstTxWarp prst="textPlain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16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222A3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222A3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endParaRPr lang="en-US" sz="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222A3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16, 2018</a:t>
            </a:r>
            <a:endParaRPr lang="en-US" sz="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29200" y="4114801"/>
            <a:ext cx="2819400" cy="398179"/>
          </a:xfrm>
          <a:prstGeom prst="wedgeRoundRectCallout">
            <a:avLst>
              <a:gd name="adj1" fmla="val -80778"/>
              <a:gd name="adj2" fmla="val -1255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BD0D9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DAFR6610 YE Period 13</a:t>
            </a:r>
          </a:p>
        </p:txBody>
      </p:sp>
    </p:spTree>
    <p:extLst>
      <p:ext uri="{BB962C8B-B14F-4D97-AF65-F5344CB8AC3E}">
        <p14:creationId xmlns:p14="http://schemas.microsoft.com/office/powerpoint/2010/main" val="41447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56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1" y="525464"/>
            <a:ext cx="5427663" cy="13033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DAFR6620 YE Period 13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Balance Sheet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86000" y="1802845"/>
            <a:ext cx="6324600" cy="4284663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845333" y="4724400"/>
            <a:ext cx="2379662" cy="1066800"/>
          </a:xfrm>
          <a:prstGeom prst="rect">
            <a:avLst/>
          </a:prstGeom>
        </p:spPr>
        <p:txBody>
          <a:bodyPr spcFirstLastPara="1" wrap="none" numCol="1" fromWordArt="1">
            <a:prstTxWarp prst="textPlain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en-US" sz="32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222A3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22A3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22A3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 13, 2018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05400" y="4191001"/>
            <a:ext cx="2863276" cy="449107"/>
          </a:xfrm>
          <a:prstGeom prst="wedgeRoundRectCallout">
            <a:avLst>
              <a:gd name="adj1" fmla="val -85558"/>
              <a:gd name="adj2" fmla="val 5564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12700">
                  <a:noFill/>
                  <a:prstDash val="solid"/>
                </a:ln>
                <a:solidFill>
                  <a:srgbClr val="0BD0D9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DAFR6620 YE Period 13</a:t>
            </a:r>
          </a:p>
        </p:txBody>
      </p:sp>
    </p:spTree>
    <p:extLst>
      <p:ext uri="{BB962C8B-B14F-4D97-AF65-F5344CB8AC3E}">
        <p14:creationId xmlns:p14="http://schemas.microsoft.com/office/powerpoint/2010/main" val="1233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57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787449"/>
            <a:ext cx="6553200" cy="884387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Statewide Balance (SWB) Reports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671836"/>
            <a:ext cx="6195314" cy="4189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Same update schedule as the YE Tables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SWB Report Schedule and Reports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Website: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http://www.oregon.gov/das/Financial/Acctng/Pages/Balancing.aspx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No update messages will be sent out during Month 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44" y="4495800"/>
            <a:ext cx="108295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58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550598"/>
            <a:ext cx="7040880" cy="967688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Statewide Balance (SWB) Reports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Translate Drop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pan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24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ne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24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ren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24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m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24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tali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24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pane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24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ussi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24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a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24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DefaultOcx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Hidden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Hidden2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Hidden3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Text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8988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Site Im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..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238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pac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pac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5245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705600" y="3124200"/>
            <a:ext cx="2011680" cy="9144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81200" y="1371601"/>
            <a:ext cx="6781800" cy="45230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91400" y="3027149"/>
            <a:ext cx="1320332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59</a:t>
            </a:fld>
            <a:endParaRPr lang="en-US" dirty="0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4201" y="685800"/>
            <a:ext cx="5199063" cy="9906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Resources for Month 13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676400"/>
            <a:ext cx="7239000" cy="43688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Agency Guide to Year-end Closing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http://www.oregon.gov/das/Financial/Acctng/Pages/Yr-end-cls.aspx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/>
              <a:t>Checklist located at Section D.10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Instructions to access repository reports at Section D.4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Datamart ad hoc queries and repository reports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R*STARS reports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Statewide balancing reports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Prior year closing entries and disclosures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Chapter 15 of the Oregon Accounting Manual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SARS Analyst</a:t>
            </a:r>
          </a:p>
        </p:txBody>
      </p:sp>
    </p:spTree>
    <p:extLst>
      <p:ext uri="{BB962C8B-B14F-4D97-AF65-F5344CB8AC3E}">
        <p14:creationId xmlns:p14="http://schemas.microsoft.com/office/powerpoint/2010/main" val="4599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57225"/>
            <a:ext cx="9872871" cy="54387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Noncurrent Accounts Receivable T-code - **NEW SUGGESTION**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When a current A/R is assigned to DOR (or a PCF until 7/1/18), to maintain the account history, use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TC 945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for the entire amount assigned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decrease current A/R and increase noncurrent A/R (OAM 15.35.00, paragraph 135).</a:t>
            </a:r>
          </a:p>
          <a:p>
            <a:pPr lvl="2"/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Month 13 FY 2018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TC 945</a:t>
            </a:r>
          </a:p>
          <a:p>
            <a:pPr marL="822960" lvl="3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DR GL 3105 – Revenue Control F/S Accrual</a:t>
            </a:r>
          </a:p>
          <a:p>
            <a:pPr marL="822960" lvl="3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DR GL 0935 – Other Receivables – Noncurrent</a:t>
            </a:r>
          </a:p>
          <a:p>
            <a:pPr marL="822960" lvl="3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CR GL 0503 – A/R Unbilled</a:t>
            </a:r>
          </a:p>
          <a:p>
            <a:pPr marL="822960" lvl="3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 GL 3037 – Nonspendable Fund Balance – Noncurrent Receivables</a:t>
            </a:r>
          </a:p>
          <a:p>
            <a:pPr lvl="2"/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Month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FY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2019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946 (Auto-reversal of TC 945)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822960" lvl="3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GL 0503 – A/R Unbilled</a:t>
            </a:r>
          </a:p>
          <a:p>
            <a:pPr marL="822960" lvl="3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GL 3037 – Nonspendable Fund Balance – Noncurrent Receivables</a:t>
            </a:r>
          </a:p>
          <a:p>
            <a:pPr marL="822960" lvl="3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GL 3105 – Revenue Control F/S Accrual</a:t>
            </a:r>
          </a:p>
          <a:p>
            <a:pPr marL="822960" lvl="3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GL 0935 – Other Receivables – Noncurrent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OAM 15.35.00 will be updated to reflect this suggestion</a:t>
            </a:r>
          </a:p>
          <a:p>
            <a:pPr marL="822960" lvl="3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914400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July 2018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57400" y="1066801"/>
          <a:ext cx="6629400" cy="478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430"/>
                <a:gridCol w="1198685"/>
                <a:gridCol w="810224"/>
                <a:gridCol w="1004454"/>
                <a:gridCol w="1004454"/>
                <a:gridCol w="1004454"/>
                <a:gridCol w="911699"/>
              </a:tblGrid>
              <a:tr h="460202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Wed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Thur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</a:tr>
              <a:tr h="9113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Close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Mo 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  <a:p>
                      <a:endParaRPr lang="en-US" sz="1400" kern="1200" dirty="0" smtClean="0">
                        <a:solidFill>
                          <a:srgbClr val="99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SFMA upload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92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Begin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using YE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Period 13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Datamart reports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SWB / SFMA YE updated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SWB</a:t>
                      </a:r>
                      <a:r>
                        <a:rPr lang="en-US" sz="1400" baseline="0" dirty="0" smtClean="0">
                          <a:solidFill>
                            <a:srgbClr val="9900CC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rgbClr val="9900CC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SFMA</a:t>
                      </a:r>
                      <a:r>
                        <a:rPr lang="en-US" sz="1400" baseline="0" dirty="0" smtClean="0">
                          <a:solidFill>
                            <a:srgbClr val="9900CC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YE</a:t>
                      </a:r>
                      <a:r>
                        <a:rPr lang="en-US" sz="1400" baseline="0" dirty="0" smtClean="0">
                          <a:solidFill>
                            <a:srgbClr val="9900CC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  <a:p>
                      <a:endParaRPr lang="en-US" sz="1400" dirty="0" smtClean="0">
                        <a:solidFill>
                          <a:srgbClr val="9900CC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SWB / SFMA YE 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359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aseline="0" dirty="0" smtClean="0"/>
                        <a:t>SWB / SFMA YE updated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  <a:p>
                      <a:endParaRPr lang="en-US" sz="1400" dirty="0" smtClean="0">
                        <a:solidFill>
                          <a:srgbClr val="9900CC"/>
                        </a:solidFill>
                      </a:endParaRPr>
                    </a:p>
                    <a:p>
                      <a:r>
                        <a:rPr lang="en-US" sz="1400" baseline="0" dirty="0" smtClean="0"/>
                        <a:t>SWB / SFMA YE updated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rgbClr val="99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YE Acctg Event table updated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  <a:p>
                      <a:endParaRPr lang="en-US" sz="1400" baseline="0" dirty="0" smtClean="0">
                        <a:solidFill>
                          <a:srgbClr val="9900CC"/>
                        </a:solidFill>
                      </a:endParaRPr>
                    </a:p>
                    <a:p>
                      <a:r>
                        <a:rPr lang="en-US" sz="1400" baseline="0" dirty="0" smtClean="0"/>
                        <a:t>SWB / SFMA YE updated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60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31433"/>
            <a:ext cx="7543800" cy="591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August 2018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57400" y="1052422"/>
          <a:ext cx="6324600" cy="542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223"/>
                <a:gridCol w="1158211"/>
                <a:gridCol w="756939"/>
                <a:gridCol w="1145380"/>
                <a:gridCol w="920822"/>
                <a:gridCol w="1107625"/>
                <a:gridCol w="533400"/>
              </a:tblGrid>
              <a:tr h="419887">
                <a:tc>
                  <a:txBody>
                    <a:bodyPr/>
                    <a:lstStyle/>
                    <a:p>
                      <a:r>
                        <a:rPr lang="en-US" dirty="0" smtClean="0"/>
                        <a:t> 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Wed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</a:tr>
              <a:tr h="160203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SWB / SFMA YE updated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SWB / SFMA YE updated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YE Acctg Event table updated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>
                          <a:ln>
                            <a:solidFill>
                              <a:srgbClr val="00FF00"/>
                            </a:solidFill>
                          </a:ln>
                        </a:rPr>
                        <a:t>Soft Close</a:t>
                      </a:r>
                    </a:p>
                    <a:p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SWB / SFMA YE updated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176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SWB / SFMA YE updated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SWB / SFMA YE updated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YE Acctg Event table updated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  <a:p>
                      <a:endParaRPr lang="en-US" sz="1400" b="1" dirty="0" smtClean="0"/>
                    </a:p>
                    <a:p>
                      <a:pPr marL="0" algn="l" defTabSz="457200" rtl="0" eaLnBrk="1" latinLnBrk="0" hangingPunct="1"/>
                      <a:r>
                        <a:rPr lang="en-US" sz="1400" b="1" kern="1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Close Mo 13</a:t>
                      </a:r>
                    </a:p>
                    <a:p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SWB / SFMA YE updated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943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Start using Period 13 Datamart reports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="1" baseline="0" dirty="0" smtClean="0"/>
                        <a:t>w/o YE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Disclosures</a:t>
                      </a:r>
                      <a:r>
                        <a:rPr lang="en-US" sz="1400" baseline="0" dirty="0" smtClean="0"/>
                        <a:t> due to SARS (General, Debt, SEFA)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srgbClr val="0F6FC6"/>
                </a:solidFill>
              </a:rPr>
              <a:pPr/>
              <a:t>61</a:t>
            </a:fld>
            <a:endParaRPr lang="en-US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Restricted assets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Michael Cutler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Restricted Assets – 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Assets whose use is subject to constraints that are either: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Externally imposed by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Creditors (debt covenants)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Grantors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Donors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Laws and/or regulations of </a:t>
            </a:r>
            <a:r>
              <a:rPr lang="en-US" sz="2200" b="1" dirty="0" smtClean="0"/>
              <a:t>OTHER </a:t>
            </a:r>
            <a:r>
              <a:rPr lang="en-US" sz="2200" dirty="0" smtClean="0"/>
              <a:t>governments</a:t>
            </a:r>
          </a:p>
        </p:txBody>
      </p:sp>
    </p:spTree>
    <p:extLst>
      <p:ext uri="{BB962C8B-B14F-4D97-AF65-F5344CB8AC3E}">
        <p14:creationId xmlns:p14="http://schemas.microsoft.com/office/powerpoint/2010/main" val="2788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Restricted Assets  - What are they? </a:t>
            </a:r>
            <a:r>
              <a:rPr lang="en-US" sz="2800" dirty="0" smtClean="0"/>
              <a:t>(continued)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spcAft>
                <a:spcPts val="1200"/>
              </a:spcAft>
              <a:buNone/>
            </a:pPr>
            <a:r>
              <a:rPr lang="en-US" sz="3600" dirty="0" smtClean="0"/>
              <a:t>OR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Imposed by law through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Constitutional provisions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Enabling legislation</a:t>
            </a:r>
            <a:endParaRPr lang="en-US" sz="2400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AND</a:t>
            </a:r>
          </a:p>
          <a:p>
            <a:pPr lvl="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/>
              <a:t>The constraints change the </a:t>
            </a:r>
            <a:r>
              <a:rPr lang="en-US" sz="2200" b="1" dirty="0" smtClean="0"/>
              <a:t>nature or normal understanding </a:t>
            </a:r>
            <a:r>
              <a:rPr lang="en-US" sz="2200" dirty="0" smtClean="0"/>
              <a:t>of the </a:t>
            </a:r>
            <a:r>
              <a:rPr lang="en-US" sz="2200" b="1" dirty="0" smtClean="0"/>
              <a:t>availability </a:t>
            </a:r>
            <a:r>
              <a:rPr lang="en-US" sz="2200" dirty="0" smtClean="0"/>
              <a:t>of those assets</a:t>
            </a:r>
          </a:p>
          <a:p>
            <a:pPr marL="548640" lvl="2" indent="0">
              <a:spcAft>
                <a:spcPts val="1200"/>
              </a:spcAft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2999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spcAft>
                <a:spcPts val="1200"/>
              </a:spcAft>
              <a:buClr>
                <a:srgbClr val="4F81BD"/>
              </a:buClr>
              <a:buFont typeface="Corbel" pitchFamily="34" charset="0"/>
              <a:buNone/>
            </a:pPr>
            <a:r>
              <a:rPr lang="en-US" sz="3600" dirty="0" smtClean="0">
                <a:solidFill>
                  <a:srgbClr val="4F81BD"/>
                </a:solidFill>
              </a:rPr>
              <a:t>OR</a:t>
            </a:r>
          </a:p>
          <a:p>
            <a:pPr lvl="1"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4F81BD"/>
                </a:solidFill>
              </a:rPr>
              <a:t>Imposed by law through</a:t>
            </a:r>
          </a:p>
          <a:p>
            <a:pPr lvl="2"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</a:rPr>
              <a:t>Constitutional provisions</a:t>
            </a:r>
          </a:p>
          <a:p>
            <a:pPr lvl="2"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</a:rPr>
              <a:t>Enabling legislation</a:t>
            </a:r>
          </a:p>
          <a:p>
            <a:pPr lvl="1"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4F81BD"/>
                </a:solidFill>
              </a:rPr>
              <a:t>AND</a:t>
            </a:r>
          </a:p>
          <a:p>
            <a:pPr lvl="3"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4F81BD"/>
                </a:solidFill>
              </a:rPr>
              <a:t>The constraints change the </a:t>
            </a:r>
            <a:r>
              <a:rPr lang="en-US" sz="2200" b="1" dirty="0" smtClean="0">
                <a:solidFill>
                  <a:srgbClr val="4F81BD"/>
                </a:solidFill>
              </a:rPr>
              <a:t>nature or normal understanding </a:t>
            </a:r>
            <a:r>
              <a:rPr lang="en-US" sz="2200" dirty="0" smtClean="0">
                <a:solidFill>
                  <a:srgbClr val="4F81BD"/>
                </a:solidFill>
              </a:rPr>
              <a:t>of the </a:t>
            </a:r>
            <a:r>
              <a:rPr lang="en-US" sz="2200" b="1" dirty="0" smtClean="0">
                <a:solidFill>
                  <a:srgbClr val="4F81BD"/>
                </a:solidFill>
              </a:rPr>
              <a:t>availability </a:t>
            </a:r>
            <a:r>
              <a:rPr lang="en-US" sz="2200" dirty="0" smtClean="0">
                <a:solidFill>
                  <a:srgbClr val="4F81BD"/>
                </a:solidFill>
              </a:rPr>
              <a:t>of those assets</a:t>
            </a:r>
          </a:p>
          <a:p>
            <a:pPr marL="548640" lvl="2" indent="0">
              <a:spcAft>
                <a:spcPts val="1200"/>
              </a:spcAft>
              <a:buClr>
                <a:srgbClr val="4F81BD"/>
              </a:buClr>
              <a:buFont typeface="Corbel" pitchFamily="34" charset="0"/>
              <a:buNone/>
            </a:pPr>
            <a:endParaRPr lang="en-US" sz="2400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Nature or Normal Understanding of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Is there a restriction for the use of the asset?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Is the asset available for regular operational uses?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Is there a restriction that means that the asset won’t be used in the next operational period?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Can you only use interest earnings but maintain the principal amount?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28953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Enabling Legislation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Enabling legislation “authorizes the government to assess, levy, charge or otherwise mandate payment of resources (from external resource providers) </a:t>
            </a:r>
            <a:r>
              <a:rPr lang="en-US" sz="2800" i="1" dirty="0" smtClean="0"/>
              <a:t>and</a:t>
            </a:r>
            <a:r>
              <a:rPr lang="en-US" sz="2800" dirty="0" smtClean="0"/>
              <a:t> includes a legally enforceable requirement that those resources be used </a:t>
            </a:r>
            <a:r>
              <a:rPr lang="en-US" sz="2800" b="1" dirty="0" smtClean="0"/>
              <a:t>only </a:t>
            </a:r>
            <a:r>
              <a:rPr lang="en-US" sz="2800" dirty="0" smtClean="0"/>
              <a:t>for the specific purposes stipulated in the legislation.”</a:t>
            </a:r>
            <a:br>
              <a:rPr lang="en-US" sz="2800" dirty="0" smtClean="0"/>
            </a:br>
            <a:r>
              <a:rPr lang="en-US" sz="2800" i="1" dirty="0" smtClean="0"/>
              <a:t>GASB 34, paragraph 34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639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Restricted Assets vs. Restricted Net </a:t>
            </a:r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Restricted assets often will NOT tie to Net Position – Restricted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Net Position – Restricted includes liabilities in the total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In some cases, Restricted Assets are offset by liabilities in the fund – 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smtClean="0"/>
              <a:t>That means that there could be NO effect on net position, but still have restricted asset balances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29523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Changes in Disclosure</a:t>
            </a:r>
            <a:br>
              <a:rPr lang="en-US" dirty="0" smtClean="0"/>
            </a:br>
            <a:r>
              <a:rPr lang="en-US" dirty="0" smtClean="0"/>
              <a:t> 2. </a:t>
            </a:r>
            <a:r>
              <a:rPr lang="en-US" dirty="0"/>
              <a:t>Restricted Cash and </a:t>
            </a:r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 the GL Account column we added GLs 0230 Investments – OITP and   0235 Investment Valuation Account – OITP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We are now asking for the D23 fund detail for restricted Cash and Investments, instead of just GAAP Fund.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We also ask if the restricted cash is current or noncurrent</a:t>
            </a:r>
          </a:p>
        </p:txBody>
      </p:sp>
    </p:spTree>
    <p:extLst>
      <p:ext uri="{BB962C8B-B14F-4D97-AF65-F5344CB8AC3E}">
        <p14:creationId xmlns:p14="http://schemas.microsoft.com/office/powerpoint/2010/main" val="1180859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vs. Noncurrent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84947"/>
            <a:ext cx="9872871" cy="421105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Current = expected to be used within one year for the reason for the restriction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Cash used to pay debt service principal and interest in the next year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Cash accumulated to pay claims for the next year</a:t>
            </a:r>
          </a:p>
          <a:p>
            <a:pPr marL="548640" lvl="2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Noncurrent = expected to be used over one year out for the reason of the restriction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Cash accumulated to pay future fiscal year debt service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Cash accumulated to pay legal claims in future years, more than one year away	</a:t>
            </a:r>
            <a:r>
              <a:rPr lang="en-US" sz="2200" dirty="0" smtClean="0"/>
              <a:t>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Action Button: Document 3">
            <a:hlinkClick r:id="rId4" action="ppaction://hlinkfile" highlightClick="1"/>
          </p:cNvPr>
          <p:cNvSpPr/>
          <p:nvPr/>
        </p:nvSpPr>
        <p:spPr>
          <a:xfrm>
            <a:off x="11446042" y="6384758"/>
            <a:ext cx="441158" cy="25667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8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57225"/>
            <a:ext cx="9872871" cy="54387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Deferred Outflows for Contributions Subsequent to the Measurement Date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Comptroller Object 3210 – Public Employees Retirement Contribution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Comptroller Object 3215 – PERS Contribution – RHIA **New CO**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Comptroller Object 3216 – PERS Contribution – RHIPA **New CO**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**NEW PROCESS for agencies with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ENTERPRISE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INTERNAL SERVICE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funds**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Pension: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Record the GASB 68 information as instructed from SARS.  Contributions subsequent to the measurement date (GL 1005) will be zeroed out.  Comptroller object 3210 is not impacted.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Record the pension-related debt entries as instructed by SARS, which will reclassify the amounts in comptroller object 3210 to interest expense and a reduction of the related liability.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Use Tcode 457R to reclassify the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entire amount remaining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in comptroller object 3210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after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step 2 to GL 1005.  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OPEB: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Record the GASB 75 information as instructed by SARS.  Contributions subsequent to the measurement date (GL 1010) will be zeroed out.  Comptroller object 3215 and 3216 are not impacted</a:t>
            </a:r>
          </a:p>
          <a:p>
            <a:pPr marL="1165860" lvl="3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Use Tcode 457R to reclassify the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entire amount remaining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in comptroller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objects 3215 and 3216 to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1009.</a:t>
            </a:r>
          </a:p>
          <a:p>
            <a:pPr lvl="3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26" y="781055"/>
            <a:ext cx="6562725" cy="5017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70" y="97764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Changes to disclosures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Karen Williams and Sangit Shrestha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209877"/>
            <a:ext cx="8770571" cy="793095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Disclosure forms updated to Adobe Acrobat DC</a:t>
            </a:r>
          </a:p>
          <a:p>
            <a:r>
              <a:rPr lang="en-US" sz="2400" dirty="0" smtClean="0"/>
              <a:t>Do you have an </a:t>
            </a:r>
            <a:r>
              <a:rPr lang="en-US" sz="2400" b="1" i="1" dirty="0" smtClean="0"/>
              <a:t>older</a:t>
            </a:r>
            <a:r>
              <a:rPr lang="en-US" sz="2400" dirty="0" smtClean="0"/>
              <a:t> version of Acrobat?</a:t>
            </a:r>
          </a:p>
          <a:p>
            <a:pPr lvl="1"/>
            <a:r>
              <a:rPr lang="en-US" sz="2400" dirty="0" smtClean="0"/>
              <a:t>If YES - Please volunteer to do a short, 2-3 page test for compatibility. </a:t>
            </a:r>
          </a:p>
          <a:p>
            <a:pPr lvl="1"/>
            <a:r>
              <a:rPr lang="en-US" sz="2400" dirty="0" smtClean="0"/>
              <a:t>Contact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Karen.A.Williams@oregon.gov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320040" lvl="1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4" y="4024877"/>
            <a:ext cx="3050128" cy="26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new?  -</a:t>
            </a:r>
            <a:r>
              <a:rPr lang="en-US" sz="3600" dirty="0" smtClean="0"/>
              <a:t>continued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84571" y="2518385"/>
            <a:ext cx="4189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B. INSURANCE RECOVERIES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1457" y="2990308"/>
            <a:ext cx="9684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4. Does the insurance recovery relate to a loss incurred in FY 2018?	Yes 	No 	</a:t>
            </a:r>
          </a:p>
          <a:p>
            <a:r>
              <a:rPr lang="en-US" sz="2000" dirty="0">
                <a:solidFill>
                  <a:prstClr val="black"/>
                </a:solidFill>
              </a:rPr>
              <a:t>If </a:t>
            </a:r>
            <a:r>
              <a:rPr lang="en-US" sz="2000" b="1" dirty="0">
                <a:solidFill>
                  <a:prstClr val="black"/>
                </a:solidFill>
              </a:rPr>
              <a:t>Yes</a:t>
            </a:r>
            <a:r>
              <a:rPr lang="en-US" sz="2000" dirty="0">
                <a:solidFill>
                  <a:prstClr val="black"/>
                </a:solidFill>
              </a:rPr>
              <a:t>, enter the </a:t>
            </a:r>
            <a:r>
              <a:rPr lang="en-US" sz="2000" b="1" dirty="0">
                <a:solidFill>
                  <a:srgbClr val="FF0000"/>
                </a:solidFill>
              </a:rPr>
              <a:t>GAAP object </a:t>
            </a:r>
            <a:r>
              <a:rPr lang="en-US" sz="2000" dirty="0">
                <a:solidFill>
                  <a:prstClr val="black"/>
                </a:solidFill>
              </a:rPr>
              <a:t>(D08) used to record the loss (if </a:t>
            </a:r>
            <a:r>
              <a:rPr lang="en-US" sz="2000" dirty="0" smtClean="0">
                <a:solidFill>
                  <a:prstClr val="black"/>
                </a:solidFill>
              </a:rPr>
              <a:t>expenditures cover </a:t>
            </a:r>
            <a:r>
              <a:rPr lang="en-US" sz="2000" dirty="0">
                <a:solidFill>
                  <a:prstClr val="black"/>
                </a:solidFill>
              </a:rPr>
              <a:t>multiple GAAP objects, please attach a spreadsheet.)	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9159" y="4552125"/>
            <a:ext cx="3350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D. COMPONENT UNITS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9728" y="5005946"/>
            <a:ext cx="9766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Significance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means the individual organization has assets that exceed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$3,000,000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or revenues that exceed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$1,000,000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If the balances are less than these amounts, do not include.	</a:t>
            </a:r>
          </a:p>
        </p:txBody>
      </p:sp>
    </p:spTree>
    <p:extLst>
      <p:ext uri="{BB962C8B-B14F-4D97-AF65-F5344CB8AC3E}">
        <p14:creationId xmlns:p14="http://schemas.microsoft.com/office/powerpoint/2010/main" val="10663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new?  -</a:t>
            </a:r>
            <a:r>
              <a:rPr lang="en-US" sz="3600" dirty="0" smtClean="0"/>
              <a:t>continued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858264" y="238768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1. Cash and Investments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8264" y="3015635"/>
            <a:ext cx="9014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Applies to 1. A – D and 1. L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85" y="3510644"/>
            <a:ext cx="10977302" cy="28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new?  -</a:t>
            </a:r>
            <a:r>
              <a:rPr lang="en-US" sz="3600" dirty="0" smtClean="0"/>
              <a:t>continued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41600" y="2438399"/>
            <a:ext cx="9062671" cy="392974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GLs added:</a:t>
            </a:r>
          </a:p>
          <a:p>
            <a:pPr marL="0" indent="0">
              <a:buNone/>
            </a:pPr>
            <a:r>
              <a:rPr lang="en-US" dirty="0" smtClean="0"/>
              <a:t>	0230 – Investment-OITP</a:t>
            </a:r>
          </a:p>
          <a:p>
            <a:pPr marL="0" indent="0">
              <a:buNone/>
            </a:pPr>
            <a:r>
              <a:rPr lang="en-US" dirty="0" smtClean="0"/>
              <a:t>	0235 – Investment Valuation-OITP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1600" y="2417654"/>
            <a:ext cx="439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Restricted Cash and Investments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7036"/>
          <a:stretch/>
        </p:blipFill>
        <p:spPr>
          <a:xfrm>
            <a:off x="2641600" y="2984295"/>
            <a:ext cx="9282774" cy="14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new?  -</a:t>
            </a:r>
            <a:r>
              <a:rPr lang="en-US" sz="3600" dirty="0" smtClean="0"/>
              <a:t>continued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9815" y="2271485"/>
            <a:ext cx="10070506" cy="43905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Disclosure 12 – now states that </a:t>
            </a:r>
            <a:r>
              <a:rPr lang="en-US" sz="2400" b="1" dirty="0" smtClean="0"/>
              <a:t>no</a:t>
            </a:r>
            <a:r>
              <a:rPr lang="en-US" sz="2400" dirty="0" smtClean="0"/>
              <a:t> lease agreement between state agencies 		  should be included, previously specified just office space.</a:t>
            </a:r>
          </a:p>
          <a:p>
            <a:pPr marL="0" indent="0">
              <a:buNone/>
            </a:pPr>
            <a:r>
              <a:rPr lang="en-US" sz="2400" dirty="0" smtClean="0"/>
              <a:t>Disclosure 13 –column added for Total from Funding Sources</a:t>
            </a:r>
          </a:p>
          <a:p>
            <a:pPr marL="0" indent="0">
              <a:buNone/>
            </a:pPr>
            <a:r>
              <a:rPr lang="en-US" sz="2400" dirty="0" smtClean="0"/>
              <a:t>Disclosure 15 – now in GAAP Object order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SEFA Disclosures – reminder to submit Repository reports with information 		        saved</a:t>
            </a:r>
          </a:p>
          <a:p>
            <a:pPr marL="0" indent="0">
              <a:buNone/>
            </a:pPr>
            <a:r>
              <a:rPr lang="en-US" sz="2400" dirty="0" smtClean="0"/>
              <a:t>SEFA Disclosure 3 – updated Federal reference from OMB Circular A-133 to Title 		         2 CFR Part 200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224643"/>
            <a:ext cx="8770571" cy="904418"/>
          </a:xfrm>
        </p:spPr>
        <p:txBody>
          <a:bodyPr/>
          <a:lstStyle/>
          <a:p>
            <a:r>
              <a:rPr lang="en-US" dirty="0"/>
              <a:t>What’s new?  -</a:t>
            </a:r>
            <a:r>
              <a:rPr lang="en-US" sz="36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756" y="2438398"/>
            <a:ext cx="11252515" cy="1709059"/>
          </a:xfrm>
        </p:spPr>
        <p:txBody>
          <a:bodyPr/>
          <a:lstStyle/>
          <a:p>
            <a:r>
              <a:rPr lang="en-US" dirty="0" smtClean="0"/>
              <a:t>Debt</a:t>
            </a:r>
          </a:p>
          <a:p>
            <a:r>
              <a:rPr lang="en-US" dirty="0" smtClean="0"/>
              <a:t>Disclosure 2a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756" y="4359729"/>
            <a:ext cx="11252515" cy="1736271"/>
          </a:xfrm>
        </p:spPr>
        <p:txBody>
          <a:bodyPr/>
          <a:lstStyle/>
          <a:p>
            <a:r>
              <a:rPr lang="en-US" dirty="0" smtClean="0"/>
              <a:t>Debt</a:t>
            </a:r>
          </a:p>
          <a:p>
            <a:r>
              <a:rPr lang="en-US" dirty="0" smtClean="0"/>
              <a:t> Disclosure 2b</a:t>
            </a:r>
          </a:p>
          <a:p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987" y="2341332"/>
            <a:ext cx="9576742" cy="18061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440872" y="4180115"/>
            <a:ext cx="11609614" cy="6440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3" y="4456113"/>
            <a:ext cx="9222328" cy="1672546"/>
          </a:xfrm>
          <a:prstGeom prst="rect">
            <a:avLst/>
          </a:prstGeom>
        </p:spPr>
      </p:pic>
      <p:sp>
        <p:nvSpPr>
          <p:cNvPr id="14" name="Curved Down Arrow 13"/>
          <p:cNvSpPr/>
          <p:nvPr/>
        </p:nvSpPr>
        <p:spPr>
          <a:xfrm rot="20329947" flipH="1">
            <a:off x="5145113" y="3306384"/>
            <a:ext cx="4996542" cy="1054951"/>
          </a:xfrm>
          <a:prstGeom prst="curvedDownArrow">
            <a:avLst>
              <a:gd name="adj1" fmla="val 29603"/>
              <a:gd name="adj2" fmla="val 110783"/>
              <a:gd name="adj3" fmla="val 2034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news!</a:t>
            </a:r>
            <a:br>
              <a:rPr lang="en-US" dirty="0"/>
            </a:br>
            <a:r>
              <a:rPr lang="en-US" dirty="0"/>
              <a:t>No duplicate pdf. / Excel forms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8933" y="2332031"/>
            <a:ext cx="5367867" cy="41268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 Excel Format Only</a:t>
            </a:r>
            <a:r>
              <a:rPr lang="en-US" dirty="0" smtClean="0"/>
              <a:t>!</a:t>
            </a:r>
          </a:p>
          <a:p>
            <a:r>
              <a:rPr lang="en-US" u="sng" dirty="0" smtClean="0"/>
              <a:t>General Disclosures</a:t>
            </a:r>
          </a:p>
          <a:p>
            <a:pPr lvl="1"/>
            <a:r>
              <a:rPr lang="en-US" sz="2000" dirty="0" smtClean="0"/>
              <a:t>10 – Capital Leases</a:t>
            </a:r>
          </a:p>
          <a:p>
            <a:pPr lvl="1"/>
            <a:r>
              <a:rPr lang="en-US" sz="2000" dirty="0" smtClean="0"/>
              <a:t>12 – Leases</a:t>
            </a:r>
          </a:p>
          <a:p>
            <a:pPr lvl="1"/>
            <a:r>
              <a:rPr lang="en-US" sz="2000" dirty="0" smtClean="0"/>
              <a:t>13 – Construction Contract Commitments</a:t>
            </a:r>
          </a:p>
          <a:p>
            <a:pPr lvl="1"/>
            <a:r>
              <a:rPr lang="en-US" sz="2000" dirty="0" smtClean="0"/>
              <a:t>14 – Other Commitments</a:t>
            </a:r>
          </a:p>
          <a:p>
            <a:pPr lvl="1"/>
            <a:r>
              <a:rPr lang="en-US" sz="2000" dirty="0" smtClean="0"/>
              <a:t>22 – Changes in Fund Equity</a:t>
            </a:r>
          </a:p>
          <a:p>
            <a:pPr lvl="1"/>
            <a:r>
              <a:rPr lang="en-US" sz="2000" dirty="0" smtClean="0"/>
              <a:t>23 – Prior Period Adjustments</a:t>
            </a:r>
          </a:p>
          <a:p>
            <a:pPr lvl="1"/>
            <a:r>
              <a:rPr lang="en-US" sz="2000" dirty="0" smtClean="0"/>
              <a:t>24 – Cumulative Effect of Change in 	  	    Accounting Principle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606852" y="2327262"/>
            <a:ext cx="3924748" cy="4126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 dirty="0" smtClean="0">
              <a:solidFill>
                <a:srgbClr val="121316">
                  <a:lumMod val="75000"/>
                  <a:lumOff val="25000"/>
                </a:srgbClr>
              </a:solidFill>
            </a:endParaRPr>
          </a:p>
          <a:p>
            <a:r>
              <a:rPr lang="en-US" u="sng" dirty="0" smtClean="0">
                <a:solidFill>
                  <a:srgbClr val="121316">
                    <a:lumMod val="75000"/>
                    <a:lumOff val="25000"/>
                  </a:srgbClr>
                </a:solidFill>
              </a:rPr>
              <a:t>Debt Disclosures</a:t>
            </a:r>
          </a:p>
          <a:p>
            <a:pPr lvl="1"/>
            <a:r>
              <a:rPr lang="en-US" sz="1900" dirty="0" smtClean="0">
                <a:solidFill>
                  <a:srgbClr val="121316">
                    <a:lumMod val="75000"/>
                    <a:lumOff val="25000"/>
                  </a:srgbClr>
                </a:solidFill>
              </a:rPr>
              <a:t>2 – General Obligation Bonds</a:t>
            </a:r>
          </a:p>
          <a:p>
            <a:pPr lvl="1"/>
            <a:r>
              <a:rPr lang="en-US" sz="1900" dirty="0" smtClean="0">
                <a:solidFill>
                  <a:srgbClr val="121316">
                    <a:lumMod val="75000"/>
                    <a:lumOff val="25000"/>
                  </a:srgbClr>
                </a:solidFill>
              </a:rPr>
              <a:t>3 – Revenue Bonds</a:t>
            </a:r>
          </a:p>
          <a:p>
            <a:pPr lvl="1"/>
            <a:r>
              <a:rPr lang="en-US" sz="1900" dirty="0" smtClean="0">
                <a:solidFill>
                  <a:srgbClr val="121316">
                    <a:lumMod val="75000"/>
                    <a:lumOff val="25000"/>
                  </a:srgbClr>
                </a:solidFill>
              </a:rPr>
              <a:t>4 - Cert. of Participation</a:t>
            </a:r>
          </a:p>
          <a:p>
            <a:pPr lvl="1"/>
            <a:r>
              <a:rPr lang="en-US" sz="1900" dirty="0" smtClean="0">
                <a:solidFill>
                  <a:srgbClr val="121316">
                    <a:lumMod val="75000"/>
                    <a:lumOff val="25000"/>
                  </a:srgbClr>
                </a:solidFill>
              </a:rPr>
              <a:t>7 – Refundings of Debt</a:t>
            </a:r>
          </a:p>
          <a:p>
            <a:pPr lvl="1"/>
            <a:r>
              <a:rPr lang="en-US" sz="1900" dirty="0" smtClean="0">
                <a:solidFill>
                  <a:srgbClr val="121316">
                    <a:lumMod val="75000"/>
                    <a:lumOff val="25000"/>
                  </a:srgbClr>
                </a:solidFill>
              </a:rPr>
              <a:t>8 – Defeased Debt</a:t>
            </a:r>
          </a:p>
        </p:txBody>
      </p:sp>
    </p:spTree>
    <p:extLst>
      <p:ext uri="{BB962C8B-B14F-4D97-AF65-F5344CB8AC3E}">
        <p14:creationId xmlns:p14="http://schemas.microsoft.com/office/powerpoint/2010/main" val="26552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18" y="180975"/>
            <a:ext cx="5429250" cy="649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342" y="2119312"/>
            <a:ext cx="4058435" cy="10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57225"/>
            <a:ext cx="9872871" cy="54387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GASB 81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Irrevocable Split-Interest Agreements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Although there are irrevocable split-interest agreements with which state agencies are involved, the amounts are small and SARS has decided not to apply GASB 81 to the agreements.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Beginning in FY 2019, a new agency disclosure will be included, in which N/A is not an option, to ensure that we have the information in case SARS does decide to apply GASB 81 to the agreements.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Excel Disclosures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9344" y="2269671"/>
            <a:ext cx="6108958" cy="42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Excel Disclosures – </a:t>
            </a:r>
            <a:r>
              <a:rPr lang="en-US" sz="3600" dirty="0" smtClean="0"/>
              <a:t>cont.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8314" y="2296201"/>
            <a:ext cx="10756390" cy="41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Excel Disclosures – </a:t>
            </a:r>
            <a:r>
              <a:rPr lang="en-US" sz="3600" dirty="0" smtClean="0"/>
              <a:t>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www.oregon.gov/das/Financial/Acctng/Pages/Disc.aspx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612" y="3115805"/>
            <a:ext cx="7785178" cy="28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Last bits….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Use correct signage for all disclosures</a:t>
            </a:r>
          </a:p>
          <a:p>
            <a:r>
              <a:rPr lang="en-US" sz="2400" dirty="0"/>
              <a:t>Fill in Agency number on first </a:t>
            </a:r>
            <a:r>
              <a:rPr lang="en-US" sz="2400" dirty="0" smtClean="0"/>
              <a:t>page of grouped forms, </a:t>
            </a:r>
            <a:r>
              <a:rPr lang="en-US" sz="2400" dirty="0"/>
              <a:t>the rest will populate</a:t>
            </a:r>
          </a:p>
          <a:p>
            <a:r>
              <a:rPr lang="en-US" sz="2400" dirty="0" smtClean="0"/>
              <a:t>In pdf.</a:t>
            </a:r>
          </a:p>
          <a:p>
            <a:pPr lvl="1"/>
            <a:r>
              <a:rPr lang="en-US" sz="2400" dirty="0" smtClean="0"/>
              <a:t>Tab or mouse click to navigate</a:t>
            </a:r>
          </a:p>
          <a:p>
            <a:pPr lvl="1"/>
            <a:r>
              <a:rPr lang="en-US" sz="2400" dirty="0" smtClean="0"/>
              <a:t>If you have Acrobat version older than DC, contact Karen to test</a:t>
            </a:r>
          </a:p>
          <a:p>
            <a:pPr marL="320040" lvl="1"/>
            <a:r>
              <a:rPr lang="en-US" sz="2400" dirty="0" smtClean="0"/>
              <a:t>In Excel</a:t>
            </a:r>
            <a:endParaRPr lang="en-US" sz="2400" dirty="0"/>
          </a:p>
          <a:p>
            <a:pPr lvl="1"/>
            <a:r>
              <a:rPr lang="en-US" sz="2400" dirty="0" smtClean="0"/>
              <a:t>Watch for tabs within workbooks</a:t>
            </a:r>
          </a:p>
          <a:p>
            <a:pPr lvl="1"/>
            <a:r>
              <a:rPr lang="en-US" sz="2400" dirty="0" smtClean="0"/>
              <a:t>Navigation works with tab, mouse click, or enter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Last bits….</a:t>
            </a:r>
            <a:r>
              <a:rPr lang="en-US" sz="3200" dirty="0" smtClean="0"/>
              <a:t>cont</a:t>
            </a:r>
            <a:r>
              <a:rPr lang="en-US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Disclosures sent to agencies the first Monday of Month 13.</a:t>
            </a:r>
          </a:p>
          <a:p>
            <a:r>
              <a:rPr lang="en-US" sz="2200" dirty="0" smtClean="0"/>
              <a:t>Completed disclosures and certifications returned before close of business Friday, August 17.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632027" y="295275"/>
          <a:ext cx="5023944" cy="6260811"/>
        </p:xfrm>
        <a:graphic>
          <a:graphicData uri="http://schemas.openxmlformats.org/drawingml/2006/table">
            <a:tbl>
              <a:tblPr/>
              <a:tblGrid>
                <a:gridCol w="2215487"/>
                <a:gridCol w="1800543"/>
                <a:gridCol w="1007914"/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Principal Savings Summary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40"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Amount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0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COP 2007B Original Principal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 5/25/2016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6,330,000.00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COP 2007B Unrefunded Principal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 5/25/2016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960,000.00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COP 2007B Principal Refunded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 5/25/2016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5,370,000.00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XI-Q 2016G Refunding Principal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 5/25/2016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4,740,000.00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Savings on Principal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 5/25/2016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630,000.00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008">
                <a:tc gridSpan="3">
                  <a:txBody>
                    <a:bodyPr/>
                    <a:lstStyle/>
                    <a:p>
                      <a:pPr lvl="0"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Debt Service(P+I) Savings Summary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008"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Amount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COP 2007B Original Debt Service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2015-17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1,469,300.00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COP 2007B Unrefunded Debt Service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2015-17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1,232,850.00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COP 2007B Debt Service Savings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2015-17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236,450.00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008"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XI-Q 2016G Refunding Debt Service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2015-17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202,626.67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Debt Service Savings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2015-17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33,823.33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724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Debt Service Savings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11/1/2017 - 11/1/2032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755,075.00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 Savings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788,898.33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Net PV Savings (based on "all-in TIC")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635,735.58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Average coupon of refunded bonds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4.426615%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87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Average coupon of the Series replacement coupons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4.682277%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All-In TIC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2.460862%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87" y="399721"/>
            <a:ext cx="6013067" cy="111376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956331" y="4565697"/>
            <a:ext cx="3894613" cy="483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13" y="1703009"/>
            <a:ext cx="6013067" cy="4748895"/>
          </a:xfrm>
          <a:prstGeom prst="rect">
            <a:avLst/>
          </a:prstGeom>
        </p:spPr>
      </p:pic>
      <p:cxnSp>
        <p:nvCxnSpPr>
          <p:cNvPr id="32" name="Elbow Connector 31"/>
          <p:cNvCxnSpPr/>
          <p:nvPr/>
        </p:nvCxnSpPr>
        <p:spPr>
          <a:xfrm>
            <a:off x="5412828" y="2081048"/>
            <a:ext cx="5549462" cy="42672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96307" y="5276027"/>
            <a:ext cx="5584335" cy="5885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9113" y="6006662"/>
            <a:ext cx="5592418" cy="4452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907059" y="5276027"/>
            <a:ext cx="2843783" cy="469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6-Point Star 37"/>
          <p:cNvSpPr/>
          <p:nvPr/>
        </p:nvSpPr>
        <p:spPr>
          <a:xfrm>
            <a:off x="4356538" y="3686933"/>
            <a:ext cx="914400" cy="9144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6-Point Star 39"/>
          <p:cNvSpPr/>
          <p:nvPr/>
        </p:nvSpPr>
        <p:spPr>
          <a:xfrm>
            <a:off x="10820952" y="5701424"/>
            <a:ext cx="1070648" cy="490593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980642" y="4381500"/>
            <a:ext cx="3134783" cy="66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051531" y="4857750"/>
            <a:ext cx="4805325" cy="65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172200" y="5570317"/>
            <a:ext cx="4648752" cy="658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77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75873"/>
            <a:ext cx="10456817" cy="498107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Questions?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0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Federal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Funds Participation (FFP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Reporting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Barbara Homewood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FFP Certification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New for FY 2018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Timely review of data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This is to certify that I have reviewed the methods used to calculate the fiscal year 2018 federal funds participation rates submitted herewith and to the best of my knowledge and belief</a:t>
            </a:r>
            <a:r>
              <a:rPr lang="en-US" sz="36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521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Certification Statements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093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All submitted information is true and correct.  Documentation has been maintained and is available upon request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sources of federal funds were used in the calculation.  This includes funds received directly from the federal government and federal funds received as another source—including State agencies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FFP rate changes from fiscal year 2017 to fiscal year 2018 that were 10 percentage points or greater </a:t>
            </a:r>
            <a:r>
              <a:rPr lang="en-US" u="sng" dirty="0"/>
              <a:t>and</a:t>
            </a:r>
            <a:r>
              <a:rPr lang="en-US" dirty="0"/>
              <a:t> the percent change was 20% or greater were reviewed and have been determined to be appropriate.</a:t>
            </a:r>
          </a:p>
        </p:txBody>
      </p:sp>
    </p:spTree>
    <p:extLst>
      <p:ext uri="{BB962C8B-B14F-4D97-AF65-F5344CB8AC3E}">
        <p14:creationId xmlns:p14="http://schemas.microsoft.com/office/powerpoint/2010/main" val="25042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57225"/>
            <a:ext cx="9872871" cy="54387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LFO Report on Liquidated and Delinquent Accounts Receivable – Allowance for Uncollectible Accounts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Two new fields for uncollectible accounts receivable information will be added for FY 2018: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Number of uncollectible accounts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Balance of uncollectible receivables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Determined the same way agencies do for CAFR reporting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Balance in LFO Report should be equal to or less than what’s on the agency accounting records as not all accounts receivable are liquidated and delinquent 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Both sets of information are submitted to SARS for review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May be an opportunity for agencies to reassess their allowance calculations for CAFR reporting, especially if their getting actual data.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LFO report due annually on October 1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Examples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942109"/>
            <a:ext cx="11222182" cy="5666509"/>
          </a:xfrm>
        </p:spPr>
        <p:txBody>
          <a:bodyPr>
            <a:noAutofit/>
          </a:bodyPr>
          <a:lstStyle/>
          <a:p>
            <a:r>
              <a:rPr lang="en-US" sz="3200" dirty="0" smtClean="0"/>
              <a:t>First </a:t>
            </a:r>
            <a:r>
              <a:rPr lang="en-US" sz="3200" dirty="0"/>
              <a:t>example, in fiscal year 2017 the FFP rate was 45% (0.4500) and in fiscal year 2018 the FFP rate is 35% (0.3500).  There was a 10 percentage point change (45% - 35%) and the percent change was 22% (10/45 = .22).  This </a:t>
            </a:r>
            <a:r>
              <a:rPr lang="en-US" sz="3200" dirty="0" smtClean="0"/>
              <a:t>scenario would warrant a closer or second review because </a:t>
            </a:r>
            <a:r>
              <a:rPr lang="en-US" sz="3200" dirty="0"/>
              <a:t>both conditions were </a:t>
            </a:r>
            <a:r>
              <a:rPr lang="en-US" sz="3200" dirty="0" smtClean="0"/>
              <a:t>met.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Second </a:t>
            </a:r>
            <a:r>
              <a:rPr lang="en-US" sz="3200" dirty="0"/>
              <a:t>example, in fiscal year 2017 the FFP rate was 45% (0.4500) and in fiscal year 2018 the FFP rate is 36% (0.3600).  There was a 9 percentage point change (45% - 36%) and the percent change was 20% (9/45 = .20).  This scenario would not </a:t>
            </a:r>
            <a:r>
              <a:rPr lang="en-US" sz="3200" dirty="0" smtClean="0"/>
              <a:t>necessarily need a closer or second review because </a:t>
            </a:r>
            <a:r>
              <a:rPr lang="en-US" sz="3200" dirty="0"/>
              <a:t>both conditions were not met.</a:t>
            </a:r>
          </a:p>
        </p:txBody>
      </p:sp>
    </p:spTree>
    <p:extLst>
      <p:ext uri="{BB962C8B-B14F-4D97-AF65-F5344CB8AC3E}">
        <p14:creationId xmlns:p14="http://schemas.microsoft.com/office/powerpoint/2010/main" val="11423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Fourth Statement and More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12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4.  No </a:t>
            </a:r>
            <a:r>
              <a:rPr lang="en-US" sz="3600" dirty="0"/>
              <a:t>FFP rate is greater than 100% or less than 0</a:t>
            </a:r>
            <a:r>
              <a:rPr lang="en-US" sz="3600" dirty="0" smtClean="0"/>
              <a:t>%.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600" dirty="0" smtClean="0"/>
              <a:t>…and more…</a:t>
            </a:r>
          </a:p>
          <a:p>
            <a:pPr lvl="1"/>
            <a:r>
              <a:rPr lang="en-US" sz="3200" dirty="0" smtClean="0"/>
              <a:t>Programs where no federal funds can be used</a:t>
            </a:r>
          </a:p>
          <a:p>
            <a:pPr lvl="2"/>
            <a:r>
              <a:rPr lang="en-US" sz="2800" dirty="0" smtClean="0"/>
              <a:t>For example, State Police Security</a:t>
            </a:r>
          </a:p>
          <a:p>
            <a:pPr lvl="2"/>
            <a:r>
              <a:rPr lang="en-US" sz="2800" dirty="0" smtClean="0"/>
              <a:t>Specifically prohibited in Uniform Guidance</a:t>
            </a:r>
          </a:p>
          <a:p>
            <a:pPr lvl="1"/>
            <a:r>
              <a:rPr lang="en-US" sz="3200" dirty="0" smtClean="0"/>
              <a:t>Signed by the person who can take responsibility for accuracy</a:t>
            </a:r>
          </a:p>
          <a:p>
            <a:pPr lvl="1"/>
            <a:r>
              <a:rPr lang="en-US" sz="3200" dirty="0" smtClean="0"/>
              <a:t>Due by August 22, 2018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3" y="5354780"/>
            <a:ext cx="671947" cy="6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latin typeface="Harlow Solid Italic" panose="04030604020F02020D02" pitchFamily="82" charset="0"/>
              </a:rPr>
              <a:t>Questions</a:t>
            </a:r>
            <a:endParaRPr lang="en-US" sz="7200" dirty="0">
              <a:latin typeface="Harlow Solid Italic" panose="04030604020F02020D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053431"/>
            <a:ext cx="5238750" cy="3895725"/>
          </a:xfrm>
        </p:spPr>
      </p:pic>
    </p:spTree>
    <p:extLst>
      <p:ext uri="{BB962C8B-B14F-4D97-AF65-F5344CB8AC3E}">
        <p14:creationId xmlns:p14="http://schemas.microsoft.com/office/powerpoint/2010/main" val="28590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Presented by Rob Hamilton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1579"/>
            <a:ext cx="10444942" cy="589547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New noncurrent A/R process allows the history of the receivable assigned to DOR to be maintained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Complete communication with DPCUs on time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For proprietary funds, reclassify CO 3210 amounts after pension-related debt information is recorded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There are three separate OPEB plans – so three different sets of entries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Review your fiduciary activities: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Does a trust exist? 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Ensure the 20 profiles are set up for agency funds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Need to be ready by July 1, 2019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Review your leases: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Do any of the exclusions apply to your current operating leases?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Does the lease include an explicit discount rate?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What’s the lease term?  What about options to extend and their likelihood?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Does the lease also contain nonlease components, such as for maintenance?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Does the lease cover multiple underlying assets that need to be separated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Need to be ready by July 1, 2020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1579"/>
            <a:ext cx="10444942" cy="58954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Information is available much more frequently during Month 13 – check the calendar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Review your restricted asset information – does it need to be updated in light of the training?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Excel disclosures this year!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Remember the proper sign when completing your disclosures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Sign the FFP certification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Questions?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Thanks for coming!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30329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Training will be available on our website soon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Please complete an evaluation of this training on iLearn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Have a Great Year-end!</a:t>
            </a:r>
          </a:p>
          <a:p>
            <a:pPr marL="4572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SARS Webpage: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www.oregon.gov/das/Financial/Acctng/Pages/Index.aspx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1_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0E7A523623CB4F8C0C3CD503D8FBAF" ma:contentTypeVersion="10" ma:contentTypeDescription="Create a new document." ma:contentTypeScope="" ma:versionID="9b1f0a128b820d3fcb20353df2d8d6c3">
  <xsd:schema xmlns:xsd="http://www.w3.org/2001/XMLSchema" xmlns:xs="http://www.w3.org/2001/XMLSchema" xmlns:p="http://schemas.microsoft.com/office/2006/metadata/properties" xmlns:ns1="http://schemas.microsoft.com/sharepoint/v3" xmlns:ns2="9333e0c0-1495-4f6e-9f18-9c5629cbe005" xmlns:ns3="c11a4dd1-9999-41de-ad6b-508521c3559d" targetNamespace="http://schemas.microsoft.com/office/2006/metadata/properties" ma:root="true" ma:fieldsID="f0e6b6247e372e1f093a66a1bf209789" ns1:_="" ns2:_="" ns3:_="">
    <xsd:import namespace="http://schemas.microsoft.com/sharepoint/v3"/>
    <xsd:import namespace="9333e0c0-1495-4f6e-9f18-9c5629cbe005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opic_x0020_Area" minOccurs="0"/>
                <xsd:element ref="ns2:Chapter" minOccurs="0"/>
                <xsd:element ref="ns2:Alpha_x002f_Number" minOccurs="0"/>
                <xsd:element ref="ns2:Document_x0020_title" minOccurs="0"/>
                <xsd:element ref="ns3:SharedWithUsers" minOccurs="0"/>
                <xsd:element ref="ns2:Effect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3e0c0-1495-4f6e-9f18-9c5629cbe005" elementFormDefault="qualified">
    <xsd:import namespace="http://schemas.microsoft.com/office/2006/documentManagement/types"/>
    <xsd:import namespace="http://schemas.microsoft.com/office/infopath/2007/PartnerControls"/>
    <xsd:element name="Topic_x0020_Area" ma:index="10" nillable="true" ma:displayName="Topic" ma:format="Dropdown" ma:internalName="Topic_x0020_Area">
      <xsd:simpleType>
        <xsd:restriction base="dms:Choice">
          <xsd:enumeration value="OAM"/>
          <xsd:enumeration value="Forms"/>
          <xsd:enumeration value="Debt Disclosures"/>
          <xsd:enumeration value="General Disclosures"/>
          <xsd:enumeration value="SEFA Disclosures"/>
          <xsd:enumeration value="YEC"/>
          <xsd:enumeration value="Publications"/>
          <xsd:enumeration value="Reports"/>
          <xsd:enumeration value="Policies"/>
          <xsd:enumeration value="Training"/>
          <xsd:enumeration value="Statewide Balancing"/>
          <xsd:enumeration value="Accounts Receivable"/>
          <xsd:enumeration value="Security"/>
        </xsd:restriction>
      </xsd:simpleType>
    </xsd:element>
    <xsd:element name="Chapter" ma:index="11" nillable="true" ma:displayName="Chapter" ma:format="Dropdown" ma:internalName="Chapter">
      <xsd:simpleType>
        <xsd:union memberTypes="dms:Text">
          <xsd:simpleType>
            <xsd:restriction base="dms:Choice">
              <xsd:enumeration value="01 - Introduction"/>
              <xsd:enumeration value="05 - R*STARS"/>
              <xsd:enumeration value="10 - Internal control"/>
              <xsd:enumeration value="15 - Accounting &amp; financial reporting"/>
              <xsd:enumeration value="20 - Budgetary accounting &amp; reporting"/>
              <xsd:enumeration value="25 - Management accounting"/>
              <xsd:enumeration value="30 - Federal compliance"/>
              <xsd:enumeration value="35 - Accounts receivable management"/>
              <xsd:enumeration value="40 - Travel"/>
              <xsd:enumeration value="45 - Payroll"/>
              <xsd:enumeration value="50 - Tax issues"/>
              <xsd:enumeration value="55 - Other programs"/>
              <xsd:enumeration value="60 - Chart of accounts"/>
              <xsd:enumeration value="65 - Glossary"/>
              <xsd:enumeration value="70 - Agency lists"/>
              <xsd:enumeration value="75 - Forms"/>
              <xsd:enumeration value="A-G"/>
              <xsd:enumeration value="H- Sample of completed disclosure forms"/>
              <xsd:enumeration value="I- Forms"/>
            </xsd:restriction>
          </xsd:simpleType>
        </xsd:union>
      </xsd:simpleType>
    </xsd:element>
    <xsd:element name="Alpha_x002f_Number" ma:index="12" nillable="true" ma:displayName="Document ID" ma:internalName="Alpha_x002f_Number">
      <xsd:simpleType>
        <xsd:restriction base="dms:Text">
          <xsd:maxLength value="255"/>
        </xsd:restriction>
      </xsd:simpleType>
    </xsd:element>
    <xsd:element name="Document_x0020_title" ma:index="13" nillable="true" ma:displayName="Document Title" ma:description="Enter full title of the document and the URL of the document." ma:format="Hyperlink" ma:internalName="Document_x0020_titl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ffective_x0020_Date" ma:index="15" nillable="true" ma:displayName="Effective Date" ma:internalName="Effective_x0020_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title xmlns="9333e0c0-1495-4f6e-9f18-9c5629cbe005">
      <Url xsi:nil="true"/>
      <Description xsi:nil="true"/>
    </Document_x0020_title>
    <Chapter xmlns="9333e0c0-1495-4f6e-9f18-9c5629cbe005" xsi:nil="true"/>
    <Alpha_x002f_Number xmlns="9333e0c0-1495-4f6e-9f18-9c5629cbe005" xsi:nil="true"/>
    <Topic_x0020_Area xmlns="9333e0c0-1495-4f6e-9f18-9c5629cbe005">Training</Topic_x0020_Area>
    <Effective_x0020_Date xmlns="9333e0c0-1495-4f6e-9f18-9c5629cbe005" xsi:nil="true"/>
  </documentManagement>
</p:properties>
</file>

<file path=customXml/itemProps1.xml><?xml version="1.0" encoding="utf-8"?>
<ds:datastoreItem xmlns:ds="http://schemas.openxmlformats.org/officeDocument/2006/customXml" ds:itemID="{26FE2E59-F318-4D73-86D5-CE9BDAFEB7CF}"/>
</file>

<file path=customXml/itemProps2.xml><?xml version="1.0" encoding="utf-8"?>
<ds:datastoreItem xmlns:ds="http://schemas.openxmlformats.org/officeDocument/2006/customXml" ds:itemID="{42A2F813-74F2-4D3E-A0E3-F5C7046713D1}"/>
</file>

<file path=customXml/itemProps3.xml><?xml version="1.0" encoding="utf-8"?>
<ds:datastoreItem xmlns:ds="http://schemas.openxmlformats.org/officeDocument/2006/customXml" ds:itemID="{72521BC9-97B1-4F14-852A-A21BE04F9B91}"/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1779</TotalTime>
  <Words>5278</Words>
  <Application>Microsoft Office PowerPoint</Application>
  <PresentationFormat>Widescreen</PresentationFormat>
  <Paragraphs>1064</Paragraphs>
  <Slides>96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96</vt:i4>
      </vt:variant>
    </vt:vector>
  </HeadingPairs>
  <TitlesOfParts>
    <vt:vector size="116" baseType="lpstr">
      <vt:lpstr>Arial</vt:lpstr>
      <vt:lpstr>Arial Black</vt:lpstr>
      <vt:lpstr>Calibri</vt:lpstr>
      <vt:lpstr>Calibri Light</vt:lpstr>
      <vt:lpstr>Century Schoolbook</vt:lpstr>
      <vt:lpstr>Corbel</vt:lpstr>
      <vt:lpstr>Courier New</vt:lpstr>
      <vt:lpstr>Harlow Solid Italic</vt:lpstr>
      <vt:lpstr>Symbol</vt:lpstr>
      <vt:lpstr>Times New Roman</vt:lpstr>
      <vt:lpstr>Trebuchet MS</vt:lpstr>
      <vt:lpstr>Wingdings</vt:lpstr>
      <vt:lpstr>Wingdings 3</vt:lpstr>
      <vt:lpstr>Basis</vt:lpstr>
      <vt:lpstr>1_Basis</vt:lpstr>
      <vt:lpstr>Office Theme</vt:lpstr>
      <vt:lpstr>2_Basis</vt:lpstr>
      <vt:lpstr>Facet</vt:lpstr>
      <vt:lpstr>Feathered</vt:lpstr>
      <vt:lpstr>1_Office Theme</vt:lpstr>
      <vt:lpstr>SARS Year-end Close Training</vt:lpstr>
      <vt:lpstr>Agenda</vt:lpstr>
      <vt:lpstr>What’s new and what’s coming from sars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GASB 75</vt:lpstr>
      <vt:lpstr>Retiree Health Insurance Account - RHIA</vt:lpstr>
      <vt:lpstr>Retiree Health Insurance Premium Account - RHIPA</vt:lpstr>
      <vt:lpstr>Public Employees Benefit Board - PEBB</vt:lpstr>
      <vt:lpstr>New Accounts in SFMA</vt:lpstr>
      <vt:lpstr>Accounts to be used in FY 2018</vt:lpstr>
      <vt:lpstr>GASB 84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Agencies Need To Do</vt:lpstr>
      <vt:lpstr>What Agencies Need To Do – cont.</vt:lpstr>
      <vt:lpstr>OAM</vt:lpstr>
      <vt:lpstr>Questions?</vt:lpstr>
      <vt:lpstr>GASB 86</vt:lpstr>
      <vt:lpstr>Definitions</vt:lpstr>
      <vt:lpstr>GASB 86 Certain Debt Extinguishment Issues</vt:lpstr>
      <vt:lpstr>GASB 86 Certain Debt Extinguishment Issues – Changes in  Agency Disclosures</vt:lpstr>
      <vt:lpstr>GASB 86 Certain Debt Extinguishment Issues - Changes in  Agency Disclosures continued</vt:lpstr>
      <vt:lpstr>GASB 86 Certain Debt Extinguishment Issues - Entries</vt:lpstr>
      <vt:lpstr>GASB 86 Certain Debt Extinguishment Issues - Entries</vt:lpstr>
      <vt:lpstr>GASB 86 Certain Debt Extinguishment Issues – Entries - continued</vt:lpstr>
      <vt:lpstr>GASB 86 Certain Debt Extinguishment Issues – Entries - continued</vt:lpstr>
      <vt:lpstr>GASB 86 Certain Debt Extinguishment Issues – Entries - continued</vt:lpstr>
      <vt:lpstr>GASB 86 Certain Debt Extinguishment Issues – Entries - continued</vt:lpstr>
      <vt:lpstr>PowerPoint Presentation</vt:lpstr>
      <vt:lpstr>GASB 87</vt:lpstr>
      <vt:lpstr>GASB 87 Leases</vt:lpstr>
      <vt:lpstr>GASB 87 Leases</vt:lpstr>
      <vt:lpstr>GASB 87 Leases</vt:lpstr>
      <vt:lpstr>GASB 87 Leases</vt:lpstr>
      <vt:lpstr>GASB 87 Leases</vt:lpstr>
      <vt:lpstr>GASB 87 Leases</vt:lpstr>
      <vt:lpstr>GASB 87 – What Agencies Need to Know and Do</vt:lpstr>
      <vt:lpstr>GASB 87 – What Agencies Need to Know and Do</vt:lpstr>
      <vt:lpstr>Questions?</vt:lpstr>
      <vt:lpstr>PowerPoint Presentation</vt:lpstr>
      <vt:lpstr>YEAR-END SCHEDULE</vt:lpstr>
      <vt:lpstr>Due Date Reminders</vt:lpstr>
      <vt:lpstr>R*STARS Reports Year-end Schedule</vt:lpstr>
      <vt:lpstr>Datamart Tables Update Schedule</vt:lpstr>
      <vt:lpstr>DAFR6610 YE Period 13  Operating Statement </vt:lpstr>
      <vt:lpstr>DAFR6620 YE Period 13  Balance Sheet</vt:lpstr>
      <vt:lpstr>Statewide Balance (SWB) Reports</vt:lpstr>
      <vt:lpstr>Statewide Balance (SWB) Reports</vt:lpstr>
      <vt:lpstr>Resources for Month 13</vt:lpstr>
      <vt:lpstr>             July 2018</vt:lpstr>
      <vt:lpstr>            August 2018</vt:lpstr>
      <vt:lpstr>Restricted assets</vt:lpstr>
      <vt:lpstr>Restricted Assets – What are they?</vt:lpstr>
      <vt:lpstr>Restricted Assets  - What are they? (continued) </vt:lpstr>
      <vt:lpstr>Nature or Normal Understanding of Availability</vt:lpstr>
      <vt:lpstr>Enabling Legislation  </vt:lpstr>
      <vt:lpstr>Restricted Assets vs. Restricted Net Position</vt:lpstr>
      <vt:lpstr>Changes in Disclosure  2. Restricted Cash and Investments</vt:lpstr>
      <vt:lpstr>Current vs. Noncurrent</vt:lpstr>
      <vt:lpstr>PowerPoint Presentation</vt:lpstr>
      <vt:lpstr>Changes to disclosures</vt:lpstr>
      <vt:lpstr>What’s new?</vt:lpstr>
      <vt:lpstr> What’s new?  -continued</vt:lpstr>
      <vt:lpstr> What’s new?  -continued</vt:lpstr>
      <vt:lpstr> What’s new?  -continued</vt:lpstr>
      <vt:lpstr> What’s new?  -continued</vt:lpstr>
      <vt:lpstr>What’s new?  -continued</vt:lpstr>
      <vt:lpstr>Good news! No duplicate pdf. / Excel forms</vt:lpstr>
      <vt:lpstr>PowerPoint Presentation</vt:lpstr>
      <vt:lpstr> Excel Disclosures</vt:lpstr>
      <vt:lpstr> Excel Disclosures – cont.</vt:lpstr>
      <vt:lpstr> Excel Disclosures – cont.</vt:lpstr>
      <vt:lpstr> Last bits….</vt:lpstr>
      <vt:lpstr> Last bits….cont.</vt:lpstr>
      <vt:lpstr>PowerPoint Presentation</vt:lpstr>
      <vt:lpstr>PowerPoint Presentation</vt:lpstr>
      <vt:lpstr>Federal Funds Participation (FFP) Reporting</vt:lpstr>
      <vt:lpstr>FFP Certification</vt:lpstr>
      <vt:lpstr>Certification Statements</vt:lpstr>
      <vt:lpstr>Examples</vt:lpstr>
      <vt:lpstr>Fourth Statement and More</vt:lpstr>
      <vt:lpstr>Questions</vt:lpstr>
      <vt:lpstr>Summary</vt:lpstr>
      <vt:lpstr>PowerPoint Presentation</vt:lpstr>
      <vt:lpstr>PowerPoint Presentation</vt:lpstr>
      <vt:lpstr>Thanks for coming!</vt:lpstr>
    </vt:vector>
  </TitlesOfParts>
  <Company>State of Oregon - DAS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 Year-end Close Training</dc:title>
  <dc:creator>HAMILTON Robert W * CFO</dc:creator>
  <cp:lastModifiedBy>WILLIAMS Karen A * CFO</cp:lastModifiedBy>
  <cp:revision>66</cp:revision>
  <dcterms:created xsi:type="dcterms:W3CDTF">2018-05-21T23:11:38Z</dcterms:created>
  <dcterms:modified xsi:type="dcterms:W3CDTF">2018-06-13T15:11:49Z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0x010100CE0E7A523623CB4F8C0C3CD503D8FBAF</vt:lpwstr>
  </property>
</Properties>
</file>