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71" r:id="rId5"/>
  </p:sldMasterIdLst>
  <p:notesMasterIdLst>
    <p:notesMasterId r:id="rId29"/>
  </p:notesMasterIdLst>
  <p:sldIdLst>
    <p:sldId id="316" r:id="rId6"/>
    <p:sldId id="358" r:id="rId7"/>
    <p:sldId id="11408" r:id="rId8"/>
    <p:sldId id="560" r:id="rId9"/>
    <p:sldId id="11587" r:id="rId10"/>
    <p:sldId id="554" r:id="rId11"/>
    <p:sldId id="11321" r:id="rId12"/>
    <p:sldId id="578" r:id="rId13"/>
    <p:sldId id="570" r:id="rId14"/>
    <p:sldId id="566" r:id="rId15"/>
    <p:sldId id="11398" r:id="rId16"/>
    <p:sldId id="11400" r:id="rId17"/>
    <p:sldId id="11586" r:id="rId18"/>
    <p:sldId id="11405" r:id="rId19"/>
    <p:sldId id="11397" r:id="rId20"/>
    <p:sldId id="11409" r:id="rId21"/>
    <p:sldId id="11410" r:id="rId22"/>
    <p:sldId id="11588" r:id="rId23"/>
    <p:sldId id="11589" r:id="rId24"/>
    <p:sldId id="11406" r:id="rId25"/>
    <p:sldId id="11407" r:id="rId26"/>
    <p:sldId id="420" r:id="rId27"/>
    <p:sldId id="318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52622E6-4C78-7AD9-23D7-9A19C0B38B74}" name="VELEZ Amy E * DAS" initials="VAE*D" userId="S::Amy.E.VELEZ@das.oregon.gov::c5bec9fe-fd4f-4ad2-bb75-5076c08c69ba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ais Petersen" initials="AP" lastIdx="20" clrIdx="0">
    <p:extLst>
      <p:ext uri="{19B8F6BF-5375-455C-9EA6-DF929625EA0E}">
        <p15:presenceInfo xmlns:p15="http://schemas.microsoft.com/office/powerpoint/2012/main" userId="S::apetersen@periscopeholdings.com::4882f276-7c75-4816-b4ca-86efea0cb2e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567A"/>
    <a:srgbClr val="357AA9"/>
    <a:srgbClr val="3983B5"/>
    <a:srgbClr val="3D7BB9"/>
    <a:srgbClr val="3B77B3"/>
    <a:srgbClr val="ADADAD"/>
    <a:srgbClr val="A9A9A9"/>
    <a:srgbClr val="143F6A"/>
    <a:srgbClr val="000000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28" autoAdjust="0"/>
    <p:restoredTop sz="93031" autoAdjust="0"/>
  </p:normalViewPr>
  <p:slideViewPr>
    <p:cSldViewPr snapToGrid="0">
      <p:cViewPr varScale="1">
        <p:scale>
          <a:sx n="120" d="100"/>
          <a:sy n="120" d="100"/>
        </p:scale>
        <p:origin x="12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8" d="100"/>
          <a:sy n="48" d="100"/>
        </p:scale>
        <p:origin x="2684" y="4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commentAuthors" Target="commentAuthors.xml"/><Relationship Id="rId35" Type="http://schemas.microsoft.com/office/2018/10/relationships/authors" Target="authors.xml"/><Relationship Id="rId8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8DDDEA-63BC-40A0-8BC0-D6413F38691F}" type="datetimeFigureOut">
              <a:rPr lang="en-US" smtClean="0"/>
              <a:t>9/18/2023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06F76E-E60C-4C54-B47A-C2C406EC8F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483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06F76E-E60C-4C54-B47A-C2C406EC8F7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4246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22388" y="736600"/>
            <a:ext cx="4932362" cy="27749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1084967">
              <a:defRPr/>
            </a:pPr>
            <a:endParaRPr lang="en-US" sz="1100" dirty="0"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1052855">
              <a:defRPr/>
            </a:pPr>
            <a:fld id="{4306F76E-E60C-4C54-B47A-C2C406EC8F72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1052855">
                <a:defRPr/>
              </a:pPr>
              <a:t>13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7084837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06F76E-E60C-4C54-B47A-C2C406EC8F7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19790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06F76E-E60C-4C54-B47A-C2C406EC8F72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01155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06F76E-E60C-4C54-B47A-C2C406EC8F7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14515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06F76E-E60C-4C54-B47A-C2C406EC8F72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41956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5335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Snapshot of project phases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36304E-FDE3-4B4F-A3B7-EBE87F3FA5E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74338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</a:rPr>
              <a:t>Phase I replaced the Oregon Procurement Information Network (ORPIN)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06F76E-E60C-4C54-B47A-C2C406EC8F7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8933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g8e8b782381_0_5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4" name="Google Shape;464;g8e8b782381_0_5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505731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We’re also working on the TEAMS interface with ODOT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06F76E-E60C-4C54-B47A-C2C406EC8F72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0422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Only T-code 222 transactions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06F76E-E60C-4C54-B47A-C2C406EC8F72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3940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*SPOTS purchases are not currently tracked (next slide explains more)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06F76E-E60C-4C54-B47A-C2C406EC8F72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6358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06F76E-E60C-4C54-B47A-C2C406EC8F7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9660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2C567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72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04937-4427-44B3-8A70-336755D0F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873BFB-7594-4AB1-BDE4-441F9CA74F9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249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755C1FB-E61C-4BBC-8179-D34908DEA1B6}"/>
              </a:ext>
            </a:extLst>
          </p:cNvPr>
          <p:cNvSpPr/>
          <p:nvPr userDrawn="1"/>
        </p:nvSpPr>
        <p:spPr>
          <a:xfrm>
            <a:off x="0" y="1630018"/>
            <a:ext cx="8308181" cy="43732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19125" y="3207024"/>
            <a:ext cx="7746863" cy="2504663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EB88DD7-AEB5-4718-AF2D-28B5B91ED71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219126" y="2711636"/>
            <a:ext cx="7746862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800" b="1" cap="all" baseline="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83B974E-5202-4EAD-9D55-4129C84BAE8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849851" y="2078785"/>
            <a:ext cx="608476" cy="502873"/>
          </a:xfrm>
          <a:prstGeom prst="rect">
            <a:avLst/>
          </a:prstGeom>
          <a:noFill/>
        </p:spPr>
        <p:txBody>
          <a:bodyPr lIns="0" rIns="0" anchor="ctr"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24176785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9854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3825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5907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8602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6403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2848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5281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76505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5620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6902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04937-4427-44B3-8A70-336755D0F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873BFB-7594-4AB1-BDE4-441F9CA74F9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173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2C567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8598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235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114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773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1586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2C567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530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84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574FF1B-000C-4849-8949-636C62A39131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473642" y="6420892"/>
            <a:ext cx="888018" cy="397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219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82" r:id="rId11"/>
  </p:sldLayoutIdLst>
  <p:hf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574FF1B-000C-4849-8949-636C62A39131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642" y="6420892"/>
            <a:ext cx="888018" cy="397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683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</p:sldLayoutIdLst>
  <p:hf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10" Type="http://schemas.openxmlformats.org/officeDocument/2006/relationships/image" Target="../media/image35.svg"/><Relationship Id="rId4" Type="http://schemas.openxmlformats.org/officeDocument/2006/relationships/image" Target="../media/image29.svg"/><Relationship Id="rId9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hyperlink" Target="https://www.oregon.gov/das/Procurement/Pages/oregonbuys.aspx" TargetMode="Externa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regon.gov/das/ORBuys/Pages/Index.aspx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7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epro-support@periscopeholdings.com" TargetMode="External"/><Relationship Id="rId2" Type="http://schemas.openxmlformats.org/officeDocument/2006/relationships/hyperlink" Target="mailto:support.oregonbuys@das.oregon.gov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hyperlink" Target="https://oregonbuys.gov/" TargetMode="Externa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hyperlink" Target="https://oregonbuys.gov/" TargetMode="Externa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4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5.svg"/><Relationship Id="rId5" Type="http://schemas.openxmlformats.org/officeDocument/2006/relationships/image" Target="../media/image44.png"/><Relationship Id="rId4" Type="http://schemas.openxmlformats.org/officeDocument/2006/relationships/image" Target="../media/image43.sv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Relationship Id="rId9" Type="http://schemas.openxmlformats.org/officeDocument/2006/relationships/image" Target="../media/image12.sv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10" Type="http://schemas.openxmlformats.org/officeDocument/2006/relationships/image" Target="../media/image20.svg"/><Relationship Id="rId4" Type="http://schemas.openxmlformats.org/officeDocument/2006/relationships/image" Target="../media/image14.svg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37">
            <a:extLst>
              <a:ext uri="{FF2B5EF4-FFF2-40B4-BE49-F238E27FC236}">
                <a16:creationId xmlns:a16="http://schemas.microsoft.com/office/drawing/2014/main" id="{6B695AA2-4B70-477F-AF90-536B720A1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37D5908-3B53-416D-80FA-6BD16D6DD1F9}"/>
              </a:ext>
            </a:extLst>
          </p:cNvPr>
          <p:cNvSpPr/>
          <p:nvPr/>
        </p:nvSpPr>
        <p:spPr>
          <a:xfrm>
            <a:off x="-4570" y="0"/>
            <a:ext cx="12192000" cy="6858000"/>
          </a:xfrm>
          <a:prstGeom prst="rect">
            <a:avLst/>
          </a:prstGeom>
          <a:solidFill>
            <a:srgbClr val="2C56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21E816-31F5-48BB-BD02-D15F2F18B4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0095" y="1848163"/>
            <a:ext cx="5077822" cy="1475013"/>
          </a:xfrm>
        </p:spPr>
        <p:txBody>
          <a:bodyPr>
            <a:normAutofit/>
          </a:bodyPr>
          <a:lstStyle/>
          <a:p>
            <a:r>
              <a:rPr lang="en-US" sz="7200" cap="none" dirty="0">
                <a:solidFill>
                  <a:schemeClr val="tx1"/>
                </a:solidFill>
              </a:rPr>
              <a:t>OregonBuys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5D6E6B-3353-491C-A3C6-F278D6CED8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2106" y="3323176"/>
            <a:ext cx="4465323" cy="590321"/>
          </a:xfrm>
        </p:spPr>
        <p:txBody>
          <a:bodyPr>
            <a:no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PMUG Presentation</a:t>
            </a:r>
          </a:p>
          <a:p>
            <a:r>
              <a:rPr lang="en-US" sz="2000" dirty="0">
                <a:solidFill>
                  <a:schemeClr val="tx1"/>
                </a:solidFill>
              </a:rPr>
              <a:t>September 20, 2023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BA045982-E0E1-4AE9-A8AF-DB31ACA53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98EE3D-8CD1-4C3F-BD1C-C98C9596463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20201040202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  <a:lumOff val="25000"/>
                </a:prstClr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AD12663-5B26-4621-B03A-E02577F9D705}"/>
              </a:ext>
            </a:extLst>
          </p:cNvPr>
          <p:cNvSpPr/>
          <p:nvPr/>
        </p:nvSpPr>
        <p:spPr>
          <a:xfrm>
            <a:off x="7442941" y="5856515"/>
            <a:ext cx="4753627" cy="1001485"/>
          </a:xfrm>
          <a:prstGeom prst="rect">
            <a:avLst/>
          </a:prstGeom>
          <a:solidFill>
            <a:srgbClr val="072C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A3749FF-476B-491B-8252-A7A9406D35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453" y="6057387"/>
            <a:ext cx="1059034" cy="42216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170CFDE-FC0C-4675-8777-D37B090523C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" r="43898"/>
          <a:stretch/>
        </p:blipFill>
        <p:spPr>
          <a:xfrm>
            <a:off x="7445832" y="-1"/>
            <a:ext cx="4743290" cy="5856516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9021628-AC98-4D42-B8AC-980C7B48FBA6}"/>
              </a:ext>
            </a:extLst>
          </p:cNvPr>
          <p:cNvCxnSpPr>
            <a:cxnSpLocks/>
          </p:cNvCxnSpPr>
          <p:nvPr/>
        </p:nvCxnSpPr>
        <p:spPr>
          <a:xfrm>
            <a:off x="643453" y="4899448"/>
            <a:ext cx="4558467" cy="0"/>
          </a:xfrm>
          <a:prstGeom prst="line">
            <a:avLst/>
          </a:prstGeom>
          <a:ln w="38100">
            <a:solidFill>
              <a:srgbClr val="4A66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51F24967-18C2-4C97-A31F-C4C6CE710EBE}"/>
              </a:ext>
            </a:extLst>
          </p:cNvPr>
          <p:cNvSpPr/>
          <p:nvPr/>
        </p:nvSpPr>
        <p:spPr>
          <a:xfrm>
            <a:off x="7452132" y="3644"/>
            <a:ext cx="4736987" cy="6854355"/>
          </a:xfrm>
          <a:prstGeom prst="rect">
            <a:avLst/>
          </a:prstGeom>
          <a:solidFill>
            <a:srgbClr val="404040">
              <a:alpha val="1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E14D6B43-7FE1-4DC9-8B40-1951E149B2F0}"/>
              </a:ext>
            </a:extLst>
          </p:cNvPr>
          <p:cNvCxnSpPr>
            <a:cxnSpLocks/>
          </p:cNvCxnSpPr>
          <p:nvPr/>
        </p:nvCxnSpPr>
        <p:spPr>
          <a:xfrm>
            <a:off x="542106" y="1768823"/>
            <a:ext cx="4558467" cy="0"/>
          </a:xfrm>
          <a:prstGeom prst="line">
            <a:avLst/>
          </a:prstGeom>
          <a:ln w="38100">
            <a:solidFill>
              <a:srgbClr val="4A66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55098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2F9B40D-21EF-A0D5-7FE9-519624D9F0A3}"/>
              </a:ext>
            </a:extLst>
          </p:cNvPr>
          <p:cNvSpPr/>
          <p:nvPr/>
        </p:nvSpPr>
        <p:spPr>
          <a:xfrm>
            <a:off x="221673" y="295564"/>
            <a:ext cx="11841018" cy="3507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824614D-ABF8-F016-A3B7-33C41761F913}"/>
              </a:ext>
            </a:extLst>
          </p:cNvPr>
          <p:cNvSpPr/>
          <p:nvPr/>
        </p:nvSpPr>
        <p:spPr>
          <a:xfrm>
            <a:off x="0" y="4814310"/>
            <a:ext cx="12192000" cy="2062162"/>
          </a:xfrm>
          <a:prstGeom prst="rect">
            <a:avLst/>
          </a:prstGeom>
          <a:solidFill>
            <a:srgbClr val="2C56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10A099-4382-424B-B314-35304FB9B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802" y="68961"/>
            <a:ext cx="11292396" cy="98833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b="0" kern="1200" cap="all" dirty="0">
                <a:latin typeface="+mj-lt"/>
                <a:ea typeface="+mj-ea"/>
                <a:cs typeface="+mj-cs"/>
              </a:rPr>
              <a:t>What to process in OregonBuys</a:t>
            </a:r>
            <a:br>
              <a:rPr lang="en-US" b="0" kern="1200" cap="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en-US" b="0" kern="1200" cap="all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97469FF-30A1-49C1-8CF5-47DCB6720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defTabSz="457200">
              <a:spcAft>
                <a:spcPts val="600"/>
              </a:spcAft>
            </a:pPr>
            <a:fld id="{3A98EE3D-8CD1-4C3F-BD1C-C98C9596463C}" type="slidenum">
              <a:rPr lang="en-US" smtClean="0">
                <a:solidFill>
                  <a:schemeClr val="bg1"/>
                </a:solidFill>
              </a:rPr>
              <a:pPr defTabSz="457200">
                <a:spcAft>
                  <a:spcPts val="600"/>
                </a:spcAft>
              </a:pPr>
              <a:t>10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C2CC1F-94BD-6518-A0E5-645622EDABB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08" r="54224" b="1614"/>
          <a:stretch/>
        </p:blipFill>
        <p:spPr>
          <a:xfrm>
            <a:off x="1753452" y="601115"/>
            <a:ext cx="3713020" cy="387546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22D1920-25A5-46F2-8274-611CA807A036}"/>
              </a:ext>
            </a:extLst>
          </p:cNvPr>
          <p:cNvSpPr txBox="1"/>
          <p:nvPr/>
        </p:nvSpPr>
        <p:spPr>
          <a:xfrm>
            <a:off x="1118971" y="4476583"/>
            <a:ext cx="10067714" cy="3040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3464" marR="0" indent="-283464" defTabSz="457200">
              <a:spcAft>
                <a:spcPts val="600"/>
              </a:spcAft>
              <a:buClr>
                <a:schemeClr val="bg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dirty="0">
                <a:solidFill>
                  <a:schemeClr val="bg1"/>
                </a:solidFill>
                <a:effectLst/>
              </a:rPr>
              <a:t>Agencies are expected to process all procurement-related activities and spend through OregonBuys regardless of dollar value </a:t>
            </a:r>
          </a:p>
          <a:p>
            <a:pPr marL="283464" marR="0" indent="-283464" defTabSz="457200">
              <a:spcAft>
                <a:spcPts val="600"/>
              </a:spcAft>
              <a:buClr>
                <a:schemeClr val="bg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dirty="0">
                <a:solidFill>
                  <a:schemeClr val="bg1"/>
                </a:solidFill>
                <a:effectLst/>
              </a:rPr>
              <a:t>Non-procurement spend should not be captured in the system</a:t>
            </a:r>
          </a:p>
          <a:p>
            <a:pPr marL="283464" indent="-283464" defTabSz="457200">
              <a:spcAft>
                <a:spcPts val="600"/>
              </a:spcAft>
              <a:buClr>
                <a:schemeClr val="bg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dirty="0">
                <a:solidFill>
                  <a:schemeClr val="bg1"/>
                </a:solidFill>
                <a:effectLst/>
              </a:rPr>
              <a:t>Items that aren’t procurement-related will continue to be processed using existing agency methods</a:t>
            </a:r>
          </a:p>
          <a:p>
            <a:pPr marL="283464" indent="-283464" defTabSz="457200">
              <a:spcAft>
                <a:spcPts val="600"/>
              </a:spcAft>
              <a:buClr>
                <a:schemeClr val="bg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dirty="0">
                <a:solidFill>
                  <a:schemeClr val="bg1"/>
                </a:solidFill>
              </a:rPr>
              <a:t>The graphics above show </a:t>
            </a:r>
            <a:r>
              <a:rPr lang="en-US" dirty="0">
                <a:solidFill>
                  <a:schemeClr val="bg1"/>
                </a:solidFill>
                <a:effectLst/>
              </a:rPr>
              <a:t>examples of what this does and does not include</a:t>
            </a:r>
          </a:p>
          <a:p>
            <a:pPr defTabSz="457200">
              <a:spcBef>
                <a:spcPct val="20000"/>
              </a:spcBef>
              <a:spcAft>
                <a:spcPts val="600"/>
              </a:spcAft>
              <a:buClr>
                <a:schemeClr val="bg2"/>
              </a:buClr>
              <a:buSzPct val="92000"/>
              <a:buFont typeface="Wingdings 2" panose="05020102010507070707" pitchFamily="18" charset="2"/>
              <a:buChar char=""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BBF528-A003-0AEF-A5B3-842B6DFD2B5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896" r="2937" b="1614"/>
          <a:stretch/>
        </p:blipFill>
        <p:spPr>
          <a:xfrm>
            <a:off x="6446972" y="646271"/>
            <a:ext cx="3713020" cy="3875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3614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73935-7F11-0F3E-BCA7-D5517757A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SPOTS Card Purchases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2C58494-1A6E-DE2E-78F5-0E450C3709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11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362890-7862-EC81-B50E-94BF0C7A682A}"/>
              </a:ext>
            </a:extLst>
          </p:cNvPr>
          <p:cNvSpPr txBox="1"/>
          <p:nvPr/>
        </p:nvSpPr>
        <p:spPr>
          <a:xfrm>
            <a:off x="710214" y="2237168"/>
            <a:ext cx="9365941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dirty="0"/>
              <a:t>Tracking </a:t>
            </a:r>
            <a:r>
              <a:rPr lang="en-US" u="sng" dirty="0"/>
              <a:t>all</a:t>
            </a:r>
            <a:r>
              <a:rPr lang="en-US" dirty="0"/>
              <a:t> procurement spend is one of the goals of OregonBuys - this includes capturing the procurement purchases made on SPOTS cards </a:t>
            </a:r>
          </a:p>
          <a:p>
            <a:pPr marL="285750" indent="-285750">
              <a:spcAft>
                <a:spcPts val="12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dirty="0"/>
              <a:t>DAS is now determining the best option to capture the procurement SPOTS card purchases</a:t>
            </a:r>
          </a:p>
          <a:p>
            <a:pPr marL="742950" lvl="1" indent="-285750">
              <a:spcAft>
                <a:spcPts val="1200"/>
              </a:spcAft>
              <a:buClr>
                <a:srgbClr val="0070C0"/>
              </a:buClr>
              <a:buFont typeface="Courier New" panose="02070309020205020404" pitchFamily="49" charset="0"/>
              <a:buChar char="o"/>
            </a:pPr>
            <a:r>
              <a:rPr lang="en-US" dirty="0"/>
              <a:t>Our stakeholder groups and governance bodies have provided feedback on the options</a:t>
            </a:r>
          </a:p>
          <a:p>
            <a:pPr marL="742950" lvl="1" indent="-285750">
              <a:spcAft>
                <a:spcPts val="1200"/>
              </a:spcAft>
              <a:buClr>
                <a:srgbClr val="0070C0"/>
              </a:buClr>
              <a:buFont typeface="Courier New" panose="02070309020205020404" pitchFamily="49" charset="0"/>
              <a:buChar char="o"/>
            </a:pPr>
            <a:r>
              <a:rPr lang="en-US" dirty="0"/>
              <a:t>We’re standing up a subject matter expert workgroup to further analyze the options.</a:t>
            </a:r>
          </a:p>
          <a:p>
            <a:pPr marL="742950" lvl="1" indent="-285750">
              <a:spcAft>
                <a:spcPts val="1200"/>
              </a:spcAft>
              <a:buClr>
                <a:srgbClr val="0070C0"/>
              </a:buClr>
              <a:buFont typeface="Courier New" panose="02070309020205020404" pitchFamily="49" charset="0"/>
              <a:buChar char="o"/>
            </a:pPr>
            <a:r>
              <a:rPr lang="en-US" dirty="0"/>
              <a:t>The workgroup will make recommendations to our Business Owner, Project Sponsor, and the DAS Director for the final decision  </a:t>
            </a:r>
          </a:p>
          <a:p>
            <a:pPr marL="285750" indent="-285750">
              <a:spcAft>
                <a:spcPts val="12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dirty="0"/>
              <a:t>Once we have the decision, we will share it broadly </a:t>
            </a:r>
          </a:p>
          <a:p>
            <a:pPr marL="285750" indent="-285750">
              <a:spcAft>
                <a:spcPts val="12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dirty="0"/>
              <a:t>We'll offer enterprise guidance and training on the new process to all OregonBuys users</a:t>
            </a:r>
          </a:p>
        </p:txBody>
      </p:sp>
    </p:spTree>
    <p:extLst>
      <p:ext uri="{BB962C8B-B14F-4D97-AF65-F5344CB8AC3E}">
        <p14:creationId xmlns:p14="http://schemas.microsoft.com/office/powerpoint/2010/main" val="12750917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9F289-F850-1EC5-3439-968375302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 sign On information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7B0A22-B021-EDB2-C6F5-6A8BBF89DE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660460"/>
            <a:ext cx="11029615" cy="3634486"/>
          </a:xfrm>
        </p:spPr>
        <p:txBody>
          <a:bodyPr/>
          <a:lstStyle/>
          <a:p>
            <a:r>
              <a:rPr lang="en-US" sz="1800" dirty="0"/>
              <a:t>SSO requires that state employees sign into OregonBuys using a state device</a:t>
            </a:r>
          </a:p>
          <a:p>
            <a:r>
              <a:rPr lang="en-US" sz="1800" dirty="0"/>
              <a:t>SSO Released in OregonBuys version 18.2</a:t>
            </a:r>
          </a:p>
          <a:p>
            <a:r>
              <a:rPr lang="en-US" sz="1800" dirty="0"/>
              <a:t>State Agencies Only – Does not apply to Suppliers or </a:t>
            </a:r>
            <a:r>
              <a:rPr lang="en-US" sz="1800" dirty="0" err="1"/>
              <a:t>OrCPPs</a:t>
            </a:r>
            <a:endParaRPr lang="en-US" sz="1800" dirty="0"/>
          </a:p>
          <a:p>
            <a:r>
              <a:rPr lang="en-US" sz="1800" dirty="0"/>
              <a:t>Rollout process for agencies is still being determined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B06EB0-EBDA-6D6E-F6A8-0A2B6CD69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98EE3D-8CD1-4C3F-BD1C-C98C9596463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20201040202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01418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CuadroTexto 395">
            <a:extLst>
              <a:ext uri="{FF2B5EF4-FFF2-40B4-BE49-F238E27FC236}">
                <a16:creationId xmlns:a16="http://schemas.microsoft.com/office/drawing/2014/main" id="{C5919CA4-5B71-F946-8962-BE2EE39D2DA6}"/>
              </a:ext>
            </a:extLst>
          </p:cNvPr>
          <p:cNvSpPr txBox="1"/>
          <p:nvPr/>
        </p:nvSpPr>
        <p:spPr>
          <a:xfrm>
            <a:off x="434110" y="1235285"/>
            <a:ext cx="10973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Franklin Gothic Demi" panose="020B0502020104020203"/>
                <a:ea typeface="Lato Semibold" panose="020F0502020204030203" pitchFamily="34" charset="0"/>
                <a:cs typeface="Poppins Medium" pitchFamily="2" charset="77"/>
              </a:rPr>
              <a:t>User roles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Demi" panose="020B0502020104020203"/>
                <a:ea typeface="Lato Semibold" panose="020F0502020204030203" pitchFamily="34" charset="0"/>
                <a:cs typeface="Poppins Medium" pitchFamily="2" charset="77"/>
              </a:rPr>
              <a:t> determine the tasks that can be performed in OregonBuys</a:t>
            </a:r>
          </a:p>
        </p:txBody>
      </p:sp>
      <p:sp>
        <p:nvSpPr>
          <p:cNvPr id="13" name="Text Placeholder 1">
            <a:extLst>
              <a:ext uri="{FF2B5EF4-FFF2-40B4-BE49-F238E27FC236}">
                <a16:creationId xmlns:a16="http://schemas.microsoft.com/office/drawing/2014/main" id="{C4638644-AFFE-B26E-E894-A78AAC650AE2}"/>
              </a:ext>
            </a:extLst>
          </p:cNvPr>
          <p:cNvSpPr txBox="1">
            <a:spLocks/>
          </p:cNvSpPr>
          <p:nvPr/>
        </p:nvSpPr>
        <p:spPr>
          <a:xfrm>
            <a:off x="355135" y="673586"/>
            <a:ext cx="9012865" cy="650229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defTabSz="457200">
              <a:lnSpc>
                <a:spcPct val="100000"/>
              </a:lnSpc>
              <a:spcBef>
                <a:spcPts val="0"/>
              </a:spcBef>
              <a:buNone/>
              <a:defRPr sz="2800" b="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all" spc="0" normalizeH="0" baseline="0" noProof="0" dirty="0">
                <a:ln>
                  <a:noFill/>
                </a:ln>
                <a:effectLst/>
                <a:uLnTx/>
                <a:uFillTx/>
                <a:latin typeface="Franklin Gothic Demi" panose="020B0502020104020203"/>
                <a:ea typeface="+mj-ea"/>
                <a:cs typeface="+mj-cs"/>
              </a:rPr>
              <a:t>Main</a:t>
            </a:r>
            <a:r>
              <a:rPr kumimoji="0" lang="en-US" sz="2800" b="0" i="0" u="none" strike="noStrike" kern="1200" cap="all" spc="0" normalizeH="0" noProof="0" dirty="0">
                <a:ln>
                  <a:noFill/>
                </a:ln>
                <a:effectLst/>
                <a:uLnTx/>
                <a:uFillTx/>
                <a:latin typeface="Franklin Gothic Demi" panose="020B0502020104020203"/>
                <a:ea typeface="+mj-ea"/>
                <a:cs typeface="+mj-cs"/>
              </a:rPr>
              <a:t> </a:t>
            </a:r>
            <a:r>
              <a:rPr kumimoji="0" lang="en-US" sz="2800" b="0" i="0" u="none" strike="noStrike" kern="1200" cap="all" spc="0" normalizeH="0" baseline="0" noProof="0" dirty="0">
                <a:ln>
                  <a:noFill/>
                </a:ln>
                <a:effectLst/>
                <a:uLnTx/>
                <a:uFillTx/>
                <a:latin typeface="Franklin Gothic Demi" panose="020B0502020104020203"/>
                <a:ea typeface="+mj-ea"/>
                <a:cs typeface="+mj-cs"/>
              </a:rPr>
              <a:t>User Roles in OregonBuys</a:t>
            </a:r>
          </a:p>
        </p:txBody>
      </p:sp>
      <p:sp>
        <p:nvSpPr>
          <p:cNvPr id="32" name="Slide Number Placeholder 1">
            <a:extLst>
              <a:ext uri="{FF2B5EF4-FFF2-40B4-BE49-F238E27FC236}">
                <a16:creationId xmlns:a16="http://schemas.microsoft.com/office/drawing/2014/main" id="{F7D5B9E4-8AFC-87AC-02A8-2C58F65DF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98EE3D-8CD1-4C3F-BD1C-C98C9596463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Pentagon 1">
            <a:extLst>
              <a:ext uri="{FF2B5EF4-FFF2-40B4-BE49-F238E27FC236}">
                <a16:creationId xmlns:a16="http://schemas.microsoft.com/office/drawing/2014/main" id="{745D676D-E572-234C-ADE6-2411AAD71B28}"/>
              </a:ext>
            </a:extLst>
          </p:cNvPr>
          <p:cNvSpPr/>
          <p:nvPr/>
        </p:nvSpPr>
        <p:spPr>
          <a:xfrm>
            <a:off x="3030645" y="1855786"/>
            <a:ext cx="7341447" cy="1004620"/>
          </a:xfrm>
          <a:prstGeom prst="homePlate">
            <a:avLst/>
          </a:prstGeom>
          <a:solidFill>
            <a:srgbClr val="2C56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Lato Semibold" panose="020F0502020204030203" pitchFamily="34" charset="0"/>
              <a:cs typeface="Poppins" panose="00000500000000000000" pitchFamily="2" charset="0"/>
            </a:endParaRPr>
          </a:p>
        </p:txBody>
      </p:sp>
      <p:sp>
        <p:nvSpPr>
          <p:cNvPr id="40" name="Pentagon 39">
            <a:extLst>
              <a:ext uri="{FF2B5EF4-FFF2-40B4-BE49-F238E27FC236}">
                <a16:creationId xmlns:a16="http://schemas.microsoft.com/office/drawing/2014/main" id="{2BEB3CD8-4F2D-AA43-A9E3-4529B603C988}"/>
              </a:ext>
            </a:extLst>
          </p:cNvPr>
          <p:cNvSpPr/>
          <p:nvPr/>
        </p:nvSpPr>
        <p:spPr>
          <a:xfrm>
            <a:off x="3039626" y="3083526"/>
            <a:ext cx="7341447" cy="1004620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Lato Semibold" panose="020F0502020204030203" pitchFamily="34" charset="0"/>
              <a:cs typeface="Poppins Medium" pitchFamily="2" charset="77"/>
            </a:endParaRPr>
          </a:p>
        </p:txBody>
      </p:sp>
      <p:sp>
        <p:nvSpPr>
          <p:cNvPr id="47" name="Pentagon 46">
            <a:extLst>
              <a:ext uri="{FF2B5EF4-FFF2-40B4-BE49-F238E27FC236}">
                <a16:creationId xmlns:a16="http://schemas.microsoft.com/office/drawing/2014/main" id="{6155376C-1E4E-9A4C-8947-7BFB00D1031D}"/>
              </a:ext>
            </a:extLst>
          </p:cNvPr>
          <p:cNvSpPr/>
          <p:nvPr/>
        </p:nvSpPr>
        <p:spPr>
          <a:xfrm>
            <a:off x="3050384" y="4320878"/>
            <a:ext cx="7341447" cy="1004620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Lato Semibold" panose="020F0502020204030203" pitchFamily="34" charset="0"/>
              <a:cs typeface="Poppins Medium" pitchFamily="2" charset="77"/>
            </a:endParaRPr>
          </a:p>
        </p:txBody>
      </p:sp>
      <p:sp>
        <p:nvSpPr>
          <p:cNvPr id="56" name="CuadroTexto 395">
            <a:extLst>
              <a:ext uri="{FF2B5EF4-FFF2-40B4-BE49-F238E27FC236}">
                <a16:creationId xmlns:a16="http://schemas.microsoft.com/office/drawing/2014/main" id="{3B29E69D-3728-E540-9D7D-7F9EEE4098E3}"/>
              </a:ext>
            </a:extLst>
          </p:cNvPr>
          <p:cNvSpPr txBox="1"/>
          <p:nvPr/>
        </p:nvSpPr>
        <p:spPr>
          <a:xfrm>
            <a:off x="3530494" y="4402168"/>
            <a:ext cx="16885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2020104020203"/>
                <a:ea typeface="Lato Semibold" panose="020F0502020204030203" pitchFamily="34" charset="0"/>
                <a:cs typeface="Poppins Medium" pitchFamily="2" charset="77"/>
              </a:rPr>
              <a:t>Accounts Payable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2020104020203"/>
                <a:ea typeface="Lato Semibold" panose="020F0502020204030203" pitchFamily="34" charset="0"/>
                <a:cs typeface="Poppins Medium" pitchFamily="2" charset="77"/>
              </a:rPr>
              <a:t>(AP)</a:t>
            </a:r>
          </a:p>
        </p:txBody>
      </p:sp>
      <p:sp>
        <p:nvSpPr>
          <p:cNvPr id="4" name="Rectangle 56">
            <a:extLst>
              <a:ext uri="{FF2B5EF4-FFF2-40B4-BE49-F238E27FC236}">
                <a16:creationId xmlns:a16="http://schemas.microsoft.com/office/drawing/2014/main" id="{38B03148-E859-7E63-F0B8-AAE33C39F4C5}"/>
              </a:ext>
            </a:extLst>
          </p:cNvPr>
          <p:cNvSpPr/>
          <p:nvPr/>
        </p:nvSpPr>
        <p:spPr>
          <a:xfrm>
            <a:off x="5320448" y="4456113"/>
            <a:ext cx="5051643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27432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2020104020203"/>
                <a:ea typeface="Lato Light" panose="020F0502020204030203" pitchFamily="34" charset="0"/>
                <a:cs typeface="Lato Light" panose="020F0502020204030203" pitchFamily="34" charset="0"/>
              </a:rPr>
              <a:t>Create or process Invoices</a:t>
            </a:r>
          </a:p>
          <a:p>
            <a:pPr marL="342900" marR="0" lvl="0" indent="-27432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2020104020203"/>
                <a:ea typeface="Lato Light" panose="020F0502020204030203" pitchFamily="34" charset="0"/>
                <a:cs typeface="Lato Light" panose="020F0502020204030203" pitchFamily="34" charset="0"/>
              </a:rPr>
              <a:t>Create or process Credit Memos</a:t>
            </a:r>
          </a:p>
          <a:p>
            <a:pPr marL="342900" marR="0" lvl="0" indent="-27432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dirty="0">
                <a:solidFill>
                  <a:prstClr val="white"/>
                </a:solidFill>
                <a:latin typeface="Franklin Gothic Book" panose="020B0502020104020203"/>
                <a:ea typeface="Lato Light" panose="020F0502020204030203" pitchFamily="34" charset="0"/>
                <a:cs typeface="Lato Light" panose="020F0502020204030203" pitchFamily="34" charset="0"/>
              </a:rPr>
              <a:t>Typically, Accounts Payable Clerks &amp; Supervisors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2020104020203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56D59F5-0A13-B491-1D37-6E7BA2FE1F37}"/>
              </a:ext>
            </a:extLst>
          </p:cNvPr>
          <p:cNvSpPr/>
          <p:nvPr/>
        </p:nvSpPr>
        <p:spPr>
          <a:xfrm>
            <a:off x="2168021" y="1774412"/>
            <a:ext cx="1135252" cy="1146346"/>
          </a:xfrm>
          <a:prstGeom prst="ellipse">
            <a:avLst/>
          </a:prstGeom>
          <a:solidFill>
            <a:srgbClr val="2C567A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8DEDA6F-DD9B-9BBE-526A-B686013D8774}"/>
              </a:ext>
            </a:extLst>
          </p:cNvPr>
          <p:cNvSpPr/>
          <p:nvPr/>
        </p:nvSpPr>
        <p:spPr>
          <a:xfrm>
            <a:off x="2168020" y="3003403"/>
            <a:ext cx="1135252" cy="1146346"/>
          </a:xfrm>
          <a:prstGeom prst="ellipse">
            <a:avLst/>
          </a:prstGeom>
          <a:solidFill>
            <a:schemeClr val="accent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7C5F11B-E32A-3479-F4A3-4E5077D6E679}"/>
              </a:ext>
            </a:extLst>
          </p:cNvPr>
          <p:cNvSpPr/>
          <p:nvPr/>
        </p:nvSpPr>
        <p:spPr>
          <a:xfrm>
            <a:off x="2192197" y="4256073"/>
            <a:ext cx="1135252" cy="1146346"/>
          </a:xfrm>
          <a:prstGeom prst="ellipse">
            <a:avLst/>
          </a:prstGeom>
          <a:solidFill>
            <a:schemeClr val="accent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CFD5934-0E9D-0580-E326-9A1B3C27069D}"/>
              </a:ext>
            </a:extLst>
          </p:cNvPr>
          <p:cNvSpPr/>
          <p:nvPr/>
        </p:nvSpPr>
        <p:spPr>
          <a:xfrm>
            <a:off x="2356748" y="1952277"/>
            <a:ext cx="782965" cy="790616"/>
          </a:xfrm>
          <a:prstGeom prst="ellipse">
            <a:avLst/>
          </a:prstGeom>
          <a:solidFill>
            <a:srgbClr val="2C56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Poppins Medium" panose="00000600000000000000" pitchFamily="2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EB09D46-95AF-3CE1-2F0C-D609D4D1D0AD}"/>
              </a:ext>
            </a:extLst>
          </p:cNvPr>
          <p:cNvSpPr/>
          <p:nvPr/>
        </p:nvSpPr>
        <p:spPr>
          <a:xfrm>
            <a:off x="2356748" y="3196289"/>
            <a:ext cx="782965" cy="79061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Poppins Medium" panose="00000600000000000000" pitchFamily="2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3B4995C-6262-1F87-D621-F41818412DE9}"/>
              </a:ext>
            </a:extLst>
          </p:cNvPr>
          <p:cNvSpPr/>
          <p:nvPr/>
        </p:nvSpPr>
        <p:spPr>
          <a:xfrm>
            <a:off x="2378398" y="4418013"/>
            <a:ext cx="782965" cy="79061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Poppins Medium" panose="00000600000000000000" pitchFamily="2" charset="0"/>
            </a:endParaRPr>
          </a:p>
        </p:txBody>
      </p:sp>
      <p:pic>
        <p:nvPicPr>
          <p:cNvPr id="22" name="Graphic 21" descr="Abacus with solid fill">
            <a:extLst>
              <a:ext uri="{FF2B5EF4-FFF2-40B4-BE49-F238E27FC236}">
                <a16:creationId xmlns:a16="http://schemas.microsoft.com/office/drawing/2014/main" id="{2CDDFBA0-57BD-F521-17E9-315005C631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28875" y="4536541"/>
            <a:ext cx="509033" cy="553560"/>
          </a:xfrm>
          <a:prstGeom prst="rect">
            <a:avLst/>
          </a:prstGeom>
        </p:spPr>
      </p:pic>
      <p:sp>
        <p:nvSpPr>
          <p:cNvPr id="26" name="CuadroTexto 395">
            <a:extLst>
              <a:ext uri="{FF2B5EF4-FFF2-40B4-BE49-F238E27FC236}">
                <a16:creationId xmlns:a16="http://schemas.microsoft.com/office/drawing/2014/main" id="{C1AAA469-60F2-6269-5ADE-E08EE133C100}"/>
              </a:ext>
            </a:extLst>
          </p:cNvPr>
          <p:cNvSpPr txBox="1"/>
          <p:nvPr/>
        </p:nvSpPr>
        <p:spPr>
          <a:xfrm>
            <a:off x="3492000" y="3124171"/>
            <a:ext cx="17479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2020104020203"/>
                <a:ea typeface="Lato Semibold" panose="020F0502020204030203" pitchFamily="34" charset="0"/>
                <a:cs typeface="Poppins Medium" pitchFamily="2" charset="77"/>
              </a:rPr>
              <a:t>Basic Purchasing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2020104020203"/>
                <a:ea typeface="Lato Semibold" panose="020F0502020204030203" pitchFamily="34" charset="0"/>
                <a:cs typeface="Poppins Medium" pitchFamily="2" charset="77"/>
              </a:rPr>
              <a:t>(BP)</a:t>
            </a:r>
            <a:endParaRPr kumimoji="0" lang="en-US" sz="16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2020104020203"/>
              <a:ea typeface="Lato Semibold" panose="020F0502020204030203" pitchFamily="34" charset="0"/>
              <a:cs typeface="Poppins Medium" pitchFamily="2" charset="77"/>
            </a:endParaRPr>
          </a:p>
        </p:txBody>
      </p:sp>
      <p:sp>
        <p:nvSpPr>
          <p:cNvPr id="27" name="Rectangle 56">
            <a:extLst>
              <a:ext uri="{FF2B5EF4-FFF2-40B4-BE49-F238E27FC236}">
                <a16:creationId xmlns:a16="http://schemas.microsoft.com/office/drawing/2014/main" id="{C13698BA-0C67-6A22-1D60-15B035CA29B7}"/>
              </a:ext>
            </a:extLst>
          </p:cNvPr>
          <p:cNvSpPr/>
          <p:nvPr/>
        </p:nvSpPr>
        <p:spPr>
          <a:xfrm>
            <a:off x="5320449" y="3130344"/>
            <a:ext cx="4311866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27432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2020104020203"/>
                <a:ea typeface="Lato Light" panose="020F0502020204030203" pitchFamily="34" charset="0"/>
                <a:cs typeface="Lato Light" panose="020F0502020204030203" pitchFamily="34" charset="0"/>
              </a:rPr>
              <a:t>All DA functions</a:t>
            </a:r>
          </a:p>
          <a:p>
            <a:pPr marL="342900" marR="0" lvl="0" indent="-27432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2020104020203"/>
                <a:ea typeface="Lato Light" panose="020F0502020204030203" pitchFamily="34" charset="0"/>
                <a:cs typeface="Lato Light" panose="020F0502020204030203" pitchFamily="34" charset="0"/>
              </a:rPr>
              <a:t>Receiving</a:t>
            </a:r>
          </a:p>
          <a:p>
            <a:pPr marL="342900" marR="0" lvl="0" indent="-27432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2020104020203"/>
                <a:ea typeface="Lato Light" panose="020F0502020204030203" pitchFamily="34" charset="0"/>
                <a:cs typeface="Lato Light" panose="020F0502020204030203" pitchFamily="34" charset="0"/>
              </a:rPr>
              <a:t>Create or process POs </a:t>
            </a:r>
            <a:endParaRPr lang="en-US" sz="1600" dirty="0">
              <a:solidFill>
                <a:prstClr val="white"/>
              </a:solidFill>
              <a:latin typeface="Franklin Gothic Book" panose="020B0502020104020203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marL="342900" marR="0" lvl="0" indent="-27432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anklin Gothic Book" panose="020B0502020104020203"/>
                <a:ea typeface="Lato Light" panose="020F0502020204030203" pitchFamily="34" charset="0"/>
                <a:cs typeface="Lato Light" panose="020F0502020204030203" pitchFamily="34" charset="0"/>
              </a:rPr>
              <a:t>Typically,</a:t>
            </a:r>
            <a:r>
              <a:rPr kumimoji="0" lang="en-US" sz="16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anklin Gothic Book" panose="020B0502020104020203"/>
                <a:ea typeface="Lato Light" panose="020F0502020204030203" pitchFamily="34" charset="0"/>
                <a:cs typeface="Lato Light" panose="020F0502020204030203" pitchFamily="34" charset="0"/>
              </a:rPr>
              <a:t> Buyers or Procurement Specialists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Franklin Gothic Book" panose="020B0502020104020203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pic>
        <p:nvPicPr>
          <p:cNvPr id="31" name="Graphic 30" descr="Contract with solid fill">
            <a:extLst>
              <a:ext uri="{FF2B5EF4-FFF2-40B4-BE49-F238E27FC236}">
                <a16:creationId xmlns:a16="http://schemas.microsoft.com/office/drawing/2014/main" id="{E55913EB-B62C-8282-C931-DE3089176A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506362" y="3287660"/>
            <a:ext cx="529862" cy="576211"/>
          </a:xfrm>
          <a:prstGeom prst="rect">
            <a:avLst/>
          </a:prstGeom>
        </p:spPr>
      </p:pic>
      <p:sp>
        <p:nvSpPr>
          <p:cNvPr id="33" name="CuadroTexto 395">
            <a:extLst>
              <a:ext uri="{FF2B5EF4-FFF2-40B4-BE49-F238E27FC236}">
                <a16:creationId xmlns:a16="http://schemas.microsoft.com/office/drawing/2014/main" id="{4B39613A-DD3C-E737-C68F-A0EE8667C0C8}"/>
              </a:ext>
            </a:extLst>
          </p:cNvPr>
          <p:cNvSpPr txBox="1"/>
          <p:nvPr/>
        </p:nvSpPr>
        <p:spPr>
          <a:xfrm>
            <a:off x="3434594" y="1884744"/>
            <a:ext cx="18627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2020104020203"/>
                <a:ea typeface="Lato Semibold" panose="020F0502020204030203" pitchFamily="34" charset="0"/>
                <a:cs typeface="Poppins Medium" pitchFamily="2" charset="77"/>
              </a:rPr>
              <a:t>Department Access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2020104020203"/>
                <a:ea typeface="Lato Semibold" panose="020F0502020204030203" pitchFamily="34" charset="0"/>
                <a:cs typeface="Poppins Medium" pitchFamily="2" charset="77"/>
              </a:rPr>
              <a:t>(DA)</a:t>
            </a:r>
          </a:p>
        </p:txBody>
      </p:sp>
      <p:sp>
        <p:nvSpPr>
          <p:cNvPr id="36" name="Rectangle 56">
            <a:extLst>
              <a:ext uri="{FF2B5EF4-FFF2-40B4-BE49-F238E27FC236}">
                <a16:creationId xmlns:a16="http://schemas.microsoft.com/office/drawing/2014/main" id="{0EC2595D-0C03-6E8C-6F69-CD738BBAF7F5}"/>
              </a:ext>
            </a:extLst>
          </p:cNvPr>
          <p:cNvSpPr/>
          <p:nvPr/>
        </p:nvSpPr>
        <p:spPr>
          <a:xfrm>
            <a:off x="5320449" y="1967844"/>
            <a:ext cx="4061027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27432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2020104020203"/>
                <a:ea typeface="Lato Light" panose="020F0502020204030203" pitchFamily="34" charset="0"/>
                <a:cs typeface="Lato Light" panose="020F0502020204030203" pitchFamily="34" charset="0"/>
              </a:rPr>
              <a:t>Shop from existing contracts</a:t>
            </a:r>
            <a:endParaRPr kumimoji="0" lang="en-US" sz="1600" b="0" i="1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2020104020203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marL="342900" marR="0" lvl="0" indent="-27432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2020104020203"/>
                <a:ea typeface="Lato Light" panose="020F0502020204030203" pitchFamily="34" charset="0"/>
                <a:cs typeface="Lato Light" panose="020F0502020204030203" pitchFamily="34" charset="0"/>
              </a:rPr>
              <a:t>Create and process requisitions</a:t>
            </a:r>
          </a:p>
          <a:p>
            <a:pPr marL="342900" marR="0" lvl="0" indent="-27432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>
                <a:solidFill>
                  <a:prstClr val="white"/>
                </a:solidFill>
                <a:latin typeface="Franklin Gothic Book" panose="020B0502020104020203"/>
                <a:ea typeface="Lato Light" panose="020F0502020204030203" pitchFamily="34" charset="0"/>
                <a:cs typeface="Lato Light" panose="020F0502020204030203" pitchFamily="34" charset="0"/>
              </a:rPr>
              <a:t>Typically End Users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2020104020203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pic>
        <p:nvPicPr>
          <p:cNvPr id="37" name="Graphic 36" descr="Shopping basket with solid fill">
            <a:extLst>
              <a:ext uri="{FF2B5EF4-FFF2-40B4-BE49-F238E27FC236}">
                <a16:creationId xmlns:a16="http://schemas.microsoft.com/office/drawing/2014/main" id="{738F0597-8D13-CA66-271F-B48626E46CA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497886" y="2032833"/>
            <a:ext cx="509033" cy="553560"/>
          </a:xfrm>
          <a:prstGeom prst="rect">
            <a:avLst/>
          </a:prstGeom>
        </p:spPr>
      </p:pic>
      <p:sp>
        <p:nvSpPr>
          <p:cNvPr id="3" name="Pentagon 1">
            <a:extLst>
              <a:ext uri="{FF2B5EF4-FFF2-40B4-BE49-F238E27FC236}">
                <a16:creationId xmlns:a16="http://schemas.microsoft.com/office/drawing/2014/main" id="{1885F2F9-98B2-4B26-73B5-7A7C46954790}"/>
              </a:ext>
            </a:extLst>
          </p:cNvPr>
          <p:cNvSpPr/>
          <p:nvPr/>
        </p:nvSpPr>
        <p:spPr>
          <a:xfrm>
            <a:off x="3072209" y="5536481"/>
            <a:ext cx="7341447" cy="1004620"/>
          </a:xfrm>
          <a:prstGeom prst="homePlat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Lato Semibold" panose="020F0502020204030203" pitchFamily="34" charset="0"/>
              <a:cs typeface="Poppins" panose="00000500000000000000" pitchFamily="2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4CBF29B-2A4B-6FEF-5D91-194A0D8E3BD5}"/>
              </a:ext>
            </a:extLst>
          </p:cNvPr>
          <p:cNvSpPr/>
          <p:nvPr/>
        </p:nvSpPr>
        <p:spPr>
          <a:xfrm>
            <a:off x="2209585" y="5455107"/>
            <a:ext cx="1135252" cy="114634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CuadroTexto 395">
            <a:extLst>
              <a:ext uri="{FF2B5EF4-FFF2-40B4-BE49-F238E27FC236}">
                <a16:creationId xmlns:a16="http://schemas.microsoft.com/office/drawing/2014/main" id="{9BF52625-8DD4-F2E6-DB80-DABF9625CB28}"/>
              </a:ext>
            </a:extLst>
          </p:cNvPr>
          <p:cNvSpPr txBox="1"/>
          <p:nvPr/>
        </p:nvSpPr>
        <p:spPr>
          <a:xfrm>
            <a:off x="3476158" y="5565439"/>
            <a:ext cx="18627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2020104020203"/>
                <a:ea typeface="Lato Semibold" panose="020F0502020204030203" pitchFamily="34" charset="0"/>
                <a:cs typeface="Poppins Medium" pitchFamily="2" charset="77"/>
              </a:rPr>
              <a:t>Organization Administrator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2020104020203"/>
                <a:ea typeface="Lato Semibold" panose="020F0502020204030203" pitchFamily="34" charset="0"/>
                <a:cs typeface="Poppins Medium" pitchFamily="2" charset="77"/>
              </a:rPr>
              <a:t>(</a:t>
            </a:r>
            <a:r>
              <a:rPr lang="en-US" dirty="0">
                <a:solidFill>
                  <a:prstClr val="white"/>
                </a:solidFill>
                <a:latin typeface="Franklin Gothic Book" panose="020B0502020104020203"/>
                <a:ea typeface="Lato Semibold" panose="020F0502020204030203" pitchFamily="34" charset="0"/>
                <a:cs typeface="Poppins Medium" pitchFamily="2" charset="77"/>
              </a:rPr>
              <a:t>OA</a:t>
            </a: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2020104020203"/>
                <a:ea typeface="Lato Semibold" panose="020F0502020204030203" pitchFamily="34" charset="0"/>
                <a:cs typeface="Poppins Medium" pitchFamily="2" charset="77"/>
              </a:rPr>
              <a:t>)</a:t>
            </a:r>
          </a:p>
        </p:txBody>
      </p:sp>
      <p:sp>
        <p:nvSpPr>
          <p:cNvPr id="7" name="Rectangle 56">
            <a:extLst>
              <a:ext uri="{FF2B5EF4-FFF2-40B4-BE49-F238E27FC236}">
                <a16:creationId xmlns:a16="http://schemas.microsoft.com/office/drawing/2014/main" id="{5CC246D8-140C-C9B6-9E52-6F27E25D38D6}"/>
              </a:ext>
            </a:extLst>
          </p:cNvPr>
          <p:cNvSpPr/>
          <p:nvPr/>
        </p:nvSpPr>
        <p:spPr>
          <a:xfrm>
            <a:off x="5362013" y="5648539"/>
            <a:ext cx="4391589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27432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2020104020203"/>
                <a:ea typeface="Lato Light" panose="020F0502020204030203" pitchFamily="34" charset="0"/>
                <a:cs typeface="Lato Light" panose="020F0502020204030203" pitchFamily="34" charset="0"/>
              </a:rPr>
              <a:t>Manages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2020104020203"/>
                <a:ea typeface="Lato Light" panose="020F0502020204030203" pitchFamily="34" charset="0"/>
                <a:cs typeface="Lato Light" panose="020F0502020204030203" pitchFamily="34" charset="0"/>
              </a:rPr>
              <a:t>OregonBuy</a:t>
            </a:r>
            <a:r>
              <a:rPr lang="en-US" sz="1600" dirty="0">
                <a:solidFill>
                  <a:prstClr val="white"/>
                </a:solidFill>
                <a:latin typeface="Franklin Gothic Book" panose="020B0502020104020203"/>
                <a:ea typeface="Lato Light" panose="020F0502020204030203" pitchFamily="34" charset="0"/>
                <a:cs typeface="Lato Light" panose="020F0502020204030203" pitchFamily="34" charset="0"/>
              </a:rPr>
              <a:t>s internal controls</a:t>
            </a:r>
            <a:endParaRPr kumimoji="0" lang="en-US" sz="16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2020104020203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marL="342900" marR="0" lvl="0" indent="-27432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2020104020203"/>
                <a:ea typeface="Lato Light" panose="020F0502020204030203" pitchFamily="34" charset="0"/>
                <a:cs typeface="Lato Light" panose="020F0502020204030203" pitchFamily="34" charset="0"/>
              </a:rPr>
              <a:t>Manages agency users</a:t>
            </a:r>
          </a:p>
          <a:p>
            <a:pPr marL="342900" marR="0" lvl="0" indent="-27432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dirty="0">
                <a:solidFill>
                  <a:prstClr val="white"/>
                </a:solidFill>
                <a:latin typeface="Franklin Gothic Book" panose="020B0502020104020203"/>
                <a:ea typeface="Lato Light" panose="020F0502020204030203" pitchFamily="34" charset="0"/>
                <a:cs typeface="Lato Light" panose="020F0502020204030203" pitchFamily="34" charset="0"/>
              </a:rPr>
              <a:t>Creates/updates approval paths, roles, etc.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2020104020203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pic>
        <p:nvPicPr>
          <p:cNvPr id="10" name="Graphic 9" descr="Processor outline">
            <a:extLst>
              <a:ext uri="{FF2B5EF4-FFF2-40B4-BE49-F238E27FC236}">
                <a16:creationId xmlns:a16="http://schemas.microsoft.com/office/drawing/2014/main" id="{76EFE6CD-9D2C-720B-F2D9-708A39D8A0C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466106" y="5714953"/>
            <a:ext cx="624301" cy="62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264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B2097-E2C7-D0BF-2889-0FA4E1746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537" y="1240833"/>
            <a:ext cx="2956335" cy="1189554"/>
          </a:xfrm>
        </p:spPr>
        <p:txBody>
          <a:bodyPr>
            <a:normAutofit fontScale="90000"/>
          </a:bodyPr>
          <a:lstStyle/>
          <a:p>
            <a:r>
              <a:rPr lang="en-US" dirty="0"/>
              <a:t>how to request an OregonBuys account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E5A414-8760-00F3-8878-66B7586088E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14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3D4A08A-1EC2-83B1-3E1C-669B900A9A75}"/>
              </a:ext>
            </a:extLst>
          </p:cNvPr>
          <p:cNvSpPr txBox="1"/>
          <p:nvPr/>
        </p:nvSpPr>
        <p:spPr>
          <a:xfrm>
            <a:off x="516537" y="2605878"/>
            <a:ext cx="3168671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Contact your agency Organization Administrator (OA) to request an account</a:t>
            </a:r>
          </a:p>
          <a:p>
            <a:pPr marL="285750" indent="-285750">
              <a:buClr>
                <a:srgbClr val="0070C0"/>
              </a:buClr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If you don’t know your OA visit this webpage and review the OA list: </a:t>
            </a:r>
            <a:endParaRPr lang="en-US" dirty="0">
              <a:solidFill>
                <a:srgbClr val="9454C3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en-US" dirty="0">
              <a:solidFill>
                <a:srgbClr val="9454C3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US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Department of Administrative Services : OregonBuys eProcurement System Information : Procurement Services : State of Oregon</a:t>
            </a:r>
          </a:p>
        </p:txBody>
      </p:sp>
      <p:pic>
        <p:nvPicPr>
          <p:cNvPr id="12" name="Picture 11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88537641-BC5B-187B-9A3D-AC0D762204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544"/>
          <a:stretch/>
        </p:blipFill>
        <p:spPr>
          <a:xfrm>
            <a:off x="3851460" y="1223529"/>
            <a:ext cx="7925601" cy="480781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02495A7-06E0-8F04-8059-405384DB88AD}"/>
              </a:ext>
            </a:extLst>
          </p:cNvPr>
          <p:cNvSpPr/>
          <p:nvPr/>
        </p:nvSpPr>
        <p:spPr>
          <a:xfrm>
            <a:off x="8174178" y="4729018"/>
            <a:ext cx="1764145" cy="609600"/>
          </a:xfrm>
          <a:prstGeom prst="round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FB68874-7E3A-8B48-D2F9-6254FDF41578}"/>
              </a:ext>
            </a:extLst>
          </p:cNvPr>
          <p:cNvCxnSpPr>
            <a:cxnSpLocks/>
          </p:cNvCxnSpPr>
          <p:nvPr/>
        </p:nvCxnSpPr>
        <p:spPr>
          <a:xfrm>
            <a:off x="3260436" y="4313382"/>
            <a:ext cx="4710546" cy="508000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27252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03D52BC-4737-FE7E-02B9-A5C82808FBB4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2C56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C42DBF-EC7B-C407-A304-C37C6B10C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32501" y="962685"/>
            <a:ext cx="6454066" cy="692745"/>
          </a:xfrm>
        </p:spPr>
        <p:txBody>
          <a:bodyPr>
            <a:noAutofit/>
          </a:bodyPr>
          <a:lstStyle/>
          <a:p>
            <a:pPr algn="ctr"/>
            <a:r>
              <a:rPr lang="en-US" dirty="0"/>
              <a:t>OregonBuys resources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A001581-72EA-03DA-5AF8-0AE62960D79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98EE3D-8CD1-4C3F-BD1C-C98C9596463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20201040202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594213-F47A-7B30-C23B-83D906F26653}"/>
              </a:ext>
            </a:extLst>
          </p:cNvPr>
          <p:cNvSpPr txBox="1"/>
          <p:nvPr/>
        </p:nvSpPr>
        <p:spPr>
          <a:xfrm>
            <a:off x="313341" y="2115042"/>
            <a:ext cx="5213655" cy="423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2020104020203"/>
                <a:ea typeface="+mn-ea"/>
                <a:cs typeface="+mn-cs"/>
              </a:rPr>
              <a:t>Visit the OregonBuys project website for resources: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hlinkClick r:id="rId3"/>
              </a:rPr>
              <a:t>https://oregonbuys.oregon.gov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hlinkClick r:id="rId3"/>
              </a:rPr>
              <a:t> 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dirty="0">
              <a:solidFill>
                <a:prstClr val="black">
                  <a:lumMod val="75000"/>
                  <a:lumOff val="25000"/>
                </a:prstClr>
              </a:solidFill>
              <a:latin typeface="Franklin Gothic Book" panose="020B0502020104020203"/>
            </a:endParaRPr>
          </a:p>
          <a:p>
            <a:pPr marL="800100" lvl="1" indent="-342900"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Franklin Gothic Book" panose="020B0502020104020203"/>
              </a:rPr>
              <a:t>State agency section includes FAQ and agency training page with self-guided courses and instruction guides</a:t>
            </a:r>
          </a:p>
          <a:p>
            <a:pPr marL="800100" lvl="1" indent="-342900"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§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2020104020203"/>
                <a:ea typeface="+mn-ea"/>
                <a:cs typeface="+mn-cs"/>
              </a:rPr>
              <a:t>Local government resources section</a:t>
            </a:r>
          </a:p>
          <a:p>
            <a:pPr marL="800100" lvl="1" indent="-342900"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Franklin Gothic Book" panose="020B0502020104020203"/>
              </a:rPr>
              <a:t>Vendor and supplier resources includes tutorials and instructions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C64CA2D-69D3-CA03-3E5E-2076634137A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597820" y="1562006"/>
            <a:ext cx="5173346" cy="373398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396822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D30D8-7FB4-63D3-5C55-D42FAA8D5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governance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186DDD-B7B0-171C-BF1B-55D44E8609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0501" y="2460937"/>
            <a:ext cx="11029615" cy="2711427"/>
          </a:xfrm>
        </p:spPr>
        <p:txBody>
          <a:bodyPr>
            <a:normAutofit/>
          </a:bodyPr>
          <a:lstStyle/>
          <a:p>
            <a:r>
              <a:rPr lang="en-US" sz="1800" dirty="0"/>
              <a:t>Advisory Council</a:t>
            </a:r>
          </a:p>
          <a:p>
            <a:r>
              <a:rPr lang="en-US" sz="1800" dirty="0"/>
              <a:t>Champions User Group</a:t>
            </a:r>
          </a:p>
          <a:p>
            <a:r>
              <a:rPr lang="en-US" sz="1800" dirty="0"/>
              <a:t>Financial Leadership Council Subcommittee</a:t>
            </a:r>
          </a:p>
          <a:p>
            <a:r>
              <a:rPr lang="en-US" sz="1800" dirty="0"/>
              <a:t>SFMS / R*STARS Coordination</a:t>
            </a:r>
          </a:p>
          <a:p>
            <a:r>
              <a:rPr lang="en-US" sz="1800" dirty="0"/>
              <a:t>ODOT TEAMS Coordination</a:t>
            </a:r>
          </a:p>
          <a:p>
            <a:endParaRPr lang="en-US" sz="1800" dirty="0"/>
          </a:p>
          <a:p>
            <a:endParaRPr lang="en-US" sz="1800" dirty="0"/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B8A7BD-9E93-9DCC-7CFE-C4401B732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3044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1F0EB8E-723C-5063-B1A3-D99356042888}"/>
              </a:ext>
            </a:extLst>
          </p:cNvPr>
          <p:cNvSpPr/>
          <p:nvPr/>
        </p:nvSpPr>
        <p:spPr>
          <a:xfrm>
            <a:off x="6040580" y="535709"/>
            <a:ext cx="5698836" cy="5888205"/>
          </a:xfrm>
          <a:prstGeom prst="rect">
            <a:avLst/>
          </a:prstGeom>
          <a:solidFill>
            <a:srgbClr val="2C56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E933E4-92F9-CC47-0952-3BB185790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Operational support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63CD06-C21D-787B-00A7-8719E58732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1864851"/>
            <a:ext cx="5330780" cy="3634486"/>
          </a:xfrm>
        </p:spPr>
        <p:txBody>
          <a:bodyPr/>
          <a:lstStyle/>
          <a:p>
            <a:r>
              <a:rPr lang="en-US" sz="1800" dirty="0"/>
              <a:t>PHI provided supplier support</a:t>
            </a:r>
          </a:p>
          <a:p>
            <a:r>
              <a:rPr lang="en-US" sz="1800" dirty="0"/>
              <a:t>PHI provided agency support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600" dirty="0"/>
              <a:t>State agencies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600" dirty="0" err="1"/>
              <a:t>OrCPP</a:t>
            </a:r>
            <a:r>
              <a:rPr lang="en-US" sz="1600" dirty="0"/>
              <a:t> support</a:t>
            </a:r>
          </a:p>
          <a:p>
            <a:r>
              <a:rPr lang="en-US" sz="1800" dirty="0"/>
              <a:t>DAS eProcurement team – for internal issues only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600" dirty="0"/>
              <a:t>Support escalation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600" dirty="0"/>
              <a:t>Business process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407A9C-CFDF-2360-1F02-E1B480B02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17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E3225B9-3BC3-02E7-6825-A896FDDF4D28}"/>
              </a:ext>
            </a:extLst>
          </p:cNvPr>
          <p:cNvSpPr txBox="1"/>
          <p:nvPr/>
        </p:nvSpPr>
        <p:spPr>
          <a:xfrm>
            <a:off x="6440558" y="1447137"/>
            <a:ext cx="475488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b="1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  <a:latin typeface="+mj-lt"/>
              </a:rPr>
              <a:t>Supplier Help Desk</a:t>
            </a:r>
          </a:p>
          <a:p>
            <a:r>
              <a:rPr lang="en-US" sz="2000" dirty="0">
                <a:solidFill>
                  <a:schemeClr val="bg1"/>
                </a:solidFill>
              </a:rPr>
              <a:t>Please contact us at </a:t>
            </a:r>
            <a:r>
              <a:rPr lang="en-US" sz="2000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support.oregonbuys@das.oregon.gov</a:t>
            </a:r>
            <a:r>
              <a:rPr lang="en-US" sz="2000" dirty="0">
                <a:solidFill>
                  <a:schemeClr val="bg1"/>
                </a:solidFill>
              </a:rPr>
              <a:t> or </a:t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1-855-800-5046 for assistance.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  <a:latin typeface="+mj-lt"/>
              </a:rPr>
              <a:t>State Agency / OrCPP User Help Desk</a:t>
            </a:r>
          </a:p>
          <a:p>
            <a:r>
              <a:rPr lang="en-US" sz="2000" dirty="0">
                <a:solidFill>
                  <a:schemeClr val="bg1"/>
                </a:solidFill>
              </a:rPr>
              <a:t>Please contact us at </a:t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epro-support@periscopeholdings.com</a:t>
            </a:r>
            <a:r>
              <a:rPr lang="en-US" sz="2000" dirty="0">
                <a:solidFill>
                  <a:schemeClr val="bg1"/>
                </a:solidFill>
              </a:rPr>
              <a:t> or </a:t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1-888-472-9102 for assistance.</a:t>
            </a:r>
          </a:p>
        </p:txBody>
      </p:sp>
    </p:spTree>
    <p:extLst>
      <p:ext uri="{BB962C8B-B14F-4D97-AF65-F5344CB8AC3E}">
        <p14:creationId xmlns:p14="http://schemas.microsoft.com/office/powerpoint/2010/main" val="30865943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4827BE-D08D-4924-1C0D-97E3B7162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Marketplace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57CFD0-7D13-B9F7-8BFA-BCE8250288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340864"/>
            <a:ext cx="3823831" cy="2883143"/>
          </a:xfrm>
        </p:spPr>
        <p:txBody>
          <a:bodyPr/>
          <a:lstStyle/>
          <a:p>
            <a:r>
              <a:rPr lang="en-US" dirty="0"/>
              <a:t>Agency and local government users can search for statewide price agreements in the OregonBuys Marketplace</a:t>
            </a:r>
          </a:p>
          <a:p>
            <a:r>
              <a:rPr lang="en-US" dirty="0"/>
              <a:t>Marketplace allows users to search for and compare goods and services across catalogs, place items into a cart, and convert the cart into a Purchase Order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738DDF-A94F-8714-BA98-663244EE4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18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A8D3C22-12CF-770D-52B9-7D7C634732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6911" y="2339440"/>
            <a:ext cx="6983896" cy="3109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3023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4827BE-D08D-4924-1C0D-97E3B7162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911959"/>
          </a:xfrm>
        </p:spPr>
        <p:txBody>
          <a:bodyPr/>
          <a:lstStyle/>
          <a:p>
            <a:r>
              <a:rPr lang="en-US" dirty="0"/>
              <a:t>punchouts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57CFD0-7D13-B9F7-8BFA-BCE8250288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666" y="2051721"/>
            <a:ext cx="11029615" cy="3943562"/>
          </a:xfrm>
        </p:spPr>
        <p:txBody>
          <a:bodyPr>
            <a:normAutofit lnSpcReduction="10000"/>
          </a:bodyPr>
          <a:lstStyle/>
          <a:p>
            <a:pPr marL="0" indent="0" algn="l">
              <a:buNone/>
            </a:pPr>
            <a:r>
              <a:rPr lang="en-US" sz="1900" b="0" i="0" dirty="0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Punchouts allow users to temporarily 'punch out' of OregonBuys to a statewide price agreement vendor's website, view items with agency-specific pricing, put items into a cart, and then pull the cart back into OregonBuys to process and purchase.</a:t>
            </a:r>
          </a:p>
          <a:p>
            <a:pPr marL="0" indent="0" algn="l">
              <a:buNone/>
            </a:pPr>
            <a:endParaRPr lang="en-US" sz="1900" b="0" i="0" dirty="0">
              <a:solidFill>
                <a:srgbClr val="333333"/>
              </a:solidFill>
              <a:effectLst/>
              <a:latin typeface="helvetica" panose="020B0604020202020204" pitchFamily="34" charset="0"/>
            </a:endParaRPr>
          </a:p>
          <a:p>
            <a:pPr marL="0" indent="0" algn="l">
              <a:buNone/>
            </a:pPr>
            <a:endParaRPr lang="en-US" sz="1900" b="0" i="0" dirty="0">
              <a:solidFill>
                <a:srgbClr val="333333"/>
              </a:solidFill>
              <a:effectLst/>
              <a:latin typeface="helvetica" panose="020B0604020202020204" pitchFamily="34" charset="0"/>
            </a:endParaRPr>
          </a:p>
          <a:p>
            <a:pPr marL="0" indent="0" algn="l">
              <a:buNone/>
            </a:pPr>
            <a:endParaRPr lang="en-US" sz="1900" b="0" i="0" dirty="0">
              <a:solidFill>
                <a:srgbClr val="333333"/>
              </a:solidFill>
              <a:effectLst/>
              <a:latin typeface="helvetica" panose="020B0604020202020204" pitchFamily="34" charset="0"/>
            </a:endParaRPr>
          </a:p>
          <a:p>
            <a:pPr marL="0" indent="0" algn="l">
              <a:buNone/>
            </a:pPr>
            <a:endParaRPr lang="en-US" sz="1900" b="0" i="0" dirty="0">
              <a:solidFill>
                <a:srgbClr val="333333"/>
              </a:solidFill>
              <a:effectLst/>
              <a:latin typeface="helvetica" panose="020B0604020202020204" pitchFamily="34" charset="0"/>
            </a:endParaRPr>
          </a:p>
          <a:p>
            <a:pPr marL="0" indent="0" algn="l">
              <a:buNone/>
            </a:pPr>
            <a:endParaRPr lang="en-US" sz="1900" b="0" i="0" dirty="0">
              <a:solidFill>
                <a:srgbClr val="333333"/>
              </a:solidFill>
              <a:effectLst/>
              <a:latin typeface="helvetica" panose="020B0604020202020204" pitchFamily="34" charset="0"/>
            </a:endParaRPr>
          </a:p>
          <a:p>
            <a:pPr marL="0" indent="0">
              <a:buNone/>
            </a:pPr>
            <a:r>
              <a:rPr lang="en-US" sz="1900" b="0" i="0" dirty="0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To access punchouts, click the 'Settings' Gear icon, select G2B Punchout, and choose the vendor you want to search</a:t>
            </a:r>
          </a:p>
          <a:p>
            <a:pPr marL="0" indent="0" algn="l">
              <a:buNone/>
            </a:pPr>
            <a:endParaRPr lang="en-US" b="0" i="0" dirty="0">
              <a:solidFill>
                <a:srgbClr val="333333"/>
              </a:solidFill>
              <a:effectLst/>
              <a:latin typeface="helvetica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738DDF-A94F-8714-BA98-663244EE4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19</a:t>
            </a:fld>
            <a:endParaRPr lang="en-US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D26F10C4-1CF4-8A1E-559D-0B22E0A5BE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789" y="2945929"/>
            <a:ext cx="9948421" cy="130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6897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AC9692B-7F7C-989F-4629-A4F5AA5DC40B}"/>
              </a:ext>
            </a:extLst>
          </p:cNvPr>
          <p:cNvSpPr/>
          <p:nvPr/>
        </p:nvSpPr>
        <p:spPr>
          <a:xfrm>
            <a:off x="5590308" y="1639674"/>
            <a:ext cx="6020499" cy="4262366"/>
          </a:xfrm>
          <a:prstGeom prst="rect">
            <a:avLst/>
          </a:prstGeom>
          <a:solidFill>
            <a:srgbClr val="2C56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BB985D-7833-4E74-AA1C-E9A4BC3CC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7"/>
            <a:ext cx="11029616" cy="775662"/>
          </a:xfrm>
        </p:spPr>
        <p:txBody>
          <a:bodyPr/>
          <a:lstStyle/>
          <a:p>
            <a:r>
              <a:rPr lang="en-US" sz="2800" b="0" dirty="0"/>
              <a:t>What is OregonBuys?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548D1D-2547-44FC-BACD-2BCD769E26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481927"/>
            <a:ext cx="5162776" cy="2600371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800" dirty="0">
                <a:solidFill>
                  <a:schemeClr val="bg1"/>
                </a:solidFill>
                <a:ea typeface="MS Mincho"/>
              </a:rPr>
              <a:t>OregonBuys is a procure-to-pay eProcurement solution which automates the procurement processes using web-based applications. It is a technology-enabled solution that allows the state to procure goods and services at the best value.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6086407"/>
            <a:ext cx="1219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OregonBuys: One unified system—modernizing state procurement</a:t>
            </a:r>
          </a:p>
        </p:txBody>
      </p:sp>
      <p:pic>
        <p:nvPicPr>
          <p:cNvPr id="11" name="Picture Placeholder 21">
            <a:extLst>
              <a:ext uri="{FF2B5EF4-FFF2-40B4-BE49-F238E27FC236}">
                <a16:creationId xmlns:a16="http://schemas.microsoft.com/office/drawing/2014/main" id="{204E6D3D-E7FE-DA1F-A5A7-A7D1106E0F6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19" y="1636647"/>
            <a:ext cx="4925290" cy="4265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0064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996E5-CC25-4C39-873C-2A3027734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697952"/>
          </a:xfrm>
        </p:spPr>
        <p:txBody>
          <a:bodyPr/>
          <a:lstStyle/>
          <a:p>
            <a:r>
              <a:rPr lang="en-US" dirty="0"/>
              <a:t>Oregonbuys increases transparency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FB6F6BD-71E6-6530-D634-62FB58C9A8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20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0A08FC-A3E0-FB15-1EEE-1717E4DBEB71}"/>
              </a:ext>
            </a:extLst>
          </p:cNvPr>
          <p:cNvSpPr txBox="1"/>
          <p:nvPr/>
        </p:nvSpPr>
        <p:spPr>
          <a:xfrm>
            <a:off x="660977" y="1703502"/>
            <a:ext cx="4317423" cy="42242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You don’t need a system login to search for and find Statewide Price Agreements. Try these easy steps for searching:</a:t>
            </a:r>
          </a:p>
          <a:p>
            <a:endParaRPr lang="en-US" dirty="0"/>
          </a:p>
          <a:p>
            <a:r>
              <a:rPr lang="en-US" dirty="0"/>
              <a:t>Navigate to </a:t>
            </a:r>
            <a:r>
              <a:rPr lang="en-US" dirty="0">
                <a:hlinkClick r:id="rId2"/>
              </a:rPr>
              <a:t>https://oregonbuys.gov</a:t>
            </a:r>
            <a:r>
              <a:rPr lang="en-US" dirty="0"/>
              <a:t>, then</a:t>
            </a:r>
          </a:p>
          <a:p>
            <a:endParaRPr lang="en-US" dirty="0"/>
          </a:p>
          <a:p>
            <a:pPr marL="342900" indent="-342900">
              <a:spcAft>
                <a:spcPts val="300"/>
              </a:spcAft>
              <a:buAutoNum type="arabicPeriod"/>
            </a:pPr>
            <a:r>
              <a:rPr lang="en-US" sz="1700" dirty="0"/>
              <a:t>Click the word “Advanced” next to the top search bar</a:t>
            </a:r>
          </a:p>
          <a:p>
            <a:pPr marL="342900" indent="-342900">
              <a:spcAft>
                <a:spcPts val="300"/>
              </a:spcAft>
              <a:buAutoNum type="arabicPeriod"/>
            </a:pPr>
            <a:r>
              <a:rPr lang="en-US" sz="1700" dirty="0"/>
              <a:t>Select “Blankets” in the Document Type drop-down</a:t>
            </a:r>
          </a:p>
          <a:p>
            <a:pPr marL="342900" indent="-342900">
              <a:spcAft>
                <a:spcPts val="300"/>
              </a:spcAft>
              <a:buAutoNum type="arabicPeriod"/>
            </a:pPr>
            <a:r>
              <a:rPr lang="en-US" sz="1700" dirty="0"/>
              <a:t>Enter keywords or info into the search fields (Description or other fields) and select Department of Administrative Services in the Organization field</a:t>
            </a:r>
          </a:p>
          <a:p>
            <a:pPr marL="342900" indent="-342900">
              <a:spcAft>
                <a:spcPts val="300"/>
              </a:spcAft>
              <a:buAutoNum type="arabicPeriod"/>
            </a:pPr>
            <a:r>
              <a:rPr lang="en-US" sz="1700" dirty="0"/>
              <a:t>Click the “Search” button</a:t>
            </a:r>
          </a:p>
        </p:txBody>
      </p:sp>
      <p:pic>
        <p:nvPicPr>
          <p:cNvPr id="6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829CFAF-4422-0772-8B79-1BFD0380D44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351" t="43356" r="13632" b="1"/>
          <a:stretch/>
        </p:blipFill>
        <p:spPr>
          <a:xfrm>
            <a:off x="5750626" y="1911927"/>
            <a:ext cx="5860182" cy="4038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7950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4AF918-E57A-51C4-8D9C-E1F499048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774884"/>
          </a:xfrm>
        </p:spPr>
        <p:txBody>
          <a:bodyPr/>
          <a:lstStyle/>
          <a:p>
            <a:r>
              <a:rPr lang="en-US" dirty="0"/>
              <a:t>easy visibility of bids for vendors and general public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85FEE00-1CA3-1F04-EF18-14535050289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21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28196B1-623F-A5FF-4728-4AAF9A9E8956}"/>
              </a:ext>
            </a:extLst>
          </p:cNvPr>
          <p:cNvSpPr txBox="1"/>
          <p:nvPr/>
        </p:nvSpPr>
        <p:spPr>
          <a:xfrm>
            <a:off x="8088199" y="1823485"/>
            <a:ext cx="3522610" cy="39780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Vendors and members of the general public can view bids (and their attachments) without a login. </a:t>
            </a:r>
          </a:p>
          <a:p>
            <a:endParaRPr lang="en-US" dirty="0"/>
          </a:p>
          <a:p>
            <a:r>
              <a:rPr lang="en-US" dirty="0"/>
              <a:t>To do so, they would navigate to </a:t>
            </a:r>
            <a:r>
              <a:rPr lang="en-US" dirty="0">
                <a:hlinkClick r:id="rId2"/>
              </a:rPr>
              <a:t>https://oregonbuys.gov</a:t>
            </a:r>
            <a:r>
              <a:rPr lang="en-US" dirty="0"/>
              <a:t>, then</a:t>
            </a:r>
          </a:p>
          <a:p>
            <a:endParaRPr lang="en-US" dirty="0"/>
          </a:p>
          <a:p>
            <a:pPr marL="342900" indent="-342900">
              <a:spcAft>
                <a:spcPts val="300"/>
              </a:spcAft>
              <a:buAutoNum type="arabicPeriod"/>
            </a:pPr>
            <a:r>
              <a:rPr lang="en-US" sz="1700" dirty="0"/>
              <a:t>Click the word “Advanced” next to the top search bar</a:t>
            </a:r>
          </a:p>
          <a:p>
            <a:pPr marL="342900" indent="-342900">
              <a:spcAft>
                <a:spcPts val="300"/>
              </a:spcAft>
              <a:buAutoNum type="arabicPeriod"/>
            </a:pPr>
            <a:r>
              <a:rPr lang="en-US" sz="1700" dirty="0"/>
              <a:t>Select “Bids” in the Document Type drop-down</a:t>
            </a:r>
          </a:p>
          <a:p>
            <a:pPr marL="342900" indent="-342900">
              <a:spcAft>
                <a:spcPts val="300"/>
              </a:spcAft>
              <a:buAutoNum type="arabicPeriod"/>
            </a:pPr>
            <a:r>
              <a:rPr lang="en-US" sz="1700" dirty="0"/>
              <a:t>Enter keywords or info into the search fields </a:t>
            </a:r>
          </a:p>
          <a:p>
            <a:pPr marL="342900" indent="-342900">
              <a:spcAft>
                <a:spcPts val="300"/>
              </a:spcAft>
              <a:buAutoNum type="arabicPeriod"/>
            </a:pPr>
            <a:r>
              <a:rPr lang="en-US" sz="1700" dirty="0"/>
              <a:t>Click the “Search” button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1E4F350-3251-45DB-858E-961F1F8445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723" y="1688738"/>
            <a:ext cx="6833918" cy="4464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3577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8E019540-1104-4B12-9F83-45F586741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C47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72ECCA65-B0CC-481E-A6F6-A5ECEB8242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3771" y="1066800"/>
            <a:ext cx="5727760" cy="4724400"/>
          </a:xfrm>
        </p:spPr>
        <p:txBody>
          <a:bodyPr anchor="ctr">
            <a:normAutofit/>
          </a:bodyPr>
          <a:lstStyle/>
          <a:p>
            <a:pPr algn="r"/>
            <a:r>
              <a:rPr lang="en-US" sz="6600" dirty="0">
                <a:solidFill>
                  <a:srgbClr val="FFFFFF">
                    <a:alpha val="90000"/>
                  </a:srgbClr>
                </a:solidFill>
              </a:rPr>
              <a:t>Questions?</a:t>
            </a:r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AD6D03F0-4802-4D39-81FE-29CE8B6EAF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34655" y="1066800"/>
            <a:ext cx="3405015" cy="4724400"/>
          </a:xfrm>
          <a:ln w="57150">
            <a:noFill/>
          </a:ln>
        </p:spPr>
        <p:txBody>
          <a:bodyPr anchor="ctr">
            <a:normAutofit/>
          </a:bodyPr>
          <a:lstStyle/>
          <a:p>
            <a:r>
              <a:rPr lang="en-US" sz="2800" dirty="0">
                <a:solidFill>
                  <a:srgbClr val="FFFFFF"/>
                </a:solidFill>
              </a:rPr>
              <a:t>Open discussion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580CFD6-E44A-486A-9E73-D8D948F78A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5171433" y="3396996"/>
            <a:ext cx="3703320" cy="6400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697C6F-DFD0-4725-983A-88BF36EB2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23914"/>
            <a:ext cx="1052510" cy="365125"/>
          </a:xfr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3A98EE3D-8CD1-4C3F-BD1C-C98C9596463C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 panose="020B05020201040202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43240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Rectangle 103">
            <a:extLst>
              <a:ext uri="{FF2B5EF4-FFF2-40B4-BE49-F238E27FC236}">
                <a16:creationId xmlns:a16="http://schemas.microsoft.com/office/drawing/2014/main" id="{5555FECF-B663-4AF3-A69E-9B6473DF4E5E}"/>
              </a:ext>
            </a:extLst>
          </p:cNvPr>
          <p:cNvSpPr/>
          <p:nvPr/>
        </p:nvSpPr>
        <p:spPr>
          <a:xfrm>
            <a:off x="-6451" y="5662689"/>
            <a:ext cx="12192000" cy="1173278"/>
          </a:xfrm>
          <a:prstGeom prst="rect">
            <a:avLst/>
          </a:prstGeom>
          <a:solidFill>
            <a:srgbClr val="0833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07F6A726-62BF-4317-B194-2899CF317120}"/>
              </a:ext>
            </a:extLst>
          </p:cNvPr>
          <p:cNvGrpSpPr/>
          <p:nvPr/>
        </p:nvGrpSpPr>
        <p:grpSpPr>
          <a:xfrm>
            <a:off x="2700007" y="5673688"/>
            <a:ext cx="9011920" cy="1158634"/>
            <a:chOff x="2711027" y="5834032"/>
            <a:chExt cx="9011920" cy="1023257"/>
          </a:xfrm>
          <a:solidFill>
            <a:srgbClr val="072F69"/>
          </a:solidFill>
        </p:grpSpPr>
        <p:sp>
          <p:nvSpPr>
            <p:cNvPr id="106" name="Arrow: Chevron 105">
              <a:extLst>
                <a:ext uri="{FF2B5EF4-FFF2-40B4-BE49-F238E27FC236}">
                  <a16:creationId xmlns:a16="http://schemas.microsoft.com/office/drawing/2014/main" id="{824F8733-E6C6-4EFC-9236-1C1EA519A021}"/>
                </a:ext>
              </a:extLst>
            </p:cNvPr>
            <p:cNvSpPr/>
            <p:nvPr/>
          </p:nvSpPr>
          <p:spPr>
            <a:xfrm>
              <a:off x="2711027" y="5834032"/>
              <a:ext cx="782320" cy="1023257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7" name="Arrow: Chevron 106">
              <a:extLst>
                <a:ext uri="{FF2B5EF4-FFF2-40B4-BE49-F238E27FC236}">
                  <a16:creationId xmlns:a16="http://schemas.microsoft.com/office/drawing/2014/main" id="{7C2A35C4-CFE0-4FFD-B969-D68CC048E086}"/>
                </a:ext>
              </a:extLst>
            </p:cNvPr>
            <p:cNvSpPr/>
            <p:nvPr/>
          </p:nvSpPr>
          <p:spPr>
            <a:xfrm>
              <a:off x="3706707" y="5834032"/>
              <a:ext cx="782320" cy="1023257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8" name="Arrow: Chevron 107">
              <a:extLst>
                <a:ext uri="{FF2B5EF4-FFF2-40B4-BE49-F238E27FC236}">
                  <a16:creationId xmlns:a16="http://schemas.microsoft.com/office/drawing/2014/main" id="{8EE16BCB-1177-4B43-913A-EE69940A0A7B}"/>
                </a:ext>
              </a:extLst>
            </p:cNvPr>
            <p:cNvSpPr/>
            <p:nvPr/>
          </p:nvSpPr>
          <p:spPr>
            <a:xfrm>
              <a:off x="4722707" y="5834032"/>
              <a:ext cx="782320" cy="1023257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9" name="Arrow: Chevron 108">
              <a:extLst>
                <a:ext uri="{FF2B5EF4-FFF2-40B4-BE49-F238E27FC236}">
                  <a16:creationId xmlns:a16="http://schemas.microsoft.com/office/drawing/2014/main" id="{844F15FE-0A69-47EC-A796-60A37D7E21F6}"/>
                </a:ext>
              </a:extLst>
            </p:cNvPr>
            <p:cNvSpPr/>
            <p:nvPr/>
          </p:nvSpPr>
          <p:spPr>
            <a:xfrm>
              <a:off x="5789507" y="5834032"/>
              <a:ext cx="782320" cy="1023257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0" name="Arrow: Chevron 109">
              <a:extLst>
                <a:ext uri="{FF2B5EF4-FFF2-40B4-BE49-F238E27FC236}">
                  <a16:creationId xmlns:a16="http://schemas.microsoft.com/office/drawing/2014/main" id="{C16BE383-F9F7-49DF-9ECE-4A30C2606D28}"/>
                </a:ext>
              </a:extLst>
            </p:cNvPr>
            <p:cNvSpPr/>
            <p:nvPr/>
          </p:nvSpPr>
          <p:spPr>
            <a:xfrm>
              <a:off x="6825827" y="5834032"/>
              <a:ext cx="782320" cy="1023257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1" name="Arrow: Chevron 110">
              <a:extLst>
                <a:ext uri="{FF2B5EF4-FFF2-40B4-BE49-F238E27FC236}">
                  <a16:creationId xmlns:a16="http://schemas.microsoft.com/office/drawing/2014/main" id="{2953B578-A2B6-4C50-A79E-545207672FB2}"/>
                </a:ext>
              </a:extLst>
            </p:cNvPr>
            <p:cNvSpPr/>
            <p:nvPr/>
          </p:nvSpPr>
          <p:spPr>
            <a:xfrm>
              <a:off x="7841827" y="5834032"/>
              <a:ext cx="782320" cy="1023257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2" name="Arrow: Chevron 111">
              <a:extLst>
                <a:ext uri="{FF2B5EF4-FFF2-40B4-BE49-F238E27FC236}">
                  <a16:creationId xmlns:a16="http://schemas.microsoft.com/office/drawing/2014/main" id="{6F2E42A0-13FA-4F96-B677-4317E8050518}"/>
                </a:ext>
              </a:extLst>
            </p:cNvPr>
            <p:cNvSpPr/>
            <p:nvPr/>
          </p:nvSpPr>
          <p:spPr>
            <a:xfrm>
              <a:off x="8888307" y="5834032"/>
              <a:ext cx="782320" cy="1023257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3" name="Arrow: Chevron 112">
              <a:extLst>
                <a:ext uri="{FF2B5EF4-FFF2-40B4-BE49-F238E27FC236}">
                  <a16:creationId xmlns:a16="http://schemas.microsoft.com/office/drawing/2014/main" id="{12FC8AA8-859C-4AF3-9617-09D027147D8E}"/>
                </a:ext>
              </a:extLst>
            </p:cNvPr>
            <p:cNvSpPr/>
            <p:nvPr/>
          </p:nvSpPr>
          <p:spPr>
            <a:xfrm>
              <a:off x="9924627" y="5834032"/>
              <a:ext cx="782320" cy="1023257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4" name="Arrow: Chevron 113">
              <a:extLst>
                <a:ext uri="{FF2B5EF4-FFF2-40B4-BE49-F238E27FC236}">
                  <a16:creationId xmlns:a16="http://schemas.microsoft.com/office/drawing/2014/main" id="{0B942DF0-772D-4049-825A-AB35E4E95D45}"/>
                </a:ext>
              </a:extLst>
            </p:cNvPr>
            <p:cNvSpPr/>
            <p:nvPr/>
          </p:nvSpPr>
          <p:spPr>
            <a:xfrm>
              <a:off x="10940627" y="5834032"/>
              <a:ext cx="782320" cy="1023257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F705A489-D74A-4A2B-A2F1-41FDCE66F831}"/>
              </a:ext>
            </a:extLst>
          </p:cNvPr>
          <p:cNvSpPr/>
          <p:nvPr/>
        </p:nvSpPr>
        <p:spPr>
          <a:xfrm>
            <a:off x="-4570" y="-10014"/>
            <a:ext cx="12192000" cy="6890804"/>
          </a:xfrm>
          <a:prstGeom prst="rect">
            <a:avLst/>
          </a:prstGeom>
          <a:solidFill>
            <a:srgbClr val="2C56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3DB123-2643-430E-AB82-BD9F2C8C6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697" y="2412591"/>
            <a:ext cx="11029616" cy="988332"/>
          </a:xfrm>
        </p:spPr>
        <p:txBody>
          <a:bodyPr>
            <a:noAutofit/>
          </a:bodyPr>
          <a:lstStyle/>
          <a:p>
            <a:r>
              <a:rPr lang="en-US" sz="7200" cap="none" dirty="0">
                <a:solidFill>
                  <a:schemeClr val="bg1"/>
                </a:solidFill>
              </a:rPr>
              <a:t>Thank you</a:t>
            </a:r>
          </a:p>
        </p:txBody>
      </p:sp>
      <p:pic>
        <p:nvPicPr>
          <p:cNvPr id="6" name="Graphic 5" descr="Envelope">
            <a:extLst>
              <a:ext uri="{FF2B5EF4-FFF2-40B4-BE49-F238E27FC236}">
                <a16:creationId xmlns:a16="http://schemas.microsoft.com/office/drawing/2014/main" id="{BB1E7F7B-7219-4BF4-854F-91C040C28E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0681" y="3462552"/>
            <a:ext cx="499690" cy="499690"/>
          </a:xfrm>
          <a:prstGeom prst="rect">
            <a:avLst/>
          </a:prstGeom>
        </p:spPr>
      </p:pic>
      <p:pic>
        <p:nvPicPr>
          <p:cNvPr id="8" name="Graphic 7" descr="Network">
            <a:extLst>
              <a:ext uri="{FF2B5EF4-FFF2-40B4-BE49-F238E27FC236}">
                <a16:creationId xmlns:a16="http://schemas.microsoft.com/office/drawing/2014/main" id="{03505AC3-3500-4DB7-8C34-B998AE91E8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80360" y="3979341"/>
            <a:ext cx="499691" cy="49969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086FEC2-DE01-42CB-9589-BAD9791ADF16}"/>
              </a:ext>
            </a:extLst>
          </p:cNvPr>
          <p:cNvSpPr txBox="1"/>
          <p:nvPr/>
        </p:nvSpPr>
        <p:spPr>
          <a:xfrm>
            <a:off x="1272187" y="3571691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2020104020203"/>
                <a:ea typeface="+mn-ea"/>
                <a:cs typeface="+mn-cs"/>
              </a:rPr>
              <a:t>Oregonbuys.info@das.oregon.gov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8D1C6DB-825F-498D-8A20-E99FCBA9E268}"/>
              </a:ext>
            </a:extLst>
          </p:cNvPr>
          <p:cNvSpPr txBox="1"/>
          <p:nvPr/>
        </p:nvSpPr>
        <p:spPr>
          <a:xfrm>
            <a:off x="1272187" y="4048743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2020104020203"/>
                <a:ea typeface="+mn-ea"/>
                <a:cs typeface="+mn-cs"/>
              </a:rPr>
              <a:t>https://oregonbuys.Oregon.gov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B597068-6930-44DA-83C3-A3AB8B9EAFB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" r="43898"/>
          <a:stretch/>
        </p:blipFill>
        <p:spPr>
          <a:xfrm>
            <a:off x="7445834" y="-21773"/>
            <a:ext cx="4743290" cy="585651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839B472-055B-4D38-B433-95CA23833AA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2493" y="5853436"/>
            <a:ext cx="1059034" cy="422166"/>
          </a:xfrm>
          <a:prstGeom prst="rect">
            <a:avLst/>
          </a:prstGeom>
        </p:spPr>
      </p:pic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D505EA85-FC20-4DE3-9FE5-7AE5312C0643}"/>
              </a:ext>
            </a:extLst>
          </p:cNvPr>
          <p:cNvCxnSpPr>
            <a:cxnSpLocks/>
          </p:cNvCxnSpPr>
          <p:nvPr/>
        </p:nvCxnSpPr>
        <p:spPr>
          <a:xfrm>
            <a:off x="625615" y="2104719"/>
            <a:ext cx="4563330" cy="0"/>
          </a:xfrm>
          <a:prstGeom prst="line">
            <a:avLst/>
          </a:prstGeom>
          <a:ln w="38100">
            <a:solidFill>
              <a:srgbClr val="4A66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Rectangle 114">
            <a:extLst>
              <a:ext uri="{FF2B5EF4-FFF2-40B4-BE49-F238E27FC236}">
                <a16:creationId xmlns:a16="http://schemas.microsoft.com/office/drawing/2014/main" id="{D96CB7B5-3244-4323-A63A-26D982398B89}"/>
              </a:ext>
            </a:extLst>
          </p:cNvPr>
          <p:cNvSpPr/>
          <p:nvPr/>
        </p:nvSpPr>
        <p:spPr>
          <a:xfrm>
            <a:off x="7442941" y="5834481"/>
            <a:ext cx="4753627" cy="1035554"/>
          </a:xfrm>
          <a:prstGeom prst="rect">
            <a:avLst/>
          </a:prstGeom>
          <a:solidFill>
            <a:srgbClr val="072C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449AD98-273E-4898-9DB1-538E082BFF3E}"/>
              </a:ext>
            </a:extLst>
          </p:cNvPr>
          <p:cNvSpPr/>
          <p:nvPr/>
        </p:nvSpPr>
        <p:spPr>
          <a:xfrm>
            <a:off x="7452138" y="-18258"/>
            <a:ext cx="4735292" cy="6899048"/>
          </a:xfrm>
          <a:prstGeom prst="rect">
            <a:avLst/>
          </a:prstGeom>
          <a:solidFill>
            <a:srgbClr val="404040">
              <a:alpha val="1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BEF027DF-547E-49F2-A05F-F4BE496D5811}"/>
              </a:ext>
            </a:extLst>
          </p:cNvPr>
          <p:cNvCxnSpPr>
            <a:cxnSpLocks/>
          </p:cNvCxnSpPr>
          <p:nvPr/>
        </p:nvCxnSpPr>
        <p:spPr>
          <a:xfrm>
            <a:off x="700681" y="4890150"/>
            <a:ext cx="4488264" cy="0"/>
          </a:xfrm>
          <a:prstGeom prst="line">
            <a:avLst/>
          </a:prstGeom>
          <a:ln w="38100">
            <a:solidFill>
              <a:srgbClr val="4A66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9042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C4F93-7F86-F825-4A17-9E5D4534C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Five Project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E856D5-08AE-1C60-0774-646D9B57C9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2340864"/>
            <a:ext cx="8710590" cy="2776081"/>
          </a:xfrm>
        </p:spPr>
        <p:txBody>
          <a:bodyPr/>
          <a:lstStyle/>
          <a:p>
            <a:pPr marL="342900" indent="-342900" algn="l">
              <a:buFont typeface="+mj-lt"/>
              <a:buAutoNum type="arabicPeriod"/>
            </a:pPr>
            <a:r>
              <a:rPr lang="en-US" sz="1800" b="0" i="0" u="none" strike="noStrike" baseline="0" dirty="0">
                <a:solidFill>
                  <a:schemeClr val="tx1"/>
                </a:solidFill>
                <a:latin typeface="Franklin Gothic Book" panose="020B0503020102020204" pitchFamily="34" charset="0"/>
              </a:rPr>
              <a:t>State agencies adopt and use OregonBuys.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1800" b="0" i="0" u="none" strike="noStrike" baseline="0" dirty="0">
                <a:solidFill>
                  <a:schemeClr val="tx1"/>
                </a:solidFill>
                <a:latin typeface="Franklin Gothic Book" panose="020B0503020102020204" pitchFamily="34" charset="0"/>
              </a:rPr>
              <a:t>Procurement-related spend data is captured and reported on through OregonBuys.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1800" b="0" i="0" u="none" strike="noStrike" baseline="0" dirty="0">
                <a:solidFill>
                  <a:schemeClr val="tx1"/>
                </a:solidFill>
                <a:latin typeface="Franklin Gothic Book" panose="020B0503020102020204" pitchFamily="34" charset="0"/>
              </a:rPr>
              <a:t>Strategic sourcing plans are in place for how the state will identify strategic sourcing opportunities to optimize state spend.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1800" b="0" i="0" u="none" strike="noStrike" baseline="0" dirty="0">
                <a:solidFill>
                  <a:schemeClr val="tx1"/>
                </a:solidFill>
                <a:latin typeface="Franklin Gothic Book" panose="020B0503020102020204" pitchFamily="34" charset="0"/>
              </a:rPr>
              <a:t>Prompt payment of invoices results in increased discounts for the state.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1800" b="0" i="0" u="none" strike="noStrike" baseline="0" dirty="0">
                <a:solidFill>
                  <a:schemeClr val="tx1"/>
                </a:solidFill>
                <a:latin typeface="Franklin Gothic Book" panose="020B0503020102020204" pitchFamily="34" charset="0"/>
              </a:rPr>
              <a:t>Increased competition for state contracts results in better contract terms and potential cost savings.</a:t>
            </a:r>
            <a:endParaRPr lang="en-US" dirty="0">
              <a:solidFill>
                <a:schemeClr val="tx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5BEBAB-D589-A365-652B-B1AED96C7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6377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DF8ED7-9C46-4021-9BB1-1B1A23856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C71654-96A5-4280-94F3-931C61A9F92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40C43B0-4C73-4967-ACBB-DFC0F05FED97}"/>
              </a:ext>
            </a:extLst>
          </p:cNvPr>
          <p:cNvSpPr txBox="1"/>
          <p:nvPr/>
        </p:nvSpPr>
        <p:spPr>
          <a:xfrm>
            <a:off x="0" y="693928"/>
            <a:ext cx="121919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Franklin Gothic Demi" panose="020B0703020102020204" pitchFamily="34" charset="0"/>
                <a:cs typeface="Arial" panose="020B0604020202020204" pitchFamily="34" charset="0"/>
              </a:rPr>
              <a:t>TWO PHASED PROJECT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Franklin Gothic Demi" panose="020B07030201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394F662-9D6C-4696-8F24-C6DE9D196825}"/>
              </a:ext>
            </a:extLst>
          </p:cNvPr>
          <p:cNvGrpSpPr/>
          <p:nvPr/>
        </p:nvGrpSpPr>
        <p:grpSpPr>
          <a:xfrm>
            <a:off x="1182330" y="1274468"/>
            <a:ext cx="9759992" cy="4504185"/>
            <a:chOff x="217725" y="298972"/>
            <a:chExt cx="11743121" cy="5978701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519ADE5C-1158-4679-BD72-B0E2970C2D6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831827" y="2338957"/>
              <a:ext cx="1" cy="1828162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9A5FF72-2EFF-4D56-83A0-A2EC5B5B51B8}"/>
                </a:ext>
              </a:extLst>
            </p:cNvPr>
            <p:cNvSpPr/>
            <p:nvPr/>
          </p:nvSpPr>
          <p:spPr>
            <a:xfrm>
              <a:off x="331470" y="1514879"/>
              <a:ext cx="2276248" cy="1061101"/>
            </a:xfrm>
            <a:prstGeom prst="rect">
              <a:avLst/>
            </a:prstGeom>
            <a:solidFill>
              <a:srgbClr val="2C56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PHASE I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Replace ORPIN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648FD04-B712-4DF3-97D9-13E365494A00}"/>
                </a:ext>
              </a:extLst>
            </p:cNvPr>
            <p:cNvSpPr/>
            <p:nvPr/>
          </p:nvSpPr>
          <p:spPr>
            <a:xfrm>
              <a:off x="2607718" y="1514879"/>
              <a:ext cx="9340428" cy="1063930"/>
            </a:xfrm>
            <a:prstGeom prst="rect">
              <a:avLst/>
            </a:prstGeom>
            <a:solidFill>
              <a:srgbClr val="33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PHASE II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Procure-to-Pay functionality released to agencies in three waves 2021-2023</a:t>
              </a:r>
            </a:p>
          </p:txBody>
        </p:sp>
        <p:pic>
          <p:nvPicPr>
            <p:cNvPr id="13" name="Graphic 12" descr="Rocket">
              <a:extLst>
                <a:ext uri="{FF2B5EF4-FFF2-40B4-BE49-F238E27FC236}">
                  <a16:creationId xmlns:a16="http://schemas.microsoft.com/office/drawing/2014/main" id="{36F8DE13-ACBA-43BC-A9E3-7DC1D8BDC01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9183258">
              <a:off x="2134469" y="476666"/>
              <a:ext cx="408249" cy="496865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09E5D4F-CBCB-4FDF-BF1C-70AF52048A04}"/>
                </a:ext>
              </a:extLst>
            </p:cNvPr>
            <p:cNvSpPr txBox="1"/>
            <p:nvPr/>
          </p:nvSpPr>
          <p:spPr>
            <a:xfrm>
              <a:off x="217725" y="410732"/>
              <a:ext cx="1793956" cy="8034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Franklin Gothic Demi" panose="020B0502020104020203"/>
                  <a:ea typeface="+mn-ea"/>
                  <a:cs typeface="Arial" panose="020B0604020202020204" pitchFamily="34" charset="0"/>
                </a:rPr>
                <a:t>July 1, 2021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Franklin Gothic Demi" panose="020B0502020104020203"/>
                  <a:ea typeface="+mn-ea"/>
                  <a:cs typeface="Arial" panose="020B0604020202020204" pitchFamily="34" charset="0"/>
                </a:rPr>
                <a:t>Go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Franklin Gothic Demi" panose="020B0502020104020203"/>
                  <a:ea typeface="+mn-ea"/>
                  <a:cs typeface="Arial" panose="020B0604020202020204" pitchFamily="34" charset="0"/>
                </a:rPr>
                <a:t>-live</a:t>
              </a: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DC3B02B-7423-4237-8810-98471F7DCEB6}"/>
                </a:ext>
              </a:extLst>
            </p:cNvPr>
            <p:cNvCxnSpPr>
              <a:cxnSpLocks/>
              <a:endCxn id="37" idx="4"/>
            </p:cNvCxnSpPr>
            <p:nvPr/>
          </p:nvCxnSpPr>
          <p:spPr>
            <a:xfrm flipV="1">
              <a:off x="2338360" y="1087924"/>
              <a:ext cx="0" cy="426955"/>
            </a:xfrm>
            <a:prstGeom prst="line">
              <a:avLst/>
            </a:prstGeom>
            <a:ln w="1905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70DABAB-A62F-4502-9084-0996EC555217}"/>
                </a:ext>
              </a:extLst>
            </p:cNvPr>
            <p:cNvSpPr txBox="1"/>
            <p:nvPr/>
          </p:nvSpPr>
          <p:spPr>
            <a:xfrm>
              <a:off x="3224653" y="3989443"/>
              <a:ext cx="1702282" cy="19609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Franklin Gothic Medium Cond" panose="020B0606030402020204" pitchFamily="34" charset="0"/>
                  <a:ea typeface="+mn-ea"/>
                  <a:cs typeface="+mn-cs"/>
                </a:rPr>
                <a:t>Planning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Franklin Gothic Medium Cond" panose="020B0606030402020204" pitchFamily="34" charset="0"/>
                  <a:ea typeface="+mn-ea"/>
                  <a:cs typeface="+mn-cs"/>
                </a:rPr>
                <a:t>Designing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Franklin Gothic Medium Cond" panose="020B0606030402020204" pitchFamily="34" charset="0"/>
                  <a:ea typeface="+mn-ea"/>
                  <a:cs typeface="+mn-cs"/>
                </a:rPr>
                <a:t>Validation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Franklin Gothic Medium Cond" panose="020B0606030402020204" pitchFamily="34" charset="0"/>
                  <a:ea typeface="+mn-ea"/>
                  <a:cs typeface="+mn-cs"/>
                </a:rPr>
                <a:t>Training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Franklin Gothic Medium Cond" panose="020B0606030402020204" pitchFamily="34" charset="0"/>
                  <a:ea typeface="+mn-ea"/>
                  <a:cs typeface="+mn-cs"/>
                </a:rPr>
                <a:t>Go-live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76B7C71-632D-436C-9B41-4612414ECFD2}"/>
                </a:ext>
              </a:extLst>
            </p:cNvPr>
            <p:cNvSpPr/>
            <p:nvPr/>
          </p:nvSpPr>
          <p:spPr>
            <a:xfrm>
              <a:off x="2598420" y="3169096"/>
              <a:ext cx="3120633" cy="794901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Wave 1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1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Oct 2021 – June 2022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C4FA784B-BE38-4DC6-B001-F3431D619BDB}"/>
                </a:ext>
              </a:extLst>
            </p:cNvPr>
            <p:cNvSpPr/>
            <p:nvPr/>
          </p:nvSpPr>
          <p:spPr>
            <a:xfrm>
              <a:off x="5715000" y="3169096"/>
              <a:ext cx="3111098" cy="794901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7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Wave 2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17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June 2022 – Jan 2023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9947F999-0D29-4D70-B723-CFCC64A2E33C}"/>
                </a:ext>
              </a:extLst>
            </p:cNvPr>
            <p:cNvSpPr/>
            <p:nvPr/>
          </p:nvSpPr>
          <p:spPr>
            <a:xfrm>
              <a:off x="8831579" y="3171104"/>
              <a:ext cx="3116580" cy="794901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7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Wave 3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17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Feb 2023 – Sept 2023</a:t>
              </a: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892A2376-7B11-45F9-9884-4C1C49F7F18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19648" y="2575980"/>
              <a:ext cx="0" cy="1591138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6DCBFFAA-F988-4EBA-B55A-76B5CA6E075F}"/>
                </a:ext>
              </a:extLst>
            </p:cNvPr>
            <p:cNvSpPr/>
            <p:nvPr/>
          </p:nvSpPr>
          <p:spPr>
            <a:xfrm>
              <a:off x="1986212" y="298972"/>
              <a:ext cx="704297" cy="788952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B7DEB028-4C4A-4695-8765-9210D5BD2A8A}"/>
                </a:ext>
              </a:extLst>
            </p:cNvPr>
            <p:cNvSpPr txBox="1"/>
            <p:nvPr/>
          </p:nvSpPr>
          <p:spPr>
            <a:xfrm>
              <a:off x="6303628" y="3989601"/>
              <a:ext cx="1736424" cy="19609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Franklin Gothic Medium Cond" panose="020B0606030402020204" pitchFamily="34" charset="0"/>
                  <a:ea typeface="+mn-ea"/>
                  <a:cs typeface="+mn-cs"/>
                </a:rPr>
                <a:t>Planning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Franklin Gothic Medium Cond" panose="020B0606030402020204" pitchFamily="34" charset="0"/>
                  <a:ea typeface="+mn-ea"/>
                  <a:cs typeface="+mn-cs"/>
                </a:rPr>
                <a:t>Designing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Franklin Gothic Medium Cond" panose="020B0606030402020204" pitchFamily="34" charset="0"/>
                  <a:ea typeface="+mn-ea"/>
                  <a:cs typeface="+mn-cs"/>
                </a:rPr>
                <a:t>Validation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Franklin Gothic Medium Cond" panose="020B0606030402020204" pitchFamily="34" charset="0"/>
                  <a:ea typeface="+mn-ea"/>
                  <a:cs typeface="+mn-cs"/>
                </a:rPr>
                <a:t>Training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Franklin Gothic Medium Cond" panose="020B0606030402020204" pitchFamily="34" charset="0"/>
                  <a:ea typeface="+mn-ea"/>
                  <a:cs typeface="+mn-cs"/>
                </a:rPr>
                <a:t>Go-live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endParaRPr>
            </a:p>
          </p:txBody>
        </p:sp>
        <p:pic>
          <p:nvPicPr>
            <p:cNvPr id="45" name="Graphic 44" descr="Wave">
              <a:extLst>
                <a:ext uri="{FF2B5EF4-FFF2-40B4-BE49-F238E27FC236}">
                  <a16:creationId xmlns:a16="http://schemas.microsoft.com/office/drawing/2014/main" id="{A6E0B831-C35B-45A1-B512-94E4E8FDEF43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459135" y="4275970"/>
              <a:ext cx="429077" cy="546184"/>
            </a:xfrm>
            <a:prstGeom prst="rect">
              <a:avLst/>
            </a:prstGeom>
          </p:spPr>
        </p:pic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9A636CC8-874C-4A4C-B96D-2C363ADFF919}"/>
                </a:ext>
              </a:extLst>
            </p:cNvPr>
            <p:cNvSpPr/>
            <p:nvPr/>
          </p:nvSpPr>
          <p:spPr>
            <a:xfrm>
              <a:off x="5327478" y="4180969"/>
              <a:ext cx="682122" cy="788952"/>
            </a:xfrm>
            <a:prstGeom prst="ellipse">
              <a:avLst/>
            </a:prstGeom>
            <a:noFill/>
            <a:ln w="28575"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C98C9C32-9EE7-42A0-9432-4037E45FB700}"/>
                </a:ext>
              </a:extLst>
            </p:cNvPr>
            <p:cNvSpPr txBox="1"/>
            <p:nvPr/>
          </p:nvSpPr>
          <p:spPr>
            <a:xfrm>
              <a:off x="9412984" y="3992260"/>
              <a:ext cx="1736423" cy="19609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Franklin Gothic Medium Cond" panose="020B0606030402020204" pitchFamily="34" charset="0"/>
                  <a:ea typeface="+mn-ea"/>
                  <a:cs typeface="+mn-cs"/>
                </a:rPr>
                <a:t>Planning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Franklin Gothic Medium Cond" panose="020B0606030402020204" pitchFamily="34" charset="0"/>
                  <a:ea typeface="+mn-ea"/>
                  <a:cs typeface="+mn-cs"/>
                </a:rPr>
                <a:t>Designing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Franklin Gothic Medium Cond" panose="020B0606030402020204" pitchFamily="34" charset="0"/>
                  <a:ea typeface="+mn-ea"/>
                  <a:cs typeface="+mn-cs"/>
                </a:rPr>
                <a:t>Validation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Franklin Gothic Medium Cond" panose="020B0606030402020204" pitchFamily="34" charset="0"/>
                  <a:ea typeface="+mn-ea"/>
                  <a:cs typeface="+mn-cs"/>
                </a:rPr>
                <a:t>Training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Franklin Gothic Medium Cond" panose="020B0606030402020204" pitchFamily="34" charset="0"/>
                  <a:ea typeface="+mn-ea"/>
                  <a:cs typeface="+mn-cs"/>
                </a:rPr>
                <a:t>Go-live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endParaRPr>
            </a:p>
          </p:txBody>
        </p:sp>
        <p:pic>
          <p:nvPicPr>
            <p:cNvPr id="48" name="Graphic 47" descr="Wave">
              <a:extLst>
                <a:ext uri="{FF2B5EF4-FFF2-40B4-BE49-F238E27FC236}">
                  <a16:creationId xmlns:a16="http://schemas.microsoft.com/office/drawing/2014/main" id="{7E76C3E9-914F-48B6-95FA-8EBE4E050AF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612871" y="4273347"/>
              <a:ext cx="427493" cy="547621"/>
            </a:xfrm>
            <a:prstGeom prst="rect">
              <a:avLst/>
            </a:prstGeom>
          </p:spPr>
        </p:pic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CC61B130-CA3A-4823-9515-EB1ED8A319F9}"/>
                </a:ext>
              </a:extLst>
            </p:cNvPr>
            <p:cNvSpPr/>
            <p:nvPr/>
          </p:nvSpPr>
          <p:spPr>
            <a:xfrm>
              <a:off x="8490767" y="4167118"/>
              <a:ext cx="682122" cy="788952"/>
            </a:xfrm>
            <a:prstGeom prst="ellipse">
              <a:avLst/>
            </a:prstGeom>
            <a:noFill/>
            <a:ln w="28575"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1405CBE9-5B0B-4393-AB4E-71107C76DDB2}"/>
                </a:ext>
              </a:extLst>
            </p:cNvPr>
            <p:cNvCxnSpPr>
              <a:cxnSpLocks/>
              <a:stCxn id="40" idx="0"/>
            </p:cNvCxnSpPr>
            <p:nvPr/>
          </p:nvCxnSpPr>
          <p:spPr>
            <a:xfrm flipV="1">
              <a:off x="2623814" y="2575980"/>
              <a:ext cx="0" cy="1594107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76BCB7C0-04B9-400D-BBC6-BC9B2FDA93A5}"/>
                </a:ext>
              </a:extLst>
            </p:cNvPr>
            <p:cNvCxnSpPr/>
            <p:nvPr/>
          </p:nvCxnSpPr>
          <p:spPr>
            <a:xfrm>
              <a:off x="2607718" y="3156396"/>
              <a:ext cx="9340428" cy="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D5D3C6E0-02AD-4828-B48D-FE5549DA57A3}"/>
                </a:ext>
              </a:extLst>
            </p:cNvPr>
            <p:cNvCxnSpPr/>
            <p:nvPr/>
          </p:nvCxnSpPr>
          <p:spPr>
            <a:xfrm>
              <a:off x="2620418" y="3905696"/>
              <a:ext cx="9340428" cy="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32748689-5D99-4E24-AC4D-67C10411A86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18262" y="2575980"/>
              <a:ext cx="0" cy="3333434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43B9454C-5283-4630-B52A-08D610F1E7F2}"/>
                </a:ext>
              </a:extLst>
            </p:cNvPr>
            <p:cNvSpPr/>
            <p:nvPr/>
          </p:nvSpPr>
          <p:spPr>
            <a:xfrm>
              <a:off x="217725" y="5461394"/>
              <a:ext cx="1940436" cy="794901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Franklin Gothic Medium Cond" panose="020B0606030402020204" pitchFamily="34" charset="0"/>
                </a:rPr>
                <a:t>Enterprise </a:t>
              </a:r>
            </a:p>
            <a:p>
              <a:pPr marL="0" marR="0" lvl="0" indent="0" algn="r" defTabSz="914400" rtl="0" eaLnBrk="1" fontAlgn="auto" latinLnBrk="0" hangingPunct="1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Franklin Gothic Medium Cond" panose="020B0606030402020204" pitchFamily="34" charset="0"/>
                </a:rPr>
                <a:t>Future Process Design Work</a:t>
              </a: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1F02A710-EB42-47D0-9938-7F25AA7F7202}"/>
                </a:ext>
              </a:extLst>
            </p:cNvPr>
            <p:cNvSpPr/>
            <p:nvPr/>
          </p:nvSpPr>
          <p:spPr>
            <a:xfrm>
              <a:off x="2280295" y="4170087"/>
              <a:ext cx="687038" cy="78895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63" name="Graphic 62" descr="Wave">
              <a:extLst>
                <a:ext uri="{FF2B5EF4-FFF2-40B4-BE49-F238E27FC236}">
                  <a16:creationId xmlns:a16="http://schemas.microsoft.com/office/drawing/2014/main" id="{9DA9FF58-8DC2-481C-9E30-CC3927F14E1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398062" y="4263827"/>
              <a:ext cx="429077" cy="583732"/>
            </a:xfrm>
            <a:prstGeom prst="rect">
              <a:avLst/>
            </a:prstGeom>
          </p:spPr>
        </p:pic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9BAD2E82-0E7D-421F-9AF2-BEA5C0F5C420}"/>
                </a:ext>
              </a:extLst>
            </p:cNvPr>
            <p:cNvSpPr/>
            <p:nvPr/>
          </p:nvSpPr>
          <p:spPr>
            <a:xfrm>
              <a:off x="2172998" y="5488721"/>
              <a:ext cx="692451" cy="78895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66" name="Graphic 65" descr="Checklist">
              <a:extLst>
                <a:ext uri="{FF2B5EF4-FFF2-40B4-BE49-F238E27FC236}">
                  <a16:creationId xmlns:a16="http://schemas.microsoft.com/office/drawing/2014/main" id="{997576CB-99E5-446F-962A-F1B268359D7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/>
          </p:blipFill>
          <p:spPr>
            <a:xfrm>
              <a:off x="2280295" y="5625828"/>
              <a:ext cx="480724" cy="4807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849843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5A950E-8118-509E-06F9-1009C139E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5</a:t>
            </a:fld>
            <a:endParaRPr lang="en-US" dirty="0"/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0F1F0DEB-7A04-24AE-8F18-1FFCBC0352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7819830"/>
              </p:ext>
            </p:extLst>
          </p:nvPr>
        </p:nvGraphicFramePr>
        <p:xfrm>
          <a:off x="626503" y="1087356"/>
          <a:ext cx="10905120" cy="5297432"/>
        </p:xfrm>
        <a:graphic>
          <a:graphicData uri="http://schemas.openxmlformats.org/drawingml/2006/table">
            <a:tbl>
              <a:tblPr/>
              <a:tblGrid>
                <a:gridCol w="1789890">
                  <a:extLst>
                    <a:ext uri="{9D8B030D-6E8A-4147-A177-3AD203B41FA5}">
                      <a16:colId xmlns:a16="http://schemas.microsoft.com/office/drawing/2014/main" val="2007982324"/>
                    </a:ext>
                  </a:extLst>
                </a:gridCol>
                <a:gridCol w="9115230">
                  <a:extLst>
                    <a:ext uri="{9D8B030D-6E8A-4147-A177-3AD203B41FA5}">
                      <a16:colId xmlns:a16="http://schemas.microsoft.com/office/drawing/2014/main" val="2494282229"/>
                    </a:ext>
                  </a:extLst>
                </a:gridCol>
              </a:tblGrid>
              <a:tr h="613240"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Franklin Gothic Demi" panose="020B0703020102020204" pitchFamily="34" charset="0"/>
                        </a:rPr>
                        <a:t>INDIVIDUAL</a:t>
                      </a:r>
                    </a:p>
                  </a:txBody>
                  <a:tcPr marL="81174" marR="81174" marT="40587" marB="405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indent="-182880">
                        <a:buFont typeface="Arial" panose="020B0604020202020204" pitchFamily="34" charset="0"/>
                        <a:buChar char="•"/>
                      </a:pPr>
                      <a:r>
                        <a:rPr lang="en-US" sz="17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Franklin Gothic Book" panose="020B0503020102020204" pitchFamily="34" charset="0"/>
                        </a:rPr>
                        <a:t>​</a:t>
                      </a:r>
                      <a:r>
                        <a:rPr 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Franklin Gothic Book" panose="020B0503020102020204" pitchFamily="34" charset="0"/>
                        </a:rPr>
                        <a:t>Department of Transportation</a:t>
                      </a:r>
                    </a:p>
                    <a:p>
                      <a:pPr marL="91440" indent="-18288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Franklin Gothic Book" panose="020B0503020102020204" pitchFamily="34" charset="0"/>
                        </a:rPr>
                        <a:t>Department of Human Services/Oregon Health Authority</a:t>
                      </a:r>
                    </a:p>
                  </a:txBody>
                  <a:tcPr marL="81174" marR="81174" marT="40587" marB="405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8418033"/>
                  </a:ext>
                </a:extLst>
              </a:tr>
              <a:tr h="586688">
                <a:tc>
                  <a:txBody>
                    <a:bodyPr/>
                    <a:lstStyle/>
                    <a:p>
                      <a:r>
                        <a:rPr lang="en-US" sz="20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Franklin Gothic Demi" panose="020B0703020102020204" pitchFamily="34" charset="0"/>
                          <a:ea typeface="+mn-ea"/>
                          <a:cs typeface="+mn-cs"/>
                        </a:rPr>
                        <a:t>GROUP 1 </a:t>
                      </a:r>
                    </a:p>
                  </a:txBody>
                  <a:tcPr marL="81174" marR="81174" marT="40587" marB="40587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ranklin Gothic Book" panose="020B0503020102020204" pitchFamily="34" charset="0"/>
                        </a:rPr>
                        <a:t>​</a:t>
                      </a:r>
                      <a:r>
                        <a:rPr lang="en-US" sz="1600" dirty="0"/>
                        <a:t>Oregon Department of Fish and Wildlife</a:t>
                      </a:r>
                      <a:endParaRPr 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  <a:p>
                      <a:endParaRPr 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81174" marR="81174" marT="40587" marB="40587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2371410"/>
                  </a:ext>
                </a:extLst>
              </a:tr>
              <a:tr h="64867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Franklin Gothic Demi" panose="020B0703020102020204" pitchFamily="34" charset="0"/>
                          <a:ea typeface="+mn-ea"/>
                          <a:cs typeface="+mn-cs"/>
                        </a:rPr>
                        <a:t>GROUP 2 </a:t>
                      </a:r>
                    </a:p>
                  </a:txBody>
                  <a:tcPr marL="81174" marR="81174" marT="40587" marB="40587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Department of Environmental Quality; Department of Justice; Oregon Youth Authority; Department of Land Conservation and Development; District Attorneys and their Deputies</a:t>
                      </a:r>
                      <a:endParaRPr lang="en-US" sz="1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marL="81174" marR="81174" marT="40587" marB="40587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42821"/>
                  </a:ext>
                </a:extLst>
              </a:tr>
              <a:tr h="64889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Franklin Gothic Demi" panose="020B0703020102020204" pitchFamily="34" charset="0"/>
                          <a:ea typeface="+mn-ea"/>
                          <a:cs typeface="+mn-cs"/>
                        </a:rPr>
                        <a:t>GROUP 3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Franklin Gothic Demi" panose="020B0703020102020204" pitchFamily="34" charset="0"/>
                        <a:ea typeface="+mn-ea"/>
                        <a:cs typeface="+mn-cs"/>
                      </a:endParaRPr>
                    </a:p>
                  </a:txBody>
                  <a:tcPr marL="81174" marR="81174" marT="40587" marB="40587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Bureau of Labor and Industries; Department of Aviation; Department of Veterans' Affairs; Oregon Forest Resources Institute; Public Defense Services Commission</a:t>
                      </a:r>
                      <a:endParaRPr lang="en-US" sz="1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marL="81174" marR="81174" marT="40587" marB="40587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9708018"/>
                  </a:ext>
                </a:extLst>
              </a:tr>
              <a:tr h="68303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Franklin Gothic Demi" panose="020B0703020102020204" pitchFamily="34" charset="0"/>
                          <a:ea typeface="+mn-ea"/>
                          <a:cs typeface="+mn-cs"/>
                        </a:rPr>
                        <a:t>GROUP 4</a:t>
                      </a:r>
                    </a:p>
                  </a:txBody>
                  <a:tcPr marL="81174" marR="81174" marT="40587" marB="40587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Commission for the Blind; Oregon Board of Dentistry; Department of Early Learning and Care; Department of State Fire Marshal</a:t>
                      </a:r>
                    </a:p>
                  </a:txBody>
                  <a:tcPr marL="81174" marR="81174" marT="40587" marB="40587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1262656"/>
                  </a:ext>
                </a:extLst>
              </a:tr>
              <a:tr h="189276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Franklin Gothic Demi" panose="020B0703020102020204" pitchFamily="34" charset="0"/>
                          <a:ea typeface="+mn-ea"/>
                          <a:cs typeface="+mn-cs"/>
                        </a:rPr>
                        <a:t>GROUP 5</a:t>
                      </a:r>
                    </a:p>
                  </a:txBody>
                  <a:tcPr marL="81174" marR="81174" marT="40587" marB="40587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Public Records Advocate; Oregon Department of Emergency Management; Mortuary and Cemetery Board; Occupational Therapy Licensing Board; Office of the Governor; Office of the Long-Term Care Ombudsman; Oregon Advocacy Commissions Office; Oregon Board of Medical Imaging; Real Estate Agency; Speech Pathology &amp; Audiology Board of Examiners; Oregon Board of Naturopathic Medicine; Veterinary Medical Examining Board; Construction Contractors Board; Oregon Board of Accountancy; State Board of Tax Practitioners; State Board of Parole and Post-Prison Supervision; Oregon Criminal Justice Commission; Oregon Board of Chiropractic Examiners; Oregon Racing Commission; Mental Health Regulatory Agency</a:t>
                      </a:r>
                      <a:endParaRPr 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marL="81174" marR="81174" marT="40587" marB="40587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6874797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BBB9CBD9-7873-4BA0-EDEB-F622F32C795D}"/>
              </a:ext>
            </a:extLst>
          </p:cNvPr>
          <p:cNvSpPr txBox="1"/>
          <p:nvPr/>
        </p:nvSpPr>
        <p:spPr>
          <a:xfrm>
            <a:off x="434109" y="535148"/>
            <a:ext cx="82111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WAVE 3 AGENCIES</a:t>
            </a:r>
          </a:p>
        </p:txBody>
      </p:sp>
    </p:spTree>
    <p:extLst>
      <p:ext uri="{BB962C8B-B14F-4D97-AF65-F5344CB8AC3E}">
        <p14:creationId xmlns:p14="http://schemas.microsoft.com/office/powerpoint/2010/main" val="23438045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9B6E9-028F-4DDB-AB14-90FA0EDCE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808" y="1050033"/>
            <a:ext cx="2030161" cy="470913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b="0" kern="1200" cap="all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Project status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DAF548-43CA-461E-838B-B9463EF78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23914"/>
            <a:ext cx="105251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Aft>
                <a:spcPts val="600"/>
              </a:spcAft>
            </a:pPr>
            <a:fld id="{3A98EE3D-8CD1-4C3F-BD1C-C98C9596463C}" type="slidenum">
              <a:rPr lang="en-US" smtClean="0"/>
              <a:pPr defTabSz="457200">
                <a:spcAft>
                  <a:spcPts val="600"/>
                </a:spcAft>
              </a:pPr>
              <a:t>6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E6651C2-86EA-4762-99BD-9E8E58B4F025}"/>
              </a:ext>
            </a:extLst>
          </p:cNvPr>
          <p:cNvSpPr/>
          <p:nvPr/>
        </p:nvSpPr>
        <p:spPr>
          <a:xfrm>
            <a:off x="3127243" y="1050033"/>
            <a:ext cx="8612667" cy="853319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  <a:tint val="66000"/>
                  <a:satMod val="160000"/>
                </a:schemeClr>
              </a:gs>
              <a:gs pos="50000">
                <a:schemeClr val="bg1">
                  <a:lumMod val="50000"/>
                  <a:tint val="44500"/>
                  <a:satMod val="160000"/>
                </a:schemeClr>
              </a:gs>
              <a:gs pos="100000">
                <a:schemeClr val="bg1">
                  <a:lumMod val="50000"/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9050">
            <a:solidFill>
              <a:schemeClr val="bg1">
                <a:lumMod val="75000"/>
              </a:schemeClr>
            </a:solidFill>
          </a:ln>
          <a:effectLst/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5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D5A32FE-9D27-446F-B993-E31AA0F0A071}"/>
              </a:ext>
            </a:extLst>
          </p:cNvPr>
          <p:cNvSpPr/>
          <p:nvPr/>
        </p:nvSpPr>
        <p:spPr>
          <a:xfrm>
            <a:off x="4113286" y="952840"/>
            <a:ext cx="7508673" cy="1066649"/>
          </a:xfrm>
          <a:custGeom>
            <a:avLst/>
            <a:gdLst>
              <a:gd name="connsiteX0" fmla="*/ 0 w 7508673"/>
              <a:gd name="connsiteY0" fmla="*/ 0 h 1066649"/>
              <a:gd name="connsiteX1" fmla="*/ 7508673 w 7508673"/>
              <a:gd name="connsiteY1" fmla="*/ 0 h 1066649"/>
              <a:gd name="connsiteX2" fmla="*/ 7508673 w 7508673"/>
              <a:gd name="connsiteY2" fmla="*/ 1066649 h 1066649"/>
              <a:gd name="connsiteX3" fmla="*/ 0 w 7508673"/>
              <a:gd name="connsiteY3" fmla="*/ 1066649 h 1066649"/>
              <a:gd name="connsiteX4" fmla="*/ 0 w 7508673"/>
              <a:gd name="connsiteY4" fmla="*/ 0 h 1066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08673" h="1066649">
                <a:moveTo>
                  <a:pt x="0" y="0"/>
                </a:moveTo>
                <a:lnTo>
                  <a:pt x="7508673" y="0"/>
                </a:lnTo>
                <a:lnTo>
                  <a:pt x="7508673" y="1066649"/>
                </a:lnTo>
                <a:lnTo>
                  <a:pt x="0" y="106664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2887" tIns="112887" rIns="112887" bIns="112887" numCol="1" spcCol="1270" anchor="ctr" anchorCtr="0">
            <a:noAutofit/>
          </a:bodyPr>
          <a:lstStyle/>
          <a:p>
            <a:pPr marL="0" lvl="0" indent="0" algn="l" defTabSz="106680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9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With Phase I (ORPIN Replacement) complete, we’re now in project Phase II 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3EE6639-1DF1-4280-96B7-9A3BC94F2F61}"/>
              </a:ext>
            </a:extLst>
          </p:cNvPr>
          <p:cNvSpPr/>
          <p:nvPr/>
        </p:nvSpPr>
        <p:spPr>
          <a:xfrm>
            <a:off x="3127243" y="2223541"/>
            <a:ext cx="8612667" cy="853319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  <a:tint val="66000"/>
                  <a:satMod val="160000"/>
                </a:schemeClr>
              </a:gs>
              <a:gs pos="50000">
                <a:schemeClr val="bg1">
                  <a:lumMod val="50000"/>
                  <a:tint val="44500"/>
                  <a:satMod val="160000"/>
                </a:schemeClr>
              </a:gs>
              <a:gs pos="100000">
                <a:schemeClr val="bg1">
                  <a:lumMod val="50000"/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9050">
            <a:solidFill>
              <a:schemeClr val="bg1">
                <a:lumMod val="75000"/>
              </a:schemeClr>
            </a:solidFill>
          </a:ln>
          <a:effectLst/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5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25EDA841-8766-4225-A0CD-FBBD262FCC6A}"/>
              </a:ext>
            </a:extLst>
          </p:cNvPr>
          <p:cNvSpPr/>
          <p:nvPr/>
        </p:nvSpPr>
        <p:spPr>
          <a:xfrm>
            <a:off x="4113286" y="2126348"/>
            <a:ext cx="7508673" cy="1066649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2887" tIns="112887" rIns="112887" bIns="112887" numCol="1" spcCol="1270" anchor="ctr" anchorCtr="0">
            <a:noAutofit/>
          </a:bodyPr>
          <a:lstStyle/>
          <a:p>
            <a:pPr marL="0" lvl="0" indent="0" algn="l" defTabSz="106680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9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Phase II rolls out added functionality to groups of agencies in a series of three waves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B9A94DE-CB9F-4CDB-8177-EBA00439084D}"/>
              </a:ext>
            </a:extLst>
          </p:cNvPr>
          <p:cNvSpPr/>
          <p:nvPr/>
        </p:nvSpPr>
        <p:spPr>
          <a:xfrm>
            <a:off x="3127243" y="3482439"/>
            <a:ext cx="8612667" cy="853319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  <a:tint val="66000"/>
                  <a:satMod val="160000"/>
                </a:schemeClr>
              </a:gs>
              <a:gs pos="50000">
                <a:schemeClr val="bg1">
                  <a:lumMod val="50000"/>
                  <a:tint val="44500"/>
                  <a:satMod val="160000"/>
                </a:schemeClr>
              </a:gs>
              <a:gs pos="100000">
                <a:schemeClr val="bg1">
                  <a:lumMod val="50000"/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9050">
            <a:solidFill>
              <a:schemeClr val="bg1">
                <a:lumMod val="75000"/>
              </a:schemeClr>
            </a:solidFill>
          </a:ln>
          <a:effectLst/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5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C39AF87-5B32-49EA-8543-84E1B9EC2FC5}"/>
              </a:ext>
            </a:extLst>
          </p:cNvPr>
          <p:cNvSpPr/>
          <p:nvPr/>
        </p:nvSpPr>
        <p:spPr>
          <a:xfrm>
            <a:off x="4113286" y="3401902"/>
            <a:ext cx="7508673" cy="1066649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2887" tIns="112887" rIns="112887" bIns="112887" numCol="1" spcCol="1270" anchor="ctr" anchorCtr="0">
            <a:noAutofit/>
          </a:bodyPr>
          <a:lstStyle/>
          <a:p>
            <a:pPr marL="0" lvl="0" indent="0" algn="l" defTabSz="106680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9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Currently in Wave 3 </a:t>
            </a:r>
            <a:r>
              <a:rPr lang="en-US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of Phase II (Go-live scheduled 9/19)</a:t>
            </a:r>
            <a:endParaRPr lang="en-US" sz="1900" kern="12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DB8C13E-257C-528D-D17C-895CDFFC271B}"/>
              </a:ext>
            </a:extLst>
          </p:cNvPr>
          <p:cNvGrpSpPr/>
          <p:nvPr/>
        </p:nvGrpSpPr>
        <p:grpSpPr>
          <a:xfrm>
            <a:off x="3127243" y="4693639"/>
            <a:ext cx="8612667" cy="1298983"/>
            <a:chOff x="3127243" y="5057624"/>
            <a:chExt cx="8612667" cy="1298983"/>
          </a:xfrm>
          <a:effectLst/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3CB1BA7B-50D0-4243-92CD-E7F691D33E9E}"/>
                </a:ext>
              </a:extLst>
            </p:cNvPr>
            <p:cNvSpPr/>
            <p:nvPr/>
          </p:nvSpPr>
          <p:spPr>
            <a:xfrm>
              <a:off x="3127243" y="5057624"/>
              <a:ext cx="8612667" cy="1298983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50000"/>
                    <a:tint val="66000"/>
                    <a:satMod val="160000"/>
                  </a:schemeClr>
                </a:gs>
                <a:gs pos="50000">
                  <a:schemeClr val="bg1">
                    <a:lumMod val="50000"/>
                    <a:tint val="44500"/>
                    <a:satMod val="160000"/>
                  </a:schemeClr>
                </a:gs>
                <a:gs pos="100000">
                  <a:schemeClr val="bg1">
                    <a:lumMod val="50000"/>
                    <a:tint val="23500"/>
                    <a:satMod val="1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905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5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2975C0DC-DC25-491C-A619-B5ECF80A64C6}"/>
                </a:ext>
              </a:extLst>
            </p:cNvPr>
            <p:cNvSpPr/>
            <p:nvPr/>
          </p:nvSpPr>
          <p:spPr>
            <a:xfrm>
              <a:off x="4113790" y="5183262"/>
              <a:ext cx="7379482" cy="1066649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2887" tIns="112887" rIns="112887" bIns="112887" numCol="1" spcCol="1270" anchor="ctr" anchorCtr="0">
              <a:noAutofit/>
            </a:bodyPr>
            <a:lstStyle/>
            <a:p>
              <a:pPr marL="0" lvl="0" indent="0" algn="l" defTabSz="10668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900" kern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When agencies went through their wave, it opened an accounts payable interface from R*STARS to OregonBuys for processing payments</a:t>
              </a:r>
            </a:p>
          </p:txBody>
        </p:sp>
      </p:grpSp>
      <p:pic>
        <p:nvPicPr>
          <p:cNvPr id="15" name="Graphic 14" descr="Stopwatch 75% outline">
            <a:extLst>
              <a:ext uri="{FF2B5EF4-FFF2-40B4-BE49-F238E27FC236}">
                <a16:creationId xmlns:a16="http://schemas.microsoft.com/office/drawing/2014/main" id="{D72B9533-DC0E-99D9-287D-7BC980BFBF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346841" y="2446863"/>
            <a:ext cx="546342" cy="546342"/>
          </a:xfrm>
          <a:prstGeom prst="rect">
            <a:avLst/>
          </a:prstGeom>
        </p:spPr>
      </p:pic>
      <p:pic>
        <p:nvPicPr>
          <p:cNvPr id="24" name="Graphic 23" descr="Wave outline">
            <a:extLst>
              <a:ext uri="{FF2B5EF4-FFF2-40B4-BE49-F238E27FC236}">
                <a16:creationId xmlns:a16="http://schemas.microsoft.com/office/drawing/2014/main" id="{8AF93335-2F52-C02D-41D9-EDC08E0DBF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3377406" y="3623055"/>
            <a:ext cx="572085" cy="572085"/>
          </a:xfrm>
          <a:prstGeom prst="rect">
            <a:avLst/>
          </a:prstGeom>
        </p:spPr>
      </p:pic>
      <p:pic>
        <p:nvPicPr>
          <p:cNvPr id="26" name="Graphic 25" descr="Processor outline">
            <a:extLst>
              <a:ext uri="{FF2B5EF4-FFF2-40B4-BE49-F238E27FC236}">
                <a16:creationId xmlns:a16="http://schemas.microsoft.com/office/drawing/2014/main" id="{16E1A282-3E5F-4D25-FAD9-71945FB0CE2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3367928" y="5058200"/>
            <a:ext cx="581563" cy="581563"/>
          </a:xfrm>
          <a:prstGeom prst="rect">
            <a:avLst/>
          </a:prstGeom>
        </p:spPr>
      </p:pic>
      <p:pic>
        <p:nvPicPr>
          <p:cNvPr id="28" name="Graphic 27" descr="Checkbox Checked outline">
            <a:extLst>
              <a:ext uri="{FF2B5EF4-FFF2-40B4-BE49-F238E27FC236}">
                <a16:creationId xmlns:a16="http://schemas.microsoft.com/office/drawing/2014/main" id="{335CE7A6-4747-3C09-AC31-D2A7472A7FE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272330" y="1084938"/>
            <a:ext cx="772757" cy="772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1684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23"/>
          <p:cNvSpPr/>
          <p:nvPr/>
        </p:nvSpPr>
        <p:spPr>
          <a:xfrm>
            <a:off x="6431954" y="1783499"/>
            <a:ext cx="2374400" cy="2374400"/>
          </a:xfrm>
          <a:prstGeom prst="arc">
            <a:avLst>
              <a:gd name="adj1" fmla="val 10799969"/>
              <a:gd name="adj2" fmla="val 18223946"/>
            </a:avLst>
          </a:prstGeom>
          <a:noFill/>
          <a:ln w="38100" cap="flat" cmpd="sng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 type="none" w="sm" len="sm"/>
            <a:tailEnd type="triangle" w="lg" len="lg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sp>
        <p:nvSpPr>
          <p:cNvPr id="468" name="Google Shape;468;p23"/>
          <p:cNvSpPr/>
          <p:nvPr/>
        </p:nvSpPr>
        <p:spPr>
          <a:xfrm rot="10800000" flipH="1">
            <a:off x="6058506" y="2454545"/>
            <a:ext cx="257600" cy="542800"/>
          </a:xfrm>
          <a:prstGeom prst="rtTriangle">
            <a:avLst/>
          </a:prstGeom>
          <a:solidFill>
            <a:srgbClr val="A5F1B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sp>
        <p:nvSpPr>
          <p:cNvPr id="469" name="Google Shape;469;p23"/>
          <p:cNvSpPr/>
          <p:nvPr/>
        </p:nvSpPr>
        <p:spPr>
          <a:xfrm rot="10800000">
            <a:off x="5284906" y="2455266"/>
            <a:ext cx="1804800" cy="3689200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chemeClr val="bg1">
                  <a:lumMod val="50000"/>
                  <a:tint val="66000"/>
                  <a:satMod val="160000"/>
                </a:schemeClr>
              </a:gs>
              <a:gs pos="50000">
                <a:schemeClr val="bg1">
                  <a:lumMod val="50000"/>
                  <a:tint val="44500"/>
                  <a:satMod val="160000"/>
                </a:schemeClr>
              </a:gs>
              <a:gs pos="100000">
                <a:schemeClr val="bg1">
                  <a:lumMod val="50000"/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9050">
            <a:solidFill>
              <a:schemeClr val="bg1">
                <a:lumMod val="75000"/>
              </a:schemeClr>
            </a:solidFill>
          </a:ln>
          <a:effectLst/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5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</a:endParaRPr>
          </a:p>
        </p:txBody>
      </p:sp>
      <p:sp>
        <p:nvSpPr>
          <p:cNvPr id="471" name="Google Shape;471;p23"/>
          <p:cNvSpPr txBox="1"/>
          <p:nvPr/>
        </p:nvSpPr>
        <p:spPr>
          <a:xfrm>
            <a:off x="5388826" y="3183968"/>
            <a:ext cx="1605215" cy="10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Demi" panose="020B0502020104020203"/>
                <a:ea typeface="+mn-ea"/>
                <a:cs typeface="+mn-cs"/>
              </a:rPr>
              <a:t>Includes: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  <a:p>
            <a:pPr marL="182880" marR="0" lvl="0" indent="-182880" algn="l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2020104020203"/>
                <a:ea typeface="+mn-ea"/>
                <a:cs typeface="+mn-cs"/>
              </a:rPr>
              <a:t>Full </a:t>
            </a:r>
          </a:p>
          <a:p>
            <a:pPr marL="182880" marR="0" lvl="0" indent="-182880" algn="l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2020104020203"/>
                <a:ea typeface="+mn-ea"/>
                <a:cs typeface="+mn-cs"/>
              </a:rPr>
              <a:t>Partial</a:t>
            </a:r>
          </a:p>
          <a:p>
            <a:pPr marL="182880" marR="0" lvl="0" indent="-182880" algn="l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2020104020203"/>
                <a:ea typeface="+mn-ea"/>
                <a:cs typeface="+mn-cs"/>
              </a:rPr>
              <a:t>Returns</a:t>
            </a:r>
          </a:p>
        </p:txBody>
      </p:sp>
      <p:sp>
        <p:nvSpPr>
          <p:cNvPr id="472" name="Google Shape;472;p23"/>
          <p:cNvSpPr/>
          <p:nvPr/>
        </p:nvSpPr>
        <p:spPr>
          <a:xfrm>
            <a:off x="5733506" y="4930133"/>
            <a:ext cx="907600" cy="907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sp>
        <p:nvSpPr>
          <p:cNvPr id="473" name="Google Shape;473;p23"/>
          <p:cNvSpPr/>
          <p:nvPr/>
        </p:nvSpPr>
        <p:spPr>
          <a:xfrm>
            <a:off x="5284906" y="2163733"/>
            <a:ext cx="1804800" cy="833600"/>
          </a:xfrm>
          <a:prstGeom prst="rect">
            <a:avLst/>
          </a:prstGeom>
          <a:solidFill>
            <a:schemeClr val="accent3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100"/>
              <a:buFontTx/>
              <a:buNone/>
              <a:tabLst/>
              <a:defRPr/>
            </a:pPr>
            <a:r>
              <a:rPr kumimoji="0" lang="en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Demi" panose="020B0502020104020203"/>
                <a:ea typeface="Fira Sans Extra Condensed Medium"/>
                <a:cs typeface="Fira Sans Extra Condensed Medium"/>
                <a:sym typeface="Fira Sans Extra Condensed Medium"/>
              </a:rPr>
              <a:t>Receipts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Demi" panose="020B0502020104020203"/>
              <a:ea typeface="+mn-ea"/>
              <a:cs typeface="+mn-cs"/>
            </a:endParaRPr>
          </a:p>
        </p:txBody>
      </p:sp>
      <p:sp>
        <p:nvSpPr>
          <p:cNvPr id="475" name="Google Shape;475;p23"/>
          <p:cNvSpPr/>
          <p:nvPr/>
        </p:nvSpPr>
        <p:spPr>
          <a:xfrm rot="10800000">
            <a:off x="7729095" y="2455266"/>
            <a:ext cx="1804801" cy="3689200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chemeClr val="bg1">
                  <a:lumMod val="50000"/>
                  <a:tint val="66000"/>
                  <a:satMod val="160000"/>
                </a:schemeClr>
              </a:gs>
              <a:gs pos="50000">
                <a:schemeClr val="bg1">
                  <a:lumMod val="50000"/>
                  <a:tint val="44500"/>
                  <a:satMod val="160000"/>
                </a:schemeClr>
              </a:gs>
              <a:gs pos="100000">
                <a:schemeClr val="bg1">
                  <a:lumMod val="50000"/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9050">
            <a:solidFill>
              <a:schemeClr val="bg1">
                <a:lumMod val="75000"/>
              </a:schemeClr>
            </a:solidFill>
          </a:ln>
          <a:effectLst/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5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</a:endParaRPr>
          </a:p>
        </p:txBody>
      </p:sp>
      <p:sp>
        <p:nvSpPr>
          <p:cNvPr id="477" name="Google Shape;477;p23"/>
          <p:cNvSpPr txBox="1"/>
          <p:nvPr/>
        </p:nvSpPr>
        <p:spPr>
          <a:xfrm>
            <a:off x="7792420" y="3813750"/>
            <a:ext cx="1804801" cy="10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182880" marR="0" lvl="0" indent="-18288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2020104020203"/>
                <a:ea typeface="+mn-ea"/>
                <a:cs typeface="+mn-cs"/>
              </a:rPr>
              <a:t>Vendor submitted</a:t>
            </a:r>
          </a:p>
          <a:p>
            <a:pPr marL="182880" marR="0" lvl="0" indent="-18288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Franklin Gothic Book" panose="020B0502020104020203"/>
              </a:rPr>
              <a:t>Agency created</a:t>
            </a:r>
          </a:p>
          <a:p>
            <a:pPr marL="182880" indent="-182880">
              <a:lnSpc>
                <a:spcPts val="1700"/>
              </a:lnSpc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2020104020203"/>
                <a:ea typeface="+mn-ea"/>
                <a:cs typeface="+mn-cs"/>
              </a:rPr>
              <a:t>Pay Vendor for work not recorded in OregonBuys</a:t>
            </a:r>
          </a:p>
          <a:p>
            <a:pPr marL="182880" marR="0" lvl="0" indent="-18288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2020104020203"/>
                <a:ea typeface="+mn-ea"/>
                <a:cs typeface="+mn-cs"/>
              </a:rPr>
              <a:t>Credit Memo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78" name="Google Shape;478;p23"/>
          <p:cNvSpPr/>
          <p:nvPr/>
        </p:nvSpPr>
        <p:spPr>
          <a:xfrm>
            <a:off x="8177695" y="4930133"/>
            <a:ext cx="907600" cy="9076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sp>
        <p:nvSpPr>
          <p:cNvPr id="479" name="Google Shape;479;p23"/>
          <p:cNvSpPr/>
          <p:nvPr/>
        </p:nvSpPr>
        <p:spPr>
          <a:xfrm>
            <a:off x="7729095" y="2163733"/>
            <a:ext cx="1804801" cy="83360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100"/>
              <a:buFontTx/>
              <a:buNone/>
              <a:tabLst/>
              <a:defRPr/>
            </a:pPr>
            <a:r>
              <a:rPr kumimoji="0" lang="en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Demi" panose="020B0502020104020203"/>
                <a:ea typeface="Fira Sans Extra Condensed Medium"/>
                <a:cs typeface="Fira Sans Extra Condensed Medium"/>
                <a:sym typeface="Fira Sans Extra Condensed Medium"/>
              </a:rPr>
              <a:t>Invoices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Demi" panose="020B0502020104020203"/>
              <a:ea typeface="+mn-ea"/>
              <a:cs typeface="+mn-cs"/>
            </a:endParaRPr>
          </a:p>
        </p:txBody>
      </p:sp>
      <p:sp>
        <p:nvSpPr>
          <p:cNvPr id="480" name="Google Shape;480;p23"/>
          <p:cNvSpPr/>
          <p:nvPr/>
        </p:nvSpPr>
        <p:spPr>
          <a:xfrm>
            <a:off x="3876336" y="1783499"/>
            <a:ext cx="2374400" cy="2374400"/>
          </a:xfrm>
          <a:prstGeom prst="arc">
            <a:avLst>
              <a:gd name="adj1" fmla="val 10799969"/>
              <a:gd name="adj2" fmla="val 18223946"/>
            </a:avLst>
          </a:prstGeom>
          <a:noFill/>
          <a:ln w="38100" cap="flat" cmpd="sng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 type="none" w="sm" len="sm"/>
            <a:tailEnd type="triangle" w="lg" len="lg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sp>
        <p:nvSpPr>
          <p:cNvPr id="482" name="Google Shape;482;p23"/>
          <p:cNvSpPr/>
          <p:nvPr/>
        </p:nvSpPr>
        <p:spPr>
          <a:xfrm rot="10800000">
            <a:off x="2840721" y="2455266"/>
            <a:ext cx="1804800" cy="3689200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chemeClr val="bg1">
                  <a:lumMod val="50000"/>
                  <a:tint val="66000"/>
                  <a:satMod val="160000"/>
                </a:schemeClr>
              </a:gs>
              <a:gs pos="50000">
                <a:schemeClr val="bg1">
                  <a:lumMod val="50000"/>
                  <a:tint val="44500"/>
                  <a:satMod val="160000"/>
                </a:schemeClr>
              </a:gs>
              <a:gs pos="100000">
                <a:schemeClr val="bg1">
                  <a:lumMod val="50000"/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9050">
            <a:solidFill>
              <a:schemeClr val="bg1">
                <a:lumMod val="75000"/>
              </a:schemeClr>
            </a:solidFill>
          </a:ln>
          <a:effectLst/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5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</a:endParaRPr>
          </a:p>
        </p:txBody>
      </p:sp>
      <p:sp>
        <p:nvSpPr>
          <p:cNvPr id="484" name="Google Shape;484;p23"/>
          <p:cNvSpPr txBox="1"/>
          <p:nvPr/>
        </p:nvSpPr>
        <p:spPr>
          <a:xfrm>
            <a:off x="2951548" y="3044052"/>
            <a:ext cx="1606985" cy="2098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Demi" panose="020B0502020104020203"/>
                <a:ea typeface="+mn-ea"/>
                <a:cs typeface="+mn-cs"/>
              </a:rPr>
              <a:t>Includes: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  <a:p>
            <a:pPr marL="182880" marR="0" lvl="0" indent="-182880" algn="l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2020104020203"/>
                <a:ea typeface="+mn-ea"/>
                <a:cs typeface="+mn-cs"/>
              </a:rPr>
              <a:t>Open market</a:t>
            </a:r>
          </a:p>
          <a:p>
            <a:pPr marL="182880" marR="0" lvl="0" indent="-18288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2020104020203"/>
                <a:ea typeface="+mn-ea"/>
                <a:cs typeface="+mn-cs"/>
              </a:rPr>
              <a:t>Electronic order sent to Vendor</a:t>
            </a:r>
          </a:p>
          <a:p>
            <a:pPr marL="182880" marR="0" lvl="0" indent="-18288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Franklin Gothic Book" panose="020B0502020104020203"/>
              </a:rPr>
              <a:t>Work Order Contract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  <a:p>
            <a:pPr marL="182880" marR="0" lvl="0" indent="-182880" algn="l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sp>
        <p:nvSpPr>
          <p:cNvPr id="485" name="Google Shape;485;p23"/>
          <p:cNvSpPr/>
          <p:nvPr/>
        </p:nvSpPr>
        <p:spPr>
          <a:xfrm>
            <a:off x="3289321" y="4930133"/>
            <a:ext cx="907600" cy="907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sp>
        <p:nvSpPr>
          <p:cNvPr id="486" name="Google Shape;486;p23"/>
          <p:cNvSpPr/>
          <p:nvPr/>
        </p:nvSpPr>
        <p:spPr>
          <a:xfrm>
            <a:off x="2840721" y="2163733"/>
            <a:ext cx="1804800" cy="8336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100"/>
              <a:buFontTx/>
              <a:buNone/>
              <a:tabLst/>
              <a:defRPr/>
            </a:pPr>
            <a:r>
              <a:rPr kumimoji="0" lang="en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Demi" panose="020B0502020104020203"/>
                <a:ea typeface="Fira Sans Extra Condensed Medium"/>
                <a:cs typeface="Fira Sans Extra Condensed Medium"/>
                <a:sym typeface="Fira Sans Extra Condensed Medium"/>
              </a:rPr>
              <a:t>Purchase Orders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Demi" panose="020B0502020104020203"/>
              <a:ea typeface="+mn-ea"/>
              <a:cs typeface="+mn-cs"/>
            </a:endParaRPr>
          </a:p>
        </p:txBody>
      </p:sp>
      <p:sp>
        <p:nvSpPr>
          <p:cNvPr id="487" name="Google Shape;487;p23"/>
          <p:cNvSpPr/>
          <p:nvPr/>
        </p:nvSpPr>
        <p:spPr>
          <a:xfrm>
            <a:off x="1527196" y="1783499"/>
            <a:ext cx="2374400" cy="2374400"/>
          </a:xfrm>
          <a:prstGeom prst="arc">
            <a:avLst>
              <a:gd name="adj1" fmla="val 10799969"/>
              <a:gd name="adj2" fmla="val 18223946"/>
            </a:avLst>
          </a:prstGeom>
          <a:noFill/>
          <a:ln w="38100" cap="flat" cmpd="sng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 type="none" w="sm" len="sm"/>
            <a:tailEnd type="triangle" w="lg" len="lg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sp>
        <p:nvSpPr>
          <p:cNvPr id="488" name="Google Shape;488;p23"/>
          <p:cNvSpPr txBox="1">
            <a:spLocks noGrp="1"/>
          </p:cNvSpPr>
          <p:nvPr>
            <p:ph type="title"/>
          </p:nvPr>
        </p:nvSpPr>
        <p:spPr>
          <a:xfrm>
            <a:off x="947033" y="715533"/>
            <a:ext cx="10298000" cy="641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 dirty="0"/>
              <a:t>What does Procure-to-pay mean?</a:t>
            </a:r>
            <a:endParaRPr dirty="0"/>
          </a:p>
        </p:txBody>
      </p:sp>
      <p:sp>
        <p:nvSpPr>
          <p:cNvPr id="490" name="Google Shape;490;p23"/>
          <p:cNvSpPr/>
          <p:nvPr/>
        </p:nvSpPr>
        <p:spPr>
          <a:xfrm rot="10800000">
            <a:off x="396536" y="2455266"/>
            <a:ext cx="1804800" cy="3689200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chemeClr val="bg1">
                  <a:lumMod val="50000"/>
                  <a:tint val="66000"/>
                  <a:satMod val="160000"/>
                </a:schemeClr>
              </a:gs>
              <a:gs pos="50000">
                <a:schemeClr val="bg1">
                  <a:lumMod val="50000"/>
                  <a:tint val="44500"/>
                  <a:satMod val="160000"/>
                </a:schemeClr>
              </a:gs>
              <a:gs pos="100000">
                <a:schemeClr val="bg1">
                  <a:lumMod val="50000"/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9050">
            <a:solidFill>
              <a:schemeClr val="bg1">
                <a:lumMod val="75000"/>
              </a:schemeClr>
            </a:solidFill>
          </a:ln>
          <a:effectLst/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5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</a:endParaRPr>
          </a:p>
        </p:txBody>
      </p:sp>
      <p:sp>
        <p:nvSpPr>
          <p:cNvPr id="491" name="Google Shape;491;p23"/>
          <p:cNvSpPr/>
          <p:nvPr/>
        </p:nvSpPr>
        <p:spPr>
          <a:xfrm>
            <a:off x="396536" y="2163733"/>
            <a:ext cx="1804800" cy="8336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100"/>
              <a:buFontTx/>
              <a:buNone/>
              <a:tabLst/>
              <a:defRPr/>
            </a:pPr>
            <a:r>
              <a:rPr kumimoji="0" lang="en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Demi" panose="020B0502020104020203"/>
                <a:ea typeface="Fira Sans Extra Condensed Medium"/>
                <a:cs typeface="Fira Sans Extra Condensed Medium"/>
                <a:sym typeface="Fira Sans Extra Condensed Medium"/>
              </a:rPr>
              <a:t>Requisitions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Demi" panose="020B0502020104020203"/>
              <a:ea typeface="+mn-ea"/>
              <a:cs typeface="+mn-cs"/>
            </a:endParaRPr>
          </a:p>
        </p:txBody>
      </p:sp>
      <p:sp>
        <p:nvSpPr>
          <p:cNvPr id="493" name="Google Shape;493;p23"/>
          <p:cNvSpPr txBox="1"/>
          <p:nvPr/>
        </p:nvSpPr>
        <p:spPr>
          <a:xfrm>
            <a:off x="396535" y="2997338"/>
            <a:ext cx="1898075" cy="2089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Demi" panose="020B0502020104020203"/>
                <a:ea typeface="+mn-ea"/>
                <a:cs typeface="+mn-cs"/>
              </a:rPr>
              <a:t>Includes: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  <a:p>
            <a:pPr marL="182880" marR="0" lvl="0" indent="-182880" algn="l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2020104020203"/>
                <a:ea typeface="+mn-ea"/>
                <a:cs typeface="+mn-cs"/>
              </a:rPr>
              <a:t>Internal request</a:t>
            </a:r>
          </a:p>
          <a:p>
            <a:pPr marL="182880" marR="0" lvl="0" indent="-182880" algn="l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Franklin Gothic Book" panose="020B0502020104020203"/>
              </a:rPr>
              <a:t>Release against Price Agreement</a:t>
            </a:r>
          </a:p>
          <a:p>
            <a:pPr marL="182880" marR="0" lvl="0" indent="-182880" algn="l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2020104020203"/>
                <a:ea typeface="+mn-ea"/>
                <a:cs typeface="+mn-cs"/>
              </a:rPr>
              <a:t>Request to Pay Vendor for work </a:t>
            </a:r>
          </a:p>
          <a:p>
            <a:pPr marL="173038" marR="0" lvl="0" algn="l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2020104020203"/>
                <a:ea typeface="+mn-ea"/>
                <a:cs typeface="+mn-cs"/>
              </a:rPr>
              <a:t>not recorded in OregonBuys</a:t>
            </a:r>
          </a:p>
        </p:txBody>
      </p:sp>
      <p:sp>
        <p:nvSpPr>
          <p:cNvPr id="494" name="Google Shape;494;p23"/>
          <p:cNvSpPr/>
          <p:nvPr/>
        </p:nvSpPr>
        <p:spPr>
          <a:xfrm>
            <a:off x="845136" y="4930133"/>
            <a:ext cx="907600" cy="907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grpSp>
        <p:nvGrpSpPr>
          <p:cNvPr id="495" name="Google Shape;495;p23"/>
          <p:cNvGrpSpPr/>
          <p:nvPr/>
        </p:nvGrpSpPr>
        <p:grpSpPr>
          <a:xfrm>
            <a:off x="8372349" y="5106089"/>
            <a:ext cx="518283" cy="519449"/>
            <a:chOff x="2280029" y="1970604"/>
            <a:chExt cx="353631" cy="354395"/>
          </a:xfrm>
        </p:grpSpPr>
        <p:sp>
          <p:nvSpPr>
            <p:cNvPr id="496" name="Google Shape;496;p23"/>
            <p:cNvSpPr/>
            <p:nvPr/>
          </p:nvSpPr>
          <p:spPr>
            <a:xfrm>
              <a:off x="2309981" y="2069086"/>
              <a:ext cx="323679" cy="255913"/>
            </a:xfrm>
            <a:custGeom>
              <a:avLst/>
              <a:gdLst/>
              <a:ahLst/>
              <a:cxnLst/>
              <a:rect l="l" t="t" r="r" b="b"/>
              <a:pathLst>
                <a:path w="10169" h="8040" extrusionOk="0">
                  <a:moveTo>
                    <a:pt x="9473" y="0"/>
                  </a:moveTo>
                  <a:cubicBezTo>
                    <a:pt x="9451" y="0"/>
                    <a:pt x="9428" y="5"/>
                    <a:pt x="9406" y="14"/>
                  </a:cubicBezTo>
                  <a:cubicBezTo>
                    <a:pt x="9335" y="62"/>
                    <a:pt x="9287" y="157"/>
                    <a:pt x="9335" y="240"/>
                  </a:cubicBezTo>
                  <a:cubicBezTo>
                    <a:pt x="9656" y="943"/>
                    <a:pt x="9835" y="1705"/>
                    <a:pt x="9835" y="2491"/>
                  </a:cubicBezTo>
                  <a:cubicBezTo>
                    <a:pt x="9835" y="3884"/>
                    <a:pt x="9287" y="5193"/>
                    <a:pt x="8299" y="6194"/>
                  </a:cubicBezTo>
                  <a:cubicBezTo>
                    <a:pt x="7323" y="7182"/>
                    <a:pt x="6001" y="7729"/>
                    <a:pt x="4596" y="7729"/>
                  </a:cubicBezTo>
                  <a:cubicBezTo>
                    <a:pt x="3763" y="7729"/>
                    <a:pt x="2977" y="7539"/>
                    <a:pt x="2251" y="7158"/>
                  </a:cubicBezTo>
                  <a:cubicBezTo>
                    <a:pt x="1632" y="6848"/>
                    <a:pt x="1084" y="6420"/>
                    <a:pt x="620" y="5896"/>
                  </a:cubicBezTo>
                  <a:lnTo>
                    <a:pt x="620" y="5896"/>
                  </a:lnTo>
                  <a:lnTo>
                    <a:pt x="1263" y="6110"/>
                  </a:lnTo>
                  <a:cubicBezTo>
                    <a:pt x="1279" y="6114"/>
                    <a:pt x="1295" y="6116"/>
                    <a:pt x="1311" y="6116"/>
                  </a:cubicBezTo>
                  <a:cubicBezTo>
                    <a:pt x="1385" y="6116"/>
                    <a:pt x="1447" y="6072"/>
                    <a:pt x="1477" y="6003"/>
                  </a:cubicBezTo>
                  <a:cubicBezTo>
                    <a:pt x="1501" y="5908"/>
                    <a:pt x="1453" y="5824"/>
                    <a:pt x="1370" y="5789"/>
                  </a:cubicBezTo>
                  <a:lnTo>
                    <a:pt x="203" y="5408"/>
                  </a:lnTo>
                  <a:cubicBezTo>
                    <a:pt x="187" y="5405"/>
                    <a:pt x="171" y="5403"/>
                    <a:pt x="156" y="5403"/>
                  </a:cubicBezTo>
                  <a:cubicBezTo>
                    <a:pt x="114" y="5403"/>
                    <a:pt x="77" y="5414"/>
                    <a:pt x="60" y="5432"/>
                  </a:cubicBezTo>
                  <a:cubicBezTo>
                    <a:pt x="12" y="5467"/>
                    <a:pt x="0" y="5527"/>
                    <a:pt x="0" y="5586"/>
                  </a:cubicBezTo>
                  <a:lnTo>
                    <a:pt x="191" y="6944"/>
                  </a:lnTo>
                  <a:cubicBezTo>
                    <a:pt x="203" y="7015"/>
                    <a:pt x="262" y="7075"/>
                    <a:pt x="358" y="7075"/>
                  </a:cubicBezTo>
                  <a:lnTo>
                    <a:pt x="381" y="7075"/>
                  </a:lnTo>
                  <a:cubicBezTo>
                    <a:pt x="477" y="7063"/>
                    <a:pt x="536" y="6979"/>
                    <a:pt x="524" y="6896"/>
                  </a:cubicBezTo>
                  <a:lnTo>
                    <a:pt x="417" y="6134"/>
                  </a:lnTo>
                  <a:lnTo>
                    <a:pt x="417" y="6134"/>
                  </a:lnTo>
                  <a:cubicBezTo>
                    <a:pt x="893" y="6670"/>
                    <a:pt x="1453" y="7122"/>
                    <a:pt x="2096" y="7444"/>
                  </a:cubicBezTo>
                  <a:cubicBezTo>
                    <a:pt x="2870" y="7849"/>
                    <a:pt x="3715" y="8039"/>
                    <a:pt x="4596" y="8039"/>
                  </a:cubicBezTo>
                  <a:cubicBezTo>
                    <a:pt x="6085" y="8039"/>
                    <a:pt x="7490" y="7456"/>
                    <a:pt x="8525" y="6420"/>
                  </a:cubicBezTo>
                  <a:cubicBezTo>
                    <a:pt x="9585" y="5360"/>
                    <a:pt x="10145" y="3979"/>
                    <a:pt x="10145" y="2491"/>
                  </a:cubicBezTo>
                  <a:cubicBezTo>
                    <a:pt x="10168" y="1645"/>
                    <a:pt x="9990" y="836"/>
                    <a:pt x="9633" y="98"/>
                  </a:cubicBezTo>
                  <a:cubicBezTo>
                    <a:pt x="9597" y="36"/>
                    <a:pt x="9536" y="0"/>
                    <a:pt x="94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2020104020203"/>
                <a:ea typeface="+mn-ea"/>
                <a:cs typeface="+mn-cs"/>
              </a:endParaRPr>
            </a:p>
          </p:txBody>
        </p:sp>
        <p:sp>
          <p:nvSpPr>
            <p:cNvPr id="497" name="Google Shape;497;p23"/>
            <p:cNvSpPr/>
            <p:nvPr/>
          </p:nvSpPr>
          <p:spPr>
            <a:xfrm>
              <a:off x="2280029" y="1970604"/>
              <a:ext cx="322565" cy="255468"/>
            </a:xfrm>
            <a:custGeom>
              <a:avLst/>
              <a:gdLst/>
              <a:ahLst/>
              <a:cxnLst/>
              <a:rect l="l" t="t" r="r" b="b"/>
              <a:pathLst>
                <a:path w="10134" h="8026" extrusionOk="0">
                  <a:moveTo>
                    <a:pt x="5549" y="1"/>
                  </a:moveTo>
                  <a:cubicBezTo>
                    <a:pt x="4061" y="1"/>
                    <a:pt x="2668" y="584"/>
                    <a:pt x="1620" y="1620"/>
                  </a:cubicBezTo>
                  <a:cubicBezTo>
                    <a:pt x="572" y="2680"/>
                    <a:pt x="1" y="4061"/>
                    <a:pt x="1" y="5549"/>
                  </a:cubicBezTo>
                  <a:cubicBezTo>
                    <a:pt x="1" y="6382"/>
                    <a:pt x="179" y="7192"/>
                    <a:pt x="537" y="7930"/>
                  </a:cubicBezTo>
                  <a:cubicBezTo>
                    <a:pt x="572" y="7990"/>
                    <a:pt x="632" y="8026"/>
                    <a:pt x="691" y="8026"/>
                  </a:cubicBezTo>
                  <a:cubicBezTo>
                    <a:pt x="715" y="8026"/>
                    <a:pt x="727" y="8026"/>
                    <a:pt x="763" y="8002"/>
                  </a:cubicBezTo>
                  <a:cubicBezTo>
                    <a:pt x="834" y="7966"/>
                    <a:pt x="882" y="7871"/>
                    <a:pt x="834" y="7787"/>
                  </a:cubicBezTo>
                  <a:cubicBezTo>
                    <a:pt x="513" y="7085"/>
                    <a:pt x="334" y="6323"/>
                    <a:pt x="334" y="5537"/>
                  </a:cubicBezTo>
                  <a:cubicBezTo>
                    <a:pt x="334" y="4132"/>
                    <a:pt x="882" y="2822"/>
                    <a:pt x="1858" y="1834"/>
                  </a:cubicBezTo>
                  <a:cubicBezTo>
                    <a:pt x="2846" y="834"/>
                    <a:pt x="4168" y="298"/>
                    <a:pt x="5573" y="298"/>
                  </a:cubicBezTo>
                  <a:cubicBezTo>
                    <a:pt x="7097" y="298"/>
                    <a:pt x="8550" y="965"/>
                    <a:pt x="9538" y="2132"/>
                  </a:cubicBezTo>
                  <a:lnTo>
                    <a:pt x="8907" y="1918"/>
                  </a:lnTo>
                  <a:cubicBezTo>
                    <a:pt x="8890" y="1913"/>
                    <a:pt x="8874" y="1911"/>
                    <a:pt x="8858" y="1911"/>
                  </a:cubicBezTo>
                  <a:cubicBezTo>
                    <a:pt x="8784" y="1911"/>
                    <a:pt x="8722" y="1956"/>
                    <a:pt x="8692" y="2025"/>
                  </a:cubicBezTo>
                  <a:cubicBezTo>
                    <a:pt x="8669" y="2120"/>
                    <a:pt x="8704" y="2203"/>
                    <a:pt x="8800" y="2227"/>
                  </a:cubicBezTo>
                  <a:lnTo>
                    <a:pt x="9955" y="2620"/>
                  </a:lnTo>
                  <a:cubicBezTo>
                    <a:pt x="9978" y="2620"/>
                    <a:pt x="9990" y="2632"/>
                    <a:pt x="10002" y="2632"/>
                  </a:cubicBezTo>
                  <a:cubicBezTo>
                    <a:pt x="10050" y="2632"/>
                    <a:pt x="10074" y="2620"/>
                    <a:pt x="10109" y="2596"/>
                  </a:cubicBezTo>
                  <a:cubicBezTo>
                    <a:pt x="10121" y="2572"/>
                    <a:pt x="10133" y="2513"/>
                    <a:pt x="10133" y="2453"/>
                  </a:cubicBezTo>
                  <a:lnTo>
                    <a:pt x="9943" y="1108"/>
                  </a:lnTo>
                  <a:cubicBezTo>
                    <a:pt x="9932" y="1021"/>
                    <a:pt x="9871" y="964"/>
                    <a:pt x="9788" y="964"/>
                  </a:cubicBezTo>
                  <a:cubicBezTo>
                    <a:pt x="9780" y="964"/>
                    <a:pt x="9772" y="964"/>
                    <a:pt x="9764" y="965"/>
                  </a:cubicBezTo>
                  <a:cubicBezTo>
                    <a:pt x="9681" y="989"/>
                    <a:pt x="9621" y="1060"/>
                    <a:pt x="9633" y="1144"/>
                  </a:cubicBezTo>
                  <a:lnTo>
                    <a:pt x="9740" y="1906"/>
                  </a:lnTo>
                  <a:cubicBezTo>
                    <a:pt x="8681" y="703"/>
                    <a:pt x="7157" y="1"/>
                    <a:pt x="55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2020104020203"/>
                <a:ea typeface="+mn-ea"/>
                <a:cs typeface="+mn-cs"/>
              </a:endParaRPr>
            </a:p>
          </p:txBody>
        </p:sp>
        <p:sp>
          <p:nvSpPr>
            <p:cNvPr id="498" name="Google Shape;498;p23"/>
            <p:cNvSpPr/>
            <p:nvPr/>
          </p:nvSpPr>
          <p:spPr>
            <a:xfrm>
              <a:off x="2411169" y="2064598"/>
              <a:ext cx="17093" cy="26928"/>
            </a:xfrm>
            <a:custGeom>
              <a:avLst/>
              <a:gdLst/>
              <a:ahLst/>
              <a:cxnLst/>
              <a:rect l="l" t="t" r="r" b="b"/>
              <a:pathLst>
                <a:path w="537" h="846" extrusionOk="0">
                  <a:moveTo>
                    <a:pt x="358" y="0"/>
                  </a:moveTo>
                  <a:cubicBezTo>
                    <a:pt x="274" y="0"/>
                    <a:pt x="191" y="72"/>
                    <a:pt x="191" y="155"/>
                  </a:cubicBezTo>
                  <a:lnTo>
                    <a:pt x="191" y="453"/>
                  </a:lnTo>
                  <a:lnTo>
                    <a:pt x="72" y="572"/>
                  </a:lnTo>
                  <a:cubicBezTo>
                    <a:pt x="12" y="631"/>
                    <a:pt x="0" y="739"/>
                    <a:pt x="72" y="798"/>
                  </a:cubicBezTo>
                  <a:cubicBezTo>
                    <a:pt x="108" y="834"/>
                    <a:pt x="155" y="846"/>
                    <a:pt x="191" y="846"/>
                  </a:cubicBezTo>
                  <a:cubicBezTo>
                    <a:pt x="239" y="846"/>
                    <a:pt x="274" y="834"/>
                    <a:pt x="310" y="798"/>
                  </a:cubicBezTo>
                  <a:lnTo>
                    <a:pt x="489" y="631"/>
                  </a:lnTo>
                  <a:cubicBezTo>
                    <a:pt x="524" y="608"/>
                    <a:pt x="536" y="560"/>
                    <a:pt x="536" y="512"/>
                  </a:cubicBezTo>
                  <a:lnTo>
                    <a:pt x="524" y="155"/>
                  </a:lnTo>
                  <a:cubicBezTo>
                    <a:pt x="524" y="72"/>
                    <a:pt x="453" y="0"/>
                    <a:pt x="3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2020104020203"/>
                <a:ea typeface="+mn-ea"/>
                <a:cs typeface="+mn-cs"/>
              </a:endParaRPr>
            </a:p>
          </p:txBody>
        </p:sp>
        <p:sp>
          <p:nvSpPr>
            <p:cNvPr id="499" name="Google Shape;499;p23"/>
            <p:cNvSpPr/>
            <p:nvPr/>
          </p:nvSpPr>
          <p:spPr>
            <a:xfrm>
              <a:off x="2323254" y="2017458"/>
              <a:ext cx="267213" cy="264316"/>
            </a:xfrm>
            <a:custGeom>
              <a:avLst/>
              <a:gdLst/>
              <a:ahLst/>
              <a:cxnLst/>
              <a:rect l="l" t="t" r="r" b="b"/>
              <a:pathLst>
                <a:path w="8395" h="8304" extrusionOk="0">
                  <a:moveTo>
                    <a:pt x="2739" y="3125"/>
                  </a:moveTo>
                  <a:lnTo>
                    <a:pt x="2965" y="3160"/>
                  </a:lnTo>
                  <a:lnTo>
                    <a:pt x="3060" y="3160"/>
                  </a:lnTo>
                  <a:lnTo>
                    <a:pt x="2905" y="3529"/>
                  </a:lnTo>
                  <a:lnTo>
                    <a:pt x="2620" y="3458"/>
                  </a:lnTo>
                  <a:lnTo>
                    <a:pt x="2739" y="3125"/>
                  </a:lnTo>
                  <a:close/>
                  <a:moveTo>
                    <a:pt x="3834" y="3041"/>
                  </a:moveTo>
                  <a:lnTo>
                    <a:pt x="4167" y="3446"/>
                  </a:lnTo>
                  <a:lnTo>
                    <a:pt x="4120" y="3541"/>
                  </a:lnTo>
                  <a:cubicBezTo>
                    <a:pt x="4096" y="3636"/>
                    <a:pt x="4132" y="3720"/>
                    <a:pt x="4227" y="3756"/>
                  </a:cubicBezTo>
                  <a:cubicBezTo>
                    <a:pt x="4239" y="3756"/>
                    <a:pt x="4251" y="3767"/>
                    <a:pt x="4286" y="3767"/>
                  </a:cubicBezTo>
                  <a:cubicBezTo>
                    <a:pt x="4358" y="3767"/>
                    <a:pt x="4417" y="3720"/>
                    <a:pt x="4429" y="3660"/>
                  </a:cubicBezTo>
                  <a:lnTo>
                    <a:pt x="4477" y="3541"/>
                  </a:lnTo>
                  <a:cubicBezTo>
                    <a:pt x="4501" y="3446"/>
                    <a:pt x="4489" y="3339"/>
                    <a:pt x="4429" y="3267"/>
                  </a:cubicBezTo>
                  <a:lnTo>
                    <a:pt x="4346" y="3160"/>
                  </a:lnTo>
                  <a:lnTo>
                    <a:pt x="4620" y="3386"/>
                  </a:lnTo>
                  <a:cubicBezTo>
                    <a:pt x="4649" y="3401"/>
                    <a:pt x="4683" y="3411"/>
                    <a:pt x="4719" y="3411"/>
                  </a:cubicBezTo>
                  <a:cubicBezTo>
                    <a:pt x="4741" y="3411"/>
                    <a:pt x="4764" y="3407"/>
                    <a:pt x="4787" y="3398"/>
                  </a:cubicBezTo>
                  <a:lnTo>
                    <a:pt x="5001" y="3303"/>
                  </a:lnTo>
                  <a:lnTo>
                    <a:pt x="5132" y="3458"/>
                  </a:lnTo>
                  <a:cubicBezTo>
                    <a:pt x="5156" y="3506"/>
                    <a:pt x="5215" y="3517"/>
                    <a:pt x="5263" y="3517"/>
                  </a:cubicBezTo>
                  <a:lnTo>
                    <a:pt x="5668" y="3482"/>
                  </a:lnTo>
                  <a:lnTo>
                    <a:pt x="5679" y="3565"/>
                  </a:lnTo>
                  <a:cubicBezTo>
                    <a:pt x="5703" y="3601"/>
                    <a:pt x="5668" y="3636"/>
                    <a:pt x="5668" y="3648"/>
                  </a:cubicBezTo>
                  <a:cubicBezTo>
                    <a:pt x="5656" y="3660"/>
                    <a:pt x="5620" y="3696"/>
                    <a:pt x="5596" y="3696"/>
                  </a:cubicBezTo>
                  <a:lnTo>
                    <a:pt x="4894" y="3756"/>
                  </a:lnTo>
                  <a:cubicBezTo>
                    <a:pt x="4798" y="3756"/>
                    <a:pt x="4727" y="3815"/>
                    <a:pt x="4679" y="3875"/>
                  </a:cubicBezTo>
                  <a:cubicBezTo>
                    <a:pt x="4656" y="3934"/>
                    <a:pt x="4620" y="3994"/>
                    <a:pt x="4644" y="4053"/>
                  </a:cubicBezTo>
                  <a:lnTo>
                    <a:pt x="4179" y="3898"/>
                  </a:lnTo>
                  <a:cubicBezTo>
                    <a:pt x="4167" y="3898"/>
                    <a:pt x="4167" y="3887"/>
                    <a:pt x="4144" y="3875"/>
                  </a:cubicBezTo>
                  <a:cubicBezTo>
                    <a:pt x="4120" y="3696"/>
                    <a:pt x="3965" y="3577"/>
                    <a:pt x="3798" y="3577"/>
                  </a:cubicBezTo>
                  <a:lnTo>
                    <a:pt x="3774" y="3577"/>
                  </a:lnTo>
                  <a:lnTo>
                    <a:pt x="3274" y="3589"/>
                  </a:lnTo>
                  <a:lnTo>
                    <a:pt x="3393" y="3220"/>
                  </a:lnTo>
                  <a:cubicBezTo>
                    <a:pt x="3405" y="3184"/>
                    <a:pt x="3441" y="3172"/>
                    <a:pt x="3465" y="3160"/>
                  </a:cubicBezTo>
                  <a:lnTo>
                    <a:pt x="3834" y="3041"/>
                  </a:lnTo>
                  <a:close/>
                  <a:moveTo>
                    <a:pt x="7596" y="3601"/>
                  </a:moveTo>
                  <a:cubicBezTo>
                    <a:pt x="7620" y="3601"/>
                    <a:pt x="7656" y="3601"/>
                    <a:pt x="7692" y="3636"/>
                  </a:cubicBezTo>
                  <a:lnTo>
                    <a:pt x="8025" y="3958"/>
                  </a:lnTo>
                  <a:lnTo>
                    <a:pt x="8025" y="4256"/>
                  </a:lnTo>
                  <a:cubicBezTo>
                    <a:pt x="7977" y="5232"/>
                    <a:pt x="7584" y="6137"/>
                    <a:pt x="6906" y="6815"/>
                  </a:cubicBezTo>
                  <a:cubicBezTo>
                    <a:pt x="6799" y="6923"/>
                    <a:pt x="6692" y="7030"/>
                    <a:pt x="6572" y="7113"/>
                  </a:cubicBezTo>
                  <a:cubicBezTo>
                    <a:pt x="6632" y="7030"/>
                    <a:pt x="6680" y="6935"/>
                    <a:pt x="6727" y="6851"/>
                  </a:cubicBezTo>
                  <a:lnTo>
                    <a:pt x="7465" y="5125"/>
                  </a:lnTo>
                  <a:cubicBezTo>
                    <a:pt x="7501" y="5065"/>
                    <a:pt x="7489" y="5006"/>
                    <a:pt x="7454" y="4958"/>
                  </a:cubicBezTo>
                  <a:cubicBezTo>
                    <a:pt x="7418" y="4910"/>
                    <a:pt x="7358" y="4887"/>
                    <a:pt x="7299" y="4887"/>
                  </a:cubicBezTo>
                  <a:lnTo>
                    <a:pt x="7227" y="4887"/>
                  </a:lnTo>
                  <a:lnTo>
                    <a:pt x="7632" y="4077"/>
                  </a:lnTo>
                  <a:cubicBezTo>
                    <a:pt x="7704" y="3946"/>
                    <a:pt x="7668" y="3779"/>
                    <a:pt x="7525" y="3696"/>
                  </a:cubicBezTo>
                  <a:lnTo>
                    <a:pt x="7501" y="3660"/>
                  </a:lnTo>
                  <a:lnTo>
                    <a:pt x="7513" y="3648"/>
                  </a:lnTo>
                  <a:cubicBezTo>
                    <a:pt x="7537" y="3601"/>
                    <a:pt x="7573" y="3601"/>
                    <a:pt x="7596" y="3601"/>
                  </a:cubicBezTo>
                  <a:close/>
                  <a:moveTo>
                    <a:pt x="4239" y="1"/>
                  </a:moveTo>
                  <a:cubicBezTo>
                    <a:pt x="4176" y="1"/>
                    <a:pt x="4112" y="2"/>
                    <a:pt x="4048" y="5"/>
                  </a:cubicBezTo>
                  <a:cubicBezTo>
                    <a:pt x="3001" y="41"/>
                    <a:pt x="2000" y="481"/>
                    <a:pt x="1262" y="1220"/>
                  </a:cubicBezTo>
                  <a:cubicBezTo>
                    <a:pt x="512" y="1970"/>
                    <a:pt x="84" y="2946"/>
                    <a:pt x="36" y="4006"/>
                  </a:cubicBezTo>
                  <a:cubicBezTo>
                    <a:pt x="0" y="5041"/>
                    <a:pt x="334" y="6053"/>
                    <a:pt x="1012" y="6863"/>
                  </a:cubicBezTo>
                  <a:cubicBezTo>
                    <a:pt x="1036" y="6911"/>
                    <a:pt x="1084" y="6923"/>
                    <a:pt x="1131" y="6923"/>
                  </a:cubicBezTo>
                  <a:cubicBezTo>
                    <a:pt x="1155" y="6923"/>
                    <a:pt x="1203" y="6911"/>
                    <a:pt x="1227" y="6875"/>
                  </a:cubicBezTo>
                  <a:cubicBezTo>
                    <a:pt x="1310" y="6815"/>
                    <a:pt x="1310" y="6708"/>
                    <a:pt x="1250" y="6649"/>
                  </a:cubicBezTo>
                  <a:cubicBezTo>
                    <a:pt x="631" y="5922"/>
                    <a:pt x="310" y="4982"/>
                    <a:pt x="357" y="4017"/>
                  </a:cubicBezTo>
                  <a:cubicBezTo>
                    <a:pt x="393" y="3053"/>
                    <a:pt x="786" y="2148"/>
                    <a:pt x="1465" y="1458"/>
                  </a:cubicBezTo>
                  <a:cubicBezTo>
                    <a:pt x="2155" y="779"/>
                    <a:pt x="3060" y="374"/>
                    <a:pt x="4025" y="338"/>
                  </a:cubicBezTo>
                  <a:cubicBezTo>
                    <a:pt x="4081" y="335"/>
                    <a:pt x="4137" y="334"/>
                    <a:pt x="4192" y="334"/>
                  </a:cubicBezTo>
                  <a:cubicBezTo>
                    <a:pt x="4358" y="334"/>
                    <a:pt x="4519" y="347"/>
                    <a:pt x="4679" y="374"/>
                  </a:cubicBezTo>
                  <a:lnTo>
                    <a:pt x="4906" y="636"/>
                  </a:lnTo>
                  <a:lnTo>
                    <a:pt x="4822" y="862"/>
                  </a:lnTo>
                  <a:lnTo>
                    <a:pt x="4679" y="624"/>
                  </a:lnTo>
                  <a:cubicBezTo>
                    <a:pt x="4656" y="577"/>
                    <a:pt x="4596" y="541"/>
                    <a:pt x="4536" y="541"/>
                  </a:cubicBezTo>
                  <a:lnTo>
                    <a:pt x="4001" y="541"/>
                  </a:lnTo>
                  <a:cubicBezTo>
                    <a:pt x="3941" y="541"/>
                    <a:pt x="3882" y="565"/>
                    <a:pt x="3858" y="624"/>
                  </a:cubicBezTo>
                  <a:lnTo>
                    <a:pt x="3477" y="1327"/>
                  </a:lnTo>
                  <a:cubicBezTo>
                    <a:pt x="3441" y="1410"/>
                    <a:pt x="3441" y="1529"/>
                    <a:pt x="3477" y="1624"/>
                  </a:cubicBezTo>
                  <a:cubicBezTo>
                    <a:pt x="3524" y="1708"/>
                    <a:pt x="3632" y="1767"/>
                    <a:pt x="3739" y="1791"/>
                  </a:cubicBezTo>
                  <a:lnTo>
                    <a:pt x="4036" y="1815"/>
                  </a:lnTo>
                  <a:cubicBezTo>
                    <a:pt x="4096" y="1815"/>
                    <a:pt x="4155" y="1803"/>
                    <a:pt x="4179" y="1743"/>
                  </a:cubicBezTo>
                  <a:lnTo>
                    <a:pt x="4286" y="1577"/>
                  </a:lnTo>
                  <a:lnTo>
                    <a:pt x="4346" y="1648"/>
                  </a:lnTo>
                  <a:lnTo>
                    <a:pt x="4298" y="1934"/>
                  </a:lnTo>
                  <a:lnTo>
                    <a:pt x="3798" y="2005"/>
                  </a:lnTo>
                  <a:cubicBezTo>
                    <a:pt x="3763" y="2005"/>
                    <a:pt x="3751" y="2029"/>
                    <a:pt x="3715" y="2041"/>
                  </a:cubicBezTo>
                  <a:lnTo>
                    <a:pt x="3072" y="2517"/>
                  </a:lnTo>
                  <a:cubicBezTo>
                    <a:pt x="3048" y="2541"/>
                    <a:pt x="3024" y="2577"/>
                    <a:pt x="3024" y="2601"/>
                  </a:cubicBezTo>
                  <a:lnTo>
                    <a:pt x="2941" y="2898"/>
                  </a:lnTo>
                  <a:lnTo>
                    <a:pt x="2727" y="2874"/>
                  </a:lnTo>
                  <a:cubicBezTo>
                    <a:pt x="2716" y="2874"/>
                    <a:pt x="2706" y="2873"/>
                    <a:pt x="2696" y="2873"/>
                  </a:cubicBezTo>
                  <a:cubicBezTo>
                    <a:pt x="2565" y="2873"/>
                    <a:pt x="2449" y="2943"/>
                    <a:pt x="2405" y="3065"/>
                  </a:cubicBezTo>
                  <a:lnTo>
                    <a:pt x="2274" y="3422"/>
                  </a:lnTo>
                  <a:cubicBezTo>
                    <a:pt x="2250" y="3494"/>
                    <a:pt x="2250" y="3589"/>
                    <a:pt x="2286" y="3660"/>
                  </a:cubicBezTo>
                  <a:cubicBezTo>
                    <a:pt x="2334" y="3732"/>
                    <a:pt x="2393" y="3791"/>
                    <a:pt x="2465" y="3815"/>
                  </a:cubicBezTo>
                  <a:cubicBezTo>
                    <a:pt x="2322" y="3887"/>
                    <a:pt x="2215" y="4029"/>
                    <a:pt x="2203" y="4196"/>
                  </a:cubicBezTo>
                  <a:lnTo>
                    <a:pt x="2203" y="4268"/>
                  </a:lnTo>
                  <a:lnTo>
                    <a:pt x="1739" y="4791"/>
                  </a:lnTo>
                  <a:cubicBezTo>
                    <a:pt x="1667" y="4863"/>
                    <a:pt x="1631" y="4970"/>
                    <a:pt x="1631" y="5077"/>
                  </a:cubicBezTo>
                  <a:lnTo>
                    <a:pt x="1631" y="5684"/>
                  </a:lnTo>
                  <a:cubicBezTo>
                    <a:pt x="1631" y="5839"/>
                    <a:pt x="1691" y="5994"/>
                    <a:pt x="1810" y="6101"/>
                  </a:cubicBezTo>
                  <a:lnTo>
                    <a:pt x="2239" y="6518"/>
                  </a:lnTo>
                  <a:cubicBezTo>
                    <a:pt x="2334" y="6613"/>
                    <a:pt x="2465" y="6673"/>
                    <a:pt x="2596" y="6684"/>
                  </a:cubicBezTo>
                  <a:lnTo>
                    <a:pt x="3882" y="6792"/>
                  </a:lnTo>
                  <a:lnTo>
                    <a:pt x="3882" y="6827"/>
                  </a:lnTo>
                  <a:cubicBezTo>
                    <a:pt x="3870" y="6994"/>
                    <a:pt x="3929" y="7149"/>
                    <a:pt x="4060" y="7232"/>
                  </a:cubicBezTo>
                  <a:lnTo>
                    <a:pt x="4286" y="7399"/>
                  </a:lnTo>
                  <a:lnTo>
                    <a:pt x="4263" y="7446"/>
                  </a:lnTo>
                  <a:cubicBezTo>
                    <a:pt x="4203" y="7601"/>
                    <a:pt x="4263" y="7804"/>
                    <a:pt x="4406" y="7899"/>
                  </a:cubicBezTo>
                  <a:lnTo>
                    <a:pt x="4465" y="7958"/>
                  </a:lnTo>
                  <a:cubicBezTo>
                    <a:pt x="4406" y="7958"/>
                    <a:pt x="4358" y="7982"/>
                    <a:pt x="4298" y="7982"/>
                  </a:cubicBezTo>
                  <a:cubicBezTo>
                    <a:pt x="4250" y="7984"/>
                    <a:pt x="4202" y="7985"/>
                    <a:pt x="4153" y="7985"/>
                  </a:cubicBezTo>
                  <a:cubicBezTo>
                    <a:pt x="3241" y="7985"/>
                    <a:pt x="2368" y="7666"/>
                    <a:pt x="1667" y="7089"/>
                  </a:cubicBezTo>
                  <a:cubicBezTo>
                    <a:pt x="1630" y="7062"/>
                    <a:pt x="1590" y="7050"/>
                    <a:pt x="1553" y="7050"/>
                  </a:cubicBezTo>
                  <a:cubicBezTo>
                    <a:pt x="1508" y="7050"/>
                    <a:pt x="1467" y="7068"/>
                    <a:pt x="1441" y="7101"/>
                  </a:cubicBezTo>
                  <a:cubicBezTo>
                    <a:pt x="1381" y="7173"/>
                    <a:pt x="1393" y="7280"/>
                    <a:pt x="1453" y="7327"/>
                  </a:cubicBezTo>
                  <a:cubicBezTo>
                    <a:pt x="2215" y="7958"/>
                    <a:pt x="3155" y="8304"/>
                    <a:pt x="4132" y="8304"/>
                  </a:cubicBezTo>
                  <a:lnTo>
                    <a:pt x="4298" y="8304"/>
                  </a:lnTo>
                  <a:cubicBezTo>
                    <a:pt x="5334" y="8256"/>
                    <a:pt x="6334" y="7827"/>
                    <a:pt x="7084" y="7089"/>
                  </a:cubicBezTo>
                  <a:cubicBezTo>
                    <a:pt x="7823" y="6339"/>
                    <a:pt x="8251" y="5363"/>
                    <a:pt x="8299" y="4303"/>
                  </a:cubicBezTo>
                  <a:cubicBezTo>
                    <a:pt x="8394" y="3220"/>
                    <a:pt x="8049" y="2208"/>
                    <a:pt x="7382" y="1422"/>
                  </a:cubicBezTo>
                  <a:cubicBezTo>
                    <a:pt x="7350" y="1377"/>
                    <a:pt x="7304" y="1356"/>
                    <a:pt x="7258" y="1356"/>
                  </a:cubicBezTo>
                  <a:cubicBezTo>
                    <a:pt x="7220" y="1356"/>
                    <a:pt x="7183" y="1371"/>
                    <a:pt x="7156" y="1398"/>
                  </a:cubicBezTo>
                  <a:cubicBezTo>
                    <a:pt x="7084" y="1458"/>
                    <a:pt x="7084" y="1565"/>
                    <a:pt x="7144" y="1624"/>
                  </a:cubicBezTo>
                  <a:cubicBezTo>
                    <a:pt x="7584" y="2148"/>
                    <a:pt x="7870" y="2791"/>
                    <a:pt x="7989" y="3458"/>
                  </a:cubicBezTo>
                  <a:lnTo>
                    <a:pt x="7942" y="3410"/>
                  </a:lnTo>
                  <a:cubicBezTo>
                    <a:pt x="7867" y="3335"/>
                    <a:pt x="7754" y="3289"/>
                    <a:pt x="7628" y="3289"/>
                  </a:cubicBezTo>
                  <a:cubicBezTo>
                    <a:pt x="7614" y="3289"/>
                    <a:pt x="7599" y="3290"/>
                    <a:pt x="7584" y="3291"/>
                  </a:cubicBezTo>
                  <a:cubicBezTo>
                    <a:pt x="7454" y="3303"/>
                    <a:pt x="7334" y="3386"/>
                    <a:pt x="7263" y="3506"/>
                  </a:cubicBezTo>
                  <a:lnTo>
                    <a:pt x="7227" y="3541"/>
                  </a:lnTo>
                  <a:cubicBezTo>
                    <a:pt x="7156" y="3541"/>
                    <a:pt x="7084" y="3577"/>
                    <a:pt x="7025" y="3625"/>
                  </a:cubicBezTo>
                  <a:lnTo>
                    <a:pt x="6811" y="3363"/>
                  </a:lnTo>
                  <a:cubicBezTo>
                    <a:pt x="6779" y="3325"/>
                    <a:pt x="6739" y="3307"/>
                    <a:pt x="6698" y="3307"/>
                  </a:cubicBezTo>
                  <a:cubicBezTo>
                    <a:pt x="6661" y="3307"/>
                    <a:pt x="6625" y="3322"/>
                    <a:pt x="6596" y="3351"/>
                  </a:cubicBezTo>
                  <a:cubicBezTo>
                    <a:pt x="6513" y="3410"/>
                    <a:pt x="6513" y="3517"/>
                    <a:pt x="6572" y="3577"/>
                  </a:cubicBezTo>
                  <a:lnTo>
                    <a:pt x="6906" y="3958"/>
                  </a:lnTo>
                  <a:cubicBezTo>
                    <a:pt x="6930" y="3994"/>
                    <a:pt x="6977" y="4017"/>
                    <a:pt x="7025" y="4017"/>
                  </a:cubicBezTo>
                  <a:cubicBezTo>
                    <a:pt x="7073" y="4017"/>
                    <a:pt x="7108" y="4006"/>
                    <a:pt x="7144" y="3970"/>
                  </a:cubicBezTo>
                  <a:lnTo>
                    <a:pt x="7251" y="3875"/>
                  </a:lnTo>
                  <a:lnTo>
                    <a:pt x="7382" y="3958"/>
                  </a:lnTo>
                  <a:lnTo>
                    <a:pt x="6894" y="4934"/>
                  </a:lnTo>
                  <a:lnTo>
                    <a:pt x="6858" y="4934"/>
                  </a:lnTo>
                  <a:cubicBezTo>
                    <a:pt x="6834" y="4934"/>
                    <a:pt x="6787" y="4910"/>
                    <a:pt x="6775" y="4887"/>
                  </a:cubicBezTo>
                  <a:lnTo>
                    <a:pt x="6132" y="4101"/>
                  </a:lnTo>
                  <a:cubicBezTo>
                    <a:pt x="6098" y="4053"/>
                    <a:pt x="6049" y="4033"/>
                    <a:pt x="6001" y="4033"/>
                  </a:cubicBezTo>
                  <a:cubicBezTo>
                    <a:pt x="5966" y="4033"/>
                    <a:pt x="5931" y="4045"/>
                    <a:pt x="5906" y="4065"/>
                  </a:cubicBezTo>
                  <a:cubicBezTo>
                    <a:pt x="5834" y="4125"/>
                    <a:pt x="5834" y="4232"/>
                    <a:pt x="5882" y="4291"/>
                  </a:cubicBezTo>
                  <a:lnTo>
                    <a:pt x="6513" y="5077"/>
                  </a:lnTo>
                  <a:cubicBezTo>
                    <a:pt x="6608" y="5184"/>
                    <a:pt x="6739" y="5244"/>
                    <a:pt x="6894" y="5244"/>
                  </a:cubicBezTo>
                  <a:lnTo>
                    <a:pt x="7096" y="5232"/>
                  </a:lnTo>
                  <a:lnTo>
                    <a:pt x="6453" y="6720"/>
                  </a:lnTo>
                  <a:cubicBezTo>
                    <a:pt x="6418" y="6815"/>
                    <a:pt x="6346" y="6923"/>
                    <a:pt x="6275" y="7018"/>
                  </a:cubicBezTo>
                  <a:lnTo>
                    <a:pt x="5775" y="7625"/>
                  </a:lnTo>
                  <a:cubicBezTo>
                    <a:pt x="5513" y="7744"/>
                    <a:pt x="5251" y="7816"/>
                    <a:pt x="4965" y="7875"/>
                  </a:cubicBezTo>
                  <a:lnTo>
                    <a:pt x="4691" y="7625"/>
                  </a:lnTo>
                  <a:cubicBezTo>
                    <a:pt x="4656" y="7589"/>
                    <a:pt x="4644" y="7554"/>
                    <a:pt x="4656" y="7506"/>
                  </a:cubicBezTo>
                  <a:lnTo>
                    <a:pt x="4703" y="7339"/>
                  </a:lnTo>
                  <a:cubicBezTo>
                    <a:pt x="4715" y="7280"/>
                    <a:pt x="4703" y="7208"/>
                    <a:pt x="4644" y="7161"/>
                  </a:cubicBezTo>
                  <a:lnTo>
                    <a:pt x="4322" y="6923"/>
                  </a:lnTo>
                  <a:cubicBezTo>
                    <a:pt x="4298" y="6899"/>
                    <a:pt x="4286" y="6863"/>
                    <a:pt x="4286" y="6815"/>
                  </a:cubicBezTo>
                  <a:lnTo>
                    <a:pt x="4310" y="6613"/>
                  </a:lnTo>
                  <a:cubicBezTo>
                    <a:pt x="4310" y="6565"/>
                    <a:pt x="4310" y="6518"/>
                    <a:pt x="4286" y="6494"/>
                  </a:cubicBezTo>
                  <a:cubicBezTo>
                    <a:pt x="4251" y="6458"/>
                    <a:pt x="4203" y="6434"/>
                    <a:pt x="4167" y="6434"/>
                  </a:cubicBezTo>
                  <a:lnTo>
                    <a:pt x="2703" y="6315"/>
                  </a:lnTo>
                  <a:cubicBezTo>
                    <a:pt x="2643" y="6315"/>
                    <a:pt x="2596" y="6280"/>
                    <a:pt x="2560" y="6244"/>
                  </a:cubicBezTo>
                  <a:lnTo>
                    <a:pt x="2120" y="5827"/>
                  </a:lnTo>
                  <a:cubicBezTo>
                    <a:pt x="2084" y="5780"/>
                    <a:pt x="2048" y="5708"/>
                    <a:pt x="2048" y="5649"/>
                  </a:cubicBezTo>
                  <a:lnTo>
                    <a:pt x="2048" y="5030"/>
                  </a:lnTo>
                  <a:cubicBezTo>
                    <a:pt x="2048" y="5006"/>
                    <a:pt x="2060" y="4970"/>
                    <a:pt x="2084" y="4958"/>
                  </a:cubicBezTo>
                  <a:lnTo>
                    <a:pt x="2572" y="4398"/>
                  </a:lnTo>
                  <a:cubicBezTo>
                    <a:pt x="2596" y="4363"/>
                    <a:pt x="2620" y="4339"/>
                    <a:pt x="2620" y="4291"/>
                  </a:cubicBezTo>
                  <a:lnTo>
                    <a:pt x="2620" y="4160"/>
                  </a:lnTo>
                  <a:cubicBezTo>
                    <a:pt x="2620" y="4113"/>
                    <a:pt x="2643" y="4065"/>
                    <a:pt x="2691" y="4053"/>
                  </a:cubicBezTo>
                  <a:lnTo>
                    <a:pt x="3072" y="3887"/>
                  </a:lnTo>
                  <a:lnTo>
                    <a:pt x="3810" y="3875"/>
                  </a:lnTo>
                  <a:cubicBezTo>
                    <a:pt x="3822" y="3875"/>
                    <a:pt x="3834" y="3887"/>
                    <a:pt x="3834" y="3898"/>
                  </a:cubicBezTo>
                  <a:cubicBezTo>
                    <a:pt x="3846" y="4029"/>
                    <a:pt x="3953" y="4137"/>
                    <a:pt x="4072" y="4184"/>
                  </a:cubicBezTo>
                  <a:lnTo>
                    <a:pt x="4596" y="4363"/>
                  </a:lnTo>
                  <a:cubicBezTo>
                    <a:pt x="4628" y="4370"/>
                    <a:pt x="4661" y="4374"/>
                    <a:pt x="4693" y="4374"/>
                  </a:cubicBezTo>
                  <a:cubicBezTo>
                    <a:pt x="4766" y="4374"/>
                    <a:pt x="4836" y="4353"/>
                    <a:pt x="4894" y="4303"/>
                  </a:cubicBezTo>
                  <a:cubicBezTo>
                    <a:pt x="4953" y="4244"/>
                    <a:pt x="5001" y="4148"/>
                    <a:pt x="4989" y="4065"/>
                  </a:cubicBezTo>
                  <a:lnTo>
                    <a:pt x="5644" y="4017"/>
                  </a:lnTo>
                  <a:cubicBezTo>
                    <a:pt x="5751" y="4006"/>
                    <a:pt x="5882" y="3946"/>
                    <a:pt x="5953" y="3839"/>
                  </a:cubicBezTo>
                  <a:cubicBezTo>
                    <a:pt x="6025" y="3732"/>
                    <a:pt x="6060" y="3613"/>
                    <a:pt x="6025" y="3482"/>
                  </a:cubicBezTo>
                  <a:lnTo>
                    <a:pt x="6013" y="3398"/>
                  </a:lnTo>
                  <a:cubicBezTo>
                    <a:pt x="5980" y="3258"/>
                    <a:pt x="5870" y="3157"/>
                    <a:pt x="5725" y="3157"/>
                  </a:cubicBezTo>
                  <a:cubicBezTo>
                    <a:pt x="5710" y="3157"/>
                    <a:pt x="5695" y="3158"/>
                    <a:pt x="5679" y="3160"/>
                  </a:cubicBezTo>
                  <a:lnTo>
                    <a:pt x="5346" y="3184"/>
                  </a:lnTo>
                  <a:lnTo>
                    <a:pt x="5298" y="3125"/>
                  </a:lnTo>
                  <a:lnTo>
                    <a:pt x="5739" y="2684"/>
                  </a:lnTo>
                  <a:cubicBezTo>
                    <a:pt x="5799" y="2624"/>
                    <a:pt x="5799" y="2517"/>
                    <a:pt x="5739" y="2458"/>
                  </a:cubicBezTo>
                  <a:cubicBezTo>
                    <a:pt x="5709" y="2428"/>
                    <a:pt x="5671" y="2413"/>
                    <a:pt x="5632" y="2413"/>
                  </a:cubicBezTo>
                  <a:cubicBezTo>
                    <a:pt x="5593" y="2413"/>
                    <a:pt x="5554" y="2428"/>
                    <a:pt x="5525" y="2458"/>
                  </a:cubicBezTo>
                  <a:lnTo>
                    <a:pt x="4965" y="3005"/>
                  </a:lnTo>
                  <a:lnTo>
                    <a:pt x="4787" y="3077"/>
                  </a:lnTo>
                  <a:lnTo>
                    <a:pt x="4286" y="2696"/>
                  </a:lnTo>
                  <a:cubicBezTo>
                    <a:pt x="4251" y="2669"/>
                    <a:pt x="4208" y="2656"/>
                    <a:pt x="4169" y="2656"/>
                  </a:cubicBezTo>
                  <a:cubicBezTo>
                    <a:pt x="4156" y="2656"/>
                    <a:pt x="4144" y="2657"/>
                    <a:pt x="4132" y="2660"/>
                  </a:cubicBezTo>
                  <a:lnTo>
                    <a:pt x="3417" y="2886"/>
                  </a:lnTo>
                  <a:cubicBezTo>
                    <a:pt x="3405" y="2886"/>
                    <a:pt x="3370" y="2898"/>
                    <a:pt x="3358" y="2922"/>
                  </a:cubicBezTo>
                  <a:lnTo>
                    <a:pt x="3405" y="2708"/>
                  </a:lnTo>
                  <a:lnTo>
                    <a:pt x="3977" y="2291"/>
                  </a:lnTo>
                  <a:lnTo>
                    <a:pt x="4548" y="2208"/>
                  </a:lnTo>
                  <a:cubicBezTo>
                    <a:pt x="4632" y="2184"/>
                    <a:pt x="4691" y="2148"/>
                    <a:pt x="4691" y="2065"/>
                  </a:cubicBezTo>
                  <a:lnTo>
                    <a:pt x="4751" y="1589"/>
                  </a:lnTo>
                  <a:cubicBezTo>
                    <a:pt x="4751" y="1553"/>
                    <a:pt x="4751" y="1505"/>
                    <a:pt x="4715" y="1470"/>
                  </a:cubicBezTo>
                  <a:lnTo>
                    <a:pt x="4477" y="1172"/>
                  </a:lnTo>
                  <a:cubicBezTo>
                    <a:pt x="4441" y="1136"/>
                    <a:pt x="4406" y="1112"/>
                    <a:pt x="4346" y="1112"/>
                  </a:cubicBezTo>
                  <a:cubicBezTo>
                    <a:pt x="4298" y="1112"/>
                    <a:pt x="4239" y="1148"/>
                    <a:pt x="4215" y="1196"/>
                  </a:cubicBezTo>
                  <a:lnTo>
                    <a:pt x="4036" y="1446"/>
                  </a:lnTo>
                  <a:lnTo>
                    <a:pt x="3834" y="1434"/>
                  </a:lnTo>
                  <a:lnTo>
                    <a:pt x="4155" y="815"/>
                  </a:lnTo>
                  <a:lnTo>
                    <a:pt x="4477" y="815"/>
                  </a:lnTo>
                  <a:lnTo>
                    <a:pt x="4727" y="1267"/>
                  </a:lnTo>
                  <a:cubicBezTo>
                    <a:pt x="4763" y="1327"/>
                    <a:pt x="4822" y="1350"/>
                    <a:pt x="4882" y="1350"/>
                  </a:cubicBezTo>
                  <a:cubicBezTo>
                    <a:pt x="4941" y="1350"/>
                    <a:pt x="5001" y="1315"/>
                    <a:pt x="5025" y="1255"/>
                  </a:cubicBezTo>
                  <a:lnTo>
                    <a:pt x="5251" y="719"/>
                  </a:lnTo>
                  <a:cubicBezTo>
                    <a:pt x="5298" y="624"/>
                    <a:pt x="5287" y="505"/>
                    <a:pt x="5215" y="434"/>
                  </a:cubicBezTo>
                  <a:lnTo>
                    <a:pt x="5215" y="434"/>
                  </a:lnTo>
                  <a:cubicBezTo>
                    <a:pt x="5751" y="577"/>
                    <a:pt x="6263" y="839"/>
                    <a:pt x="6692" y="1208"/>
                  </a:cubicBezTo>
                  <a:cubicBezTo>
                    <a:pt x="6724" y="1234"/>
                    <a:pt x="6763" y="1247"/>
                    <a:pt x="6801" y="1247"/>
                  </a:cubicBezTo>
                  <a:cubicBezTo>
                    <a:pt x="6847" y="1247"/>
                    <a:pt x="6892" y="1228"/>
                    <a:pt x="6918" y="1196"/>
                  </a:cubicBezTo>
                  <a:cubicBezTo>
                    <a:pt x="6977" y="1112"/>
                    <a:pt x="6965" y="1017"/>
                    <a:pt x="6906" y="969"/>
                  </a:cubicBezTo>
                  <a:cubicBezTo>
                    <a:pt x="6157" y="343"/>
                    <a:pt x="5219" y="1"/>
                    <a:pt x="42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2020104020203"/>
                <a:ea typeface="+mn-ea"/>
                <a:cs typeface="+mn-cs"/>
              </a:endParaRPr>
            </a:p>
          </p:txBody>
        </p:sp>
      </p:grpSp>
      <p:sp>
        <p:nvSpPr>
          <p:cNvPr id="51" name="Cylinder 50">
            <a:extLst>
              <a:ext uri="{FF2B5EF4-FFF2-40B4-BE49-F238E27FC236}">
                <a16:creationId xmlns:a16="http://schemas.microsoft.com/office/drawing/2014/main" id="{0066BEC7-6C8E-446E-A1DF-701A902F2734}"/>
              </a:ext>
            </a:extLst>
          </p:cNvPr>
          <p:cNvSpPr/>
          <p:nvPr/>
        </p:nvSpPr>
        <p:spPr>
          <a:xfrm>
            <a:off x="10388079" y="2043815"/>
            <a:ext cx="1529227" cy="1354885"/>
          </a:xfrm>
          <a:prstGeom prst="can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Demi" panose="020B0502020104020203"/>
                <a:ea typeface="+mn-ea"/>
                <a:cs typeface="+mn-cs"/>
              </a:rPr>
              <a:t>R*STARS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Demi" panose="020B0502020104020203"/>
                <a:ea typeface="+mn-ea"/>
                <a:cs typeface="+mn-cs"/>
              </a:rPr>
              <a:t>/ ODOT Teams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Demi" panose="020B0502020104020203"/>
              <a:ea typeface="+mn-ea"/>
              <a:cs typeface="+mn-cs"/>
            </a:endParaRPr>
          </a:p>
        </p:txBody>
      </p:sp>
      <p:sp>
        <p:nvSpPr>
          <p:cNvPr id="2" name="Arrow: Left-Right 1">
            <a:extLst>
              <a:ext uri="{FF2B5EF4-FFF2-40B4-BE49-F238E27FC236}">
                <a16:creationId xmlns:a16="http://schemas.microsoft.com/office/drawing/2014/main" id="{E1AA1CD9-9442-42A5-A82B-CAC6D383FA7F}"/>
              </a:ext>
            </a:extLst>
          </p:cNvPr>
          <p:cNvSpPr/>
          <p:nvPr/>
        </p:nvSpPr>
        <p:spPr>
          <a:xfrm>
            <a:off x="9583051" y="2454545"/>
            <a:ext cx="781053" cy="358658"/>
          </a:xfrm>
          <a:prstGeom prst="left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pic>
        <p:nvPicPr>
          <p:cNvPr id="4" name="Graphic 3" descr="Sort outline">
            <a:extLst>
              <a:ext uri="{FF2B5EF4-FFF2-40B4-BE49-F238E27FC236}">
                <a16:creationId xmlns:a16="http://schemas.microsoft.com/office/drawing/2014/main" id="{1839A362-FBBE-4FAA-B5F0-95C910E82B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4721" y="5095229"/>
            <a:ext cx="548428" cy="548428"/>
          </a:xfrm>
          <a:prstGeom prst="rect">
            <a:avLst/>
          </a:prstGeom>
        </p:spPr>
      </p:pic>
      <p:pic>
        <p:nvPicPr>
          <p:cNvPr id="6" name="Graphic 5" descr="Register outline">
            <a:extLst>
              <a:ext uri="{FF2B5EF4-FFF2-40B4-BE49-F238E27FC236}">
                <a16:creationId xmlns:a16="http://schemas.microsoft.com/office/drawing/2014/main" id="{EE95B7CA-020D-4BB8-B03F-77EBB98E65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473894" y="5086731"/>
            <a:ext cx="532374" cy="532374"/>
          </a:xfrm>
          <a:prstGeom prst="rect">
            <a:avLst/>
          </a:prstGeom>
        </p:spPr>
      </p:pic>
      <p:pic>
        <p:nvPicPr>
          <p:cNvPr id="8" name="Graphic 7" descr="Receipt outline">
            <a:extLst>
              <a:ext uri="{FF2B5EF4-FFF2-40B4-BE49-F238E27FC236}">
                <a16:creationId xmlns:a16="http://schemas.microsoft.com/office/drawing/2014/main" id="{CA75C1E8-C500-4A76-BD53-87832B99E2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930689" y="5117840"/>
            <a:ext cx="501265" cy="501265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70EFD66C-CD29-408E-8D09-668EABE2B94C}"/>
              </a:ext>
            </a:extLst>
          </p:cNvPr>
          <p:cNvSpPr txBox="1"/>
          <p:nvPr/>
        </p:nvSpPr>
        <p:spPr>
          <a:xfrm>
            <a:off x="8126651" y="3127165"/>
            <a:ext cx="11363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Demi" panose="020B0502020104020203"/>
                <a:ea typeface="+mn-ea"/>
                <a:cs typeface="+mn-cs"/>
              </a:rPr>
              <a:t>Includes: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2765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2F00D-79B4-41D4-A9B6-62563A4FD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652333"/>
          </a:xfrm>
        </p:spPr>
        <p:txBody>
          <a:bodyPr/>
          <a:lstStyle/>
          <a:p>
            <a:pPr algn="ctr"/>
            <a:r>
              <a:rPr lang="en-US" dirty="0"/>
              <a:t>4 points of integration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BAC26BF-2B33-4234-B002-72E70039F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6182B8F-3E91-450A-92FF-DA0DC9563DC3}"/>
              </a:ext>
            </a:extLst>
          </p:cNvPr>
          <p:cNvSpPr/>
          <p:nvPr/>
        </p:nvSpPr>
        <p:spPr>
          <a:xfrm>
            <a:off x="2464381" y="1818407"/>
            <a:ext cx="1797628" cy="4163891"/>
          </a:xfrm>
          <a:prstGeom prst="rect">
            <a:avLst/>
          </a:prstGeom>
          <a:solidFill>
            <a:srgbClr val="2C56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4000" dirty="0">
                <a:latin typeface="+mj-lt"/>
              </a:rPr>
              <a:t>OREGONBUYS</a:t>
            </a:r>
            <a:endParaRPr lang="en-US" dirty="0">
              <a:latin typeface="+mj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528879D-4291-45D7-A967-E038BB05D2AA}"/>
              </a:ext>
            </a:extLst>
          </p:cNvPr>
          <p:cNvSpPr/>
          <p:nvPr/>
        </p:nvSpPr>
        <p:spPr>
          <a:xfrm>
            <a:off x="7968097" y="1818407"/>
            <a:ext cx="1797628" cy="4163891"/>
          </a:xfrm>
          <a:prstGeom prst="rect">
            <a:avLst/>
          </a:prstGeom>
          <a:solidFill>
            <a:srgbClr val="2C56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4000" dirty="0">
                <a:latin typeface="+mj-lt"/>
              </a:rPr>
              <a:t>R*STARS</a:t>
            </a:r>
            <a:endParaRPr lang="en-US" dirty="0">
              <a:latin typeface="+mj-lt"/>
            </a:endParaRP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DD48F025-A307-4017-90B1-522B60E5D1AE}"/>
              </a:ext>
            </a:extLst>
          </p:cNvPr>
          <p:cNvSpPr/>
          <p:nvPr/>
        </p:nvSpPr>
        <p:spPr>
          <a:xfrm>
            <a:off x="4539964" y="3932586"/>
            <a:ext cx="3335482" cy="789323"/>
          </a:xfrm>
          <a:prstGeom prst="rightArrow">
            <a:avLst/>
          </a:prstGeom>
          <a:solidFill>
            <a:srgbClr val="3970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3. Expenditures</a:t>
            </a:r>
          </a:p>
        </p:txBody>
      </p:sp>
      <p:sp>
        <p:nvSpPr>
          <p:cNvPr id="9" name="Arrow: Left 8">
            <a:extLst>
              <a:ext uri="{FF2B5EF4-FFF2-40B4-BE49-F238E27FC236}">
                <a16:creationId xmlns:a16="http://schemas.microsoft.com/office/drawing/2014/main" id="{64C9E6E1-4CE9-4DFE-89D6-0C9ACC867680}"/>
              </a:ext>
            </a:extLst>
          </p:cNvPr>
          <p:cNvSpPr/>
          <p:nvPr/>
        </p:nvSpPr>
        <p:spPr>
          <a:xfrm>
            <a:off x="4364183" y="1968122"/>
            <a:ext cx="3418611" cy="789323"/>
          </a:xfrm>
          <a:prstGeom prst="leftArrow">
            <a:avLst/>
          </a:prstGeom>
          <a:solidFill>
            <a:srgbClr val="3970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1. Vendor Remits</a:t>
            </a:r>
          </a:p>
        </p:txBody>
      </p:sp>
      <p:sp>
        <p:nvSpPr>
          <p:cNvPr id="10" name="Arrow: Left 9">
            <a:extLst>
              <a:ext uri="{FF2B5EF4-FFF2-40B4-BE49-F238E27FC236}">
                <a16:creationId xmlns:a16="http://schemas.microsoft.com/office/drawing/2014/main" id="{46150BD9-39D0-4644-84FE-7683713D9877}"/>
              </a:ext>
            </a:extLst>
          </p:cNvPr>
          <p:cNvSpPr/>
          <p:nvPr/>
        </p:nvSpPr>
        <p:spPr>
          <a:xfrm>
            <a:off x="4447311" y="3003940"/>
            <a:ext cx="3335483" cy="789323"/>
          </a:xfrm>
          <a:prstGeom prst="leftArrow">
            <a:avLst/>
          </a:prstGeom>
          <a:solidFill>
            <a:srgbClr val="3970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2. Account Codes</a:t>
            </a:r>
          </a:p>
        </p:txBody>
      </p:sp>
      <p:sp>
        <p:nvSpPr>
          <p:cNvPr id="11" name="Arrow: Left 10">
            <a:extLst>
              <a:ext uri="{FF2B5EF4-FFF2-40B4-BE49-F238E27FC236}">
                <a16:creationId xmlns:a16="http://schemas.microsoft.com/office/drawing/2014/main" id="{73493736-A85C-47FA-862F-89850ED5D126}"/>
              </a:ext>
            </a:extLst>
          </p:cNvPr>
          <p:cNvSpPr/>
          <p:nvPr/>
        </p:nvSpPr>
        <p:spPr>
          <a:xfrm>
            <a:off x="4405747" y="5000554"/>
            <a:ext cx="3335482" cy="789323"/>
          </a:xfrm>
          <a:prstGeom prst="leftArrow">
            <a:avLst/>
          </a:prstGeom>
          <a:solidFill>
            <a:srgbClr val="3970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4. Check/Payment Data</a:t>
            </a:r>
          </a:p>
        </p:txBody>
      </p:sp>
    </p:spTree>
    <p:extLst>
      <p:ext uri="{BB962C8B-B14F-4D97-AF65-F5344CB8AC3E}">
        <p14:creationId xmlns:p14="http://schemas.microsoft.com/office/powerpoint/2010/main" val="26305657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F01E05-408A-48C4-9AF1-B1D55D8D2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894" y="1089951"/>
            <a:ext cx="11029616" cy="486050"/>
          </a:xfrm>
        </p:spPr>
        <p:txBody>
          <a:bodyPr>
            <a:noAutofit/>
          </a:bodyPr>
          <a:lstStyle/>
          <a:p>
            <a:r>
              <a:rPr lang="en-US" dirty="0"/>
              <a:t>Shift in process statewide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9E6469A-D79E-4AF4-9626-912409A2F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9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432D94-A72D-49F7-B486-F0F80C578E75}"/>
              </a:ext>
            </a:extLst>
          </p:cNvPr>
          <p:cNvSpPr txBox="1"/>
          <p:nvPr/>
        </p:nvSpPr>
        <p:spPr>
          <a:xfrm>
            <a:off x="575894" y="1671165"/>
            <a:ext cx="10438264" cy="192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Clr>
                <a:srgbClr val="006699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SFMS remains the financial system of record </a:t>
            </a:r>
          </a:p>
          <a:p>
            <a:pPr marL="342900" indent="-342900">
              <a:spcAft>
                <a:spcPts val="600"/>
              </a:spcAft>
              <a:buClr>
                <a:srgbClr val="006699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Invoices for goods and services are approved through OregonBuys</a:t>
            </a:r>
          </a:p>
          <a:p>
            <a:pPr marL="342900" indent="-342900">
              <a:spcAft>
                <a:spcPts val="600"/>
              </a:spcAft>
              <a:buClr>
                <a:srgbClr val="006699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Transactions interface to R*STARS in batches, in on hold status, ready for approved release of payments</a:t>
            </a:r>
          </a:p>
          <a:p>
            <a:endParaRPr lang="en-US" sz="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975B00-EF71-4156-8470-E0D382DBC4DA}"/>
              </a:ext>
            </a:extLst>
          </p:cNvPr>
          <p:cNvSpPr txBox="1"/>
          <p:nvPr/>
        </p:nvSpPr>
        <p:spPr>
          <a:xfrm>
            <a:off x="586489" y="4111896"/>
            <a:ext cx="10438265" cy="1677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By the end of Phase II all state agencies will use OregonBuys to perform the following tasks:</a:t>
            </a:r>
          </a:p>
          <a:p>
            <a:pPr marL="342900" indent="-342900">
              <a:buClr>
                <a:srgbClr val="006699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Submit requisitions for approval</a:t>
            </a:r>
          </a:p>
          <a:p>
            <a:pPr marL="342900" indent="-342900">
              <a:buClr>
                <a:srgbClr val="006699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Issue purchase orders </a:t>
            </a:r>
          </a:p>
          <a:p>
            <a:pPr marL="342900" indent="-342900">
              <a:buClr>
                <a:srgbClr val="006699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Receiving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CE51DAE-A71B-496A-BFAA-3BFD4CF54C39}"/>
              </a:ext>
            </a:extLst>
          </p:cNvPr>
          <p:cNvSpPr txBox="1">
            <a:spLocks/>
          </p:cNvSpPr>
          <p:nvPr/>
        </p:nvSpPr>
        <p:spPr>
          <a:xfrm>
            <a:off x="575894" y="3603601"/>
            <a:ext cx="11029616" cy="4860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What does this mean to my agency?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3844866-4ECB-4301-A946-E4CFA2565B2A}"/>
              </a:ext>
            </a:extLst>
          </p:cNvPr>
          <p:cNvSpPr txBox="1"/>
          <p:nvPr/>
        </p:nvSpPr>
        <p:spPr>
          <a:xfrm>
            <a:off x="5644533" y="4501908"/>
            <a:ext cx="609426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Clr>
                <a:srgbClr val="006699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Invoices</a:t>
            </a:r>
          </a:p>
          <a:p>
            <a:pPr marL="342900" indent="-342900">
              <a:buClr>
                <a:srgbClr val="006699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Release for payment (in R*STARS or TEAMS)</a:t>
            </a:r>
          </a:p>
        </p:txBody>
      </p:sp>
    </p:spTree>
    <p:extLst>
      <p:ext uri="{BB962C8B-B14F-4D97-AF65-F5344CB8AC3E}">
        <p14:creationId xmlns:p14="http://schemas.microsoft.com/office/powerpoint/2010/main" val="1233100558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Dividend">
      <a:majorFont>
        <a:latin typeface="Franklin Gothic Demi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ppt/theme/theme2.xml><?xml version="1.0" encoding="utf-8"?>
<a:theme xmlns:a="http://schemas.openxmlformats.org/drawingml/2006/main" name="1_DividendVTI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Dividend">
      <a:majorFont>
        <a:latin typeface="Franklin Gothic Demi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Green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ntract_x0020_Years xmlns="e93a1355-dcbd-4ee6-87a8-44e09f1824ca" xsi:nil="true"/>
    <related_x0020_document xmlns="e93a1355-dcbd-4ee6-87a8-44e09f1824ca">
      <Url xsi:nil="true"/>
      <Description xsi:nil="true"/>
    </related_x0020_document>
    <Sub_x002d_Category xmlns="e93a1355-dcbd-4ee6-87a8-44e09f1824ca" xsi:nil="true"/>
    <Description0 xmlns="e93a1355-dcbd-4ee6-87a8-44e09f1824ca" xsi:nil="true"/>
    <Draft xmlns="e93a1355-dcbd-4ee6-87a8-44e09f1824ca">
      <Url xsi:nil="true"/>
      <Description xsi:nil="true"/>
    </Draft>
    <PublishingExpirationDate xmlns="http://schemas.microsoft.com/sharepoint/v3" xsi:nil="true"/>
    <Category xmlns="e93a1355-dcbd-4ee6-87a8-44e09f1824ca">Development</Category>
    <PublishingStartDate xmlns="http://schemas.microsoft.com/sharepoint/v3" xsi:nil="true"/>
    <Tags xmlns="e93a1355-dcbd-4ee6-87a8-44e09f1824ca">OPMAB</Tag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6B76FC3C857F240A9C2E4F15016144F" ma:contentTypeVersion="10" ma:contentTypeDescription="Create a new document." ma:contentTypeScope="" ma:versionID="e9a1355cea752ef2b730c04fd06d7589">
  <xsd:schema xmlns:xsd="http://www.w3.org/2001/XMLSchema" xmlns:xs="http://www.w3.org/2001/XMLSchema" xmlns:p="http://schemas.microsoft.com/office/2006/metadata/properties" xmlns:ns1="http://schemas.microsoft.com/sharepoint/v3" xmlns:ns2="e93a1355-dcbd-4ee6-87a8-44e09f1824ca" xmlns:ns3="c11a4dd1-9999-41de-ad6b-508521c3559d" targetNamespace="http://schemas.microsoft.com/office/2006/metadata/properties" ma:root="true" ma:fieldsID="47b379964e44526d17c18a756cf23341" ns1:_="" ns2:_="" ns3:_="">
    <xsd:import namespace="http://schemas.microsoft.com/sharepoint/v3"/>
    <xsd:import namespace="e93a1355-dcbd-4ee6-87a8-44e09f1824ca"/>
    <xsd:import namespace="c11a4dd1-9999-41de-ad6b-508521c3559d"/>
    <xsd:element name="properties">
      <xsd:complexType>
        <xsd:sequence>
          <xsd:element name="documentManagement">
            <xsd:complexType>
              <xsd:all>
                <xsd:element ref="ns2:Category"/>
                <xsd:element ref="ns2:Sub_x002d_Category" minOccurs="0"/>
                <xsd:element ref="ns2:Description0" minOccurs="0"/>
                <xsd:element ref="ns2:Contract_x0020_Years" minOccurs="0"/>
                <xsd:element ref="ns1:PublishingStartDate" minOccurs="0"/>
                <xsd:element ref="ns1:PublishingExpirationDate" minOccurs="0"/>
                <xsd:element ref="ns2:Tags" minOccurs="0"/>
                <xsd:element ref="ns2:related_x0020_document" minOccurs="0"/>
                <xsd:element ref="ns2:Draft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3a1355-dcbd-4ee6-87a8-44e09f1824ca" elementFormDefault="qualified">
    <xsd:import namespace="http://schemas.microsoft.com/office/2006/documentManagement/types"/>
    <xsd:import namespace="http://schemas.microsoft.com/office/infopath/2007/PartnerControls"/>
    <xsd:element name="Category" ma:index="1" ma:displayName="Category" ma:format="Dropdown" ma:internalName="Category">
      <xsd:simpleType>
        <xsd:restriction base="dms:Choice">
          <xsd:enumeration value="Advice"/>
          <xsd:enumeration value="Class/Comp"/>
          <xsd:enumeration value="Development"/>
          <xsd:enumeration value="Forms"/>
          <xsd:enumeration value="LRU"/>
          <xsd:enumeration value="Services"/>
          <xsd:enumeration value="Systems"/>
        </xsd:restriction>
      </xsd:simpleType>
    </xsd:element>
    <xsd:element name="Sub_x002d_Category" ma:index="2" nillable="true" ma:displayName="Sub-Category" ma:format="Dropdown" ma:internalName="Sub_x002d_Category">
      <xsd:simpleType>
        <xsd:union memberTypes="dms:Text">
          <xsd:simpleType>
            <xsd:restriction base="dms:Choice">
              <xsd:enumeration value="Manual"/>
              <xsd:enumeration value="Procedural Rules"/>
              <xsd:enumeration value="General"/>
              <xsd:enumeration value="Class/Comp"/>
              <xsd:enumeration value="Position Management"/>
              <xsd:enumeration value="Filling Positions"/>
              <xsd:enumeration value="Workforce Management"/>
              <xsd:enumeration value="Employee Leave"/>
              <xsd:enumeration value="Discipline &amp; Discharge"/>
              <xsd:enumeration value="Safety &amp; Risk"/>
              <xsd:enumeration value="Labor Relations"/>
              <xsd:enumeration value="Arbitration"/>
              <xsd:enumeration value="CBA"/>
              <xsd:enumeration value="Workday"/>
              <xsd:enumeration value="Policy Review"/>
              <xsd:enumeration value="Payroll"/>
            </xsd:restriction>
          </xsd:simpleType>
        </xsd:union>
      </xsd:simpleType>
    </xsd:element>
    <xsd:element name="Description0" ma:index="3" nillable="true" ma:displayName="Description" ma:internalName="Description0">
      <xsd:simpleType>
        <xsd:restriction base="dms:Text">
          <xsd:maxLength value="255"/>
        </xsd:restriction>
      </xsd:simpleType>
    </xsd:element>
    <xsd:element name="Contract_x0020_Years" ma:index="5" nillable="true" ma:displayName="Contract Years" ma:internalName="Contract_x0020_Years">
      <xsd:simpleType>
        <xsd:restriction base="dms:Text">
          <xsd:maxLength value="255"/>
        </xsd:restriction>
      </xsd:simpleType>
    </xsd:element>
    <xsd:element name="Tags" ma:index="14" nillable="true" ma:displayName="Tags" ma:internalName="Tags">
      <xsd:simpleType>
        <xsd:restriction base="dms:Text">
          <xsd:maxLength value="255"/>
        </xsd:restriction>
      </xsd:simpleType>
    </xsd:element>
    <xsd:element name="related_x0020_document" ma:index="15" nillable="true" ma:displayName="related document" ma:format="Hyperlink" ma:internalName="related_x0020_document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Draft" ma:index="16" nillable="true" ma:displayName="Draft" ma:description="This field is only for use with policies out for review" ma:format="Hyperlink" ma:internalName="Draft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1a4dd1-9999-41de-ad6b-508521c3559d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0" ma:displayName="Content Type"/>
        <xsd:element ref="dc:title" minOccurs="0" maxOccurs="1" ma:index="0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A6D3478-2986-4664-940C-67E0CAA21E04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BB697BDB-9A66-465F-B20F-790CBCBE9233}"/>
</file>

<file path=customXml/itemProps3.xml><?xml version="1.0" encoding="utf-8"?>
<ds:datastoreItem xmlns:ds="http://schemas.openxmlformats.org/officeDocument/2006/customXml" ds:itemID="{B116C154-5A0F-4CDC-8C15-D2E21584649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{F2FC1C4E-8805-4E09-9AEE-B2B1915BADB5}tf56535239_win32</Template>
  <TotalTime>19738</TotalTime>
  <Words>1501</Words>
  <Application>Microsoft Office PowerPoint</Application>
  <PresentationFormat>Widescreen</PresentationFormat>
  <Paragraphs>255</Paragraphs>
  <Slides>23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5" baseType="lpstr">
      <vt:lpstr>Arial</vt:lpstr>
      <vt:lpstr>Calibri</vt:lpstr>
      <vt:lpstr>Courier New</vt:lpstr>
      <vt:lpstr>Franklin Gothic Book</vt:lpstr>
      <vt:lpstr>Franklin Gothic Demi</vt:lpstr>
      <vt:lpstr>Franklin Gothic Medium Cond</vt:lpstr>
      <vt:lpstr>helvetica</vt:lpstr>
      <vt:lpstr>Roboto</vt:lpstr>
      <vt:lpstr>Wingdings</vt:lpstr>
      <vt:lpstr>Wingdings 2</vt:lpstr>
      <vt:lpstr>DividendVTI</vt:lpstr>
      <vt:lpstr>1_DividendVTI</vt:lpstr>
      <vt:lpstr>OregonBuys</vt:lpstr>
      <vt:lpstr>What is OregonBuys?</vt:lpstr>
      <vt:lpstr>Five Project goals</vt:lpstr>
      <vt:lpstr>PowerPoint Presentation</vt:lpstr>
      <vt:lpstr>PowerPoint Presentation</vt:lpstr>
      <vt:lpstr>Project status</vt:lpstr>
      <vt:lpstr>What does Procure-to-pay mean?</vt:lpstr>
      <vt:lpstr>4 points of integration </vt:lpstr>
      <vt:lpstr>Shift in process statewide</vt:lpstr>
      <vt:lpstr>What to process in OregonBuys </vt:lpstr>
      <vt:lpstr>SPOTS Card Purchases</vt:lpstr>
      <vt:lpstr>Single sign On information</vt:lpstr>
      <vt:lpstr>PowerPoint Presentation</vt:lpstr>
      <vt:lpstr>how to request an OregonBuys account </vt:lpstr>
      <vt:lpstr>OregonBuys resources</vt:lpstr>
      <vt:lpstr>Program governance</vt:lpstr>
      <vt:lpstr>Operational support</vt:lpstr>
      <vt:lpstr>Marketplace</vt:lpstr>
      <vt:lpstr>punchouts</vt:lpstr>
      <vt:lpstr>Oregonbuys increases transparency</vt:lpstr>
      <vt:lpstr>easy visibility of bids for vendors and general public</vt:lpstr>
      <vt:lpstr>Questions?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OregonBuys</dc:title>
  <dc:creator>VELEZ Amy E * DAS</dc:creator>
  <cp:lastModifiedBy>BRAZEAL Nicole M * DAS</cp:lastModifiedBy>
  <cp:revision>210</cp:revision>
  <dcterms:created xsi:type="dcterms:W3CDTF">2021-07-01T20:16:45Z</dcterms:created>
  <dcterms:modified xsi:type="dcterms:W3CDTF">2023-09-19T14:31:35Z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0x01010006B76FC3C857F240A9C2E4F15016144F</vt:lpwstr>
  </property>
</Properties>
</file>