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0" r:id="rId6"/>
    <p:sldId id="261" r:id="rId7"/>
    <p:sldId id="263" r:id="rId8"/>
    <p:sldId id="264" r:id="rId9"/>
    <p:sldId id="265" r:id="rId10"/>
    <p:sldId id="266" r:id="rId11"/>
    <p:sldId id="267" r:id="rId12"/>
    <p:sldId id="268" r:id="rId13"/>
    <p:sldId id="269" r:id="rId14"/>
    <p:sldId id="270" r:id="rId15"/>
    <p:sldId id="257" r:id="rId16"/>
    <p:sldId id="271" r:id="rId17"/>
    <p:sldId id="272" r:id="rId18"/>
    <p:sldId id="27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0" d="100"/>
          <a:sy n="110" d="100"/>
        </p:scale>
        <p:origin x="16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22D9-600A-4057-86B7-C922BA3C8150}" type="datetimeFigureOut">
              <a:rPr lang="en-US" smtClean="0"/>
              <a:t>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DOGAMI Technical Questions on the Grassy Mountain TSF and Mill Designs</a:t>
            </a:r>
          </a:p>
        </p:txBody>
      </p:sp>
      <p:sp>
        <p:nvSpPr>
          <p:cNvPr id="3" name="Subtitle 2"/>
          <p:cNvSpPr>
            <a:spLocks noGrp="1"/>
          </p:cNvSpPr>
          <p:nvPr>
            <p:ph type="subTitle" idx="1"/>
          </p:nvPr>
        </p:nvSpPr>
        <p:spPr>
          <a:xfrm>
            <a:off x="1371600" y="4343400"/>
            <a:ext cx="6400800" cy="1752600"/>
          </a:xfrm>
        </p:spPr>
        <p:txBody>
          <a:bodyPr/>
          <a:lstStyle/>
          <a:p>
            <a:r>
              <a:rPr lang="en-US" dirty="0"/>
              <a:t>Thursday, February 2, 2023</a:t>
            </a:r>
          </a:p>
          <a:p>
            <a:endParaRPr lang="en-US" dirty="0"/>
          </a:p>
        </p:txBody>
      </p:sp>
    </p:spTree>
    <p:extLst>
      <p:ext uri="{BB962C8B-B14F-4D97-AF65-F5344CB8AC3E}">
        <p14:creationId xmlns:p14="http://schemas.microsoft.com/office/powerpoint/2010/main" val="121377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468C-6931-5343-9B45-567EB8735967}"/>
              </a:ext>
            </a:extLst>
          </p:cNvPr>
          <p:cNvSpPr>
            <a:spLocks noGrp="1"/>
          </p:cNvSpPr>
          <p:nvPr>
            <p:ph type="title"/>
          </p:nvPr>
        </p:nvSpPr>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Does</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current</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mill</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meet</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accepted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industry</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standards,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and</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is</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it</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best</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available, practicable and necessary technology? Why and how?</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B0B45631-D384-FE87-1050-41C49C5CE545}"/>
              </a:ext>
            </a:extLst>
          </p:cNvPr>
          <p:cNvSpPr>
            <a:spLocks noGrp="1"/>
          </p:cNvSpPr>
          <p:nvPr>
            <p:ph idx="1"/>
          </p:nvPr>
        </p:nvSpPr>
        <p:spPr/>
        <p:txBody>
          <a:bodyPr>
            <a:normAutofit/>
          </a:bodyPr>
          <a:lstStyle/>
          <a:p>
            <a:r>
              <a:rPr lang="en-US" sz="1300" dirty="0">
                <a:solidFill>
                  <a:srgbClr val="4F81BD"/>
                </a:solidFill>
                <a:effectLst/>
                <a:latin typeface="Century Gothic" panose="020B0502020202020204" pitchFamily="34" charset="0"/>
                <a:ea typeface="Times New Roman" panose="02020603050405020304" pitchFamily="18" charset="0"/>
                <a:cs typeface="Times New Roman" panose="02020603050405020304" pitchFamily="18" charset="0"/>
              </a:rPr>
              <a:t>The design includes equipment and infrastructure for the detoxification and neutralization of cyanide in the mill tailings. When combined with personal protective equipment and industrial hygiene controls during operations, these control measures are typical for mill facilities.</a:t>
            </a:r>
          </a:p>
          <a:p>
            <a:endParaRPr lang="en-US" sz="1300" dirty="0">
              <a:solidFill>
                <a:srgbClr val="4F81BD"/>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3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Mercury controls include a retort to collect elemental mercury from the refining processes. Gas scrubbers are equipped with mercury control carbon beds for absorption of mercury from the gas streams. </a:t>
            </a:r>
            <a:r>
              <a:rPr lang="en-US" sz="13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Prior to construction, air quality permits typically require a Maximum Available Control Technology (MACT) analysis of the mercury control devices to confirm that they are up to date per industry and regulatory standards.</a:t>
            </a:r>
          </a:p>
          <a:p>
            <a:endParaRPr lang="en-US" sz="13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3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The design report references the site reclamation plan regarding decommissioning and closure. That reclamation plan calls for the dismantling, salvage, sale, or authorized off-site disposal of mill infrastructure. Non-movable mill components such as slabs and foundations would be recontoured in place. </a:t>
            </a:r>
            <a:r>
              <a:rPr lang="en-US" sz="13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In addition to these proposed measures, a closure-period inspection of process facility components for contamination is common practice prior to closing those components in place. If contamination is identified, appropriate remediation is undertaken prior to recontouring the components in place.</a:t>
            </a:r>
          </a:p>
          <a:p>
            <a:endParaRPr lang="en-US" sz="180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43058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7B2A-BAEA-8B8D-704B-0BB30C4474F3}"/>
              </a:ext>
            </a:extLst>
          </p:cNvPr>
          <p:cNvSpPr>
            <a:spLocks noGrp="1"/>
          </p:cNvSpPr>
          <p:nvPr>
            <p:ph type="title"/>
          </p:nvPr>
        </p:nvSpPr>
        <p:spPr/>
        <p:txBody>
          <a:bodyPr>
            <a:normAutofit fontScale="90000"/>
          </a:bodyPr>
          <a:lstStyle/>
          <a:p>
            <a:r>
              <a:rPr lang="en-US" dirty="0"/>
              <a:t>Acid Rock Drainage Questions</a:t>
            </a:r>
          </a:p>
        </p:txBody>
      </p:sp>
    </p:spTree>
    <p:extLst>
      <p:ext uri="{BB962C8B-B14F-4D97-AF65-F5344CB8AC3E}">
        <p14:creationId xmlns:p14="http://schemas.microsoft.com/office/powerpoint/2010/main" val="167591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AE24-2F70-0381-322D-172763FAD91F}"/>
              </a:ext>
            </a:extLst>
          </p:cNvPr>
          <p:cNvSpPr>
            <a:spLocks noGrp="1"/>
          </p:cNvSpPr>
          <p:nvPr>
            <p:ph type="title"/>
          </p:nvPr>
        </p:nvSpPr>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Do</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technologies,</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methods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and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proposed</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CPA</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and</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its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appendices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ensure complete mitigation</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of</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acid rock drainage in</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underground</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workings, i.e.,</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do</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they ensure complete protection against groundwater contamination?</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C8C8966D-8678-6391-23C0-06F975AFB55E}"/>
              </a:ext>
            </a:extLst>
          </p:cNvPr>
          <p:cNvSpPr>
            <a:spLocks noGrp="1"/>
          </p:cNvSpPr>
          <p:nvPr>
            <p:ph idx="1"/>
          </p:nvPr>
        </p:nvSpPr>
        <p:spPr/>
        <p:txBody>
          <a:bodyPr>
            <a:normAutofit/>
          </a:bodyPr>
          <a:lstStyle/>
          <a:p>
            <a:r>
              <a:rPr lang="en-US" sz="1200" dirty="0"/>
              <a:t>The site has a negative water balance. While a negative water balance does not preclude acid-generation, it does limit the acid-generation rate.</a:t>
            </a:r>
          </a:p>
          <a:p>
            <a:endParaRPr lang="en-US" sz="1200" dirty="0"/>
          </a:p>
          <a:p>
            <a:r>
              <a:rPr lang="en-US" sz="1200" dirty="0"/>
              <a:t>The use of inert rockfill and 7% cemented rockfill add neutralization potential that precludes acidic drainage in the backfilled portions of the underground.</a:t>
            </a:r>
          </a:p>
          <a:p>
            <a:endParaRPr lang="en-US" sz="1200" dirty="0"/>
          </a:p>
          <a:p>
            <a:r>
              <a:rPr lang="en-US" sz="1200" dirty="0">
                <a:solidFill>
                  <a:srgbClr val="FF0000"/>
                </a:solidFill>
              </a:rPr>
              <a:t>In </a:t>
            </a:r>
            <a:r>
              <a:rPr lang="en-US" sz="1200" dirty="0" err="1">
                <a:solidFill>
                  <a:srgbClr val="FF0000"/>
                </a:solidFill>
              </a:rPr>
              <a:t>unbackfilled</a:t>
            </a:r>
            <a:r>
              <a:rPr lang="en-US" sz="1200" dirty="0">
                <a:solidFill>
                  <a:srgbClr val="FF0000"/>
                </a:solidFill>
              </a:rPr>
              <a:t> areas, exposure rock is covered with cement ground support which limits the exposure of sulfides to air and water. Acidic drainage could occur where sulfide concentrations are very high. These instances are rare and location-specific, and can be addressed via additional cement at the specific locations.</a:t>
            </a:r>
          </a:p>
        </p:txBody>
      </p:sp>
      <p:pic>
        <p:nvPicPr>
          <p:cNvPr id="5" name="Picture 4" descr="A picture containing outdoor, stone&#10;&#10;Description automatically generated">
            <a:extLst>
              <a:ext uri="{FF2B5EF4-FFF2-40B4-BE49-F238E27FC236}">
                <a16:creationId xmlns:a16="http://schemas.microsoft.com/office/drawing/2014/main" id="{101C9657-D0A4-C644-5EB4-8EF14A5829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771900"/>
            <a:ext cx="3810000" cy="2857500"/>
          </a:xfrm>
          <a:prstGeom prst="rect">
            <a:avLst/>
          </a:prstGeom>
        </p:spPr>
      </p:pic>
    </p:spTree>
    <p:extLst>
      <p:ext uri="{BB962C8B-B14F-4D97-AF65-F5344CB8AC3E}">
        <p14:creationId xmlns:p14="http://schemas.microsoft.com/office/powerpoint/2010/main" val="247887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682F-2DDC-FED2-EA1F-9111832319A1}"/>
              </a:ext>
            </a:extLst>
          </p:cNvPr>
          <p:cNvSpPr>
            <a:spLocks noGrp="1"/>
          </p:cNvSpPr>
          <p:nvPr>
            <p:ph type="title"/>
          </p:nvPr>
        </p:nvSpPr>
        <p:spPr>
          <a:xfrm>
            <a:off x="457200" y="990600"/>
            <a:ext cx="8229600" cy="1143000"/>
          </a:xfrm>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The 2021 CPA section on Cement Rock Fill states that the addition of 5-7% Portland cement will be added to basalt and waste rock so to provide acid neutralizing capacity and to create workable surfaces upon which further mining activities will occur in the underground workings.  Is practicable technology available that can monitor acid formation in real time in the underground workings – data that would more precisely guide the Cement Rock Fill mixture assembled at the surface?  If so, is the Cement Rock Fill sufficient and durable over time to prevent ARD?  If so, how is acid formation best monitored after the CRF has been placed?</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6811BCED-E0CE-6DE4-B73D-5BF1AAE9F814}"/>
              </a:ext>
            </a:extLst>
          </p:cNvPr>
          <p:cNvSpPr>
            <a:spLocks noGrp="1"/>
          </p:cNvSpPr>
          <p:nvPr>
            <p:ph idx="1"/>
          </p:nvPr>
        </p:nvSpPr>
        <p:spPr>
          <a:xfrm>
            <a:off x="533400" y="2461419"/>
            <a:ext cx="8229600" cy="4525963"/>
          </a:xfrm>
        </p:spPr>
        <p:txBody>
          <a:bodyPr/>
          <a:lstStyle/>
          <a:p>
            <a:pPr>
              <a:spcBef>
                <a:spcPts val="0"/>
              </a:spcBef>
            </a:pPr>
            <a:r>
              <a:rPr lang="en-US" sz="12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The best monitoring technology would involve collecting a quarterly sample of the RF and CRF and submitting them for acid-base accounting analysis and a Meteoric Water Mobility Procedure laboratory test. This would confirm the pH and leachability of these backfill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2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Once placed in the underground workings, the backfilled materials are physically and geochemically stable. During operations, inspections of the backfill could be used to note any seepage and its seepage chemistry. Following operations and the closure period, direct observation of the backfill performance is difficult as the groundwater recovers into the mine workings when dewatering ceases. At this point, any further oxidation of sulfide minerals becomes inhibited by the groundwater’s displacement of atmospheric oxygen which is a necessary component of the oxidation reaction. In the closure and post-closure periods, affects of RF and CRF on groundwater chemistry can be monitored via groundwater monitoring wells downgradient of the underground workings.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4865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7B2A-BAEA-8B8D-704B-0BB30C4474F3}"/>
              </a:ext>
            </a:extLst>
          </p:cNvPr>
          <p:cNvSpPr>
            <a:spLocks noGrp="1"/>
          </p:cNvSpPr>
          <p:nvPr>
            <p:ph type="title"/>
          </p:nvPr>
        </p:nvSpPr>
        <p:spPr/>
        <p:txBody>
          <a:bodyPr>
            <a:normAutofit/>
          </a:bodyPr>
          <a:lstStyle/>
          <a:p>
            <a:r>
              <a:rPr lang="en-US" dirty="0"/>
              <a:t>Appendix - Surety Questions</a:t>
            </a:r>
          </a:p>
        </p:txBody>
      </p:sp>
    </p:spTree>
    <p:extLst>
      <p:ext uri="{BB962C8B-B14F-4D97-AF65-F5344CB8AC3E}">
        <p14:creationId xmlns:p14="http://schemas.microsoft.com/office/powerpoint/2010/main" val="387034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D35907-D94F-9485-4AF4-4834EF36334E}"/>
              </a:ext>
            </a:extLst>
          </p:cNvPr>
          <p:cNvSpPr txBox="1"/>
          <p:nvPr/>
        </p:nvSpPr>
        <p:spPr>
          <a:xfrm>
            <a:off x="3319976" y="1219200"/>
            <a:ext cx="3048000" cy="646331"/>
          </a:xfrm>
          <a:prstGeom prst="rect">
            <a:avLst/>
          </a:prstGeom>
          <a:solidFill>
            <a:schemeClr val="accent1">
              <a:lumMod val="20000"/>
              <a:lumOff val="80000"/>
            </a:schemeClr>
          </a:solidFill>
          <a:ln w="44450">
            <a:solidFill>
              <a:schemeClr val="accent1"/>
            </a:solidFill>
          </a:ln>
        </p:spPr>
        <p:txBody>
          <a:bodyPr wrap="square" rtlCol="0">
            <a:spAutoFit/>
          </a:bodyPr>
          <a:lstStyle/>
          <a:p>
            <a:pPr algn="ctr"/>
            <a:r>
              <a:rPr lang="en-US" dirty="0"/>
              <a:t>Approved </a:t>
            </a:r>
          </a:p>
          <a:p>
            <a:pPr algn="ctr"/>
            <a:r>
              <a:rPr lang="en-US" dirty="0"/>
              <a:t>Mine Plan</a:t>
            </a:r>
          </a:p>
        </p:txBody>
      </p:sp>
      <p:sp>
        <p:nvSpPr>
          <p:cNvPr id="3" name="TextBox 2">
            <a:extLst>
              <a:ext uri="{FF2B5EF4-FFF2-40B4-BE49-F238E27FC236}">
                <a16:creationId xmlns:a16="http://schemas.microsoft.com/office/drawing/2014/main" id="{5A2B9E0C-F1FE-A66D-FF8E-34B475270F74}"/>
              </a:ext>
            </a:extLst>
          </p:cNvPr>
          <p:cNvSpPr txBox="1"/>
          <p:nvPr/>
        </p:nvSpPr>
        <p:spPr>
          <a:xfrm>
            <a:off x="1643576" y="2438400"/>
            <a:ext cx="3048000" cy="646331"/>
          </a:xfrm>
          <a:prstGeom prst="rect">
            <a:avLst/>
          </a:prstGeom>
          <a:solidFill>
            <a:srgbClr val="00B050"/>
          </a:solidFill>
          <a:ln w="44450">
            <a:solidFill>
              <a:schemeClr val="accent5">
                <a:lumMod val="75000"/>
              </a:schemeClr>
            </a:solidFill>
          </a:ln>
        </p:spPr>
        <p:txBody>
          <a:bodyPr wrap="square" rtlCol="0">
            <a:spAutoFit/>
          </a:bodyPr>
          <a:lstStyle/>
          <a:p>
            <a:pPr algn="ctr"/>
            <a:r>
              <a:rPr lang="en-US" dirty="0"/>
              <a:t>Approved </a:t>
            </a:r>
          </a:p>
          <a:p>
            <a:pPr algn="ctr"/>
            <a:r>
              <a:rPr lang="en-US" dirty="0"/>
              <a:t>Reclamation Plan</a:t>
            </a:r>
          </a:p>
        </p:txBody>
      </p:sp>
      <p:sp>
        <p:nvSpPr>
          <p:cNvPr id="4" name="TextBox 3">
            <a:extLst>
              <a:ext uri="{FF2B5EF4-FFF2-40B4-BE49-F238E27FC236}">
                <a16:creationId xmlns:a16="http://schemas.microsoft.com/office/drawing/2014/main" id="{203F081D-D160-C36A-B862-5ADA30A37F98}"/>
              </a:ext>
            </a:extLst>
          </p:cNvPr>
          <p:cNvSpPr txBox="1"/>
          <p:nvPr/>
        </p:nvSpPr>
        <p:spPr>
          <a:xfrm>
            <a:off x="5096022" y="2438400"/>
            <a:ext cx="3048000" cy="646331"/>
          </a:xfrm>
          <a:prstGeom prst="rect">
            <a:avLst/>
          </a:prstGeom>
          <a:solidFill>
            <a:schemeClr val="accent4">
              <a:lumMod val="60000"/>
              <a:lumOff val="40000"/>
            </a:schemeClr>
          </a:solidFill>
          <a:ln w="44450">
            <a:solidFill>
              <a:schemeClr val="accent4">
                <a:lumMod val="50000"/>
              </a:schemeClr>
            </a:solidFill>
          </a:ln>
        </p:spPr>
        <p:txBody>
          <a:bodyPr wrap="square" rtlCol="0">
            <a:spAutoFit/>
          </a:bodyPr>
          <a:lstStyle/>
          <a:p>
            <a:pPr algn="ctr"/>
            <a:r>
              <a:rPr lang="en-US" dirty="0"/>
              <a:t>Required </a:t>
            </a:r>
          </a:p>
          <a:p>
            <a:pPr algn="ctr"/>
            <a:r>
              <a:rPr lang="en-US" dirty="0"/>
              <a:t>Mitigation Measures</a:t>
            </a:r>
          </a:p>
        </p:txBody>
      </p:sp>
      <p:sp>
        <p:nvSpPr>
          <p:cNvPr id="5" name="TextBox 4">
            <a:extLst>
              <a:ext uri="{FF2B5EF4-FFF2-40B4-BE49-F238E27FC236}">
                <a16:creationId xmlns:a16="http://schemas.microsoft.com/office/drawing/2014/main" id="{D0EEBFFC-FCB2-B230-C662-5F5D2D7C5B63}"/>
              </a:ext>
            </a:extLst>
          </p:cNvPr>
          <p:cNvSpPr txBox="1"/>
          <p:nvPr/>
        </p:nvSpPr>
        <p:spPr>
          <a:xfrm>
            <a:off x="1643576" y="3810000"/>
            <a:ext cx="3048000" cy="646331"/>
          </a:xfrm>
          <a:prstGeom prst="rect">
            <a:avLst/>
          </a:prstGeom>
          <a:solidFill>
            <a:schemeClr val="accent5">
              <a:lumMod val="60000"/>
              <a:lumOff val="40000"/>
            </a:schemeClr>
          </a:solidFill>
          <a:ln w="44450">
            <a:solidFill>
              <a:schemeClr val="accent5">
                <a:lumMod val="75000"/>
              </a:schemeClr>
            </a:solidFill>
          </a:ln>
        </p:spPr>
        <p:txBody>
          <a:bodyPr wrap="square" rtlCol="0">
            <a:spAutoFit/>
          </a:bodyPr>
          <a:lstStyle/>
          <a:p>
            <a:pPr algn="ctr"/>
            <a:r>
              <a:rPr lang="en-US" dirty="0"/>
              <a:t>Reclamation </a:t>
            </a:r>
          </a:p>
          <a:p>
            <a:pPr algn="ctr"/>
            <a:r>
              <a:rPr lang="en-US" dirty="0"/>
              <a:t>Cost Estimate</a:t>
            </a:r>
          </a:p>
        </p:txBody>
      </p:sp>
      <p:sp>
        <p:nvSpPr>
          <p:cNvPr id="6" name="TextBox 5">
            <a:extLst>
              <a:ext uri="{FF2B5EF4-FFF2-40B4-BE49-F238E27FC236}">
                <a16:creationId xmlns:a16="http://schemas.microsoft.com/office/drawing/2014/main" id="{18A0AEEA-4EC9-1786-46D5-5B2429729F67}"/>
              </a:ext>
            </a:extLst>
          </p:cNvPr>
          <p:cNvSpPr txBox="1"/>
          <p:nvPr/>
        </p:nvSpPr>
        <p:spPr>
          <a:xfrm>
            <a:off x="5105400" y="3802966"/>
            <a:ext cx="3048000" cy="646331"/>
          </a:xfrm>
          <a:prstGeom prst="rect">
            <a:avLst/>
          </a:prstGeom>
          <a:solidFill>
            <a:schemeClr val="accent4">
              <a:lumMod val="20000"/>
              <a:lumOff val="80000"/>
            </a:schemeClr>
          </a:solidFill>
          <a:ln w="44450">
            <a:solidFill>
              <a:schemeClr val="accent4">
                <a:lumMod val="50000"/>
              </a:schemeClr>
            </a:solidFill>
          </a:ln>
        </p:spPr>
        <p:txBody>
          <a:bodyPr wrap="square" rtlCol="0">
            <a:spAutoFit/>
          </a:bodyPr>
          <a:lstStyle/>
          <a:p>
            <a:pPr algn="ctr"/>
            <a:r>
              <a:rPr lang="en-US" dirty="0"/>
              <a:t>Contingency </a:t>
            </a:r>
          </a:p>
          <a:p>
            <a:pPr algn="ctr"/>
            <a:r>
              <a:rPr lang="en-US" dirty="0"/>
              <a:t>Cost Estimate</a:t>
            </a:r>
          </a:p>
        </p:txBody>
      </p:sp>
      <p:sp>
        <p:nvSpPr>
          <p:cNvPr id="8" name="TextBox 7">
            <a:extLst>
              <a:ext uri="{FF2B5EF4-FFF2-40B4-BE49-F238E27FC236}">
                <a16:creationId xmlns:a16="http://schemas.microsoft.com/office/drawing/2014/main" id="{21BC65CE-2305-9351-8CF4-2F3E90A5DB07}"/>
              </a:ext>
            </a:extLst>
          </p:cNvPr>
          <p:cNvSpPr txBox="1"/>
          <p:nvPr/>
        </p:nvSpPr>
        <p:spPr>
          <a:xfrm>
            <a:off x="3303564" y="5216769"/>
            <a:ext cx="3048000" cy="646331"/>
          </a:xfrm>
          <a:prstGeom prst="rect">
            <a:avLst/>
          </a:prstGeom>
          <a:noFill/>
          <a:ln w="44450">
            <a:solidFill>
              <a:schemeClr val="tx1"/>
            </a:solidFill>
          </a:ln>
        </p:spPr>
        <p:txBody>
          <a:bodyPr wrap="square" rtlCol="0">
            <a:spAutoFit/>
          </a:bodyPr>
          <a:lstStyle/>
          <a:p>
            <a:pPr algn="ctr"/>
            <a:r>
              <a:rPr lang="en-US" dirty="0"/>
              <a:t>Selection of Surety Instruments</a:t>
            </a:r>
          </a:p>
        </p:txBody>
      </p:sp>
      <p:cxnSp>
        <p:nvCxnSpPr>
          <p:cNvPr id="10" name="Straight Arrow Connector 9">
            <a:extLst>
              <a:ext uri="{FF2B5EF4-FFF2-40B4-BE49-F238E27FC236}">
                <a16:creationId xmlns:a16="http://schemas.microsoft.com/office/drawing/2014/main" id="{C5B3DB7E-193A-D353-CBFA-670A6CF961F0}"/>
              </a:ext>
            </a:extLst>
          </p:cNvPr>
          <p:cNvCxnSpPr/>
          <p:nvPr/>
        </p:nvCxnSpPr>
        <p:spPr>
          <a:xfrm>
            <a:off x="3548576" y="1865531"/>
            <a:ext cx="0" cy="5728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7C8D735F-2229-D172-D278-B5742ACB73B6}"/>
              </a:ext>
            </a:extLst>
          </p:cNvPr>
          <p:cNvCxnSpPr/>
          <p:nvPr/>
        </p:nvCxnSpPr>
        <p:spPr>
          <a:xfrm>
            <a:off x="6063176" y="1865531"/>
            <a:ext cx="0" cy="5728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9371A756-029D-98BA-A737-7965C50B7E08}"/>
              </a:ext>
            </a:extLst>
          </p:cNvPr>
          <p:cNvCxnSpPr>
            <a:cxnSpLocks/>
            <a:endCxn id="5" idx="0"/>
          </p:cNvCxnSpPr>
          <p:nvPr/>
        </p:nvCxnSpPr>
        <p:spPr>
          <a:xfrm>
            <a:off x="3167576" y="3084731"/>
            <a:ext cx="0" cy="7252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AF89B469-D3D7-7268-513E-1B92DB74A2F6}"/>
              </a:ext>
            </a:extLst>
          </p:cNvPr>
          <p:cNvCxnSpPr>
            <a:cxnSpLocks/>
          </p:cNvCxnSpPr>
          <p:nvPr/>
        </p:nvCxnSpPr>
        <p:spPr>
          <a:xfrm>
            <a:off x="6696222" y="3077697"/>
            <a:ext cx="0" cy="7252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049761D1-50DB-317A-6734-0C34E66CEB3B}"/>
              </a:ext>
            </a:extLst>
          </p:cNvPr>
          <p:cNvCxnSpPr>
            <a:cxnSpLocks/>
          </p:cNvCxnSpPr>
          <p:nvPr/>
        </p:nvCxnSpPr>
        <p:spPr>
          <a:xfrm>
            <a:off x="4386776" y="4449297"/>
            <a:ext cx="0" cy="7674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28050642-5918-B5C2-75B8-9B5F14A20FE7}"/>
              </a:ext>
            </a:extLst>
          </p:cNvPr>
          <p:cNvCxnSpPr>
            <a:cxnSpLocks/>
          </p:cNvCxnSpPr>
          <p:nvPr/>
        </p:nvCxnSpPr>
        <p:spPr>
          <a:xfrm>
            <a:off x="5377376" y="4449297"/>
            <a:ext cx="0" cy="7674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8732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A65C-2DD2-A08B-ACE5-3F49B4FA09D0}"/>
              </a:ext>
            </a:extLst>
          </p:cNvPr>
          <p:cNvSpPr>
            <a:spLocks noGrp="1"/>
          </p:cNvSpPr>
          <p:nvPr>
            <p:ph type="title"/>
          </p:nvPr>
        </p:nvSpPr>
        <p:spPr/>
        <p:txBody>
          <a:bodyPr/>
          <a:lstStyle/>
          <a:p>
            <a:r>
              <a:rPr lang="en-US" dirty="0"/>
              <a:t>Surety Bonds Cover</a:t>
            </a:r>
          </a:p>
        </p:txBody>
      </p:sp>
      <p:sp>
        <p:nvSpPr>
          <p:cNvPr id="3" name="Content Placeholder 2">
            <a:extLst>
              <a:ext uri="{FF2B5EF4-FFF2-40B4-BE49-F238E27FC236}">
                <a16:creationId xmlns:a16="http://schemas.microsoft.com/office/drawing/2014/main" id="{16E1F593-B53A-0465-6747-37C9841D142C}"/>
              </a:ext>
            </a:extLst>
          </p:cNvPr>
          <p:cNvSpPr>
            <a:spLocks noGrp="1"/>
          </p:cNvSpPr>
          <p:nvPr>
            <p:ph sz="half" idx="1"/>
          </p:nvPr>
        </p:nvSpPr>
        <p:spPr/>
        <p:txBody>
          <a:bodyPr>
            <a:normAutofit fontScale="5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Buildings and foundations (including equipment removal and demolition),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Electrical power lines,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Electrical substations and transformers,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Exploration drillholes and trenches,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Exploration roads and pads,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Fences,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Heap leach ore processing facilities,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Laydown yards,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Landfills,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Material borrow areas and quarries,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On-site worker housing,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 pits,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Operational ponds (e.g., process ponds),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Operational stormwater controls (including rock-lining, gabions, etc.),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Pipelines (e.g., culverts plus surface and buried pipelines),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Power generation equipment,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Railroad spurs,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Roads (access and mine haulage),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Process water inventory management,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Septic systems,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Site mechanical infrastructure (e.g., conveyors, crushers, stackers),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Tailings storage facilities,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Tanks,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Underground mining openings,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Waste rock disposal facilities,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Water treatment,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abandonment.</a:t>
            </a:r>
          </a:p>
          <a:p>
            <a:endParaRPr lang="en-US" dirty="0"/>
          </a:p>
        </p:txBody>
      </p:sp>
      <p:sp>
        <p:nvSpPr>
          <p:cNvPr id="4" name="Content Placeholder 3">
            <a:extLst>
              <a:ext uri="{FF2B5EF4-FFF2-40B4-BE49-F238E27FC236}">
                <a16:creationId xmlns:a16="http://schemas.microsoft.com/office/drawing/2014/main" id="{226E7E52-9BE8-E7A2-A7AC-F1CF7A86A97A}"/>
              </a:ext>
            </a:extLst>
          </p:cNvPr>
          <p:cNvSpPr>
            <a:spLocks noGrp="1"/>
          </p:cNvSpPr>
          <p:nvPr>
            <p:ph sz="half" idx="2"/>
          </p:nvPr>
        </p:nvSpPr>
        <p:spPr/>
        <p:txBody>
          <a:bodyPr>
            <a:normAutofit fontScale="5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Construction management,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Contractor mobilization and demobilization,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Haulage of materials (e.g., facility cover materials),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Site security,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Stormwater and sediment control during closure implementation,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Waste disposal,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Post-closure performance monitoring.</a:t>
            </a:r>
          </a:p>
          <a:p>
            <a:endParaRPr lang="en-US" dirty="0"/>
          </a:p>
        </p:txBody>
      </p:sp>
      <p:pic>
        <p:nvPicPr>
          <p:cNvPr id="5" name="Picture 29">
            <a:extLst>
              <a:ext uri="{FF2B5EF4-FFF2-40B4-BE49-F238E27FC236}">
                <a16:creationId xmlns:a16="http://schemas.microsoft.com/office/drawing/2014/main" id="{4AAAD91E-EEFF-9812-6A3D-879CCD725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8200" y="3863181"/>
            <a:ext cx="4343400" cy="2819400"/>
          </a:xfrm>
          <a:prstGeom prst="rect">
            <a:avLst/>
          </a:prstGeom>
          <a:ln/>
          <a:extLs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53447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E207-80E3-DB01-0F02-07E743D25903}"/>
              </a:ext>
            </a:extLst>
          </p:cNvPr>
          <p:cNvSpPr>
            <a:spLocks noGrp="1"/>
          </p:cNvSpPr>
          <p:nvPr>
            <p:ph type="title"/>
          </p:nvPr>
        </p:nvSpPr>
        <p:spPr/>
        <p:txBody>
          <a:bodyPr/>
          <a:lstStyle/>
          <a:p>
            <a:r>
              <a:rPr lang="en-US" dirty="0"/>
              <a:t>Unforeseen Events</a:t>
            </a:r>
          </a:p>
        </p:txBody>
      </p:sp>
      <p:sp>
        <p:nvSpPr>
          <p:cNvPr id="3" name="Content Placeholder 2">
            <a:extLst>
              <a:ext uri="{FF2B5EF4-FFF2-40B4-BE49-F238E27FC236}">
                <a16:creationId xmlns:a16="http://schemas.microsoft.com/office/drawing/2014/main" id="{A6DCAE44-0827-B76C-BE8A-A4408F7CCCF1}"/>
              </a:ext>
            </a:extLst>
          </p:cNvPr>
          <p:cNvSpPr>
            <a:spLocks noGrp="1"/>
          </p:cNvSpPr>
          <p:nvPr>
            <p:ph idx="1"/>
          </p:nvPr>
        </p:nvSpPr>
        <p:spPr/>
        <p:txBody>
          <a:bodyPr>
            <a:normAutofit fontScale="85000" lnSpcReduction="10000"/>
          </a:bodyPr>
          <a:lstStyle/>
          <a:p>
            <a:pPr marL="0" indent="0">
              <a:buNone/>
            </a:pPr>
            <a:r>
              <a:rPr lang="en-US" sz="1800" dirty="0">
                <a:latin typeface="Calibri" panose="020F0502020204030204" pitchFamily="34" charset="0"/>
                <a:cs typeface="Calibri" panose="020F0502020204030204" pitchFamily="34" charset="0"/>
              </a:rPr>
              <a:t>Unplanned circumstances involve an event not authorized within the approved mine plan and events that occur when the mine operator is no longer viable to address an event.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Examples</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Unpredicted effect on a water right that did not manifest until post-closure,</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Unpredicted water quality effects that did not manifest until post-closure,</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Failure of a long-term passive water treatment system during the post-closure period that had been previously effective, and</a:t>
            </a:r>
          </a:p>
          <a:p>
            <a:pPr lvl="1"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Failure of long-term habitat improvement measures during the post-closure period that had been previously effective.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Managing Unforeseen Events</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Keeping bonds updated,</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Maintaining an updated process solution management plan for temporary closure along with allowances for the facilities and equipment needed to implement that plan,</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Requiring a notification period ahead of any temporary or permanent cessation of permitted mine activities, and</a:t>
            </a:r>
          </a:p>
          <a:p>
            <a:pPr lvl="1"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Identifying and training regulatory agency staff for assumption of mine reclamation management duties.</a:t>
            </a:r>
          </a:p>
          <a:p>
            <a:pPr>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Risk </a:t>
            </a:r>
            <a:r>
              <a:rPr lang="en-US" sz="1800" dirty="0">
                <a:latin typeface="Calibri" panose="020F0502020204030204" pitchFamily="34" charset="0"/>
                <a:ea typeface="Calibri" panose="020F0502020204030204" pitchFamily="34" charset="0"/>
                <a:cs typeface="Times New Roman" panose="02020603050405020304" pitchFamily="18" charset="0"/>
              </a:rPr>
              <a:t>Analysis for Approved Project</a:t>
            </a:r>
          </a:p>
          <a:p>
            <a:pPr lvl="1">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Types of unforeseen events to incorporate</a:t>
            </a:r>
          </a:p>
          <a:p>
            <a:pPr lvl="1">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Cost estimation to address</a:t>
            </a:r>
          </a:p>
          <a:p>
            <a:pPr lvl="1">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Surety instrument or Long-Term Contingency Fund</a:t>
            </a:r>
          </a:p>
          <a:p>
            <a:pPr lvl="1">
              <a:lnSpc>
                <a:spcPct val="107000"/>
              </a:lnSpc>
              <a:spcBef>
                <a:spcPts val="0"/>
              </a:spcBef>
              <a:spcAft>
                <a:spcPts val="8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7773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0CF5-4580-DAF4-CE2D-9CBAA1DB2C18}"/>
              </a:ext>
            </a:extLst>
          </p:cNvPr>
          <p:cNvSpPr>
            <a:spLocks noGrp="1"/>
          </p:cNvSpPr>
          <p:nvPr>
            <p:ph type="title"/>
          </p:nvPr>
        </p:nvSpPr>
        <p:spPr/>
        <p:txBody>
          <a:bodyPr/>
          <a:lstStyle/>
          <a:p>
            <a:r>
              <a:rPr lang="en-US" dirty="0"/>
              <a:t>Water Treatment Costs</a:t>
            </a:r>
          </a:p>
        </p:txBody>
      </p:sp>
      <p:sp>
        <p:nvSpPr>
          <p:cNvPr id="3" name="Content Placeholder 2">
            <a:extLst>
              <a:ext uri="{FF2B5EF4-FFF2-40B4-BE49-F238E27FC236}">
                <a16:creationId xmlns:a16="http://schemas.microsoft.com/office/drawing/2014/main" id="{394F027A-6CFB-EC9E-9885-67FAA276B831}"/>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Interim water management (e.g., continued circulation of process waters while preparing for water treatment and/or disposal),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Impacted groundwater and/or surface water capture and active water treatment,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Closure period water management (e.g., evaporation, active water treatment plant discharge),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Post-closure water  (e.g., conversion to long-term monitored passive water treatment upon success of closure period water management),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Water quality performance monitoring.</a:t>
            </a:r>
          </a:p>
          <a:p>
            <a:endParaRPr lang="en-US" dirty="0"/>
          </a:p>
        </p:txBody>
      </p:sp>
      <p:pic>
        <p:nvPicPr>
          <p:cNvPr id="5" name="Picture 4">
            <a:extLst>
              <a:ext uri="{FF2B5EF4-FFF2-40B4-BE49-F238E27FC236}">
                <a16:creationId xmlns:a16="http://schemas.microsoft.com/office/drawing/2014/main" id="{59D850E1-0AA4-FD0F-8ED9-7BE695FBF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857625"/>
            <a:ext cx="3886200" cy="2914650"/>
          </a:xfrm>
          <a:prstGeom prst="rect">
            <a:avLst/>
          </a:prstGeom>
        </p:spPr>
      </p:pic>
    </p:spTree>
    <p:extLst>
      <p:ext uri="{BB962C8B-B14F-4D97-AF65-F5344CB8AC3E}">
        <p14:creationId xmlns:p14="http://schemas.microsoft.com/office/powerpoint/2010/main" val="171979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BDE9-8B79-41F1-FC2D-D99C94CC827A}"/>
              </a:ext>
            </a:extLst>
          </p:cNvPr>
          <p:cNvSpPr>
            <a:spLocks noGrp="1"/>
          </p:cNvSpPr>
          <p:nvPr>
            <p:ph type="title"/>
          </p:nvPr>
        </p:nvSpPr>
        <p:spPr/>
        <p:txBody>
          <a:bodyPr/>
          <a:lstStyle/>
          <a:p>
            <a:r>
              <a:rPr lang="en-US" dirty="0"/>
              <a:t>Surety Updating and Auditing</a:t>
            </a:r>
          </a:p>
        </p:txBody>
      </p:sp>
      <p:sp>
        <p:nvSpPr>
          <p:cNvPr id="3" name="Content Placeholder 2">
            <a:extLst>
              <a:ext uri="{FF2B5EF4-FFF2-40B4-BE49-F238E27FC236}">
                <a16:creationId xmlns:a16="http://schemas.microsoft.com/office/drawing/2014/main" id="{E909BC70-CD61-AE59-60DA-D4230EC8F340}"/>
              </a:ext>
            </a:extLst>
          </p:cNvPr>
          <p:cNvSpPr>
            <a:spLocks noGrp="1"/>
          </p:cNvSpPr>
          <p:nvPr>
            <p:ph sz="half" idx="1"/>
          </p:nvPr>
        </p:nvSpPr>
        <p:spPr/>
        <p:txBody>
          <a:bodyPr/>
          <a:lstStyle/>
          <a:p>
            <a:pPr marL="0" marR="0" lvl="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Update</a:t>
            </a:r>
          </a:p>
          <a:p>
            <a:pPr marL="342900" marR="0" lvl="0" indent="-342900">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there is a change to the mine plan,</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there is a change to the reclamation plan, and</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Per a set schedule to account for changes in unit rates.</a:t>
            </a:r>
          </a:p>
          <a:p>
            <a:endParaRPr lang="en-US" dirty="0"/>
          </a:p>
        </p:txBody>
      </p:sp>
      <p:sp>
        <p:nvSpPr>
          <p:cNvPr id="4" name="Content Placeholder 3">
            <a:extLst>
              <a:ext uri="{FF2B5EF4-FFF2-40B4-BE49-F238E27FC236}">
                <a16:creationId xmlns:a16="http://schemas.microsoft.com/office/drawing/2014/main" id="{36D7EE87-AA29-A938-2E0E-23C324B01C81}"/>
              </a:ext>
            </a:extLst>
          </p:cNvPr>
          <p:cNvSpPr>
            <a:spLocks noGrp="1"/>
          </p:cNvSpPr>
          <p:nvPr>
            <p:ph sz="half" idx="2"/>
          </p:nvPr>
        </p:nvSpPr>
        <p:spPr/>
        <p:txBody>
          <a:bodyPr/>
          <a:lstStyle/>
          <a:p>
            <a:pPr marL="0" marR="0" lvl="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Audit</a:t>
            </a:r>
          </a:p>
          <a:p>
            <a:pPr marL="342900" marR="0" lvl="0" indent="-342900">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 Assurance,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Terms of Reclamation Plan Approval,</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Authorized Officers for regulatory agencies,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required Monitoring Plan,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As-Built Maps for the facilities,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Inspections, and</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 Modifications approved during the five-year period.</a:t>
            </a:r>
          </a:p>
          <a:p>
            <a:endParaRPr lang="en-US" dirty="0"/>
          </a:p>
        </p:txBody>
      </p:sp>
    </p:spTree>
    <p:extLst>
      <p:ext uri="{BB962C8B-B14F-4D97-AF65-F5344CB8AC3E}">
        <p14:creationId xmlns:p14="http://schemas.microsoft.com/office/powerpoint/2010/main" val="294712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7B2A-BAEA-8B8D-704B-0BB30C4474F3}"/>
              </a:ext>
            </a:extLst>
          </p:cNvPr>
          <p:cNvSpPr>
            <a:spLocks noGrp="1"/>
          </p:cNvSpPr>
          <p:nvPr>
            <p:ph type="title"/>
          </p:nvPr>
        </p:nvSpPr>
        <p:spPr/>
        <p:txBody>
          <a:bodyPr/>
          <a:lstStyle/>
          <a:p>
            <a:r>
              <a:rPr lang="en-US" dirty="0"/>
              <a:t>TSF Design Questions</a:t>
            </a:r>
          </a:p>
        </p:txBody>
      </p:sp>
    </p:spTree>
    <p:extLst>
      <p:ext uri="{BB962C8B-B14F-4D97-AF65-F5344CB8AC3E}">
        <p14:creationId xmlns:p14="http://schemas.microsoft.com/office/powerpoint/2010/main" val="372516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D24D-F7DA-4D95-23EE-3063AA41A030}"/>
              </a:ext>
            </a:extLst>
          </p:cNvPr>
          <p:cNvSpPr>
            <a:spLocks noGrp="1"/>
          </p:cNvSpPr>
          <p:nvPr>
            <p:ph type="title"/>
          </p:nvPr>
        </p:nvSpPr>
        <p:spPr/>
        <p:txBody>
          <a:bodyPr/>
          <a:lstStyle/>
          <a:p>
            <a:r>
              <a:rPr lang="en-US" dirty="0"/>
              <a:t>Surety Contingencies</a:t>
            </a:r>
          </a:p>
        </p:txBody>
      </p:sp>
      <p:sp>
        <p:nvSpPr>
          <p:cNvPr id="3" name="Content Placeholder 2">
            <a:extLst>
              <a:ext uri="{FF2B5EF4-FFF2-40B4-BE49-F238E27FC236}">
                <a16:creationId xmlns:a16="http://schemas.microsoft.com/office/drawing/2014/main" id="{2B51218F-B15F-661E-12F6-C9CFE8DA2F7E}"/>
              </a:ext>
            </a:extLst>
          </p:cNvPr>
          <p:cNvSpPr>
            <a:spLocks noGrp="1"/>
          </p:cNvSpPr>
          <p:nvPr>
            <p:ph idx="1"/>
          </p:nvPr>
        </p:nvSpPr>
        <p:spPr/>
        <p:txBody>
          <a:bodyPr/>
          <a:lstStyle/>
          <a:p>
            <a:r>
              <a:rPr lang="en-US" sz="2000" dirty="0"/>
              <a:t>Contingency rates between 2% and 50% depending on jurisdiction and total direct costs</a:t>
            </a:r>
          </a:p>
          <a:p>
            <a:r>
              <a:rPr lang="en-US" sz="2000" dirty="0"/>
              <a:t>Other factors applied:</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Engineering, Design, and Construction Planning (4% to 8%),</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Insurance (approximately 15%),</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Performance Bonding (approximately 3%),</a:t>
            </a:r>
          </a:p>
          <a:p>
            <a:pPr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Contract Administration (6% to 10%), and</a:t>
            </a:r>
          </a:p>
          <a:p>
            <a:pPr lvl="1"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Government Indirection Costs (approximately 21%). </a:t>
            </a:r>
          </a:p>
        </p:txBody>
      </p:sp>
    </p:spTree>
    <p:extLst>
      <p:ext uri="{BB962C8B-B14F-4D97-AF65-F5344CB8AC3E}">
        <p14:creationId xmlns:p14="http://schemas.microsoft.com/office/powerpoint/2010/main" val="363387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86DE-B870-4503-A41C-21B357F484C1}"/>
              </a:ext>
            </a:extLst>
          </p:cNvPr>
          <p:cNvSpPr>
            <a:spLocks noGrp="1"/>
          </p:cNvSpPr>
          <p:nvPr>
            <p:ph type="title"/>
          </p:nvPr>
        </p:nvSpPr>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Is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current</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Tailing</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Storage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Facility</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(TSF)</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best</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available,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practicable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and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necessary technology in the industry (globally)? Why and how?</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B7C1CFDE-5A2B-1C83-59A4-94E5B0EBB7EF}"/>
              </a:ext>
            </a:extLst>
          </p:cNvPr>
          <p:cNvSpPr>
            <a:spLocks noGrp="1"/>
          </p:cNvSpPr>
          <p:nvPr>
            <p:ph idx="1"/>
          </p:nvPr>
        </p:nvSpPr>
        <p:spPr>
          <a:xfrm>
            <a:off x="457200" y="914400"/>
            <a:ext cx="8229600" cy="4525963"/>
          </a:xfrm>
        </p:spPr>
        <p:txBody>
          <a:bodyPr>
            <a:normAutofit/>
          </a:bodyPr>
          <a:lstStyle/>
          <a:p>
            <a:r>
              <a:rPr lang="en-US" sz="1200" dirty="0"/>
              <a:t>TSF design by Golder Associates with Oregon Professional Engineer licensing.</a:t>
            </a:r>
          </a:p>
          <a:p>
            <a:r>
              <a:rPr lang="en-US" sz="1200" dirty="0"/>
              <a:t>TSF design incorporated OAR 340, 632, 635, 690.</a:t>
            </a:r>
          </a:p>
          <a:p>
            <a:r>
              <a:rPr lang="en-US" sz="1200" dirty="0"/>
              <a:t>Factor of Safety developed in consultation with OWRD.</a:t>
            </a:r>
          </a:p>
          <a:p>
            <a:r>
              <a:rPr lang="en-US" sz="1200" dirty="0"/>
              <a:t>Zero-discharge facility.</a:t>
            </a:r>
          </a:p>
          <a:p>
            <a:r>
              <a:rPr lang="en-US" sz="1200" dirty="0"/>
              <a:t>Containments with leak detection for process solution in impoundments, channels, piping, and other systems.</a:t>
            </a:r>
          </a:p>
          <a:p>
            <a:r>
              <a:rPr lang="en-US" sz="1200" dirty="0"/>
              <a:t>Depth to groundwater is more than 120 feet (no upward pressure on liner).</a:t>
            </a:r>
          </a:p>
          <a:p>
            <a:r>
              <a:rPr lang="en-US" sz="1200" dirty="0"/>
              <a:t>TSF water balance accounts for 500-year, 24-hour storm event (deterministic water balance). </a:t>
            </a:r>
          </a:p>
          <a:p>
            <a:r>
              <a:rPr lang="en-US" sz="1200" dirty="0">
                <a:solidFill>
                  <a:srgbClr val="FF0000"/>
                </a:solidFill>
              </a:rPr>
              <a:t>Tailings supernatant pond appears to be in direct contact with primary liner on the eastern side of the tailings impoundment.</a:t>
            </a:r>
          </a:p>
          <a:p>
            <a:r>
              <a:rPr lang="en-US" sz="1200" dirty="0"/>
              <a:t>Operating Maintenance and Surveillance (OMS) Manual and Emergency Action Plan would be prepared prior to operation; </a:t>
            </a:r>
            <a:r>
              <a:rPr lang="en-US" sz="1200" dirty="0">
                <a:solidFill>
                  <a:srgbClr val="FF0000"/>
                </a:solidFill>
              </a:rPr>
              <a:t>OMS Manual should include observations of the avian and wildlife protection measures plus groundwater levels and water chemistry downgradient of the TSF.</a:t>
            </a:r>
          </a:p>
        </p:txBody>
      </p:sp>
      <p:pic>
        <p:nvPicPr>
          <p:cNvPr id="5" name="Picture 4">
            <a:extLst>
              <a:ext uri="{FF2B5EF4-FFF2-40B4-BE49-F238E27FC236}">
                <a16:creationId xmlns:a16="http://schemas.microsoft.com/office/drawing/2014/main" id="{48110CAF-561B-02CB-8CD8-29094C05E79C}"/>
              </a:ext>
            </a:extLst>
          </p:cNvPr>
          <p:cNvPicPr>
            <a:picLocks noChangeAspect="1"/>
          </p:cNvPicPr>
          <p:nvPr/>
        </p:nvPicPr>
        <p:blipFill>
          <a:blip r:embed="rId2"/>
          <a:stretch>
            <a:fillRect/>
          </a:stretch>
        </p:blipFill>
        <p:spPr>
          <a:xfrm>
            <a:off x="1752600" y="3733800"/>
            <a:ext cx="5358027" cy="3024107"/>
          </a:xfrm>
          <a:prstGeom prst="rect">
            <a:avLst/>
          </a:prstGeom>
        </p:spPr>
      </p:pic>
    </p:spTree>
    <p:extLst>
      <p:ext uri="{BB962C8B-B14F-4D97-AF65-F5344CB8AC3E}">
        <p14:creationId xmlns:p14="http://schemas.microsoft.com/office/powerpoint/2010/main" val="70621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F737-04FB-F5C6-1BF6-41CBCFDE60CC}"/>
              </a:ext>
            </a:extLst>
          </p:cNvPr>
          <p:cNvSpPr>
            <a:spLocks noGrp="1"/>
          </p:cNvSpPr>
          <p:nvPr>
            <p:ph type="title"/>
          </p:nvPr>
        </p:nvSpPr>
        <p:spPr>
          <a:xfrm>
            <a:off x="452846" y="1028700"/>
            <a:ext cx="8229600" cy="1143000"/>
          </a:xfrm>
        </p:spPr>
        <p:txBody>
          <a:bodyPr>
            <a:normAutofit fontScale="90000"/>
          </a:bodyPr>
          <a:lstStyle/>
          <a:p>
            <a:pPr marL="342900" marR="95885" lvl="0" indent="-342900">
              <a:lnSpc>
                <a:spcPct val="103000"/>
              </a:lnSpc>
              <a:spcBef>
                <a:spcPts val="0"/>
              </a:spcBef>
              <a:spcAft>
                <a:spcPts val="0"/>
              </a:spcAft>
              <a:tabLst>
                <a:tab pos="584200" algn="l"/>
                <a:tab pos="584835" algn="l"/>
              </a:tabLst>
            </a:pPr>
            <a:r>
              <a:rPr lang="en-US" sz="1800" dirty="0">
                <a:effectLst/>
                <a:latin typeface="Arial" panose="020B0604020202020204" pitchFamily="34" charset="0"/>
                <a:ea typeface="Symbol" panose="05050102010706020507" pitchFamily="18" charset="2"/>
                <a:cs typeface="Symbol" panose="05050102010706020507" pitchFamily="18" charset="2"/>
              </a:rPr>
              <a:t>Six</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to</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twelve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inches</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of</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“native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prepared”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subgrade</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is</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proposed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to</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placed</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immediately</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below</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 TSF liners. Leachate detection and leachate collection are required because industry knows liners leak.</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Q.</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Will</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increasing</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subgrade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depth</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to</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18</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inches</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using</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select-grade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aggregate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reduce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risks of liner failure? Q. During operations, and prior to reclamation and closure, is liner repair</a:t>
            </a:r>
            <a:br>
              <a:rPr lang="en-US" sz="1800" dirty="0">
                <a:effectLst/>
                <a:latin typeface="Arial" panose="020B0604020202020204" pitchFamily="34" charset="0"/>
                <a:ea typeface="Symbol" panose="05050102010706020507" pitchFamily="18" charset="2"/>
                <a:cs typeface="Symbol" panose="05050102010706020507" pitchFamily="18" charset="2"/>
              </a:rPr>
            </a:br>
            <a:r>
              <a:rPr lang="en-US" sz="1800" dirty="0">
                <a:effectLst/>
                <a:latin typeface="Arial" panose="020B0604020202020204" pitchFamily="34" charset="0"/>
                <a:ea typeface="Times New Roman" panose="02020603050405020304" pitchFamily="18" charset="0"/>
                <a:cs typeface="Times New Roman" panose="02020603050405020304" pitchFamily="18" charset="0"/>
              </a:rPr>
              <a:t>feasible?</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Q.</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leachate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detection</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monitoring</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system</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adequate</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prevent</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release</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environment (i.e., zero (0) discharge)?</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6499033-1EB9-A12F-75FC-63B844ED595E}"/>
              </a:ext>
            </a:extLst>
          </p:cNvPr>
          <p:cNvSpPr>
            <a:spLocks noGrp="1"/>
          </p:cNvSpPr>
          <p:nvPr>
            <p:ph idx="1"/>
          </p:nvPr>
        </p:nvSpPr>
        <p:spPr>
          <a:xfrm>
            <a:off x="609600" y="2423319"/>
            <a:ext cx="8229600" cy="4525963"/>
          </a:xfrm>
        </p:spPr>
        <p:txBody>
          <a:bodyPr>
            <a:normAutofit/>
          </a:bodyPr>
          <a:lstStyle/>
          <a:p>
            <a:r>
              <a:rPr lang="en-US" sz="1200" dirty="0"/>
              <a:t>Field and laboratory testing was conducted to characterize the subgrade materials and select their depth.</a:t>
            </a:r>
          </a:p>
          <a:p>
            <a:r>
              <a:rPr lang="en-US" sz="1200" dirty="0"/>
              <a:t>Liner repair is generally not feasible during operations for all instances; leakage minimized operationally.</a:t>
            </a:r>
          </a:p>
          <a:p>
            <a:r>
              <a:rPr lang="en-US" sz="1200" dirty="0"/>
              <a:t>The types of leak detection systems have been effective in identifying seepage through TSF liners so that tailings management can be implemented to address the seepage and limit potential effects to receiving water quality.</a:t>
            </a:r>
          </a:p>
        </p:txBody>
      </p:sp>
      <p:pic>
        <p:nvPicPr>
          <p:cNvPr id="5" name="Picture 4">
            <a:extLst>
              <a:ext uri="{FF2B5EF4-FFF2-40B4-BE49-F238E27FC236}">
                <a16:creationId xmlns:a16="http://schemas.microsoft.com/office/drawing/2014/main" id="{C5D92DD1-BB6A-F849-B600-7FEAB82534FB}"/>
              </a:ext>
            </a:extLst>
          </p:cNvPr>
          <p:cNvPicPr>
            <a:picLocks noChangeAspect="1"/>
          </p:cNvPicPr>
          <p:nvPr/>
        </p:nvPicPr>
        <p:blipFill>
          <a:blip r:embed="rId2"/>
          <a:stretch>
            <a:fillRect/>
          </a:stretch>
        </p:blipFill>
        <p:spPr>
          <a:xfrm>
            <a:off x="1066800" y="3810000"/>
            <a:ext cx="7361625" cy="2813192"/>
          </a:xfrm>
          <a:prstGeom prst="rect">
            <a:avLst/>
          </a:prstGeom>
        </p:spPr>
      </p:pic>
    </p:spTree>
    <p:extLst>
      <p:ext uri="{BB962C8B-B14F-4D97-AF65-F5344CB8AC3E}">
        <p14:creationId xmlns:p14="http://schemas.microsoft.com/office/powerpoint/2010/main" val="67920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DD39-0FB9-7C2A-FD08-03EDD45C4F63}"/>
              </a:ext>
            </a:extLst>
          </p:cNvPr>
          <p:cNvSpPr>
            <a:spLocks noGrp="1"/>
          </p:cNvSpPr>
          <p:nvPr>
            <p:ph type="title"/>
          </p:nvPr>
        </p:nvSpPr>
        <p:spPr/>
        <p:txBody>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Does</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3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current</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TSF</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a:t>
            </a:r>
            <a:r>
              <a:rPr lang="en-US" sz="1800" spc="-3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meet</a:t>
            </a:r>
            <a:r>
              <a:rPr lang="en-US" sz="1800" spc="-3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all</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DEQ</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requirements</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under</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OAR</a:t>
            </a:r>
            <a:r>
              <a:rPr lang="en-US" sz="1800" spc="-3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340-</a:t>
            </a:r>
            <a:r>
              <a:rPr lang="en-US" sz="1800" spc="-20" dirty="0">
                <a:effectLst/>
                <a:latin typeface="Arial" panose="020B0604020202020204" pitchFamily="34" charset="0"/>
                <a:ea typeface="Symbol" panose="05050102010706020507" pitchFamily="18" charset="2"/>
                <a:cs typeface="Symbol" panose="05050102010706020507" pitchFamily="18" charset="2"/>
              </a:rPr>
              <a:t>043?</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120738D8-B63F-86C1-AAA7-FE441A514ACF}"/>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2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While the facility is designed with fencing, the tailings design document does not describe the fencing or how it would be protective of wildlife.</a:t>
            </a:r>
          </a:p>
          <a:p>
            <a:pPr marL="342900" marR="0" lvl="0" indent="-342900">
              <a:spcBef>
                <a:spcPts val="0"/>
              </a:spcBef>
              <a:spcAft>
                <a:spcPts val="0"/>
              </a:spcAft>
              <a:buFont typeface="Symbol" panose="05050102010706020507" pitchFamily="18" charset="2"/>
              <a:buChar cha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The preliminary closure plan calls for the placement of an evapotranspiration soil cover while OAR 340-043-0150 calls for use of a “composite cover designed to prevent water and air infiltration”.</a:t>
            </a:r>
          </a:p>
          <a:p>
            <a:pPr marL="342900" marR="0" lvl="0" indent="-342900">
              <a:spcBef>
                <a:spcPts val="0"/>
              </a:spcBef>
              <a:spcAft>
                <a:spcPts val="0"/>
              </a:spcAft>
              <a:buFont typeface="Symbol" panose="05050102010706020507" pitchFamily="18" charset="2"/>
              <a:buChar cha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The tailings design references groundwater monitoring using the site groundwater production wells but does not describe how these wells would be located and utilized to monitor potential tailings impoundment effects on groundwater.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418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BE9A-11B6-813B-2DB1-C102EA5321AE}"/>
              </a:ext>
            </a:extLst>
          </p:cNvPr>
          <p:cNvSpPr>
            <a:spLocks noGrp="1"/>
          </p:cNvSpPr>
          <p:nvPr>
            <p:ph type="title"/>
          </p:nvPr>
        </p:nvSpPr>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Are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practicable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alternative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TSF</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available? As</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defined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OAR</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632-037-0010(2,</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19,</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&amp;</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24) and OAR 632-037-0118.</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92C6D09E-B74C-0DFF-BEFC-618A288037D0}"/>
              </a:ext>
            </a:extLst>
          </p:cNvPr>
          <p:cNvSpPr>
            <a:spLocks noGrp="1"/>
          </p:cNvSpPr>
          <p:nvPr>
            <p:ph idx="1"/>
          </p:nvPr>
        </p:nvSpPr>
        <p:spPr/>
        <p:txBody>
          <a:bodyPr>
            <a:normAutofit/>
          </a:bodyPr>
          <a:lstStyle/>
          <a:p>
            <a:r>
              <a:rPr lang="en-US" sz="1200" dirty="0">
                <a:solidFill>
                  <a:srgbClr val="4F81BD"/>
                </a:solidFill>
                <a:effectLst/>
                <a:latin typeface="Century Gothic" panose="020B0502020202020204" pitchFamily="34" charset="0"/>
                <a:ea typeface="Times New Roman" panose="02020603050405020304" pitchFamily="18" charset="0"/>
                <a:cs typeface="Times New Roman" panose="02020603050405020304" pitchFamily="18" charset="0"/>
              </a:rPr>
              <a:t>Other than alternative locations, the requirements around TSF designs for conventional tailings disposal are fairly prescriptive. Different thicknesses of subgrade, pipe sizes, etc. could be used, but these are generally not material to the environmental protectiveness of the TSF design once these components have been initially designed to meet protective criteria.</a:t>
            </a:r>
          </a:p>
          <a:p>
            <a:endParaRPr lang="en-US" sz="1200" dirty="0">
              <a:solidFill>
                <a:srgbClr val="4F81BD"/>
              </a:solidFill>
              <a:latin typeface="Century Gothic" panose="020B0502020202020204" pitchFamily="34" charset="0"/>
              <a:cs typeface="Times New Roman" panose="02020603050405020304" pitchFamily="18" charset="0"/>
            </a:endParaRPr>
          </a:p>
          <a:p>
            <a:r>
              <a:rPr lang="en-US" sz="1200" dirty="0">
                <a:solidFill>
                  <a:srgbClr val="4F81BD"/>
                </a:solidFill>
                <a:latin typeface="Century Gothic" panose="020B0502020202020204" pitchFamily="34" charset="0"/>
                <a:cs typeface="Times New Roman" panose="02020603050405020304" pitchFamily="18" charset="0"/>
              </a:rPr>
              <a:t>Alternative Tailings Management:  Filtered and Stacked Tailings</a:t>
            </a:r>
          </a:p>
          <a:p>
            <a:pPr lvl="1"/>
            <a:r>
              <a:rPr lang="en-US" sz="1200" dirty="0">
                <a:solidFill>
                  <a:srgbClr val="4F81BD"/>
                </a:solidFill>
                <a:latin typeface="Century Gothic" panose="020B0502020202020204" pitchFamily="34" charset="0"/>
                <a:cs typeface="Times New Roman" panose="02020603050405020304" pitchFamily="18" charset="0"/>
              </a:rPr>
              <a:t>Creates filtrate water and tailings “cake” in place of tailings slurry</a:t>
            </a:r>
          </a:p>
          <a:p>
            <a:pPr lvl="1"/>
            <a:r>
              <a:rPr lang="en-US" sz="1200" dirty="0">
                <a:solidFill>
                  <a:srgbClr val="4F81BD"/>
                </a:solidFill>
                <a:latin typeface="Century Gothic" panose="020B0502020202020204" pitchFamily="34" charset="0"/>
                <a:cs typeface="Times New Roman" panose="02020603050405020304" pitchFamily="18" charset="0"/>
              </a:rPr>
              <a:t>May affect zero-discharge design</a:t>
            </a:r>
          </a:p>
          <a:p>
            <a:pPr lvl="1"/>
            <a:endParaRPr lang="en-US" sz="800" dirty="0">
              <a:solidFill>
                <a:srgbClr val="4F81BD"/>
              </a:solidFill>
              <a:latin typeface="Century Gothic" panose="020B0502020202020204" pitchFamily="34" charset="0"/>
              <a:cs typeface="Times New Roman" panose="02020603050405020304" pitchFamily="18" charset="0"/>
            </a:endParaRPr>
          </a:p>
          <a:p>
            <a:r>
              <a:rPr lang="en-US" sz="1200" dirty="0">
                <a:solidFill>
                  <a:srgbClr val="4F81BD"/>
                </a:solidFill>
                <a:latin typeface="Century Gothic" panose="020B0502020202020204" pitchFamily="34" charset="0"/>
                <a:cs typeface="Times New Roman" panose="02020603050405020304" pitchFamily="18" charset="0"/>
              </a:rPr>
              <a:t>Alternative Tailings Management:  Paste Tailings</a:t>
            </a:r>
          </a:p>
          <a:p>
            <a:pPr lvl="1"/>
            <a:r>
              <a:rPr lang="en-US" sz="1200" dirty="0">
                <a:solidFill>
                  <a:srgbClr val="4F81BD"/>
                </a:solidFill>
                <a:latin typeface="Century Gothic" panose="020B0502020202020204" pitchFamily="34" charset="0"/>
                <a:cs typeface="Times New Roman" panose="02020603050405020304" pitchFamily="18" charset="0"/>
              </a:rPr>
              <a:t>Used underground as backfill</a:t>
            </a:r>
          </a:p>
          <a:p>
            <a:pPr lvl="1"/>
            <a:r>
              <a:rPr lang="en-US" sz="1200" dirty="0">
                <a:solidFill>
                  <a:srgbClr val="4F81BD"/>
                </a:solidFill>
                <a:latin typeface="Century Gothic" panose="020B0502020202020204" pitchFamily="34" charset="0"/>
                <a:cs typeface="Times New Roman" panose="02020603050405020304" pitchFamily="18" charset="0"/>
              </a:rPr>
              <a:t>Reduced surface management</a:t>
            </a:r>
          </a:p>
          <a:p>
            <a:pPr lvl="1"/>
            <a:r>
              <a:rPr lang="en-US" sz="1200" dirty="0">
                <a:solidFill>
                  <a:srgbClr val="4F81BD"/>
                </a:solidFill>
                <a:latin typeface="Century Gothic" panose="020B0502020202020204" pitchFamily="34" charset="0"/>
                <a:cs typeface="Times New Roman" panose="02020603050405020304" pitchFamily="18" charset="0"/>
              </a:rPr>
              <a:t>Increased cement delivery and usage</a:t>
            </a:r>
          </a:p>
        </p:txBody>
      </p:sp>
    </p:spTree>
    <p:extLst>
      <p:ext uri="{BB962C8B-B14F-4D97-AF65-F5344CB8AC3E}">
        <p14:creationId xmlns:p14="http://schemas.microsoft.com/office/powerpoint/2010/main" val="411125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B782-3B85-E5ED-F0FC-F301CDB8C69D}"/>
              </a:ext>
            </a:extLst>
          </p:cNvPr>
          <p:cNvSpPr>
            <a:spLocks noGrp="1"/>
          </p:cNvSpPr>
          <p:nvPr>
            <p:ph type="title"/>
          </p:nvPr>
        </p:nvSpPr>
        <p:spPr>
          <a:xfrm>
            <a:off x="457200" y="426720"/>
            <a:ext cx="8229600" cy="1143000"/>
          </a:xfrm>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applicant’s</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air</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quality</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consultants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have</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recently</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proposed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to</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DEQ</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a:t>
            </a:r>
            <a:r>
              <a:rPr lang="en-US" sz="1800" spc="-3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“tailings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aqueous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surface” (supernatant pool?) “free cyanide (CN)” concentration of 1.0 mg/l. DEQ air quality staff have accepted that proposed value. How does a value of 1.0 mg/l “free CN” equate to WADCN?</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5ED530BC-FDA0-F639-44DE-D653B5B21506}"/>
              </a:ext>
            </a:extLst>
          </p:cNvPr>
          <p:cNvSpPr>
            <a:spLocks noGrp="1"/>
          </p:cNvSpPr>
          <p:nvPr>
            <p:ph idx="1"/>
          </p:nvPr>
        </p:nvSpPr>
        <p:spPr/>
        <p:txBody>
          <a:bodyPr/>
          <a:lstStyle/>
          <a:p>
            <a:pPr>
              <a:spcBef>
                <a:spcPts val="0"/>
              </a:spcBef>
            </a:pPr>
            <a:r>
              <a:rPr lang="en-US" sz="12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Free cyanide is a component of WAD cyanide. The ratio of free cyanide to WAD cyanide depends on the availability of metals that to complex with the free cyanide. The free cyanide concentration is always less than the WAD cyanide concentration.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Bef>
                <a:spcPts val="0"/>
              </a:spcBef>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Bef>
                <a:spcPts val="0"/>
              </a:spcBef>
            </a:pPr>
            <a:r>
              <a:rPr lang="en-US" sz="1200" dirty="0">
                <a:solidFill>
                  <a:srgbClr val="4F81BD"/>
                </a:solidFill>
                <a:effectLst/>
                <a:latin typeface="Century Gothic" panose="020B0502020202020204" pitchFamily="34" charset="0"/>
                <a:ea typeface="Calibri" panose="020F0502020204030204" pitchFamily="34" charset="0"/>
                <a:cs typeface="Times New Roman" panose="02020603050405020304" pitchFamily="18" charset="0"/>
              </a:rPr>
              <a:t>A quantitative relationship between free cyanide and WAD cyanide would only be determinable from metallurgical testing and/or monitoring of the facility.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0558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7B2A-BAEA-8B8D-704B-0BB30C4474F3}"/>
              </a:ext>
            </a:extLst>
          </p:cNvPr>
          <p:cNvSpPr>
            <a:spLocks noGrp="1"/>
          </p:cNvSpPr>
          <p:nvPr>
            <p:ph type="title"/>
          </p:nvPr>
        </p:nvSpPr>
        <p:spPr/>
        <p:txBody>
          <a:bodyPr/>
          <a:lstStyle/>
          <a:p>
            <a:r>
              <a:rPr lang="en-US" dirty="0"/>
              <a:t>Mill Design Questions</a:t>
            </a:r>
          </a:p>
        </p:txBody>
      </p:sp>
    </p:spTree>
    <p:extLst>
      <p:ext uri="{BB962C8B-B14F-4D97-AF65-F5344CB8AC3E}">
        <p14:creationId xmlns:p14="http://schemas.microsoft.com/office/powerpoint/2010/main" val="304538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468C-6931-5343-9B45-567EB8735967}"/>
              </a:ext>
            </a:extLst>
          </p:cNvPr>
          <p:cNvSpPr>
            <a:spLocks noGrp="1"/>
          </p:cNvSpPr>
          <p:nvPr>
            <p:ph type="title"/>
          </p:nvPr>
        </p:nvSpPr>
        <p:spPr/>
        <p:txBody>
          <a:bodyPr>
            <a:normAutofit fontScale="90000"/>
          </a:bodyPr>
          <a:lstStyle/>
          <a:p>
            <a:r>
              <a:rPr lang="en-US" sz="1800" dirty="0">
                <a:effectLst/>
                <a:latin typeface="Arial" panose="020B0604020202020204" pitchFamily="34" charset="0"/>
                <a:ea typeface="Symbol" panose="05050102010706020507" pitchFamily="18" charset="2"/>
                <a:cs typeface="Symbol" panose="05050102010706020507" pitchFamily="18" charset="2"/>
              </a:rPr>
              <a:t>Does</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current</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mill</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design</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meet</a:t>
            </a:r>
            <a:r>
              <a:rPr lang="en-US" sz="1800" spc="-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accepted</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industry</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standards,</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and</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is</a:t>
            </a:r>
            <a:r>
              <a:rPr lang="en-US" sz="1800" spc="-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it</a:t>
            </a:r>
            <a:r>
              <a:rPr lang="en-US" sz="1800" spc="-2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the</a:t>
            </a:r>
            <a:r>
              <a:rPr lang="en-US" sz="1800" spc="-1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best</a:t>
            </a:r>
            <a:r>
              <a:rPr lang="en-US" sz="1800" spc="-1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available, practicable and necessary technology? Why and how?</a:t>
            </a:r>
            <a:br>
              <a:rPr lang="en-US" sz="1800" dirty="0">
                <a:effectLst/>
                <a:latin typeface="Arial" panose="020B0604020202020204" pitchFamily="34" charset="0"/>
                <a:ea typeface="Symbol" panose="05050102010706020507" pitchFamily="18" charset="2"/>
                <a:cs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B0B45631-D384-FE87-1050-41C49C5CE545}"/>
              </a:ext>
            </a:extLst>
          </p:cNvPr>
          <p:cNvSpPr>
            <a:spLocks noGrp="1"/>
          </p:cNvSpPr>
          <p:nvPr>
            <p:ph idx="1"/>
          </p:nvPr>
        </p:nvSpPr>
        <p:spPr/>
        <p:txBody>
          <a:bodyPr>
            <a:normAutofit/>
          </a:bodyPr>
          <a:lstStyle/>
          <a:p>
            <a:r>
              <a:rPr lang="en-US" sz="1200" dirty="0"/>
              <a:t>Mill design by </a:t>
            </a:r>
            <a:r>
              <a:rPr lang="en-US" sz="1200" dirty="0" err="1"/>
              <a:t>Ausenco</a:t>
            </a:r>
            <a:r>
              <a:rPr lang="en-US" sz="1200" dirty="0"/>
              <a:t> with Oregon Professional Engineer Licensing</a:t>
            </a:r>
          </a:p>
          <a:p>
            <a:endParaRPr lang="en-US" sz="1200" dirty="0"/>
          </a:p>
          <a:p>
            <a:r>
              <a:rPr lang="en-US" sz="1200" dirty="0"/>
              <a:t>Secondary containment for processing materials and solutions – at least 110% of the largest container volume plus allowances for a 2.28 inch, 24-hour storm event.</a:t>
            </a:r>
          </a:p>
          <a:p>
            <a:pPr lvl="1"/>
            <a:r>
              <a:rPr lang="en-US" sz="1200" dirty="0">
                <a:solidFill>
                  <a:srgbClr val="FF0000"/>
                </a:solidFill>
              </a:rPr>
              <a:t>Water stops are conventionally included in concrete containment designs to protect against process solutions existing containment through joints and seems in the concrete.</a:t>
            </a:r>
          </a:p>
          <a:p>
            <a:pPr lvl="1"/>
            <a:r>
              <a:rPr lang="en-US" sz="1200" dirty="0">
                <a:solidFill>
                  <a:srgbClr val="FF0000"/>
                </a:solidFill>
              </a:rPr>
              <a:t>Concrete coatings are only described for hydrochloric acid areas.</a:t>
            </a:r>
          </a:p>
          <a:p>
            <a:pPr lvl="1"/>
            <a:r>
              <a:rPr lang="en-US" sz="1200" dirty="0">
                <a:solidFill>
                  <a:srgbClr val="FF0000"/>
                </a:solidFill>
              </a:rPr>
              <a:t>Designs typically describe how spills would be evacuated from containments.</a:t>
            </a:r>
          </a:p>
        </p:txBody>
      </p:sp>
      <p:pic>
        <p:nvPicPr>
          <p:cNvPr id="5" name="Picture 4" descr="A picture containing ground, outdoor, metal&#10;&#10;Description automatically generated">
            <a:extLst>
              <a:ext uri="{FF2B5EF4-FFF2-40B4-BE49-F238E27FC236}">
                <a16:creationId xmlns:a16="http://schemas.microsoft.com/office/drawing/2014/main" id="{4A2668F6-B213-1805-0C59-0D23712B1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581400"/>
            <a:ext cx="4133850" cy="3113469"/>
          </a:xfrm>
          <a:prstGeom prst="rect">
            <a:avLst/>
          </a:prstGeom>
        </p:spPr>
      </p:pic>
    </p:spTree>
    <p:extLst>
      <p:ext uri="{BB962C8B-B14F-4D97-AF65-F5344CB8AC3E}">
        <p14:creationId xmlns:p14="http://schemas.microsoft.com/office/powerpoint/2010/main" val="3977008373"/>
      </p:ext>
    </p:extLst>
  </p:cSld>
  <p:clrMapOvr>
    <a:masterClrMapping/>
  </p:clrMapOvr>
</p:sld>
</file>

<file path=ppt/theme/theme1.xml><?xml version="1.0" encoding="utf-8"?>
<a:theme xmlns:a="http://schemas.openxmlformats.org/drawingml/2006/main" name="Office Theme">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2658F8273ACF4C830D25B6EE299C33" ma:contentTypeVersion="1" ma:contentTypeDescription="Create a new document." ma:contentTypeScope="" ma:versionID="4784626bedef51d714d0baabfc2a0095">
  <xsd:schema xmlns:xsd="http://www.w3.org/2001/XMLSchema" xmlns:xs="http://www.w3.org/2001/XMLSchema" xmlns:p="http://schemas.microsoft.com/office/2006/metadata/properties" xmlns:ns2="7b176746-f2e2-48a2-90f9-577adf3a38f6" targetNamespace="http://schemas.microsoft.com/office/2006/metadata/properties" ma:root="true" ma:fieldsID="34b70057ab7c623ae286f3c8d625cc28" ns2:_="">
    <xsd:import namespace="7b176746-f2e2-48a2-90f9-577adf3a38f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76746-f2e2-48a2-90f9-577adf3a38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7FDC4-15CD-4F97-8F36-15F2B8604918}"/>
</file>

<file path=customXml/itemProps2.xml><?xml version="1.0" encoding="utf-8"?>
<ds:datastoreItem xmlns:ds="http://schemas.openxmlformats.org/officeDocument/2006/customXml" ds:itemID="{C9280397-DE5D-49F9-9125-585D9D4B5384}"/>
</file>

<file path=customXml/itemProps3.xml><?xml version="1.0" encoding="utf-8"?>
<ds:datastoreItem xmlns:ds="http://schemas.openxmlformats.org/officeDocument/2006/customXml" ds:itemID="{B5FA2E8F-5B86-4EB8-935C-25CF63D72385}"/>
</file>

<file path=docProps/app.xml><?xml version="1.0" encoding="utf-8"?>
<Properties xmlns="http://schemas.openxmlformats.org/officeDocument/2006/extended-properties" xmlns:vt="http://schemas.openxmlformats.org/officeDocument/2006/docPropsVTypes">
  <Template>blank</Template>
  <TotalTime>110</TotalTime>
  <Words>2090</Words>
  <Application>Microsoft Office PowerPoint</Application>
  <PresentationFormat>On-screen Show (4:3)</PresentationFormat>
  <Paragraphs>156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Symbol</vt:lpstr>
      <vt:lpstr>Office Theme</vt:lpstr>
      <vt:lpstr>DOGAMI Technical Questions on the Grassy Mountain TSF and Mill Designs</vt:lpstr>
      <vt:lpstr>TSF Design Questions</vt:lpstr>
      <vt:lpstr>Is the current Tailing Storage Facility (TSF) design the best available, practicable and necessary technology in the industry (globally)? Why and how? </vt:lpstr>
      <vt:lpstr>Six to twelve inches of “native prepared” subgrade is proposed to be placed immediately below the TSF liners. Leachate detection and leachate collection are required because industry knows liners leak. Q. Will increasing the subgrade depth to 18 inches using select-grade aggregate reduce risks of liner failure? Q. During operations, and prior to reclamation and closure, is liner repair feasible? Q. Is the leachate detection and monitoring system adequate to prevent a release to the environment (i.e., zero (0) discharge)? </vt:lpstr>
      <vt:lpstr>Does the current TSF design meet all DEQ requirements under OAR 340-043? </vt:lpstr>
      <vt:lpstr>Are practicable alternative TSF designs available? As defined in OAR 632-037-0010(2, 19, &amp; 24) and OAR 632-037-0118. </vt:lpstr>
      <vt:lpstr>The applicant’s air quality consultants have recently proposed to DEQ a “tailings aqueous surface” (supernatant pool?) “free cyanide (CN)” concentration of 1.0 mg/l. DEQ air quality staff have accepted that proposed value. How does a value of 1.0 mg/l “free CN” equate to WADCN? </vt:lpstr>
      <vt:lpstr>Mill Design Questions</vt:lpstr>
      <vt:lpstr>Does the current mill design meet accepted industry standards, and is it the best available, practicable and necessary technology? Why and how? </vt:lpstr>
      <vt:lpstr>Does the current mill design meet accepted industry standards, and is it the best available, practicable and necessary technology? Why and how? </vt:lpstr>
      <vt:lpstr>Acid Rock Drainage Questions</vt:lpstr>
      <vt:lpstr>Do the technologies, methods and designs proposed in the CPA and its appendices ensure complete mitigation of acid rock drainage in the underground workings, i.e., do they ensure complete protection against groundwater contamination? </vt:lpstr>
      <vt:lpstr>The 2021 CPA section on Cement Rock Fill states that the addition of 5-7% Portland cement will be added to basalt and waste rock so to provide acid neutralizing capacity and to create workable surfaces upon which further mining activities will occur in the underground workings.  Is practicable technology available that can monitor acid formation in real time in the underground workings – data that would more precisely guide the Cement Rock Fill mixture assembled at the surface?  If so, is the Cement Rock Fill sufficient and durable over time to prevent ARD?  If so, how is acid formation best monitored after the CRF has been placed? </vt:lpstr>
      <vt:lpstr>Appendix - Surety Questions</vt:lpstr>
      <vt:lpstr>PowerPoint Presentation</vt:lpstr>
      <vt:lpstr>Surety Bonds Cover</vt:lpstr>
      <vt:lpstr>Unforeseen Events</vt:lpstr>
      <vt:lpstr>Water Treatment Costs</vt:lpstr>
      <vt:lpstr>Surety Updating and Auditing</vt:lpstr>
      <vt:lpstr>Surety Contingencies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Fennemore, George</dc:creator>
  <cp:lastModifiedBy>Fennemore, George</cp:lastModifiedBy>
  <cp:revision>12</cp:revision>
  <dcterms:created xsi:type="dcterms:W3CDTF">2022-11-23T18:05:44Z</dcterms:created>
  <dcterms:modified xsi:type="dcterms:W3CDTF">2023-01-30T18:15:12Z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0x0101008E2658F8273ACF4C830D25B6EE299C33</vt:lpwstr>
  </property>
</Properties>
</file>