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8" r:id="rId6"/>
    <p:sldId id="259" r:id="rId7"/>
    <p:sldId id="266" r:id="rId8"/>
    <p:sldId id="262" r:id="rId9"/>
    <p:sldId id="263" r:id="rId10"/>
    <p:sldId id="267" r:id="rId11"/>
    <p:sldId id="264" r:id="rId12"/>
    <p:sldId id="268" r:id="rId13"/>
    <p:sldId id="26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469" autoAdjust="0"/>
  </p:normalViewPr>
  <p:slideViewPr>
    <p:cSldViewPr snapToGrid="0">
      <p:cViewPr varScale="1">
        <p:scale>
          <a:sx n="57" d="100"/>
          <a:sy n="57" d="100"/>
        </p:scale>
        <p:origin x="898" y="48"/>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CFD8E-6DC0-4EC1-B0F0-F579B297D02D}"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A133E01-9B9D-4176-95BD-96B8620FEC51}">
      <dgm:prSet phldrT="[Text]"/>
      <dgm:spPr>
        <a:solidFill>
          <a:schemeClr val="accent1">
            <a:lumMod val="40000"/>
            <a:lumOff val="60000"/>
          </a:schemeClr>
        </a:solidFill>
      </dgm:spPr>
      <dgm:t>
        <a:bodyPr/>
        <a:lstStyle/>
        <a:p>
          <a:r>
            <a:rPr lang="en-US" dirty="0" smtClean="0"/>
            <a:t>Phase 1</a:t>
          </a:r>
          <a:endParaRPr lang="en-US" dirty="0"/>
        </a:p>
      </dgm:t>
    </dgm:pt>
    <dgm:pt modelId="{C6BC5526-BD32-4069-8B81-B4976632EE10}" type="parTrans" cxnId="{A658AF5D-B256-4375-A5E5-666CBB10AC6C}">
      <dgm:prSet/>
      <dgm:spPr/>
      <dgm:t>
        <a:bodyPr/>
        <a:lstStyle/>
        <a:p>
          <a:endParaRPr lang="en-US"/>
        </a:p>
      </dgm:t>
    </dgm:pt>
    <dgm:pt modelId="{6EA870C7-F4C6-4DB3-BDC3-C247E2053D1A}" type="sibTrans" cxnId="{A658AF5D-B256-4375-A5E5-666CBB10AC6C}">
      <dgm:prSet/>
      <dgm:spPr/>
      <dgm:t>
        <a:bodyPr/>
        <a:lstStyle/>
        <a:p>
          <a:endParaRPr lang="en-US"/>
        </a:p>
      </dgm:t>
    </dgm:pt>
    <dgm:pt modelId="{1147843A-54A3-4B0F-8D72-6ACEAF0B8178}">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(Q3 2019): </a:t>
          </a:r>
          <a:r>
            <a:rPr lang="en-US" spc="-10" dirty="0" smtClean="0">
              <a:latin typeface="Arial" panose="020B0604020202020204" pitchFamily="34" charset="0"/>
              <a:ea typeface="Calibri" panose="020F0502020204030204" pitchFamily="34" charset="0"/>
              <a:cs typeface="Times New Roman" panose="02020603050405020304" pitchFamily="18" charset="0"/>
            </a:rPr>
            <a:t>Pilot program for ESO only began in July.  In August and September OSCIO employees received the monthly phishing simulation emails for additional testing purposes. </a:t>
          </a:r>
          <a:endParaRPr lang="en-US" dirty="0"/>
        </a:p>
      </dgm:t>
    </dgm:pt>
    <dgm:pt modelId="{87DD3486-11A6-4FC4-BD53-514B7290D75B}" type="parTrans" cxnId="{D53C671A-888A-401D-9E98-E1139E196D9C}">
      <dgm:prSet/>
      <dgm:spPr/>
      <dgm:t>
        <a:bodyPr/>
        <a:lstStyle/>
        <a:p>
          <a:endParaRPr lang="en-US"/>
        </a:p>
      </dgm:t>
    </dgm:pt>
    <dgm:pt modelId="{C4CDA4CB-9EC9-4701-9FFA-076A1C7C4739}" type="sibTrans" cxnId="{D53C671A-888A-401D-9E98-E1139E196D9C}">
      <dgm:prSet/>
      <dgm:spPr/>
      <dgm:t>
        <a:bodyPr/>
        <a:lstStyle/>
        <a:p>
          <a:endParaRPr lang="en-US"/>
        </a:p>
      </dgm:t>
    </dgm:pt>
    <dgm:pt modelId="{724E76E7-9E66-4531-9002-0F0FE493EF80}">
      <dgm:prSet phldrT="[Text]"/>
      <dgm:spPr>
        <a:solidFill>
          <a:schemeClr val="accent1">
            <a:lumMod val="60000"/>
            <a:lumOff val="40000"/>
          </a:schemeClr>
        </a:solidFill>
      </dgm:spPr>
      <dgm:t>
        <a:bodyPr/>
        <a:lstStyle/>
        <a:p>
          <a:r>
            <a:rPr lang="en-US" dirty="0" smtClean="0"/>
            <a:t>Phase 2</a:t>
          </a:r>
          <a:endParaRPr lang="en-US" dirty="0"/>
        </a:p>
      </dgm:t>
    </dgm:pt>
    <dgm:pt modelId="{139709E3-31D3-4689-B63E-62DF418A0DE6}" type="parTrans" cxnId="{161A69A9-89B2-44E4-9056-27578D4C5E30}">
      <dgm:prSet/>
      <dgm:spPr/>
      <dgm:t>
        <a:bodyPr/>
        <a:lstStyle/>
        <a:p>
          <a:endParaRPr lang="en-US"/>
        </a:p>
      </dgm:t>
    </dgm:pt>
    <dgm:pt modelId="{36AF3B1D-0C70-48B0-812F-69C2303F3971}" type="sibTrans" cxnId="{161A69A9-89B2-44E4-9056-27578D4C5E30}">
      <dgm:prSet/>
      <dgm:spPr/>
      <dgm:t>
        <a:bodyPr/>
        <a:lstStyle/>
        <a:p>
          <a:endParaRPr lang="en-US"/>
        </a:p>
      </dgm:t>
    </dgm:pt>
    <dgm:pt modelId="{50E18C37-FAF5-4912-824A-1586DD985BC3}">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(Q4 2019): </a:t>
          </a:r>
          <a:r>
            <a:rPr lang="en-US" spc="-10" dirty="0" smtClean="0">
              <a:latin typeface="Arial" panose="020B0604020202020204" pitchFamily="34" charset="0"/>
              <a:ea typeface="Calibri" panose="020F0502020204030204" pitchFamily="34" charset="0"/>
              <a:cs typeface="Times New Roman" panose="02020603050405020304" pitchFamily="18" charset="0"/>
            </a:rPr>
            <a:t>All DAS employees began receiving the monthly phishing simulation emails for testing purposes.</a:t>
          </a:r>
          <a:endParaRPr lang="en-US" dirty="0"/>
        </a:p>
      </dgm:t>
    </dgm:pt>
    <dgm:pt modelId="{D8366C88-A8F5-454E-8A3D-F78A011D5256}" type="parTrans" cxnId="{EB0BC02A-523B-4BF5-A6A9-CF2647E0BFC6}">
      <dgm:prSet/>
      <dgm:spPr/>
      <dgm:t>
        <a:bodyPr/>
        <a:lstStyle/>
        <a:p>
          <a:endParaRPr lang="en-US"/>
        </a:p>
      </dgm:t>
    </dgm:pt>
    <dgm:pt modelId="{CC8FD429-416E-438B-9EC2-4996BA887884}" type="sibTrans" cxnId="{EB0BC02A-523B-4BF5-A6A9-CF2647E0BFC6}">
      <dgm:prSet/>
      <dgm:spPr/>
      <dgm:t>
        <a:bodyPr/>
        <a:lstStyle/>
        <a:p>
          <a:endParaRPr lang="en-US"/>
        </a:p>
      </dgm:t>
    </dgm:pt>
    <dgm:pt modelId="{68505F1F-C02E-43F2-B1D4-C0E547FFB6FB}">
      <dgm:prSet phldrT="[Text]"/>
      <dgm:spPr>
        <a:solidFill>
          <a:schemeClr val="accent1"/>
        </a:solidFill>
      </dgm:spPr>
      <dgm:t>
        <a:bodyPr/>
        <a:lstStyle/>
        <a:p>
          <a:r>
            <a:rPr lang="en-US" dirty="0" smtClean="0"/>
            <a:t>Phase 3</a:t>
          </a:r>
          <a:endParaRPr lang="en-US" dirty="0"/>
        </a:p>
      </dgm:t>
    </dgm:pt>
    <dgm:pt modelId="{F777FA85-62DB-4B80-B764-DF52857CACC5}" type="parTrans" cxnId="{BA22FDFD-FC8F-4CDE-9CD0-3842B6F43988}">
      <dgm:prSet/>
      <dgm:spPr/>
      <dgm:t>
        <a:bodyPr/>
        <a:lstStyle/>
        <a:p>
          <a:endParaRPr lang="en-US"/>
        </a:p>
      </dgm:t>
    </dgm:pt>
    <dgm:pt modelId="{01FEA85D-AF1B-47F5-890A-66C0F3FC0064}" type="sibTrans" cxnId="{BA22FDFD-FC8F-4CDE-9CD0-3842B6F43988}">
      <dgm:prSet/>
      <dgm:spPr/>
      <dgm:t>
        <a:bodyPr/>
        <a:lstStyle/>
        <a:p>
          <a:endParaRPr lang="en-US"/>
        </a:p>
      </dgm:t>
    </dgm:pt>
    <dgm:pt modelId="{B6E82D97-019B-4AC0-9033-C70BA14D3DC5}">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(Q1 2020</a:t>
          </a:r>
          <a:r>
            <a:rPr lang="en-US" b="1" spc="-10" dirty="0" smtClean="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Agencies as determined began receiving the monthly phishing simulation emails. Email delivery is staggered across each month, ongoing for all agency staff. </a:t>
          </a:r>
          <a:endParaRPr lang="en-US" dirty="0">
            <a:latin typeface="Arial" panose="020B0604020202020204" pitchFamily="34" charset="0"/>
            <a:cs typeface="Arial" panose="020B0604020202020204" pitchFamily="34" charset="0"/>
          </a:endParaRPr>
        </a:p>
      </dgm:t>
    </dgm:pt>
    <dgm:pt modelId="{B4E903CB-FF4D-4516-B9EB-B54771C265E7}" type="parTrans" cxnId="{ED0A0FBE-F6F4-4AE3-9AC8-8E07BB95909F}">
      <dgm:prSet/>
      <dgm:spPr/>
      <dgm:t>
        <a:bodyPr/>
        <a:lstStyle/>
        <a:p>
          <a:endParaRPr lang="en-US"/>
        </a:p>
      </dgm:t>
    </dgm:pt>
    <dgm:pt modelId="{435E3BC8-5DED-4C4D-9466-14A3C0417594}" type="sibTrans" cxnId="{ED0A0FBE-F6F4-4AE3-9AC8-8E07BB95909F}">
      <dgm:prSet/>
      <dgm:spPr/>
      <dgm:t>
        <a:bodyPr/>
        <a:lstStyle/>
        <a:p>
          <a:endParaRPr lang="en-US"/>
        </a:p>
      </dgm:t>
    </dgm:pt>
    <dgm:pt modelId="{3EEBD25E-49DE-4409-BF3B-78125E6322A7}">
      <dgm:prSet phldrT="[Text]"/>
      <dgm:spPr>
        <a:solidFill>
          <a:schemeClr val="accent1">
            <a:lumMod val="75000"/>
          </a:schemeClr>
        </a:solidFill>
      </dgm:spPr>
      <dgm:t>
        <a:bodyPr/>
        <a:lstStyle/>
        <a:p>
          <a:r>
            <a:rPr lang="en-US" dirty="0" smtClean="0"/>
            <a:t>Phase 4</a:t>
          </a:r>
          <a:endParaRPr lang="en-US" dirty="0"/>
        </a:p>
      </dgm:t>
    </dgm:pt>
    <dgm:pt modelId="{E21F7049-54B4-4EFB-B51C-4E7653E8F63B}" type="parTrans" cxnId="{A0E0F788-618D-4A98-B4D1-593B8C8465EF}">
      <dgm:prSet/>
      <dgm:spPr/>
      <dgm:t>
        <a:bodyPr/>
        <a:lstStyle/>
        <a:p>
          <a:endParaRPr lang="en-US"/>
        </a:p>
      </dgm:t>
    </dgm:pt>
    <dgm:pt modelId="{DF31AC63-CB16-4E5C-960B-2CE63756E748}" type="sibTrans" cxnId="{A0E0F788-618D-4A98-B4D1-593B8C8465EF}">
      <dgm:prSet/>
      <dgm:spPr/>
      <dgm:t>
        <a:bodyPr/>
        <a:lstStyle/>
        <a:p>
          <a:endParaRPr lang="en-US"/>
        </a:p>
      </dgm:t>
    </dgm:pt>
    <dgm:pt modelId="{AB5F9050-86F0-4F92-98F5-50FA4312DD92}">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(Q2+ 2020): </a:t>
          </a:r>
          <a:r>
            <a:rPr lang="en-US" dirty="0" smtClean="0">
              <a:latin typeface="Arial" panose="020B0604020202020204" pitchFamily="34" charset="0"/>
              <a:cs typeface="Arial" panose="020B0604020202020204" pitchFamily="34" charset="0"/>
            </a:rPr>
            <a:t>Subsequent phases mimic previous phases until all executive branch employees receive monthly phishing emails on an ongoing basis.</a:t>
          </a:r>
          <a:endParaRPr lang="en-US" dirty="0">
            <a:latin typeface="Arial" panose="020B0604020202020204" pitchFamily="34" charset="0"/>
            <a:cs typeface="Arial" panose="020B0604020202020204" pitchFamily="34" charset="0"/>
          </a:endParaRPr>
        </a:p>
      </dgm:t>
    </dgm:pt>
    <dgm:pt modelId="{FB871890-AFE6-48CA-B1E5-FE07332473BE}" type="parTrans" cxnId="{ED7D3403-87FD-4414-8AD0-94E7AF15D5EA}">
      <dgm:prSet/>
      <dgm:spPr/>
      <dgm:t>
        <a:bodyPr/>
        <a:lstStyle/>
        <a:p>
          <a:endParaRPr lang="en-US"/>
        </a:p>
      </dgm:t>
    </dgm:pt>
    <dgm:pt modelId="{8649C8FA-2DD4-439D-BF46-0EDEF7A2A7AC}" type="sibTrans" cxnId="{ED7D3403-87FD-4414-8AD0-94E7AF15D5EA}">
      <dgm:prSet/>
      <dgm:spPr/>
      <dgm:t>
        <a:bodyPr/>
        <a:lstStyle/>
        <a:p>
          <a:endParaRPr lang="en-US"/>
        </a:p>
      </dgm:t>
    </dgm:pt>
    <dgm:pt modelId="{F8592293-6BCE-4C29-BBAF-DED2A70A0336}" type="pres">
      <dgm:prSet presAssocID="{7E9CFD8E-6DC0-4EC1-B0F0-F579B297D02D}" presName="linearFlow" presStyleCnt="0">
        <dgm:presLayoutVars>
          <dgm:dir/>
          <dgm:animLvl val="lvl"/>
          <dgm:resizeHandles val="exact"/>
        </dgm:presLayoutVars>
      </dgm:prSet>
      <dgm:spPr/>
      <dgm:t>
        <a:bodyPr/>
        <a:lstStyle/>
        <a:p>
          <a:endParaRPr lang="en-US"/>
        </a:p>
      </dgm:t>
    </dgm:pt>
    <dgm:pt modelId="{05643357-F792-46F7-890D-1E1EAF252764}" type="pres">
      <dgm:prSet presAssocID="{DA133E01-9B9D-4176-95BD-96B8620FEC51}" presName="composite" presStyleCnt="0"/>
      <dgm:spPr/>
    </dgm:pt>
    <dgm:pt modelId="{0D4BA866-F803-4127-A344-41877A3E364F}" type="pres">
      <dgm:prSet presAssocID="{DA133E01-9B9D-4176-95BD-96B8620FEC51}" presName="parentText" presStyleLbl="alignNode1" presStyleIdx="0" presStyleCnt="4">
        <dgm:presLayoutVars>
          <dgm:chMax val="1"/>
          <dgm:bulletEnabled val="1"/>
        </dgm:presLayoutVars>
      </dgm:prSet>
      <dgm:spPr/>
      <dgm:t>
        <a:bodyPr/>
        <a:lstStyle/>
        <a:p>
          <a:endParaRPr lang="en-US"/>
        </a:p>
      </dgm:t>
    </dgm:pt>
    <dgm:pt modelId="{5D0B9D58-E629-40A3-AB09-FB00B16B723B}" type="pres">
      <dgm:prSet presAssocID="{DA133E01-9B9D-4176-95BD-96B8620FEC51}" presName="descendantText" presStyleLbl="alignAcc1" presStyleIdx="0" presStyleCnt="4" custLinFactNeighborX="33625" custLinFactNeighborY="-34764">
        <dgm:presLayoutVars>
          <dgm:bulletEnabled val="1"/>
        </dgm:presLayoutVars>
      </dgm:prSet>
      <dgm:spPr/>
      <dgm:t>
        <a:bodyPr/>
        <a:lstStyle/>
        <a:p>
          <a:endParaRPr lang="en-US"/>
        </a:p>
      </dgm:t>
    </dgm:pt>
    <dgm:pt modelId="{108BE89B-8B5C-4486-BA03-43C4CC0623F1}" type="pres">
      <dgm:prSet presAssocID="{6EA870C7-F4C6-4DB3-BDC3-C247E2053D1A}" presName="sp" presStyleCnt="0"/>
      <dgm:spPr/>
    </dgm:pt>
    <dgm:pt modelId="{E10A2549-F22C-4941-B5D7-D863E0BF8C32}" type="pres">
      <dgm:prSet presAssocID="{724E76E7-9E66-4531-9002-0F0FE493EF80}" presName="composite" presStyleCnt="0"/>
      <dgm:spPr/>
    </dgm:pt>
    <dgm:pt modelId="{587EE497-367B-4310-8D6C-50693847EC6C}" type="pres">
      <dgm:prSet presAssocID="{724E76E7-9E66-4531-9002-0F0FE493EF80}" presName="parentText" presStyleLbl="alignNode1" presStyleIdx="1" presStyleCnt="4">
        <dgm:presLayoutVars>
          <dgm:chMax val="1"/>
          <dgm:bulletEnabled val="1"/>
        </dgm:presLayoutVars>
      </dgm:prSet>
      <dgm:spPr/>
      <dgm:t>
        <a:bodyPr/>
        <a:lstStyle/>
        <a:p>
          <a:endParaRPr lang="en-US"/>
        </a:p>
      </dgm:t>
    </dgm:pt>
    <dgm:pt modelId="{C8A7EA7E-B648-4626-ADA1-1D73A63925FF}" type="pres">
      <dgm:prSet presAssocID="{724E76E7-9E66-4531-9002-0F0FE493EF80}" presName="descendantText" presStyleLbl="alignAcc1" presStyleIdx="1" presStyleCnt="4">
        <dgm:presLayoutVars>
          <dgm:bulletEnabled val="1"/>
        </dgm:presLayoutVars>
      </dgm:prSet>
      <dgm:spPr/>
      <dgm:t>
        <a:bodyPr/>
        <a:lstStyle/>
        <a:p>
          <a:endParaRPr lang="en-US"/>
        </a:p>
      </dgm:t>
    </dgm:pt>
    <dgm:pt modelId="{0B84147E-8CBA-45B6-9FD9-41CCCB557621}" type="pres">
      <dgm:prSet presAssocID="{36AF3B1D-0C70-48B0-812F-69C2303F3971}" presName="sp" presStyleCnt="0"/>
      <dgm:spPr/>
    </dgm:pt>
    <dgm:pt modelId="{6456E503-CDA8-4688-AA8A-84818BDCFD19}" type="pres">
      <dgm:prSet presAssocID="{68505F1F-C02E-43F2-B1D4-C0E547FFB6FB}" presName="composite" presStyleCnt="0"/>
      <dgm:spPr/>
    </dgm:pt>
    <dgm:pt modelId="{53900EBE-CBE5-4B9B-8383-7A8A0F0D1DC2}" type="pres">
      <dgm:prSet presAssocID="{68505F1F-C02E-43F2-B1D4-C0E547FFB6FB}" presName="parentText" presStyleLbl="alignNode1" presStyleIdx="2" presStyleCnt="4">
        <dgm:presLayoutVars>
          <dgm:chMax val="1"/>
          <dgm:bulletEnabled val="1"/>
        </dgm:presLayoutVars>
      </dgm:prSet>
      <dgm:spPr/>
      <dgm:t>
        <a:bodyPr/>
        <a:lstStyle/>
        <a:p>
          <a:endParaRPr lang="en-US"/>
        </a:p>
      </dgm:t>
    </dgm:pt>
    <dgm:pt modelId="{C59D9010-9468-44A7-A1D6-0F86A94A2250}" type="pres">
      <dgm:prSet presAssocID="{68505F1F-C02E-43F2-B1D4-C0E547FFB6FB}" presName="descendantText" presStyleLbl="alignAcc1" presStyleIdx="2" presStyleCnt="4">
        <dgm:presLayoutVars>
          <dgm:bulletEnabled val="1"/>
        </dgm:presLayoutVars>
      </dgm:prSet>
      <dgm:spPr/>
      <dgm:t>
        <a:bodyPr/>
        <a:lstStyle/>
        <a:p>
          <a:endParaRPr lang="en-US"/>
        </a:p>
      </dgm:t>
    </dgm:pt>
    <dgm:pt modelId="{2A12C034-9335-4B79-BFCC-522C6D369E7A}" type="pres">
      <dgm:prSet presAssocID="{01FEA85D-AF1B-47F5-890A-66C0F3FC0064}" presName="sp" presStyleCnt="0"/>
      <dgm:spPr/>
    </dgm:pt>
    <dgm:pt modelId="{D3B3B33E-BF2D-4978-8F9E-C48FAE1C8F95}" type="pres">
      <dgm:prSet presAssocID="{3EEBD25E-49DE-4409-BF3B-78125E6322A7}" presName="composite" presStyleCnt="0"/>
      <dgm:spPr/>
    </dgm:pt>
    <dgm:pt modelId="{57E5BF73-B79D-449C-8801-366914A9D1B2}" type="pres">
      <dgm:prSet presAssocID="{3EEBD25E-49DE-4409-BF3B-78125E6322A7}" presName="parentText" presStyleLbl="alignNode1" presStyleIdx="3" presStyleCnt="4">
        <dgm:presLayoutVars>
          <dgm:chMax val="1"/>
          <dgm:bulletEnabled val="1"/>
        </dgm:presLayoutVars>
      </dgm:prSet>
      <dgm:spPr/>
      <dgm:t>
        <a:bodyPr/>
        <a:lstStyle/>
        <a:p>
          <a:endParaRPr lang="en-US"/>
        </a:p>
      </dgm:t>
    </dgm:pt>
    <dgm:pt modelId="{F03CDEDA-447A-463E-9EE0-853AF5E5DF6A}" type="pres">
      <dgm:prSet presAssocID="{3EEBD25E-49DE-4409-BF3B-78125E6322A7}" presName="descendantText" presStyleLbl="alignAcc1" presStyleIdx="3" presStyleCnt="4">
        <dgm:presLayoutVars>
          <dgm:bulletEnabled val="1"/>
        </dgm:presLayoutVars>
      </dgm:prSet>
      <dgm:spPr/>
      <dgm:t>
        <a:bodyPr/>
        <a:lstStyle/>
        <a:p>
          <a:endParaRPr lang="en-US"/>
        </a:p>
      </dgm:t>
    </dgm:pt>
  </dgm:ptLst>
  <dgm:cxnLst>
    <dgm:cxn modelId="{ED7D3403-87FD-4414-8AD0-94E7AF15D5EA}" srcId="{3EEBD25E-49DE-4409-BF3B-78125E6322A7}" destId="{AB5F9050-86F0-4F92-98F5-50FA4312DD92}" srcOrd="0" destOrd="0" parTransId="{FB871890-AFE6-48CA-B1E5-FE07332473BE}" sibTransId="{8649C8FA-2DD4-439D-BF46-0EDEF7A2A7AC}"/>
    <dgm:cxn modelId="{5A1D945E-7C61-4C06-AE57-4000DF603E61}" type="presOf" srcId="{50E18C37-FAF5-4912-824A-1586DD985BC3}" destId="{C8A7EA7E-B648-4626-ADA1-1D73A63925FF}" srcOrd="0" destOrd="0" presId="urn:microsoft.com/office/officeart/2005/8/layout/chevron2"/>
    <dgm:cxn modelId="{48FB6FEE-FD4A-4D28-80C1-0F8D552DDA14}" type="presOf" srcId="{1147843A-54A3-4B0F-8D72-6ACEAF0B8178}" destId="{5D0B9D58-E629-40A3-AB09-FB00B16B723B}" srcOrd="0" destOrd="0" presId="urn:microsoft.com/office/officeart/2005/8/layout/chevron2"/>
    <dgm:cxn modelId="{A658AF5D-B256-4375-A5E5-666CBB10AC6C}" srcId="{7E9CFD8E-6DC0-4EC1-B0F0-F579B297D02D}" destId="{DA133E01-9B9D-4176-95BD-96B8620FEC51}" srcOrd="0" destOrd="0" parTransId="{C6BC5526-BD32-4069-8B81-B4976632EE10}" sibTransId="{6EA870C7-F4C6-4DB3-BDC3-C247E2053D1A}"/>
    <dgm:cxn modelId="{EB0BC02A-523B-4BF5-A6A9-CF2647E0BFC6}" srcId="{724E76E7-9E66-4531-9002-0F0FE493EF80}" destId="{50E18C37-FAF5-4912-824A-1586DD985BC3}" srcOrd="0" destOrd="0" parTransId="{D8366C88-A8F5-454E-8A3D-F78A011D5256}" sibTransId="{CC8FD429-416E-438B-9EC2-4996BA887884}"/>
    <dgm:cxn modelId="{161A69A9-89B2-44E4-9056-27578D4C5E30}" srcId="{7E9CFD8E-6DC0-4EC1-B0F0-F579B297D02D}" destId="{724E76E7-9E66-4531-9002-0F0FE493EF80}" srcOrd="1" destOrd="0" parTransId="{139709E3-31D3-4689-B63E-62DF418A0DE6}" sibTransId="{36AF3B1D-0C70-48B0-812F-69C2303F3971}"/>
    <dgm:cxn modelId="{4217D262-F2D2-4E9F-B0B1-CE14DF86CF7F}" type="presOf" srcId="{7E9CFD8E-6DC0-4EC1-B0F0-F579B297D02D}" destId="{F8592293-6BCE-4C29-BBAF-DED2A70A0336}" srcOrd="0" destOrd="0" presId="urn:microsoft.com/office/officeart/2005/8/layout/chevron2"/>
    <dgm:cxn modelId="{C86B5CAF-B13A-4247-A169-CE990F95976C}" type="presOf" srcId="{DA133E01-9B9D-4176-95BD-96B8620FEC51}" destId="{0D4BA866-F803-4127-A344-41877A3E364F}" srcOrd="0" destOrd="0" presId="urn:microsoft.com/office/officeart/2005/8/layout/chevron2"/>
    <dgm:cxn modelId="{E17A2E5E-098C-4C64-9EFA-E9F28372E2CB}" type="presOf" srcId="{AB5F9050-86F0-4F92-98F5-50FA4312DD92}" destId="{F03CDEDA-447A-463E-9EE0-853AF5E5DF6A}" srcOrd="0" destOrd="0" presId="urn:microsoft.com/office/officeart/2005/8/layout/chevron2"/>
    <dgm:cxn modelId="{ED0A0FBE-F6F4-4AE3-9AC8-8E07BB95909F}" srcId="{68505F1F-C02E-43F2-B1D4-C0E547FFB6FB}" destId="{B6E82D97-019B-4AC0-9033-C70BA14D3DC5}" srcOrd="0" destOrd="0" parTransId="{B4E903CB-FF4D-4516-B9EB-B54771C265E7}" sibTransId="{435E3BC8-5DED-4C4D-9466-14A3C0417594}"/>
    <dgm:cxn modelId="{9A1F04C4-6A9C-4EAC-B913-560C816A22A2}" type="presOf" srcId="{B6E82D97-019B-4AC0-9033-C70BA14D3DC5}" destId="{C59D9010-9468-44A7-A1D6-0F86A94A2250}" srcOrd="0" destOrd="0" presId="urn:microsoft.com/office/officeart/2005/8/layout/chevron2"/>
    <dgm:cxn modelId="{BA22FDFD-FC8F-4CDE-9CD0-3842B6F43988}" srcId="{7E9CFD8E-6DC0-4EC1-B0F0-F579B297D02D}" destId="{68505F1F-C02E-43F2-B1D4-C0E547FFB6FB}" srcOrd="2" destOrd="0" parTransId="{F777FA85-62DB-4B80-B764-DF52857CACC5}" sibTransId="{01FEA85D-AF1B-47F5-890A-66C0F3FC0064}"/>
    <dgm:cxn modelId="{A0E0F788-618D-4A98-B4D1-593B8C8465EF}" srcId="{7E9CFD8E-6DC0-4EC1-B0F0-F579B297D02D}" destId="{3EEBD25E-49DE-4409-BF3B-78125E6322A7}" srcOrd="3" destOrd="0" parTransId="{E21F7049-54B4-4EFB-B51C-4E7653E8F63B}" sibTransId="{DF31AC63-CB16-4E5C-960B-2CE63756E748}"/>
    <dgm:cxn modelId="{D53C671A-888A-401D-9E98-E1139E196D9C}" srcId="{DA133E01-9B9D-4176-95BD-96B8620FEC51}" destId="{1147843A-54A3-4B0F-8D72-6ACEAF0B8178}" srcOrd="0" destOrd="0" parTransId="{87DD3486-11A6-4FC4-BD53-514B7290D75B}" sibTransId="{C4CDA4CB-9EC9-4701-9FFA-076A1C7C4739}"/>
    <dgm:cxn modelId="{4F907445-C1EC-4D40-98F4-1BE8897B1480}" type="presOf" srcId="{724E76E7-9E66-4531-9002-0F0FE493EF80}" destId="{587EE497-367B-4310-8D6C-50693847EC6C}" srcOrd="0" destOrd="0" presId="urn:microsoft.com/office/officeart/2005/8/layout/chevron2"/>
    <dgm:cxn modelId="{676B2D09-D6E3-45E5-9CCD-D0E07B3DE47F}" type="presOf" srcId="{3EEBD25E-49DE-4409-BF3B-78125E6322A7}" destId="{57E5BF73-B79D-449C-8801-366914A9D1B2}" srcOrd="0" destOrd="0" presId="urn:microsoft.com/office/officeart/2005/8/layout/chevron2"/>
    <dgm:cxn modelId="{C92C3620-E473-4254-89F9-B88C01E8893B}" type="presOf" srcId="{68505F1F-C02E-43F2-B1D4-C0E547FFB6FB}" destId="{53900EBE-CBE5-4B9B-8383-7A8A0F0D1DC2}" srcOrd="0" destOrd="0" presId="urn:microsoft.com/office/officeart/2005/8/layout/chevron2"/>
    <dgm:cxn modelId="{E3A7974F-8354-47FF-A9EC-D12941C8E1DD}" type="presParOf" srcId="{F8592293-6BCE-4C29-BBAF-DED2A70A0336}" destId="{05643357-F792-46F7-890D-1E1EAF252764}" srcOrd="0" destOrd="0" presId="urn:microsoft.com/office/officeart/2005/8/layout/chevron2"/>
    <dgm:cxn modelId="{843E349E-CF41-481C-B527-6AD1687491F1}" type="presParOf" srcId="{05643357-F792-46F7-890D-1E1EAF252764}" destId="{0D4BA866-F803-4127-A344-41877A3E364F}" srcOrd="0" destOrd="0" presId="urn:microsoft.com/office/officeart/2005/8/layout/chevron2"/>
    <dgm:cxn modelId="{B37BAC08-32A1-4CB0-976A-A3C4F23BC799}" type="presParOf" srcId="{05643357-F792-46F7-890D-1E1EAF252764}" destId="{5D0B9D58-E629-40A3-AB09-FB00B16B723B}" srcOrd="1" destOrd="0" presId="urn:microsoft.com/office/officeart/2005/8/layout/chevron2"/>
    <dgm:cxn modelId="{6E37C020-DB4E-48D0-BA40-C6E783461DDC}" type="presParOf" srcId="{F8592293-6BCE-4C29-BBAF-DED2A70A0336}" destId="{108BE89B-8B5C-4486-BA03-43C4CC0623F1}" srcOrd="1" destOrd="0" presId="urn:microsoft.com/office/officeart/2005/8/layout/chevron2"/>
    <dgm:cxn modelId="{7F15354E-9556-480A-9FD0-703789317E83}" type="presParOf" srcId="{F8592293-6BCE-4C29-BBAF-DED2A70A0336}" destId="{E10A2549-F22C-4941-B5D7-D863E0BF8C32}" srcOrd="2" destOrd="0" presId="urn:microsoft.com/office/officeart/2005/8/layout/chevron2"/>
    <dgm:cxn modelId="{154201E6-75E8-4399-BDF1-C35A6A770B24}" type="presParOf" srcId="{E10A2549-F22C-4941-B5D7-D863E0BF8C32}" destId="{587EE497-367B-4310-8D6C-50693847EC6C}" srcOrd="0" destOrd="0" presId="urn:microsoft.com/office/officeart/2005/8/layout/chevron2"/>
    <dgm:cxn modelId="{3F4829D8-4892-437D-A770-CE5F97274772}" type="presParOf" srcId="{E10A2549-F22C-4941-B5D7-D863E0BF8C32}" destId="{C8A7EA7E-B648-4626-ADA1-1D73A63925FF}" srcOrd="1" destOrd="0" presId="urn:microsoft.com/office/officeart/2005/8/layout/chevron2"/>
    <dgm:cxn modelId="{8CD966B5-3512-4152-A876-164C92FFD103}" type="presParOf" srcId="{F8592293-6BCE-4C29-BBAF-DED2A70A0336}" destId="{0B84147E-8CBA-45B6-9FD9-41CCCB557621}" srcOrd="3" destOrd="0" presId="urn:microsoft.com/office/officeart/2005/8/layout/chevron2"/>
    <dgm:cxn modelId="{DEC097D3-384F-4E72-9543-71DB0F5518AB}" type="presParOf" srcId="{F8592293-6BCE-4C29-BBAF-DED2A70A0336}" destId="{6456E503-CDA8-4688-AA8A-84818BDCFD19}" srcOrd="4" destOrd="0" presId="urn:microsoft.com/office/officeart/2005/8/layout/chevron2"/>
    <dgm:cxn modelId="{2F992EAC-8CD4-4AEA-BC01-F64B55522A8A}" type="presParOf" srcId="{6456E503-CDA8-4688-AA8A-84818BDCFD19}" destId="{53900EBE-CBE5-4B9B-8383-7A8A0F0D1DC2}" srcOrd="0" destOrd="0" presId="urn:microsoft.com/office/officeart/2005/8/layout/chevron2"/>
    <dgm:cxn modelId="{FBDDF1BB-90AF-4C16-8360-163C550AD777}" type="presParOf" srcId="{6456E503-CDA8-4688-AA8A-84818BDCFD19}" destId="{C59D9010-9468-44A7-A1D6-0F86A94A2250}" srcOrd="1" destOrd="0" presId="urn:microsoft.com/office/officeart/2005/8/layout/chevron2"/>
    <dgm:cxn modelId="{EE7B6CB2-B773-4E30-A8FA-102BDD51CC8A}" type="presParOf" srcId="{F8592293-6BCE-4C29-BBAF-DED2A70A0336}" destId="{2A12C034-9335-4B79-BFCC-522C6D369E7A}" srcOrd="5" destOrd="0" presId="urn:microsoft.com/office/officeart/2005/8/layout/chevron2"/>
    <dgm:cxn modelId="{3E9ADA00-F114-4E39-88E5-A67790F2F721}" type="presParOf" srcId="{F8592293-6BCE-4C29-BBAF-DED2A70A0336}" destId="{D3B3B33E-BF2D-4978-8F9E-C48FAE1C8F95}" srcOrd="6" destOrd="0" presId="urn:microsoft.com/office/officeart/2005/8/layout/chevron2"/>
    <dgm:cxn modelId="{8571CFF7-230F-42FE-88E0-A6011E2EC518}" type="presParOf" srcId="{D3B3B33E-BF2D-4978-8F9E-C48FAE1C8F95}" destId="{57E5BF73-B79D-449C-8801-366914A9D1B2}" srcOrd="0" destOrd="0" presId="urn:microsoft.com/office/officeart/2005/8/layout/chevron2"/>
    <dgm:cxn modelId="{E82A6473-9224-4A0C-9277-8D6E597E99F2}" type="presParOf" srcId="{D3B3B33E-BF2D-4978-8F9E-C48FAE1C8F95}" destId="{F03CDEDA-447A-463E-9EE0-853AF5E5DF6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E3C7E-E574-4C8C-A5DF-32557825565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9B8071B-1836-4C28-94DC-612309E79136}">
      <dgm:prSet phldrT="[Text]" custT="1"/>
      <dgm:spPr>
        <a:solidFill>
          <a:schemeClr val="tx2">
            <a:lumMod val="40000"/>
            <a:lumOff val="60000"/>
          </a:schemeClr>
        </a:solidFill>
      </dgm:spPr>
      <dgm:t>
        <a:bodyPr/>
        <a:lstStyle/>
        <a:p>
          <a:r>
            <a:rPr lang="en-US" sz="3200" b="1" dirty="0" smtClean="0"/>
            <a:t>Phishing Simulation Email Traits</a:t>
          </a:r>
          <a:endParaRPr lang="en-US" sz="3200" b="1" dirty="0"/>
        </a:p>
      </dgm:t>
    </dgm:pt>
    <dgm:pt modelId="{F2497060-0E93-4F04-9E1E-128C3AA56240}" type="parTrans" cxnId="{22EFFC14-A61D-446D-B1EB-9E4B7067EACE}">
      <dgm:prSet/>
      <dgm:spPr/>
      <dgm:t>
        <a:bodyPr/>
        <a:lstStyle/>
        <a:p>
          <a:endParaRPr lang="en-US" sz="1600"/>
        </a:p>
      </dgm:t>
    </dgm:pt>
    <dgm:pt modelId="{27582166-59D8-4ED0-9FE4-7AC086E06AA1}" type="sibTrans" cxnId="{22EFFC14-A61D-446D-B1EB-9E4B7067EACE}">
      <dgm:prSet/>
      <dgm:spPr/>
      <dgm:t>
        <a:bodyPr/>
        <a:lstStyle/>
        <a:p>
          <a:endParaRPr lang="en-US" sz="1600"/>
        </a:p>
      </dgm:t>
    </dgm:pt>
    <dgm:pt modelId="{923BD9A7-E9BF-4167-A685-BADCA6AC540E}">
      <dgm:prSet phldrT="[Text]" custT="1"/>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May or may not have business relevance</a:t>
          </a:r>
          <a:endParaRPr lang="en-US" sz="1800" dirty="0"/>
        </a:p>
      </dgm:t>
    </dgm:pt>
    <dgm:pt modelId="{D3BF1729-2E1D-4E72-90E9-3A4E30763DF4}" type="parTrans" cxnId="{8FFA98C3-39F4-48D8-9337-1A9B14778B87}">
      <dgm:prSet/>
      <dgm:spPr/>
      <dgm:t>
        <a:bodyPr/>
        <a:lstStyle/>
        <a:p>
          <a:endParaRPr lang="en-US" sz="1600"/>
        </a:p>
      </dgm:t>
    </dgm:pt>
    <dgm:pt modelId="{525AC124-AA6B-41B1-9A00-F8D4794C8E65}" type="sibTrans" cxnId="{8FFA98C3-39F4-48D8-9337-1A9B14778B87}">
      <dgm:prSet/>
      <dgm:spPr/>
      <dgm:t>
        <a:bodyPr/>
        <a:lstStyle/>
        <a:p>
          <a:endParaRPr lang="en-US" sz="1600"/>
        </a:p>
      </dgm:t>
    </dgm:pt>
    <dgm:pt modelId="{6B8D2479-CF21-468A-B505-251E6890FEE2}">
      <dgm:prSet custT="1"/>
      <dgm:spPr/>
      <dgm:t>
        <a:bodyPr/>
        <a:lstStyle/>
        <a:p>
          <a:pPr algn="l"/>
          <a:r>
            <a:rPr lang="en-US" sz="1800" dirty="0" smtClean="0">
              <a:latin typeface="Arial" panose="020B0604020202020204" pitchFamily="34" charset="0"/>
              <a:cs typeface="Arial" panose="020B0604020202020204" pitchFamily="34" charset="0"/>
            </a:rPr>
            <a:t>Email delivery is staggered across each month, ongoing for all agency staff. </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13864E67-9DD2-4407-ABFC-E39C8B91BA9E}" type="sibTrans" cxnId="{12F0644F-DCF7-4FFD-AD25-27AF77CD15E6}">
      <dgm:prSet/>
      <dgm:spPr/>
      <dgm:t>
        <a:bodyPr/>
        <a:lstStyle/>
        <a:p>
          <a:endParaRPr lang="en-US"/>
        </a:p>
      </dgm:t>
    </dgm:pt>
    <dgm:pt modelId="{D707A827-D525-4154-B1FA-D6F17A15670F}" type="parTrans" cxnId="{12F0644F-DCF7-4FFD-AD25-27AF77CD15E6}">
      <dgm:prSet/>
      <dgm:spPr/>
      <dgm:t>
        <a:bodyPr/>
        <a:lstStyle/>
        <a:p>
          <a:endParaRPr lang="en-US"/>
        </a:p>
      </dgm:t>
    </dgm:pt>
    <dgm:pt modelId="{8B7938B5-E114-440F-8FD8-AE335800D118}">
      <dgm:prSet custT="1"/>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Slightly above what is considered SPAM</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CB1BABF9-A11D-4423-BB26-95BF24E300F4}" type="sibTrans" cxnId="{8863DCD3-18DE-4454-B3F4-8DBE60B8F967}">
      <dgm:prSet/>
      <dgm:spPr/>
      <dgm:t>
        <a:bodyPr/>
        <a:lstStyle/>
        <a:p>
          <a:endParaRPr lang="en-US" sz="1600"/>
        </a:p>
      </dgm:t>
    </dgm:pt>
    <dgm:pt modelId="{F5F8F21C-D1DC-493D-AA70-E17E0EECEB6A}" type="parTrans" cxnId="{8863DCD3-18DE-4454-B3F4-8DBE60B8F967}">
      <dgm:prSet/>
      <dgm:spPr/>
      <dgm:t>
        <a:bodyPr/>
        <a:lstStyle/>
        <a:p>
          <a:endParaRPr lang="en-US" sz="1600"/>
        </a:p>
      </dgm:t>
    </dgm:pt>
    <dgm:pt modelId="{F65AA4A8-6536-40DA-842D-BA627D36C311}">
      <dgm:prSet custT="1"/>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Used for monthly testing</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6726E1BF-4BD8-48BE-A10A-CD4B727BA5DB}" type="sibTrans" cxnId="{32EC4E9D-18E4-4619-AC0E-F5A701E2B4FC}">
      <dgm:prSet/>
      <dgm:spPr/>
      <dgm:t>
        <a:bodyPr/>
        <a:lstStyle/>
        <a:p>
          <a:endParaRPr lang="en-US" sz="1600"/>
        </a:p>
      </dgm:t>
    </dgm:pt>
    <dgm:pt modelId="{08E9292E-7409-4248-970A-293C63270CA1}" type="parTrans" cxnId="{32EC4E9D-18E4-4619-AC0E-F5A701E2B4FC}">
      <dgm:prSet/>
      <dgm:spPr/>
      <dgm:t>
        <a:bodyPr/>
        <a:lstStyle/>
        <a:p>
          <a:endParaRPr lang="en-US" sz="1600"/>
        </a:p>
      </dgm:t>
    </dgm:pt>
    <dgm:pt modelId="{A79BCF18-3326-42C3-A4DA-41D24CE2B3E7}">
      <dgm:prSet custT="1"/>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All new and existing employees</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56A2A282-27BF-407A-A9C1-5AFB669DF282}" type="sibTrans" cxnId="{55CE999F-3371-4E5B-BD16-F59575FA7E4A}">
      <dgm:prSet/>
      <dgm:spPr/>
      <dgm:t>
        <a:bodyPr/>
        <a:lstStyle/>
        <a:p>
          <a:endParaRPr lang="en-US" sz="1600"/>
        </a:p>
      </dgm:t>
    </dgm:pt>
    <dgm:pt modelId="{0A1299AA-78C8-47AB-ABCA-0BEFB886F625}" type="parTrans" cxnId="{55CE999F-3371-4E5B-BD16-F59575FA7E4A}">
      <dgm:prSet/>
      <dgm:spPr/>
      <dgm:t>
        <a:bodyPr/>
        <a:lstStyle/>
        <a:p>
          <a:endParaRPr lang="en-US" sz="1600"/>
        </a:p>
      </dgm:t>
    </dgm:pt>
    <dgm:pt modelId="{ACF483D3-7A1C-49A4-A18E-74E23DA6A0BA}">
      <dgm:prSet custT="1"/>
      <dgm:spPr/>
      <dgm:t>
        <a:bodyPr/>
        <a:lstStyle/>
        <a:p>
          <a:pPr algn="l"/>
          <a:r>
            <a:rPr lang="en-US" sz="1800" spc="-10" dirty="0" smtClean="0">
              <a:effectLst/>
              <a:latin typeface="Arial" panose="020B0604020202020204" pitchFamily="34" charset="0"/>
              <a:ea typeface="Calibri" panose="020F0502020204030204" pitchFamily="34" charset="0"/>
              <a:cs typeface="Times New Roman" panose="02020603050405020304" pitchFamily="18" charset="0"/>
            </a:rPr>
            <a:t>Complexity will vary</a:t>
          </a:r>
        </a:p>
      </dgm:t>
    </dgm:pt>
    <dgm:pt modelId="{31449BA4-7365-4697-B9F4-7D670EC7054E}" type="sibTrans" cxnId="{961375F0-285C-4022-94E2-04EB75AE10BB}">
      <dgm:prSet/>
      <dgm:spPr/>
      <dgm:t>
        <a:bodyPr/>
        <a:lstStyle/>
        <a:p>
          <a:endParaRPr lang="en-US"/>
        </a:p>
      </dgm:t>
    </dgm:pt>
    <dgm:pt modelId="{0D36D296-7993-43DE-AD50-027EE3D21281}" type="parTrans" cxnId="{961375F0-285C-4022-94E2-04EB75AE10BB}">
      <dgm:prSet/>
      <dgm:spPr/>
      <dgm:t>
        <a:bodyPr/>
        <a:lstStyle/>
        <a:p>
          <a:endParaRPr lang="en-US"/>
        </a:p>
      </dgm:t>
    </dgm:pt>
    <dgm:pt modelId="{5594EF8E-6EEF-4D49-8521-78B19922FDF1}">
      <dgm:prSet phldrT="[Text]" custT="1"/>
      <dgm:spPr/>
      <dgm:t>
        <a:bodyPr/>
        <a:lstStyle/>
        <a:p>
          <a:pPr algn="l"/>
          <a:endParaRPr lang="en-US" sz="1800" dirty="0"/>
        </a:p>
      </dgm:t>
    </dgm:pt>
    <dgm:pt modelId="{72FE8FC6-297F-4006-8EAE-7E5DFDB2F37C}" type="parTrans" cxnId="{CE63C3BD-6C9B-4C23-BAD0-0B89CEE51B88}">
      <dgm:prSet/>
      <dgm:spPr/>
      <dgm:t>
        <a:bodyPr/>
        <a:lstStyle/>
        <a:p>
          <a:endParaRPr lang="en-US"/>
        </a:p>
      </dgm:t>
    </dgm:pt>
    <dgm:pt modelId="{D104C4FF-1B80-4566-8F74-A35FA1227ACE}" type="sibTrans" cxnId="{CE63C3BD-6C9B-4C23-BAD0-0B89CEE51B88}">
      <dgm:prSet/>
      <dgm:spPr/>
      <dgm:t>
        <a:bodyPr/>
        <a:lstStyle/>
        <a:p>
          <a:endParaRPr lang="en-US"/>
        </a:p>
      </dgm:t>
    </dgm:pt>
    <dgm:pt modelId="{F3363202-6B98-4940-BA2B-C20C8B4EA2B7}" type="pres">
      <dgm:prSet presAssocID="{6CAE3C7E-E574-4C8C-A5DF-325578255651}" presName="Name0" presStyleCnt="0">
        <dgm:presLayoutVars>
          <dgm:dir/>
          <dgm:animLvl val="lvl"/>
          <dgm:resizeHandles val="exact"/>
        </dgm:presLayoutVars>
      </dgm:prSet>
      <dgm:spPr/>
      <dgm:t>
        <a:bodyPr/>
        <a:lstStyle/>
        <a:p>
          <a:endParaRPr lang="en-US"/>
        </a:p>
      </dgm:t>
    </dgm:pt>
    <dgm:pt modelId="{58FC274F-F067-4C64-8EEE-B04EB1296F55}" type="pres">
      <dgm:prSet presAssocID="{09B8071B-1836-4C28-94DC-612309E79136}" presName="composite" presStyleCnt="0"/>
      <dgm:spPr/>
    </dgm:pt>
    <dgm:pt modelId="{92436C8A-8317-4651-9110-BAECAF004881}" type="pres">
      <dgm:prSet presAssocID="{09B8071B-1836-4C28-94DC-612309E79136}" presName="parTx" presStyleLbl="alignNode1" presStyleIdx="0" presStyleCnt="1">
        <dgm:presLayoutVars>
          <dgm:chMax val="0"/>
          <dgm:chPref val="0"/>
          <dgm:bulletEnabled val="1"/>
        </dgm:presLayoutVars>
      </dgm:prSet>
      <dgm:spPr/>
      <dgm:t>
        <a:bodyPr/>
        <a:lstStyle/>
        <a:p>
          <a:endParaRPr lang="en-US"/>
        </a:p>
      </dgm:t>
    </dgm:pt>
    <dgm:pt modelId="{13B2B547-F8D5-4049-9DAC-0D7EF23C3560}" type="pres">
      <dgm:prSet presAssocID="{09B8071B-1836-4C28-94DC-612309E79136}" presName="desTx" presStyleLbl="alignAccFollowNode1" presStyleIdx="0" presStyleCnt="1">
        <dgm:presLayoutVars>
          <dgm:bulletEnabled val="1"/>
        </dgm:presLayoutVars>
      </dgm:prSet>
      <dgm:spPr/>
      <dgm:t>
        <a:bodyPr/>
        <a:lstStyle/>
        <a:p>
          <a:endParaRPr lang="en-US"/>
        </a:p>
      </dgm:t>
    </dgm:pt>
  </dgm:ptLst>
  <dgm:cxnLst>
    <dgm:cxn modelId="{961375F0-285C-4022-94E2-04EB75AE10BB}" srcId="{09B8071B-1836-4C28-94DC-612309E79136}" destId="{ACF483D3-7A1C-49A4-A18E-74E23DA6A0BA}" srcOrd="5" destOrd="0" parTransId="{0D36D296-7993-43DE-AD50-027EE3D21281}" sibTransId="{31449BA4-7365-4697-B9F4-7D670EC7054E}"/>
    <dgm:cxn modelId="{8FFA98C3-39F4-48D8-9337-1A9B14778B87}" srcId="{09B8071B-1836-4C28-94DC-612309E79136}" destId="{923BD9A7-E9BF-4167-A685-BADCA6AC540E}" srcOrd="1" destOrd="0" parTransId="{D3BF1729-2E1D-4E72-90E9-3A4E30763DF4}" sibTransId="{525AC124-AA6B-41B1-9A00-F8D4794C8E65}"/>
    <dgm:cxn modelId="{36AB56B8-C935-4865-81E6-E574107176FF}" type="presOf" srcId="{09B8071B-1836-4C28-94DC-612309E79136}" destId="{92436C8A-8317-4651-9110-BAECAF004881}" srcOrd="0" destOrd="0" presId="urn:microsoft.com/office/officeart/2005/8/layout/hList1"/>
    <dgm:cxn modelId="{12F0644F-DCF7-4FFD-AD25-27AF77CD15E6}" srcId="{09B8071B-1836-4C28-94DC-612309E79136}" destId="{6B8D2479-CF21-468A-B505-251E6890FEE2}" srcOrd="6" destOrd="0" parTransId="{D707A827-D525-4154-B1FA-D6F17A15670F}" sibTransId="{13864E67-9DD2-4407-ABFC-E39C8B91BA9E}"/>
    <dgm:cxn modelId="{CE63C3BD-6C9B-4C23-BAD0-0B89CEE51B88}" srcId="{09B8071B-1836-4C28-94DC-612309E79136}" destId="{5594EF8E-6EEF-4D49-8521-78B19922FDF1}" srcOrd="0" destOrd="0" parTransId="{72FE8FC6-297F-4006-8EAE-7E5DFDB2F37C}" sibTransId="{D104C4FF-1B80-4566-8F74-A35FA1227ACE}"/>
    <dgm:cxn modelId="{BBF86926-3206-4E9B-A6AE-B1F914FB8F39}" type="presOf" srcId="{5594EF8E-6EEF-4D49-8521-78B19922FDF1}" destId="{13B2B547-F8D5-4049-9DAC-0D7EF23C3560}" srcOrd="0" destOrd="0" presId="urn:microsoft.com/office/officeart/2005/8/layout/hList1"/>
    <dgm:cxn modelId="{7562A06D-1D3D-4F92-8193-FCE49F81493F}" type="presOf" srcId="{6B8D2479-CF21-468A-B505-251E6890FEE2}" destId="{13B2B547-F8D5-4049-9DAC-0D7EF23C3560}" srcOrd="0" destOrd="6" presId="urn:microsoft.com/office/officeart/2005/8/layout/hList1"/>
    <dgm:cxn modelId="{CD6B6FFA-A6CB-4B14-AA95-99E0A436D5FB}" type="presOf" srcId="{923BD9A7-E9BF-4167-A685-BADCA6AC540E}" destId="{13B2B547-F8D5-4049-9DAC-0D7EF23C3560}" srcOrd="0" destOrd="1" presId="urn:microsoft.com/office/officeart/2005/8/layout/hList1"/>
    <dgm:cxn modelId="{E27A2BB4-9EE3-4212-8A02-B69D81E00357}" type="presOf" srcId="{ACF483D3-7A1C-49A4-A18E-74E23DA6A0BA}" destId="{13B2B547-F8D5-4049-9DAC-0D7EF23C3560}" srcOrd="0" destOrd="5" presId="urn:microsoft.com/office/officeart/2005/8/layout/hList1"/>
    <dgm:cxn modelId="{8863DCD3-18DE-4454-B3F4-8DBE60B8F967}" srcId="{09B8071B-1836-4C28-94DC-612309E79136}" destId="{8B7938B5-E114-440F-8FD8-AE335800D118}" srcOrd="2" destOrd="0" parTransId="{F5F8F21C-D1DC-493D-AA70-E17E0EECEB6A}" sibTransId="{CB1BABF9-A11D-4423-BB26-95BF24E300F4}"/>
    <dgm:cxn modelId="{358B8097-C0CE-49D3-AF4D-0F3FEF319448}" type="presOf" srcId="{F65AA4A8-6536-40DA-842D-BA627D36C311}" destId="{13B2B547-F8D5-4049-9DAC-0D7EF23C3560}" srcOrd="0" destOrd="3" presId="urn:microsoft.com/office/officeart/2005/8/layout/hList1"/>
    <dgm:cxn modelId="{22EFFC14-A61D-446D-B1EB-9E4B7067EACE}" srcId="{6CAE3C7E-E574-4C8C-A5DF-325578255651}" destId="{09B8071B-1836-4C28-94DC-612309E79136}" srcOrd="0" destOrd="0" parTransId="{F2497060-0E93-4F04-9E1E-128C3AA56240}" sibTransId="{27582166-59D8-4ED0-9FE4-7AC086E06AA1}"/>
    <dgm:cxn modelId="{32EC4E9D-18E4-4619-AC0E-F5A701E2B4FC}" srcId="{09B8071B-1836-4C28-94DC-612309E79136}" destId="{F65AA4A8-6536-40DA-842D-BA627D36C311}" srcOrd="3" destOrd="0" parTransId="{08E9292E-7409-4248-970A-293C63270CA1}" sibTransId="{6726E1BF-4BD8-48BE-A10A-CD4B727BA5DB}"/>
    <dgm:cxn modelId="{B99D683A-9417-41A5-8515-2DACF5757CD2}" type="presOf" srcId="{8B7938B5-E114-440F-8FD8-AE335800D118}" destId="{13B2B547-F8D5-4049-9DAC-0D7EF23C3560}" srcOrd="0" destOrd="2" presId="urn:microsoft.com/office/officeart/2005/8/layout/hList1"/>
    <dgm:cxn modelId="{BA50DFE3-A954-44FE-8063-16764D4C9AC3}" type="presOf" srcId="{6CAE3C7E-E574-4C8C-A5DF-325578255651}" destId="{F3363202-6B98-4940-BA2B-C20C8B4EA2B7}" srcOrd="0" destOrd="0" presId="urn:microsoft.com/office/officeart/2005/8/layout/hList1"/>
    <dgm:cxn modelId="{7758CA5D-8215-4D63-9AB4-D6B0F90F3394}" type="presOf" srcId="{A79BCF18-3326-42C3-A4DA-41D24CE2B3E7}" destId="{13B2B547-F8D5-4049-9DAC-0D7EF23C3560}" srcOrd="0" destOrd="4" presId="urn:microsoft.com/office/officeart/2005/8/layout/hList1"/>
    <dgm:cxn modelId="{55CE999F-3371-4E5B-BD16-F59575FA7E4A}" srcId="{09B8071B-1836-4C28-94DC-612309E79136}" destId="{A79BCF18-3326-42C3-A4DA-41D24CE2B3E7}" srcOrd="4" destOrd="0" parTransId="{0A1299AA-78C8-47AB-ABCA-0BEFB886F625}" sibTransId="{56A2A282-27BF-407A-A9C1-5AFB669DF282}"/>
    <dgm:cxn modelId="{726608E8-F21F-4AB5-A15F-87679BACD60B}" type="presParOf" srcId="{F3363202-6B98-4940-BA2B-C20C8B4EA2B7}" destId="{58FC274F-F067-4C64-8EEE-B04EB1296F55}" srcOrd="0" destOrd="0" presId="urn:microsoft.com/office/officeart/2005/8/layout/hList1"/>
    <dgm:cxn modelId="{317519BB-CFBC-4423-9DEB-ABBD1B09462A}" type="presParOf" srcId="{58FC274F-F067-4C64-8EEE-B04EB1296F55}" destId="{92436C8A-8317-4651-9110-BAECAF004881}" srcOrd="0" destOrd="0" presId="urn:microsoft.com/office/officeart/2005/8/layout/hList1"/>
    <dgm:cxn modelId="{D8AFBC26-97B5-443C-9FD8-3A3D7EB3983B}" type="presParOf" srcId="{58FC274F-F067-4C64-8EEE-B04EB1296F55}" destId="{13B2B547-F8D5-4049-9DAC-0D7EF23C35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A866-F803-4127-A344-41877A3E364F}">
      <dsp:nvSpPr>
        <dsp:cNvPr id="0" name=""/>
        <dsp:cNvSpPr/>
      </dsp:nvSpPr>
      <dsp:spPr>
        <a:xfrm rot="5400000">
          <a:off x="-214666" y="215033"/>
          <a:ext cx="1431109" cy="1001776"/>
        </a:xfrm>
        <a:prstGeom prst="chevron">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1</a:t>
          </a:r>
          <a:endParaRPr lang="en-US" sz="2400" kern="1200" dirty="0"/>
        </a:p>
      </dsp:txBody>
      <dsp:txXfrm rot="-5400000">
        <a:off x="1" y="501254"/>
        <a:ext cx="1001776" cy="429333"/>
      </dsp:txXfrm>
    </dsp:sp>
    <dsp:sp modelId="{5D0B9D58-E629-40A3-AB09-FB00B16B723B}">
      <dsp:nvSpPr>
        <dsp:cNvPr id="0" name=""/>
        <dsp:cNvSpPr/>
      </dsp:nvSpPr>
      <dsp:spPr>
        <a:xfrm rot="5400000">
          <a:off x="4099777" y="-3098000"/>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(Q3 2019): </a:t>
          </a:r>
          <a:r>
            <a:rPr lang="en-US" sz="1900" kern="1200" spc="-10" dirty="0" smtClean="0">
              <a:latin typeface="Arial" panose="020B0604020202020204" pitchFamily="34" charset="0"/>
              <a:ea typeface="Calibri" panose="020F0502020204030204" pitchFamily="34" charset="0"/>
              <a:cs typeface="Times New Roman" panose="02020603050405020304" pitchFamily="18" charset="0"/>
            </a:rPr>
            <a:t>Pilot program for ESO only began in July.  In August and September OSCIO employees received the monthly phishing simulation emails for additional testing purposes. </a:t>
          </a:r>
          <a:endParaRPr lang="en-US" sz="1900" kern="1200" dirty="0"/>
        </a:p>
      </dsp:txBody>
      <dsp:txXfrm rot="-5400000">
        <a:off x="1001776" y="45411"/>
        <a:ext cx="7080813" cy="839401"/>
      </dsp:txXfrm>
    </dsp:sp>
    <dsp:sp modelId="{587EE497-367B-4310-8D6C-50693847EC6C}">
      <dsp:nvSpPr>
        <dsp:cNvPr id="0" name=""/>
        <dsp:cNvSpPr/>
      </dsp:nvSpPr>
      <dsp:spPr>
        <a:xfrm rot="5400000">
          <a:off x="-214666" y="1501237"/>
          <a:ext cx="1431109" cy="1001776"/>
        </a:xfrm>
        <a:prstGeom prst="chevron">
          <a:avLst/>
        </a:prstGeom>
        <a:solidFill>
          <a:schemeClr val="accent1">
            <a:lumMod val="60000"/>
            <a:lumOff val="4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2</a:t>
          </a:r>
          <a:endParaRPr lang="en-US" sz="2400" kern="1200" dirty="0"/>
        </a:p>
      </dsp:txBody>
      <dsp:txXfrm rot="-5400000">
        <a:off x="1" y="1787458"/>
        <a:ext cx="1001776" cy="429333"/>
      </dsp:txXfrm>
    </dsp:sp>
    <dsp:sp modelId="{C8A7EA7E-B648-4626-ADA1-1D73A63925FF}">
      <dsp:nvSpPr>
        <dsp:cNvPr id="0" name=""/>
        <dsp:cNvSpPr/>
      </dsp:nvSpPr>
      <dsp:spPr>
        <a:xfrm rot="5400000">
          <a:off x="4099777" y="-1811429"/>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(Q4 2019): </a:t>
          </a:r>
          <a:r>
            <a:rPr lang="en-US" sz="1900" kern="1200" spc="-10" dirty="0" smtClean="0">
              <a:latin typeface="Arial" panose="020B0604020202020204" pitchFamily="34" charset="0"/>
              <a:ea typeface="Calibri" panose="020F0502020204030204" pitchFamily="34" charset="0"/>
              <a:cs typeface="Times New Roman" panose="02020603050405020304" pitchFamily="18" charset="0"/>
            </a:rPr>
            <a:t>All DAS employees began receiving the monthly phishing simulation emails for testing purposes.</a:t>
          </a:r>
          <a:endParaRPr lang="en-US" sz="1900" kern="1200" dirty="0"/>
        </a:p>
      </dsp:txBody>
      <dsp:txXfrm rot="-5400000">
        <a:off x="1001776" y="1331982"/>
        <a:ext cx="7080813" cy="839401"/>
      </dsp:txXfrm>
    </dsp:sp>
    <dsp:sp modelId="{53900EBE-CBE5-4B9B-8383-7A8A0F0D1DC2}">
      <dsp:nvSpPr>
        <dsp:cNvPr id="0" name=""/>
        <dsp:cNvSpPr/>
      </dsp:nvSpPr>
      <dsp:spPr>
        <a:xfrm rot="5400000">
          <a:off x="-214666" y="2787442"/>
          <a:ext cx="1431109" cy="1001776"/>
        </a:xfrm>
        <a:prstGeom prst="chevron">
          <a:avLst/>
        </a:prstGeom>
        <a:solidFill>
          <a:schemeClr val="accent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3</a:t>
          </a:r>
          <a:endParaRPr lang="en-US" sz="2400" kern="1200" dirty="0"/>
        </a:p>
      </dsp:txBody>
      <dsp:txXfrm rot="-5400000">
        <a:off x="1" y="3073663"/>
        <a:ext cx="1001776" cy="429333"/>
      </dsp:txXfrm>
    </dsp:sp>
    <dsp:sp modelId="{C59D9010-9468-44A7-A1D6-0F86A94A2250}">
      <dsp:nvSpPr>
        <dsp:cNvPr id="0" name=""/>
        <dsp:cNvSpPr/>
      </dsp:nvSpPr>
      <dsp:spPr>
        <a:xfrm rot="5400000">
          <a:off x="4099777" y="-525225"/>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(Q1 2020</a:t>
          </a:r>
          <a:r>
            <a:rPr lang="en-US" sz="1900" b="1" kern="1200" spc="-10" dirty="0" smtClean="0">
              <a:latin typeface="Arial" panose="020B0604020202020204" pitchFamily="34" charset="0"/>
              <a:ea typeface="Calibri" panose="020F0502020204030204" pitchFamily="34" charset="0"/>
              <a:cs typeface="Arial" panose="020B0604020202020204" pitchFamily="34" charset="0"/>
            </a:rPr>
            <a:t>): </a:t>
          </a:r>
          <a:r>
            <a:rPr lang="en-US" sz="1900" kern="1200" dirty="0" smtClean="0">
              <a:latin typeface="Arial" panose="020B0604020202020204" pitchFamily="34" charset="0"/>
              <a:cs typeface="Arial" panose="020B0604020202020204" pitchFamily="34" charset="0"/>
            </a:rPr>
            <a:t>Agencies as determined began receiving the monthly phishing simulation emails. Email delivery is staggered across each month, ongoing for all agency staff. </a:t>
          </a:r>
          <a:endParaRPr lang="en-US" sz="1900" kern="1200" dirty="0">
            <a:latin typeface="Arial" panose="020B0604020202020204" pitchFamily="34" charset="0"/>
            <a:cs typeface="Arial" panose="020B0604020202020204" pitchFamily="34" charset="0"/>
          </a:endParaRPr>
        </a:p>
      </dsp:txBody>
      <dsp:txXfrm rot="-5400000">
        <a:off x="1001776" y="2618186"/>
        <a:ext cx="7080813" cy="839401"/>
      </dsp:txXfrm>
    </dsp:sp>
    <dsp:sp modelId="{57E5BF73-B79D-449C-8801-366914A9D1B2}">
      <dsp:nvSpPr>
        <dsp:cNvPr id="0" name=""/>
        <dsp:cNvSpPr/>
      </dsp:nvSpPr>
      <dsp:spPr>
        <a:xfrm rot="5400000">
          <a:off x="-214666" y="4073646"/>
          <a:ext cx="1431109" cy="1001776"/>
        </a:xfrm>
        <a:prstGeom prst="chevron">
          <a:avLst/>
        </a:prstGeom>
        <a:solidFill>
          <a:schemeClr val="accent1">
            <a:lumMod val="7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4</a:t>
          </a:r>
          <a:endParaRPr lang="en-US" sz="2400" kern="1200" dirty="0"/>
        </a:p>
      </dsp:txBody>
      <dsp:txXfrm rot="-5400000">
        <a:off x="1" y="4359867"/>
        <a:ext cx="1001776" cy="429333"/>
      </dsp:txXfrm>
    </dsp:sp>
    <dsp:sp modelId="{F03CDEDA-447A-463E-9EE0-853AF5E5DF6A}">
      <dsp:nvSpPr>
        <dsp:cNvPr id="0" name=""/>
        <dsp:cNvSpPr/>
      </dsp:nvSpPr>
      <dsp:spPr>
        <a:xfrm rot="5400000">
          <a:off x="4099777" y="760979"/>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(Q2+ 2020): </a:t>
          </a:r>
          <a:r>
            <a:rPr lang="en-US" sz="1900" kern="1200" dirty="0" smtClean="0">
              <a:latin typeface="Arial" panose="020B0604020202020204" pitchFamily="34" charset="0"/>
              <a:cs typeface="Arial" panose="020B0604020202020204" pitchFamily="34" charset="0"/>
            </a:rPr>
            <a:t>Subsequent phases mimic previous phases until all executive branch employees receive monthly phishing emails on an ongoing basis.</a:t>
          </a:r>
          <a:endParaRPr lang="en-US" sz="1900" kern="1200" dirty="0">
            <a:latin typeface="Arial" panose="020B0604020202020204" pitchFamily="34" charset="0"/>
            <a:cs typeface="Arial" panose="020B0604020202020204" pitchFamily="34" charset="0"/>
          </a:endParaRPr>
        </a:p>
      </dsp:txBody>
      <dsp:txXfrm rot="-5400000">
        <a:off x="1001776" y="3904390"/>
        <a:ext cx="7080813" cy="83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6C8A-8317-4651-9110-BAECAF004881}">
      <dsp:nvSpPr>
        <dsp:cNvPr id="0" name=""/>
        <dsp:cNvSpPr/>
      </dsp:nvSpPr>
      <dsp:spPr>
        <a:xfrm>
          <a:off x="0" y="245564"/>
          <a:ext cx="8128000" cy="1872000"/>
        </a:xfrm>
        <a:prstGeom prst="rect">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Phishing Simulation Email Traits</a:t>
          </a:r>
          <a:endParaRPr lang="en-US" sz="3200" b="1" kern="1200" dirty="0"/>
        </a:p>
      </dsp:txBody>
      <dsp:txXfrm>
        <a:off x="0" y="245564"/>
        <a:ext cx="8128000" cy="1872000"/>
      </dsp:txXfrm>
    </dsp:sp>
    <dsp:sp modelId="{13B2B547-F8D5-4049-9DAC-0D7EF23C3560}">
      <dsp:nvSpPr>
        <dsp:cNvPr id="0" name=""/>
        <dsp:cNvSpPr/>
      </dsp:nvSpPr>
      <dsp:spPr>
        <a:xfrm>
          <a:off x="0" y="2117564"/>
          <a:ext cx="812800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May or may not have business relevance</a:t>
          </a:r>
          <a:endParaRPr lang="en-US" sz="1800" kern="1200" dirty="0"/>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Slightly above what is considered SPAM</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Used for monthly testing</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All new and existing employees</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rPr>
            <a:t>Complexity will vary</a:t>
          </a: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Email delivery is staggered across each month, ongoing for all agency staff. </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dsp:txBody>
      <dsp:txXfrm>
        <a:off x="0" y="2117564"/>
        <a:ext cx="812800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946761-654D-4405-B8D5-0644DAB82019}" type="datetimeFigureOut">
              <a:rPr lang="en-US" smtClean="0"/>
              <a:t>11/10/2020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237A9E-A23D-4D52-B9E3-100F02373258}" type="slidenum">
              <a:rPr lang="en-US" smtClean="0"/>
              <a:t>‹#›</a:t>
            </a:fld>
            <a:endParaRPr lang="en-US" dirty="0"/>
          </a:p>
        </p:txBody>
      </p:sp>
    </p:spTree>
    <p:extLst>
      <p:ext uri="{BB962C8B-B14F-4D97-AF65-F5344CB8AC3E}">
        <p14:creationId xmlns:p14="http://schemas.microsoft.com/office/powerpoint/2010/main" val="373273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Sponsor:</a:t>
            </a:r>
            <a:r>
              <a:rPr lang="en-US" dirty="0" smtClean="0"/>
              <a:t> Kristine Cornett</a:t>
            </a:r>
          </a:p>
          <a:p>
            <a:r>
              <a:rPr lang="en-US" dirty="0" smtClean="0"/>
              <a:t>CSS Security Awareness &amp; Training Program Coordinator: Andra Tom </a:t>
            </a:r>
          </a:p>
        </p:txBody>
      </p:sp>
      <p:sp>
        <p:nvSpPr>
          <p:cNvPr id="4" name="Slide Number Placeholder 3"/>
          <p:cNvSpPr>
            <a:spLocks noGrp="1"/>
          </p:cNvSpPr>
          <p:nvPr>
            <p:ph type="sldNum" sz="quarter" idx="10"/>
          </p:nvPr>
        </p:nvSpPr>
        <p:spPr/>
        <p:txBody>
          <a:bodyPr/>
          <a:lstStyle/>
          <a:p>
            <a:fld id="{00237A9E-A23D-4D52-B9E3-100F02373258}" type="slidenum">
              <a:rPr lang="en-US" smtClean="0"/>
              <a:t>1</a:t>
            </a:fld>
            <a:endParaRPr lang="en-US" dirty="0"/>
          </a:p>
        </p:txBody>
      </p:sp>
    </p:spTree>
    <p:extLst>
      <p:ext uri="{BB962C8B-B14F-4D97-AF65-F5344CB8AC3E}">
        <p14:creationId xmlns:p14="http://schemas.microsoft.com/office/powerpoint/2010/main" val="152753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endParaRPr lang="en-US" dirty="0"/>
          </a:p>
          <a:p>
            <a:r>
              <a:rPr lang="en-US" b="1" dirty="0"/>
              <a:t>OTHER FAQs</a:t>
            </a:r>
          </a:p>
          <a:p>
            <a:endParaRPr lang="en-US" dirty="0"/>
          </a:p>
          <a:p>
            <a:r>
              <a:rPr lang="en-US" b="1" dirty="0" smtClean="0"/>
              <a:t>Who can I contact if I have questions?</a:t>
            </a:r>
          </a:p>
          <a:p>
            <a:r>
              <a:rPr lang="en-US" b="0" dirty="0" smtClean="0"/>
              <a:t>Contact</a:t>
            </a:r>
            <a:r>
              <a:rPr lang="en-US" b="0" baseline="0" dirty="0" smtClean="0"/>
              <a:t> CSS at security.training@Oregon.gov with any questions.</a:t>
            </a:r>
          </a:p>
          <a:p>
            <a:endParaRPr lang="en-US" b="0" dirty="0" smtClean="0"/>
          </a:p>
          <a:p>
            <a:r>
              <a:rPr lang="en-US" b="1" dirty="0" smtClean="0"/>
              <a:t>Why </a:t>
            </a:r>
            <a:r>
              <a:rPr lang="en-US" b="1" dirty="0"/>
              <a:t>is this </a:t>
            </a:r>
            <a:r>
              <a:rPr lang="en-US" b="1" dirty="0" smtClean="0"/>
              <a:t>awareness program happening</a:t>
            </a:r>
            <a:r>
              <a:rPr lang="en-US" b="1" dirty="0"/>
              <a:t>?</a:t>
            </a:r>
            <a:endParaRPr lang="en-US" dirty="0"/>
          </a:p>
          <a:p>
            <a:r>
              <a:rPr lang="en-US" dirty="0"/>
              <a:t>This </a:t>
            </a:r>
            <a:r>
              <a:rPr lang="en-US" dirty="0" smtClean="0"/>
              <a:t>awareness program </a:t>
            </a:r>
            <a:r>
              <a:rPr lang="en-US" dirty="0"/>
              <a:t>will help increase information security for the State of Oregon by teaching employees how to identify a malicious phishing email and take appropriate action. As a result of </a:t>
            </a:r>
            <a:r>
              <a:rPr lang="en-US" dirty="0" smtClean="0"/>
              <a:t>the program, </a:t>
            </a:r>
            <a:r>
              <a:rPr lang="en-US" dirty="0"/>
              <a:t>State of Oregon Employees will be even better stewards of Oregonian’s data.</a:t>
            </a:r>
          </a:p>
          <a:p>
            <a:endParaRPr lang="en-US" dirty="0"/>
          </a:p>
          <a:p>
            <a:r>
              <a:rPr lang="en-US" b="1" dirty="0"/>
              <a:t>What happens if I click on a link?</a:t>
            </a:r>
            <a:endParaRPr lang="en-US" dirty="0"/>
          </a:p>
          <a:p>
            <a:r>
              <a:rPr lang="en-US" dirty="0"/>
              <a:t>When an employee responds to a phishing simulation email for the first </a:t>
            </a:r>
            <a:r>
              <a:rPr lang="en-US" dirty="0" smtClean="0"/>
              <a:t>time they </a:t>
            </a:r>
            <a:r>
              <a:rPr lang="en-US" dirty="0"/>
              <a:t>will be directed to landing page and provided with feedback. The feedback informs the employee they responded to a phishing simulation email, provides information on how they could have detected it, and how to avoid these types of emails in the future. </a:t>
            </a:r>
            <a:r>
              <a:rPr lang="en-US" dirty="0" smtClean="0"/>
              <a:t>They</a:t>
            </a:r>
            <a:r>
              <a:rPr lang="en-US" baseline="0" dirty="0" smtClean="0"/>
              <a:t> may</a:t>
            </a:r>
            <a:r>
              <a:rPr lang="en-US" dirty="0" smtClean="0"/>
              <a:t> </a:t>
            </a:r>
            <a:r>
              <a:rPr lang="en-US" dirty="0"/>
              <a:t>also be provided with additional resources to help reinforce key learning objectives. </a:t>
            </a:r>
          </a:p>
          <a:p>
            <a:endParaRPr lang="en-US" b="1" dirty="0" smtClean="0"/>
          </a:p>
          <a:p>
            <a:r>
              <a:rPr lang="en-US" b="1" dirty="0"/>
              <a:t>What is the difference between a phishing </a:t>
            </a:r>
            <a:r>
              <a:rPr lang="en-US" b="1" dirty="0" smtClean="0"/>
              <a:t>simulation </a:t>
            </a:r>
            <a:r>
              <a:rPr lang="en-US" b="1" dirty="0"/>
              <a:t>email and a regular phishing email?</a:t>
            </a:r>
            <a:endParaRPr lang="en-US" dirty="0"/>
          </a:p>
          <a:p>
            <a:r>
              <a:rPr lang="en-US" dirty="0"/>
              <a:t>The difference is </a:t>
            </a:r>
            <a:r>
              <a:rPr lang="en-US" dirty="0" smtClean="0"/>
              <a:t>EIS/CSS’s </a:t>
            </a:r>
            <a:r>
              <a:rPr lang="en-US" dirty="0"/>
              <a:t>phishing </a:t>
            </a:r>
            <a:r>
              <a:rPr lang="en-US" dirty="0" smtClean="0"/>
              <a:t>simulation </a:t>
            </a:r>
            <a:r>
              <a:rPr lang="en-US" dirty="0"/>
              <a:t>emails will not harm our staff or expose the state’s data in any way. They are designed to increase awareness and provide education. This </a:t>
            </a:r>
            <a:r>
              <a:rPr lang="en-US" dirty="0" smtClean="0"/>
              <a:t>program </a:t>
            </a:r>
            <a:r>
              <a:rPr lang="en-US" dirty="0"/>
              <a:t>will help us identify how many employees are responding to phishing emails by clicking on potentially malicious links and how many report the suspicious emails.</a:t>
            </a:r>
          </a:p>
          <a:p>
            <a:endParaRPr lang="en-US" dirty="0"/>
          </a:p>
          <a:p>
            <a:r>
              <a:rPr lang="en-US" b="1" dirty="0"/>
              <a:t>What do I do when I receive a suspicious email?</a:t>
            </a:r>
            <a:endParaRPr lang="en-US" dirty="0"/>
          </a:p>
          <a:p>
            <a:r>
              <a:rPr lang="en-US" dirty="0"/>
              <a:t>When you receive a suspicious </a:t>
            </a:r>
            <a:r>
              <a:rPr lang="en-US" dirty="0" smtClean="0"/>
              <a:t>email (real or simulation), </a:t>
            </a:r>
            <a:r>
              <a:rPr lang="en-US" dirty="0"/>
              <a:t>continue to follow the </a:t>
            </a:r>
            <a:r>
              <a:rPr lang="en-US" dirty="0" smtClean="0"/>
              <a:t>reporting process </a:t>
            </a:r>
            <a:r>
              <a:rPr lang="en-US" dirty="0"/>
              <a:t>that your agency already has in place. </a:t>
            </a:r>
            <a:r>
              <a:rPr lang="en-US" dirty="0" smtClean="0"/>
              <a:t>Contact your manager if you are not clear on your agency’s </a:t>
            </a:r>
            <a:r>
              <a:rPr lang="en-US" smtClean="0"/>
              <a:t>reporting process.</a:t>
            </a:r>
            <a:endParaRPr lang="en-US" dirty="0" smtClean="0"/>
          </a:p>
          <a:p>
            <a:endParaRPr lang="en-US" b="1" dirty="0" smtClean="0"/>
          </a:p>
          <a:p>
            <a:r>
              <a:rPr lang="en-US" b="1" dirty="0" smtClean="0"/>
              <a:t>What </a:t>
            </a:r>
            <a:r>
              <a:rPr lang="en-US" b="1" dirty="0"/>
              <a:t>are the consequences if I click on a link in one of the phishing simulation emails?</a:t>
            </a:r>
            <a:endParaRPr lang="en-US" dirty="0"/>
          </a:p>
          <a:p>
            <a:r>
              <a:rPr lang="en-US" dirty="0"/>
              <a:t>Employees that continue to respond to multiple phishing simulation emails will receive increased training and feedback to help raise their awareness of phishing threats. No punitive action will be taken </a:t>
            </a:r>
            <a:r>
              <a:rPr lang="en-US" dirty="0" smtClean="0"/>
              <a:t>by Cyber Security Services.</a:t>
            </a:r>
            <a:endParaRPr lang="en-US" dirty="0"/>
          </a:p>
          <a:p>
            <a:endParaRPr lang="en-US" dirty="0"/>
          </a:p>
          <a:p>
            <a:r>
              <a:rPr lang="en-US" b="1" dirty="0"/>
              <a:t>Will the results of the training be recorded somewhere?</a:t>
            </a:r>
            <a:endParaRPr lang="en-US" dirty="0"/>
          </a:p>
          <a:p>
            <a:r>
              <a:rPr lang="en-US" dirty="0" smtClean="0"/>
              <a:t>Cyber Security Services will </a:t>
            </a:r>
            <a:r>
              <a:rPr lang="en-US" dirty="0"/>
              <a:t>be providing </a:t>
            </a:r>
            <a:r>
              <a:rPr lang="en-US" dirty="0" smtClean="0"/>
              <a:t>at least quarterly</a:t>
            </a:r>
            <a:r>
              <a:rPr lang="en-US" baseline="0" dirty="0" smtClean="0"/>
              <a:t> </a:t>
            </a:r>
            <a:r>
              <a:rPr lang="en-US" dirty="0" smtClean="0"/>
              <a:t>scorecards </a:t>
            </a:r>
            <a:r>
              <a:rPr lang="en-US" dirty="0"/>
              <a:t>to all agency directors and CIOs that identify the risks within their agency related to phishing.  </a:t>
            </a:r>
          </a:p>
          <a:p>
            <a:endParaRPr lang="en-US" dirty="0"/>
          </a:p>
          <a:p>
            <a:r>
              <a:rPr lang="en-US" b="1" dirty="0"/>
              <a:t>How long will this be going on?</a:t>
            </a:r>
            <a:endParaRPr lang="en-US" dirty="0"/>
          </a:p>
          <a:p>
            <a:r>
              <a:rPr lang="en-US" dirty="0"/>
              <a:t>Once the program is rolled out to all Executive Branch agencies, the training program will be ongoing.</a:t>
            </a:r>
          </a:p>
          <a:p>
            <a:endParaRPr lang="en-US" b="1" dirty="0"/>
          </a:p>
        </p:txBody>
      </p:sp>
      <p:sp>
        <p:nvSpPr>
          <p:cNvPr id="4" name="Slide Number Placeholder 3"/>
          <p:cNvSpPr>
            <a:spLocks noGrp="1"/>
          </p:cNvSpPr>
          <p:nvPr>
            <p:ph type="sldNum" sz="quarter" idx="10"/>
          </p:nvPr>
        </p:nvSpPr>
        <p:spPr/>
        <p:txBody>
          <a:bodyPr/>
          <a:lstStyle/>
          <a:p>
            <a:fld id="{00237A9E-A23D-4D52-B9E3-100F02373258}" type="slidenum">
              <a:rPr lang="en-US" smtClean="0"/>
              <a:t>10</a:t>
            </a:fld>
            <a:endParaRPr lang="en-US" dirty="0"/>
          </a:p>
        </p:txBody>
      </p:sp>
    </p:spTree>
    <p:extLst>
      <p:ext uri="{BB962C8B-B14F-4D97-AF65-F5344CB8AC3E}">
        <p14:creationId xmlns:p14="http://schemas.microsoft.com/office/powerpoint/2010/main" val="368511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What is Phishing?</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(short version) “Phishing” is the attempt to acquire sensitive information, often for malicious reasons, by masquerading as a trustworthy entity in an electronic communication.</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(long version) “Phishing” is a social engineering attack using email or a messaging service to send messages intended to trick individuals into taking an action, such as clicking on a link, opening an attachment, or providing information. Phishing remains the number one attack method for cybercriminals because it often leads to success. Oregon state government employees are a target because they have access to sensitive and confidential information and access to information systems.</a:t>
            </a:r>
          </a:p>
          <a:p>
            <a:pPr defTabSz="931774"/>
            <a:endParaRPr lang="en-US" dirty="0" smtClean="0"/>
          </a:p>
          <a:p>
            <a:r>
              <a:rPr lang="en-US" sz="1200" kern="1200" dirty="0" smtClean="0">
                <a:solidFill>
                  <a:schemeClr val="tx1"/>
                </a:solidFill>
                <a:effectLst/>
                <a:latin typeface="+mn-lt"/>
                <a:ea typeface="+mn-ea"/>
                <a:cs typeface="+mn-cs"/>
              </a:rPr>
              <a:t>A phishing awareness program, also known as a phishing simulation program, phishing assessment program or self-phishing, is a customizable training and awareness program used by security awareness professionals in various industries. </a:t>
            </a:r>
          </a:p>
          <a:p>
            <a:r>
              <a:rPr lang="en-US" sz="1200" kern="1200" dirty="0" smtClean="0">
                <a:solidFill>
                  <a:schemeClr val="tx1"/>
                </a:solidFill>
                <a:effectLst/>
                <a:latin typeface="+mn-lt"/>
                <a:ea typeface="+mn-ea"/>
                <a:cs typeface="+mn-cs"/>
              </a:rPr>
              <a:t>This program allows Enterprise Information Services (EIS) / Cyber Security Services (CSS) to simulate phishing emails that can be sent to end users. </a:t>
            </a:r>
          </a:p>
          <a:p>
            <a:r>
              <a:rPr lang="en-US" sz="1200" kern="1200" dirty="0" smtClean="0">
                <a:solidFill>
                  <a:schemeClr val="tx1"/>
                </a:solidFill>
                <a:effectLst/>
                <a:latin typeface="+mn-lt"/>
                <a:ea typeface="+mn-ea"/>
                <a:cs typeface="+mn-cs"/>
              </a:rPr>
              <a:t>Conducting these type of phishing attack simulations help identify which end users or programs are responsive and provides the opportunity for more focused training opportunities to help reduce organizational risk.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Phishing simulations provide immediate feedback to the end user, and produces reports and analytics about employee and program behaviors. </a:t>
            </a:r>
          </a:p>
          <a:p>
            <a:r>
              <a:rPr lang="en-US" sz="1200" kern="1200" dirty="0" smtClean="0">
                <a:solidFill>
                  <a:schemeClr val="tx1"/>
                </a:solidFill>
                <a:effectLst/>
                <a:latin typeface="+mn-lt"/>
                <a:ea typeface="+mn-ea"/>
                <a:cs typeface="+mn-cs"/>
              </a:rPr>
              <a:t>Phishing simulations will progress over time to challenge employees and keep them aware of relevant and emerging threats.</a:t>
            </a:r>
          </a:p>
          <a:p>
            <a:pPr defTabSz="931774"/>
            <a:endParaRPr lang="en-US" dirty="0"/>
          </a:p>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2</a:t>
            </a:fld>
            <a:endParaRPr lang="en-US" dirty="0"/>
          </a:p>
        </p:txBody>
      </p:sp>
    </p:spTree>
    <p:extLst>
      <p:ext uri="{BB962C8B-B14F-4D97-AF65-F5344CB8AC3E}">
        <p14:creationId xmlns:p14="http://schemas.microsoft.com/office/powerpoint/2010/main" val="302234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majority of data breaches that the State has experienced lately have been due to a phishing email. The goal of this program is to help individuals identify and change risky behavior. </a:t>
            </a:r>
          </a:p>
          <a:p>
            <a:endParaRPr lang="en-US" dirty="0"/>
          </a:p>
          <a:p>
            <a:r>
              <a:rPr lang="en-US" sz="1200" kern="1200" dirty="0" smtClean="0">
                <a:solidFill>
                  <a:schemeClr val="tx1"/>
                </a:solidFill>
                <a:effectLst/>
                <a:latin typeface="+mn-lt"/>
                <a:ea typeface="+mn-ea"/>
                <a:cs typeface="+mn-cs"/>
              </a:rPr>
              <a:t>A phishing awareness program is one of the few information security training techniques that can be easily measured and provides data to gauge effectiveness. </a:t>
            </a:r>
          </a:p>
          <a:p>
            <a:r>
              <a:rPr lang="en-US" sz="1200" kern="1200" dirty="0" smtClean="0">
                <a:solidFill>
                  <a:schemeClr val="tx1"/>
                </a:solidFill>
                <a:effectLst/>
                <a:latin typeface="+mn-lt"/>
                <a:ea typeface="+mn-ea"/>
                <a:cs typeface="+mn-cs"/>
              </a:rPr>
              <a:t>The benefits include: </a:t>
            </a:r>
          </a:p>
          <a:p>
            <a:r>
              <a:rPr lang="en-US" sz="1200" kern="1200" dirty="0" smtClean="0">
                <a:solidFill>
                  <a:schemeClr val="tx1"/>
                </a:solidFill>
                <a:effectLst/>
                <a:latin typeface="+mn-lt"/>
                <a:ea typeface="+mn-ea"/>
                <a:cs typeface="+mn-cs"/>
              </a:rPr>
              <a:t>1. Engaging</a:t>
            </a:r>
            <a:r>
              <a:rPr lang="en-US" sz="1200" kern="1200" baseline="0" dirty="0" smtClean="0">
                <a:solidFill>
                  <a:schemeClr val="tx1"/>
                </a:solidFill>
                <a:effectLst/>
                <a:latin typeface="+mn-lt"/>
                <a:ea typeface="+mn-ea"/>
                <a:cs typeface="+mn-cs"/>
              </a:rPr>
              <a:t> staff </a:t>
            </a:r>
            <a:r>
              <a:rPr lang="en-US" sz="1200" kern="1200" dirty="0" smtClean="0">
                <a:solidFill>
                  <a:schemeClr val="tx1"/>
                </a:solidFill>
                <a:effectLst/>
                <a:latin typeface="+mn-lt"/>
                <a:ea typeface="+mn-ea"/>
                <a:cs typeface="+mn-cs"/>
              </a:rPr>
              <a:t>monthly is part of a mature information security awareness program. </a:t>
            </a:r>
          </a:p>
          <a:p>
            <a:r>
              <a:rPr lang="en-US" sz="1200" kern="1200" dirty="0" smtClean="0">
                <a:solidFill>
                  <a:schemeClr val="tx1"/>
                </a:solidFill>
                <a:effectLst/>
                <a:latin typeface="+mn-lt"/>
                <a:ea typeface="+mn-ea"/>
                <a:cs typeface="+mn-cs"/>
              </a:rPr>
              <a:t>2. Allows for targeted awareness campaigns for high</a:t>
            </a:r>
            <a:r>
              <a:rPr lang="en-US" sz="1200" kern="1200" baseline="0" dirty="0" smtClean="0">
                <a:solidFill>
                  <a:schemeClr val="tx1"/>
                </a:solidFill>
                <a:effectLst/>
                <a:latin typeface="+mn-lt"/>
                <a:ea typeface="+mn-ea"/>
                <a:cs typeface="+mn-cs"/>
              </a:rPr>
              <a:t> risk groups </a:t>
            </a:r>
            <a:r>
              <a:rPr lang="en-US" sz="1200" kern="1200" dirty="0" smtClean="0">
                <a:solidFill>
                  <a:schemeClr val="tx1"/>
                </a:solidFill>
                <a:effectLst/>
                <a:latin typeface="+mn-lt"/>
                <a:ea typeface="+mn-ea"/>
                <a:cs typeface="+mn-cs"/>
              </a:rPr>
              <a:t>(e.g., new employees, staff dealing with financial transactions or employee records, stewards handling highly sensitive data, IT staff with admin privileges). </a:t>
            </a:r>
          </a:p>
          <a:p>
            <a:r>
              <a:rPr lang="en-US" sz="1200" kern="1200" dirty="0" smtClean="0">
                <a:solidFill>
                  <a:schemeClr val="tx1"/>
                </a:solidFill>
                <a:effectLst/>
                <a:latin typeface="+mn-lt"/>
                <a:ea typeface="+mn-ea"/>
                <a:cs typeface="+mn-cs"/>
              </a:rPr>
              <a:t>3. Allows tracking of metrics that best suit the enterprise culture (e.g., click rates—how many click on the message and fall for the scam).</a:t>
            </a:r>
          </a:p>
          <a:p>
            <a:r>
              <a:rPr lang="en-US" sz="1200" kern="1200" dirty="0" smtClean="0">
                <a:solidFill>
                  <a:schemeClr val="tx1"/>
                </a:solidFill>
                <a:effectLst/>
                <a:latin typeface="+mn-lt"/>
                <a:ea typeface="+mn-ea"/>
                <a:cs typeface="+mn-cs"/>
              </a:rPr>
              <a:t>4. Reducing the number of end users who fall for phishing messages. </a:t>
            </a:r>
          </a:p>
          <a:p>
            <a:r>
              <a:rPr lang="en-US" sz="1200" kern="1200" dirty="0" smtClean="0">
                <a:solidFill>
                  <a:schemeClr val="tx1"/>
                </a:solidFill>
                <a:effectLst/>
                <a:latin typeface="+mn-lt"/>
                <a:ea typeface="+mn-ea"/>
                <a:cs typeface="+mn-cs"/>
              </a:rPr>
              <a:t>5. Minimizing risk by training a broader population to be more aware of current phishing scams or threats and understand how to respond appropriately. </a:t>
            </a:r>
          </a:p>
          <a:p>
            <a:r>
              <a:rPr lang="en-US" sz="1200" kern="1200" dirty="0" smtClean="0">
                <a:solidFill>
                  <a:schemeClr val="tx1"/>
                </a:solidFill>
                <a:effectLst/>
                <a:latin typeface="+mn-lt"/>
                <a:ea typeface="+mn-ea"/>
                <a:cs typeface="+mn-cs"/>
              </a:rPr>
              <a:t>6. Identifying end users frequently taking “undesired actions” by falling for phishing emails and using that information to deliver targeted training where it is most needed, when it is needed. </a:t>
            </a:r>
          </a:p>
          <a:p>
            <a:r>
              <a:rPr lang="en-US" sz="1200" kern="1200" dirty="0" smtClean="0">
                <a:solidFill>
                  <a:schemeClr val="tx1"/>
                </a:solidFill>
                <a:effectLst/>
                <a:latin typeface="+mn-lt"/>
                <a:ea typeface="+mn-ea"/>
                <a:cs typeface="+mn-cs"/>
              </a:rPr>
              <a:t>7. Leveraging end-user responses and metrics to identify gaps in existing security awareness materials and tailor materials to fit the training needs of the enterprise. </a:t>
            </a:r>
          </a:p>
          <a:p>
            <a:r>
              <a:rPr lang="en-US" sz="1200" kern="1200" dirty="0" smtClean="0">
                <a:solidFill>
                  <a:schemeClr val="tx1"/>
                </a:solidFill>
                <a:effectLst/>
                <a:latin typeface="+mn-lt"/>
                <a:ea typeface="+mn-ea"/>
                <a:cs typeface="+mn-cs"/>
              </a:rPr>
              <a:t>8. Providing end users with real-time, tangible feedback. </a:t>
            </a:r>
          </a:p>
          <a:p>
            <a:r>
              <a:rPr lang="en-US" sz="1200" kern="1200" dirty="0" smtClean="0">
                <a:solidFill>
                  <a:schemeClr val="tx1"/>
                </a:solidFill>
                <a:effectLst/>
                <a:latin typeface="+mn-lt"/>
                <a:ea typeface="+mn-ea"/>
                <a:cs typeface="+mn-cs"/>
              </a:rPr>
              <a:t>9. Offering end users a sense of accountability (i.e., cybersecurity is everyone’s responsibility) and helping everyone be prepared for potential cyberattacks.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A9E-A23D-4D52-B9E3-100F02373258}" type="slidenum">
              <a:rPr lang="en-US" smtClean="0"/>
              <a:t>3</a:t>
            </a:fld>
            <a:endParaRPr lang="en-US" dirty="0"/>
          </a:p>
        </p:txBody>
      </p:sp>
    </p:spTree>
    <p:extLst>
      <p:ext uri="{BB962C8B-B14F-4D97-AF65-F5344CB8AC3E}">
        <p14:creationId xmlns:p14="http://schemas.microsoft.com/office/powerpoint/2010/main" val="207560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phishing simulation program will be implemented in four phases.</a:t>
            </a:r>
          </a:p>
          <a:p>
            <a:pPr lvl="0"/>
            <a:r>
              <a:rPr lang="en-US" dirty="0"/>
              <a:t>Phase 1 (Q3 2019): OSCIO employees </a:t>
            </a:r>
            <a:r>
              <a:rPr lang="en-US" dirty="0" smtClean="0"/>
              <a:t>began receiving </a:t>
            </a:r>
            <a:r>
              <a:rPr lang="en-US" dirty="0"/>
              <a:t>the monthly </a:t>
            </a:r>
            <a:r>
              <a:rPr lang="en-US" dirty="0" smtClean="0"/>
              <a:t>phishing simulation </a:t>
            </a:r>
            <a:r>
              <a:rPr lang="en-US" dirty="0"/>
              <a:t>emails for testing purposes. </a:t>
            </a:r>
          </a:p>
          <a:p>
            <a:pPr lvl="0"/>
            <a:r>
              <a:rPr lang="en-US" dirty="0"/>
              <a:t>Phase 2 (Q4 2019): All DAS employees </a:t>
            </a:r>
            <a:r>
              <a:rPr lang="en-US" dirty="0" smtClean="0"/>
              <a:t>began receiving </a:t>
            </a:r>
            <a:r>
              <a:rPr lang="en-US" dirty="0"/>
              <a:t>the monthly phishing </a:t>
            </a:r>
            <a:r>
              <a:rPr lang="en-US" dirty="0" smtClean="0"/>
              <a:t>simulation emails </a:t>
            </a:r>
            <a:r>
              <a:rPr lang="en-US" dirty="0"/>
              <a:t>for testing purposes.</a:t>
            </a:r>
          </a:p>
          <a:p>
            <a:pPr lvl="0"/>
            <a:r>
              <a:rPr lang="en-US" dirty="0"/>
              <a:t>Phase 3 (Q1 2020): </a:t>
            </a:r>
            <a:r>
              <a:rPr lang="en-US" dirty="0" smtClean="0"/>
              <a:t>Agencies as determined began</a:t>
            </a:r>
            <a:r>
              <a:rPr lang="en-US" baseline="0" dirty="0" smtClean="0"/>
              <a:t> receiving monthly phishing simulation emails. Email delivery is staggered across each month and is ongoing for all agency staff. </a:t>
            </a:r>
            <a:endParaRPr lang="en-US" dirty="0"/>
          </a:p>
          <a:p>
            <a:pPr lvl="0"/>
            <a:r>
              <a:rPr lang="en-US" dirty="0"/>
              <a:t>Phase 4 (Q2 </a:t>
            </a:r>
            <a:r>
              <a:rPr lang="en-US" dirty="0" smtClean="0"/>
              <a:t>2020+): </a:t>
            </a:r>
            <a:r>
              <a:rPr lang="en-US" dirty="0" smtClean="0">
                <a:latin typeface="Arial" panose="020B0604020202020204" pitchFamily="34" charset="0"/>
                <a:cs typeface="Arial" panose="020B0604020202020204" pitchFamily="34" charset="0"/>
              </a:rPr>
              <a:t>Subsequent phases mimic previous phases until all executive branch employees receive monthly phishing emails on an ongoing basis.</a:t>
            </a:r>
          </a:p>
          <a:p>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4</a:t>
            </a:fld>
            <a:endParaRPr lang="en-US" dirty="0"/>
          </a:p>
        </p:txBody>
      </p:sp>
    </p:spTree>
    <p:extLst>
      <p:ext uri="{BB962C8B-B14F-4D97-AF65-F5344CB8AC3E}">
        <p14:creationId xmlns:p14="http://schemas.microsoft.com/office/powerpoint/2010/main" val="213929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will receive phishing simulation emails that resemble real phishing attacks. </a:t>
            </a:r>
          </a:p>
          <a:p>
            <a:r>
              <a:rPr lang="en-US" dirty="0" smtClean="0"/>
              <a:t>Employees will receive a security culture survey 90 days after implementation to allow us to track</a:t>
            </a:r>
            <a:r>
              <a:rPr lang="en-US" baseline="0" dirty="0" smtClean="0"/>
              <a:t> the effectiveness of the phishing awareness program. </a:t>
            </a:r>
            <a:endParaRPr lang="en-US" dirty="0" smtClean="0"/>
          </a:p>
          <a:p>
            <a:r>
              <a:rPr lang="en-US" dirty="0" smtClean="0"/>
              <a:t>Employees should </a:t>
            </a:r>
            <a:r>
              <a:rPr lang="en-US" dirty="0"/>
              <a:t>be provided </a:t>
            </a:r>
            <a:r>
              <a:rPr lang="en-US" dirty="0" smtClean="0"/>
              <a:t>instructions to</a:t>
            </a:r>
            <a:r>
              <a:rPr lang="en-US" baseline="0" dirty="0" smtClean="0"/>
              <a:t> follow their agency’s current reporting process </a:t>
            </a:r>
            <a:r>
              <a:rPr lang="en-US" dirty="0" smtClean="0"/>
              <a:t>if </a:t>
            </a:r>
            <a:r>
              <a:rPr lang="en-US" dirty="0"/>
              <a:t>they believe they’ve received a real or simulated phishing </a:t>
            </a:r>
            <a:r>
              <a:rPr lang="en-US" dirty="0" smtClean="0"/>
              <a:t>email.</a:t>
            </a:r>
          </a:p>
          <a:p>
            <a:endParaRPr lang="en-US" dirty="0" smtClean="0"/>
          </a:p>
          <a:p>
            <a:r>
              <a:rPr lang="en-US" dirty="0" smtClean="0"/>
              <a:t>Contact</a:t>
            </a:r>
            <a:r>
              <a:rPr lang="en-US" baseline="0" dirty="0" smtClean="0"/>
              <a:t> your manager if you are not clear on your agency’s reporting process. </a:t>
            </a:r>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5</a:t>
            </a:fld>
            <a:endParaRPr lang="en-US" dirty="0"/>
          </a:p>
        </p:txBody>
      </p:sp>
    </p:spTree>
    <p:extLst>
      <p:ext uri="{BB962C8B-B14F-4D97-AF65-F5344CB8AC3E}">
        <p14:creationId xmlns:p14="http://schemas.microsoft.com/office/powerpoint/2010/main" val="86111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6</a:t>
            </a:fld>
            <a:endParaRPr lang="en-US" dirty="0"/>
          </a:p>
        </p:txBody>
      </p:sp>
    </p:spTree>
    <p:extLst>
      <p:ext uri="{BB962C8B-B14F-4D97-AF65-F5344CB8AC3E}">
        <p14:creationId xmlns:p14="http://schemas.microsoft.com/office/powerpoint/2010/main" val="83316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should follow their agency’s current reporting process. </a:t>
            </a:r>
          </a:p>
          <a:p>
            <a:endParaRPr lang="en-US" dirty="0" smtClean="0"/>
          </a:p>
          <a:p>
            <a:r>
              <a:rPr lang="en-US" dirty="0" smtClean="0"/>
              <a:t>When a real phishing email is received it can be investigated and we can possibly:</a:t>
            </a:r>
            <a:endParaRPr lang="en-US" baseline="0" dirty="0" smtClean="0"/>
          </a:p>
          <a:p>
            <a:pPr marL="174708" indent="-174708">
              <a:buFont typeface="Arial" panose="020B0604020202020204" pitchFamily="34" charset="0"/>
              <a:buChar char="•"/>
            </a:pPr>
            <a:r>
              <a:rPr lang="en-US" baseline="0" dirty="0" smtClean="0"/>
              <a:t>Block the sender</a:t>
            </a:r>
          </a:p>
          <a:p>
            <a:pPr marL="174708" indent="-174708">
              <a:buFont typeface="Arial" panose="020B0604020202020204" pitchFamily="34" charset="0"/>
              <a:buChar char="•"/>
            </a:pPr>
            <a:r>
              <a:rPr lang="en-US" baseline="0" dirty="0" smtClean="0"/>
              <a:t>Block the URL</a:t>
            </a:r>
          </a:p>
          <a:p>
            <a:pPr marL="174708" indent="-174708">
              <a:buFont typeface="Arial" panose="020B0604020202020204" pitchFamily="34" charset="0"/>
              <a:buChar char="•"/>
            </a:pPr>
            <a:r>
              <a:rPr lang="en-US" baseline="0" dirty="0" smtClean="0"/>
              <a:t>Change user’s password</a:t>
            </a:r>
          </a:p>
          <a:p>
            <a:endParaRPr lang="en-US" baseline="0" dirty="0" smtClean="0"/>
          </a:p>
          <a:p>
            <a:r>
              <a:rPr lang="en-US" dirty="0" smtClean="0"/>
              <a:t>We also track the number</a:t>
            </a:r>
            <a:r>
              <a:rPr lang="en-US" baseline="0" dirty="0" smtClean="0"/>
              <a:t> of reports as a positive indicator of behavior change.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Reporting is a key indicator of security culture. The more staff report the better the culture at your organization.</a:t>
            </a:r>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237A9E-A23D-4D52-B9E3-100F02373258}" type="slidenum">
              <a:rPr lang="en-US" smtClean="0"/>
              <a:t>7</a:t>
            </a:fld>
            <a:endParaRPr lang="en-US" dirty="0"/>
          </a:p>
        </p:txBody>
      </p:sp>
    </p:spTree>
    <p:extLst>
      <p:ext uri="{BB962C8B-B14F-4D97-AF65-F5344CB8AC3E}">
        <p14:creationId xmlns:p14="http://schemas.microsoft.com/office/powerpoint/2010/main" val="153886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Program</a:t>
            </a:r>
            <a:r>
              <a:rPr lang="en-US" baseline="0" dirty="0" smtClean="0"/>
              <a:t> plan was approved by DAS CHRO and  vetted by the states labor groups.</a:t>
            </a:r>
          </a:p>
          <a:p>
            <a:pPr marL="174708" indent="-174708">
              <a:buFont typeface="Arial" panose="020B0604020202020204" pitchFamily="34" charset="0"/>
              <a:buChar char="•"/>
            </a:pPr>
            <a:r>
              <a:rPr lang="en-US" baseline="0" dirty="0" smtClean="0"/>
              <a:t>We are taking a non-punitive approach. The Phishing Awareness Program is all about bringing awareness to phishing threats and reducing risk.</a:t>
            </a:r>
          </a:p>
          <a:p>
            <a:pPr marL="174708" indent="-174708">
              <a:buFont typeface="Arial" panose="020B0604020202020204" pitchFamily="34" charset="0"/>
              <a:buChar char="•"/>
            </a:pPr>
            <a:r>
              <a:rPr lang="en-US" baseline="0" dirty="0" smtClean="0"/>
              <a:t>Employees who accidentally respond to a simulated phishing email are taken to a landing page and provided with immediate feedback about phishing threats and how to spot them.</a:t>
            </a:r>
          </a:p>
          <a:p>
            <a:endParaRPr lang="en-US" b="1" baseline="0" dirty="0" smtClean="0"/>
          </a:p>
          <a:p>
            <a:r>
              <a:rPr lang="en-US" b="1" baseline="0" dirty="0" smtClean="0"/>
              <a:t>REPEAT RESPONDER PROGRAM</a:t>
            </a:r>
          </a:p>
          <a:p>
            <a:r>
              <a:rPr lang="en-US" dirty="0"/>
              <a:t>Employees who have responded to four </a:t>
            </a:r>
            <a:r>
              <a:rPr lang="en-US" dirty="0" smtClean="0"/>
              <a:t>phishing </a:t>
            </a:r>
            <a:r>
              <a:rPr lang="en-US" dirty="0"/>
              <a:t>simulation emails in a rolling 12-month period will be enrolled in a repeat responder program. Repeat responders will be </a:t>
            </a:r>
            <a:r>
              <a:rPr lang="en-US" dirty="0" smtClean="0"/>
              <a:t>assigned an </a:t>
            </a:r>
            <a:r>
              <a:rPr lang="en-US" dirty="0"/>
              <a:t>online training course and </a:t>
            </a:r>
            <a:r>
              <a:rPr lang="en-US" dirty="0" smtClean="0"/>
              <a:t>a</a:t>
            </a:r>
            <a:r>
              <a:rPr lang="en-US" baseline="0" dirty="0" smtClean="0"/>
              <a:t> </a:t>
            </a:r>
            <a:r>
              <a:rPr lang="en-US" dirty="0" smtClean="0"/>
              <a:t>notification</a:t>
            </a:r>
            <a:r>
              <a:rPr lang="en-US" baseline="0" dirty="0" smtClean="0"/>
              <a:t> is sent to </a:t>
            </a:r>
            <a:r>
              <a:rPr lang="en-US" dirty="0" smtClean="0"/>
              <a:t>the </a:t>
            </a:r>
            <a:r>
              <a:rPr lang="en-US" dirty="0"/>
              <a:t>employee’s manager of the employee’s </a:t>
            </a:r>
            <a:r>
              <a:rPr lang="en-US" dirty="0" smtClean="0"/>
              <a:t>training assignment (accurate AD data is required for notification). </a:t>
            </a:r>
            <a:endParaRPr lang="en-US" dirty="0"/>
          </a:p>
          <a:p>
            <a:r>
              <a:rPr lang="en-US" dirty="0"/>
              <a:t>The employee’s manager should have a conversation with the employee regarding phishing attempts. </a:t>
            </a:r>
          </a:p>
          <a:p>
            <a:r>
              <a:rPr lang="en-US" dirty="0"/>
              <a:t>The goal of the employee and manager engagement is to better understand why the employee is still responding to potential phishing emails as well as to provide additional best practices around phishing. </a:t>
            </a:r>
          </a:p>
          <a:p>
            <a:r>
              <a:rPr lang="en-US" dirty="0" smtClean="0"/>
              <a:t>Employees </a:t>
            </a:r>
            <a:r>
              <a:rPr lang="en-US" dirty="0"/>
              <a:t>will be removed from the repeat responder program after successfully identifying </a:t>
            </a:r>
            <a:r>
              <a:rPr lang="en-US" dirty="0" smtClean="0"/>
              <a:t>five consecutive</a:t>
            </a:r>
            <a:r>
              <a:rPr lang="en-US" baseline="0" dirty="0" smtClean="0"/>
              <a:t> </a:t>
            </a:r>
            <a:r>
              <a:rPr lang="en-US" dirty="0" smtClean="0"/>
              <a:t>phishing </a:t>
            </a:r>
            <a:r>
              <a:rPr lang="en-US" dirty="0"/>
              <a:t>simulation </a:t>
            </a:r>
            <a:r>
              <a:rPr lang="en-US" dirty="0" smtClean="0"/>
              <a:t>emails in</a:t>
            </a:r>
            <a:r>
              <a:rPr lang="en-US" baseline="0" dirty="0" smtClean="0"/>
              <a:t> </a:t>
            </a:r>
            <a:r>
              <a:rPr lang="en-US" dirty="0" smtClean="0"/>
              <a:t>12 months.</a:t>
            </a:r>
            <a:endParaRPr lang="en-US" dirty="0"/>
          </a:p>
          <a:p>
            <a:endParaRPr lang="en-US" b="1" dirty="0"/>
          </a:p>
        </p:txBody>
      </p:sp>
      <p:sp>
        <p:nvSpPr>
          <p:cNvPr id="4" name="Slide Number Placeholder 3"/>
          <p:cNvSpPr>
            <a:spLocks noGrp="1"/>
          </p:cNvSpPr>
          <p:nvPr>
            <p:ph type="sldNum" sz="quarter" idx="10"/>
          </p:nvPr>
        </p:nvSpPr>
        <p:spPr/>
        <p:txBody>
          <a:bodyPr/>
          <a:lstStyle/>
          <a:p>
            <a:fld id="{00237A9E-A23D-4D52-B9E3-100F02373258}" type="slidenum">
              <a:rPr lang="en-US" smtClean="0"/>
              <a:t>8</a:t>
            </a:fld>
            <a:endParaRPr lang="en-US" dirty="0"/>
          </a:p>
        </p:txBody>
      </p:sp>
    </p:spTree>
    <p:extLst>
      <p:ext uri="{BB962C8B-B14F-4D97-AF65-F5344CB8AC3E}">
        <p14:creationId xmlns:p14="http://schemas.microsoft.com/office/powerpoint/2010/main" val="356012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Phishing Awareness Program </a:t>
            </a:r>
            <a:r>
              <a:rPr lang="en-US" dirty="0"/>
              <a:t>Administrator will </a:t>
            </a:r>
            <a:r>
              <a:rPr lang="en-US" dirty="0" smtClean="0"/>
              <a:t>disseminate results to </a:t>
            </a:r>
            <a:r>
              <a:rPr lang="en-US" dirty="0"/>
              <a:t>the </a:t>
            </a:r>
            <a:r>
              <a:rPr lang="en-US" dirty="0" smtClean="0"/>
              <a:t>CSS leadership quarterly. </a:t>
            </a:r>
            <a:endParaRPr lang="en-US" dirty="0"/>
          </a:p>
          <a:p>
            <a:r>
              <a:rPr lang="en-US" dirty="0"/>
              <a:t>The Phishing </a:t>
            </a:r>
            <a:r>
              <a:rPr lang="en-US" dirty="0" smtClean="0"/>
              <a:t>Awareness Program </a:t>
            </a:r>
            <a:r>
              <a:rPr lang="en-US" dirty="0"/>
              <a:t>Administrator will also provide quarterly updates to </a:t>
            </a:r>
            <a:r>
              <a:rPr lang="en-US" dirty="0" smtClean="0"/>
              <a:t>agency</a:t>
            </a:r>
            <a:r>
              <a:rPr lang="en-US" baseline="0" dirty="0" smtClean="0"/>
              <a:t> leadership </a:t>
            </a:r>
            <a:r>
              <a:rPr lang="en-US" dirty="0" smtClean="0"/>
              <a:t>identifying </a:t>
            </a:r>
            <a:r>
              <a:rPr lang="en-US" dirty="0"/>
              <a:t>the </a:t>
            </a:r>
            <a:r>
              <a:rPr lang="en-US" dirty="0" smtClean="0"/>
              <a:t>agency’s phishing risk.</a:t>
            </a:r>
            <a:endParaRPr lang="en-US" dirty="0"/>
          </a:p>
          <a:p>
            <a:endParaRPr lang="en-US" b="1" dirty="0" smtClean="0"/>
          </a:p>
          <a:p>
            <a:r>
              <a:rPr lang="en-US" b="0" dirty="0" smtClean="0"/>
              <a:t>Specified agency staff will be given access to the reporting console</a:t>
            </a:r>
            <a:r>
              <a:rPr lang="en-US" b="0" baseline="0" dirty="0" smtClean="0"/>
              <a:t> for their agency. </a:t>
            </a:r>
          </a:p>
          <a:p>
            <a:endParaRPr lang="en-US" b="1" dirty="0" smtClean="0"/>
          </a:p>
          <a:p>
            <a:r>
              <a:rPr lang="en-US" b="1" dirty="0" smtClean="0"/>
              <a:t>We’ll be able to gather data on:</a:t>
            </a:r>
          </a:p>
          <a:p>
            <a:pPr marL="291179" indent="-291179">
              <a:buFont typeface="Arial" panose="020B0604020202020204" pitchFamily="34" charset="0"/>
              <a:buChar char="•"/>
            </a:pPr>
            <a:r>
              <a:rPr lang="en-US" dirty="0" smtClean="0">
                <a:latin typeface="Rockwell Extra Bold" panose="02060903040505020403" pitchFamily="18" charset="0"/>
              </a:rPr>
              <a:t>Unique Clicks </a:t>
            </a:r>
          </a:p>
          <a:p>
            <a:pPr marL="291179" indent="-291179">
              <a:buFont typeface="Arial" panose="020B0604020202020204" pitchFamily="34" charset="0"/>
              <a:buChar char="•"/>
            </a:pPr>
            <a:r>
              <a:rPr lang="en-US" dirty="0" smtClean="0">
                <a:latin typeface="Rockwell Extra Bold" panose="02060903040505020403" pitchFamily="18" charset="0"/>
              </a:rPr>
              <a:t>Opened Attachments</a:t>
            </a:r>
          </a:p>
          <a:p>
            <a:pPr marL="291179" indent="-291179">
              <a:buFont typeface="Arial" panose="020B0604020202020204" pitchFamily="34" charset="0"/>
              <a:buChar char="•"/>
            </a:pPr>
            <a:r>
              <a:rPr lang="en-US" dirty="0" smtClean="0">
                <a:latin typeface="Rockwell Extra Bold" panose="02060903040505020403" pitchFamily="18" charset="0"/>
              </a:rPr>
              <a:t>Data Entry</a:t>
            </a:r>
          </a:p>
          <a:p>
            <a:pPr marL="291179" indent="-291179">
              <a:buFont typeface="Arial" panose="020B0604020202020204" pitchFamily="34" charset="0"/>
              <a:buChar char="•"/>
            </a:pPr>
            <a:r>
              <a:rPr lang="en-US" dirty="0" smtClean="0">
                <a:latin typeface="Rockwell Extra Bold" panose="02060903040505020403" pitchFamily="18" charset="0"/>
              </a:rPr>
              <a:t>Reply's</a:t>
            </a:r>
          </a:p>
          <a:p>
            <a:pPr marL="291179" indent="-291179">
              <a:buFont typeface="Arial" panose="020B0604020202020204" pitchFamily="34" charset="0"/>
              <a:buChar char="•"/>
            </a:pPr>
            <a:r>
              <a:rPr lang="en-US" dirty="0" smtClean="0">
                <a:latin typeface="Rockwell Extra Bold" panose="02060903040505020403" pitchFamily="18" charset="0"/>
              </a:rPr>
              <a:t>Repeat Responders</a:t>
            </a:r>
          </a:p>
          <a:p>
            <a:pPr marL="291179" indent="-291179">
              <a:buFont typeface="Arial" panose="020B0604020202020204" pitchFamily="34" charset="0"/>
              <a:buChar char="•"/>
            </a:pPr>
            <a:r>
              <a:rPr lang="en-US" dirty="0" smtClean="0">
                <a:latin typeface="Rockwell Extra Bold" panose="02060903040505020403" pitchFamily="18" charset="0"/>
              </a:rPr>
              <a:t>Emails Reported</a:t>
            </a:r>
          </a:p>
          <a:p>
            <a:pPr marL="291179" indent="-291179">
              <a:buFont typeface="Arial" panose="020B0604020202020204" pitchFamily="34" charset="0"/>
              <a:buChar char="•"/>
            </a:pPr>
            <a:r>
              <a:rPr lang="en-US" dirty="0" smtClean="0">
                <a:latin typeface="Rockwell Extra Bold" panose="02060903040505020403" pitchFamily="18" charset="0"/>
              </a:rPr>
              <a:t>Trends</a:t>
            </a:r>
          </a:p>
          <a:p>
            <a:pPr marL="291179" indent="-291179">
              <a:buFont typeface="Arial" panose="020B0604020202020204" pitchFamily="34" charset="0"/>
              <a:buChar char="•"/>
            </a:pPr>
            <a:r>
              <a:rPr lang="en-US" dirty="0" smtClean="0">
                <a:latin typeface="Rockwell Extra Bold" panose="02060903040505020403" pitchFamily="18" charset="0"/>
              </a:rPr>
              <a:t>Most Risky Groups (agencies) – this will depend on AD data</a:t>
            </a:r>
          </a:p>
          <a:p>
            <a:pPr marL="291179" marR="0" lvl="0" indent="-2911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Rockwell Extra Bold" panose="02060903040505020403" pitchFamily="18" charset="0"/>
              </a:rPr>
              <a:t>Least Risky Groups (agencies) – this will depend on AD data</a:t>
            </a:r>
          </a:p>
          <a:p>
            <a:pPr marL="0" indent="0">
              <a:buFont typeface="Arial" panose="020B0604020202020204" pitchFamily="34" charset="0"/>
              <a:buNone/>
            </a:pPr>
            <a:endParaRPr lang="en-US" dirty="0" smtClean="0">
              <a:latin typeface="Rockwell Extra Bold" panose="02060903040505020403" pitchFamily="18" charset="0"/>
            </a:endParaRPr>
          </a:p>
          <a:p>
            <a:endParaRPr lang="en-US" b="1" dirty="0"/>
          </a:p>
        </p:txBody>
      </p:sp>
      <p:sp>
        <p:nvSpPr>
          <p:cNvPr id="4" name="Slide Number Placeholder 3"/>
          <p:cNvSpPr>
            <a:spLocks noGrp="1"/>
          </p:cNvSpPr>
          <p:nvPr>
            <p:ph type="sldNum" sz="quarter" idx="10"/>
          </p:nvPr>
        </p:nvSpPr>
        <p:spPr/>
        <p:txBody>
          <a:bodyPr/>
          <a:lstStyle/>
          <a:p>
            <a:fld id="{00237A9E-A23D-4D52-B9E3-100F02373258}" type="slidenum">
              <a:rPr lang="en-US" smtClean="0"/>
              <a:t>9</a:t>
            </a:fld>
            <a:endParaRPr lang="en-US" dirty="0"/>
          </a:p>
        </p:txBody>
      </p:sp>
    </p:spTree>
    <p:extLst>
      <p:ext uri="{BB962C8B-B14F-4D97-AF65-F5344CB8AC3E}">
        <p14:creationId xmlns:p14="http://schemas.microsoft.com/office/powerpoint/2010/main" val="291185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724400" y="6356350"/>
            <a:ext cx="2743200" cy="365125"/>
          </a:xfrm>
        </p:spPr>
        <p:txBody>
          <a:bodyPr/>
          <a:lstStyle>
            <a:lvl1pPr>
              <a:defRPr/>
            </a:lvl1pPr>
          </a:lstStyle>
          <a:p>
            <a:r>
              <a:rPr lang="en-US" dirty="0" smtClean="0"/>
              <a:t>1</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3582"/>
            <a:ext cx="1700463" cy="86789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0295" y="5987923"/>
            <a:ext cx="1411705" cy="736853"/>
          </a:xfrm>
          <a:prstGeom prst="rect">
            <a:avLst/>
          </a:prstGeom>
        </p:spPr>
      </p:pic>
      <p:cxnSp>
        <p:nvCxnSpPr>
          <p:cNvPr id="11" name="Straight Connector 10"/>
          <p:cNvCxnSpPr>
            <a:stCxn id="7" idx="3"/>
          </p:cNvCxnSpPr>
          <p:nvPr userDrawn="1"/>
        </p:nvCxnSpPr>
        <p:spPr>
          <a:xfrm flipV="1">
            <a:off x="1700463" y="6287528"/>
            <a:ext cx="907983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6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356081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24059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41375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10588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34260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313987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63462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38057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17447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19746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746EF-C550-45FD-B042-EF7D745C3A04}" type="datetimeFigureOut">
              <a:rPr lang="en-US" smtClean="0"/>
              <a:t>11/10/2020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B4221-8D31-4B09-B084-CAF854B4E8C3}" type="slidenum">
              <a:rPr lang="en-US" smtClean="0"/>
              <a:t>‹#›</a:t>
            </a:fld>
            <a:endParaRPr lang="en-US" dirty="0"/>
          </a:p>
        </p:txBody>
      </p:sp>
    </p:spTree>
    <p:extLst>
      <p:ext uri="{BB962C8B-B14F-4D97-AF65-F5344CB8AC3E}">
        <p14:creationId xmlns:p14="http://schemas.microsoft.com/office/powerpoint/2010/main" val="316213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8498"/>
            <a:ext cx="12192000" cy="2006082"/>
          </a:xfrm>
        </p:spPr>
        <p:txBody>
          <a:bodyPr>
            <a:noAutofit/>
          </a:bodyPr>
          <a:lstStyle/>
          <a:p>
            <a:r>
              <a:rPr lang="en-US" sz="5400" u="sng" dirty="0" smtClean="0">
                <a:latin typeface="Rockwell Extra Bold" panose="02060903040505020403" pitchFamily="18" charset="0"/>
                <a:cs typeface="Arial" panose="020B0604020202020204" pitchFamily="34" charset="0"/>
              </a:rPr>
              <a:t>State of Oregon </a:t>
            </a:r>
          </a:p>
          <a:p>
            <a:r>
              <a:rPr lang="en-US" sz="5400" dirty="0" smtClean="0">
                <a:latin typeface="Rockwell Extra Bold" panose="02060903040505020403" pitchFamily="18" charset="0"/>
                <a:cs typeface="Arial" panose="020B0604020202020204" pitchFamily="34" charset="0"/>
              </a:rPr>
              <a:t>Phishing Awareness Program</a:t>
            </a:r>
            <a:endParaRPr lang="en-US" sz="5400" dirty="0">
              <a:latin typeface="Rockwell Extra Bold" panose="02060903040505020403" pitchFamily="18"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733722" y="2967136"/>
            <a:ext cx="3060457" cy="3275044"/>
          </a:xfrm>
          <a:prstGeom prst="rect">
            <a:avLst/>
          </a:prstGeom>
        </p:spPr>
      </p:pic>
      <p:sp>
        <p:nvSpPr>
          <p:cNvPr id="2" name="Rectangle 1"/>
          <p:cNvSpPr/>
          <p:nvPr/>
        </p:nvSpPr>
        <p:spPr>
          <a:xfrm>
            <a:off x="10763250" y="5924550"/>
            <a:ext cx="142875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657850"/>
            <a:ext cx="1647825" cy="109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4286" y="5861673"/>
            <a:ext cx="1190625" cy="954428"/>
          </a:xfrm>
          <a:prstGeom prst="rect">
            <a:avLst/>
          </a:prstGeom>
        </p:spPr>
      </p:pic>
    </p:spTree>
    <p:extLst>
      <p:ext uri="{BB962C8B-B14F-4D97-AF65-F5344CB8AC3E}">
        <p14:creationId xmlns:p14="http://schemas.microsoft.com/office/powerpoint/2010/main" val="2377260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12191997" cy="5906277"/>
          </a:xfrm>
          <a:prstGeom prst="rect">
            <a:avLst/>
          </a:prstGeom>
        </p:spPr>
      </p:pic>
      <p:sp>
        <p:nvSpPr>
          <p:cNvPr id="4" name="Rectangle 3"/>
          <p:cNvSpPr/>
          <p:nvPr/>
        </p:nvSpPr>
        <p:spPr>
          <a:xfrm>
            <a:off x="6949151" y="6314556"/>
            <a:ext cx="3464731" cy="369332"/>
          </a:xfrm>
          <a:prstGeom prst="rect">
            <a:avLst/>
          </a:prstGeom>
        </p:spPr>
        <p:txBody>
          <a:bodyPr wrap="none">
            <a:spAutoFit/>
          </a:bodyPr>
          <a:lstStyle/>
          <a:p>
            <a:r>
              <a:rPr lang="en-US" dirty="0">
                <a:solidFill>
                  <a:srgbClr val="0070C0"/>
                </a:solidFill>
                <a:latin typeface="Rockwell" panose="02060603020205020403" pitchFamily="18" charset="0"/>
              </a:rPr>
              <a:t> </a:t>
            </a:r>
            <a:r>
              <a:rPr lang="en-US" u="sng" dirty="0" smtClean="0">
                <a:solidFill>
                  <a:srgbClr val="0070C0"/>
                </a:solidFill>
                <a:latin typeface="Rockwell" panose="02060603020205020403" pitchFamily="18" charset="0"/>
              </a:rPr>
              <a:t>security.training@Oregon.gov</a:t>
            </a:r>
            <a:endParaRPr lang="en-US" dirty="0">
              <a:solidFill>
                <a:srgbClr val="0070C0"/>
              </a:solidFill>
              <a:latin typeface="Rockwell" panose="02060603020205020403" pitchFamily="18" charset="0"/>
            </a:endParaRPr>
          </a:p>
        </p:txBody>
      </p:sp>
      <p:sp>
        <p:nvSpPr>
          <p:cNvPr id="6" name="Rectangle 5"/>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34650" y="5906278"/>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205703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5908724"/>
          </a:xfrm>
          <a:prstGeom prst="rect">
            <a:avLst/>
          </a:prstGeom>
        </p:spPr>
      </p:pic>
      <p:sp>
        <p:nvSpPr>
          <p:cNvPr id="2" name="Title 1"/>
          <p:cNvSpPr>
            <a:spLocks noGrp="1"/>
          </p:cNvSpPr>
          <p:nvPr>
            <p:ph type="ctrTitle"/>
          </p:nvPr>
        </p:nvSpPr>
        <p:spPr>
          <a:xfrm>
            <a:off x="-1" y="1363492"/>
            <a:ext cx="5268687" cy="3181739"/>
          </a:xfrm>
        </p:spPr>
        <p:txBody>
          <a:bodyPr>
            <a:normAutofit/>
          </a:bodyPr>
          <a:lstStyle/>
          <a:p>
            <a:r>
              <a:rPr lang="en-US" sz="4400" dirty="0" smtClean="0">
                <a:solidFill>
                  <a:schemeClr val="bg1"/>
                </a:solidFill>
                <a:latin typeface="Rockwell Extra Bold" panose="02060903040505020403" pitchFamily="18" charset="0"/>
                <a:cs typeface="Arial" panose="020B0604020202020204" pitchFamily="34" charset="0"/>
              </a:rPr>
              <a:t>What is a phishing awareness program?</a:t>
            </a:r>
            <a:endParaRPr lang="en-US" sz="4400" dirty="0">
              <a:solidFill>
                <a:schemeClr val="bg1"/>
              </a:solidFill>
              <a:latin typeface="Rockwell Extra Bold" panose="02060903040505020403" pitchFamily="18" charset="0"/>
              <a:cs typeface="Arial" panose="020B0604020202020204" pitchFamily="34" charset="0"/>
            </a:endParaRPr>
          </a:p>
        </p:txBody>
      </p:sp>
      <p:sp>
        <p:nvSpPr>
          <p:cNvPr id="3" name="Rectangle 2"/>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34651"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93237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5876925"/>
          </a:xfrm>
          <a:prstGeom prst="rect">
            <a:avLst/>
          </a:prstGeom>
        </p:spPr>
      </p:pic>
      <p:sp>
        <p:nvSpPr>
          <p:cNvPr id="2" name="Title 1"/>
          <p:cNvSpPr>
            <a:spLocks noGrp="1"/>
          </p:cNvSpPr>
          <p:nvPr>
            <p:ph type="ctrTitle"/>
          </p:nvPr>
        </p:nvSpPr>
        <p:spPr>
          <a:xfrm>
            <a:off x="4637314" y="4183897"/>
            <a:ext cx="7554686" cy="1693027"/>
          </a:xfrm>
        </p:spPr>
        <p:txBody>
          <a:bodyPr>
            <a:normAutofit/>
          </a:bodyPr>
          <a:lstStyle/>
          <a:p>
            <a:r>
              <a:rPr lang="en-US" sz="4400" dirty="0" smtClean="0">
                <a:latin typeface="Rockwell Extra Bold" panose="02060903040505020403" pitchFamily="18" charset="0"/>
              </a:rPr>
              <a:t>Why have a phishing awareness program?</a:t>
            </a:r>
            <a:endParaRPr lang="en-US" sz="4400" dirty="0">
              <a:latin typeface="Rockwell Extra Bold" panose="02060903040505020403" pitchFamily="18" charset="0"/>
            </a:endParaRPr>
          </a:p>
        </p:txBody>
      </p:sp>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50" y="5876924"/>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5144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746449"/>
          </a:xfrm>
        </p:spPr>
        <p:txBody>
          <a:bodyPr>
            <a:normAutofit/>
          </a:bodyPr>
          <a:lstStyle/>
          <a:p>
            <a:r>
              <a:rPr lang="en-US" sz="4400" dirty="0" smtClean="0">
                <a:latin typeface="Rockwell Extra Bold" panose="02060903040505020403" pitchFamily="18" charset="0"/>
              </a:rPr>
              <a:t>Implementation Plan</a:t>
            </a:r>
            <a:endParaRPr lang="en-US" sz="4400" dirty="0">
              <a:latin typeface="Rockwell Extra Bold" panose="02060903040505020403" pitchFamily="18" charset="0"/>
            </a:endParaRPr>
          </a:p>
        </p:txBody>
      </p:sp>
      <p:graphicFrame>
        <p:nvGraphicFramePr>
          <p:cNvPr id="4" name="Diagram 3"/>
          <p:cNvGraphicFramePr/>
          <p:nvPr>
            <p:extLst>
              <p:ext uri="{D42A27DB-BD31-4B8C-83A1-F6EECF244321}">
                <p14:modId xmlns:p14="http://schemas.microsoft.com/office/powerpoint/2010/main" val="1739056838"/>
              </p:ext>
            </p:extLst>
          </p:nvPr>
        </p:nvGraphicFramePr>
        <p:xfrm>
          <a:off x="2031999" y="895739"/>
          <a:ext cx="8128000" cy="5290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34650" y="5919859"/>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337220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6147" y="255434"/>
            <a:ext cx="5579706" cy="976207"/>
          </a:xfrm>
        </p:spPr>
        <p:txBody>
          <a:bodyPr>
            <a:normAutofit fontScale="90000"/>
          </a:bodyPr>
          <a:lstStyle/>
          <a:p>
            <a:r>
              <a:rPr lang="en-US" sz="7300" dirty="0" smtClean="0">
                <a:latin typeface="Rockwell Extra Bold" panose="02060903040505020403" pitchFamily="18" charset="0"/>
              </a:rPr>
              <a:t>Strategy</a:t>
            </a:r>
            <a:endParaRPr lang="en-US" dirty="0">
              <a:latin typeface="Rockwell Extra Bold" panose="02060903040505020403" pitchFamily="18" charset="0"/>
            </a:endParaRPr>
          </a:p>
        </p:txBody>
      </p:sp>
      <p:sp>
        <p:nvSpPr>
          <p:cNvPr id="3" name="Rectangle 2"/>
          <p:cNvSpPr/>
          <p:nvPr/>
        </p:nvSpPr>
        <p:spPr>
          <a:xfrm>
            <a:off x="1314449" y="1117807"/>
            <a:ext cx="9741159" cy="5632311"/>
          </a:xfrm>
          <a:prstGeom prst="rect">
            <a:avLst/>
          </a:prstGeom>
        </p:spPr>
        <p:txBody>
          <a:bodyPr wrap="square">
            <a:spAutoFit/>
          </a:bodyPr>
          <a:lstStyle/>
          <a:p>
            <a:r>
              <a:rPr lang="en-US" sz="2400" b="1" dirty="0">
                <a:solidFill>
                  <a:schemeClr val="accent2"/>
                </a:solidFill>
                <a:latin typeface="Rockwell Extra Bold" panose="02060903040505020403" pitchFamily="18" charset="0"/>
              </a:rPr>
              <a:t>What to </a:t>
            </a:r>
            <a:r>
              <a:rPr lang="en-US" sz="2400" b="1" dirty="0" smtClean="0">
                <a:solidFill>
                  <a:schemeClr val="accent2"/>
                </a:solidFill>
                <a:latin typeface="Rockwell Extra Bold" panose="02060903040505020403" pitchFamily="18" charset="0"/>
              </a:rPr>
              <a:t>expect</a:t>
            </a:r>
          </a:p>
          <a:p>
            <a:endParaRPr lang="en-US" sz="2400" b="1" dirty="0" smtClean="0">
              <a:solidFill>
                <a:schemeClr val="accent2"/>
              </a:solidFill>
              <a:latin typeface="Rockwell Extra Bold" panose="02060903040505020403" pitchFamily="18" charset="0"/>
            </a:endParaRPr>
          </a:p>
          <a:p>
            <a:pPr marL="342900" indent="-342900">
              <a:buFont typeface="Arial" panose="020B0604020202020204" pitchFamily="34" charset="0"/>
              <a:buChar char="•"/>
            </a:pPr>
            <a:r>
              <a:rPr lang="en-US" sz="2400" dirty="0" smtClean="0">
                <a:latin typeface="Rockwell" panose="02060603020205020403" pitchFamily="18" charset="0"/>
              </a:rPr>
              <a:t>Every staff at all levels of the organization will receive one phishing simulation email in each calendar month. </a:t>
            </a:r>
          </a:p>
          <a:p>
            <a:pPr marL="342900" indent="-342900">
              <a:buFont typeface="Arial" panose="020B0604020202020204" pitchFamily="34" charset="0"/>
              <a:buChar char="•"/>
            </a:pPr>
            <a:r>
              <a:rPr lang="en-US" sz="2400" dirty="0" smtClean="0">
                <a:latin typeface="Rockwell" panose="02060603020205020403" pitchFamily="18" charset="0"/>
              </a:rPr>
              <a:t>Every staff will receive a security culture survey 90 days after implementation and annually after that. </a:t>
            </a:r>
          </a:p>
          <a:p>
            <a:r>
              <a:rPr lang="en-US" sz="2400" dirty="0" smtClean="0">
                <a:latin typeface="Rockwell" panose="02060603020205020403" pitchFamily="18" charset="0"/>
              </a:rPr>
              <a:t> </a:t>
            </a:r>
            <a:endParaRPr lang="en-US" sz="2400" dirty="0">
              <a:latin typeface="Rockwell" panose="02060603020205020403" pitchFamily="18" charset="0"/>
            </a:endParaRPr>
          </a:p>
          <a:p>
            <a:pPr marL="342900" indent="-342900">
              <a:buFont typeface="Arial" panose="020B0604020202020204" pitchFamily="34" charset="0"/>
              <a:buChar char="•"/>
            </a:pPr>
            <a:r>
              <a:rPr lang="en-US" sz="2400" dirty="0" smtClean="0">
                <a:latin typeface="Rockwell" panose="02060603020205020403" pitchFamily="18" charset="0"/>
              </a:rPr>
              <a:t>When </a:t>
            </a:r>
            <a:r>
              <a:rPr lang="en-US" sz="2400" dirty="0">
                <a:latin typeface="Rockwell" panose="02060603020205020403" pitchFamily="18" charset="0"/>
              </a:rPr>
              <a:t>you receive a phishing </a:t>
            </a:r>
            <a:r>
              <a:rPr lang="en-US" sz="2400" dirty="0" smtClean="0">
                <a:latin typeface="Rockwell" panose="02060603020205020403" pitchFamily="18" charset="0"/>
              </a:rPr>
              <a:t>email (real or simulated), follow </a:t>
            </a:r>
            <a:r>
              <a:rPr lang="en-US" sz="2400" dirty="0">
                <a:latin typeface="Rockwell" panose="02060603020205020403" pitchFamily="18" charset="0"/>
              </a:rPr>
              <a:t>the steps </a:t>
            </a:r>
            <a:r>
              <a:rPr lang="en-US" sz="2400" dirty="0" smtClean="0">
                <a:latin typeface="Rockwell" panose="02060603020205020403" pitchFamily="18" charset="0"/>
              </a:rPr>
              <a:t>below:</a:t>
            </a:r>
          </a:p>
          <a:p>
            <a:pPr marL="1200150" lvl="2" indent="-285750">
              <a:buFont typeface="Arial" panose="020B0604020202020204" pitchFamily="34" charset="0"/>
              <a:buChar char="•"/>
            </a:pPr>
            <a:r>
              <a:rPr lang="en-US" sz="2400" dirty="0" smtClean="0">
                <a:latin typeface="Rockwell" panose="02060603020205020403" pitchFamily="18" charset="0"/>
              </a:rPr>
              <a:t>Don’t </a:t>
            </a:r>
            <a:r>
              <a:rPr lang="en-US" sz="2400" dirty="0">
                <a:latin typeface="Rockwell" panose="02060603020205020403" pitchFamily="18" charset="0"/>
              </a:rPr>
              <a:t>respond to the email or click any </a:t>
            </a:r>
            <a:r>
              <a:rPr lang="en-US" sz="2400" dirty="0" smtClean="0">
                <a:latin typeface="Rockwell" panose="02060603020205020403" pitchFamily="18" charset="0"/>
              </a:rPr>
              <a:t>links.</a:t>
            </a:r>
          </a:p>
          <a:p>
            <a:pPr marL="1200150" lvl="2" indent="-285750">
              <a:buFont typeface="Arial" panose="020B0604020202020204" pitchFamily="34" charset="0"/>
              <a:buChar char="•"/>
            </a:pPr>
            <a:r>
              <a:rPr lang="en-US" sz="2400" dirty="0" smtClean="0">
                <a:latin typeface="Rockwell" panose="02060603020205020403" pitchFamily="18" charset="0"/>
              </a:rPr>
              <a:t>Follow </a:t>
            </a:r>
            <a:r>
              <a:rPr lang="en-US" sz="2400" dirty="0">
                <a:latin typeface="Rockwell" panose="02060603020205020403" pitchFamily="18" charset="0"/>
              </a:rPr>
              <a:t>your agency’s current process for reporting suspicious </a:t>
            </a:r>
            <a:r>
              <a:rPr lang="en-US" sz="2400" dirty="0" smtClean="0">
                <a:latin typeface="Rockwell" panose="02060603020205020403" pitchFamily="18" charset="0"/>
              </a:rPr>
              <a:t>emails. </a:t>
            </a:r>
            <a:endParaRPr lang="en-US" sz="2400" dirty="0">
              <a:latin typeface="Rockwell" panose="02060603020205020403" pitchFamily="18" charset="0"/>
            </a:endParaRPr>
          </a:p>
          <a:p>
            <a:pPr marL="1200150" lvl="2" indent="-285750">
              <a:buFont typeface="Arial" panose="020B0604020202020204" pitchFamily="34" charset="0"/>
              <a:buChar char="•"/>
            </a:pPr>
            <a:r>
              <a:rPr lang="en-US" sz="2400" dirty="0" smtClean="0">
                <a:latin typeface="Rockwell" panose="02060603020205020403" pitchFamily="18" charset="0"/>
              </a:rPr>
              <a:t>Delete </a:t>
            </a:r>
            <a:r>
              <a:rPr lang="en-US" sz="2400" dirty="0">
                <a:latin typeface="Rockwell" panose="02060603020205020403" pitchFamily="18" charset="0"/>
              </a:rPr>
              <a:t>the </a:t>
            </a:r>
            <a:r>
              <a:rPr lang="en-US" sz="2400" dirty="0" smtClean="0">
                <a:latin typeface="Rockwell" panose="02060603020205020403" pitchFamily="18" charset="0"/>
              </a:rPr>
              <a:t>email</a:t>
            </a:r>
          </a:p>
          <a:p>
            <a:pPr marL="1200150" lvl="2" indent="-285750">
              <a:buFont typeface="Arial" panose="020B0604020202020204" pitchFamily="34" charset="0"/>
              <a:buChar char="•"/>
            </a:pPr>
            <a:r>
              <a:rPr lang="en-US" sz="2400" dirty="0" smtClean="0">
                <a:latin typeface="Rockwell" panose="02060603020205020403" pitchFamily="18" charset="0"/>
              </a:rPr>
              <a:t>It’s </a:t>
            </a:r>
            <a:r>
              <a:rPr lang="en-US" sz="2400" dirty="0">
                <a:latin typeface="Rockwell" panose="02060603020205020403" pitchFamily="18" charset="0"/>
              </a:rPr>
              <a:t>that easy</a:t>
            </a:r>
            <a:r>
              <a:rPr lang="en-US" sz="2400" dirty="0" smtClean="0">
                <a:latin typeface="Rockwell" panose="02060603020205020403" pitchFamily="18" charset="0"/>
              </a:rPr>
              <a:t>!</a:t>
            </a:r>
            <a:endParaRPr lang="en-US" sz="2400" b="1" i="1" dirty="0" smtClean="0">
              <a:latin typeface="Rockwell" panose="02060603020205020403" pitchFamily="18" charset="0"/>
            </a:endParaRPr>
          </a:p>
          <a:p>
            <a:r>
              <a:rPr lang="en-US" sz="2400" b="1" i="1" dirty="0" smtClean="0">
                <a:latin typeface="Rockwell Extra Bold" panose="02060903040505020403" pitchFamily="18" charset="0"/>
              </a:rPr>
              <a:t>	</a:t>
            </a:r>
            <a:endParaRPr lang="en-US" sz="2400" dirty="0">
              <a:solidFill>
                <a:srgbClr val="0070C0"/>
              </a:solidFill>
              <a:latin typeface="Rockwell" panose="02060603020205020403" pitchFamily="18" charset="0"/>
            </a:endParaRPr>
          </a:p>
        </p:txBody>
      </p:sp>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50" y="5908722"/>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94591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921614"/>
          </a:xfrm>
        </p:spPr>
        <p:txBody>
          <a:bodyPr>
            <a:normAutofit/>
          </a:bodyPr>
          <a:lstStyle/>
          <a:p>
            <a:r>
              <a:rPr lang="en-US" sz="4800" dirty="0" smtClean="0">
                <a:latin typeface="Rockwell Extra Bold" panose="02060903040505020403" pitchFamily="18" charset="0"/>
              </a:rPr>
              <a:t>Phishing Templates</a:t>
            </a:r>
            <a:endParaRPr lang="en-US" sz="4800" dirty="0">
              <a:latin typeface="Rockwell Extra Bold" panose="02060903040505020403" pitchFamily="18" charset="0"/>
            </a:endParaRPr>
          </a:p>
        </p:txBody>
      </p:sp>
      <p:graphicFrame>
        <p:nvGraphicFramePr>
          <p:cNvPr id="9" name="Diagram 8"/>
          <p:cNvGraphicFramePr/>
          <p:nvPr>
            <p:extLst>
              <p:ext uri="{D42A27DB-BD31-4B8C-83A1-F6EECF244321}">
                <p14:modId xmlns:p14="http://schemas.microsoft.com/office/powerpoint/2010/main" val="1829334490"/>
              </p:ext>
            </p:extLst>
          </p:nvPr>
        </p:nvGraphicFramePr>
        <p:xfrm>
          <a:off x="2031999" y="818977"/>
          <a:ext cx="8128000" cy="521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48"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205534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699" y="476563"/>
            <a:ext cx="6055729" cy="5581343"/>
          </a:xfrm>
          <a:prstGeom prst="rect">
            <a:avLst/>
          </a:prstGeom>
        </p:spPr>
      </p:pic>
      <p:sp>
        <p:nvSpPr>
          <p:cNvPr id="6" name="TextBox 5"/>
          <p:cNvSpPr txBox="1"/>
          <p:nvPr/>
        </p:nvSpPr>
        <p:spPr>
          <a:xfrm>
            <a:off x="6967383" y="1960157"/>
            <a:ext cx="4975720" cy="3046988"/>
          </a:xfrm>
          <a:prstGeom prst="rect">
            <a:avLst/>
          </a:prstGeom>
          <a:noFill/>
        </p:spPr>
        <p:txBody>
          <a:bodyPr wrap="square" rtlCol="0">
            <a:spAutoFit/>
          </a:bodyPr>
          <a:lstStyle/>
          <a:p>
            <a:r>
              <a:rPr lang="en-US" sz="4800" dirty="0" smtClean="0">
                <a:solidFill>
                  <a:schemeClr val="accent3"/>
                </a:solidFill>
                <a:latin typeface="Rockwell Extra Bold" panose="02060903040505020403" pitchFamily="18" charset="0"/>
              </a:rPr>
              <a:t>Why report phishing attempts?</a:t>
            </a:r>
          </a:p>
          <a:p>
            <a:endParaRPr lang="en-US" sz="4800" dirty="0" smtClean="0">
              <a:latin typeface="Rockwell Extra Bold" panose="02060903040505020403" pitchFamily="18" charset="0"/>
            </a:endParaRPr>
          </a:p>
        </p:txBody>
      </p:sp>
      <p:sp>
        <p:nvSpPr>
          <p:cNvPr id="4" name="Rectangle 3"/>
          <p:cNvSpPr/>
          <p:nvPr/>
        </p:nvSpPr>
        <p:spPr>
          <a:xfrm>
            <a:off x="0" y="5895975"/>
            <a:ext cx="165735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34650" y="5822998"/>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781918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 y="-7920"/>
            <a:ext cx="12189532" cy="5925938"/>
          </a:xfrm>
          <a:prstGeom prst="rect">
            <a:avLst/>
          </a:prstGeom>
        </p:spPr>
      </p:pic>
      <p:sp>
        <p:nvSpPr>
          <p:cNvPr id="7" name="Rectangle 6"/>
          <p:cNvSpPr/>
          <p:nvPr/>
        </p:nvSpPr>
        <p:spPr>
          <a:xfrm>
            <a:off x="1670238" y="973617"/>
            <a:ext cx="8846587" cy="1945148"/>
          </a:xfrm>
          <a:prstGeom prst="rect">
            <a:avLst/>
          </a:prstGeom>
        </p:spPr>
        <p:txBody>
          <a:bodyPr wrap="square">
            <a:spAutoFit/>
          </a:bodyPr>
          <a:lstStyle/>
          <a:p>
            <a:pPr marL="342900" marR="0" lvl="0" indent="-342900">
              <a:lnSpc>
                <a:spcPct val="115000"/>
              </a:lnSpc>
              <a:spcBef>
                <a:spcPts val="300"/>
              </a:spcBef>
              <a:spcAft>
                <a:spcPts val="300"/>
              </a:spcAft>
              <a:buFont typeface="Symbol" panose="05050102010706020507" pitchFamily="18" charset="2"/>
              <a:buChar char=""/>
            </a:pPr>
            <a:r>
              <a:rPr lang="en-US" sz="2400" spc="-10" dirty="0" smtClean="0">
                <a:latin typeface="Rockwell" panose="02060603020205020403" pitchFamily="18" charset="0"/>
                <a:ea typeface="Calibri" panose="020F0502020204030204" pitchFamily="34" charset="0"/>
                <a:cs typeface="Times New Roman" panose="02020603050405020304" pitchFamily="18" charset="0"/>
              </a:rPr>
              <a:t>Non punitive</a:t>
            </a:r>
            <a:endParaRPr lang="en-US" sz="2400" spc="-10" dirty="0" smtClean="0">
              <a:effectLst/>
              <a:latin typeface="Rockwell" panose="020606030202050204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400" spc="-10" dirty="0" smtClean="0">
                <a:latin typeface="Rockwell" panose="02060603020205020403" pitchFamily="18" charset="0"/>
                <a:ea typeface="Calibri" panose="020F0502020204030204" pitchFamily="34" charset="0"/>
                <a:cs typeface="Times New Roman" panose="02020603050405020304" pitchFamily="18" charset="0"/>
              </a:rPr>
              <a:t>Immediate and automatic feedback</a:t>
            </a:r>
            <a:endParaRPr lang="en-US" sz="2400" spc="-10" dirty="0" smtClean="0">
              <a:effectLst/>
              <a:latin typeface="Rockwell" panose="020606030202050204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400" spc="-10" dirty="0" smtClean="0">
                <a:latin typeface="Rockwell" panose="02060603020205020403" pitchFamily="18" charset="0"/>
                <a:ea typeface="Calibri" panose="020F0502020204030204" pitchFamily="34" charset="0"/>
                <a:cs typeface="Times New Roman" panose="02020603050405020304" pitchFamily="18" charset="0"/>
              </a:rPr>
              <a:t>Additional </a:t>
            </a:r>
            <a:r>
              <a:rPr lang="en-US" sz="2400" spc="-10" dirty="0">
                <a:latin typeface="Rockwell" panose="02060603020205020403" pitchFamily="18" charset="0"/>
                <a:ea typeface="Calibri" panose="020F0502020204030204" pitchFamily="34" charset="0"/>
                <a:cs typeface="Times New Roman" panose="02020603050405020304" pitchFamily="18" charset="0"/>
              </a:rPr>
              <a:t>e</a:t>
            </a:r>
            <a:r>
              <a:rPr lang="en-US" sz="2400" spc="-10" dirty="0" smtClean="0">
                <a:latin typeface="Rockwell" panose="02060603020205020403" pitchFamily="18" charset="0"/>
                <a:ea typeface="Calibri" panose="020F0502020204030204" pitchFamily="34" charset="0"/>
                <a:cs typeface="Times New Roman" panose="02020603050405020304" pitchFamily="18" charset="0"/>
              </a:rPr>
              <a:t>ngagement with the employee after the 4</a:t>
            </a:r>
            <a:r>
              <a:rPr lang="en-US" sz="2400" spc="-10" baseline="30000" dirty="0" smtClean="0">
                <a:latin typeface="Rockwell" panose="02060603020205020403" pitchFamily="18" charset="0"/>
                <a:ea typeface="Calibri" panose="020F0502020204030204" pitchFamily="34" charset="0"/>
                <a:cs typeface="Times New Roman" panose="02020603050405020304" pitchFamily="18" charset="0"/>
              </a:rPr>
              <a:t>th</a:t>
            </a:r>
            <a:r>
              <a:rPr lang="en-US" sz="2400" spc="-10" dirty="0" smtClean="0">
                <a:latin typeface="Rockwell" panose="02060603020205020403" pitchFamily="18" charset="0"/>
                <a:ea typeface="Calibri" panose="020F0502020204030204" pitchFamily="34" charset="0"/>
                <a:cs typeface="Times New Roman" panose="02020603050405020304" pitchFamily="18" charset="0"/>
              </a:rPr>
              <a:t> response. i.e. Repeat responder program</a:t>
            </a:r>
            <a:endParaRPr lang="en-US" sz="2400" spc="-1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2468" y="-1388"/>
            <a:ext cx="12192000" cy="849113"/>
          </a:xfrm>
        </p:spPr>
        <p:txBody>
          <a:bodyPr>
            <a:normAutofit/>
          </a:bodyPr>
          <a:lstStyle/>
          <a:p>
            <a:r>
              <a:rPr lang="en-US" sz="5400" dirty="0" smtClean="0">
                <a:latin typeface="Rockwell Extra Bold" panose="02060903040505020403" pitchFamily="18" charset="0"/>
              </a:rPr>
              <a:t>Employee Engagement</a:t>
            </a:r>
            <a:endParaRPr lang="en-US" sz="5400" dirty="0">
              <a:latin typeface="Rockwell Extra Bold" panose="02060903040505020403" pitchFamily="18" charset="0"/>
            </a:endParaRPr>
          </a:p>
        </p:txBody>
      </p:sp>
      <p:sp>
        <p:nvSpPr>
          <p:cNvPr id="5" name="Rectangle 4"/>
          <p:cNvSpPr/>
          <p:nvPr/>
        </p:nvSpPr>
        <p:spPr>
          <a:xfrm>
            <a:off x="12888" y="5932463"/>
            <a:ext cx="1657350" cy="925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16825" y="5924551"/>
            <a:ext cx="1675175"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86534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905500"/>
          </a:xfrm>
          <a:prstGeom prst="rect">
            <a:avLst/>
          </a:prstGeom>
        </p:spPr>
      </p:pic>
      <p:sp>
        <p:nvSpPr>
          <p:cNvPr id="2" name="Title 1"/>
          <p:cNvSpPr>
            <a:spLocks noGrp="1"/>
          </p:cNvSpPr>
          <p:nvPr>
            <p:ph type="ctrTitle"/>
          </p:nvPr>
        </p:nvSpPr>
        <p:spPr>
          <a:xfrm>
            <a:off x="0" y="1"/>
            <a:ext cx="12192000" cy="849113"/>
          </a:xfrm>
        </p:spPr>
        <p:txBody>
          <a:bodyPr>
            <a:noAutofit/>
          </a:bodyPr>
          <a:lstStyle/>
          <a:p>
            <a:r>
              <a:rPr lang="en-US" dirty="0" smtClean="0">
                <a:latin typeface="Rockwell Extra Bold" panose="02060903040505020403" pitchFamily="18" charset="0"/>
              </a:rPr>
              <a:t>Results</a:t>
            </a:r>
            <a:endParaRPr lang="en-US" dirty="0">
              <a:latin typeface="Rockwell Extra Bold" panose="02060903040505020403" pitchFamily="18" charset="0"/>
            </a:endParaRPr>
          </a:p>
        </p:txBody>
      </p:sp>
      <p:sp>
        <p:nvSpPr>
          <p:cNvPr id="3" name="TextBox 2"/>
          <p:cNvSpPr txBox="1"/>
          <p:nvPr/>
        </p:nvSpPr>
        <p:spPr>
          <a:xfrm>
            <a:off x="9168882" y="3597177"/>
            <a:ext cx="3545633"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Rockwell" panose="02060603020205020403" pitchFamily="18" charset="0"/>
              </a:rPr>
              <a:t>Unique Clicks on URLs</a:t>
            </a:r>
          </a:p>
          <a:p>
            <a:pPr marL="285750" indent="-285750">
              <a:buFont typeface="Arial" panose="020B0604020202020204" pitchFamily="34" charset="0"/>
              <a:buChar char="•"/>
            </a:pPr>
            <a:r>
              <a:rPr lang="en-US" dirty="0" smtClean="0">
                <a:latin typeface="Rockwell" panose="02060603020205020403" pitchFamily="18" charset="0"/>
              </a:rPr>
              <a:t>Opened Attachments</a:t>
            </a:r>
          </a:p>
          <a:p>
            <a:pPr marL="285750" indent="-285750">
              <a:buFont typeface="Arial" panose="020B0604020202020204" pitchFamily="34" charset="0"/>
              <a:buChar char="•"/>
            </a:pPr>
            <a:r>
              <a:rPr lang="en-US" dirty="0" smtClean="0">
                <a:latin typeface="Rockwell" panose="02060603020205020403" pitchFamily="18" charset="0"/>
              </a:rPr>
              <a:t>Data Entry</a:t>
            </a:r>
          </a:p>
          <a:p>
            <a:pPr marL="285750" indent="-285750">
              <a:buFont typeface="Arial" panose="020B0604020202020204" pitchFamily="34" charset="0"/>
              <a:buChar char="•"/>
            </a:pPr>
            <a:r>
              <a:rPr lang="en-US" dirty="0" smtClean="0">
                <a:latin typeface="Rockwell" panose="02060603020205020403" pitchFamily="18" charset="0"/>
              </a:rPr>
              <a:t>Repeat Responders</a:t>
            </a:r>
          </a:p>
          <a:p>
            <a:pPr marL="285750" indent="-285750">
              <a:buFont typeface="Arial" panose="020B0604020202020204" pitchFamily="34" charset="0"/>
              <a:buChar char="•"/>
            </a:pPr>
            <a:r>
              <a:rPr lang="en-US" dirty="0" smtClean="0">
                <a:latin typeface="Rockwell" panose="02060603020205020403" pitchFamily="18" charset="0"/>
              </a:rPr>
              <a:t>Emails Reported</a:t>
            </a:r>
          </a:p>
          <a:p>
            <a:pPr marL="285750" indent="-285750">
              <a:buFont typeface="Arial" panose="020B0604020202020204" pitchFamily="34" charset="0"/>
              <a:buChar char="•"/>
            </a:pPr>
            <a:r>
              <a:rPr lang="en-US" dirty="0" smtClean="0">
                <a:latin typeface="Rockwell" panose="02060603020205020403" pitchFamily="18" charset="0"/>
              </a:rPr>
              <a:t>Trends</a:t>
            </a:r>
          </a:p>
          <a:p>
            <a:pPr marL="285750" indent="-285750">
              <a:buFont typeface="Arial" panose="020B0604020202020204" pitchFamily="34" charset="0"/>
              <a:buChar char="•"/>
            </a:pPr>
            <a:r>
              <a:rPr lang="en-US" dirty="0" smtClean="0">
                <a:latin typeface="Rockwell" panose="02060603020205020403" pitchFamily="18" charset="0"/>
              </a:rPr>
              <a:t>Most Risky Groups</a:t>
            </a:r>
          </a:p>
          <a:p>
            <a:pPr marL="285750" indent="-285750">
              <a:buFont typeface="Arial" panose="020B0604020202020204" pitchFamily="34" charset="0"/>
              <a:buChar char="•"/>
            </a:pPr>
            <a:r>
              <a:rPr lang="en-US" dirty="0" smtClean="0">
                <a:latin typeface="Rockwell" panose="02060603020205020403" pitchFamily="18" charset="0"/>
              </a:rPr>
              <a:t>Least Risky Groups</a:t>
            </a:r>
          </a:p>
        </p:txBody>
      </p:sp>
      <p:sp>
        <p:nvSpPr>
          <p:cNvPr id="5" name="Rectangle 4"/>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3465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29243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rder0 xmlns="01397cb9-2bdc-449f-af84-f749a18f2ee2" xsi:nil="true"/>
    <Area xmlns="01397cb9-2bdc-449f-af84-f749a18f2ee2">Human Risk Management</Area>
    <Category xmlns="01397cb9-2bdc-449f-af84-f749a18f2ee2">Presentation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6C75F84C970D40AB20F9CBFA0574E3" ma:contentTypeVersion="5" ma:contentTypeDescription="Create a new document." ma:contentTypeScope="" ma:versionID="db440c3f2a6e05d68ceeef3abdcbdfb1">
  <xsd:schema xmlns:xsd="http://www.w3.org/2001/XMLSchema" xmlns:xs="http://www.w3.org/2001/XMLSchema" xmlns:p="http://schemas.microsoft.com/office/2006/metadata/properties" xmlns:ns1="http://schemas.microsoft.com/sharepoint/v3" xmlns:ns2="01397cb9-2bdc-449f-af84-f749a18f2ee2" xmlns:ns3="9bb3aac4-0f75-4e0f-b667-2d2e4f0b378c" targetNamespace="http://schemas.microsoft.com/office/2006/metadata/properties" ma:root="true" ma:fieldsID="ab1d70eeb93e8a4e43037c0acb90ea53" ns1:_="" ns2:_="" ns3:_="">
    <xsd:import namespace="http://schemas.microsoft.com/sharepoint/v3"/>
    <xsd:import namespace="01397cb9-2bdc-449f-af84-f749a18f2ee2"/>
    <xsd:import namespace="9bb3aac4-0f75-4e0f-b667-2d2e4f0b378c"/>
    <xsd:element name="properties">
      <xsd:complexType>
        <xsd:sequence>
          <xsd:element name="documentManagement">
            <xsd:complexType>
              <xsd:all>
                <xsd:element ref="ns1:PublishingStartDate" minOccurs="0"/>
                <xsd:element ref="ns1:PublishingExpirationDate" minOccurs="0"/>
                <xsd:element ref="ns2:Category" minOccurs="0"/>
                <xsd:element ref="ns2:Area" minOccurs="0"/>
                <xsd:element ref="ns2:Orde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397cb9-2bdc-449f-af84-f749a18f2ee2" elementFormDefault="qualified">
    <xsd:import namespace="http://schemas.microsoft.com/office/2006/documentManagement/types"/>
    <xsd:import namespace="http://schemas.microsoft.com/office/infopath/2007/PartnerControls"/>
    <xsd:element name="Category" ma:index="10" nillable="true" ma:displayName="Category" ma:internalName="Category">
      <xsd:simpleType>
        <xsd:restriction base="dms:Text">
          <xsd:maxLength value="255"/>
        </xsd:restriction>
      </xsd:simpleType>
    </xsd:element>
    <xsd:element name="Area" ma:index="11" nillable="true" ma:displayName="Area" ma:internalName="Area">
      <xsd:simpleType>
        <xsd:restriction base="dms:Text">
          <xsd:maxLength value="255"/>
        </xsd:restriction>
      </xsd:simpleType>
    </xsd:element>
    <xsd:element name="Order0" ma:index="12" nillable="true" ma:displayName="Order" ma:internalName="Orde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3aac4-0f75-4e0f-b667-2d2e4f0b378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E199F-7400-46E9-A591-259488620BAE}">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eb691718-c86a-4754-8d0a-6e8f9e30b7d9"/>
    <ds:schemaRef ds:uri="4c04394c-d571-44f8-a398-737c86fd78f4"/>
    <ds:schemaRef ds:uri="http://www.w3.org/XML/1998/namespace"/>
  </ds:schemaRefs>
</ds:datastoreItem>
</file>

<file path=customXml/itemProps2.xml><?xml version="1.0" encoding="utf-8"?>
<ds:datastoreItem xmlns:ds="http://schemas.openxmlformats.org/officeDocument/2006/customXml" ds:itemID="{E4F650D2-6056-44A5-A1F5-25E9FD3E8EEF}"/>
</file>

<file path=customXml/itemProps3.xml><?xml version="1.0" encoding="utf-8"?>
<ds:datastoreItem xmlns:ds="http://schemas.openxmlformats.org/officeDocument/2006/customXml" ds:itemID="{E1F14197-87F7-4456-A859-6AC69274A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6491</TotalTime>
  <Words>1810</Words>
  <Application>Microsoft Office PowerPoint</Application>
  <PresentationFormat>Widescreen</PresentationFormat>
  <Paragraphs>156</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Rockwell</vt:lpstr>
      <vt:lpstr>Rockwell Extra Bold</vt:lpstr>
      <vt:lpstr>Symbol</vt:lpstr>
      <vt:lpstr>Times New Roman</vt:lpstr>
      <vt:lpstr>Office Theme</vt:lpstr>
      <vt:lpstr>PowerPoint Presentation</vt:lpstr>
      <vt:lpstr>What is a phishing awareness program?</vt:lpstr>
      <vt:lpstr>Why have a phishing awareness program?</vt:lpstr>
      <vt:lpstr>Implementation Plan</vt:lpstr>
      <vt:lpstr>Strategy</vt:lpstr>
      <vt:lpstr>Phishing Templates</vt:lpstr>
      <vt:lpstr>PowerPoint Presentation</vt:lpstr>
      <vt:lpstr>Employee Engagement</vt:lpstr>
      <vt:lpstr>Results</vt:lpstr>
      <vt:lpstr>PowerPoint Presentation</vt:lpstr>
    </vt:vector>
  </TitlesOfParts>
  <Company>State of Oregon - 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 program presentation for staff</dc:title>
  <dc:creator>WILSON Jacob D * DAS</dc:creator>
  <cp:lastModifiedBy>TOM Andra * DAS</cp:lastModifiedBy>
  <cp:revision>87</cp:revision>
  <dcterms:created xsi:type="dcterms:W3CDTF">2019-07-18T18:56:39Z</dcterms:created>
  <dcterms:modified xsi:type="dcterms:W3CDTF">2020-11-10T21:37:11Z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0x010100F56C75F84C970D40AB20F9CBFA0574E3</vt:lpwstr>
  </property>
</Properties>
</file>