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presentationml.printerSettings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10" r:id="rId1"/>
    <p:sldMasterId id="2147483721" r:id="rId2"/>
  </p:sldMasterIdLst>
  <p:notesMasterIdLst>
    <p:notesMasterId r:id="rId16"/>
  </p:notesMasterIdLst>
  <p:handoutMasterIdLst>
    <p:handoutMasterId r:id="rId17"/>
  </p:handoutMasterIdLst>
  <p:sldIdLst>
    <p:sldId id="257" r:id="rId3"/>
    <p:sldId id="274" r:id="rId4"/>
    <p:sldId id="266" r:id="rId5"/>
    <p:sldId id="268" r:id="rId6"/>
    <p:sldId id="269" r:id="rId7"/>
    <p:sldId id="278" r:id="rId8"/>
    <p:sldId id="279" r:id="rId9"/>
    <p:sldId id="267" r:id="rId10"/>
    <p:sldId id="276" r:id="rId11"/>
    <p:sldId id="277" r:id="rId12"/>
    <p:sldId id="271" r:id="rId13"/>
    <p:sldId id="272" r:id="rId14"/>
    <p:sldId id="27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GILL Colt - ODE" initials="GC-O" lastIdx="7" clrIdx="0">
    <p:extLst/>
  </p:cmAuthor>
  <p:cmAuthor id="2" name="Scott Nine" initials="SN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6B72D8"/>
    <a:srgbClr val="474B89"/>
    <a:srgbClr val="241C89"/>
    <a:srgbClr val="1B75BC"/>
    <a:srgbClr val="0000FF"/>
    <a:srgbClr val="9F2065"/>
    <a:srgbClr val="E26B2A"/>
    <a:srgbClr val="408740"/>
    <a:srgbClr val="E498B5"/>
    <a:srgbClr val="94D4F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029" autoAdjust="0"/>
    <p:restoredTop sz="86463" autoAdjust="0"/>
  </p:normalViewPr>
  <p:slideViewPr>
    <p:cSldViewPr snapToGrid="0">
      <p:cViewPr varScale="1">
        <p:scale>
          <a:sx n="104" d="100"/>
          <a:sy n="104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printerSettings" Target="printerSettings/printerSettings1.bin"/><Relationship Id="rId8" Type="http://schemas.openxmlformats.org/officeDocument/2006/relationships/slide" Target="slides/slide6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3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9" Type="http://schemas.openxmlformats.org/officeDocument/2006/relationships/slide" Target="slides/slide7.xml"/><Relationship Id="rId22" Type="http://schemas.openxmlformats.org/officeDocument/2006/relationships/theme" Target="theme/theme1.xml"/><Relationship Id="rId14" Type="http://schemas.openxmlformats.org/officeDocument/2006/relationships/slide" Target="slides/slide12.xml"/><Relationship Id="rId4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4F64-0B2C-484B-A3D7-454A8602F3DC}" type="datetimeFigureOut">
              <a:rPr lang="en-US" smtClean="0"/>
              <a:pPr/>
              <a:t>8/19/19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62644-F6B0-4B55-BE1D-78A19B8FFB26}" type="slidenum">
              <a:rPr lang="en-U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204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pPr/>
              <a:t>8/19/19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785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749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678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788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264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882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769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834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subsidio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750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319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Translation</a:t>
            </a:r>
            <a:r>
              <a:rPr lang="es-US" baseline="0" dirty="0" smtClean="0"/>
              <a:t> here:</a:t>
            </a:r>
            <a:endParaRPr lang="es-US" dirty="0" smtClean="0"/>
          </a:p>
          <a:p>
            <a:r>
              <a:rPr lang="es-US" dirty="0" smtClean="0"/>
              <a:t>CRONOGRAMA DE LA LEY DE ÉXITO ESTUDIANTIL, 2019-2020</a:t>
            </a:r>
          </a:p>
          <a:p>
            <a:r>
              <a:rPr lang="es-US" dirty="0" smtClean="0"/>
              <a:t>Inicio</a:t>
            </a:r>
            <a:r>
              <a:rPr lang="es-US" baseline="0" dirty="0" smtClean="0"/>
              <a:t> de la participación de la comunidad: setiembre – octubre</a:t>
            </a:r>
          </a:p>
          <a:p>
            <a:r>
              <a:rPr lang="es-US" baseline="0" dirty="0" smtClean="0"/>
              <a:t>Plan de mejora continua: noviembre - diciembre</a:t>
            </a:r>
          </a:p>
          <a:p>
            <a:r>
              <a:rPr lang="es-US" baseline="0" dirty="0" smtClean="0"/>
              <a:t>Solicitar fondos de la cuenta de inversión estudiantil: enero – febrero</a:t>
            </a:r>
          </a:p>
          <a:p>
            <a:r>
              <a:rPr lang="es-US" baseline="0" dirty="0" smtClean="0"/>
              <a:t>Enviar la solicitud de la cuenta de inversión estudiantil: marzo – abril</a:t>
            </a:r>
          </a:p>
          <a:p>
            <a:r>
              <a:rPr lang="es-US" baseline="0" dirty="0" smtClean="0"/>
              <a:t>Continuar con la participación comunitaria: mayo – junio</a:t>
            </a:r>
          </a:p>
          <a:p>
            <a:r>
              <a:rPr lang="es-US" baseline="0" dirty="0" smtClean="0"/>
              <a:t>Trabajar juntos para implementar el plan: julio – al futuro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794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160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Compartir y aprender juntos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890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no pattern_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Logo del Departamento de Educación de Orego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234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o pattern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171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867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912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212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785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796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980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325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225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976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o patter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9539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308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204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Logo del Departamento de Educación de Oreg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592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6824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476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910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0081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Logo del Departamento de Educación de Oreg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2177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Logo del Departamento de Educación de Oreg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8091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187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o patter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4236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1801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400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o patter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588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o patter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106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no pattern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Departamento de Educación de Orego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530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no pattern_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Departamento de Educación de Orego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01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no pattern_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28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o pattern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197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31.xml"/><Relationship Id="rId22" Type="http://schemas.openxmlformats.org/officeDocument/2006/relationships/theme" Target="../theme/theme2.xml"/><Relationship Id="rId23" Type="http://schemas.openxmlformats.org/officeDocument/2006/relationships/image" Target="../media/image9.png"/><Relationship Id="rId24" Type="http://schemas.microsoft.com/office/2007/relationships/hdphoto" Target="../media/hdphoto1.wdp"/><Relationship Id="rId25" Type="http://schemas.openxmlformats.org/officeDocument/2006/relationships/image" Target="../media/image10.jpeg"/><Relationship Id="rId26" Type="http://schemas.openxmlformats.org/officeDocument/2006/relationships/image" Target="../media/image1.png"/><Relationship Id="rId27" Type="http://schemas.openxmlformats.org/officeDocument/2006/relationships/image" Target="../media/image2.jpeg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Departamento de Educación de Orego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15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2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2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geometric pattern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"/>
            <a:ext cx="9144000" cy="6494854"/>
          </a:xfrm>
          <a:prstGeom prst="rect">
            <a:avLst/>
          </a:prstGeom>
          <a:noFill/>
        </p:spPr>
      </p:pic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650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698" r:id="rId13"/>
    <p:sldLayoutId id="2147483699" r:id="rId14"/>
    <p:sldLayoutId id="2147483701" r:id="rId15"/>
    <p:sldLayoutId id="2147483702" r:id="rId16"/>
    <p:sldLayoutId id="2147483704" r:id="rId17"/>
    <p:sldLayoutId id="2147483709" r:id="rId18"/>
    <p:sldLayoutId id="2147483707" r:id="rId19"/>
    <p:sldLayoutId id="2147483705" r:id="rId20"/>
    <p:sldLayoutId id="2147483706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schooldistrict.com" TargetMode="External"/><Relationship Id="rId4" Type="http://schemas.openxmlformats.org/officeDocument/2006/relationships/image" Target="../media/image26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twitter.com/ordepted" TargetMode="External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935982"/>
            <a:ext cx="8506297" cy="1325563"/>
          </a:xfrm>
        </p:spPr>
        <p:txBody>
          <a:bodyPr>
            <a:noAutofit/>
          </a:bodyPr>
          <a:lstStyle/>
          <a:p>
            <a:r>
              <a:rPr lang="en-US" sz="3600" b="1" cap="none" dirty="0" smtClean="0">
                <a:solidFill>
                  <a:srgbClr val="0070C0"/>
                </a:solidFill>
                <a:latin typeface="Calibri" panose="020F0502020204030204" pitchFamily="34" charset="0"/>
              </a:rPr>
              <a:t>Nuestros estudiantes. Nuestro éxito</a:t>
            </a:r>
            <a:r>
              <a:rPr lang="en-US" sz="4800" b="1" cap="none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es-ES" sz="48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2901" y="865167"/>
            <a:ext cx="8678197" cy="2272493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</a:t>
            </a:r>
            <a:r>
              <a:rPr lang="en-US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Sesión de sugerencias de la comunidad</a:t>
            </a:r>
            <a:endParaRPr lang="es-ES_tradnl" altLang="en-US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Ley de Éxito Estudiantil</a:t>
            </a:r>
            <a:endParaRPr kumimoji="0" lang="es-ES_tradnl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_tradnl" altLang="en-US" sz="3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altLang="en-US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SU distrito escolar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Septiembre de 201</a:t>
            </a: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9</a:t>
            </a:r>
            <a:endParaRPr kumimoji="0" lang="es-ES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Group stock pho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871926"/>
            <a:ext cx="9144000" cy="2986074"/>
          </a:xfrm>
          <a:prstGeom prst="rect">
            <a:avLst/>
          </a:prstGeom>
        </p:spPr>
      </p:pic>
      <p:pic>
        <p:nvPicPr>
          <p:cNvPr id="2" name="Picture 1" descr="Ley de Éxito Estudiant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00392" y="304800"/>
            <a:ext cx="1618488" cy="2243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5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0" y="615696"/>
            <a:ext cx="9143999" cy="872311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5 Áreas de sugerencias</a:t>
            </a:r>
            <a:endParaRPr lang="es-E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10</a:t>
            </a:fld>
            <a:endParaRPr lang="es-ES" noProof="0" dirty="0"/>
          </a:p>
        </p:txBody>
      </p:sp>
      <p:pic>
        <p:nvPicPr>
          <p:cNvPr id="8" name="Picture 7" descr="Ley de Éxito Estudiant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Oval 8" descr="4"/>
          <p:cNvSpPr/>
          <p:nvPr/>
        </p:nvSpPr>
        <p:spPr>
          <a:xfrm>
            <a:off x="784202" y="2267270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4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 descr="5"/>
          <p:cNvSpPr/>
          <p:nvPr/>
        </p:nvSpPr>
        <p:spPr>
          <a:xfrm>
            <a:off x="784202" y="4866099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5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6681" y="2384797"/>
            <a:ext cx="6826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50" dirty="0">
                <a:latin typeface="Calibri" panose="020F0502020204030204" pitchFamily="34" charset="0"/>
              </a:rPr>
              <a:t>Permitir que los profesores y los integrantes del personal tenga tiempo suficiente para: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50" dirty="0">
                <a:latin typeface="Calibri" panose="020F0502020204030204" pitchFamily="34" charset="0"/>
              </a:rPr>
              <a:t>Colaborar con otros profesores y los integrantes del personal.</a:t>
            </a:r>
            <a:endParaRPr lang="es-ES" sz="175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50" dirty="0">
                <a:latin typeface="Calibri" panose="020F0502020204030204" pitchFamily="34" charset="0"/>
              </a:rPr>
              <a:t>Revisar los datos en las calificaciones, ausencias y disciplina de los estudiantes, según la asignatura escolar y el nivel del grado.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50" dirty="0">
                <a:latin typeface="Calibri" panose="020F0502020204030204" pitchFamily="34" charset="0"/>
              </a:rPr>
              <a:t>Diseñar estrategias para asegurarse de que los estudiantes en riesgo se puedan enfocar y logren graduarse.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6682" y="5121708"/>
            <a:ext cx="6378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</a:rPr>
              <a:t>Establecer y fortalecer alianzas</a:t>
            </a:r>
            <a:endParaRPr lang="es-E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10</a:t>
            </a:fld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1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523291"/>
            <a:ext cx="9144000" cy="854670"/>
          </a:xfrm>
          <a:solidFill>
            <a:srgbClr val="1B75BC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Sesiones grupales (ejemplo)</a:t>
            </a:r>
            <a:endParaRPr lang="es-E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4800" y="1886552"/>
            <a:ext cx="8701549" cy="3533709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8049203"/>
              </p:ext>
            </p:extLst>
          </p:nvPr>
        </p:nvGraphicFramePr>
        <p:xfrm>
          <a:off x="915478" y="1558021"/>
          <a:ext cx="7313043" cy="4263991"/>
        </p:xfrm>
        <a:graphic>
          <a:graphicData uri="http://schemas.openxmlformats.org/drawingml/2006/table">
            <a:tbl>
              <a:tblPr firstRow="1"/>
              <a:tblGrid>
                <a:gridCol w="2812208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xmlns:mv="urn:schemas-microsoft-com:mac:vml" val="2096970501"/>
                    </a:ext>
                  </a:extLst>
                </a:gridCol>
                <a:gridCol w="450083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xmlns:mv="urn:schemas-microsoft-com:mac:vml" val="4069567872"/>
                    </a:ext>
                  </a:extLst>
                </a:gridCol>
              </a:tblGrid>
              <a:tr h="584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Hora</a:t>
                      </a:r>
                      <a:endParaRPr kumimoji="0" 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Tema</a:t>
                      </a:r>
                      <a:endParaRPr kumimoji="0" 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xmlns:mv="urn:schemas-microsoft-com:mac:vml" val="3902157304"/>
                  </a:ext>
                </a:extLst>
              </a:tr>
              <a:tr h="5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6:20 – 6:25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Transición a la sesión grupal 1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xmlns:mv="urn:schemas-microsoft-com:mac:vml" val="783492233"/>
                  </a:ext>
                </a:extLst>
              </a:tr>
              <a:tr h="5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6:25 – 7:05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Sesión grupal 1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xmlns:mv="urn:schemas-microsoft-com:mac:vml" val="142719357"/>
                  </a:ext>
                </a:extLst>
              </a:tr>
              <a:tr h="578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7:05 – 7:10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Transición a la sesión grupal 2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xmlns:mv="urn:schemas-microsoft-com:mac:vml" val="3956319146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7:10 – 7:45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Sesión grupal 2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xmlns:mv="urn:schemas-microsoft-com:mac:vml" val="3032595272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7:45 – 7:50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Transición al cierre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xmlns:mv="urn:schemas-microsoft-com:mac:vml" val="254160209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7:50 – 8:00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Grupo completo: Cierre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xmlns:mv="urn:schemas-microsoft-com:mac:vml" val="2685270774"/>
                  </a:ext>
                </a:extLst>
              </a:tr>
            </a:tbl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11</a:t>
            </a:fld>
            <a:endParaRPr lang="es-ES" noProof="0" dirty="0"/>
          </a:p>
        </p:txBody>
      </p:sp>
      <p:pic>
        <p:nvPicPr>
          <p:cNvPr id="8" name="Picture 7" descr="Ley de Éxito Estudiant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11</a:t>
            </a:fld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51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-4916" y="560768"/>
            <a:ext cx="9144000" cy="914785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Siguientes pasos</a:t>
            </a:r>
            <a:endParaRPr lang="es-E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7819" y="1886553"/>
            <a:ext cx="8878530" cy="22135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[</a:t>
            </a: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Coloque en esta diapositiva en los siguientes pasos de su distrito]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baseline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Envíe</a:t>
            </a:r>
            <a:r>
              <a:rPr dirty="0" smtClean="0"/>
              <a:t>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comentarios y sugerencias o preguntas adicionales a: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XXXX@schooldistrict.com</a:t>
            </a:r>
            <a:r>
              <a:rPr dirty="0" smtClean="0"/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 smtClean="0">
                <a:solidFill>
                  <a:srgbClr val="6B72D8"/>
                </a:solidFill>
                <a:latin typeface="Calibri" panose="020F0502020204030204" pitchFamily="34" charset="0"/>
              </a:rPr>
              <a:t>Apunte en su agenda</a:t>
            </a: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[cómo continuará la conversación]</a:t>
            </a:r>
            <a:endParaRPr kumimoji="0" lang="es-E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12</a:t>
            </a:fld>
            <a:endParaRPr lang="es-ES" noProof="0" dirty="0"/>
          </a:p>
        </p:txBody>
      </p:sp>
      <p:sp>
        <p:nvSpPr>
          <p:cNvPr id="7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gears bor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8628" b="6784"/>
          <a:stretch/>
        </p:blipFill>
        <p:spPr>
          <a:xfrm>
            <a:off x="-4916" y="4352311"/>
            <a:ext cx="9144000" cy="149134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12</a:t>
            </a:fld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Ley de Éxito Estudianti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1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645152"/>
            <a:ext cx="9144000" cy="84811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¡Gracias!</a:t>
            </a:r>
            <a:endParaRPr lang="es-E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886552"/>
            <a:ext cx="9144000" cy="4042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Nuestros estudiantes.</a:t>
            </a:r>
            <a:r>
              <a:rPr kumimoji="0" lang="en-US" altLang="en-US" sz="5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 Nuestro éxito.</a:t>
            </a:r>
            <a:endParaRPr kumimoji="0" lang="es-ES" altLang="en-US" sz="5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B2D1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altLang="en-US" sz="2200" dirty="0">
              <a:solidFill>
                <a:srgbClr val="9B2D1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200" dirty="0" smtClean="0">
                <a:latin typeface="Calibri" panose="020F0502020204030204" pitchFamily="34" charset="0"/>
              </a:rPr>
              <a:t>[Coloque la información de contacto de su distrito escolar]</a:t>
            </a:r>
            <a:endParaRPr lang="es-E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hands collabo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46119" y="2891925"/>
            <a:ext cx="3651761" cy="2434507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13</a:t>
            </a:fld>
            <a:endParaRPr lang="es-ES" noProof="0" dirty="0"/>
          </a:p>
        </p:txBody>
      </p:sp>
      <p:pic>
        <p:nvPicPr>
          <p:cNvPr id="10" name="Picture 9" descr="Ley de Éxito Estudiant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827782" y="6430447"/>
            <a:ext cx="2635509" cy="393290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13</a:t>
            </a:fld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83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94944"/>
            <a:ext cx="9144000" cy="875219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¡Bienvenido(a)!</a:t>
            </a:r>
            <a:endParaRPr lang="es-E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2</a:t>
            </a:fld>
            <a:endParaRPr lang="es-ES" noProof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6142" y="2018317"/>
            <a:ext cx="8652387" cy="391053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Gracias por estar aquí. 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Invitamos y damos la bienvenida a todas las voces que quieran contribuir.</a:t>
            </a: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altLang="en-US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altLang="en-US" sz="3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altLang="en-US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altLang="en-US" sz="2400" dirty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 descr="collaboration graph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270" y="3687097"/>
            <a:ext cx="2537843" cy="2537843"/>
          </a:xfrm>
          <a:prstGeom prst="rect">
            <a:avLst/>
          </a:prstGeom>
        </p:spPr>
      </p:pic>
      <p:sp>
        <p:nvSpPr>
          <p:cNvPr id="8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ounded Rectangular Callout 11" descr="Su opinión es importante"/>
          <p:cNvSpPr/>
          <p:nvPr/>
        </p:nvSpPr>
        <p:spPr>
          <a:xfrm rot="5400000">
            <a:off x="4610361" y="1926155"/>
            <a:ext cx="1451578" cy="4882331"/>
          </a:xfrm>
          <a:prstGeom prst="wedgeRoundRectCallout">
            <a:avLst/>
          </a:prstGeom>
          <a:solidFill>
            <a:srgbClr val="9F206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Su opinión es importante.</a:t>
            </a:r>
          </a:p>
        </p:txBody>
      </p:sp>
      <p:pic>
        <p:nvPicPr>
          <p:cNvPr id="9" name="Picture 8" descr="Ley de Éxito Estudiant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72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80076"/>
            <a:ext cx="9143999" cy="888789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Agenda de hoy:</a:t>
            </a:r>
            <a:endParaRPr lang="es-E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10422" y="1733961"/>
            <a:ext cx="4750828" cy="374156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dirty="0" smtClean="0"/>
              <a:t> </a:t>
            </a:r>
            <a:r>
              <a:rPr kumimoji="0" lang="en-US" alt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La Ley de Éxito Estudiantil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y la Cuenta de inversión estudiantil</a:t>
            </a:r>
            <a:endParaRPr kumimoji="0" lang="es-ES" alt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dirty="0" smtClean="0"/>
              <a:t>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Cronograma</a:t>
            </a: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dirty="0" smtClean="0"/>
              <a:t> </a:t>
            </a:r>
            <a:r>
              <a:rPr lang="en-US" altLang="en-US" noProof="0" dirty="0">
                <a:solidFill>
                  <a:prstClr val="black"/>
                </a:solidFill>
                <a:latin typeface="Calibri" panose="020F0502020204030204" pitchFamily="34" charset="0"/>
              </a:rPr>
              <a:t>¿Cómo podemos ayudar a nuestros estudiantes?</a:t>
            </a:r>
            <a:endParaRPr lang="es-ES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dirty="0" smtClean="0"/>
              <a:t> </a:t>
            </a:r>
            <a:r>
              <a:rPr kumimoji="0" lang="en-US" alt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5 áreas para sugerencias</a:t>
            </a:r>
            <a:r>
              <a:rPr dirty="0" smtClean="0"/>
              <a:t> </a:t>
            </a: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 Sesiones grupales (opcionales)</a:t>
            </a:r>
            <a:endParaRPr lang="es-ES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dirty="0" smtClean="0"/>
              <a:t> </a:t>
            </a:r>
            <a:r>
              <a:rPr kumimoji="0" lang="en-US" alt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Siguientes pasos </a:t>
            </a:r>
            <a:endParaRPr kumimoji="0" lang="es-ES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 descr="&quot;&quot;"/>
          <p:cNvSpPr txBox="1">
            <a:spLocks/>
          </p:cNvSpPr>
          <p:nvPr/>
        </p:nvSpPr>
        <p:spPr>
          <a:xfrm>
            <a:off x="64546" y="6399469"/>
            <a:ext cx="9144000" cy="19664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7" name="Group 16" descr="Twitter"/>
          <p:cNvGrpSpPr/>
          <p:nvPr/>
        </p:nvGrpSpPr>
        <p:grpSpPr>
          <a:xfrm>
            <a:off x="5433805" y="1985511"/>
            <a:ext cx="3405208" cy="3511083"/>
            <a:chOff x="5092418" y="2094747"/>
            <a:chExt cx="3925350" cy="3463390"/>
          </a:xfrm>
        </p:grpSpPr>
        <p:sp>
          <p:nvSpPr>
            <p:cNvPr id="13" name="Rectangle 12"/>
            <p:cNvSpPr/>
            <p:nvPr/>
          </p:nvSpPr>
          <p:spPr>
            <a:xfrm>
              <a:off x="5092418" y="2094747"/>
              <a:ext cx="3925350" cy="33663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0931" y="3918998"/>
              <a:ext cx="891048" cy="6135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66503" y="2731730"/>
              <a:ext cx="3777179" cy="109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¡El Departamento de Educación de Oregon desea saber su opinión!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98367" y="2345702"/>
              <a:ext cx="3297908" cy="39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</a:rPr>
                <a:t>¡Siga participando!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13389" y="4465191"/>
              <a:ext cx="3683405" cy="1092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</a:rPr>
                <a:t>Síganos en Twitter </a:t>
              </a:r>
              <a:r>
                <a:rPr lang="en-US" sz="2200" dirty="0">
                  <a:solidFill>
                    <a:srgbClr val="0000FF"/>
                  </a:solidFill>
                  <a:latin typeface="Calibri" panose="020F0502020204030204" pitchFamily="34" charset="0"/>
                  <a:hlinkClick r:id="rId4"/>
                </a:rPr>
                <a:t>@ORDeptEd </a:t>
              </a:r>
              <a:r>
                <a:rPr lang="en-US" sz="2200" dirty="0">
                  <a:latin typeface="Calibri" panose="020F0502020204030204" pitchFamily="34" charset="0"/>
                </a:rPr>
                <a:t>#studentsuccessact </a:t>
              </a:r>
              <a:endParaRPr lang="es-E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3</a:t>
            </a:fld>
            <a:endParaRPr lang="es-ES" noProof="0" dirty="0"/>
          </a:p>
        </p:txBody>
      </p:sp>
      <p:pic>
        <p:nvPicPr>
          <p:cNvPr id="20" name="Picture 19" descr="Ley de Éxito Estudianti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18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26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7152"/>
            <a:ext cx="9144000" cy="94285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Ley de Éxito Estudiantil</a:t>
            </a:r>
            <a:endParaRPr lang="es-E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4</a:t>
            </a:fld>
            <a:endParaRPr lang="es-ES" noProof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6" descr="Estudiantes de la escuela primaria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32193" b="18402"/>
          <a:stretch/>
        </p:blipFill>
        <p:spPr>
          <a:xfrm>
            <a:off x="0" y="4619341"/>
            <a:ext cx="9144000" cy="2245659"/>
          </a:xfrm>
          <a:prstGeom prst="rect">
            <a:avLst/>
          </a:prstGeom>
        </p:spPr>
      </p:pic>
      <p:grpSp>
        <p:nvGrpSpPr>
          <p:cNvPr id="14" name="Group 13" descr="$2 mil millones en inversión"/>
          <p:cNvGrpSpPr/>
          <p:nvPr/>
        </p:nvGrpSpPr>
        <p:grpSpPr>
          <a:xfrm>
            <a:off x="452284" y="2129493"/>
            <a:ext cx="2623127" cy="2696239"/>
            <a:chOff x="-71583" y="1004841"/>
            <a:chExt cx="2623127" cy="2696239"/>
          </a:xfrm>
        </p:grpSpPr>
        <p:sp>
          <p:nvSpPr>
            <p:cNvPr id="16" name="Oval 15"/>
            <p:cNvSpPr/>
            <p:nvPr/>
          </p:nvSpPr>
          <p:spPr>
            <a:xfrm>
              <a:off x="120073" y="1004841"/>
              <a:ext cx="2239818" cy="2209652"/>
            </a:xfrm>
            <a:prstGeom prst="ellipse">
              <a:avLst/>
            </a:prstGeom>
            <a:solidFill>
              <a:srgbClr val="1E75BC"/>
            </a:solidFill>
            <a:ln w="12700" cap="flat" cmpd="sng" algn="ctr">
              <a:solidFill>
                <a:srgbClr val="1E75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763" y="1343723"/>
              <a:ext cx="17666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$2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(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billones</a:t>
              </a:r>
              <a:r>
                <a:rPr lang="en-US" sz="2800" b="1" kern="0" dirty="0">
                  <a:solidFill>
                    <a:prstClr val="white"/>
                  </a:solidFill>
                  <a:latin typeface="Calibri"/>
                </a:rPr>
                <a:t>)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71583" y="3177860"/>
              <a:ext cx="2623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en inversión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135448" y="2548186"/>
            <a:ext cx="5495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La Ley de Éxito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Estudiantil es un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474B89"/>
                </a:solidFill>
                <a:effectLst/>
                <a:uLnTx/>
                <a:uFillTx/>
                <a:latin typeface="Calibri"/>
              </a:rPr>
              <a:t>hito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histórico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474B89"/>
                </a:solidFill>
                <a:effectLst/>
                <a:uLnTx/>
                <a:uFillTx/>
                <a:latin typeface="Calibri"/>
              </a:rPr>
              <a:t>de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la educación en Oregon.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9F20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3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531545"/>
            <a:ext cx="9144000" cy="996278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en-US" sz="4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Cuenta de inversión estudiantil</a:t>
            </a:r>
            <a:endParaRPr lang="es-ES" sz="4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5</a:t>
            </a:fld>
            <a:endParaRPr lang="es-ES" noProof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 descr="lápices de color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7564" b="16410"/>
          <a:stretch/>
        </p:blipFill>
        <p:spPr>
          <a:xfrm>
            <a:off x="0" y="5520758"/>
            <a:ext cx="9144000" cy="13369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8797" y="1552151"/>
            <a:ext cx="87788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¿En qué consiste la Cuenta de inversión estudiantil?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1900" kern="0" dirty="0" smtClean="0">
                <a:latin typeface="Calibri"/>
              </a:rPr>
              <a:t>Cerca </a:t>
            </a:r>
            <a:r>
              <a:rPr lang="es-ES_tradnl" sz="1900" kern="0" noProof="0" dirty="0" smtClean="0">
                <a:latin typeface="Calibri"/>
              </a:rPr>
              <a:t>de $500 millones en subsidio no competitivo, para todos los distritos escolares de </a:t>
            </a:r>
            <a:r>
              <a:rPr lang="es-ES_tradnl" sz="1900" kern="0" noProof="0" dirty="0" err="1" smtClean="0">
                <a:latin typeface="Calibri"/>
              </a:rPr>
              <a:t>Oregon</a:t>
            </a:r>
            <a:r>
              <a:rPr lang="es-ES_tradnl" sz="1900" kern="0" noProof="0" dirty="0" smtClean="0">
                <a:latin typeface="Calibri"/>
              </a:rPr>
              <a:t> y las escuelas autónomas que reúnan los requisitos</a:t>
            </a:r>
            <a:r>
              <a:rPr lang="en-US" sz="1900" kern="0" noProof="0" dirty="0" smtClean="0">
                <a:latin typeface="Calibri"/>
              </a:rPr>
              <a:t>.</a:t>
            </a:r>
            <a:endParaRPr lang="en-US" sz="1900" kern="0" noProof="0" dirty="0">
              <a:latin typeface="Calibri"/>
            </a:endParaRPr>
          </a:p>
        </p:txBody>
      </p:sp>
      <p:grpSp>
        <p:nvGrpSpPr>
          <p:cNvPr id="7" name="Group 6" descr="Redactar nuestro plan"/>
          <p:cNvGrpSpPr/>
          <p:nvPr/>
        </p:nvGrpSpPr>
        <p:grpSpPr>
          <a:xfrm>
            <a:off x="2605308" y="3924321"/>
            <a:ext cx="1736437" cy="1834136"/>
            <a:chOff x="2203363" y="1599537"/>
            <a:chExt cx="1736437" cy="1834136"/>
          </a:xfrm>
          <a:solidFill>
            <a:srgbClr val="408740"/>
          </a:solidFill>
        </p:grpSpPr>
        <p:sp>
          <p:nvSpPr>
            <p:cNvPr id="8" name="Oval 7"/>
            <p:cNvSpPr/>
            <p:nvPr/>
          </p:nvSpPr>
          <p:spPr>
            <a:xfrm>
              <a:off x="2203363" y="1599537"/>
              <a:ext cx="1736437" cy="183413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3731" y="2019960"/>
              <a:ext cx="1463040" cy="67710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Redactar</a:t>
              </a:r>
              <a:r>
                <a:rPr dirty="0" smtClean="0"/>
                <a:t> 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nuestro</a:t>
              </a:r>
              <a:r>
                <a:rPr dirty="0" smtClean="0"/>
                <a:t>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Plan</a:t>
              </a:r>
              <a:endPara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Oval 10" descr="Sus sugerencias"/>
          <p:cNvSpPr/>
          <p:nvPr/>
        </p:nvSpPr>
        <p:spPr>
          <a:xfrm>
            <a:off x="473420" y="3904881"/>
            <a:ext cx="1736437" cy="1834136"/>
          </a:xfrm>
          <a:prstGeom prst="ellipse">
            <a:avLst/>
          </a:prstGeom>
          <a:solidFill>
            <a:srgbClr val="9F20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436" y="4324135"/>
            <a:ext cx="173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Sus sugerencias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797" y="2899056"/>
            <a:ext cx="8416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Nuestro distrito</a:t>
            </a:r>
            <a:r>
              <a:rPr kumimoji="0" lang="en-US" sz="2400" b="1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 desempeña un papel </a:t>
            </a:r>
            <a:r>
              <a:rPr lang="en-US" sz="2400" b="1" kern="0" dirty="0" smtClean="0">
                <a:solidFill>
                  <a:srgbClr val="0070C0"/>
                </a:solidFill>
                <a:latin typeface="Calibri"/>
              </a:rPr>
              <a:t>importante en la planificación de los fondos SIA</a:t>
            </a:r>
            <a:endParaRPr kumimoji="0" lang="es-ES" sz="2400" b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Oval 14" descr="Solicitar los fondos SIA"/>
          <p:cNvSpPr/>
          <p:nvPr/>
        </p:nvSpPr>
        <p:spPr>
          <a:xfrm>
            <a:off x="4737196" y="3949804"/>
            <a:ext cx="1736437" cy="1834136"/>
          </a:xfrm>
          <a:prstGeom prst="ellipse">
            <a:avLst/>
          </a:prstGeom>
          <a:solidFill>
            <a:srgbClr val="E26B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 descr="Implementar el plan"/>
          <p:cNvSpPr/>
          <p:nvPr/>
        </p:nvSpPr>
        <p:spPr>
          <a:xfrm>
            <a:off x="6869084" y="3904881"/>
            <a:ext cx="1736437" cy="1834136"/>
          </a:xfrm>
          <a:prstGeom prst="ellipse">
            <a:avLst/>
          </a:prstGeom>
          <a:solidFill>
            <a:srgbClr val="1E75BC"/>
          </a:solidFill>
          <a:ln w="12700" cap="flat" cmpd="sng" algn="ctr">
            <a:solidFill>
              <a:srgbClr val="1E75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4771" y="4389818"/>
            <a:ext cx="173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Solicitar los fondos SIA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8293" y="4273144"/>
            <a:ext cx="173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Implementar el plan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45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530352"/>
            <a:ext cx="9144000" cy="896088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Cuenta de inversión estudiantil</a:t>
            </a:r>
            <a:endParaRPr lang="es-E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6</a:t>
            </a:fld>
            <a:endParaRPr lang="es-ES" noProof="0" dirty="0"/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510" y="1726584"/>
            <a:ext cx="87529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¿</a:t>
            </a: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Cuál es el objetivo de la Cuenta de inversión estudiantil?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_tradnl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Satisfacer las necesidades de salud mental y </a:t>
            </a:r>
            <a:r>
              <a:rPr kumimoji="0" lang="es-ES_tradn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de comportamiento</a:t>
            </a:r>
            <a:r>
              <a:rPr kumimoji="0" lang="es-ES_tradnl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6B72D8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s-ES_tradnl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 los estudiantes.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_tradnl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Aumentar el rendimiento escolar y disminuir las desigualdades académicas</a:t>
            </a:r>
            <a:r>
              <a:rPr kumimoji="0" lang="es-ES_tradnl" sz="2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para:</a:t>
            </a:r>
            <a:endParaRPr kumimoji="0" lang="es-ES_tradnl" sz="2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es-ES_tradnl" sz="2300" kern="0" dirty="0" smtClean="0">
                <a:solidFill>
                  <a:prstClr val="black"/>
                </a:solidFill>
                <a:latin typeface="Calibri"/>
              </a:rPr>
              <a:t>los estudiantes de color;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es-ES_tradnl" sz="2300" kern="0" dirty="0" smtClean="0">
                <a:solidFill>
                  <a:prstClr val="black"/>
                </a:solidFill>
                <a:latin typeface="Calibri"/>
              </a:rPr>
              <a:t>los estudiantes con discapacidades;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es-ES_tradnl" sz="2300" kern="0" dirty="0" smtClean="0">
                <a:solidFill>
                  <a:prstClr val="black"/>
                </a:solidFill>
                <a:latin typeface="Calibri"/>
              </a:rPr>
              <a:t>los estudiantes bilingües emergentes y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es-ES_tradnl" sz="2300" kern="0" dirty="0" smtClean="0">
                <a:solidFill>
                  <a:srgbClr val="000000"/>
                </a:solidFill>
                <a:latin typeface="Calibri"/>
              </a:rPr>
              <a:t>Estudiantes pasando por la pobreza</a:t>
            </a:r>
            <a:r>
              <a:rPr lang="es-ES_tradnl" sz="2300" kern="0" dirty="0" smtClean="0">
                <a:solidFill>
                  <a:prstClr val="black"/>
                </a:solidFill>
                <a:latin typeface="Calibri"/>
              </a:rPr>
              <a:t>, aquellos sin hogar y en cuidado de crianza;  otros estudiantes que históricamente han enfrentado situaciones de desigualdad en nuestras escuelas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.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 descr="Ley de Éxito Estudiant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72148" y="6420378"/>
            <a:ext cx="2635509" cy="39329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6</a:t>
            </a:fld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32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4566"/>
            <a:ext cx="9143999" cy="879287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Cronograma</a:t>
            </a:r>
            <a:endParaRPr lang="es-E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 descr="Cronograma de la Ley de Éxito Estudianti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486" r="430"/>
          <a:stretch/>
        </p:blipFill>
        <p:spPr>
          <a:xfrm>
            <a:off x="35560" y="1955543"/>
            <a:ext cx="9072880" cy="3709215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7</a:t>
            </a:fld>
            <a:endParaRPr lang="es-ES" noProof="0" dirty="0"/>
          </a:p>
        </p:txBody>
      </p:sp>
      <p:pic>
        <p:nvPicPr>
          <p:cNvPr id="9" name="Picture 8" descr="Ley de Éxito Estudiant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7</a:t>
            </a:fld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13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00904"/>
            <a:ext cx="9144000" cy="1062190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en-US" sz="52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¿Cómo podemos usar los fondos nuevos?</a:t>
            </a:r>
            <a:endParaRPr lang="es-ES" sz="52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7" name="Group 6" descr="Salud y Seguridad"/>
          <p:cNvGrpSpPr/>
          <p:nvPr/>
        </p:nvGrpSpPr>
        <p:grpSpPr>
          <a:xfrm>
            <a:off x="623988" y="4918149"/>
            <a:ext cx="3672709" cy="912308"/>
            <a:chOff x="1904999" y="4481398"/>
            <a:chExt cx="4362840" cy="830832"/>
          </a:xfrm>
        </p:grpSpPr>
        <p:sp>
          <p:nvSpPr>
            <p:cNvPr id="8" name="Chevron 7"/>
            <p:cNvSpPr/>
            <p:nvPr/>
          </p:nvSpPr>
          <p:spPr>
            <a:xfrm>
              <a:off x="2964628" y="4562303"/>
              <a:ext cx="3303211" cy="749927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B72D8"/>
                  </a:solidFill>
                  <a:latin typeface="Calibri" panose="020F0502020204030204" pitchFamily="34" charset="0"/>
                </a:rPr>
                <a:t>Capacitación de </a:t>
              </a:r>
              <a:r>
                <a:rPr lang="en-US" sz="22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Salud y Seguridad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4999" y="4481398"/>
              <a:ext cx="1655382" cy="830832"/>
            </a:xfrm>
            <a:prstGeom prst="rect">
              <a:avLst/>
            </a:prstGeom>
            <a:solidFill>
              <a:srgbClr val="94D4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6435" t="13114" r="40567" b="13866"/>
            <a:stretch/>
          </p:blipFill>
          <p:spPr>
            <a:xfrm>
              <a:off x="2353684" y="4553026"/>
              <a:ext cx="684889" cy="747848"/>
            </a:xfrm>
            <a:prstGeom prst="rect">
              <a:avLst/>
            </a:prstGeom>
          </p:spPr>
        </p:pic>
      </p:grpSp>
      <p:grpSp>
        <p:nvGrpSpPr>
          <p:cNvPr id="12" name="Group 11" descr="Tiempo de instrucción"/>
          <p:cNvGrpSpPr/>
          <p:nvPr/>
        </p:nvGrpSpPr>
        <p:grpSpPr>
          <a:xfrm>
            <a:off x="629660" y="3817070"/>
            <a:ext cx="3667037" cy="1057514"/>
            <a:chOff x="1905000" y="3511976"/>
            <a:chExt cx="4299918" cy="873490"/>
          </a:xfrm>
        </p:grpSpPr>
        <p:sp>
          <p:nvSpPr>
            <p:cNvPr id="13" name="Chevron 12"/>
            <p:cNvSpPr/>
            <p:nvPr/>
          </p:nvSpPr>
          <p:spPr>
            <a:xfrm>
              <a:off x="2964628" y="3565311"/>
              <a:ext cx="3240290" cy="749927"/>
            </a:xfrm>
            <a:prstGeom prst="chevron">
              <a:avLst/>
            </a:prstGeom>
            <a:solidFill>
              <a:srgbClr val="4087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Tiempo de instrucción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5000" y="3511976"/>
              <a:ext cx="1627381" cy="873490"/>
            </a:xfrm>
            <a:prstGeom prst="rect">
              <a:avLst/>
            </a:prstGeom>
            <a:solidFill>
              <a:srgbClr val="BFF2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2341247" y="3614007"/>
              <a:ext cx="652517" cy="652518"/>
            </a:xfrm>
            <a:prstGeom prst="rect">
              <a:avLst/>
            </a:prstGeom>
            <a:noFill/>
          </p:spPr>
        </p:pic>
      </p:grpSp>
      <p:grpSp>
        <p:nvGrpSpPr>
          <p:cNvPr id="17" name="Group 16" descr="Número de alumnos"/>
          <p:cNvGrpSpPr/>
          <p:nvPr/>
        </p:nvGrpSpPr>
        <p:grpSpPr>
          <a:xfrm>
            <a:off x="623989" y="1774664"/>
            <a:ext cx="3672708" cy="928067"/>
            <a:chOff x="1905000" y="2466064"/>
            <a:chExt cx="4217404" cy="855461"/>
          </a:xfrm>
        </p:grpSpPr>
        <p:sp>
          <p:nvSpPr>
            <p:cNvPr id="18" name="Chevron 17"/>
            <p:cNvSpPr/>
            <p:nvPr/>
          </p:nvSpPr>
          <p:spPr>
            <a:xfrm>
              <a:off x="2977734" y="2516426"/>
              <a:ext cx="3144670" cy="769571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Número de </a:t>
              </a:r>
              <a:r>
                <a:rPr lang="en-US" sz="2200" b="1" dirty="0" err="1" smtClean="0">
                  <a:solidFill>
                    <a:prstClr val="white"/>
                  </a:solidFill>
                  <a:latin typeface="Calibri" panose="020F0502020204030204" pitchFamily="34" charset="0"/>
                </a:rPr>
                <a:t>alumnos</a:t>
              </a:r>
              <a:r>
                <a:rPr lang="en-US" sz="22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endParaRPr lang="en-US" sz="2200" b="1" dirty="0">
                <a:solidFill>
                  <a:srgbClr val="6B72D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05000" y="2466064"/>
              <a:ext cx="1600200" cy="8554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Right Brace 24"/>
          <p:cNvSpPr/>
          <p:nvPr/>
        </p:nvSpPr>
        <p:spPr>
          <a:xfrm>
            <a:off x="4600733" y="2024266"/>
            <a:ext cx="348279" cy="3714750"/>
          </a:xfrm>
          <a:prstGeom prst="rightBrac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6977" y="1848338"/>
            <a:ext cx="357443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</a:rPr>
              <a:t>4 Categorías de la Cuenta de inversión estudiantil</a:t>
            </a:r>
            <a:endParaRPr lang="es-ES" sz="22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es-ES" sz="14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Como parte del proceso de aceptación de los fondos de la Cuenta de inversión estudiantil, </a:t>
            </a:r>
            <a:r>
              <a:rPr lang="en-US" sz="2000" dirty="0" err="1">
                <a:latin typeface="Calibri" panose="020F0502020204030204" pitchFamily="34" charset="0"/>
              </a:rPr>
              <a:t>debemos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u="sng" dirty="0" err="1" smtClean="0">
                <a:latin typeface="Calibri" panose="020F0502020204030204" pitchFamily="34" charset="0"/>
              </a:rPr>
              <a:t>determinar</a:t>
            </a:r>
            <a:r>
              <a:rPr lang="en-US" sz="2000" u="sng" dirty="0" smtClean="0">
                <a:latin typeface="Calibri" panose="020F0502020204030204" pitchFamily="34" charset="0"/>
              </a:rPr>
              <a:t> </a:t>
            </a:r>
            <a:r>
              <a:rPr lang="en-US" sz="2000" u="sng" dirty="0" err="1" smtClean="0">
                <a:latin typeface="Calibri" panose="020F0502020204030204" pitchFamily="34" charset="0"/>
              </a:rPr>
              <a:t>las</a:t>
            </a:r>
            <a:r>
              <a:rPr lang="en-US" sz="2000" u="sng" dirty="0" smtClean="0">
                <a:latin typeface="Calibri" panose="020F0502020204030204" pitchFamily="34" charset="0"/>
              </a:rPr>
              <a:t> </a:t>
            </a:r>
            <a:r>
              <a:rPr lang="en-US" sz="2000" u="sng" dirty="0" err="1" smtClean="0">
                <a:latin typeface="Calibri" panose="020F0502020204030204" pitchFamily="34" charset="0"/>
              </a:rPr>
              <a:t>necesidades</a:t>
            </a:r>
            <a:r>
              <a:rPr lang="en-US" sz="2000" u="sng" dirty="0" smtClean="0">
                <a:latin typeface="Calibri" panose="020F0502020204030204" pitchFamily="34" charset="0"/>
              </a:rPr>
              <a:t> </a:t>
            </a: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en-US" sz="2000" u="sng" dirty="0">
                <a:latin typeface="Calibri" panose="020F0502020204030204" pitchFamily="34" charset="0"/>
              </a:rPr>
              <a:t> prioridades locales</a:t>
            </a:r>
            <a:r>
              <a:rPr lang="en-US" sz="2000" dirty="0">
                <a:latin typeface="Calibri" panose="020F0502020204030204" pitchFamily="34" charset="0"/>
              </a:rPr>
              <a:t> y </a:t>
            </a:r>
            <a:r>
              <a:rPr lang="en-US" sz="2000" u="sng" dirty="0">
                <a:latin typeface="Calibri" panose="020F0502020204030204" pitchFamily="34" charset="0"/>
              </a:rPr>
              <a:t>diseñar un plan</a:t>
            </a:r>
            <a:r>
              <a:rPr lang="en-US" sz="2000" dirty="0">
                <a:latin typeface="Calibri" panose="020F0502020204030204" pitchFamily="34" charset="0"/>
              </a:rPr>
              <a:t> para usar los nuevos recursos en cualquiera de las cuatro categorías o en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todas</a:t>
            </a:r>
            <a:r>
              <a:rPr lang="en-US" sz="2200" dirty="0">
                <a:latin typeface="Calibri" panose="020F0502020204030204" pitchFamily="34" charset="0"/>
              </a:rPr>
              <a:t>. </a:t>
            </a:r>
          </a:p>
          <a:p>
            <a:endParaRPr lang="es-ES" sz="22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23989" y="2702730"/>
            <a:ext cx="3672708" cy="1062013"/>
            <a:chOff x="1905000" y="1459963"/>
            <a:chExt cx="3982672" cy="928587"/>
          </a:xfrm>
        </p:grpSpPr>
        <p:sp>
          <p:nvSpPr>
            <p:cNvPr id="28" name="Chevron 27" descr="Educación integral "/>
            <p:cNvSpPr/>
            <p:nvPr/>
          </p:nvSpPr>
          <p:spPr>
            <a:xfrm>
              <a:off x="2964628" y="1600537"/>
              <a:ext cx="2923044" cy="736961"/>
            </a:xfrm>
            <a:prstGeom prst="chevron">
              <a:avLst/>
            </a:prstGeom>
            <a:solidFill>
              <a:srgbClr val="9F206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Educación integral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05000" y="1512296"/>
              <a:ext cx="1511136" cy="876254"/>
            </a:xfrm>
            <a:prstGeom prst="rect">
              <a:avLst/>
            </a:prstGeom>
            <a:solidFill>
              <a:srgbClr val="E498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b="16367"/>
            <a:stretch/>
          </p:blipFill>
          <p:spPr>
            <a:xfrm>
              <a:off x="2075645" y="1459963"/>
              <a:ext cx="1097280" cy="917683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7778"/>
          <a:stretch/>
        </p:blipFill>
        <p:spPr>
          <a:xfrm>
            <a:off x="886176" y="1924443"/>
            <a:ext cx="764403" cy="628508"/>
          </a:xfrm>
          <a:prstGeom prst="rect">
            <a:avLst/>
          </a:prstGeom>
        </p:spPr>
      </p:pic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8</a:t>
            </a:fld>
            <a:endParaRPr lang="es-ES" noProof="0" dirty="0"/>
          </a:p>
        </p:txBody>
      </p:sp>
      <p:pic>
        <p:nvPicPr>
          <p:cNvPr id="32" name="Picture 31" descr="Ley de Éxito Estudianti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33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3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7176"/>
            <a:ext cx="9144000" cy="887432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5 </a:t>
            </a:r>
            <a:r>
              <a:rPr lang="en-US" sz="5400" b="1" cap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Áreas</a:t>
            </a:r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de</a:t>
            </a:r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sugerencias</a:t>
            </a:r>
            <a:endParaRPr lang="es-E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9</a:t>
            </a:fld>
            <a:endParaRPr lang="es-ES" noProof="0" dirty="0"/>
          </a:p>
        </p:txBody>
      </p:sp>
      <p:pic>
        <p:nvPicPr>
          <p:cNvPr id="8" name="Picture 7" descr="Ley de Éxito Estudiant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Oval 8" descr="1"/>
          <p:cNvSpPr/>
          <p:nvPr/>
        </p:nvSpPr>
        <p:spPr>
          <a:xfrm>
            <a:off x="772160" y="2206310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 descr="2"/>
          <p:cNvSpPr/>
          <p:nvPr/>
        </p:nvSpPr>
        <p:spPr>
          <a:xfrm>
            <a:off x="772160" y="3514753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white"/>
                </a:solidFill>
                <a:latin typeface="Calibri"/>
              </a:rPr>
              <a:t>2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 descr="3"/>
          <p:cNvSpPr/>
          <p:nvPr/>
        </p:nvSpPr>
        <p:spPr>
          <a:xfrm>
            <a:off x="772160" y="4823197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3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6682" y="2206309"/>
            <a:ext cx="3889398" cy="1462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</a:rPr>
              <a:t>Disminuir las desigualdades académicas (brechas entre los resultados de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grupos diferentes de estudiantes</a:t>
            </a:r>
            <a:r>
              <a:rPr lang="en-US" sz="22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76681" y="3587045"/>
            <a:ext cx="43463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</a:rPr>
              <a:t>Satisfacer las necesidades de salud mental</a:t>
            </a:r>
            <a:r>
              <a:rPr lang="en-US" sz="2100" dirty="0" smtClean="0">
                <a:latin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2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comportamiento</a:t>
            </a:r>
            <a:r>
              <a:rPr 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smtClean="0">
                <a:latin typeface="Calibri" panose="020F0502020204030204" pitchFamily="34" charset="0"/>
              </a:rPr>
              <a:t>de los </a:t>
            </a:r>
            <a:r>
              <a:rPr lang="en-US" sz="2100" dirty="0" err="1" smtClean="0">
                <a:latin typeface="Calibri" panose="020F0502020204030204" pitchFamily="34" charset="0"/>
              </a:rPr>
              <a:t>estudiantes</a:t>
            </a:r>
            <a:r>
              <a:rPr lang="en-US" sz="21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6682" y="4823197"/>
            <a:ext cx="3889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</a:rPr>
              <a:t>Brindar acceso a cursos académicos</a:t>
            </a:r>
          </a:p>
        </p:txBody>
      </p:sp>
      <p:pic>
        <p:nvPicPr>
          <p:cNvPr id="18" name="Picture 2" descr="Compartir y aprender juntos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xmlns:mv="urn:schemas-microsoft-com:mac:vml" id="{4DBCA0F3-C4B9-9D45-B4DB-32EBFA13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10261" y="2047500"/>
            <a:ext cx="2650366" cy="377818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9</a:t>
            </a:fld>
            <a:endParaRPr lang="es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96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DE_Powerpoint">
  <a:themeElements>
    <a:clrScheme name="ODE Color Theme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ODE Powerpoint Template March 2019.potx" id="{8F04E96B-83B4-4B2F-89B2-3150D294CC40}" vid="{8B20BE8A-E528-4E24-AFBF-70FAB0D74EF1}"/>
    </a:ext>
  </a:extLst>
</a:theme>
</file>

<file path=ppt/theme/theme2.xml><?xml version="1.0" encoding="utf-8"?>
<a:theme xmlns:a="http://schemas.openxmlformats.org/drawingml/2006/main" name="Wood Type">
  <a:themeElements>
    <a:clrScheme name="Custom 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4031395D90947ABECDA869C06B2A5" ma:contentTypeVersion="7" ma:contentTypeDescription="Create a new document." ma:contentTypeScope="" ma:versionID="a787c52e11333a9464cb0e6fbe9eae54">
  <xsd:schema xmlns:xsd="http://www.w3.org/2001/XMLSchema" xmlns:xs="http://www.w3.org/2001/XMLSchema" xmlns:p="http://schemas.microsoft.com/office/2006/metadata/properties" xmlns:ns1="http://schemas.microsoft.com/sharepoint/v3" xmlns:ns2="3815300f-9bc2-46c5-83e2-2c3e624abb24" xmlns:ns3="54031767-dd6d-417c-ab73-583408f47564" targetNamespace="http://schemas.microsoft.com/office/2006/metadata/properties" ma:root="true" ma:fieldsID="f2e14f5b86c3ce0673d081ad5753ed89" ns1:_="" ns2:_="" ns3:_="">
    <xsd:import namespace="http://schemas.microsoft.com/sharepoint/v3"/>
    <xsd:import namespace="3815300f-9bc2-46c5-83e2-2c3e624abb24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5300f-9bc2-46c5-83e2-2c3e624abb24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3815300f-9bc2-46c5-83e2-2c3e624abb24" xsi:nil="true"/>
    <Priority xmlns="3815300f-9bc2-46c5-83e2-2c3e624abb24">New</Priority>
    <Remediation_x0020_Date xmlns="3815300f-9bc2-46c5-83e2-2c3e624abb24">2019-10-17T23:15:28+00:00</Remediation_x0020_Date>
  </documentManagement>
</p:properties>
</file>

<file path=customXml/itemProps1.xml><?xml version="1.0" encoding="utf-8"?>
<ds:datastoreItem xmlns:ds="http://schemas.openxmlformats.org/officeDocument/2006/customXml" ds:itemID="{FBC453AF-ED10-456F-86E6-D78A7792021F}"/>
</file>

<file path=customXml/itemProps2.xml><?xml version="1.0" encoding="utf-8"?>
<ds:datastoreItem xmlns:ds="http://schemas.openxmlformats.org/officeDocument/2006/customXml" ds:itemID="{9B21372E-3F1C-498E-B45C-4E96F1991ADF}"/>
</file>

<file path=customXml/itemProps3.xml><?xml version="1.0" encoding="utf-8"?>
<ds:datastoreItem xmlns:ds="http://schemas.openxmlformats.org/officeDocument/2006/customXml" ds:itemID="{322B3830-96E3-4600-9AB7-279839F5DF96}"/>
</file>

<file path=docProps/app.xml><?xml version="1.0" encoding="utf-8"?>
<Properties xmlns="http://schemas.openxmlformats.org/officeDocument/2006/extended-properties" xmlns:vt="http://schemas.openxmlformats.org/officeDocument/2006/docPropsVTypes">
  <Template>ODE Powerpoint Template March 2019</Template>
  <TotalTime>15424</TotalTime>
  <Words>729</Words>
  <Application>Microsoft Macintosh PowerPoint</Application>
  <PresentationFormat>On-screen Show (4:3)</PresentationFormat>
  <Paragraphs>144</Paragraphs>
  <Slides>13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ODE_Powerpoint</vt:lpstr>
      <vt:lpstr>Wood Type</vt:lpstr>
      <vt:lpstr>Nuestros estudiantes. Nuestro éxito.</vt:lpstr>
      <vt:lpstr>¡Bienvenido(a)!</vt:lpstr>
      <vt:lpstr>Agenda de hoy:</vt:lpstr>
      <vt:lpstr>La Ley de Éxito Estudiantil</vt:lpstr>
      <vt:lpstr>Cuenta de inversión estudiantil</vt:lpstr>
      <vt:lpstr>Cuenta de inversión estudiantil</vt:lpstr>
      <vt:lpstr>Cronograma</vt:lpstr>
      <vt:lpstr>¿Cómo podemos usar los fondos nuevos?</vt:lpstr>
      <vt:lpstr>5 Áreas de sugerencias</vt:lpstr>
      <vt:lpstr>5 Áreas de sugerencias</vt:lpstr>
      <vt:lpstr>Sesiones grupales (ejemplo)</vt:lpstr>
      <vt:lpstr>Siguientes pasos</vt:lpstr>
      <vt:lpstr>¡Gracias!</vt:lpstr>
    </vt:vector>
  </TitlesOfParts>
  <Company>Oregon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 Meg - ODE.</dc:creator>
  <cp:lastModifiedBy>massingham_p</cp:lastModifiedBy>
  <cp:revision>108</cp:revision>
  <cp:lastPrinted>2019-06-27T18:04:06Z</cp:lastPrinted>
  <dcterms:created xsi:type="dcterms:W3CDTF">2019-08-20T05:46:35Z</dcterms:created>
  <dcterms:modified xsi:type="dcterms:W3CDTF">2019-08-20T06:07:54Z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0x01010022E4031395D90947ABECDA869C06B2A5</vt:lpwstr>
  </property>
</Properties>
</file>