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Default Extension="jpg" ContentType="image/jpeg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presentation.xml" ContentType="application/vnd.openxmlformats-officedocument.presentationml.presentation.main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2.xml" ContentType="application/vnd.openxmlformats-officedocument.presentationml.slide+xml"/>
  <Override PartName="/ppt/slides/slide17.xml" ContentType="application/vnd.openxmlformats-officedocument.presentationml.slide+xml"/>
  <Override PartName="/ppt/slides/slide11.xml" ContentType="application/vnd.openxmlformats-officedocument.presentationml.slide+xml"/>
  <Override PartName="/ppt/slides/slide16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3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charts/chart13.xml" ContentType="application/vnd.openxmlformats-officedocument.drawingml.chart+xml"/>
  <Override PartName="/ppt/theme/theme1.xml" ContentType="application/vnd.openxmlformats-officedocument.them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harts/chart14.xml" ContentType="application/vnd.openxmlformats-officedocument.drawingml.chart+xml"/>
  <Override PartName="/ppt/charts/chart12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8.xml" ContentType="application/vnd.openxmlformats-officedocument.drawingml.chart+xml"/>
  <Override PartName="/ppt/charts/chart4.xml" ContentType="application/vnd.openxmlformats-officedocument.drawingml.chart+xml"/>
  <Override PartName="/ppt/charts/chart3.xml" ContentType="application/vnd.openxmlformats-officedocument.drawingml.chart+xml"/>
  <Override PartName="/ppt/charts/chart2.xml" ContentType="application/vnd.openxmlformats-officedocument.drawingml.chart+xml"/>
  <Override PartName="/ppt/charts/chart1.xml" ContentType="application/vnd.openxmlformats-officedocument.drawingml.chart+xml"/>
  <Override PartName="/ppt/charts/chart9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96" r:id="rId2"/>
    <p:sldId id="327" r:id="rId3"/>
    <p:sldId id="303" r:id="rId4"/>
    <p:sldId id="302" r:id="rId5"/>
    <p:sldId id="331" r:id="rId6"/>
    <p:sldId id="304" r:id="rId7"/>
    <p:sldId id="314" r:id="rId8"/>
    <p:sldId id="311" r:id="rId9"/>
    <p:sldId id="315" r:id="rId10"/>
    <p:sldId id="305" r:id="rId11"/>
    <p:sldId id="318" r:id="rId12"/>
    <p:sldId id="329" r:id="rId13"/>
    <p:sldId id="330" r:id="rId14"/>
    <p:sldId id="306" r:id="rId15"/>
    <p:sldId id="310" r:id="rId16"/>
    <p:sldId id="312" r:id="rId17"/>
    <p:sldId id="264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262626"/>
    <a:srgbClr val="FFFFFF"/>
    <a:srgbClr val="72002A"/>
    <a:srgbClr val="8D0012"/>
    <a:srgbClr val="BBBBBB"/>
    <a:srgbClr val="575757"/>
    <a:srgbClr val="D1832E"/>
    <a:srgbClr val="771419"/>
    <a:srgbClr val="67081C"/>
    <a:srgbClr val="6C08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12" autoAdjust="0"/>
    <p:restoredTop sz="84967" autoAdjust="0"/>
  </p:normalViewPr>
  <p:slideViewPr>
    <p:cSldViewPr snapToGrid="0" snapToObjects="1">
      <p:cViewPr>
        <p:scale>
          <a:sx n="100" d="100"/>
          <a:sy n="100" d="100"/>
        </p:scale>
        <p:origin x="-1296" y="-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1" d="100"/>
        <a:sy n="111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8" Type="http://schemas.openxmlformats.org/officeDocument/2006/relationships/slide" Target="slides/slide7.xml"/><Relationship Id="rId26" Type="http://schemas.openxmlformats.org/officeDocument/2006/relationships/customXml" Target="../customXml/item1.xml"/><Relationship Id="rId21" Type="http://schemas.openxmlformats.org/officeDocument/2006/relationships/printerSettings" Target="printerSettings/printerSettings1.bin"/><Relationship Id="rId3" Type="http://schemas.openxmlformats.org/officeDocument/2006/relationships/slide" Target="slides/slide2.xml"/><Relationship Id="rId25" Type="http://schemas.openxmlformats.org/officeDocument/2006/relationships/tableStyles" Target="tableStyles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7" Type="http://schemas.openxmlformats.org/officeDocument/2006/relationships/slide" Target="slides/slide6.xml"/><Relationship Id="rId20" Type="http://schemas.openxmlformats.org/officeDocument/2006/relationships/handoutMaster" Target="handoutMasters/handoutMaster1.xml"/><Relationship Id="rId16" Type="http://schemas.openxmlformats.org/officeDocument/2006/relationships/slide" Target="slides/slide15.xml"/><Relationship Id="rId2" Type="http://schemas.openxmlformats.org/officeDocument/2006/relationships/slide" Target="slides/slide1.xml"/><Relationship Id="rId24" Type="http://schemas.openxmlformats.org/officeDocument/2006/relationships/theme" Target="theme/theme1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viewProps" Target="viewProps.xml"/><Relationship Id="rId15" Type="http://schemas.openxmlformats.org/officeDocument/2006/relationships/slide" Target="slides/slide14.xml"/><Relationship Id="rId5" Type="http://schemas.openxmlformats.org/officeDocument/2006/relationships/slide" Target="slides/slide4.xml"/><Relationship Id="rId28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9" Type="http://schemas.openxmlformats.org/officeDocument/2006/relationships/slide" Target="slides/slide8.xml"/><Relationship Id="rId22" Type="http://schemas.openxmlformats.org/officeDocument/2006/relationships/presProps" Target="presProps.xml"/><Relationship Id="rId14" Type="http://schemas.openxmlformats.org/officeDocument/2006/relationships/slide" Target="slides/slide13.xml"/><Relationship Id="rId4" Type="http://schemas.openxmlformats.org/officeDocument/2006/relationships/slide" Target="slides/slide3.xml"/><Relationship Id="rId27" Type="http://schemas.openxmlformats.org/officeDocument/2006/relationships/customXml" Target="../customXml/item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HD:Users:rau:Desktop:tribal%20report%20outputs_121013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MacHD:Users:rau:Library:Containers:com.apple.mail:Data:Library:Mail%20Downloads:Tribal%20Ed%20-%20Rural%20Distributions%20(Draft)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Relationship Id="rId2" Type="http://schemas.openxmlformats.org/officeDocument/2006/relationships/chartUserShapes" Target="../drawings/drawing2.xm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MacHD:Users:rau:Desktop:tribal%20report%20outputs_121713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MacHD:Users:rau:Desktop:tribal%20report%20outputs_121713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HD:Users:rau:Desktop:tribal%20report%20outputs_121013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HD:Users:rau:Library:Containers:com.apple.mail:Data:Library:Mail%20Downloads:Tribal%20Ed%20-%20Rural%20Distributions%20(Draft)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MacHD:Users:rau:Desktop:tribal%20report%20outputs_121013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MacHD:Users:rau:Desktop:tribal%20report%20outputs_121013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MacHD:Users:rau:Desktop:tribal%20report%20outputs_121013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MacHD:Users:rau:Desktop:tribal%20report%20outputs_121013.xlsx" TargetMode="External"/><Relationship Id="rId2" Type="http://schemas.openxmlformats.org/officeDocument/2006/relationships/chartUserShapes" Target="../drawings/drawing1.xm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MacHD:Users:rau:Desktop:tribal%20report%20outputs_121013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MacHD:Users:rau:Library:Containers:com.apple.mail:Data:Library:Mail%20Downloads:Tribal%20Ed%20-%20Rural%20Distributions%20(Draft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755701718479"/>
          <c:y val="0.035722501168466"/>
          <c:w val="0.905780104832493"/>
          <c:h val="0.72225090674119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Sheet1!$A$472</c:f>
              <c:strCache>
                <c:ptCount val="1"/>
                <c:pt idx="0">
                  <c:v>Tribal enrolled</c:v>
                </c:pt>
              </c:strCache>
            </c:strRef>
          </c:tx>
          <c:invertIfNegative val="0"/>
          <c:dLbls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Sheet1!$C$471:$O$471</c:f>
              <c:strCache>
                <c:ptCount val="13"/>
                <c:pt idx="0">
                  <c:v>Kindergarten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</c:strCache>
            </c:strRef>
          </c:cat>
          <c:val>
            <c:numRef>
              <c:f>Sheet1!$C$472:$O$472</c:f>
              <c:numCache>
                <c:formatCode>0</c:formatCode>
                <c:ptCount val="13"/>
                <c:pt idx="0">
                  <c:v>256.0</c:v>
                </c:pt>
                <c:pt idx="1">
                  <c:v>269.0</c:v>
                </c:pt>
                <c:pt idx="2">
                  <c:v>262.0</c:v>
                </c:pt>
                <c:pt idx="3">
                  <c:v>263.0</c:v>
                </c:pt>
                <c:pt idx="4">
                  <c:v>246.0</c:v>
                </c:pt>
                <c:pt idx="5">
                  <c:v>240.0</c:v>
                </c:pt>
                <c:pt idx="6">
                  <c:v>244.0</c:v>
                </c:pt>
                <c:pt idx="7">
                  <c:v>254.0</c:v>
                </c:pt>
                <c:pt idx="8">
                  <c:v>246.0</c:v>
                </c:pt>
                <c:pt idx="9">
                  <c:v>229.0</c:v>
                </c:pt>
                <c:pt idx="10">
                  <c:v>245.0</c:v>
                </c:pt>
                <c:pt idx="11">
                  <c:v>212.0</c:v>
                </c:pt>
                <c:pt idx="12">
                  <c:v>244.0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"/>
        <c:axId val="2123504920"/>
        <c:axId val="2124078184"/>
      </c:barChart>
      <c:catAx>
        <c:axId val="212350492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Grade</a:t>
                </a:r>
              </a:p>
            </c:rich>
          </c:tx>
          <c:layout>
            <c:manualLayout>
              <c:xMode val="edge"/>
              <c:yMode val="edge"/>
              <c:x val="0.492931522352195"/>
              <c:y val="0.872163844944848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124078184"/>
        <c:crosses val="autoZero"/>
        <c:auto val="1"/>
        <c:lblAlgn val="ctr"/>
        <c:lblOffset val="100"/>
        <c:noMultiLvlLbl val="0"/>
      </c:catAx>
      <c:valAx>
        <c:axId val="2124078184"/>
        <c:scaling>
          <c:orientation val="minMax"/>
          <c:min val="0.0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21235049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600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4"/>
    </mc:Choice>
    <mc:Fallback>
      <c:style val="14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'AD outputs012014'!$P$45</c:f>
              <c:strCache>
                <c:ptCount val="1"/>
                <c:pt idx="0">
                  <c:v>Rural</c:v>
                </c:pt>
              </c:strCache>
            </c:strRef>
          </c:tx>
          <c:invertIfNegative val="0"/>
          <c:cat>
            <c:strRef>
              <c:f>'AD outputs012014'!$O$46:$O$48</c:f>
              <c:strCache>
                <c:ptCount val="3"/>
                <c:pt idx="0">
                  <c:v>Tribal enrolled</c:v>
                </c:pt>
                <c:pt idx="1">
                  <c:v>Non-enrolled AI/AN</c:v>
                </c:pt>
                <c:pt idx="2">
                  <c:v>All other</c:v>
                </c:pt>
              </c:strCache>
            </c:strRef>
          </c:cat>
          <c:val>
            <c:numRef>
              <c:f>'AD outputs012014'!$P$46:$P$48</c:f>
              <c:numCache>
                <c:formatCode>0%</c:formatCode>
                <c:ptCount val="3"/>
                <c:pt idx="0">
                  <c:v>0.47429306092545</c:v>
                </c:pt>
                <c:pt idx="1">
                  <c:v>0.585514794415358</c:v>
                </c:pt>
                <c:pt idx="2">
                  <c:v>0.749328734661142</c:v>
                </c:pt>
              </c:numCache>
            </c:numRef>
          </c:val>
        </c:ser>
        <c:ser>
          <c:idx val="1"/>
          <c:order val="1"/>
          <c:tx>
            <c:strRef>
              <c:f>'AD outputs012014'!$Q$45</c:f>
              <c:strCache>
                <c:ptCount val="1"/>
                <c:pt idx="0">
                  <c:v>Town</c:v>
                </c:pt>
              </c:strCache>
            </c:strRef>
          </c:tx>
          <c:invertIfNegative val="0"/>
          <c:cat>
            <c:strRef>
              <c:f>'AD outputs012014'!$O$46:$O$48</c:f>
              <c:strCache>
                <c:ptCount val="3"/>
                <c:pt idx="0">
                  <c:v>Tribal enrolled</c:v>
                </c:pt>
                <c:pt idx="1">
                  <c:v>Non-enrolled AI/AN</c:v>
                </c:pt>
                <c:pt idx="2">
                  <c:v>All other</c:v>
                </c:pt>
              </c:strCache>
            </c:strRef>
          </c:cat>
          <c:val>
            <c:numRef>
              <c:f>'AD outputs012014'!$Q$46:$Q$48</c:f>
              <c:numCache>
                <c:formatCode>0%</c:formatCode>
                <c:ptCount val="3"/>
                <c:pt idx="0">
                  <c:v>0.636726505189621</c:v>
                </c:pt>
                <c:pt idx="1">
                  <c:v>0.568378856008768</c:v>
                </c:pt>
                <c:pt idx="2">
                  <c:v>0.721701504953599</c:v>
                </c:pt>
              </c:numCache>
            </c:numRef>
          </c:val>
        </c:ser>
        <c:ser>
          <c:idx val="2"/>
          <c:order val="2"/>
          <c:tx>
            <c:strRef>
              <c:f>'AD outputs012014'!$R$45</c:f>
              <c:strCache>
                <c:ptCount val="1"/>
                <c:pt idx="0">
                  <c:v>Suburb</c:v>
                </c:pt>
              </c:strCache>
            </c:strRef>
          </c:tx>
          <c:invertIfNegative val="0"/>
          <c:cat>
            <c:strRef>
              <c:f>'AD outputs012014'!$O$46:$O$48</c:f>
              <c:strCache>
                <c:ptCount val="3"/>
                <c:pt idx="0">
                  <c:v>Tribal enrolled</c:v>
                </c:pt>
                <c:pt idx="1">
                  <c:v>Non-enrolled AI/AN</c:v>
                </c:pt>
                <c:pt idx="2">
                  <c:v>All other</c:v>
                </c:pt>
              </c:strCache>
            </c:strRef>
          </c:cat>
          <c:val>
            <c:numRef>
              <c:f>'AD outputs012014'!$R$46:$R$48</c:f>
              <c:numCache>
                <c:formatCode>0%</c:formatCode>
                <c:ptCount val="3"/>
                <c:pt idx="0">
                  <c:v>0.722689035294118</c:v>
                </c:pt>
                <c:pt idx="1">
                  <c:v>0.522480204319718</c:v>
                </c:pt>
                <c:pt idx="2">
                  <c:v>0.773203885413464</c:v>
                </c:pt>
              </c:numCache>
            </c:numRef>
          </c:val>
        </c:ser>
        <c:ser>
          <c:idx val="3"/>
          <c:order val="3"/>
          <c:tx>
            <c:strRef>
              <c:f>'AD outputs012014'!$S$45</c:f>
              <c:strCache>
                <c:ptCount val="1"/>
                <c:pt idx="0">
                  <c:v>City</c:v>
                </c:pt>
              </c:strCache>
            </c:strRef>
          </c:tx>
          <c:invertIfNegative val="0"/>
          <c:cat>
            <c:strRef>
              <c:f>'AD outputs012014'!$O$46:$O$48</c:f>
              <c:strCache>
                <c:ptCount val="3"/>
                <c:pt idx="0">
                  <c:v>Tribal enrolled</c:v>
                </c:pt>
                <c:pt idx="1">
                  <c:v>Non-enrolled AI/AN</c:v>
                </c:pt>
                <c:pt idx="2">
                  <c:v>All other</c:v>
                </c:pt>
              </c:strCache>
            </c:strRef>
          </c:cat>
          <c:val>
            <c:numRef>
              <c:f>'AD outputs012014'!$S$46:$S$48</c:f>
              <c:numCache>
                <c:formatCode>0%</c:formatCode>
                <c:ptCount val="3"/>
                <c:pt idx="0">
                  <c:v>0.660194230097087</c:v>
                </c:pt>
                <c:pt idx="1">
                  <c:v>0.570006097744361</c:v>
                </c:pt>
                <c:pt idx="2">
                  <c:v>0.760019511612628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100553544"/>
        <c:axId val="2100556520"/>
      </c:barChart>
      <c:catAx>
        <c:axId val="2100553544"/>
        <c:scaling>
          <c:orientation val="minMax"/>
        </c:scaling>
        <c:delete val="0"/>
        <c:axPos val="b"/>
        <c:majorTickMark val="out"/>
        <c:minorTickMark val="none"/>
        <c:tickLblPos val="nextTo"/>
        <c:crossAx val="2100556520"/>
        <c:crosses val="autoZero"/>
        <c:auto val="1"/>
        <c:lblAlgn val="ctr"/>
        <c:lblOffset val="100"/>
        <c:noMultiLvlLbl val="0"/>
      </c:catAx>
      <c:valAx>
        <c:axId val="2100556520"/>
        <c:scaling>
          <c:orientation val="minMax"/>
          <c:max val="1.0"/>
        </c:scaling>
        <c:delete val="0"/>
        <c:axPos val="l"/>
        <c:majorGridlines>
          <c:spPr>
            <a:ln>
              <a:solidFill>
                <a:schemeClr val="tx1">
                  <a:alpha val="2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crossAx val="210055354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1"/>
    </mc:Choice>
    <mc:Fallback>
      <c:style val="11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All Oregon Students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Lbls>
            <c:dLbl>
              <c:idx val="0"/>
              <c:layout>
                <c:manualLayout>
                  <c:x val="-0.0521352136342399"/>
                  <c:y val="0.10667548041232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delete val="1"/>
            </c:dLbl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  <a:latin typeface="Franklin Gothic Medium"/>
                    <a:cs typeface="Franklin Gothic Medium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1"/>
                <c:pt idx="0">
                  <c:v>Priority/Focus School Enrolled</c:v>
                </c:pt>
              </c:strCache>
            </c:strRef>
          </c:cat>
          <c:val>
            <c:numRef>
              <c:f>Sheet1!$B$2:$B$3</c:f>
              <c:numCache>
                <c:formatCode>0.0%</c:formatCode>
                <c:ptCount val="2"/>
                <c:pt idx="0">
                  <c:v>0.0655</c:v>
                </c:pt>
                <c:pt idx="1">
                  <c:v>0.9345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4"/>
    </mc:Choice>
    <mc:Fallback>
      <c:style val="14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Enrolled Oregon Tribal Students</a:t>
            </a:r>
          </a:p>
        </c:rich>
      </c:tx>
      <c:layout>
        <c:manualLayout>
          <c:xMode val="edge"/>
          <c:yMode val="edge"/>
          <c:x val="0.19583080211235"/>
          <c:y val="0.025435182221932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0780774302928"/>
          <c:y val="0.190765561072501"/>
          <c:w val="0.808077675155634"/>
          <c:h val="0.733918002936833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cat>
            <c:strRef>
              <c:f>Sheet1!$A$2:$A$3</c:f>
              <c:strCache>
                <c:ptCount val="1"/>
                <c:pt idx="0">
                  <c:v>Priority/Focus School</c:v>
                </c:pt>
              </c:strCache>
            </c:strRef>
          </c:cat>
          <c:val>
            <c:numRef>
              <c:f>Sheet1!$B$2:$B$3</c:f>
              <c:numCache>
                <c:formatCode>0.0%</c:formatCode>
                <c:ptCount val="2"/>
                <c:pt idx="0">
                  <c:v>0.293</c:v>
                </c:pt>
                <c:pt idx="1">
                  <c:v>0.707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Sheet1!$P$1088</c:f>
              <c:strCache>
                <c:ptCount val="1"/>
                <c:pt idx="0">
                  <c:v>All Other 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/>
              </a:solidFill>
            </a:ln>
          </c:spPr>
          <c:invertIfNegative val="0"/>
          <c:cat>
            <c:strRef>
              <c:f>Sheet1!$Q$1087:$S$1087</c:f>
              <c:strCache>
                <c:ptCount val="3"/>
                <c:pt idx="0">
                  <c:v>HS Diploma after 5 years</c:v>
                </c:pt>
                <c:pt idx="1">
                  <c:v>Continuing Enrollment after 4 years</c:v>
                </c:pt>
                <c:pt idx="2">
                  <c:v>HS Diploma after 4 years</c:v>
                </c:pt>
              </c:strCache>
            </c:strRef>
          </c:cat>
          <c:val>
            <c:numRef>
              <c:f>Sheet1!$Q$1088:$S$1088</c:f>
              <c:numCache>
                <c:formatCode>0%</c:formatCode>
                <c:ptCount val="3"/>
                <c:pt idx="0">
                  <c:v>0.724662947466295</c:v>
                </c:pt>
                <c:pt idx="1">
                  <c:v>0.0737373737373737</c:v>
                </c:pt>
                <c:pt idx="2">
                  <c:v>0.678902662993572</c:v>
                </c:pt>
              </c:numCache>
            </c:numRef>
          </c:val>
        </c:ser>
        <c:ser>
          <c:idx val="1"/>
          <c:order val="1"/>
          <c:tx>
            <c:strRef>
              <c:f>Sheet1!$P$1089</c:f>
              <c:strCache>
                <c:ptCount val="1"/>
                <c:pt idx="0">
                  <c:v>ODE-identified AI/AN</c:v>
                </c:pt>
              </c:strCache>
            </c:strRef>
          </c:tx>
          <c:invertIfNegative val="0"/>
          <c:cat>
            <c:strRef>
              <c:f>Sheet1!$Q$1087:$S$1087</c:f>
              <c:strCache>
                <c:ptCount val="3"/>
                <c:pt idx="0">
                  <c:v>HS Diploma after 5 years</c:v>
                </c:pt>
                <c:pt idx="1">
                  <c:v>Continuing Enrollment after 4 years</c:v>
                </c:pt>
                <c:pt idx="2">
                  <c:v>HS Diploma after 4 years</c:v>
                </c:pt>
              </c:strCache>
            </c:strRef>
          </c:cat>
          <c:val>
            <c:numRef>
              <c:f>Sheet1!$Q$1089:$S$1089</c:f>
              <c:numCache>
                <c:formatCode>0%</c:formatCode>
                <c:ptCount val="3"/>
                <c:pt idx="0">
                  <c:v>0.725155637537468</c:v>
                </c:pt>
                <c:pt idx="1">
                  <c:v>0.141904323827047</c:v>
                </c:pt>
                <c:pt idx="2">
                  <c:v>0.662603495860166</c:v>
                </c:pt>
              </c:numCache>
            </c:numRef>
          </c:val>
        </c:ser>
        <c:ser>
          <c:idx val="2"/>
          <c:order val="2"/>
          <c:tx>
            <c:strRef>
              <c:f>Sheet1!$P$1090</c:f>
              <c:strCache>
                <c:ptCount val="1"/>
                <c:pt idx="0">
                  <c:v>Tribal Enrolled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</c:spPr>
          <c:invertIfNegative val="0"/>
          <c:cat>
            <c:strRef>
              <c:f>Sheet1!$Q$1087:$S$1087</c:f>
              <c:strCache>
                <c:ptCount val="3"/>
                <c:pt idx="0">
                  <c:v>HS Diploma after 5 years</c:v>
                </c:pt>
                <c:pt idx="1">
                  <c:v>Continuing Enrollment after 4 years</c:v>
                </c:pt>
                <c:pt idx="2">
                  <c:v>HS Diploma after 4 years</c:v>
                </c:pt>
              </c:strCache>
            </c:strRef>
          </c:cat>
          <c:val>
            <c:numRef>
              <c:f>Sheet1!$Q$1090:$S$1090</c:f>
              <c:numCache>
                <c:formatCode>0%</c:formatCode>
                <c:ptCount val="3"/>
                <c:pt idx="0">
                  <c:v>0.586065573770492</c:v>
                </c:pt>
                <c:pt idx="1">
                  <c:v>0.139344262295082</c:v>
                </c:pt>
                <c:pt idx="2">
                  <c:v>0.545081967213115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126746616"/>
        <c:axId val="2085784056"/>
      </c:barChart>
      <c:catAx>
        <c:axId val="2126746616"/>
        <c:scaling>
          <c:orientation val="minMax"/>
        </c:scaling>
        <c:delete val="0"/>
        <c:axPos val="l"/>
        <c:majorTickMark val="out"/>
        <c:minorTickMark val="none"/>
        <c:tickLblPos val="nextTo"/>
        <c:spPr>
          <a:ln>
            <a:noFill/>
          </a:ln>
        </c:spPr>
        <c:crossAx val="2085784056"/>
        <c:crosses val="autoZero"/>
        <c:auto val="1"/>
        <c:lblAlgn val="ctr"/>
        <c:lblOffset val="100"/>
        <c:noMultiLvlLbl val="0"/>
      </c:catAx>
      <c:valAx>
        <c:axId val="2085784056"/>
        <c:scaling>
          <c:orientation val="minMax"/>
          <c:max val="1.0"/>
        </c:scaling>
        <c:delete val="0"/>
        <c:axPos val="b"/>
        <c:majorGridlines>
          <c:spPr>
            <a:ln>
              <a:solidFill>
                <a:schemeClr val="tx1">
                  <a:alpha val="2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crossAx val="2126746616"/>
        <c:crosses val="autoZero"/>
        <c:crossBetween val="between"/>
        <c:majorUnit val="0.2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Sheet1!$I$1211</c:f>
              <c:strCache>
                <c:ptCount val="1"/>
                <c:pt idx="0">
                  <c:v>Tribal Enrolled</c:v>
                </c:pt>
              </c:strCache>
            </c:strRef>
          </c:tx>
          <c:invertIfNegative val="0"/>
          <c:cat>
            <c:numRef>
              <c:f>Sheet1!$J$1210:$M$1210</c:f>
              <c:numCache>
                <c:formatCode>General</c:formatCode>
                <c:ptCount val="4"/>
                <c:pt idx="0">
                  <c:v>2008.0</c:v>
                </c:pt>
                <c:pt idx="1">
                  <c:v>2009.0</c:v>
                </c:pt>
                <c:pt idx="2">
                  <c:v>2010.0</c:v>
                </c:pt>
                <c:pt idx="3">
                  <c:v>2011.0</c:v>
                </c:pt>
              </c:numCache>
            </c:numRef>
          </c:cat>
          <c:val>
            <c:numRef>
              <c:f>Sheet1!$J$1211:$M$1211</c:f>
              <c:numCache>
                <c:formatCode>0%</c:formatCode>
                <c:ptCount val="4"/>
                <c:pt idx="0">
                  <c:v>0.490909</c:v>
                </c:pt>
                <c:pt idx="1">
                  <c:v>0.622807070175438</c:v>
                </c:pt>
                <c:pt idx="2">
                  <c:v>0.663793456896552</c:v>
                </c:pt>
                <c:pt idx="3">
                  <c:v>0.562913880794702</c:v>
                </c:pt>
              </c:numCache>
            </c:numRef>
          </c:val>
        </c:ser>
        <c:ser>
          <c:idx val="1"/>
          <c:order val="1"/>
          <c:tx>
            <c:strRef>
              <c:f>Sheet1!$I$1212</c:f>
              <c:strCache>
                <c:ptCount val="1"/>
                <c:pt idx="0">
                  <c:v>ODE-identified AI/AN</c:v>
                </c:pt>
              </c:strCache>
            </c:strRef>
          </c:tx>
          <c:invertIfNegative val="0"/>
          <c:cat>
            <c:numRef>
              <c:f>Sheet1!$J$1210:$M$1210</c:f>
              <c:numCache>
                <c:formatCode>General</c:formatCode>
                <c:ptCount val="4"/>
                <c:pt idx="0">
                  <c:v>2008.0</c:v>
                </c:pt>
                <c:pt idx="1">
                  <c:v>2009.0</c:v>
                </c:pt>
                <c:pt idx="2">
                  <c:v>2010.0</c:v>
                </c:pt>
                <c:pt idx="3">
                  <c:v>2011.0</c:v>
                </c:pt>
              </c:numCache>
            </c:numRef>
          </c:cat>
          <c:val>
            <c:numRef>
              <c:f>Sheet1!$J$1212:$M$1212</c:f>
              <c:numCache>
                <c:formatCode>0%</c:formatCode>
                <c:ptCount val="4"/>
                <c:pt idx="0">
                  <c:v>0.509386933667084</c:v>
                </c:pt>
                <c:pt idx="1">
                  <c:v>0.531017620347395</c:v>
                </c:pt>
                <c:pt idx="2">
                  <c:v>0.476729477987421</c:v>
                </c:pt>
                <c:pt idx="3">
                  <c:v>0.464135088607595</c:v>
                </c:pt>
              </c:numCache>
            </c:numRef>
          </c:val>
        </c:ser>
        <c:ser>
          <c:idx val="2"/>
          <c:order val="2"/>
          <c:tx>
            <c:strRef>
              <c:f>Sheet1!$I$1213</c:f>
              <c:strCache>
                <c:ptCount val="1"/>
                <c:pt idx="0">
                  <c:v>All Other</c:v>
                </c:pt>
              </c:strCache>
            </c:strRef>
          </c:tx>
          <c:invertIfNegative val="0"/>
          <c:cat>
            <c:numRef>
              <c:f>Sheet1!$J$1210:$M$1210</c:f>
              <c:numCache>
                <c:formatCode>General</c:formatCode>
                <c:ptCount val="4"/>
                <c:pt idx="0">
                  <c:v>2008.0</c:v>
                </c:pt>
                <c:pt idx="1">
                  <c:v>2009.0</c:v>
                </c:pt>
                <c:pt idx="2">
                  <c:v>2010.0</c:v>
                </c:pt>
                <c:pt idx="3">
                  <c:v>2011.0</c:v>
                </c:pt>
              </c:numCache>
            </c:numRef>
          </c:cat>
          <c:val>
            <c:numRef>
              <c:f>Sheet1!$J$1213:$M$1213</c:f>
              <c:numCache>
                <c:formatCode>0%</c:formatCode>
                <c:ptCount val="4"/>
                <c:pt idx="0">
                  <c:v>0.610819252671887</c:v>
                </c:pt>
                <c:pt idx="1">
                  <c:v>0.61072444033986</c:v>
                </c:pt>
                <c:pt idx="2">
                  <c:v>0.624911842105263</c:v>
                </c:pt>
                <c:pt idx="3">
                  <c:v>0.624790243932717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085948440"/>
        <c:axId val="2085938360"/>
      </c:barChart>
      <c:catAx>
        <c:axId val="20859484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085938360"/>
        <c:crosses val="autoZero"/>
        <c:auto val="1"/>
        <c:lblAlgn val="ctr"/>
        <c:lblOffset val="100"/>
        <c:noMultiLvlLbl val="0"/>
      </c:catAx>
      <c:valAx>
        <c:axId val="2085938360"/>
        <c:scaling>
          <c:orientation val="minMax"/>
          <c:max val="1.0"/>
          <c:min val="0.0"/>
        </c:scaling>
        <c:delete val="0"/>
        <c:axPos val="l"/>
        <c:majorGridlines>
          <c:spPr>
            <a:ln>
              <a:solidFill>
                <a:schemeClr val="tx1">
                  <a:alpha val="2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crossAx val="2085948440"/>
        <c:crosses val="autoZero"/>
        <c:crossBetween val="between"/>
        <c:majorUnit val="0.1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Sheet1!$I$278</c:f>
              <c:strCache>
                <c:ptCount val="1"/>
                <c:pt idx="0">
                  <c:v>AI/AN alone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Sheet1!$H$279:$H$280</c:f>
              <c:strCache>
                <c:ptCount val="2"/>
                <c:pt idx="0">
                  <c:v>ODE-Identified AI/AN</c:v>
                </c:pt>
                <c:pt idx="1">
                  <c:v>Tribal Enrolled</c:v>
                </c:pt>
              </c:strCache>
            </c:strRef>
          </c:cat>
          <c:val>
            <c:numRef>
              <c:f>Sheet1!$I$279:$I$280</c:f>
              <c:numCache>
                <c:formatCode>0%</c:formatCode>
                <c:ptCount val="2"/>
                <c:pt idx="0">
                  <c:v>0.121024762498053</c:v>
                </c:pt>
                <c:pt idx="1">
                  <c:v>0.735202492211838</c:v>
                </c:pt>
              </c:numCache>
            </c:numRef>
          </c:val>
        </c:ser>
        <c:ser>
          <c:idx val="1"/>
          <c:order val="1"/>
          <c:tx>
            <c:strRef>
              <c:f>Sheet1!$J$278</c:f>
              <c:strCache>
                <c:ptCount val="1"/>
                <c:pt idx="0">
                  <c:v>AI/AN Hispanic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Sheet1!$H$279:$H$280</c:f>
              <c:strCache>
                <c:ptCount val="2"/>
                <c:pt idx="0">
                  <c:v>ODE-Identified AI/AN</c:v>
                </c:pt>
                <c:pt idx="1">
                  <c:v>Tribal Enrolled</c:v>
                </c:pt>
              </c:strCache>
            </c:strRef>
          </c:cat>
          <c:val>
            <c:numRef>
              <c:f>Sheet1!$J$279:$J$280</c:f>
              <c:numCache>
                <c:formatCode>0%</c:formatCode>
                <c:ptCount val="2"/>
                <c:pt idx="0">
                  <c:v>0.567341535586357</c:v>
                </c:pt>
                <c:pt idx="1">
                  <c:v>0.0348909657320872</c:v>
                </c:pt>
              </c:numCache>
            </c:numRef>
          </c:val>
        </c:ser>
        <c:ser>
          <c:idx val="2"/>
          <c:order val="2"/>
          <c:tx>
            <c:strRef>
              <c:f>Sheet1!$K$278</c:f>
              <c:strCache>
                <c:ptCount val="1"/>
                <c:pt idx="0">
                  <c:v>Other AI/AN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Sheet1!$H$279:$H$280</c:f>
              <c:strCache>
                <c:ptCount val="2"/>
                <c:pt idx="0">
                  <c:v>ODE-Identified AI/AN</c:v>
                </c:pt>
                <c:pt idx="1">
                  <c:v>Tribal Enrolled</c:v>
                </c:pt>
              </c:strCache>
            </c:strRef>
          </c:cat>
          <c:val>
            <c:numRef>
              <c:f>Sheet1!$K$279:$K$280</c:f>
              <c:numCache>
                <c:formatCode>0%</c:formatCode>
                <c:ptCount val="2"/>
                <c:pt idx="0">
                  <c:v>0.311633701915589</c:v>
                </c:pt>
                <c:pt idx="1">
                  <c:v>0.152647975077882</c:v>
                </c:pt>
              </c:numCache>
            </c:numRef>
          </c:val>
        </c:ser>
        <c:ser>
          <c:idx val="3"/>
          <c:order val="3"/>
          <c:tx>
            <c:strRef>
              <c:f>Sheet1!$L$278</c:f>
              <c:strCache>
                <c:ptCount val="1"/>
                <c:pt idx="0">
                  <c:v>Non-AI/AN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Sheet1!$H$279:$H$280</c:f>
              <c:strCache>
                <c:ptCount val="2"/>
                <c:pt idx="0">
                  <c:v>ODE-Identified AI/AN</c:v>
                </c:pt>
                <c:pt idx="1">
                  <c:v>Tribal Enrolled</c:v>
                </c:pt>
              </c:strCache>
            </c:strRef>
          </c:cat>
          <c:val>
            <c:numRef>
              <c:f>Sheet1!$L$279:$L$280</c:f>
              <c:numCache>
                <c:formatCode>0%</c:formatCode>
                <c:ptCount val="2"/>
                <c:pt idx="1">
                  <c:v>0.0772585669781931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124146264"/>
        <c:axId val="2124149384"/>
      </c:barChart>
      <c:catAx>
        <c:axId val="2124146264"/>
        <c:scaling>
          <c:orientation val="minMax"/>
        </c:scaling>
        <c:delete val="0"/>
        <c:axPos val="l"/>
        <c:majorTickMark val="none"/>
        <c:minorTickMark val="none"/>
        <c:tickLblPos val="nextTo"/>
        <c:crossAx val="2124149384"/>
        <c:crosses val="autoZero"/>
        <c:auto val="1"/>
        <c:lblAlgn val="ctr"/>
        <c:lblOffset val="100"/>
        <c:noMultiLvlLbl val="0"/>
      </c:catAx>
      <c:valAx>
        <c:axId val="2124149384"/>
        <c:scaling>
          <c:orientation val="minMax"/>
        </c:scaling>
        <c:delete val="0"/>
        <c:axPos val="b"/>
        <c:majorGridlines>
          <c:spPr>
            <a:ln>
              <a:solidFill>
                <a:schemeClr val="tx1">
                  <a:alpha val="2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crossAx val="212414626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70904972494876"/>
          <c:y val="0.0908110937798325"/>
          <c:w val="0.687227744693413"/>
          <c:h val="0.681230171607825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Sheet2!$K$7</c:f>
              <c:strCache>
                <c:ptCount val="1"/>
                <c:pt idx="0">
                  <c:v>Rural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Sheet2!$J$8:$J$10</c:f>
              <c:strCache>
                <c:ptCount val="3"/>
                <c:pt idx="0">
                  <c:v>All Other</c:v>
                </c:pt>
                <c:pt idx="1">
                  <c:v>ODE-identified AI/AN</c:v>
                </c:pt>
                <c:pt idx="2">
                  <c:v>Tribal Enrolled</c:v>
                </c:pt>
              </c:strCache>
            </c:strRef>
          </c:cat>
          <c:val>
            <c:numRef>
              <c:f>Sheet2!$K$8:$K$10</c:f>
              <c:numCache>
                <c:formatCode>0%</c:formatCode>
                <c:ptCount val="3"/>
                <c:pt idx="0">
                  <c:v>0.174425133294777</c:v>
                </c:pt>
                <c:pt idx="1">
                  <c:v>0.176520391699548</c:v>
                </c:pt>
                <c:pt idx="2">
                  <c:v>0.46368</c:v>
                </c:pt>
              </c:numCache>
            </c:numRef>
          </c:val>
        </c:ser>
        <c:ser>
          <c:idx val="1"/>
          <c:order val="1"/>
          <c:tx>
            <c:strRef>
              <c:f>Sheet2!$L$7</c:f>
              <c:strCache>
                <c:ptCount val="1"/>
                <c:pt idx="0">
                  <c:v>Town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Sheet2!$J$8:$J$10</c:f>
              <c:strCache>
                <c:ptCount val="3"/>
                <c:pt idx="0">
                  <c:v>All Other</c:v>
                </c:pt>
                <c:pt idx="1">
                  <c:v>ODE-identified AI/AN</c:v>
                </c:pt>
                <c:pt idx="2">
                  <c:v>Tribal Enrolled</c:v>
                </c:pt>
              </c:strCache>
            </c:strRef>
          </c:cat>
          <c:val>
            <c:numRef>
              <c:f>Sheet2!$L$8:$L$10</c:f>
              <c:numCache>
                <c:formatCode>0%</c:formatCode>
                <c:ptCount val="3"/>
                <c:pt idx="0">
                  <c:v>0.259271532963809</c:v>
                </c:pt>
                <c:pt idx="1">
                  <c:v>0.308487356028052</c:v>
                </c:pt>
                <c:pt idx="2">
                  <c:v>0.33056</c:v>
                </c:pt>
              </c:numCache>
            </c:numRef>
          </c:val>
        </c:ser>
        <c:ser>
          <c:idx val="2"/>
          <c:order val="2"/>
          <c:tx>
            <c:strRef>
              <c:f>Sheet2!$M$7</c:f>
              <c:strCache>
                <c:ptCount val="1"/>
                <c:pt idx="0">
                  <c:v>Suburb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Sheet2!$J$8:$J$10</c:f>
              <c:strCache>
                <c:ptCount val="3"/>
                <c:pt idx="0">
                  <c:v>All Other</c:v>
                </c:pt>
                <c:pt idx="1">
                  <c:v>ODE-identified AI/AN</c:v>
                </c:pt>
                <c:pt idx="2">
                  <c:v>Tribal Enrolled</c:v>
                </c:pt>
              </c:strCache>
            </c:strRef>
          </c:cat>
          <c:val>
            <c:numRef>
              <c:f>Sheet2!$M$8:$M$10</c:f>
              <c:numCache>
                <c:formatCode>0%</c:formatCode>
                <c:ptCount val="3"/>
                <c:pt idx="0">
                  <c:v>0.234803551150156</c:v>
                </c:pt>
                <c:pt idx="1">
                  <c:v>0.203629450949696</c:v>
                </c:pt>
                <c:pt idx="2">
                  <c:v>0.0672</c:v>
                </c:pt>
              </c:numCache>
            </c:numRef>
          </c:val>
        </c:ser>
        <c:ser>
          <c:idx val="3"/>
          <c:order val="3"/>
          <c:tx>
            <c:strRef>
              <c:f>Sheet2!$N$7</c:f>
              <c:strCache>
                <c:ptCount val="1"/>
                <c:pt idx="0">
                  <c:v>City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Sheet2!$J$8:$J$10</c:f>
              <c:strCache>
                <c:ptCount val="3"/>
                <c:pt idx="0">
                  <c:v>All Other</c:v>
                </c:pt>
                <c:pt idx="1">
                  <c:v>ODE-identified AI/AN</c:v>
                </c:pt>
                <c:pt idx="2">
                  <c:v>Tribal Enrolled</c:v>
                </c:pt>
              </c:strCache>
            </c:strRef>
          </c:cat>
          <c:val>
            <c:numRef>
              <c:f>Sheet2!$N$8:$N$10</c:f>
              <c:numCache>
                <c:formatCode>0%</c:formatCode>
                <c:ptCount val="3"/>
                <c:pt idx="0">
                  <c:v>0.331499782591259</c:v>
                </c:pt>
                <c:pt idx="1">
                  <c:v>0.311362801322705</c:v>
                </c:pt>
                <c:pt idx="2">
                  <c:v>0.13856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123644888"/>
        <c:axId val="2123578344"/>
      </c:barChart>
      <c:catAx>
        <c:axId val="2123644888"/>
        <c:scaling>
          <c:orientation val="minMax"/>
        </c:scaling>
        <c:delete val="0"/>
        <c:axPos val="l"/>
        <c:majorTickMark val="none"/>
        <c:minorTickMark val="none"/>
        <c:tickLblPos val="nextTo"/>
        <c:crossAx val="2123578344"/>
        <c:crosses val="autoZero"/>
        <c:auto val="1"/>
        <c:lblAlgn val="ctr"/>
        <c:lblOffset val="100"/>
        <c:noMultiLvlLbl val="0"/>
      </c:catAx>
      <c:valAx>
        <c:axId val="2123578344"/>
        <c:scaling>
          <c:orientation val="minMax"/>
        </c:scaling>
        <c:delete val="0"/>
        <c:axPos val="b"/>
        <c:majorGridlines>
          <c:spPr>
            <a:ln>
              <a:solidFill>
                <a:schemeClr val="tx1">
                  <a:alpha val="2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crossAx val="2123644888"/>
        <c:crosses val="autoZero"/>
        <c:crossBetween val="between"/>
        <c:majorUnit val="0.1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9336852124254"/>
          <c:y val="0.0509259259259259"/>
          <c:w val="0.740514839491217"/>
          <c:h val="0.822469378827647"/>
        </c:manualLayout>
      </c:layout>
      <c:barChart>
        <c:barDir val="bar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Sheet1!$G$445:$G$447</c:f>
              <c:strCache>
                <c:ptCount val="3"/>
                <c:pt idx="0">
                  <c:v>All Other</c:v>
                </c:pt>
                <c:pt idx="1">
                  <c:v>ODE-identified AI/AN</c:v>
                </c:pt>
                <c:pt idx="2">
                  <c:v>Tribal Enrolled</c:v>
                </c:pt>
              </c:strCache>
            </c:strRef>
          </c:cat>
          <c:val>
            <c:numRef>
              <c:f>Sheet1!$H$445:$H$447</c:f>
              <c:numCache>
                <c:formatCode>0%</c:formatCode>
                <c:ptCount val="3"/>
                <c:pt idx="0">
                  <c:v>0.5</c:v>
                </c:pt>
                <c:pt idx="1">
                  <c:v>0.804944368046006</c:v>
                </c:pt>
                <c:pt idx="2">
                  <c:v>0.749610227627066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098423080"/>
        <c:axId val="2103406296"/>
      </c:barChart>
      <c:catAx>
        <c:axId val="2098423080"/>
        <c:scaling>
          <c:orientation val="minMax"/>
        </c:scaling>
        <c:delete val="0"/>
        <c:axPos val="l"/>
        <c:majorTickMark val="none"/>
        <c:minorTickMark val="none"/>
        <c:tickLblPos val="nextTo"/>
        <c:spPr>
          <a:ln>
            <a:solidFill>
              <a:schemeClr val="accent2"/>
            </a:solidFill>
          </a:ln>
        </c:spPr>
        <c:crossAx val="2103406296"/>
        <c:crosses val="autoZero"/>
        <c:auto val="1"/>
        <c:lblAlgn val="ctr"/>
        <c:lblOffset val="100"/>
        <c:noMultiLvlLbl val="0"/>
      </c:catAx>
      <c:valAx>
        <c:axId val="2103406296"/>
        <c:scaling>
          <c:orientation val="minMax"/>
          <c:max val="1.0"/>
        </c:scaling>
        <c:delete val="0"/>
        <c:axPos val="b"/>
        <c:majorGridlines>
          <c:spPr>
            <a:ln>
              <a:solidFill>
                <a:schemeClr val="tx2">
                  <a:alpha val="2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crossAx val="2098423080"/>
        <c:crosses val="autoZero"/>
        <c:crossBetween val="between"/>
      </c:valAx>
      <c:spPr>
        <a:noFill/>
      </c:spPr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Sheet1!$F$458:$F$460</c:f>
              <c:strCache>
                <c:ptCount val="3"/>
                <c:pt idx="0">
                  <c:v>All Other</c:v>
                </c:pt>
                <c:pt idx="1">
                  <c:v>ODE-identified AI/AN</c:v>
                </c:pt>
                <c:pt idx="2">
                  <c:v>Tribal Enrolled</c:v>
                </c:pt>
              </c:strCache>
            </c:strRef>
          </c:cat>
          <c:val>
            <c:numRef>
              <c:f>Sheet1!$G$458:$G$460</c:f>
              <c:numCache>
                <c:formatCode>0%</c:formatCode>
                <c:ptCount val="3"/>
                <c:pt idx="0">
                  <c:v>0.132846558225193</c:v>
                </c:pt>
                <c:pt idx="1">
                  <c:v>0.148502937867233</c:v>
                </c:pt>
                <c:pt idx="2">
                  <c:v>0.168693483005925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100015240"/>
        <c:axId val="2070060632"/>
      </c:barChart>
      <c:catAx>
        <c:axId val="2100015240"/>
        <c:scaling>
          <c:orientation val="minMax"/>
        </c:scaling>
        <c:delete val="0"/>
        <c:axPos val="l"/>
        <c:majorTickMark val="none"/>
        <c:minorTickMark val="none"/>
        <c:tickLblPos val="nextTo"/>
        <c:crossAx val="2070060632"/>
        <c:crosses val="autoZero"/>
        <c:auto val="1"/>
        <c:lblAlgn val="ctr"/>
        <c:lblOffset val="100"/>
        <c:noMultiLvlLbl val="0"/>
      </c:catAx>
      <c:valAx>
        <c:axId val="2070060632"/>
        <c:scaling>
          <c:orientation val="minMax"/>
        </c:scaling>
        <c:delete val="0"/>
        <c:axPos val="b"/>
        <c:majorGridlines>
          <c:spPr>
            <a:ln>
              <a:solidFill>
                <a:schemeClr val="tx2">
                  <a:alpha val="2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crossAx val="2100015240"/>
        <c:crosses val="autoZero"/>
        <c:crossBetween val="between"/>
      </c:valAx>
      <c:spPr>
        <a:noFill/>
      </c:spPr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744216380218"/>
          <c:y val="0.0272403532189633"/>
          <c:w val="0.856904249650579"/>
          <c:h val="0.8077745781247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Sheet1!$J$508</c:f>
              <c:strCache>
                <c:ptCount val="1"/>
                <c:pt idx="0">
                  <c:v>Tribal Enrolled</c:v>
                </c:pt>
              </c:strCache>
            </c:strRef>
          </c:tx>
          <c:invertIfNegative val="0"/>
          <c:cat>
            <c:strRef>
              <c:f>Sheet1!$K$507:$N$507</c:f>
              <c:strCache>
                <c:ptCount val="4"/>
                <c:pt idx="0">
                  <c:v>Elementary </c:v>
                </c:pt>
                <c:pt idx="1">
                  <c:v>Middle</c:v>
                </c:pt>
                <c:pt idx="2">
                  <c:v>High</c:v>
                </c:pt>
                <c:pt idx="3">
                  <c:v>All</c:v>
                </c:pt>
              </c:strCache>
            </c:strRef>
          </c:cat>
          <c:val>
            <c:numRef>
              <c:f>Sheet1!$K$508:$N$508</c:f>
              <c:numCache>
                <c:formatCode>0%</c:formatCode>
                <c:ptCount val="4"/>
                <c:pt idx="0">
                  <c:v>0.2825521</c:v>
                </c:pt>
                <c:pt idx="1">
                  <c:v>0.3051075</c:v>
                </c:pt>
                <c:pt idx="2">
                  <c:v>0.429342</c:v>
                </c:pt>
                <c:pt idx="3">
                  <c:v>0.3302152</c:v>
                </c:pt>
              </c:numCache>
            </c:numRef>
          </c:val>
        </c:ser>
        <c:ser>
          <c:idx val="1"/>
          <c:order val="1"/>
          <c:tx>
            <c:strRef>
              <c:f>Sheet1!$J$509</c:f>
              <c:strCache>
                <c:ptCount val="1"/>
                <c:pt idx="0">
                  <c:v>ODE-identified AI/AN</c:v>
                </c:pt>
              </c:strCache>
            </c:strRef>
          </c:tx>
          <c:invertIfNegative val="0"/>
          <c:cat>
            <c:strRef>
              <c:f>Sheet1!$K$507:$N$507</c:f>
              <c:strCache>
                <c:ptCount val="4"/>
                <c:pt idx="0">
                  <c:v>Elementary </c:v>
                </c:pt>
                <c:pt idx="1">
                  <c:v>Middle</c:v>
                </c:pt>
                <c:pt idx="2">
                  <c:v>High</c:v>
                </c:pt>
                <c:pt idx="3">
                  <c:v>All</c:v>
                </c:pt>
              </c:strCache>
            </c:strRef>
          </c:cat>
          <c:val>
            <c:numRef>
              <c:f>Sheet1!$K$509:$N$509</c:f>
              <c:numCache>
                <c:formatCode>0%</c:formatCode>
                <c:ptCount val="4"/>
                <c:pt idx="0">
                  <c:v>0.1668177</c:v>
                </c:pt>
                <c:pt idx="1">
                  <c:v>0.2018181</c:v>
                </c:pt>
                <c:pt idx="2">
                  <c:v>0.3501074</c:v>
                </c:pt>
                <c:pt idx="3">
                  <c:v>0.2324978</c:v>
                </c:pt>
              </c:numCache>
            </c:numRef>
          </c:val>
        </c:ser>
        <c:ser>
          <c:idx val="2"/>
          <c:order val="2"/>
          <c:tx>
            <c:strRef>
              <c:f>Sheet1!$J$510</c:f>
              <c:strCache>
                <c:ptCount val="1"/>
                <c:pt idx="0">
                  <c:v>All Other</c:v>
                </c:pt>
              </c:strCache>
            </c:strRef>
          </c:tx>
          <c:invertIfNegative val="0"/>
          <c:cat>
            <c:strRef>
              <c:f>Sheet1!$K$507:$N$507</c:f>
              <c:strCache>
                <c:ptCount val="4"/>
                <c:pt idx="0">
                  <c:v>Elementary </c:v>
                </c:pt>
                <c:pt idx="1">
                  <c:v>Middle</c:v>
                </c:pt>
                <c:pt idx="2">
                  <c:v>High</c:v>
                </c:pt>
                <c:pt idx="3">
                  <c:v>All</c:v>
                </c:pt>
              </c:strCache>
            </c:strRef>
          </c:cat>
          <c:val>
            <c:numRef>
              <c:f>Sheet1!$K$510:$N$510</c:f>
              <c:numCache>
                <c:formatCode>0%</c:formatCode>
                <c:ptCount val="4"/>
                <c:pt idx="0">
                  <c:v>0.1364713</c:v>
                </c:pt>
                <c:pt idx="1">
                  <c:v>0.1767631</c:v>
                </c:pt>
                <c:pt idx="2">
                  <c:v>0.2701053</c:v>
                </c:pt>
                <c:pt idx="3">
                  <c:v>0.1880027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099613912"/>
        <c:axId val="2099616968"/>
      </c:barChart>
      <c:catAx>
        <c:axId val="2099613912"/>
        <c:scaling>
          <c:orientation val="minMax"/>
        </c:scaling>
        <c:delete val="0"/>
        <c:axPos val="b"/>
        <c:majorTickMark val="out"/>
        <c:minorTickMark val="none"/>
        <c:tickLblPos val="nextTo"/>
        <c:crossAx val="2099616968"/>
        <c:crosses val="autoZero"/>
        <c:auto val="1"/>
        <c:lblAlgn val="ctr"/>
        <c:lblOffset val="100"/>
        <c:noMultiLvlLbl val="0"/>
      </c:catAx>
      <c:valAx>
        <c:axId val="2099616968"/>
        <c:scaling>
          <c:orientation val="minMax"/>
        </c:scaling>
        <c:delete val="0"/>
        <c:axPos val="l"/>
        <c:majorGridlines>
          <c:spPr>
            <a:ln>
              <a:solidFill>
                <a:schemeClr val="tx2">
                  <a:alpha val="25000"/>
                </a:schemeClr>
              </a:solidFill>
            </a:ln>
          </c:spPr>
        </c:majorGridlines>
        <c:numFmt formatCode="0%" sourceLinked="1"/>
        <c:majorTickMark val="none"/>
        <c:minorTickMark val="none"/>
        <c:tickLblPos val="nextTo"/>
        <c:crossAx val="2099613912"/>
        <c:crosses val="autoZero"/>
        <c:crossBetween val="between"/>
      </c:valAx>
      <c:spPr>
        <a:noFill/>
      </c:spPr>
    </c:plotArea>
    <c:legend>
      <c:legendPos val="b"/>
      <c:layout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6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Sheet1!$M$433</c:f>
              <c:strCache>
                <c:ptCount val="1"/>
                <c:pt idx="0">
                  <c:v>Two Schools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Sheet1!$L$434:$L$436</c:f>
              <c:strCache>
                <c:ptCount val="3"/>
                <c:pt idx="0">
                  <c:v>Tribal Enrolled</c:v>
                </c:pt>
                <c:pt idx="1">
                  <c:v>ODE-identified AI/AN</c:v>
                </c:pt>
                <c:pt idx="2">
                  <c:v>All Other</c:v>
                </c:pt>
              </c:strCache>
            </c:strRef>
          </c:cat>
          <c:val>
            <c:numRef>
              <c:f>Sheet1!$M$434:$M$436</c:f>
              <c:numCache>
                <c:formatCode>0.0%</c:formatCode>
                <c:ptCount val="3"/>
                <c:pt idx="0">
                  <c:v>0.087932647333957</c:v>
                </c:pt>
                <c:pt idx="1">
                  <c:v>0.0646330791348918</c:v>
                </c:pt>
                <c:pt idx="2">
                  <c:v>0.0561429299502734</c:v>
                </c:pt>
              </c:numCache>
            </c:numRef>
          </c:val>
        </c:ser>
        <c:ser>
          <c:idx val="1"/>
          <c:order val="1"/>
          <c:tx>
            <c:strRef>
              <c:f>Sheet1!$N$433</c:f>
              <c:strCache>
                <c:ptCount val="1"/>
                <c:pt idx="0">
                  <c:v>Three or More Schools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Sheet1!$L$434:$L$436</c:f>
              <c:strCache>
                <c:ptCount val="3"/>
                <c:pt idx="0">
                  <c:v>Tribal Enrolled</c:v>
                </c:pt>
                <c:pt idx="1">
                  <c:v>ODE-identified AI/AN</c:v>
                </c:pt>
                <c:pt idx="2">
                  <c:v>All Other</c:v>
                </c:pt>
              </c:strCache>
            </c:strRef>
          </c:cat>
          <c:val>
            <c:numRef>
              <c:f>Sheet1!$N$434:$N$436</c:f>
              <c:numCache>
                <c:formatCode>0.0%</c:formatCode>
                <c:ptCount val="3"/>
                <c:pt idx="0">
                  <c:v>0.019644527595884</c:v>
                </c:pt>
                <c:pt idx="1">
                  <c:v>0.0101575196899612</c:v>
                </c:pt>
                <c:pt idx="2">
                  <c:v>0.00822752810699847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00053512"/>
        <c:axId val="2100067688"/>
      </c:barChart>
      <c:catAx>
        <c:axId val="2100053512"/>
        <c:scaling>
          <c:orientation val="minMax"/>
        </c:scaling>
        <c:delete val="0"/>
        <c:axPos val="b"/>
        <c:majorTickMark val="out"/>
        <c:minorTickMark val="none"/>
        <c:tickLblPos val="nextTo"/>
        <c:crossAx val="2100067688"/>
        <c:crosses val="autoZero"/>
        <c:auto val="1"/>
        <c:lblAlgn val="ctr"/>
        <c:lblOffset val="100"/>
        <c:noMultiLvlLbl val="0"/>
      </c:catAx>
      <c:valAx>
        <c:axId val="2100067688"/>
        <c:scaling>
          <c:orientation val="minMax"/>
        </c:scaling>
        <c:delete val="0"/>
        <c:axPos val="l"/>
        <c:majorGridlines>
          <c:spPr>
            <a:ln>
              <a:solidFill>
                <a:schemeClr val="tx1">
                  <a:alpha val="25000"/>
                </a:schemeClr>
              </a:solidFill>
            </a:ln>
          </c:spPr>
        </c:majorGridlines>
        <c:numFmt formatCode="0.0%" sourceLinked="1"/>
        <c:majorTickMark val="none"/>
        <c:minorTickMark val="none"/>
        <c:tickLblPos val="nextTo"/>
        <c:crossAx val="2100053512"/>
        <c:crosses val="autoZero"/>
        <c:crossBetween val="between"/>
      </c:valAx>
      <c:spPr>
        <a:noFill/>
        <a:ln>
          <a:noFill/>
        </a:ln>
      </c:spPr>
    </c:plotArea>
    <c:legend>
      <c:legendPos val="b"/>
      <c:layout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600"/>
      </a:pPr>
      <a:endParaRPr lang="en-US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849159015984066"/>
          <c:y val="0.0694444444444444"/>
          <c:w val="0.878315418320634"/>
          <c:h val="0.74845279443311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Sheet1!$I$628</c:f>
              <c:strCache>
                <c:ptCount val="1"/>
                <c:pt idx="0">
                  <c:v>Tribal Enrolled</c:v>
                </c:pt>
              </c:strCache>
            </c:strRef>
          </c:tx>
          <c:invertIfNegative val="0"/>
          <c:cat>
            <c:strRef>
              <c:f>Sheet1!$J$627:$M$627</c:f>
              <c:strCache>
                <c:ptCount val="4"/>
                <c:pt idx="0">
                  <c:v>Elementary</c:v>
                </c:pt>
                <c:pt idx="1">
                  <c:v>Middle</c:v>
                </c:pt>
                <c:pt idx="2">
                  <c:v>High</c:v>
                </c:pt>
                <c:pt idx="3">
                  <c:v>Total</c:v>
                </c:pt>
              </c:strCache>
            </c:strRef>
          </c:cat>
          <c:val>
            <c:numRef>
              <c:f>Sheet1!$J$628:$M$628</c:f>
              <c:numCache>
                <c:formatCode>0%</c:formatCode>
                <c:ptCount val="4"/>
                <c:pt idx="0">
                  <c:v>0.0455729</c:v>
                </c:pt>
                <c:pt idx="1">
                  <c:v>0.2056452</c:v>
                </c:pt>
                <c:pt idx="2">
                  <c:v>0.1516129</c:v>
                </c:pt>
                <c:pt idx="3">
                  <c:v>0.1133956</c:v>
                </c:pt>
              </c:numCache>
            </c:numRef>
          </c:val>
        </c:ser>
        <c:ser>
          <c:idx val="1"/>
          <c:order val="1"/>
          <c:tx>
            <c:strRef>
              <c:f>Sheet1!$I$629</c:f>
              <c:strCache>
                <c:ptCount val="1"/>
                <c:pt idx="0">
                  <c:v>ODE-identified AI/AN</c:v>
                </c:pt>
              </c:strCache>
            </c:strRef>
          </c:tx>
          <c:invertIfNegative val="0"/>
          <c:cat>
            <c:strRef>
              <c:f>Sheet1!$J$627:$M$627</c:f>
              <c:strCache>
                <c:ptCount val="4"/>
                <c:pt idx="0">
                  <c:v>Elementary</c:v>
                </c:pt>
                <c:pt idx="1">
                  <c:v>Middle</c:v>
                </c:pt>
                <c:pt idx="2">
                  <c:v>High</c:v>
                </c:pt>
                <c:pt idx="3">
                  <c:v>Total</c:v>
                </c:pt>
              </c:strCache>
            </c:strRef>
          </c:cat>
          <c:val>
            <c:numRef>
              <c:f>Sheet1!$J$629:$M$629</c:f>
              <c:numCache>
                <c:formatCode>0%</c:formatCode>
                <c:ptCount val="4"/>
                <c:pt idx="0">
                  <c:v>0.0331551</c:v>
                </c:pt>
                <c:pt idx="1">
                  <c:v>0.1595773</c:v>
                </c:pt>
                <c:pt idx="2">
                  <c:v>0.1307899</c:v>
                </c:pt>
                <c:pt idx="3">
                  <c:v>0.0938639</c:v>
                </c:pt>
              </c:numCache>
            </c:numRef>
          </c:val>
        </c:ser>
        <c:ser>
          <c:idx val="2"/>
          <c:order val="2"/>
          <c:tx>
            <c:strRef>
              <c:f>Sheet1!$I$630</c:f>
              <c:strCache>
                <c:ptCount val="1"/>
                <c:pt idx="0">
                  <c:v>All Other</c:v>
                </c:pt>
              </c:strCache>
            </c:strRef>
          </c:tx>
          <c:invertIfNegative val="0"/>
          <c:cat>
            <c:strRef>
              <c:f>Sheet1!$J$627:$M$627</c:f>
              <c:strCache>
                <c:ptCount val="4"/>
                <c:pt idx="0">
                  <c:v>Elementary</c:v>
                </c:pt>
                <c:pt idx="1">
                  <c:v>Middle</c:v>
                </c:pt>
                <c:pt idx="2">
                  <c:v>High</c:v>
                </c:pt>
                <c:pt idx="3">
                  <c:v>Total</c:v>
                </c:pt>
              </c:strCache>
            </c:strRef>
          </c:cat>
          <c:val>
            <c:numRef>
              <c:f>Sheet1!$J$630:$M$630</c:f>
              <c:numCache>
                <c:formatCode>0%</c:formatCode>
                <c:ptCount val="4"/>
                <c:pt idx="0">
                  <c:v>0.0315932</c:v>
                </c:pt>
                <c:pt idx="1">
                  <c:v>0.1200767</c:v>
                </c:pt>
                <c:pt idx="2">
                  <c:v>0.0946116</c:v>
                </c:pt>
                <c:pt idx="3">
                  <c:v>0.0719732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100938504"/>
        <c:axId val="2101057112"/>
      </c:barChart>
      <c:catAx>
        <c:axId val="2100938504"/>
        <c:scaling>
          <c:orientation val="minMax"/>
        </c:scaling>
        <c:delete val="0"/>
        <c:axPos val="b"/>
        <c:majorTickMark val="out"/>
        <c:minorTickMark val="none"/>
        <c:tickLblPos val="nextTo"/>
        <c:crossAx val="2101057112"/>
        <c:crosses val="autoZero"/>
        <c:auto val="1"/>
        <c:lblAlgn val="ctr"/>
        <c:lblOffset val="100"/>
        <c:noMultiLvlLbl val="0"/>
      </c:catAx>
      <c:valAx>
        <c:axId val="2101057112"/>
        <c:scaling>
          <c:orientation val="minMax"/>
        </c:scaling>
        <c:delete val="0"/>
        <c:axPos val="l"/>
        <c:majorGridlines>
          <c:spPr>
            <a:ln>
              <a:solidFill>
                <a:schemeClr val="tx1">
                  <a:alpha val="2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crossAx val="2100938504"/>
        <c:crosses val="autoZero"/>
        <c:crossBetween val="between"/>
      </c:valAx>
      <c:spPr>
        <a:noFill/>
      </c:spPr>
    </c:plotArea>
    <c:legend>
      <c:legendPos val="b"/>
      <c:layout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600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4"/>
    </mc:Choice>
    <mc:Fallback>
      <c:style val="14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894117915957167"/>
          <c:y val="0.0361051039788829"/>
          <c:w val="0.897525799115459"/>
          <c:h val="0.78662627381384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'AD outputs012014'!$P$38</c:f>
              <c:strCache>
                <c:ptCount val="1"/>
                <c:pt idx="0">
                  <c:v>Rural</c:v>
                </c:pt>
              </c:strCache>
            </c:strRef>
          </c:tx>
          <c:invertIfNegative val="0"/>
          <c:cat>
            <c:strRef>
              <c:f>'AD outputs012014'!$O$39:$O$41</c:f>
              <c:strCache>
                <c:ptCount val="3"/>
                <c:pt idx="0">
                  <c:v>Tribal Enrolled</c:v>
                </c:pt>
                <c:pt idx="1">
                  <c:v>ODE-identified AI/AN</c:v>
                </c:pt>
                <c:pt idx="2">
                  <c:v>All Other</c:v>
                </c:pt>
              </c:strCache>
            </c:strRef>
          </c:cat>
          <c:val>
            <c:numRef>
              <c:f>'AD outputs012014'!$P$39:$P$41</c:f>
              <c:numCache>
                <c:formatCode>0%</c:formatCode>
                <c:ptCount val="3"/>
                <c:pt idx="0">
                  <c:v>0.408450699615877</c:v>
                </c:pt>
                <c:pt idx="1">
                  <c:v>0.493393585500695</c:v>
                </c:pt>
                <c:pt idx="2">
                  <c:v>0.630248956030859</c:v>
                </c:pt>
              </c:numCache>
            </c:numRef>
          </c:val>
        </c:ser>
        <c:ser>
          <c:idx val="1"/>
          <c:order val="1"/>
          <c:tx>
            <c:strRef>
              <c:f>'AD outputs012014'!$Q$38</c:f>
              <c:strCache>
                <c:ptCount val="1"/>
                <c:pt idx="0">
                  <c:v>Town</c:v>
                </c:pt>
              </c:strCache>
            </c:strRef>
          </c:tx>
          <c:invertIfNegative val="0"/>
          <c:cat>
            <c:strRef>
              <c:f>'AD outputs012014'!$O$39:$O$41</c:f>
              <c:strCache>
                <c:ptCount val="3"/>
                <c:pt idx="0">
                  <c:v>Tribal Enrolled</c:v>
                </c:pt>
                <c:pt idx="1">
                  <c:v>ODE-identified AI/AN</c:v>
                </c:pt>
                <c:pt idx="2">
                  <c:v>All Other</c:v>
                </c:pt>
              </c:strCache>
            </c:strRef>
          </c:cat>
          <c:val>
            <c:numRef>
              <c:f>'AD outputs012014'!$Q$39:$Q$41</c:f>
              <c:numCache>
                <c:formatCode>0%</c:formatCode>
                <c:ptCount val="3"/>
                <c:pt idx="0">
                  <c:v>0.509920636904762</c:v>
                </c:pt>
                <c:pt idx="1">
                  <c:v>0.485186227655521</c:v>
                </c:pt>
                <c:pt idx="2">
                  <c:v>0.615944306305578</c:v>
                </c:pt>
              </c:numCache>
            </c:numRef>
          </c:val>
        </c:ser>
        <c:ser>
          <c:idx val="2"/>
          <c:order val="2"/>
          <c:tx>
            <c:strRef>
              <c:f>'AD outputs012014'!$R$38</c:f>
              <c:strCache>
                <c:ptCount val="1"/>
                <c:pt idx="0">
                  <c:v>Suburb</c:v>
                </c:pt>
              </c:strCache>
            </c:strRef>
          </c:tx>
          <c:invertIfNegative val="0"/>
          <c:cat>
            <c:strRef>
              <c:f>'AD outputs012014'!$O$39:$O$41</c:f>
              <c:strCache>
                <c:ptCount val="3"/>
                <c:pt idx="0">
                  <c:v>Tribal Enrolled</c:v>
                </c:pt>
                <c:pt idx="1">
                  <c:v>ODE-identified AI/AN</c:v>
                </c:pt>
                <c:pt idx="2">
                  <c:v>All Other</c:v>
                </c:pt>
              </c:strCache>
            </c:strRef>
          </c:cat>
          <c:val>
            <c:numRef>
              <c:f>'AD outputs012014'!$R$39:$R$41</c:f>
              <c:numCache>
                <c:formatCode>0%</c:formatCode>
                <c:ptCount val="3"/>
                <c:pt idx="0">
                  <c:v>0.53658536504065</c:v>
                </c:pt>
                <c:pt idx="1">
                  <c:v>0.447272195875384</c:v>
                </c:pt>
                <c:pt idx="2">
                  <c:v>0.701829787049888</c:v>
                </c:pt>
              </c:numCache>
            </c:numRef>
          </c:val>
        </c:ser>
        <c:ser>
          <c:idx val="3"/>
          <c:order val="3"/>
          <c:tx>
            <c:strRef>
              <c:f>'AD outputs012014'!$S$38</c:f>
              <c:strCache>
                <c:ptCount val="1"/>
                <c:pt idx="0">
                  <c:v>City</c:v>
                </c:pt>
              </c:strCache>
            </c:strRef>
          </c:tx>
          <c:invertIfNegative val="0"/>
          <c:cat>
            <c:strRef>
              <c:f>'AD outputs012014'!$O$39:$O$41</c:f>
              <c:strCache>
                <c:ptCount val="3"/>
                <c:pt idx="0">
                  <c:v>Tribal Enrolled</c:v>
                </c:pt>
                <c:pt idx="1">
                  <c:v>ODE-identified AI/AN</c:v>
                </c:pt>
                <c:pt idx="2">
                  <c:v>All Other</c:v>
                </c:pt>
              </c:strCache>
            </c:strRef>
          </c:cat>
          <c:val>
            <c:numRef>
              <c:f>'AD outputs012014'!$S$39:$S$41</c:f>
              <c:numCache>
                <c:formatCode>0%</c:formatCode>
                <c:ptCount val="3"/>
                <c:pt idx="0">
                  <c:v>0.51219510097561</c:v>
                </c:pt>
                <c:pt idx="1">
                  <c:v>0.476539410636132</c:v>
                </c:pt>
                <c:pt idx="2">
                  <c:v>0.680847478424449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100633048"/>
        <c:axId val="2100627128"/>
      </c:barChart>
      <c:catAx>
        <c:axId val="2100633048"/>
        <c:scaling>
          <c:orientation val="minMax"/>
        </c:scaling>
        <c:delete val="0"/>
        <c:axPos val="b"/>
        <c:majorTickMark val="out"/>
        <c:minorTickMark val="none"/>
        <c:tickLblPos val="nextTo"/>
        <c:crossAx val="2100627128"/>
        <c:crosses val="autoZero"/>
        <c:auto val="1"/>
        <c:lblAlgn val="ctr"/>
        <c:lblOffset val="100"/>
        <c:noMultiLvlLbl val="0"/>
      </c:catAx>
      <c:valAx>
        <c:axId val="2100627128"/>
        <c:scaling>
          <c:orientation val="minMax"/>
          <c:max val="1.0"/>
        </c:scaling>
        <c:delete val="0"/>
        <c:axPos val="l"/>
        <c:majorGridlines>
          <c:spPr>
            <a:ln>
              <a:solidFill>
                <a:schemeClr val="tx1">
                  <a:alpha val="2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crossAx val="210063304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0.1929</cdr:x>
      <cdr:y>0.0374</cdr:y>
    </cdr:from>
    <cdr:to>
      <cdr:x>0.29321</cdr:x>
      <cdr:y>0.09447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587500" y="174812"/>
          <a:ext cx="825500" cy="2667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600" dirty="0" smtClean="0"/>
            <a:t>10.8%</a:t>
          </a:r>
          <a:endParaRPr lang="en-US" sz="16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0.21296</cdr:x>
      <cdr:y>0.1076</cdr:y>
    </cdr:from>
    <cdr:to>
      <cdr:x>0.79167</cdr:x>
      <cdr:y>0.16772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62210" y="508002"/>
          <a:ext cx="2614706" cy="28388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200" dirty="0" smtClean="0"/>
            <a:t>Includes enrolled tribal students </a:t>
          </a:r>
          <a:endParaRPr lang="en-US" sz="12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E458FE-0B81-7D44-8531-AE13F8C82E7C}" type="datetimeFigureOut">
              <a:rPr lang="en-US" smtClean="0"/>
              <a:t>4/2/14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2E1BA9-B84A-4A44-B114-45A33FD459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48673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115B64-F025-F44B-BB80-4EC74D9FEA28}" type="datetimeFigureOut">
              <a:rPr lang="en-US" smtClean="0"/>
              <a:t>4/2/14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75C8B4-E80A-B54C-A71E-27DA13D2E7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486555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75C8B4-E80A-B54C-A71E-27DA13D2E7E6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3003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Need</a:t>
            </a:r>
            <a:r>
              <a:rPr lang="en-US" baseline="0" dirty="0" smtClean="0"/>
              <a:t> to check with AD that data has been updated to include records of student college enrollment through 16 month period for 2012 graduates.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75C8B4-E80A-B54C-A71E-27DA13D2E7E6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6449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75C8B4-E80A-B54C-A71E-27DA13D2E7E6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166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aseline="0">
                <a:solidFill>
                  <a:srgbClr val="57575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745985"/>
          </a:xfrm>
        </p:spPr>
        <p:txBody>
          <a:bodyPr/>
          <a:lstStyle>
            <a:lvl1pPr marL="0" indent="0" algn="ctr">
              <a:buNone/>
              <a:defRPr>
                <a:solidFill>
                  <a:srgbClr val="575757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2565400" y="64389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844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500"/>
            <a:ext cx="8229600" cy="9096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4600"/>
            <a:ext cx="8229600" cy="4541701"/>
          </a:xfrm>
        </p:spPr>
        <p:txBody>
          <a:bodyPr/>
          <a:lstStyle>
            <a:lvl1pPr>
              <a:spcAft>
                <a:spcPts val="600"/>
              </a:spcAft>
              <a:defRPr>
                <a:solidFill>
                  <a:schemeClr val="accent2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accent2"/>
                </a:solidFill>
              </a:defRPr>
            </a:lvl2pPr>
            <a:lvl3pPr>
              <a:defRPr>
                <a:solidFill>
                  <a:schemeClr val="accent2"/>
                </a:solidFill>
              </a:defRPr>
            </a:lvl3pPr>
            <a:lvl4pPr>
              <a:defRPr>
                <a:solidFill>
                  <a:schemeClr val="accent2"/>
                </a:solidFill>
              </a:defRPr>
            </a:lvl4pPr>
            <a:lvl5pP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15402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rgbClr val="FFFFFF"/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190500"/>
            <a:ext cx="8229600" cy="9096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209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820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808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9927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67481"/>
            <a:ext cx="8229600" cy="8334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92200"/>
            <a:ext cx="8229600" cy="46941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479700" y="6360297"/>
            <a:ext cx="6403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8A17858F-733F-1041-A306-D3FFC049FFF8}" type="slidenum">
              <a:rPr lang="en-US" sz="1600" smtClean="0">
                <a:solidFill>
                  <a:srgbClr val="575757"/>
                </a:solidFill>
                <a:latin typeface="Franklin Gothic Book"/>
                <a:cs typeface="Franklin Gothic Book"/>
              </a:rPr>
              <a:pPr/>
              <a:t>‹#›</a:t>
            </a:fld>
            <a:endParaRPr lang="en-US" sz="1600" dirty="0">
              <a:solidFill>
                <a:srgbClr val="575757"/>
              </a:solidFill>
              <a:latin typeface="Franklin Gothic Book"/>
              <a:cs typeface="Franklin Gothic Book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6391074"/>
            <a:ext cx="8022500" cy="307777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en-US" sz="1400" dirty="0" smtClean="0">
                <a:solidFill>
                  <a:srgbClr val="575757"/>
                </a:solidFill>
                <a:latin typeface="Franklin Gothic Book"/>
                <a:cs typeface="Franklin Gothic Book"/>
              </a:rPr>
              <a:t>Condition</a:t>
            </a:r>
            <a:r>
              <a:rPr lang="en-US" sz="1400" baseline="0" dirty="0" smtClean="0">
                <a:solidFill>
                  <a:srgbClr val="575757"/>
                </a:solidFill>
                <a:latin typeface="Franklin Gothic Book"/>
                <a:cs typeface="Franklin Gothic Book"/>
              </a:rPr>
              <a:t> of Oregon Tribal Education</a:t>
            </a:r>
            <a:r>
              <a:rPr lang="en-US" sz="1400" dirty="0" smtClean="0">
                <a:solidFill>
                  <a:srgbClr val="575757"/>
                </a:solidFill>
                <a:latin typeface="Franklin Gothic Book"/>
                <a:cs typeface="Franklin Gothic Book"/>
              </a:rPr>
              <a:t>			</a:t>
            </a:r>
            <a:r>
              <a:rPr lang="en-US" sz="1400" baseline="0" dirty="0" smtClean="0">
                <a:solidFill>
                  <a:srgbClr val="575757"/>
                </a:solidFill>
                <a:latin typeface="Franklin Gothic Book"/>
                <a:cs typeface="Franklin Gothic Book"/>
              </a:rPr>
              <a:t>	ECONorthwest   			</a:t>
            </a:r>
            <a:r>
              <a:rPr lang="en-US" sz="1400" baseline="0" dirty="0" smtClean="0">
                <a:solidFill>
                  <a:srgbClr val="575757"/>
                </a:solidFill>
                <a:latin typeface="Franklin Gothic Book"/>
                <a:cs typeface="Franklin Gothic Book"/>
              </a:rPr>
              <a:t>April </a:t>
            </a:r>
            <a:r>
              <a:rPr lang="en-US" sz="1400" baseline="0" dirty="0" smtClean="0">
                <a:solidFill>
                  <a:srgbClr val="575757"/>
                </a:solidFill>
                <a:latin typeface="Franklin Gothic Book"/>
                <a:cs typeface="Franklin Gothic Book"/>
              </a:rPr>
              <a:t>2014</a:t>
            </a:r>
            <a:endParaRPr lang="en-US" sz="1400" dirty="0">
              <a:solidFill>
                <a:srgbClr val="575757"/>
              </a:solidFill>
              <a:latin typeface="Franklin Gothic Book"/>
              <a:cs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1358485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7" r:id="rId4"/>
    <p:sldLayoutId id="2147483654" r:id="rId5"/>
    <p:sldLayoutId id="2147483655" r:id="rId6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accent2"/>
          </a:solidFill>
          <a:latin typeface="Franklin Gothic Medium"/>
          <a:ea typeface="+mj-ea"/>
          <a:cs typeface="Franklin Gothic Medium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accent2"/>
          </a:solidFill>
          <a:latin typeface="Franklin Gothic Book"/>
          <a:ea typeface="+mn-ea"/>
          <a:cs typeface="Franklin Gothic Book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accent2"/>
          </a:solidFill>
          <a:latin typeface="Franklin Gothic Book"/>
          <a:ea typeface="+mn-ea"/>
          <a:cs typeface="Franklin Gothic Book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accent2"/>
          </a:solidFill>
          <a:latin typeface="Franklin Gothic Book"/>
          <a:ea typeface="+mn-ea"/>
          <a:cs typeface="Franklin Gothic Book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accent2"/>
          </a:solidFill>
          <a:latin typeface="Franklin Gothic Book"/>
          <a:ea typeface="+mn-ea"/>
          <a:cs typeface="Franklin Gothic Book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accent2"/>
          </a:solidFill>
          <a:latin typeface="Franklin Gothic Book"/>
          <a:ea typeface="+mn-ea"/>
          <a:cs typeface="Franklin Gothic Book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4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1.xml"/><Relationship Id="rId3" Type="http://schemas.openxmlformats.org/officeDocument/2006/relationships/chart" Target="../charts/char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chart" Target="../charts/chart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Statewide Condition of Education for Oregon’s Tribal Members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373094"/>
          </a:xfrm>
        </p:spPr>
        <p:txBody>
          <a:bodyPr>
            <a:normAutofit/>
          </a:bodyPr>
          <a:lstStyle/>
          <a:p>
            <a:r>
              <a:rPr lang="en-US" dirty="0" smtClean="0"/>
              <a:t>April </a:t>
            </a:r>
            <a:r>
              <a:rPr lang="en-US" dirty="0" smtClean="0"/>
              <a:t>2014</a:t>
            </a:r>
          </a:p>
          <a:p>
            <a:endParaRPr lang="en-US" dirty="0"/>
          </a:p>
        </p:txBody>
      </p:sp>
      <p:pic>
        <p:nvPicPr>
          <p:cNvPr id="6" name="Picture 5" descr="ECO Logo 2012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6588" y="5948411"/>
            <a:ext cx="2868706" cy="711992"/>
          </a:xfrm>
          <a:prstGeom prst="rect">
            <a:avLst/>
          </a:prstGeom>
        </p:spPr>
      </p:pic>
      <p:pic>
        <p:nvPicPr>
          <p:cNvPr id="4" name="Picture 3" descr="chalkboard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9092" y="4347882"/>
            <a:ext cx="1244355" cy="1494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58268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Suspensions, SY 2011-12</a:t>
            </a:r>
            <a:endParaRPr lang="en-US" dirty="0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1666370408"/>
              </p:ext>
            </p:extLst>
          </p:nvPr>
        </p:nvGraphicFramePr>
        <p:xfrm>
          <a:off x="343647" y="1100138"/>
          <a:ext cx="8501529" cy="49455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247936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6050"/>
            <a:ext cx="8229600" cy="909638"/>
          </a:xfrm>
        </p:spPr>
        <p:txBody>
          <a:bodyPr>
            <a:noAutofit/>
          </a:bodyPr>
          <a:lstStyle/>
          <a:p>
            <a:r>
              <a:rPr lang="en-US" sz="2800" dirty="0" smtClean="0"/>
              <a:t>Average RIT Score Difference between Oregon Tribal Member Students, ODE-identified AI/AN Students and All Other Oregon Students, SY 2011-12</a:t>
            </a:r>
            <a:endParaRPr lang="en-US" sz="28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4334262"/>
              </p:ext>
            </p:extLst>
          </p:nvPr>
        </p:nvGraphicFramePr>
        <p:xfrm>
          <a:off x="457197" y="1686111"/>
          <a:ext cx="8229606" cy="4422588"/>
        </p:xfrm>
        <a:graphic>
          <a:graphicData uri="http://schemas.openxmlformats.org/drawingml/2006/table">
            <a:tbl>
              <a:tblPr/>
              <a:tblGrid>
                <a:gridCol w="1854203"/>
                <a:gridCol w="838200"/>
                <a:gridCol w="826591"/>
                <a:gridCol w="912332"/>
                <a:gridCol w="912332"/>
                <a:gridCol w="912332"/>
                <a:gridCol w="912332"/>
                <a:gridCol w="1061284"/>
              </a:tblGrid>
              <a:tr h="50153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002A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Grade or School Level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2002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88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2002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3rd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2002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4th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2002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5th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2002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6th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2002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7th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2002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8th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2002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High School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2002A"/>
                    </a:solidFill>
                  </a:tcPr>
                </a:tc>
              </a:tr>
              <a:tr h="488504">
                <a:tc gridSpan="8"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Math RIT Score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Difference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8850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Tribal Enrolled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-4.3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-4.7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-5.0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-5.4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-4.8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-5.8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-4.2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850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ODE-identified AI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/AN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-4.8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-4.6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-4.2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-4.6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-4.3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-4.8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-3.6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1530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2002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88504">
                <a:tc gridSpan="8"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Reading RIT Score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Difference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8850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Tribal Enrolled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-5.1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-4.9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-5.0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-4.9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-5.4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-4.7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-3.6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850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ODE-identified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AI/AN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-5.8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-5.3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-4.8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-4.5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-4.7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-4.0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-3.3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29470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100" y="228600"/>
            <a:ext cx="7772400" cy="909638"/>
          </a:xfrm>
        </p:spPr>
        <p:txBody>
          <a:bodyPr>
            <a:noAutofit/>
          </a:bodyPr>
          <a:lstStyle/>
          <a:p>
            <a:r>
              <a:rPr lang="en-US" sz="4000" dirty="0" smtClean="0"/>
              <a:t>Math – Meet/Exceed by Region, SY 2011-12</a:t>
            </a:r>
            <a:endParaRPr lang="en-US" sz="4000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928392702"/>
              </p:ext>
            </p:extLst>
          </p:nvPr>
        </p:nvGraphicFramePr>
        <p:xfrm>
          <a:off x="190500" y="1184276"/>
          <a:ext cx="8750300" cy="5135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641187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Reading – Meet/Exceed by Region, SY 2011-12</a:t>
            </a:r>
            <a:endParaRPr lang="en-US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81851634"/>
              </p:ext>
            </p:extLst>
          </p:nvPr>
        </p:nvGraphicFramePr>
        <p:xfrm>
          <a:off x="304800" y="1279524"/>
          <a:ext cx="8623300" cy="4981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989809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Student Enrollment in Bottom 15% of State Schools (Priority/Focus Schools), SY 2011-12</a:t>
            </a:r>
            <a:endParaRPr lang="en-US" sz="3200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707185363"/>
              </p:ext>
            </p:extLst>
          </p:nvPr>
        </p:nvGraphicFramePr>
        <p:xfrm>
          <a:off x="53790" y="1419410"/>
          <a:ext cx="4518213" cy="4721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399763881"/>
              </p:ext>
            </p:extLst>
          </p:nvPr>
        </p:nvGraphicFramePr>
        <p:xfrm>
          <a:off x="4572003" y="1419409"/>
          <a:ext cx="4288115" cy="4721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992471" y="3242982"/>
            <a:ext cx="13148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FF"/>
                </a:solidFill>
                <a:latin typeface="Franklin Gothic Medium"/>
                <a:cs typeface="Franklin Gothic Medium"/>
              </a:rPr>
              <a:t>29.3%</a:t>
            </a:r>
            <a:endParaRPr lang="en-US" sz="2400" dirty="0">
              <a:solidFill>
                <a:srgbClr val="FFFFFF"/>
              </a:solidFill>
              <a:latin typeface="Franklin Gothic Medium"/>
              <a:cs typeface="Franklin Gothic Medium"/>
            </a:endParaRPr>
          </a:p>
        </p:txBody>
      </p:sp>
    </p:spTree>
    <p:extLst>
      <p:ext uri="{BB962C8B-B14F-4D97-AF65-F5344CB8AC3E}">
        <p14:creationId xmlns:p14="http://schemas.microsoft.com/office/powerpoint/2010/main" val="34952634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847" y="190500"/>
            <a:ext cx="8655798" cy="909638"/>
          </a:xfrm>
        </p:spPr>
        <p:txBody>
          <a:bodyPr>
            <a:noAutofit/>
          </a:bodyPr>
          <a:lstStyle/>
          <a:p>
            <a:r>
              <a:rPr lang="en-US" sz="3200" dirty="0" smtClean="0"/>
              <a:t>SY 2007-08 9</a:t>
            </a:r>
            <a:r>
              <a:rPr lang="en-US" sz="3200" baseline="30000" dirty="0" smtClean="0"/>
              <a:t>th</a:t>
            </a:r>
            <a:r>
              <a:rPr lang="en-US" sz="3200" dirty="0" smtClean="0"/>
              <a:t> Grade HS Graduation Rates</a:t>
            </a:r>
            <a:endParaRPr lang="en-US" sz="3200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6811450"/>
              </p:ext>
            </p:extLst>
          </p:nvPr>
        </p:nvGraphicFramePr>
        <p:xfrm>
          <a:off x="104588" y="1284941"/>
          <a:ext cx="8650941" cy="47662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636942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Post-Secondary Enrollment within 16 months, 2008-11 HS Graduates</a:t>
            </a:r>
            <a:endParaRPr lang="en-US" sz="3200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9738681"/>
              </p:ext>
            </p:extLst>
          </p:nvPr>
        </p:nvGraphicFramePr>
        <p:xfrm>
          <a:off x="355600" y="1244600"/>
          <a:ext cx="83312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022145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Us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l="28518" b="29551"/>
          <a:stretch/>
        </p:blipFill>
        <p:spPr>
          <a:xfrm>
            <a:off x="457200" y="1837518"/>
            <a:ext cx="4590251" cy="2933492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429766" y="3160273"/>
            <a:ext cx="2649069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575757"/>
                </a:solidFill>
                <a:latin typeface="Franklin Gothic Medium"/>
                <a:cs typeface="Franklin Gothic Medium"/>
              </a:rPr>
              <a:t>Portland</a:t>
            </a:r>
            <a:br>
              <a:rPr lang="en-US" dirty="0" smtClean="0">
                <a:solidFill>
                  <a:srgbClr val="575757"/>
                </a:solidFill>
                <a:latin typeface="Franklin Gothic Medium"/>
                <a:cs typeface="Franklin Gothic Medium"/>
              </a:rPr>
            </a:br>
            <a:r>
              <a:rPr lang="en-US" sz="1600" dirty="0">
                <a:solidFill>
                  <a:srgbClr val="575757"/>
                </a:solidFill>
                <a:latin typeface="Franklin Gothic Book"/>
                <a:cs typeface="Franklin Gothic Book"/>
              </a:rPr>
              <a:t>The KOIN Tower</a:t>
            </a:r>
            <a:br>
              <a:rPr lang="en-US" sz="1600" dirty="0">
                <a:solidFill>
                  <a:srgbClr val="575757"/>
                </a:solidFill>
                <a:latin typeface="Franklin Gothic Book"/>
                <a:cs typeface="Franklin Gothic Book"/>
              </a:rPr>
            </a:br>
            <a:r>
              <a:rPr lang="en-US" sz="1600" dirty="0">
                <a:solidFill>
                  <a:srgbClr val="575757"/>
                </a:solidFill>
                <a:latin typeface="Franklin Gothic Book"/>
                <a:cs typeface="Franklin Gothic Book"/>
              </a:rPr>
              <a:t>222 SW Columbia Street</a:t>
            </a:r>
            <a:br>
              <a:rPr lang="en-US" sz="1600" dirty="0">
                <a:solidFill>
                  <a:srgbClr val="575757"/>
                </a:solidFill>
                <a:latin typeface="Franklin Gothic Book"/>
                <a:cs typeface="Franklin Gothic Book"/>
              </a:rPr>
            </a:br>
            <a:r>
              <a:rPr lang="en-US" sz="1600" dirty="0">
                <a:solidFill>
                  <a:srgbClr val="575757"/>
                </a:solidFill>
                <a:latin typeface="Franklin Gothic Book"/>
                <a:cs typeface="Franklin Gothic Book"/>
              </a:rPr>
              <a:t>Suite 1600</a:t>
            </a:r>
            <a:br>
              <a:rPr lang="en-US" sz="1600" dirty="0">
                <a:solidFill>
                  <a:srgbClr val="575757"/>
                </a:solidFill>
                <a:latin typeface="Franklin Gothic Book"/>
                <a:cs typeface="Franklin Gothic Book"/>
              </a:rPr>
            </a:br>
            <a:r>
              <a:rPr lang="en-US" sz="1600" dirty="0">
                <a:solidFill>
                  <a:srgbClr val="575757"/>
                </a:solidFill>
                <a:latin typeface="Franklin Gothic Book"/>
                <a:cs typeface="Franklin Gothic Book"/>
              </a:rPr>
              <a:t>Portland OR 97201</a:t>
            </a:r>
            <a:endParaRPr lang="en-US" sz="1600" dirty="0" smtClean="0">
              <a:solidFill>
                <a:srgbClr val="575757"/>
              </a:solidFill>
              <a:latin typeface="Franklin Gothic Book"/>
              <a:cs typeface="Franklin Gothic Book"/>
            </a:endParaRPr>
          </a:p>
          <a:p>
            <a:r>
              <a:rPr lang="en-US" sz="1600" dirty="0">
                <a:solidFill>
                  <a:srgbClr val="575757"/>
                </a:solidFill>
                <a:latin typeface="Franklin Gothic Book"/>
                <a:cs typeface="Franklin Gothic Book"/>
              </a:rPr>
              <a:t>503.222.6060</a:t>
            </a:r>
            <a:endParaRPr lang="en-US" sz="1600" dirty="0" smtClean="0">
              <a:solidFill>
                <a:srgbClr val="575757"/>
              </a:solidFill>
              <a:latin typeface="Franklin Gothic Book"/>
              <a:cs typeface="Franklin Gothic Book"/>
            </a:endParaRPr>
          </a:p>
          <a:p>
            <a:endParaRPr lang="en-US" dirty="0" smtClean="0">
              <a:solidFill>
                <a:srgbClr val="575757"/>
              </a:solidFill>
              <a:latin typeface="Franklin Gothic Book"/>
              <a:cs typeface="Franklin Gothic Book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245100" y="39497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0" name="Picture 9" descr="ECO40 Logo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9766" y="1745651"/>
            <a:ext cx="2876034" cy="1509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08413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Comparison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1803400"/>
            <a:ext cx="8115300" cy="30099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“Tribal Enrolled”</a:t>
            </a:r>
          </a:p>
          <a:p>
            <a:r>
              <a:rPr lang="en-US" sz="3600" dirty="0" smtClean="0"/>
              <a:t>“ODE-identified AI/AN” </a:t>
            </a:r>
          </a:p>
          <a:p>
            <a:r>
              <a:rPr lang="en-US" sz="3600" dirty="0" smtClean="0"/>
              <a:t>“All Other”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96756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Oregon Tribal Member Students by Grade, SY 2011-12</a:t>
            </a:r>
            <a:endParaRPr lang="en-US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129985019"/>
              </p:ext>
            </p:extLst>
          </p:nvPr>
        </p:nvGraphicFramePr>
        <p:xfrm>
          <a:off x="515097" y="1443317"/>
          <a:ext cx="8171703" cy="51905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967044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ODE Demographics, SY 2011-12</a:t>
            </a:r>
            <a:endParaRPr lang="en-US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97722089"/>
              </p:ext>
            </p:extLst>
          </p:nvPr>
        </p:nvGraphicFramePr>
        <p:xfrm>
          <a:off x="203200" y="1019176"/>
          <a:ext cx="8699500" cy="4781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20652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500"/>
            <a:ext cx="8229600" cy="1016000"/>
          </a:xfrm>
        </p:spPr>
        <p:txBody>
          <a:bodyPr>
            <a:normAutofit fontScale="90000"/>
          </a:bodyPr>
          <a:lstStyle/>
          <a:p>
            <a:r>
              <a:rPr lang="en-US" sz="4900" dirty="0" smtClean="0"/>
              <a:t>Students</a:t>
            </a:r>
            <a:r>
              <a:rPr lang="en-US" dirty="0" smtClean="0"/>
              <a:t> by Region within Oregon, SY 2011-12</a:t>
            </a:r>
            <a:endParaRPr lang="en-US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712974524"/>
              </p:ext>
            </p:extLst>
          </p:nvPr>
        </p:nvGraphicFramePr>
        <p:xfrm>
          <a:off x="146050" y="1100138"/>
          <a:ext cx="8807450" cy="49704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0590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Eligibility for Free and Reduced Lunch, </a:t>
            </a:r>
            <a:br>
              <a:rPr lang="en-US" sz="3600" dirty="0" smtClean="0"/>
            </a:br>
            <a:r>
              <a:rPr lang="en-US" sz="3600" dirty="0" smtClean="0"/>
              <a:t>SY 2011-12</a:t>
            </a:r>
            <a:endParaRPr lang="en-US" sz="3600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569109018"/>
              </p:ext>
            </p:extLst>
          </p:nvPr>
        </p:nvGraphicFramePr>
        <p:xfrm>
          <a:off x="457200" y="1270000"/>
          <a:ext cx="8229600" cy="47064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894647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1588"/>
            <a:ext cx="8229600" cy="9096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Special Education Designation, </a:t>
            </a:r>
            <a:br>
              <a:rPr lang="en-US" dirty="0" smtClean="0"/>
            </a:br>
            <a:r>
              <a:rPr lang="en-US" dirty="0" smtClean="0"/>
              <a:t>SY 2011-12</a:t>
            </a:r>
            <a:endParaRPr lang="en-US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4061624545"/>
              </p:ext>
            </p:extLst>
          </p:nvPr>
        </p:nvGraphicFramePr>
        <p:xfrm>
          <a:off x="567764" y="1467222"/>
          <a:ext cx="8119035" cy="43448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475401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Chronic Absenteeism, SY 2011-12</a:t>
            </a:r>
            <a:endParaRPr lang="en-US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508746930"/>
              </p:ext>
            </p:extLst>
          </p:nvPr>
        </p:nvGraphicFramePr>
        <p:xfrm>
          <a:off x="306481" y="1045881"/>
          <a:ext cx="8463990" cy="51845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789702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500"/>
            <a:ext cx="8229600" cy="108248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Mobility within School Year, </a:t>
            </a:r>
            <a:br>
              <a:rPr lang="en-US" dirty="0" smtClean="0"/>
            </a:br>
            <a:r>
              <a:rPr lang="en-US" dirty="0" smtClean="0"/>
              <a:t>SY 2011-12</a:t>
            </a:r>
            <a:endParaRPr lang="en-US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632825554"/>
              </p:ext>
            </p:extLst>
          </p:nvPr>
        </p:nvGraphicFramePr>
        <p:xfrm>
          <a:off x="457200" y="1438088"/>
          <a:ext cx="822960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451350" y="2590800"/>
            <a:ext cx="825500" cy="26670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dirty="0" smtClean="0"/>
              <a:t>7.5%</a:t>
            </a:r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6877050" y="2889250"/>
            <a:ext cx="825500" cy="26670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dirty="0" smtClean="0"/>
              <a:t>6.4%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608567808"/>
      </p:ext>
    </p:extLst>
  </p:cSld>
  <p:clrMapOvr>
    <a:masterClrMapping/>
  </p:clrMapOvr>
</p:sld>
</file>

<file path=ppt/theme/theme1.xml><?xml version="1.0" encoding="utf-8"?>
<a:theme xmlns:a="http://schemas.openxmlformats.org/drawingml/2006/main" name="ECO-light-Dec2012">
  <a:themeElements>
    <a:clrScheme name="Custom 2">
      <a:dk1>
        <a:srgbClr val="000000"/>
      </a:dk1>
      <a:lt1>
        <a:sysClr val="window" lastClr="FFFFFF"/>
      </a:lt1>
      <a:dk2>
        <a:srgbClr val="3A3A3A"/>
      </a:dk2>
      <a:lt2>
        <a:srgbClr val="FFFFF5"/>
      </a:lt2>
      <a:accent1>
        <a:srgbClr val="72002A"/>
      </a:accent1>
      <a:accent2>
        <a:srgbClr val="575757"/>
      </a:accent2>
      <a:accent3>
        <a:srgbClr val="D1832E"/>
      </a:accent3>
      <a:accent4>
        <a:srgbClr val="162F49"/>
      </a:accent4>
      <a:accent5>
        <a:srgbClr val="D1832E"/>
      </a:accent5>
      <a:accent6>
        <a:srgbClr val="9FC8EB"/>
      </a:accent6>
      <a:hlink>
        <a:srgbClr val="575757"/>
      </a:hlink>
      <a:folHlink>
        <a:srgbClr val="57575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Remediation_x0020_Date xmlns="ec60daf9-795a-4040-9785-6b9d8ae581da">2020-07-18T14:32:02+00:00</Remediation_x0020_Date>
    <Priority xmlns="ec60daf9-795a-4040-9785-6b9d8ae581da">New</Priority>
    <Estimated_x0020_Creation_x0020_Date xmlns="ec60daf9-795a-4040-9785-6b9d8ae581da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EF345F31F18E44680D1011C5E8A15A0" ma:contentTypeVersion="6" ma:contentTypeDescription="Create a new document." ma:contentTypeScope="" ma:versionID="d6fb99deb2dc95688930dc2652d35da3">
  <xsd:schema xmlns:xsd="http://www.w3.org/2001/XMLSchema" xmlns:xs="http://www.w3.org/2001/XMLSchema" xmlns:p="http://schemas.microsoft.com/office/2006/metadata/properties" xmlns:ns1="http://schemas.microsoft.com/sharepoint/v3" xmlns:ns2="ec60daf9-795a-4040-9785-6b9d8ae581da" targetNamespace="http://schemas.microsoft.com/office/2006/metadata/properties" ma:root="true" ma:fieldsID="cb1c7d4551c6d7fd7a9b7e90f8482228" ns1:_="" ns2:_="">
    <xsd:import namespace="http://schemas.microsoft.com/sharepoint/v3"/>
    <xsd:import namespace="ec60daf9-795a-4040-9785-6b9d8ae581da"/>
    <xsd:element name="properties">
      <xsd:complexType>
        <xsd:sequence>
          <xsd:element name="documentManagement">
            <xsd:complexType>
              <xsd:all>
                <xsd:element ref="ns2:Estimated_x0020_Creation_x0020_Date" minOccurs="0"/>
                <xsd:element ref="ns2:Remediation_x0020_Date" minOccurs="0"/>
                <xsd:element ref="ns1:PublishingStartDate" minOccurs="0"/>
                <xsd:element ref="ns1:PublishingExpirationDate" minOccurs="0"/>
                <xsd:element ref="ns2:Prior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6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7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60daf9-795a-4040-9785-6b9d8ae581da" elementFormDefault="qualified">
    <xsd:import namespace="http://schemas.microsoft.com/office/2006/documentManagement/types"/>
    <xsd:import namespace="http://schemas.microsoft.com/office/infopath/2007/PartnerControls"/>
    <xsd:element name="Estimated_x0020_Creation_x0020_Date" ma:index="2" nillable="true" ma:displayName="Estimated Creation Date" ma:format="DateOnly" ma:internalName="Estimated_x0020_Creation_x0020_Date0" ma:readOnly="false">
      <xsd:simpleType>
        <xsd:restriction base="dms:DateTime"/>
      </xsd:simpleType>
    </xsd:element>
    <xsd:element name="Remediation_x0020_Date" ma:index="3" nillable="true" ma:displayName="Remediation Date" ma:default="[today]" ma:format="DateOnly" ma:internalName="Remediation_x0020_Date0" ma:readOnly="false">
      <xsd:simpleType>
        <xsd:restriction base="dms:DateTime"/>
      </xsd:simpleType>
    </xsd:element>
    <xsd:element name="Priority" ma:index="8" nillable="true" ma:displayName="Priority" ma:default="New" ma:description="What Priority Level Is This Document?" ma:format="RadioButtons" ma:internalName="Priority0" ma:readOnly="false">
      <xsd:simpleType>
        <xsd:restriction base="dms:Choice">
          <xsd:enumeration value="New"/>
          <xsd:enumeration value="Legacy"/>
          <xsd:enumeration value="Tier 1"/>
          <xsd:enumeration value="Tier 2"/>
          <xsd:enumeration value="Tier 3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D31696F-17B5-4622-9E7C-E631C3C19908}"/>
</file>

<file path=customXml/itemProps2.xml><?xml version="1.0" encoding="utf-8"?>
<ds:datastoreItem xmlns:ds="http://schemas.openxmlformats.org/officeDocument/2006/customXml" ds:itemID="{E8C53C90-5CF8-4A6A-A7E1-F70326AEB241}"/>
</file>

<file path=customXml/itemProps3.xml><?xml version="1.0" encoding="utf-8"?>
<ds:datastoreItem xmlns:ds="http://schemas.openxmlformats.org/officeDocument/2006/customXml" ds:itemID="{F8C2A45C-17F1-48F4-B950-81F7DAA5EE31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17870</TotalTime>
  <Words>324</Words>
  <Application>Microsoft Macintosh PowerPoint</Application>
  <PresentationFormat>On-screen Show (4:3)</PresentationFormat>
  <Paragraphs>81</Paragraphs>
  <Slides>17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ECO-light-Dec2012</vt:lpstr>
      <vt:lpstr>Statewide Condition of Education for Oregon’s Tribal Members</vt:lpstr>
      <vt:lpstr>The Comparison Groups</vt:lpstr>
      <vt:lpstr>Oregon Tribal Member Students by Grade, SY 2011-12</vt:lpstr>
      <vt:lpstr>ODE Demographics, SY 2011-12</vt:lpstr>
      <vt:lpstr>Students by Region within Oregon, SY 2011-12</vt:lpstr>
      <vt:lpstr>Eligibility for Free and Reduced Lunch,  SY 2011-12</vt:lpstr>
      <vt:lpstr>Special Education Designation,  SY 2011-12</vt:lpstr>
      <vt:lpstr>Chronic Absenteeism, SY 2011-12</vt:lpstr>
      <vt:lpstr>Mobility within School Year,  SY 2011-12</vt:lpstr>
      <vt:lpstr>Suspensions, SY 2011-12</vt:lpstr>
      <vt:lpstr>Average RIT Score Difference between Oregon Tribal Member Students, ODE-identified AI/AN Students and All Other Oregon Students, SY 2011-12</vt:lpstr>
      <vt:lpstr>Math – Meet/Exceed by Region, SY 2011-12</vt:lpstr>
      <vt:lpstr>Reading – Meet/Exceed by Region, SY 2011-12</vt:lpstr>
      <vt:lpstr>Student Enrollment in Bottom 15% of State Schools (Priority/Focus Schools), SY 2011-12</vt:lpstr>
      <vt:lpstr>SY 2007-08 9th Grade HS Graduation Rates</vt:lpstr>
      <vt:lpstr>Post-Secondary Enrollment within 16 months, 2008-11 HS Graduates</vt:lpstr>
      <vt:lpstr>Contact Us</vt:lpstr>
    </vt:vector>
  </TitlesOfParts>
  <Company>ECONorthwest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Emily Picha</dc:creator>
  <cp:lastModifiedBy>Lisa Rau</cp:lastModifiedBy>
  <cp:revision>247</cp:revision>
  <cp:lastPrinted>2014-02-26T22:07:57Z</cp:lastPrinted>
  <dcterms:created xsi:type="dcterms:W3CDTF">2012-07-23T23:20:26Z</dcterms:created>
  <dcterms:modified xsi:type="dcterms:W3CDTF">2014-04-02T16:16:54Z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0x0101005EF345F31F18E44680D1011C5E8A15A0</vt:lpwstr>
  </property>
  <property fmtid="{D5CDD505-2E9C-101B-9397-08002B2CF9AE}" pid="5" name="Priority">
    <vt:lpwstr>New</vt:lpwstr>
  </property>
</Properties>
</file>