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6.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notesSlides/notesSlide4.xml" ContentType="application/vnd.openxmlformats-officedocument.presentationml.notesSlide+xml"/>
  <Override PartName="/ppt/slideLayouts/slideLayout2.xml" ContentType="application/vnd.openxmlformats-officedocument.presentationml.slideLayout+xml"/>
  <Override PartName="/ppt/notesSlides/notesSlide3.xml" ContentType="application/vnd.openxmlformats-officedocument.presentationml.notesSlide+xml"/>
  <Override PartName="/ppt/notesSlides/notesSlide5.xml" ContentType="application/vnd.openxmlformats-officedocument.presentationml.notesSlide+xml"/>
  <Override PartName="/ppt/slideLayouts/slideLayout6.xml" ContentType="application/vnd.openxmlformats-officedocument.presentationml.slideLayout+xml"/>
  <Override PartName="/ppt/notesSlides/notesSlide6.xml" ContentType="application/vnd.openxmlformats-officedocument.presentationml.notes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4.xml" ContentType="application/vnd.openxmlformats-officedocument.drawingml.chart+xml"/>
  <Override PartName="/ppt/charts/chart1.xml" ContentType="application/vnd.openxmlformats-officedocument.drawingml.chart+xml"/>
  <Override PartName="/ppt/charts/chart3.xml" ContentType="application/vnd.openxmlformats-officedocument.drawingml.chart+xml"/>
  <Override PartName="/ppt/charts/chart2.xml" ContentType="application/vnd.openxmlformats-officedocument.drawingml.chart+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1"/>
  </p:notesMasterIdLst>
  <p:handoutMasterIdLst>
    <p:handoutMasterId r:id="rId22"/>
  </p:handoutMasterIdLst>
  <p:sldIdLst>
    <p:sldId id="256" r:id="rId2"/>
    <p:sldId id="257" r:id="rId3"/>
    <p:sldId id="260" r:id="rId4"/>
    <p:sldId id="263" r:id="rId5"/>
    <p:sldId id="286" r:id="rId6"/>
    <p:sldId id="276" r:id="rId7"/>
    <p:sldId id="278" r:id="rId8"/>
    <p:sldId id="279" r:id="rId9"/>
    <p:sldId id="280" r:id="rId10"/>
    <p:sldId id="281" r:id="rId11"/>
    <p:sldId id="282" r:id="rId12"/>
    <p:sldId id="262" r:id="rId13"/>
    <p:sldId id="264" r:id="rId14"/>
    <p:sldId id="292" r:id="rId15"/>
    <p:sldId id="271" r:id="rId16"/>
    <p:sldId id="275" r:id="rId17"/>
    <p:sldId id="285" r:id="rId18"/>
    <p:sldId id="293" r:id="rId19"/>
    <p:sldId id="290" r:id="rId20"/>
  </p:sldIdLst>
  <p:sldSz cx="9144000" cy="6858000" type="screen4x3"/>
  <p:notesSz cx="9296400" cy="6881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clrMode="gray"/>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CBCD"/>
    <a:srgbClr val="262526"/>
    <a:srgbClr val="262626"/>
    <a:srgbClr val="FFFFFF"/>
    <a:srgbClr val="72002A"/>
    <a:srgbClr val="8D0012"/>
    <a:srgbClr val="BBBBBB"/>
    <a:srgbClr val="575757"/>
    <a:srgbClr val="D1832E"/>
    <a:srgbClr val="77141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7" autoAdjust="0"/>
    <p:restoredTop sz="84967" autoAdjust="0"/>
  </p:normalViewPr>
  <p:slideViewPr>
    <p:cSldViewPr snapToGrid="0" snapToObjects="1">
      <p:cViewPr>
        <p:scale>
          <a:sx n="100" d="100"/>
          <a:sy n="100" d="100"/>
        </p:scale>
        <p:origin x="-294"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customXml" Target="../customXml/item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kieranb\AppData\Local\Microsoft\Windows\Temporary%20Internet%20Files\Content.Outlook\R9TQ4BK6\Earnings%20and%20unemployment%20rates%20by%20educational%20attainmen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kieranb\AppData\Local\Microsoft\Windows\Temporary%20Internet%20Files\Content.Outlook\R9TQ4BK6\Earnings%20and%20unemployment%20rates%20by%20educational%20attainmen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HD:Users:Dyke:Documents:4485%20Education%20policy:HECC:HECC%20chart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HD:Users:Dyke:Documents:4485%20Education%20policy:HECC:HECC%20chart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Workbook6"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Workbook6"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HD:Users:Dyke:Documents:4485%20Education%20policy:HECC:college%20educated%20in%20or_AD.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kieranb\AppData\Local\Microsoft\Windows\Temporary%20Internet%20Files\Content.Outlook\R9TQ4BK6\genprcnt.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HD:Users:Dyke:Documents:4485%20Education%20policy:HECC:college%20educated%20in%20or_A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spPr>
            <a:noFill/>
            <a:ln>
              <a:noFill/>
            </a:ln>
          </c:spPr>
          <c:invertIfNegative val="0"/>
          <c:cat>
            <c:strRef>
              <c:f>Sheet1!$A$43:$A$50</c:f>
              <c:strCache>
                <c:ptCount val="8"/>
                <c:pt idx="0">
                  <c:v>Less than a hs diploma</c:v>
                </c:pt>
                <c:pt idx="1">
                  <c:v>High school diploma</c:v>
                </c:pt>
                <c:pt idx="2">
                  <c:v>Some college, no degree</c:v>
                </c:pt>
                <c:pt idx="3">
                  <c:v>Associate's degree</c:v>
                </c:pt>
                <c:pt idx="4">
                  <c:v>Bachelor's degree</c:v>
                </c:pt>
                <c:pt idx="5">
                  <c:v>Master's degree</c:v>
                </c:pt>
                <c:pt idx="6">
                  <c:v>Professional degree</c:v>
                </c:pt>
                <c:pt idx="7">
                  <c:v>Doctoral degree</c:v>
                </c:pt>
              </c:strCache>
            </c:strRef>
          </c:cat>
          <c:val>
            <c:numRef>
              <c:f>Sheet1!$B$43:$B$50</c:f>
              <c:numCache>
                <c:formatCode>General</c:formatCode>
                <c:ptCount val="8"/>
                <c:pt idx="0">
                  <c:v>1.599999999999999</c:v>
                </c:pt>
                <c:pt idx="1">
                  <c:v>5.6999999999999966</c:v>
                </c:pt>
                <c:pt idx="2">
                  <c:v>6.3</c:v>
                </c:pt>
                <c:pt idx="3">
                  <c:v>7.8</c:v>
                </c:pt>
                <c:pt idx="4">
                  <c:v>9.5</c:v>
                </c:pt>
                <c:pt idx="5">
                  <c:v>10.5</c:v>
                </c:pt>
                <c:pt idx="6">
                  <c:v>11.9</c:v>
                </c:pt>
                <c:pt idx="7">
                  <c:v>11.5</c:v>
                </c:pt>
              </c:numCache>
            </c:numRef>
          </c:val>
        </c:ser>
        <c:ser>
          <c:idx val="1"/>
          <c:order val="1"/>
          <c:spPr>
            <a:solidFill>
              <a:schemeClr val="accent6">
                <a:lumMod val="75000"/>
              </a:schemeClr>
            </a:solidFill>
          </c:spPr>
          <c:invertIfNegative val="0"/>
          <c:dLbls>
            <c:dLbl>
              <c:idx val="0"/>
              <c:layout>
                <c:manualLayout>
                  <c:x val="-0.40064006937621399"/>
                  <c:y val="0"/>
                </c:manualLayout>
              </c:layout>
              <c:dLblPos val="ctr"/>
              <c:showLegendKey val="0"/>
              <c:showVal val="1"/>
              <c:showCatName val="0"/>
              <c:showSerName val="0"/>
              <c:showPercent val="0"/>
              <c:showBubbleSize val="0"/>
            </c:dLbl>
            <c:dLbl>
              <c:idx val="1"/>
              <c:layout>
                <c:manualLayout>
                  <c:x val="-0.28037363519366798"/>
                  <c:y val="-8.4875562720134195E-17"/>
                </c:manualLayout>
              </c:layout>
              <c:dLblPos val="ctr"/>
              <c:showLegendKey val="0"/>
              <c:showVal val="1"/>
              <c:showCatName val="0"/>
              <c:showSerName val="0"/>
              <c:showPercent val="0"/>
              <c:showBubbleSize val="0"/>
            </c:dLbl>
            <c:dLbl>
              <c:idx val="2"/>
              <c:layout>
                <c:manualLayout>
                  <c:x val="-0.26259026057595197"/>
                  <c:y val="-8.4875562720134195E-17"/>
                </c:manualLayout>
              </c:layout>
              <c:dLblPos val="ctr"/>
              <c:showLegendKey val="0"/>
              <c:showVal val="1"/>
              <c:showCatName val="0"/>
              <c:showSerName val="0"/>
              <c:showPercent val="0"/>
              <c:showBubbleSize val="0"/>
            </c:dLbl>
            <c:dLbl>
              <c:idx val="3"/>
              <c:layout>
                <c:manualLayout>
                  <c:x val="-0.21578862396154799"/>
                  <c:y val="-8.4875562720134195E-17"/>
                </c:manualLayout>
              </c:layout>
              <c:dLblPos val="ctr"/>
              <c:showLegendKey val="0"/>
              <c:showVal val="1"/>
              <c:showCatName val="0"/>
              <c:showSerName val="0"/>
              <c:showPercent val="0"/>
              <c:showBubbleSize val="0"/>
            </c:dLbl>
            <c:dLbl>
              <c:idx val="4"/>
              <c:layout>
                <c:manualLayout>
                  <c:x val="-0.16774559594813401"/>
                  <c:y val="0"/>
                </c:manualLayout>
              </c:layout>
              <c:dLblPos val="ctr"/>
              <c:showLegendKey val="0"/>
              <c:showVal val="1"/>
              <c:showCatName val="0"/>
              <c:showSerName val="0"/>
              <c:showPercent val="0"/>
              <c:showBubbleSize val="0"/>
            </c:dLbl>
            <c:dLbl>
              <c:idx val="5"/>
              <c:layout>
                <c:manualLayout>
                  <c:x val="-0.13342005360050499"/>
                  <c:y val="0"/>
                </c:manualLayout>
              </c:layout>
              <c:dLblPos val="ctr"/>
              <c:showLegendKey val="0"/>
              <c:showVal val="1"/>
              <c:showCatName val="0"/>
              <c:showSerName val="0"/>
              <c:showPercent val="0"/>
              <c:showBubbleSize val="0"/>
            </c:dLbl>
            <c:dLbl>
              <c:idx val="6"/>
              <c:layout>
                <c:manualLayout>
                  <c:x val="-9.6611912966063807E-2"/>
                  <c:y val="-4.2437781360066697E-17"/>
                </c:manualLayout>
              </c:layout>
              <c:dLblPos val="ctr"/>
              <c:showLegendKey val="0"/>
              <c:showVal val="1"/>
              <c:showCatName val="0"/>
              <c:showSerName val="0"/>
              <c:showPercent val="0"/>
              <c:showBubbleSize val="0"/>
            </c:dLbl>
            <c:dLbl>
              <c:idx val="7"/>
              <c:layout>
                <c:manualLayout>
                  <c:x val="-0.106124203718823"/>
                  <c:y val="0"/>
                </c:manualLayout>
              </c:layout>
              <c:dLblPos val="ctr"/>
              <c:showLegendKey val="0"/>
              <c:showVal val="1"/>
              <c:showCatName val="0"/>
              <c:showSerName val="0"/>
              <c:showPercent val="0"/>
              <c:showBubbleSize val="0"/>
            </c:dLbl>
            <c:txPr>
              <a:bodyPr/>
              <a:lstStyle/>
              <a:p>
                <a:pPr>
                  <a:defRPr b="1">
                    <a:solidFill>
                      <a:srgbClr val="FFFFFF"/>
                    </a:solidFill>
                  </a:defRPr>
                </a:pPr>
                <a:endParaRPr lang="en-US"/>
              </a:p>
            </c:txPr>
            <c:dLblPos val="inBase"/>
            <c:showLegendKey val="0"/>
            <c:showVal val="1"/>
            <c:showCatName val="0"/>
            <c:showSerName val="0"/>
            <c:showPercent val="0"/>
            <c:showBubbleSize val="0"/>
            <c:showLeaderLines val="0"/>
          </c:dLbls>
          <c:cat>
            <c:strRef>
              <c:f>Sheet1!$A$43:$A$50</c:f>
              <c:strCache>
                <c:ptCount val="8"/>
                <c:pt idx="0">
                  <c:v>Less than a hs diploma</c:v>
                </c:pt>
                <c:pt idx="1">
                  <c:v>High school diploma</c:v>
                </c:pt>
                <c:pt idx="2">
                  <c:v>Some college, no degree</c:v>
                </c:pt>
                <c:pt idx="3">
                  <c:v>Associate's degree</c:v>
                </c:pt>
                <c:pt idx="4">
                  <c:v>Bachelor's degree</c:v>
                </c:pt>
                <c:pt idx="5">
                  <c:v>Master's degree</c:v>
                </c:pt>
                <c:pt idx="6">
                  <c:v>Professional degree</c:v>
                </c:pt>
                <c:pt idx="7">
                  <c:v>Doctoral degree</c:v>
                </c:pt>
              </c:strCache>
            </c:strRef>
          </c:cat>
          <c:val>
            <c:numRef>
              <c:f>Sheet1!$C$43:$C$50</c:f>
              <c:numCache>
                <c:formatCode>General</c:formatCode>
                <c:ptCount val="8"/>
                <c:pt idx="0">
                  <c:v>12.4</c:v>
                </c:pt>
                <c:pt idx="1">
                  <c:v>8.3000000000000007</c:v>
                </c:pt>
                <c:pt idx="2">
                  <c:v>7.7</c:v>
                </c:pt>
                <c:pt idx="3">
                  <c:v>6.2</c:v>
                </c:pt>
                <c:pt idx="4">
                  <c:v>4.5</c:v>
                </c:pt>
                <c:pt idx="5">
                  <c:v>3.5</c:v>
                </c:pt>
                <c:pt idx="6">
                  <c:v>2.1</c:v>
                </c:pt>
                <c:pt idx="7">
                  <c:v>2.5</c:v>
                </c:pt>
              </c:numCache>
            </c:numRef>
          </c:val>
        </c:ser>
        <c:dLbls>
          <c:showLegendKey val="0"/>
          <c:showVal val="0"/>
          <c:showCatName val="0"/>
          <c:showSerName val="0"/>
          <c:showPercent val="0"/>
          <c:showBubbleSize val="0"/>
        </c:dLbls>
        <c:gapWidth val="150"/>
        <c:overlap val="100"/>
        <c:axId val="90037248"/>
        <c:axId val="90039040"/>
      </c:barChart>
      <c:catAx>
        <c:axId val="90037248"/>
        <c:scaling>
          <c:orientation val="minMax"/>
        </c:scaling>
        <c:delete val="1"/>
        <c:axPos val="l"/>
        <c:majorTickMark val="out"/>
        <c:minorTickMark val="none"/>
        <c:tickLblPos val="nextTo"/>
        <c:crossAx val="90039040"/>
        <c:crosses val="autoZero"/>
        <c:auto val="1"/>
        <c:lblAlgn val="ctr"/>
        <c:lblOffset val="100"/>
        <c:noMultiLvlLbl val="0"/>
      </c:catAx>
      <c:valAx>
        <c:axId val="90039040"/>
        <c:scaling>
          <c:orientation val="minMax"/>
        </c:scaling>
        <c:delete val="1"/>
        <c:axPos val="b"/>
        <c:numFmt formatCode="General" sourceLinked="1"/>
        <c:majorTickMark val="out"/>
        <c:minorTickMark val="none"/>
        <c:tickLblPos val="nextTo"/>
        <c:crossAx val="90037248"/>
        <c:crosses val="autoZero"/>
        <c:crossBetween val="between"/>
      </c:valAx>
      <c:spPr>
        <a:noFill/>
        <a:ln>
          <a:noFill/>
        </a:ln>
      </c:spPr>
    </c:plotArea>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3"/>
          <c:order val="0"/>
          <c:spPr>
            <a:solidFill>
              <a:schemeClr val="bg2">
                <a:lumMod val="75000"/>
              </a:schemeClr>
            </a:solidFill>
            <a:ln>
              <a:solidFill>
                <a:schemeClr val="bg2">
                  <a:lumMod val="75000"/>
                </a:schemeClr>
              </a:solidFill>
            </a:ln>
          </c:spPr>
          <c:invertIfNegative val="0"/>
          <c:dLbls>
            <c:txPr>
              <a:bodyPr/>
              <a:lstStyle/>
              <a:p>
                <a:pPr>
                  <a:defRPr b="1"/>
                </a:pPr>
                <a:endParaRPr lang="en-US"/>
              </a:p>
            </c:txPr>
            <c:dLblPos val="inEnd"/>
            <c:showLegendKey val="0"/>
            <c:showVal val="1"/>
            <c:showCatName val="0"/>
            <c:showSerName val="0"/>
            <c:showPercent val="0"/>
            <c:showBubbleSize val="0"/>
            <c:showLeaderLines val="0"/>
          </c:dLbls>
          <c:cat>
            <c:strRef>
              <c:f>Sheet1!$A$43:$A$50</c:f>
              <c:strCache>
                <c:ptCount val="8"/>
                <c:pt idx="0">
                  <c:v>Less than a hs diploma</c:v>
                </c:pt>
                <c:pt idx="1">
                  <c:v>High school diploma</c:v>
                </c:pt>
                <c:pt idx="2">
                  <c:v>Some college, no degree</c:v>
                </c:pt>
                <c:pt idx="3">
                  <c:v>Associate's degree</c:v>
                </c:pt>
                <c:pt idx="4">
                  <c:v>Bachelor's degree</c:v>
                </c:pt>
                <c:pt idx="5">
                  <c:v>Master's degree</c:v>
                </c:pt>
                <c:pt idx="6">
                  <c:v>Professional degree</c:v>
                </c:pt>
                <c:pt idx="7">
                  <c:v>Doctoral degree</c:v>
                </c:pt>
              </c:strCache>
            </c:strRef>
          </c:cat>
          <c:val>
            <c:numRef>
              <c:f>Sheet1!$E$43:$E$50</c:f>
              <c:numCache>
                <c:formatCode>#,##0</c:formatCode>
                <c:ptCount val="8"/>
                <c:pt idx="0">
                  <c:v>24492</c:v>
                </c:pt>
                <c:pt idx="1">
                  <c:v>33904</c:v>
                </c:pt>
                <c:pt idx="2">
                  <c:v>37804</c:v>
                </c:pt>
                <c:pt idx="3">
                  <c:v>40820</c:v>
                </c:pt>
                <c:pt idx="4">
                  <c:v>55432</c:v>
                </c:pt>
                <c:pt idx="5">
                  <c:v>67600</c:v>
                </c:pt>
                <c:pt idx="6">
                  <c:v>90220</c:v>
                </c:pt>
                <c:pt idx="7" formatCode="#,##0_);[Red]\(#,##0\)">
                  <c:v>84448</c:v>
                </c:pt>
              </c:numCache>
            </c:numRef>
          </c:val>
        </c:ser>
        <c:dLbls>
          <c:showLegendKey val="0"/>
          <c:showVal val="0"/>
          <c:showCatName val="0"/>
          <c:showSerName val="0"/>
          <c:showPercent val="0"/>
          <c:showBubbleSize val="0"/>
        </c:dLbls>
        <c:gapWidth val="150"/>
        <c:overlap val="100"/>
        <c:axId val="92578560"/>
        <c:axId val="92580096"/>
      </c:barChart>
      <c:catAx>
        <c:axId val="92578560"/>
        <c:scaling>
          <c:orientation val="minMax"/>
        </c:scaling>
        <c:delete val="0"/>
        <c:axPos val="l"/>
        <c:majorTickMark val="none"/>
        <c:minorTickMark val="none"/>
        <c:tickLblPos val="nextTo"/>
        <c:spPr>
          <a:noFill/>
        </c:spPr>
        <c:txPr>
          <a:bodyPr/>
          <a:lstStyle/>
          <a:p>
            <a:pPr>
              <a:defRPr baseline="0">
                <a:solidFill>
                  <a:schemeClr val="bg1"/>
                </a:solidFill>
              </a:defRPr>
            </a:pPr>
            <a:endParaRPr lang="en-US"/>
          </a:p>
        </c:txPr>
        <c:crossAx val="92580096"/>
        <c:crosses val="autoZero"/>
        <c:auto val="1"/>
        <c:lblAlgn val="ctr"/>
        <c:lblOffset val="100"/>
        <c:noMultiLvlLbl val="0"/>
      </c:catAx>
      <c:valAx>
        <c:axId val="92580096"/>
        <c:scaling>
          <c:orientation val="minMax"/>
        </c:scaling>
        <c:delete val="1"/>
        <c:axPos val="b"/>
        <c:numFmt formatCode="#,##0" sourceLinked="1"/>
        <c:majorTickMark val="out"/>
        <c:minorTickMark val="none"/>
        <c:tickLblPos val="nextTo"/>
        <c:crossAx val="92578560"/>
        <c:crosses val="autoZero"/>
        <c:crossBetween val="between"/>
      </c:valAx>
    </c:plotArea>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stacked"/>
        <c:varyColors val="0"/>
        <c:ser>
          <c:idx val="0"/>
          <c:order val="0"/>
          <c:tx>
            <c:strRef>
              <c:f>Sheet1!$G$11</c:f>
              <c:strCache>
                <c:ptCount val="1"/>
                <c:pt idx="0">
                  <c:v>Less than HS</c:v>
                </c:pt>
              </c:strCache>
            </c:strRef>
          </c:tx>
          <c:spPr>
            <a:solidFill>
              <a:schemeClr val="accent6">
                <a:lumMod val="50000"/>
              </a:schemeClr>
            </a:solidFill>
          </c:spPr>
          <c:invertIfNegative val="0"/>
          <c:dLbls>
            <c:dLbl>
              <c:idx val="1"/>
              <c:delete val="1"/>
            </c:dLbl>
            <c:txPr>
              <a:bodyPr/>
              <a:lstStyle/>
              <a:p>
                <a:pPr>
                  <a:defRPr sz="1800" b="0">
                    <a:solidFill>
                      <a:srgbClr val="262526"/>
                    </a:solidFill>
                  </a:defRPr>
                </a:pPr>
                <a:endParaRPr lang="en-US"/>
              </a:p>
            </c:txPr>
            <c:showLegendKey val="0"/>
            <c:showVal val="1"/>
            <c:showCatName val="0"/>
            <c:showSerName val="0"/>
            <c:showPercent val="0"/>
            <c:showBubbleSize val="0"/>
            <c:showLeaderLines val="0"/>
          </c:dLbls>
          <c:cat>
            <c:strRef>
              <c:f>Sheet1!$H$10:$I$10</c:f>
              <c:strCache>
                <c:ptCount val="2"/>
                <c:pt idx="0">
                  <c:v>All working-age_x000d_adults (2012)</c:v>
                </c:pt>
                <c:pt idx="1">
                  <c:v>Goal (2025)</c:v>
                </c:pt>
              </c:strCache>
            </c:strRef>
          </c:cat>
          <c:val>
            <c:numRef>
              <c:f>Sheet1!$H$11:$I$11</c:f>
              <c:numCache>
                <c:formatCode>0%</c:formatCode>
                <c:ptCount val="2"/>
                <c:pt idx="0">
                  <c:v>9.4661330896745804E-2</c:v>
                </c:pt>
                <c:pt idx="1">
                  <c:v>0</c:v>
                </c:pt>
              </c:numCache>
            </c:numRef>
          </c:val>
        </c:ser>
        <c:ser>
          <c:idx val="1"/>
          <c:order val="1"/>
          <c:tx>
            <c:strRef>
              <c:f>Sheet1!$G$12</c:f>
              <c:strCache>
                <c:ptCount val="1"/>
                <c:pt idx="0">
                  <c:v>High school_x000d_completion</c:v>
                </c:pt>
              </c:strCache>
            </c:strRef>
          </c:tx>
          <c:spPr>
            <a:solidFill>
              <a:schemeClr val="accent6">
                <a:lumMod val="75000"/>
              </a:schemeClr>
            </a:solidFill>
          </c:spPr>
          <c:invertIfNegative val="0"/>
          <c:dLbls>
            <c:txPr>
              <a:bodyPr/>
              <a:lstStyle/>
              <a:p>
                <a:pPr>
                  <a:defRPr sz="1800" b="0">
                    <a:solidFill>
                      <a:srgbClr val="262526"/>
                    </a:solidFill>
                  </a:defRPr>
                </a:pPr>
                <a:endParaRPr lang="en-US"/>
              </a:p>
            </c:txPr>
            <c:showLegendKey val="0"/>
            <c:showVal val="1"/>
            <c:showCatName val="0"/>
            <c:showSerName val="0"/>
            <c:showPercent val="0"/>
            <c:showBubbleSize val="0"/>
            <c:showLeaderLines val="0"/>
          </c:dLbls>
          <c:cat>
            <c:strRef>
              <c:f>Sheet1!$H$10:$I$10</c:f>
              <c:strCache>
                <c:ptCount val="2"/>
                <c:pt idx="0">
                  <c:v>All working-age_x000d_adults (2012)</c:v>
                </c:pt>
                <c:pt idx="1">
                  <c:v>Goal (2025)</c:v>
                </c:pt>
              </c:strCache>
            </c:strRef>
          </c:cat>
          <c:val>
            <c:numRef>
              <c:f>Sheet1!$H$12:$I$12</c:f>
              <c:numCache>
                <c:formatCode>0%</c:formatCode>
                <c:ptCount val="2"/>
                <c:pt idx="0">
                  <c:v>0.42504505520552999</c:v>
                </c:pt>
                <c:pt idx="1">
                  <c:v>0.2</c:v>
                </c:pt>
              </c:numCache>
            </c:numRef>
          </c:val>
        </c:ser>
        <c:ser>
          <c:idx val="2"/>
          <c:order val="2"/>
          <c:tx>
            <c:strRef>
              <c:f>Sheet1!$G$13</c:f>
              <c:strCache>
                <c:ptCount val="1"/>
                <c:pt idx="0">
                  <c:v>Associate's_x000d_or credential</c:v>
                </c:pt>
              </c:strCache>
            </c:strRef>
          </c:tx>
          <c:spPr>
            <a:solidFill>
              <a:schemeClr val="accent6">
                <a:lumMod val="60000"/>
                <a:lumOff val="40000"/>
              </a:schemeClr>
            </a:solidFill>
          </c:spPr>
          <c:invertIfNegative val="0"/>
          <c:dLbls>
            <c:txPr>
              <a:bodyPr/>
              <a:lstStyle/>
              <a:p>
                <a:pPr>
                  <a:defRPr sz="1800" b="0">
                    <a:solidFill>
                      <a:srgbClr val="262526"/>
                    </a:solidFill>
                  </a:defRPr>
                </a:pPr>
                <a:endParaRPr lang="en-US"/>
              </a:p>
            </c:txPr>
            <c:showLegendKey val="0"/>
            <c:showVal val="1"/>
            <c:showCatName val="0"/>
            <c:showSerName val="0"/>
            <c:showPercent val="0"/>
            <c:showBubbleSize val="0"/>
            <c:showLeaderLines val="0"/>
          </c:dLbls>
          <c:cat>
            <c:strRef>
              <c:f>Sheet1!$H$10:$I$10</c:f>
              <c:strCache>
                <c:ptCount val="2"/>
                <c:pt idx="0">
                  <c:v>All working-age_x000d_adults (2012)</c:v>
                </c:pt>
                <c:pt idx="1">
                  <c:v>Goal (2025)</c:v>
                </c:pt>
              </c:strCache>
            </c:strRef>
          </c:cat>
          <c:val>
            <c:numRef>
              <c:f>Sheet1!$H$13:$I$13</c:f>
              <c:numCache>
                <c:formatCode>0%</c:formatCode>
                <c:ptCount val="2"/>
                <c:pt idx="0">
                  <c:v>0.17065472458404701</c:v>
                </c:pt>
                <c:pt idx="1">
                  <c:v>0.4</c:v>
                </c:pt>
              </c:numCache>
            </c:numRef>
          </c:val>
        </c:ser>
        <c:ser>
          <c:idx val="3"/>
          <c:order val="3"/>
          <c:tx>
            <c:strRef>
              <c:f>Sheet1!$G$14</c:f>
              <c:strCache>
                <c:ptCount val="1"/>
                <c:pt idx="0">
                  <c:v>Bachelor's_x000d_or higher</c:v>
                </c:pt>
              </c:strCache>
            </c:strRef>
          </c:tx>
          <c:spPr>
            <a:solidFill>
              <a:schemeClr val="bg1"/>
            </a:solidFill>
            <a:ln>
              <a:solidFill>
                <a:schemeClr val="bg1"/>
              </a:solidFill>
            </a:ln>
          </c:spPr>
          <c:invertIfNegative val="0"/>
          <c:dLbls>
            <c:txPr>
              <a:bodyPr/>
              <a:lstStyle/>
              <a:p>
                <a:pPr>
                  <a:defRPr sz="1800" b="0">
                    <a:solidFill>
                      <a:srgbClr val="262526"/>
                    </a:solidFill>
                  </a:defRPr>
                </a:pPr>
                <a:endParaRPr lang="en-US"/>
              </a:p>
            </c:txPr>
            <c:showLegendKey val="0"/>
            <c:showVal val="1"/>
            <c:showCatName val="0"/>
            <c:showSerName val="0"/>
            <c:showPercent val="0"/>
            <c:showBubbleSize val="0"/>
            <c:showLeaderLines val="0"/>
          </c:dLbls>
          <c:cat>
            <c:strRef>
              <c:f>Sheet1!$H$10:$I$10</c:f>
              <c:strCache>
                <c:ptCount val="2"/>
                <c:pt idx="0">
                  <c:v>All working-age_x000d_adults (2012)</c:v>
                </c:pt>
                <c:pt idx="1">
                  <c:v>Goal (2025)</c:v>
                </c:pt>
              </c:strCache>
            </c:strRef>
          </c:cat>
          <c:val>
            <c:numRef>
              <c:f>Sheet1!$H$14:$I$14</c:f>
              <c:numCache>
                <c:formatCode>0%</c:formatCode>
                <c:ptCount val="2"/>
                <c:pt idx="0">
                  <c:v>0.309638889313677</c:v>
                </c:pt>
                <c:pt idx="1">
                  <c:v>0.4</c:v>
                </c:pt>
              </c:numCache>
            </c:numRef>
          </c:val>
        </c:ser>
        <c:dLbls>
          <c:showLegendKey val="0"/>
          <c:showVal val="0"/>
          <c:showCatName val="0"/>
          <c:showSerName val="0"/>
          <c:showPercent val="0"/>
          <c:showBubbleSize val="0"/>
        </c:dLbls>
        <c:gapWidth val="50"/>
        <c:overlap val="100"/>
        <c:axId val="92610560"/>
        <c:axId val="92612096"/>
      </c:barChart>
      <c:catAx>
        <c:axId val="92610560"/>
        <c:scaling>
          <c:orientation val="minMax"/>
        </c:scaling>
        <c:delete val="0"/>
        <c:axPos val="b"/>
        <c:majorTickMark val="out"/>
        <c:minorTickMark val="none"/>
        <c:tickLblPos val="nextTo"/>
        <c:txPr>
          <a:bodyPr/>
          <a:lstStyle/>
          <a:p>
            <a:pPr>
              <a:defRPr sz="1400">
                <a:solidFill>
                  <a:srgbClr val="FFFFFF"/>
                </a:solidFill>
              </a:defRPr>
            </a:pPr>
            <a:endParaRPr lang="en-US"/>
          </a:p>
        </c:txPr>
        <c:crossAx val="92612096"/>
        <c:crosses val="autoZero"/>
        <c:auto val="1"/>
        <c:lblAlgn val="ctr"/>
        <c:lblOffset val="100"/>
        <c:noMultiLvlLbl val="0"/>
      </c:catAx>
      <c:valAx>
        <c:axId val="92612096"/>
        <c:scaling>
          <c:orientation val="minMax"/>
        </c:scaling>
        <c:delete val="0"/>
        <c:axPos val="l"/>
        <c:majorGridlines>
          <c:spPr>
            <a:ln>
              <a:noFill/>
            </a:ln>
          </c:spPr>
        </c:majorGridlines>
        <c:numFmt formatCode="0%" sourceLinked="1"/>
        <c:majorTickMark val="none"/>
        <c:minorTickMark val="none"/>
        <c:tickLblPos val="none"/>
        <c:spPr>
          <a:ln>
            <a:noFill/>
          </a:ln>
        </c:spPr>
        <c:crossAx val="92610560"/>
        <c:crosses val="autoZero"/>
        <c:crossBetween val="between"/>
      </c:valAx>
    </c:plotArea>
    <c:legend>
      <c:legendPos val="b"/>
      <c:layout>
        <c:manualLayout>
          <c:xMode val="edge"/>
          <c:yMode val="edge"/>
          <c:x val="4.7910255536507802E-2"/>
          <c:y val="0.82323673437012201"/>
          <c:w val="0.94876513114092298"/>
          <c:h val="0.17676326562987801"/>
        </c:manualLayout>
      </c:layout>
      <c:overlay val="0"/>
      <c:txPr>
        <a:bodyPr/>
        <a:lstStyle/>
        <a:p>
          <a:pPr>
            <a:defRPr sz="1200">
              <a:solidFill>
                <a:srgbClr val="FFFFFF"/>
              </a:solidFill>
            </a:defRPr>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0"/>
    <c:plotArea>
      <c:layout/>
      <c:barChart>
        <c:barDir val="bar"/>
        <c:grouping val="stacked"/>
        <c:varyColors val="0"/>
        <c:ser>
          <c:idx val="0"/>
          <c:order val="0"/>
          <c:tx>
            <c:strRef>
              <c:f>Sheet1!$M$33</c:f>
              <c:strCache>
                <c:ptCount val="1"/>
                <c:pt idx="0">
                  <c:v>Less than HS</c:v>
                </c:pt>
              </c:strCache>
            </c:strRef>
          </c:tx>
          <c:spPr>
            <a:solidFill>
              <a:schemeClr val="accent6">
                <a:lumMod val="50000"/>
              </a:schemeClr>
            </a:solidFill>
            <a:ln>
              <a:solidFill>
                <a:schemeClr val="accent6">
                  <a:lumMod val="50000"/>
                </a:schemeClr>
              </a:solidFill>
            </a:ln>
          </c:spPr>
          <c:invertIfNegative val="0"/>
          <c:dLbls>
            <c:showLegendKey val="0"/>
            <c:showVal val="1"/>
            <c:showCatName val="0"/>
            <c:showSerName val="0"/>
            <c:showPercent val="0"/>
            <c:showBubbleSize val="0"/>
            <c:showLeaderLines val="0"/>
          </c:dLbls>
          <c:cat>
            <c:strRef>
              <c:f>Sheet1!$L$34:$L$39</c:f>
              <c:strCache>
                <c:ptCount val="6"/>
                <c:pt idx="0">
                  <c:v>Total</c:v>
                </c:pt>
                <c:pt idx="1">
                  <c:v>Hispanic/_x000d_Latino</c:v>
                </c:pt>
                <c:pt idx="2">
                  <c:v>American Indian/_x000d_Alaska Native</c:v>
                </c:pt>
                <c:pt idx="3">
                  <c:v>Black/African_x000d_American</c:v>
                </c:pt>
                <c:pt idx="4">
                  <c:v>Asian/Pacific_x000d_Islander</c:v>
                </c:pt>
                <c:pt idx="5">
                  <c:v>White</c:v>
                </c:pt>
              </c:strCache>
            </c:strRef>
          </c:cat>
          <c:val>
            <c:numRef>
              <c:f>Sheet1!$M$34:$M$39</c:f>
              <c:numCache>
                <c:formatCode>0%</c:formatCode>
                <c:ptCount val="6"/>
                <c:pt idx="0">
                  <c:v>9.4661330896745804E-2</c:v>
                </c:pt>
                <c:pt idx="1">
                  <c:v>0.38366601659592398</c:v>
                </c:pt>
                <c:pt idx="2">
                  <c:v>0.15850319440218999</c:v>
                </c:pt>
                <c:pt idx="3">
                  <c:v>8.0279281047584305E-2</c:v>
                </c:pt>
                <c:pt idx="4">
                  <c:v>0.10780043760062701</c:v>
                </c:pt>
                <c:pt idx="5">
                  <c:v>5.71867956381708E-2</c:v>
                </c:pt>
              </c:numCache>
            </c:numRef>
          </c:val>
        </c:ser>
        <c:ser>
          <c:idx val="1"/>
          <c:order val="1"/>
          <c:tx>
            <c:strRef>
              <c:f>Sheet1!$N$33</c:f>
              <c:strCache>
                <c:ptCount val="1"/>
                <c:pt idx="0">
                  <c:v>High school_x000d_completer</c:v>
                </c:pt>
              </c:strCache>
            </c:strRef>
          </c:tx>
          <c:spPr>
            <a:solidFill>
              <a:schemeClr val="accent6">
                <a:lumMod val="75000"/>
              </a:schemeClr>
            </a:solidFill>
            <a:ln>
              <a:solidFill>
                <a:schemeClr val="accent6">
                  <a:lumMod val="75000"/>
                </a:schemeClr>
              </a:solidFill>
            </a:ln>
          </c:spPr>
          <c:invertIfNegative val="0"/>
          <c:dLbls>
            <c:showLegendKey val="0"/>
            <c:showVal val="1"/>
            <c:showCatName val="0"/>
            <c:showSerName val="0"/>
            <c:showPercent val="0"/>
            <c:showBubbleSize val="0"/>
            <c:showLeaderLines val="0"/>
          </c:dLbls>
          <c:cat>
            <c:strRef>
              <c:f>Sheet1!$L$34:$L$39</c:f>
              <c:strCache>
                <c:ptCount val="6"/>
                <c:pt idx="0">
                  <c:v>Total</c:v>
                </c:pt>
                <c:pt idx="1">
                  <c:v>Hispanic/_x000d_Latino</c:v>
                </c:pt>
                <c:pt idx="2">
                  <c:v>American Indian/_x000d_Alaska Native</c:v>
                </c:pt>
                <c:pt idx="3">
                  <c:v>Black/African_x000d_American</c:v>
                </c:pt>
                <c:pt idx="4">
                  <c:v>Asian/Pacific_x000d_Islander</c:v>
                </c:pt>
                <c:pt idx="5">
                  <c:v>White</c:v>
                </c:pt>
              </c:strCache>
            </c:strRef>
          </c:cat>
          <c:val>
            <c:numRef>
              <c:f>Sheet1!$N$34:$N$39</c:f>
              <c:numCache>
                <c:formatCode>0%</c:formatCode>
                <c:ptCount val="6"/>
                <c:pt idx="0">
                  <c:v>0.23604569366283301</c:v>
                </c:pt>
                <c:pt idx="1">
                  <c:v>0.24405854460632501</c:v>
                </c:pt>
                <c:pt idx="2">
                  <c:v>0.37042027032900199</c:v>
                </c:pt>
                <c:pt idx="3">
                  <c:v>0.21770462383983399</c:v>
                </c:pt>
                <c:pt idx="4">
                  <c:v>0.14883581719853001</c:v>
                </c:pt>
                <c:pt idx="5">
                  <c:v>0.23973709195873499</c:v>
                </c:pt>
              </c:numCache>
            </c:numRef>
          </c:val>
        </c:ser>
        <c:ser>
          <c:idx val="2"/>
          <c:order val="2"/>
          <c:tx>
            <c:strRef>
              <c:f>Sheet1!$O$33</c:f>
              <c:strCache>
                <c:ptCount val="1"/>
                <c:pt idx="0">
                  <c:v>Some college</c:v>
                </c:pt>
              </c:strCache>
            </c:strRef>
          </c:tx>
          <c:invertIfNegative val="0"/>
          <c:dLbls>
            <c:showLegendKey val="0"/>
            <c:showVal val="1"/>
            <c:showCatName val="0"/>
            <c:showSerName val="0"/>
            <c:showPercent val="0"/>
            <c:showBubbleSize val="0"/>
            <c:showLeaderLines val="0"/>
          </c:dLbls>
          <c:cat>
            <c:strRef>
              <c:f>Sheet1!$L$34:$L$39</c:f>
              <c:strCache>
                <c:ptCount val="6"/>
                <c:pt idx="0">
                  <c:v>Total</c:v>
                </c:pt>
                <c:pt idx="1">
                  <c:v>Hispanic/_x000d_Latino</c:v>
                </c:pt>
                <c:pt idx="2">
                  <c:v>American Indian/_x000d_Alaska Native</c:v>
                </c:pt>
                <c:pt idx="3">
                  <c:v>Black/African_x000d_American</c:v>
                </c:pt>
                <c:pt idx="4">
                  <c:v>Asian/Pacific_x000d_Islander</c:v>
                </c:pt>
                <c:pt idx="5">
                  <c:v>White</c:v>
                </c:pt>
              </c:strCache>
            </c:strRef>
          </c:cat>
          <c:val>
            <c:numRef>
              <c:f>Sheet1!$O$34:$O$39</c:f>
              <c:numCache>
                <c:formatCode>0%</c:formatCode>
                <c:ptCount val="6"/>
                <c:pt idx="0">
                  <c:v>0.26899936154269599</c:v>
                </c:pt>
                <c:pt idx="1">
                  <c:v>0.182230125043019</c:v>
                </c:pt>
                <c:pt idx="2">
                  <c:v>0.28554044069711898</c:v>
                </c:pt>
                <c:pt idx="3">
                  <c:v>0.358578919328155</c:v>
                </c:pt>
                <c:pt idx="4">
                  <c:v>0.19778722701564599</c:v>
                </c:pt>
                <c:pt idx="5">
                  <c:v>0.28055777848195301</c:v>
                </c:pt>
              </c:numCache>
            </c:numRef>
          </c:val>
        </c:ser>
        <c:ser>
          <c:idx val="3"/>
          <c:order val="3"/>
          <c:tx>
            <c:strRef>
              <c:f>Sheet1!$P$33</c:f>
              <c:strCache>
                <c:ptCount val="1"/>
                <c:pt idx="0">
                  <c:v>Associate's</c:v>
                </c:pt>
              </c:strCache>
            </c:strRef>
          </c:tx>
          <c:invertIfNegative val="0"/>
          <c:dLbls>
            <c:showLegendKey val="0"/>
            <c:showVal val="1"/>
            <c:showCatName val="0"/>
            <c:showSerName val="0"/>
            <c:showPercent val="0"/>
            <c:showBubbleSize val="0"/>
            <c:showLeaderLines val="0"/>
          </c:dLbls>
          <c:cat>
            <c:strRef>
              <c:f>Sheet1!$L$34:$L$39</c:f>
              <c:strCache>
                <c:ptCount val="6"/>
                <c:pt idx="0">
                  <c:v>Total</c:v>
                </c:pt>
                <c:pt idx="1">
                  <c:v>Hispanic/_x000d_Latino</c:v>
                </c:pt>
                <c:pt idx="2">
                  <c:v>American Indian/_x000d_Alaska Native</c:v>
                </c:pt>
                <c:pt idx="3">
                  <c:v>Black/African_x000d_American</c:v>
                </c:pt>
                <c:pt idx="4">
                  <c:v>Asian/Pacific_x000d_Islander</c:v>
                </c:pt>
                <c:pt idx="5">
                  <c:v>White</c:v>
                </c:pt>
              </c:strCache>
            </c:strRef>
          </c:cat>
          <c:val>
            <c:numRef>
              <c:f>Sheet1!$P$34:$P$39</c:f>
              <c:numCache>
                <c:formatCode>0%</c:formatCode>
                <c:ptCount val="6"/>
                <c:pt idx="0">
                  <c:v>9.0654724584046997E-2</c:v>
                </c:pt>
                <c:pt idx="1">
                  <c:v>5.6479675729417603E-2</c:v>
                </c:pt>
                <c:pt idx="2">
                  <c:v>0.10178625755139301</c:v>
                </c:pt>
                <c:pt idx="3">
                  <c:v>0.121470431539691</c:v>
                </c:pt>
                <c:pt idx="4">
                  <c:v>9.3619700284853197E-2</c:v>
                </c:pt>
                <c:pt idx="5">
                  <c:v>9.3057368210302499E-2</c:v>
                </c:pt>
              </c:numCache>
            </c:numRef>
          </c:val>
        </c:ser>
        <c:ser>
          <c:idx val="4"/>
          <c:order val="4"/>
          <c:tx>
            <c:strRef>
              <c:f>Sheet1!$Q$33</c:f>
              <c:strCache>
                <c:ptCount val="1"/>
                <c:pt idx="0">
                  <c:v>Bachelor's or better</c:v>
                </c:pt>
              </c:strCache>
            </c:strRef>
          </c:tx>
          <c:spPr>
            <a:solidFill>
              <a:schemeClr val="bg1"/>
            </a:solidFill>
            <a:ln>
              <a:solidFill>
                <a:schemeClr val="bg1"/>
              </a:solidFill>
            </a:ln>
          </c:spPr>
          <c:invertIfNegative val="0"/>
          <c:dLbls>
            <c:showLegendKey val="0"/>
            <c:showVal val="1"/>
            <c:showCatName val="0"/>
            <c:showSerName val="0"/>
            <c:showPercent val="0"/>
            <c:showBubbleSize val="0"/>
            <c:showLeaderLines val="0"/>
          </c:dLbls>
          <c:cat>
            <c:strRef>
              <c:f>Sheet1!$L$34:$L$39</c:f>
              <c:strCache>
                <c:ptCount val="6"/>
                <c:pt idx="0">
                  <c:v>Total</c:v>
                </c:pt>
                <c:pt idx="1">
                  <c:v>Hispanic/_x000d_Latino</c:v>
                </c:pt>
                <c:pt idx="2">
                  <c:v>American Indian/_x000d_Alaska Native</c:v>
                </c:pt>
                <c:pt idx="3">
                  <c:v>Black/African_x000d_American</c:v>
                </c:pt>
                <c:pt idx="4">
                  <c:v>Asian/Pacific_x000d_Islander</c:v>
                </c:pt>
                <c:pt idx="5">
                  <c:v>White</c:v>
                </c:pt>
              </c:strCache>
            </c:strRef>
          </c:cat>
          <c:val>
            <c:numRef>
              <c:f>Sheet1!$Q$34:$Q$39</c:f>
              <c:numCache>
                <c:formatCode>0%</c:formatCode>
                <c:ptCount val="6"/>
                <c:pt idx="0">
                  <c:v>0.309638889313677</c:v>
                </c:pt>
                <c:pt idx="1">
                  <c:v>0.13356563802531499</c:v>
                </c:pt>
                <c:pt idx="2">
                  <c:v>8.3749837020296397E-2</c:v>
                </c:pt>
                <c:pt idx="3">
                  <c:v>0.221966744244735</c:v>
                </c:pt>
                <c:pt idx="4">
                  <c:v>0.45195681790034298</c:v>
                </c:pt>
                <c:pt idx="5">
                  <c:v>0.32946096571083799</c:v>
                </c:pt>
              </c:numCache>
            </c:numRef>
          </c:val>
        </c:ser>
        <c:dLbls>
          <c:showLegendKey val="0"/>
          <c:showVal val="0"/>
          <c:showCatName val="0"/>
          <c:showSerName val="0"/>
          <c:showPercent val="0"/>
          <c:showBubbleSize val="0"/>
        </c:dLbls>
        <c:gapWidth val="150"/>
        <c:overlap val="100"/>
        <c:axId val="92663168"/>
        <c:axId val="89920640"/>
      </c:barChart>
      <c:catAx>
        <c:axId val="92663168"/>
        <c:scaling>
          <c:orientation val="minMax"/>
        </c:scaling>
        <c:delete val="0"/>
        <c:axPos val="l"/>
        <c:majorTickMark val="out"/>
        <c:minorTickMark val="none"/>
        <c:tickLblPos val="nextTo"/>
        <c:txPr>
          <a:bodyPr/>
          <a:lstStyle/>
          <a:p>
            <a:pPr>
              <a:defRPr>
                <a:solidFill>
                  <a:schemeClr val="bg1"/>
                </a:solidFill>
              </a:defRPr>
            </a:pPr>
            <a:endParaRPr lang="en-US"/>
          </a:p>
        </c:txPr>
        <c:crossAx val="89920640"/>
        <c:crosses val="autoZero"/>
        <c:auto val="1"/>
        <c:lblAlgn val="ctr"/>
        <c:lblOffset val="100"/>
        <c:noMultiLvlLbl val="0"/>
      </c:catAx>
      <c:valAx>
        <c:axId val="89920640"/>
        <c:scaling>
          <c:orientation val="minMax"/>
          <c:max val="1"/>
        </c:scaling>
        <c:delete val="0"/>
        <c:axPos val="b"/>
        <c:majorGridlines>
          <c:spPr>
            <a:ln>
              <a:noFill/>
            </a:ln>
          </c:spPr>
        </c:majorGridlines>
        <c:numFmt formatCode="0%" sourceLinked="1"/>
        <c:majorTickMark val="none"/>
        <c:minorTickMark val="none"/>
        <c:tickLblPos val="none"/>
        <c:spPr>
          <a:ln>
            <a:noFill/>
          </a:ln>
        </c:spPr>
        <c:txPr>
          <a:bodyPr/>
          <a:lstStyle/>
          <a:p>
            <a:pPr>
              <a:defRPr>
                <a:solidFill>
                  <a:srgbClr val="FFFFFF"/>
                </a:solidFill>
              </a:defRPr>
            </a:pPr>
            <a:endParaRPr lang="en-US"/>
          </a:p>
        </c:txPr>
        <c:crossAx val="92663168"/>
        <c:crosses val="autoZero"/>
        <c:crossBetween val="between"/>
      </c:valAx>
    </c:plotArea>
    <c:legend>
      <c:legendPos val="b"/>
      <c:overlay val="0"/>
      <c:txPr>
        <a:bodyPr/>
        <a:lstStyle/>
        <a:p>
          <a:pPr>
            <a:defRPr>
              <a:solidFill>
                <a:srgbClr val="FFFFFF"/>
              </a:solidFill>
            </a:defRPr>
          </a:pPr>
          <a:endParaRPr lang="en-US"/>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spPr>
            <a:solidFill>
              <a:schemeClr val="accent6">
                <a:lumMod val="75000"/>
              </a:schemeClr>
            </a:solidFill>
            <a:ln w="25400" cap="flat" cmpd="sng" algn="ctr">
              <a:solidFill>
                <a:schemeClr val="accent6">
                  <a:lumMod val="75000"/>
                </a:schemeClr>
              </a:solidFill>
              <a:prstDash val="solid"/>
            </a:ln>
            <a:effectLst/>
          </c:spPr>
          <c:invertIfNegative val="0"/>
          <c:cat>
            <c:strRef>
              <c:f>Sheet13!$A$2:$A$29</c:f>
              <c:strCache>
                <c:ptCount val="28"/>
                <c:pt idx="0">
                  <c:v>Social Sciences</c:v>
                </c:pt>
                <c:pt idx="1">
                  <c:v>Area, Ethnic, an</c:v>
                </c:pt>
                <c:pt idx="2">
                  <c:v>Philosophy and R</c:v>
                </c:pt>
                <c:pt idx="3">
                  <c:v>History</c:v>
                </c:pt>
                <c:pt idx="4">
                  <c:v>English Language</c:v>
                </c:pt>
                <c:pt idx="5">
                  <c:v>Linguistics and</c:v>
                </c:pt>
                <c:pt idx="6">
                  <c:v>Biology and Life</c:v>
                </c:pt>
                <c:pt idx="7">
                  <c:v>Mathematics and</c:v>
                </c:pt>
                <c:pt idx="8">
                  <c:v>Fine Arts</c:v>
                </c:pt>
                <c:pt idx="9">
                  <c:v>Liberal Arts and</c:v>
                </c:pt>
                <c:pt idx="10">
                  <c:v>Interdisciplinar</c:v>
                </c:pt>
                <c:pt idx="11">
                  <c:v>Environment and</c:v>
                </c:pt>
                <c:pt idx="12">
                  <c:v>Architecture</c:v>
                </c:pt>
                <c:pt idx="13">
                  <c:v>Criminal Justice</c:v>
                </c:pt>
                <c:pt idx="14">
                  <c:v>Medical and Heal</c:v>
                </c:pt>
                <c:pt idx="15">
                  <c:v>Communications</c:v>
                </c:pt>
                <c:pt idx="16">
                  <c:v>Theology and Rel</c:v>
                </c:pt>
                <c:pt idx="17">
                  <c:v>Psychology</c:v>
                </c:pt>
                <c:pt idx="18">
                  <c:v>Business</c:v>
                </c:pt>
                <c:pt idx="19">
                  <c:v>Computer and Inf</c:v>
                </c:pt>
                <c:pt idx="20">
                  <c:v>Family and Consu</c:v>
                </c:pt>
                <c:pt idx="21">
                  <c:v>Physical Science</c:v>
                </c:pt>
                <c:pt idx="22">
                  <c:v>Education Admini</c:v>
                </c:pt>
                <c:pt idx="23">
                  <c:v>Engineering</c:v>
                </c:pt>
                <c:pt idx="24">
                  <c:v>Engineering Tech</c:v>
                </c:pt>
                <c:pt idx="25">
                  <c:v>Agriculture</c:v>
                </c:pt>
                <c:pt idx="26">
                  <c:v>Public Affairs,</c:v>
                </c:pt>
                <c:pt idx="27">
                  <c:v>Physical Fitness</c:v>
                </c:pt>
              </c:strCache>
            </c:strRef>
          </c:cat>
          <c:val>
            <c:numRef>
              <c:f>Sheet13!$B$2:$B$29</c:f>
              <c:numCache>
                <c:formatCode>General</c:formatCode>
                <c:ptCount val="28"/>
                <c:pt idx="0">
                  <c:v>-20554.100000000009</c:v>
                </c:pt>
                <c:pt idx="1">
                  <c:v>-19787.62</c:v>
                </c:pt>
                <c:pt idx="2">
                  <c:v>-17495.509999999998</c:v>
                </c:pt>
                <c:pt idx="3">
                  <c:v>-15480.83</c:v>
                </c:pt>
                <c:pt idx="4">
                  <c:v>-14838.37</c:v>
                </c:pt>
                <c:pt idx="5">
                  <c:v>-14024.5</c:v>
                </c:pt>
                <c:pt idx="6">
                  <c:v>-13127.71000000001</c:v>
                </c:pt>
                <c:pt idx="7">
                  <c:v>-10967.47</c:v>
                </c:pt>
                <c:pt idx="8">
                  <c:v>-10404.56</c:v>
                </c:pt>
                <c:pt idx="9">
                  <c:v>-10250.009999999989</c:v>
                </c:pt>
                <c:pt idx="10">
                  <c:v>-9554.0800000000017</c:v>
                </c:pt>
                <c:pt idx="11">
                  <c:v>-9223.320000000007</c:v>
                </c:pt>
                <c:pt idx="12">
                  <c:v>-8972.3300000000017</c:v>
                </c:pt>
                <c:pt idx="13">
                  <c:v>-8030.6000000000058</c:v>
                </c:pt>
                <c:pt idx="14">
                  <c:v>-6564.9100000000026</c:v>
                </c:pt>
                <c:pt idx="15">
                  <c:v>-5269.3399999999956</c:v>
                </c:pt>
                <c:pt idx="16">
                  <c:v>-4356.75</c:v>
                </c:pt>
                <c:pt idx="17">
                  <c:v>-3762.7800000000061</c:v>
                </c:pt>
                <c:pt idx="18">
                  <c:v>-3469.4499999999971</c:v>
                </c:pt>
                <c:pt idx="19">
                  <c:v>-2816.8999999999942</c:v>
                </c:pt>
                <c:pt idx="20">
                  <c:v>-2687.0199999999968</c:v>
                </c:pt>
                <c:pt idx="21">
                  <c:v>-1931.259999999995</c:v>
                </c:pt>
                <c:pt idx="22">
                  <c:v>-1497.860000000001</c:v>
                </c:pt>
                <c:pt idx="23">
                  <c:v>190.9300000000076</c:v>
                </c:pt>
                <c:pt idx="24">
                  <c:v>383.38999999999942</c:v>
                </c:pt>
                <c:pt idx="25">
                  <c:v>405.80999999999767</c:v>
                </c:pt>
                <c:pt idx="26">
                  <c:v>770.11999999999534</c:v>
                </c:pt>
                <c:pt idx="27">
                  <c:v>5870.4499999999971</c:v>
                </c:pt>
              </c:numCache>
            </c:numRef>
          </c:val>
        </c:ser>
        <c:dLbls>
          <c:showLegendKey val="0"/>
          <c:showVal val="0"/>
          <c:showCatName val="0"/>
          <c:showSerName val="0"/>
          <c:showPercent val="0"/>
          <c:showBubbleSize val="0"/>
        </c:dLbls>
        <c:gapWidth val="150"/>
        <c:axId val="89950080"/>
        <c:axId val="89951616"/>
      </c:barChart>
      <c:catAx>
        <c:axId val="89950080"/>
        <c:scaling>
          <c:orientation val="minMax"/>
        </c:scaling>
        <c:delete val="0"/>
        <c:axPos val="b"/>
        <c:majorTickMark val="out"/>
        <c:minorTickMark val="none"/>
        <c:tickLblPos val="nextTo"/>
        <c:txPr>
          <a:bodyPr rot="-5400000" vert="horz"/>
          <a:lstStyle/>
          <a:p>
            <a:pPr>
              <a:defRPr>
                <a:solidFill>
                  <a:srgbClr val="FFFFFF"/>
                </a:solidFill>
              </a:defRPr>
            </a:pPr>
            <a:endParaRPr lang="en-US"/>
          </a:p>
        </c:txPr>
        <c:crossAx val="89951616"/>
        <c:crosses val="autoZero"/>
        <c:auto val="1"/>
        <c:lblAlgn val="ctr"/>
        <c:lblOffset val="100"/>
        <c:noMultiLvlLbl val="0"/>
      </c:catAx>
      <c:valAx>
        <c:axId val="89951616"/>
        <c:scaling>
          <c:orientation val="minMax"/>
        </c:scaling>
        <c:delete val="0"/>
        <c:axPos val="l"/>
        <c:numFmt formatCode="&quot;$&quot;#,##0" sourceLinked="0"/>
        <c:majorTickMark val="out"/>
        <c:minorTickMark val="none"/>
        <c:tickLblPos val="nextTo"/>
        <c:txPr>
          <a:bodyPr/>
          <a:lstStyle/>
          <a:p>
            <a:pPr>
              <a:defRPr>
                <a:solidFill>
                  <a:srgbClr val="FFFFFF"/>
                </a:solidFill>
              </a:defRPr>
            </a:pPr>
            <a:endParaRPr lang="en-US"/>
          </a:p>
        </c:txPr>
        <c:crossAx val="89950080"/>
        <c:crosses val="autoZero"/>
        <c:crossBetween val="between"/>
      </c:valAx>
    </c:plotArea>
    <c:plotVisOnly val="1"/>
    <c:dispBlanksAs val="gap"/>
    <c:showDLblsOverMax val="0"/>
  </c:chart>
  <c:txPr>
    <a:bodyPr/>
    <a:lstStyle/>
    <a:p>
      <a:pPr>
        <a:defRPr>
          <a:latin typeface="Helvetica"/>
          <a:cs typeface="Helvetica"/>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1.2345679012345699E-2"/>
          <c:y val="3.6478424591628297E-2"/>
          <c:w val="0.95987654320987703"/>
          <c:h val="0.70333495877009999"/>
        </c:manualLayout>
      </c:layout>
      <c:barChart>
        <c:barDir val="col"/>
        <c:grouping val="clustered"/>
        <c:varyColors val="0"/>
        <c:dLbls>
          <c:showLegendKey val="0"/>
          <c:showVal val="0"/>
          <c:showCatName val="0"/>
          <c:showSerName val="0"/>
          <c:showPercent val="0"/>
          <c:showBubbleSize val="0"/>
        </c:dLbls>
        <c:gapWidth val="150"/>
        <c:axId val="93819264"/>
        <c:axId val="93820800"/>
      </c:barChart>
      <c:catAx>
        <c:axId val="93819264"/>
        <c:scaling>
          <c:orientation val="minMax"/>
        </c:scaling>
        <c:delete val="0"/>
        <c:axPos val="b"/>
        <c:majorTickMark val="out"/>
        <c:minorTickMark val="none"/>
        <c:tickLblPos val="nextTo"/>
        <c:txPr>
          <a:bodyPr rot="-5400000" vert="horz"/>
          <a:lstStyle/>
          <a:p>
            <a:pPr>
              <a:defRPr/>
            </a:pPr>
            <a:endParaRPr lang="en-US"/>
          </a:p>
        </c:txPr>
        <c:crossAx val="93820800"/>
        <c:crosses val="autoZero"/>
        <c:auto val="1"/>
        <c:lblAlgn val="ctr"/>
        <c:lblOffset val="100"/>
        <c:noMultiLvlLbl val="0"/>
      </c:catAx>
      <c:valAx>
        <c:axId val="93820800"/>
        <c:scaling>
          <c:orientation val="minMax"/>
        </c:scaling>
        <c:delete val="1"/>
        <c:axPos val="l"/>
        <c:numFmt formatCode="0%" sourceLinked="1"/>
        <c:majorTickMark val="out"/>
        <c:minorTickMark val="none"/>
        <c:tickLblPos val="nextTo"/>
        <c:crossAx val="93819264"/>
        <c:crosses val="autoZero"/>
        <c:crossBetween val="between"/>
      </c:valAx>
      <c:spPr>
        <a:noFill/>
        <a:ln w="25400">
          <a:noFill/>
        </a:ln>
      </c:spPr>
    </c:plotArea>
    <c:plotVisOnly val="1"/>
    <c:dispBlanksAs val="gap"/>
    <c:showDLblsOverMax val="0"/>
  </c:chart>
  <c:txPr>
    <a:bodyPr/>
    <a:lstStyle/>
    <a:p>
      <a:pPr>
        <a:defRPr>
          <a:latin typeface="Helvetica"/>
          <a:cs typeface="Helvetica"/>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spPr>
            <a:solidFill>
              <a:schemeClr val="accent6">
                <a:lumMod val="75000"/>
              </a:schemeClr>
            </a:solidFill>
          </c:spPr>
          <c:invertIfNegative val="0"/>
          <c:dLbls>
            <c:txPr>
              <a:bodyPr/>
              <a:lstStyle/>
              <a:p>
                <a:pPr>
                  <a:defRPr>
                    <a:solidFill>
                      <a:srgbClr val="FFFFFF"/>
                    </a:solidFill>
                  </a:defRPr>
                </a:pPr>
                <a:endParaRPr lang="en-US"/>
              </a:p>
            </c:txPr>
            <c:showLegendKey val="0"/>
            <c:showVal val="1"/>
            <c:showCatName val="0"/>
            <c:showSerName val="0"/>
            <c:showPercent val="0"/>
            <c:showBubbleSize val="0"/>
            <c:showLeaderLines val="0"/>
          </c:dLbls>
          <c:cat>
            <c:strRef>
              <c:f>Sheet12!$S$2:$S$29</c:f>
              <c:strCache>
                <c:ptCount val="28"/>
                <c:pt idx="0">
                  <c:v>Philosophy and R</c:v>
                </c:pt>
                <c:pt idx="1">
                  <c:v>Area, Ethnic, an</c:v>
                </c:pt>
                <c:pt idx="2">
                  <c:v>Liberal Arts and</c:v>
                </c:pt>
                <c:pt idx="3">
                  <c:v>Interdisciplinar</c:v>
                </c:pt>
                <c:pt idx="4">
                  <c:v>Fine Arts</c:v>
                </c:pt>
                <c:pt idx="5">
                  <c:v>English Language</c:v>
                </c:pt>
                <c:pt idx="6">
                  <c:v>Psychology</c:v>
                </c:pt>
                <c:pt idx="7">
                  <c:v>Mathematics and</c:v>
                </c:pt>
                <c:pt idx="8">
                  <c:v>Education</c:v>
                </c:pt>
                <c:pt idx="9">
                  <c:v>Family and Consu</c:v>
                </c:pt>
                <c:pt idx="10">
                  <c:v>Public Affairs,</c:v>
                </c:pt>
                <c:pt idx="11">
                  <c:v>Medical and Heal</c:v>
                </c:pt>
                <c:pt idx="12">
                  <c:v>Communications</c:v>
                </c:pt>
                <c:pt idx="13">
                  <c:v>History</c:v>
                </c:pt>
                <c:pt idx="14">
                  <c:v>Architecture</c:v>
                </c:pt>
                <c:pt idx="15">
                  <c:v>Theology and Rel</c:v>
                </c:pt>
                <c:pt idx="16">
                  <c:v>Linguistics and</c:v>
                </c:pt>
                <c:pt idx="17">
                  <c:v>Social Sciences</c:v>
                </c:pt>
                <c:pt idx="18">
                  <c:v>Biology and Life</c:v>
                </c:pt>
                <c:pt idx="19">
                  <c:v>Physical Science</c:v>
                </c:pt>
                <c:pt idx="20">
                  <c:v>Environment and</c:v>
                </c:pt>
                <c:pt idx="21">
                  <c:v>Criminal Justice</c:v>
                </c:pt>
                <c:pt idx="22">
                  <c:v>Physical Fitness</c:v>
                </c:pt>
                <c:pt idx="23">
                  <c:v>Business</c:v>
                </c:pt>
                <c:pt idx="24">
                  <c:v>Agriculture</c:v>
                </c:pt>
                <c:pt idx="25">
                  <c:v>Computer and Inf</c:v>
                </c:pt>
                <c:pt idx="26">
                  <c:v>Engineering</c:v>
                </c:pt>
                <c:pt idx="27">
                  <c:v>Engineering Tech</c:v>
                </c:pt>
              </c:strCache>
            </c:strRef>
          </c:cat>
          <c:val>
            <c:numRef>
              <c:f>Sheet12!$T$2:$T$29</c:f>
              <c:numCache>
                <c:formatCode>0%</c:formatCode>
                <c:ptCount val="28"/>
                <c:pt idx="0">
                  <c:v>0.46352189999999999</c:v>
                </c:pt>
                <c:pt idx="1">
                  <c:v>0.51257039999999998</c:v>
                </c:pt>
                <c:pt idx="2">
                  <c:v>0.51589070000000004</c:v>
                </c:pt>
                <c:pt idx="3">
                  <c:v>0.52429110000000001</c:v>
                </c:pt>
                <c:pt idx="4">
                  <c:v>0.5349332</c:v>
                </c:pt>
                <c:pt idx="5">
                  <c:v>0.54796029999999996</c:v>
                </c:pt>
                <c:pt idx="6">
                  <c:v>0.54848459999999999</c:v>
                </c:pt>
                <c:pt idx="7">
                  <c:v>0.57135449999999999</c:v>
                </c:pt>
                <c:pt idx="8">
                  <c:v>0.57188399999999995</c:v>
                </c:pt>
                <c:pt idx="9">
                  <c:v>0.59639140000000002</c:v>
                </c:pt>
                <c:pt idx="10">
                  <c:v>0.60202520000000004</c:v>
                </c:pt>
                <c:pt idx="11">
                  <c:v>0.60224759999999999</c:v>
                </c:pt>
                <c:pt idx="12">
                  <c:v>0.61391929999999995</c:v>
                </c:pt>
                <c:pt idx="13">
                  <c:v>0.61600350000000004</c:v>
                </c:pt>
                <c:pt idx="14">
                  <c:v>0.62169359999999996</c:v>
                </c:pt>
                <c:pt idx="15">
                  <c:v>0.62300259999999996</c:v>
                </c:pt>
                <c:pt idx="16">
                  <c:v>0.6376115</c:v>
                </c:pt>
                <c:pt idx="17">
                  <c:v>0.63924499999999995</c:v>
                </c:pt>
                <c:pt idx="18">
                  <c:v>0.64313609999999999</c:v>
                </c:pt>
                <c:pt idx="19">
                  <c:v>0.6455514</c:v>
                </c:pt>
                <c:pt idx="20">
                  <c:v>0.65344500000000005</c:v>
                </c:pt>
                <c:pt idx="21">
                  <c:v>0.65386909999999998</c:v>
                </c:pt>
                <c:pt idx="22">
                  <c:v>0.66464650000000003</c:v>
                </c:pt>
                <c:pt idx="23">
                  <c:v>0.70348429999999995</c:v>
                </c:pt>
                <c:pt idx="24">
                  <c:v>0.73744259999999995</c:v>
                </c:pt>
                <c:pt idx="25">
                  <c:v>0.7389249</c:v>
                </c:pt>
                <c:pt idx="26">
                  <c:v>0.78803619999999996</c:v>
                </c:pt>
                <c:pt idx="27">
                  <c:v>0.88587950000000004</c:v>
                </c:pt>
              </c:numCache>
            </c:numRef>
          </c:val>
        </c:ser>
        <c:dLbls>
          <c:showLegendKey val="0"/>
          <c:showVal val="0"/>
          <c:showCatName val="0"/>
          <c:showSerName val="0"/>
          <c:showPercent val="0"/>
          <c:showBubbleSize val="0"/>
        </c:dLbls>
        <c:gapWidth val="150"/>
        <c:axId val="93845376"/>
        <c:axId val="93846912"/>
      </c:barChart>
      <c:catAx>
        <c:axId val="93845376"/>
        <c:scaling>
          <c:orientation val="minMax"/>
        </c:scaling>
        <c:delete val="0"/>
        <c:axPos val="b"/>
        <c:majorTickMark val="out"/>
        <c:minorTickMark val="none"/>
        <c:tickLblPos val="nextTo"/>
        <c:txPr>
          <a:bodyPr/>
          <a:lstStyle/>
          <a:p>
            <a:pPr>
              <a:defRPr>
                <a:solidFill>
                  <a:srgbClr val="FFFFFF"/>
                </a:solidFill>
              </a:defRPr>
            </a:pPr>
            <a:endParaRPr lang="en-US"/>
          </a:p>
        </c:txPr>
        <c:crossAx val="93846912"/>
        <c:crosses val="autoZero"/>
        <c:auto val="1"/>
        <c:lblAlgn val="ctr"/>
        <c:lblOffset val="100"/>
        <c:noMultiLvlLbl val="0"/>
      </c:catAx>
      <c:valAx>
        <c:axId val="93846912"/>
        <c:scaling>
          <c:orientation val="minMax"/>
        </c:scaling>
        <c:delete val="1"/>
        <c:axPos val="l"/>
        <c:numFmt formatCode="0%" sourceLinked="1"/>
        <c:majorTickMark val="out"/>
        <c:minorTickMark val="none"/>
        <c:tickLblPos val="nextTo"/>
        <c:crossAx val="93845376"/>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0.100820067534973"/>
          <c:y val="4.4378698224852103E-2"/>
          <c:w val="0.77520501688374299"/>
          <c:h val="0.77810650887573896"/>
        </c:manualLayout>
      </c:layout>
      <c:barChart>
        <c:barDir val="col"/>
        <c:grouping val="clustered"/>
        <c:varyColors val="0"/>
        <c:ser>
          <c:idx val="1"/>
          <c:order val="0"/>
          <c:tx>
            <c:strRef>
              <c:f>genprcnt_3!$I$51</c:f>
              <c:strCache>
                <c:ptCount val="1"/>
                <c:pt idx="0">
                  <c:v>CPI-Adjusted Appropriation</c:v>
                </c:pt>
              </c:strCache>
            </c:strRef>
          </c:tx>
          <c:spPr>
            <a:solidFill>
              <a:schemeClr val="accent6">
                <a:lumMod val="75000"/>
              </a:schemeClr>
            </a:solidFill>
          </c:spPr>
          <c:invertIfNegative val="0"/>
          <c:cat>
            <c:strRef>
              <c:f>genprcnt_3!$G$52:$G$65</c:f>
              <c:strCache>
                <c:ptCount val="14"/>
                <c:pt idx="0">
                  <c:v>1987-89</c:v>
                </c:pt>
                <c:pt idx="1">
                  <c:v>1989-91</c:v>
                </c:pt>
                <c:pt idx="2">
                  <c:v>1991-93</c:v>
                </c:pt>
                <c:pt idx="3">
                  <c:v>1993-95</c:v>
                </c:pt>
                <c:pt idx="4">
                  <c:v>1995-97</c:v>
                </c:pt>
                <c:pt idx="5">
                  <c:v>1997-99</c:v>
                </c:pt>
                <c:pt idx="6">
                  <c:v>1999-01</c:v>
                </c:pt>
                <c:pt idx="7">
                  <c:v>2001-03</c:v>
                </c:pt>
                <c:pt idx="8">
                  <c:v>2003-05</c:v>
                </c:pt>
                <c:pt idx="9">
                  <c:v>2005-07</c:v>
                </c:pt>
                <c:pt idx="10">
                  <c:v>2007-09</c:v>
                </c:pt>
                <c:pt idx="11">
                  <c:v>2009-11</c:v>
                </c:pt>
                <c:pt idx="12">
                  <c:v>2011-13</c:v>
                </c:pt>
                <c:pt idx="13">
                  <c:v>2013-15</c:v>
                </c:pt>
              </c:strCache>
            </c:strRef>
          </c:cat>
          <c:val>
            <c:numRef>
              <c:f>genprcnt_3!$I$52:$I$65</c:f>
              <c:numCache>
                <c:formatCode>_(* #,##0.0_);_(* \(#,##0.0\);_(* "-"??_);_(@_)</c:formatCode>
                <c:ptCount val="14"/>
                <c:pt idx="0">
                  <c:v>565.20000000000005</c:v>
                </c:pt>
                <c:pt idx="1">
                  <c:v>517.9</c:v>
                </c:pt>
                <c:pt idx="2">
                  <c:v>485.5</c:v>
                </c:pt>
                <c:pt idx="3">
                  <c:v>425</c:v>
                </c:pt>
                <c:pt idx="4">
                  <c:v>365.8</c:v>
                </c:pt>
                <c:pt idx="5">
                  <c:v>417.8</c:v>
                </c:pt>
                <c:pt idx="6">
                  <c:v>488.8</c:v>
                </c:pt>
                <c:pt idx="7">
                  <c:v>466.1</c:v>
                </c:pt>
                <c:pt idx="8">
                  <c:v>405.3</c:v>
                </c:pt>
                <c:pt idx="9">
                  <c:v>421</c:v>
                </c:pt>
                <c:pt idx="10">
                  <c:v>456.3</c:v>
                </c:pt>
                <c:pt idx="11">
                  <c:v>421</c:v>
                </c:pt>
                <c:pt idx="12">
                  <c:v>339.2</c:v>
                </c:pt>
                <c:pt idx="13">
                  <c:v>363.8</c:v>
                </c:pt>
              </c:numCache>
            </c:numRef>
          </c:val>
        </c:ser>
        <c:dLbls>
          <c:showLegendKey val="0"/>
          <c:showVal val="0"/>
          <c:showCatName val="0"/>
          <c:showSerName val="0"/>
          <c:showPercent val="0"/>
          <c:showBubbleSize val="0"/>
        </c:dLbls>
        <c:gapWidth val="150"/>
        <c:axId val="93863936"/>
        <c:axId val="93865472"/>
      </c:barChart>
      <c:lineChart>
        <c:grouping val="standard"/>
        <c:varyColors val="0"/>
        <c:ser>
          <c:idx val="2"/>
          <c:order val="1"/>
          <c:tx>
            <c:strRef>
              <c:f>genprcnt_3!$J$51</c:f>
              <c:strCache>
                <c:ptCount val="1"/>
                <c:pt idx="0">
                  <c:v>FTE Enrollment</c:v>
                </c:pt>
              </c:strCache>
            </c:strRef>
          </c:tx>
          <c:spPr>
            <a:ln w="38100">
              <a:solidFill>
                <a:schemeClr val="bg2">
                  <a:lumMod val="75000"/>
                </a:schemeClr>
              </a:solidFill>
            </a:ln>
          </c:spPr>
          <c:marker>
            <c:symbol val="none"/>
          </c:marker>
          <c:cat>
            <c:strRef>
              <c:f>genprcnt_3!$G$52:$G$65</c:f>
              <c:strCache>
                <c:ptCount val="14"/>
                <c:pt idx="0">
                  <c:v>1987-89</c:v>
                </c:pt>
                <c:pt idx="1">
                  <c:v>1989-91</c:v>
                </c:pt>
                <c:pt idx="2">
                  <c:v>1991-93</c:v>
                </c:pt>
                <c:pt idx="3">
                  <c:v>1993-95</c:v>
                </c:pt>
                <c:pt idx="4">
                  <c:v>1995-97</c:v>
                </c:pt>
                <c:pt idx="5">
                  <c:v>1997-99</c:v>
                </c:pt>
                <c:pt idx="6">
                  <c:v>1999-01</c:v>
                </c:pt>
                <c:pt idx="7">
                  <c:v>2001-03</c:v>
                </c:pt>
                <c:pt idx="8">
                  <c:v>2003-05</c:v>
                </c:pt>
                <c:pt idx="9">
                  <c:v>2005-07</c:v>
                </c:pt>
                <c:pt idx="10">
                  <c:v>2007-09</c:v>
                </c:pt>
                <c:pt idx="11">
                  <c:v>2009-11</c:v>
                </c:pt>
                <c:pt idx="12">
                  <c:v>2011-13</c:v>
                </c:pt>
                <c:pt idx="13">
                  <c:v>2013-15</c:v>
                </c:pt>
              </c:strCache>
            </c:strRef>
          </c:cat>
          <c:val>
            <c:numRef>
              <c:f>genprcnt_3!$J$52:$J$65</c:f>
              <c:numCache>
                <c:formatCode>#,##0;\-#,##0;"-";</c:formatCode>
                <c:ptCount val="14"/>
                <c:pt idx="0">
                  <c:v>114605</c:v>
                </c:pt>
                <c:pt idx="1">
                  <c:v>117117</c:v>
                </c:pt>
                <c:pt idx="2">
                  <c:v>109994</c:v>
                </c:pt>
                <c:pt idx="3">
                  <c:v>107499</c:v>
                </c:pt>
                <c:pt idx="4">
                  <c:v>110513</c:v>
                </c:pt>
                <c:pt idx="5">
                  <c:v>114707</c:v>
                </c:pt>
                <c:pt idx="6">
                  <c:v>122539</c:v>
                </c:pt>
                <c:pt idx="7">
                  <c:v>137737</c:v>
                </c:pt>
                <c:pt idx="8">
                  <c:v>142837.55370370371</c:v>
                </c:pt>
                <c:pt idx="9">
                  <c:v>143000.05185185181</c:v>
                </c:pt>
                <c:pt idx="10">
                  <c:v>147880</c:v>
                </c:pt>
                <c:pt idx="11">
                  <c:v>165901</c:v>
                </c:pt>
                <c:pt idx="12">
                  <c:v>174169</c:v>
                </c:pt>
                <c:pt idx="13">
                  <c:v>177078</c:v>
                </c:pt>
              </c:numCache>
            </c:numRef>
          </c:val>
          <c:smooth val="0"/>
        </c:ser>
        <c:dLbls>
          <c:showLegendKey val="0"/>
          <c:showVal val="0"/>
          <c:showCatName val="0"/>
          <c:showSerName val="0"/>
          <c:showPercent val="0"/>
          <c:showBubbleSize val="0"/>
        </c:dLbls>
        <c:marker val="1"/>
        <c:smooth val="0"/>
        <c:axId val="93867392"/>
        <c:axId val="93873280"/>
      </c:lineChart>
      <c:catAx>
        <c:axId val="93863936"/>
        <c:scaling>
          <c:orientation val="minMax"/>
        </c:scaling>
        <c:delete val="0"/>
        <c:axPos val="b"/>
        <c:numFmt formatCode="General" sourceLinked="1"/>
        <c:majorTickMark val="none"/>
        <c:minorTickMark val="none"/>
        <c:tickLblPos val="nextTo"/>
        <c:spPr>
          <a:ln w="6350">
            <a:solidFill>
              <a:schemeClr val="bg1"/>
            </a:solidFill>
          </a:ln>
        </c:spPr>
        <c:txPr>
          <a:bodyPr rot="-2700000" vert="horz"/>
          <a:lstStyle/>
          <a:p>
            <a:pPr>
              <a:defRPr sz="1000" b="0" i="0" u="none" strike="noStrike" baseline="0">
                <a:solidFill>
                  <a:srgbClr val="FFFFFF"/>
                </a:solidFill>
                <a:latin typeface="Calibri"/>
                <a:ea typeface="Calibri"/>
                <a:cs typeface="Calibri"/>
              </a:defRPr>
            </a:pPr>
            <a:endParaRPr lang="en-US"/>
          </a:p>
        </c:txPr>
        <c:crossAx val="93865472"/>
        <c:crosses val="autoZero"/>
        <c:auto val="0"/>
        <c:lblAlgn val="ctr"/>
        <c:lblOffset val="100"/>
        <c:tickLblSkip val="1"/>
        <c:tickMarkSkip val="1"/>
        <c:noMultiLvlLbl val="0"/>
      </c:catAx>
      <c:valAx>
        <c:axId val="93865472"/>
        <c:scaling>
          <c:orientation val="minMax"/>
          <c:max val="1000"/>
          <c:min val="0"/>
        </c:scaling>
        <c:delete val="0"/>
        <c:axPos val="l"/>
        <c:title>
          <c:tx>
            <c:rich>
              <a:bodyPr/>
              <a:lstStyle/>
              <a:p>
                <a:pPr>
                  <a:defRPr sz="1400" b="1" i="0" u="none" strike="noStrike" baseline="0">
                    <a:solidFill>
                      <a:srgbClr val="FFFFFF"/>
                    </a:solidFill>
                    <a:latin typeface="Calibri"/>
                    <a:ea typeface="Calibri"/>
                    <a:cs typeface="Calibri"/>
                  </a:defRPr>
                </a:pPr>
                <a:r>
                  <a:rPr lang="en-US" sz="1400" b="1" baseline="0">
                    <a:solidFill>
                      <a:srgbClr val="FFFFFF"/>
                    </a:solidFill>
                  </a:rPr>
                  <a:t>Dollars in Millions</a:t>
                </a:r>
              </a:p>
            </c:rich>
          </c:tx>
          <c:layout>
            <c:manualLayout>
              <c:xMode val="edge"/>
              <c:yMode val="edge"/>
              <c:x val="1.8564900805633699E-3"/>
              <c:y val="0.26035502958579898"/>
            </c:manualLayout>
          </c:layout>
          <c:overlay val="0"/>
          <c:spPr>
            <a:noFill/>
            <a:ln w="25400">
              <a:noFill/>
            </a:ln>
          </c:spPr>
        </c:title>
        <c:numFmt formatCode="\$#,##0" sourceLinked="0"/>
        <c:majorTickMark val="out"/>
        <c:minorTickMark val="none"/>
        <c:tickLblPos val="nextTo"/>
        <c:spPr>
          <a:ln w="6350">
            <a:solidFill>
              <a:schemeClr val="bg1"/>
            </a:solidFill>
          </a:ln>
        </c:spPr>
        <c:txPr>
          <a:bodyPr rot="0" vert="horz"/>
          <a:lstStyle/>
          <a:p>
            <a:pPr>
              <a:defRPr sz="1000" b="0" i="0" u="none" strike="noStrike" baseline="0">
                <a:solidFill>
                  <a:srgbClr val="FFFFFF"/>
                </a:solidFill>
                <a:latin typeface="Calibri"/>
                <a:ea typeface="Calibri"/>
                <a:cs typeface="Calibri"/>
              </a:defRPr>
            </a:pPr>
            <a:endParaRPr lang="en-US"/>
          </a:p>
        </c:txPr>
        <c:crossAx val="93863936"/>
        <c:crosses val="autoZero"/>
        <c:crossBetween val="between"/>
        <c:majorUnit val="200"/>
        <c:minorUnit val="50"/>
      </c:valAx>
      <c:catAx>
        <c:axId val="93867392"/>
        <c:scaling>
          <c:orientation val="minMax"/>
        </c:scaling>
        <c:delete val="1"/>
        <c:axPos val="b"/>
        <c:majorTickMark val="out"/>
        <c:minorTickMark val="none"/>
        <c:tickLblPos val="nextTo"/>
        <c:crossAx val="93873280"/>
        <c:crosses val="autoZero"/>
        <c:auto val="0"/>
        <c:lblAlgn val="ctr"/>
        <c:lblOffset val="100"/>
        <c:noMultiLvlLbl val="0"/>
      </c:catAx>
      <c:valAx>
        <c:axId val="93873280"/>
        <c:scaling>
          <c:orientation val="minMax"/>
          <c:min val="0"/>
        </c:scaling>
        <c:delete val="0"/>
        <c:axPos val="r"/>
        <c:title>
          <c:tx>
            <c:rich>
              <a:bodyPr/>
              <a:lstStyle/>
              <a:p>
                <a:pPr>
                  <a:defRPr sz="1400" b="1" i="0" u="none" strike="noStrike" baseline="0">
                    <a:solidFill>
                      <a:srgbClr val="FFFFFF"/>
                    </a:solidFill>
                    <a:latin typeface="Calibri"/>
                    <a:ea typeface="Calibri"/>
                    <a:cs typeface="Calibri"/>
                  </a:defRPr>
                </a:pPr>
                <a:r>
                  <a:rPr lang="en-US" sz="1400" b="1" baseline="0">
                    <a:solidFill>
                      <a:srgbClr val="FFFFFF"/>
                    </a:solidFill>
                  </a:rPr>
                  <a:t>Biennial FTE Enrollment</a:t>
                </a:r>
              </a:p>
            </c:rich>
          </c:tx>
          <c:layout>
            <c:manualLayout>
              <c:xMode val="edge"/>
              <c:yMode val="edge"/>
              <c:x val="0.969566416354251"/>
              <c:y val="0.224852071005917"/>
            </c:manualLayout>
          </c:layout>
          <c:overlay val="0"/>
          <c:spPr>
            <a:noFill/>
            <a:ln w="25400">
              <a:noFill/>
            </a:ln>
          </c:spPr>
        </c:title>
        <c:numFmt formatCode="#,##0;\-#,##0;&quot;0&quot;;" sourceLinked="0"/>
        <c:majorTickMark val="out"/>
        <c:minorTickMark val="none"/>
        <c:tickLblPos val="nextTo"/>
        <c:spPr>
          <a:ln w="6350">
            <a:solidFill>
              <a:schemeClr val="bg1"/>
            </a:solidFill>
          </a:ln>
        </c:spPr>
        <c:txPr>
          <a:bodyPr rot="0" vert="horz"/>
          <a:lstStyle/>
          <a:p>
            <a:pPr>
              <a:defRPr sz="1000" b="0" i="0" u="none" strike="noStrike" baseline="0">
                <a:solidFill>
                  <a:srgbClr val="FFFFFF"/>
                </a:solidFill>
                <a:latin typeface="Calibri"/>
                <a:ea typeface="Calibri"/>
                <a:cs typeface="Calibri"/>
              </a:defRPr>
            </a:pPr>
            <a:endParaRPr lang="en-US"/>
          </a:p>
        </c:txPr>
        <c:crossAx val="93867392"/>
        <c:crosses val="max"/>
        <c:crossBetween val="between"/>
        <c:majorUnit val="50000"/>
        <c:minorUnit val="5000"/>
      </c:valAx>
    </c:plotArea>
    <c:legend>
      <c:legendPos val="b"/>
      <c:layout>
        <c:manualLayout>
          <c:xMode val="edge"/>
          <c:yMode val="edge"/>
          <c:x val="8.2568911881673299E-2"/>
          <c:y val="0.92011834319526598"/>
          <c:w val="0.80734072495641396"/>
          <c:h val="6.5088757396449703E-2"/>
        </c:manualLayout>
      </c:layout>
      <c:overlay val="0"/>
      <c:txPr>
        <a:bodyPr/>
        <a:lstStyle/>
        <a:p>
          <a:pPr>
            <a:defRPr sz="1200" b="0" i="0" u="none" strike="noStrike" baseline="0">
              <a:solidFill>
                <a:srgbClr val="FFFFFF"/>
              </a:solidFill>
              <a:latin typeface="Calibri"/>
              <a:ea typeface="Calibri"/>
              <a:cs typeface="Calibri"/>
            </a:defRPr>
          </a:pPr>
          <a:endParaRPr lang="en-US"/>
        </a:p>
      </c:txPr>
    </c:legend>
    <c:plotVisOnly val="1"/>
    <c:dispBlanksAs val="gap"/>
    <c:showDLblsOverMax val="0"/>
  </c:chart>
  <c:spPr>
    <a:ln>
      <a:noFill/>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[1]Sheet2!$C$22</c:f>
              <c:strCache>
                <c:ptCount val="1"/>
                <c:pt idx="0">
                  <c:v>CPI-Adjusted Appropriation</c:v>
                </c:pt>
              </c:strCache>
            </c:strRef>
          </c:tx>
          <c:spPr>
            <a:solidFill>
              <a:schemeClr val="accent6">
                <a:lumMod val="75000"/>
              </a:schemeClr>
            </a:solidFill>
            <a:ln>
              <a:noFill/>
            </a:ln>
          </c:spPr>
          <c:invertIfNegative val="0"/>
          <c:cat>
            <c:strRef>
              <c:f>[1]Sheet2!$B$23:$B$32</c:f>
              <c:strCache>
                <c:ptCount val="10"/>
                <c:pt idx="0">
                  <c:v>1995-97</c:v>
                </c:pt>
                <c:pt idx="1">
                  <c:v>1997-99</c:v>
                </c:pt>
                <c:pt idx="2">
                  <c:v>1999-01</c:v>
                </c:pt>
                <c:pt idx="3">
                  <c:v>2001-03</c:v>
                </c:pt>
                <c:pt idx="4">
                  <c:v>2003-05</c:v>
                </c:pt>
                <c:pt idx="5">
                  <c:v>2005-07</c:v>
                </c:pt>
                <c:pt idx="6">
                  <c:v>2007-09</c:v>
                </c:pt>
                <c:pt idx="7">
                  <c:v>2009-11</c:v>
                </c:pt>
                <c:pt idx="8">
                  <c:v>2011-13</c:v>
                </c:pt>
                <c:pt idx="9">
                  <c:v>2013-15</c:v>
                </c:pt>
              </c:strCache>
            </c:strRef>
          </c:cat>
          <c:val>
            <c:numRef>
              <c:f>[1]Sheet2!$C$23:$C$32</c:f>
              <c:numCache>
                <c:formatCode>0</c:formatCode>
                <c:ptCount val="10"/>
                <c:pt idx="0" formatCode="General">
                  <c:v>326</c:v>
                </c:pt>
                <c:pt idx="1">
                  <c:v>369.54482159877551</c:v>
                </c:pt>
                <c:pt idx="2">
                  <c:v>381.2259647757125</c:v>
                </c:pt>
                <c:pt idx="3">
                  <c:v>322.39249474476418</c:v>
                </c:pt>
                <c:pt idx="4">
                  <c:v>341.29821742935172</c:v>
                </c:pt>
                <c:pt idx="5">
                  <c:v>337.1535701293547</c:v>
                </c:pt>
                <c:pt idx="6">
                  <c:v>370.45158502378268</c:v>
                </c:pt>
                <c:pt idx="7">
                  <c:v>312.53699898471052</c:v>
                </c:pt>
                <c:pt idx="8">
                  <c:v>276.13903421581603</c:v>
                </c:pt>
                <c:pt idx="9">
                  <c:v>299.11269281286758</c:v>
                </c:pt>
              </c:numCache>
            </c:numRef>
          </c:val>
        </c:ser>
        <c:dLbls>
          <c:showLegendKey val="0"/>
          <c:showVal val="0"/>
          <c:showCatName val="0"/>
          <c:showSerName val="0"/>
          <c:showPercent val="0"/>
          <c:showBubbleSize val="0"/>
        </c:dLbls>
        <c:gapWidth val="150"/>
        <c:axId val="93926528"/>
        <c:axId val="93928064"/>
      </c:barChart>
      <c:lineChart>
        <c:grouping val="standard"/>
        <c:varyColors val="0"/>
        <c:ser>
          <c:idx val="1"/>
          <c:order val="1"/>
          <c:tx>
            <c:strRef>
              <c:f>[1]Sheet2!$D$22</c:f>
              <c:strCache>
                <c:ptCount val="1"/>
                <c:pt idx="0">
                  <c:v>FTE Enrollment</c:v>
                </c:pt>
              </c:strCache>
            </c:strRef>
          </c:tx>
          <c:spPr>
            <a:ln>
              <a:solidFill>
                <a:schemeClr val="bg2">
                  <a:lumMod val="75000"/>
                </a:schemeClr>
              </a:solidFill>
            </a:ln>
          </c:spPr>
          <c:marker>
            <c:symbol val="none"/>
          </c:marker>
          <c:cat>
            <c:strRef>
              <c:f>[1]Sheet2!$B$23:$B$32</c:f>
              <c:strCache>
                <c:ptCount val="10"/>
                <c:pt idx="0">
                  <c:v>1995-97</c:v>
                </c:pt>
                <c:pt idx="1">
                  <c:v>1997-99</c:v>
                </c:pt>
                <c:pt idx="2">
                  <c:v>1999-01</c:v>
                </c:pt>
                <c:pt idx="3">
                  <c:v>2001-03</c:v>
                </c:pt>
                <c:pt idx="4">
                  <c:v>2003-05</c:v>
                </c:pt>
                <c:pt idx="5">
                  <c:v>2005-07</c:v>
                </c:pt>
                <c:pt idx="6">
                  <c:v>2007-09</c:v>
                </c:pt>
                <c:pt idx="7">
                  <c:v>2009-11</c:v>
                </c:pt>
                <c:pt idx="8">
                  <c:v>2011-13</c:v>
                </c:pt>
                <c:pt idx="9">
                  <c:v>2013-15</c:v>
                </c:pt>
              </c:strCache>
            </c:strRef>
          </c:cat>
          <c:val>
            <c:numRef>
              <c:f>[1]Sheet2!$D$23:$D$32</c:f>
              <c:numCache>
                <c:formatCode>General</c:formatCode>
                <c:ptCount val="10"/>
                <c:pt idx="2" formatCode="_(* #,##0_);_(* \(#,##0\);_(* &quot;-&quot;??_);_(@_)">
                  <c:v>189685</c:v>
                </c:pt>
                <c:pt idx="3" formatCode="_(* #,##0_);_(* \(#,##0\);_(* &quot;-&quot;??_);_(@_)">
                  <c:v>202042</c:v>
                </c:pt>
                <c:pt idx="4" formatCode="_(* #,##0_);_(* \(#,##0\);_(* &quot;-&quot;??_);_(@_)">
                  <c:v>185275</c:v>
                </c:pt>
                <c:pt idx="5" formatCode="_(* #,##0_);_(* \(#,##0\);_(* &quot;-&quot;??_);_(@_)">
                  <c:v>182857</c:v>
                </c:pt>
                <c:pt idx="6" formatCode="_(* #,##0_);_(* \(#,##0\);_(* &quot;-&quot;??_);_(@_)">
                  <c:v>199736</c:v>
                </c:pt>
                <c:pt idx="7" formatCode="_(* #,##0_);_(* \(#,##0\);_(* &quot;-&quot;??_);_(@_)">
                  <c:v>246803</c:v>
                </c:pt>
                <c:pt idx="8" formatCode="_(* #,##0_);_(* \(#,##0\);_(* &quot;-&quot;??_);_(@_)">
                  <c:v>238635</c:v>
                </c:pt>
              </c:numCache>
            </c:numRef>
          </c:val>
          <c:smooth val="0"/>
        </c:ser>
        <c:dLbls>
          <c:showLegendKey val="0"/>
          <c:showVal val="0"/>
          <c:showCatName val="0"/>
          <c:showSerName val="0"/>
          <c:showPercent val="0"/>
          <c:showBubbleSize val="0"/>
        </c:dLbls>
        <c:marker val="1"/>
        <c:smooth val="0"/>
        <c:axId val="93932160"/>
        <c:axId val="93930240"/>
      </c:lineChart>
      <c:catAx>
        <c:axId val="93926528"/>
        <c:scaling>
          <c:orientation val="minMax"/>
        </c:scaling>
        <c:delete val="0"/>
        <c:axPos val="b"/>
        <c:majorTickMark val="out"/>
        <c:minorTickMark val="none"/>
        <c:tickLblPos val="nextTo"/>
        <c:spPr>
          <a:ln>
            <a:solidFill>
              <a:schemeClr val="bg1"/>
            </a:solidFill>
          </a:ln>
        </c:spPr>
        <c:txPr>
          <a:bodyPr rot="-2700000"/>
          <a:lstStyle/>
          <a:p>
            <a:pPr>
              <a:defRPr>
                <a:solidFill>
                  <a:srgbClr val="FFFFFF"/>
                </a:solidFill>
              </a:defRPr>
            </a:pPr>
            <a:endParaRPr lang="en-US"/>
          </a:p>
        </c:txPr>
        <c:crossAx val="93928064"/>
        <c:crosses val="autoZero"/>
        <c:auto val="1"/>
        <c:lblAlgn val="ctr"/>
        <c:lblOffset val="100"/>
        <c:noMultiLvlLbl val="0"/>
      </c:catAx>
      <c:valAx>
        <c:axId val="93928064"/>
        <c:scaling>
          <c:orientation val="minMax"/>
          <c:max val="600"/>
        </c:scaling>
        <c:delete val="0"/>
        <c:axPos val="l"/>
        <c:majorGridlines>
          <c:spPr>
            <a:ln>
              <a:noFill/>
            </a:ln>
          </c:spPr>
        </c:majorGridlines>
        <c:title>
          <c:tx>
            <c:rich>
              <a:bodyPr rot="-5400000" vert="horz"/>
              <a:lstStyle/>
              <a:p>
                <a:pPr>
                  <a:defRPr sz="1400">
                    <a:solidFill>
                      <a:srgbClr val="FFFFFF"/>
                    </a:solidFill>
                  </a:defRPr>
                </a:pPr>
                <a:r>
                  <a:rPr lang="en-US" sz="1400">
                    <a:solidFill>
                      <a:srgbClr val="FFFFFF"/>
                    </a:solidFill>
                  </a:rPr>
                  <a:t>Dollars</a:t>
                </a:r>
                <a:r>
                  <a:rPr lang="en-US" sz="1400" baseline="0">
                    <a:solidFill>
                      <a:srgbClr val="FFFFFF"/>
                    </a:solidFill>
                  </a:rPr>
                  <a:t> in Millions</a:t>
                </a:r>
                <a:endParaRPr lang="en-US" sz="1400">
                  <a:solidFill>
                    <a:srgbClr val="FFFFFF"/>
                  </a:solidFill>
                </a:endParaRPr>
              </a:p>
            </c:rich>
          </c:tx>
          <c:overlay val="0"/>
        </c:title>
        <c:numFmt formatCode="General" sourceLinked="1"/>
        <c:majorTickMark val="out"/>
        <c:minorTickMark val="none"/>
        <c:tickLblPos val="nextTo"/>
        <c:spPr>
          <a:ln>
            <a:solidFill>
              <a:schemeClr val="bg1"/>
            </a:solidFill>
          </a:ln>
        </c:spPr>
        <c:txPr>
          <a:bodyPr/>
          <a:lstStyle/>
          <a:p>
            <a:pPr>
              <a:defRPr>
                <a:solidFill>
                  <a:srgbClr val="FFFFFF"/>
                </a:solidFill>
              </a:defRPr>
            </a:pPr>
            <a:endParaRPr lang="en-US"/>
          </a:p>
        </c:txPr>
        <c:crossAx val="93926528"/>
        <c:crosses val="autoZero"/>
        <c:crossBetween val="between"/>
      </c:valAx>
      <c:valAx>
        <c:axId val="93930240"/>
        <c:scaling>
          <c:orientation val="minMax"/>
        </c:scaling>
        <c:delete val="0"/>
        <c:axPos val="r"/>
        <c:title>
          <c:tx>
            <c:rich>
              <a:bodyPr rot="-5400000" vert="horz"/>
              <a:lstStyle/>
              <a:p>
                <a:pPr>
                  <a:defRPr sz="1400">
                    <a:solidFill>
                      <a:srgbClr val="FFFFFF"/>
                    </a:solidFill>
                  </a:defRPr>
                </a:pPr>
                <a:r>
                  <a:rPr lang="en-US" sz="1400">
                    <a:solidFill>
                      <a:srgbClr val="FFFFFF"/>
                    </a:solidFill>
                  </a:rPr>
                  <a:t>Biennial FTE Enrollment</a:t>
                </a:r>
              </a:p>
            </c:rich>
          </c:tx>
          <c:overlay val="0"/>
        </c:title>
        <c:numFmt formatCode="#,##0" sourceLinked="0"/>
        <c:majorTickMark val="out"/>
        <c:minorTickMark val="none"/>
        <c:tickLblPos val="nextTo"/>
        <c:spPr>
          <a:ln>
            <a:solidFill>
              <a:schemeClr val="bg1"/>
            </a:solidFill>
          </a:ln>
        </c:spPr>
        <c:txPr>
          <a:bodyPr/>
          <a:lstStyle/>
          <a:p>
            <a:pPr>
              <a:defRPr>
                <a:solidFill>
                  <a:srgbClr val="FFFFFF"/>
                </a:solidFill>
              </a:defRPr>
            </a:pPr>
            <a:endParaRPr lang="en-US"/>
          </a:p>
        </c:txPr>
        <c:crossAx val="93932160"/>
        <c:crosses val="max"/>
        <c:crossBetween val="between"/>
      </c:valAx>
      <c:catAx>
        <c:axId val="93932160"/>
        <c:scaling>
          <c:orientation val="minMax"/>
        </c:scaling>
        <c:delete val="1"/>
        <c:axPos val="b"/>
        <c:majorTickMark val="out"/>
        <c:minorTickMark val="none"/>
        <c:tickLblPos val="nextTo"/>
        <c:crossAx val="93930240"/>
        <c:crosses val="autoZero"/>
        <c:auto val="1"/>
        <c:lblAlgn val="ctr"/>
        <c:lblOffset val="100"/>
        <c:noMultiLvlLbl val="0"/>
      </c:catAx>
    </c:plotArea>
    <c:legend>
      <c:legendPos val="b"/>
      <c:overlay val="0"/>
      <c:txPr>
        <a:bodyPr/>
        <a:lstStyle/>
        <a:p>
          <a:pPr>
            <a:defRPr>
              <a:solidFill>
                <a:srgbClr val="FFFFFF"/>
              </a:solidFill>
            </a:defRPr>
          </a:pPr>
          <a:endParaRPr lang="en-US"/>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44091"/>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sz="quarter" idx="1"/>
          </p:nvPr>
        </p:nvSpPr>
        <p:spPr>
          <a:xfrm>
            <a:off x="5265809" y="0"/>
            <a:ext cx="4028440" cy="344091"/>
          </a:xfrm>
          <a:prstGeom prst="rect">
            <a:avLst/>
          </a:prstGeom>
        </p:spPr>
        <p:txBody>
          <a:bodyPr vert="horz" lIns="92446" tIns="46223" rIns="92446" bIns="46223" rtlCol="0"/>
          <a:lstStyle>
            <a:lvl1pPr algn="r">
              <a:defRPr sz="1200"/>
            </a:lvl1pPr>
          </a:lstStyle>
          <a:p>
            <a:fld id="{78E458FE-0B81-7D44-8531-AE13F8C82E7C}" type="datetimeFigureOut">
              <a:rPr lang="en-US" smtClean="0"/>
              <a:t>4/10/2014</a:t>
            </a:fld>
            <a:endParaRPr lang="en-US" dirty="0"/>
          </a:p>
        </p:txBody>
      </p:sp>
      <p:sp>
        <p:nvSpPr>
          <p:cNvPr id="4" name="Footer Placeholder 3"/>
          <p:cNvSpPr>
            <a:spLocks noGrp="1"/>
          </p:cNvSpPr>
          <p:nvPr>
            <p:ph type="ftr" sz="quarter" idx="2"/>
          </p:nvPr>
        </p:nvSpPr>
        <p:spPr>
          <a:xfrm>
            <a:off x="0" y="6536528"/>
            <a:ext cx="4028440" cy="344091"/>
          </a:xfrm>
          <a:prstGeom prst="rect">
            <a:avLst/>
          </a:prstGeom>
        </p:spPr>
        <p:txBody>
          <a:bodyPr vert="horz" lIns="92446" tIns="46223" rIns="92446" bIns="462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65809" y="6536528"/>
            <a:ext cx="4028440" cy="344091"/>
          </a:xfrm>
          <a:prstGeom prst="rect">
            <a:avLst/>
          </a:prstGeom>
        </p:spPr>
        <p:txBody>
          <a:bodyPr vert="horz" lIns="92446" tIns="46223" rIns="92446" bIns="46223" rtlCol="0" anchor="b"/>
          <a:lstStyle>
            <a:lvl1pPr algn="r">
              <a:defRPr sz="1200"/>
            </a:lvl1pPr>
          </a:lstStyle>
          <a:p>
            <a:fld id="{C42E1BA9-B84A-4A44-B114-45A33FD4591B}" type="slidenum">
              <a:rPr lang="en-US" smtClean="0"/>
              <a:t>‹#›</a:t>
            </a:fld>
            <a:endParaRPr lang="en-US" dirty="0"/>
          </a:p>
        </p:txBody>
      </p:sp>
    </p:spTree>
    <p:extLst>
      <p:ext uri="{BB962C8B-B14F-4D97-AF65-F5344CB8AC3E}">
        <p14:creationId xmlns:p14="http://schemas.microsoft.com/office/powerpoint/2010/main" val="3364486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44091"/>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5265809" y="0"/>
            <a:ext cx="4028440" cy="344091"/>
          </a:xfrm>
          <a:prstGeom prst="rect">
            <a:avLst/>
          </a:prstGeom>
        </p:spPr>
        <p:txBody>
          <a:bodyPr vert="horz" lIns="92446" tIns="46223" rIns="92446" bIns="46223" rtlCol="0"/>
          <a:lstStyle>
            <a:lvl1pPr algn="r">
              <a:defRPr sz="1200"/>
            </a:lvl1pPr>
          </a:lstStyle>
          <a:p>
            <a:fld id="{87115B64-F025-F44B-BB80-4EC74D9FEA28}" type="datetimeFigureOut">
              <a:rPr lang="en-US" smtClean="0"/>
              <a:t>4/10/2014</a:t>
            </a:fld>
            <a:endParaRPr lang="en-US" dirty="0"/>
          </a:p>
        </p:txBody>
      </p:sp>
      <p:sp>
        <p:nvSpPr>
          <p:cNvPr id="4" name="Slide Image Placeholder 3"/>
          <p:cNvSpPr>
            <a:spLocks noGrp="1" noRot="1" noChangeAspect="1"/>
          </p:cNvSpPr>
          <p:nvPr>
            <p:ph type="sldImg" idx="2"/>
          </p:nvPr>
        </p:nvSpPr>
        <p:spPr>
          <a:xfrm>
            <a:off x="2927350" y="515938"/>
            <a:ext cx="3441700" cy="2581275"/>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929640" y="3268861"/>
            <a:ext cx="7437120" cy="3096816"/>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36528"/>
            <a:ext cx="4028440" cy="344091"/>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809" y="6536528"/>
            <a:ext cx="4028440" cy="344091"/>
          </a:xfrm>
          <a:prstGeom prst="rect">
            <a:avLst/>
          </a:prstGeom>
        </p:spPr>
        <p:txBody>
          <a:bodyPr vert="horz" lIns="92446" tIns="46223" rIns="92446" bIns="46223" rtlCol="0" anchor="b"/>
          <a:lstStyle>
            <a:lvl1pPr algn="r">
              <a:defRPr sz="1200"/>
            </a:lvl1pPr>
          </a:lstStyle>
          <a:p>
            <a:fld id="{8275C8B4-E80A-B54C-A71E-27DA13D2E7E6}" type="slidenum">
              <a:rPr lang="en-US" smtClean="0"/>
              <a:t>‹#›</a:t>
            </a:fld>
            <a:endParaRPr lang="en-US" dirty="0"/>
          </a:p>
        </p:txBody>
      </p:sp>
    </p:spTree>
    <p:extLst>
      <p:ext uri="{BB962C8B-B14F-4D97-AF65-F5344CB8AC3E}">
        <p14:creationId xmlns:p14="http://schemas.microsoft.com/office/powerpoint/2010/main" val="425486555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75C8B4-E80A-B54C-A71E-27DA13D2E7E6}" type="slidenum">
              <a:rPr lang="en-US" smtClean="0"/>
              <a:t>1</a:t>
            </a:fld>
            <a:endParaRPr lang="en-US" dirty="0"/>
          </a:p>
        </p:txBody>
      </p:sp>
    </p:spTree>
    <p:extLst>
      <p:ext uri="{BB962C8B-B14F-4D97-AF65-F5344CB8AC3E}">
        <p14:creationId xmlns:p14="http://schemas.microsoft.com/office/powerpoint/2010/main" val="231271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2229">
              <a:defRPr/>
            </a:pPr>
            <a:r>
              <a:rPr lang="en-US" b="1" dirty="0">
                <a:solidFill>
                  <a:schemeClr val="bg1">
                    <a:lumMod val="50000"/>
                  </a:schemeClr>
                </a:solidFill>
                <a:latin typeface="Arial" panose="020B0604020202020204" pitchFamily="34" charset="0"/>
                <a:cs typeface="Arial" panose="020B0604020202020204" pitchFamily="34" charset="0"/>
              </a:rPr>
              <a:t>Source: Bureau of Labor Statistics, Current Population Survey</a:t>
            </a:r>
          </a:p>
          <a:p>
            <a:endParaRPr lang="en-US" dirty="0"/>
          </a:p>
        </p:txBody>
      </p:sp>
      <p:sp>
        <p:nvSpPr>
          <p:cNvPr id="4" name="Slide Number Placeholder 3"/>
          <p:cNvSpPr>
            <a:spLocks noGrp="1"/>
          </p:cNvSpPr>
          <p:nvPr>
            <p:ph type="sldNum" sz="quarter" idx="10"/>
          </p:nvPr>
        </p:nvSpPr>
        <p:spPr/>
        <p:txBody>
          <a:bodyPr/>
          <a:lstStyle/>
          <a:p>
            <a:fld id="{8275C8B4-E80A-B54C-A71E-27DA13D2E7E6}" type="slidenum">
              <a:rPr lang="en-US" smtClean="0"/>
              <a:t>3</a:t>
            </a:fld>
            <a:endParaRPr lang="en-US" dirty="0"/>
          </a:p>
        </p:txBody>
      </p:sp>
    </p:spTree>
    <p:extLst>
      <p:ext uri="{BB962C8B-B14F-4D97-AF65-F5344CB8AC3E}">
        <p14:creationId xmlns:p14="http://schemas.microsoft.com/office/powerpoint/2010/main" val="4146021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Working age (25-64)</a:t>
            </a:r>
            <a:r>
              <a:rPr lang="en-US" baseline="0" dirty="0" smtClean="0"/>
              <a:t> adults. Source: 2012 American Community Survey and ECONorthwest. Number of certificate holders approximated.</a:t>
            </a:r>
            <a:endParaRPr lang="en-US" dirty="0"/>
          </a:p>
        </p:txBody>
      </p:sp>
      <p:sp>
        <p:nvSpPr>
          <p:cNvPr id="4" name="Slide Number Placeholder 3"/>
          <p:cNvSpPr>
            <a:spLocks noGrp="1"/>
          </p:cNvSpPr>
          <p:nvPr>
            <p:ph type="sldNum" sz="quarter" idx="10"/>
          </p:nvPr>
        </p:nvSpPr>
        <p:spPr/>
        <p:txBody>
          <a:bodyPr/>
          <a:lstStyle/>
          <a:p>
            <a:fld id="{8275C8B4-E80A-B54C-A71E-27DA13D2E7E6}" type="slidenum">
              <a:rPr lang="en-US" smtClean="0"/>
              <a:t>4</a:t>
            </a:fld>
            <a:endParaRPr lang="en-US" dirty="0"/>
          </a:p>
        </p:txBody>
      </p:sp>
    </p:spTree>
    <p:extLst>
      <p:ext uri="{BB962C8B-B14F-4D97-AF65-F5344CB8AC3E}">
        <p14:creationId xmlns:p14="http://schemas.microsoft.com/office/powerpoint/2010/main" val="3373046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Oregon has particularly low</a:t>
            </a:r>
            <a:r>
              <a:rPr lang="en-US" baseline="0" dirty="0" smtClean="0"/>
              <a:t> earnings for several fields. With the chart above, I show the difference between Oregon and US average annual earnings (Oregon minus US) by degree field for</a:t>
            </a:r>
            <a:r>
              <a:rPr lang="en-US" dirty="0"/>
              <a:t> worker</a:t>
            </a:r>
            <a:r>
              <a:rPr lang="en-US" baseline="0" dirty="0" smtClean="0"/>
              <a:t>s aged 25-59 year olds, who work </a:t>
            </a:r>
            <a:r>
              <a:rPr lang="en-US" dirty="0" smtClean="0"/>
              <a:t>more than 35 hours per</a:t>
            </a:r>
            <a:r>
              <a:rPr lang="en-US" baseline="0" dirty="0" smtClean="0"/>
              <a:t> week and more than 40 weeks per year (“full time”). </a:t>
            </a:r>
          </a:p>
          <a:p>
            <a:endParaRPr lang="en-US" baseline="0" dirty="0" smtClean="0"/>
          </a:p>
          <a:p>
            <a:r>
              <a:rPr lang="en-US" baseline="0" dirty="0" smtClean="0"/>
              <a:t>In general, earnings in Oregon are lower than the national average, regardless of the degree field. There are only five exceptions—and only one of which is substantially more. The difference in earnings is especially concentrated on workers with degrees in social sciences or humanities. For example, workers with social science degrees earn approximately $20,000 nationally than they do in Oregon.</a:t>
            </a:r>
          </a:p>
          <a:p>
            <a:endParaRPr lang="en-US" baseline="0" dirty="0" smtClean="0"/>
          </a:p>
          <a:p>
            <a:r>
              <a:rPr lang="en-US" baseline="0" dirty="0" smtClean="0"/>
              <a:t>[Data: ACS 2009-2011 file]</a:t>
            </a:r>
            <a:endParaRPr lang="en-US" dirty="0"/>
          </a:p>
        </p:txBody>
      </p:sp>
      <p:sp>
        <p:nvSpPr>
          <p:cNvPr id="4" name="Slide Number Placeholder 3"/>
          <p:cNvSpPr>
            <a:spLocks noGrp="1"/>
          </p:cNvSpPr>
          <p:nvPr>
            <p:ph type="sldNum" sz="quarter" idx="10"/>
          </p:nvPr>
        </p:nvSpPr>
        <p:spPr/>
        <p:txBody>
          <a:bodyPr/>
          <a:lstStyle/>
          <a:p>
            <a:pPr>
              <a:defRPr/>
            </a:pPr>
            <a:fld id="{F3507F18-CCA5-6E4F-8186-F41F9C9DFF14}" type="slidenum">
              <a:rPr lang="en-US" smtClean="0"/>
              <a:pPr>
                <a:defRPr/>
              </a:pPr>
              <a:t>14</a:t>
            </a:fld>
            <a:endParaRPr lang="en-US"/>
          </a:p>
        </p:txBody>
      </p:sp>
    </p:spTree>
    <p:extLst>
      <p:ext uri="{BB962C8B-B14F-4D97-AF65-F5344CB8AC3E}">
        <p14:creationId xmlns:p14="http://schemas.microsoft.com/office/powerpoint/2010/main" val="2851884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Oregonians</a:t>
            </a:r>
            <a:r>
              <a:rPr lang="en-US" baseline="0" dirty="0" smtClean="0"/>
              <a:t> with different degrees have different propensities to work full time. The above chart shows the share of college-educated Oregonians, aged 25-59, who work full-time by degree field, where “full-time” means more than 35 hours per week and 40 weeks per year.</a:t>
            </a:r>
          </a:p>
          <a:p>
            <a:endParaRPr lang="en-US" baseline="0" dirty="0" smtClean="0"/>
          </a:p>
          <a:p>
            <a:pPr defTabSz="462229" eaLnBrk="0" fontAlgn="base" hangingPunct="0">
              <a:spcBef>
                <a:spcPct val="30000"/>
              </a:spcBef>
              <a:spcAft>
                <a:spcPct val="0"/>
              </a:spcAft>
              <a:defRPr/>
            </a:pPr>
            <a:r>
              <a:rPr lang="en-US" baseline="0" dirty="0" smtClean="0"/>
              <a:t>[Data source:	 ACS 2009-2011 file]</a:t>
            </a:r>
          </a:p>
          <a:p>
            <a:pPr defTabSz="462229" eaLnBrk="0" fontAlgn="base" hangingPunct="0">
              <a:spcBef>
                <a:spcPct val="30000"/>
              </a:spcBef>
              <a:spcAft>
                <a:spcPct val="0"/>
              </a:spcAft>
              <a:defRPr/>
            </a:pPr>
            <a:endParaRPr lang="en-US" baseline="0" dirty="0" smtClean="0"/>
          </a:p>
          <a:p>
            <a:pPr defTabSz="462229" eaLnBrk="0" fontAlgn="base" hangingPunct="0">
              <a:spcBef>
                <a:spcPct val="30000"/>
              </a:spcBef>
              <a:spcAft>
                <a:spcPct val="0"/>
              </a:spcAft>
              <a:defRPr/>
            </a:pPr>
            <a:r>
              <a:rPr lang="en-US" baseline="0" dirty="0" smtClean="0"/>
              <a:t>This may be straying a bit….</a:t>
            </a:r>
            <a:endParaRPr lang="en-US" dirty="0" smtClean="0"/>
          </a:p>
        </p:txBody>
      </p:sp>
      <p:sp>
        <p:nvSpPr>
          <p:cNvPr id="4" name="Slide Number Placeholder 3"/>
          <p:cNvSpPr>
            <a:spLocks noGrp="1"/>
          </p:cNvSpPr>
          <p:nvPr>
            <p:ph type="sldNum" sz="quarter" idx="10"/>
          </p:nvPr>
        </p:nvSpPr>
        <p:spPr/>
        <p:txBody>
          <a:bodyPr/>
          <a:lstStyle/>
          <a:p>
            <a:pPr>
              <a:defRPr/>
            </a:pPr>
            <a:fld id="{F3507F18-CCA5-6E4F-8186-F41F9C9DFF14}" type="slidenum">
              <a:rPr lang="en-US" smtClean="0"/>
              <a:pPr>
                <a:defRPr/>
              </a:pPr>
              <a:t>15</a:t>
            </a:fld>
            <a:endParaRPr lang="en-US"/>
          </a:p>
        </p:txBody>
      </p:sp>
    </p:spTree>
    <p:extLst>
      <p:ext uri="{BB962C8B-B14F-4D97-AF65-F5344CB8AC3E}">
        <p14:creationId xmlns:p14="http://schemas.microsoft.com/office/powerpoint/2010/main" val="2353180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a:t>
            </a:r>
            <a:r>
              <a:rPr lang="en-US" baseline="0" dirty="0" smtClean="0"/>
              <a:t> OUS Fact Book 2013</a:t>
            </a:r>
            <a:endParaRPr lang="en-US" dirty="0"/>
          </a:p>
        </p:txBody>
      </p:sp>
      <p:sp>
        <p:nvSpPr>
          <p:cNvPr id="4" name="Slide Number Placeholder 3"/>
          <p:cNvSpPr>
            <a:spLocks noGrp="1"/>
          </p:cNvSpPr>
          <p:nvPr>
            <p:ph type="sldNum" sz="quarter" idx="10"/>
          </p:nvPr>
        </p:nvSpPr>
        <p:spPr/>
        <p:txBody>
          <a:bodyPr/>
          <a:lstStyle/>
          <a:p>
            <a:fld id="{8275C8B4-E80A-B54C-A71E-27DA13D2E7E6}" type="slidenum">
              <a:rPr lang="en-US" smtClean="0"/>
              <a:t>16</a:t>
            </a:fld>
            <a:endParaRPr lang="en-US" dirty="0"/>
          </a:p>
        </p:txBody>
      </p:sp>
    </p:spTree>
    <p:extLst>
      <p:ext uri="{BB962C8B-B14F-4D97-AF65-F5344CB8AC3E}">
        <p14:creationId xmlns:p14="http://schemas.microsoft.com/office/powerpoint/2010/main" val="2749072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CCWD and ECONorthwest</a:t>
            </a:r>
            <a:endParaRPr lang="en-US" dirty="0"/>
          </a:p>
        </p:txBody>
      </p:sp>
      <p:sp>
        <p:nvSpPr>
          <p:cNvPr id="4" name="Slide Number Placeholder 3"/>
          <p:cNvSpPr>
            <a:spLocks noGrp="1"/>
          </p:cNvSpPr>
          <p:nvPr>
            <p:ph type="sldNum" sz="quarter" idx="10"/>
          </p:nvPr>
        </p:nvSpPr>
        <p:spPr/>
        <p:txBody>
          <a:bodyPr/>
          <a:lstStyle/>
          <a:p>
            <a:fld id="{8275C8B4-E80A-B54C-A71E-27DA13D2E7E6}" type="slidenum">
              <a:rPr lang="en-US" smtClean="0"/>
              <a:t>17</a:t>
            </a:fld>
            <a:endParaRPr lang="en-US" dirty="0"/>
          </a:p>
        </p:txBody>
      </p:sp>
    </p:spTree>
    <p:extLst>
      <p:ext uri="{BB962C8B-B14F-4D97-AF65-F5344CB8AC3E}">
        <p14:creationId xmlns:p14="http://schemas.microsoft.com/office/powerpoint/2010/main" val="531483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aseline="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745985"/>
          </a:xfrm>
        </p:spPr>
        <p:txBody>
          <a:bodyPr/>
          <a:lstStyle>
            <a:lvl1pPr marL="0" indent="0" algn="ctr">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Box 8"/>
          <p:cNvSpPr txBox="1"/>
          <p:nvPr userDrawn="1"/>
        </p:nvSpPr>
        <p:spPr>
          <a:xfrm>
            <a:off x="2565400" y="64389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8844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09638"/>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244600"/>
            <a:ext cx="8229600" cy="4541701"/>
          </a:xfrm>
        </p:spPr>
        <p:txBody>
          <a:bodyPr/>
          <a:lstStyle>
            <a:lvl1pPr>
              <a:spcAft>
                <a:spcPts val="600"/>
              </a:spcAft>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15402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solidFill>
                  <a:srgbClr val="FFFFFF"/>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A7B47FD-C972-6842-A37F-A95F8145EA3D}" type="datetime1">
              <a:rPr lang="en-US" smtClean="0"/>
              <a:t>4/10/2014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A17858F-733F-1041-A306-D3FFC049FFF8}" type="slidenum">
              <a:rPr lang="en-US" smtClean="0"/>
              <a:t>‹#›</a:t>
            </a:fld>
            <a:endParaRPr lang="en-US" dirty="0"/>
          </a:p>
        </p:txBody>
      </p:sp>
    </p:spTree>
    <p:extLst>
      <p:ext uri="{BB962C8B-B14F-4D97-AF65-F5344CB8AC3E}">
        <p14:creationId xmlns:p14="http://schemas.microsoft.com/office/powerpoint/2010/main" val="2551209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927B4E7-05FD-4941-8FC1-AC254D124A77}" type="datetime1">
              <a:rPr lang="en-US" smtClean="0"/>
              <a:t>4/10/2014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A17858F-733F-1041-A306-D3FFC049FFF8}" type="slidenum">
              <a:rPr lang="en-US" smtClean="0"/>
              <a:t>‹#›</a:t>
            </a:fld>
            <a:endParaRPr lang="en-US" dirty="0"/>
          </a:p>
        </p:txBody>
      </p:sp>
    </p:spTree>
    <p:extLst>
      <p:ext uri="{BB962C8B-B14F-4D97-AF65-F5344CB8AC3E}">
        <p14:creationId xmlns:p14="http://schemas.microsoft.com/office/powerpoint/2010/main" val="2170820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F999AE2B-8E99-2F44-8C2E-FC58D182AFBA}" type="datetime1">
              <a:rPr lang="en-US" smtClean="0"/>
              <a:t>4/10/2014</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8A17858F-733F-1041-A306-D3FFC049FFF8}" type="slidenum">
              <a:rPr lang="en-US" smtClean="0"/>
              <a:t>‹#›</a:t>
            </a:fld>
            <a:endParaRPr lang="en-US" dirty="0"/>
          </a:p>
        </p:txBody>
      </p:sp>
    </p:spTree>
    <p:extLst>
      <p:ext uri="{BB962C8B-B14F-4D97-AF65-F5344CB8AC3E}">
        <p14:creationId xmlns:p14="http://schemas.microsoft.com/office/powerpoint/2010/main" val="1522808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FEE12566-2B9E-0549-B7F6-F4393BF40E5B}" type="datetime1">
              <a:rPr lang="en-US" smtClean="0"/>
              <a:t>4/10/2014</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8A17858F-733F-1041-A306-D3FFC049FFF8}" type="slidenum">
              <a:rPr lang="en-US" smtClean="0"/>
              <a:t>‹#›</a:t>
            </a:fld>
            <a:endParaRPr lang="en-US" dirty="0"/>
          </a:p>
        </p:txBody>
      </p:sp>
    </p:spTree>
    <p:extLst>
      <p:ext uri="{BB962C8B-B14F-4D97-AF65-F5344CB8AC3E}">
        <p14:creationId xmlns:p14="http://schemas.microsoft.com/office/powerpoint/2010/main" val="19999270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6262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67481"/>
            <a:ext cx="8229600" cy="8334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092200"/>
            <a:ext cx="8229600" cy="46941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Box 7"/>
          <p:cNvSpPr txBox="1"/>
          <p:nvPr/>
        </p:nvSpPr>
        <p:spPr>
          <a:xfrm>
            <a:off x="8293100" y="6348505"/>
            <a:ext cx="640393" cy="338554"/>
          </a:xfrm>
          <a:prstGeom prst="rect">
            <a:avLst/>
          </a:prstGeom>
          <a:noFill/>
        </p:spPr>
        <p:txBody>
          <a:bodyPr wrap="square" rtlCol="0">
            <a:spAutoFit/>
          </a:bodyPr>
          <a:lstStyle/>
          <a:p>
            <a:fld id="{8A17858F-733F-1041-A306-D3FFC049FFF8}" type="slidenum">
              <a:rPr lang="en-US" sz="1600" smtClean="0">
                <a:solidFill>
                  <a:srgbClr val="FFFFF5"/>
                </a:solidFill>
              </a:rPr>
              <a:pPr/>
              <a:t>‹#›</a:t>
            </a:fld>
            <a:endParaRPr lang="en-US" sz="1600" dirty="0">
              <a:solidFill>
                <a:srgbClr val="FFFFF5"/>
              </a:solidFill>
            </a:endParaRPr>
          </a:p>
        </p:txBody>
      </p:sp>
      <p:sp>
        <p:nvSpPr>
          <p:cNvPr id="4" name="TextBox 3"/>
          <p:cNvSpPr txBox="1"/>
          <p:nvPr/>
        </p:nvSpPr>
        <p:spPr>
          <a:xfrm>
            <a:off x="457200" y="6391074"/>
            <a:ext cx="7835900" cy="307777"/>
          </a:xfrm>
          <a:prstGeom prst="rect">
            <a:avLst/>
          </a:prstGeom>
          <a:noFill/>
        </p:spPr>
        <p:txBody>
          <a:bodyPr wrap="square" rtlCol="0" anchor="t" anchorCtr="0">
            <a:spAutoFit/>
          </a:bodyPr>
          <a:lstStyle/>
          <a:p>
            <a:r>
              <a:rPr lang="en-US" sz="1400" baseline="0" dirty="0" smtClean="0">
                <a:solidFill>
                  <a:schemeClr val="bg2"/>
                </a:solidFill>
                <a:latin typeface="Franklin Gothic Book"/>
                <a:cs typeface="Franklin Gothic Book"/>
              </a:rPr>
              <a:t>							February 2014</a:t>
            </a:r>
            <a:endParaRPr lang="en-US" sz="1400" dirty="0">
              <a:solidFill>
                <a:schemeClr val="bg2"/>
              </a:solidFill>
              <a:latin typeface="Franklin Gothic Book"/>
              <a:cs typeface="Franklin Gothic Book"/>
            </a:endParaRPr>
          </a:p>
        </p:txBody>
      </p:sp>
    </p:spTree>
    <p:extLst>
      <p:ext uri="{BB962C8B-B14F-4D97-AF65-F5344CB8AC3E}">
        <p14:creationId xmlns:p14="http://schemas.microsoft.com/office/powerpoint/2010/main" val="1358485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7" r:id="rId4"/>
    <p:sldLayoutId id="2147483654" r:id="rId5"/>
    <p:sldLayoutId id="2147483655" r:id="rId6"/>
  </p:sldLayoutIdLst>
  <p:hf sldNum="0" hdr="0" ftr="0" dt="0"/>
  <p:txStyles>
    <p:titleStyle>
      <a:lvl1pPr algn="ctr" defTabSz="457200" rtl="0" eaLnBrk="1" latinLnBrk="0" hangingPunct="1">
        <a:spcBef>
          <a:spcPct val="0"/>
        </a:spcBef>
        <a:buNone/>
        <a:defRPr sz="4400" kern="1200">
          <a:solidFill>
            <a:srgbClr val="FFFFFF"/>
          </a:solidFill>
          <a:latin typeface="Franklin Gothic Medium"/>
          <a:ea typeface="+mj-ea"/>
          <a:cs typeface="Franklin Gothic Medium"/>
        </a:defRPr>
      </a:lvl1pPr>
    </p:titleStyle>
    <p:bodyStyle>
      <a:lvl1pPr marL="342900" indent="-342900" algn="l" defTabSz="457200" rtl="0" eaLnBrk="1" latinLnBrk="0" hangingPunct="1">
        <a:spcBef>
          <a:spcPct val="20000"/>
        </a:spcBef>
        <a:buFont typeface="Arial"/>
        <a:buChar char="•"/>
        <a:defRPr sz="3200" kern="1200">
          <a:solidFill>
            <a:srgbClr val="FFFFFF"/>
          </a:solidFill>
          <a:latin typeface="Franklin Gothic Book"/>
          <a:ea typeface="+mn-ea"/>
          <a:cs typeface="Franklin Gothic Book"/>
        </a:defRPr>
      </a:lvl1pPr>
      <a:lvl2pPr marL="742950" indent="-285750" algn="l" defTabSz="457200" rtl="0" eaLnBrk="1" latinLnBrk="0" hangingPunct="1">
        <a:spcBef>
          <a:spcPct val="20000"/>
        </a:spcBef>
        <a:buFont typeface="Arial"/>
        <a:buChar char="–"/>
        <a:defRPr sz="2800" kern="1200">
          <a:solidFill>
            <a:srgbClr val="FFFFFF"/>
          </a:solidFill>
          <a:latin typeface="Franklin Gothic Book"/>
          <a:ea typeface="+mn-ea"/>
          <a:cs typeface="Franklin Gothic Book"/>
        </a:defRPr>
      </a:lvl2pPr>
      <a:lvl3pPr marL="1143000" indent="-228600" algn="l" defTabSz="457200" rtl="0" eaLnBrk="1" latinLnBrk="0" hangingPunct="1">
        <a:spcBef>
          <a:spcPct val="20000"/>
        </a:spcBef>
        <a:buFont typeface="Arial"/>
        <a:buChar char="•"/>
        <a:defRPr sz="2400" kern="1200">
          <a:solidFill>
            <a:srgbClr val="FFFFFF"/>
          </a:solidFill>
          <a:latin typeface="Franklin Gothic Book"/>
          <a:ea typeface="+mn-ea"/>
          <a:cs typeface="Franklin Gothic Book"/>
        </a:defRPr>
      </a:lvl3pPr>
      <a:lvl4pPr marL="1600200" indent="-228600" algn="l" defTabSz="457200" rtl="0" eaLnBrk="1" latinLnBrk="0" hangingPunct="1">
        <a:spcBef>
          <a:spcPct val="20000"/>
        </a:spcBef>
        <a:buFont typeface="Arial"/>
        <a:buChar char="–"/>
        <a:defRPr sz="2000" kern="1200">
          <a:solidFill>
            <a:srgbClr val="FFFFFF"/>
          </a:solidFill>
          <a:latin typeface="Franklin Gothic Book"/>
          <a:ea typeface="+mn-ea"/>
          <a:cs typeface="Franklin Gothic Book"/>
        </a:defRPr>
      </a:lvl4pPr>
      <a:lvl5pPr marL="2057400" indent="-228600" algn="l" defTabSz="457200" rtl="0" eaLnBrk="1" latinLnBrk="0" hangingPunct="1">
        <a:spcBef>
          <a:spcPct val="20000"/>
        </a:spcBef>
        <a:buFont typeface="Arial"/>
        <a:buChar char="»"/>
        <a:defRPr sz="2000" kern="1200">
          <a:solidFill>
            <a:srgbClr val="FFFFFF"/>
          </a:solidFill>
          <a:latin typeface="Franklin Gothic Book"/>
          <a:ea typeface="+mn-ea"/>
          <a:cs typeface="Franklin Gothic Book"/>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39936" y="5665063"/>
            <a:ext cx="5313164" cy="461665"/>
          </a:xfrm>
          <a:prstGeom prst="rect">
            <a:avLst/>
          </a:prstGeom>
          <a:noFill/>
        </p:spPr>
        <p:txBody>
          <a:bodyPr wrap="square" rtlCol="0">
            <a:spAutoFit/>
          </a:bodyPr>
          <a:lstStyle/>
          <a:p>
            <a:r>
              <a:rPr lang="en-US" sz="2400" dirty="0" smtClean="0">
                <a:solidFill>
                  <a:schemeClr val="bg1"/>
                </a:solidFill>
                <a:latin typeface="Franklin Gothic Book"/>
                <a:cs typeface="Franklin Gothic Book"/>
              </a:rPr>
              <a:t>		</a:t>
            </a:r>
            <a:endParaRPr lang="en-US" sz="2400" i="1" dirty="0">
              <a:solidFill>
                <a:srgbClr val="D1832E"/>
              </a:solidFill>
              <a:latin typeface="Franklin Gothic Book"/>
              <a:cs typeface="Franklin Gothic Book"/>
            </a:endParaRPr>
          </a:p>
        </p:txBody>
      </p:sp>
      <p:sp>
        <p:nvSpPr>
          <p:cNvPr id="11" name="TextBox 10"/>
          <p:cNvSpPr txBox="1"/>
          <p:nvPr/>
        </p:nvSpPr>
        <p:spPr>
          <a:xfrm>
            <a:off x="1305860" y="958000"/>
            <a:ext cx="6553200" cy="5047536"/>
          </a:xfrm>
          <a:prstGeom prst="rect">
            <a:avLst/>
          </a:prstGeom>
          <a:noFill/>
        </p:spPr>
        <p:txBody>
          <a:bodyPr wrap="square" rtlCol="0">
            <a:spAutoFit/>
          </a:bodyPr>
          <a:lstStyle/>
          <a:p>
            <a:pPr algn="ctr"/>
            <a:r>
              <a:rPr lang="en-US" sz="4000" b="1" dirty="0" smtClean="0">
                <a:solidFill>
                  <a:schemeClr val="bg1"/>
                </a:solidFill>
                <a:latin typeface="Franklin Gothic Book"/>
                <a:cs typeface="Franklin Gothic Book"/>
              </a:rPr>
              <a:t>Pathways to Progress</a:t>
            </a:r>
          </a:p>
          <a:p>
            <a:pPr algn="ctr"/>
            <a:endParaRPr lang="en-US" sz="3200" b="1" dirty="0" smtClean="0">
              <a:solidFill>
                <a:schemeClr val="bg1"/>
              </a:solidFill>
              <a:latin typeface="Franklin Gothic Book"/>
              <a:cs typeface="Franklin Gothic Book"/>
            </a:endParaRPr>
          </a:p>
          <a:p>
            <a:pPr algn="ctr"/>
            <a:endParaRPr lang="en-US" sz="3200" b="1" dirty="0">
              <a:solidFill>
                <a:schemeClr val="bg1"/>
              </a:solidFill>
              <a:latin typeface="Franklin Gothic Book"/>
              <a:cs typeface="Franklin Gothic Book"/>
            </a:endParaRPr>
          </a:p>
          <a:p>
            <a:pPr algn="ctr"/>
            <a:r>
              <a:rPr lang="en-US" sz="3200" b="1" i="1" dirty="0" smtClean="0">
                <a:solidFill>
                  <a:schemeClr val="bg1"/>
                </a:solidFill>
                <a:latin typeface="Franklin Gothic Book"/>
                <a:cs typeface="Franklin Gothic Book"/>
              </a:rPr>
              <a:t>A Strategy for Steering, Cheering and Persevering To Achieve Oregon’s Higher Education Goals</a:t>
            </a:r>
          </a:p>
          <a:p>
            <a:pPr algn="ctr"/>
            <a:endParaRPr lang="en-US" sz="3200" b="1" dirty="0" smtClean="0">
              <a:solidFill>
                <a:schemeClr val="bg1"/>
              </a:solidFill>
              <a:latin typeface="Franklin Gothic Book"/>
              <a:cs typeface="Franklin Gothic Book"/>
            </a:endParaRPr>
          </a:p>
          <a:p>
            <a:pPr algn="ctr"/>
            <a:r>
              <a:rPr lang="en-US" b="1" dirty="0" smtClean="0">
                <a:solidFill>
                  <a:schemeClr val="bg1"/>
                </a:solidFill>
                <a:latin typeface="Franklin Gothic Book"/>
                <a:cs typeface="Franklin Gothic Book"/>
              </a:rPr>
              <a:t>Tim Nesbitt, Chair, Higher Education Coordinating Commission</a:t>
            </a:r>
          </a:p>
          <a:p>
            <a:pPr algn="ctr"/>
            <a:r>
              <a:rPr lang="en-US" b="1" dirty="0" smtClean="0">
                <a:solidFill>
                  <a:schemeClr val="bg1"/>
                </a:solidFill>
                <a:latin typeface="Franklin Gothic Book"/>
                <a:cs typeface="Franklin Gothic Book"/>
              </a:rPr>
              <a:t>Ben Cannon, Executive Director, HECC</a:t>
            </a:r>
          </a:p>
          <a:p>
            <a:pPr algn="ctr"/>
            <a:endParaRPr lang="en-US" sz="3200" b="1" dirty="0" smtClean="0">
              <a:solidFill>
                <a:schemeClr val="bg1"/>
              </a:solidFill>
              <a:latin typeface="Franklin Gothic Book"/>
              <a:cs typeface="Franklin Gothic Book"/>
            </a:endParaRPr>
          </a:p>
          <a:p>
            <a:pPr algn="ctr"/>
            <a:r>
              <a:rPr lang="en-US" dirty="0" smtClean="0">
                <a:solidFill>
                  <a:schemeClr val="bg1"/>
                </a:solidFill>
                <a:latin typeface="Franklin Gothic Book"/>
                <a:cs typeface="Franklin Gothic Book"/>
              </a:rPr>
              <a:t>March 11, 2014 </a:t>
            </a:r>
            <a:endParaRPr lang="en-US" dirty="0">
              <a:solidFill>
                <a:schemeClr val="bg1"/>
              </a:solidFill>
              <a:latin typeface="Franklin Gothic Book"/>
              <a:cs typeface="Franklin Gothic Book"/>
            </a:endParaRPr>
          </a:p>
        </p:txBody>
      </p:sp>
    </p:spTree>
    <p:extLst>
      <p:ext uri="{BB962C8B-B14F-4D97-AF65-F5344CB8AC3E}">
        <p14:creationId xmlns:p14="http://schemas.microsoft.com/office/powerpoint/2010/main" val="3250532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“Steer” the Higher Education Enterprise</a:t>
            </a:r>
            <a:endParaRPr lang="en-US" dirty="0"/>
          </a:p>
        </p:txBody>
      </p:sp>
      <p:sp>
        <p:nvSpPr>
          <p:cNvPr id="4" name="Content Placeholder 2"/>
          <p:cNvSpPr>
            <a:spLocks noGrp="1"/>
          </p:cNvSpPr>
          <p:nvPr>
            <p:ph sz="half" idx="1"/>
          </p:nvPr>
        </p:nvSpPr>
        <p:spPr>
          <a:xfrm>
            <a:off x="457200" y="1600200"/>
            <a:ext cx="8116784" cy="4525963"/>
          </a:xfrm>
          <a:ln>
            <a:solidFill>
              <a:schemeClr val="bg1"/>
            </a:solidFill>
          </a:ln>
        </p:spPr>
        <p:txBody>
          <a:bodyPr>
            <a:normAutofit fontScale="92500" lnSpcReduction="10000"/>
          </a:bodyPr>
          <a:lstStyle/>
          <a:p>
            <a:pPr marL="0" indent="0">
              <a:buNone/>
            </a:pPr>
            <a:r>
              <a:rPr lang="en-US" b="1" i="1" dirty="0" smtClean="0"/>
              <a:t>HECC </a:t>
            </a:r>
            <a:r>
              <a:rPr lang="en-US" b="1" i="1" dirty="0"/>
              <a:t>Action Items:</a:t>
            </a:r>
          </a:p>
          <a:p>
            <a:pPr>
              <a:buFont typeface="Wingdings" charset="2"/>
              <a:buChar char="ü"/>
            </a:pPr>
            <a:r>
              <a:rPr lang="en-US" dirty="0"/>
              <a:t>Develop and implement distribution formula and advance funding policy recommendations</a:t>
            </a:r>
          </a:p>
          <a:p>
            <a:pPr>
              <a:buFont typeface="Wingdings" charset="2"/>
              <a:buChar char="ü"/>
            </a:pPr>
            <a:r>
              <a:rPr lang="en-US" dirty="0"/>
              <a:t>Approve university missions and establish program approval process</a:t>
            </a:r>
          </a:p>
          <a:p>
            <a:pPr>
              <a:buFont typeface="Wingdings" charset="2"/>
              <a:buChar char="ü"/>
            </a:pPr>
            <a:r>
              <a:rPr lang="en-US" dirty="0"/>
              <a:t>Develop evaluation criteria for university boards</a:t>
            </a:r>
          </a:p>
          <a:p>
            <a:pPr>
              <a:buFont typeface="Wingdings" charset="2"/>
              <a:buChar char="ü"/>
            </a:pPr>
            <a:r>
              <a:rPr lang="en-US" dirty="0"/>
              <a:t>Launch </a:t>
            </a:r>
            <a:r>
              <a:rPr lang="en-US" i="1" dirty="0"/>
              <a:t>Credit for Prior Learning</a:t>
            </a:r>
            <a:r>
              <a:rPr lang="en-US" dirty="0"/>
              <a:t> pilot</a:t>
            </a:r>
          </a:p>
          <a:p>
            <a:pPr>
              <a:buFont typeface="Wingdings" charset="2"/>
              <a:buChar char="ü"/>
            </a:pPr>
            <a:r>
              <a:rPr lang="en-US" dirty="0"/>
              <a:t>Use convening authority to promote common standards and assessment</a:t>
            </a:r>
          </a:p>
          <a:p>
            <a:pPr>
              <a:buFont typeface="Wingdings" charset="2"/>
              <a:buChar char="ü"/>
            </a:pPr>
            <a:r>
              <a:rPr lang="en-US" dirty="0"/>
              <a:t>Use convening authority to promote textbook affordability</a:t>
            </a:r>
          </a:p>
        </p:txBody>
      </p:sp>
    </p:spTree>
    <p:extLst>
      <p:ext uri="{BB962C8B-B14F-4D97-AF65-F5344CB8AC3E}">
        <p14:creationId xmlns:p14="http://schemas.microsoft.com/office/powerpoint/2010/main" val="2522043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“Cheer” the Promotion of College Completion and Career Readiness</a:t>
            </a:r>
            <a:endParaRPr lang="en-US" dirty="0"/>
          </a:p>
        </p:txBody>
      </p:sp>
      <p:sp>
        <p:nvSpPr>
          <p:cNvPr id="4" name="Content Placeholder 2"/>
          <p:cNvSpPr>
            <a:spLocks noGrp="1"/>
          </p:cNvSpPr>
          <p:nvPr>
            <p:ph sz="half" idx="1"/>
          </p:nvPr>
        </p:nvSpPr>
        <p:spPr>
          <a:xfrm>
            <a:off x="457199" y="1600200"/>
            <a:ext cx="7998031" cy="4525963"/>
          </a:xfrm>
          <a:ln>
            <a:solidFill>
              <a:schemeClr val="bg1"/>
            </a:solidFill>
          </a:ln>
        </p:spPr>
        <p:txBody>
          <a:bodyPr>
            <a:normAutofit/>
          </a:bodyPr>
          <a:lstStyle/>
          <a:p>
            <a:pPr marL="0" indent="0">
              <a:buNone/>
            </a:pPr>
            <a:r>
              <a:rPr lang="en-US" b="1" i="1" dirty="0"/>
              <a:t>HECC Action Items:</a:t>
            </a:r>
          </a:p>
          <a:p>
            <a:pPr>
              <a:buFont typeface="Wingdings" charset="2"/>
              <a:buChar char="ü"/>
            </a:pPr>
            <a:r>
              <a:rPr lang="en-US" dirty="0"/>
              <a:t>Compile inventory of public attitudes about post-secondary education at the state and national levels</a:t>
            </a:r>
          </a:p>
          <a:p>
            <a:pPr>
              <a:buFont typeface="Wingdings" charset="2"/>
              <a:buChar char="ü"/>
            </a:pPr>
            <a:r>
              <a:rPr lang="en-US" dirty="0"/>
              <a:t>Develop and implement an external communications plan</a:t>
            </a:r>
          </a:p>
          <a:p>
            <a:pPr>
              <a:buFont typeface="Wingdings" charset="2"/>
              <a:buChar char="ü"/>
            </a:pPr>
            <a:r>
              <a:rPr lang="en-US" dirty="0"/>
              <a:t>Launch FAFSA completion pilot project to maximize Pell grants for Oregon students</a:t>
            </a:r>
          </a:p>
        </p:txBody>
      </p:sp>
    </p:spTree>
    <p:extLst>
      <p:ext uri="{BB962C8B-B14F-4D97-AF65-F5344CB8AC3E}">
        <p14:creationId xmlns:p14="http://schemas.microsoft.com/office/powerpoint/2010/main" val="3953898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Challenge</a:t>
            </a:r>
            <a:endParaRPr lang="en-US" dirty="0"/>
          </a:p>
        </p:txBody>
      </p:sp>
      <p:sp>
        <p:nvSpPr>
          <p:cNvPr id="4" name="Content Placeholder 3"/>
          <p:cNvSpPr>
            <a:spLocks noGrp="1"/>
          </p:cNvSpPr>
          <p:nvPr>
            <p:ph idx="1"/>
          </p:nvPr>
        </p:nvSpPr>
        <p:spPr>
          <a:ln>
            <a:solidFill>
              <a:schemeClr val="bg1"/>
            </a:solidFill>
          </a:ln>
        </p:spPr>
        <p:txBody>
          <a:bodyPr>
            <a:normAutofit fontScale="85000" lnSpcReduction="20000"/>
          </a:bodyPr>
          <a:lstStyle/>
          <a:p>
            <a:r>
              <a:rPr lang="en-US" i="1" dirty="0" smtClean="0"/>
              <a:t>Fundamental challenge: </a:t>
            </a:r>
            <a:r>
              <a:rPr lang="en-US" dirty="0" smtClean="0"/>
              <a:t>Existing attainment gaps</a:t>
            </a:r>
          </a:p>
          <a:p>
            <a:r>
              <a:rPr lang="en-US" i="1" dirty="0"/>
              <a:t>Systemic challenge: “</a:t>
            </a:r>
            <a:r>
              <a:rPr lang="en-US" dirty="0"/>
              <a:t>Leaky” education </a:t>
            </a:r>
            <a:r>
              <a:rPr lang="en-US" dirty="0" smtClean="0"/>
              <a:t>pipeline</a:t>
            </a:r>
          </a:p>
          <a:p>
            <a:r>
              <a:rPr lang="en-US" i="1" dirty="0"/>
              <a:t>Demographic challenge: </a:t>
            </a:r>
            <a:r>
              <a:rPr lang="en-US" dirty="0"/>
              <a:t>Increasing share of students facing significant barriers to success</a:t>
            </a:r>
          </a:p>
          <a:p>
            <a:r>
              <a:rPr lang="en-US" i="1" dirty="0" smtClean="0"/>
              <a:t>Economic challenge</a:t>
            </a:r>
            <a:r>
              <a:rPr lang="en-US" dirty="0" smtClean="0"/>
              <a:t>: Increasing poverty and stagnant middle class incomes</a:t>
            </a:r>
          </a:p>
          <a:p>
            <a:r>
              <a:rPr lang="en-US" i="1" dirty="0" smtClean="0"/>
              <a:t>Fiscal challenge</a:t>
            </a:r>
            <a:r>
              <a:rPr lang="en-US" dirty="0" smtClean="0"/>
              <a:t>: Declining rate of growth in state support and increasing competition for general funds</a:t>
            </a:r>
          </a:p>
          <a:p>
            <a:r>
              <a:rPr lang="en-US" dirty="0" smtClean="0"/>
              <a:t>Increasing numbers of working-age Oregonians without a high school diploma and college degree</a:t>
            </a:r>
          </a:p>
          <a:p>
            <a:endParaRPr lang="en-US" dirty="0" smtClean="0"/>
          </a:p>
          <a:p>
            <a:endParaRPr lang="en-US" dirty="0"/>
          </a:p>
        </p:txBody>
      </p:sp>
    </p:spTree>
    <p:extLst>
      <p:ext uri="{BB962C8B-B14F-4D97-AF65-F5344CB8AC3E}">
        <p14:creationId xmlns:p14="http://schemas.microsoft.com/office/powerpoint/2010/main" val="4022991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Attainment Varies Across Subpopulations</a:t>
            </a:r>
            <a:endParaRPr lang="en-US"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2626968839"/>
              </p:ext>
            </p:extLst>
          </p:nvPr>
        </p:nvGraphicFramePr>
        <p:xfrm>
          <a:off x="457200" y="1244600"/>
          <a:ext cx="8229600" cy="45418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79800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pPr algn="l"/>
            <a:r>
              <a:rPr lang="en-US" sz="2400" dirty="0" smtClean="0"/>
              <a:t>Earnings Differential by Field: Oregon vs. US</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11306454"/>
              </p:ext>
            </p:extLst>
          </p:nvPr>
        </p:nvGraphicFramePr>
        <p:xfrm>
          <a:off x="228600" y="1295400"/>
          <a:ext cx="8763000" cy="483076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549400" y="1905000"/>
            <a:ext cx="4419600" cy="646331"/>
          </a:xfrm>
          <a:prstGeom prst="rect">
            <a:avLst/>
          </a:prstGeom>
          <a:noFill/>
        </p:spPr>
        <p:txBody>
          <a:bodyPr wrap="square" rtlCol="0">
            <a:spAutoFit/>
          </a:bodyPr>
          <a:lstStyle/>
          <a:p>
            <a:r>
              <a:rPr lang="en-US" dirty="0" smtClean="0">
                <a:solidFill>
                  <a:srgbClr val="FFFFFF"/>
                </a:solidFill>
                <a:latin typeface="Helvetica"/>
                <a:cs typeface="Helvetica"/>
              </a:rPr>
              <a:t>For nearly all fields, Oregon workers earn less than their US counterparts</a:t>
            </a:r>
            <a:endParaRPr lang="en-US" dirty="0">
              <a:solidFill>
                <a:srgbClr val="FFFFFF"/>
              </a:solidFill>
              <a:latin typeface="Helvetica"/>
              <a:cs typeface="Helvetica"/>
            </a:endParaRPr>
          </a:p>
        </p:txBody>
      </p:sp>
      <p:sp>
        <p:nvSpPr>
          <p:cNvPr id="6" name="TextBox 5"/>
          <p:cNvSpPr txBox="1"/>
          <p:nvPr/>
        </p:nvSpPr>
        <p:spPr>
          <a:xfrm>
            <a:off x="1676400" y="4953000"/>
            <a:ext cx="4114800" cy="646331"/>
          </a:xfrm>
          <a:prstGeom prst="rect">
            <a:avLst/>
          </a:prstGeom>
          <a:noFill/>
        </p:spPr>
        <p:txBody>
          <a:bodyPr wrap="square" rtlCol="0">
            <a:spAutoFit/>
          </a:bodyPr>
          <a:lstStyle/>
          <a:p>
            <a:r>
              <a:rPr lang="en-US" dirty="0" smtClean="0">
                <a:solidFill>
                  <a:srgbClr val="FFFFFF"/>
                </a:solidFill>
                <a:latin typeface="Helvetica"/>
                <a:cs typeface="Helvetica"/>
              </a:rPr>
              <a:t>The differences are particularly large for social science and humanities.</a:t>
            </a:r>
            <a:endParaRPr lang="en-US" dirty="0">
              <a:solidFill>
                <a:srgbClr val="FFFFFF"/>
              </a:solidFill>
              <a:latin typeface="Helvetica"/>
              <a:cs typeface="Helvetica"/>
            </a:endParaRPr>
          </a:p>
        </p:txBody>
      </p:sp>
    </p:spTree>
    <p:extLst>
      <p:ext uri="{BB962C8B-B14F-4D97-AF65-F5344CB8AC3E}">
        <p14:creationId xmlns:p14="http://schemas.microsoft.com/office/powerpoint/2010/main" val="40925501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772403" y="2418080"/>
            <a:ext cx="7772400"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97560" y="2694930"/>
            <a:ext cx="7747000" cy="0"/>
          </a:xfrm>
          <a:prstGeom prst="line">
            <a:avLst/>
          </a:prstGeom>
          <a:ln>
            <a:solidFill>
              <a:srgbClr val="9BBB59"/>
            </a:solidFill>
          </a:ln>
          <a:effectLst/>
        </p:spPr>
        <p:style>
          <a:lnRef idx="2">
            <a:schemeClr val="accent1"/>
          </a:lnRef>
          <a:fillRef idx="0">
            <a:schemeClr val="accent1"/>
          </a:fillRef>
          <a:effectRef idx="1">
            <a:schemeClr val="accent1"/>
          </a:effectRef>
          <a:fontRef idx="minor">
            <a:schemeClr val="tx1"/>
          </a:fontRef>
        </p:style>
      </p:cxnSp>
      <p:graphicFrame>
        <p:nvGraphicFramePr>
          <p:cNvPr id="4" name="Content Placeholder 3"/>
          <p:cNvGraphicFramePr>
            <a:graphicFrameLocks noGrp="1"/>
          </p:cNvGraphicFramePr>
          <p:nvPr>
            <p:ph idx="1"/>
            <p:extLst>
              <p:ext uri="{D42A27DB-BD31-4B8C-83A1-F6EECF244321}">
                <p14:modId xmlns:p14="http://schemas.microsoft.com/office/powerpoint/2010/main" val="4244052622"/>
              </p:ext>
            </p:extLst>
          </p:nvPr>
        </p:nvGraphicFramePr>
        <p:xfrm>
          <a:off x="457200" y="1602750"/>
          <a:ext cx="8229600" cy="45259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4213303753"/>
              </p:ext>
            </p:extLst>
          </p:nvPr>
        </p:nvGraphicFramePr>
        <p:xfrm>
          <a:off x="254000" y="1351280"/>
          <a:ext cx="8432800" cy="4254500"/>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p:cNvSpPr>
            <a:spLocks noGrp="1"/>
          </p:cNvSpPr>
          <p:nvPr>
            <p:ph type="title"/>
          </p:nvPr>
        </p:nvSpPr>
        <p:spPr>
          <a:xfrm>
            <a:off x="228600" y="427038"/>
            <a:ext cx="8610600" cy="639762"/>
          </a:xfrm>
        </p:spPr>
        <p:txBody>
          <a:bodyPr/>
          <a:lstStyle/>
          <a:p>
            <a:pPr algn="l"/>
            <a:r>
              <a:rPr lang="en-US" sz="2400" dirty="0" smtClean="0"/>
              <a:t>Share </a:t>
            </a:r>
            <a:r>
              <a:rPr lang="en-US" sz="2400" dirty="0"/>
              <a:t>of </a:t>
            </a:r>
            <a:r>
              <a:rPr lang="en-US" sz="2400" dirty="0" smtClean="0"/>
              <a:t>Oregonians Who Work Full-Time by Degree Field</a:t>
            </a:r>
            <a:endParaRPr lang="en-US" sz="2400" dirty="0"/>
          </a:p>
        </p:txBody>
      </p:sp>
      <p:sp>
        <p:nvSpPr>
          <p:cNvPr id="10" name="TextBox 9"/>
          <p:cNvSpPr txBox="1"/>
          <p:nvPr/>
        </p:nvSpPr>
        <p:spPr>
          <a:xfrm>
            <a:off x="558800" y="1973896"/>
            <a:ext cx="1813317" cy="369332"/>
          </a:xfrm>
          <a:prstGeom prst="rect">
            <a:avLst/>
          </a:prstGeom>
          <a:noFill/>
        </p:spPr>
        <p:txBody>
          <a:bodyPr wrap="none" rtlCol="0">
            <a:spAutoFit/>
          </a:bodyPr>
          <a:lstStyle/>
          <a:p>
            <a:r>
              <a:rPr lang="en-US" sz="1100" dirty="0" smtClean="0">
                <a:solidFill>
                  <a:srgbClr val="FFFFFF"/>
                </a:solidFill>
                <a:latin typeface="Helvetica"/>
                <a:cs typeface="Helvetica"/>
              </a:rPr>
              <a:t>United States Share: 71%</a:t>
            </a:r>
            <a:r>
              <a:rPr lang="en-US" dirty="0" smtClean="0">
                <a:solidFill>
                  <a:srgbClr val="FFFFFF"/>
                </a:solidFill>
                <a:latin typeface="Helvetica"/>
                <a:cs typeface="Helvetica"/>
              </a:rPr>
              <a:t> </a:t>
            </a:r>
            <a:endParaRPr lang="en-US" dirty="0">
              <a:solidFill>
                <a:srgbClr val="FFFFFF"/>
              </a:solidFill>
              <a:latin typeface="Helvetica"/>
              <a:cs typeface="Helvetica"/>
            </a:endParaRPr>
          </a:p>
        </p:txBody>
      </p:sp>
      <p:sp>
        <p:nvSpPr>
          <p:cNvPr id="15" name="TextBox 14"/>
          <p:cNvSpPr txBox="1"/>
          <p:nvPr/>
        </p:nvSpPr>
        <p:spPr>
          <a:xfrm>
            <a:off x="579363" y="2379990"/>
            <a:ext cx="1431514" cy="261610"/>
          </a:xfrm>
          <a:prstGeom prst="rect">
            <a:avLst/>
          </a:prstGeom>
          <a:noFill/>
        </p:spPr>
        <p:txBody>
          <a:bodyPr wrap="none" rtlCol="0">
            <a:spAutoFit/>
          </a:bodyPr>
          <a:lstStyle/>
          <a:p>
            <a:r>
              <a:rPr lang="en-US" sz="1100" dirty="0" smtClean="0">
                <a:solidFill>
                  <a:srgbClr val="FFFFFF"/>
                </a:solidFill>
                <a:latin typeface="Helvetica"/>
                <a:cs typeface="Helvetica"/>
              </a:rPr>
              <a:t>Oregon Share: 63%</a:t>
            </a:r>
            <a:endParaRPr lang="en-US" sz="1100" dirty="0">
              <a:solidFill>
                <a:srgbClr val="FFFFFF"/>
              </a:solidFill>
              <a:latin typeface="Helvetica"/>
              <a:cs typeface="Helvetica"/>
            </a:endParaRPr>
          </a:p>
        </p:txBody>
      </p:sp>
    </p:spTree>
    <p:extLst>
      <p:ext uri="{BB962C8B-B14F-4D97-AF65-F5344CB8AC3E}">
        <p14:creationId xmlns:p14="http://schemas.microsoft.com/office/powerpoint/2010/main" val="37192350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44562"/>
          </a:xfrm>
        </p:spPr>
        <p:txBody>
          <a:bodyPr>
            <a:noAutofit/>
          </a:bodyPr>
          <a:lstStyle/>
          <a:p>
            <a:r>
              <a:rPr lang="en-US" sz="2800" b="1" dirty="0" smtClean="0"/>
              <a:t>OUS Biennial State Appropriation and FTE Enrollment</a:t>
            </a:r>
            <a:br>
              <a:rPr lang="en-US" sz="2800" b="1" dirty="0" smtClean="0"/>
            </a:br>
            <a:r>
              <a:rPr lang="en-US" sz="2800" b="1" dirty="0" smtClean="0"/>
              <a:t>1987 through 2013-15</a:t>
            </a:r>
            <a:endParaRPr lang="en-US" sz="2800" b="1" dirty="0"/>
          </a:p>
        </p:txBody>
      </p:sp>
      <p:graphicFrame>
        <p:nvGraphicFramePr>
          <p:cNvPr id="3" name="JSJ Chart"/>
          <p:cNvGraphicFramePr>
            <a:graphicFrameLocks/>
          </p:cNvGraphicFramePr>
          <p:nvPr>
            <p:extLst>
              <p:ext uri="{D42A27DB-BD31-4B8C-83A1-F6EECF244321}">
                <p14:modId xmlns:p14="http://schemas.microsoft.com/office/powerpoint/2010/main" val="2702033823"/>
              </p:ext>
            </p:extLst>
          </p:nvPr>
        </p:nvGraphicFramePr>
        <p:xfrm>
          <a:off x="457200" y="1295400"/>
          <a:ext cx="8229600" cy="5181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433093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smtClean="0"/>
              <a:t>Community College </a:t>
            </a:r>
            <a:r>
              <a:rPr lang="en-US" sz="2400" b="1" dirty="0"/>
              <a:t>Biennial State Appropriation and FTE Enrollment</a:t>
            </a:r>
            <a:br>
              <a:rPr lang="en-US" sz="2400" b="1" dirty="0"/>
            </a:br>
            <a:r>
              <a:rPr lang="en-US" sz="2400" b="1" dirty="0" smtClean="0"/>
              <a:t>1995 </a:t>
            </a:r>
            <a:r>
              <a:rPr lang="en-US" sz="2400" b="1" dirty="0"/>
              <a:t>through 2013-15</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62551075"/>
              </p:ext>
            </p:extLst>
          </p:nvPr>
        </p:nvGraphicFramePr>
        <p:xfrm>
          <a:off x="457200" y="1336040"/>
          <a:ext cx="8229600" cy="45418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69714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A few ongoing questions and considerations</a:t>
            </a:r>
            <a:endParaRPr lang="en-US" sz="3600" dirty="0"/>
          </a:p>
        </p:txBody>
      </p:sp>
      <p:sp>
        <p:nvSpPr>
          <p:cNvPr id="3" name="Content Placeholder 2"/>
          <p:cNvSpPr>
            <a:spLocks noGrp="1"/>
          </p:cNvSpPr>
          <p:nvPr>
            <p:ph idx="1"/>
          </p:nvPr>
        </p:nvSpPr>
        <p:spPr>
          <a:xfrm>
            <a:off x="457200" y="1100138"/>
            <a:ext cx="8229600" cy="4686163"/>
          </a:xfrm>
        </p:spPr>
        <p:txBody>
          <a:bodyPr>
            <a:normAutofit fontScale="62500" lnSpcReduction="20000"/>
          </a:bodyPr>
          <a:lstStyle/>
          <a:p>
            <a:pPr lvl="0"/>
            <a:r>
              <a:rPr lang="en-US" dirty="0" smtClean="0"/>
              <a:t>Community </a:t>
            </a:r>
            <a:r>
              <a:rPr lang="en-US" dirty="0"/>
              <a:t>colleges contribute not just to the post-secondary “40-40,” but to the secondary “20,” by virtue of GED programs, adult high schools, middle colleges and dual enrollment. </a:t>
            </a:r>
            <a:endParaRPr lang="en-US" dirty="0" smtClean="0"/>
          </a:p>
          <a:p>
            <a:pPr lvl="0"/>
            <a:r>
              <a:rPr lang="en-US" dirty="0" smtClean="0"/>
              <a:t>Research </a:t>
            </a:r>
            <a:r>
              <a:rPr lang="en-US" dirty="0"/>
              <a:t>matters. If we focus only on undergraduate student success, the HECC may </a:t>
            </a:r>
            <a:r>
              <a:rPr lang="en-US" dirty="0" smtClean="0"/>
              <a:t>ignore one of </a:t>
            </a:r>
            <a:r>
              <a:rPr lang="en-US" dirty="0"/>
              <a:t>the most important </a:t>
            </a:r>
            <a:r>
              <a:rPr lang="en-US" dirty="0" smtClean="0"/>
              <a:t>aspects </a:t>
            </a:r>
            <a:r>
              <a:rPr lang="en-US" dirty="0"/>
              <a:t>of being a research university.  </a:t>
            </a:r>
          </a:p>
          <a:p>
            <a:r>
              <a:rPr lang="en-US" dirty="0" smtClean="0"/>
              <a:t>Our </a:t>
            </a:r>
            <a:r>
              <a:rPr lang="en-US" dirty="0"/>
              <a:t>focus should be squarely on the educational attainment of </a:t>
            </a:r>
            <a:r>
              <a:rPr lang="en-US" dirty="0" smtClean="0"/>
              <a:t>Oregonians. The </a:t>
            </a:r>
            <a:r>
              <a:rPr lang="en-US" dirty="0"/>
              <a:t>benefits and trade-offs of relying on out-of-state students to subsidize in-state students deserves more attention. </a:t>
            </a:r>
          </a:p>
          <a:p>
            <a:pPr lvl="0"/>
            <a:r>
              <a:rPr lang="en-US" dirty="0"/>
              <a:t>What explains the increase in the costs of higher education, beyond the impacts of cost shifts to students?</a:t>
            </a:r>
          </a:p>
          <a:p>
            <a:r>
              <a:rPr lang="en-US" dirty="0"/>
              <a:t>Sometimes the unavailability of certain courses is a greater barrier than tuition/fees. Thus, the relationship between affordability for students and the capacity of our institutions needs to be examined.</a:t>
            </a:r>
          </a:p>
          <a:p>
            <a:pPr lvl="0"/>
            <a:r>
              <a:rPr lang="en-US" dirty="0" smtClean="0"/>
              <a:t>The </a:t>
            </a:r>
            <a:r>
              <a:rPr lang="en-US" dirty="0"/>
              <a:t>quality of educational offerings should not be an arms’ length concern for the HECC</a:t>
            </a:r>
            <a:r>
              <a:rPr lang="en-US" dirty="0" smtClean="0"/>
              <a:t>.</a:t>
            </a:r>
          </a:p>
        </p:txBody>
      </p:sp>
    </p:spTree>
    <p:extLst>
      <p:ext uri="{BB962C8B-B14F-4D97-AF65-F5344CB8AC3E}">
        <p14:creationId xmlns:p14="http://schemas.microsoft.com/office/powerpoint/2010/main" val="3072115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idx="1"/>
          </p:nvPr>
        </p:nvSpPr>
        <p:spPr>
          <a:ln>
            <a:noFill/>
          </a:ln>
        </p:spPr>
        <p:txBody>
          <a:bodyPr>
            <a:normAutofit/>
          </a:bodyPr>
          <a:lstStyle/>
          <a:p>
            <a:pPr marL="0" indent="0" algn="ctr">
              <a:buNone/>
            </a:pPr>
            <a:r>
              <a:rPr lang="en-US" sz="2800" i="1" dirty="0" smtClean="0"/>
              <a:t>The state’s 40-40-20 goals commit us to a future in which all Oregonians will complete their education and gain the ability to contribute to our society and economy.</a:t>
            </a:r>
            <a:br>
              <a:rPr lang="en-US" sz="2800" i="1" dirty="0" smtClean="0"/>
            </a:br>
            <a:r>
              <a:rPr lang="en-US" sz="2800" i="1" dirty="0"/>
              <a:t/>
            </a:r>
            <a:br>
              <a:rPr lang="en-US" sz="2800" i="1" dirty="0"/>
            </a:br>
            <a:r>
              <a:rPr lang="en-US" sz="2800" i="1" dirty="0"/>
              <a:t>S</a:t>
            </a:r>
            <a:r>
              <a:rPr lang="en-US" sz="2800" i="1" dirty="0" smtClean="0"/>
              <a:t>uccess </a:t>
            </a:r>
            <a:r>
              <a:rPr lang="en-US" sz="2800" i="1" dirty="0"/>
              <a:t>will require more than good intentions or the construct of aspirational goals; it will require reinvention, recommitment and reinvestment. </a:t>
            </a:r>
          </a:p>
        </p:txBody>
      </p:sp>
    </p:spTree>
    <p:extLst>
      <p:ext uri="{BB962C8B-B14F-4D97-AF65-F5344CB8AC3E}">
        <p14:creationId xmlns:p14="http://schemas.microsoft.com/office/powerpoint/2010/main" val="3697478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a:xfrm>
            <a:off x="457200" y="1777999"/>
            <a:ext cx="8229600" cy="2753243"/>
          </a:xfrm>
          <a:ln>
            <a:solidFill>
              <a:schemeClr val="bg1"/>
            </a:solidFill>
          </a:ln>
        </p:spPr>
        <p:txBody>
          <a:bodyPr/>
          <a:lstStyle/>
          <a:p>
            <a:pPr marL="0" indent="0" algn="ctr">
              <a:buNone/>
            </a:pPr>
            <a:r>
              <a:rPr lang="en-US" i="1" dirty="0" smtClean="0"/>
              <a:t>By 2025</a:t>
            </a:r>
            <a:r>
              <a:rPr lang="en-US" i="1" dirty="0"/>
              <a:t>, 40% of adult Oregonians will hold a bachelor’s or advanced degree, 40% will have an associate’s degree or a meaningful postsecondary certificate, and all adult Oregonians will hold a high school diploma. </a:t>
            </a:r>
          </a:p>
        </p:txBody>
      </p:sp>
    </p:spTree>
    <p:extLst>
      <p:ext uri="{BB962C8B-B14F-4D97-AF65-F5344CB8AC3E}">
        <p14:creationId xmlns:p14="http://schemas.microsoft.com/office/powerpoint/2010/main" val="37920205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229600" cy="868362"/>
          </a:xfrm>
        </p:spPr>
        <p:txBody>
          <a:bodyPr>
            <a:normAutofit fontScale="90000"/>
          </a:bodyPr>
          <a:lstStyle/>
          <a:p>
            <a:r>
              <a:rPr lang="en-US" sz="3100" b="1" dirty="0"/>
              <a:t>Earnings and unemployment rates by educational </a:t>
            </a:r>
            <a:r>
              <a:rPr lang="en-US" sz="3100" b="1" dirty="0" smtClean="0"/>
              <a:t>attainment</a:t>
            </a:r>
            <a:endParaRPr lang="en-US" dirty="0"/>
          </a:p>
        </p:txBody>
      </p:sp>
      <p:graphicFrame>
        <p:nvGraphicFramePr>
          <p:cNvPr id="5" name="Chart 4"/>
          <p:cNvGraphicFramePr/>
          <p:nvPr>
            <p:extLst>
              <p:ext uri="{D42A27DB-BD31-4B8C-83A1-F6EECF244321}">
                <p14:modId xmlns:p14="http://schemas.microsoft.com/office/powerpoint/2010/main" val="3315621368"/>
              </p:ext>
            </p:extLst>
          </p:nvPr>
        </p:nvGraphicFramePr>
        <p:xfrm>
          <a:off x="359716" y="2140997"/>
          <a:ext cx="4470255" cy="355439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extLst>
              <p:ext uri="{D42A27DB-BD31-4B8C-83A1-F6EECF244321}">
                <p14:modId xmlns:p14="http://schemas.microsoft.com/office/powerpoint/2010/main" val="899949438"/>
              </p:ext>
            </p:extLst>
          </p:nvPr>
        </p:nvGraphicFramePr>
        <p:xfrm>
          <a:off x="4166530" y="2157597"/>
          <a:ext cx="4607276" cy="3554395"/>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10"/>
          <p:cNvSpPr txBox="1"/>
          <p:nvPr/>
        </p:nvSpPr>
        <p:spPr>
          <a:xfrm>
            <a:off x="685799" y="1805063"/>
            <a:ext cx="3519023" cy="314262"/>
          </a:xfrm>
          <a:prstGeom prst="rect">
            <a:avLst/>
          </a:prstGeom>
          <a:solidFill>
            <a:srgbClr val="262526"/>
          </a:solid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400" b="0" dirty="0">
                <a:solidFill>
                  <a:srgbClr val="FFFFFF"/>
                </a:solidFill>
                <a:latin typeface="Franklin Gothic Book"/>
                <a:cs typeface="Franklin Gothic Book"/>
              </a:rPr>
              <a:t>Unemployment</a:t>
            </a:r>
            <a:r>
              <a:rPr lang="en-US" sz="1400" b="0" baseline="0" dirty="0">
                <a:solidFill>
                  <a:srgbClr val="FFFFFF"/>
                </a:solidFill>
                <a:latin typeface="Franklin Gothic Book"/>
                <a:cs typeface="Franklin Gothic Book"/>
              </a:rPr>
              <a:t> rate in 2012 (%)</a:t>
            </a:r>
            <a:endParaRPr lang="en-US" sz="1400" b="0" dirty="0">
              <a:solidFill>
                <a:srgbClr val="FFFFFF"/>
              </a:solidFill>
              <a:latin typeface="Franklin Gothic Book"/>
              <a:cs typeface="Franklin Gothic Book"/>
            </a:endParaRPr>
          </a:p>
        </p:txBody>
      </p:sp>
      <p:sp>
        <p:nvSpPr>
          <p:cNvPr id="9" name="TextBox 11"/>
          <p:cNvSpPr txBox="1"/>
          <p:nvPr/>
        </p:nvSpPr>
        <p:spPr>
          <a:xfrm>
            <a:off x="5386612" y="1826736"/>
            <a:ext cx="3604987" cy="314262"/>
          </a:xfrm>
          <a:prstGeom prst="rect">
            <a:avLst/>
          </a:prstGeom>
          <a:solidFill>
            <a:srgbClr val="262526"/>
          </a:solid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400" b="0" baseline="0" dirty="0">
                <a:solidFill>
                  <a:srgbClr val="FFFFFF"/>
                </a:solidFill>
                <a:latin typeface="Franklin Gothic Book"/>
                <a:cs typeface="Franklin Gothic Book"/>
              </a:rPr>
              <a:t>Median annual earnings in 2012 ($)</a:t>
            </a:r>
            <a:endParaRPr lang="en-US" sz="1400" b="0" dirty="0">
              <a:solidFill>
                <a:srgbClr val="FFFFFF"/>
              </a:solidFill>
              <a:latin typeface="Franklin Gothic Book"/>
              <a:cs typeface="Franklin Gothic Book"/>
            </a:endParaRPr>
          </a:p>
        </p:txBody>
      </p:sp>
      <p:sp>
        <p:nvSpPr>
          <p:cNvPr id="10" name="TextBox 12"/>
          <p:cNvSpPr txBox="1"/>
          <p:nvPr/>
        </p:nvSpPr>
        <p:spPr>
          <a:xfrm>
            <a:off x="5403741" y="5662880"/>
            <a:ext cx="2928788" cy="314262"/>
          </a:xfrm>
          <a:prstGeom prst="rect">
            <a:avLst/>
          </a:prstGeom>
          <a:solidFill>
            <a:srgbClr val="262526"/>
          </a:solid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100" b="1" baseline="0" dirty="0">
                <a:solidFill>
                  <a:srgbClr val="FFFFFF"/>
                </a:solidFill>
                <a:latin typeface="Franklin Gothic Book"/>
                <a:cs typeface="Franklin Gothic Book"/>
              </a:rPr>
              <a:t>All workers: $42,380</a:t>
            </a:r>
          </a:p>
        </p:txBody>
      </p:sp>
      <p:sp>
        <p:nvSpPr>
          <p:cNvPr id="11" name="TextBox 13"/>
          <p:cNvSpPr txBox="1"/>
          <p:nvPr/>
        </p:nvSpPr>
        <p:spPr>
          <a:xfrm>
            <a:off x="847848" y="5684553"/>
            <a:ext cx="2928788" cy="314262"/>
          </a:xfrm>
          <a:prstGeom prst="rect">
            <a:avLst/>
          </a:prstGeom>
          <a:solidFill>
            <a:srgbClr val="262626"/>
          </a:solid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100" b="1" baseline="0" dirty="0">
                <a:solidFill>
                  <a:srgbClr val="FFFFFF"/>
                </a:solidFill>
                <a:latin typeface="Franklin Gothic Book"/>
                <a:cs typeface="Franklin Gothic Book"/>
              </a:rPr>
              <a:t>All workers: 6.8%</a:t>
            </a:r>
          </a:p>
        </p:txBody>
      </p:sp>
      <p:cxnSp>
        <p:nvCxnSpPr>
          <p:cNvPr id="12" name="Straight Connector 11"/>
          <p:cNvCxnSpPr/>
          <p:nvPr/>
        </p:nvCxnSpPr>
        <p:spPr>
          <a:xfrm flipH="1" flipV="1">
            <a:off x="2346497" y="2422747"/>
            <a:ext cx="8564" cy="3207623"/>
          </a:xfrm>
          <a:prstGeom prst="line">
            <a:avLst/>
          </a:prstGeom>
          <a:ln w="12700">
            <a:solidFill>
              <a:schemeClr val="bg1"/>
            </a:solidFill>
            <a:prstDash val="lgDashDot"/>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flipV="1">
            <a:off x="6833880" y="2411911"/>
            <a:ext cx="8564" cy="3207623"/>
          </a:xfrm>
          <a:prstGeom prst="line">
            <a:avLst/>
          </a:prstGeom>
          <a:ln w="12700">
            <a:solidFill>
              <a:schemeClr val="bg1"/>
            </a:solidFill>
            <a:prstDash val="lgDashDot"/>
          </a:ln>
        </p:spPr>
        <p:style>
          <a:lnRef idx="1">
            <a:schemeClr val="accent1"/>
          </a:lnRef>
          <a:fillRef idx="0">
            <a:schemeClr val="accent1"/>
          </a:fillRef>
          <a:effectRef idx="0">
            <a:schemeClr val="accent1"/>
          </a:effectRef>
          <a:fontRef idx="minor">
            <a:schemeClr val="tx1"/>
          </a:fontRef>
        </p:style>
      </p:cxnSp>
      <p:sp>
        <p:nvSpPr>
          <p:cNvPr id="15" name="TextBox 19"/>
          <p:cNvSpPr txBox="1"/>
          <p:nvPr/>
        </p:nvSpPr>
        <p:spPr>
          <a:xfrm>
            <a:off x="4204823" y="2325218"/>
            <a:ext cx="1344934" cy="3305152"/>
          </a:xfrm>
          <a:prstGeom prst="rect">
            <a:avLst/>
          </a:prstGeom>
          <a:solidFill>
            <a:srgbClr val="262526"/>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100" b="0" dirty="0">
                <a:solidFill>
                  <a:schemeClr val="bg1"/>
                </a:solidFill>
                <a:latin typeface="+mn-lt"/>
              </a:rPr>
              <a:t>Doctoral degree</a:t>
            </a:r>
          </a:p>
          <a:p>
            <a:pPr algn="ctr"/>
            <a:endParaRPr lang="en-US" sz="1100" b="0" dirty="0">
              <a:solidFill>
                <a:schemeClr val="bg1"/>
              </a:solidFill>
              <a:latin typeface="+mn-lt"/>
            </a:endParaRPr>
          </a:p>
          <a:p>
            <a:pPr algn="ctr"/>
            <a:r>
              <a:rPr lang="en-US" sz="1100" b="0" dirty="0">
                <a:solidFill>
                  <a:schemeClr val="bg1"/>
                </a:solidFill>
                <a:latin typeface="+mn-lt"/>
              </a:rPr>
              <a:t>Professional degree</a:t>
            </a:r>
          </a:p>
          <a:p>
            <a:pPr algn="ctr"/>
            <a:endParaRPr lang="en-US" sz="1100" b="0" dirty="0">
              <a:solidFill>
                <a:schemeClr val="bg1"/>
              </a:solidFill>
              <a:latin typeface="+mn-lt"/>
            </a:endParaRPr>
          </a:p>
          <a:p>
            <a:pPr algn="ctr"/>
            <a:r>
              <a:rPr lang="en-US" sz="1100" b="0" dirty="0">
                <a:solidFill>
                  <a:schemeClr val="bg1"/>
                </a:solidFill>
                <a:latin typeface="+mn-lt"/>
              </a:rPr>
              <a:t>Master's degree</a:t>
            </a:r>
          </a:p>
          <a:p>
            <a:pPr algn="ctr"/>
            <a:endParaRPr lang="en-US" sz="1100" b="0" dirty="0">
              <a:solidFill>
                <a:schemeClr val="bg1"/>
              </a:solidFill>
              <a:latin typeface="+mn-lt"/>
            </a:endParaRPr>
          </a:p>
          <a:p>
            <a:pPr algn="ctr"/>
            <a:r>
              <a:rPr lang="en-US" sz="1100" b="0" dirty="0">
                <a:solidFill>
                  <a:schemeClr val="bg1"/>
                </a:solidFill>
                <a:latin typeface="+mn-lt"/>
              </a:rPr>
              <a:t>Bachelor's</a:t>
            </a:r>
            <a:r>
              <a:rPr lang="en-US" sz="1100" b="0" baseline="0" dirty="0">
                <a:solidFill>
                  <a:schemeClr val="bg1"/>
                </a:solidFill>
                <a:latin typeface="+mn-lt"/>
              </a:rPr>
              <a:t> degree</a:t>
            </a:r>
          </a:p>
          <a:p>
            <a:pPr algn="ctr"/>
            <a:endParaRPr lang="en-US" sz="1100" b="0" baseline="0" dirty="0">
              <a:solidFill>
                <a:schemeClr val="bg1"/>
              </a:solidFill>
              <a:latin typeface="+mn-lt"/>
            </a:endParaRPr>
          </a:p>
          <a:p>
            <a:pPr algn="ctr"/>
            <a:r>
              <a:rPr lang="en-US" sz="1100" b="0" dirty="0">
                <a:solidFill>
                  <a:schemeClr val="bg1"/>
                </a:solidFill>
                <a:latin typeface="+mn-lt"/>
              </a:rPr>
              <a:t>Associate's</a:t>
            </a:r>
            <a:r>
              <a:rPr lang="en-US" sz="1100" b="0" baseline="0" dirty="0">
                <a:solidFill>
                  <a:schemeClr val="bg1"/>
                </a:solidFill>
                <a:latin typeface="+mn-lt"/>
              </a:rPr>
              <a:t> degree</a:t>
            </a:r>
          </a:p>
          <a:p>
            <a:pPr algn="ctr"/>
            <a:endParaRPr lang="en-US" sz="1100" b="0" baseline="0" dirty="0">
              <a:solidFill>
                <a:schemeClr val="bg1"/>
              </a:solidFill>
              <a:latin typeface="+mn-lt"/>
            </a:endParaRPr>
          </a:p>
          <a:p>
            <a:pPr algn="ctr"/>
            <a:r>
              <a:rPr lang="en-US" sz="1100" b="0" baseline="0" dirty="0">
                <a:solidFill>
                  <a:schemeClr val="bg1"/>
                </a:solidFill>
                <a:latin typeface="+mn-lt"/>
              </a:rPr>
              <a:t>Some college, no degree</a:t>
            </a:r>
          </a:p>
          <a:p>
            <a:pPr algn="ctr"/>
            <a:endParaRPr lang="en-US" sz="1100" b="0" baseline="0" dirty="0">
              <a:solidFill>
                <a:schemeClr val="bg1"/>
              </a:solidFill>
              <a:latin typeface="+mn-lt"/>
            </a:endParaRPr>
          </a:p>
          <a:p>
            <a:pPr algn="ctr"/>
            <a:r>
              <a:rPr lang="en-US" sz="1100" b="0" baseline="0" dirty="0">
                <a:solidFill>
                  <a:schemeClr val="bg1"/>
                </a:solidFill>
                <a:latin typeface="+mn-lt"/>
              </a:rPr>
              <a:t>High school diploma</a:t>
            </a:r>
          </a:p>
          <a:p>
            <a:pPr algn="ctr"/>
            <a:endParaRPr lang="en-US" sz="1100" b="0" baseline="0" dirty="0">
              <a:solidFill>
                <a:schemeClr val="bg1"/>
              </a:solidFill>
              <a:latin typeface="+mn-lt"/>
            </a:endParaRPr>
          </a:p>
          <a:p>
            <a:pPr algn="ctr"/>
            <a:r>
              <a:rPr lang="en-US" sz="1100" b="0" baseline="0" dirty="0">
                <a:solidFill>
                  <a:schemeClr val="bg1"/>
                </a:solidFill>
                <a:latin typeface="+mn-lt"/>
              </a:rPr>
              <a:t>Less than a high school diploma</a:t>
            </a:r>
          </a:p>
          <a:p>
            <a:pPr algn="ctr"/>
            <a:endParaRPr lang="en-US" sz="1100" b="0" dirty="0">
              <a:solidFill>
                <a:schemeClr val="bg1"/>
              </a:solidFill>
              <a:latin typeface="+mn-lt"/>
            </a:endParaRPr>
          </a:p>
        </p:txBody>
      </p:sp>
      <p:cxnSp>
        <p:nvCxnSpPr>
          <p:cNvPr id="16" name="Straight Connector 15"/>
          <p:cNvCxnSpPr/>
          <p:nvPr/>
        </p:nvCxnSpPr>
        <p:spPr>
          <a:xfrm flipH="1" flipV="1">
            <a:off x="4153439" y="2303545"/>
            <a:ext cx="8564" cy="3207623"/>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39849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5483412" y="1600200"/>
            <a:ext cx="3447228" cy="4525963"/>
          </a:xfrm>
          <a:ln>
            <a:solidFill>
              <a:schemeClr val="bg1"/>
            </a:solidFill>
          </a:ln>
        </p:spPr>
        <p:txBody>
          <a:bodyPr>
            <a:normAutofit fontScale="92500" lnSpcReduction="10000"/>
          </a:bodyPr>
          <a:lstStyle/>
          <a:p>
            <a:r>
              <a:rPr lang="en-US" i="1" dirty="0" smtClean="0"/>
              <a:t>11,000</a:t>
            </a:r>
            <a:r>
              <a:rPr lang="en-US" dirty="0" smtClean="0"/>
              <a:t> more high school graduates</a:t>
            </a:r>
          </a:p>
          <a:p>
            <a:endParaRPr lang="en-US" dirty="0" smtClean="0"/>
          </a:p>
          <a:p>
            <a:r>
              <a:rPr lang="en-US" i="1" dirty="0" smtClean="0"/>
              <a:t>480,000</a:t>
            </a:r>
            <a:r>
              <a:rPr lang="en-US" dirty="0" smtClean="0"/>
              <a:t> more adults with an Associate’s or a certificate</a:t>
            </a:r>
          </a:p>
          <a:p>
            <a:endParaRPr lang="en-US" dirty="0" smtClean="0"/>
          </a:p>
          <a:p>
            <a:r>
              <a:rPr lang="en-US" i="1" dirty="0" smtClean="0"/>
              <a:t>189,000</a:t>
            </a:r>
            <a:r>
              <a:rPr lang="en-US" dirty="0" smtClean="0"/>
              <a:t> more adults with at least a Bachelor’s degree</a:t>
            </a:r>
            <a:endParaRPr lang="en-US" dirty="0"/>
          </a:p>
        </p:txBody>
      </p:sp>
      <p:sp>
        <p:nvSpPr>
          <p:cNvPr id="4" name="Title 3"/>
          <p:cNvSpPr>
            <a:spLocks noGrp="1"/>
          </p:cNvSpPr>
          <p:nvPr>
            <p:ph type="title"/>
          </p:nvPr>
        </p:nvSpPr>
        <p:spPr/>
        <p:txBody>
          <a:bodyPr>
            <a:normAutofit fontScale="90000"/>
          </a:bodyPr>
          <a:lstStyle/>
          <a:p>
            <a:r>
              <a:rPr lang="en-US" dirty="0" smtClean="0"/>
              <a:t>To reach 40-40-20 in 2012 </a:t>
            </a:r>
            <a:br>
              <a:rPr lang="en-US" dirty="0" smtClean="0"/>
            </a:br>
            <a:r>
              <a:rPr lang="en-US" dirty="0" smtClean="0"/>
              <a:t>Oregon would have needed:</a:t>
            </a:r>
            <a:endParaRPr lang="en-US"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3250114707"/>
              </p:ext>
            </p:extLst>
          </p:nvPr>
        </p:nvGraphicFramePr>
        <p:xfrm>
          <a:off x="457200" y="1600200"/>
          <a:ext cx="4577976"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83578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6" name="Content Placeholder 5" descr="P-20 governance before-after-withreporting (dragged).pdf"/>
          <p:cNvPicPr>
            <a:picLocks noGrp="1" noChangeAspect="1"/>
          </p:cNvPicPr>
          <p:nvPr>
            <p:ph idx="1"/>
          </p:nvPr>
        </p:nvPicPr>
        <p:blipFill rotWithShape="1">
          <a:blip r:embed="rId2">
            <a:extLst>
              <a:ext uri="{28A0092B-C50C-407E-A947-70E740481C1C}">
                <a14:useLocalDpi xmlns:a14="http://schemas.microsoft.com/office/drawing/2010/main" val="0"/>
              </a:ext>
            </a:extLst>
          </a:blip>
          <a:srcRect l="-5556" t="-6959" r="-16666" b="-448"/>
          <a:stretch/>
        </p:blipFill>
        <p:spPr>
          <a:xfrm>
            <a:off x="0" y="-284481"/>
            <a:ext cx="10058400" cy="6629400"/>
          </a:xfrm>
        </p:spPr>
      </p:pic>
    </p:spTree>
    <p:extLst>
      <p:ext uri="{BB962C8B-B14F-4D97-AF65-F5344CB8AC3E}">
        <p14:creationId xmlns:p14="http://schemas.microsoft.com/office/powerpoint/2010/main" val="4173374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t>
            </a:r>
            <a:r>
              <a:rPr lang="en-US" dirty="0" smtClean="0"/>
              <a:t>overnance structure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92301640"/>
              </p:ext>
            </p:extLst>
          </p:nvPr>
        </p:nvGraphicFramePr>
        <p:xfrm>
          <a:off x="457200" y="1669100"/>
          <a:ext cx="8229600" cy="4284344"/>
        </p:xfrm>
        <a:graphic>
          <a:graphicData uri="http://schemas.openxmlformats.org/drawingml/2006/table">
            <a:tbl>
              <a:tblPr firstRow="1" bandRow="1">
                <a:tableStyleId>{5C22544A-7EE6-4342-B048-85BDC9FD1C3A}</a:tableStyleId>
              </a:tblPr>
              <a:tblGrid>
                <a:gridCol w="4114800"/>
                <a:gridCol w="4114800"/>
              </a:tblGrid>
              <a:tr h="770572">
                <a:tc>
                  <a:txBody>
                    <a:bodyPr/>
                    <a:lstStyle/>
                    <a:p>
                      <a:pPr algn="ctr"/>
                      <a:r>
                        <a:rPr lang="en-US" sz="2400" dirty="0" smtClean="0"/>
                        <a:t>Old Paradigm</a:t>
                      </a:r>
                      <a:endParaRPr lang="en-US" sz="2400" dirty="0"/>
                    </a:p>
                  </a:txBody>
                  <a:tcPr anchor="ctr"/>
                </a:tc>
                <a:tc>
                  <a:txBody>
                    <a:bodyPr/>
                    <a:lstStyle/>
                    <a:p>
                      <a:pPr algn="ctr"/>
                      <a:r>
                        <a:rPr lang="en-US" sz="2400" dirty="0" smtClean="0"/>
                        <a:t>New Paradigm</a:t>
                      </a:r>
                      <a:endParaRPr lang="en-US" sz="2400" dirty="0"/>
                    </a:p>
                  </a:txBody>
                  <a:tcPr anchor="ctr"/>
                </a:tc>
              </a:tr>
              <a:tr h="770572">
                <a:tc>
                  <a:txBody>
                    <a:bodyPr/>
                    <a:lstStyle/>
                    <a:p>
                      <a:r>
                        <a:rPr lang="en-US" dirty="0" smtClean="0"/>
                        <a:t>The</a:t>
                      </a:r>
                      <a:r>
                        <a:rPr lang="en-US" baseline="0" dirty="0" smtClean="0"/>
                        <a:t> public system is managed to sustain existing institutions</a:t>
                      </a:r>
                      <a:endParaRPr lang="en-US" dirty="0"/>
                    </a:p>
                  </a:txBody>
                  <a:tcPr/>
                </a:tc>
                <a:tc>
                  <a:txBody>
                    <a:bodyPr/>
                    <a:lstStyle/>
                    <a:p>
                      <a:r>
                        <a:rPr lang="en-US" dirty="0" smtClean="0">
                          <a:solidFill>
                            <a:schemeClr val="tx2"/>
                          </a:solidFill>
                        </a:rPr>
                        <a:t>The public system is organized to maximize student success</a:t>
                      </a:r>
                      <a:endParaRPr lang="en-US" dirty="0">
                        <a:solidFill>
                          <a:schemeClr val="tx2"/>
                        </a:solidFill>
                      </a:endParaRPr>
                    </a:p>
                  </a:txBody>
                  <a:tcPr>
                    <a:solidFill>
                      <a:srgbClr val="D5CBCD"/>
                    </a:solidFill>
                  </a:tcPr>
                </a:tc>
              </a:tr>
              <a:tr h="770572">
                <a:tc>
                  <a:txBody>
                    <a:bodyPr/>
                    <a:lstStyle/>
                    <a:p>
                      <a:r>
                        <a:rPr lang="en-US" dirty="0" smtClean="0"/>
                        <a:t>State budgeting constraints encourage “opaque” cost shifts to institutions</a:t>
                      </a:r>
                      <a:r>
                        <a:rPr lang="en-US" baseline="0" dirty="0" smtClean="0"/>
                        <a:t> and students</a:t>
                      </a:r>
                      <a:endParaRPr lang="en-US" dirty="0"/>
                    </a:p>
                  </a:txBody>
                  <a:tcPr/>
                </a:tc>
                <a:tc>
                  <a:txBody>
                    <a:bodyPr/>
                    <a:lstStyle/>
                    <a:p>
                      <a:r>
                        <a:rPr lang="en-US" dirty="0" smtClean="0"/>
                        <a:t>Clarify</a:t>
                      </a:r>
                      <a:r>
                        <a:rPr lang="en-US" baseline="0" dirty="0" smtClean="0"/>
                        <a:t> i</a:t>
                      </a:r>
                      <a:r>
                        <a:rPr lang="en-US" dirty="0" smtClean="0"/>
                        <a:t>mpacts of state budgeting constraints on institutions and students </a:t>
                      </a:r>
                      <a:endParaRPr lang="en-US" dirty="0"/>
                    </a:p>
                  </a:txBody>
                  <a:tcPr/>
                </a:tc>
              </a:tr>
              <a:tr h="770572">
                <a:tc>
                  <a:txBody>
                    <a:bodyPr/>
                    <a:lstStyle/>
                    <a:p>
                      <a:r>
                        <a:rPr lang="en-US" dirty="0" smtClean="0"/>
                        <a:t>State provides resources to</a:t>
                      </a:r>
                      <a:r>
                        <a:rPr lang="en-US" baseline="0" dirty="0" smtClean="0"/>
                        <a:t> institutions based on enrollment</a:t>
                      </a:r>
                      <a:endParaRPr lang="en-US" dirty="0"/>
                    </a:p>
                  </a:txBody>
                  <a:tcPr/>
                </a:tc>
                <a:tc>
                  <a:txBody>
                    <a:bodyPr/>
                    <a:lstStyle/>
                    <a:p>
                      <a:r>
                        <a:rPr lang="en-US" dirty="0" smtClean="0"/>
                        <a:t>State</a:t>
                      </a:r>
                      <a:r>
                        <a:rPr lang="en-US" baseline="0" dirty="0" smtClean="0"/>
                        <a:t> provides resources to institutions to maximize learning outcomes and student success</a:t>
                      </a:r>
                      <a:endParaRPr lang="en-US" dirty="0"/>
                    </a:p>
                  </a:txBody>
                  <a:tcPr/>
                </a:tc>
              </a:tr>
              <a:tr h="770572">
                <a:tc>
                  <a:txBody>
                    <a:bodyPr/>
                    <a:lstStyle/>
                    <a:p>
                      <a:r>
                        <a:rPr lang="en-US" dirty="0" smtClean="0"/>
                        <a:t>Centralized governance and management of public universities</a:t>
                      </a:r>
                      <a:endParaRPr lang="en-US" dirty="0"/>
                    </a:p>
                  </a:txBody>
                  <a:tcPr/>
                </a:tc>
                <a:tc>
                  <a:txBody>
                    <a:bodyPr/>
                    <a:lstStyle/>
                    <a:p>
                      <a:r>
                        <a:rPr lang="en-US" dirty="0" smtClean="0"/>
                        <a:t>Centralized coordination</a:t>
                      </a:r>
                      <a:r>
                        <a:rPr lang="en-US" baseline="0" dirty="0" smtClean="0"/>
                        <a:t> with local governance and management of universities and colleges</a:t>
                      </a:r>
                      <a:endParaRPr lang="en-US" dirty="0"/>
                    </a:p>
                  </a:txBody>
                  <a:tcPr/>
                </a:tc>
              </a:tr>
            </a:tbl>
          </a:graphicData>
        </a:graphic>
      </p:graphicFrame>
    </p:spTree>
    <p:extLst>
      <p:ext uri="{BB962C8B-B14F-4D97-AF65-F5344CB8AC3E}">
        <p14:creationId xmlns:p14="http://schemas.microsoft.com/office/powerpoint/2010/main" val="4027504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HECC Action Plan</a:t>
            </a:r>
            <a:endParaRPr lang="en-US" dirty="0"/>
          </a:p>
        </p:txBody>
      </p:sp>
      <p:sp>
        <p:nvSpPr>
          <p:cNvPr id="3" name="Content Placeholder 2"/>
          <p:cNvSpPr>
            <a:spLocks noGrp="1"/>
          </p:cNvSpPr>
          <p:nvPr>
            <p:ph idx="1"/>
          </p:nvPr>
        </p:nvSpPr>
        <p:spPr>
          <a:ln>
            <a:solidFill>
              <a:schemeClr val="bg1"/>
            </a:solidFill>
          </a:ln>
        </p:spPr>
        <p:txBody>
          <a:bodyPr/>
          <a:lstStyle/>
          <a:p>
            <a:pPr>
              <a:buClr>
                <a:schemeClr val="bg1"/>
              </a:buClr>
              <a:buFont typeface="Wingdings" charset="2"/>
              <a:buChar char="ü"/>
            </a:pPr>
            <a:r>
              <a:rPr lang="en-US" dirty="0">
                <a:solidFill>
                  <a:srgbClr val="00B050"/>
                </a:solidFill>
              </a:rPr>
              <a:t>Broaden </a:t>
            </a:r>
            <a:r>
              <a:rPr lang="en-US" dirty="0" smtClean="0">
                <a:solidFill>
                  <a:srgbClr val="00B050"/>
                </a:solidFill>
              </a:rPr>
              <a:t>the pathways </a:t>
            </a:r>
            <a:r>
              <a:rPr lang="en-US" dirty="0"/>
              <a:t>to </a:t>
            </a:r>
            <a:r>
              <a:rPr lang="en-US" dirty="0" smtClean="0"/>
              <a:t>our 40</a:t>
            </a:r>
            <a:r>
              <a:rPr lang="en-US" dirty="0"/>
              <a:t>-</a:t>
            </a:r>
            <a:r>
              <a:rPr lang="en-US" dirty="0" smtClean="0"/>
              <a:t>40 goal</a:t>
            </a:r>
          </a:p>
          <a:p>
            <a:pPr>
              <a:buFont typeface="Wingdings" charset="2"/>
              <a:buChar char="ü"/>
            </a:pPr>
            <a:r>
              <a:rPr lang="en-US" dirty="0">
                <a:solidFill>
                  <a:schemeClr val="bg1"/>
                </a:solidFill>
              </a:rPr>
              <a:t>Make </a:t>
            </a:r>
            <a:r>
              <a:rPr lang="en-US" dirty="0" smtClean="0">
                <a:solidFill>
                  <a:schemeClr val="bg1"/>
                </a:solidFill>
              </a:rPr>
              <a:t>the pathways </a:t>
            </a:r>
            <a:r>
              <a:rPr lang="en-US" dirty="0">
                <a:solidFill>
                  <a:srgbClr val="00B050"/>
                </a:solidFill>
              </a:rPr>
              <a:t>accessible, </a:t>
            </a:r>
            <a:r>
              <a:rPr lang="en-US" dirty="0" smtClean="0">
                <a:solidFill>
                  <a:srgbClr val="00B050"/>
                </a:solidFill>
              </a:rPr>
              <a:t>affordable and supportive</a:t>
            </a:r>
            <a:r>
              <a:rPr lang="en-US" dirty="0" smtClean="0"/>
              <a:t> for students</a:t>
            </a:r>
            <a:endParaRPr lang="en-US" dirty="0"/>
          </a:p>
          <a:p>
            <a:pPr>
              <a:buClr>
                <a:schemeClr val="bg1"/>
              </a:buClr>
              <a:buFont typeface="Wingdings" charset="2"/>
              <a:buChar char="ü"/>
            </a:pPr>
            <a:r>
              <a:rPr lang="en-US" dirty="0" smtClean="0">
                <a:solidFill>
                  <a:srgbClr val="00B050"/>
                </a:solidFill>
              </a:rPr>
              <a:t>“Steer” </a:t>
            </a:r>
            <a:r>
              <a:rPr lang="en-US" dirty="0" smtClean="0"/>
              <a:t>the higher education enterprise</a:t>
            </a:r>
            <a:endParaRPr lang="en-US" dirty="0"/>
          </a:p>
          <a:p>
            <a:pPr>
              <a:buClr>
                <a:schemeClr val="bg1"/>
              </a:buClr>
              <a:buFont typeface="Wingdings" charset="2"/>
              <a:buChar char="ü"/>
            </a:pPr>
            <a:r>
              <a:rPr lang="en-US" dirty="0" smtClean="0">
                <a:solidFill>
                  <a:srgbClr val="00B050"/>
                </a:solidFill>
              </a:rPr>
              <a:t>“Cheer” </a:t>
            </a:r>
            <a:r>
              <a:rPr lang="en-US" dirty="0" smtClean="0"/>
              <a:t>the promotion of college completion and career readiness</a:t>
            </a:r>
            <a:endParaRPr lang="en-US" dirty="0"/>
          </a:p>
        </p:txBody>
      </p:sp>
    </p:spTree>
    <p:extLst>
      <p:ext uri="{BB962C8B-B14F-4D97-AF65-F5344CB8AC3E}">
        <p14:creationId xmlns:p14="http://schemas.microsoft.com/office/powerpoint/2010/main" val="1632289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Broaden the Pathways to our 40-40 Goal</a:t>
            </a:r>
            <a:endParaRPr lang="en-US" dirty="0">
              <a:solidFill>
                <a:schemeClr val="bg1"/>
              </a:solidFill>
            </a:endParaRPr>
          </a:p>
        </p:txBody>
      </p:sp>
      <p:sp>
        <p:nvSpPr>
          <p:cNvPr id="3" name="Content Placeholder 2"/>
          <p:cNvSpPr>
            <a:spLocks noGrp="1"/>
          </p:cNvSpPr>
          <p:nvPr>
            <p:ph sz="half" idx="1"/>
          </p:nvPr>
        </p:nvSpPr>
        <p:spPr>
          <a:xfrm>
            <a:off x="457200" y="1600200"/>
            <a:ext cx="8229600" cy="4525963"/>
          </a:xfrm>
          <a:ln>
            <a:solidFill>
              <a:schemeClr val="bg1"/>
            </a:solidFill>
          </a:ln>
        </p:spPr>
        <p:txBody>
          <a:bodyPr>
            <a:normAutofit/>
          </a:bodyPr>
          <a:lstStyle/>
          <a:p>
            <a:pPr marL="0" indent="0">
              <a:buNone/>
            </a:pPr>
            <a:r>
              <a:rPr lang="en-US" b="1" i="1" dirty="0" smtClean="0"/>
              <a:t>HECC Action Items:</a:t>
            </a:r>
            <a:endParaRPr lang="en-US" b="1" i="1" dirty="0"/>
          </a:p>
          <a:p>
            <a:pPr>
              <a:buFont typeface="Wingdings" charset="2"/>
              <a:buChar char="ü"/>
            </a:pPr>
            <a:r>
              <a:rPr lang="en-US" dirty="0"/>
              <a:t>Refine 40-40 goals and develop key metrics to keep us on track</a:t>
            </a:r>
          </a:p>
          <a:p>
            <a:pPr>
              <a:buFont typeface="Wingdings" charset="2"/>
              <a:buChar char="ü"/>
            </a:pPr>
            <a:r>
              <a:rPr lang="en-US" dirty="0" smtClean="0"/>
              <a:t>Develop </a:t>
            </a:r>
            <a:r>
              <a:rPr lang="en-US" dirty="0"/>
              <a:t>profile of students to be served and needs to be </a:t>
            </a:r>
            <a:r>
              <a:rPr lang="en-US" dirty="0" smtClean="0"/>
              <a:t>met</a:t>
            </a:r>
          </a:p>
          <a:p>
            <a:pPr>
              <a:buFont typeface="Wingdings" charset="2"/>
              <a:buChar char="ü"/>
            </a:pPr>
            <a:r>
              <a:rPr lang="en-US" dirty="0"/>
              <a:t>Work with OWIB on “middle 40” strategies</a:t>
            </a:r>
          </a:p>
          <a:p>
            <a:pPr>
              <a:buFont typeface="Wingdings" charset="2"/>
              <a:buChar char="ü"/>
            </a:pPr>
            <a:r>
              <a:rPr lang="en-US" dirty="0" smtClean="0"/>
              <a:t>Construct </a:t>
            </a:r>
            <a:r>
              <a:rPr lang="en-US" dirty="0"/>
              <a:t>budget recommendations for institutional capacity and student </a:t>
            </a:r>
            <a:r>
              <a:rPr lang="en-US" dirty="0" smtClean="0"/>
              <a:t>support</a:t>
            </a:r>
            <a:endParaRPr lang="en-US" dirty="0"/>
          </a:p>
        </p:txBody>
      </p:sp>
    </p:spTree>
    <p:extLst>
      <p:ext uri="{BB962C8B-B14F-4D97-AF65-F5344CB8AC3E}">
        <p14:creationId xmlns:p14="http://schemas.microsoft.com/office/powerpoint/2010/main" val="882143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6856"/>
            <a:ext cx="8229600" cy="833438"/>
          </a:xfrm>
        </p:spPr>
        <p:txBody>
          <a:bodyPr>
            <a:noAutofit/>
          </a:bodyPr>
          <a:lstStyle/>
          <a:p>
            <a:r>
              <a:rPr lang="en-US" sz="3200" dirty="0" smtClean="0"/>
              <a:t>Make the Pathways Accessible, Affordable and Supportive for Students</a:t>
            </a:r>
            <a:r>
              <a:rPr lang="en-US" sz="3200" dirty="0">
                <a:solidFill>
                  <a:srgbClr val="575757"/>
                </a:solidFill>
              </a:rPr>
              <a:t/>
            </a:r>
            <a:br>
              <a:rPr lang="en-US" sz="3200" dirty="0">
                <a:solidFill>
                  <a:srgbClr val="575757"/>
                </a:solidFill>
              </a:rPr>
            </a:br>
            <a:endParaRPr lang="en-US" sz="3200" dirty="0"/>
          </a:p>
        </p:txBody>
      </p:sp>
      <p:sp>
        <p:nvSpPr>
          <p:cNvPr id="4" name="Content Placeholder 2"/>
          <p:cNvSpPr>
            <a:spLocks noGrp="1"/>
          </p:cNvSpPr>
          <p:nvPr>
            <p:ph sz="half" idx="1"/>
          </p:nvPr>
        </p:nvSpPr>
        <p:spPr>
          <a:xfrm>
            <a:off x="457200" y="1600200"/>
            <a:ext cx="7986156" cy="4693722"/>
          </a:xfrm>
          <a:ln>
            <a:solidFill>
              <a:schemeClr val="bg1"/>
            </a:solidFill>
          </a:ln>
        </p:spPr>
        <p:txBody>
          <a:bodyPr>
            <a:noAutofit/>
          </a:bodyPr>
          <a:lstStyle/>
          <a:p>
            <a:pPr marL="0" indent="0">
              <a:buNone/>
            </a:pPr>
            <a:r>
              <a:rPr lang="en-US" sz="2500" b="1" i="1" dirty="0" smtClean="0"/>
              <a:t>HECC Action Items:</a:t>
            </a:r>
            <a:endParaRPr lang="en-US" sz="2500" b="1" i="1" dirty="0"/>
          </a:p>
          <a:p>
            <a:pPr>
              <a:buFont typeface="Wingdings" charset="2"/>
              <a:buChar char="ü"/>
            </a:pPr>
            <a:r>
              <a:rPr lang="en-US" sz="2500" dirty="0" smtClean="0"/>
              <a:t>Monitor tuition policy across all of our post-secondary institutions and approve/reject university increases above 5%.</a:t>
            </a:r>
            <a:endParaRPr lang="en-US" sz="2500" dirty="0"/>
          </a:p>
          <a:p>
            <a:pPr>
              <a:buFont typeface="Wingdings" charset="2"/>
              <a:buChar char="ü"/>
            </a:pPr>
            <a:r>
              <a:rPr lang="en-US" sz="2500" dirty="0" smtClean="0"/>
              <a:t>Develop and consider recommending options for enhancing affordability, including </a:t>
            </a:r>
            <a:r>
              <a:rPr lang="en-US" sz="2500" i="1" dirty="0" smtClean="0"/>
              <a:t>Pay It Forward</a:t>
            </a:r>
            <a:r>
              <a:rPr lang="en-US" sz="2500" dirty="0" smtClean="0"/>
              <a:t>, free community college, and redesign of the Oregon Opportunity Grant.</a:t>
            </a:r>
            <a:endParaRPr lang="en-US" sz="2500" i="1" dirty="0" smtClean="0"/>
          </a:p>
          <a:p>
            <a:pPr>
              <a:buFont typeface="Wingdings" charset="2"/>
              <a:buChar char="ü"/>
            </a:pPr>
            <a:r>
              <a:rPr lang="en-US" sz="2500" dirty="0" smtClean="0"/>
              <a:t>Design mechanisms to guide and coach students through post-secondary education, including web-based portal.</a:t>
            </a:r>
          </a:p>
          <a:p>
            <a:pPr>
              <a:buFont typeface="Wingdings" charset="2"/>
              <a:buChar char="ü"/>
            </a:pPr>
            <a:endParaRPr lang="en-US" sz="2500" i="1" dirty="0"/>
          </a:p>
        </p:txBody>
      </p:sp>
    </p:spTree>
    <p:extLst>
      <p:ext uri="{BB962C8B-B14F-4D97-AF65-F5344CB8AC3E}">
        <p14:creationId xmlns:p14="http://schemas.microsoft.com/office/powerpoint/2010/main" val="259138413"/>
      </p:ext>
    </p:extLst>
  </p:cSld>
  <p:clrMapOvr>
    <a:masterClrMapping/>
  </p:clrMapOvr>
</p:sld>
</file>

<file path=ppt/theme/theme1.xml><?xml version="1.0" encoding="utf-8"?>
<a:theme xmlns:a="http://schemas.openxmlformats.org/drawingml/2006/main" name="ECO-standardgray-Nov2012">
  <a:themeElements>
    <a:clrScheme name="ECO-theme">
      <a:dk1>
        <a:srgbClr val="000000"/>
      </a:dk1>
      <a:lt1>
        <a:sysClr val="window" lastClr="FFFFFF"/>
      </a:lt1>
      <a:dk2>
        <a:srgbClr val="3A3A3A"/>
      </a:dk2>
      <a:lt2>
        <a:srgbClr val="FFFFF5"/>
      </a:lt2>
      <a:accent1>
        <a:srgbClr val="72002A"/>
      </a:accent1>
      <a:accent2>
        <a:srgbClr val="575757"/>
      </a:accent2>
      <a:accent3>
        <a:srgbClr val="BBBBBB"/>
      </a:accent3>
      <a:accent4>
        <a:srgbClr val="162F49"/>
      </a:accent4>
      <a:accent5>
        <a:srgbClr val="D1832E"/>
      </a:accent5>
      <a:accent6>
        <a:srgbClr val="9FC8EB"/>
      </a:accent6>
      <a:hlink>
        <a:srgbClr val="575757"/>
      </a:hlink>
      <a:folHlink>
        <a:srgbClr val="57575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EF345F31F18E44680D1011C5E8A15A0" ma:contentTypeVersion="6" ma:contentTypeDescription="Create a new document." ma:contentTypeScope="" ma:versionID="d6fb99deb2dc95688930dc2652d35da3">
  <xsd:schema xmlns:xsd="http://www.w3.org/2001/XMLSchema" xmlns:xs="http://www.w3.org/2001/XMLSchema" xmlns:p="http://schemas.microsoft.com/office/2006/metadata/properties" xmlns:ns1="http://schemas.microsoft.com/sharepoint/v3" xmlns:ns2="ec60daf9-795a-4040-9785-6b9d8ae581da" targetNamespace="http://schemas.microsoft.com/office/2006/metadata/properties" ma:root="true" ma:fieldsID="cb1c7d4551c6d7fd7a9b7e90f8482228" ns1:_="" ns2:_="">
    <xsd:import namespace="http://schemas.microsoft.com/sharepoint/v3"/>
    <xsd:import namespace="ec60daf9-795a-4040-9785-6b9d8ae581da"/>
    <xsd:element name="properties">
      <xsd:complexType>
        <xsd:sequence>
          <xsd:element name="documentManagement">
            <xsd:complexType>
              <xsd:all>
                <xsd:element ref="ns2:Estimated_x0020_Creation_x0020_Date" minOccurs="0"/>
                <xsd:element ref="ns2:Remediation_x0020_Date" minOccurs="0"/>
                <xsd:element ref="ns1:PublishingStartDate" minOccurs="0"/>
                <xsd:element ref="ns1:PublishingExpirationDate" minOccurs="0"/>
                <xsd:element ref="ns2:Prior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6"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7"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c60daf9-795a-4040-9785-6b9d8ae581da" elementFormDefault="qualified">
    <xsd:import namespace="http://schemas.microsoft.com/office/2006/documentManagement/types"/>
    <xsd:import namespace="http://schemas.microsoft.com/office/infopath/2007/PartnerControls"/>
    <xsd:element name="Estimated_x0020_Creation_x0020_Date" ma:index="2" nillable="true" ma:displayName="Estimated Creation Date" ma:format="DateOnly" ma:internalName="Estimated_x0020_Creation_x0020_Date0" ma:readOnly="false">
      <xsd:simpleType>
        <xsd:restriction base="dms:DateTime"/>
      </xsd:simpleType>
    </xsd:element>
    <xsd:element name="Remediation_x0020_Date" ma:index="3" nillable="true" ma:displayName="Remediation Date" ma:default="[today]" ma:format="DateOnly" ma:internalName="Remediation_x0020_Date0" ma:readOnly="false">
      <xsd:simpleType>
        <xsd:restriction base="dms:DateTime"/>
      </xsd:simpleType>
    </xsd:element>
    <xsd:element name="Priority" ma:index="8" nillable="true" ma:displayName="Priority" ma:default="New" ma:description="What Priority Level Is This Document?" ma:format="RadioButtons" ma:internalName="Priority0" ma:readOnly="false">
      <xsd:simpleType>
        <xsd:restriction base="dms:Choice">
          <xsd:enumeration value="New"/>
          <xsd:enumeration value="Legacy"/>
          <xsd:enumeration value="Tier 1"/>
          <xsd:enumeration value="Tier 2"/>
          <xsd:enumeration value="Tier 3"/>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Remediation_x0020_Date xmlns="ec60daf9-795a-4040-9785-6b9d8ae581da">2020-07-18T14:32:08+00:00</Remediation_x0020_Date>
    <Priority xmlns="ec60daf9-795a-4040-9785-6b9d8ae581da">New</Priority>
    <Estimated_x0020_Creation_x0020_Date xmlns="ec60daf9-795a-4040-9785-6b9d8ae581da" xsi:nil="true"/>
  </documentManagement>
</p:properties>
</file>

<file path=customXml/itemProps1.xml><?xml version="1.0" encoding="utf-8"?>
<ds:datastoreItem xmlns:ds="http://schemas.openxmlformats.org/officeDocument/2006/customXml" ds:itemID="{894F5485-78B2-4DE0-9F8C-EF9FF2AE3FB8}"/>
</file>

<file path=customXml/itemProps2.xml><?xml version="1.0" encoding="utf-8"?>
<ds:datastoreItem xmlns:ds="http://schemas.openxmlformats.org/officeDocument/2006/customXml" ds:itemID="{FA4F8B8A-9B4A-4517-956A-86B9AFCCAA54}"/>
</file>

<file path=customXml/itemProps3.xml><?xml version="1.0" encoding="utf-8"?>
<ds:datastoreItem xmlns:ds="http://schemas.openxmlformats.org/officeDocument/2006/customXml" ds:itemID="{40C0140A-FC87-45B5-9045-D2404C99CD6C}"/>
</file>

<file path=docProps/app.xml><?xml version="1.0" encoding="utf-8"?>
<Properties xmlns="http://schemas.openxmlformats.org/officeDocument/2006/extended-properties" xmlns:vt="http://schemas.openxmlformats.org/officeDocument/2006/docPropsVTypes">
  <Template>ECO-standardgray-Nov2012.potx</Template>
  <TotalTime>6576</TotalTime>
  <Words>1101</Words>
  <Application>Microsoft Office PowerPoint</Application>
  <PresentationFormat>On-screen Show (4:3)</PresentationFormat>
  <Paragraphs>135</Paragraphs>
  <Slides>19</Slides>
  <Notes>7</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ECO-standardgray-Nov2012</vt:lpstr>
      <vt:lpstr>PowerPoint Presentation</vt:lpstr>
      <vt:lpstr>Goal</vt:lpstr>
      <vt:lpstr>Earnings and unemployment rates by educational attainment</vt:lpstr>
      <vt:lpstr>To reach 40-40-20 in 2012  Oregon would have needed:</vt:lpstr>
      <vt:lpstr>PowerPoint Presentation</vt:lpstr>
      <vt:lpstr>Governance structure</vt:lpstr>
      <vt:lpstr>HECC Action Plan</vt:lpstr>
      <vt:lpstr>Broaden the Pathways to our 40-40 Goal</vt:lpstr>
      <vt:lpstr>Make the Pathways Accessible, Affordable and Supportive for Students </vt:lpstr>
      <vt:lpstr>“Steer” the Higher Education Enterprise</vt:lpstr>
      <vt:lpstr>“Cheer” the Promotion of College Completion and Career Readiness</vt:lpstr>
      <vt:lpstr>The Challenge</vt:lpstr>
      <vt:lpstr>Attainment Varies Across Subpopulations</vt:lpstr>
      <vt:lpstr>Earnings Differential by Field: Oregon vs. US</vt:lpstr>
      <vt:lpstr>Share of Oregonians Who Work Full-Time by Degree Field</vt:lpstr>
      <vt:lpstr>OUS Biennial State Appropriation and FTE Enrollment 1987 through 2013-15</vt:lpstr>
      <vt:lpstr>Community College Biennial State Appropriation and FTE Enrollment 1995 through 2013-15</vt:lpstr>
      <vt:lpstr>A few ongoing questions and considerations</vt:lpstr>
      <vt:lpstr>PowerPoint Presentation</vt:lpstr>
    </vt:vector>
  </TitlesOfParts>
  <Company>ECONorthwest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Picha</dc:creator>
  <cp:lastModifiedBy>NAZAROV Emily</cp:lastModifiedBy>
  <cp:revision>196</cp:revision>
  <cp:lastPrinted>2014-04-10T19:59:03Z</cp:lastPrinted>
  <dcterms:created xsi:type="dcterms:W3CDTF">2012-07-23T23:20:26Z</dcterms:created>
  <dcterms:modified xsi:type="dcterms:W3CDTF">2014-04-10T19:59:18Z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0x0101005EF345F31F18E44680D1011C5E8A15A0</vt:lpwstr>
  </property>
  <property fmtid="{D5CDD505-2E9C-101B-9397-08002B2CF9AE}" pid="5" name="Priority">
    <vt:lpwstr>New</vt:lpwstr>
  </property>
</Properties>
</file>