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s/slide2.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0.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slideLayouts/slideLayout6.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slideLayouts/slideLayout1.xml" ContentType="application/vnd.openxmlformats-officedocument.presentationml.slideLayout+xml"/>
  <Override PartName="/ppt/notesSlides/notesSlide14.xml" ContentType="application/vnd.openxmlformats-officedocument.presentationml.notesSlide+xml"/>
  <Override PartName="/ppt/notesSlides/notesSlide13.xml" ContentType="application/vnd.openxmlformats-officedocument.presentationml.notesSlide+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notesSlides/notesSlide12.xml" ContentType="application/vnd.openxmlformats-officedocument.presentationml.notesSlide+xml"/>
  <Override PartName="/ppt/slideLayouts/slideLayout3.xml" ContentType="application/vnd.openxmlformats-officedocument.presentationml.slideLayout+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theme/theme1.xml" ContentType="application/vnd.openxmlformats-officedocument.theme+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18"/>
  </p:notesMasterIdLst>
  <p:handoutMasterIdLst>
    <p:handoutMasterId r:id="rId19"/>
  </p:handoutMasterIdLst>
  <p:sldIdLst>
    <p:sldId id="311" r:id="rId2"/>
    <p:sldId id="312" r:id="rId3"/>
    <p:sldId id="323" r:id="rId4"/>
    <p:sldId id="333" r:id="rId5"/>
    <p:sldId id="315" r:id="rId6"/>
    <p:sldId id="324" r:id="rId7"/>
    <p:sldId id="334" r:id="rId8"/>
    <p:sldId id="325" r:id="rId9"/>
    <p:sldId id="330" r:id="rId10"/>
    <p:sldId id="321" r:id="rId11"/>
    <p:sldId id="327" r:id="rId12"/>
    <p:sldId id="335" r:id="rId13"/>
    <p:sldId id="331" r:id="rId14"/>
    <p:sldId id="332" r:id="rId15"/>
    <p:sldId id="308" r:id="rId16"/>
    <p:sldId id="300" r:id="rId1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dministrator" initials="A" lastIdx="6" clrIdx="0"/>
  <p:cmAuthor id="1" name="LENHARDT Brad" initials="LB"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800" autoAdjust="0"/>
  </p:normalViewPr>
  <p:slideViewPr>
    <p:cSldViewPr>
      <p:cViewPr varScale="1">
        <p:scale>
          <a:sx n="60" d="100"/>
          <a:sy n="60" d="100"/>
        </p:scale>
        <p:origin x="648" y="60"/>
      </p:cViewPr>
      <p:guideLst>
        <p:guide orient="horz" pos="2160"/>
        <p:guide pos="2880"/>
      </p:guideLst>
    </p:cSldViewPr>
  </p:slideViewPr>
  <p:notesTextViewPr>
    <p:cViewPr>
      <p:scale>
        <a:sx n="1" d="1"/>
        <a:sy n="1" d="1"/>
      </p:scale>
      <p:origin x="0" y="0"/>
    </p:cViewPr>
  </p:notesTextViewPr>
  <p:sorterViewPr>
    <p:cViewPr varScale="1">
      <p:scale>
        <a:sx n="1" d="1"/>
        <a:sy n="1" d="1"/>
      </p:scale>
      <p:origin x="0" y="-201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openxmlformats.org/officeDocument/2006/relationships/customXml" Target="../customXml/item2.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 Id="rId27"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87FD8F5-54DA-9E4F-9B34-5458AC94E7E0}" type="datetimeFigureOut">
              <a:rPr lang="en-US" smtClean="0"/>
              <a:t>12/11/2017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8809414-F966-6F49-98B2-97A070F02F3D}" type="slidenum">
              <a:rPr lang="en-US" smtClean="0"/>
              <a:t>‹#›</a:t>
            </a:fld>
            <a:endParaRPr lang="en-US"/>
          </a:p>
        </p:txBody>
      </p:sp>
    </p:spTree>
    <p:extLst>
      <p:ext uri="{BB962C8B-B14F-4D97-AF65-F5344CB8AC3E}">
        <p14:creationId xmlns:p14="http://schemas.microsoft.com/office/powerpoint/2010/main" val="13617999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defRPr>
            </a:lvl1pPr>
          </a:lstStyle>
          <a:p>
            <a:pPr>
              <a:defRPr/>
            </a:pPr>
            <a:fld id="{E5C2516D-6783-41FB-B6EE-9D9FC38E33EE}" type="datetimeFigureOut">
              <a:rPr lang="en-US"/>
              <a:pPr>
                <a:defRPr/>
              </a:pPr>
              <a:t>12/11/2017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A5AB347C-DEF0-4B80-A9CE-996C5E528670}" type="slidenum">
              <a:rPr lang="en-US" altLang="en-US"/>
              <a:pPr/>
              <a:t>‹#›</a:t>
            </a:fld>
            <a:endParaRPr lang="en-US" altLang="en-US"/>
          </a:p>
        </p:txBody>
      </p:sp>
    </p:spTree>
    <p:extLst>
      <p:ext uri="{BB962C8B-B14F-4D97-AF65-F5344CB8AC3E}">
        <p14:creationId xmlns:p14="http://schemas.microsoft.com/office/powerpoint/2010/main" val="888509282"/>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4ED500-8501-4D67-98B5-B1BB2A9A8CBD}" type="slidenum">
              <a:rPr lang="en-US" smtClean="0"/>
              <a:t>1</a:t>
            </a:fld>
            <a:endParaRPr lang="en-US"/>
          </a:p>
        </p:txBody>
      </p:sp>
    </p:spTree>
    <p:extLst>
      <p:ext uri="{BB962C8B-B14F-4D97-AF65-F5344CB8AC3E}">
        <p14:creationId xmlns:p14="http://schemas.microsoft.com/office/powerpoint/2010/main" val="33947594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4ED500-8501-4D67-98B5-B1BB2A9A8CBD}" type="slidenum">
              <a:rPr lang="en-US" smtClean="0"/>
              <a:t>10</a:t>
            </a:fld>
            <a:endParaRPr lang="en-US"/>
          </a:p>
        </p:txBody>
      </p:sp>
    </p:spTree>
    <p:extLst>
      <p:ext uri="{BB962C8B-B14F-4D97-AF65-F5344CB8AC3E}">
        <p14:creationId xmlns:p14="http://schemas.microsoft.com/office/powerpoint/2010/main" val="42799179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4ED500-8501-4D67-98B5-B1BB2A9A8CBD}" type="slidenum">
              <a:rPr lang="en-US" smtClean="0"/>
              <a:t>11</a:t>
            </a:fld>
            <a:endParaRPr lang="en-US"/>
          </a:p>
        </p:txBody>
      </p:sp>
    </p:spTree>
    <p:extLst>
      <p:ext uri="{BB962C8B-B14F-4D97-AF65-F5344CB8AC3E}">
        <p14:creationId xmlns:p14="http://schemas.microsoft.com/office/powerpoint/2010/main" val="7520598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4ED500-8501-4D67-98B5-B1BB2A9A8CBD}" type="slidenum">
              <a:rPr lang="en-US" smtClean="0"/>
              <a:t>12</a:t>
            </a:fld>
            <a:endParaRPr lang="en-US"/>
          </a:p>
        </p:txBody>
      </p:sp>
    </p:spTree>
    <p:extLst>
      <p:ext uri="{BB962C8B-B14F-4D97-AF65-F5344CB8AC3E}">
        <p14:creationId xmlns:p14="http://schemas.microsoft.com/office/powerpoint/2010/main" val="7520598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675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31573" eaLnBrk="0" hangingPunct="0">
              <a:spcBef>
                <a:spcPct val="30000"/>
              </a:spcBef>
              <a:defRPr sz="1200">
                <a:solidFill>
                  <a:schemeClr val="tx1"/>
                </a:solidFill>
                <a:latin typeface="Calibri" pitchFamily="34" charset="0"/>
              </a:defRPr>
            </a:lvl1pPr>
            <a:lvl2pPr marL="741519" indent="-285080" defTabSz="931573" eaLnBrk="0" hangingPunct="0">
              <a:spcBef>
                <a:spcPct val="30000"/>
              </a:spcBef>
              <a:defRPr sz="1200">
                <a:solidFill>
                  <a:schemeClr val="tx1"/>
                </a:solidFill>
                <a:latin typeface="Calibri" pitchFamily="34" charset="0"/>
              </a:defRPr>
            </a:lvl2pPr>
            <a:lvl3pPr marL="1141878" indent="-227441" defTabSz="931573" eaLnBrk="0" hangingPunct="0">
              <a:spcBef>
                <a:spcPct val="30000"/>
              </a:spcBef>
              <a:defRPr sz="1200">
                <a:solidFill>
                  <a:schemeClr val="tx1"/>
                </a:solidFill>
                <a:latin typeface="Calibri" pitchFamily="34" charset="0"/>
              </a:defRPr>
            </a:lvl3pPr>
            <a:lvl4pPr marL="1599875" indent="-227441" defTabSz="931573" eaLnBrk="0" hangingPunct="0">
              <a:spcBef>
                <a:spcPct val="30000"/>
              </a:spcBef>
              <a:defRPr sz="1200">
                <a:solidFill>
                  <a:schemeClr val="tx1"/>
                </a:solidFill>
                <a:latin typeface="Calibri" pitchFamily="34" charset="0"/>
              </a:defRPr>
            </a:lvl4pPr>
            <a:lvl5pPr marL="2056314" indent="-227441" defTabSz="931573" eaLnBrk="0" hangingPunct="0">
              <a:spcBef>
                <a:spcPct val="30000"/>
              </a:spcBef>
              <a:defRPr sz="1200">
                <a:solidFill>
                  <a:schemeClr val="tx1"/>
                </a:solidFill>
                <a:latin typeface="Calibri" pitchFamily="34" charset="0"/>
              </a:defRPr>
            </a:lvl5pPr>
            <a:lvl6pPr marL="2504965" indent="-227441" defTabSz="931573" eaLnBrk="0" fontAlgn="base" hangingPunct="0">
              <a:spcBef>
                <a:spcPct val="30000"/>
              </a:spcBef>
              <a:spcAft>
                <a:spcPct val="0"/>
              </a:spcAft>
              <a:defRPr sz="1200">
                <a:solidFill>
                  <a:schemeClr val="tx1"/>
                </a:solidFill>
                <a:latin typeface="Calibri" pitchFamily="34" charset="0"/>
              </a:defRPr>
            </a:lvl6pPr>
            <a:lvl7pPr marL="2953615" indent="-227441" defTabSz="931573" eaLnBrk="0" fontAlgn="base" hangingPunct="0">
              <a:spcBef>
                <a:spcPct val="30000"/>
              </a:spcBef>
              <a:spcAft>
                <a:spcPct val="0"/>
              </a:spcAft>
              <a:defRPr sz="1200">
                <a:solidFill>
                  <a:schemeClr val="tx1"/>
                </a:solidFill>
                <a:latin typeface="Calibri" pitchFamily="34" charset="0"/>
              </a:defRPr>
            </a:lvl7pPr>
            <a:lvl8pPr marL="3402265" indent="-227441" defTabSz="931573" eaLnBrk="0" fontAlgn="base" hangingPunct="0">
              <a:spcBef>
                <a:spcPct val="30000"/>
              </a:spcBef>
              <a:spcAft>
                <a:spcPct val="0"/>
              </a:spcAft>
              <a:defRPr sz="1200">
                <a:solidFill>
                  <a:schemeClr val="tx1"/>
                </a:solidFill>
                <a:latin typeface="Calibri" pitchFamily="34" charset="0"/>
              </a:defRPr>
            </a:lvl8pPr>
            <a:lvl9pPr marL="3850916" indent="-227441" defTabSz="93157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0E34F639-F771-4ACA-BEA9-CDFCAF0BF474}" type="slidenum">
              <a:rPr lang="en-US" altLang="en-US" smtClean="0">
                <a:latin typeface="Times New Roman" pitchFamily="18" charset="0"/>
                <a:ea typeface="MS PGothic" pitchFamily="34" charset="-128"/>
              </a:rPr>
              <a:pPr eaLnBrk="1" hangingPunct="1">
                <a:spcBef>
                  <a:spcPct val="0"/>
                </a:spcBef>
              </a:pPr>
              <a:t>15</a:t>
            </a:fld>
            <a:endParaRPr lang="en-US" altLang="en-US" smtClean="0">
              <a:latin typeface="Times New Roman" pitchFamily="18" charset="0"/>
              <a:ea typeface="MS PGothic"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4ED500-8501-4D67-98B5-B1BB2A9A8CBD}" type="slidenum">
              <a:rPr lang="en-US" smtClean="0"/>
              <a:t>16</a:t>
            </a:fld>
            <a:endParaRPr lang="en-US"/>
          </a:p>
        </p:txBody>
      </p:sp>
    </p:spTree>
    <p:extLst>
      <p:ext uri="{BB962C8B-B14F-4D97-AF65-F5344CB8AC3E}">
        <p14:creationId xmlns:p14="http://schemas.microsoft.com/office/powerpoint/2010/main" val="38902455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4ED500-8501-4D67-98B5-B1BB2A9A8CBD}" type="slidenum">
              <a:rPr lang="en-US" smtClean="0"/>
              <a:t>2</a:t>
            </a:fld>
            <a:endParaRPr lang="en-US"/>
          </a:p>
        </p:txBody>
      </p:sp>
    </p:spTree>
    <p:extLst>
      <p:ext uri="{BB962C8B-B14F-4D97-AF65-F5344CB8AC3E}">
        <p14:creationId xmlns:p14="http://schemas.microsoft.com/office/powerpoint/2010/main" val="9692499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4ED500-8501-4D67-98B5-B1BB2A9A8CBD}" type="slidenum">
              <a:rPr lang="en-US" smtClean="0"/>
              <a:t>3</a:t>
            </a:fld>
            <a:endParaRPr lang="en-US"/>
          </a:p>
        </p:txBody>
      </p:sp>
    </p:spTree>
    <p:extLst>
      <p:ext uri="{BB962C8B-B14F-4D97-AF65-F5344CB8AC3E}">
        <p14:creationId xmlns:p14="http://schemas.microsoft.com/office/powerpoint/2010/main" val="27972160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4ED500-8501-4D67-98B5-B1BB2A9A8CBD}" type="slidenum">
              <a:rPr lang="en-US" smtClean="0"/>
              <a:t>4</a:t>
            </a:fld>
            <a:endParaRPr lang="en-US"/>
          </a:p>
        </p:txBody>
      </p:sp>
    </p:spTree>
    <p:extLst>
      <p:ext uri="{BB962C8B-B14F-4D97-AF65-F5344CB8AC3E}">
        <p14:creationId xmlns:p14="http://schemas.microsoft.com/office/powerpoint/2010/main" val="27972160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4ED500-8501-4D67-98B5-B1BB2A9A8CBD}" type="slidenum">
              <a:rPr lang="en-US" smtClean="0"/>
              <a:t>5</a:t>
            </a:fld>
            <a:endParaRPr lang="en-US"/>
          </a:p>
        </p:txBody>
      </p:sp>
    </p:spTree>
    <p:extLst>
      <p:ext uri="{BB962C8B-B14F-4D97-AF65-F5344CB8AC3E}">
        <p14:creationId xmlns:p14="http://schemas.microsoft.com/office/powerpoint/2010/main" val="17891679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(iii) Provide appropriate oversight, as determined by the State, of an LEA that is required to submit information to the State;   </a:t>
            </a:r>
          </a:p>
          <a:p>
            <a:r>
              <a:rPr lang="en-US" dirty="0" smtClean="0"/>
              <a:t>(B) The State will take additional steps to support and provide appropriate oversight to each LEA that the State anticipates will assess more than 1.0 percent of its assessed students in a given subject in a school year using an alternate assessment aligned with alternate academic achievement standards to ensure that only students with the most significant cognitive disabilities take an alternate assessment aligned with alternate academic achievement standards. </a:t>
            </a:r>
            <a:r>
              <a:rPr lang="en-US" smtClean="0"/>
              <a:t>The State must describe how it will monitor and regularly evaluate each such LEA to ensure that the LEA provides sufficient training such that school staff who participate as members of an IEP team or other placement team understand and implement the guidelines established by the State under paragraph (d) of this section so that all students are appropriately assessed; and (C) The State will address any disproportionality in the percentage of students taking an alternate assessment aligned with alternate academic achievement standards as identified through the data provided in accordance with paragraph (c)(4)(ii)(A) of this section; and</a:t>
            </a:r>
            <a:endParaRPr lang="en-US" dirty="0"/>
          </a:p>
        </p:txBody>
      </p:sp>
      <p:sp>
        <p:nvSpPr>
          <p:cNvPr id="4" name="Slide Number Placeholder 3"/>
          <p:cNvSpPr>
            <a:spLocks noGrp="1"/>
          </p:cNvSpPr>
          <p:nvPr>
            <p:ph type="sldNum" sz="quarter" idx="10"/>
          </p:nvPr>
        </p:nvSpPr>
        <p:spPr/>
        <p:txBody>
          <a:bodyPr/>
          <a:lstStyle/>
          <a:p>
            <a:fld id="{254ED500-8501-4D67-98B5-B1BB2A9A8CBD}" type="slidenum">
              <a:rPr lang="en-US" smtClean="0"/>
              <a:t>6</a:t>
            </a:fld>
            <a:endParaRPr lang="en-US"/>
          </a:p>
        </p:txBody>
      </p:sp>
    </p:spTree>
    <p:extLst>
      <p:ext uri="{BB962C8B-B14F-4D97-AF65-F5344CB8AC3E}">
        <p14:creationId xmlns:p14="http://schemas.microsoft.com/office/powerpoint/2010/main" val="36242754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(iii) Provide appropriate oversight, as determined by the State, of an LEA that is required to submit information to the State;   </a:t>
            </a:r>
          </a:p>
          <a:p>
            <a:r>
              <a:rPr lang="en-US" dirty="0" smtClean="0"/>
              <a:t>(B) The State will take additional steps to support and provide appropriate oversight to each LEA that the State anticipates will assess more than 1.0 percent of its assessed students in a given subject in a school year using an alternate assessment aligned with alternate academic achievement standards to ensure that only students with the most significant cognitive disabilities take an alternate assessment aligned with alternate academic achievement standards. </a:t>
            </a:r>
            <a:r>
              <a:rPr lang="en-US" smtClean="0"/>
              <a:t>The State must describe how it will monitor and regularly evaluate each such LEA to ensure that the LEA provides sufficient training such that school staff who participate as members of an IEP team or other placement team understand and implement the guidelines established by the State under paragraph (d) of this section so that all students are appropriately assessed; and (C) The State will address any disproportionality in the percentage of students taking an alternate assessment aligned with alternate academic achievement standards as identified through the data provided in accordance with paragraph (c)(4)(ii)(A) of this section; and</a:t>
            </a:r>
            <a:endParaRPr lang="en-US" dirty="0"/>
          </a:p>
        </p:txBody>
      </p:sp>
      <p:sp>
        <p:nvSpPr>
          <p:cNvPr id="4" name="Slide Number Placeholder 3"/>
          <p:cNvSpPr>
            <a:spLocks noGrp="1"/>
          </p:cNvSpPr>
          <p:nvPr>
            <p:ph type="sldNum" sz="quarter" idx="10"/>
          </p:nvPr>
        </p:nvSpPr>
        <p:spPr/>
        <p:txBody>
          <a:bodyPr/>
          <a:lstStyle/>
          <a:p>
            <a:fld id="{254ED500-8501-4D67-98B5-B1BB2A9A8CBD}" type="slidenum">
              <a:rPr lang="en-US" smtClean="0"/>
              <a:t>7</a:t>
            </a:fld>
            <a:endParaRPr lang="en-US"/>
          </a:p>
        </p:txBody>
      </p:sp>
    </p:spTree>
    <p:extLst>
      <p:ext uri="{BB962C8B-B14F-4D97-AF65-F5344CB8AC3E}">
        <p14:creationId xmlns:p14="http://schemas.microsoft.com/office/powerpoint/2010/main" val="36242754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4ED500-8501-4D67-98B5-B1BB2A9A8CBD}" type="slidenum">
              <a:rPr lang="en-US" smtClean="0"/>
              <a:t>8</a:t>
            </a:fld>
            <a:endParaRPr lang="en-US"/>
          </a:p>
        </p:txBody>
      </p:sp>
    </p:spTree>
    <p:extLst>
      <p:ext uri="{BB962C8B-B14F-4D97-AF65-F5344CB8AC3E}">
        <p14:creationId xmlns:p14="http://schemas.microsoft.com/office/powerpoint/2010/main" val="441583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4ED500-8501-4D67-98B5-B1BB2A9A8CBD}" type="slidenum">
              <a:rPr lang="en-US" smtClean="0"/>
              <a:t>9</a:t>
            </a:fld>
            <a:endParaRPr lang="en-US"/>
          </a:p>
        </p:txBody>
      </p:sp>
    </p:spTree>
    <p:extLst>
      <p:ext uri="{BB962C8B-B14F-4D97-AF65-F5344CB8AC3E}">
        <p14:creationId xmlns:p14="http://schemas.microsoft.com/office/powerpoint/2010/main" val="18006472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5" descr="I:\aOutsideOffice\Jenni Knaus ODE\Publishing Development ODE\1170823_ODE_HLogo TAG_2016-FINAL-RGB from Illustratorr.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716213" y="609600"/>
            <a:ext cx="3711575" cy="166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lvl1pPr>
              <a:defRPr sz="4000">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sz="3000">
                <a:latin typeface="Arial" panose="020B0604020202020204" pitchFamily="34" charset="0"/>
                <a:cs typeface="Arial" panose="020B0604020202020204"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dirty="0"/>
          </a:p>
        </p:txBody>
      </p:sp>
    </p:spTree>
    <p:extLst>
      <p:ext uri="{BB962C8B-B14F-4D97-AF65-F5344CB8AC3E}">
        <p14:creationId xmlns:p14="http://schemas.microsoft.com/office/powerpoint/2010/main" val="1044713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5" descr="I:\aOutsideOffice\Jenni Knaus ODE\Publishing Development ODE\1170823_ODE_HLogo TAG_2016-FINAL-RGB from Illustratorr.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sz="4000">
                <a:latin typeface="Bookman Old Style" panose="02050604050505020204" pitchFamily="18" charset="0"/>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latin typeface="Bookman Old Style" panose="02050604050505020204" pitchFamily="18" charset="0"/>
              </a:defRPr>
            </a:lvl1pPr>
            <a:lvl2pPr>
              <a:defRPr>
                <a:latin typeface="Bookman Old Style" panose="02050604050505020204" pitchFamily="18" charset="0"/>
              </a:defRPr>
            </a:lvl2pPr>
            <a:lvl3pPr>
              <a:defRPr>
                <a:latin typeface="Bookman Old Style" panose="02050604050505020204" pitchFamily="18" charset="0"/>
              </a:defRPr>
            </a:lvl3pPr>
            <a:lvl4pPr>
              <a:defRPr>
                <a:latin typeface="Bookman Old Style" panose="02050604050505020204" pitchFamily="18" charset="0"/>
              </a:defRPr>
            </a:lvl4pPr>
            <a:lvl5pPr marL="2057400" indent="-228600">
              <a:buFont typeface="Arial" panose="020B0604020202020204" pitchFamily="34" charset="0"/>
              <a:buChar char="•"/>
              <a:defRPr>
                <a:latin typeface="Bookman Old Style" panose="02050604050505020204"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ltLang="en-US"/>
          </a:p>
        </p:txBody>
      </p:sp>
      <p:sp>
        <p:nvSpPr>
          <p:cNvPr id="6" name="Slide Number Placeholder 5"/>
          <p:cNvSpPr>
            <a:spLocks noGrp="1"/>
          </p:cNvSpPr>
          <p:nvPr>
            <p:ph type="sldNum" sz="quarter" idx="11"/>
          </p:nvPr>
        </p:nvSpPr>
        <p:spPr>
          <a:xfrm>
            <a:off x="6096000" y="6245225"/>
            <a:ext cx="2133600" cy="476250"/>
          </a:xfrm>
        </p:spPr>
        <p:txBody>
          <a:bodyPr/>
          <a:lstStyle>
            <a:lvl1pPr>
              <a:defRPr/>
            </a:lvl1pPr>
          </a:lstStyle>
          <a:p>
            <a:fld id="{2B2388A4-B4BF-48B4-83EC-8E8A4FFCDBE8}" type="slidenum">
              <a:rPr lang="en-US" altLang="en-US"/>
              <a:pPr/>
              <a:t>‹#›</a:t>
            </a:fld>
            <a:endParaRPr lang="en-US" altLang="en-US"/>
          </a:p>
        </p:txBody>
      </p:sp>
    </p:spTree>
    <p:extLst>
      <p:ext uri="{BB962C8B-B14F-4D97-AF65-F5344CB8AC3E}">
        <p14:creationId xmlns:p14="http://schemas.microsoft.com/office/powerpoint/2010/main" val="2883455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5" descr="I:\aOutsideOffice\Jenni Knaus ODE\Publishing Development ODE\1170823_ODE_HLogo TAG_2016-FINAL-RGB from Illustratorr.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7010400" y="274638"/>
            <a:ext cx="2057400" cy="5851525"/>
          </a:xfrm>
        </p:spPr>
        <p:txBody>
          <a:bodyPr vert="eaVert"/>
          <a:lstStyle>
            <a:lvl1pPr>
              <a:defRPr sz="4000">
                <a:latin typeface="Bookman Old Style" panose="02050604050505020204" pitchFamily="18" charset="0"/>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274638"/>
            <a:ext cx="6019800" cy="5578705"/>
          </a:xfrm>
        </p:spPr>
        <p:txBody>
          <a:bodyPr vert="eaVert"/>
          <a:lstStyle>
            <a:lvl1pPr>
              <a:defRPr>
                <a:latin typeface="Bookman Old Style" panose="02050604050505020204" pitchFamily="18" charset="0"/>
              </a:defRPr>
            </a:lvl1pPr>
            <a:lvl2pPr>
              <a:defRPr>
                <a:latin typeface="Bookman Old Style" panose="02050604050505020204" pitchFamily="18" charset="0"/>
              </a:defRPr>
            </a:lvl2pPr>
            <a:lvl3pPr>
              <a:defRPr>
                <a:latin typeface="Bookman Old Style" panose="02050604050505020204" pitchFamily="18" charset="0"/>
              </a:defRPr>
            </a:lvl3pPr>
            <a:lvl4pPr>
              <a:defRPr>
                <a:latin typeface="Bookman Old Style" panose="02050604050505020204" pitchFamily="18" charset="0"/>
              </a:defRPr>
            </a:lvl4pPr>
            <a:lvl5pPr marL="2057400" indent="-228600">
              <a:buFont typeface="Arial" panose="020B0604020202020204" pitchFamily="34" charset="0"/>
              <a:buChar char="•"/>
              <a:defRPr>
                <a:latin typeface="Bookman Old Style" panose="02050604050505020204"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ltLang="en-US"/>
          </a:p>
        </p:txBody>
      </p:sp>
      <p:sp>
        <p:nvSpPr>
          <p:cNvPr id="6" name="Slide Number Placeholder 5"/>
          <p:cNvSpPr>
            <a:spLocks noGrp="1"/>
          </p:cNvSpPr>
          <p:nvPr>
            <p:ph type="sldNum" sz="quarter" idx="11"/>
          </p:nvPr>
        </p:nvSpPr>
        <p:spPr>
          <a:xfrm>
            <a:off x="6096000" y="6245225"/>
            <a:ext cx="2133600" cy="476250"/>
          </a:xfrm>
        </p:spPr>
        <p:txBody>
          <a:bodyPr/>
          <a:lstStyle>
            <a:lvl1pPr>
              <a:defRPr/>
            </a:lvl1pPr>
          </a:lstStyle>
          <a:p>
            <a:fld id="{BF89031A-FB2B-4853-A586-6761237029F1}" type="slidenum">
              <a:rPr lang="en-US" altLang="en-US"/>
              <a:pPr/>
              <a:t>‹#›</a:t>
            </a:fld>
            <a:endParaRPr lang="en-US" altLang="en-US"/>
          </a:p>
        </p:txBody>
      </p:sp>
    </p:spTree>
    <p:extLst>
      <p:ext uri="{BB962C8B-B14F-4D97-AF65-F5344CB8AC3E}">
        <p14:creationId xmlns:p14="http://schemas.microsoft.com/office/powerpoint/2010/main" val="2722017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5" descr="I:\aOutsideOffice\Jenni Knaus ODE\Publishing Development ODE\1170823_ODE_HLogo TAG_2016-FINAL-RGB from Illustratorr.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sz="4000">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838200" y="1600201"/>
            <a:ext cx="8229600" cy="4267199"/>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marL="2057400" indent="-228600">
              <a:buFont typeface="Arial" panose="020B0604020202020204" pitchFamily="34" charset="0"/>
              <a:buChar char="•"/>
              <a:defRPr>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endParaRPr lang="en-US" altLang="en-US"/>
          </a:p>
        </p:txBody>
      </p:sp>
      <p:sp>
        <p:nvSpPr>
          <p:cNvPr id="6" name="Slide Number Placeholder 5"/>
          <p:cNvSpPr>
            <a:spLocks noGrp="1"/>
          </p:cNvSpPr>
          <p:nvPr>
            <p:ph type="sldNum" sz="quarter" idx="11"/>
          </p:nvPr>
        </p:nvSpPr>
        <p:spPr>
          <a:xfrm>
            <a:off x="6096000" y="6245225"/>
            <a:ext cx="2133600" cy="476250"/>
          </a:xfrm>
        </p:spPr>
        <p:txBody>
          <a:bodyPr/>
          <a:lstStyle>
            <a:lvl1pPr>
              <a:defRPr/>
            </a:lvl1pPr>
          </a:lstStyle>
          <a:p>
            <a:fld id="{316F672B-6F7E-44F2-8C45-8A8581499401}" type="slidenum">
              <a:rPr lang="en-US" altLang="en-US"/>
              <a:pPr/>
              <a:t>‹#›</a:t>
            </a:fld>
            <a:endParaRPr lang="en-US" altLang="en-US"/>
          </a:p>
        </p:txBody>
      </p:sp>
    </p:spTree>
    <p:extLst>
      <p:ext uri="{BB962C8B-B14F-4D97-AF65-F5344CB8AC3E}">
        <p14:creationId xmlns:p14="http://schemas.microsoft.com/office/powerpoint/2010/main" val="538218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5" descr="I:\aOutsideOffice\Jenni Knaus ODE\Publishing Development ODE\1170823_ODE_HLogo TAG_2016-FINAL-RGB from Illustratorr.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716213" y="609600"/>
            <a:ext cx="3711575" cy="166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22313" y="4406900"/>
            <a:ext cx="7772400" cy="1362075"/>
          </a:xfrm>
        </p:spPr>
        <p:txBody>
          <a:bodyPr anchor="t"/>
          <a:lstStyle>
            <a:lvl1pPr algn="l">
              <a:defRPr sz="4000" b="0" cap="a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atin typeface="Arial" panose="020B0604020202020204" pitchFamily="34" charset="0"/>
                <a:cs typeface="Arial" panose="020B0604020202020204"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572748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5" descr="I:\aOutsideOffice\Jenni Knaus ODE\Publishing Development ODE\1170823_ODE_HLogo TAG_2016-FINAL-RGB from Illustratorr.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600200"/>
            <a:ext cx="4038600" cy="42531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9200" y="1600200"/>
            <a:ext cx="4038600" cy="42531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endParaRPr lang="en-US" altLang="en-US"/>
          </a:p>
        </p:txBody>
      </p:sp>
      <p:sp>
        <p:nvSpPr>
          <p:cNvPr id="7" name="Slide Number Placeholder 6"/>
          <p:cNvSpPr>
            <a:spLocks noGrp="1"/>
          </p:cNvSpPr>
          <p:nvPr>
            <p:ph type="sldNum" sz="quarter" idx="11"/>
          </p:nvPr>
        </p:nvSpPr>
        <p:spPr>
          <a:xfrm>
            <a:off x="6096000" y="6245225"/>
            <a:ext cx="2133600" cy="476250"/>
          </a:xfrm>
        </p:spPr>
        <p:txBody>
          <a:bodyPr/>
          <a:lstStyle>
            <a:lvl1pPr>
              <a:defRPr/>
            </a:lvl1pPr>
          </a:lstStyle>
          <a:p>
            <a:fld id="{12545CA9-CA43-441D-B734-71FE189C31F3}" type="slidenum">
              <a:rPr lang="en-US" altLang="en-US"/>
              <a:pPr/>
              <a:t>‹#›</a:t>
            </a:fld>
            <a:endParaRPr lang="en-US" altLang="en-US"/>
          </a:p>
        </p:txBody>
      </p:sp>
    </p:spTree>
    <p:extLst>
      <p:ext uri="{BB962C8B-B14F-4D97-AF65-F5344CB8AC3E}">
        <p14:creationId xmlns:p14="http://schemas.microsoft.com/office/powerpoint/2010/main" val="1453074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5" descr="I:\aOutsideOffice\Jenni Knaus ODE\Publishing Development ODE\1170823_ODE_HLogo TAG_2016-FINAL-RGB from Illustratorr.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4638"/>
            <a:ext cx="8229600" cy="1143000"/>
          </a:xfrm>
        </p:spPr>
        <p:txBody>
          <a:bodyPr/>
          <a:lstStyle>
            <a:lvl1pPr>
              <a:defRPr sz="4000">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0" u="sng">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768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0" u="sng">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768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6"/>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endParaRPr lang="en-US" altLang="en-US"/>
          </a:p>
        </p:txBody>
      </p:sp>
      <p:sp>
        <p:nvSpPr>
          <p:cNvPr id="9" name="Slide Number Placeholder 8"/>
          <p:cNvSpPr>
            <a:spLocks noGrp="1"/>
          </p:cNvSpPr>
          <p:nvPr>
            <p:ph type="sldNum" sz="quarter" idx="11"/>
          </p:nvPr>
        </p:nvSpPr>
        <p:spPr>
          <a:xfrm>
            <a:off x="6096000" y="6245225"/>
            <a:ext cx="2133600" cy="476250"/>
          </a:xfrm>
        </p:spPr>
        <p:txBody>
          <a:bodyPr/>
          <a:lstStyle>
            <a:lvl1pPr>
              <a:defRPr/>
            </a:lvl1pPr>
          </a:lstStyle>
          <a:p>
            <a:fld id="{8259EB38-ACEF-401A-A1B6-BDAD81F38AC2}" type="slidenum">
              <a:rPr lang="en-US" altLang="en-US"/>
              <a:pPr/>
              <a:t>‹#›</a:t>
            </a:fld>
            <a:endParaRPr lang="en-US" altLang="en-US"/>
          </a:p>
        </p:txBody>
      </p:sp>
    </p:spTree>
    <p:extLst>
      <p:ext uri="{BB962C8B-B14F-4D97-AF65-F5344CB8AC3E}">
        <p14:creationId xmlns:p14="http://schemas.microsoft.com/office/powerpoint/2010/main" val="381370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5" descr="I:\aOutsideOffice\Jenni Knaus ODE\Publishing Development ODE\1170823_ODE_HLogo TAG_2016-FINAL-RGB from Illustratorr.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sz="4000">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4" name="Date Placeholder 2"/>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endParaRPr lang="en-US" altLang="en-US"/>
          </a:p>
        </p:txBody>
      </p:sp>
      <p:sp>
        <p:nvSpPr>
          <p:cNvPr id="5" name="Slide Number Placeholder 4"/>
          <p:cNvSpPr>
            <a:spLocks noGrp="1"/>
          </p:cNvSpPr>
          <p:nvPr>
            <p:ph type="sldNum" sz="quarter" idx="11"/>
          </p:nvPr>
        </p:nvSpPr>
        <p:spPr>
          <a:xfrm>
            <a:off x="6096000" y="6245225"/>
            <a:ext cx="2133600" cy="476250"/>
          </a:xfrm>
        </p:spPr>
        <p:txBody>
          <a:bodyPr/>
          <a:lstStyle>
            <a:lvl1pPr>
              <a:defRPr/>
            </a:lvl1pPr>
          </a:lstStyle>
          <a:p>
            <a:fld id="{FDB71944-7EB8-4111-8F29-F33A994778CB}" type="slidenum">
              <a:rPr lang="en-US" altLang="en-US"/>
              <a:pPr/>
              <a:t>‹#›</a:t>
            </a:fld>
            <a:endParaRPr lang="en-US" altLang="en-US"/>
          </a:p>
        </p:txBody>
      </p:sp>
    </p:spTree>
    <p:extLst>
      <p:ext uri="{BB962C8B-B14F-4D97-AF65-F5344CB8AC3E}">
        <p14:creationId xmlns:p14="http://schemas.microsoft.com/office/powerpoint/2010/main" val="3940610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5" descr="I:\aOutsideOffice\Jenni Knaus ODE\Publishing Development ODE\1170823_ODE_HLogo TAG_2016-FINAL-RGB from Illustratorr.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Date Placeholder 1"/>
          <p:cNvSpPr>
            <a:spLocks noGrp="1"/>
          </p:cNvSpPr>
          <p:nvPr>
            <p:ph type="dt" sz="half" idx="10"/>
          </p:nvPr>
        </p:nvSpPr>
        <p:spPr/>
        <p:txBody>
          <a:bodyPr/>
          <a:lstStyle>
            <a:lvl1pPr>
              <a:defRPr/>
            </a:lvl1pPr>
          </a:lstStyle>
          <a:p>
            <a:pPr>
              <a:defRPr/>
            </a:pPr>
            <a:endParaRPr lang="en-US" altLang="en-US"/>
          </a:p>
        </p:txBody>
      </p:sp>
      <p:sp>
        <p:nvSpPr>
          <p:cNvPr id="4" name="Slide Number Placeholder 3"/>
          <p:cNvSpPr>
            <a:spLocks noGrp="1"/>
          </p:cNvSpPr>
          <p:nvPr>
            <p:ph type="sldNum" sz="quarter" idx="11"/>
          </p:nvPr>
        </p:nvSpPr>
        <p:spPr>
          <a:xfrm>
            <a:off x="6096000" y="6245225"/>
            <a:ext cx="2133600" cy="476250"/>
          </a:xfrm>
        </p:spPr>
        <p:txBody>
          <a:bodyPr/>
          <a:lstStyle>
            <a:lvl1pPr>
              <a:defRPr/>
            </a:lvl1pPr>
          </a:lstStyle>
          <a:p>
            <a:fld id="{14A66F93-0932-448D-A5DD-90FFFBB27ADA}" type="slidenum">
              <a:rPr lang="en-US" altLang="en-US"/>
              <a:pPr/>
              <a:t>‹#›</a:t>
            </a:fld>
            <a:endParaRPr lang="en-US" altLang="en-US"/>
          </a:p>
        </p:txBody>
      </p:sp>
    </p:spTree>
    <p:extLst>
      <p:ext uri="{BB962C8B-B14F-4D97-AF65-F5344CB8AC3E}">
        <p14:creationId xmlns:p14="http://schemas.microsoft.com/office/powerpoint/2010/main" val="369933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5" descr="I:\aOutsideOffice\Jenni Knaus ODE\Publishing Development ODE\1170823_ODE_HLogo TAG_2016-FINAL-RGB from Illustratorr.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3050"/>
            <a:ext cx="3008313" cy="1162050"/>
          </a:xfrm>
        </p:spPr>
        <p:txBody>
          <a:bodyPr anchor="b"/>
          <a:lstStyle>
            <a:lvl1pPr algn="ctr">
              <a:defRPr sz="2000" b="1">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580293"/>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marL="2057400" indent="-228600">
              <a:buFont typeface="Arial" panose="020B0604020202020204" pitchFamily="34" charset="0"/>
              <a:buChar cha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472407"/>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endParaRPr lang="en-US" altLang="en-US"/>
          </a:p>
        </p:txBody>
      </p:sp>
      <p:sp>
        <p:nvSpPr>
          <p:cNvPr id="7" name="Slide Number Placeholder 6"/>
          <p:cNvSpPr>
            <a:spLocks noGrp="1"/>
          </p:cNvSpPr>
          <p:nvPr>
            <p:ph type="sldNum" sz="quarter" idx="11"/>
          </p:nvPr>
        </p:nvSpPr>
        <p:spPr>
          <a:xfrm>
            <a:off x="6096000" y="6245225"/>
            <a:ext cx="2133600" cy="476250"/>
          </a:xfrm>
        </p:spPr>
        <p:txBody>
          <a:bodyPr/>
          <a:lstStyle>
            <a:lvl1pPr>
              <a:defRPr/>
            </a:lvl1pPr>
          </a:lstStyle>
          <a:p>
            <a:fld id="{B9E5150D-AB07-41DA-93DC-7676DDEDF7BE}" type="slidenum">
              <a:rPr lang="en-US" altLang="en-US"/>
              <a:pPr/>
              <a:t>‹#›</a:t>
            </a:fld>
            <a:endParaRPr lang="en-US" altLang="en-US"/>
          </a:p>
        </p:txBody>
      </p:sp>
    </p:spTree>
    <p:extLst>
      <p:ext uri="{BB962C8B-B14F-4D97-AF65-F5344CB8AC3E}">
        <p14:creationId xmlns:p14="http://schemas.microsoft.com/office/powerpoint/2010/main" val="3380919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5" descr="I:\aOutsideOffice\Jenni Knaus ODE\Publishing Development ODE\1170823_ODE_HLogo TAG_2016-FINAL-RGB from Illustratorr.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792288" y="4800600"/>
            <a:ext cx="5486400" cy="566738"/>
          </a:xfrm>
        </p:spPr>
        <p:txBody>
          <a:bodyPr anchor="b"/>
          <a:lstStyle>
            <a:lvl1pPr algn="ctr">
              <a:defRPr sz="2000" b="0" u="sng">
                <a:latin typeface="Bookman Old Style" panose="02050604050505020204" pitchFamily="18" charset="0"/>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atin typeface="Bookman Old Style" panose="02050604050505020204" pitchFamily="18"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486005"/>
          </a:xfrm>
        </p:spPr>
        <p:txBody>
          <a:bodyPr/>
          <a:lstStyle>
            <a:lvl1pPr marL="0" indent="0" algn="ctr">
              <a:buNone/>
              <a:defRPr sz="1400">
                <a:latin typeface="Bookman Old Style" panose="020506040505050202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endParaRPr lang="en-US" altLang="en-US"/>
          </a:p>
        </p:txBody>
      </p:sp>
      <p:sp>
        <p:nvSpPr>
          <p:cNvPr id="7" name="Slide Number Placeholder 6"/>
          <p:cNvSpPr>
            <a:spLocks noGrp="1"/>
          </p:cNvSpPr>
          <p:nvPr>
            <p:ph type="sldNum" sz="quarter" idx="11"/>
          </p:nvPr>
        </p:nvSpPr>
        <p:spPr>
          <a:xfrm>
            <a:off x="6096000" y="6245225"/>
            <a:ext cx="2133600" cy="476250"/>
          </a:xfrm>
        </p:spPr>
        <p:txBody>
          <a:bodyPr/>
          <a:lstStyle>
            <a:lvl1pPr>
              <a:defRPr/>
            </a:lvl1pPr>
          </a:lstStyle>
          <a:p>
            <a:fld id="{7E14088E-A566-49F8-84A3-22C91CA638DC}" type="slidenum">
              <a:rPr lang="en-US" altLang="en-US"/>
              <a:pPr/>
              <a:t>‹#›</a:t>
            </a:fld>
            <a:endParaRPr lang="en-US" altLang="en-US"/>
          </a:p>
        </p:txBody>
      </p:sp>
    </p:spTree>
    <p:extLst>
      <p:ext uri="{BB962C8B-B14F-4D97-AF65-F5344CB8AC3E}">
        <p14:creationId xmlns:p14="http://schemas.microsoft.com/office/powerpoint/2010/main" val="1606876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38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838200" y="1600200"/>
            <a:ext cx="8229600" cy="431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638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panose="020B0604020202020204" pitchFamily="34" charset="0"/>
                <a:cs typeface="Arial" panose="020B0604020202020204" pitchFamily="34" charset="0"/>
              </a:defRPr>
            </a:lvl1pPr>
          </a:lstStyle>
          <a:p>
            <a:pPr>
              <a:defRPr/>
            </a:pPr>
            <a:endParaRPr lang="en-US" altLang="en-US"/>
          </a:p>
        </p:txBody>
      </p:sp>
      <p:sp>
        <p:nvSpPr>
          <p:cNvPr id="16390" name="Rectangle 6"/>
          <p:cNvSpPr>
            <a:spLocks noGrp="1" noChangeArrowheads="1"/>
          </p:cNvSpPr>
          <p:nvPr>
            <p:ph type="sldNum" sz="quarter" idx="4"/>
          </p:nvPr>
        </p:nvSpPr>
        <p:spPr bwMode="auto">
          <a:xfrm>
            <a:off x="63246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cs typeface="Arial" charset="0"/>
              </a:defRPr>
            </a:lvl1pPr>
          </a:lstStyle>
          <a:p>
            <a:fld id="{E3A1FDCE-179B-4740-9A12-D4B57D568291}"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73" r:id="rId1"/>
    <p:sldLayoutId id="2147483874" r:id="rId2"/>
    <p:sldLayoutId id="2147483875" r:id="rId3"/>
    <p:sldLayoutId id="2147483876" r:id="rId4"/>
    <p:sldLayoutId id="2147483877" r:id="rId5"/>
    <p:sldLayoutId id="2147483878" r:id="rId6"/>
    <p:sldLayoutId id="2147483879" r:id="rId7"/>
    <p:sldLayoutId id="2147483880" r:id="rId8"/>
    <p:sldLayoutId id="2147483881" r:id="rId9"/>
    <p:sldLayoutId id="2147483882" r:id="rId10"/>
    <p:sldLayoutId id="2147483883" r:id="rId11"/>
  </p:sldLayoutIdLst>
  <p:hf hdr="0" ftr="0" dt="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oregon.gov/ode/educator-resources/assessment/AltAssessment/Documents/orextassessguidance.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app.smartsheet.com/b/form/4984541f40d8493ab8ec02c54f6658c2"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oregon.gov/ode/schools-and-districts/reportcards/reportcards/Documents/Extended_1Pct_DisabilityCodes.xls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2.ed.gov/documents/essa-act-of-1965.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hyperlink" Target="https://nceo.umn.edu/docs/OnlinePubs/NCEOBrief12OnePercentCap.pdf" TargetMode="External"/><Relationship Id="rId4" Type="http://schemas.openxmlformats.org/officeDocument/2006/relationships/hyperlink" Target="https://www.gpo.gov/fdsys/pkg/FR-2016-12-08/pdf/2016-29128.pdf"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mailto:Brad.Lenhardt@state.or.us"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mailto:Cindy.Barrick@state.or.u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784194" y="2133600"/>
            <a:ext cx="8153400" cy="1261884"/>
          </a:xfrm>
          <a:prstGeom prst="rect">
            <a:avLst/>
          </a:prstGeom>
        </p:spPr>
        <p:txBody>
          <a:bodyPr vert="horz" wrap="square" lIns="0" tIns="0" rIns="0" bIns="0" rtlCol="0">
            <a:spAutoFit/>
          </a:bodyPr>
          <a:lstStyle/>
          <a:p>
            <a:pPr algn="ctr"/>
            <a:r>
              <a:rPr lang="en-US" sz="4100" dirty="0" smtClean="0">
                <a:latin typeface="Calibri" panose="020F0502020204030204" pitchFamily="34" charset="0"/>
                <a:cs typeface="Tw Cen MT"/>
              </a:rPr>
              <a:t>ESSA:</a:t>
            </a:r>
            <a:r>
              <a:rPr lang="en-US" sz="4100" dirty="0">
                <a:latin typeface="Calibri" panose="020F0502020204030204" pitchFamily="34" charset="0"/>
                <a:cs typeface="Tw Cen MT"/>
              </a:rPr>
              <a:t> </a:t>
            </a:r>
            <a:endParaRPr lang="en-US" sz="4100" dirty="0" smtClean="0">
              <a:latin typeface="Calibri" panose="020F0502020204030204" pitchFamily="34" charset="0"/>
              <a:cs typeface="Tw Cen MT"/>
            </a:endParaRPr>
          </a:p>
          <a:p>
            <a:pPr algn="ctr"/>
            <a:r>
              <a:rPr lang="en-US" sz="4100" dirty="0" smtClean="0">
                <a:latin typeface="Calibri" panose="020F0502020204030204" pitchFamily="34" charset="0"/>
                <a:cs typeface="Tw Cen MT"/>
              </a:rPr>
              <a:t>1% Participation Cap Requirement</a:t>
            </a:r>
            <a:endParaRPr lang="en-US" sz="4100" dirty="0">
              <a:latin typeface="Calibri" panose="020F0502020204030204" pitchFamily="34" charset="0"/>
              <a:cs typeface="Tw Cen MT"/>
            </a:endParaRPr>
          </a:p>
        </p:txBody>
      </p:sp>
      <p:sp>
        <p:nvSpPr>
          <p:cNvPr id="6" name="object 6"/>
          <p:cNvSpPr/>
          <p:nvPr/>
        </p:nvSpPr>
        <p:spPr>
          <a:xfrm>
            <a:off x="2656735" y="3581400"/>
            <a:ext cx="4408318" cy="2935351"/>
          </a:xfrm>
          <a:prstGeom prst="rect">
            <a:avLst/>
          </a:prstGeom>
          <a:blipFill>
            <a:blip r:embed="rId3" cstate="print"/>
            <a:stretch>
              <a:fillRect/>
            </a:stretch>
          </a:blipFill>
        </p:spPr>
        <p:txBody>
          <a:bodyPr wrap="square" lIns="0" tIns="0" rIns="0" bIns="0" rtlCol="0">
            <a:spAutoFit/>
          </a:bodyPr>
          <a:lstStyle/>
          <a:p>
            <a:endParaRPr/>
          </a:p>
        </p:txBody>
      </p:sp>
    </p:spTree>
    <p:extLst>
      <p:ext uri="{BB962C8B-B14F-4D97-AF65-F5344CB8AC3E}">
        <p14:creationId xmlns:p14="http://schemas.microsoft.com/office/powerpoint/2010/main" val="10769898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990600" y="1371600"/>
            <a:ext cx="8012824" cy="4185761"/>
          </a:xfrm>
          <a:prstGeom prst="rect">
            <a:avLst/>
          </a:prstGeom>
        </p:spPr>
        <p:txBody>
          <a:bodyPr vert="horz" wrap="square" lIns="0" tIns="0" rIns="0" bIns="0" rtlCol="0">
            <a:spAutoFit/>
          </a:bodyPr>
          <a:lstStyle/>
          <a:p>
            <a:pPr marL="355600" indent="-342900">
              <a:lnSpc>
                <a:spcPct val="100000"/>
              </a:lnSpc>
              <a:buFont typeface="Arial" panose="020B0604020202020204" pitchFamily="34" charset="0"/>
              <a:buChar char="•"/>
            </a:pPr>
            <a:r>
              <a:rPr lang="en-US" sz="2800" dirty="0" smtClean="0">
                <a:latin typeface="Calibri" panose="020F0502020204030204" pitchFamily="34" charset="0"/>
                <a:cs typeface="Calibri" panose="020F0502020204030204" pitchFamily="34" charset="0"/>
              </a:rPr>
              <a:t>To support the selection </a:t>
            </a:r>
            <a:r>
              <a:rPr lang="en-US" sz="2800" dirty="0">
                <a:latin typeface="Calibri" panose="020F0502020204030204" pitchFamily="34" charset="0"/>
                <a:cs typeface="Calibri" panose="020F0502020204030204" pitchFamily="34" charset="0"/>
              </a:rPr>
              <a:t>process used </a:t>
            </a:r>
            <a:r>
              <a:rPr lang="en-US" sz="2800" dirty="0" smtClean="0">
                <a:latin typeface="Calibri" panose="020F0502020204030204" pitchFamily="34" charset="0"/>
                <a:cs typeface="Calibri" panose="020F0502020204030204" pitchFamily="34" charset="0"/>
              </a:rPr>
              <a:t>by Oregon’s IEP </a:t>
            </a:r>
            <a:r>
              <a:rPr lang="en-US" sz="2800" dirty="0">
                <a:latin typeface="Calibri" panose="020F0502020204030204" pitchFamily="34" charset="0"/>
                <a:cs typeface="Calibri" panose="020F0502020204030204" pitchFamily="34" charset="0"/>
              </a:rPr>
              <a:t>teams in determining whether a student should take </a:t>
            </a:r>
            <a:r>
              <a:rPr lang="en-US" sz="2800" dirty="0" smtClean="0">
                <a:latin typeface="Calibri" panose="020F0502020204030204" pitchFamily="34" charset="0"/>
                <a:cs typeface="Calibri" panose="020F0502020204030204" pitchFamily="34" charset="0"/>
              </a:rPr>
              <a:t>Oregon’s Alternate (Extended) Assessment, the Oregon Department </a:t>
            </a:r>
            <a:r>
              <a:rPr lang="en-US" sz="2800" dirty="0">
                <a:latin typeface="Calibri" panose="020F0502020204030204" pitchFamily="34" charset="0"/>
                <a:cs typeface="Calibri" panose="020F0502020204030204" pitchFamily="34" charset="0"/>
              </a:rPr>
              <a:t>of </a:t>
            </a:r>
            <a:r>
              <a:rPr lang="en-US" sz="2800" dirty="0" smtClean="0">
                <a:latin typeface="Calibri" panose="020F0502020204030204" pitchFamily="34" charset="0"/>
                <a:cs typeface="Calibri" panose="020F0502020204030204" pitchFamily="34" charset="0"/>
              </a:rPr>
              <a:t>Education developed (2015) and posted updated </a:t>
            </a:r>
            <a:r>
              <a:rPr lang="en-US" sz="2800" dirty="0">
                <a:latin typeface="Calibri" panose="020F0502020204030204" pitchFamily="34" charset="0"/>
                <a:cs typeface="Calibri" panose="020F0502020204030204" pitchFamily="34" charset="0"/>
              </a:rPr>
              <a:t>guidance </a:t>
            </a:r>
            <a:r>
              <a:rPr lang="en-US" sz="2800" dirty="0" smtClean="0">
                <a:latin typeface="Calibri" panose="020F0502020204030204" pitchFamily="34" charset="0"/>
                <a:cs typeface="Calibri" panose="020F0502020204030204" pitchFamily="34" charset="0"/>
              </a:rPr>
              <a:t>in 2015 that can be found at: </a:t>
            </a:r>
          </a:p>
          <a:p>
            <a:pPr marL="12700">
              <a:lnSpc>
                <a:spcPct val="100000"/>
              </a:lnSpc>
            </a:pPr>
            <a:endParaRPr lang="en-US" sz="1400" dirty="0">
              <a:latin typeface="Calibri" panose="020F0502020204030204" pitchFamily="34" charset="0"/>
              <a:cs typeface="Calibri" panose="020F0502020204030204" pitchFamily="34" charset="0"/>
              <a:hlinkClick r:id="rId3"/>
            </a:endParaRPr>
          </a:p>
          <a:p>
            <a:pPr marL="355600" indent="-342900">
              <a:lnSpc>
                <a:spcPct val="100000"/>
              </a:lnSpc>
              <a:buFont typeface="Arial" panose="020B0604020202020204" pitchFamily="34" charset="0"/>
              <a:buChar char="•"/>
            </a:pPr>
            <a:r>
              <a:rPr lang="en-US" sz="3000" dirty="0" smtClean="0">
                <a:latin typeface="Calibri" panose="020F0502020204030204" pitchFamily="34" charset="0"/>
                <a:cs typeface="Calibri" panose="020F0502020204030204" pitchFamily="34" charset="0"/>
                <a:hlinkClick r:id="rId3"/>
              </a:rPr>
              <a:t>http</a:t>
            </a:r>
            <a:r>
              <a:rPr lang="en-US" sz="3000" dirty="0">
                <a:latin typeface="Calibri" panose="020F0502020204030204" pitchFamily="34" charset="0"/>
                <a:cs typeface="Calibri" panose="020F0502020204030204" pitchFamily="34" charset="0"/>
                <a:hlinkClick r:id="rId3"/>
              </a:rPr>
              <a:t>://</a:t>
            </a:r>
            <a:r>
              <a:rPr lang="en-US" sz="3000" dirty="0" smtClean="0">
                <a:latin typeface="Calibri" panose="020F0502020204030204" pitchFamily="34" charset="0"/>
                <a:cs typeface="Calibri" panose="020F0502020204030204" pitchFamily="34" charset="0"/>
                <a:hlinkClick r:id="rId3"/>
              </a:rPr>
              <a:t>www.oregon.gov/ode/educator-resources/assessment/AltAssessment/Documents/orextassessguidance.pdf</a:t>
            </a:r>
            <a:r>
              <a:rPr lang="en-US" sz="3000" dirty="0" smtClean="0">
                <a:latin typeface="Calibri" panose="020F0502020204030204" pitchFamily="34" charset="0"/>
                <a:cs typeface="Calibri" panose="020F0502020204030204" pitchFamily="34" charset="0"/>
              </a:rPr>
              <a:t>  </a:t>
            </a:r>
          </a:p>
        </p:txBody>
      </p:sp>
      <p:sp>
        <p:nvSpPr>
          <p:cNvPr id="4" name="Slide Number Placeholder 3"/>
          <p:cNvSpPr>
            <a:spLocks noGrp="1"/>
          </p:cNvSpPr>
          <p:nvPr>
            <p:ph type="sldNum" sz="quarter" idx="11"/>
          </p:nvPr>
        </p:nvSpPr>
        <p:spPr/>
        <p:txBody>
          <a:bodyPr/>
          <a:lstStyle/>
          <a:p>
            <a:fld id="{316F672B-6F7E-44F2-8C45-8A8581499401}" type="slidenum">
              <a:rPr lang="en-US" altLang="en-US" smtClean="0"/>
              <a:pPr/>
              <a:t>10</a:t>
            </a:fld>
            <a:endParaRPr lang="en-US" altLang="en-US"/>
          </a:p>
        </p:txBody>
      </p:sp>
      <p:sp>
        <p:nvSpPr>
          <p:cNvPr id="5" name="object 2"/>
          <p:cNvSpPr txBox="1">
            <a:spLocks/>
          </p:cNvSpPr>
          <p:nvPr/>
        </p:nvSpPr>
        <p:spPr bwMode="auto">
          <a:xfrm>
            <a:off x="615512" y="337646"/>
            <a:ext cx="8763000" cy="788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247904" rIns="0" bIns="0" numCol="1" rtlCol="0" anchor="ctr" anchorCtr="0" compatLnSpc="1">
            <a:prstTxWarp prst="textNoShape">
              <a:avLst/>
            </a:prstTxWarp>
            <a:spAutoFit/>
          </a:bodyPr>
          <a:lstStyle>
            <a:lvl1pPr algn="ctr" rtl="0" eaLnBrk="1" fontAlgn="base" hangingPunct="1">
              <a:spcBef>
                <a:spcPct val="0"/>
              </a:spcBef>
              <a:spcAft>
                <a:spcPct val="0"/>
              </a:spcAft>
              <a:defRPr sz="4000">
                <a:solidFill>
                  <a:schemeClr val="tx2"/>
                </a:solidFill>
                <a:latin typeface="Arial" panose="020B0604020202020204" pitchFamily="34" charset="0"/>
                <a:ea typeface="+mj-ea"/>
                <a:cs typeface="Arial" panose="020B0604020202020204" pitchFamily="34" charset="0"/>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pPr marL="12700"/>
            <a:r>
              <a:rPr lang="en-US" sz="3500" dirty="0">
                <a:latin typeface="Calibri" panose="020F0502020204030204" pitchFamily="34" charset="0"/>
                <a:cs typeface="Calibri" panose="020F0502020204030204" pitchFamily="34" charset="0"/>
              </a:rPr>
              <a:t>Oregon Participation </a:t>
            </a:r>
            <a:r>
              <a:rPr lang="en-US" sz="3500" dirty="0" smtClean="0">
                <a:latin typeface="Calibri" panose="020F0502020204030204" pitchFamily="34" charset="0"/>
                <a:cs typeface="Calibri" panose="020F0502020204030204" pitchFamily="34" charset="0"/>
              </a:rPr>
              <a:t>Requirement </a:t>
            </a:r>
            <a:r>
              <a:rPr lang="en-US" sz="3500" dirty="0">
                <a:latin typeface="Calibri" panose="020F0502020204030204" pitchFamily="34" charset="0"/>
                <a:cs typeface="Calibri" panose="020F0502020204030204" pitchFamily="34" charset="0"/>
              </a:rPr>
              <a:t>Supports</a:t>
            </a:r>
            <a:endParaRPr lang="en-US" sz="3500" kern="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315452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304800" y="1121703"/>
            <a:ext cx="8610600" cy="3200876"/>
          </a:xfrm>
          <a:prstGeom prst="rect">
            <a:avLst/>
          </a:prstGeom>
        </p:spPr>
        <p:txBody>
          <a:bodyPr vert="horz" wrap="square" lIns="0" tIns="0" rIns="0" bIns="0" rtlCol="0">
            <a:spAutoFit/>
          </a:bodyPr>
          <a:lstStyle/>
          <a:p>
            <a:pPr marL="927100" lvl="1" indent="-457200">
              <a:buFont typeface="Arial" panose="020B0604020202020204" pitchFamily="34" charset="0"/>
              <a:buChar char="•"/>
            </a:pPr>
            <a:endParaRPr lang="en-US" sz="2600" dirty="0" smtClean="0">
              <a:latin typeface="Calibri" panose="020F0502020204030204" pitchFamily="34" charset="0"/>
              <a:cs typeface="Calibri" panose="020F0502020204030204" pitchFamily="34" charset="0"/>
            </a:endParaRPr>
          </a:p>
          <a:p>
            <a:pPr marL="927100" lvl="1" indent="-457200">
              <a:buFont typeface="Arial" panose="020B0604020202020204" pitchFamily="34" charset="0"/>
              <a:buChar char="•"/>
            </a:pPr>
            <a:endParaRPr lang="en-US" sz="2600" dirty="0">
              <a:latin typeface="Calibri" panose="020F0502020204030204" pitchFamily="34" charset="0"/>
              <a:cs typeface="Calibri" panose="020F0502020204030204" pitchFamily="34" charset="0"/>
            </a:endParaRPr>
          </a:p>
          <a:p>
            <a:pPr marL="927100" lvl="1" indent="-457200">
              <a:buFont typeface="Arial" panose="020B0604020202020204" pitchFamily="34" charset="0"/>
              <a:buChar char="•"/>
            </a:pPr>
            <a:r>
              <a:rPr lang="en-US" sz="2600" dirty="0" smtClean="0">
                <a:latin typeface="Calibri" panose="020F0502020204030204" pitchFamily="34" charset="0"/>
                <a:cs typeface="Calibri" panose="020F0502020204030204" pitchFamily="34" charset="0"/>
              </a:rPr>
              <a:t>ODE has developed </a:t>
            </a:r>
            <a:r>
              <a:rPr lang="en-US" sz="2600" dirty="0">
                <a:latin typeface="Calibri" panose="020F0502020204030204" pitchFamily="34" charset="0"/>
                <a:cs typeface="Calibri" panose="020F0502020204030204" pitchFamily="34" charset="0"/>
              </a:rPr>
              <a:t>an online, secure </a:t>
            </a:r>
            <a:r>
              <a:rPr lang="en-US" sz="2600" dirty="0" smtClean="0">
                <a:latin typeface="Calibri" panose="020F0502020204030204" pitchFamily="34" charset="0"/>
                <a:cs typeface="Calibri" panose="020F0502020204030204" pitchFamily="34" charset="0"/>
              </a:rPr>
              <a:t>form </a:t>
            </a:r>
            <a:r>
              <a:rPr lang="en-US" sz="2600" dirty="0">
                <a:latin typeface="Calibri" panose="020F0502020204030204" pitchFamily="34" charset="0"/>
                <a:cs typeface="Calibri" panose="020F0502020204030204" pitchFamily="34" charset="0"/>
              </a:rPr>
              <a:t>to expedite </a:t>
            </a:r>
            <a:r>
              <a:rPr lang="en-US" sz="2600" dirty="0" smtClean="0">
                <a:latin typeface="Calibri" panose="020F0502020204030204" pitchFamily="34" charset="0"/>
                <a:cs typeface="Calibri" panose="020F0502020204030204" pitchFamily="34" charset="0"/>
              </a:rPr>
              <a:t>the process for districts to submit a justification(s) </a:t>
            </a:r>
            <a:r>
              <a:rPr lang="en-US" sz="2600" b="1" u="sng" dirty="0" smtClean="0">
                <a:latin typeface="Calibri" panose="020F0502020204030204" pitchFamily="34" charset="0"/>
                <a:cs typeface="Calibri" panose="020F0502020204030204" pitchFamily="34" charset="0"/>
              </a:rPr>
              <a:t>by February 15, 2018</a:t>
            </a:r>
            <a:r>
              <a:rPr lang="en-US" sz="2600" dirty="0" smtClean="0">
                <a:latin typeface="Calibri" panose="020F0502020204030204" pitchFamily="34" charset="0"/>
                <a:cs typeface="Calibri" panose="020F0502020204030204" pitchFamily="34" charset="0"/>
              </a:rPr>
              <a:t> if projected to exceed the 1% participation cap at </a:t>
            </a:r>
            <a:r>
              <a:rPr lang="en-US" sz="2600" u="sng" dirty="0">
                <a:latin typeface="Calibri" panose="020F0502020204030204" pitchFamily="34" charset="0"/>
                <a:cs typeface="Calibri" panose="020F0502020204030204" pitchFamily="34" charset="0"/>
                <a:hlinkClick r:id="rId3"/>
              </a:rPr>
              <a:t>https://</a:t>
            </a:r>
            <a:r>
              <a:rPr lang="en-US" sz="2600" u="sng" dirty="0" smtClean="0">
                <a:latin typeface="Calibri" panose="020F0502020204030204" pitchFamily="34" charset="0"/>
                <a:cs typeface="Calibri" panose="020F0502020204030204" pitchFamily="34" charset="0"/>
                <a:hlinkClick r:id="rId3"/>
              </a:rPr>
              <a:t>app.smartsheet.com/b/form/4984541f40d8493ab8ec02c54f6658c2</a:t>
            </a:r>
            <a:r>
              <a:rPr lang="en-US" sz="2600" dirty="0">
                <a:latin typeface="Calibri" panose="020F0502020204030204" pitchFamily="34" charset="0"/>
                <a:cs typeface="Calibri" panose="020F0502020204030204" pitchFamily="34" charset="0"/>
              </a:rPr>
              <a:t> </a:t>
            </a:r>
            <a:r>
              <a:rPr lang="en-US" sz="2600" dirty="0" smtClean="0">
                <a:latin typeface="Calibri" panose="020F0502020204030204" pitchFamily="34" charset="0"/>
                <a:cs typeface="Calibri" panose="020F0502020204030204" pitchFamily="34" charset="0"/>
              </a:rPr>
              <a:t>(cf. next three slides).</a:t>
            </a:r>
          </a:p>
        </p:txBody>
      </p:sp>
      <p:sp>
        <p:nvSpPr>
          <p:cNvPr id="4" name="Slide Number Placeholder 3"/>
          <p:cNvSpPr>
            <a:spLocks noGrp="1"/>
          </p:cNvSpPr>
          <p:nvPr>
            <p:ph type="sldNum" sz="quarter" idx="11"/>
          </p:nvPr>
        </p:nvSpPr>
        <p:spPr/>
        <p:txBody>
          <a:bodyPr/>
          <a:lstStyle/>
          <a:p>
            <a:fld id="{316F672B-6F7E-44F2-8C45-8A8581499401}" type="slidenum">
              <a:rPr lang="en-US" altLang="en-US" smtClean="0"/>
              <a:pPr/>
              <a:t>11</a:t>
            </a:fld>
            <a:endParaRPr lang="en-US" altLang="en-US"/>
          </a:p>
        </p:txBody>
      </p:sp>
      <p:sp>
        <p:nvSpPr>
          <p:cNvPr id="5" name="object 2"/>
          <p:cNvSpPr txBox="1">
            <a:spLocks/>
          </p:cNvSpPr>
          <p:nvPr/>
        </p:nvSpPr>
        <p:spPr bwMode="auto">
          <a:xfrm>
            <a:off x="381000" y="149062"/>
            <a:ext cx="9296400" cy="773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247904" rIns="0" bIns="0" numCol="1" rtlCol="0" anchor="ctr" anchorCtr="0" compatLnSpc="1">
            <a:prstTxWarp prst="textNoShape">
              <a:avLst/>
            </a:prstTxWarp>
            <a:spAutoFit/>
          </a:bodyPr>
          <a:lstStyle>
            <a:lvl1pPr algn="ctr" rtl="0" eaLnBrk="1" fontAlgn="base" hangingPunct="1">
              <a:spcBef>
                <a:spcPct val="0"/>
              </a:spcBef>
              <a:spcAft>
                <a:spcPct val="0"/>
              </a:spcAft>
              <a:defRPr sz="4000">
                <a:solidFill>
                  <a:schemeClr val="tx2"/>
                </a:solidFill>
                <a:latin typeface="Arial" panose="020B0604020202020204" pitchFamily="34" charset="0"/>
                <a:ea typeface="+mj-ea"/>
                <a:cs typeface="Arial" panose="020B0604020202020204" pitchFamily="34" charset="0"/>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pPr marL="12700"/>
            <a:r>
              <a:rPr lang="en-US" sz="3400" dirty="0">
                <a:latin typeface="Calibri" panose="020F0502020204030204" pitchFamily="34" charset="0"/>
                <a:cs typeface="Calibri" panose="020F0502020204030204" pitchFamily="34" charset="0"/>
              </a:rPr>
              <a:t>Oregon </a:t>
            </a:r>
            <a:r>
              <a:rPr lang="en-US" sz="3400" dirty="0" smtClean="0">
                <a:latin typeface="Calibri" panose="020F0502020204030204" pitchFamily="34" charset="0"/>
                <a:cs typeface="Calibri" panose="020F0502020204030204" pitchFamily="34" charset="0"/>
              </a:rPr>
              <a:t>Justification Submission Protocol</a:t>
            </a:r>
            <a:endParaRPr lang="en-US" sz="3400" kern="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942634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304800" y="1121703"/>
            <a:ext cx="8610600" cy="3200876"/>
          </a:xfrm>
          <a:prstGeom prst="rect">
            <a:avLst/>
          </a:prstGeom>
        </p:spPr>
        <p:txBody>
          <a:bodyPr vert="horz" wrap="square" lIns="0" tIns="0" rIns="0" bIns="0" rtlCol="0">
            <a:spAutoFit/>
          </a:bodyPr>
          <a:lstStyle/>
          <a:p>
            <a:pPr marL="927100" lvl="1" indent="-457200">
              <a:buFont typeface="Arial" panose="020B0604020202020204" pitchFamily="34" charset="0"/>
              <a:buChar char="•"/>
            </a:pPr>
            <a:endParaRPr lang="en-US" sz="2600" dirty="0" smtClean="0">
              <a:latin typeface="Calibri" panose="020F0502020204030204" pitchFamily="34" charset="0"/>
              <a:cs typeface="Calibri" panose="020F0502020204030204" pitchFamily="34" charset="0"/>
            </a:endParaRPr>
          </a:p>
          <a:p>
            <a:pPr marL="927100" lvl="1" indent="-457200">
              <a:buFont typeface="Arial" panose="020B0604020202020204" pitchFamily="34" charset="0"/>
              <a:buChar char="•"/>
            </a:pPr>
            <a:endParaRPr lang="en-US" sz="2600" dirty="0">
              <a:latin typeface="Calibri" panose="020F0502020204030204" pitchFamily="34" charset="0"/>
              <a:cs typeface="Calibri" panose="020F0502020204030204" pitchFamily="34" charset="0"/>
            </a:endParaRPr>
          </a:p>
          <a:p>
            <a:pPr marL="927100" lvl="1" indent="-457200">
              <a:buFont typeface="Arial" panose="020B0604020202020204" pitchFamily="34" charset="0"/>
              <a:buChar char="•"/>
            </a:pPr>
            <a:r>
              <a:rPr lang="en-US" sz="2600" dirty="0" smtClean="0">
                <a:latin typeface="Calibri" panose="020F0502020204030204" pitchFamily="34" charset="0"/>
                <a:cs typeface="Calibri" panose="020F0502020204030204" pitchFamily="34" charset="0"/>
              </a:rPr>
              <a:t>On this form, districts will find a link to </a:t>
            </a:r>
            <a:r>
              <a:rPr lang="en-US" sz="2600" dirty="0">
                <a:latin typeface="Calibri" panose="020F0502020204030204" pitchFamily="34" charset="0"/>
                <a:cs typeface="Calibri" panose="020F0502020204030204" pitchFamily="34" charset="0"/>
              </a:rPr>
              <a:t>their 1% participation rate by subject areas (ELA, Math, and Science) </a:t>
            </a:r>
            <a:r>
              <a:rPr lang="en-US" sz="2600" i="1" dirty="0">
                <a:latin typeface="Calibri" panose="020F0502020204030204" pitchFamily="34" charset="0"/>
                <a:cs typeface="Calibri" panose="020F0502020204030204" pitchFamily="34" charset="0"/>
              </a:rPr>
              <a:t>and</a:t>
            </a:r>
            <a:r>
              <a:rPr lang="en-US" sz="2600" dirty="0">
                <a:latin typeface="Calibri" panose="020F0502020204030204" pitchFamily="34" charset="0"/>
                <a:cs typeface="Calibri" panose="020F0502020204030204" pitchFamily="34" charset="0"/>
              </a:rPr>
              <a:t> disability </a:t>
            </a:r>
            <a:r>
              <a:rPr lang="en-US" sz="2600" dirty="0" smtClean="0">
                <a:latin typeface="Calibri" panose="020F0502020204030204" pitchFamily="34" charset="0"/>
                <a:cs typeface="Calibri" panose="020F0502020204030204" pitchFamily="34" charset="0"/>
              </a:rPr>
              <a:t>codes (</a:t>
            </a:r>
            <a:r>
              <a:rPr lang="en-US" sz="2600" u="sng" dirty="0" smtClean="0">
                <a:latin typeface="Calibri" panose="020F0502020204030204" pitchFamily="34" charset="0"/>
                <a:cs typeface="Calibri" panose="020F0502020204030204" pitchFamily="34" charset="0"/>
                <a:hlinkClick r:id="rId3"/>
              </a:rPr>
              <a:t>http</a:t>
            </a:r>
            <a:r>
              <a:rPr lang="en-US" sz="2600" u="sng" dirty="0">
                <a:latin typeface="Calibri" panose="020F0502020204030204" pitchFamily="34" charset="0"/>
                <a:cs typeface="Calibri" panose="020F0502020204030204" pitchFamily="34" charset="0"/>
                <a:hlinkClick r:id="rId3"/>
              </a:rPr>
              <a:t>://www.oregon.gov/ode/schools-and-districts/reportcards/reportcards/Documents/Extended_1Pct_DisabilityCodes.xlsx</a:t>
            </a:r>
            <a:r>
              <a:rPr lang="en-US" sz="2600" dirty="0">
                <a:latin typeface="Calibri" panose="020F0502020204030204" pitchFamily="34" charset="0"/>
                <a:cs typeface="Calibri" panose="020F0502020204030204" pitchFamily="34" charset="0"/>
              </a:rPr>
              <a:t>) </a:t>
            </a:r>
            <a:endParaRPr lang="en-US" sz="2600" dirty="0" smtClean="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1"/>
          </p:nvPr>
        </p:nvSpPr>
        <p:spPr/>
        <p:txBody>
          <a:bodyPr/>
          <a:lstStyle/>
          <a:p>
            <a:fld id="{316F672B-6F7E-44F2-8C45-8A8581499401}" type="slidenum">
              <a:rPr lang="en-US" altLang="en-US" smtClean="0"/>
              <a:pPr/>
              <a:t>12</a:t>
            </a:fld>
            <a:endParaRPr lang="en-US" altLang="en-US"/>
          </a:p>
        </p:txBody>
      </p:sp>
      <p:sp>
        <p:nvSpPr>
          <p:cNvPr id="5" name="object 2"/>
          <p:cNvSpPr txBox="1">
            <a:spLocks/>
          </p:cNvSpPr>
          <p:nvPr/>
        </p:nvSpPr>
        <p:spPr bwMode="auto">
          <a:xfrm>
            <a:off x="381000" y="149062"/>
            <a:ext cx="9296400" cy="773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247904" rIns="0" bIns="0" numCol="1" rtlCol="0" anchor="ctr" anchorCtr="0" compatLnSpc="1">
            <a:prstTxWarp prst="textNoShape">
              <a:avLst/>
            </a:prstTxWarp>
            <a:spAutoFit/>
          </a:bodyPr>
          <a:lstStyle>
            <a:lvl1pPr algn="ctr" rtl="0" eaLnBrk="1" fontAlgn="base" hangingPunct="1">
              <a:spcBef>
                <a:spcPct val="0"/>
              </a:spcBef>
              <a:spcAft>
                <a:spcPct val="0"/>
              </a:spcAft>
              <a:defRPr sz="4000">
                <a:solidFill>
                  <a:schemeClr val="tx2"/>
                </a:solidFill>
                <a:latin typeface="Arial" panose="020B0604020202020204" pitchFamily="34" charset="0"/>
                <a:ea typeface="+mj-ea"/>
                <a:cs typeface="Arial" panose="020B0604020202020204" pitchFamily="34" charset="0"/>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pPr marL="12700"/>
            <a:r>
              <a:rPr lang="en-US" sz="3400" dirty="0">
                <a:latin typeface="Calibri" panose="020F0502020204030204" pitchFamily="34" charset="0"/>
                <a:cs typeface="Calibri" panose="020F0502020204030204" pitchFamily="34" charset="0"/>
              </a:rPr>
              <a:t>Oregon </a:t>
            </a:r>
            <a:r>
              <a:rPr lang="en-US" sz="3400" dirty="0" smtClean="0">
                <a:latin typeface="Calibri" panose="020F0502020204030204" pitchFamily="34" charset="0"/>
                <a:cs typeface="Calibri" panose="020F0502020204030204" pitchFamily="34" charset="0"/>
              </a:rPr>
              <a:t>Justification Submission Protocol</a:t>
            </a:r>
            <a:endParaRPr lang="en-US" sz="3400" kern="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331285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42733" y="356759"/>
            <a:ext cx="5258534" cy="5510641"/>
          </a:xfrm>
          <a:prstGeom prst="rect">
            <a:avLst/>
          </a:prstGeom>
        </p:spPr>
      </p:pic>
    </p:spTree>
    <p:extLst>
      <p:ext uri="{BB962C8B-B14F-4D97-AF65-F5344CB8AC3E}">
        <p14:creationId xmlns:p14="http://schemas.microsoft.com/office/powerpoint/2010/main" val="35683273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90444" y="771154"/>
            <a:ext cx="4415156" cy="5143334"/>
          </a:xfrm>
          <a:prstGeom prst="rect">
            <a:avLst/>
          </a:prstGeom>
        </p:spPr>
      </p:pic>
    </p:spTree>
    <p:extLst>
      <p:ext uri="{BB962C8B-B14F-4D97-AF65-F5344CB8AC3E}">
        <p14:creationId xmlns:p14="http://schemas.microsoft.com/office/powerpoint/2010/main" val="33312650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723900" y="304800"/>
            <a:ext cx="8305800" cy="731838"/>
          </a:xfrm>
        </p:spPr>
        <p:txBody>
          <a:bodyPr/>
          <a:lstStyle/>
          <a:p>
            <a:pPr>
              <a:defRPr/>
            </a:pPr>
            <a:r>
              <a:rPr lang="en-US" dirty="0" smtClean="0">
                <a:solidFill>
                  <a:schemeClr val="tx1"/>
                </a:solidFill>
                <a:latin typeface="Calibri" panose="020F0502020204030204" pitchFamily="34" charset="0"/>
              </a:rPr>
              <a:t>Regulations</a:t>
            </a:r>
            <a:endParaRPr lang="en-US" altLang="en-US" sz="1800" dirty="0">
              <a:solidFill>
                <a:schemeClr val="tx1"/>
              </a:solidFill>
              <a:latin typeface="Calibri" panose="020F0502020204030204" pitchFamily="34" charset="0"/>
            </a:endParaRPr>
          </a:p>
        </p:txBody>
      </p:sp>
      <p:sp>
        <p:nvSpPr>
          <p:cNvPr id="18435" name="Content Placeholder 2"/>
          <p:cNvSpPr>
            <a:spLocks noGrp="1"/>
          </p:cNvSpPr>
          <p:nvPr>
            <p:ph idx="1"/>
          </p:nvPr>
        </p:nvSpPr>
        <p:spPr>
          <a:xfrm>
            <a:off x="609600" y="1447800"/>
            <a:ext cx="7924800" cy="4419600"/>
          </a:xfrm>
        </p:spPr>
        <p:txBody>
          <a:bodyPr/>
          <a:lstStyle/>
          <a:p>
            <a:pPr marL="114300" indent="0" eaLnBrk="1" hangingPunct="1">
              <a:buFont typeface="Arial" charset="0"/>
              <a:buNone/>
              <a:defRPr/>
            </a:pPr>
            <a:endParaRPr lang="en-US" altLang="en-US" sz="2400" dirty="0" smtClean="0"/>
          </a:p>
          <a:p>
            <a:pPr marL="114300" indent="0" eaLnBrk="1" hangingPunct="1">
              <a:buFont typeface="Arial" charset="0"/>
              <a:buNone/>
              <a:defRPr/>
            </a:pPr>
            <a:endParaRPr lang="en-US" altLang="en-US" sz="2400" dirty="0" smtClean="0"/>
          </a:p>
        </p:txBody>
      </p:sp>
      <p:sp>
        <p:nvSpPr>
          <p:cNvPr id="4" name="Rectangle 3"/>
          <p:cNvSpPr txBox="1">
            <a:spLocks noChangeArrowheads="1"/>
          </p:cNvSpPr>
          <p:nvPr/>
        </p:nvSpPr>
        <p:spPr bwMode="auto">
          <a:xfrm>
            <a:off x="762000" y="1295400"/>
            <a:ext cx="82296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Char char="–"/>
              <a:defRPr sz="2800">
                <a:solidFill>
                  <a:schemeClr val="tx1"/>
                </a:solidFill>
                <a:latin typeface="Arial" panose="020B0604020202020204" pitchFamily="34" charset="0"/>
                <a:cs typeface="Arial" panose="020B0604020202020204" pitchFamily="34" charset="0"/>
              </a:defRPr>
            </a:lvl2pPr>
            <a:lvl3pPr marL="1143000" indent="-228600" algn="l" rtl="0" eaLnBrk="0" fontAlgn="base" hangingPunct="0">
              <a:spcBef>
                <a:spcPct val="20000"/>
              </a:spcBef>
              <a:spcAft>
                <a:spcPct val="0"/>
              </a:spcAft>
              <a:buChar char="•"/>
              <a:defRPr sz="2400">
                <a:solidFill>
                  <a:schemeClr val="tx1"/>
                </a:solidFill>
                <a:latin typeface="Arial" panose="020B0604020202020204" pitchFamily="34" charset="0"/>
                <a:cs typeface="Arial" panose="020B0604020202020204" pitchFamily="34" charset="0"/>
              </a:defRPr>
            </a:lvl3pPr>
            <a:lvl4pPr marL="1600200" indent="-228600" algn="l" rtl="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buClr>
                <a:schemeClr val="accent2"/>
              </a:buClr>
              <a:buFont typeface="Courier New" panose="02070309020205020404" pitchFamily="49" charset="0"/>
              <a:buChar char="o"/>
            </a:pPr>
            <a:r>
              <a:rPr lang="en-US" sz="2800" dirty="0">
                <a:latin typeface="Calibri" panose="020F0502020204030204" pitchFamily="34" charset="0"/>
              </a:rPr>
              <a:t>Every Student Succeeds Act</a:t>
            </a:r>
          </a:p>
          <a:p>
            <a:pPr lvl="1">
              <a:buClr>
                <a:schemeClr val="accent2"/>
              </a:buClr>
              <a:buFont typeface="Wingdings" panose="05000000000000000000" pitchFamily="2" charset="2"/>
              <a:buChar char="§"/>
            </a:pPr>
            <a:r>
              <a:rPr lang="en-US" sz="2400" dirty="0">
                <a:latin typeface="Calibri" panose="020F0502020204030204" pitchFamily="34" charset="0"/>
                <a:hlinkClick r:id="rId3"/>
              </a:rPr>
              <a:t>https://www2.ed.gov/documents/essa-act-of-1965.pdf</a:t>
            </a:r>
            <a:r>
              <a:rPr lang="en-US" sz="2400" dirty="0">
                <a:latin typeface="Calibri" panose="020F0502020204030204" pitchFamily="34" charset="0"/>
              </a:rPr>
              <a:t> (See Section 1111(b)(2)(D), beginning p. 27</a:t>
            </a:r>
            <a:r>
              <a:rPr lang="en-US" sz="2400" dirty="0" smtClean="0">
                <a:latin typeface="Calibri" panose="020F0502020204030204" pitchFamily="34" charset="0"/>
              </a:rPr>
              <a:t>)</a:t>
            </a:r>
          </a:p>
          <a:p>
            <a:pPr marL="457200" lvl="1" indent="0">
              <a:buClr>
                <a:schemeClr val="accent2"/>
              </a:buClr>
              <a:buNone/>
            </a:pPr>
            <a:endParaRPr lang="en-US" sz="800" dirty="0">
              <a:latin typeface="Calibri" panose="020F0502020204030204" pitchFamily="34" charset="0"/>
            </a:endParaRPr>
          </a:p>
          <a:p>
            <a:pPr lvl="0">
              <a:spcBef>
                <a:spcPct val="0"/>
              </a:spcBef>
              <a:buClr>
                <a:schemeClr val="accent2"/>
              </a:buClr>
              <a:buFont typeface="Courier New" panose="02070309020205020404" pitchFamily="49" charset="0"/>
              <a:buChar char="o"/>
            </a:pPr>
            <a:r>
              <a:rPr lang="en-US" sz="2800" dirty="0">
                <a:solidFill>
                  <a:srgbClr val="000000"/>
                </a:solidFill>
                <a:latin typeface="Calibri" panose="020F0502020204030204" pitchFamily="34" charset="0"/>
              </a:rPr>
              <a:t> Assessment Regulations</a:t>
            </a:r>
            <a:endParaRPr lang="en-US" dirty="0">
              <a:latin typeface="Calibri" panose="020F0502020204030204" pitchFamily="34" charset="0"/>
            </a:endParaRPr>
          </a:p>
          <a:p>
            <a:pPr lvl="1">
              <a:buClr>
                <a:schemeClr val="accent2"/>
              </a:buClr>
              <a:buFont typeface="Wingdings" panose="05000000000000000000" pitchFamily="2" charset="2"/>
              <a:buChar char="§"/>
            </a:pPr>
            <a:r>
              <a:rPr lang="en-US" sz="2400" dirty="0">
                <a:latin typeface="Calibri" panose="020F0502020204030204" pitchFamily="34" charset="0"/>
                <a:hlinkClick r:id="rId4"/>
              </a:rPr>
              <a:t>https://www.gpo.gov/fdsys/pkg/FR-2016-12-08/pdf/2016-29128.pdf</a:t>
            </a:r>
            <a:r>
              <a:rPr lang="en-US" sz="2400" dirty="0">
                <a:latin typeface="Calibri" panose="020F0502020204030204" pitchFamily="34" charset="0"/>
              </a:rPr>
              <a:t> (See Sections 200.6(c) and 200.6(d) on pp. 88934-88936)</a:t>
            </a:r>
          </a:p>
          <a:p>
            <a:pPr>
              <a:buClr>
                <a:schemeClr val="accent2"/>
              </a:buClr>
              <a:buFont typeface="Courier New" panose="02070309020205020404" pitchFamily="49" charset="0"/>
              <a:buChar char="o"/>
            </a:pPr>
            <a:r>
              <a:rPr lang="en-US" altLang="en-US" sz="2800" dirty="0" smtClean="0">
                <a:latin typeface="Calibri" panose="020F0502020204030204" pitchFamily="34" charset="0"/>
              </a:rPr>
              <a:t>ESSA </a:t>
            </a:r>
            <a:r>
              <a:rPr lang="en-US" altLang="en-US" sz="2800" dirty="0">
                <a:latin typeface="Calibri" panose="020F0502020204030204" pitchFamily="34" charset="0"/>
              </a:rPr>
              <a:t>Participation </a:t>
            </a:r>
            <a:r>
              <a:rPr lang="en-US" altLang="en-US" sz="2800" dirty="0" smtClean="0">
                <a:latin typeface="Calibri" panose="020F0502020204030204" pitchFamily="34" charset="0"/>
              </a:rPr>
              <a:t>Requirement</a:t>
            </a:r>
          </a:p>
          <a:p>
            <a:pPr lvl="1">
              <a:buClr>
                <a:schemeClr val="accent2"/>
              </a:buClr>
              <a:buFont typeface="Wingdings" panose="05000000000000000000" pitchFamily="2" charset="2"/>
              <a:buChar char="§"/>
            </a:pPr>
            <a:r>
              <a:rPr lang="en-US" altLang="en-US" sz="2400" dirty="0" smtClean="0">
                <a:latin typeface="Calibri" panose="020F0502020204030204" pitchFamily="34" charset="0"/>
                <a:hlinkClick r:id="rId5"/>
              </a:rPr>
              <a:t>https</a:t>
            </a:r>
            <a:r>
              <a:rPr lang="en-US" altLang="en-US" sz="2400" dirty="0">
                <a:latin typeface="Calibri" panose="020F0502020204030204" pitchFamily="34" charset="0"/>
                <a:hlinkClick r:id="rId5"/>
              </a:rPr>
              <a:t>://</a:t>
            </a:r>
            <a:r>
              <a:rPr lang="en-US" altLang="en-US" sz="2400" dirty="0" smtClean="0">
                <a:latin typeface="Calibri" panose="020F0502020204030204" pitchFamily="34" charset="0"/>
                <a:hlinkClick r:id="rId5"/>
              </a:rPr>
              <a:t>nceo.umn.edu/docs/OnlinePubs/NCEOBrief12OnePercentCap.pdf</a:t>
            </a:r>
            <a:endParaRPr lang="en-US" sz="2400" dirty="0" smtClean="0">
              <a:latin typeface="Calibri" panose="020F0502020204030204" pitchFamily="34" charset="0"/>
            </a:endParaRPr>
          </a:p>
        </p:txBody>
      </p:sp>
      <p:sp>
        <p:nvSpPr>
          <p:cNvPr id="2" name="Slide Number Placeholder 1"/>
          <p:cNvSpPr>
            <a:spLocks noGrp="1"/>
          </p:cNvSpPr>
          <p:nvPr>
            <p:ph type="sldNum" sz="quarter" idx="11"/>
          </p:nvPr>
        </p:nvSpPr>
        <p:spPr/>
        <p:txBody>
          <a:bodyPr/>
          <a:lstStyle/>
          <a:p>
            <a:fld id="{316F672B-6F7E-44F2-8C45-8A8581499401}" type="slidenum">
              <a:rPr lang="en-US" altLang="en-US" smtClean="0"/>
              <a:pPr/>
              <a:t>15</a:t>
            </a:fld>
            <a:endParaRPr lang="en-US" altLang="en-US"/>
          </a:p>
        </p:txBody>
      </p:sp>
    </p:spTree>
    <p:extLst>
      <p:ext uri="{BB962C8B-B14F-4D97-AF65-F5344CB8AC3E}">
        <p14:creationId xmlns:p14="http://schemas.microsoft.com/office/powerpoint/2010/main" val="4928863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4400" y="228600"/>
            <a:ext cx="8229600" cy="865878"/>
          </a:xfrm>
          <a:prstGeom prst="rect">
            <a:avLst/>
          </a:prstGeom>
        </p:spPr>
        <p:txBody>
          <a:bodyPr vert="horz" wrap="square" lIns="0" tIns="247904" rIns="0" bIns="0" rtlCol="0">
            <a:spAutoFit/>
          </a:bodyPr>
          <a:lstStyle/>
          <a:p>
            <a:pPr marL="54610">
              <a:lnSpc>
                <a:spcPct val="100000"/>
              </a:lnSpc>
            </a:pPr>
            <a:r>
              <a:rPr dirty="0">
                <a:solidFill>
                  <a:schemeClr val="tx1"/>
                </a:solidFill>
                <a:latin typeface="Calibri" panose="020F0502020204030204" pitchFamily="34" charset="0"/>
              </a:rPr>
              <a:t>ODE </a:t>
            </a:r>
            <a:r>
              <a:rPr dirty="0" smtClean="0">
                <a:solidFill>
                  <a:schemeClr val="tx1"/>
                </a:solidFill>
                <a:latin typeface="Calibri" panose="020F0502020204030204" pitchFamily="34" charset="0"/>
              </a:rPr>
              <a:t>Cont</a:t>
            </a:r>
            <a:r>
              <a:rPr spc="-20" dirty="0" smtClean="0">
                <a:solidFill>
                  <a:schemeClr val="tx1"/>
                </a:solidFill>
                <a:latin typeface="Calibri" panose="020F0502020204030204" pitchFamily="34" charset="0"/>
              </a:rPr>
              <a:t>a</a:t>
            </a:r>
            <a:r>
              <a:rPr dirty="0" smtClean="0">
                <a:solidFill>
                  <a:schemeClr val="tx1"/>
                </a:solidFill>
                <a:latin typeface="Calibri" panose="020F0502020204030204" pitchFamily="34" charset="0"/>
              </a:rPr>
              <a:t>ct</a:t>
            </a:r>
            <a:r>
              <a:rPr lang="en-US" dirty="0">
                <a:solidFill>
                  <a:schemeClr val="tx1"/>
                </a:solidFill>
                <a:latin typeface="Calibri" panose="020F0502020204030204" pitchFamily="34" charset="0"/>
              </a:rPr>
              <a:t>s</a:t>
            </a:r>
            <a:endParaRPr dirty="0">
              <a:solidFill>
                <a:schemeClr val="tx1"/>
              </a:solidFill>
              <a:latin typeface="Calibri" panose="020F0502020204030204" pitchFamily="34" charset="0"/>
            </a:endParaRPr>
          </a:p>
        </p:txBody>
      </p:sp>
      <p:sp>
        <p:nvSpPr>
          <p:cNvPr id="3" name="object 3"/>
          <p:cNvSpPr txBox="1"/>
          <p:nvPr/>
        </p:nvSpPr>
        <p:spPr>
          <a:xfrm>
            <a:off x="152400" y="1524000"/>
            <a:ext cx="8686800" cy="3323987"/>
          </a:xfrm>
          <a:prstGeom prst="rect">
            <a:avLst/>
          </a:prstGeom>
        </p:spPr>
        <p:txBody>
          <a:bodyPr vert="horz" wrap="square" lIns="0" tIns="0" rIns="0" bIns="0" rtlCol="0">
            <a:spAutoFit/>
          </a:bodyPr>
          <a:lstStyle/>
          <a:p>
            <a:pPr marL="1082675" indent="-457200">
              <a:lnSpc>
                <a:spcPct val="100000"/>
              </a:lnSpc>
              <a:spcBef>
                <a:spcPts val="910"/>
              </a:spcBef>
              <a:buClr>
                <a:srgbClr val="0070C0"/>
              </a:buClr>
              <a:buSzPct val="100000"/>
              <a:buFont typeface="Arial" panose="020B0604020202020204" pitchFamily="34" charset="0"/>
              <a:buChar char="•"/>
              <a:tabLst>
                <a:tab pos="769620" algn="l"/>
              </a:tabLst>
            </a:pPr>
            <a:r>
              <a:rPr lang="en-US" sz="3200" dirty="0" smtClean="0">
                <a:latin typeface="Calibri" panose="020F0502020204030204" pitchFamily="34" charset="0"/>
                <a:cs typeface="Tw Cen MT"/>
              </a:rPr>
              <a:t>Office of Student Services: </a:t>
            </a:r>
          </a:p>
          <a:p>
            <a:pPr marL="1539875" lvl="1" indent="-457200">
              <a:spcBef>
                <a:spcPts val="910"/>
              </a:spcBef>
              <a:buClr>
                <a:srgbClr val="0070C0"/>
              </a:buClr>
              <a:buSzPct val="100000"/>
              <a:buFont typeface="Courier New" panose="02070309020205020404" pitchFamily="49" charset="0"/>
              <a:buChar char="o"/>
              <a:tabLst>
                <a:tab pos="769620" algn="l"/>
              </a:tabLst>
            </a:pPr>
            <a:r>
              <a:rPr sz="3000" dirty="0" smtClean="0">
                <a:latin typeface="Calibri" panose="020F0502020204030204" pitchFamily="34" charset="0"/>
                <a:cs typeface="Tw Cen MT"/>
              </a:rPr>
              <a:t>B</a:t>
            </a:r>
            <a:r>
              <a:rPr sz="3000" spc="-25" dirty="0" smtClean="0">
                <a:latin typeface="Calibri" panose="020F0502020204030204" pitchFamily="34" charset="0"/>
                <a:cs typeface="Tw Cen MT"/>
              </a:rPr>
              <a:t>r</a:t>
            </a:r>
            <a:r>
              <a:rPr sz="3000" dirty="0" smtClean="0">
                <a:latin typeface="Calibri" panose="020F0502020204030204" pitchFamily="34" charset="0"/>
                <a:cs typeface="Tw Cen MT"/>
              </a:rPr>
              <a:t>ad</a:t>
            </a:r>
            <a:r>
              <a:rPr sz="3000" spc="-25" dirty="0" smtClean="0">
                <a:latin typeface="Calibri" panose="020F0502020204030204" pitchFamily="34" charset="0"/>
                <a:cs typeface="Tw Cen MT"/>
              </a:rPr>
              <a:t> </a:t>
            </a:r>
            <a:r>
              <a:rPr sz="3000" dirty="0" err="1" smtClean="0">
                <a:latin typeface="Calibri" panose="020F0502020204030204" pitchFamily="34" charset="0"/>
                <a:cs typeface="Tw Cen MT"/>
              </a:rPr>
              <a:t>Lenhardt</a:t>
            </a:r>
            <a:r>
              <a:rPr lang="en-US" sz="3000" dirty="0">
                <a:latin typeface="Calibri" panose="020F0502020204030204" pitchFamily="34" charset="0"/>
                <a:cs typeface="Tw Cen MT"/>
              </a:rPr>
              <a:t> </a:t>
            </a:r>
            <a:r>
              <a:rPr lang="en-US" sz="3000" dirty="0" smtClean="0">
                <a:latin typeface="Calibri" panose="020F0502020204030204" pitchFamily="34" charset="0"/>
                <a:cs typeface="Tw Cen MT"/>
              </a:rPr>
              <a:t>at </a:t>
            </a:r>
            <a:r>
              <a:rPr lang="en-US" sz="3000" u="heavy" dirty="0" smtClean="0">
                <a:solidFill>
                  <a:srgbClr val="9353C3"/>
                </a:solidFill>
                <a:latin typeface="Calibri" panose="020F0502020204030204" pitchFamily="34" charset="0"/>
                <a:cs typeface="Tw Cen MT"/>
                <a:hlinkClick r:id="rId3"/>
              </a:rPr>
              <a:t>B</a:t>
            </a:r>
            <a:r>
              <a:rPr lang="en-US" sz="3000" u="heavy" spc="-25" dirty="0" smtClean="0">
                <a:solidFill>
                  <a:srgbClr val="9353C3"/>
                </a:solidFill>
                <a:latin typeface="Calibri" panose="020F0502020204030204" pitchFamily="34" charset="0"/>
                <a:cs typeface="Tw Cen MT"/>
                <a:hlinkClick r:id="rId3"/>
              </a:rPr>
              <a:t>r</a:t>
            </a:r>
            <a:r>
              <a:rPr lang="en-US" sz="3000" u="heavy" dirty="0" smtClean="0">
                <a:solidFill>
                  <a:srgbClr val="9353C3"/>
                </a:solidFill>
                <a:latin typeface="Calibri" panose="020F0502020204030204" pitchFamily="34" charset="0"/>
                <a:cs typeface="Tw Cen MT"/>
                <a:hlinkClick r:id="rId3"/>
              </a:rPr>
              <a:t>ad</a:t>
            </a:r>
            <a:r>
              <a:rPr lang="en-US" sz="3000" u="heavy" spc="5" dirty="0" smtClean="0">
                <a:solidFill>
                  <a:srgbClr val="9353C3"/>
                </a:solidFill>
                <a:latin typeface="Calibri" panose="020F0502020204030204" pitchFamily="34" charset="0"/>
                <a:cs typeface="Tw Cen MT"/>
                <a:hlinkClick r:id="rId3"/>
              </a:rPr>
              <a:t>.</a:t>
            </a:r>
            <a:r>
              <a:rPr lang="en-US" sz="3000" u="heavy" dirty="0" smtClean="0">
                <a:solidFill>
                  <a:srgbClr val="9353C3"/>
                </a:solidFill>
                <a:latin typeface="Calibri" panose="020F0502020204030204" pitchFamily="34" charset="0"/>
                <a:cs typeface="Tw Cen MT"/>
                <a:hlinkClick r:id="rId3"/>
              </a:rPr>
              <a:t>Lenhardt</a:t>
            </a:r>
            <a:r>
              <a:rPr lang="en-US" sz="3000" u="heavy" spc="-20" dirty="0" smtClean="0">
                <a:solidFill>
                  <a:srgbClr val="9353C3"/>
                </a:solidFill>
                <a:latin typeface="Calibri" panose="020F0502020204030204" pitchFamily="34" charset="0"/>
                <a:cs typeface="Tw Cen MT"/>
                <a:hlinkClick r:id="rId3"/>
              </a:rPr>
              <a:t>@</a:t>
            </a:r>
            <a:r>
              <a:rPr lang="en-US" sz="3000" u="heavy" dirty="0" smtClean="0">
                <a:solidFill>
                  <a:srgbClr val="9353C3"/>
                </a:solidFill>
                <a:latin typeface="Calibri" panose="020F0502020204030204" pitchFamily="34" charset="0"/>
                <a:cs typeface="Tw Cen MT"/>
                <a:hlinkClick r:id="rId3"/>
              </a:rPr>
              <a:t>st</a:t>
            </a:r>
            <a:r>
              <a:rPr lang="en-US" sz="3000" u="heavy" spc="-10" dirty="0" smtClean="0">
                <a:solidFill>
                  <a:srgbClr val="9353C3"/>
                </a:solidFill>
                <a:latin typeface="Calibri" panose="020F0502020204030204" pitchFamily="34" charset="0"/>
                <a:cs typeface="Tw Cen MT"/>
                <a:hlinkClick r:id="rId3"/>
              </a:rPr>
              <a:t>a</a:t>
            </a:r>
            <a:r>
              <a:rPr lang="en-US" sz="3000" u="heavy" dirty="0" smtClean="0">
                <a:solidFill>
                  <a:srgbClr val="9353C3"/>
                </a:solidFill>
                <a:latin typeface="Calibri" panose="020F0502020204030204" pitchFamily="34" charset="0"/>
                <a:cs typeface="Tw Cen MT"/>
                <a:hlinkClick r:id="rId3"/>
              </a:rPr>
              <a:t>t</a:t>
            </a:r>
            <a:r>
              <a:rPr lang="en-US" sz="3000" u="heavy" spc="-30" dirty="0" smtClean="0">
                <a:solidFill>
                  <a:srgbClr val="9353C3"/>
                </a:solidFill>
                <a:latin typeface="Calibri" panose="020F0502020204030204" pitchFamily="34" charset="0"/>
                <a:cs typeface="Tw Cen MT"/>
                <a:hlinkClick r:id="rId3"/>
              </a:rPr>
              <a:t>e</a:t>
            </a:r>
            <a:r>
              <a:rPr lang="en-US" sz="3000" u="heavy" spc="-5" dirty="0" smtClean="0">
                <a:solidFill>
                  <a:srgbClr val="9353C3"/>
                </a:solidFill>
                <a:latin typeface="Calibri" panose="020F0502020204030204" pitchFamily="34" charset="0"/>
                <a:cs typeface="Tw Cen MT"/>
                <a:hlinkClick r:id="rId3"/>
              </a:rPr>
              <a:t>.o</a:t>
            </a:r>
            <a:r>
              <a:rPr lang="en-US" sz="3000" u="heavy" spc="-185" dirty="0" smtClean="0">
                <a:solidFill>
                  <a:srgbClr val="9353C3"/>
                </a:solidFill>
                <a:latin typeface="Calibri" panose="020F0502020204030204" pitchFamily="34" charset="0"/>
                <a:cs typeface="Tw Cen MT"/>
                <a:hlinkClick r:id="rId3"/>
              </a:rPr>
              <a:t>r</a:t>
            </a:r>
            <a:r>
              <a:rPr lang="en-US" sz="3000" u="heavy" spc="-5" dirty="0" smtClean="0">
                <a:solidFill>
                  <a:srgbClr val="9353C3"/>
                </a:solidFill>
                <a:latin typeface="Calibri" panose="020F0502020204030204" pitchFamily="34" charset="0"/>
                <a:cs typeface="Tw Cen MT"/>
                <a:hlinkClick r:id="rId3"/>
              </a:rPr>
              <a:t>.us</a:t>
            </a:r>
            <a:endParaRPr lang="en-US" sz="3000" u="heavy" spc="-5" dirty="0" smtClean="0">
              <a:solidFill>
                <a:srgbClr val="9353C3"/>
              </a:solidFill>
              <a:latin typeface="Calibri" panose="020F0502020204030204" pitchFamily="34" charset="0"/>
              <a:cs typeface="Tw Cen MT"/>
            </a:endParaRPr>
          </a:p>
          <a:p>
            <a:pPr marL="1082675" lvl="1">
              <a:spcBef>
                <a:spcPts val="910"/>
              </a:spcBef>
              <a:buClr>
                <a:srgbClr val="0070C0"/>
              </a:buClr>
              <a:buSzPct val="100000"/>
              <a:tabLst>
                <a:tab pos="769620" algn="l"/>
              </a:tabLst>
            </a:pPr>
            <a:endParaRPr lang="en-US" sz="3000" u="heavy" spc="-5" dirty="0" smtClean="0">
              <a:solidFill>
                <a:srgbClr val="9353C3"/>
              </a:solidFill>
              <a:latin typeface="Calibri" panose="020F0502020204030204" pitchFamily="34" charset="0"/>
              <a:cs typeface="Tw Cen MT"/>
            </a:endParaRPr>
          </a:p>
          <a:p>
            <a:pPr marL="1082675" indent="-457200">
              <a:spcBef>
                <a:spcPts val="910"/>
              </a:spcBef>
              <a:buClr>
                <a:srgbClr val="0070C0"/>
              </a:buClr>
              <a:buSzPct val="100000"/>
              <a:buFont typeface="Arial" panose="020B0604020202020204" pitchFamily="34" charset="0"/>
              <a:buChar char="•"/>
              <a:tabLst>
                <a:tab pos="769620" algn="l"/>
              </a:tabLst>
            </a:pPr>
            <a:r>
              <a:rPr lang="en-US" sz="3200" dirty="0">
                <a:latin typeface="Calibri" panose="020F0502020204030204" pitchFamily="34" charset="0"/>
                <a:cs typeface="Tw Cen MT"/>
              </a:rPr>
              <a:t>Accountability, Research, and Information </a:t>
            </a:r>
            <a:r>
              <a:rPr lang="en-US" sz="3200" dirty="0" smtClean="0">
                <a:latin typeface="Calibri" panose="020F0502020204030204" pitchFamily="34" charset="0"/>
                <a:cs typeface="Tw Cen MT"/>
              </a:rPr>
              <a:t>Services: </a:t>
            </a:r>
          </a:p>
          <a:p>
            <a:pPr marL="1539875" lvl="1" indent="-457200">
              <a:spcBef>
                <a:spcPts val="910"/>
              </a:spcBef>
              <a:buClr>
                <a:srgbClr val="0070C0"/>
              </a:buClr>
              <a:buSzPct val="100000"/>
              <a:buFont typeface="Courier New" panose="02070309020205020404" pitchFamily="49" charset="0"/>
              <a:buChar char="o"/>
              <a:tabLst>
                <a:tab pos="769620" algn="l"/>
              </a:tabLst>
            </a:pPr>
            <a:r>
              <a:rPr lang="en-US" sz="3000" dirty="0" smtClean="0">
                <a:latin typeface="Calibri" panose="020F0502020204030204" pitchFamily="34" charset="0"/>
                <a:cs typeface="Tw Cen MT"/>
              </a:rPr>
              <a:t>Cindy Barrick </a:t>
            </a:r>
            <a:r>
              <a:rPr lang="en-US" sz="3000" smtClean="0">
                <a:latin typeface="Calibri" panose="020F0502020204030204" pitchFamily="34" charset="0"/>
                <a:cs typeface="Tw Cen MT"/>
              </a:rPr>
              <a:t>at </a:t>
            </a:r>
            <a:r>
              <a:rPr lang="en-US" sz="3000" smtClean="0">
                <a:solidFill>
                  <a:srgbClr val="FF0000"/>
                </a:solidFill>
                <a:latin typeface="Calibri" panose="020F0502020204030204" pitchFamily="34" charset="0"/>
                <a:cs typeface="Tw Cen MT"/>
                <a:hlinkClick r:id="rId4"/>
              </a:rPr>
              <a:t>Cindy.Barrick@state.or.us</a:t>
            </a:r>
            <a:r>
              <a:rPr lang="en-US" sz="3000" smtClean="0">
                <a:solidFill>
                  <a:srgbClr val="FF0000"/>
                </a:solidFill>
                <a:latin typeface="Calibri" panose="020F0502020204030204" pitchFamily="34" charset="0"/>
                <a:cs typeface="Tw Cen MT"/>
              </a:rPr>
              <a:t> </a:t>
            </a:r>
            <a:endParaRPr lang="en-US" sz="3000" dirty="0">
              <a:latin typeface="Calibri" panose="020F0502020204030204" pitchFamily="34" charset="0"/>
              <a:cs typeface="Tw Cen MT"/>
            </a:endParaRPr>
          </a:p>
        </p:txBody>
      </p:sp>
      <p:sp>
        <p:nvSpPr>
          <p:cNvPr id="4" name="Slide Number Placeholder 3"/>
          <p:cNvSpPr>
            <a:spLocks noGrp="1"/>
          </p:cNvSpPr>
          <p:nvPr>
            <p:ph type="sldNum" sz="quarter" idx="11"/>
          </p:nvPr>
        </p:nvSpPr>
        <p:spPr/>
        <p:txBody>
          <a:bodyPr/>
          <a:lstStyle/>
          <a:p>
            <a:fld id="{316F672B-6F7E-44F2-8C45-8A8581499401}" type="slidenum">
              <a:rPr lang="en-US" altLang="en-US" smtClean="0"/>
              <a:pPr/>
              <a:t>16</a:t>
            </a:fld>
            <a:endParaRPr lang="en-US" altLang="en-US"/>
          </a:p>
        </p:txBody>
      </p:sp>
    </p:spTree>
    <p:extLst>
      <p:ext uri="{BB962C8B-B14F-4D97-AF65-F5344CB8AC3E}">
        <p14:creationId xmlns:p14="http://schemas.microsoft.com/office/powerpoint/2010/main" val="38317918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66800" y="0"/>
            <a:ext cx="7620000" cy="865878"/>
          </a:xfrm>
          <a:prstGeom prst="rect">
            <a:avLst/>
          </a:prstGeom>
        </p:spPr>
        <p:txBody>
          <a:bodyPr vert="horz" wrap="square" lIns="0" tIns="247904" rIns="0" bIns="0" rtlCol="0">
            <a:spAutoFit/>
          </a:bodyPr>
          <a:lstStyle/>
          <a:p>
            <a:pPr marL="12700">
              <a:lnSpc>
                <a:spcPct val="100000"/>
              </a:lnSpc>
            </a:pPr>
            <a:r>
              <a:rPr lang="en-US" dirty="0" smtClean="0">
                <a:latin typeface="Calibri" panose="020F0502020204030204" pitchFamily="34" charset="0"/>
                <a:cs typeface="Calibri" panose="020F0502020204030204" pitchFamily="34" charset="0"/>
              </a:rPr>
              <a:t>OBJECTIVES</a:t>
            </a:r>
            <a:endParaRPr lang="en-US" dirty="0">
              <a:latin typeface="Calibri" panose="020F0502020204030204" pitchFamily="34" charset="0"/>
              <a:cs typeface="Calibri" panose="020F0502020204030204" pitchFamily="34" charset="0"/>
            </a:endParaRPr>
          </a:p>
        </p:txBody>
      </p:sp>
      <p:sp>
        <p:nvSpPr>
          <p:cNvPr id="3" name="object 3"/>
          <p:cNvSpPr txBox="1"/>
          <p:nvPr/>
        </p:nvSpPr>
        <p:spPr>
          <a:xfrm>
            <a:off x="1219200" y="1139941"/>
            <a:ext cx="7622628" cy="4555093"/>
          </a:xfrm>
          <a:prstGeom prst="rect">
            <a:avLst/>
          </a:prstGeom>
        </p:spPr>
        <p:txBody>
          <a:bodyPr vert="horz" wrap="square" lIns="0" tIns="0" rIns="0" bIns="0" rtlCol="0">
            <a:spAutoFit/>
          </a:bodyPr>
          <a:lstStyle/>
          <a:p>
            <a:pPr marL="355600" indent="-342900">
              <a:lnSpc>
                <a:spcPct val="100000"/>
              </a:lnSpc>
              <a:buFont typeface="Arial" panose="020B0604020202020204" pitchFamily="34" charset="0"/>
              <a:buChar char="•"/>
            </a:pPr>
            <a:r>
              <a:rPr lang="en-US" sz="2800" dirty="0">
                <a:latin typeface="Calibri" panose="020F0502020204030204" pitchFamily="34" charset="0"/>
                <a:cs typeface="Calibri" panose="020F0502020204030204" pitchFamily="34" charset="0"/>
              </a:rPr>
              <a:t>To </a:t>
            </a:r>
            <a:r>
              <a:rPr lang="en-US" sz="2800" dirty="0" smtClean="0">
                <a:latin typeface="Calibri" panose="020F0502020204030204" pitchFamily="34" charset="0"/>
                <a:cs typeface="Calibri" panose="020F0502020204030204" pitchFamily="34" charset="0"/>
              </a:rPr>
              <a:t>review the ESSA 1</a:t>
            </a:r>
            <a:r>
              <a:rPr lang="en-US" sz="2800" dirty="0">
                <a:latin typeface="Calibri" panose="020F0502020204030204" pitchFamily="34" charset="0"/>
                <a:cs typeface="Calibri" panose="020F0502020204030204" pitchFamily="34" charset="0"/>
              </a:rPr>
              <a:t>% </a:t>
            </a:r>
            <a:r>
              <a:rPr lang="en-US" sz="2800" dirty="0" smtClean="0">
                <a:latin typeface="Calibri" panose="020F0502020204030204" pitchFamily="34" charset="0"/>
                <a:cs typeface="Calibri" panose="020F0502020204030204" pitchFamily="34" charset="0"/>
              </a:rPr>
              <a:t>participation cap requirement for the </a:t>
            </a:r>
            <a:r>
              <a:rPr lang="en-US" sz="2800" dirty="0">
                <a:latin typeface="Calibri" panose="020F0502020204030204" pitchFamily="34" charset="0"/>
                <a:cs typeface="Calibri" panose="020F0502020204030204" pitchFamily="34" charset="0"/>
              </a:rPr>
              <a:t>alternate assessment </a:t>
            </a:r>
            <a:r>
              <a:rPr lang="en-US" sz="2800" dirty="0" smtClean="0">
                <a:latin typeface="Calibri" panose="020F0502020204030204" pitchFamily="34" charset="0"/>
                <a:cs typeface="Calibri" panose="020F0502020204030204" pitchFamily="34" charset="0"/>
              </a:rPr>
              <a:t>based on alternate academic achievement standards (AA-AAAS)—Oregon’s Extended Assessment (</a:t>
            </a:r>
            <a:r>
              <a:rPr lang="en-US" sz="2800" dirty="0" err="1" smtClean="0">
                <a:latin typeface="Calibri" panose="020F0502020204030204" pitchFamily="34" charset="0"/>
                <a:cs typeface="Calibri" panose="020F0502020204030204" pitchFamily="34" charset="0"/>
              </a:rPr>
              <a:t>ORExt</a:t>
            </a:r>
            <a:r>
              <a:rPr lang="en-US" sz="2800" dirty="0" smtClean="0">
                <a:latin typeface="Calibri" panose="020F0502020204030204" pitchFamily="34" charset="0"/>
                <a:cs typeface="Calibri" panose="020F0502020204030204" pitchFamily="34" charset="0"/>
              </a:rPr>
              <a:t>).</a:t>
            </a:r>
          </a:p>
          <a:p>
            <a:pPr marL="12700">
              <a:lnSpc>
                <a:spcPct val="100000"/>
              </a:lnSpc>
            </a:pPr>
            <a:endParaRPr lang="en-US" sz="800" dirty="0" smtClean="0">
              <a:latin typeface="Calibri" panose="020F0502020204030204" pitchFamily="34" charset="0"/>
              <a:cs typeface="Calibri" panose="020F0502020204030204" pitchFamily="34" charset="0"/>
            </a:endParaRPr>
          </a:p>
          <a:p>
            <a:pPr marL="355600" indent="-342900">
              <a:lnSpc>
                <a:spcPct val="100000"/>
              </a:lnSpc>
              <a:buFont typeface="Arial" panose="020B0604020202020204" pitchFamily="34" charset="0"/>
              <a:buChar char="•"/>
            </a:pPr>
            <a:r>
              <a:rPr lang="en-US" sz="2800" dirty="0">
                <a:latin typeface="Calibri" panose="020F0502020204030204" pitchFamily="34" charset="0"/>
                <a:cs typeface="Calibri" panose="020F0502020204030204" pitchFamily="34" charset="0"/>
              </a:rPr>
              <a:t>To describe </a:t>
            </a:r>
            <a:r>
              <a:rPr lang="en-US" sz="2800" dirty="0" smtClean="0">
                <a:latin typeface="Calibri" panose="020F0502020204030204" pitchFamily="34" charset="0"/>
                <a:cs typeface="Calibri" panose="020F0502020204030204" pitchFamily="34" charset="0"/>
              </a:rPr>
              <a:t>ODE supports to districts related to this new requirement.</a:t>
            </a:r>
          </a:p>
          <a:p>
            <a:pPr marL="12700">
              <a:lnSpc>
                <a:spcPct val="100000"/>
              </a:lnSpc>
            </a:pPr>
            <a:endParaRPr lang="en-US" sz="800" dirty="0" smtClean="0">
              <a:latin typeface="Calibri" panose="020F0502020204030204" pitchFamily="34" charset="0"/>
              <a:cs typeface="Calibri" panose="020F0502020204030204" pitchFamily="34" charset="0"/>
            </a:endParaRPr>
          </a:p>
          <a:p>
            <a:pPr marL="355600" indent="-342900">
              <a:lnSpc>
                <a:spcPct val="100000"/>
              </a:lnSpc>
              <a:buFont typeface="Arial" panose="020B0604020202020204" pitchFamily="34" charset="0"/>
              <a:buChar char="•"/>
            </a:pPr>
            <a:r>
              <a:rPr lang="en-US" sz="2800" dirty="0" smtClean="0">
                <a:latin typeface="Calibri" panose="020F0502020204030204" pitchFamily="34" charset="0"/>
                <a:cs typeface="Calibri" panose="020F0502020204030204" pitchFamily="34" charset="0"/>
              </a:rPr>
              <a:t>To describe the ODE protocol for </a:t>
            </a:r>
            <a:r>
              <a:rPr lang="en-US" sz="2800" dirty="0">
                <a:latin typeface="Calibri" panose="020F0502020204030204" pitchFamily="34" charset="0"/>
                <a:cs typeface="Calibri" panose="020F0502020204030204" pitchFamily="34" charset="0"/>
              </a:rPr>
              <a:t>districts (who are projected to exceed the 1% participation cap) to follow in submitting a </a:t>
            </a:r>
            <a:r>
              <a:rPr lang="en-US" sz="2800" dirty="0" smtClean="0">
                <a:latin typeface="Calibri" panose="020F0502020204030204" pitchFamily="34" charset="0"/>
                <a:cs typeface="Calibri" panose="020F0502020204030204" pitchFamily="34" charset="0"/>
              </a:rPr>
              <a:t>justification </a:t>
            </a:r>
            <a:r>
              <a:rPr lang="en-US" sz="2800" dirty="0">
                <a:latin typeface="Calibri" panose="020F0502020204030204" pitchFamily="34" charset="0"/>
                <a:cs typeface="Calibri" panose="020F0502020204030204" pitchFamily="34" charset="0"/>
              </a:rPr>
              <a:t>to ODE</a:t>
            </a:r>
            <a:r>
              <a:rPr lang="en-US" sz="2800" dirty="0" smtClean="0">
                <a:latin typeface="Calibri" panose="020F0502020204030204" pitchFamily="34" charset="0"/>
                <a:cs typeface="Calibri" panose="020F0502020204030204" pitchFamily="34" charset="0"/>
              </a:rPr>
              <a:t>.</a:t>
            </a:r>
            <a:endParaRPr lang="en-US" sz="2800"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1"/>
          </p:nvPr>
        </p:nvSpPr>
        <p:spPr/>
        <p:txBody>
          <a:bodyPr/>
          <a:lstStyle/>
          <a:p>
            <a:fld id="{316F672B-6F7E-44F2-8C45-8A8581499401}" type="slidenum">
              <a:rPr lang="en-US" altLang="en-US" smtClean="0"/>
              <a:pPr/>
              <a:t>2</a:t>
            </a:fld>
            <a:endParaRPr lang="en-US" altLang="en-US"/>
          </a:p>
        </p:txBody>
      </p:sp>
    </p:spTree>
    <p:extLst>
      <p:ext uri="{BB962C8B-B14F-4D97-AF65-F5344CB8AC3E}">
        <p14:creationId xmlns:p14="http://schemas.microsoft.com/office/powerpoint/2010/main" val="36179069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9655" y="258729"/>
            <a:ext cx="7620000" cy="865878"/>
          </a:xfrm>
          <a:prstGeom prst="rect">
            <a:avLst/>
          </a:prstGeom>
        </p:spPr>
        <p:txBody>
          <a:bodyPr vert="horz" wrap="square" lIns="0" tIns="247904" rIns="0" bIns="0" rtlCol="0">
            <a:spAutoFit/>
          </a:bodyPr>
          <a:lstStyle/>
          <a:p>
            <a:pPr marL="12700">
              <a:lnSpc>
                <a:spcPct val="100000"/>
              </a:lnSpc>
            </a:pPr>
            <a:r>
              <a:rPr lang="en-US" dirty="0">
                <a:latin typeface="Calibri" panose="020F0502020204030204" pitchFamily="34" charset="0"/>
                <a:cs typeface="Calibri" panose="020F0502020204030204" pitchFamily="34" charset="0"/>
              </a:rPr>
              <a:t>ESSA Participation Requirement </a:t>
            </a:r>
          </a:p>
        </p:txBody>
      </p:sp>
      <p:sp>
        <p:nvSpPr>
          <p:cNvPr id="3" name="object 3"/>
          <p:cNvSpPr txBox="1"/>
          <p:nvPr/>
        </p:nvSpPr>
        <p:spPr>
          <a:xfrm>
            <a:off x="977462" y="1379964"/>
            <a:ext cx="8011510" cy="2677656"/>
          </a:xfrm>
          <a:prstGeom prst="rect">
            <a:avLst/>
          </a:prstGeom>
        </p:spPr>
        <p:txBody>
          <a:bodyPr vert="horz" wrap="square" lIns="0" tIns="0" rIns="0" bIns="0" rtlCol="0">
            <a:spAutoFit/>
          </a:bodyPr>
          <a:lstStyle/>
          <a:p>
            <a:pPr marL="355600" indent="-342900">
              <a:lnSpc>
                <a:spcPct val="100000"/>
              </a:lnSpc>
              <a:buFont typeface="Arial" panose="020B0604020202020204" pitchFamily="34" charset="0"/>
              <a:buChar char="•"/>
            </a:pPr>
            <a:r>
              <a:rPr lang="en-US" sz="2900" dirty="0" smtClean="0">
                <a:latin typeface="Calibri" panose="020F0502020204030204" pitchFamily="34" charset="0"/>
                <a:cs typeface="Calibri" panose="020F0502020204030204" pitchFamily="34" charset="0"/>
              </a:rPr>
              <a:t>In </a:t>
            </a:r>
            <a:r>
              <a:rPr lang="en-US" sz="2900" dirty="0">
                <a:latin typeface="Calibri" panose="020F0502020204030204" pitchFamily="34" charset="0"/>
                <a:cs typeface="Calibri" panose="020F0502020204030204" pitchFamily="34" charset="0"/>
              </a:rPr>
              <a:t>2015 Congress reauthorized ESEA as the Every Student Succeeds Act (ESSA).  </a:t>
            </a:r>
            <a:endParaRPr lang="en-US" sz="2900" dirty="0" smtClean="0">
              <a:latin typeface="Calibri" panose="020F0502020204030204" pitchFamily="34" charset="0"/>
              <a:cs typeface="Calibri" panose="020F0502020204030204" pitchFamily="34" charset="0"/>
            </a:endParaRPr>
          </a:p>
          <a:p>
            <a:pPr marL="12700">
              <a:lnSpc>
                <a:spcPct val="100000"/>
              </a:lnSpc>
            </a:pPr>
            <a:endParaRPr lang="en-US" sz="2900" dirty="0" smtClean="0">
              <a:latin typeface="Calibri" panose="020F0502020204030204" pitchFamily="34" charset="0"/>
              <a:cs typeface="Calibri" panose="020F0502020204030204" pitchFamily="34" charset="0"/>
            </a:endParaRPr>
          </a:p>
          <a:p>
            <a:pPr marL="355600" indent="-342900">
              <a:lnSpc>
                <a:spcPct val="100000"/>
              </a:lnSpc>
              <a:buFont typeface="Arial" panose="020B0604020202020204" pitchFamily="34" charset="0"/>
              <a:buChar char="•"/>
            </a:pPr>
            <a:r>
              <a:rPr lang="en-US" sz="2900" dirty="0" smtClean="0">
                <a:latin typeface="Calibri" panose="020F0502020204030204" pitchFamily="34" charset="0"/>
                <a:cs typeface="Calibri" panose="020F0502020204030204" pitchFamily="34" charset="0"/>
              </a:rPr>
              <a:t>With </a:t>
            </a:r>
            <a:r>
              <a:rPr lang="en-US" sz="2900" dirty="0">
                <a:latin typeface="Calibri" panose="020F0502020204030204" pitchFamily="34" charset="0"/>
                <a:cs typeface="Calibri" panose="020F0502020204030204" pitchFamily="34" charset="0"/>
              </a:rPr>
              <a:t>this reauthorization the requirement changed for the alternate assessment based on alternate academic achievement </a:t>
            </a:r>
            <a:r>
              <a:rPr lang="en-US" sz="2900" dirty="0" smtClean="0">
                <a:latin typeface="Calibri" panose="020F0502020204030204" pitchFamily="34" charset="0"/>
                <a:cs typeface="Calibri" panose="020F0502020204030204" pitchFamily="34" charset="0"/>
              </a:rPr>
              <a:t>standards (AA-AAAS). </a:t>
            </a:r>
          </a:p>
        </p:txBody>
      </p:sp>
      <p:sp>
        <p:nvSpPr>
          <p:cNvPr id="4" name="Slide Number Placeholder 3"/>
          <p:cNvSpPr>
            <a:spLocks noGrp="1"/>
          </p:cNvSpPr>
          <p:nvPr>
            <p:ph type="sldNum" sz="quarter" idx="11"/>
          </p:nvPr>
        </p:nvSpPr>
        <p:spPr/>
        <p:txBody>
          <a:bodyPr/>
          <a:lstStyle/>
          <a:p>
            <a:fld id="{316F672B-6F7E-44F2-8C45-8A8581499401}" type="slidenum">
              <a:rPr lang="en-US" altLang="en-US" smtClean="0"/>
              <a:pPr/>
              <a:t>3</a:t>
            </a:fld>
            <a:endParaRPr lang="en-US" altLang="en-US"/>
          </a:p>
        </p:txBody>
      </p:sp>
    </p:spTree>
    <p:extLst>
      <p:ext uri="{BB962C8B-B14F-4D97-AF65-F5344CB8AC3E}">
        <p14:creationId xmlns:p14="http://schemas.microsoft.com/office/powerpoint/2010/main" val="29542982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9655" y="258729"/>
            <a:ext cx="7620000" cy="865878"/>
          </a:xfrm>
          <a:prstGeom prst="rect">
            <a:avLst/>
          </a:prstGeom>
        </p:spPr>
        <p:txBody>
          <a:bodyPr vert="horz" wrap="square" lIns="0" tIns="247904" rIns="0" bIns="0" rtlCol="0">
            <a:spAutoFit/>
          </a:bodyPr>
          <a:lstStyle/>
          <a:p>
            <a:pPr marL="12700">
              <a:lnSpc>
                <a:spcPct val="100000"/>
              </a:lnSpc>
            </a:pPr>
            <a:r>
              <a:rPr lang="en-US" dirty="0">
                <a:latin typeface="Calibri" panose="020F0502020204030204" pitchFamily="34" charset="0"/>
                <a:cs typeface="Calibri" panose="020F0502020204030204" pitchFamily="34" charset="0"/>
              </a:rPr>
              <a:t>ESSA Participation Requirement </a:t>
            </a:r>
          </a:p>
        </p:txBody>
      </p:sp>
      <p:sp>
        <p:nvSpPr>
          <p:cNvPr id="3" name="object 3"/>
          <p:cNvSpPr txBox="1"/>
          <p:nvPr/>
        </p:nvSpPr>
        <p:spPr>
          <a:xfrm>
            <a:off x="977462" y="1379964"/>
            <a:ext cx="8011510" cy="2677656"/>
          </a:xfrm>
          <a:prstGeom prst="rect">
            <a:avLst/>
          </a:prstGeom>
        </p:spPr>
        <p:txBody>
          <a:bodyPr vert="horz" wrap="square" lIns="0" tIns="0" rIns="0" bIns="0" rtlCol="0">
            <a:spAutoFit/>
          </a:bodyPr>
          <a:lstStyle/>
          <a:p>
            <a:pPr marL="12700">
              <a:lnSpc>
                <a:spcPct val="100000"/>
              </a:lnSpc>
            </a:pPr>
            <a:endParaRPr lang="en-US" sz="2900" dirty="0" smtClean="0">
              <a:latin typeface="Calibri" panose="020F0502020204030204" pitchFamily="34" charset="0"/>
              <a:cs typeface="Calibri" panose="020F0502020204030204" pitchFamily="34" charset="0"/>
            </a:endParaRPr>
          </a:p>
          <a:p>
            <a:pPr marL="355600" indent="-342900">
              <a:lnSpc>
                <a:spcPct val="100000"/>
              </a:lnSpc>
              <a:buFont typeface="Arial" panose="020B0604020202020204" pitchFamily="34" charset="0"/>
              <a:buChar char="•"/>
            </a:pPr>
            <a:r>
              <a:rPr lang="en-US" sz="2900" dirty="0" smtClean="0">
                <a:latin typeface="Calibri" panose="020F0502020204030204" pitchFamily="34" charset="0"/>
                <a:cs typeface="Calibri" panose="020F0502020204030204" pitchFamily="34" charset="0"/>
              </a:rPr>
              <a:t>ESSA reaffirmed that the alternate assessment is the appropriate assessment for students with the most significant cognitive disabilities to demonstrate their knowledge and skills.  However, in using this assessment…</a:t>
            </a:r>
          </a:p>
        </p:txBody>
      </p:sp>
      <p:sp>
        <p:nvSpPr>
          <p:cNvPr id="4" name="Slide Number Placeholder 3"/>
          <p:cNvSpPr>
            <a:spLocks noGrp="1"/>
          </p:cNvSpPr>
          <p:nvPr>
            <p:ph type="sldNum" sz="quarter" idx="11"/>
          </p:nvPr>
        </p:nvSpPr>
        <p:spPr/>
        <p:txBody>
          <a:bodyPr/>
          <a:lstStyle/>
          <a:p>
            <a:fld id="{316F672B-6F7E-44F2-8C45-8A8581499401}" type="slidenum">
              <a:rPr lang="en-US" altLang="en-US" smtClean="0"/>
              <a:pPr/>
              <a:t>4</a:t>
            </a:fld>
            <a:endParaRPr lang="en-US" altLang="en-US"/>
          </a:p>
        </p:txBody>
      </p:sp>
    </p:spTree>
    <p:extLst>
      <p:ext uri="{BB962C8B-B14F-4D97-AF65-F5344CB8AC3E}">
        <p14:creationId xmlns:p14="http://schemas.microsoft.com/office/powerpoint/2010/main" val="12729527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66799" y="402273"/>
            <a:ext cx="7772400" cy="835100"/>
          </a:xfrm>
          <a:prstGeom prst="rect">
            <a:avLst/>
          </a:prstGeom>
        </p:spPr>
        <p:txBody>
          <a:bodyPr vert="horz" wrap="square" lIns="0" tIns="247904" rIns="0" bIns="0" rtlCol="0">
            <a:spAutoFit/>
          </a:bodyPr>
          <a:lstStyle/>
          <a:p>
            <a:pPr marL="12700">
              <a:lnSpc>
                <a:spcPct val="100000"/>
              </a:lnSpc>
            </a:pPr>
            <a:r>
              <a:rPr lang="en-US" sz="3800" dirty="0" smtClean="0">
                <a:latin typeface="Calibri" panose="020F0502020204030204" pitchFamily="34" charset="0"/>
                <a:cs typeface="Calibri" panose="020F0502020204030204" pitchFamily="34" charset="0"/>
              </a:rPr>
              <a:t>ESSA Participation Requirement (cont.)</a:t>
            </a:r>
            <a:endParaRPr lang="en-US" sz="3800" dirty="0">
              <a:latin typeface="Calibri" panose="020F0502020204030204" pitchFamily="34" charset="0"/>
              <a:cs typeface="Calibri" panose="020F0502020204030204" pitchFamily="34" charset="0"/>
            </a:endParaRPr>
          </a:p>
        </p:txBody>
      </p:sp>
      <p:sp>
        <p:nvSpPr>
          <p:cNvPr id="3" name="object 3"/>
          <p:cNvSpPr txBox="1"/>
          <p:nvPr/>
        </p:nvSpPr>
        <p:spPr>
          <a:xfrm>
            <a:off x="1066799" y="1600200"/>
            <a:ext cx="7467601" cy="3877985"/>
          </a:xfrm>
          <a:prstGeom prst="rect">
            <a:avLst/>
          </a:prstGeom>
        </p:spPr>
        <p:txBody>
          <a:bodyPr vert="horz" wrap="square" lIns="0" tIns="0" rIns="0" bIns="0" rtlCol="0">
            <a:spAutoFit/>
          </a:bodyPr>
          <a:lstStyle/>
          <a:p>
            <a:pPr marL="457200" indent="-457200">
              <a:buFont typeface="Arial" panose="020B0604020202020204" pitchFamily="34" charset="0"/>
              <a:buChar char="•"/>
            </a:pPr>
            <a:r>
              <a:rPr lang="en-US" sz="2800" dirty="0"/>
              <a:t>ESSA changed 1% cap to be based on the participation rate rather than the proficient rate. </a:t>
            </a:r>
            <a:endParaRPr lang="en-US" sz="2800" dirty="0" smtClean="0"/>
          </a:p>
          <a:p>
            <a:endParaRPr lang="en-US" sz="2800" dirty="0" smtClean="0"/>
          </a:p>
          <a:p>
            <a:pPr marL="457200" indent="-457200">
              <a:buFont typeface="Arial" panose="020B0604020202020204" pitchFamily="34" charset="0"/>
              <a:buChar char="•"/>
            </a:pPr>
            <a:r>
              <a:rPr lang="en-US" sz="2800" dirty="0" smtClean="0"/>
              <a:t>ESSA </a:t>
            </a:r>
            <a:r>
              <a:rPr lang="en-US" sz="2800" dirty="0"/>
              <a:t>placed the 1% cap on the state participation rate for each content area, based on the total number of all students in the state assessed in the content area. </a:t>
            </a:r>
            <a:endParaRPr lang="en-US" sz="2800" dirty="0" smtClean="0"/>
          </a:p>
          <a:p>
            <a:r>
              <a:rPr lang="en-US" sz="2800" dirty="0">
                <a:latin typeface="Calibri" panose="020F0502020204030204" pitchFamily="34" charset="0"/>
                <a:cs typeface="Calibri" panose="020F0502020204030204" pitchFamily="34" charset="0"/>
              </a:rPr>
              <a:t>	</a:t>
            </a:r>
            <a:r>
              <a:rPr lang="en-US" sz="2800" dirty="0" smtClean="0">
                <a:latin typeface="Calibri" panose="020F0502020204030204" pitchFamily="34" charset="0"/>
                <a:cs typeface="Calibri" panose="020F0502020204030204" pitchFamily="34" charset="0"/>
              </a:rPr>
              <a:t>					</a:t>
            </a:r>
          </a:p>
        </p:txBody>
      </p:sp>
      <p:sp>
        <p:nvSpPr>
          <p:cNvPr id="4" name="Slide Number Placeholder 3"/>
          <p:cNvSpPr>
            <a:spLocks noGrp="1"/>
          </p:cNvSpPr>
          <p:nvPr>
            <p:ph type="sldNum" sz="quarter" idx="11"/>
          </p:nvPr>
        </p:nvSpPr>
        <p:spPr/>
        <p:txBody>
          <a:bodyPr/>
          <a:lstStyle/>
          <a:p>
            <a:fld id="{316F672B-6F7E-44F2-8C45-8A8581499401}" type="slidenum">
              <a:rPr lang="en-US" altLang="en-US" smtClean="0"/>
              <a:pPr/>
              <a:t>5</a:t>
            </a:fld>
            <a:endParaRPr lang="en-US" altLang="en-US"/>
          </a:p>
        </p:txBody>
      </p:sp>
    </p:spTree>
    <p:extLst>
      <p:ext uri="{BB962C8B-B14F-4D97-AF65-F5344CB8AC3E}">
        <p14:creationId xmlns:p14="http://schemas.microsoft.com/office/powerpoint/2010/main" val="812095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85497" y="392161"/>
            <a:ext cx="8229600" cy="835100"/>
          </a:xfrm>
          <a:prstGeom prst="rect">
            <a:avLst/>
          </a:prstGeom>
        </p:spPr>
        <p:txBody>
          <a:bodyPr vert="horz" wrap="square" lIns="0" tIns="247904" rIns="0" bIns="0" rtlCol="0">
            <a:spAutoFit/>
          </a:bodyPr>
          <a:lstStyle/>
          <a:p>
            <a:pPr marL="12700">
              <a:lnSpc>
                <a:spcPct val="100000"/>
              </a:lnSpc>
            </a:pPr>
            <a:r>
              <a:rPr lang="en-US" sz="3800" dirty="0" smtClean="0">
                <a:latin typeface="Calibri" panose="020F0502020204030204" pitchFamily="34" charset="0"/>
                <a:cs typeface="Calibri" panose="020F0502020204030204" pitchFamily="34" charset="0"/>
              </a:rPr>
              <a:t>ESSA Participation Requirement (cont.)</a:t>
            </a:r>
            <a:endParaRPr lang="en-US" sz="3800" dirty="0">
              <a:latin typeface="Calibri" panose="020F0502020204030204" pitchFamily="34" charset="0"/>
              <a:cs typeface="Calibri" panose="020F0502020204030204" pitchFamily="34" charset="0"/>
            </a:endParaRPr>
          </a:p>
        </p:txBody>
      </p:sp>
      <p:sp>
        <p:nvSpPr>
          <p:cNvPr id="3" name="object 3"/>
          <p:cNvSpPr txBox="1"/>
          <p:nvPr/>
        </p:nvSpPr>
        <p:spPr>
          <a:xfrm>
            <a:off x="1266496" y="1396187"/>
            <a:ext cx="7467601" cy="4370427"/>
          </a:xfrm>
          <a:prstGeom prst="rect">
            <a:avLst/>
          </a:prstGeom>
        </p:spPr>
        <p:txBody>
          <a:bodyPr vert="horz" wrap="square" lIns="0" tIns="0" rIns="0" bIns="0" rtlCol="0">
            <a:spAutoFit/>
          </a:bodyPr>
          <a:lstStyle/>
          <a:p>
            <a:pPr marL="457200" indent="-457200">
              <a:buFont typeface="Arial" panose="020B0604020202020204" pitchFamily="34" charset="0"/>
              <a:buChar char="•"/>
            </a:pPr>
            <a:endParaRPr lang="en-US" sz="3200" dirty="0" smtClean="0">
              <a:latin typeface="Calibri" panose="020F0502020204030204" pitchFamily="34" charset="0"/>
              <a:cs typeface="Calibri" panose="020F0502020204030204" pitchFamily="34" charset="0"/>
            </a:endParaRPr>
          </a:p>
          <a:p>
            <a:pPr marL="457200" indent="-457200">
              <a:buFont typeface="Arial" panose="020B0604020202020204" pitchFamily="34" charset="0"/>
              <a:buChar char="•"/>
            </a:pPr>
            <a:r>
              <a:rPr lang="en-US" sz="3200" dirty="0" smtClean="0">
                <a:latin typeface="Calibri" panose="020F0502020204030204" pitchFamily="34" charset="0"/>
                <a:cs typeface="Calibri" panose="020F0502020204030204" pitchFamily="34" charset="0"/>
              </a:rPr>
              <a:t>States </a:t>
            </a:r>
            <a:r>
              <a:rPr lang="en-US" sz="3200" dirty="0">
                <a:latin typeface="Calibri" panose="020F0502020204030204" pitchFamily="34" charset="0"/>
                <a:cs typeface="Calibri" panose="020F0502020204030204" pitchFamily="34" charset="0"/>
              </a:rPr>
              <a:t>cannot place a cap on participation rates of districts. </a:t>
            </a:r>
            <a:endParaRPr lang="en-US" sz="3200" dirty="0" smtClean="0">
              <a:latin typeface="Calibri" panose="020F0502020204030204" pitchFamily="34" charset="0"/>
              <a:cs typeface="Calibri" panose="020F0502020204030204" pitchFamily="34" charset="0"/>
            </a:endParaRPr>
          </a:p>
          <a:p>
            <a:endParaRPr lang="en-US" sz="3200" dirty="0" smtClean="0">
              <a:latin typeface="Calibri" panose="020F0502020204030204" pitchFamily="34" charset="0"/>
              <a:cs typeface="Calibri" panose="020F0502020204030204" pitchFamily="34" charset="0"/>
            </a:endParaRPr>
          </a:p>
          <a:p>
            <a:pPr marL="457200" indent="-457200">
              <a:buFont typeface="Arial" panose="020B0604020202020204" pitchFamily="34" charset="0"/>
              <a:buChar char="•"/>
            </a:pPr>
            <a:r>
              <a:rPr lang="en-US" sz="3200" dirty="0" smtClean="0">
                <a:latin typeface="Calibri" panose="020F0502020204030204" pitchFamily="34" charset="0"/>
                <a:cs typeface="Calibri" panose="020F0502020204030204" pitchFamily="34" charset="0"/>
              </a:rPr>
              <a:t>State </a:t>
            </a:r>
            <a:r>
              <a:rPr lang="en-US" sz="3200" dirty="0">
                <a:latin typeface="Calibri" panose="020F0502020204030204" pitchFamily="34" charset="0"/>
                <a:cs typeface="Calibri" panose="020F0502020204030204" pitchFamily="34" charset="0"/>
              </a:rPr>
              <a:t>must make </a:t>
            </a:r>
            <a:r>
              <a:rPr lang="en-US" sz="3200" dirty="0" smtClean="0">
                <a:latin typeface="Calibri" panose="020F0502020204030204" pitchFamily="34" charset="0"/>
                <a:cs typeface="Calibri" panose="020F0502020204030204" pitchFamily="34" charset="0"/>
              </a:rPr>
              <a:t>district </a:t>
            </a:r>
            <a:r>
              <a:rPr lang="en-US" sz="3200" dirty="0">
                <a:latin typeface="Calibri" panose="020F0502020204030204" pitchFamily="34" charset="0"/>
                <a:cs typeface="Calibri" panose="020F0502020204030204" pitchFamily="34" charset="0"/>
              </a:rPr>
              <a:t>data publicly available (as long as no </a:t>
            </a:r>
            <a:r>
              <a:rPr lang="en-US" sz="3200" dirty="0" smtClean="0">
                <a:latin typeface="Calibri" panose="020F0502020204030204" pitchFamily="34" charset="0"/>
                <a:cs typeface="Calibri" panose="020F0502020204030204" pitchFamily="34" charset="0"/>
              </a:rPr>
              <a:t>Personally Identifiable Information </a:t>
            </a:r>
            <a:r>
              <a:rPr lang="en-US" sz="3200" dirty="0">
                <a:latin typeface="Calibri" panose="020F0502020204030204" pitchFamily="34" charset="0"/>
                <a:cs typeface="Calibri" panose="020F0502020204030204" pitchFamily="34" charset="0"/>
              </a:rPr>
              <a:t>is shown</a:t>
            </a:r>
            <a:r>
              <a:rPr lang="en-US" sz="3200" dirty="0" smtClean="0">
                <a:latin typeface="Calibri" panose="020F0502020204030204" pitchFamily="34" charset="0"/>
                <a:cs typeface="Calibri" panose="020F0502020204030204" pitchFamily="34" charset="0"/>
              </a:rPr>
              <a:t>).</a:t>
            </a:r>
          </a:p>
          <a:p>
            <a:r>
              <a:rPr lang="en-US" sz="3200" dirty="0" smtClean="0">
                <a:latin typeface="Calibri" panose="020F0502020204030204" pitchFamily="34" charset="0"/>
                <a:cs typeface="Calibri" panose="020F0502020204030204" pitchFamily="34" charset="0"/>
              </a:rPr>
              <a:t>	</a:t>
            </a:r>
            <a:r>
              <a:rPr lang="en-US" sz="2800" dirty="0" smtClean="0">
                <a:latin typeface="Calibri" panose="020F0502020204030204" pitchFamily="34" charset="0"/>
                <a:cs typeface="Calibri" panose="020F0502020204030204" pitchFamily="34" charset="0"/>
              </a:rPr>
              <a:t>				</a:t>
            </a:r>
          </a:p>
          <a:p>
            <a:r>
              <a:rPr lang="en-US" sz="2800" dirty="0">
                <a:latin typeface="Calibri" panose="020F0502020204030204" pitchFamily="34" charset="0"/>
                <a:cs typeface="Calibri" panose="020F0502020204030204" pitchFamily="34" charset="0"/>
              </a:rPr>
              <a:t>	</a:t>
            </a:r>
            <a:r>
              <a:rPr lang="en-US" sz="2800" dirty="0" smtClean="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22142846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85497" y="392161"/>
            <a:ext cx="8229600" cy="835100"/>
          </a:xfrm>
          <a:prstGeom prst="rect">
            <a:avLst/>
          </a:prstGeom>
        </p:spPr>
        <p:txBody>
          <a:bodyPr vert="horz" wrap="square" lIns="0" tIns="247904" rIns="0" bIns="0" rtlCol="0">
            <a:spAutoFit/>
          </a:bodyPr>
          <a:lstStyle/>
          <a:p>
            <a:pPr marL="12700">
              <a:lnSpc>
                <a:spcPct val="100000"/>
              </a:lnSpc>
            </a:pPr>
            <a:r>
              <a:rPr lang="en-US" sz="3800" dirty="0" smtClean="0">
                <a:latin typeface="Calibri" panose="020F0502020204030204" pitchFamily="34" charset="0"/>
                <a:cs typeface="Calibri" panose="020F0502020204030204" pitchFamily="34" charset="0"/>
              </a:rPr>
              <a:t>ESSA Participation Requirement (cont.)</a:t>
            </a:r>
            <a:endParaRPr lang="en-US" sz="3800" dirty="0">
              <a:latin typeface="Calibri" panose="020F0502020204030204" pitchFamily="34" charset="0"/>
              <a:cs typeface="Calibri" panose="020F0502020204030204" pitchFamily="34" charset="0"/>
            </a:endParaRPr>
          </a:p>
        </p:txBody>
      </p:sp>
      <p:sp>
        <p:nvSpPr>
          <p:cNvPr id="3" name="object 3"/>
          <p:cNvSpPr txBox="1"/>
          <p:nvPr/>
        </p:nvSpPr>
        <p:spPr>
          <a:xfrm>
            <a:off x="1266496" y="1396187"/>
            <a:ext cx="7467601" cy="3323987"/>
          </a:xfrm>
          <a:prstGeom prst="rect">
            <a:avLst/>
          </a:prstGeom>
        </p:spPr>
        <p:txBody>
          <a:bodyPr vert="horz" wrap="square" lIns="0" tIns="0" rIns="0" bIns="0" rtlCol="0">
            <a:spAutoFit/>
          </a:bodyPr>
          <a:lstStyle/>
          <a:p>
            <a:pPr marL="457200" indent="-457200">
              <a:buFont typeface="Arial" panose="020B0604020202020204" pitchFamily="34" charset="0"/>
              <a:buChar char="•"/>
            </a:pPr>
            <a:endParaRPr lang="en-US" sz="3200" dirty="0" smtClean="0">
              <a:latin typeface="Calibri" panose="020F0502020204030204" pitchFamily="34" charset="0"/>
              <a:cs typeface="Calibri" panose="020F0502020204030204" pitchFamily="34" charset="0"/>
            </a:endParaRPr>
          </a:p>
          <a:p>
            <a:pPr marL="457200" indent="-457200">
              <a:buFont typeface="Arial" panose="020B0604020202020204" pitchFamily="34" charset="0"/>
              <a:buChar char="•"/>
            </a:pPr>
            <a:r>
              <a:rPr lang="en-US" sz="3200" dirty="0" smtClean="0">
                <a:latin typeface="Calibri" panose="020F0502020204030204" pitchFamily="34" charset="0"/>
                <a:cs typeface="Calibri" panose="020F0502020204030204" pitchFamily="34" charset="0"/>
              </a:rPr>
              <a:t>Districts exceeding the cap must submit information justifying the need to exceed the cap and the state must provide oversight of districts.</a:t>
            </a:r>
            <a:r>
              <a:rPr lang="en-US" sz="3200" dirty="0">
                <a:latin typeface="Calibri" panose="020F0502020204030204" pitchFamily="34" charset="0"/>
                <a:cs typeface="Calibri" panose="020F0502020204030204" pitchFamily="34" charset="0"/>
              </a:rPr>
              <a:t>	</a:t>
            </a:r>
            <a:r>
              <a:rPr lang="en-US" sz="3200" dirty="0" smtClean="0">
                <a:latin typeface="Calibri" panose="020F0502020204030204" pitchFamily="34" charset="0"/>
                <a:cs typeface="Calibri" panose="020F0502020204030204" pitchFamily="34" charset="0"/>
              </a:rPr>
              <a:t>	</a:t>
            </a:r>
            <a:r>
              <a:rPr lang="en-US" sz="2800" dirty="0" smtClean="0">
                <a:latin typeface="Calibri" panose="020F0502020204030204" pitchFamily="34" charset="0"/>
                <a:cs typeface="Calibri" panose="020F0502020204030204" pitchFamily="34" charset="0"/>
              </a:rPr>
              <a:t>				</a:t>
            </a:r>
          </a:p>
          <a:p>
            <a:r>
              <a:rPr lang="en-US" sz="2800" dirty="0">
                <a:latin typeface="Calibri" panose="020F0502020204030204" pitchFamily="34" charset="0"/>
                <a:cs typeface="Calibri" panose="020F0502020204030204" pitchFamily="34" charset="0"/>
              </a:rPr>
              <a:t>	</a:t>
            </a:r>
            <a:r>
              <a:rPr lang="en-US" sz="2800" dirty="0" smtClean="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28983285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4400" y="240232"/>
            <a:ext cx="8229600" cy="865878"/>
          </a:xfrm>
          <a:prstGeom prst="rect">
            <a:avLst/>
          </a:prstGeom>
        </p:spPr>
        <p:txBody>
          <a:bodyPr vert="horz" wrap="square" lIns="0" tIns="247904" rIns="0" bIns="0" rtlCol="0">
            <a:spAutoFit/>
          </a:bodyPr>
          <a:lstStyle/>
          <a:p>
            <a:pPr marL="12700">
              <a:lnSpc>
                <a:spcPct val="100000"/>
              </a:lnSpc>
            </a:pPr>
            <a:r>
              <a:rPr lang="en-US" sz="3800" dirty="0" smtClean="0">
                <a:latin typeface="Calibri" panose="020F0502020204030204" pitchFamily="34" charset="0"/>
                <a:cs typeface="Calibri" panose="020F0502020204030204" pitchFamily="34" charset="0"/>
              </a:rPr>
              <a:t>ESSA Participation Requirement (cont.)</a:t>
            </a:r>
            <a:endParaRPr lang="en-US" sz="3800" dirty="0">
              <a:latin typeface="Calibri" panose="020F0502020204030204" pitchFamily="34" charset="0"/>
              <a:cs typeface="Calibri" panose="020F0502020204030204" pitchFamily="34" charset="0"/>
            </a:endParaRPr>
          </a:p>
        </p:txBody>
      </p:sp>
      <p:sp>
        <p:nvSpPr>
          <p:cNvPr id="3" name="object 3"/>
          <p:cNvSpPr txBox="1"/>
          <p:nvPr/>
        </p:nvSpPr>
        <p:spPr>
          <a:xfrm>
            <a:off x="1142999" y="1312704"/>
            <a:ext cx="7467601" cy="5170646"/>
          </a:xfrm>
          <a:prstGeom prst="rect">
            <a:avLst/>
          </a:prstGeom>
        </p:spPr>
        <p:txBody>
          <a:bodyPr vert="horz" wrap="square" lIns="0" tIns="0" rIns="0" bIns="0" rtlCol="0">
            <a:spAutoFit/>
          </a:bodyPr>
          <a:lstStyle/>
          <a:p>
            <a:pPr marL="457200" indent="-457200">
              <a:buFont typeface="Arial" panose="020B0604020202020204" pitchFamily="34" charset="0"/>
              <a:buChar char="•"/>
            </a:pPr>
            <a:r>
              <a:rPr lang="en-US" sz="2800" dirty="0">
                <a:latin typeface="Calibri" panose="020F0502020204030204" pitchFamily="34" charset="0"/>
                <a:cs typeface="Calibri" panose="020F0502020204030204" pitchFamily="34" charset="0"/>
              </a:rPr>
              <a:t>Parents of students being considered for participation in the alternate assessment (as part of the IEP process) must be clearly </a:t>
            </a:r>
            <a:r>
              <a:rPr lang="en-US" sz="2800" dirty="0" smtClean="0">
                <a:latin typeface="Calibri" panose="020F0502020204030204" pitchFamily="34" charset="0"/>
                <a:cs typeface="Calibri" panose="020F0502020204030204" pitchFamily="34" charset="0"/>
              </a:rPr>
              <a:t>informed:</a:t>
            </a:r>
          </a:p>
          <a:p>
            <a:pPr marL="914400" lvl="1" indent="-457200">
              <a:buFont typeface="Courier New" panose="02070309020205020404" pitchFamily="49" charset="0"/>
              <a:buChar char="o"/>
            </a:pPr>
            <a:r>
              <a:rPr lang="en-US" sz="2800" dirty="0" smtClean="0">
                <a:latin typeface="Calibri" panose="020F0502020204030204" pitchFamily="34" charset="0"/>
                <a:cs typeface="Calibri" panose="020F0502020204030204" pitchFamily="34" charset="0"/>
              </a:rPr>
              <a:t>That </a:t>
            </a:r>
            <a:r>
              <a:rPr lang="en-US" sz="2800" dirty="0">
                <a:latin typeface="Calibri" panose="020F0502020204030204" pitchFamily="34" charset="0"/>
                <a:cs typeface="Calibri" panose="020F0502020204030204" pitchFamily="34" charset="0"/>
              </a:rPr>
              <a:t>their child’s academic achievement will be measured based on alternate achievement </a:t>
            </a:r>
            <a:r>
              <a:rPr lang="en-US" sz="2800" dirty="0" smtClean="0">
                <a:latin typeface="Calibri" panose="020F0502020204030204" pitchFamily="34" charset="0"/>
                <a:cs typeface="Calibri" panose="020F0502020204030204" pitchFamily="34" charset="0"/>
              </a:rPr>
              <a:t>standards.</a:t>
            </a:r>
          </a:p>
          <a:p>
            <a:pPr marL="914400" lvl="1" indent="-457200">
              <a:buFont typeface="Courier New" panose="02070309020205020404" pitchFamily="49" charset="0"/>
              <a:buChar char="o"/>
            </a:pPr>
            <a:r>
              <a:rPr lang="en-US" sz="2800" dirty="0" smtClean="0">
                <a:latin typeface="Calibri" panose="020F0502020204030204" pitchFamily="34" charset="0"/>
                <a:cs typeface="Calibri" panose="020F0502020204030204" pitchFamily="34" charset="0"/>
              </a:rPr>
              <a:t>How </a:t>
            </a:r>
            <a:r>
              <a:rPr lang="en-US" sz="2800" dirty="0">
                <a:latin typeface="Calibri" panose="020F0502020204030204" pitchFamily="34" charset="0"/>
                <a:cs typeface="Calibri" panose="020F0502020204030204" pitchFamily="34" charset="0"/>
              </a:rPr>
              <a:t>participation in the alternate assessment may delay or otherwise affect completing requirements for a regular high school diploma.</a:t>
            </a:r>
            <a:r>
              <a:rPr lang="en-US" sz="2800" dirty="0" smtClean="0">
                <a:latin typeface="Calibri" panose="020F0502020204030204" pitchFamily="34" charset="0"/>
                <a:cs typeface="Calibri" panose="020F0502020204030204" pitchFamily="34" charset="0"/>
              </a:rPr>
              <a:t>					</a:t>
            </a:r>
          </a:p>
          <a:p>
            <a:r>
              <a:rPr lang="en-US" sz="2800" dirty="0">
                <a:latin typeface="Calibri" panose="020F0502020204030204" pitchFamily="34" charset="0"/>
                <a:cs typeface="Calibri" panose="020F0502020204030204" pitchFamily="34" charset="0"/>
              </a:rPr>
              <a:t>	</a:t>
            </a:r>
            <a:r>
              <a:rPr lang="en-US" sz="2800" dirty="0" smtClean="0">
                <a:latin typeface="Calibri" panose="020F0502020204030204" pitchFamily="34" charset="0"/>
                <a:cs typeface="Calibri" panose="020F0502020204030204" pitchFamily="34" charset="0"/>
              </a:rPr>
              <a:t>				</a:t>
            </a:r>
          </a:p>
        </p:txBody>
      </p:sp>
      <p:sp>
        <p:nvSpPr>
          <p:cNvPr id="4" name="Slide Number Placeholder 3"/>
          <p:cNvSpPr>
            <a:spLocks noGrp="1"/>
          </p:cNvSpPr>
          <p:nvPr>
            <p:ph type="sldNum" sz="quarter" idx="11"/>
          </p:nvPr>
        </p:nvSpPr>
        <p:spPr/>
        <p:txBody>
          <a:bodyPr/>
          <a:lstStyle/>
          <a:p>
            <a:fld id="{316F672B-6F7E-44F2-8C45-8A8581499401}" type="slidenum">
              <a:rPr lang="en-US" altLang="en-US" smtClean="0"/>
              <a:pPr/>
              <a:t>8</a:t>
            </a:fld>
            <a:endParaRPr lang="en-US" altLang="en-US"/>
          </a:p>
        </p:txBody>
      </p:sp>
    </p:spTree>
    <p:extLst>
      <p:ext uri="{BB962C8B-B14F-4D97-AF65-F5344CB8AC3E}">
        <p14:creationId xmlns:p14="http://schemas.microsoft.com/office/powerpoint/2010/main" val="31371882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4400" y="240232"/>
            <a:ext cx="8229600" cy="865878"/>
          </a:xfrm>
          <a:prstGeom prst="rect">
            <a:avLst/>
          </a:prstGeom>
        </p:spPr>
        <p:txBody>
          <a:bodyPr vert="horz" wrap="square" lIns="0" tIns="247904" rIns="0" bIns="0" rtlCol="0">
            <a:spAutoFit/>
          </a:bodyPr>
          <a:lstStyle/>
          <a:p>
            <a:pPr marL="12700">
              <a:lnSpc>
                <a:spcPct val="100000"/>
              </a:lnSpc>
            </a:pPr>
            <a:r>
              <a:rPr lang="en-US" sz="3800" dirty="0" smtClean="0">
                <a:latin typeface="Calibri" panose="020F0502020204030204" pitchFamily="34" charset="0"/>
                <a:cs typeface="Calibri" panose="020F0502020204030204" pitchFamily="34" charset="0"/>
              </a:rPr>
              <a:t>ESSA Participation Requirement (cont.)</a:t>
            </a:r>
            <a:endParaRPr lang="en-US" sz="3800" dirty="0">
              <a:latin typeface="Calibri" panose="020F0502020204030204" pitchFamily="34" charset="0"/>
              <a:cs typeface="Calibri" panose="020F0502020204030204" pitchFamily="34" charset="0"/>
            </a:endParaRPr>
          </a:p>
        </p:txBody>
      </p:sp>
      <p:sp>
        <p:nvSpPr>
          <p:cNvPr id="3" name="object 3"/>
          <p:cNvSpPr txBox="1"/>
          <p:nvPr/>
        </p:nvSpPr>
        <p:spPr>
          <a:xfrm>
            <a:off x="1142999" y="1312704"/>
            <a:ext cx="7467601" cy="4308872"/>
          </a:xfrm>
          <a:prstGeom prst="rect">
            <a:avLst/>
          </a:prstGeom>
        </p:spPr>
        <p:txBody>
          <a:bodyPr vert="horz" wrap="square" lIns="0" tIns="0" rIns="0" bIns="0" rtlCol="0">
            <a:spAutoFit/>
          </a:bodyPr>
          <a:lstStyle/>
          <a:p>
            <a:pPr marL="457200" indent="-457200">
              <a:buFont typeface="Arial" panose="020B0604020202020204" pitchFamily="34" charset="0"/>
              <a:buChar char="•"/>
            </a:pPr>
            <a:r>
              <a:rPr lang="en-US" sz="2800" dirty="0" smtClean="0">
                <a:latin typeface="Calibri" panose="020F0502020204030204" pitchFamily="34" charset="0"/>
                <a:cs typeface="Calibri" panose="020F0502020204030204" pitchFamily="34" charset="0"/>
              </a:rPr>
              <a:t>States can apply for a waiver of the 1% cap requirement if the participation of students with disabilities on statewide assessments is 95% or greater. </a:t>
            </a:r>
          </a:p>
          <a:p>
            <a:endParaRPr lang="en-US" sz="2800" dirty="0" smtClean="0">
              <a:latin typeface="Calibri" panose="020F0502020204030204" pitchFamily="34" charset="0"/>
              <a:cs typeface="Calibri" panose="020F0502020204030204" pitchFamily="34" charset="0"/>
            </a:endParaRPr>
          </a:p>
          <a:p>
            <a:pPr marL="457200" indent="-457200">
              <a:buFont typeface="Arial" panose="020B0604020202020204" pitchFamily="34" charset="0"/>
              <a:buChar char="•"/>
            </a:pPr>
            <a:r>
              <a:rPr lang="en-US" sz="2800" dirty="0" smtClean="0">
                <a:latin typeface="Calibri" panose="020F0502020204030204" pitchFamily="34" charset="0"/>
                <a:cs typeface="Calibri" panose="020F0502020204030204" pitchFamily="34" charset="0"/>
              </a:rPr>
              <a:t>Since Oregon’s participation	rate for students with disabilities on statewide assessments is lower than 95%, Oregon does not qualify to exercise the waiver option.				</a:t>
            </a:r>
          </a:p>
          <a:p>
            <a:r>
              <a:rPr lang="en-US" sz="2800" dirty="0">
                <a:latin typeface="Calibri" panose="020F0502020204030204" pitchFamily="34" charset="0"/>
                <a:cs typeface="Calibri" panose="020F0502020204030204" pitchFamily="34" charset="0"/>
              </a:rPr>
              <a:t>	</a:t>
            </a:r>
            <a:r>
              <a:rPr lang="en-US" sz="2800" dirty="0" smtClean="0">
                <a:latin typeface="Calibri" panose="020F0502020204030204" pitchFamily="34" charset="0"/>
                <a:cs typeface="Calibri" panose="020F0502020204030204" pitchFamily="34" charset="0"/>
              </a:rPr>
              <a:t>				</a:t>
            </a:r>
          </a:p>
        </p:txBody>
      </p:sp>
      <p:sp>
        <p:nvSpPr>
          <p:cNvPr id="4" name="Slide Number Placeholder 3"/>
          <p:cNvSpPr>
            <a:spLocks noGrp="1"/>
          </p:cNvSpPr>
          <p:nvPr>
            <p:ph type="sldNum" sz="quarter" idx="11"/>
          </p:nvPr>
        </p:nvSpPr>
        <p:spPr/>
        <p:txBody>
          <a:bodyPr/>
          <a:lstStyle/>
          <a:p>
            <a:fld id="{316F672B-6F7E-44F2-8C45-8A8581499401}" type="slidenum">
              <a:rPr lang="en-US" altLang="en-US" smtClean="0"/>
              <a:pPr/>
              <a:t>9</a:t>
            </a:fld>
            <a:endParaRPr lang="en-US" altLang="en-US"/>
          </a:p>
        </p:txBody>
      </p:sp>
    </p:spTree>
    <p:extLst>
      <p:ext uri="{BB962C8B-B14F-4D97-AF65-F5344CB8AC3E}">
        <p14:creationId xmlns:p14="http://schemas.microsoft.com/office/powerpoint/2010/main" val="23112899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de-template_2017">
  <a:themeElements>
    <a:clrScheme name="1_simple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fontScheme name="1_sim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simple 1">
        <a:dk1>
          <a:srgbClr val="C0C0C0"/>
        </a:dk1>
        <a:lt1>
          <a:srgbClr val="FFFFFF"/>
        </a:lt1>
        <a:dk2>
          <a:srgbClr val="000099"/>
        </a:dk2>
        <a:lt2>
          <a:srgbClr val="CCECFF"/>
        </a:lt2>
        <a:accent1>
          <a:srgbClr val="FF3399"/>
        </a:accent1>
        <a:accent2>
          <a:srgbClr val="99CCFF"/>
        </a:accent2>
        <a:accent3>
          <a:srgbClr val="AAAACA"/>
        </a:accent3>
        <a:accent4>
          <a:srgbClr val="DADADA"/>
        </a:accent4>
        <a:accent5>
          <a:srgbClr val="FFADCA"/>
        </a:accent5>
        <a:accent6>
          <a:srgbClr val="8AB9E7"/>
        </a:accent6>
        <a:hlink>
          <a:srgbClr val="FF5050"/>
        </a:hlink>
        <a:folHlink>
          <a:srgbClr val="FFFF99"/>
        </a:folHlink>
      </a:clrScheme>
      <a:clrMap bg1="dk2" tx1="lt1" bg2="dk1" tx2="lt2" accent1="accent1" accent2="accent2" accent3="accent3" accent4="accent4" accent5="accent5" accent6="accent6" hlink="hlink" folHlink="folHlink"/>
    </a:extraClrScheme>
    <a:extraClrScheme>
      <a:clrScheme name="1_simple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clrMap bg1="lt1" tx1="dk1" bg2="lt2" tx2="dk2" accent1="accent1" accent2="accent2" accent3="accent3" accent4="accent4" accent5="accent5" accent6="accent6" hlink="hlink" folHlink="folHlink"/>
    </a:extraClrScheme>
    <a:extraClrScheme>
      <a:clrScheme name="1_simple 3">
        <a:dk1>
          <a:srgbClr val="C0C0C0"/>
        </a:dk1>
        <a:lt1>
          <a:srgbClr val="FFFFFF"/>
        </a:lt1>
        <a:dk2>
          <a:srgbClr val="800000"/>
        </a:dk2>
        <a:lt2>
          <a:srgbClr val="FFCC99"/>
        </a:lt2>
        <a:accent1>
          <a:srgbClr val="FF9900"/>
        </a:accent1>
        <a:accent2>
          <a:srgbClr val="CC0000"/>
        </a:accent2>
        <a:accent3>
          <a:srgbClr val="C0AAAA"/>
        </a:accent3>
        <a:accent4>
          <a:srgbClr val="DADADA"/>
        </a:accent4>
        <a:accent5>
          <a:srgbClr val="FFCAAA"/>
        </a:accent5>
        <a:accent6>
          <a:srgbClr val="B90000"/>
        </a:accent6>
        <a:hlink>
          <a:srgbClr val="FF33CC"/>
        </a:hlink>
        <a:folHlink>
          <a:srgbClr val="FFCC00"/>
        </a:folHlink>
      </a:clrScheme>
      <a:clrMap bg1="dk2" tx1="lt1" bg2="dk1" tx2="lt2" accent1="accent1" accent2="accent2" accent3="accent3" accent4="accent4" accent5="accent5" accent6="accent6" hlink="hlink" folHlink="folHlink"/>
    </a:extraClrScheme>
    <a:extraClrScheme>
      <a:clrScheme name="1_simple 4">
        <a:dk1>
          <a:srgbClr val="000000"/>
        </a:dk1>
        <a:lt1>
          <a:srgbClr val="FF9966"/>
        </a:lt1>
        <a:dk2>
          <a:srgbClr val="1C1C1C"/>
        </a:dk2>
        <a:lt2>
          <a:srgbClr val="4D4D4D"/>
        </a:lt2>
        <a:accent1>
          <a:srgbClr val="FF0000"/>
        </a:accent1>
        <a:accent2>
          <a:srgbClr val="FF6699"/>
        </a:accent2>
        <a:accent3>
          <a:srgbClr val="FFCAB8"/>
        </a:accent3>
        <a:accent4>
          <a:srgbClr val="000000"/>
        </a:accent4>
        <a:accent5>
          <a:srgbClr val="FFAAAA"/>
        </a:accent5>
        <a:accent6>
          <a:srgbClr val="E75C8A"/>
        </a:accent6>
        <a:hlink>
          <a:srgbClr val="CC00CC"/>
        </a:hlink>
        <a:folHlink>
          <a:srgbClr val="FFCC00"/>
        </a:folHlink>
      </a:clrScheme>
      <a:clrMap bg1="lt1" tx1="dk1" bg2="lt2" tx2="dk2" accent1="accent1" accent2="accent2" accent3="accent3" accent4="accent4" accent5="accent5" accent6="accent6" hlink="hlink" folHlink="folHlink"/>
    </a:extraClrScheme>
    <a:extraClrScheme>
      <a:clrScheme name="1_simple 5">
        <a:dk1>
          <a:srgbClr val="C0C0C0"/>
        </a:dk1>
        <a:lt1>
          <a:srgbClr val="FFFFFF"/>
        </a:lt1>
        <a:dk2>
          <a:srgbClr val="008000"/>
        </a:dk2>
        <a:lt2>
          <a:srgbClr val="CCECFF"/>
        </a:lt2>
        <a:accent1>
          <a:srgbClr val="0066FF"/>
        </a:accent1>
        <a:accent2>
          <a:srgbClr val="00FF00"/>
        </a:accent2>
        <a:accent3>
          <a:srgbClr val="AAC0AA"/>
        </a:accent3>
        <a:accent4>
          <a:srgbClr val="DADADA"/>
        </a:accent4>
        <a:accent5>
          <a:srgbClr val="AAB8FF"/>
        </a:accent5>
        <a:accent6>
          <a:srgbClr val="00E700"/>
        </a:accent6>
        <a:hlink>
          <a:srgbClr val="A29E00"/>
        </a:hlink>
        <a:folHlink>
          <a:srgbClr val="EA8B00"/>
        </a:folHlink>
      </a:clrScheme>
      <a:clrMap bg1="dk2" tx1="lt1" bg2="dk1" tx2="lt2" accent1="accent1" accent2="accent2" accent3="accent3" accent4="accent4" accent5="accent5" accent6="accent6" hlink="hlink" folHlink="folHlink"/>
    </a:extraClrScheme>
    <a:extraClrScheme>
      <a:clrScheme name="1_simple 6">
        <a:dk1>
          <a:srgbClr val="000000"/>
        </a:dk1>
        <a:lt1>
          <a:srgbClr val="97E183"/>
        </a:lt1>
        <a:dk2>
          <a:srgbClr val="1C1C1C"/>
        </a:dk2>
        <a:lt2>
          <a:srgbClr val="4D4D4D"/>
        </a:lt2>
        <a:accent1>
          <a:srgbClr val="0066FF"/>
        </a:accent1>
        <a:accent2>
          <a:srgbClr val="99FF99"/>
        </a:accent2>
        <a:accent3>
          <a:srgbClr val="C9EEC1"/>
        </a:accent3>
        <a:accent4>
          <a:srgbClr val="000000"/>
        </a:accent4>
        <a:accent5>
          <a:srgbClr val="AAB8FF"/>
        </a:accent5>
        <a:accent6>
          <a:srgbClr val="8AE78A"/>
        </a:accent6>
        <a:hlink>
          <a:srgbClr val="CC9900"/>
        </a:hlink>
        <a:folHlink>
          <a:srgbClr val="FFCC66"/>
        </a:folHlink>
      </a:clrScheme>
      <a:clrMap bg1="lt1" tx1="dk1" bg2="lt2" tx2="dk2" accent1="accent1" accent2="accent2" accent3="accent3" accent4="accent4" accent5="accent5" accent6="accent6" hlink="hlink" folHlink="folHlink"/>
    </a:extraClrScheme>
    <a:extraClrScheme>
      <a:clrScheme name="1_simple 7">
        <a:dk1>
          <a:srgbClr val="C0C0C0"/>
        </a:dk1>
        <a:lt1>
          <a:srgbClr val="FFFFFF"/>
        </a:lt1>
        <a:dk2>
          <a:srgbClr val="008080"/>
        </a:dk2>
        <a:lt2>
          <a:srgbClr val="CCECFF"/>
        </a:lt2>
        <a:accent1>
          <a:srgbClr val="29A329"/>
        </a:accent1>
        <a:accent2>
          <a:srgbClr val="00FFFF"/>
        </a:accent2>
        <a:accent3>
          <a:srgbClr val="AAC0C0"/>
        </a:accent3>
        <a:accent4>
          <a:srgbClr val="DADADA"/>
        </a:accent4>
        <a:accent5>
          <a:srgbClr val="ACCEAC"/>
        </a:accent5>
        <a:accent6>
          <a:srgbClr val="00E7E7"/>
        </a:accent6>
        <a:hlink>
          <a:srgbClr val="3B6AFF"/>
        </a:hlink>
        <a:folHlink>
          <a:srgbClr val="FF9900"/>
        </a:folHlink>
      </a:clrScheme>
      <a:clrMap bg1="dk2" tx1="lt1" bg2="dk1" tx2="lt2" accent1="accent1" accent2="accent2" accent3="accent3" accent4="accent4" accent5="accent5" accent6="accent6" hlink="hlink" folHlink="folHlink"/>
    </a:extraClrScheme>
    <a:extraClrScheme>
      <a:clrScheme name="1_simple 8">
        <a:dk1>
          <a:srgbClr val="000000"/>
        </a:dk1>
        <a:lt1>
          <a:srgbClr val="64F0BE"/>
        </a:lt1>
        <a:dk2>
          <a:srgbClr val="1C1C1C"/>
        </a:dk2>
        <a:lt2>
          <a:srgbClr val="4D4D4D"/>
        </a:lt2>
        <a:accent1>
          <a:srgbClr val="008000"/>
        </a:accent1>
        <a:accent2>
          <a:srgbClr val="00FFFF"/>
        </a:accent2>
        <a:accent3>
          <a:srgbClr val="B8F6DB"/>
        </a:accent3>
        <a:accent4>
          <a:srgbClr val="000000"/>
        </a:accent4>
        <a:accent5>
          <a:srgbClr val="AAC0AA"/>
        </a:accent5>
        <a:accent6>
          <a:srgbClr val="00E7E7"/>
        </a:accent6>
        <a:hlink>
          <a:srgbClr val="3366FF"/>
        </a:hlink>
        <a:folHlink>
          <a:srgbClr val="FFCC66"/>
        </a:folHlink>
      </a:clrScheme>
      <a:clrMap bg1="lt1" tx1="dk1" bg2="lt2" tx2="dk2" accent1="accent1" accent2="accent2" accent3="accent3" accent4="accent4" accent5="accent5" accent6="accent6" hlink="hlink" folHlink="folHlink"/>
    </a:extraClrScheme>
    <a:extraClrScheme>
      <a:clrScheme name="1_simple 9">
        <a:dk1>
          <a:srgbClr val="C0C0C0"/>
        </a:dk1>
        <a:lt1>
          <a:srgbClr val="FFFFFF"/>
        </a:lt1>
        <a:dk2>
          <a:srgbClr val="CC9900"/>
        </a:dk2>
        <a:lt2>
          <a:srgbClr val="FFFFCC"/>
        </a:lt2>
        <a:accent1>
          <a:srgbClr val="FF3300"/>
        </a:accent1>
        <a:accent2>
          <a:srgbClr val="FFCC66"/>
        </a:accent2>
        <a:accent3>
          <a:srgbClr val="E2CAAA"/>
        </a:accent3>
        <a:accent4>
          <a:srgbClr val="DADADA"/>
        </a:accent4>
        <a:accent5>
          <a:srgbClr val="FFADAA"/>
        </a:accent5>
        <a:accent6>
          <a:srgbClr val="E7B95C"/>
        </a:accent6>
        <a:hlink>
          <a:srgbClr val="008080"/>
        </a:hlink>
        <a:folHlink>
          <a:srgbClr val="3399FF"/>
        </a:folHlink>
      </a:clrScheme>
      <a:clrMap bg1="dk2" tx1="lt1" bg2="dk1" tx2="lt2" accent1="accent1" accent2="accent2" accent3="accent3" accent4="accent4" accent5="accent5" accent6="accent6" hlink="hlink" folHlink="folHlink"/>
    </a:extraClrScheme>
    <a:extraClrScheme>
      <a:clrScheme name="1_simple 10">
        <a:dk1>
          <a:srgbClr val="000000"/>
        </a:dk1>
        <a:lt1>
          <a:srgbClr val="EFF274"/>
        </a:lt1>
        <a:dk2>
          <a:srgbClr val="1C1C1C"/>
        </a:dk2>
        <a:lt2>
          <a:srgbClr val="4D4D4D"/>
        </a:lt2>
        <a:accent1>
          <a:srgbClr val="9966FF"/>
        </a:accent1>
        <a:accent2>
          <a:srgbClr val="FFFFCC"/>
        </a:accent2>
        <a:accent3>
          <a:srgbClr val="F6F7BC"/>
        </a:accent3>
        <a:accent4>
          <a:srgbClr val="000000"/>
        </a:accent4>
        <a:accent5>
          <a:srgbClr val="CAB8FF"/>
        </a:accent5>
        <a:accent6>
          <a:srgbClr val="E7E7B9"/>
        </a:accent6>
        <a:hlink>
          <a:srgbClr val="6666FF"/>
        </a:hlink>
        <a:folHlink>
          <a:srgbClr val="99CCFF"/>
        </a:folHlink>
      </a:clrScheme>
      <a:clrMap bg1="lt1" tx1="dk1" bg2="lt2" tx2="dk2" accent1="accent1" accent2="accent2" accent3="accent3" accent4="accent4" accent5="accent5" accent6="accent6" hlink="hlink" folHlink="folHlink"/>
    </a:extraClrScheme>
    <a:extraClrScheme>
      <a:clrScheme name="1_simple 11">
        <a:dk1>
          <a:srgbClr val="C0C0C0"/>
        </a:dk1>
        <a:lt1>
          <a:srgbClr val="FFFFFF"/>
        </a:lt1>
        <a:dk2>
          <a:srgbClr val="6600CC"/>
        </a:dk2>
        <a:lt2>
          <a:srgbClr val="CCCCFF"/>
        </a:lt2>
        <a:accent1>
          <a:srgbClr val="D60093"/>
        </a:accent1>
        <a:accent2>
          <a:srgbClr val="9999FF"/>
        </a:accent2>
        <a:accent3>
          <a:srgbClr val="B8AAE2"/>
        </a:accent3>
        <a:accent4>
          <a:srgbClr val="DADADA"/>
        </a:accent4>
        <a:accent5>
          <a:srgbClr val="E8AAC8"/>
        </a:accent5>
        <a:accent6>
          <a:srgbClr val="8A8AE7"/>
        </a:accent6>
        <a:hlink>
          <a:srgbClr val="008000"/>
        </a:hlink>
        <a:folHlink>
          <a:srgbClr val="FF9966"/>
        </a:folHlink>
      </a:clrScheme>
      <a:clrMap bg1="dk2" tx1="lt1" bg2="dk1" tx2="lt2" accent1="accent1" accent2="accent2" accent3="accent3" accent4="accent4" accent5="accent5" accent6="accent6" hlink="hlink" folHlink="folHlink"/>
    </a:extraClrScheme>
    <a:extraClrScheme>
      <a:clrScheme name="1_simple 12">
        <a:dk1>
          <a:srgbClr val="000000"/>
        </a:dk1>
        <a:lt1>
          <a:srgbClr val="CC99FF"/>
        </a:lt1>
        <a:dk2>
          <a:srgbClr val="1C1C1C"/>
        </a:dk2>
        <a:lt2>
          <a:srgbClr val="4D4D4D"/>
        </a:lt2>
        <a:accent1>
          <a:srgbClr val="0066FF"/>
        </a:accent1>
        <a:accent2>
          <a:srgbClr val="CCCCFF"/>
        </a:accent2>
        <a:accent3>
          <a:srgbClr val="E2CAFF"/>
        </a:accent3>
        <a:accent4>
          <a:srgbClr val="000000"/>
        </a:accent4>
        <a:accent5>
          <a:srgbClr val="AAB8FF"/>
        </a:accent5>
        <a:accent6>
          <a:srgbClr val="B9B9E7"/>
        </a:accent6>
        <a:hlink>
          <a:srgbClr val="FF0066"/>
        </a:hlink>
        <a:folHlink>
          <a:srgbClr val="66CCFF"/>
        </a:folHlink>
      </a:clrScheme>
      <a:clrMap bg1="lt1" tx1="dk1" bg2="lt2" tx2="dk2" accent1="accent1" accent2="accent2" accent3="accent3" accent4="accent4" accent5="accent5" accent6="accent6" hlink="hlink" folHlink="folHlink"/>
    </a:extraClrScheme>
    <a:extraClrScheme>
      <a:clrScheme name="1_simple 13">
        <a:dk1>
          <a:srgbClr val="C0C0C0"/>
        </a:dk1>
        <a:lt1>
          <a:srgbClr val="FFFFFF"/>
        </a:lt1>
        <a:dk2>
          <a:srgbClr val="CC0066"/>
        </a:dk2>
        <a:lt2>
          <a:srgbClr val="FFCCCC"/>
        </a:lt2>
        <a:accent1>
          <a:srgbClr val="993366"/>
        </a:accent1>
        <a:accent2>
          <a:srgbClr val="FF9999"/>
        </a:accent2>
        <a:accent3>
          <a:srgbClr val="E2AAB8"/>
        </a:accent3>
        <a:accent4>
          <a:srgbClr val="DADADA"/>
        </a:accent4>
        <a:accent5>
          <a:srgbClr val="CAADB8"/>
        </a:accent5>
        <a:accent6>
          <a:srgbClr val="E78A8A"/>
        </a:accent6>
        <a:hlink>
          <a:srgbClr val="009999"/>
        </a:hlink>
        <a:folHlink>
          <a:srgbClr val="FF9933"/>
        </a:folHlink>
      </a:clrScheme>
      <a:clrMap bg1="dk2" tx1="lt1" bg2="dk1" tx2="lt2" accent1="accent1" accent2="accent2" accent3="accent3" accent4="accent4" accent5="accent5" accent6="accent6" hlink="hlink" folHlink="folHlink"/>
    </a:extraClrScheme>
    <a:extraClrScheme>
      <a:clrScheme name="1_simple 14">
        <a:dk1>
          <a:srgbClr val="000000"/>
        </a:dk1>
        <a:lt1>
          <a:srgbClr val="FF99CC"/>
        </a:lt1>
        <a:dk2>
          <a:srgbClr val="1C1C1C"/>
        </a:dk2>
        <a:lt2>
          <a:srgbClr val="4D4D4D"/>
        </a:lt2>
        <a:accent1>
          <a:srgbClr val="FF0000"/>
        </a:accent1>
        <a:accent2>
          <a:srgbClr val="FF99CC"/>
        </a:accent2>
        <a:accent3>
          <a:srgbClr val="FFCAE2"/>
        </a:accent3>
        <a:accent4>
          <a:srgbClr val="000000"/>
        </a:accent4>
        <a:accent5>
          <a:srgbClr val="FFAAAA"/>
        </a:accent5>
        <a:accent6>
          <a:srgbClr val="E78AB9"/>
        </a:accent6>
        <a:hlink>
          <a:srgbClr val="9933FF"/>
        </a:hlink>
        <a:folHlink>
          <a:srgbClr val="44C63A"/>
        </a:folHlink>
      </a:clrScheme>
      <a:clrMap bg1="lt1" tx1="dk1" bg2="lt2" tx2="dk2" accent1="accent1" accent2="accent2" accent3="accent3" accent4="accent4" accent5="accent5" accent6="accent6" hlink="hlink" folHlink="folHlink"/>
    </a:extraClrScheme>
    <a:extraClrScheme>
      <a:clrScheme name="1_simple 15">
        <a:dk1>
          <a:srgbClr val="C0C0C0"/>
        </a:dk1>
        <a:lt1>
          <a:srgbClr val="FFFFFF"/>
        </a:lt1>
        <a:dk2>
          <a:srgbClr val="000000"/>
        </a:dk2>
        <a:lt2>
          <a:srgbClr val="DDDDDD"/>
        </a:lt2>
        <a:accent1>
          <a:srgbClr val="4D4D4D"/>
        </a:accent1>
        <a:accent2>
          <a:srgbClr val="C0C0C0"/>
        </a:accent2>
        <a:accent3>
          <a:srgbClr val="AAAAAA"/>
        </a:accent3>
        <a:accent4>
          <a:srgbClr val="DADADA"/>
        </a:accent4>
        <a:accent5>
          <a:srgbClr val="B2B2B2"/>
        </a:accent5>
        <a:accent6>
          <a:srgbClr val="AEAEAE"/>
        </a:accent6>
        <a:hlink>
          <a:srgbClr val="777777"/>
        </a:hlink>
        <a:folHlink>
          <a:srgbClr val="FFFFFF"/>
        </a:folHlink>
      </a:clrScheme>
      <a:clrMap bg1="dk2" tx1="lt1" bg2="dk1" tx2="lt2" accent1="accent1" accent2="accent2" accent3="accent3" accent4="accent4" accent5="accent5" accent6="accent6" hlink="hlink" folHlink="folHlink"/>
    </a:extraClrScheme>
    <a:extraClrScheme>
      <a:clrScheme name="1_simple 16">
        <a:dk1>
          <a:srgbClr val="000000"/>
        </a:dk1>
        <a:lt1>
          <a:srgbClr val="FFFFFF"/>
        </a:lt1>
        <a:dk2>
          <a:srgbClr val="1C1C1C"/>
        </a:dk2>
        <a:lt2>
          <a:srgbClr val="4D4D4D"/>
        </a:lt2>
        <a:accent1>
          <a:srgbClr val="4D4D4D"/>
        </a:accent1>
        <a:accent2>
          <a:srgbClr val="DDDDDD"/>
        </a:accent2>
        <a:accent3>
          <a:srgbClr val="FFFFFF"/>
        </a:accent3>
        <a:accent4>
          <a:srgbClr val="000000"/>
        </a:accent4>
        <a:accent5>
          <a:srgbClr val="B2B2B2"/>
        </a:accent5>
        <a:accent6>
          <a:srgbClr val="C8C8C8"/>
        </a:accent6>
        <a:hlink>
          <a:srgbClr val="808080"/>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Estimated_x0020_Creation_x0020_Date xmlns="ab7c9075-f9b7-4363-9a59-97b15ba9f464" xsi:nil="true"/>
    <Remediation_x0020_Date xmlns="ab7c9075-f9b7-4363-9a59-97b15ba9f464">2018-06-28T08:36:55+00:00</Remediation_x0020_Date>
    <Priority xmlns="ab7c9075-f9b7-4363-9a59-97b15ba9f464">New</Priority>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D36FD3DD19AA24E8549EC5A8F887D8A" ma:contentTypeVersion="7" ma:contentTypeDescription="Create a new document." ma:contentTypeScope="" ma:versionID="f40ada18c36644f7ae069db8783dada2">
  <xsd:schema xmlns:xsd="http://www.w3.org/2001/XMLSchema" xmlns:xs="http://www.w3.org/2001/XMLSchema" xmlns:p="http://schemas.microsoft.com/office/2006/metadata/properties" xmlns:ns1="http://schemas.microsoft.com/sharepoint/v3" xmlns:ns2="ab7c9075-f9b7-4363-9a59-97b15ba9f464" xmlns:ns3="54031767-dd6d-417c-ab73-583408f47564" targetNamespace="http://schemas.microsoft.com/office/2006/metadata/properties" ma:root="true" ma:fieldsID="816d0ad35fc5a3793edb9254b96a8f85" ns1:_="" ns2:_="" ns3:_="">
    <xsd:import namespace="http://schemas.microsoft.com/sharepoint/v3"/>
    <xsd:import namespace="ab7c9075-f9b7-4363-9a59-97b15ba9f464"/>
    <xsd:import namespace="54031767-dd6d-417c-ab73-583408f47564"/>
    <xsd:element name="properties">
      <xsd:complexType>
        <xsd:sequence>
          <xsd:element name="documentManagement">
            <xsd:complexType>
              <xsd:all>
                <xsd:element ref="ns1:PublishingStartDate" minOccurs="0"/>
                <xsd:element ref="ns1:PublishingExpirationDate" minOccurs="0"/>
                <xsd:element ref="ns2:Estimated_x0020_Creation_x0020_Date" minOccurs="0"/>
                <xsd:element ref="ns2:Remediation_x0020_Date" minOccurs="0"/>
                <xsd:element ref="ns2:Priority"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b7c9075-f9b7-4363-9a59-97b15ba9f464" elementFormDefault="qualified">
    <xsd:import namespace="http://schemas.microsoft.com/office/2006/documentManagement/types"/>
    <xsd:import namespace="http://schemas.microsoft.com/office/infopath/2007/PartnerControls"/>
    <xsd:element name="Estimated_x0020_Creation_x0020_Date" ma:index="6" nillable="true" ma:displayName="Estimated Creation Date" ma:format="DateOnly" ma:internalName="Estimated_x0020_Creation_x0020_Date" ma:readOnly="false">
      <xsd:simpleType>
        <xsd:restriction base="dms:DateTime"/>
      </xsd:simpleType>
    </xsd:element>
    <xsd:element name="Remediation_x0020_Date" ma:index="7" nillable="true" ma:displayName="Remediation Date" ma:default="[today]" ma:format="DateOnly" ma:internalName="Remediation_x0020_Date" ma:readOnly="false">
      <xsd:simpleType>
        <xsd:restriction base="dms:DateTime"/>
      </xsd:simpleType>
    </xsd:element>
    <xsd:element name="Priority" ma:index="8" nillable="true" ma:displayName="Priority" ma:default="New" ma:description="What Priority Level Is This Document?" ma:format="RadioButtons" ma:internalName="Priority" ma:readOnly="false">
      <xsd:simpleType>
        <xsd:restriction base="dms:Choice">
          <xsd:enumeration value="New"/>
          <xsd:enumeration value="Legacy"/>
          <xsd:enumeration value="Tier 1"/>
          <xsd:enumeration value="Tier 2"/>
          <xsd:enumeration value="Tier 3"/>
        </xsd:restriction>
      </xsd:simpleType>
    </xsd:element>
  </xsd:schema>
  <xsd:schema xmlns:xsd="http://www.w3.org/2001/XMLSchema" xmlns:xs="http://www.w3.org/2001/XMLSchema" xmlns:dms="http://schemas.microsoft.com/office/2006/documentManagement/types" xmlns:pc="http://schemas.microsoft.com/office/infopath/2007/PartnerControls" targetNamespace="54031767-dd6d-417c-ab73-583408f47564"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530A7F3-BAB2-47BA-982C-0E70F78037A5}"/>
</file>

<file path=customXml/itemProps2.xml><?xml version="1.0" encoding="utf-8"?>
<ds:datastoreItem xmlns:ds="http://schemas.openxmlformats.org/officeDocument/2006/customXml" ds:itemID="{BCF88B3B-C84A-4515-B9ED-0F302C40E2C0}"/>
</file>

<file path=customXml/itemProps3.xml><?xml version="1.0" encoding="utf-8"?>
<ds:datastoreItem xmlns:ds="http://schemas.openxmlformats.org/officeDocument/2006/customXml" ds:itemID="{DF556E70-3EA3-4BA3-92AE-5360C2AFBC0E}"/>
</file>

<file path=docProps/app.xml><?xml version="1.0" encoding="utf-8"?>
<Properties xmlns="http://schemas.openxmlformats.org/officeDocument/2006/extended-properties" xmlns:vt="http://schemas.openxmlformats.org/officeDocument/2006/docPropsVTypes">
  <Template>ode-template_2017</Template>
  <TotalTime>2249</TotalTime>
  <Words>1023</Words>
  <Application>Microsoft Office PowerPoint</Application>
  <PresentationFormat>On-screen Show (4:3)</PresentationFormat>
  <Paragraphs>96</Paragraphs>
  <Slides>16</Slides>
  <Notes>14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MS PGothic</vt:lpstr>
      <vt:lpstr>Arial</vt:lpstr>
      <vt:lpstr>Bookman Old Style</vt:lpstr>
      <vt:lpstr>Calibri</vt:lpstr>
      <vt:lpstr>Courier New</vt:lpstr>
      <vt:lpstr>Times New Roman</vt:lpstr>
      <vt:lpstr>Tw Cen MT</vt:lpstr>
      <vt:lpstr>Wingdings</vt:lpstr>
      <vt:lpstr>ode-template_2017</vt:lpstr>
      <vt:lpstr>PowerPoint Presentation</vt:lpstr>
      <vt:lpstr>OBJECTIVES</vt:lpstr>
      <vt:lpstr>ESSA Participation Requirement </vt:lpstr>
      <vt:lpstr>ESSA Participation Requirement </vt:lpstr>
      <vt:lpstr>ESSA Participation Requirement (cont.)</vt:lpstr>
      <vt:lpstr>ESSA Participation Requirement (cont.)</vt:lpstr>
      <vt:lpstr>ESSA Participation Requirement (cont.)</vt:lpstr>
      <vt:lpstr>ESSA Participation Requirement (cont.)</vt:lpstr>
      <vt:lpstr>ESSA Participation Requirement (cont.)</vt:lpstr>
      <vt:lpstr>PowerPoint Presentation</vt:lpstr>
      <vt:lpstr>PowerPoint Presentation</vt:lpstr>
      <vt:lpstr>PowerPoint Presentation</vt:lpstr>
      <vt:lpstr>PowerPoint Presentation</vt:lpstr>
      <vt:lpstr>PowerPoint Presentation</vt:lpstr>
      <vt:lpstr>Regulations</vt:lpstr>
      <vt:lpstr>ODE Contacts</vt:lpstr>
    </vt:vector>
  </TitlesOfParts>
  <Company>Oregon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TURNBULL Mariana - ODE</cp:lastModifiedBy>
  <cp:revision>375</cp:revision>
  <dcterms:created xsi:type="dcterms:W3CDTF">2017-06-20T18:11:58Z</dcterms:created>
  <dcterms:modified xsi:type="dcterms:W3CDTF">2017-12-11T19:12:47Z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0x0101003D36FD3DD19AA24E8549EC5A8F887D8A</vt:lpwstr>
  </property>
</Properties>
</file>