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19.xml" ContentType="application/vnd.openxmlformats-officedocument.presentationml.slide+xml"/>
  <Override PartName="/ppt/slides/slide3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4.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slideLayouts/slideLayout63.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slideLayouts/slideLayout65.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slideLayouts/slideLayout66.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4"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647989-659E-4106-BE31-39E840297AB6}">
  <a:tblStyle styleId="{D2647989-659E-4106-BE31-39E840297AB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73" autoAdjust="0"/>
  </p:normalViewPr>
  <p:slideViewPr>
    <p:cSldViewPr snapToGrid="0">
      <p:cViewPr varScale="1">
        <p:scale>
          <a:sx n="107" d="100"/>
          <a:sy n="107" d="100"/>
        </p:scale>
        <p:origin x="668"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Welcome to the Alt ELPA Informational Webinar. As a reminder, this is an optional engagement where ODE will summarize important information about the Alt ELPA and give districts a chance to ask questions and answers. This webinar will not be recorded; instead, a scripted version, as well as an accompanying Q&amp;A document, will be posted to the ODE website</a:t>
            </a:r>
            <a:r>
              <a:rPr lang="en" dirty="0" smtClean="0"/>
              <a: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b358857c0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b358857c0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Alt ELPA must be administered by a trained Test Administrator, or TA. TA qualifications are outline in the Alt ELPA User Guide, and training requirements are detailed in a future slide. While it is possible for a single TA to serve across districts, a productive test session is most likely when the TA is an educator familiar with the student, their needs and preferences, and their mode or modes of communication. In addition, to confirm that scoring rubrics are being used with fidelity, a TA’s first Speaking and Writing test or tests will be observed by a second scorer who has completed the same training. Where possible, this team of TA and second scorer should include educators with both special education and English language development expertise.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9f4921338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9f4921338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 Now that we’ve completed our high level overview, we’ll zoom in on some specific information regarding testing.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9f4921338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9f4921338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personnel who will be serving as a Test Administrator or second scorer need to complete the full Alt ELPA training. (The role of the second scorer will be explained later in this presentation.) This slide lists all required training elements related to the Alt ELPA. The first four bullets are common elements required of all TAs; the final bullet (reviewing the Alt ELPA User Guide) is unique to the Alt ELPA. In districts where the Alt ELPA will be administered, District Test Coordinators and School Test Coordinators also need to review the Alt ELPA User Guide so that they understand the structure and demands of the test, and are ready to support TAs as needed.</a:t>
            </a:r>
            <a:endParaRPr/>
          </a:p>
          <a:p>
            <a:pPr marL="0" lvl="0" indent="0" algn="l" rtl="0">
              <a:spcBef>
                <a:spcPts val="0"/>
              </a:spcBef>
              <a:spcAft>
                <a:spcPts val="0"/>
              </a:spcAft>
              <a:buNone/>
            </a:pPr>
            <a:endParaRPr/>
          </a:p>
          <a:p>
            <a:pPr marL="0" lvl="0" indent="0" algn="l" rtl="0">
              <a:spcBef>
                <a:spcPts val="0"/>
              </a:spcBef>
              <a:spcAft>
                <a:spcPts val="0"/>
              </a:spcAft>
              <a:buNone/>
            </a:pPr>
            <a:r>
              <a:rPr lang="en"/>
              <a:t>https://www.oregon.gov/ode/educator-resources/assessment/Documents/test_admin_manual.pdf#page=13</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a3e896725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1a3e896725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there is no standalone version of the Alt ELPA specifically designed with TA training in mind, there are numerous resources available which provide an advance look at all ingredients of the test. The Alt ELPA User Guide provides step-by-step instructions for proceeding through the test. The Alt ELPA Sample Test and sample test instructions preview the types of items that TAs and students will encounter in all four domains, including the types of items which require TA scoring. Both the TA directions for the sample test and the Test Administrator Directions and Scoring Rubrics Booklets that accompany the full Alt ELPA contain scoring rubrics that TAs will need to use to evaluate student performance in the Speaking and Writing domains. By consulting a combination of these resources, TAs should be able to build a solid picture of the Alt ELPA experience prior to opening their first test.</a:t>
            </a:r>
            <a:endParaRPr/>
          </a:p>
          <a:p>
            <a:pPr marL="0" lvl="0" indent="0" algn="l" rtl="0">
              <a:spcBef>
                <a:spcPts val="0"/>
              </a:spcBef>
              <a:spcAft>
                <a:spcPts val="0"/>
              </a:spcAft>
              <a:buNone/>
            </a:pPr>
            <a:endParaRPr/>
          </a:p>
          <a:p>
            <a:pPr marL="0" lvl="0" indent="0" algn="l" rtl="0">
              <a:spcBef>
                <a:spcPts val="0"/>
              </a:spcBef>
              <a:spcAft>
                <a:spcPts val="0"/>
              </a:spcAft>
              <a:buNone/>
            </a:pPr>
            <a:r>
              <a:rPr lang="en"/>
              <a:t>https://osasportal.org/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9f4921338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9f4921338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mentioned earlier, every administration of the Alt ELPA will take place in a separate setting, with one TA and one student. Many if not all students in this population will need to test in an environment that aids their concentration tailored to their unique needs, and will require close supervision by the TA which is simply not possible in a group setting.</a:t>
            </a:r>
            <a:endParaRPr/>
          </a:p>
          <a:p>
            <a:pPr marL="0" lvl="0" indent="0" algn="l" rtl="0">
              <a:spcBef>
                <a:spcPts val="0"/>
              </a:spcBef>
              <a:spcAft>
                <a:spcPts val="0"/>
              </a:spcAft>
              <a:buNone/>
            </a:pPr>
            <a:endParaRPr/>
          </a:p>
          <a:p>
            <a:pPr marL="0" lvl="0" indent="0" algn="l" rtl="0">
              <a:spcBef>
                <a:spcPts val="0"/>
              </a:spcBef>
              <a:spcAft>
                <a:spcPts val="0"/>
              </a:spcAft>
              <a:buNone/>
            </a:pPr>
            <a:r>
              <a:rPr lang="en"/>
              <a:t>This test is delivered online. A computer, tablet, or similar device will be needed. Headphones are not required, although some students may wish to use them anyway as a concentration aid or sensory filter. Because the TA scores all student Speaking responses on site and in the moment, there is no need for a microphone. Note that for some items, the TA will need to use the student computer to enter data for TA-scored items.</a:t>
            </a:r>
            <a:endParaRPr/>
          </a:p>
          <a:p>
            <a:pPr marL="0" lvl="0" indent="0" algn="l" rtl="0">
              <a:spcBef>
                <a:spcPts val="0"/>
              </a:spcBef>
              <a:spcAft>
                <a:spcPts val="0"/>
              </a:spcAft>
              <a:buNone/>
            </a:pPr>
            <a:endParaRPr/>
          </a:p>
          <a:p>
            <a:pPr marL="0" lvl="0" indent="0" algn="l" rtl="0">
              <a:spcBef>
                <a:spcPts val="0"/>
              </a:spcBef>
              <a:spcAft>
                <a:spcPts val="0"/>
              </a:spcAft>
              <a:buNone/>
            </a:pPr>
            <a:r>
              <a:rPr lang="en"/>
              <a:t>Many students in this population need extensive support, and may need the TA’s assistance navigating through the test.</a:t>
            </a:r>
            <a:endParaRPr/>
          </a:p>
          <a:p>
            <a:pPr marL="0" lvl="0" indent="0" algn="l" rtl="0">
              <a:spcBef>
                <a:spcPts val="0"/>
              </a:spcBef>
              <a:spcAft>
                <a:spcPts val="0"/>
              </a:spcAft>
              <a:buNone/>
            </a:pPr>
            <a:endParaRPr/>
          </a:p>
          <a:p>
            <a:pPr marL="0" lvl="0" indent="0" algn="l" rtl="0">
              <a:spcBef>
                <a:spcPts val="0"/>
              </a:spcBef>
              <a:spcAft>
                <a:spcPts val="0"/>
              </a:spcAft>
              <a:buNone/>
            </a:pPr>
            <a:r>
              <a:rPr lang="en"/>
              <a:t>Finally, every district administering Alt ELPA Speaking or Writing domain tests will need access to both a trained TA and a “second scorer” who has completed the same TA training, so as to establish TA scoring calibration. We will explain this process in detail in a future slide.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a3e89672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1a3e89672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Alt ELPA is delivered through the same Test Delivery System as the ELPA Screener and ELPA Summative. This system is accessed through the Oregon Statewide Assessment System (or OSAS) Portal. The student’s testing profile and test settings are managed in the Test Information Delivery Engine (TIDE). Likewise, available supports and accommodations for the test are detailed in the Oregon Accessibility Manual. This includes domain exemptions, which are a specific kind of accommodation.</a:t>
            </a:r>
            <a:endParaRPr/>
          </a:p>
          <a:p>
            <a:pPr marL="0" lvl="0" indent="0" algn="l" rtl="0">
              <a:spcBef>
                <a:spcPts val="0"/>
              </a:spcBef>
              <a:spcAft>
                <a:spcPts val="0"/>
              </a:spcAft>
              <a:buNone/>
            </a:pPr>
            <a:endParaRPr/>
          </a:p>
          <a:p>
            <a:pPr marL="0" lvl="0" indent="0" algn="l" rtl="0">
              <a:spcBef>
                <a:spcPts val="0"/>
              </a:spcBef>
              <a:spcAft>
                <a:spcPts val="0"/>
              </a:spcAft>
              <a:buNone/>
            </a:pPr>
            <a:r>
              <a:rPr lang="en"/>
              <a:t>As with other tests in Oregon’s assessment system, technical support for the Alt ELPA is available through the OSAS Helpdesk and Regional ESD Partners.</a:t>
            </a:r>
            <a:endParaRPr/>
          </a:p>
          <a:p>
            <a:pPr marL="0" lvl="0" indent="0" algn="l" rtl="0">
              <a:spcBef>
                <a:spcPts val="0"/>
              </a:spcBef>
              <a:spcAft>
                <a:spcPts val="0"/>
              </a:spcAft>
              <a:buNone/>
            </a:pPr>
            <a:endParaRPr/>
          </a:p>
          <a:p>
            <a:pPr marL="0" lvl="0" indent="0" algn="l" rtl="0">
              <a:spcBef>
                <a:spcPts val="0"/>
              </a:spcBef>
              <a:spcAft>
                <a:spcPts val="0"/>
              </a:spcAft>
              <a:buNone/>
            </a:pPr>
            <a:r>
              <a:rPr lang="en"/>
              <a:t>https://osasportal.org/contact.html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9f4921338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19f4921338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administer the Alt ELPA, two main resources will be needed. The Alt ELPA User Guide contains step by step instructions on how to administer the Alt ELPA. This vendor-created resource has been customized with Oregon-specific information. In addition, administrators will need TA Directions and Scoring Rubrics Booklets, which can be retrieved from TIDE using the General Resources pulldown. These booklets contain scoring rubrics, scoring sheets, and also reproductions of Alt ELPA items. They are secure, so they should not be reproduced or displayed outside the test environment, and should be securely destroyed at the conclusion of testing.</a:t>
            </a:r>
            <a:endParaRPr/>
          </a:p>
          <a:p>
            <a:pPr marL="0" lvl="0" indent="0" algn="l" rtl="0">
              <a:spcBef>
                <a:spcPts val="0"/>
              </a:spcBef>
              <a:spcAft>
                <a:spcPts val="0"/>
              </a:spcAft>
              <a:buNone/>
            </a:pPr>
            <a:endParaRPr/>
          </a:p>
          <a:p>
            <a:pPr marL="0" lvl="0" indent="0" algn="l" rtl="0">
              <a:spcBef>
                <a:spcPts val="0"/>
              </a:spcBef>
              <a:spcAft>
                <a:spcPts val="0"/>
              </a:spcAft>
              <a:buNone/>
            </a:pPr>
            <a:r>
              <a:rPr lang="en"/>
              <a:t>https://osasportal.org/-/media/project/client-portals/oregon/pdf/2022/alt-elpa-user-guide.pdf</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b358857c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1b358857c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for a student to be able to see the Alt ELPA on their list of available tests, the student’s profile must be marked using the “Alt ELPA Tester” setting in TIDE. Other embedded supports and accommodations, including domain exemptions, must also be set in TIDE. While the system is designed to honor such settings immediately, it is recommended they be set at least 24 hours in advance of testing.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b4513ec3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b4513ec3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 to three domains maximum may be exempted on the Alt ELPA and serve the same purpose as on the ELPA Screener and Summative. Use of this accommodation is rare and should be reserved for situations where the impact of a disability means the test cannot measure a student’s proficiency in the given domain. </a:t>
            </a:r>
            <a:r>
              <a:rPr lang="en">
                <a:solidFill>
                  <a:schemeClr val="dk1"/>
                </a:solidFill>
              </a:rPr>
              <a:t>Domain exemptions are not for domains where the student has performed, or is expected to perform, poorly.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t>The information in the guidance document Domain Exemptions on ELPA remains accurate and applies to the Alt ELPA.</a:t>
            </a:r>
            <a:endParaRPr/>
          </a:p>
          <a:p>
            <a:pPr marL="0" lvl="0" indent="0" algn="l" rtl="0">
              <a:spcBef>
                <a:spcPts val="0"/>
              </a:spcBef>
              <a:spcAft>
                <a:spcPts val="0"/>
              </a:spcAft>
              <a:buNone/>
            </a:pPr>
            <a:endParaRPr/>
          </a:p>
          <a:p>
            <a:pPr marL="0" lvl="0" indent="0" algn="l" rtl="0">
              <a:spcBef>
                <a:spcPts val="0"/>
              </a:spcBef>
              <a:spcAft>
                <a:spcPts val="0"/>
              </a:spcAft>
              <a:buNone/>
            </a:pPr>
            <a:r>
              <a:rPr lang="en"/>
              <a:t>https://www.oregon.gov/ode/educator-resources/assessment/Documents/Domain_Exemptions_on_ELPA.pdf</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9f4921338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9f4921338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Mason: At this point, we will discuss important factors at play during test administration.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5c58b277cb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5c58b277cb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During today’s webinar, we will first outline the purpose and structure of the Alt ELPA. Then we will walk through issues relevant to administration of the test, following a rough chronology of before, during, and after testing. Finally, we will open the webinar up for questions and answers.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9f49213389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19f4921338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quickly reviews some facets of the Alt ELPA which mirror the ELPA Summative. Information on reporting Alt ELPA results via the EL Data Collection will be available as scores begin to arrive.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1a3e896725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1a3e896725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Alt ELPA test window is published in ODE’s test schedule. Any eligibility decisions regarding the Alt ELPA need to be made prior to opening the test. IEP plans are legally binding documents. If a decision cannot be made in time and the Alt ELPA is not noted in a student’s IEP plan, test the student using the ELPA Summative instead. If participation in the Alt ELPA is recorded in a student’s IEP plan, administer that test only (not the ELPA Summative).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1b358857c0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1b358857c0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beginning of each test includes steps to ensure that the TA understands the student’s response method and that the student is engaging with the test. If a student does not have a consistent or comprehensible communication system, AND is not engaging with the test during the first four items, end the test. This is called the “early stop rule” and ONLY applies to students who do not have a consistent communication system and do not engage with the test. Do not open further domain tests for the student. The student’s test, which stopped early, can be reported later using appropriate codes in the EL data collection.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b358857c0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1b358857c0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Engagement includes a range of behaviors. A student who understands that the test is asking for responses, and responds to test items, is engaging in the test. Incorrect responses due to a lack of English proficiency (including no English proficiency whatsoever), count as engagement. Incorrect responses stemming from lack of understanding that a test is occurring, or that the manipulating the computer and associated objects has meaning, are not engagement. Other examples of engagement appear on this slide. The more familiar a TA is with a given student and their modes of communication, the more likely they will be able to accurately identify engagement behaviors.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9f4921338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19f4921338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Each domain on the Alt ELPA forms a separate domain test, similarly to the remote ELPA Summative. Domain tests must be opened and completed individually. They may be administered in any order. There are four variants for each domain test, labeled forms A-D. Neither students nor TAs will know ahead of time which form will appear for a given student. This information appears immediately after a successful login, prior to displaying any test items. TAs will need this information in order to consult the appropriate section of the TA Directions and Scoring Rubrics Booklet.</a:t>
            </a:r>
            <a:endParaRPr/>
          </a:p>
          <a:p>
            <a:pPr marL="0" lvl="0" indent="0" algn="l" rtl="0">
              <a:spcBef>
                <a:spcPts val="0"/>
              </a:spcBef>
              <a:spcAft>
                <a:spcPts val="0"/>
              </a:spcAft>
              <a:buNone/>
            </a:pPr>
            <a:endParaRPr/>
          </a:p>
          <a:p>
            <a:pPr marL="0" lvl="0" indent="0" algn="l" rtl="0">
              <a:spcBef>
                <a:spcPts val="0"/>
              </a:spcBef>
              <a:spcAft>
                <a:spcPts val="0"/>
              </a:spcAft>
              <a:buNone/>
            </a:pPr>
            <a:r>
              <a:rPr lang="en"/>
              <a:t>Every domain test begins with a warm-up or practice item. This item is not scored. As of most recent ODE review, the warm-up item is indistinguishable from the scoring items that follow it. There is no information or visual indicator inside the test indicating that this item is for warm-up only.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9f4921338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9f4921338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reading and listening domains consist entirely of machine-scored items. TA responsibilities in this domain may involve narrating or describing some item elements. TAs may also have responsibilities that are unique to the student taking the test (such as monitoring a medical device, supporting the student’s physical position, or similar).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19f4921338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19f4921338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Writing and Speaking domains include machine-scored and </a:t>
            </a:r>
            <a:r>
              <a:rPr lang="en">
                <a:solidFill>
                  <a:schemeClr val="dk1"/>
                </a:solidFill>
              </a:rPr>
              <a:t>TA-scored items. In addition to the responsibilities we mentioned just now for Reading and Listening, the TA will also need to use the student computer to enter scores. In general, students should not be aware of the scores they are receiving mid-test, as this might have both emotional and performance impacts. This includes the brief score comparison needed for scoring calibration (to be explained in a few slides).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a3e896725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1a3e896725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participating in the Alt ELPA may have a wide range of communication needs, styles, and preferences. In general, TAs may make nearly any alteration to general test instructions or system messages that is needed to help students understand how to navigate and respond to the test. TAs may not modify, translate, reword, or otherwise alter item content (including item-level instructions). The table on this slide provides a non-exhaustive list of examples differentiating between accommodating read-aloud content (which is permitted), and modifying said content (which is not permitted).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b6b3e634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1b6b3e634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items require that responses be dragged across the screen to a response space. These items may pose a difficulty for students who have dexterity challenges; this difficulty will likely increase with the zoom level, due to increasing drag distance. At certain levels of zoom, it may not be possible to see all the response choices and response areas on the same screen at the same time.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c611c454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c611c454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Alt ELPA offers several options for reducing clutter or business on the testing screen. In most tests, the stimulus is presented on the left side of the screen and the answer space appears on the right side of the screen. Streamlined mode, which is on by default for the Alt ELPA, presents test content in a single vertical column. TAs also have the option to activate full screen mode. This option significantly simplifies the test interface by removing nearly all buttons and controls except the Next button. Leaving full screen mode requires entering a password (the student’s first name). Note that you must exit full screen mode to end the test.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5c58b277cb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5c58b277cb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Mason: Let’s begin with some general information about the Alt ELPA.</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9f4921338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9f4921338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Because some items are scored by the TA in the moment, it is important to ensure that the TA is applying the scoring rubrics in a standardized manner. For this reason, the first Speaking test and the first Writing test administered by a given TA will observed by a credentialed educator who has completed the same required training elements as the TA. This observer is called a “second scorer”. If the TA demonstrates calibration during this observed test, they do not need to be observed again for future tests in that domain. Otherwise, recalibration will be needed for that domain. Calibration is tracked separately for Speaking and Writing. A TA who demonstrates calibration in Speaking will not need to be observed for future Speaking tests, but would still need to demonstrate calibration in Writing domain. DTCs are responsible to track calibration or the need for calibration for all TAs administering the Alt ELPA in their district.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9f4921338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19f4921338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During calibration, both the TA and the second scorer are present in the test environment and observe the student’s performance. For each TA-scored item, they first  independently score the student’s performance using the TA scoring rubric for that item, then compare scores (preferably outside the student’s field of perception). If they agree, the TA enters the student’s score and the test proceeds. Otherwise, the TA and second scorer take a moment to resolve the disagreement. The test may be paused if a longer discussion is necessary, but in general, a swift resolution is preferable both out of courtesy and respect for the testing student and to reduce testing fatigue. Should the TA and scorer find they cannot resolve the disagreement, the TA’s chosen score will be entered and the test will proceed. If the TA and second scorer disagree on two or more scoring items, recalibration will be needed.</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9f49213389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19f4921338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 The next few slides discuss issues that come into play after the test has been completed and submitted.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1a3e896725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1a3e896725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scoring worksheets used during observed test sessions are important for demonstrating calibration or the need for recalibration. If calibration was demonstrated, scoring worksheets should be submitted to the DTC. If recalibration is needed, the scoring worksheets should be retained and used during the recalibration process, then submitted to the DTC.</a:t>
            </a:r>
            <a:endParaRPr/>
          </a:p>
          <a:p>
            <a:pPr marL="0" lvl="0" indent="0" algn="l" rtl="0">
              <a:spcBef>
                <a:spcPts val="0"/>
              </a:spcBef>
              <a:spcAft>
                <a:spcPts val="0"/>
              </a:spcAft>
              <a:buNone/>
            </a:pPr>
            <a:endParaRPr/>
          </a:p>
          <a:p>
            <a:pPr marL="0" lvl="0" indent="0" algn="l" rtl="0">
              <a:spcBef>
                <a:spcPts val="0"/>
              </a:spcBef>
              <a:spcAft>
                <a:spcPts val="0"/>
              </a:spcAft>
              <a:buNone/>
            </a:pPr>
            <a:r>
              <a:rPr lang="en"/>
              <a:t>The TA Directions and Scoring Rubrics Booklets are a secure material. Once the test is complete, the booklets should be securely destroyed. The Alt ELPA User Guide directs users to store these booklets on a secure electronic device, so destruction involves deleting from the device and emptying the device’s trash if necessary.</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19f4921338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19f4921338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Recalibration occurs when the TA and the second scorer find they disagree on two or more items during a single observed test administration. Recalibration should occur soon after the relevant test, while memories of the student’s performance are fresh. During recalibration, the TA and the second scorer review relevant training materials and scoring rubrics. They then compare notes on the student performance and reach consensus regarding the appropriate score for the student performance on the items in question. The goal of this process is to ensure that the scoring rubrics are being applied in a standardized manner.</a:t>
            </a:r>
            <a:endParaRPr/>
          </a:p>
          <a:p>
            <a:pPr marL="0" lvl="0" indent="0" algn="l" rtl="0">
              <a:spcBef>
                <a:spcPts val="0"/>
              </a:spcBef>
              <a:spcAft>
                <a:spcPts val="0"/>
              </a:spcAft>
              <a:buNone/>
            </a:pPr>
            <a:endParaRPr/>
          </a:p>
          <a:p>
            <a:pPr marL="0" lvl="0" indent="0" algn="l" rtl="0">
              <a:spcBef>
                <a:spcPts val="0"/>
              </a:spcBef>
              <a:spcAft>
                <a:spcPts val="0"/>
              </a:spcAft>
              <a:buNone/>
            </a:pPr>
            <a:r>
              <a:rPr lang="en"/>
              <a:t>Following recalibration, the next test in that same domain will be observed to demonstrate TA calibration. Note that recalibration does not result in rescoring of already submitted tests.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19f49213389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9f4921338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Because 2022-23 is the operational pilot year for the Alt ELPA, standard setting will be needed before scores can be reported on the test. No definitive date has been provided for score reporting, but as standard setting will take place during summer 2023, it is likely that scores will arrive in fall or winter 2023. Proficiency will be determined based on modality (receptive and productive), but users will be able to see data on student performance at the domain level.</a:t>
            </a:r>
            <a:endParaRPr/>
          </a:p>
          <a:p>
            <a:pPr marL="0" lvl="0" indent="0" algn="l" rtl="0">
              <a:spcBef>
                <a:spcPts val="0"/>
              </a:spcBef>
              <a:spcAft>
                <a:spcPts val="0"/>
              </a:spcAft>
              <a:buNone/>
            </a:pPr>
            <a:endParaRPr/>
          </a:p>
          <a:p>
            <a:pPr marL="0" lvl="0" indent="0" algn="l" rtl="0">
              <a:spcBef>
                <a:spcPts val="0"/>
              </a:spcBef>
              <a:spcAft>
                <a:spcPts val="0"/>
              </a:spcAft>
              <a:buNone/>
            </a:pPr>
            <a:r>
              <a:rPr lang="en"/>
              <a:t>Scores received in 2023 can be used to make decisions about exiting participating students from EL status. Instructions on how to report such late exits will be provided by the Title III team at ODE, and will likely mirror existing procedures for reporting late exits.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19f49213389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19f4921338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this point, we will pause to handle questions and answers.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9f49213389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19f49213389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for you attention and participation in this webinar. We will capture questions and answers from from both sessions of this webinar in an accompanying document that will be available asynchronously next to this set of slides.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9f492133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19f492133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Alt ELPA, or Alternate English Language Proficiency Assessment, is new to the Oregon Statewide Assessment System. During this operational pilot year, districts are required to administer this test to all eligible students. The Alt ELPA test window, which you can also find in the published ODE test schedule, is just under two months.</a:t>
            </a:r>
            <a:endParaRPr/>
          </a:p>
          <a:p>
            <a:pPr marL="0" lvl="0" indent="0" algn="l" rtl="0">
              <a:spcBef>
                <a:spcPts val="0"/>
              </a:spcBef>
              <a:spcAft>
                <a:spcPts val="0"/>
              </a:spcAft>
              <a:buNone/>
            </a:pPr>
            <a:endParaRPr/>
          </a:p>
          <a:p>
            <a:pPr marL="0" lvl="0" indent="0" algn="l" rtl="0">
              <a:spcBef>
                <a:spcPts val="0"/>
              </a:spcBef>
              <a:spcAft>
                <a:spcPts val="0"/>
              </a:spcAft>
              <a:buNone/>
            </a:pPr>
            <a:r>
              <a:rPr lang="en"/>
              <a:t>This test was developed under a federal assessment grant. The development was led by the Iowa Department of Education, in collaboration with states both inside and outside the ELPA21 consortium.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9f4921338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9f4921338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Alt ELPA was developed to meet the needs of students who have English learner status and are experiencing the most significant cognitive disabilities. Until now, this unique student population has had no appropriate ELP assessment option in Oregon. As with the ELPA Summative, the results of the Alt ELPA will help determine which students have developed sufficient English language proficiency and are ready to exit EL status, and which students will benefit from further language supports, and need to remain in EL status.</a:t>
            </a:r>
            <a:endParaRPr/>
          </a:p>
          <a:p>
            <a:pPr marL="0" lvl="0" indent="0" algn="l" rtl="0">
              <a:spcBef>
                <a:spcPts val="0"/>
              </a:spcBef>
              <a:spcAft>
                <a:spcPts val="0"/>
              </a:spcAft>
              <a:buNone/>
            </a:pPr>
            <a:endParaRPr/>
          </a:p>
          <a:p>
            <a:pPr marL="0" lvl="0" indent="0" algn="l" rtl="0">
              <a:spcBef>
                <a:spcPts val="0"/>
              </a:spcBef>
              <a:spcAft>
                <a:spcPts val="0"/>
              </a:spcAft>
              <a:buNone/>
            </a:pPr>
            <a:r>
              <a:rPr lang="en"/>
              <a:t>Federal policy requires yearly ELP assessment of all students with EL status, regardless of disability status. Access to appropriate language services is a civil right for these students, which a valid and appropriate ELP assessment helps guarantee.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9f4921338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9f4921338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Great care must be taken to ensure that this assessment is administered to the appropriate student population. This decision can only be made by district Individual Education Program teams, who have the most complete and immediate information on the nature of the student’s disability. ODE has developed a decision making resource to help guide IEP team discussions in this area, but the final decision lies with the local team. The default test for a given student should be the ELPA Summative; the Alt ELPA should only be administered after the IEP team has decided that the student meets all the eligibility criteria for participation in the Alt ELPA and has recorded that decision in the student’s IEP plan.</a:t>
            </a:r>
            <a:endParaRPr/>
          </a:p>
          <a:p>
            <a:pPr marL="0" lvl="0" indent="0" algn="l" rtl="0">
              <a:spcBef>
                <a:spcPts val="0"/>
              </a:spcBef>
              <a:spcAft>
                <a:spcPts val="0"/>
              </a:spcAft>
              <a:buNone/>
            </a:pPr>
            <a:endParaRPr/>
          </a:p>
          <a:p>
            <a:pPr marL="0" lvl="0" indent="0" algn="l" rtl="0">
              <a:spcBef>
                <a:spcPts val="0"/>
              </a:spcBef>
              <a:spcAft>
                <a:spcPts val="0"/>
              </a:spcAft>
              <a:buNone/>
            </a:pPr>
            <a:r>
              <a:rPr lang="en"/>
              <a:t>Be very careful not to overly broaden participation in the Alt ELPA. This test is not intended for every student with a disability, domain exemption, or who may perform poorly on the ELPA Summative. This test is not a backup or second chance at the ELPA Summative. It is an independent test for students with EL status who are experiencing the most significant cognitive disabilities. We will discuss that definition in more detail on the next slide.</a:t>
            </a:r>
            <a:endParaRPr/>
          </a:p>
          <a:p>
            <a:pPr marL="0" lvl="0" indent="0" algn="l" rtl="0">
              <a:spcBef>
                <a:spcPts val="0"/>
              </a:spcBef>
              <a:spcAft>
                <a:spcPts val="0"/>
              </a:spcAft>
              <a:buNone/>
            </a:pPr>
            <a:endParaRPr/>
          </a:p>
          <a:p>
            <a:pPr marL="0" lvl="0" indent="0" algn="l" rtl="0">
              <a:spcBef>
                <a:spcPts val="0"/>
              </a:spcBef>
              <a:spcAft>
                <a:spcPts val="0"/>
              </a:spcAft>
              <a:buNone/>
            </a:pPr>
            <a:r>
              <a:rPr lang="en"/>
              <a:t>https://www.oregon.gov/ode/educator-resources/assessment/Documents/Alt_ELPA_Decision_Making_Resource.pdf</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f4921338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f4921338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stated in the Alt ELPA Decision Making Resource, students who “experience the most significant cognitive disabilities” commonly have test scores two or more standard deviations below the mean on a standardized individually administered intelligence test and also demonstrate commensurate deficits in adaptive behavior. </a:t>
            </a:r>
            <a:endParaRPr/>
          </a:p>
          <a:p>
            <a:pPr marL="0" lvl="0" indent="0" algn="l" rtl="0">
              <a:spcBef>
                <a:spcPts val="0"/>
              </a:spcBef>
              <a:spcAft>
                <a:spcPts val="0"/>
              </a:spcAft>
              <a:buNone/>
            </a:pPr>
            <a:endParaRPr/>
          </a:p>
          <a:p>
            <a:pPr marL="0" lvl="0" indent="0" algn="l" rtl="0">
              <a:spcBef>
                <a:spcPts val="0"/>
              </a:spcBef>
              <a:spcAft>
                <a:spcPts val="0"/>
              </a:spcAft>
              <a:buNone/>
            </a:pPr>
            <a:r>
              <a:rPr lang="en"/>
              <a:t>The cognitive disability must significantly impact the student’s educational performance and ability to generalize learning from one setting to another. </a:t>
            </a:r>
            <a:endParaRPr/>
          </a:p>
          <a:p>
            <a:pPr marL="0" lvl="0" indent="0" algn="l" rtl="0">
              <a:spcBef>
                <a:spcPts val="0"/>
              </a:spcBef>
              <a:spcAft>
                <a:spcPts val="0"/>
              </a:spcAft>
              <a:buNone/>
            </a:pPr>
            <a:endParaRPr/>
          </a:p>
          <a:p>
            <a:pPr marL="0" lvl="0" indent="0" algn="l" rtl="0">
              <a:spcBef>
                <a:spcPts val="0"/>
              </a:spcBef>
              <a:spcAft>
                <a:spcPts val="0"/>
              </a:spcAft>
              <a:buNone/>
            </a:pPr>
            <a:r>
              <a:rPr lang="en"/>
              <a:t>Students experiencing significant cognitive disabilities typically need highly specialized education and/or social support, psychological services, assistive technology devices, and/or medical services to access an educational program. They may also rely on adults for safety, personal care or hygiene and physical or verbal supports. </a:t>
            </a:r>
            <a:endParaRPr/>
          </a:p>
          <a:p>
            <a:pPr marL="0" lvl="0" indent="0" algn="l" rtl="0">
              <a:spcBef>
                <a:spcPts val="0"/>
              </a:spcBef>
              <a:spcAft>
                <a:spcPts val="0"/>
              </a:spcAft>
              <a:buNone/>
            </a:pPr>
            <a:endParaRPr/>
          </a:p>
          <a:p>
            <a:pPr marL="0" lvl="0" indent="0" algn="l" rtl="0">
              <a:spcBef>
                <a:spcPts val="0"/>
              </a:spcBef>
              <a:spcAft>
                <a:spcPts val="0"/>
              </a:spcAft>
              <a:buNone/>
            </a:pPr>
            <a:r>
              <a:rPr lang="en"/>
              <a:t>These intensive and on-going supports and services are typically provided directly by educators and are delivered across all educational and community settings.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9f4921338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9f4921338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Because the student population which participates in the Alt ELPA is highly diverse, all administrations of the Alt ELPA will take place in a separate setting, with one TA and one student. District personnel who are familiar with both the ELPA Screener and the ELPA Summative will recognize some features of the Alt ELPA. The test has a similar look and feel to Oregon’s other ELPA tests, and will sometimes require the TA to enter information using the student’s computer. Like Oregon’s remote ELPA Summative, the four domains of the Alt ELPA are broken out into separate domain tests, each of which is opened and completed independently of the others. Every domain test has 11 items. The first item is not scored, and helps establish student participation. The following 10 items are scored. In the Writing and Speaking domains, some or even all of the items will require in-the-moment TA scoring. There is no off-site human scoring, and therefore no recording; any student performance which requires human scoring will be scored by the administering TA.</a:t>
            </a:r>
            <a:endParaRPr/>
          </a:p>
          <a:p>
            <a:pPr marL="0" lvl="0" indent="0" algn="l" rtl="0">
              <a:spcBef>
                <a:spcPts val="0"/>
              </a:spcBef>
              <a:spcAft>
                <a:spcPts val="0"/>
              </a:spcAft>
              <a:buNone/>
            </a:pPr>
            <a:endParaRPr/>
          </a:p>
          <a:p>
            <a:pPr marL="0" lvl="0" indent="0" algn="l" rtl="0">
              <a:spcBef>
                <a:spcPts val="0"/>
              </a:spcBef>
              <a:spcAft>
                <a:spcPts val="0"/>
              </a:spcAft>
              <a:buNone/>
            </a:pPr>
            <a:r>
              <a:rPr lang="en"/>
              <a:t>As with all of Oregon’s tests, the Alt ELPA offers many supports and accommodations, including domain exemptions. Consult the Oregon Accessibility Manual for more information.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9f4921338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19f4921338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Even though scores from this operational pilot will take longer to arrive in 2023 than in future years, they will still be usable to make exiting decisions for participating students. As a reminder, students will EL status will participate in either the ELPA Summative or the Alt ELPA, but not both.</a:t>
            </a:r>
            <a:endParaRPr/>
          </a:p>
          <a:p>
            <a:pPr marL="0" lvl="0" indent="0" algn="l" rtl="0">
              <a:spcBef>
                <a:spcPts val="0"/>
              </a:spcBef>
              <a:spcAft>
                <a:spcPts val="0"/>
              </a:spcAft>
              <a:buNone/>
            </a:pPr>
            <a:endParaRPr/>
          </a:p>
          <a:p>
            <a:pPr marL="0" lvl="0" indent="0" algn="l" rtl="0">
              <a:spcBef>
                <a:spcPts val="0"/>
              </a:spcBef>
              <a:spcAft>
                <a:spcPts val="0"/>
              </a:spcAft>
              <a:buNone/>
            </a:pPr>
            <a:r>
              <a:rPr lang="en"/>
              <a:t>Educators should also be aware that regardless of how the student scores, the decision to participate in the Alt ELPA, like a decision to participate in Oregon Extended assessments, marks a significant shift in the student’s educational career. This decision may, for instance, place the student on a track to earn a modified rather than a regular high school diploma. For this and other reasons, the decision should not be taken lightly.</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1"/>
        <p:cNvGrpSpPr/>
        <p:nvPr/>
      </p:nvGrpSpPr>
      <p:grpSpPr>
        <a:xfrm>
          <a:off x="0" y="0"/>
          <a:ext cx="0" cy="0"/>
          <a:chOff x="0" y="0"/>
          <a:chExt cx="0" cy="0"/>
        </a:xfrm>
      </p:grpSpPr>
      <p:sp>
        <p:nvSpPr>
          <p:cNvPr id="12" name="Google Shape;12;p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 name="Google Shape;13;p2"/>
          <p:cNvSpPr/>
          <p:nvPr/>
        </p:nvSpPr>
        <p:spPr>
          <a:xfrm>
            <a:off x="154641" y="4461062"/>
            <a:ext cx="88314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4" name="Google Shape;14;p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5" name="Google Shape;15;p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7" name="Google Shape;17;p2"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18" name="Google Shape;18;p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19" name="Google Shape;19;p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1"/>
        <p:cNvGrpSpPr/>
        <p:nvPr/>
      </p:nvGrpSpPr>
      <p:grpSpPr>
        <a:xfrm>
          <a:off x="0" y="0"/>
          <a:ext cx="0" cy="0"/>
          <a:chOff x="0" y="0"/>
          <a:chExt cx="0" cy="0"/>
        </a:xfrm>
      </p:grpSpPr>
      <p:sp>
        <p:nvSpPr>
          <p:cNvPr id="72" name="Google Shape;72;p1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3" name="Google Shape;73;p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4" name="Google Shape;74;p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 name="Google Shape;75;p11"/>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6" name="Google Shape;76;p1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7" name="Google Shape;77;p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78"/>
        <p:cNvGrpSpPr/>
        <p:nvPr/>
      </p:nvGrpSpPr>
      <p:grpSpPr>
        <a:xfrm>
          <a:off x="0" y="0"/>
          <a:ext cx="0" cy="0"/>
          <a:chOff x="0" y="0"/>
          <a:chExt cx="0" cy="0"/>
        </a:xfrm>
      </p:grpSpPr>
      <p:sp>
        <p:nvSpPr>
          <p:cNvPr id="79" name="Google Shape;79;p1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0" name="Google Shape;80;p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1" name="Google Shape;81;p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82" name="Google Shape;82;p1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3" name="Google Shape;83;p1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4" name="Google Shape;84;p1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85" name="Google Shape;85;p1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87"/>
        <p:cNvGrpSpPr/>
        <p:nvPr/>
      </p:nvGrpSpPr>
      <p:grpSpPr>
        <a:xfrm>
          <a:off x="0" y="0"/>
          <a:ext cx="0" cy="0"/>
          <a:chOff x="0" y="0"/>
          <a:chExt cx="0" cy="0"/>
        </a:xfrm>
      </p:grpSpPr>
      <p:sp>
        <p:nvSpPr>
          <p:cNvPr id="88" name="Google Shape;88;p1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 name="Google Shape;89;p13"/>
          <p:cNvSpPr/>
          <p:nvPr/>
        </p:nvSpPr>
        <p:spPr>
          <a:xfrm>
            <a:off x="154641" y="4461062"/>
            <a:ext cx="88314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0" name="Google Shape;90;p1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1" name="Google Shape;91;p1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93" name="Google Shape;93;p13"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94" name="Google Shape;94;p1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5" name="Google Shape;95;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96"/>
        <p:cNvGrpSpPr/>
        <p:nvPr/>
      </p:nvGrpSpPr>
      <p:grpSpPr>
        <a:xfrm>
          <a:off x="0" y="0"/>
          <a:ext cx="0" cy="0"/>
          <a:chOff x="0" y="0"/>
          <a:chExt cx="0" cy="0"/>
        </a:xfrm>
      </p:grpSpPr>
      <p:sp>
        <p:nvSpPr>
          <p:cNvPr id="97" name="Google Shape;97;p1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8" name="Google Shape;98;p14"/>
          <p:cNvSpPr/>
          <p:nvPr/>
        </p:nvSpPr>
        <p:spPr>
          <a:xfrm>
            <a:off x="154640" y="1866568"/>
            <a:ext cx="88314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9" name="Google Shape;99;p1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00" name="Google Shape;100;p14"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101" name="Google Shape;101;p1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2" name="Google Shape;102;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03"/>
        <p:cNvGrpSpPr/>
        <p:nvPr/>
      </p:nvGrpSpPr>
      <p:grpSpPr>
        <a:xfrm>
          <a:off x="0" y="0"/>
          <a:ext cx="0" cy="0"/>
          <a:chOff x="0" y="0"/>
          <a:chExt cx="0" cy="0"/>
        </a:xfrm>
      </p:grpSpPr>
      <p:sp>
        <p:nvSpPr>
          <p:cNvPr id="104" name="Google Shape;104;p1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5" name="Google Shape;105;p15"/>
          <p:cNvSpPr/>
          <p:nvPr/>
        </p:nvSpPr>
        <p:spPr>
          <a:xfrm>
            <a:off x="154641" y="161365"/>
            <a:ext cx="8831400" cy="10479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 name="Google Shape;106;p1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1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1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9" name="Google Shape;109;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10"/>
        <p:cNvGrpSpPr/>
        <p:nvPr/>
      </p:nvGrpSpPr>
      <p:grpSpPr>
        <a:xfrm>
          <a:off x="0" y="0"/>
          <a:ext cx="0" cy="0"/>
          <a:chOff x="0" y="0"/>
          <a:chExt cx="0" cy="0"/>
        </a:xfrm>
      </p:grpSpPr>
      <p:sp>
        <p:nvSpPr>
          <p:cNvPr id="111" name="Google Shape;111;p1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2" name="Google Shape;112;p16"/>
          <p:cNvSpPr/>
          <p:nvPr/>
        </p:nvSpPr>
        <p:spPr>
          <a:xfrm>
            <a:off x="154642" y="161365"/>
            <a:ext cx="3547800" cy="48240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3" name="Google Shape;113;p16"/>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16"/>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5" name="Google Shape;115;p16"/>
          <p:cNvSpPr>
            <a:spLocks noGrp="1"/>
          </p:cNvSpPr>
          <p:nvPr>
            <p:ph type="pic" idx="2"/>
          </p:nvPr>
        </p:nvSpPr>
        <p:spPr>
          <a:xfrm>
            <a:off x="537883" y="2655094"/>
            <a:ext cx="2949000" cy="1740600"/>
          </a:xfrm>
          <a:prstGeom prst="rect">
            <a:avLst/>
          </a:prstGeom>
          <a:noFill/>
          <a:ln>
            <a:noFill/>
          </a:ln>
        </p:spPr>
      </p:sp>
      <p:sp>
        <p:nvSpPr>
          <p:cNvPr id="116" name="Google Shape;116;p1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7" name="Google Shape;117;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0" name="Google Shape;120;p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1" name="Google Shape;121;p1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18"/>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1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 name="Google Shape;127;p1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8" name="Google Shape;128;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29"/>
        <p:cNvGrpSpPr/>
        <p:nvPr/>
      </p:nvGrpSpPr>
      <p:grpSpPr>
        <a:xfrm>
          <a:off x="0" y="0"/>
          <a:ext cx="0" cy="0"/>
          <a:chOff x="0" y="0"/>
          <a:chExt cx="0" cy="0"/>
        </a:xfrm>
      </p:grpSpPr>
      <p:sp>
        <p:nvSpPr>
          <p:cNvPr id="130" name="Google Shape;130;p1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1" name="Google Shape;131;p1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1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3" name="Google Shape;133;p1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1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5" name="Google Shape;135;p1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6" name="Google Shape;136;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37"/>
        <p:cNvGrpSpPr/>
        <p:nvPr/>
      </p:nvGrpSpPr>
      <p:grpSpPr>
        <a:xfrm>
          <a:off x="0" y="0"/>
          <a:ext cx="0" cy="0"/>
          <a:chOff x="0" y="0"/>
          <a:chExt cx="0" cy="0"/>
        </a:xfrm>
      </p:grpSpPr>
      <p:sp>
        <p:nvSpPr>
          <p:cNvPr id="138" name="Google Shape;138;p2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9" name="Google Shape;139;p2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 name="Google Shape;140;p2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1" name="Google Shape;141;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0"/>
        <p:cNvGrpSpPr/>
        <p:nvPr/>
      </p:nvGrpSpPr>
      <p:grpSpPr>
        <a:xfrm>
          <a:off x="0" y="0"/>
          <a:ext cx="0" cy="0"/>
          <a:chOff x="0" y="0"/>
          <a:chExt cx="0" cy="0"/>
        </a:xfrm>
      </p:grpSpPr>
      <p:sp>
        <p:nvSpPr>
          <p:cNvPr id="21" name="Google Shape;21;p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 name="Google Shape;22;p3"/>
          <p:cNvSpPr/>
          <p:nvPr/>
        </p:nvSpPr>
        <p:spPr>
          <a:xfrm>
            <a:off x="154640" y="1866568"/>
            <a:ext cx="88314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3" name="Google Shape;23;p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4" name="Google Shape;24;p3"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25" name="Google Shape;25;p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 name="Google Shape;26;p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2"/>
        <p:cNvGrpSpPr/>
        <p:nvPr/>
      </p:nvGrpSpPr>
      <p:grpSpPr>
        <a:xfrm>
          <a:off x="0" y="0"/>
          <a:ext cx="0" cy="0"/>
          <a:chOff x="0" y="0"/>
          <a:chExt cx="0" cy="0"/>
        </a:xfrm>
      </p:grpSpPr>
      <p:sp>
        <p:nvSpPr>
          <p:cNvPr id="143" name="Google Shape;143;p2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44" name="Google Shape;144;p2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 name="Google Shape;145;p2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6" name="Google Shape;146;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47"/>
        <p:cNvGrpSpPr/>
        <p:nvPr/>
      </p:nvGrpSpPr>
      <p:grpSpPr>
        <a:xfrm>
          <a:off x="0" y="0"/>
          <a:ext cx="0" cy="0"/>
          <a:chOff x="0" y="0"/>
          <a:chExt cx="0" cy="0"/>
        </a:xfrm>
      </p:grpSpPr>
      <p:sp>
        <p:nvSpPr>
          <p:cNvPr id="148" name="Google Shape;148;p2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9" name="Google Shape;149;p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0" name="Google Shape;150;p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1" name="Google Shape;151;p22"/>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2" name="Google Shape;152;p2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3" name="Google Shape;153;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54"/>
        <p:cNvGrpSpPr/>
        <p:nvPr/>
      </p:nvGrpSpPr>
      <p:grpSpPr>
        <a:xfrm>
          <a:off x="0" y="0"/>
          <a:ext cx="0" cy="0"/>
          <a:chOff x="0" y="0"/>
          <a:chExt cx="0" cy="0"/>
        </a:xfrm>
      </p:grpSpPr>
      <p:sp>
        <p:nvSpPr>
          <p:cNvPr id="155" name="Google Shape;155;p2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6" name="Google Shape;156;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7" name="Google Shape;157;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58" name="Google Shape;158;p2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59" name="Google Shape;159;p2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60" name="Google Shape;160;p2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61" name="Google Shape;161;p2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63"/>
        <p:cNvGrpSpPr/>
        <p:nvPr/>
      </p:nvGrpSpPr>
      <p:grpSpPr>
        <a:xfrm>
          <a:off x="0" y="0"/>
          <a:ext cx="0" cy="0"/>
          <a:chOff x="0" y="0"/>
          <a:chExt cx="0" cy="0"/>
        </a:xfrm>
      </p:grpSpPr>
      <p:sp>
        <p:nvSpPr>
          <p:cNvPr id="164" name="Google Shape;164;p2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5" name="Google Shape;165;p24"/>
          <p:cNvSpPr/>
          <p:nvPr/>
        </p:nvSpPr>
        <p:spPr>
          <a:xfrm>
            <a:off x="154641" y="4461062"/>
            <a:ext cx="88314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6" name="Google Shape;166;p2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67" name="Google Shape;167;p2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8" name="Google Shape;168;p2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69" name="Google Shape;169;p24"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170" name="Google Shape;170;p2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1" name="Google Shape;171;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72"/>
        <p:cNvGrpSpPr/>
        <p:nvPr/>
      </p:nvGrpSpPr>
      <p:grpSpPr>
        <a:xfrm>
          <a:off x="0" y="0"/>
          <a:ext cx="0" cy="0"/>
          <a:chOff x="0" y="0"/>
          <a:chExt cx="0" cy="0"/>
        </a:xfrm>
      </p:grpSpPr>
      <p:sp>
        <p:nvSpPr>
          <p:cNvPr id="173" name="Google Shape;173;p2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4" name="Google Shape;174;p25"/>
          <p:cNvSpPr/>
          <p:nvPr/>
        </p:nvSpPr>
        <p:spPr>
          <a:xfrm>
            <a:off x="154640" y="1866568"/>
            <a:ext cx="88314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75" name="Google Shape;175;p2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25"/>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7" name="Google Shape;177;p25"/>
          <p:cNvSpPr txBox="1">
            <a:spLocks noGrp="1"/>
          </p:cNvSpPr>
          <p:nvPr>
            <p:ph type="ftr" idx="11"/>
          </p:nvPr>
        </p:nvSpPr>
        <p:spPr>
          <a:xfrm>
            <a:off x="537882" y="4604845"/>
            <a:ext cx="21483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8" name="Google Shape;178;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79" name="Google Shape;179;p25"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180" name="Google Shape;180;p2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81"/>
        <p:cNvGrpSpPr/>
        <p:nvPr/>
      </p:nvGrpSpPr>
      <p:grpSpPr>
        <a:xfrm>
          <a:off x="0" y="0"/>
          <a:ext cx="0" cy="0"/>
          <a:chOff x="0" y="0"/>
          <a:chExt cx="0" cy="0"/>
        </a:xfrm>
      </p:grpSpPr>
      <p:sp>
        <p:nvSpPr>
          <p:cNvPr id="182" name="Google Shape;182;p2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3" name="Google Shape;183;p26"/>
          <p:cNvSpPr/>
          <p:nvPr/>
        </p:nvSpPr>
        <p:spPr>
          <a:xfrm>
            <a:off x="154641" y="161365"/>
            <a:ext cx="8831400" cy="10479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2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5" name="Google Shape;185;p2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6" name="Google Shape;186;p2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7" name="Google Shape;187;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88"/>
        <p:cNvGrpSpPr/>
        <p:nvPr/>
      </p:nvGrpSpPr>
      <p:grpSpPr>
        <a:xfrm>
          <a:off x="0" y="0"/>
          <a:ext cx="0" cy="0"/>
          <a:chOff x="0" y="0"/>
          <a:chExt cx="0" cy="0"/>
        </a:xfrm>
      </p:grpSpPr>
      <p:sp>
        <p:nvSpPr>
          <p:cNvPr id="189" name="Google Shape;189;p2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0" name="Google Shape;190;p27"/>
          <p:cNvSpPr/>
          <p:nvPr/>
        </p:nvSpPr>
        <p:spPr>
          <a:xfrm>
            <a:off x="154642" y="161365"/>
            <a:ext cx="3547800" cy="48240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1" name="Google Shape;191;p27"/>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2" name="Google Shape;192;p27"/>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93" name="Google Shape;193;p27"/>
          <p:cNvSpPr>
            <a:spLocks noGrp="1"/>
          </p:cNvSpPr>
          <p:nvPr>
            <p:ph type="pic" idx="2"/>
          </p:nvPr>
        </p:nvSpPr>
        <p:spPr>
          <a:xfrm>
            <a:off x="537883" y="2655094"/>
            <a:ext cx="2949000" cy="1740600"/>
          </a:xfrm>
          <a:prstGeom prst="rect">
            <a:avLst/>
          </a:prstGeom>
          <a:noFill/>
          <a:ln>
            <a:noFill/>
          </a:ln>
        </p:spPr>
      </p:sp>
      <p:sp>
        <p:nvSpPr>
          <p:cNvPr id="194" name="Google Shape;194;p2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5" name="Google Shape;195;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8" name="Google Shape;198;p2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9" name="Google Shape;199;p2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0" name="Google Shape;200;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3" name="Google Shape;203;p29"/>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4" name="Google Shape;204;p2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 name="Google Shape;205;p2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6" name="Google Shape;206;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07"/>
        <p:cNvGrpSpPr/>
        <p:nvPr/>
      </p:nvGrpSpPr>
      <p:grpSpPr>
        <a:xfrm>
          <a:off x="0" y="0"/>
          <a:ext cx="0" cy="0"/>
          <a:chOff x="0" y="0"/>
          <a:chExt cx="0" cy="0"/>
        </a:xfrm>
      </p:grpSpPr>
      <p:sp>
        <p:nvSpPr>
          <p:cNvPr id="208" name="Google Shape;208;p3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9" name="Google Shape;209;p3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0" name="Google Shape;210;p3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1" name="Google Shape;211;p3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2" name="Google Shape;212;p3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3" name="Google Shape;213;p3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4" name="Google Shape;214;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27"/>
        <p:cNvGrpSpPr/>
        <p:nvPr/>
      </p:nvGrpSpPr>
      <p:grpSpPr>
        <a:xfrm>
          <a:off x="0" y="0"/>
          <a:ext cx="0" cy="0"/>
          <a:chOff x="0" y="0"/>
          <a:chExt cx="0" cy="0"/>
        </a:xfrm>
      </p:grpSpPr>
      <p:sp>
        <p:nvSpPr>
          <p:cNvPr id="28" name="Google Shape;28;p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 name="Google Shape;29;p4"/>
          <p:cNvSpPr/>
          <p:nvPr/>
        </p:nvSpPr>
        <p:spPr>
          <a:xfrm>
            <a:off x="154641" y="161365"/>
            <a:ext cx="8831400" cy="1047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 name="Google Shape;30;p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31" name="Google Shape;31;p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 name="Google Shape;32;p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 name="Google Shape;33;p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5"/>
        <p:cNvGrpSpPr/>
        <p:nvPr/>
      </p:nvGrpSpPr>
      <p:grpSpPr>
        <a:xfrm>
          <a:off x="0" y="0"/>
          <a:ext cx="0" cy="0"/>
          <a:chOff x="0" y="0"/>
          <a:chExt cx="0" cy="0"/>
        </a:xfrm>
      </p:grpSpPr>
      <p:sp>
        <p:nvSpPr>
          <p:cNvPr id="216" name="Google Shape;216;p3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7" name="Google Shape;217;p3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8" name="Google Shape;218;p3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9" name="Google Shape;219;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20"/>
        <p:cNvGrpSpPr/>
        <p:nvPr/>
      </p:nvGrpSpPr>
      <p:grpSpPr>
        <a:xfrm>
          <a:off x="0" y="0"/>
          <a:ext cx="0" cy="0"/>
          <a:chOff x="0" y="0"/>
          <a:chExt cx="0" cy="0"/>
        </a:xfrm>
      </p:grpSpPr>
      <p:sp>
        <p:nvSpPr>
          <p:cNvPr id="221" name="Google Shape;221;p3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22" name="Google Shape;222;p3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3" name="Google Shape;223;p3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24" name="Google Shape;224;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25"/>
        <p:cNvGrpSpPr/>
        <p:nvPr/>
      </p:nvGrpSpPr>
      <p:grpSpPr>
        <a:xfrm>
          <a:off x="0" y="0"/>
          <a:ext cx="0" cy="0"/>
          <a:chOff x="0" y="0"/>
          <a:chExt cx="0" cy="0"/>
        </a:xfrm>
      </p:grpSpPr>
      <p:sp>
        <p:nvSpPr>
          <p:cNvPr id="226" name="Google Shape;226;p3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7" name="Google Shape;227;p3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8" name="Google Shape;228;p3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9" name="Google Shape;229;p33"/>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0" name="Google Shape;230;p3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1" name="Google Shape;231;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32"/>
        <p:cNvGrpSpPr/>
        <p:nvPr/>
      </p:nvGrpSpPr>
      <p:grpSpPr>
        <a:xfrm>
          <a:off x="0" y="0"/>
          <a:ext cx="0" cy="0"/>
          <a:chOff x="0" y="0"/>
          <a:chExt cx="0" cy="0"/>
        </a:xfrm>
      </p:grpSpPr>
      <p:sp>
        <p:nvSpPr>
          <p:cNvPr id="233" name="Google Shape;233;p3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4" name="Google Shape;234;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5" name="Google Shape;235;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36" name="Google Shape;236;p3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7" name="Google Shape;237;p3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8" name="Google Shape;238;p3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9" name="Google Shape;239;p3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41"/>
        <p:cNvGrpSpPr/>
        <p:nvPr/>
      </p:nvGrpSpPr>
      <p:grpSpPr>
        <a:xfrm>
          <a:off x="0" y="0"/>
          <a:ext cx="0" cy="0"/>
          <a:chOff x="0" y="0"/>
          <a:chExt cx="0" cy="0"/>
        </a:xfrm>
      </p:grpSpPr>
      <p:sp>
        <p:nvSpPr>
          <p:cNvPr id="242" name="Google Shape;242;p3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3" name="Google Shape;243;p35"/>
          <p:cNvSpPr/>
          <p:nvPr/>
        </p:nvSpPr>
        <p:spPr>
          <a:xfrm>
            <a:off x="154641" y="4461062"/>
            <a:ext cx="88314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4" name="Google Shape;244;p3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5" name="Google Shape;245;p3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6" name="Google Shape;246;p3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47" name="Google Shape;247;p35"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248" name="Google Shape;248;p3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9" name="Google Shape;249;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50"/>
        <p:cNvGrpSpPr/>
        <p:nvPr/>
      </p:nvGrpSpPr>
      <p:grpSpPr>
        <a:xfrm>
          <a:off x="0" y="0"/>
          <a:ext cx="0" cy="0"/>
          <a:chOff x="0" y="0"/>
          <a:chExt cx="0" cy="0"/>
        </a:xfrm>
      </p:grpSpPr>
      <p:sp>
        <p:nvSpPr>
          <p:cNvPr id="251" name="Google Shape;251;p3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2" name="Google Shape;252;p36"/>
          <p:cNvSpPr/>
          <p:nvPr/>
        </p:nvSpPr>
        <p:spPr>
          <a:xfrm>
            <a:off x="154640" y="1866568"/>
            <a:ext cx="88314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3" name="Google Shape;253;p3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54" name="Google Shape;254;p36"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255" name="Google Shape;255;p3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6" name="Google Shape;256;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57"/>
        <p:cNvGrpSpPr/>
        <p:nvPr/>
      </p:nvGrpSpPr>
      <p:grpSpPr>
        <a:xfrm>
          <a:off x="0" y="0"/>
          <a:ext cx="0" cy="0"/>
          <a:chOff x="0" y="0"/>
          <a:chExt cx="0" cy="0"/>
        </a:xfrm>
      </p:grpSpPr>
      <p:sp>
        <p:nvSpPr>
          <p:cNvPr id="258" name="Google Shape;258;p3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9" name="Google Shape;259;p37"/>
          <p:cNvSpPr/>
          <p:nvPr/>
        </p:nvSpPr>
        <p:spPr>
          <a:xfrm>
            <a:off x="154641" y="161365"/>
            <a:ext cx="8831400" cy="10479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0" name="Google Shape;260;p3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1" name="Google Shape;261;p3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2" name="Google Shape;262;p3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3" name="Google Shape;263;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64"/>
        <p:cNvGrpSpPr/>
        <p:nvPr/>
      </p:nvGrpSpPr>
      <p:grpSpPr>
        <a:xfrm>
          <a:off x="0" y="0"/>
          <a:ext cx="0" cy="0"/>
          <a:chOff x="0" y="0"/>
          <a:chExt cx="0" cy="0"/>
        </a:xfrm>
      </p:grpSpPr>
      <p:sp>
        <p:nvSpPr>
          <p:cNvPr id="265" name="Google Shape;265;p3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6" name="Google Shape;266;p38"/>
          <p:cNvSpPr/>
          <p:nvPr/>
        </p:nvSpPr>
        <p:spPr>
          <a:xfrm>
            <a:off x="154642" y="161365"/>
            <a:ext cx="3547800" cy="48240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7" name="Google Shape;267;p38"/>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8" name="Google Shape;268;p38"/>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69" name="Google Shape;269;p38"/>
          <p:cNvSpPr>
            <a:spLocks noGrp="1"/>
          </p:cNvSpPr>
          <p:nvPr>
            <p:ph type="pic" idx="2"/>
          </p:nvPr>
        </p:nvSpPr>
        <p:spPr>
          <a:xfrm>
            <a:off x="537883" y="2655094"/>
            <a:ext cx="2949000" cy="1740600"/>
          </a:xfrm>
          <a:prstGeom prst="rect">
            <a:avLst/>
          </a:prstGeom>
          <a:noFill/>
          <a:ln>
            <a:noFill/>
          </a:ln>
        </p:spPr>
      </p:sp>
      <p:sp>
        <p:nvSpPr>
          <p:cNvPr id="270" name="Google Shape;270;p3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1" name="Google Shape;271;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72"/>
        <p:cNvGrpSpPr/>
        <p:nvPr/>
      </p:nvGrpSpPr>
      <p:grpSpPr>
        <a:xfrm>
          <a:off x="0" y="0"/>
          <a:ext cx="0" cy="0"/>
          <a:chOff x="0" y="0"/>
          <a:chExt cx="0" cy="0"/>
        </a:xfrm>
      </p:grpSpPr>
      <p:sp>
        <p:nvSpPr>
          <p:cNvPr id="273" name="Google Shape;273;p3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4" name="Google Shape;274;p3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5" name="Google Shape;275;p3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9" name="Google Shape;279;p40"/>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0" name="Google Shape;280;p4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1" name="Google Shape;281;p4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2" name="Google Shape;282;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4"/>
        <p:cNvGrpSpPr/>
        <p:nvPr/>
      </p:nvGrpSpPr>
      <p:grpSpPr>
        <a:xfrm>
          <a:off x="0" y="0"/>
          <a:ext cx="0" cy="0"/>
          <a:chOff x="0" y="0"/>
          <a:chExt cx="0" cy="0"/>
        </a:xfrm>
      </p:grpSpPr>
      <p:sp>
        <p:nvSpPr>
          <p:cNvPr id="35" name="Google Shape;35;p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 name="Google Shape;36;p5"/>
          <p:cNvSpPr/>
          <p:nvPr/>
        </p:nvSpPr>
        <p:spPr>
          <a:xfrm>
            <a:off x="154642" y="161365"/>
            <a:ext cx="3547800" cy="4824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 name="Google Shape;37;p5"/>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5"/>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9" name="Google Shape;39;p5"/>
          <p:cNvSpPr>
            <a:spLocks noGrp="1"/>
          </p:cNvSpPr>
          <p:nvPr>
            <p:ph type="pic" idx="2"/>
          </p:nvPr>
        </p:nvSpPr>
        <p:spPr>
          <a:xfrm>
            <a:off x="537883" y="2655094"/>
            <a:ext cx="2949000" cy="1740600"/>
          </a:xfrm>
          <a:prstGeom prst="rect">
            <a:avLst/>
          </a:prstGeom>
          <a:noFill/>
          <a:ln>
            <a:noFill/>
          </a:ln>
        </p:spPr>
      </p:sp>
      <p:sp>
        <p:nvSpPr>
          <p:cNvPr id="40" name="Google Shape;40;p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 name="Google Shape;41;p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83"/>
        <p:cNvGrpSpPr/>
        <p:nvPr/>
      </p:nvGrpSpPr>
      <p:grpSpPr>
        <a:xfrm>
          <a:off x="0" y="0"/>
          <a:ext cx="0" cy="0"/>
          <a:chOff x="0" y="0"/>
          <a:chExt cx="0" cy="0"/>
        </a:xfrm>
      </p:grpSpPr>
      <p:sp>
        <p:nvSpPr>
          <p:cNvPr id="284" name="Google Shape;284;p4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5" name="Google Shape;285;p4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6" name="Google Shape;286;p4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7" name="Google Shape;287;p4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8" name="Google Shape;288;p4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9" name="Google Shape;289;p4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0" name="Google Shape;290;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91"/>
        <p:cNvGrpSpPr/>
        <p:nvPr/>
      </p:nvGrpSpPr>
      <p:grpSpPr>
        <a:xfrm>
          <a:off x="0" y="0"/>
          <a:ext cx="0" cy="0"/>
          <a:chOff x="0" y="0"/>
          <a:chExt cx="0" cy="0"/>
        </a:xfrm>
      </p:grpSpPr>
      <p:sp>
        <p:nvSpPr>
          <p:cNvPr id="292" name="Google Shape;292;p4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3" name="Google Shape;293;p4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4" name="Google Shape;294;p4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5" name="Google Shape;295;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96"/>
        <p:cNvGrpSpPr/>
        <p:nvPr/>
      </p:nvGrpSpPr>
      <p:grpSpPr>
        <a:xfrm>
          <a:off x="0" y="0"/>
          <a:ext cx="0" cy="0"/>
          <a:chOff x="0" y="0"/>
          <a:chExt cx="0" cy="0"/>
        </a:xfrm>
      </p:grpSpPr>
      <p:sp>
        <p:nvSpPr>
          <p:cNvPr id="297" name="Google Shape;297;p4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98" name="Google Shape;298;p4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9" name="Google Shape;299;p4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0" name="Google Shape;300;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01"/>
        <p:cNvGrpSpPr/>
        <p:nvPr/>
      </p:nvGrpSpPr>
      <p:grpSpPr>
        <a:xfrm>
          <a:off x="0" y="0"/>
          <a:ext cx="0" cy="0"/>
          <a:chOff x="0" y="0"/>
          <a:chExt cx="0" cy="0"/>
        </a:xfrm>
      </p:grpSpPr>
      <p:sp>
        <p:nvSpPr>
          <p:cNvPr id="302" name="Google Shape;302;p4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3" name="Google Shape;303;p4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4" name="Google Shape;304;p4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5" name="Google Shape;305;p44"/>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06" name="Google Shape;306;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7" name="Google Shape;307;p4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08"/>
        <p:cNvGrpSpPr/>
        <p:nvPr/>
      </p:nvGrpSpPr>
      <p:grpSpPr>
        <a:xfrm>
          <a:off x="0" y="0"/>
          <a:ext cx="0" cy="0"/>
          <a:chOff x="0" y="0"/>
          <a:chExt cx="0" cy="0"/>
        </a:xfrm>
      </p:grpSpPr>
      <p:sp>
        <p:nvSpPr>
          <p:cNvPr id="309" name="Google Shape;309;p4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0" name="Google Shape;310;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1" name="Google Shape;311;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12" name="Google Shape;312;p4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13" name="Google Shape;313;p4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14" name="Google Shape;314;p4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15" name="Google Shape;315;p4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17"/>
        <p:cNvGrpSpPr/>
        <p:nvPr/>
      </p:nvGrpSpPr>
      <p:grpSpPr>
        <a:xfrm>
          <a:off x="0" y="0"/>
          <a:ext cx="0" cy="0"/>
          <a:chOff x="0" y="0"/>
          <a:chExt cx="0" cy="0"/>
        </a:xfrm>
      </p:grpSpPr>
      <p:sp>
        <p:nvSpPr>
          <p:cNvPr id="318" name="Google Shape;318;p4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9" name="Google Shape;319;p46"/>
          <p:cNvSpPr/>
          <p:nvPr/>
        </p:nvSpPr>
        <p:spPr>
          <a:xfrm>
            <a:off x="154641" y="4461062"/>
            <a:ext cx="88314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0" name="Google Shape;320;p4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21" name="Google Shape;321;p4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2" name="Google Shape;322;p4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23" name="Google Shape;323;p46"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324" name="Google Shape;324;p4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5" name="Google Shape;325;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26"/>
        <p:cNvGrpSpPr/>
        <p:nvPr/>
      </p:nvGrpSpPr>
      <p:grpSpPr>
        <a:xfrm>
          <a:off x="0" y="0"/>
          <a:ext cx="0" cy="0"/>
          <a:chOff x="0" y="0"/>
          <a:chExt cx="0" cy="0"/>
        </a:xfrm>
      </p:grpSpPr>
      <p:sp>
        <p:nvSpPr>
          <p:cNvPr id="327" name="Google Shape;327;p4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8" name="Google Shape;328;p47"/>
          <p:cNvSpPr/>
          <p:nvPr/>
        </p:nvSpPr>
        <p:spPr>
          <a:xfrm>
            <a:off x="154640" y="1866568"/>
            <a:ext cx="88314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29" name="Google Shape;329;p4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30" name="Google Shape;330;p47"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331" name="Google Shape;331;p4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2" name="Google Shape;332;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33"/>
        <p:cNvGrpSpPr/>
        <p:nvPr/>
      </p:nvGrpSpPr>
      <p:grpSpPr>
        <a:xfrm>
          <a:off x="0" y="0"/>
          <a:ext cx="0" cy="0"/>
          <a:chOff x="0" y="0"/>
          <a:chExt cx="0" cy="0"/>
        </a:xfrm>
      </p:grpSpPr>
      <p:sp>
        <p:nvSpPr>
          <p:cNvPr id="334" name="Google Shape;334;p4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5" name="Google Shape;335;p48"/>
          <p:cNvSpPr/>
          <p:nvPr/>
        </p:nvSpPr>
        <p:spPr>
          <a:xfrm>
            <a:off x="154641" y="161365"/>
            <a:ext cx="8831400" cy="10479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6" name="Google Shape;336;p4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7" name="Google Shape;337;p4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8" name="Google Shape;338;p4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9" name="Google Shape;339;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40"/>
        <p:cNvGrpSpPr/>
        <p:nvPr/>
      </p:nvGrpSpPr>
      <p:grpSpPr>
        <a:xfrm>
          <a:off x="0" y="0"/>
          <a:ext cx="0" cy="0"/>
          <a:chOff x="0" y="0"/>
          <a:chExt cx="0" cy="0"/>
        </a:xfrm>
      </p:grpSpPr>
      <p:sp>
        <p:nvSpPr>
          <p:cNvPr id="341" name="Google Shape;341;p4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2" name="Google Shape;342;p49"/>
          <p:cNvSpPr/>
          <p:nvPr/>
        </p:nvSpPr>
        <p:spPr>
          <a:xfrm>
            <a:off x="154642" y="161365"/>
            <a:ext cx="3547800" cy="48240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3" name="Google Shape;343;p4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4" name="Google Shape;344;p49"/>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45" name="Google Shape;345;p49"/>
          <p:cNvSpPr>
            <a:spLocks noGrp="1"/>
          </p:cNvSpPr>
          <p:nvPr>
            <p:ph type="pic" idx="2"/>
          </p:nvPr>
        </p:nvSpPr>
        <p:spPr>
          <a:xfrm>
            <a:off x="537883" y="2655094"/>
            <a:ext cx="2949000" cy="1740600"/>
          </a:xfrm>
          <a:prstGeom prst="rect">
            <a:avLst/>
          </a:prstGeom>
          <a:noFill/>
          <a:ln>
            <a:noFill/>
          </a:ln>
        </p:spPr>
      </p:sp>
      <p:sp>
        <p:nvSpPr>
          <p:cNvPr id="346" name="Google Shape;346;p4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7" name="Google Shape;347;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48"/>
        <p:cNvGrpSpPr/>
        <p:nvPr/>
      </p:nvGrpSpPr>
      <p:grpSpPr>
        <a:xfrm>
          <a:off x="0" y="0"/>
          <a:ext cx="0" cy="0"/>
          <a:chOff x="0" y="0"/>
          <a:chExt cx="0" cy="0"/>
        </a:xfrm>
      </p:grpSpPr>
      <p:sp>
        <p:nvSpPr>
          <p:cNvPr id="349" name="Google Shape;349;p5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0" name="Google Shape;350;p5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1" name="Google Shape;351;p5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52" name="Google Shape;352;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 name="Google Shape;44;p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 name="Google Shape;46;p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53"/>
        <p:cNvGrpSpPr/>
        <p:nvPr/>
      </p:nvGrpSpPr>
      <p:grpSpPr>
        <a:xfrm>
          <a:off x="0" y="0"/>
          <a:ext cx="0" cy="0"/>
          <a:chOff x="0" y="0"/>
          <a:chExt cx="0" cy="0"/>
        </a:xfrm>
      </p:grpSpPr>
      <p:sp>
        <p:nvSpPr>
          <p:cNvPr id="354" name="Google Shape;354;p5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5" name="Google Shape;355;p51"/>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6" name="Google Shape;356;p5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7" name="Google Shape;357;p5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58" name="Google Shape;358;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59"/>
        <p:cNvGrpSpPr/>
        <p:nvPr/>
      </p:nvGrpSpPr>
      <p:grpSpPr>
        <a:xfrm>
          <a:off x="0" y="0"/>
          <a:ext cx="0" cy="0"/>
          <a:chOff x="0" y="0"/>
          <a:chExt cx="0" cy="0"/>
        </a:xfrm>
      </p:grpSpPr>
      <p:sp>
        <p:nvSpPr>
          <p:cNvPr id="360" name="Google Shape;360;p5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1" name="Google Shape;361;p5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2" name="Google Shape;362;p5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3" name="Google Shape;363;p5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4" name="Google Shape;364;p5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5" name="Google Shape;365;p5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6" name="Google Shape;366;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67"/>
        <p:cNvGrpSpPr/>
        <p:nvPr/>
      </p:nvGrpSpPr>
      <p:grpSpPr>
        <a:xfrm>
          <a:off x="0" y="0"/>
          <a:ext cx="0" cy="0"/>
          <a:chOff x="0" y="0"/>
          <a:chExt cx="0" cy="0"/>
        </a:xfrm>
      </p:grpSpPr>
      <p:sp>
        <p:nvSpPr>
          <p:cNvPr id="368" name="Google Shape;368;p5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9" name="Google Shape;369;p5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0" name="Google Shape;370;p5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1" name="Google Shape;371;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72"/>
        <p:cNvGrpSpPr/>
        <p:nvPr/>
      </p:nvGrpSpPr>
      <p:grpSpPr>
        <a:xfrm>
          <a:off x="0" y="0"/>
          <a:ext cx="0" cy="0"/>
          <a:chOff x="0" y="0"/>
          <a:chExt cx="0" cy="0"/>
        </a:xfrm>
      </p:grpSpPr>
      <p:sp>
        <p:nvSpPr>
          <p:cNvPr id="373" name="Google Shape;373;p5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74" name="Google Shape;374;p5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5" name="Google Shape;375;p5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6" name="Google Shape;376;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77"/>
        <p:cNvGrpSpPr/>
        <p:nvPr/>
      </p:nvGrpSpPr>
      <p:grpSpPr>
        <a:xfrm>
          <a:off x="0" y="0"/>
          <a:ext cx="0" cy="0"/>
          <a:chOff x="0" y="0"/>
          <a:chExt cx="0" cy="0"/>
        </a:xfrm>
      </p:grpSpPr>
      <p:sp>
        <p:nvSpPr>
          <p:cNvPr id="378" name="Google Shape;378;p5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9" name="Google Shape;379;p5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0" name="Google Shape;380;p5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1" name="Google Shape;381;p55"/>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82" name="Google Shape;382;p5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3" name="Google Shape;383;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84"/>
        <p:cNvGrpSpPr/>
        <p:nvPr/>
      </p:nvGrpSpPr>
      <p:grpSpPr>
        <a:xfrm>
          <a:off x="0" y="0"/>
          <a:ext cx="0" cy="0"/>
          <a:chOff x="0" y="0"/>
          <a:chExt cx="0" cy="0"/>
        </a:xfrm>
      </p:grpSpPr>
      <p:sp>
        <p:nvSpPr>
          <p:cNvPr id="385" name="Google Shape;385;p5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86" name="Google Shape;386;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7" name="Google Shape;387;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88" name="Google Shape;388;p5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89" name="Google Shape;389;p5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90" name="Google Shape;390;p5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91" name="Google Shape;391;p5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2" name="Google Shape;392;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93"/>
        <p:cNvGrpSpPr/>
        <p:nvPr/>
      </p:nvGrpSpPr>
      <p:grpSpPr>
        <a:xfrm>
          <a:off x="0" y="0"/>
          <a:ext cx="0" cy="0"/>
          <a:chOff x="0" y="0"/>
          <a:chExt cx="0" cy="0"/>
        </a:xfrm>
      </p:grpSpPr>
      <p:sp>
        <p:nvSpPr>
          <p:cNvPr id="394" name="Google Shape;394;p5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5" name="Google Shape;395;p57"/>
          <p:cNvSpPr/>
          <p:nvPr/>
        </p:nvSpPr>
        <p:spPr>
          <a:xfrm>
            <a:off x="154641" y="4461062"/>
            <a:ext cx="88314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96" name="Google Shape;396;p5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97" name="Google Shape;397;p5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8" name="Google Shape;398;p5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99" name="Google Shape;399;p57"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400" name="Google Shape;400;p5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1" name="Google Shape;401;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02"/>
        <p:cNvGrpSpPr/>
        <p:nvPr/>
      </p:nvGrpSpPr>
      <p:grpSpPr>
        <a:xfrm>
          <a:off x="0" y="0"/>
          <a:ext cx="0" cy="0"/>
          <a:chOff x="0" y="0"/>
          <a:chExt cx="0" cy="0"/>
        </a:xfrm>
      </p:grpSpPr>
      <p:sp>
        <p:nvSpPr>
          <p:cNvPr id="403" name="Google Shape;403;p5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4" name="Google Shape;404;p58"/>
          <p:cNvSpPr/>
          <p:nvPr/>
        </p:nvSpPr>
        <p:spPr>
          <a:xfrm>
            <a:off x="154640" y="1866568"/>
            <a:ext cx="88314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05" name="Google Shape;405;p5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06" name="Google Shape;406;p58"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407" name="Google Shape;407;p5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8" name="Google Shape;408;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09"/>
        <p:cNvGrpSpPr/>
        <p:nvPr/>
      </p:nvGrpSpPr>
      <p:grpSpPr>
        <a:xfrm>
          <a:off x="0" y="0"/>
          <a:ext cx="0" cy="0"/>
          <a:chOff x="0" y="0"/>
          <a:chExt cx="0" cy="0"/>
        </a:xfrm>
      </p:grpSpPr>
      <p:sp>
        <p:nvSpPr>
          <p:cNvPr id="410" name="Google Shape;410;p5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1" name="Google Shape;411;p59"/>
          <p:cNvSpPr/>
          <p:nvPr/>
        </p:nvSpPr>
        <p:spPr>
          <a:xfrm>
            <a:off x="154641" y="161365"/>
            <a:ext cx="8831400" cy="10479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2" name="Google Shape;412;p5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3" name="Google Shape;413;p5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4" name="Google Shape;414;p5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5" name="Google Shape;415;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16"/>
        <p:cNvGrpSpPr/>
        <p:nvPr/>
      </p:nvGrpSpPr>
      <p:grpSpPr>
        <a:xfrm>
          <a:off x="0" y="0"/>
          <a:ext cx="0" cy="0"/>
          <a:chOff x="0" y="0"/>
          <a:chExt cx="0" cy="0"/>
        </a:xfrm>
      </p:grpSpPr>
      <p:sp>
        <p:nvSpPr>
          <p:cNvPr id="417" name="Google Shape;417;p6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8" name="Google Shape;418;p60"/>
          <p:cNvSpPr/>
          <p:nvPr/>
        </p:nvSpPr>
        <p:spPr>
          <a:xfrm>
            <a:off x="154642" y="161365"/>
            <a:ext cx="3547800" cy="48240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9" name="Google Shape;419;p6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0" name="Google Shape;420;p60"/>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21" name="Google Shape;421;p60"/>
          <p:cNvSpPr>
            <a:spLocks noGrp="1"/>
          </p:cNvSpPr>
          <p:nvPr>
            <p:ph type="pic" idx="2"/>
          </p:nvPr>
        </p:nvSpPr>
        <p:spPr>
          <a:xfrm>
            <a:off x="537883" y="2655094"/>
            <a:ext cx="2949000" cy="1740600"/>
          </a:xfrm>
          <a:prstGeom prst="rect">
            <a:avLst/>
          </a:prstGeom>
          <a:noFill/>
          <a:ln>
            <a:noFill/>
          </a:ln>
        </p:spPr>
      </p:sp>
      <p:sp>
        <p:nvSpPr>
          <p:cNvPr id="422" name="Google Shape;422;p6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3" name="Google Shape;423;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 name="Google Shape;49;p7"/>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1" name="Google Shape;51;p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2" name="Google Shape;52;p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24"/>
        <p:cNvGrpSpPr/>
        <p:nvPr/>
      </p:nvGrpSpPr>
      <p:grpSpPr>
        <a:xfrm>
          <a:off x="0" y="0"/>
          <a:ext cx="0" cy="0"/>
          <a:chOff x="0" y="0"/>
          <a:chExt cx="0" cy="0"/>
        </a:xfrm>
      </p:grpSpPr>
      <p:sp>
        <p:nvSpPr>
          <p:cNvPr id="425" name="Google Shape;425;p6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6" name="Google Shape;426;p6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7" name="Google Shape;427;p6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29"/>
        <p:cNvGrpSpPr/>
        <p:nvPr/>
      </p:nvGrpSpPr>
      <p:grpSpPr>
        <a:xfrm>
          <a:off x="0" y="0"/>
          <a:ext cx="0" cy="0"/>
          <a:chOff x="0" y="0"/>
          <a:chExt cx="0" cy="0"/>
        </a:xfrm>
      </p:grpSpPr>
      <p:sp>
        <p:nvSpPr>
          <p:cNvPr id="430" name="Google Shape;430;p6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1" name="Google Shape;431;p62"/>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2" name="Google Shape;432;p6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3" name="Google Shape;433;p6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4" name="Google Shape;434;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35"/>
        <p:cNvGrpSpPr/>
        <p:nvPr/>
      </p:nvGrpSpPr>
      <p:grpSpPr>
        <a:xfrm>
          <a:off x="0" y="0"/>
          <a:ext cx="0" cy="0"/>
          <a:chOff x="0" y="0"/>
          <a:chExt cx="0" cy="0"/>
        </a:xfrm>
      </p:grpSpPr>
      <p:sp>
        <p:nvSpPr>
          <p:cNvPr id="436" name="Google Shape;436;p6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37" name="Google Shape;437;p6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8" name="Google Shape;438;p6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39" name="Google Shape;439;p6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0" name="Google Shape;440;p6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1" name="Google Shape;441;p6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2" name="Google Shape;442;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43"/>
        <p:cNvGrpSpPr/>
        <p:nvPr/>
      </p:nvGrpSpPr>
      <p:grpSpPr>
        <a:xfrm>
          <a:off x="0" y="0"/>
          <a:ext cx="0" cy="0"/>
          <a:chOff x="0" y="0"/>
          <a:chExt cx="0" cy="0"/>
        </a:xfrm>
      </p:grpSpPr>
      <p:sp>
        <p:nvSpPr>
          <p:cNvPr id="444" name="Google Shape;444;p6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5" name="Google Shape;445;p6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6" name="Google Shape;446;p6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7" name="Google Shape;447;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48"/>
        <p:cNvGrpSpPr/>
        <p:nvPr/>
      </p:nvGrpSpPr>
      <p:grpSpPr>
        <a:xfrm>
          <a:off x="0" y="0"/>
          <a:ext cx="0" cy="0"/>
          <a:chOff x="0" y="0"/>
          <a:chExt cx="0" cy="0"/>
        </a:xfrm>
      </p:grpSpPr>
      <p:sp>
        <p:nvSpPr>
          <p:cNvPr id="449" name="Google Shape;449;p6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50" name="Google Shape;450;p6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1" name="Google Shape;451;p6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2" name="Google Shape;452;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53"/>
        <p:cNvGrpSpPr/>
        <p:nvPr/>
      </p:nvGrpSpPr>
      <p:grpSpPr>
        <a:xfrm>
          <a:off x="0" y="0"/>
          <a:ext cx="0" cy="0"/>
          <a:chOff x="0" y="0"/>
          <a:chExt cx="0" cy="0"/>
        </a:xfrm>
      </p:grpSpPr>
      <p:sp>
        <p:nvSpPr>
          <p:cNvPr id="454" name="Google Shape;454;p6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55" name="Google Shape;455;p6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56" name="Google Shape;456;p6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7" name="Google Shape;457;p66"/>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58" name="Google Shape;458;p6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9" name="Google Shape;459;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60"/>
        <p:cNvGrpSpPr/>
        <p:nvPr/>
      </p:nvGrpSpPr>
      <p:grpSpPr>
        <a:xfrm>
          <a:off x="0" y="0"/>
          <a:ext cx="0" cy="0"/>
          <a:chOff x="0" y="0"/>
          <a:chExt cx="0" cy="0"/>
        </a:xfrm>
      </p:grpSpPr>
      <p:sp>
        <p:nvSpPr>
          <p:cNvPr id="461" name="Google Shape;461;p6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62" name="Google Shape;462;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63" name="Google Shape;463;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64" name="Google Shape;464;p6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65" name="Google Shape;465;p6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66" name="Google Shape;466;p6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67" name="Google Shape;467;p6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3"/>
        <p:cNvGrpSpPr/>
        <p:nvPr/>
      </p:nvGrpSpPr>
      <p:grpSpPr>
        <a:xfrm>
          <a:off x="0" y="0"/>
          <a:ext cx="0" cy="0"/>
          <a:chOff x="0" y="0"/>
          <a:chExt cx="0" cy="0"/>
        </a:xfrm>
      </p:grpSpPr>
      <p:sp>
        <p:nvSpPr>
          <p:cNvPr id="54" name="Google Shape;54;p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5" name="Google Shape;55;p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 name="Google Shape;56;p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7" name="Google Shape;57;p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0" name="Google Shape;60;p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61"/>
        <p:cNvGrpSpPr/>
        <p:nvPr/>
      </p:nvGrpSpPr>
      <p:grpSpPr>
        <a:xfrm>
          <a:off x="0" y="0"/>
          <a:ext cx="0" cy="0"/>
          <a:chOff x="0" y="0"/>
          <a:chExt cx="0" cy="0"/>
        </a:xfrm>
      </p:grpSpPr>
      <p:sp>
        <p:nvSpPr>
          <p:cNvPr id="62" name="Google Shape;62;p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 name="Google Shape;63;p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5" name="Google Shape;65;p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66"/>
        <p:cNvGrpSpPr/>
        <p:nvPr/>
      </p:nvGrpSpPr>
      <p:grpSpPr>
        <a:xfrm>
          <a:off x="0" y="0"/>
          <a:ext cx="0" cy="0"/>
          <a:chOff x="0" y="0"/>
          <a:chExt cx="0" cy="0"/>
        </a:xfrm>
      </p:grpSpPr>
      <p:sp>
        <p:nvSpPr>
          <p:cNvPr id="67" name="Google Shape;67;p1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68" name="Google Shape;68;p1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0" name="Google Shape;70;p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7" name="Google Shape;7;p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1" descr="Decorative line break"/>
          <p:cNvPicPr preferRelativeResize="0"/>
          <p:nvPr/>
        </p:nvPicPr>
        <p:blipFill rotWithShape="1">
          <a:blip r:embed="rId68">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regon.gov/ode/educator-resources/assessment/Documents/test_admin_manual.pdf#page=13"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osasportal.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osasportal.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oregon.gov/ode/educator-resources/assessment/Documents/esdpartners.pdf" TargetMode="External"/><Relationship Id="rId4" Type="http://schemas.openxmlformats.org/officeDocument/2006/relationships/hyperlink" Target="https://osasportal.org/contact.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sasportal.org/-/media/project/client-portals/oregon/pdf/2022/alt-elpa-user-guide.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oregon.gov/ode/educator-resources/assessment/Documents/Domain_Exemptions_on_ELPA.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foto.wuestenigel.com/notebook-with-2021-todays-agenda-text-on-blue-backgroun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commons.wikimedia.org/wiki/File:Lesieli_Latu_teaches_students_with_a_disability_at_Ngele%27ia_Primary_School_in_Nuku%27alofa,_Tonga._The_class_is_part_of_a_pilot_program_for_The_Inclusive_Education_(TIE)._(10708072715).jp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mason.rivers@ode.oregon.gov"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www.picpedia.org/chalkboard/t/thank-you.html" TargetMode="External"/><Relationship Id="rId5" Type="http://schemas.openxmlformats.org/officeDocument/2006/relationships/image" Target="../media/image15.jpg"/><Relationship Id="rId4" Type="http://schemas.openxmlformats.org/officeDocument/2006/relationships/hyperlink" Target="mailto:ben.wolcott@ode.oregon.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educator-resources/assessment/Documents/Alt_ELPA_Decision_Making_Resource.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pixnio.com/people/both-were-seated-in-wheelchairs-and-both-appear-to-have-overcome-their-disabilities"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speakingofspeechtherap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8"/>
          <p:cNvSpPr txBox="1">
            <a:spLocks noGrp="1"/>
          </p:cNvSpPr>
          <p:nvPr>
            <p:ph type="ctrTitle"/>
          </p:nvPr>
        </p:nvSpPr>
        <p:spPr>
          <a:xfrm>
            <a:off x="1143000" y="1865026"/>
            <a:ext cx="6858000" cy="7674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t>Alt ELPA Informational Webinar</a:t>
            </a:r>
            <a:endParaRPr/>
          </a:p>
        </p:txBody>
      </p:sp>
      <p:sp>
        <p:nvSpPr>
          <p:cNvPr id="474" name="Google Shape;474;p68"/>
          <p:cNvSpPr txBox="1">
            <a:spLocks noGrp="1"/>
          </p:cNvSpPr>
          <p:nvPr>
            <p:ph type="subTitle" idx="1"/>
          </p:nvPr>
        </p:nvSpPr>
        <p:spPr>
          <a:xfrm>
            <a:off x="1143000" y="2701528"/>
            <a:ext cx="6858000" cy="12417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January 5 and 6, 2023</a:t>
            </a:r>
            <a:endParaRPr/>
          </a:p>
          <a:p>
            <a:pPr marL="0" lvl="0" indent="0" algn="ctr" rtl="0">
              <a:spcBef>
                <a:spcPts val="800"/>
              </a:spcBef>
              <a:spcAft>
                <a:spcPts val="0"/>
              </a:spcAft>
              <a:buNone/>
            </a:pPr>
            <a:r>
              <a:rPr lang="en"/>
              <a:t>Mason Rivers, Special Education Assessment Specialist</a:t>
            </a:r>
            <a:endParaRPr/>
          </a:p>
          <a:p>
            <a:pPr marL="0" lvl="0" indent="0" algn="ctr" rtl="0">
              <a:spcBef>
                <a:spcPts val="800"/>
              </a:spcBef>
              <a:spcAft>
                <a:spcPts val="0"/>
              </a:spcAft>
              <a:buNone/>
            </a:pPr>
            <a:r>
              <a:rPr lang="en"/>
              <a:t>Ben Wolcott, English Language Proficiency Assessment Specialist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7"/>
          <p:cNvSpPr txBox="1">
            <a:spLocks noGrp="1"/>
          </p:cNvSpPr>
          <p:nvPr>
            <p:ph type="body" idx="1"/>
          </p:nvPr>
        </p:nvSpPr>
        <p:spPr>
          <a:xfrm>
            <a:off x="537875" y="1369226"/>
            <a:ext cx="8088300" cy="34185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Every district administering this test will need access to at least one trained Test Administrator (TA)</a:t>
            </a:r>
            <a:endParaRPr/>
          </a:p>
          <a:p>
            <a:pPr marL="457200" lvl="0" indent="-317500" algn="l" rtl="0">
              <a:spcBef>
                <a:spcPts val="0"/>
              </a:spcBef>
              <a:spcAft>
                <a:spcPts val="0"/>
              </a:spcAft>
              <a:buSzPts val="1400"/>
              <a:buChar char="●"/>
            </a:pPr>
            <a:r>
              <a:rPr lang="en"/>
              <a:t>In addition, for each TA who administers at least one Speaking or Writing test, a second educator will need to complete the same TA training, to serve as a “second scorer”</a:t>
            </a:r>
            <a:endParaRPr/>
          </a:p>
          <a:p>
            <a:pPr marL="457200" lvl="0" indent="-317500" algn="l" rtl="0">
              <a:spcBef>
                <a:spcPts val="0"/>
              </a:spcBef>
              <a:spcAft>
                <a:spcPts val="0"/>
              </a:spcAft>
              <a:buSzPts val="1400"/>
              <a:buChar char="●"/>
            </a:pPr>
            <a:r>
              <a:rPr lang="en"/>
              <a:t>Best practices:</a:t>
            </a:r>
            <a:endParaRPr/>
          </a:p>
          <a:p>
            <a:pPr marL="914400" lvl="1" indent="-317500" algn="l" rtl="0">
              <a:spcBef>
                <a:spcPts val="0"/>
              </a:spcBef>
              <a:spcAft>
                <a:spcPts val="0"/>
              </a:spcAft>
              <a:buSzPts val="1400"/>
              <a:buChar char="○"/>
            </a:pPr>
            <a:r>
              <a:rPr lang="en"/>
              <a:t>TA is an educator who knows the student well and is familiar and proficient with the student’s mode(s) of communication</a:t>
            </a:r>
            <a:endParaRPr/>
          </a:p>
          <a:p>
            <a:pPr marL="914400" lvl="1" indent="-317500" algn="l" rtl="0">
              <a:spcBef>
                <a:spcPts val="0"/>
              </a:spcBef>
              <a:spcAft>
                <a:spcPts val="0"/>
              </a:spcAft>
              <a:buSzPts val="1400"/>
              <a:buChar char="○"/>
            </a:pPr>
            <a:r>
              <a:rPr lang="en"/>
              <a:t>TA / second scorer team has both special education and English language proficiency expertise (ideally educators who deliver these services to the student)</a:t>
            </a:r>
            <a:endParaRPr/>
          </a:p>
        </p:txBody>
      </p:sp>
      <p:sp>
        <p:nvSpPr>
          <p:cNvPr id="533" name="Google Shape;533;p77"/>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Who Administers?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8"/>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Before Testing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79"/>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Training</a:t>
            </a:r>
            <a:endParaRPr/>
          </a:p>
        </p:txBody>
      </p:sp>
      <p:sp>
        <p:nvSpPr>
          <p:cNvPr id="544" name="Google Shape;544;p79"/>
          <p:cNvSpPr txBox="1">
            <a:spLocks noGrp="1"/>
          </p:cNvSpPr>
          <p:nvPr>
            <p:ph type="body" idx="1"/>
          </p:nvPr>
        </p:nvSpPr>
        <p:spPr>
          <a:xfrm>
            <a:off x="537875" y="1369225"/>
            <a:ext cx="8088300" cy="3297000"/>
          </a:xfrm>
          <a:prstGeom prst="rect">
            <a:avLst/>
          </a:prstGeom>
        </p:spPr>
        <p:txBody>
          <a:bodyPr spcFirstLastPara="1" wrap="square" lIns="68575" tIns="34275" rIns="68575" bIns="34275" anchor="t" anchorCtr="0">
            <a:normAutofit fontScale="92500" lnSpcReduction="10000"/>
          </a:bodyPr>
          <a:lstStyle/>
          <a:p>
            <a:pPr marL="0" lvl="0" indent="0" algn="l" rtl="0">
              <a:spcBef>
                <a:spcPts val="800"/>
              </a:spcBef>
              <a:spcAft>
                <a:spcPts val="0"/>
              </a:spcAft>
              <a:buNone/>
            </a:pPr>
            <a:r>
              <a:rPr lang="en"/>
              <a:t>Required of all TAs and second scorers</a:t>
            </a:r>
            <a:endParaRPr/>
          </a:p>
          <a:p>
            <a:pPr marL="0" lvl="0" indent="0" algn="l" rtl="0">
              <a:spcBef>
                <a:spcPts val="800"/>
              </a:spcBef>
              <a:spcAft>
                <a:spcPts val="0"/>
              </a:spcAft>
              <a:buNone/>
            </a:pPr>
            <a:r>
              <a:rPr lang="en"/>
              <a:t>Complete “base” Test Administrator (TA) training as outlined in the </a:t>
            </a:r>
            <a:r>
              <a:rPr lang="en" u="sng">
                <a:solidFill>
                  <a:schemeClr val="hlink"/>
                </a:solidFill>
                <a:hlinkClick r:id="rId3"/>
              </a:rPr>
              <a:t>Test Administration Manual Section 1.5</a:t>
            </a:r>
            <a:r>
              <a:rPr lang="en"/>
              <a:t>.</a:t>
            </a:r>
            <a:endParaRPr/>
          </a:p>
          <a:p>
            <a:pPr marL="457200" lvl="0" indent="-317500" algn="l" rtl="0">
              <a:spcBef>
                <a:spcPts val="800"/>
              </a:spcBef>
              <a:spcAft>
                <a:spcPts val="0"/>
              </a:spcAft>
              <a:buSzPts val="1400"/>
              <a:buChar char="●"/>
            </a:pPr>
            <a:r>
              <a:rPr lang="en"/>
              <a:t>Read Sections 1-7 and Appendix A of the TAM</a:t>
            </a:r>
            <a:endParaRPr/>
          </a:p>
          <a:p>
            <a:pPr marL="457200" lvl="0" indent="-317500" algn="l" rtl="0">
              <a:spcBef>
                <a:spcPts val="0"/>
              </a:spcBef>
              <a:spcAft>
                <a:spcPts val="0"/>
              </a:spcAft>
              <a:buSzPts val="1400"/>
              <a:buChar char="●"/>
            </a:pPr>
            <a:r>
              <a:rPr lang="en"/>
              <a:t>Read ELPA Section of the OAM</a:t>
            </a:r>
            <a:endParaRPr/>
          </a:p>
          <a:p>
            <a:pPr marL="457200" lvl="0" indent="-317500" algn="l" rtl="0">
              <a:spcBef>
                <a:spcPts val="0"/>
              </a:spcBef>
              <a:spcAft>
                <a:spcPts val="0"/>
              </a:spcAft>
              <a:buSzPts val="1400"/>
              <a:buChar char="●"/>
            </a:pPr>
            <a:r>
              <a:rPr lang="en"/>
              <a:t>Review Modules 2-4 (TA training, accessibility, and test security)</a:t>
            </a:r>
            <a:endParaRPr/>
          </a:p>
          <a:p>
            <a:pPr marL="457200" lvl="0" indent="-317500" algn="l" rtl="0">
              <a:spcBef>
                <a:spcPts val="0"/>
              </a:spcBef>
              <a:spcAft>
                <a:spcPts val="0"/>
              </a:spcAft>
              <a:buSzPts val="1400"/>
              <a:buChar char="●"/>
            </a:pPr>
            <a:r>
              <a:rPr lang="en"/>
              <a:t>Sign TA Assurance of Test Security Form</a:t>
            </a:r>
            <a:endParaRPr/>
          </a:p>
          <a:p>
            <a:pPr marL="0" lvl="0" indent="0" algn="l" rtl="0">
              <a:spcBef>
                <a:spcPts val="800"/>
              </a:spcBef>
              <a:spcAft>
                <a:spcPts val="0"/>
              </a:spcAft>
              <a:buNone/>
            </a:pPr>
            <a:r>
              <a:rPr lang="en"/>
              <a:t>In addition:</a:t>
            </a:r>
            <a:endParaRPr/>
          </a:p>
          <a:p>
            <a:pPr marL="457200" lvl="0" indent="-317500" algn="l" rtl="0">
              <a:spcBef>
                <a:spcPts val="800"/>
              </a:spcBef>
              <a:spcAft>
                <a:spcPts val="0"/>
              </a:spcAft>
              <a:buSzPts val="1400"/>
              <a:buChar char="●"/>
            </a:pPr>
            <a:r>
              <a:rPr lang="en"/>
              <a:t>Fully review the Alt ELPA User Guide</a:t>
            </a:r>
            <a:endParaRPr/>
          </a:p>
          <a:p>
            <a:pPr marL="0" lvl="0" indent="0" algn="l" rtl="0">
              <a:spcBef>
                <a:spcPts val="800"/>
              </a:spcBef>
              <a:spcAft>
                <a:spcPts val="0"/>
              </a:spcAft>
              <a:buNone/>
            </a:pPr>
            <a:r>
              <a:rPr lang="en"/>
              <a:t>District Test Coordinators (DTCs) and School Test Coordinators (STCs) in districts where the Alt ELPA will be administered need to review this resource as well.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0"/>
          <p:cNvSpPr txBox="1">
            <a:spLocks noGrp="1"/>
          </p:cNvSpPr>
          <p:nvPr>
            <p:ph type="body" idx="1"/>
          </p:nvPr>
        </p:nvSpPr>
        <p:spPr>
          <a:xfrm>
            <a:off x="156875" y="1140625"/>
            <a:ext cx="5884200" cy="30996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There is no stand-alone TA “training” version of the Alt ELPA.</a:t>
            </a:r>
            <a:endParaRPr/>
          </a:p>
          <a:p>
            <a:pPr marL="457200" lvl="0" indent="-317500" algn="l" rtl="0">
              <a:spcBef>
                <a:spcPts val="800"/>
              </a:spcBef>
              <a:spcAft>
                <a:spcPts val="0"/>
              </a:spcAft>
              <a:buSzPts val="1400"/>
              <a:buChar char="●"/>
            </a:pPr>
            <a:r>
              <a:rPr lang="en"/>
              <a:t>Use Alt ELPA User Guide to preview test progression</a:t>
            </a:r>
            <a:endParaRPr/>
          </a:p>
          <a:p>
            <a:pPr marL="457200" lvl="0" indent="-317500" algn="l" rtl="0">
              <a:spcBef>
                <a:spcPts val="0"/>
              </a:spcBef>
              <a:spcAft>
                <a:spcPts val="0"/>
              </a:spcAft>
              <a:buSzPts val="1400"/>
              <a:buChar char="●"/>
            </a:pPr>
            <a:r>
              <a:rPr lang="en"/>
              <a:t>Use Alt ELPA Sample Test to preview item types and necessary student interactions (see Sample and Training Tests card on </a:t>
            </a:r>
            <a:r>
              <a:rPr lang="en" u="sng">
                <a:solidFill>
                  <a:schemeClr val="hlink"/>
                </a:solidFill>
                <a:hlinkClick r:id="rId3"/>
              </a:rPr>
              <a:t>OSAS Portal</a:t>
            </a:r>
            <a:r>
              <a:rPr lang="en"/>
              <a:t>)</a:t>
            </a:r>
            <a:endParaRPr/>
          </a:p>
          <a:p>
            <a:pPr marL="457200" lvl="0" indent="-317500" algn="l" rtl="0">
              <a:spcBef>
                <a:spcPts val="0"/>
              </a:spcBef>
              <a:spcAft>
                <a:spcPts val="0"/>
              </a:spcAft>
              <a:buSzPts val="1400"/>
              <a:buChar char="●"/>
            </a:pPr>
            <a:r>
              <a:rPr lang="en"/>
              <a:t>Use Alt ELPA Sample Test TA directions or Test Administrator Directions and Scoring Rubrics Booklets to preview scoring rubrics</a:t>
            </a:r>
            <a:endParaRPr/>
          </a:p>
        </p:txBody>
      </p:sp>
      <p:sp>
        <p:nvSpPr>
          <p:cNvPr id="550" name="Google Shape;550;p80"/>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Can TAs Preview the Test?</a:t>
            </a:r>
            <a:endParaRPr/>
          </a:p>
        </p:txBody>
      </p:sp>
      <p:pic>
        <p:nvPicPr>
          <p:cNvPr id="551" name="Google Shape;551;p80" descr="Screenshot of sample and training tests link"/>
          <p:cNvPicPr preferRelativeResize="0"/>
          <p:nvPr/>
        </p:nvPicPr>
        <p:blipFill>
          <a:blip r:embed="rId4">
            <a:alphaModFix/>
          </a:blip>
          <a:stretch>
            <a:fillRect/>
          </a:stretch>
        </p:blipFill>
        <p:spPr>
          <a:xfrm>
            <a:off x="5948147" y="1201888"/>
            <a:ext cx="2938275" cy="2587325"/>
          </a:xfrm>
          <a:prstGeom prst="rect">
            <a:avLst/>
          </a:prstGeom>
          <a:noFill/>
          <a:ln>
            <a:noFill/>
          </a:ln>
        </p:spPr>
      </p:pic>
      <p:pic>
        <p:nvPicPr>
          <p:cNvPr id="552" name="Google Shape;552;p80" descr="Screenshot of resources link"/>
          <p:cNvPicPr preferRelativeResize="0"/>
          <p:nvPr/>
        </p:nvPicPr>
        <p:blipFill>
          <a:blip r:embed="rId5">
            <a:alphaModFix/>
          </a:blip>
          <a:stretch>
            <a:fillRect/>
          </a:stretch>
        </p:blipFill>
        <p:spPr>
          <a:xfrm>
            <a:off x="356400" y="3770999"/>
            <a:ext cx="8272599" cy="1166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81"/>
          <p:cNvSpPr txBox="1">
            <a:spLocks noGrp="1"/>
          </p:cNvSpPr>
          <p:nvPr>
            <p:ph type="body" idx="1"/>
          </p:nvPr>
        </p:nvSpPr>
        <p:spPr>
          <a:xfrm>
            <a:off x="537875" y="1369226"/>
            <a:ext cx="8088300" cy="3410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All administrations 1:1 in a separate setting</a:t>
            </a:r>
            <a:endParaRPr/>
          </a:p>
          <a:p>
            <a:pPr marL="457200" lvl="0" indent="-317500" algn="l" rtl="0">
              <a:spcBef>
                <a:spcPts val="0"/>
              </a:spcBef>
              <a:spcAft>
                <a:spcPts val="0"/>
              </a:spcAft>
              <a:buSzPts val="1400"/>
              <a:buChar char="●"/>
            </a:pPr>
            <a:r>
              <a:rPr lang="en"/>
              <a:t>Computer required</a:t>
            </a:r>
            <a:endParaRPr/>
          </a:p>
          <a:p>
            <a:pPr marL="914400" lvl="1" indent="-317500" algn="l" rtl="0">
              <a:spcBef>
                <a:spcPts val="0"/>
              </a:spcBef>
              <a:spcAft>
                <a:spcPts val="0"/>
              </a:spcAft>
              <a:buSzPts val="1400"/>
              <a:buChar char="○"/>
            </a:pPr>
            <a:r>
              <a:rPr lang="en"/>
              <a:t>Headphones not required</a:t>
            </a:r>
            <a:endParaRPr/>
          </a:p>
          <a:p>
            <a:pPr marL="914400" lvl="1" indent="-317500" algn="l" rtl="0">
              <a:spcBef>
                <a:spcPts val="0"/>
              </a:spcBef>
              <a:spcAft>
                <a:spcPts val="0"/>
              </a:spcAft>
              <a:buSzPts val="1400"/>
              <a:buChar char="○"/>
            </a:pPr>
            <a:r>
              <a:rPr lang="en"/>
              <a:t>Microphone not needed</a:t>
            </a:r>
            <a:endParaRPr/>
          </a:p>
          <a:p>
            <a:pPr marL="457200" lvl="0" indent="-317500" algn="l" rtl="0">
              <a:spcBef>
                <a:spcPts val="0"/>
              </a:spcBef>
              <a:spcAft>
                <a:spcPts val="0"/>
              </a:spcAft>
              <a:buSzPts val="1400"/>
              <a:buChar char="●"/>
            </a:pPr>
            <a:r>
              <a:rPr lang="en"/>
              <a:t>TA will need to use student computer to enter Speaking and Writing scores</a:t>
            </a:r>
            <a:endParaRPr/>
          </a:p>
          <a:p>
            <a:pPr marL="457200" lvl="0" indent="-317500" algn="l" rtl="0">
              <a:spcBef>
                <a:spcPts val="0"/>
              </a:spcBef>
              <a:spcAft>
                <a:spcPts val="0"/>
              </a:spcAft>
              <a:buSzPts val="1400"/>
              <a:buChar char="●"/>
            </a:pPr>
            <a:r>
              <a:rPr lang="en"/>
              <a:t>Many students will need TA assistance navigating test platform</a:t>
            </a:r>
            <a:endParaRPr/>
          </a:p>
          <a:p>
            <a:pPr marL="457200" lvl="0" indent="-317500" algn="l" rtl="0">
              <a:spcBef>
                <a:spcPts val="0"/>
              </a:spcBef>
              <a:spcAft>
                <a:spcPts val="0"/>
              </a:spcAft>
              <a:buSzPts val="1400"/>
              <a:buChar char="●"/>
            </a:pPr>
            <a:r>
              <a:rPr lang="en"/>
              <a:t>During the TA’s first administration of a Speaking domain and/or Writing domain, a “second scorer” will observe (and score) alongside the TA, to establish calibration (see future slide)</a:t>
            </a:r>
            <a:endParaRPr/>
          </a:p>
          <a:p>
            <a:pPr marL="914400" lvl="1" indent="-317500" algn="l" rtl="0">
              <a:spcBef>
                <a:spcPts val="0"/>
              </a:spcBef>
              <a:spcAft>
                <a:spcPts val="0"/>
              </a:spcAft>
              <a:buSzPts val="1400"/>
              <a:buChar char="○"/>
            </a:pPr>
            <a:r>
              <a:rPr lang="en"/>
              <a:t>The second scorer must also complete all required TA training</a:t>
            </a:r>
            <a:endParaRPr/>
          </a:p>
          <a:p>
            <a:pPr marL="914400" lvl="1" indent="-317500" algn="l" rtl="0">
              <a:spcBef>
                <a:spcPts val="0"/>
              </a:spcBef>
              <a:spcAft>
                <a:spcPts val="0"/>
              </a:spcAft>
              <a:buSzPts val="1400"/>
              <a:buChar char="○"/>
            </a:pPr>
            <a:r>
              <a:rPr lang="en"/>
              <a:t>The second scorer must be a licensed educator</a:t>
            </a:r>
            <a:endParaRPr/>
          </a:p>
        </p:txBody>
      </p:sp>
      <p:sp>
        <p:nvSpPr>
          <p:cNvPr id="558" name="Google Shape;558;p8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Test Environment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8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u="sng">
                <a:solidFill>
                  <a:schemeClr val="hlink"/>
                </a:solidFill>
                <a:hlinkClick r:id="rId3"/>
              </a:rPr>
              <a:t>OSAS Portal</a:t>
            </a:r>
            <a:endParaRPr/>
          </a:p>
          <a:p>
            <a:pPr marL="914400" lvl="1" indent="-317500" algn="l" rtl="0">
              <a:spcBef>
                <a:spcPts val="0"/>
              </a:spcBef>
              <a:spcAft>
                <a:spcPts val="0"/>
              </a:spcAft>
              <a:buSzPts val="1400"/>
              <a:buChar char="○"/>
            </a:pPr>
            <a:r>
              <a:rPr lang="en"/>
              <a:t>Access, login, etc. similar to ELPA Summative</a:t>
            </a:r>
            <a:endParaRPr/>
          </a:p>
          <a:p>
            <a:pPr marL="457200" lvl="0" indent="-317500" algn="l" rtl="0">
              <a:spcBef>
                <a:spcPts val="0"/>
              </a:spcBef>
              <a:spcAft>
                <a:spcPts val="0"/>
              </a:spcAft>
              <a:buSzPts val="1400"/>
              <a:buChar char="●"/>
            </a:pPr>
            <a:r>
              <a:rPr lang="en"/>
              <a:t>Student profile managed in Test Information Delivery Engine (TIDE)</a:t>
            </a:r>
            <a:endParaRPr/>
          </a:p>
          <a:p>
            <a:pPr marL="457200" lvl="0" indent="-317500" algn="l" rtl="0">
              <a:spcBef>
                <a:spcPts val="0"/>
              </a:spcBef>
              <a:spcAft>
                <a:spcPts val="0"/>
              </a:spcAft>
              <a:buSzPts val="1400"/>
              <a:buChar char="●"/>
            </a:pPr>
            <a:r>
              <a:rPr lang="en"/>
              <a:t>Supports and accommodations found in Oregon Accessibility Manual (OAM)</a:t>
            </a:r>
            <a:endParaRPr/>
          </a:p>
          <a:p>
            <a:pPr marL="457200" lvl="0" indent="-317500" algn="l" rtl="0">
              <a:spcBef>
                <a:spcPts val="0"/>
              </a:spcBef>
              <a:spcAft>
                <a:spcPts val="0"/>
              </a:spcAft>
              <a:buSzPts val="1400"/>
              <a:buChar char="●"/>
            </a:pPr>
            <a:r>
              <a:rPr lang="en"/>
              <a:t>Domain exemptions available on Alt ELPA</a:t>
            </a:r>
            <a:endParaRPr/>
          </a:p>
          <a:p>
            <a:pPr marL="914400" lvl="1" indent="-317500" algn="l" rtl="0">
              <a:spcBef>
                <a:spcPts val="0"/>
              </a:spcBef>
              <a:spcAft>
                <a:spcPts val="0"/>
              </a:spcAft>
              <a:buSzPts val="1400"/>
              <a:buChar char="○"/>
            </a:pPr>
            <a:r>
              <a:rPr lang="en"/>
              <a:t>For an exempted domain, do not administer individual domain test</a:t>
            </a:r>
            <a:endParaRPr/>
          </a:p>
          <a:p>
            <a:pPr marL="457200" lvl="0" indent="-317500" algn="l" rtl="0">
              <a:spcBef>
                <a:spcPts val="0"/>
              </a:spcBef>
              <a:spcAft>
                <a:spcPts val="0"/>
              </a:spcAft>
              <a:buSzPts val="1400"/>
              <a:buChar char="●"/>
            </a:pPr>
            <a:r>
              <a:rPr lang="en"/>
              <a:t>Technical support available before, during, and after testing: </a:t>
            </a:r>
            <a:r>
              <a:rPr lang="en" u="sng">
                <a:solidFill>
                  <a:schemeClr val="hlink"/>
                </a:solidFill>
                <a:hlinkClick r:id="rId4"/>
              </a:rPr>
              <a:t>OSAS Helpdesk</a:t>
            </a:r>
            <a:r>
              <a:rPr lang="en"/>
              <a:t>, </a:t>
            </a:r>
            <a:r>
              <a:rPr lang="en" u="sng">
                <a:solidFill>
                  <a:schemeClr val="hlink"/>
                </a:solidFill>
                <a:hlinkClick r:id="rId5"/>
              </a:rPr>
              <a:t>Regional ESD Partners</a:t>
            </a:r>
            <a:endParaRPr/>
          </a:p>
        </p:txBody>
      </p:sp>
      <p:sp>
        <p:nvSpPr>
          <p:cNvPr id="564" name="Google Shape;564;p8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OSAS Test Delivery System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u="sng">
                <a:solidFill>
                  <a:schemeClr val="hlink"/>
                </a:solidFill>
                <a:hlinkClick r:id="rId3"/>
              </a:rPr>
              <a:t>Alt ELPA User Guide</a:t>
            </a:r>
            <a:endParaRPr/>
          </a:p>
          <a:p>
            <a:pPr marL="457200" lvl="0" indent="-317500" algn="l" rtl="0">
              <a:spcBef>
                <a:spcPts val="0"/>
              </a:spcBef>
              <a:spcAft>
                <a:spcPts val="0"/>
              </a:spcAft>
              <a:buSzPts val="1400"/>
              <a:buChar char="●"/>
            </a:pPr>
            <a:r>
              <a:rPr lang="en"/>
              <a:t>TA Directions and Scoring Rubrics Booklet</a:t>
            </a:r>
            <a:endParaRPr/>
          </a:p>
          <a:p>
            <a:pPr marL="914400" lvl="1" indent="-317500" algn="l" rtl="0">
              <a:spcBef>
                <a:spcPts val="0"/>
              </a:spcBef>
              <a:spcAft>
                <a:spcPts val="0"/>
              </a:spcAft>
              <a:buSzPts val="1400"/>
              <a:buChar char="○"/>
            </a:pPr>
            <a:r>
              <a:rPr lang="en"/>
              <a:t>Retrieved from General Resources pulldown in Test Information Delivery Engine (TIDE)</a:t>
            </a:r>
            <a:endParaRPr/>
          </a:p>
          <a:p>
            <a:pPr marL="914400" lvl="1" indent="-317500" algn="l" rtl="0">
              <a:spcBef>
                <a:spcPts val="0"/>
              </a:spcBef>
              <a:spcAft>
                <a:spcPts val="0"/>
              </a:spcAft>
              <a:buSzPts val="1400"/>
              <a:buChar char="○"/>
            </a:pPr>
            <a:r>
              <a:rPr lang="en"/>
              <a:t>Secure: booklet does not leave test environment (see Secure Materials slide later)</a:t>
            </a:r>
            <a:endParaRPr/>
          </a:p>
          <a:p>
            <a:pPr marL="457200" lvl="0" indent="-317500" algn="l" rtl="0">
              <a:spcBef>
                <a:spcPts val="0"/>
              </a:spcBef>
              <a:spcAft>
                <a:spcPts val="0"/>
              </a:spcAft>
              <a:buSzPts val="1400"/>
              <a:buChar char="●"/>
            </a:pPr>
            <a:r>
              <a:rPr lang="en"/>
              <a:t>Optional resources as needed</a:t>
            </a:r>
            <a:endParaRPr/>
          </a:p>
          <a:p>
            <a:pPr marL="914400" lvl="1" indent="-317500" algn="l" rtl="0">
              <a:spcBef>
                <a:spcPts val="0"/>
              </a:spcBef>
              <a:spcAft>
                <a:spcPts val="0"/>
              </a:spcAft>
              <a:buSzPts val="1400"/>
              <a:buChar char="○"/>
            </a:pPr>
            <a:r>
              <a:rPr lang="en"/>
              <a:t>Translated directions for administration</a:t>
            </a:r>
            <a:endParaRPr/>
          </a:p>
          <a:p>
            <a:pPr marL="914400" lvl="1" indent="-317500" algn="l" rtl="0">
              <a:spcBef>
                <a:spcPts val="0"/>
              </a:spcBef>
              <a:spcAft>
                <a:spcPts val="0"/>
              </a:spcAft>
              <a:buSzPts val="1400"/>
              <a:buChar char="○"/>
            </a:pPr>
            <a:r>
              <a:rPr lang="en"/>
              <a:t>Alt ELPA tool button sheet</a:t>
            </a:r>
            <a:endParaRPr/>
          </a:p>
        </p:txBody>
      </p:sp>
      <p:sp>
        <p:nvSpPr>
          <p:cNvPr id="570" name="Google Shape;570;p83"/>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Administration Materials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4"/>
          <p:cNvSpPr txBox="1">
            <a:spLocks noGrp="1"/>
          </p:cNvSpPr>
          <p:nvPr>
            <p:ph type="body" idx="1"/>
          </p:nvPr>
        </p:nvSpPr>
        <p:spPr>
          <a:xfrm>
            <a:off x="537874" y="1369225"/>
            <a:ext cx="3342900" cy="30819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“Alt ELPA Tester” flag</a:t>
            </a:r>
            <a:endParaRPr/>
          </a:p>
          <a:p>
            <a:pPr marL="457200" lvl="0" indent="-317500" algn="l" rtl="0">
              <a:spcBef>
                <a:spcPts val="0"/>
              </a:spcBef>
              <a:spcAft>
                <a:spcPts val="0"/>
              </a:spcAft>
              <a:buSzPts val="1400"/>
              <a:buChar char="●"/>
            </a:pPr>
            <a:r>
              <a:rPr lang="en"/>
              <a:t>Set accommodations and supports (including domain exemptions)</a:t>
            </a:r>
            <a:endParaRPr/>
          </a:p>
          <a:p>
            <a:pPr marL="914400" lvl="1" indent="-317500" algn="l" rtl="0">
              <a:spcBef>
                <a:spcPts val="0"/>
              </a:spcBef>
              <a:spcAft>
                <a:spcPts val="0"/>
              </a:spcAft>
              <a:buSzPts val="1400"/>
              <a:buChar char="○"/>
            </a:pPr>
            <a:r>
              <a:rPr lang="en"/>
              <a:t>Recommend making modifications in TIDE at least 24 hours before testing</a:t>
            </a:r>
            <a:endParaRPr/>
          </a:p>
        </p:txBody>
      </p:sp>
      <p:sp>
        <p:nvSpPr>
          <p:cNvPr id="576" name="Google Shape;576;p84"/>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Test Information Delivery Engine (TIDE)</a:t>
            </a:r>
            <a:endParaRPr/>
          </a:p>
        </p:txBody>
      </p:sp>
      <p:pic>
        <p:nvPicPr>
          <p:cNvPr id="577" name="Google Shape;577;p84" descr="Screenshot of Alt ELPA Tester flag"/>
          <p:cNvPicPr preferRelativeResize="0"/>
          <p:nvPr/>
        </p:nvPicPr>
        <p:blipFill>
          <a:blip r:embed="rId3">
            <a:alphaModFix/>
          </a:blip>
          <a:stretch>
            <a:fillRect/>
          </a:stretch>
        </p:blipFill>
        <p:spPr>
          <a:xfrm>
            <a:off x="4036450" y="1293021"/>
            <a:ext cx="4857300" cy="31313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85"/>
          <p:cNvSpPr txBox="1">
            <a:spLocks noGrp="1"/>
          </p:cNvSpPr>
          <p:nvPr>
            <p:ph type="body" idx="1"/>
          </p:nvPr>
        </p:nvSpPr>
        <p:spPr>
          <a:xfrm>
            <a:off x="537875" y="1369226"/>
            <a:ext cx="8088300" cy="3337500"/>
          </a:xfrm>
          <a:prstGeom prst="rect">
            <a:avLst/>
          </a:prstGeom>
        </p:spPr>
        <p:txBody>
          <a:bodyPr spcFirstLastPara="1" wrap="square" lIns="68575" tIns="34275" rIns="68575" bIns="34275" anchor="t" anchorCtr="0">
            <a:normAutofit lnSpcReduction="10000"/>
          </a:bodyPr>
          <a:lstStyle/>
          <a:p>
            <a:pPr marL="457200" lvl="0" indent="-317500" algn="l" rtl="0">
              <a:lnSpc>
                <a:spcPct val="100000"/>
              </a:lnSpc>
              <a:spcBef>
                <a:spcPts val="800"/>
              </a:spcBef>
              <a:spcAft>
                <a:spcPts val="0"/>
              </a:spcAft>
              <a:buSzPts val="1400"/>
              <a:buChar char="●"/>
            </a:pPr>
            <a:r>
              <a:rPr lang="en"/>
              <a:t>Based on disability</a:t>
            </a:r>
            <a:endParaRPr/>
          </a:p>
          <a:p>
            <a:pPr marL="457200" lvl="0" indent="-317500" algn="l" rtl="0">
              <a:lnSpc>
                <a:spcPct val="100000"/>
              </a:lnSpc>
              <a:spcBef>
                <a:spcPts val="0"/>
              </a:spcBef>
              <a:spcAft>
                <a:spcPts val="0"/>
              </a:spcAft>
              <a:buSzPts val="1400"/>
              <a:buChar char="●"/>
            </a:pPr>
            <a:r>
              <a:rPr lang="en"/>
              <a:t>For students who cannot “access” that domain</a:t>
            </a:r>
            <a:endParaRPr/>
          </a:p>
          <a:p>
            <a:pPr marL="914400" lvl="1" indent="-317500" algn="l" rtl="0">
              <a:lnSpc>
                <a:spcPct val="100000"/>
              </a:lnSpc>
              <a:spcBef>
                <a:spcPts val="0"/>
              </a:spcBef>
              <a:spcAft>
                <a:spcPts val="0"/>
              </a:spcAft>
              <a:buSzPts val="1400"/>
              <a:buChar char="○"/>
            </a:pPr>
            <a:r>
              <a:rPr lang="en"/>
              <a:t>Ex. Listening for deaf student</a:t>
            </a:r>
            <a:endParaRPr/>
          </a:p>
          <a:p>
            <a:pPr marL="457200" lvl="0" indent="-317500" algn="l" rtl="0">
              <a:lnSpc>
                <a:spcPct val="100000"/>
              </a:lnSpc>
              <a:spcBef>
                <a:spcPts val="0"/>
              </a:spcBef>
              <a:spcAft>
                <a:spcPts val="0"/>
              </a:spcAft>
              <a:buSzPts val="1400"/>
              <a:buChar char="●"/>
            </a:pPr>
            <a:r>
              <a:rPr lang="en"/>
              <a:t>Maximum of 3</a:t>
            </a:r>
            <a:endParaRPr/>
          </a:p>
          <a:p>
            <a:pPr marL="457200" lvl="0" indent="-317500" algn="l" rtl="0">
              <a:lnSpc>
                <a:spcPct val="100000"/>
              </a:lnSpc>
              <a:spcBef>
                <a:spcPts val="0"/>
              </a:spcBef>
              <a:spcAft>
                <a:spcPts val="0"/>
              </a:spcAft>
              <a:buSzPts val="1400"/>
              <a:buChar char="●"/>
            </a:pPr>
            <a:r>
              <a:rPr lang="en"/>
              <a:t>For exempted domains, do not administer that domain test</a:t>
            </a:r>
            <a:endParaRPr/>
          </a:p>
          <a:p>
            <a:pPr marL="457200" lvl="0" indent="-317500" algn="l" rtl="0">
              <a:lnSpc>
                <a:spcPct val="100000"/>
              </a:lnSpc>
              <a:spcBef>
                <a:spcPts val="0"/>
              </a:spcBef>
              <a:spcAft>
                <a:spcPts val="0"/>
              </a:spcAft>
              <a:buSzPts val="1400"/>
              <a:buChar char="●"/>
            </a:pPr>
            <a:r>
              <a:rPr lang="en"/>
              <a:t>Enter in TIDE</a:t>
            </a:r>
            <a:endParaRPr/>
          </a:p>
          <a:p>
            <a:pPr marL="0" lvl="0" indent="0" algn="l" rtl="0">
              <a:lnSpc>
                <a:spcPct val="100000"/>
              </a:lnSpc>
              <a:spcBef>
                <a:spcPts val="1000"/>
              </a:spcBef>
              <a:spcAft>
                <a:spcPts val="0"/>
              </a:spcAft>
              <a:buNone/>
            </a:pPr>
            <a:r>
              <a:rPr lang="en"/>
              <a:t>Considerations:</a:t>
            </a:r>
            <a:endParaRPr/>
          </a:p>
          <a:p>
            <a:pPr marL="457200" lvl="0" indent="-317500" algn="l" rtl="0">
              <a:lnSpc>
                <a:spcPct val="100000"/>
              </a:lnSpc>
              <a:spcBef>
                <a:spcPts val="0"/>
              </a:spcBef>
              <a:spcAft>
                <a:spcPts val="0"/>
              </a:spcAft>
              <a:buSzPts val="1400"/>
              <a:buChar char="●"/>
            </a:pPr>
            <a:r>
              <a:rPr lang="en"/>
              <a:t>Expectation or likelihood of poor performance does not justify a domain exemption</a:t>
            </a:r>
            <a:endParaRPr/>
          </a:p>
          <a:p>
            <a:pPr marL="457200" lvl="0" indent="-317500" algn="l" rtl="0">
              <a:lnSpc>
                <a:spcPct val="100000"/>
              </a:lnSpc>
              <a:spcBef>
                <a:spcPts val="0"/>
              </a:spcBef>
              <a:spcAft>
                <a:spcPts val="0"/>
              </a:spcAft>
              <a:buSzPts val="1400"/>
              <a:buChar char="●"/>
            </a:pPr>
            <a:r>
              <a:rPr lang="en" u="sng">
                <a:solidFill>
                  <a:schemeClr val="hlink"/>
                </a:solidFill>
                <a:hlinkClick r:id="rId3"/>
              </a:rPr>
              <a:t>Domain Exemptions on ELPA: Definitions and Examples</a:t>
            </a:r>
            <a:r>
              <a:rPr lang="en" sz="2500"/>
              <a:t> </a:t>
            </a:r>
            <a:r>
              <a:rPr lang="en"/>
              <a:t>applies (even though it does not discuss Alt ELPA explicitly)</a:t>
            </a:r>
            <a:endParaRPr/>
          </a:p>
        </p:txBody>
      </p:sp>
      <p:sp>
        <p:nvSpPr>
          <p:cNvPr id="583" name="Google Shape;583;p85"/>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Domain Exemptions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86"/>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During Testing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9"/>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Webinar Agenda</a:t>
            </a:r>
            <a:endParaRPr/>
          </a:p>
        </p:txBody>
      </p:sp>
      <p:sp>
        <p:nvSpPr>
          <p:cNvPr id="480" name="Google Shape;480;p69"/>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Overview</a:t>
            </a:r>
            <a:endParaRPr/>
          </a:p>
          <a:p>
            <a:pPr marL="457200" lvl="0" indent="-317500" algn="l" rtl="0">
              <a:spcBef>
                <a:spcPts val="0"/>
              </a:spcBef>
              <a:spcAft>
                <a:spcPts val="0"/>
              </a:spcAft>
              <a:buSzPts val="1400"/>
              <a:buChar char="●"/>
            </a:pPr>
            <a:r>
              <a:rPr lang="en"/>
              <a:t>Before Testing</a:t>
            </a:r>
            <a:endParaRPr/>
          </a:p>
          <a:p>
            <a:pPr marL="457200" lvl="0" indent="-317500" algn="l" rtl="0">
              <a:spcBef>
                <a:spcPts val="0"/>
              </a:spcBef>
              <a:spcAft>
                <a:spcPts val="0"/>
              </a:spcAft>
              <a:buSzPts val="1400"/>
              <a:buChar char="●"/>
            </a:pPr>
            <a:r>
              <a:rPr lang="en"/>
              <a:t>During Testing</a:t>
            </a:r>
            <a:endParaRPr/>
          </a:p>
          <a:p>
            <a:pPr marL="457200" lvl="0" indent="-317500" algn="l" rtl="0">
              <a:spcBef>
                <a:spcPts val="0"/>
              </a:spcBef>
              <a:spcAft>
                <a:spcPts val="0"/>
              </a:spcAft>
              <a:buSzPts val="1400"/>
              <a:buChar char="●"/>
            </a:pPr>
            <a:r>
              <a:rPr lang="en"/>
              <a:t>After Testing</a:t>
            </a:r>
            <a:endParaRPr/>
          </a:p>
          <a:p>
            <a:pPr marL="457200" lvl="0" indent="-317500" algn="l" rtl="0">
              <a:spcBef>
                <a:spcPts val="0"/>
              </a:spcBef>
              <a:spcAft>
                <a:spcPts val="0"/>
              </a:spcAft>
              <a:buSzPts val="1400"/>
              <a:buChar char="●"/>
            </a:pPr>
            <a:r>
              <a:rPr lang="en"/>
              <a:t>Questions and Answers</a:t>
            </a:r>
            <a:endParaRPr/>
          </a:p>
        </p:txBody>
      </p:sp>
      <p:pic>
        <p:nvPicPr>
          <p:cNvPr id="481" name="Google Shape;481;p69" descr="&quot;&quot;"/>
          <p:cNvPicPr preferRelativeResize="0"/>
          <p:nvPr/>
        </p:nvPicPr>
        <p:blipFill>
          <a:blip r:embed="rId3">
            <a:alphaModFix/>
          </a:blip>
          <a:stretch>
            <a:fillRect/>
          </a:stretch>
        </p:blipFill>
        <p:spPr>
          <a:xfrm>
            <a:off x="3619827" y="1326775"/>
            <a:ext cx="4862451" cy="3243226"/>
          </a:xfrm>
          <a:prstGeom prst="rect">
            <a:avLst/>
          </a:prstGeom>
          <a:noFill/>
          <a:ln>
            <a:noFill/>
          </a:ln>
        </p:spPr>
      </p:pic>
      <p:sp>
        <p:nvSpPr>
          <p:cNvPr id="482" name="Google Shape;482;p69"/>
          <p:cNvSpPr txBox="1"/>
          <p:nvPr/>
        </p:nvSpPr>
        <p:spPr>
          <a:xfrm>
            <a:off x="6758775" y="4558400"/>
            <a:ext cx="17235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u="sng">
                <a:solidFill>
                  <a:schemeClr val="hlink"/>
                </a:solidFill>
                <a:latin typeface="Calibri"/>
                <a:ea typeface="Calibri"/>
                <a:cs typeface="Calibri"/>
                <a:sym typeface="Calibri"/>
                <a:hlinkClick r:id="rId4"/>
              </a:rPr>
              <a:t>Image source</a:t>
            </a:r>
            <a:endParaRPr sz="12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87"/>
          <p:cNvSpPr txBox="1">
            <a:spLocks noGrp="1"/>
          </p:cNvSpPr>
          <p:nvPr>
            <p:ph type="body" idx="1"/>
          </p:nvPr>
        </p:nvSpPr>
        <p:spPr>
          <a:xfrm>
            <a:off x="537875" y="1369225"/>
            <a:ext cx="4672200" cy="30819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Test delivered through OSAS Portal</a:t>
            </a:r>
            <a:endParaRPr/>
          </a:p>
          <a:p>
            <a:pPr marL="457200" lvl="0" indent="-317500" algn="l" rtl="0">
              <a:spcBef>
                <a:spcPts val="0"/>
              </a:spcBef>
              <a:spcAft>
                <a:spcPts val="0"/>
              </a:spcAft>
              <a:buSzPts val="1400"/>
              <a:buChar char="●"/>
            </a:pPr>
            <a:r>
              <a:rPr lang="en"/>
              <a:t>Student profile in TIDE</a:t>
            </a:r>
            <a:endParaRPr/>
          </a:p>
          <a:p>
            <a:pPr marL="914400" lvl="1" indent="-317500" algn="l" rtl="0">
              <a:spcBef>
                <a:spcPts val="0"/>
              </a:spcBef>
              <a:spcAft>
                <a:spcPts val="0"/>
              </a:spcAft>
              <a:buSzPts val="1400"/>
              <a:buChar char="○"/>
            </a:pPr>
            <a:r>
              <a:rPr lang="en"/>
              <a:t>Supports and accommodations in OAM</a:t>
            </a:r>
            <a:endParaRPr/>
          </a:p>
          <a:p>
            <a:pPr marL="457200" lvl="0" indent="-317500" algn="l" rtl="0">
              <a:spcBef>
                <a:spcPts val="0"/>
              </a:spcBef>
              <a:spcAft>
                <a:spcPts val="0"/>
              </a:spcAft>
              <a:buSzPts val="1400"/>
              <a:buChar char="●"/>
            </a:pPr>
            <a:r>
              <a:rPr lang="en"/>
              <a:t>Exiting decisions and supporting test results reported to ODE in the same manner as the ELPA Summative (through EL Data Collection)</a:t>
            </a:r>
            <a:endParaRPr/>
          </a:p>
        </p:txBody>
      </p:sp>
      <p:sp>
        <p:nvSpPr>
          <p:cNvPr id="594" name="Google Shape;594;p87"/>
          <p:cNvSpPr txBox="1">
            <a:spLocks noGrp="1"/>
          </p:cNvSpPr>
          <p:nvPr>
            <p:ph type="title"/>
          </p:nvPr>
        </p:nvSpPr>
        <p:spPr>
          <a:xfrm>
            <a:off x="537875" y="127225"/>
            <a:ext cx="5272200" cy="9855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Similarities to ELPA Summative</a:t>
            </a:r>
            <a:endParaRPr/>
          </a:p>
        </p:txBody>
      </p:sp>
      <p:pic>
        <p:nvPicPr>
          <p:cNvPr id="595" name="Google Shape;595;p87" descr="Screenshot of available test list"/>
          <p:cNvPicPr preferRelativeResize="0"/>
          <p:nvPr/>
        </p:nvPicPr>
        <p:blipFill>
          <a:blip r:embed="rId3">
            <a:alphaModFix/>
          </a:blip>
          <a:stretch>
            <a:fillRect/>
          </a:stretch>
        </p:blipFill>
        <p:spPr>
          <a:xfrm>
            <a:off x="5410175" y="270859"/>
            <a:ext cx="3368726" cy="45797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8"/>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Administration</a:t>
            </a:r>
            <a:endParaRPr/>
          </a:p>
        </p:txBody>
      </p:sp>
      <p:sp>
        <p:nvSpPr>
          <p:cNvPr id="601" name="Google Shape;601;p88"/>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Test window: February 1 through March 24</a:t>
            </a:r>
            <a:endParaRPr/>
          </a:p>
          <a:p>
            <a:pPr marL="914400" lvl="1" indent="-317500" algn="l" rtl="0">
              <a:spcBef>
                <a:spcPts val="0"/>
              </a:spcBef>
              <a:spcAft>
                <a:spcPts val="0"/>
              </a:spcAft>
              <a:buSzPts val="1400"/>
              <a:buChar char="○"/>
            </a:pPr>
            <a:r>
              <a:rPr lang="en"/>
              <a:t>All eligible domains need to be completed during this time</a:t>
            </a:r>
            <a:endParaRPr/>
          </a:p>
          <a:p>
            <a:pPr marL="457200" lvl="0" indent="-317500" algn="l" rtl="0">
              <a:spcBef>
                <a:spcPts val="0"/>
              </a:spcBef>
              <a:spcAft>
                <a:spcPts val="0"/>
              </a:spcAft>
              <a:buSzPts val="1400"/>
              <a:buChar char="●"/>
            </a:pPr>
            <a:r>
              <a:rPr lang="en"/>
              <a:t>Tests do not expire</a:t>
            </a:r>
            <a:endParaRPr/>
          </a:p>
          <a:p>
            <a:pPr marL="914400" lvl="1" indent="-317500" algn="l" rtl="0">
              <a:spcBef>
                <a:spcPts val="0"/>
              </a:spcBef>
              <a:spcAft>
                <a:spcPts val="0"/>
              </a:spcAft>
              <a:buSzPts val="1400"/>
              <a:buChar char="○"/>
            </a:pPr>
            <a:r>
              <a:rPr lang="en"/>
              <a:t>…but plan ahead–open tests with enough time to complete</a:t>
            </a:r>
            <a:endParaRPr/>
          </a:p>
          <a:p>
            <a:pPr marL="457200" lvl="0" indent="-317500" algn="l" rtl="0">
              <a:spcBef>
                <a:spcPts val="0"/>
              </a:spcBef>
              <a:spcAft>
                <a:spcPts val="0"/>
              </a:spcAft>
              <a:buSzPts val="1400"/>
              <a:buChar char="●"/>
            </a:pPr>
            <a:r>
              <a:rPr lang="en"/>
              <a:t>Double check IEP</a:t>
            </a:r>
            <a:endParaRPr/>
          </a:p>
          <a:p>
            <a:pPr marL="914400" lvl="1" indent="-317500" algn="l" rtl="0">
              <a:spcBef>
                <a:spcPts val="0"/>
              </a:spcBef>
              <a:spcAft>
                <a:spcPts val="0"/>
              </a:spcAft>
              <a:buSzPts val="1400"/>
              <a:buChar char="○"/>
            </a:pPr>
            <a:r>
              <a:rPr lang="en" i="1"/>
              <a:t>Only </a:t>
            </a:r>
            <a:r>
              <a:rPr lang="en"/>
              <a:t>open an Alt ELPA test if specifically indicated on student’s IEP</a:t>
            </a:r>
            <a:endParaRPr/>
          </a:p>
          <a:p>
            <a:pPr marL="914400" lvl="1" indent="-317500" algn="l" rtl="0">
              <a:spcBef>
                <a:spcPts val="0"/>
              </a:spcBef>
              <a:spcAft>
                <a:spcPts val="0"/>
              </a:spcAft>
              <a:buSzPts val="1400"/>
              <a:buChar char="○"/>
            </a:pPr>
            <a:r>
              <a:rPr lang="en"/>
              <a:t>Otherwise, test student using ELPA Summative</a:t>
            </a:r>
            <a:endParaRPr/>
          </a:p>
        </p:txBody>
      </p:sp>
      <p:pic>
        <p:nvPicPr>
          <p:cNvPr id="602" name="Google Shape;602;p88" descr="Screenshot of Alt ELPA test window"/>
          <p:cNvPicPr preferRelativeResize="0"/>
          <p:nvPr/>
        </p:nvPicPr>
        <p:blipFill>
          <a:blip r:embed="rId3">
            <a:alphaModFix/>
          </a:blip>
          <a:stretch>
            <a:fillRect/>
          </a:stretch>
        </p:blipFill>
        <p:spPr>
          <a:xfrm>
            <a:off x="354400" y="3544075"/>
            <a:ext cx="8327150" cy="1027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89"/>
          <p:cNvSpPr txBox="1">
            <a:spLocks noGrp="1"/>
          </p:cNvSpPr>
          <p:nvPr>
            <p:ph type="body" idx="1"/>
          </p:nvPr>
        </p:nvSpPr>
        <p:spPr>
          <a:xfrm>
            <a:off x="537875" y="1369225"/>
            <a:ext cx="8088300" cy="34521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a:t>Before logging in, confirm that student has a consistent communication system or response mode (student response check). Alt ELPA User Guide pg. 49</a:t>
            </a:r>
            <a:endParaRPr/>
          </a:p>
          <a:p>
            <a:pPr marL="457200" lvl="0" indent="-317500" algn="l" rtl="0">
              <a:spcBef>
                <a:spcPts val="800"/>
              </a:spcBef>
              <a:spcAft>
                <a:spcPts val="0"/>
              </a:spcAft>
              <a:buSzPts val="1400"/>
              <a:buChar char="●"/>
            </a:pPr>
            <a:r>
              <a:rPr lang="en"/>
              <a:t>Yes: administer the entire test</a:t>
            </a:r>
            <a:endParaRPr/>
          </a:p>
          <a:p>
            <a:pPr marL="457200" lvl="0" indent="-317500" algn="l" rtl="0">
              <a:spcBef>
                <a:spcPts val="0"/>
              </a:spcBef>
              <a:spcAft>
                <a:spcPts val="0"/>
              </a:spcAft>
              <a:buSzPts val="1400"/>
              <a:buChar char="●"/>
            </a:pPr>
            <a:r>
              <a:rPr lang="en"/>
              <a:t>No: begin by administering first four items (early stop rule)</a:t>
            </a:r>
            <a:endParaRPr/>
          </a:p>
          <a:p>
            <a:pPr marL="0" lvl="0" indent="0" algn="l" rtl="0">
              <a:spcBef>
                <a:spcPts val="800"/>
              </a:spcBef>
              <a:spcAft>
                <a:spcPts val="0"/>
              </a:spcAft>
              <a:buNone/>
            </a:pPr>
            <a:r>
              <a:rPr lang="en"/>
              <a:t>If the student DOES NOT have a consistent communication system: during first four items (including warm-up item), does student engage with test?</a:t>
            </a:r>
            <a:endParaRPr/>
          </a:p>
          <a:p>
            <a:pPr marL="457200" lvl="0" indent="-317500" algn="l" rtl="0">
              <a:spcBef>
                <a:spcPts val="800"/>
              </a:spcBef>
              <a:spcAft>
                <a:spcPts val="0"/>
              </a:spcAft>
              <a:buSzPts val="1400"/>
              <a:buChar char="●"/>
            </a:pPr>
            <a:r>
              <a:rPr lang="en"/>
              <a:t>Yes: continue testing</a:t>
            </a:r>
            <a:endParaRPr/>
          </a:p>
          <a:p>
            <a:pPr marL="457200" lvl="0" indent="-317500" algn="l" rtl="0">
              <a:spcBef>
                <a:spcPts val="0"/>
              </a:spcBef>
              <a:spcAft>
                <a:spcPts val="0"/>
              </a:spcAft>
              <a:buSzPts val="1400"/>
              <a:buChar char="●"/>
            </a:pPr>
            <a:r>
              <a:rPr lang="en"/>
              <a:t>No: mark No Response (NR) for first four items. Stop testing</a:t>
            </a:r>
            <a:endParaRPr/>
          </a:p>
          <a:p>
            <a:pPr marL="914400" lvl="1" indent="-317500" algn="l" rtl="0">
              <a:spcBef>
                <a:spcPts val="0"/>
              </a:spcBef>
              <a:spcAft>
                <a:spcPts val="0"/>
              </a:spcAft>
              <a:buSzPts val="1400"/>
              <a:buChar char="○"/>
            </a:pPr>
            <a:r>
              <a:rPr lang="en"/>
              <a:t>There may be more than one place to mark NR on a given item; a visual indicator should appear when NR is marked</a:t>
            </a:r>
            <a:endParaRPr/>
          </a:p>
          <a:p>
            <a:pPr marL="914400" lvl="1" indent="-317500" algn="l" rtl="0">
              <a:spcBef>
                <a:spcPts val="0"/>
              </a:spcBef>
              <a:spcAft>
                <a:spcPts val="0"/>
              </a:spcAft>
              <a:buSzPts val="1400"/>
              <a:buChar char="○"/>
            </a:pPr>
            <a:r>
              <a:rPr lang="en"/>
              <a:t>Report using appropriate codes in EL data collection (training will be provided in fall 2023)</a:t>
            </a:r>
            <a:endParaRPr/>
          </a:p>
        </p:txBody>
      </p:sp>
      <p:sp>
        <p:nvSpPr>
          <p:cNvPr id="608" name="Google Shape;608;p89"/>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Student Response Check and Early Stop Rule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0"/>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“Engagement” means the student understands that they are being asked to respond to test items, and responds to items. This could manifest in a wide variety of ways, given the diversity of this student population (see page 54 of the Alt ELPA User Guide).</a:t>
            </a:r>
            <a:endParaRPr/>
          </a:p>
          <a:p>
            <a:pPr marL="0" lvl="0" indent="0" algn="l" rtl="0">
              <a:spcBef>
                <a:spcPts val="800"/>
              </a:spcBef>
              <a:spcAft>
                <a:spcPts val="0"/>
              </a:spcAft>
              <a:buNone/>
            </a:pPr>
            <a:r>
              <a:rPr lang="en"/>
              <a:t>Some examples:</a:t>
            </a:r>
            <a:endParaRPr/>
          </a:p>
        </p:txBody>
      </p:sp>
      <p:sp>
        <p:nvSpPr>
          <p:cNvPr id="614" name="Google Shape;614;p90"/>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What is “Engagement”?</a:t>
            </a:r>
            <a:endParaRPr/>
          </a:p>
        </p:txBody>
      </p:sp>
      <p:graphicFrame>
        <p:nvGraphicFramePr>
          <p:cNvPr id="615" name="Google Shape;615;p90" descr="&quot;&quot;"/>
          <p:cNvGraphicFramePr/>
          <p:nvPr>
            <p:extLst>
              <p:ext uri="{D42A27DB-BD31-4B8C-83A1-F6EECF244321}">
                <p14:modId xmlns:p14="http://schemas.microsoft.com/office/powerpoint/2010/main" val="1440122370"/>
              </p:ext>
            </p:extLst>
          </p:nvPr>
        </p:nvGraphicFramePr>
        <p:xfrm>
          <a:off x="237725" y="2962960"/>
          <a:ext cx="8668425" cy="1999035"/>
        </p:xfrm>
        <a:graphic>
          <a:graphicData uri="http://schemas.openxmlformats.org/drawingml/2006/table">
            <a:tbl>
              <a:tblPr firstRow="1">
                <a:noFill/>
                <a:tableStyleId>{D2647989-659E-4106-BE31-39E840297AB6}</a:tableStyleId>
              </a:tblPr>
              <a:tblGrid>
                <a:gridCol w="5024450">
                  <a:extLst>
                    <a:ext uri="{9D8B030D-6E8A-4147-A177-3AD203B41FA5}">
                      <a16:colId xmlns:a16="http://schemas.microsoft.com/office/drawing/2014/main" val="20000"/>
                    </a:ext>
                  </a:extLst>
                </a:gridCol>
                <a:gridCol w="3643975">
                  <a:extLst>
                    <a:ext uri="{9D8B030D-6E8A-4147-A177-3AD203B41FA5}">
                      <a16:colId xmlns:a16="http://schemas.microsoft.com/office/drawing/2014/main" val="20001"/>
                    </a:ext>
                  </a:extLst>
                </a:gridCol>
              </a:tblGrid>
              <a:tr h="370975">
                <a:tc>
                  <a:txBody>
                    <a:bodyPr/>
                    <a:lstStyle/>
                    <a:p>
                      <a:pPr marL="0" lvl="0" indent="0" algn="l" rtl="0">
                        <a:spcBef>
                          <a:spcPts val="0"/>
                        </a:spcBef>
                        <a:spcAft>
                          <a:spcPts val="0"/>
                        </a:spcAft>
                        <a:buNone/>
                      </a:pPr>
                      <a:r>
                        <a:rPr lang="en" b="1"/>
                        <a:t>Engagement</a:t>
                      </a:r>
                      <a:endParaRPr b="1"/>
                    </a:p>
                  </a:txBody>
                  <a:tcPr marL="91425" marR="91425" marT="91425" marB="91425">
                    <a:solidFill>
                      <a:srgbClr val="D9D9D9"/>
                    </a:solidFill>
                  </a:tcPr>
                </a:tc>
                <a:tc>
                  <a:txBody>
                    <a:bodyPr/>
                    <a:lstStyle/>
                    <a:p>
                      <a:pPr marL="0" lvl="0" indent="0" algn="l" rtl="0">
                        <a:spcBef>
                          <a:spcPts val="0"/>
                        </a:spcBef>
                        <a:spcAft>
                          <a:spcPts val="0"/>
                        </a:spcAft>
                        <a:buNone/>
                      </a:pPr>
                      <a:r>
                        <a:rPr lang="en" b="1" dirty="0"/>
                        <a:t>Non-engagement</a:t>
                      </a:r>
                      <a:endParaRPr b="1" dirty="0"/>
                    </a:p>
                  </a:txBody>
                  <a:tcPr marL="91425" marR="91425" marT="91425" marB="91425">
                    <a:solidFill>
                      <a:srgbClr val="D9D9D9"/>
                    </a:solidFill>
                  </a:tcPr>
                </a:tc>
                <a:extLst>
                  <a:ext uri="{0D108BD9-81ED-4DB2-BD59-A6C34878D82A}">
                    <a16:rowId xmlns:a16="http://schemas.microsoft.com/office/drawing/2014/main" val="10000"/>
                  </a:ext>
                </a:extLst>
              </a:tr>
              <a:tr h="1602825">
                <a:tc>
                  <a:txBody>
                    <a:bodyPr/>
                    <a:lstStyle/>
                    <a:p>
                      <a:pPr marL="457200" lvl="0" indent="-317500" algn="l" rtl="0">
                        <a:spcBef>
                          <a:spcPts val="0"/>
                        </a:spcBef>
                        <a:spcAft>
                          <a:spcPts val="0"/>
                        </a:spcAft>
                        <a:buSzPts val="1400"/>
                        <a:buChar char="●"/>
                      </a:pPr>
                      <a:r>
                        <a:rPr lang="en"/>
                        <a:t>Responding in language other than English</a:t>
                      </a:r>
                      <a:endParaRPr/>
                    </a:p>
                    <a:p>
                      <a:pPr marL="457200" lvl="0" indent="-317500" algn="l" rtl="0">
                        <a:spcBef>
                          <a:spcPts val="0"/>
                        </a:spcBef>
                        <a:spcAft>
                          <a:spcPts val="0"/>
                        </a:spcAft>
                        <a:buSzPts val="1400"/>
                        <a:buChar char="●"/>
                      </a:pPr>
                      <a:r>
                        <a:rPr lang="en"/>
                        <a:t>“I don’t know”</a:t>
                      </a:r>
                      <a:endParaRPr/>
                    </a:p>
                    <a:p>
                      <a:pPr marL="457200" lvl="0" indent="-317500" algn="l" rtl="0">
                        <a:spcBef>
                          <a:spcPts val="0"/>
                        </a:spcBef>
                        <a:spcAft>
                          <a:spcPts val="0"/>
                        </a:spcAft>
                        <a:buSzPts val="1400"/>
                        <a:buChar char="●"/>
                      </a:pPr>
                      <a:r>
                        <a:rPr lang="en"/>
                        <a:t>Pointing, gesturing, eye gaze, vocalizing, personal communication device, manipulating testing computer</a:t>
                      </a:r>
                      <a:endParaRPr/>
                    </a:p>
                    <a:p>
                      <a:pPr marL="457200" lvl="0" indent="-317500" algn="l" rtl="0">
                        <a:spcBef>
                          <a:spcPts val="0"/>
                        </a:spcBef>
                        <a:spcAft>
                          <a:spcPts val="0"/>
                        </a:spcAft>
                        <a:buSzPts val="1400"/>
                        <a:buChar char="●"/>
                      </a:pPr>
                      <a:r>
                        <a:rPr lang="en"/>
                        <a:t>Listening or reading with attention and responding to test items</a:t>
                      </a:r>
                      <a:endParaRPr/>
                    </a:p>
                  </a:txBody>
                  <a:tcPr marL="91425" marR="91425" marT="91425" marB="91425"/>
                </a:tc>
                <a:tc>
                  <a:txBody>
                    <a:bodyPr/>
                    <a:lstStyle/>
                    <a:p>
                      <a:pPr marL="0" lvl="0" indent="0" algn="l" rtl="0">
                        <a:spcBef>
                          <a:spcPts val="0"/>
                        </a:spcBef>
                        <a:spcAft>
                          <a:spcPts val="0"/>
                        </a:spcAft>
                        <a:buNone/>
                      </a:pPr>
                      <a:r>
                        <a:rPr lang="en" dirty="0"/>
                        <a:t>Student has no consistent communication system AND does not engage with test.</a:t>
                      </a:r>
                      <a:endParaRPr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9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Domains</a:t>
            </a:r>
            <a:endParaRPr/>
          </a:p>
        </p:txBody>
      </p:sp>
      <p:sp>
        <p:nvSpPr>
          <p:cNvPr id="621" name="Google Shape;621;p9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Each a separate “domain test”</a:t>
            </a:r>
            <a:endParaRPr/>
          </a:p>
          <a:p>
            <a:pPr marL="914400" lvl="1" indent="-317500" algn="l" rtl="0">
              <a:spcBef>
                <a:spcPts val="0"/>
              </a:spcBef>
              <a:spcAft>
                <a:spcPts val="0"/>
              </a:spcAft>
              <a:buSzPts val="1400"/>
              <a:buChar char="○"/>
            </a:pPr>
            <a:r>
              <a:rPr lang="en"/>
              <a:t>New login</a:t>
            </a:r>
            <a:endParaRPr/>
          </a:p>
          <a:p>
            <a:pPr marL="914400" lvl="1" indent="-317500" algn="l" rtl="0">
              <a:spcBef>
                <a:spcPts val="0"/>
              </a:spcBef>
              <a:spcAft>
                <a:spcPts val="0"/>
              </a:spcAft>
              <a:buSzPts val="1400"/>
              <a:buChar char="○"/>
            </a:pPr>
            <a:r>
              <a:rPr lang="en"/>
              <a:t>Submitted individually</a:t>
            </a:r>
            <a:endParaRPr/>
          </a:p>
          <a:p>
            <a:pPr marL="457200" lvl="0" indent="-317500" algn="l" rtl="0">
              <a:spcBef>
                <a:spcPts val="0"/>
              </a:spcBef>
              <a:spcAft>
                <a:spcPts val="0"/>
              </a:spcAft>
              <a:buSzPts val="1400"/>
              <a:buChar char="●"/>
            </a:pPr>
            <a:r>
              <a:rPr lang="en"/>
              <a:t>11 items per domain: one warm-up, 10 scored</a:t>
            </a:r>
            <a:endParaRPr/>
          </a:p>
          <a:p>
            <a:pPr marL="457200" lvl="0" indent="-317500" algn="l" rtl="0">
              <a:spcBef>
                <a:spcPts val="0"/>
              </a:spcBef>
              <a:spcAft>
                <a:spcPts val="0"/>
              </a:spcAft>
              <a:buSzPts val="1400"/>
              <a:buChar char="●"/>
            </a:pPr>
            <a:r>
              <a:rPr lang="en"/>
              <a:t>Four forms (A-D); form indicated on student computer immediately after completing login (prior to warm-up item)</a:t>
            </a:r>
            <a:endParaRPr/>
          </a:p>
          <a:p>
            <a:pPr marL="457200" lvl="0" indent="-317500" algn="l" rtl="0">
              <a:spcBef>
                <a:spcPts val="0"/>
              </a:spcBef>
              <a:spcAft>
                <a:spcPts val="0"/>
              </a:spcAft>
              <a:buSzPts val="1400"/>
              <a:buChar char="●"/>
            </a:pPr>
            <a:r>
              <a:rPr lang="en"/>
              <a:t>May be administered in any order</a:t>
            </a:r>
            <a:endParaRPr/>
          </a:p>
          <a:p>
            <a:pPr marL="457200" lvl="0" indent="-317500" algn="l" rtl="0">
              <a:spcBef>
                <a:spcPts val="0"/>
              </a:spcBef>
              <a:spcAft>
                <a:spcPts val="0"/>
              </a:spcAft>
              <a:buSzPts val="1400"/>
              <a:buChar char="●"/>
            </a:pPr>
            <a:r>
              <a:rPr lang="en"/>
              <a:t>May be administered in sequence or individually (to avoid test fatigue)</a:t>
            </a:r>
            <a:endParaRPr/>
          </a:p>
          <a:p>
            <a:pPr marL="457200" lvl="0" indent="-317500" algn="l" rtl="0">
              <a:spcBef>
                <a:spcPts val="0"/>
              </a:spcBef>
              <a:spcAft>
                <a:spcPts val="0"/>
              </a:spcAft>
              <a:buSzPts val="1400"/>
              <a:buChar char="●"/>
            </a:pPr>
            <a:r>
              <a:rPr lang="en"/>
              <a:t>TA Directions and Scoring Rubrics Booklet required for each domain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92"/>
          <p:cNvSpPr txBox="1">
            <a:spLocks noGrp="1"/>
          </p:cNvSpPr>
          <p:nvPr>
            <p:ph type="body" idx="1"/>
          </p:nvPr>
        </p:nvSpPr>
        <p:spPr>
          <a:xfrm>
            <a:off x="537875" y="1369225"/>
            <a:ext cx="5335200" cy="33267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No TA scored items</a:t>
            </a:r>
            <a:endParaRPr/>
          </a:p>
          <a:p>
            <a:pPr marL="914400" lvl="1" indent="-317500" algn="l" rtl="0">
              <a:spcBef>
                <a:spcPts val="0"/>
              </a:spcBef>
              <a:spcAft>
                <a:spcPts val="0"/>
              </a:spcAft>
              <a:buSzPts val="1400"/>
              <a:buChar char="○"/>
            </a:pPr>
            <a:r>
              <a:rPr lang="en"/>
              <a:t>However, TA may still need to enter or facilitate student responses</a:t>
            </a:r>
            <a:endParaRPr/>
          </a:p>
          <a:p>
            <a:pPr marL="457200" lvl="0" indent="-317500" algn="l" rtl="0">
              <a:spcBef>
                <a:spcPts val="0"/>
              </a:spcBef>
              <a:spcAft>
                <a:spcPts val="0"/>
              </a:spcAft>
              <a:buSzPts val="1400"/>
              <a:buChar char="●"/>
            </a:pPr>
            <a:r>
              <a:rPr lang="en"/>
              <a:t>Follow TA directions</a:t>
            </a:r>
            <a:endParaRPr/>
          </a:p>
          <a:p>
            <a:pPr marL="914400" lvl="1" indent="-317500" algn="l" rtl="0">
              <a:spcBef>
                <a:spcPts val="0"/>
              </a:spcBef>
              <a:spcAft>
                <a:spcPts val="0"/>
              </a:spcAft>
              <a:buSzPts val="1400"/>
              <a:buChar char="○"/>
            </a:pPr>
            <a:r>
              <a:rPr lang="en"/>
              <a:t>Examples: TA may need to read some item content aloud, or describe some content for students with visual impairments</a:t>
            </a:r>
            <a:endParaRPr/>
          </a:p>
          <a:p>
            <a:pPr marL="457200" lvl="0" indent="-317500" algn="l" rtl="0">
              <a:spcBef>
                <a:spcPts val="0"/>
              </a:spcBef>
              <a:spcAft>
                <a:spcPts val="0"/>
              </a:spcAft>
              <a:buSzPts val="1400"/>
              <a:buChar char="●"/>
            </a:pPr>
            <a:r>
              <a:rPr lang="en"/>
              <a:t>Note that many students in this population will need individualized TA supports beyond procedures described in test administration instructions</a:t>
            </a:r>
            <a:endParaRPr/>
          </a:p>
        </p:txBody>
      </p:sp>
      <p:sp>
        <p:nvSpPr>
          <p:cNvPr id="627" name="Google Shape;627;p9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Reading and Listening</a:t>
            </a:r>
            <a:endParaRPr/>
          </a:p>
        </p:txBody>
      </p:sp>
      <p:pic>
        <p:nvPicPr>
          <p:cNvPr id="628" name="Google Shape;628;p92" descr="&quot;&quot;"/>
          <p:cNvPicPr preferRelativeResize="0"/>
          <p:nvPr/>
        </p:nvPicPr>
        <p:blipFill>
          <a:blip r:embed="rId3">
            <a:alphaModFix/>
          </a:blip>
          <a:stretch>
            <a:fillRect/>
          </a:stretch>
        </p:blipFill>
        <p:spPr>
          <a:xfrm>
            <a:off x="5747025" y="2427500"/>
            <a:ext cx="3147201" cy="2098150"/>
          </a:xfrm>
          <a:prstGeom prst="rect">
            <a:avLst/>
          </a:prstGeom>
          <a:noFill/>
          <a:ln>
            <a:noFill/>
          </a:ln>
        </p:spPr>
      </p:pic>
      <p:sp>
        <p:nvSpPr>
          <p:cNvPr id="629" name="Google Shape;629;p92"/>
          <p:cNvSpPr txBox="1"/>
          <p:nvPr/>
        </p:nvSpPr>
        <p:spPr>
          <a:xfrm>
            <a:off x="7549325" y="4485700"/>
            <a:ext cx="1344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u="sng">
                <a:solidFill>
                  <a:schemeClr val="hlink"/>
                </a:solidFill>
                <a:latin typeface="Calibri"/>
                <a:ea typeface="Calibri"/>
                <a:cs typeface="Calibri"/>
                <a:sym typeface="Calibri"/>
                <a:hlinkClick r:id="rId4"/>
              </a:rPr>
              <a:t>Image source</a:t>
            </a:r>
            <a:endParaRPr sz="12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93"/>
          <p:cNvSpPr txBox="1">
            <a:spLocks noGrp="1"/>
          </p:cNvSpPr>
          <p:nvPr>
            <p:ph type="body" idx="1"/>
          </p:nvPr>
        </p:nvSpPr>
        <p:spPr>
          <a:xfrm>
            <a:off x="537875" y="1369226"/>
            <a:ext cx="8088300" cy="3369900"/>
          </a:xfrm>
          <a:prstGeom prst="rect">
            <a:avLst/>
          </a:prstGeom>
        </p:spPr>
        <p:txBody>
          <a:bodyPr spcFirstLastPara="1" wrap="square" lIns="68575" tIns="34275" rIns="68575" bIns="34275" anchor="t" anchorCtr="0">
            <a:normAutofit lnSpcReduction="10000"/>
          </a:bodyPr>
          <a:lstStyle/>
          <a:p>
            <a:pPr marL="457200" lvl="0" indent="-317500" algn="l" rtl="0">
              <a:spcBef>
                <a:spcPts val="800"/>
              </a:spcBef>
              <a:spcAft>
                <a:spcPts val="0"/>
              </a:spcAft>
              <a:buSzPts val="1400"/>
              <a:buChar char="●"/>
            </a:pPr>
            <a:r>
              <a:rPr lang="en"/>
              <a:t>Follow TA directions</a:t>
            </a:r>
            <a:endParaRPr/>
          </a:p>
          <a:p>
            <a:pPr marL="914400" lvl="1" indent="-317500" algn="l" rtl="0">
              <a:spcBef>
                <a:spcPts val="0"/>
              </a:spcBef>
              <a:spcAft>
                <a:spcPts val="0"/>
              </a:spcAft>
              <a:buSzPts val="1400"/>
              <a:buChar char="○"/>
            </a:pPr>
            <a:r>
              <a:rPr lang="en"/>
              <a:t>TA may need to read some item content aloud, or describe some content for students with visual impairments</a:t>
            </a:r>
            <a:endParaRPr/>
          </a:p>
          <a:p>
            <a:pPr marL="457200" lvl="0" indent="-317500" algn="l" rtl="0">
              <a:spcBef>
                <a:spcPts val="0"/>
              </a:spcBef>
              <a:spcAft>
                <a:spcPts val="0"/>
              </a:spcAft>
              <a:buSzPts val="1400"/>
              <a:buChar char="●"/>
            </a:pPr>
            <a:r>
              <a:rPr lang="en"/>
              <a:t>Some machine-scored items</a:t>
            </a:r>
            <a:endParaRPr/>
          </a:p>
          <a:p>
            <a:pPr marL="457200" lvl="0" indent="-317500" algn="l" rtl="0">
              <a:spcBef>
                <a:spcPts val="0"/>
              </a:spcBef>
              <a:spcAft>
                <a:spcPts val="0"/>
              </a:spcAft>
              <a:buSzPts val="1400"/>
              <a:buChar char="●"/>
            </a:pPr>
            <a:r>
              <a:rPr lang="en"/>
              <a:t>Some constructed response items which will be scored in the moment by TA</a:t>
            </a:r>
            <a:endParaRPr/>
          </a:p>
          <a:p>
            <a:pPr marL="914400" lvl="1" indent="-317500" algn="l" rtl="0">
              <a:spcBef>
                <a:spcPts val="0"/>
              </a:spcBef>
              <a:spcAft>
                <a:spcPts val="0"/>
              </a:spcAft>
              <a:buSzPts val="1400"/>
              <a:buChar char="○"/>
            </a:pPr>
            <a:r>
              <a:rPr lang="en"/>
              <a:t>Scores entered using student computer</a:t>
            </a:r>
            <a:endParaRPr/>
          </a:p>
          <a:p>
            <a:pPr marL="914400" lvl="1" indent="-317500" algn="l" rtl="0">
              <a:spcBef>
                <a:spcPts val="0"/>
              </a:spcBef>
              <a:spcAft>
                <a:spcPts val="0"/>
              </a:spcAft>
              <a:buSzPts val="1400"/>
              <a:buChar char="○"/>
            </a:pPr>
            <a:r>
              <a:rPr lang="en"/>
              <a:t>To the extent possible, enter scores out of student’s perceptual range (perhaps by turning screen away from student)</a:t>
            </a:r>
            <a:endParaRPr/>
          </a:p>
          <a:p>
            <a:pPr marL="914400" lvl="1" indent="-317500" algn="l" rtl="0">
              <a:spcBef>
                <a:spcPts val="0"/>
              </a:spcBef>
              <a:spcAft>
                <a:spcPts val="0"/>
              </a:spcAft>
              <a:buSzPts val="1400"/>
              <a:buChar char="○"/>
            </a:pPr>
            <a:r>
              <a:rPr lang="en"/>
              <a:t>If administration includes calibration, TA and second scorer take a moment to compare scores before entering (see future slide)</a:t>
            </a:r>
            <a:endParaRPr/>
          </a:p>
          <a:p>
            <a:pPr marL="457200" lvl="0" indent="-317500" algn="l" rtl="0">
              <a:spcBef>
                <a:spcPts val="0"/>
              </a:spcBef>
              <a:spcAft>
                <a:spcPts val="0"/>
              </a:spcAft>
              <a:buSzPts val="1400"/>
              <a:buChar char="●"/>
            </a:pPr>
            <a:r>
              <a:rPr lang="en"/>
              <a:t>Note that many students in this population will need individualized TA supports beyond procedures described in test administration instructions</a:t>
            </a:r>
            <a:endParaRPr/>
          </a:p>
        </p:txBody>
      </p:sp>
      <p:sp>
        <p:nvSpPr>
          <p:cNvPr id="635" name="Google Shape;635;p93"/>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Writing and Speaking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94"/>
          <p:cNvSpPr txBox="1">
            <a:spLocks noGrp="1"/>
          </p:cNvSpPr>
          <p:nvPr>
            <p:ph type="body" idx="1"/>
          </p:nvPr>
        </p:nvSpPr>
        <p:spPr>
          <a:xfrm>
            <a:off x="537875" y="1369222"/>
            <a:ext cx="8088300" cy="1445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TAs have great freedom to adjust general test instructions and system messages.</a:t>
            </a:r>
            <a:endParaRPr/>
          </a:p>
          <a:p>
            <a:pPr marL="0" lvl="0" indent="0" algn="l" rtl="0">
              <a:spcBef>
                <a:spcPts val="800"/>
              </a:spcBef>
              <a:spcAft>
                <a:spcPts val="0"/>
              </a:spcAft>
              <a:buNone/>
            </a:pPr>
            <a:r>
              <a:rPr lang="en"/>
              <a:t>TAs may accommodate, but </a:t>
            </a:r>
            <a:r>
              <a:rPr lang="en" i="1"/>
              <a:t>may not modify</a:t>
            </a:r>
            <a:r>
              <a:rPr lang="en"/>
              <a:t>, item content that they are to read aloud (item-level instructions, item prompts, response choices, and other item content not explicitly included in Directions For Administration).</a:t>
            </a:r>
            <a:endParaRPr/>
          </a:p>
        </p:txBody>
      </p:sp>
      <p:sp>
        <p:nvSpPr>
          <p:cNvPr id="641" name="Google Shape;641;p94"/>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Adjustments and Modifications</a:t>
            </a:r>
            <a:endParaRPr/>
          </a:p>
        </p:txBody>
      </p:sp>
      <p:graphicFrame>
        <p:nvGraphicFramePr>
          <p:cNvPr id="642" name="Google Shape;642;p94" descr="&quot;&quot;"/>
          <p:cNvGraphicFramePr/>
          <p:nvPr>
            <p:extLst>
              <p:ext uri="{D42A27DB-BD31-4B8C-83A1-F6EECF244321}">
                <p14:modId xmlns:p14="http://schemas.microsoft.com/office/powerpoint/2010/main" val="3884864915"/>
              </p:ext>
            </p:extLst>
          </p:nvPr>
        </p:nvGraphicFramePr>
        <p:xfrm>
          <a:off x="719925" y="2785800"/>
          <a:ext cx="7239000" cy="1859220"/>
        </p:xfrm>
        <a:graphic>
          <a:graphicData uri="http://schemas.openxmlformats.org/drawingml/2006/table">
            <a:tbl>
              <a:tblPr firstRow="1">
                <a:noFill/>
                <a:tableStyleId>{D2647989-659E-4106-BE31-39E840297AB6}</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a:t>Accommodation (permitted)</a:t>
                      </a:r>
                      <a:endParaRPr b="1"/>
                    </a:p>
                  </a:txBody>
                  <a:tcPr marL="91425" marR="91425" marT="91425" marB="91425">
                    <a:solidFill>
                      <a:srgbClr val="CCCCCC"/>
                    </a:solidFill>
                  </a:tcPr>
                </a:tc>
                <a:tc>
                  <a:txBody>
                    <a:bodyPr/>
                    <a:lstStyle/>
                    <a:p>
                      <a:pPr marL="0" lvl="0" indent="0" algn="l" rtl="0">
                        <a:spcBef>
                          <a:spcPts val="0"/>
                        </a:spcBef>
                        <a:spcAft>
                          <a:spcPts val="0"/>
                        </a:spcAft>
                        <a:buNone/>
                      </a:pPr>
                      <a:r>
                        <a:rPr lang="en" b="1" dirty="0"/>
                        <a:t>Modification (not permitted)</a:t>
                      </a:r>
                      <a:endParaRPr b="1" dirty="0"/>
                    </a:p>
                  </a:txBody>
                  <a:tcPr marL="91425" marR="91425" marT="91425" marB="91425">
                    <a:solidFill>
                      <a:srgbClr val="CCCCCC"/>
                    </a:solidFill>
                  </a:tcPr>
                </a:tc>
                <a:extLst>
                  <a:ext uri="{0D108BD9-81ED-4DB2-BD59-A6C34878D82A}">
                    <a16:rowId xmlns:a16="http://schemas.microsoft.com/office/drawing/2014/main" val="10000"/>
                  </a:ext>
                </a:extLst>
              </a:tr>
              <a:tr h="381000">
                <a:tc>
                  <a:txBody>
                    <a:bodyPr/>
                    <a:lstStyle/>
                    <a:p>
                      <a:pPr marL="457200" lvl="0" indent="-317500" algn="l" rtl="0">
                        <a:spcBef>
                          <a:spcPts val="0"/>
                        </a:spcBef>
                        <a:spcAft>
                          <a:spcPts val="0"/>
                        </a:spcAft>
                        <a:buSzPts val="1400"/>
                        <a:buChar char="●"/>
                      </a:pPr>
                      <a:r>
                        <a:rPr lang="en"/>
                        <a:t>Use student’s communication method</a:t>
                      </a:r>
                      <a:endParaRPr/>
                    </a:p>
                    <a:p>
                      <a:pPr marL="457200" lvl="0" indent="-317500" algn="l" rtl="0">
                        <a:spcBef>
                          <a:spcPts val="0"/>
                        </a:spcBef>
                        <a:spcAft>
                          <a:spcPts val="0"/>
                        </a:spcAft>
                        <a:buSzPts val="1400"/>
                        <a:buChar char="●"/>
                      </a:pPr>
                      <a:r>
                        <a:rPr lang="en"/>
                        <a:t>Repeat</a:t>
                      </a:r>
                      <a:endParaRPr/>
                    </a:p>
                    <a:p>
                      <a:pPr marL="457200" lvl="0" indent="-317500" algn="l" rtl="0">
                        <a:spcBef>
                          <a:spcPts val="0"/>
                        </a:spcBef>
                        <a:spcAft>
                          <a:spcPts val="0"/>
                        </a:spcAft>
                        <a:buSzPts val="1400"/>
                        <a:buChar char="●"/>
                      </a:pPr>
                      <a:r>
                        <a:rPr lang="en"/>
                        <a:t>Adjust </a:t>
                      </a:r>
                      <a:r>
                        <a:rPr lang="en" i="1"/>
                        <a:t>general</a:t>
                      </a:r>
                      <a:r>
                        <a:rPr lang="en"/>
                        <a:t> rate or volume</a:t>
                      </a:r>
                      <a:endParaRPr/>
                    </a:p>
                  </a:txBody>
                  <a:tcPr marL="91425" marR="91425" marT="91425" marB="91425"/>
                </a:tc>
                <a:tc>
                  <a:txBody>
                    <a:bodyPr/>
                    <a:lstStyle/>
                    <a:p>
                      <a:pPr marL="457200" lvl="0" indent="-317500" algn="l" rtl="0">
                        <a:spcBef>
                          <a:spcPts val="0"/>
                        </a:spcBef>
                        <a:spcAft>
                          <a:spcPts val="0"/>
                        </a:spcAft>
                        <a:buSzPts val="1400"/>
                        <a:buChar char="●"/>
                      </a:pPr>
                      <a:r>
                        <a:rPr lang="en" dirty="0"/>
                        <a:t>Translate</a:t>
                      </a:r>
                      <a:endParaRPr dirty="0"/>
                    </a:p>
                    <a:p>
                      <a:pPr marL="457200" lvl="0" indent="-317500" algn="l" rtl="0">
                        <a:spcBef>
                          <a:spcPts val="0"/>
                        </a:spcBef>
                        <a:spcAft>
                          <a:spcPts val="0"/>
                        </a:spcAft>
                        <a:buSzPts val="1400"/>
                        <a:buChar char="●"/>
                      </a:pPr>
                      <a:r>
                        <a:rPr lang="en" dirty="0"/>
                        <a:t>Reword, paraphrase, or clarify</a:t>
                      </a:r>
                      <a:endParaRPr dirty="0"/>
                    </a:p>
                    <a:p>
                      <a:pPr marL="457200" lvl="0" indent="-317500" algn="l" rtl="0">
                        <a:spcBef>
                          <a:spcPts val="0"/>
                        </a:spcBef>
                        <a:spcAft>
                          <a:spcPts val="0"/>
                        </a:spcAft>
                        <a:buSzPts val="1400"/>
                        <a:buChar char="●"/>
                      </a:pPr>
                      <a:r>
                        <a:rPr lang="en" dirty="0"/>
                        <a:t>Simplify</a:t>
                      </a:r>
                      <a:endParaRPr dirty="0"/>
                    </a:p>
                    <a:p>
                      <a:pPr marL="457200" lvl="0" indent="-317500" algn="l" rtl="0">
                        <a:spcBef>
                          <a:spcPts val="0"/>
                        </a:spcBef>
                        <a:spcAft>
                          <a:spcPts val="0"/>
                        </a:spcAft>
                        <a:buSzPts val="1400"/>
                        <a:buChar char="●"/>
                      </a:pPr>
                      <a:r>
                        <a:rPr lang="en" dirty="0"/>
                        <a:t>Emphasize key words or phrases so as to suggest a correct response</a:t>
                      </a:r>
                      <a:endParaRPr dirty="0"/>
                    </a:p>
                    <a:p>
                      <a:pPr marL="457200" lvl="0" indent="-317500" algn="l" rtl="0">
                        <a:spcBef>
                          <a:spcPts val="0"/>
                        </a:spcBef>
                        <a:spcAft>
                          <a:spcPts val="0"/>
                        </a:spcAft>
                        <a:buSzPts val="1400"/>
                        <a:buChar char="●"/>
                      </a:pPr>
                      <a:r>
                        <a:rPr lang="en" dirty="0"/>
                        <a:t>Underline or highlight</a:t>
                      </a:r>
                      <a:endParaRPr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9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The higher the zoom level, the less of the item will fit on screen.</a:t>
            </a:r>
            <a:endParaRPr/>
          </a:p>
          <a:p>
            <a:pPr marL="914400" lvl="1" indent="-317500" algn="l" rtl="0">
              <a:spcBef>
                <a:spcPts val="0"/>
              </a:spcBef>
              <a:spcAft>
                <a:spcPts val="0"/>
              </a:spcAft>
              <a:buSzPts val="1400"/>
              <a:buChar char="○"/>
            </a:pPr>
            <a:r>
              <a:rPr lang="en"/>
              <a:t>Available screen space will also vary by device.</a:t>
            </a:r>
            <a:endParaRPr/>
          </a:p>
          <a:p>
            <a:pPr marL="457200" lvl="0" indent="-317500" algn="l" rtl="0">
              <a:spcBef>
                <a:spcPts val="0"/>
              </a:spcBef>
              <a:spcAft>
                <a:spcPts val="0"/>
              </a:spcAft>
              <a:buSzPts val="1400"/>
              <a:buChar char="●"/>
            </a:pPr>
            <a:r>
              <a:rPr lang="en"/>
              <a:t>Some items require clicking and dragging responses a significant distance.</a:t>
            </a:r>
            <a:endParaRPr/>
          </a:p>
          <a:p>
            <a:pPr marL="914400" lvl="1" indent="-317500" algn="l" rtl="0">
              <a:spcBef>
                <a:spcPts val="0"/>
              </a:spcBef>
              <a:spcAft>
                <a:spcPts val="0"/>
              </a:spcAft>
              <a:buSzPts val="1400"/>
              <a:buChar char="○"/>
            </a:pPr>
            <a:r>
              <a:rPr lang="en"/>
              <a:t>To drag an item to an offscreen response space, click/tap and hold. Drag off the edge of the display area. If using a desktop computer, you may also click and hold and use the arrow keys to scroll up and down.</a:t>
            </a:r>
            <a:endParaRPr/>
          </a:p>
        </p:txBody>
      </p:sp>
      <p:sp>
        <p:nvSpPr>
          <p:cNvPr id="648" name="Google Shape;648;p95"/>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Test Navigation</a:t>
            </a:r>
            <a:endParaRPr/>
          </a:p>
        </p:txBody>
      </p:sp>
      <p:pic>
        <p:nvPicPr>
          <p:cNvPr id="649" name="Google Shape;649;p95" descr="Screenshot of zoom buttons"/>
          <p:cNvPicPr preferRelativeResize="0"/>
          <p:nvPr/>
        </p:nvPicPr>
        <p:blipFill>
          <a:blip r:embed="rId3">
            <a:alphaModFix/>
          </a:blip>
          <a:stretch>
            <a:fillRect/>
          </a:stretch>
        </p:blipFill>
        <p:spPr>
          <a:xfrm>
            <a:off x="5610675" y="3466013"/>
            <a:ext cx="3200400" cy="1285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9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Streamlined mode</a:t>
            </a:r>
            <a:endParaRPr/>
          </a:p>
          <a:p>
            <a:pPr marL="457200" lvl="0" indent="-317500" algn="l" rtl="0">
              <a:spcBef>
                <a:spcPts val="800"/>
              </a:spcBef>
              <a:spcAft>
                <a:spcPts val="0"/>
              </a:spcAft>
              <a:buSzPts val="1400"/>
              <a:buChar char="●"/>
            </a:pPr>
            <a:r>
              <a:rPr lang="en"/>
              <a:t>On by default</a:t>
            </a:r>
            <a:endParaRPr/>
          </a:p>
          <a:p>
            <a:pPr marL="457200" lvl="0" indent="-317500" algn="l" rtl="0">
              <a:spcBef>
                <a:spcPts val="0"/>
              </a:spcBef>
              <a:spcAft>
                <a:spcPts val="0"/>
              </a:spcAft>
              <a:buSzPts val="1400"/>
              <a:buChar char="●"/>
            </a:pPr>
            <a:r>
              <a:rPr lang="en"/>
              <a:t>Slightly simplifies screen by “stacking” test in a single vertical column (i.e. no side-by-side presentation)</a:t>
            </a:r>
            <a:endParaRPr/>
          </a:p>
          <a:p>
            <a:pPr marL="0" lvl="0" indent="0" algn="l" rtl="0">
              <a:spcBef>
                <a:spcPts val="800"/>
              </a:spcBef>
              <a:spcAft>
                <a:spcPts val="0"/>
              </a:spcAft>
              <a:buNone/>
            </a:pPr>
            <a:r>
              <a:rPr lang="en"/>
              <a:t>Full screen mode</a:t>
            </a:r>
            <a:endParaRPr/>
          </a:p>
          <a:p>
            <a:pPr marL="457200" lvl="0" indent="-317500" algn="l" rtl="0">
              <a:spcBef>
                <a:spcPts val="800"/>
              </a:spcBef>
              <a:spcAft>
                <a:spcPts val="0"/>
              </a:spcAft>
              <a:buSzPts val="1400"/>
              <a:buChar char="●"/>
            </a:pPr>
            <a:r>
              <a:rPr lang="en"/>
              <a:t>Off by default (turn on in TIDE)</a:t>
            </a:r>
            <a:endParaRPr/>
          </a:p>
          <a:p>
            <a:pPr marL="457200" lvl="0" indent="-317500" algn="l" rtl="0">
              <a:spcBef>
                <a:spcPts val="0"/>
              </a:spcBef>
              <a:spcAft>
                <a:spcPts val="0"/>
              </a:spcAft>
              <a:buSzPts val="1400"/>
              <a:buChar char="●"/>
            </a:pPr>
            <a:r>
              <a:rPr lang="en"/>
              <a:t>Further simplifies screen by removing most buttons and controls</a:t>
            </a:r>
            <a:endParaRPr/>
          </a:p>
          <a:p>
            <a:pPr marL="457200" lvl="0" indent="-317500" algn="l" rtl="0">
              <a:spcBef>
                <a:spcPts val="0"/>
              </a:spcBef>
              <a:spcAft>
                <a:spcPts val="0"/>
              </a:spcAft>
              <a:buSzPts val="1400"/>
              <a:buChar char="●"/>
            </a:pPr>
            <a:r>
              <a:rPr lang="en"/>
              <a:t>Requires password to exit (student’s first name)</a:t>
            </a:r>
            <a:endParaRPr/>
          </a:p>
          <a:p>
            <a:pPr marL="457200" lvl="0" indent="-317500" algn="l" rtl="0">
              <a:spcBef>
                <a:spcPts val="0"/>
              </a:spcBef>
              <a:spcAft>
                <a:spcPts val="0"/>
              </a:spcAft>
              <a:buSzPts val="1400"/>
              <a:buChar char="●"/>
            </a:pPr>
            <a:r>
              <a:rPr lang="en"/>
              <a:t>You </a:t>
            </a:r>
            <a:r>
              <a:rPr lang="en" i="1"/>
              <a:t>must</a:t>
            </a:r>
            <a:r>
              <a:rPr lang="en"/>
              <a:t> exit full screen mode to end the test</a:t>
            </a:r>
            <a:endParaRPr/>
          </a:p>
        </p:txBody>
      </p:sp>
      <p:sp>
        <p:nvSpPr>
          <p:cNvPr id="655" name="Google Shape;655;p96"/>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Streamlined Mode and Full Screen Mode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0"/>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Overview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9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Applies to first Speaking and first Writing test administered by each TA in the 2022-23 school year</a:t>
            </a:r>
            <a:endParaRPr/>
          </a:p>
          <a:p>
            <a:pPr marL="457200" lvl="0" indent="-317500" algn="l" rtl="0">
              <a:spcBef>
                <a:spcPts val="0"/>
              </a:spcBef>
              <a:spcAft>
                <a:spcPts val="0"/>
              </a:spcAft>
              <a:buSzPts val="1400"/>
              <a:buChar char="●"/>
            </a:pPr>
            <a:r>
              <a:rPr lang="en"/>
              <a:t>Improves standardization and accurate application of scoring rubric</a:t>
            </a:r>
            <a:endParaRPr/>
          </a:p>
          <a:p>
            <a:pPr marL="457200" lvl="0" indent="-317500" algn="l" rtl="0">
              <a:spcBef>
                <a:spcPts val="0"/>
              </a:spcBef>
              <a:spcAft>
                <a:spcPts val="0"/>
              </a:spcAft>
              <a:buSzPts val="1400"/>
              <a:buChar char="●"/>
            </a:pPr>
            <a:r>
              <a:rPr lang="en"/>
              <a:t>Calibration established separately for each domain</a:t>
            </a:r>
            <a:endParaRPr/>
          </a:p>
          <a:p>
            <a:pPr marL="914400" lvl="1" indent="-317500" algn="l" rtl="0">
              <a:spcBef>
                <a:spcPts val="0"/>
              </a:spcBef>
              <a:spcAft>
                <a:spcPts val="0"/>
              </a:spcAft>
              <a:buSzPts val="1400"/>
              <a:buChar char="○"/>
            </a:pPr>
            <a:r>
              <a:rPr lang="en"/>
              <a:t>Once calibration is established, observation is no longer required for that domain</a:t>
            </a:r>
            <a:endParaRPr/>
          </a:p>
          <a:p>
            <a:pPr marL="914400" lvl="1" indent="-317500" algn="l" rtl="0">
              <a:spcBef>
                <a:spcPts val="0"/>
              </a:spcBef>
              <a:spcAft>
                <a:spcPts val="0"/>
              </a:spcAft>
              <a:buSzPts val="1400"/>
              <a:buChar char="○"/>
            </a:pPr>
            <a:r>
              <a:rPr lang="en"/>
              <a:t>Calibration applies across grade bands (i.e. calibration does not need to be independently established for every grade band)</a:t>
            </a:r>
            <a:endParaRPr/>
          </a:p>
          <a:p>
            <a:pPr marL="457200" lvl="0" indent="-317500" algn="l" rtl="0">
              <a:spcBef>
                <a:spcPts val="0"/>
              </a:spcBef>
              <a:spcAft>
                <a:spcPts val="0"/>
              </a:spcAft>
              <a:buSzPts val="1400"/>
              <a:buChar char="●"/>
            </a:pPr>
            <a:r>
              <a:rPr lang="en"/>
              <a:t>Second scorer also needs to complete full TA training</a:t>
            </a:r>
            <a:endParaRPr/>
          </a:p>
          <a:p>
            <a:pPr marL="457200" lvl="0" indent="-317500" algn="l" rtl="0">
              <a:spcBef>
                <a:spcPts val="0"/>
              </a:spcBef>
              <a:spcAft>
                <a:spcPts val="0"/>
              </a:spcAft>
              <a:buSzPts val="1400"/>
              <a:buChar char="●"/>
            </a:pPr>
            <a:r>
              <a:rPr lang="en"/>
              <a:t>DTCs track calibration (confirmation </a:t>
            </a:r>
            <a:r>
              <a:rPr lang="en" i="1"/>
              <a:t>and</a:t>
            </a:r>
            <a:r>
              <a:rPr lang="en"/>
              <a:t> need for recalibration)</a:t>
            </a:r>
            <a:endParaRPr/>
          </a:p>
        </p:txBody>
      </p:sp>
      <p:sp>
        <p:nvSpPr>
          <p:cNvPr id="661" name="Google Shape;661;p97"/>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Scoring Calibration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98"/>
          <p:cNvSpPr txBox="1">
            <a:spLocks noGrp="1"/>
          </p:cNvSpPr>
          <p:nvPr>
            <p:ph type="body" idx="1"/>
          </p:nvPr>
        </p:nvSpPr>
        <p:spPr>
          <a:xfrm>
            <a:off x="537875" y="1369225"/>
            <a:ext cx="8088300" cy="32649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Second scorer observes live test administration and scores student constructed responses alongside TA (Alt ELPA User Guide appendix B)</a:t>
            </a:r>
            <a:endParaRPr/>
          </a:p>
          <a:p>
            <a:pPr marL="457200" lvl="0" indent="-317500" algn="l" rtl="0">
              <a:spcBef>
                <a:spcPts val="0"/>
              </a:spcBef>
              <a:spcAft>
                <a:spcPts val="0"/>
              </a:spcAft>
              <a:buSzPts val="1400"/>
              <a:buChar char="●"/>
            </a:pPr>
            <a:r>
              <a:rPr lang="en"/>
              <a:t>TA and second scorer compare scores outside student field of perception</a:t>
            </a:r>
            <a:endParaRPr/>
          </a:p>
          <a:p>
            <a:pPr marL="914400" lvl="1" indent="-317500" algn="l" rtl="0">
              <a:spcBef>
                <a:spcPts val="0"/>
              </a:spcBef>
              <a:spcAft>
                <a:spcPts val="0"/>
              </a:spcAft>
              <a:buSzPts val="1400"/>
              <a:buChar char="○"/>
            </a:pPr>
            <a:r>
              <a:rPr lang="en"/>
              <a:t>If scores agree: no action needed</a:t>
            </a:r>
            <a:endParaRPr/>
          </a:p>
          <a:p>
            <a:pPr marL="914400" lvl="1" indent="-317500" algn="l" rtl="0">
              <a:spcBef>
                <a:spcPts val="0"/>
              </a:spcBef>
              <a:spcAft>
                <a:spcPts val="0"/>
              </a:spcAft>
              <a:buSzPts val="1400"/>
              <a:buChar char="○"/>
            </a:pPr>
            <a:r>
              <a:rPr lang="en"/>
              <a:t>If scores disagree: resolve quickly (within 10 sec) or, if longer discussion is needed, pause test</a:t>
            </a:r>
            <a:endParaRPr/>
          </a:p>
          <a:p>
            <a:pPr marL="914400" lvl="1" indent="-317500" algn="l" rtl="0">
              <a:spcBef>
                <a:spcPts val="0"/>
              </a:spcBef>
              <a:spcAft>
                <a:spcPts val="0"/>
              </a:spcAft>
              <a:buSzPts val="1400"/>
              <a:buChar char="○"/>
            </a:pPr>
            <a:r>
              <a:rPr lang="en"/>
              <a:t>If agreement cannot be reached: TA has “casting vote”</a:t>
            </a:r>
            <a:endParaRPr/>
          </a:p>
          <a:p>
            <a:pPr marL="457200" lvl="0" indent="-317500" algn="l" rtl="0">
              <a:spcBef>
                <a:spcPts val="0"/>
              </a:spcBef>
              <a:spcAft>
                <a:spcPts val="0"/>
              </a:spcAft>
              <a:buSzPts val="1400"/>
              <a:buChar char="●"/>
            </a:pPr>
            <a:r>
              <a:rPr lang="en"/>
              <a:t>Record score and move on to next item</a:t>
            </a:r>
            <a:endParaRPr/>
          </a:p>
          <a:p>
            <a:pPr marL="457200" lvl="0" indent="-317500" algn="l" rtl="0">
              <a:spcBef>
                <a:spcPts val="0"/>
              </a:spcBef>
              <a:spcAft>
                <a:spcPts val="0"/>
              </a:spcAft>
              <a:buSzPts val="1400"/>
              <a:buChar char="●"/>
            </a:pPr>
            <a:r>
              <a:rPr lang="en"/>
              <a:t>If TA and second scorer disagree two or more “scoring” items during the second scored Speaking or Writing test, recalibration is needed (see Recalibration slide in After Testing)</a:t>
            </a:r>
            <a:endParaRPr/>
          </a:p>
        </p:txBody>
      </p:sp>
      <p:sp>
        <p:nvSpPr>
          <p:cNvPr id="667" name="Google Shape;667;p98"/>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Scoring Calibration Procedure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99"/>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After Testing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00"/>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Secure Materials</a:t>
            </a:r>
            <a:endParaRPr/>
          </a:p>
        </p:txBody>
      </p:sp>
      <p:sp>
        <p:nvSpPr>
          <p:cNvPr id="678" name="Google Shape;678;p100"/>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If observed session with second scorer:</a:t>
            </a:r>
            <a:endParaRPr/>
          </a:p>
          <a:p>
            <a:pPr marL="914400" lvl="1" indent="-317500" algn="l" rtl="0">
              <a:spcBef>
                <a:spcPts val="0"/>
              </a:spcBef>
              <a:spcAft>
                <a:spcPts val="0"/>
              </a:spcAft>
              <a:buSzPts val="1400"/>
              <a:buChar char="○"/>
            </a:pPr>
            <a:r>
              <a:rPr lang="en"/>
              <a:t>Was calibration demonstrated? Submit scoring worksheets to DTC</a:t>
            </a:r>
            <a:endParaRPr/>
          </a:p>
          <a:p>
            <a:pPr marL="914400" lvl="1" indent="-317500" algn="l" rtl="0">
              <a:spcBef>
                <a:spcPts val="0"/>
              </a:spcBef>
              <a:spcAft>
                <a:spcPts val="0"/>
              </a:spcAft>
              <a:buSzPts val="1400"/>
              <a:buChar char="○"/>
            </a:pPr>
            <a:r>
              <a:rPr lang="en"/>
              <a:t>Is recalibration needed? Retain scoring worksheets, then submit to DTC after recalibration</a:t>
            </a:r>
            <a:endParaRPr/>
          </a:p>
          <a:p>
            <a:pPr marL="914400" lvl="1" indent="-317500" algn="l" rtl="0">
              <a:spcBef>
                <a:spcPts val="0"/>
              </a:spcBef>
              <a:spcAft>
                <a:spcPts val="0"/>
              </a:spcAft>
              <a:buSzPts val="1400"/>
              <a:buChar char="○"/>
            </a:pPr>
            <a:r>
              <a:rPr lang="en"/>
              <a:t>DTCs track Speaking and Writing calibration for all TAs</a:t>
            </a:r>
            <a:endParaRPr/>
          </a:p>
          <a:p>
            <a:pPr marL="457200" lvl="0" indent="-317500" algn="l" rtl="0">
              <a:spcBef>
                <a:spcPts val="0"/>
              </a:spcBef>
              <a:spcAft>
                <a:spcPts val="0"/>
              </a:spcAft>
              <a:buSzPts val="1400"/>
              <a:buChar char="●"/>
            </a:pPr>
            <a:r>
              <a:rPr lang="en"/>
              <a:t>After completing the above, securely destroy copies of TA Directions and Scoring Rubrics Booklets (delete from device and empty trash)</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0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Recalibration</a:t>
            </a:r>
            <a:endParaRPr/>
          </a:p>
        </p:txBody>
      </p:sp>
      <p:sp>
        <p:nvSpPr>
          <p:cNvPr id="684" name="Google Shape;684;p10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Clr>
                <a:schemeClr val="dk1"/>
              </a:buClr>
              <a:buSzPts val="1100"/>
              <a:buFont typeface="Arial"/>
              <a:buNone/>
            </a:pPr>
            <a:r>
              <a:rPr lang="en"/>
              <a:t>Required when TA and second scorer cannot reach agreement on two or more items in a single domain test (Speaking or Writing)</a:t>
            </a:r>
            <a:endParaRPr/>
          </a:p>
          <a:p>
            <a:pPr marL="457200" lvl="0" indent="-317500" algn="l" rtl="0">
              <a:spcBef>
                <a:spcPts val="800"/>
              </a:spcBef>
              <a:spcAft>
                <a:spcPts val="0"/>
              </a:spcAft>
              <a:buSzPts val="1400"/>
              <a:buChar char="●"/>
            </a:pPr>
            <a:r>
              <a:rPr lang="en"/>
              <a:t>Tracked independently for Speaking and Writing</a:t>
            </a:r>
            <a:endParaRPr/>
          </a:p>
          <a:p>
            <a:pPr marL="457200" lvl="0" indent="-317500" algn="l" rtl="0">
              <a:spcBef>
                <a:spcPts val="0"/>
              </a:spcBef>
              <a:spcAft>
                <a:spcPts val="0"/>
              </a:spcAft>
              <a:buSzPts val="1400"/>
              <a:buChar char="●"/>
            </a:pPr>
            <a:r>
              <a:rPr lang="en"/>
              <a:t>TA and second scorer review relevant portions of scoring booklets and training materials</a:t>
            </a:r>
            <a:endParaRPr/>
          </a:p>
          <a:p>
            <a:pPr marL="457200" lvl="0" indent="-317500" algn="l" rtl="0">
              <a:spcBef>
                <a:spcPts val="0"/>
              </a:spcBef>
              <a:spcAft>
                <a:spcPts val="0"/>
              </a:spcAft>
              <a:buSzPts val="1400"/>
              <a:buChar char="●"/>
            </a:pPr>
            <a:r>
              <a:rPr lang="en"/>
              <a:t>Compare student performance against scoring rubric and come to consensus regarding appropriate score for performances where there was disagreement</a:t>
            </a:r>
            <a:endParaRPr/>
          </a:p>
          <a:p>
            <a:pPr marL="457200" lvl="0" indent="-317500" algn="l" rtl="0">
              <a:spcBef>
                <a:spcPts val="0"/>
              </a:spcBef>
              <a:spcAft>
                <a:spcPts val="0"/>
              </a:spcAft>
              <a:buSzPts val="1400"/>
              <a:buChar char="●"/>
            </a:pPr>
            <a:r>
              <a:rPr lang="en"/>
              <a:t>Next test in that domain will be observed to establish TA calibration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10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Test will undergo standard setting during summer 2023</a:t>
            </a:r>
            <a:endParaRPr/>
          </a:p>
          <a:p>
            <a:pPr marL="457200" lvl="0" indent="-317500" algn="l" rtl="0">
              <a:spcBef>
                <a:spcPts val="0"/>
              </a:spcBef>
              <a:spcAft>
                <a:spcPts val="0"/>
              </a:spcAft>
              <a:buSzPts val="1400"/>
              <a:buChar char="●"/>
            </a:pPr>
            <a:r>
              <a:rPr lang="en"/>
              <a:t>Scores should arrive in late 2023</a:t>
            </a:r>
            <a:endParaRPr/>
          </a:p>
          <a:p>
            <a:pPr marL="914400" lvl="1" indent="-317500" algn="l" rtl="0">
              <a:spcBef>
                <a:spcPts val="0"/>
              </a:spcBef>
              <a:spcAft>
                <a:spcPts val="0"/>
              </a:spcAft>
              <a:buSzPts val="1400"/>
              <a:buChar char="○"/>
            </a:pPr>
            <a:r>
              <a:rPr lang="en"/>
              <a:t>Will be reported by modality (Receptive and Productive)</a:t>
            </a:r>
            <a:endParaRPr/>
          </a:p>
          <a:p>
            <a:pPr marL="914400" lvl="1" indent="-317500" algn="l" rtl="0">
              <a:spcBef>
                <a:spcPts val="0"/>
              </a:spcBef>
              <a:spcAft>
                <a:spcPts val="0"/>
              </a:spcAft>
              <a:buSzPts val="1400"/>
              <a:buChar char="○"/>
            </a:pPr>
            <a:r>
              <a:rPr lang="en"/>
              <a:t>Users will also be able to see student performance at the domain level</a:t>
            </a:r>
            <a:endParaRPr/>
          </a:p>
          <a:p>
            <a:pPr marL="457200" lvl="0" indent="-317500" algn="l" rtl="0">
              <a:spcBef>
                <a:spcPts val="0"/>
              </a:spcBef>
              <a:spcAft>
                <a:spcPts val="0"/>
              </a:spcAft>
              <a:buSzPts val="1400"/>
              <a:buChar char="●"/>
            </a:pPr>
            <a:r>
              <a:rPr lang="en"/>
              <a:t>Exiting decisions can be made based on 2023 scores</a:t>
            </a:r>
            <a:endParaRPr/>
          </a:p>
          <a:p>
            <a:pPr marL="914400" lvl="1" indent="-317500" algn="l" rtl="0">
              <a:spcBef>
                <a:spcPts val="0"/>
              </a:spcBef>
              <a:spcAft>
                <a:spcPts val="0"/>
              </a:spcAft>
              <a:buSzPts val="1400"/>
              <a:buChar char="○"/>
            </a:pPr>
            <a:r>
              <a:rPr lang="en"/>
              <a:t>ODE will issue communications on how to report Alt ELPA performance for the EL data collection</a:t>
            </a:r>
            <a:endParaRPr/>
          </a:p>
          <a:p>
            <a:pPr marL="457200" lvl="0" indent="-317500" algn="l" rtl="0">
              <a:spcBef>
                <a:spcPts val="0"/>
              </a:spcBef>
              <a:spcAft>
                <a:spcPts val="0"/>
              </a:spcAft>
              <a:buSzPts val="1400"/>
              <a:buChar char="●"/>
            </a:pPr>
            <a:r>
              <a:rPr lang="en"/>
              <a:t>Information forthcoming on how Alt ELPA will factor into the On Track to ELP measure</a:t>
            </a:r>
            <a:endParaRPr/>
          </a:p>
        </p:txBody>
      </p:sp>
      <p:sp>
        <p:nvSpPr>
          <p:cNvPr id="690" name="Google Shape;690;p10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Scores and Exiting Decisions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103"/>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Questions and Answers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04"/>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u="sng">
                <a:solidFill>
                  <a:schemeClr val="hlink"/>
                </a:solidFill>
                <a:hlinkClick r:id="rId3"/>
              </a:rPr>
              <a:t>Mason Rivers</a:t>
            </a:r>
            <a:endParaRPr/>
          </a:p>
          <a:p>
            <a:pPr marL="0" lvl="0" indent="0" algn="l" rtl="0">
              <a:spcBef>
                <a:spcPts val="800"/>
              </a:spcBef>
              <a:spcAft>
                <a:spcPts val="0"/>
              </a:spcAft>
              <a:buNone/>
            </a:pPr>
            <a:r>
              <a:rPr lang="en"/>
              <a:t>Special Education Specialist</a:t>
            </a:r>
            <a:endParaRPr/>
          </a:p>
          <a:p>
            <a:pPr marL="0" lvl="0" indent="0" algn="l" rtl="0">
              <a:spcBef>
                <a:spcPts val="800"/>
              </a:spcBef>
              <a:spcAft>
                <a:spcPts val="0"/>
              </a:spcAft>
              <a:buNone/>
            </a:pPr>
            <a:endParaRPr/>
          </a:p>
          <a:p>
            <a:pPr marL="0" lvl="0" indent="0" algn="l" rtl="0">
              <a:spcBef>
                <a:spcPts val="800"/>
              </a:spcBef>
              <a:spcAft>
                <a:spcPts val="0"/>
              </a:spcAft>
              <a:buNone/>
            </a:pPr>
            <a:r>
              <a:rPr lang="en" u="sng">
                <a:solidFill>
                  <a:schemeClr val="hlink"/>
                </a:solidFill>
                <a:hlinkClick r:id="rId4"/>
              </a:rPr>
              <a:t>Ben Wolcott</a:t>
            </a:r>
            <a:endParaRPr/>
          </a:p>
          <a:p>
            <a:pPr marL="0" lvl="0" indent="0" algn="l" rtl="0">
              <a:spcBef>
                <a:spcPts val="800"/>
              </a:spcBef>
              <a:spcAft>
                <a:spcPts val="0"/>
              </a:spcAft>
              <a:buNone/>
            </a:pPr>
            <a:r>
              <a:rPr lang="en"/>
              <a:t>ELPA Specialist</a:t>
            </a:r>
            <a:endParaRPr/>
          </a:p>
        </p:txBody>
      </p:sp>
      <p:sp>
        <p:nvSpPr>
          <p:cNvPr id="701" name="Google Shape;701;p104"/>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Thank You!</a:t>
            </a:r>
            <a:endParaRPr/>
          </a:p>
        </p:txBody>
      </p:sp>
      <p:pic>
        <p:nvPicPr>
          <p:cNvPr id="702" name="Google Shape;702;p104" descr="&quot;&quot;"/>
          <p:cNvPicPr preferRelativeResize="0"/>
          <p:nvPr/>
        </p:nvPicPr>
        <p:blipFill>
          <a:blip r:embed="rId5">
            <a:alphaModFix/>
          </a:blip>
          <a:stretch>
            <a:fillRect/>
          </a:stretch>
        </p:blipFill>
        <p:spPr>
          <a:xfrm>
            <a:off x="3326213" y="1207475"/>
            <a:ext cx="5661411" cy="3774274"/>
          </a:xfrm>
          <a:prstGeom prst="rect">
            <a:avLst/>
          </a:prstGeom>
          <a:noFill/>
          <a:ln>
            <a:noFill/>
          </a:ln>
        </p:spPr>
      </p:pic>
      <p:sp>
        <p:nvSpPr>
          <p:cNvPr id="703" name="Google Shape;703;p104"/>
          <p:cNvSpPr txBox="1"/>
          <p:nvPr/>
        </p:nvSpPr>
        <p:spPr>
          <a:xfrm>
            <a:off x="2121125" y="4612450"/>
            <a:ext cx="1205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u="sng">
                <a:solidFill>
                  <a:schemeClr val="hlink"/>
                </a:solidFill>
                <a:latin typeface="Calibri"/>
                <a:ea typeface="Calibri"/>
                <a:cs typeface="Calibri"/>
                <a:sym typeface="Calibri"/>
                <a:hlinkClick r:id="rId6"/>
              </a:rPr>
              <a:t>Image source</a:t>
            </a:r>
            <a:endParaRPr sz="12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What is Alt ELPA?</a:t>
            </a:r>
            <a:endParaRPr/>
          </a:p>
        </p:txBody>
      </p:sp>
      <p:sp>
        <p:nvSpPr>
          <p:cNvPr id="493" name="Google Shape;493;p7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17500" algn="l" rtl="0">
              <a:lnSpc>
                <a:spcPct val="100000"/>
              </a:lnSpc>
              <a:spcBef>
                <a:spcPts val="800"/>
              </a:spcBef>
              <a:spcAft>
                <a:spcPts val="0"/>
              </a:spcAft>
              <a:buSzPts val="1400"/>
              <a:buChar char="●"/>
            </a:pPr>
            <a:r>
              <a:rPr lang="en"/>
              <a:t>Alt ELPA stands for Alternate English Language Proficiency Assessment</a:t>
            </a:r>
            <a:endParaRPr/>
          </a:p>
          <a:p>
            <a:pPr marL="457200" lvl="0" indent="-317500" algn="l" rtl="0">
              <a:lnSpc>
                <a:spcPct val="100000"/>
              </a:lnSpc>
              <a:spcBef>
                <a:spcPts val="0"/>
              </a:spcBef>
              <a:spcAft>
                <a:spcPts val="0"/>
              </a:spcAft>
              <a:buSzPts val="1400"/>
              <a:buChar char="●"/>
            </a:pPr>
            <a:r>
              <a:rPr lang="en"/>
              <a:t>New Oregon Statewide Assessment System (OSAS) test</a:t>
            </a:r>
            <a:endParaRPr/>
          </a:p>
          <a:p>
            <a:pPr marL="457200" lvl="0" indent="-317500" algn="l" rtl="0">
              <a:lnSpc>
                <a:spcPct val="100000"/>
              </a:lnSpc>
              <a:spcBef>
                <a:spcPts val="0"/>
              </a:spcBef>
              <a:spcAft>
                <a:spcPts val="0"/>
              </a:spcAft>
              <a:buSzPts val="1400"/>
              <a:buChar char="●"/>
            </a:pPr>
            <a:r>
              <a:rPr lang="en"/>
              <a:t>Operational field test in 2022-23 testing season</a:t>
            </a:r>
            <a:endParaRPr/>
          </a:p>
          <a:p>
            <a:pPr marL="914400" lvl="1" indent="-317500" algn="l" rtl="0">
              <a:lnSpc>
                <a:spcPct val="100000"/>
              </a:lnSpc>
              <a:spcBef>
                <a:spcPts val="0"/>
              </a:spcBef>
              <a:spcAft>
                <a:spcPts val="0"/>
              </a:spcAft>
              <a:buSzPts val="1400"/>
              <a:buChar char="○"/>
            </a:pPr>
            <a:r>
              <a:rPr lang="en"/>
              <a:t>Required for all eligible students</a:t>
            </a:r>
            <a:endParaRPr/>
          </a:p>
          <a:p>
            <a:pPr marL="914400" lvl="1" indent="-317500" algn="l" rtl="0">
              <a:lnSpc>
                <a:spcPct val="100000"/>
              </a:lnSpc>
              <a:spcBef>
                <a:spcPts val="0"/>
              </a:spcBef>
              <a:spcAft>
                <a:spcPts val="0"/>
              </a:spcAft>
              <a:buSzPts val="1400"/>
              <a:buChar char="○"/>
            </a:pPr>
            <a:r>
              <a:rPr lang="en"/>
              <a:t>Test window Feb 1 – Mar 24, 2023</a:t>
            </a:r>
            <a:endParaRPr/>
          </a:p>
          <a:p>
            <a:pPr marL="457200" lvl="0" indent="-317500" algn="l" rtl="0">
              <a:lnSpc>
                <a:spcPct val="100000"/>
              </a:lnSpc>
              <a:spcBef>
                <a:spcPts val="0"/>
              </a:spcBef>
              <a:spcAft>
                <a:spcPts val="0"/>
              </a:spcAft>
              <a:buSzPts val="1400"/>
              <a:buChar char="●"/>
            </a:pPr>
            <a:r>
              <a:rPr lang="en"/>
              <a:t>Developed by the Collaborative for Alternate Assessment of English Language Proficiency (CAAELP)</a:t>
            </a:r>
            <a:endParaRPr/>
          </a:p>
          <a:p>
            <a:pPr marL="914400" lvl="1" indent="-317500" algn="l" rtl="0">
              <a:lnSpc>
                <a:spcPct val="100000"/>
              </a:lnSpc>
              <a:spcBef>
                <a:spcPts val="0"/>
              </a:spcBef>
              <a:spcAft>
                <a:spcPts val="0"/>
              </a:spcAft>
              <a:buSzPts val="1400"/>
              <a:buChar char="○"/>
            </a:pPr>
            <a:r>
              <a:rPr lang="en"/>
              <a:t>Federal assessment grant project led by the Iowa Department of Education</a:t>
            </a:r>
            <a:endParaRPr/>
          </a:p>
          <a:p>
            <a:pPr marL="914400" lvl="1" indent="-317500" algn="l" rtl="0">
              <a:lnSpc>
                <a:spcPct val="100000"/>
              </a:lnSpc>
              <a:spcBef>
                <a:spcPts val="0"/>
              </a:spcBef>
              <a:spcAft>
                <a:spcPts val="0"/>
              </a:spcAft>
              <a:buSzPts val="1400"/>
              <a:buChar char="○"/>
            </a:pPr>
            <a:r>
              <a:rPr lang="en"/>
              <a:t>Collaboration of ELPA21 and multiple states (both in and outside the ELPA21 consortium)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7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The Alt ELPA measures English language proficiency for students who meet </a:t>
            </a:r>
            <a:r>
              <a:rPr lang="en" i="1"/>
              <a:t>both</a:t>
            </a:r>
            <a:r>
              <a:rPr lang="en"/>
              <a:t> of the following criteria:</a:t>
            </a:r>
            <a:endParaRPr/>
          </a:p>
          <a:p>
            <a:pPr marL="457200" lvl="0" indent="-317500" algn="l" rtl="0">
              <a:spcBef>
                <a:spcPts val="800"/>
              </a:spcBef>
              <a:spcAft>
                <a:spcPts val="0"/>
              </a:spcAft>
              <a:buSzPts val="1400"/>
              <a:buChar char="●"/>
            </a:pPr>
            <a:r>
              <a:rPr lang="en"/>
              <a:t>Have English status</a:t>
            </a:r>
            <a:endParaRPr/>
          </a:p>
          <a:p>
            <a:pPr marL="457200" lvl="0" indent="-317500" algn="l" rtl="0">
              <a:spcBef>
                <a:spcPts val="0"/>
              </a:spcBef>
              <a:spcAft>
                <a:spcPts val="0"/>
              </a:spcAft>
              <a:buSzPts val="1400"/>
              <a:buChar char="●"/>
            </a:pPr>
            <a:r>
              <a:rPr lang="en"/>
              <a:t>Are experiencing a most significant cognitive disability</a:t>
            </a:r>
            <a:endParaRPr/>
          </a:p>
          <a:p>
            <a:pPr marL="0" lvl="0" indent="0" algn="l" rtl="0">
              <a:spcBef>
                <a:spcPts val="800"/>
              </a:spcBef>
              <a:spcAft>
                <a:spcPts val="0"/>
              </a:spcAft>
              <a:buNone/>
            </a:pPr>
            <a:r>
              <a:rPr lang="en"/>
              <a:t>Primary purpose: Measures English language proficiency, to determine whether tested student is ready to engage with challenging grade- and ability-level content that will be delivered to them in English.</a:t>
            </a:r>
            <a:endParaRPr/>
          </a:p>
          <a:p>
            <a:pPr marL="0" lvl="0" indent="0" algn="l" rtl="0">
              <a:spcBef>
                <a:spcPts val="800"/>
              </a:spcBef>
              <a:spcAft>
                <a:spcPts val="0"/>
              </a:spcAft>
              <a:buNone/>
            </a:pPr>
            <a:endParaRPr/>
          </a:p>
        </p:txBody>
      </p:sp>
      <p:sp>
        <p:nvSpPr>
          <p:cNvPr id="499" name="Google Shape;499;p7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Purpose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lnSpcReduction="10000"/>
          </a:bodyPr>
          <a:lstStyle/>
          <a:p>
            <a:pPr marL="457200" lvl="0" indent="-317500" algn="l" rtl="0">
              <a:spcBef>
                <a:spcPts val="800"/>
              </a:spcBef>
              <a:spcAft>
                <a:spcPts val="0"/>
              </a:spcAft>
              <a:buSzPts val="1400"/>
              <a:buChar char="●"/>
            </a:pPr>
            <a:r>
              <a:rPr lang="en"/>
              <a:t>Decided by IEP teams</a:t>
            </a:r>
            <a:endParaRPr/>
          </a:p>
          <a:p>
            <a:pPr marL="457200" lvl="0" indent="-317500" algn="l" rtl="0">
              <a:spcBef>
                <a:spcPts val="0"/>
              </a:spcBef>
              <a:spcAft>
                <a:spcPts val="0"/>
              </a:spcAft>
              <a:buSzPts val="1400"/>
              <a:buChar char="●"/>
            </a:pPr>
            <a:r>
              <a:rPr lang="en"/>
              <a:t>ODE neither reviews nor approves this decision</a:t>
            </a:r>
            <a:endParaRPr/>
          </a:p>
          <a:p>
            <a:pPr marL="914400" lvl="1" indent="-317500" algn="l" rtl="0">
              <a:spcBef>
                <a:spcPts val="0"/>
              </a:spcBef>
              <a:spcAft>
                <a:spcPts val="0"/>
              </a:spcAft>
              <a:buSzPts val="1400"/>
              <a:buChar char="○"/>
            </a:pPr>
            <a:r>
              <a:rPr lang="en"/>
              <a:t>Not sure? Consult the </a:t>
            </a:r>
            <a:r>
              <a:rPr lang="en" u="sng">
                <a:solidFill>
                  <a:schemeClr val="hlink"/>
                </a:solidFill>
                <a:hlinkClick r:id="rId3"/>
              </a:rPr>
              <a:t>Alt ELPA Decision Making Resource</a:t>
            </a:r>
            <a:endParaRPr/>
          </a:p>
          <a:p>
            <a:pPr marL="914400" lvl="1" indent="-317500" algn="l" rtl="0">
              <a:spcBef>
                <a:spcPts val="0"/>
              </a:spcBef>
              <a:spcAft>
                <a:spcPts val="0"/>
              </a:spcAft>
              <a:buSzPts val="1400"/>
              <a:buChar char="○"/>
            </a:pPr>
            <a:r>
              <a:rPr lang="en"/>
              <a:t>Still not sure? See next slide</a:t>
            </a:r>
            <a:endParaRPr/>
          </a:p>
          <a:p>
            <a:pPr marL="457200" lvl="0" indent="-317500" algn="l" rtl="0">
              <a:spcBef>
                <a:spcPts val="0"/>
              </a:spcBef>
              <a:spcAft>
                <a:spcPts val="0"/>
              </a:spcAft>
              <a:buSzPts val="1400"/>
              <a:buChar char="●"/>
            </a:pPr>
            <a:r>
              <a:rPr lang="en"/>
              <a:t>Students take </a:t>
            </a:r>
            <a:r>
              <a:rPr lang="en" i="1"/>
              <a:t>either</a:t>
            </a:r>
            <a:r>
              <a:rPr lang="en"/>
              <a:t> ELPA Summative </a:t>
            </a:r>
            <a:r>
              <a:rPr lang="en" i="1"/>
              <a:t>or</a:t>
            </a:r>
            <a:r>
              <a:rPr lang="en"/>
              <a:t> Alt ELPA, not both</a:t>
            </a:r>
            <a:endParaRPr/>
          </a:p>
          <a:p>
            <a:pPr marL="0" lvl="0" indent="0" algn="l" rtl="0">
              <a:spcBef>
                <a:spcPts val="800"/>
              </a:spcBef>
              <a:spcAft>
                <a:spcPts val="0"/>
              </a:spcAft>
              <a:buNone/>
            </a:pPr>
            <a:r>
              <a:rPr lang="en"/>
              <a:t>Note:</a:t>
            </a:r>
            <a:endParaRPr/>
          </a:p>
          <a:p>
            <a:pPr marL="457200" lvl="0" indent="-317500" algn="l" rtl="0">
              <a:spcBef>
                <a:spcPts val="800"/>
              </a:spcBef>
              <a:spcAft>
                <a:spcPts val="0"/>
              </a:spcAft>
              <a:buSzPts val="1400"/>
              <a:buChar char="●"/>
            </a:pPr>
            <a:r>
              <a:rPr lang="en"/>
              <a:t>The Alt ELPA is </a:t>
            </a:r>
            <a:r>
              <a:rPr lang="en" i="1"/>
              <a:t>not</a:t>
            </a:r>
            <a:r>
              <a:rPr lang="en"/>
              <a:t> for every student who has a disability</a:t>
            </a:r>
            <a:endParaRPr/>
          </a:p>
          <a:p>
            <a:pPr marL="457200" lvl="0" indent="-317500" algn="l" rtl="0">
              <a:spcBef>
                <a:spcPts val="0"/>
              </a:spcBef>
              <a:spcAft>
                <a:spcPts val="0"/>
              </a:spcAft>
              <a:buSzPts val="1400"/>
              <a:buChar char="●"/>
            </a:pPr>
            <a:r>
              <a:rPr lang="en"/>
              <a:t>The Alt ELPA is </a:t>
            </a:r>
            <a:r>
              <a:rPr lang="en" i="1"/>
              <a:t>not</a:t>
            </a:r>
            <a:r>
              <a:rPr lang="en"/>
              <a:t> for students who perform poorly on the ELPA Summative</a:t>
            </a:r>
            <a:endParaRPr/>
          </a:p>
          <a:p>
            <a:pPr marL="457200" lvl="0" indent="-317500" algn="l" rtl="0">
              <a:spcBef>
                <a:spcPts val="0"/>
              </a:spcBef>
              <a:spcAft>
                <a:spcPts val="0"/>
              </a:spcAft>
              <a:buSzPts val="1400"/>
              <a:buChar char="●"/>
            </a:pPr>
            <a:r>
              <a:rPr lang="en"/>
              <a:t>The Alt ELPA is </a:t>
            </a:r>
            <a:r>
              <a:rPr lang="en" i="1"/>
              <a:t>not</a:t>
            </a:r>
            <a:r>
              <a:rPr lang="en"/>
              <a:t> a replacement for existing supports and accommodations (including domain exemptions)</a:t>
            </a:r>
            <a:endParaRPr/>
          </a:p>
        </p:txBody>
      </p:sp>
      <p:sp>
        <p:nvSpPr>
          <p:cNvPr id="505" name="Google Shape;505;p73"/>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Student Eligibility</a:t>
            </a:r>
            <a:endParaRPr/>
          </a:p>
        </p:txBody>
      </p:sp>
      <p:pic>
        <p:nvPicPr>
          <p:cNvPr id="506" name="Google Shape;506;p73" descr="&quot;&quot;"/>
          <p:cNvPicPr preferRelativeResize="0"/>
          <p:nvPr/>
        </p:nvPicPr>
        <p:blipFill>
          <a:blip r:embed="rId4">
            <a:alphaModFix/>
          </a:blip>
          <a:stretch>
            <a:fillRect/>
          </a:stretch>
        </p:blipFill>
        <p:spPr>
          <a:xfrm>
            <a:off x="6409676" y="236275"/>
            <a:ext cx="2525202" cy="1677149"/>
          </a:xfrm>
          <a:prstGeom prst="rect">
            <a:avLst/>
          </a:prstGeom>
          <a:noFill/>
          <a:ln>
            <a:noFill/>
          </a:ln>
        </p:spPr>
      </p:pic>
      <p:sp>
        <p:nvSpPr>
          <p:cNvPr id="507" name="Google Shape;507;p73"/>
          <p:cNvSpPr txBox="1"/>
          <p:nvPr/>
        </p:nvSpPr>
        <p:spPr>
          <a:xfrm>
            <a:off x="7692875" y="1990175"/>
            <a:ext cx="12420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u="sng">
                <a:solidFill>
                  <a:schemeClr val="hlink"/>
                </a:solidFill>
                <a:latin typeface="Calibri"/>
                <a:ea typeface="Calibri"/>
                <a:cs typeface="Calibri"/>
                <a:sym typeface="Calibri"/>
                <a:hlinkClick r:id="rId5"/>
              </a:rPr>
              <a:t>Image source</a:t>
            </a:r>
            <a:endParaRPr sz="12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4"/>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“Most Significant Cognitive Disability”</a:t>
            </a:r>
            <a:endParaRPr/>
          </a:p>
        </p:txBody>
      </p:sp>
      <p:sp>
        <p:nvSpPr>
          <p:cNvPr id="513" name="Google Shape;513;p74"/>
          <p:cNvSpPr txBox="1">
            <a:spLocks noGrp="1"/>
          </p:cNvSpPr>
          <p:nvPr>
            <p:ph type="body" idx="1"/>
          </p:nvPr>
        </p:nvSpPr>
        <p:spPr>
          <a:xfrm>
            <a:off x="537875" y="1369225"/>
            <a:ext cx="8088300" cy="3378600"/>
          </a:xfrm>
          <a:prstGeom prst="rect">
            <a:avLst/>
          </a:prstGeom>
        </p:spPr>
        <p:txBody>
          <a:bodyPr spcFirstLastPara="1" wrap="square" lIns="68575" tIns="34275" rIns="68575" bIns="34275" anchor="t" anchorCtr="0">
            <a:normAutofit fontScale="77500" lnSpcReduction="20000"/>
          </a:bodyPr>
          <a:lstStyle/>
          <a:p>
            <a:pPr marL="457200" lvl="0" indent="-304165" algn="l" rtl="0">
              <a:spcBef>
                <a:spcPts val="1100"/>
              </a:spcBef>
              <a:spcAft>
                <a:spcPts val="0"/>
              </a:spcAft>
              <a:buSzPct val="58333"/>
              <a:buChar char="●"/>
            </a:pPr>
            <a:r>
              <a:rPr lang="en" sz="2400"/>
              <a:t>Intelligence test scores 2 or more SD below the mean and</a:t>
            </a:r>
            <a:endParaRPr/>
          </a:p>
          <a:p>
            <a:pPr marL="457200" lvl="0" indent="-304165" algn="l" rtl="0">
              <a:spcBef>
                <a:spcPts val="0"/>
              </a:spcBef>
              <a:spcAft>
                <a:spcPts val="0"/>
              </a:spcAft>
              <a:buSzPct val="58333"/>
              <a:buChar char="●"/>
            </a:pPr>
            <a:r>
              <a:rPr lang="en" sz="2400"/>
              <a:t>Commensurate deficits in adaptive behavior</a:t>
            </a:r>
            <a:endParaRPr/>
          </a:p>
          <a:p>
            <a:pPr marL="457200" lvl="0" indent="-304165" algn="l" rtl="0">
              <a:spcBef>
                <a:spcPts val="1000"/>
              </a:spcBef>
              <a:spcAft>
                <a:spcPts val="0"/>
              </a:spcAft>
              <a:buSzPct val="58333"/>
              <a:buChar char="●"/>
            </a:pPr>
            <a:r>
              <a:rPr lang="en" sz="2400"/>
              <a:t>Impact on educational performance and ability to generalize learning</a:t>
            </a:r>
            <a:endParaRPr/>
          </a:p>
          <a:p>
            <a:pPr marL="457200" lvl="0" indent="-304165" algn="l" rtl="0">
              <a:spcBef>
                <a:spcPts val="1000"/>
              </a:spcBef>
              <a:spcAft>
                <a:spcPts val="0"/>
              </a:spcAft>
              <a:buSzPct val="58333"/>
              <a:buChar char="●"/>
            </a:pPr>
            <a:r>
              <a:rPr lang="en" sz="2400"/>
              <a:t>Typically need the following to access educational program:</a:t>
            </a:r>
            <a:endParaRPr sz="2400"/>
          </a:p>
          <a:p>
            <a:pPr marL="914400" lvl="1" indent="-304165" algn="l" rtl="0">
              <a:spcBef>
                <a:spcPts val="0"/>
              </a:spcBef>
              <a:spcAft>
                <a:spcPts val="0"/>
              </a:spcAft>
              <a:buSzPct val="58333"/>
              <a:buChar char="○"/>
            </a:pPr>
            <a:r>
              <a:rPr lang="en" sz="2400"/>
              <a:t>Highly specialized education </a:t>
            </a:r>
            <a:endParaRPr sz="2400"/>
          </a:p>
          <a:p>
            <a:pPr marL="914400" lvl="1" indent="-304165" algn="l" rtl="0">
              <a:spcBef>
                <a:spcPts val="0"/>
              </a:spcBef>
              <a:spcAft>
                <a:spcPts val="0"/>
              </a:spcAft>
              <a:buSzPct val="58333"/>
              <a:buChar char="○"/>
            </a:pPr>
            <a:r>
              <a:rPr lang="en" sz="2400"/>
              <a:t>Social supports</a:t>
            </a:r>
            <a:endParaRPr sz="2400"/>
          </a:p>
          <a:p>
            <a:pPr marL="914400" lvl="1" indent="-304165" algn="l" rtl="0">
              <a:spcBef>
                <a:spcPts val="0"/>
              </a:spcBef>
              <a:spcAft>
                <a:spcPts val="0"/>
              </a:spcAft>
              <a:buSzPct val="58333"/>
              <a:buChar char="○"/>
            </a:pPr>
            <a:r>
              <a:rPr lang="en" sz="2400"/>
              <a:t>Psychological services</a:t>
            </a:r>
            <a:endParaRPr sz="2400"/>
          </a:p>
          <a:p>
            <a:pPr marL="914400" lvl="1" indent="-304165" algn="l" rtl="0">
              <a:spcBef>
                <a:spcPts val="0"/>
              </a:spcBef>
              <a:spcAft>
                <a:spcPts val="0"/>
              </a:spcAft>
              <a:buSzPct val="58333"/>
              <a:buChar char="○"/>
            </a:pPr>
            <a:r>
              <a:rPr lang="en" sz="2400"/>
              <a:t>Assistive technology devices </a:t>
            </a:r>
            <a:endParaRPr sz="2400"/>
          </a:p>
          <a:p>
            <a:pPr marL="914400" lvl="1" indent="-304165" algn="l" rtl="0">
              <a:spcBef>
                <a:spcPts val="0"/>
              </a:spcBef>
              <a:spcAft>
                <a:spcPts val="0"/>
              </a:spcAft>
              <a:buSzPct val="58333"/>
              <a:buChar char="○"/>
            </a:pPr>
            <a:r>
              <a:rPr lang="en" sz="2400"/>
              <a:t>Medical services to access education</a:t>
            </a:r>
            <a:endParaRPr/>
          </a:p>
          <a:p>
            <a:pPr marL="457200" lvl="0" indent="-304165" algn="l" rtl="0">
              <a:spcBef>
                <a:spcPts val="1000"/>
              </a:spcBef>
              <a:spcAft>
                <a:spcPts val="0"/>
              </a:spcAft>
              <a:buSzPct val="58333"/>
              <a:buChar char="●"/>
            </a:pPr>
            <a:r>
              <a:rPr lang="en" sz="2400"/>
              <a:t>Adults support for safety, personal care and physical/verbal supports</a:t>
            </a:r>
            <a:endParaRPr sz="2400"/>
          </a:p>
          <a:p>
            <a:pPr marL="457200" lvl="0" indent="-304165" algn="l" rtl="0">
              <a:spcBef>
                <a:spcPts val="1000"/>
              </a:spcBef>
              <a:spcAft>
                <a:spcPts val="0"/>
              </a:spcAft>
              <a:buSzPct val="58333"/>
              <a:buChar char="●"/>
            </a:pPr>
            <a:r>
              <a:rPr lang="en" sz="2400"/>
              <a:t>Supports and services provided across all settings.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75"/>
          <p:cNvSpPr txBox="1">
            <a:spLocks noGrp="1"/>
          </p:cNvSpPr>
          <p:nvPr>
            <p:ph type="body" idx="1"/>
          </p:nvPr>
        </p:nvSpPr>
        <p:spPr>
          <a:xfrm>
            <a:off x="537875" y="1369225"/>
            <a:ext cx="8088300" cy="3321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All administrations 1:1 in a separate setting</a:t>
            </a:r>
            <a:endParaRPr/>
          </a:p>
          <a:p>
            <a:pPr marL="914400" lvl="1" indent="-317500" algn="l" rtl="0">
              <a:spcBef>
                <a:spcPts val="0"/>
              </a:spcBef>
              <a:spcAft>
                <a:spcPts val="0"/>
              </a:spcAft>
              <a:buSzPts val="1400"/>
              <a:buChar char="○"/>
            </a:pPr>
            <a:r>
              <a:rPr lang="en"/>
              <a:t>Testing time will differ by domain and student</a:t>
            </a:r>
            <a:endParaRPr/>
          </a:p>
          <a:p>
            <a:pPr marL="457200" lvl="0" indent="-317500" algn="l" rtl="0">
              <a:spcBef>
                <a:spcPts val="0"/>
              </a:spcBef>
              <a:spcAft>
                <a:spcPts val="0"/>
              </a:spcAft>
              <a:buSzPts val="1400"/>
              <a:buChar char="●"/>
            </a:pPr>
            <a:r>
              <a:rPr lang="en"/>
              <a:t>Delivered online, via the OSAS Test Delivery System</a:t>
            </a:r>
            <a:endParaRPr/>
          </a:p>
          <a:p>
            <a:pPr marL="457200" lvl="0" indent="-317500" algn="l" rtl="0">
              <a:spcBef>
                <a:spcPts val="0"/>
              </a:spcBef>
              <a:spcAft>
                <a:spcPts val="0"/>
              </a:spcAft>
              <a:buSzPts val="1400"/>
              <a:buChar char="●"/>
            </a:pPr>
            <a:r>
              <a:rPr lang="en"/>
              <a:t>Domains administered as individual “domain tests”</a:t>
            </a:r>
            <a:endParaRPr/>
          </a:p>
          <a:p>
            <a:pPr marL="914400" lvl="1" indent="-317500" algn="l" rtl="0">
              <a:spcBef>
                <a:spcPts val="0"/>
              </a:spcBef>
              <a:spcAft>
                <a:spcPts val="0"/>
              </a:spcAft>
              <a:buSzPts val="1400"/>
              <a:buChar char="○"/>
            </a:pPr>
            <a:r>
              <a:rPr lang="en"/>
              <a:t>Domains can be administered in any order</a:t>
            </a:r>
            <a:endParaRPr/>
          </a:p>
          <a:p>
            <a:pPr marL="914400" lvl="1" indent="-317500" algn="l" rtl="0">
              <a:spcBef>
                <a:spcPts val="0"/>
              </a:spcBef>
              <a:spcAft>
                <a:spcPts val="0"/>
              </a:spcAft>
              <a:buSzPts val="1400"/>
              <a:buChar char="○"/>
            </a:pPr>
            <a:r>
              <a:rPr lang="en"/>
              <a:t>11 items per domain: one warm-up, 10 scored</a:t>
            </a:r>
            <a:endParaRPr/>
          </a:p>
          <a:p>
            <a:pPr marL="914400" lvl="1" indent="-317500" algn="l" rtl="0">
              <a:spcBef>
                <a:spcPts val="0"/>
              </a:spcBef>
              <a:spcAft>
                <a:spcPts val="0"/>
              </a:spcAft>
              <a:buSzPts val="1400"/>
              <a:buChar char="○"/>
            </a:pPr>
            <a:r>
              <a:rPr lang="en"/>
              <a:t>Reading and Listening: machine-scored (but not AI scored)</a:t>
            </a:r>
            <a:endParaRPr/>
          </a:p>
          <a:p>
            <a:pPr marL="914400" lvl="1" indent="-317500" algn="l" rtl="0">
              <a:spcBef>
                <a:spcPts val="0"/>
              </a:spcBef>
              <a:spcAft>
                <a:spcPts val="0"/>
              </a:spcAft>
              <a:buSzPts val="1400"/>
              <a:buChar char="○"/>
            </a:pPr>
            <a:r>
              <a:rPr lang="en"/>
              <a:t>Speaking and Writing: Some constructed response items that will be scored on site by Test Administrator</a:t>
            </a:r>
            <a:endParaRPr/>
          </a:p>
          <a:p>
            <a:pPr marL="914400" lvl="1" indent="-317500" algn="l" rtl="0">
              <a:spcBef>
                <a:spcPts val="0"/>
              </a:spcBef>
              <a:spcAft>
                <a:spcPts val="0"/>
              </a:spcAft>
              <a:buSzPts val="1400"/>
              <a:buChar char="○"/>
            </a:pPr>
            <a:r>
              <a:rPr lang="en" i="1"/>
              <a:t>No </a:t>
            </a:r>
            <a:r>
              <a:rPr lang="en"/>
              <a:t>recording, </a:t>
            </a:r>
            <a:r>
              <a:rPr lang="en" i="1"/>
              <a:t>no</a:t>
            </a:r>
            <a:r>
              <a:rPr lang="en"/>
              <a:t> off-site human scoring</a:t>
            </a:r>
            <a:endParaRPr/>
          </a:p>
          <a:p>
            <a:pPr marL="457200" lvl="0" indent="-317500" algn="l" rtl="0">
              <a:spcBef>
                <a:spcPts val="0"/>
              </a:spcBef>
              <a:spcAft>
                <a:spcPts val="0"/>
              </a:spcAft>
              <a:buSzPts val="1400"/>
              <a:buChar char="●"/>
            </a:pPr>
            <a:r>
              <a:rPr lang="en"/>
              <a:t>Supports and accommodations available (including domain exemptions)</a:t>
            </a:r>
            <a:endParaRPr/>
          </a:p>
        </p:txBody>
      </p:sp>
      <p:sp>
        <p:nvSpPr>
          <p:cNvPr id="519" name="Google Shape;519;p75"/>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Structure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6"/>
          <p:cNvSpPr txBox="1">
            <a:spLocks noGrp="1"/>
          </p:cNvSpPr>
          <p:nvPr>
            <p:ph type="body" idx="1"/>
          </p:nvPr>
        </p:nvSpPr>
        <p:spPr>
          <a:xfrm>
            <a:off x="537875" y="1369225"/>
            <a:ext cx="4581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Alt ELPA scores can be used to make decisions about exiting from or continuing in EL status.</a:t>
            </a:r>
            <a:endParaRPr/>
          </a:p>
          <a:p>
            <a:pPr marL="0" lvl="0" indent="0" algn="l" rtl="0">
              <a:spcBef>
                <a:spcPts val="800"/>
              </a:spcBef>
              <a:spcAft>
                <a:spcPts val="0"/>
              </a:spcAft>
              <a:buNone/>
            </a:pPr>
            <a:r>
              <a:rPr lang="en"/>
              <a:t>Note that unlike other tests, participation in an alternate test like the Alt ELPA or ORExt marks a </a:t>
            </a:r>
            <a:r>
              <a:rPr lang="en" i="1"/>
              <a:t>permanent</a:t>
            </a:r>
            <a:r>
              <a:rPr lang="en"/>
              <a:t> shift in the student’s educational trajectory.</a:t>
            </a:r>
            <a:endParaRPr/>
          </a:p>
          <a:p>
            <a:pPr marL="0" lvl="0" indent="0" algn="l" rtl="0">
              <a:spcBef>
                <a:spcPts val="800"/>
              </a:spcBef>
              <a:spcAft>
                <a:spcPts val="0"/>
              </a:spcAft>
              <a:buNone/>
            </a:pPr>
            <a:endParaRPr/>
          </a:p>
        </p:txBody>
      </p:sp>
      <p:sp>
        <p:nvSpPr>
          <p:cNvPr id="525" name="Google Shape;525;p76"/>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Outcomes</a:t>
            </a:r>
            <a:endParaRPr/>
          </a:p>
        </p:txBody>
      </p:sp>
      <p:pic>
        <p:nvPicPr>
          <p:cNvPr id="526" name="Google Shape;526;p76" descr="&quot;&quot;"/>
          <p:cNvPicPr preferRelativeResize="0"/>
          <p:nvPr/>
        </p:nvPicPr>
        <p:blipFill>
          <a:blip r:embed="rId3">
            <a:alphaModFix/>
          </a:blip>
          <a:stretch>
            <a:fillRect/>
          </a:stretch>
        </p:blipFill>
        <p:spPr>
          <a:xfrm>
            <a:off x="5295550" y="1369237"/>
            <a:ext cx="3330624" cy="2989776"/>
          </a:xfrm>
          <a:prstGeom prst="rect">
            <a:avLst/>
          </a:prstGeom>
          <a:noFill/>
          <a:ln>
            <a:noFill/>
          </a:ln>
        </p:spPr>
      </p:pic>
      <p:sp>
        <p:nvSpPr>
          <p:cNvPr id="527" name="Google Shape;527;p76"/>
          <p:cNvSpPr txBox="1"/>
          <p:nvPr/>
        </p:nvSpPr>
        <p:spPr>
          <a:xfrm>
            <a:off x="6712325" y="4440275"/>
            <a:ext cx="19053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u="sng">
                <a:solidFill>
                  <a:schemeClr val="hlink"/>
                </a:solidFill>
                <a:latin typeface="Calibri"/>
                <a:ea typeface="Calibri"/>
                <a:cs typeface="Calibri"/>
                <a:sym typeface="Calibri"/>
                <a:hlinkClick r:id="rId4"/>
              </a:rPr>
              <a:t>Image source</a:t>
            </a:r>
            <a:endParaRPr sz="1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2023-01-06T23:04:05+00:00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3AD10BD3-BF5F-4C81-87A1-EF29660792C5}"/>
</file>

<file path=customXml/itemProps2.xml><?xml version="1.0" encoding="utf-8"?>
<ds:datastoreItem xmlns:ds="http://schemas.openxmlformats.org/officeDocument/2006/customXml" ds:itemID="{38BE02D4-B60A-448D-B98D-2FE55C69F8B8}"/>
</file>

<file path=customXml/itemProps3.xml><?xml version="1.0" encoding="utf-8"?>
<ds:datastoreItem xmlns:ds="http://schemas.openxmlformats.org/officeDocument/2006/customXml" ds:itemID="{767DDC0E-74E7-4FE4-898A-823DC0E409DC}"/>
</file>

<file path=docProps/app.xml><?xml version="1.0" encoding="utf-8"?>
<Properties xmlns="http://schemas.openxmlformats.org/officeDocument/2006/extended-properties" xmlns:vt="http://schemas.openxmlformats.org/officeDocument/2006/docPropsVTypes">
  <TotalTime>2</TotalTime>
  <Words>6306</Words>
  <Application>Microsoft Office PowerPoint</Application>
  <PresentationFormat>On-screen Show (16:9)</PresentationFormat>
  <Paragraphs>339</Paragraphs>
  <Slides>37</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Blue_2021ODE</vt:lpstr>
      <vt:lpstr>Alt ELPA Informational Webinar</vt:lpstr>
      <vt:lpstr>Webinar Agenda</vt:lpstr>
      <vt:lpstr>Overview</vt:lpstr>
      <vt:lpstr>What is Alt ELPA?</vt:lpstr>
      <vt:lpstr>Purpose</vt:lpstr>
      <vt:lpstr>Student Eligibility</vt:lpstr>
      <vt:lpstr>“Most Significant Cognitive Disability”</vt:lpstr>
      <vt:lpstr>Structure</vt:lpstr>
      <vt:lpstr>Outcomes</vt:lpstr>
      <vt:lpstr>Who Administers?</vt:lpstr>
      <vt:lpstr>Before Testing</vt:lpstr>
      <vt:lpstr>Training</vt:lpstr>
      <vt:lpstr>Can TAs Preview the Test?</vt:lpstr>
      <vt:lpstr>Test Environment</vt:lpstr>
      <vt:lpstr>OSAS Test Delivery System</vt:lpstr>
      <vt:lpstr>Administration Materials</vt:lpstr>
      <vt:lpstr>Test Information Delivery Engine (TIDE)</vt:lpstr>
      <vt:lpstr>Domain Exemptions</vt:lpstr>
      <vt:lpstr>During Testing</vt:lpstr>
      <vt:lpstr>Similarities to ELPA Summative</vt:lpstr>
      <vt:lpstr>Administration</vt:lpstr>
      <vt:lpstr>Student Response Check and Early Stop Rule</vt:lpstr>
      <vt:lpstr>What is “Engagement”?</vt:lpstr>
      <vt:lpstr>Domains</vt:lpstr>
      <vt:lpstr>Reading and Listening</vt:lpstr>
      <vt:lpstr>Writing and Speaking</vt:lpstr>
      <vt:lpstr>Adjustments and Modifications</vt:lpstr>
      <vt:lpstr>Test Navigation</vt:lpstr>
      <vt:lpstr>Streamlined Mode and Full Screen Mode</vt:lpstr>
      <vt:lpstr>Scoring Calibration</vt:lpstr>
      <vt:lpstr>Scoring Calibration Procedure</vt:lpstr>
      <vt:lpstr>After Testing</vt:lpstr>
      <vt:lpstr>Secure Materials</vt:lpstr>
      <vt:lpstr>Recalibration</vt:lpstr>
      <vt:lpstr>Scores and Exiting Decisions</vt:lpstr>
      <vt:lpstr>Questions and Answers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 ELPA Informational Webinar</dc:title>
  <cp:lastModifiedBy>WOLCOTT Ben * ODE</cp:lastModifiedBy>
  <cp:revision>2</cp:revision>
  <dcterms:modified xsi:type="dcterms:W3CDTF">2023-01-06T20:01:23Z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