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14"/>
  </p:notesMasterIdLst>
  <p:sldIdLst>
    <p:sldId id="441" r:id="rId5"/>
    <p:sldId id="442" r:id="rId6"/>
    <p:sldId id="443" r:id="rId7"/>
    <p:sldId id="444" r:id="rId8"/>
    <p:sldId id="447" r:id="rId9"/>
    <p:sldId id="445" r:id="rId10"/>
    <p:sldId id="448" r:id="rId11"/>
    <p:sldId id="446" r:id="rId12"/>
    <p:sldId id="44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D499E-4AC7-42D5-92D7-240E24858E44}">
          <p14:sldIdLst>
            <p14:sldId id="441"/>
            <p14:sldId id="442"/>
            <p14:sldId id="443"/>
            <p14:sldId id="444"/>
            <p14:sldId id="447"/>
            <p14:sldId id="445"/>
            <p14:sldId id="448"/>
            <p14:sldId id="446"/>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Siebert" initials="MS" lastIdx="2" clrIdx="0">
    <p:extLst>
      <p:ext uri="{19B8F6BF-5375-455C-9EA6-DF929625EA0E}">
        <p15:presenceInfo xmlns:p15="http://schemas.microsoft.com/office/powerpoint/2012/main" userId="S-1-5-21-2932978993-3585310298-3799243833-30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9" autoAdjust="0"/>
    <p:restoredTop sz="69091" autoAdjust="0"/>
  </p:normalViewPr>
  <p:slideViewPr>
    <p:cSldViewPr snapToGrid="0">
      <p:cViewPr varScale="1">
        <p:scale>
          <a:sx n="48" d="100"/>
          <a:sy n="48" d="100"/>
        </p:scale>
        <p:origin x="90" y="77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457FC-C16E-4066-9E72-D437FE413834}" type="datetimeFigureOut">
              <a:rPr lang="en-US" smtClean="0"/>
              <a:pPr/>
              <a:t>8/27/2019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D5EEE-C8BF-49B6-967A-98C86F1B8087}" type="slidenum">
              <a:rPr lang="en-US" smtClean="0"/>
              <a:pPr/>
              <a:t>‹#›</a:t>
            </a:fld>
            <a:endParaRPr lang="en-US" dirty="0"/>
          </a:p>
        </p:txBody>
      </p:sp>
    </p:spTree>
    <p:extLst>
      <p:ext uri="{BB962C8B-B14F-4D97-AF65-F5344CB8AC3E}">
        <p14:creationId xmlns:p14="http://schemas.microsoft.com/office/powerpoint/2010/main" val="289556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to Trainers: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slides should accompany the teacher training and be incorporated after the slides on the assessment content (Domain &amp; Construct Overview) and process (Formative Assessment Process).  There is an accompanying handout “</a:t>
            </a:r>
            <a:r>
              <a:rPr lang="en-US" sz="1200" b="1" kern="1200" dirty="0">
                <a:solidFill>
                  <a:schemeClr val="tx1"/>
                </a:solidFill>
                <a:effectLst/>
                <a:latin typeface="+mn-lt"/>
                <a:ea typeface="+mn-ea"/>
                <a:cs typeface="+mn-cs"/>
              </a:rPr>
              <a:t>Assessment Overview and Directions that Apply to All Constructs.”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1266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The assessment materials include a 2-page overview document that provides guidance on how to assess all of the constructs and some considerations for assessing all children, including children with disabilities, English learners, and children form diverse racial and cultural backgrounds.   </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5221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Because the assessment is based on observation of authentic interaction in typical classroom activities, there are no strict administration guidelines that might make it more difficult to assess all children, including a child with disability, a child learning English, or a child from a racial or cultural background different from your own.  </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5040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Here are some considerations in assessing young children with disabilities.  </a:t>
            </a:r>
          </a:p>
          <a:p>
            <a:pPr lvl="0"/>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Communicate in a method the child understands and can respond in.  This could be sign language, picture cards, electronic communication devices, or any augmentative or alternative communication system that allows a teacher to gain insight into what the child knows and can do.</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Incorporate any accommodations, specialized equipment or other assistive technology the child uses in daily classroom activities, into the Observation, Situation, or Task for that child.</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 appropriate support with positioning for children who need it.</a:t>
            </a:r>
          </a:p>
          <a:p>
            <a:pPr lvl="0"/>
            <a:endParaRPr lang="en-US"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8295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And here are some features of the assessment to make it easier for teachers to assess children with disabilities:</a:t>
            </a:r>
          </a:p>
          <a:p>
            <a:pPr lvl="0"/>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are examples of children with disabilities throughout the </a:t>
            </a:r>
            <a:r>
              <a:rPr lang="en-US" sz="1200" b="1" dirty="0"/>
              <a:t>Construct Progression </a:t>
            </a:r>
            <a:r>
              <a:rPr lang="en-US" sz="1200" dirty="0"/>
              <a:t>documents to help teachers see children with disabilities reflected in the assessment materials.</a:t>
            </a:r>
            <a:endParaRPr lang="en-US" dirty="0"/>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there is a space on the </a:t>
            </a:r>
            <a:r>
              <a:rPr lang="en-US" sz="1200" b="1" dirty="0"/>
              <a:t>Single Child Documentation Forms</a:t>
            </a:r>
            <a:r>
              <a:rPr lang="en-US" sz="1200" dirty="0"/>
              <a:t> to indicate when the assessment of a construct is not appropriate for that child based on his/her disability.  This </a:t>
            </a:r>
            <a:r>
              <a:rPr lang="en-US" sz="1200" dirty="0" err="1"/>
              <a:t>hleps</a:t>
            </a:r>
            <a:r>
              <a:rPr lang="en-US" sz="1200" dirty="0"/>
              <a:t> the teacher to account for any child not assessed on the construct.  </a:t>
            </a:r>
          </a:p>
          <a:p>
            <a:pPr lvl="0"/>
            <a:r>
              <a:rPr lang="en-US" dirty="0"/>
              <a:t> </a:t>
            </a:r>
          </a:p>
          <a:p>
            <a:pPr lvl="0"/>
            <a:endParaRPr lang="en-US"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3972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Here are some suggestions for assessing English learners.  Again, this assessment does not have strict instructions for how each construct is assessed so the teacher should communicate with the child in a language the child understands, use an interpreter as needed, and recruit other adults who speak the child’s language to collect the observational data needed to assess the child. And since there are no strict guidelines on the wording of assessment questions, prompts used throughout the assessment can be reworded as needed to ensure the child understands.    </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449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As for children with disabilities, there are some features of this assessment that will help the teacher assess English learners.</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815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Similarly, teachers should consider the diversity of the children in their classroom as they use this assessment.  The assessment provides the flexibility for teachers to interact with their students as they normally would, and use or modify activities and materials that are interesting and engaging for the child and reflect the racial and cultural norms in the classroom.     </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0555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Script:</a:t>
            </a:r>
          </a:p>
          <a:p>
            <a:pPr lvl="0"/>
            <a:endParaRPr lang="en-US" dirty="0"/>
          </a:p>
          <a:p>
            <a:pPr lvl="0"/>
            <a:r>
              <a:rPr lang="en-US" dirty="0"/>
              <a:t>Teachers should be able to see all of the children in their classroom in the assessment materials.  Consequently, there are children with names that reflect racial and cultural diversity in the assessment materials, specifically in the examples that appear in the construct progression and assessment means forms.  </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8977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23" y="990601"/>
            <a:ext cx="5289644" cy="4041566"/>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p:nvPr>
        </p:nvSpPr>
        <p:spPr>
          <a:xfrm>
            <a:off x="4323" y="990392"/>
            <a:ext cx="5259164" cy="2611436"/>
          </a:xfrm>
          <a:prstGeom prst="rect">
            <a:avLst/>
          </a:prstGeom>
        </p:spPr>
        <p:txBody>
          <a:bodyPr anchor="ctr"/>
          <a:lstStyle>
            <a:lvl1pPr algn="ctr">
              <a:defRPr sz="4400" b="1">
                <a:solidFill>
                  <a:schemeClr val="bg1">
                    <a:lumMod val="95000"/>
                  </a:schemeClr>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323" y="3602040"/>
            <a:ext cx="5259164" cy="1430129"/>
          </a:xfrm>
        </p:spPr>
        <p:txBody>
          <a:bodyPr anchor="ctr"/>
          <a:lstStyle>
            <a:lvl1pPr marL="0" indent="0" algn="ctr">
              <a:buNone/>
              <a:defRPr sz="1800">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70" b="5702"/>
          <a:stretch/>
        </p:blipFill>
        <p:spPr bwMode="auto">
          <a:xfrm>
            <a:off x="5263488" y="990601"/>
            <a:ext cx="3880513" cy="4041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 y="5032274"/>
            <a:ext cx="9144000" cy="73025"/>
          </a:xfrm>
          <a:prstGeom prst="rect">
            <a:avLst/>
          </a:prstGeom>
          <a:solidFill>
            <a:schemeClr val="accent2"/>
          </a:solidFill>
          <a:ln>
            <a:noFill/>
          </a:ln>
          <a:effectLst/>
          <a:extLst/>
        </p:spPr>
      </p:pic>
    </p:spTree>
    <p:extLst>
      <p:ext uri="{BB962C8B-B14F-4D97-AF65-F5344CB8AC3E}">
        <p14:creationId xmlns:p14="http://schemas.microsoft.com/office/powerpoint/2010/main" val="2520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91759"/>
            <a:ext cx="7886700" cy="1146175"/>
          </a:xfrm>
          <a:prstGeom prst="rect">
            <a:avLst/>
          </a:prstGeom>
        </p:spPr>
        <p:txBody>
          <a:bodyPr anchor="ctr"/>
          <a:lstStyle>
            <a:lvl1pPr>
              <a:defRPr sz="3600" b="1">
                <a:solidFill>
                  <a:schemeClr val="bg1">
                    <a:lumMod val="95000"/>
                  </a:schemeClr>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ClrTx/>
              <a:buFont typeface="Wingdings" panose="05000000000000000000" pitchFamily="2" charset="2"/>
              <a:buChar char="§"/>
              <a:defRPr sz="2800"/>
            </a:lvl1pPr>
            <a:lvl2pPr marL="514350" indent="-171450">
              <a:buClr>
                <a:srgbClr val="C00000"/>
              </a:buClr>
              <a:buFont typeface="Wingdings" panose="05000000000000000000" pitchFamily="2" charset="2"/>
              <a:buChar char="§"/>
              <a:defRPr sz="2400"/>
            </a:lvl2pPr>
            <a:lvl3pPr marL="857250" indent="-171450">
              <a:buFont typeface="Calibri" panose="020F0502020204030204" pitchFamily="34" charset="0"/>
              <a:buChar char="‒"/>
              <a:defRPr sz="1800"/>
            </a:lvl3pPr>
            <a:lvl4pPr marL="1200150" indent="-171450">
              <a:buFont typeface="Wingdings" panose="05000000000000000000" pitchFamily="2" charset="2"/>
              <a:buChar char="§"/>
              <a:defRPr sz="1600"/>
            </a:lvl4pPr>
            <a:lvl5pPr marL="1543050" indent="-171450">
              <a:buClr>
                <a:srgbClr val="C00000"/>
              </a:buClr>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4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623888" y="3728720"/>
            <a:ext cx="7886700" cy="833756"/>
          </a:xfrm>
          <a:prstGeom prst="rect">
            <a:avLst/>
          </a:prstGeom>
        </p:spPr>
        <p:txBody>
          <a:bodyPr anchor="ctr">
            <a:normAutofit/>
          </a:bodyPr>
          <a:lstStyle>
            <a:lvl1pPr algn="ctr">
              <a:defRPr sz="4400" b="1">
                <a:latin typeface="+mn-lt"/>
              </a:defRPr>
            </a:lvl1pPr>
          </a:lstStyle>
          <a:p>
            <a:r>
              <a:rPr lang="en-US"/>
              <a:t>Click to edit Master title style</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0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Content Placeholder 2"/>
          <p:cNvSpPr>
            <a:spLocks noGrp="1"/>
          </p:cNvSpPr>
          <p:nvPr>
            <p:ph sz="half" idx="1"/>
          </p:nvPr>
        </p:nvSpPr>
        <p:spPr>
          <a:xfrm>
            <a:off x="628650" y="1825625"/>
            <a:ext cx="3886200" cy="4351338"/>
          </a:xfrm>
        </p:spPr>
        <p:txBody>
          <a:bodyPr/>
          <a:lstStyle>
            <a:lvl1pPr marL="171450" indent="-171450">
              <a:buFont typeface="Wingdings" panose="05000000000000000000" pitchFamily="2" charset="2"/>
              <a:buChar char="§"/>
              <a:defRPr/>
            </a:lvl1pPr>
            <a:lvl2pPr marL="600075" indent="-257175">
              <a:buClr>
                <a:srgbClr val="C00000"/>
              </a:buClr>
              <a:buFont typeface="Wingdings" panose="05000000000000000000" pitchFamily="2" charset="2"/>
              <a:buChar char="§"/>
              <a:defRPr/>
            </a:lvl2pPr>
            <a:lvl3pPr marL="857250" indent="-171450">
              <a:buFont typeface="Calibri" panose="020F0502020204030204" pitchFamily="34" charset="0"/>
              <a:buChar char="‒"/>
              <a:defRPr/>
            </a:lvl3pPr>
            <a:lvl4pPr marL="1200150" indent="-171450">
              <a:buFont typeface="Wingdings" panose="05000000000000000000" pitchFamily="2" charset="2"/>
              <a:buChar char="§"/>
              <a:defRPr/>
            </a:lvl4pPr>
            <a:lvl5pPr marL="1585913" indent="-214313">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171450" indent="-171450">
              <a:buFont typeface="Wingdings" panose="05000000000000000000" pitchFamily="2" charset="2"/>
              <a:buChar char="§"/>
              <a:defRPr/>
            </a:lvl1pPr>
            <a:lvl2pPr marL="514350" indent="-171450">
              <a:buClr>
                <a:srgbClr val="C00000"/>
              </a:buClr>
              <a:buFont typeface="Wingdings" panose="05000000000000000000" pitchFamily="2" charset="2"/>
              <a:buChar char="§"/>
              <a:defRPr/>
            </a:lvl2pPr>
            <a:lvl3pPr marL="857250" indent="-171450">
              <a:buFont typeface="Calibri" panose="020F0502020204030204" pitchFamily="34" charset="0"/>
              <a:buChar char="‒"/>
              <a:defRPr/>
            </a:lvl3pPr>
            <a:lvl4pPr marL="1200150" indent="-171450">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p:nvSpPr>
        <p:spPr>
          <a:xfrm>
            <a:off x="13586" y="43045"/>
            <a:ext cx="7886700" cy="12523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700" b="1" dirty="0">
                <a:solidFill>
                  <a:prstClr val="white">
                    <a:lumMod val="95000"/>
                  </a:prstClr>
                </a:solidFill>
              </a:rPr>
              <a:t>Click to edit Master title style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4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2"/>
            <a:ext cx="7886700" cy="1325563"/>
          </a:xfrm>
          <a:prstGeom prst="rect">
            <a:avLst/>
          </a:prstGeom>
        </p:spPr>
        <p:txBody>
          <a:bodyPr anchor="ctr"/>
          <a:lstStyle>
            <a:lvl1pPr>
              <a:defRPr sz="2700" b="1">
                <a:solidFill>
                  <a:schemeClr val="bg1">
                    <a:lumMod val="95000"/>
                  </a:schemeClr>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2pPr marL="514350" indent="-171450">
              <a:buFont typeface="Calibri" panose="020F0502020204030204" pitchFamily="34" charset="0"/>
              <a:buChar char="–"/>
              <a:defRPr/>
            </a:lvl2pPr>
            <a:lvl3pPr marL="857250" indent="-171450">
              <a:buFont typeface="Wingdings" panose="05000000000000000000" pitchFamily="2" charset="2"/>
              <a:buChar char="§"/>
              <a:defRPr/>
            </a:lvl3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lvl2pPr marL="514350" indent="-171450">
              <a:buFont typeface="Calibri" panose="020F0502020204030204" pitchFamily="34" charset="0"/>
              <a:buChar char="–"/>
              <a:defRPr/>
            </a:lvl2pPr>
            <a:lvl3pPr marL="857250" indent="-171450">
              <a:buFont typeface="Wingdings" panose="05000000000000000000" pitchFamily="2" charset="2"/>
              <a:buChar char="§"/>
              <a:defRPr/>
            </a:lvl3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399"/>
            <a:ext cx="9144000" cy="7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43045"/>
            <a:ext cx="7886700" cy="1252356"/>
          </a:xfrm>
          <a:prstGeom prst="rect">
            <a:avLst/>
          </a:prstGeom>
        </p:spPr>
        <p:txBody>
          <a:bodyPr anchor="ctr"/>
          <a:lstStyle>
            <a:lvl1pPr>
              <a:defRPr sz="2700" b="1">
                <a:solidFill>
                  <a:schemeClr val="bg1">
                    <a:lumMod val="95000"/>
                  </a:schemeClr>
                </a:solidFill>
                <a:latin typeface="+mn-lt"/>
              </a:defRPr>
            </a:lvl1pPr>
          </a:lstStyle>
          <a:p>
            <a:r>
              <a:rPr lang="en-US"/>
              <a:t>Click to edit Master title style</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3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D1225-7F35-43F6-80D7-0B8A59FBCB69}"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0AF78-4AB1-4E4A-8B79-43CD6512BA69}" type="slidenum">
              <a:rPr lang="en-US" smtClean="0"/>
              <a:pPr/>
              <a:t>‹#›</a:t>
            </a:fld>
            <a:endParaRPr lang="en-US" dirty="0"/>
          </a:p>
        </p:txBody>
      </p:sp>
    </p:spTree>
    <p:extLst>
      <p:ext uri="{BB962C8B-B14F-4D97-AF65-F5344CB8AC3E}">
        <p14:creationId xmlns:p14="http://schemas.microsoft.com/office/powerpoint/2010/main" val="101993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49303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K-3 FormAssessLogo.jpg" title="K-3 FormAssessLogo"/>
          <p:cNvPicPr/>
          <p:nvPr/>
        </p:nvPicPr>
        <p:blipFill>
          <a:blip r:embed="rId3" cstate="print"/>
          <a:stretch>
            <a:fillRect/>
          </a:stretch>
        </p:blipFill>
        <p:spPr>
          <a:xfrm>
            <a:off x="283923" y="6172200"/>
            <a:ext cx="1697278" cy="559473"/>
          </a:xfrm>
          <a:prstGeom prst="rect">
            <a:avLst/>
          </a:prstGeom>
        </p:spPr>
      </p:pic>
      <p:sp>
        <p:nvSpPr>
          <p:cNvPr id="9" name="Title 1"/>
          <p:cNvSpPr>
            <a:spLocks noGrp="1"/>
          </p:cNvSpPr>
          <p:nvPr>
            <p:ph type="title"/>
          </p:nvPr>
        </p:nvSpPr>
        <p:spPr>
          <a:xfrm>
            <a:off x="862445" y="2971800"/>
            <a:ext cx="7772400" cy="1362075"/>
          </a:xfrm>
        </p:spPr>
        <p:txBody>
          <a:bodyPr>
            <a:normAutofit/>
          </a:bodyPr>
          <a:lstStyle/>
          <a:p>
            <a:r>
              <a:rPr lang="en-US" sz="3600" dirty="0">
                <a:latin typeface="+mn-lt"/>
              </a:rPr>
              <a:t>Assessing all children</a:t>
            </a:r>
            <a:endParaRPr lang="en-US" sz="3300" cap="none" dirty="0">
              <a:latin typeface="+mn-lt"/>
            </a:endParaRPr>
          </a:p>
        </p:txBody>
      </p:sp>
      <p:sp>
        <p:nvSpPr>
          <p:cNvPr id="4" name="Slide Number Placeholder 3"/>
          <p:cNvSpPr>
            <a:spLocks noGrp="1"/>
          </p:cNvSpPr>
          <p:nvPr>
            <p:ph type="sldNum" sz="quarter" idx="12"/>
          </p:nvPr>
        </p:nvSpPr>
        <p:spPr/>
        <p:txBody>
          <a:bodyPr/>
          <a:lstStyle/>
          <a:p>
            <a:fld id="{F7C0AF78-4AB1-4E4A-8B79-43CD6512BA69}" type="slidenum">
              <a:rPr lang="en-US" sz="2400" smtClean="0">
                <a:solidFill>
                  <a:srgbClr val="000000">
                    <a:tint val="75000"/>
                  </a:srgbClr>
                </a:solidFill>
              </a:rPr>
              <a:pPr/>
              <a:t>1</a:t>
            </a:fld>
            <a:endParaRPr lang="en-US" sz="2400" dirty="0">
              <a:solidFill>
                <a:srgbClr val="000000">
                  <a:tint val="75000"/>
                </a:srgbClr>
              </a:solidFill>
            </a:endParaRPr>
          </a:p>
        </p:txBody>
      </p:sp>
      <p:pic>
        <p:nvPicPr>
          <p:cNvPr id="12" name="Picture 2" descr="Picture of childr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81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228600" y="116523"/>
            <a:ext cx="8229600" cy="1143000"/>
          </a:xfrm>
        </p:spPr>
        <p:txBody>
          <a:bodyPr>
            <a:noAutofit/>
          </a:bodyPr>
          <a:lstStyle/>
          <a:p>
            <a:pPr algn="l"/>
            <a:r>
              <a:rPr lang="en-US" sz="4000" b="1" cap="none" dirty="0">
                <a:solidFill>
                  <a:schemeClr val="bg1">
                    <a:lumMod val="95000"/>
                  </a:schemeClr>
                </a:solidFill>
                <a:latin typeface="Calibri" panose="020F0502020204030204" pitchFamily="34" charset="0"/>
              </a:rPr>
              <a:t>Assessment Overview </a:t>
            </a:r>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2</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a:extLst>
              <a:ext uri="{FF2B5EF4-FFF2-40B4-BE49-F238E27FC236}">
                <a16:creationId xmlns:a16="http://schemas.microsoft.com/office/drawing/2014/main" id="{5FD7CCBD-FC19-4B57-9B7D-0D2B38B02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312" y="1636077"/>
            <a:ext cx="4056888" cy="4669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DBAA4FCF-2BB2-4870-A19A-329FADA7B0BA}"/>
              </a:ext>
            </a:extLst>
          </p:cNvPr>
          <p:cNvSpPr txBox="1"/>
          <p:nvPr/>
        </p:nvSpPr>
        <p:spPr>
          <a:xfrm>
            <a:off x="353568" y="1914144"/>
            <a:ext cx="3608832" cy="2062103"/>
          </a:xfrm>
          <a:prstGeom prst="rect">
            <a:avLst/>
          </a:prstGeom>
          <a:noFill/>
        </p:spPr>
        <p:txBody>
          <a:bodyPr wrap="square" rtlCol="0">
            <a:spAutoFit/>
          </a:bodyPr>
          <a:lstStyle/>
          <a:p>
            <a:r>
              <a:rPr lang="en-US" sz="2800" u="sng" dirty="0"/>
              <a:t>Instructions for</a:t>
            </a:r>
            <a:r>
              <a:rPr lang="en-US" sz="2800" dirty="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400" dirty="0"/>
              <a:t>Assessing all constructs</a:t>
            </a:r>
          </a:p>
          <a:p>
            <a:endParaRPr lang="en-US" sz="2400" dirty="0"/>
          </a:p>
          <a:p>
            <a:pPr marL="285750" indent="-285750">
              <a:buFont typeface="Arial" panose="020B0604020202020204" pitchFamily="34" charset="0"/>
              <a:buChar char="•"/>
            </a:pPr>
            <a:r>
              <a:rPr lang="en-US" sz="2400" dirty="0"/>
              <a:t>Assessing all children</a:t>
            </a:r>
          </a:p>
        </p:txBody>
      </p:sp>
    </p:spTree>
    <p:extLst>
      <p:ext uri="{BB962C8B-B14F-4D97-AF65-F5344CB8AC3E}">
        <p14:creationId xmlns:p14="http://schemas.microsoft.com/office/powerpoint/2010/main" val="368856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Assessment Overview</a:t>
            </a:r>
          </a:p>
        </p:txBody>
      </p:sp>
      <p:sp>
        <p:nvSpPr>
          <p:cNvPr id="2" name="Content Placeholder 1"/>
          <p:cNvSpPr>
            <a:spLocks noGrp="1"/>
          </p:cNvSpPr>
          <p:nvPr>
            <p:ph idx="1"/>
          </p:nvPr>
        </p:nvSpPr>
        <p:spPr/>
        <p:txBody>
          <a:bodyPr>
            <a:normAutofit/>
          </a:bodyPr>
          <a:lstStyle/>
          <a:p>
            <a:pPr marL="342900" lvl="0" indent="-342900">
              <a:buFont typeface="Arial" panose="020B0604020202020204" pitchFamily="34" charset="0"/>
              <a:buChar char="•"/>
            </a:pPr>
            <a:r>
              <a:rPr lang="en-US" dirty="0"/>
              <a:t>The assessment is based on authentic interaction.</a:t>
            </a:r>
          </a:p>
          <a:p>
            <a:pPr marL="342900" indent="-342900">
              <a:buFont typeface="Arial" panose="020B0604020202020204" pitchFamily="34" charset="0"/>
              <a:buChar char="•"/>
            </a:pPr>
            <a:r>
              <a:rPr lang="en-US" dirty="0"/>
              <a:t>Alternative means of communication are acceptable.</a:t>
            </a:r>
          </a:p>
          <a:p>
            <a:pPr marL="342900" indent="-342900">
              <a:buFont typeface="Arial" panose="020B0604020202020204" pitchFamily="34" charset="0"/>
              <a:buChar char="•"/>
            </a:pPr>
            <a:r>
              <a:rPr lang="en-US" dirty="0"/>
              <a:t>Supports can be offered to the child. </a:t>
            </a:r>
          </a:p>
          <a:p>
            <a:pPr marL="342900" indent="-342900">
              <a:buFont typeface="Arial" panose="020B0604020202020204" pitchFamily="34" charset="0"/>
              <a:buChar char="•"/>
            </a:pPr>
            <a:r>
              <a:rPr lang="en-US" dirty="0"/>
              <a:t>Accommodations are acknowledged and acceptable, along with flexible administration/ collection of evidence (e.g., positioning support, various times of the day).</a:t>
            </a:r>
          </a:p>
          <a:p>
            <a:pPr>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3</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2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6988"/>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Assessing Children with Disabilities </a:t>
            </a:r>
          </a:p>
        </p:txBody>
      </p:sp>
      <p:sp>
        <p:nvSpPr>
          <p:cNvPr id="2" name="Content Placeholder 1"/>
          <p:cNvSpPr>
            <a:spLocks noGrp="1"/>
          </p:cNvSpPr>
          <p:nvPr>
            <p:ph idx="1"/>
          </p:nvPr>
        </p:nvSpPr>
        <p:spPr>
          <a:xfrm>
            <a:off x="628650" y="1636076"/>
            <a:ext cx="7886700" cy="2123124"/>
          </a:xfrm>
        </p:spPr>
        <p:txBody>
          <a:bodyPr>
            <a:noAutofit/>
          </a:bodyPr>
          <a:lstStyle/>
          <a:p>
            <a:pPr marL="342900" lvl="0" indent="-342900">
              <a:buFont typeface="Arial" panose="020B0604020202020204" pitchFamily="34" charset="0"/>
              <a:buChar char="•"/>
            </a:pPr>
            <a:r>
              <a:rPr lang="en-US" sz="2400" dirty="0"/>
              <a:t>Communicate in a method the child understands and can respond in.</a:t>
            </a:r>
          </a:p>
          <a:p>
            <a:pPr marL="342900" lvl="0" indent="-342900">
              <a:buFont typeface="Arial" panose="020B0604020202020204" pitchFamily="34" charset="0"/>
              <a:buChar char="•"/>
            </a:pPr>
            <a:r>
              <a:rPr lang="en-US" sz="2400" dirty="0"/>
              <a:t>Incorporate any accommodations, specialized equipment or other assistive technology the child uses in daily classroom activities, into the Observation, Situation, or Task for that child.</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0" lvl="0" indent="0">
              <a:buNone/>
            </a:pPr>
            <a:endParaRPr lang="en-US" sz="2400" dirty="0"/>
          </a:p>
          <a:p>
            <a:pPr marL="342900" lvl="0" indent="-342900">
              <a:buFont typeface="Arial" panose="020B0604020202020204" pitchFamily="34" charset="0"/>
              <a:buChar char="•"/>
            </a:pPr>
            <a:endParaRPr lang="en-US" sz="2400" dirty="0"/>
          </a:p>
          <a:p>
            <a:pPr marL="0" lvl="0" indent="0">
              <a:buNone/>
            </a:pPr>
            <a:endParaRPr lang="en-US" sz="2400" dirty="0"/>
          </a:p>
          <a:p>
            <a:pPr marL="342900" lvl="0" indent="-342900">
              <a:buFont typeface="Arial" panose="020B0604020202020204" pitchFamily="34" charset="0"/>
              <a:buChar char="•"/>
            </a:pPr>
            <a:r>
              <a:rPr lang="en-US" sz="2400" dirty="0"/>
              <a:t>Provide appropriate support with positioning for children who need it.</a:t>
            </a:r>
          </a:p>
          <a:p>
            <a:pPr>
              <a:buFont typeface="Arial" panose="020B0604020202020204" pitchFamily="34" charset="0"/>
              <a:buChar char="•"/>
            </a:pPr>
            <a:endParaRPr lang="en-US" sz="2400" dirty="0"/>
          </a:p>
        </p:txBody>
      </p:sp>
      <p:sp>
        <p:nvSpPr>
          <p:cNvPr id="4" name="Slide Number Placeholder 3"/>
          <p:cNvSpPr>
            <a:spLocks noGrp="1"/>
          </p:cNvSpPr>
          <p:nvPr>
            <p:ph type="sldNum" sz="quarter" idx="4294967295"/>
          </p:nvPr>
        </p:nvSpPr>
        <p:spPr/>
        <p:txBody>
          <a:bodyPr/>
          <a:lstStyle/>
          <a:p>
            <a:fld id="{0780D068-D70E-4994-87B5-E5CF6C990523}" type="slidenum">
              <a:rPr lang="en-US" sz="2400" smtClean="0">
                <a:solidFill>
                  <a:srgbClr val="000000">
                    <a:tint val="75000"/>
                  </a:srgbClr>
                </a:solidFill>
              </a:rPr>
              <a:t>4</a:t>
            </a:fld>
            <a:endParaRPr lang="en-US" sz="2400" dirty="0">
              <a:solidFill>
                <a:srgbClr val="000000">
                  <a:tint val="75000"/>
                </a:srgbClr>
              </a:solidFill>
            </a:endParaRPr>
          </a:p>
        </p:txBody>
      </p:sp>
      <p:pic>
        <p:nvPicPr>
          <p:cNvPr id="7" name="Picture 2" descr="Red rectang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a:extLst>
              <a:ext uri="{FF2B5EF4-FFF2-40B4-BE49-F238E27FC236}">
                <a16:creationId xmlns:a16="http://schemas.microsoft.com/office/drawing/2014/main" id="{4A100CBA-640F-49BD-BCE0-B704739AE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461" y="3661266"/>
            <a:ext cx="3249327" cy="2114726"/>
          </a:xfrm>
          <a:prstGeom prst="rect">
            <a:avLst/>
          </a:prstGeom>
        </p:spPr>
      </p:pic>
      <p:sp>
        <p:nvSpPr>
          <p:cNvPr id="14" name="TextBox 13">
            <a:extLst>
              <a:ext uri="{FF2B5EF4-FFF2-40B4-BE49-F238E27FC236}">
                <a16:creationId xmlns:a16="http://schemas.microsoft.com/office/drawing/2014/main" id="{A5270596-41E2-44BC-9B7F-858DDD5C0D01}"/>
              </a:ext>
            </a:extLst>
          </p:cNvPr>
          <p:cNvSpPr txBox="1"/>
          <p:nvPr/>
        </p:nvSpPr>
        <p:spPr>
          <a:xfrm>
            <a:off x="628650" y="3823616"/>
            <a:ext cx="4292600" cy="2339102"/>
          </a:xfrm>
          <a:prstGeom prst="rect">
            <a:avLst/>
          </a:prstGeom>
          <a:noFill/>
        </p:spPr>
        <p:txBody>
          <a:bodyPr wrap="square" rtlCol="0">
            <a:spAutoFit/>
          </a:bodyPr>
          <a:lstStyle/>
          <a:p>
            <a:pPr lvl="1">
              <a:buClrTx/>
              <a:buFont typeface="Calibri" panose="020F0502020204030204" pitchFamily="34" charset="0"/>
              <a:buChar char="−"/>
            </a:pPr>
            <a:r>
              <a:rPr lang="en-US" sz="1600" dirty="0"/>
              <a:t>The various situations developed to help a teacher pinpoint a child’s skill level should be used as appropriate given the child’s disabilities.</a:t>
            </a:r>
          </a:p>
          <a:p>
            <a:pPr lvl="1">
              <a:buClrTx/>
              <a:buFont typeface="Calibri" panose="020F0502020204030204" pitchFamily="34" charset="0"/>
              <a:buChar char="−"/>
            </a:pPr>
            <a:r>
              <a:rPr lang="en-US" sz="1600" dirty="0"/>
              <a:t>e.g., For a child with a visual impairment, make sure the lighting is good, the materials are large enough, and marks on the paper are big enough for the child to see.</a:t>
            </a:r>
          </a:p>
          <a:p>
            <a:endParaRPr lang="en-US" dirty="0"/>
          </a:p>
        </p:txBody>
      </p:sp>
    </p:spTree>
    <p:extLst>
      <p:ext uri="{BB962C8B-B14F-4D97-AF65-F5344CB8AC3E}">
        <p14:creationId xmlns:p14="http://schemas.microsoft.com/office/powerpoint/2010/main" val="184545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Assessing Children </a:t>
            </a:r>
            <a:r>
              <a:rPr lang="en-US" sz="4000" b="1" cap="none">
                <a:solidFill>
                  <a:schemeClr val="bg1">
                    <a:lumMod val="95000"/>
                  </a:schemeClr>
                </a:solidFill>
                <a:latin typeface="Calibri" panose="020F0502020204030204" pitchFamily="34" charset="0"/>
              </a:rPr>
              <a:t>with </a:t>
            </a:r>
            <a:r>
              <a:rPr lang="en-US" sz="4000" b="1" cap="none" smtClean="0">
                <a:solidFill>
                  <a:schemeClr val="bg1">
                    <a:lumMod val="95000"/>
                  </a:schemeClr>
                </a:solidFill>
                <a:latin typeface="Calibri" panose="020F0502020204030204" pitchFamily="34" charset="0"/>
              </a:rPr>
              <a:t>Disabilities  </a:t>
            </a:r>
            <a:endParaRPr lang="en-US" sz="4000" b="1" cap="none" dirty="0">
              <a:solidFill>
                <a:schemeClr val="bg1">
                  <a:lumMod val="95000"/>
                </a:schemeClr>
              </a:solidFill>
              <a:latin typeface="Calibri" panose="020F0502020204030204" pitchFamily="34" charset="0"/>
            </a:endParaRPr>
          </a:p>
        </p:txBody>
      </p:sp>
      <p:sp>
        <p:nvSpPr>
          <p:cNvPr id="2" name="Content Placeholder 1"/>
          <p:cNvSpPr>
            <a:spLocks noGrp="1"/>
          </p:cNvSpPr>
          <p:nvPr>
            <p:ph idx="1"/>
          </p:nvPr>
        </p:nvSpPr>
        <p:spPr>
          <a:xfrm>
            <a:off x="356238" y="1573493"/>
            <a:ext cx="8441414" cy="1641524"/>
          </a:xfrm>
        </p:spPr>
        <p:txBody>
          <a:bodyPr>
            <a:noAutofit/>
          </a:bodyPr>
          <a:lstStyle/>
          <a:p>
            <a:pPr marL="0" lvl="0" indent="0">
              <a:buNone/>
            </a:pPr>
            <a:r>
              <a:rPr lang="en-US" u="sng" dirty="0"/>
              <a:t>Assessment Features</a:t>
            </a:r>
          </a:p>
          <a:p>
            <a:pPr marL="342900" lvl="0" indent="-342900">
              <a:buFont typeface="Arial" panose="020B0604020202020204" pitchFamily="34" charset="0"/>
              <a:buChar char="•"/>
            </a:pPr>
            <a:r>
              <a:rPr lang="en-US" sz="2400" dirty="0"/>
              <a:t>Included examples of children with disabilities throughout the </a:t>
            </a:r>
            <a:r>
              <a:rPr lang="en-US" sz="2400" b="1" dirty="0"/>
              <a:t>Construct Progression </a:t>
            </a:r>
            <a:r>
              <a:rPr lang="en-US" sz="2400" dirty="0"/>
              <a:t>documents to help teachers see children with disabilities reflected in the assessment materials.</a:t>
            </a:r>
          </a:p>
          <a:p>
            <a:pPr marL="0" lvl="0" indent="0">
              <a:buNone/>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5</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a:extLst>
              <a:ext uri="{FF2B5EF4-FFF2-40B4-BE49-F238E27FC236}">
                <a16:creationId xmlns:a16="http://schemas.microsoft.com/office/drawing/2014/main" id="{6E66ECCB-9005-4BF5-B1DD-3898B6629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567" y="3089071"/>
            <a:ext cx="3447504" cy="2675675"/>
          </a:xfrm>
          <a:prstGeom prst="rect">
            <a:avLst/>
          </a:prstGeom>
          <a:ln w="6350">
            <a:solidFill>
              <a:schemeClr val="tx1"/>
            </a:solidFill>
          </a:ln>
        </p:spPr>
      </p:pic>
      <p:sp>
        <p:nvSpPr>
          <p:cNvPr id="13" name="TextBox 12">
            <a:extLst>
              <a:ext uri="{FF2B5EF4-FFF2-40B4-BE49-F238E27FC236}">
                <a16:creationId xmlns:a16="http://schemas.microsoft.com/office/drawing/2014/main" id="{30DD7B72-6495-4BCB-9D97-C2A698C78DCD}"/>
              </a:ext>
            </a:extLst>
          </p:cNvPr>
          <p:cNvSpPr txBox="1"/>
          <p:nvPr/>
        </p:nvSpPr>
        <p:spPr>
          <a:xfrm>
            <a:off x="356238" y="3142566"/>
            <a:ext cx="4905329"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Provided a space on the </a:t>
            </a:r>
            <a:r>
              <a:rPr lang="en-US" sz="2400" b="1" dirty="0"/>
              <a:t>Single Child Documentation Forms</a:t>
            </a:r>
            <a:r>
              <a:rPr lang="en-US" sz="2400" dirty="0"/>
              <a:t> to indicate when the assessment of a construct is not appropriate for that child based on his/her disability (explains why child not assessed on the construct).*</a:t>
            </a:r>
          </a:p>
          <a:p>
            <a:endParaRPr lang="en-US" dirty="0"/>
          </a:p>
        </p:txBody>
      </p:sp>
      <p:sp>
        <p:nvSpPr>
          <p:cNvPr id="15" name="TextBox 14">
            <a:extLst>
              <a:ext uri="{FF2B5EF4-FFF2-40B4-BE49-F238E27FC236}">
                <a16:creationId xmlns:a16="http://schemas.microsoft.com/office/drawing/2014/main" id="{8DDCB4FC-04DE-4513-8D68-51909F6B0EDB}"/>
              </a:ext>
            </a:extLst>
          </p:cNvPr>
          <p:cNvSpPr txBox="1"/>
          <p:nvPr/>
        </p:nvSpPr>
        <p:spPr>
          <a:xfrm>
            <a:off x="356238" y="5818241"/>
            <a:ext cx="8441414" cy="923330"/>
          </a:xfrm>
          <a:prstGeom prst="rect">
            <a:avLst/>
          </a:prstGeom>
          <a:noFill/>
        </p:spPr>
        <p:txBody>
          <a:bodyPr wrap="square" rtlCol="0">
            <a:spAutoFit/>
          </a:bodyPr>
          <a:lstStyle/>
          <a:p>
            <a:r>
              <a:rPr lang="en-US" i="1" dirty="0"/>
              <a:t>*Recommend that there also be a place where teachers can indicate such information on the technology platform used to support this assessment.</a:t>
            </a:r>
          </a:p>
          <a:p>
            <a:endParaRPr lang="en-US" dirty="0"/>
          </a:p>
        </p:txBody>
      </p:sp>
    </p:spTree>
    <p:extLst>
      <p:ext uri="{BB962C8B-B14F-4D97-AF65-F5344CB8AC3E}">
        <p14:creationId xmlns:p14="http://schemas.microsoft.com/office/powerpoint/2010/main" val="938203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Assessing English Learners</a:t>
            </a:r>
          </a:p>
        </p:txBody>
      </p:sp>
      <p:sp>
        <p:nvSpPr>
          <p:cNvPr id="2" name="Content Placeholder 1"/>
          <p:cNvSpPr>
            <a:spLocks noGrp="1"/>
          </p:cNvSpPr>
          <p:nvPr>
            <p:ph idx="1"/>
          </p:nvPr>
        </p:nvSpPr>
        <p:spPr>
          <a:xfrm>
            <a:off x="628650" y="1636076"/>
            <a:ext cx="7886700" cy="5107623"/>
          </a:xfrm>
        </p:spPr>
        <p:txBody>
          <a:bodyPr>
            <a:noAutofit/>
          </a:bodyPr>
          <a:lstStyle/>
          <a:p>
            <a:pPr marL="342900" lvl="0" indent="-342900">
              <a:buFont typeface="Arial" panose="020B0604020202020204" pitchFamily="34" charset="0"/>
              <a:buChar char="•"/>
            </a:pPr>
            <a:r>
              <a:rPr lang="en-US" dirty="0"/>
              <a:t>Communicate in a language the child understands and can respond in.  This could be a language other than English and involve an interpreter. </a:t>
            </a:r>
          </a:p>
          <a:p>
            <a:pPr marL="342900" lvl="0" indent="-342900">
              <a:buFont typeface="Arial" panose="020B0604020202020204" pitchFamily="34" charset="0"/>
              <a:buChar char="•"/>
            </a:pPr>
            <a:r>
              <a:rPr lang="en-US" dirty="0"/>
              <a:t>Involve an adult who speaks the child’s language in collecting observational data, especially for those constructs that rely more heavily on language and communication.</a:t>
            </a:r>
          </a:p>
          <a:p>
            <a:pPr marL="342900" indent="-342900">
              <a:buFont typeface="Arial" panose="020B0604020202020204" pitchFamily="34" charset="0"/>
              <a:buChar char="•"/>
            </a:pPr>
            <a:r>
              <a:rPr lang="en-US" dirty="0"/>
              <a:t>Repeat a question if needed or use different words to make a question more understandable (as long as the words do not tell the child how to do the skill being assessed).</a:t>
            </a:r>
          </a:p>
          <a:p>
            <a:pPr marL="0" indent="0">
              <a:buNone/>
            </a:pPr>
            <a:endParaRPr lang="en-US" sz="2400"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6</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ta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Assessing English Learners </a:t>
            </a:r>
          </a:p>
        </p:txBody>
      </p:sp>
      <p:sp>
        <p:nvSpPr>
          <p:cNvPr id="2" name="Content Placeholder 1"/>
          <p:cNvSpPr>
            <a:spLocks noGrp="1"/>
          </p:cNvSpPr>
          <p:nvPr>
            <p:ph idx="1"/>
          </p:nvPr>
        </p:nvSpPr>
        <p:spPr>
          <a:xfrm>
            <a:off x="387350" y="1548446"/>
            <a:ext cx="5099050" cy="4701223"/>
          </a:xfrm>
        </p:spPr>
        <p:txBody>
          <a:bodyPr>
            <a:noAutofit/>
          </a:bodyPr>
          <a:lstStyle/>
          <a:p>
            <a:pPr marL="0" lvl="0" indent="0">
              <a:buNone/>
            </a:pPr>
            <a:r>
              <a:rPr lang="en-US" u="sng" dirty="0"/>
              <a:t>Assessment Features</a:t>
            </a:r>
          </a:p>
          <a:p>
            <a:pPr marL="342900" lvl="0" indent="-342900">
              <a:buFont typeface="Arial" panose="020B0604020202020204" pitchFamily="34" charset="0"/>
              <a:buChar char="•"/>
            </a:pPr>
            <a:r>
              <a:rPr lang="en-US" sz="2400" dirty="0"/>
              <a:t>If possible, teacher should communicate in the child’s language  </a:t>
            </a:r>
          </a:p>
          <a:p>
            <a:pPr marL="342900" lvl="0" indent="-342900">
              <a:buFont typeface="Arial" panose="020B0604020202020204" pitchFamily="34" charset="0"/>
              <a:buChar char="•"/>
            </a:pPr>
            <a:r>
              <a:rPr lang="en-US" sz="2400" dirty="0"/>
              <a:t>As needed, teacher should recruit  an adult who speaks the child’s language to collect observational data. </a:t>
            </a:r>
          </a:p>
          <a:p>
            <a:pPr marL="342900" lvl="0" indent="-342900">
              <a:buFont typeface="Arial" panose="020B0604020202020204" pitchFamily="34" charset="0"/>
              <a:buChar char="•"/>
            </a:pPr>
            <a:r>
              <a:rPr lang="en-US" sz="2400" dirty="0"/>
              <a:t>The </a:t>
            </a:r>
            <a:r>
              <a:rPr lang="en-US" sz="2400" b="1" dirty="0"/>
              <a:t>Construct Progression</a:t>
            </a:r>
            <a:r>
              <a:rPr lang="en-US" sz="2400" dirty="0"/>
              <a:t> and </a:t>
            </a:r>
            <a:r>
              <a:rPr lang="en-US" sz="2400" b="1" dirty="0"/>
              <a:t>Assessment Means Forms</a:t>
            </a:r>
            <a:r>
              <a:rPr lang="en-US" sz="2400" dirty="0"/>
              <a:t> provide examples of children who are acquiring English so teachers can see these children being assessed.</a:t>
            </a:r>
          </a:p>
          <a:p>
            <a:pPr lvl="0">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7</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a:extLst>
              <a:ext uri="{FF2B5EF4-FFF2-40B4-BE49-F238E27FC236}">
                <a16:creationId xmlns:a16="http://schemas.microsoft.com/office/drawing/2014/main" id="{7E6F4BB7-96EF-46D1-B291-9E6651702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718" y="1636077"/>
            <a:ext cx="3387332" cy="2262980"/>
          </a:xfrm>
          <a:prstGeom prst="rect">
            <a:avLst/>
          </a:prstGeom>
          <a:ln w="6350">
            <a:solidFill>
              <a:schemeClr val="tx1"/>
            </a:solidFill>
          </a:ln>
        </p:spPr>
      </p:pic>
      <p:pic>
        <p:nvPicPr>
          <p:cNvPr id="10" name="Picture 9" descr="Screen Clipping">
            <a:extLst>
              <a:ext uri="{FF2B5EF4-FFF2-40B4-BE49-F238E27FC236}">
                <a16:creationId xmlns:a16="http://schemas.microsoft.com/office/drawing/2014/main" id="{81A02166-61DF-432B-AAE6-28EC227642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1718" y="4209298"/>
            <a:ext cx="3424650" cy="2040371"/>
          </a:xfrm>
          <a:prstGeom prst="rect">
            <a:avLst/>
          </a:prstGeom>
          <a:ln w="6350">
            <a:solidFill>
              <a:schemeClr val="tx1"/>
            </a:solidFill>
          </a:ln>
        </p:spPr>
      </p:pic>
    </p:spTree>
    <p:extLst>
      <p:ext uri="{BB962C8B-B14F-4D97-AF65-F5344CB8AC3E}">
        <p14:creationId xmlns:p14="http://schemas.microsoft.com/office/powerpoint/2010/main" val="261524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at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Considering Diversity</a:t>
            </a:r>
          </a:p>
        </p:txBody>
      </p:sp>
      <p:sp>
        <p:nvSpPr>
          <p:cNvPr id="2" name="Content Placeholder 1"/>
          <p:cNvSpPr>
            <a:spLocks noGrp="1"/>
          </p:cNvSpPr>
          <p:nvPr>
            <p:ph idx="1"/>
          </p:nvPr>
        </p:nvSpPr>
        <p:spPr>
          <a:xfrm>
            <a:off x="628650" y="1636076"/>
            <a:ext cx="7886700" cy="5107623"/>
          </a:xfrm>
        </p:spPr>
        <p:txBody>
          <a:bodyPr>
            <a:noAutofit/>
          </a:bodyPr>
          <a:lstStyle/>
          <a:p>
            <a:pPr lvl="0">
              <a:buFont typeface="Arial" panose="020B0604020202020204" pitchFamily="34" charset="0"/>
              <a:buChar char="•"/>
            </a:pPr>
            <a:r>
              <a:rPr lang="en-US" sz="2400" dirty="0"/>
              <a:t>Interact with children as teacher normally would.  </a:t>
            </a:r>
          </a:p>
          <a:p>
            <a:pPr lvl="0">
              <a:buFont typeface="Arial" panose="020B0604020202020204" pitchFamily="34" charset="0"/>
              <a:buChar char="•"/>
            </a:pPr>
            <a:r>
              <a:rPr lang="en-US" sz="2400" dirty="0"/>
              <a:t>Unless the directions with the assessment means for a particular construct indicate specific restrictions, the teacher should:  </a:t>
            </a:r>
          </a:p>
          <a:p>
            <a:pPr lvl="1">
              <a:buClr>
                <a:schemeClr val="tx1"/>
              </a:buClr>
              <a:buFont typeface="Calibri" panose="020F0502020204030204" pitchFamily="34" charset="0"/>
              <a:buChar char="−"/>
            </a:pPr>
            <a:r>
              <a:rPr lang="en-US" sz="2000" dirty="0"/>
              <a:t>Use or modify activities and materials to make them interesting and engaging for the child, given his or her background and individual interests.</a:t>
            </a:r>
          </a:p>
          <a:p>
            <a:pPr lvl="1">
              <a:buClr>
                <a:schemeClr val="tx1"/>
              </a:buClr>
              <a:buFont typeface="Calibri" panose="020F0502020204030204" pitchFamily="34" charset="0"/>
              <a:buChar char="−"/>
            </a:pPr>
            <a:r>
              <a:rPr lang="en-US" sz="2000" dirty="0"/>
              <a:t>Repeat a question if needed or use different words to make a question more understandable (as long as the words do not tell the child how to do the skill being assessed).</a:t>
            </a:r>
          </a:p>
          <a:p>
            <a:pPr lvl="1">
              <a:buClr>
                <a:schemeClr val="tx1"/>
              </a:buClr>
              <a:buFont typeface="Calibri" panose="020F0502020204030204" pitchFamily="34" charset="0"/>
              <a:buChar char="−"/>
            </a:pPr>
            <a:r>
              <a:rPr lang="en-US" sz="2000" dirty="0"/>
              <a:t>Modify the situation or task directions as appropriate to reflect the racial and cultural norms of children in the classroom.</a:t>
            </a:r>
          </a:p>
          <a:p>
            <a:pPr>
              <a:buFont typeface="Arial" panose="020B0604020202020204" pitchFamily="34" charset="0"/>
              <a:buChar char="•"/>
            </a:pPr>
            <a:endParaRPr lang="en-US" sz="2400"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8</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0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 recatngle"/>
          <p:cNvSpPr/>
          <p:nvPr/>
        </p:nvSpPr>
        <p:spPr>
          <a:xfrm>
            <a:off x="0" y="0"/>
            <a:ext cx="9144000"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p:txBody>
          <a:bodyPr>
            <a:noAutofit/>
          </a:bodyPr>
          <a:lstStyle/>
          <a:p>
            <a:pPr algn="l"/>
            <a:r>
              <a:rPr lang="en-US" sz="4000" b="1" cap="none" dirty="0">
                <a:solidFill>
                  <a:schemeClr val="bg1">
                    <a:lumMod val="95000"/>
                  </a:schemeClr>
                </a:solidFill>
                <a:latin typeface="Calibri" panose="020F0502020204030204" pitchFamily="34" charset="0"/>
              </a:rPr>
              <a:t>Assessing Diverse Children</a:t>
            </a:r>
          </a:p>
        </p:txBody>
      </p:sp>
      <p:sp>
        <p:nvSpPr>
          <p:cNvPr id="2" name="Content Placeholder 1"/>
          <p:cNvSpPr>
            <a:spLocks noGrp="1"/>
          </p:cNvSpPr>
          <p:nvPr>
            <p:ph idx="1"/>
          </p:nvPr>
        </p:nvSpPr>
        <p:spPr>
          <a:xfrm>
            <a:off x="628650" y="1636076"/>
            <a:ext cx="7886700" cy="5031424"/>
          </a:xfrm>
        </p:spPr>
        <p:txBody>
          <a:bodyPr>
            <a:noAutofit/>
          </a:bodyPr>
          <a:lstStyle/>
          <a:p>
            <a:pPr marL="0" lvl="0" indent="0">
              <a:buNone/>
            </a:pPr>
            <a:r>
              <a:rPr lang="en-US" u="sng" dirty="0"/>
              <a:t>Assessment Features</a:t>
            </a:r>
          </a:p>
          <a:p>
            <a:pPr marL="292100" lvl="0" indent="-292100">
              <a:buFont typeface="Arial" panose="020B0604020202020204" pitchFamily="34" charset="0"/>
              <a:buChar char="•"/>
            </a:pPr>
            <a:r>
              <a:rPr lang="en-US" sz="2400" dirty="0"/>
              <a:t>Names of children that appear in the examples in the </a:t>
            </a:r>
            <a:r>
              <a:rPr lang="en-US" sz="2400" b="1" dirty="0"/>
              <a:t>Construct Progression Documents</a:t>
            </a:r>
            <a:r>
              <a:rPr lang="en-US" sz="2400" dirty="0"/>
              <a:t> and </a:t>
            </a:r>
            <a:r>
              <a:rPr lang="en-US" sz="2400" b="1" dirty="0"/>
              <a:t>Assessment Means Forms</a:t>
            </a:r>
            <a:r>
              <a:rPr lang="en-US" sz="2400" dirty="0"/>
              <a:t> reflect racial and cultural diversity. </a:t>
            </a:r>
          </a:p>
          <a:p>
            <a:pPr marL="292100" lvl="0" indent="-292100">
              <a:buFont typeface="Arial" panose="020B0604020202020204" pitchFamily="34" charset="0"/>
              <a:buChar char="•"/>
            </a:pPr>
            <a:r>
              <a:rPr lang="en-US" sz="2400" dirty="0"/>
              <a:t>Teachers can modify the situation or task directions as appropriate to reflect the racial and cultural norms of children in their classroom.</a:t>
            </a:r>
          </a:p>
          <a:p>
            <a:pPr marL="292100" lvl="0" indent="-292100">
              <a:buFont typeface="Arial" panose="020B0604020202020204" pitchFamily="34" charset="0"/>
              <a:buChar char="•"/>
            </a:pPr>
            <a:r>
              <a:rPr lang="en-US" sz="2400" dirty="0"/>
              <a:t>Teachers can use activities or tasks that are likely to be engaging for the child given his or her background and individual interests and can modify tasks if they are not engaging. </a:t>
            </a:r>
          </a:p>
          <a:p>
            <a:pPr>
              <a:buFont typeface="Arial" panose="020B0604020202020204" pitchFamily="34" charset="0"/>
              <a:buChar char="•"/>
            </a:pPr>
            <a:endParaRPr lang="en-US" sz="2400" dirty="0"/>
          </a:p>
        </p:txBody>
      </p:sp>
      <p:sp>
        <p:nvSpPr>
          <p:cNvPr id="4" name="Slide Number Placeholder 3"/>
          <p:cNvSpPr>
            <a:spLocks noGrp="1"/>
          </p:cNvSpPr>
          <p:nvPr>
            <p:ph type="sldNum" sz="quarter" idx="4294967295"/>
          </p:nvPr>
        </p:nvSpPr>
        <p:spPr/>
        <p:txBody>
          <a:bodyPr/>
          <a:lstStyle/>
          <a:p>
            <a:fld id="{F7C0AF78-4AB1-4E4A-8B79-43CD6512BA69}" type="slidenum">
              <a:rPr lang="en-US" sz="2400" smtClean="0">
                <a:solidFill>
                  <a:srgbClr val="000000">
                    <a:tint val="75000"/>
                  </a:srgbClr>
                </a:solidFill>
              </a:rPr>
              <a:pPr/>
              <a:t>9</a:t>
            </a:fld>
            <a:endParaRPr lang="en-US" sz="2400" dirty="0">
              <a:solidFill>
                <a:srgbClr val="000000">
                  <a:tint val="75000"/>
                </a:srgbClr>
              </a:solidFill>
            </a:endParaRPr>
          </a:p>
        </p:txBody>
      </p:sp>
      <p:pic>
        <p:nvPicPr>
          <p:cNvPr id="7" name="Picture 2" descr="Picture of child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72106"/>
      </p:ext>
    </p:extLst>
  </p:cSld>
  <p:clrMapOvr>
    <a:masterClrMapping/>
  </p:clrMapOvr>
</p:sld>
</file>

<file path=ppt/theme/theme1.xml><?xml version="1.0" encoding="utf-8"?>
<a:theme xmlns:a="http://schemas.openxmlformats.org/drawingml/2006/main" name="K3-FAC_02.29.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3-FAC_02.29.16" id="{65DCCEB9-2862-467E-B8D1-D154168BF07E}" vid="{D566F5A5-3EC9-4E3C-9FB6-178403AFAB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2019-08-27T07:00:00+00:00</Remediation_x0020_Date>
    <Estimated_x0020_Creation_x0020_Date xmlns="826a7eb6-1fc1-4229-aedf-6a10bdcdc31e" xsi:nil="true"/>
    <Priority xmlns="826a7eb6-1fc1-4229-aedf-6a10bdcdc31e">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BC9D7-6629-4ADC-BC2F-8D1646C80596}"/>
</file>

<file path=customXml/itemProps2.xml><?xml version="1.0" encoding="utf-8"?>
<ds:datastoreItem xmlns:ds="http://schemas.openxmlformats.org/officeDocument/2006/customXml" ds:itemID="{FECDFEE4-B070-4C77-A153-0690E34FFAC0}"/>
</file>

<file path=customXml/itemProps3.xml><?xml version="1.0" encoding="utf-8"?>
<ds:datastoreItem xmlns:ds="http://schemas.openxmlformats.org/officeDocument/2006/customXml" ds:itemID="{AD17CF46-BD5E-422F-9170-AFAB98401E3B}"/>
</file>

<file path=docProps/app.xml><?xml version="1.0" encoding="utf-8"?>
<Properties xmlns="http://schemas.openxmlformats.org/officeDocument/2006/extended-properties" xmlns:vt="http://schemas.openxmlformats.org/officeDocument/2006/docPropsVTypes">
  <Template>K3-FAC</Template>
  <TotalTime>13093</TotalTime>
  <Words>1218</Words>
  <Application>Microsoft Office PowerPoint</Application>
  <PresentationFormat>On-screen Show (4:3)</PresentationFormat>
  <Paragraphs>104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K3-FAC_02.29.16</vt:lpstr>
      <vt:lpstr>Assessing all children</vt:lpstr>
      <vt:lpstr>Assessment Overview </vt:lpstr>
      <vt:lpstr>Assessment Overview</vt:lpstr>
      <vt:lpstr>Assessing Children with Disabilities </vt:lpstr>
      <vt:lpstr>Assessing Children with Disabilities  </vt:lpstr>
      <vt:lpstr>Assessing English Learners</vt:lpstr>
      <vt:lpstr>Assessing English Learners </vt:lpstr>
      <vt:lpstr>Considering Diversity</vt:lpstr>
      <vt:lpstr>Assessing Diverse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 Formative Assessment Winter Pilot Training</dc:title>
  <dc:creator>Jessica Hardy</dc:creator>
  <cp:lastModifiedBy>LEDOUX Renee - ODE</cp:lastModifiedBy>
  <cp:revision>217</cp:revision>
  <dcterms:created xsi:type="dcterms:W3CDTF">2015-12-10T15:37:11Z</dcterms:created>
  <dcterms:modified xsi:type="dcterms:W3CDTF">2019-08-27T17:17:26Z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