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handoutMasterIdLst>
    <p:handoutMasterId r:id="rId18"/>
  </p:handoutMasterIdLst>
  <p:sldIdLst>
    <p:sldId id="257" r:id="rId2"/>
    <p:sldId id="259" r:id="rId3"/>
    <p:sldId id="260" r:id="rId4"/>
    <p:sldId id="275" r:id="rId5"/>
    <p:sldId id="276" r:id="rId6"/>
    <p:sldId id="277" r:id="rId7"/>
    <p:sldId id="274" r:id="rId8"/>
    <p:sldId id="266" r:id="rId9"/>
    <p:sldId id="270" r:id="rId10"/>
    <p:sldId id="271" r:id="rId11"/>
    <p:sldId id="272" r:id="rId12"/>
    <p:sldId id="269" r:id="rId13"/>
    <p:sldId id="273" r:id="rId14"/>
    <p:sldId id="261"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LEY Dan - ODE" initials="FD-O" lastIdx="2" clrIdx="0">
    <p:extLst>
      <p:ext uri="{19B8F6BF-5375-455C-9EA6-DF929625EA0E}">
        <p15:presenceInfo xmlns:p15="http://schemas.microsoft.com/office/powerpoint/2012/main" userId="12c77d4b-e4af-44ab-98f9-d907f9fe7a39" providerId="Windows Live"/>
      </p:ext>
    </p:extLst>
  </p:cmAuthor>
  <p:cmAuthor id="2" name="LEDOUX Renee - ODE" initials="LR-O" lastIdx="1" clrIdx="1">
    <p:extLst>
      <p:ext uri="{19B8F6BF-5375-455C-9EA6-DF929625EA0E}">
        <p15:presenceInfo xmlns:p15="http://schemas.microsoft.com/office/powerpoint/2012/main" userId="S-1-5-21-2237050375-1962090969-1930583096-40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00" autoAdjust="0"/>
    <p:restoredTop sz="63067" autoAdjust="0"/>
  </p:normalViewPr>
  <p:slideViewPr>
    <p:cSldViewPr snapToGrid="0">
      <p:cViewPr varScale="1">
        <p:scale>
          <a:sx n="48" d="100"/>
          <a:sy n="48" d="100"/>
        </p:scale>
        <p:origin x="13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93E0A7-A04C-A640-8322-F38C2603C2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52625C-71CF-3A47-AC37-D84403FEFE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F71E9D-7970-2A40-AA6A-092CD383EC88}" type="datetimeFigureOut">
              <a:rPr lang="en-US" smtClean="0"/>
              <a:t>1/14/2020</a:t>
            </a:fld>
            <a:endParaRPr lang="en-US"/>
          </a:p>
        </p:txBody>
      </p:sp>
      <p:sp>
        <p:nvSpPr>
          <p:cNvPr id="4" name="Footer Placeholder 3">
            <a:extLst>
              <a:ext uri="{FF2B5EF4-FFF2-40B4-BE49-F238E27FC236}">
                <a16:creationId xmlns:a16="http://schemas.microsoft.com/office/drawing/2014/main" id="{B170BCA0-1A25-B84F-9C54-AA73EF1438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C9C028-78F8-9A41-82DC-4133055F50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ED899D-93D9-4244-9B16-388953FAFCE4}" type="slidenum">
              <a:rPr lang="en-US" smtClean="0"/>
              <a:t>‹#›</a:t>
            </a:fld>
            <a:endParaRPr lang="en-US"/>
          </a:p>
        </p:txBody>
      </p:sp>
    </p:spTree>
    <p:extLst>
      <p:ext uri="{BB962C8B-B14F-4D97-AF65-F5344CB8AC3E}">
        <p14:creationId xmlns:p14="http://schemas.microsoft.com/office/powerpoint/2010/main" val="3229673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90CD4-6A26-4951-8481-D17485392A16}"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D8570-03E9-477E-B428-A4E0784B98A6}" type="slidenum">
              <a:rPr lang="en-US" smtClean="0"/>
              <a:t>‹#›</a:t>
            </a:fld>
            <a:endParaRPr lang="en-US"/>
          </a:p>
        </p:txBody>
      </p:sp>
    </p:spTree>
    <p:extLst>
      <p:ext uri="{BB962C8B-B14F-4D97-AF65-F5344CB8AC3E}">
        <p14:creationId xmlns:p14="http://schemas.microsoft.com/office/powerpoint/2010/main" val="171993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Good morning</a:t>
            </a:r>
            <a:r>
              <a:rPr lang="en-US" altLang="en-US" baseline="0" dirty="0" smtClean="0"/>
              <a:t> and welcome to our January DTC webinar. My name is Renee and in the room I am joined by ____</a:t>
            </a:r>
          </a:p>
          <a:p>
            <a:r>
              <a:rPr lang="en-US" altLang="en-US" baseline="0" dirty="0" smtClean="0"/>
              <a:t>We also have our Math Specialist Andy </a:t>
            </a:r>
            <a:r>
              <a:rPr lang="en-US" altLang="en-US" baseline="0" dirty="0" err="1" smtClean="0"/>
              <a:t>Byerley</a:t>
            </a:r>
            <a:r>
              <a:rPr lang="en-US" altLang="en-US" baseline="0" dirty="0" smtClean="0"/>
              <a:t> remotely participating today.</a:t>
            </a:r>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a:t>
            </a:fld>
            <a:endParaRPr lang="en-US" altLang="en-US"/>
          </a:p>
        </p:txBody>
      </p:sp>
    </p:spTree>
    <p:extLst>
      <p:ext uri="{BB962C8B-B14F-4D97-AF65-F5344CB8AC3E}">
        <p14:creationId xmlns:p14="http://schemas.microsoft.com/office/powerpoint/2010/main" val="113297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t>
            </a:r>
            <a:r>
              <a:rPr lang="en-US" dirty="0" smtClean="0"/>
              <a:t>are two examples of what the Illustration Glossary looks like.</a:t>
            </a:r>
            <a:r>
              <a:rPr lang="en-US" baseline="0" dirty="0" smtClean="0"/>
              <a:t> Figure 1 shows the illustration of the term “hallway”. Keep in mind that the terms included in the Illustration Glossary are non-math-specific. Figure 2 shows how a term for which both an English definition and illustration will appear. Note the two tabs on top.</a:t>
            </a:r>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10</a:t>
            </a:fld>
            <a:endParaRPr lang="en-US"/>
          </a:p>
        </p:txBody>
      </p:sp>
    </p:spTree>
    <p:extLst>
      <p:ext uri="{BB962C8B-B14F-4D97-AF65-F5344CB8AC3E}">
        <p14:creationId xmlns:p14="http://schemas.microsoft.com/office/powerpoint/2010/main" val="1780719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t>
            </a:r>
            <a:r>
              <a:rPr lang="en-US" baseline="0" dirty="0" smtClean="0"/>
              <a:t>is a third example showing what the Illustration Glossary looks like in the stacked Spanish administration. Note that terms available are ONLY in the English text at this time.</a:t>
            </a:r>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11</a:t>
            </a:fld>
            <a:endParaRPr lang="en-US"/>
          </a:p>
        </p:txBody>
      </p:sp>
    </p:spTree>
    <p:extLst>
      <p:ext uri="{BB962C8B-B14F-4D97-AF65-F5344CB8AC3E}">
        <p14:creationId xmlns:p14="http://schemas.microsoft.com/office/powerpoint/2010/main" val="21665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12</a:t>
            </a:fld>
            <a:endParaRPr lang="en-US"/>
          </a:p>
        </p:txBody>
      </p:sp>
    </p:spTree>
    <p:extLst>
      <p:ext uri="{BB962C8B-B14F-4D97-AF65-F5344CB8AC3E}">
        <p14:creationId xmlns:p14="http://schemas.microsoft.com/office/powerpoint/2010/main" val="2856052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14</a:t>
            </a:fld>
            <a:endParaRPr lang="en-US" altLang="en-US"/>
          </a:p>
        </p:txBody>
      </p:sp>
    </p:spTree>
    <p:extLst>
      <p:ext uri="{BB962C8B-B14F-4D97-AF65-F5344CB8AC3E}">
        <p14:creationId xmlns:p14="http://schemas.microsoft.com/office/powerpoint/2010/main" val="3612007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15</a:t>
            </a:fld>
            <a:endParaRPr lang="en-US"/>
          </a:p>
        </p:txBody>
      </p:sp>
    </p:spTree>
    <p:extLst>
      <p:ext uri="{BB962C8B-B14F-4D97-AF65-F5344CB8AC3E}">
        <p14:creationId xmlns:p14="http://schemas.microsoft.com/office/powerpoint/2010/main" val="382792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As a reminder,</a:t>
            </a:r>
            <a:r>
              <a:rPr lang="en-US" altLang="en-US" baseline="0" dirty="0" smtClean="0"/>
              <a:t> when </a:t>
            </a:r>
            <a:r>
              <a:rPr lang="en-US" altLang="en-US" dirty="0" smtClean="0"/>
              <a:t>we get to the Q&amp;A portion</a:t>
            </a:r>
            <a:r>
              <a:rPr lang="en-US" altLang="en-US" baseline="0" dirty="0" smtClean="0"/>
              <a:t> of the webinar there are two ways that you may participate. You may use the question feature and the presenter will see your question, read it aloud, and either answer it online or respond offline depending on who is present to respond. You may also use the raise hand feature and the presenter will unmute you so that you can verbally ask your question. </a:t>
            </a:r>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2</a:t>
            </a:fld>
            <a:endParaRPr lang="en-US" altLang="en-US"/>
          </a:p>
        </p:txBody>
      </p:sp>
    </p:spTree>
    <p:extLst>
      <p:ext uri="{BB962C8B-B14F-4D97-AF65-F5344CB8AC3E}">
        <p14:creationId xmlns:p14="http://schemas.microsoft.com/office/powerpoint/2010/main" val="414539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buFont typeface="Arial" panose="020B0604020202020204" pitchFamily="34" charset="0"/>
              <a:buChar char="•"/>
            </a:pPr>
            <a:r>
              <a:rPr lang="en-US" altLang="en-US" dirty="0" smtClean="0"/>
              <a:t>ELA, ELPA, Math, and Science test windows opened yesterday</a:t>
            </a:r>
          </a:p>
          <a:p>
            <a:pPr marL="342900" indent="-342900" algn="l">
              <a:buFont typeface="Arial" panose="020B0604020202020204" pitchFamily="34" charset="0"/>
              <a:buChar char="•"/>
            </a:pPr>
            <a:r>
              <a:rPr lang="en-US" dirty="0" smtClean="0"/>
              <a:t>Oregon Extended Assessment Braille and Large Print order window CLOSES for ELA, Math, &amp; Science Friday</a:t>
            </a:r>
            <a:r>
              <a:rPr lang="en-US" baseline="0" dirty="0" smtClean="0"/>
              <a:t> </a:t>
            </a:r>
            <a:r>
              <a:rPr lang="en-US" dirty="0" smtClean="0"/>
              <a:t>January 10th</a:t>
            </a:r>
          </a:p>
          <a:p>
            <a:pPr marL="342900" indent="-342900" algn="l">
              <a:buFont typeface="Arial" panose="020B0604020202020204" pitchFamily="34" charset="0"/>
              <a:buChar char="•"/>
            </a:pPr>
            <a:r>
              <a:rPr lang="en-US" dirty="0" smtClean="0"/>
              <a:t>OSAS Online Test Delivery System (including Practice Tests), TIDE, and Online Reporting System (ORS) will be offline for scheduled maintenance Friday January 10</a:t>
            </a:r>
            <a:r>
              <a:rPr lang="en-US" baseline="30000" dirty="0" smtClean="0"/>
              <a:t>th</a:t>
            </a:r>
            <a:r>
              <a:rPr lang="en-US" dirty="0" smtClean="0"/>
              <a:t> – Sunday January 12</a:t>
            </a:r>
            <a:r>
              <a:rPr lang="en-US" baseline="30000" dirty="0" smtClean="0"/>
              <a:t>th</a:t>
            </a:r>
            <a:endParaRPr lang="en-US" dirty="0" smtClean="0"/>
          </a:p>
          <a:p>
            <a:pPr marL="342900" indent="-342900" algn="l">
              <a:buFont typeface="Arial" panose="020B0604020202020204" pitchFamily="34" charset="0"/>
              <a:buChar char="•"/>
            </a:pPr>
            <a:r>
              <a:rPr lang="en-US" dirty="0" smtClean="0"/>
              <a:t>Report Validation Window CLOSES for Kindergarten Assessment 2019-20 on Friday January 17th</a:t>
            </a:r>
          </a:p>
          <a:p>
            <a:pPr marL="342900" indent="-342900" algn="l">
              <a:buFont typeface="Arial" panose="020B0604020202020204" pitchFamily="34" charset="0"/>
              <a:buChar char="•"/>
            </a:pPr>
            <a:r>
              <a:rPr lang="en-US" altLang="en-US" dirty="0" smtClean="0"/>
              <a:t>ODE is closed Monday January 20th</a:t>
            </a:r>
          </a:p>
          <a:p>
            <a:pPr marL="0" indent="0" algn="l">
              <a:buFont typeface="Arial" panose="020B0604020202020204" pitchFamily="34" charset="0"/>
              <a:buNone/>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This concludes our quick reminders, we will now begin answering questions that were submitted by DTCs for ODE to address</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3</a:t>
            </a:fld>
            <a:endParaRPr lang="en-US" altLang="en-US"/>
          </a:p>
        </p:txBody>
      </p:sp>
    </p:spTree>
    <p:extLst>
      <p:ext uri="{BB962C8B-B14F-4D97-AF65-F5344CB8AC3E}">
        <p14:creationId xmlns:p14="http://schemas.microsoft.com/office/powerpoint/2010/main" val="290787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test is not automatically submitted after 4 days of being paused. The student would either have 45 calendar days from the day they began their test for the Math and ELA CAT, Science, and ELPA Summative</a:t>
            </a:r>
            <a:r>
              <a:rPr lang="en-US" sz="1200" kern="1200" baseline="0" dirty="0" smtClean="0">
                <a:solidFill>
                  <a:schemeClr val="tx1"/>
                </a:solidFill>
                <a:effectLst/>
                <a:latin typeface="+mn-lt"/>
                <a:ea typeface="+mn-ea"/>
                <a:cs typeface="+mn-cs"/>
              </a:rPr>
              <a:t> </a:t>
            </a:r>
            <a:r>
              <a:rPr lang="en-US" sz="1200" b="1" u="sng" kern="1200" baseline="0" dirty="0" smtClean="0">
                <a:solidFill>
                  <a:schemeClr val="tx1"/>
                </a:solidFill>
                <a:effectLst/>
                <a:latin typeface="+mn-lt"/>
                <a:ea typeface="+mn-ea"/>
                <a:cs typeface="+mn-cs"/>
              </a:rPr>
              <a:t>or</a:t>
            </a:r>
            <a:r>
              <a:rPr lang="en-US" sz="1200" kern="1200" baseline="0" dirty="0" smtClean="0">
                <a:solidFill>
                  <a:schemeClr val="tx1"/>
                </a:solidFill>
                <a:effectLst/>
                <a:latin typeface="+mn-lt"/>
                <a:ea typeface="+mn-ea"/>
                <a:cs typeface="+mn-cs"/>
              </a:rPr>
              <a:t> 20 calendar days for </a:t>
            </a:r>
            <a:r>
              <a:rPr lang="en-US" sz="1200" kern="1200" dirty="0" smtClean="0">
                <a:solidFill>
                  <a:schemeClr val="tx1"/>
                </a:solidFill>
                <a:effectLst/>
                <a:latin typeface="+mn-lt"/>
                <a:ea typeface="+mn-ea"/>
                <a:cs typeface="+mn-cs"/>
              </a:rPr>
              <a:t>the Math PT and ELA PT</a:t>
            </a:r>
            <a:r>
              <a:rPr lang="en-US" sz="1200" kern="1200" smtClean="0">
                <a:solidFill>
                  <a:schemeClr val="tx1"/>
                </a:solidFill>
                <a:effectLst/>
                <a:latin typeface="+mn-lt"/>
                <a:ea typeface="+mn-ea"/>
                <a:cs typeface="+mn-cs"/>
              </a:rPr>
              <a:t>.</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ODE </a:t>
            </a:r>
            <a:r>
              <a:rPr lang="en-US" sz="1200" kern="1200" dirty="0" smtClean="0">
                <a:solidFill>
                  <a:schemeClr val="tx1"/>
                </a:solidFill>
                <a:effectLst/>
                <a:latin typeface="+mn-lt"/>
                <a:ea typeface="+mn-ea"/>
                <a:cs typeface="+mn-cs"/>
              </a:rPr>
              <a:t>may reopen a test that has expired or that was submitted accidentally, allowing the student to resume the test. If an expired test is reopened, the test will reopen at the location at which the student stopped the assessment. The student will be able to review items within the current segment of the assessment but cannot return to previous segments. </a:t>
            </a:r>
            <a:r>
              <a:rPr lang="en-US" sz="1200" i="1" kern="1200" dirty="0" smtClean="0">
                <a:solidFill>
                  <a:schemeClr val="tx1"/>
                </a:solidFill>
                <a:effectLst/>
                <a:latin typeface="+mn-lt"/>
                <a:ea typeface="+mn-ea"/>
                <a:cs typeface="+mn-cs"/>
              </a:rPr>
              <a:t>If</a:t>
            </a:r>
            <a:r>
              <a:rPr lang="en-US" sz="1200" kern="1200" dirty="0" smtClean="0">
                <a:solidFill>
                  <a:schemeClr val="tx1"/>
                </a:solidFill>
                <a:effectLst/>
                <a:latin typeface="+mn-lt"/>
                <a:ea typeface="+mn-ea"/>
                <a:cs typeface="+mn-cs"/>
              </a:rPr>
              <a:t> the test expires and is not eligible for reopening, then ODE does automatically push through for scoring as a partial once the statewide test window closes in June.</a:t>
            </a:r>
            <a:endParaRPr lang="en-US" baseline="0"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4</a:t>
            </a:fld>
            <a:endParaRPr lang="en-US"/>
          </a:p>
        </p:txBody>
      </p:sp>
    </p:spTree>
    <p:extLst>
      <p:ext uri="{BB962C8B-B14F-4D97-AF65-F5344CB8AC3E}">
        <p14:creationId xmlns:p14="http://schemas.microsoft.com/office/powerpoint/2010/main" val="296813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Districts and public charter schools must provide parents with the ODE-developed annual notice at the beginning of each school year. In addition, districts and public charter schools must provide parents with separate notice at least 30 days prior to administering the statewide summative assessments in Math and ELA using the ODE-provided 30-day notice and opt-out form (available through ODE’s Test Administration webpage). School districts and public charter schools must use the 30-day notice and opt-out form provided by ODE to communicate with all parents about state testing requirements and their right to opt-out by December 8, 2019. For more information, please refer to section 5.3</a:t>
            </a:r>
            <a:r>
              <a:rPr lang="en-US" baseline="0" dirty="0" smtClean="0"/>
              <a:t> Opt-outs and parent requests for exemption from state testing in the TAM. </a:t>
            </a:r>
          </a:p>
        </p:txBody>
      </p:sp>
      <p:sp>
        <p:nvSpPr>
          <p:cNvPr id="4" name="Slide Number Placeholder 3"/>
          <p:cNvSpPr>
            <a:spLocks noGrp="1"/>
          </p:cNvSpPr>
          <p:nvPr>
            <p:ph type="sldNum" sz="quarter" idx="10"/>
          </p:nvPr>
        </p:nvSpPr>
        <p:spPr/>
        <p:txBody>
          <a:bodyPr/>
          <a:lstStyle/>
          <a:p>
            <a:fld id="{838D8570-03E9-477E-B428-A4E0784B98A6}" type="slidenum">
              <a:rPr lang="en-US" smtClean="0"/>
              <a:t>5</a:t>
            </a:fld>
            <a:endParaRPr lang="en-US"/>
          </a:p>
        </p:txBody>
      </p:sp>
    </p:spTree>
    <p:extLst>
      <p:ext uri="{BB962C8B-B14F-4D97-AF65-F5344CB8AC3E}">
        <p14:creationId xmlns:p14="http://schemas.microsoft.com/office/powerpoint/2010/main" val="379639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districts may communicate with parents using existing communication protocols, including but not limited to fall registration materials, parent conferences, electronic media, or letters home, ODE encourages districts to ensure accurate, consistent communication across classrooms and schools within the district through means such as establishing a district policy around the administration of the statewide assessments required under both federal and state law, and communicating this policy to all district and school staff to ensure </a:t>
            </a:r>
            <a:r>
              <a:rPr lang="en-US" sz="1200" kern="1200" smtClean="0">
                <a:solidFill>
                  <a:schemeClr val="tx1"/>
                </a:solidFill>
                <a:effectLst/>
                <a:latin typeface="+mn-lt"/>
                <a:ea typeface="+mn-ea"/>
                <a:cs typeface="+mn-cs"/>
              </a:rPr>
              <a:t>consistent understanding</a:t>
            </a:r>
            <a:r>
              <a:rPr lang="en-US" sz="1200" kern="1200" baseline="0" smtClean="0">
                <a:solidFill>
                  <a:schemeClr val="tx1"/>
                </a:solidFill>
                <a:effectLst/>
                <a:latin typeface="+mn-lt"/>
                <a:ea typeface="+mn-ea"/>
                <a:cs typeface="+mn-cs"/>
              </a:rPr>
              <a:t> and</a:t>
            </a:r>
            <a:r>
              <a:rPr lang="en-US" sz="1200" kern="120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communicating to all district and school staff about the purpose of the statewide assessments to ensure consistent understanding about the role these assessments play in systems accountability and ensuring equitable opportunities for all </a:t>
            </a:r>
            <a:r>
              <a:rPr lang="en-US" sz="1200" kern="1200" smtClean="0">
                <a:solidFill>
                  <a:schemeClr val="tx1"/>
                </a:solidFill>
                <a:effectLst/>
                <a:latin typeface="+mn-lt"/>
                <a:ea typeface="+mn-ea"/>
                <a:cs typeface="+mn-cs"/>
              </a:rPr>
              <a:t>Oregon students.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8D8570-03E9-477E-B428-A4E0784B98A6}" type="slidenum">
              <a:rPr lang="en-US" smtClean="0"/>
              <a:t>6</a:t>
            </a:fld>
            <a:endParaRPr lang="en-US"/>
          </a:p>
        </p:txBody>
      </p:sp>
    </p:spTree>
    <p:extLst>
      <p:ext uri="{BB962C8B-B14F-4D97-AF65-F5344CB8AC3E}">
        <p14:creationId xmlns:p14="http://schemas.microsoft.com/office/powerpoint/2010/main" val="2526935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Scores </a:t>
            </a:r>
            <a:r>
              <a:rPr lang="en-US" baseline="0" dirty="0" smtClean="0"/>
              <a:t>will not be immediately available for any students immediately following completion of the OSAS Science and for that reason there is no need to ‘</a:t>
            </a:r>
            <a:r>
              <a:rPr lang="en-US" baseline="0" smtClean="0"/>
              <a:t>suppress scores’. </a:t>
            </a:r>
            <a:r>
              <a:rPr lang="en-US" baseline="0" dirty="0" smtClean="0"/>
              <a:t>It is yet to be determined if immediate scores will be available in any future administrations of the OSAS Science Assessment. </a:t>
            </a:r>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7</a:t>
            </a:fld>
            <a:endParaRPr lang="en-US"/>
          </a:p>
        </p:txBody>
      </p:sp>
    </p:spTree>
    <p:extLst>
      <p:ext uri="{BB962C8B-B14F-4D97-AF65-F5344CB8AC3E}">
        <p14:creationId xmlns:p14="http://schemas.microsoft.com/office/powerpoint/2010/main" val="238441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t>
            </a:r>
            <a:r>
              <a:rPr lang="en-US" dirty="0" smtClean="0"/>
              <a:t>an enhancement for 2019-20, students will be able to access an Illustration Glossary for selected non-math-specific terms on Math CAT and Math PT assessments. An Illustration Glossary is an embedded designated support that provides definitions for certain words or phrases in the form of an image.</a:t>
            </a:r>
            <a:r>
              <a:rPr lang="en-US" baseline="0" dirty="0" smtClean="0"/>
              <a:t> While it was published in this year’s OAM (see table 2.3), we are just learning more administration details due to delays in the development cycle.</a:t>
            </a:r>
          </a:p>
          <a:p>
            <a:endParaRPr lang="en-US" baseline="0" dirty="0" smtClean="0"/>
          </a:p>
          <a:p>
            <a:r>
              <a:rPr lang="en-US" baseline="0" dirty="0" smtClean="0"/>
              <a:t>If deemed a necessary support for a student, the Illustration Glossary must be enabled in TIDE prior to the student beginning any part of the test, and must stay enabled throughout the student’s administration. If not, the student’s test will need to be reset through the test impropriety process.</a:t>
            </a:r>
          </a:p>
          <a:p>
            <a:endParaRPr lang="en-US" baseline="0" dirty="0" smtClean="0"/>
          </a:p>
          <a:p>
            <a:r>
              <a:rPr lang="en-US" baseline="0" dirty="0" smtClean="0"/>
              <a:t>Also, if the Illustration Glossary is enabled, the student will take fixed-form versions of both the Math CAT and Math PT. There are no implications either on other designated supports and/or accommodations or test length; however, students who would normally experience items at lower grade levels may have a different test experience without the </a:t>
            </a:r>
            <a:r>
              <a:rPr lang="en-US" baseline="0" dirty="0" err="1" smtClean="0"/>
              <a:t>adaptivity</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838D8570-03E9-477E-B428-A4E0784B98A6}" type="slidenum">
              <a:rPr lang="en-US" smtClean="0"/>
              <a:t>8</a:t>
            </a:fld>
            <a:endParaRPr lang="en-US"/>
          </a:p>
        </p:txBody>
      </p:sp>
    </p:spTree>
    <p:extLst>
      <p:ext uri="{BB962C8B-B14F-4D97-AF65-F5344CB8AC3E}">
        <p14:creationId xmlns:p14="http://schemas.microsoft.com/office/powerpoint/2010/main" val="307346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Illustration </a:t>
            </a:r>
            <a:r>
              <a:rPr lang="en-US" baseline="0" dirty="0" smtClean="0"/>
              <a:t>Glossary must be set in TIDE for both the Math CAT and PT. It is available as a standalone support or coupled with English, and is available in the Spanish administration as well.</a:t>
            </a:r>
          </a:p>
        </p:txBody>
      </p:sp>
      <p:sp>
        <p:nvSpPr>
          <p:cNvPr id="4" name="Slide Number Placeholder 3"/>
          <p:cNvSpPr>
            <a:spLocks noGrp="1"/>
          </p:cNvSpPr>
          <p:nvPr>
            <p:ph type="sldNum" sz="quarter" idx="10"/>
          </p:nvPr>
        </p:nvSpPr>
        <p:spPr/>
        <p:txBody>
          <a:bodyPr/>
          <a:lstStyle/>
          <a:p>
            <a:fld id="{838D8570-03E9-477E-B428-A4E0784B98A6}" type="slidenum">
              <a:rPr lang="en-US" smtClean="0"/>
              <a:t>9</a:t>
            </a:fld>
            <a:endParaRPr lang="en-US"/>
          </a:p>
        </p:txBody>
      </p:sp>
    </p:spTree>
    <p:extLst>
      <p:ext uri="{BB962C8B-B14F-4D97-AF65-F5344CB8AC3E}">
        <p14:creationId xmlns:p14="http://schemas.microsoft.com/office/powerpoint/2010/main" val="3007088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spTree>
    <p:extLst>
      <p:ext uri="{BB962C8B-B14F-4D97-AF65-F5344CB8AC3E}">
        <p14:creationId xmlns:p14="http://schemas.microsoft.com/office/powerpoint/2010/main" val="385573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2834"/>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992834"/>
            <a:ext cx="617220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593040"/>
            <a:ext cx="3932237"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80136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981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999819"/>
            <a:ext cx="617220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3613978"/>
            <a:ext cx="3932237"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46150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462481"/>
            <a:ext cx="105156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spTree>
    <p:extLst>
      <p:ext uri="{BB962C8B-B14F-4D97-AF65-F5344CB8AC3E}">
        <p14:creationId xmlns:p14="http://schemas.microsoft.com/office/powerpoint/2010/main" val="128703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2368"/>
            <a:ext cx="9144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348915"/>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83677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97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982363"/>
            <a:ext cx="105156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7478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90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002542"/>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44016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4341655"/>
            <a:ext cx="5157787"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344016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4341655"/>
            <a:ext cx="5183188"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67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866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Tree>
    <p:extLst>
      <p:ext uri="{BB962C8B-B14F-4D97-AF65-F5344CB8AC3E}">
        <p14:creationId xmlns:p14="http://schemas.microsoft.com/office/powerpoint/2010/main" val="296917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9848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427255"/>
            <a:ext cx="105156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spTree>
    <p:extLst>
      <p:ext uri="{BB962C8B-B14F-4D97-AF65-F5344CB8AC3E}">
        <p14:creationId xmlns:p14="http://schemas.microsoft.com/office/powerpoint/2010/main" val="15001499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portal.smarterbalanced.org/library/en/read-aloud-guidelines-in-spanish.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0"/>
            <a:ext cx="9144000" cy="1185399"/>
          </a:xfrm>
        </p:spPr>
        <p:txBody>
          <a:bodyPr>
            <a:normAutofit/>
          </a:bodyPr>
          <a:lstStyle/>
          <a:p>
            <a:r>
              <a:rPr lang="en-US" dirty="0"/>
              <a:t>DTC Webinar</a:t>
            </a:r>
          </a:p>
        </p:txBody>
      </p:sp>
      <p:sp>
        <p:nvSpPr>
          <p:cNvPr id="28675" name="Subtitle 2"/>
          <p:cNvSpPr>
            <a:spLocks noGrp="1"/>
          </p:cNvSpPr>
          <p:nvPr>
            <p:ph type="subTitle" idx="1"/>
          </p:nvPr>
        </p:nvSpPr>
        <p:spPr>
          <a:xfrm>
            <a:off x="1524000" y="3318999"/>
            <a:ext cx="9144000" cy="2108786"/>
          </a:xfrm>
        </p:spPr>
        <p:txBody>
          <a:bodyPr/>
          <a:lstStyle/>
          <a:p>
            <a:r>
              <a:rPr lang="en-US" altLang="en-US" dirty="0" smtClean="0"/>
              <a:t>January 8, 2020</a:t>
            </a:r>
            <a:endParaRPr lang="en-US" altLang="en-US" dirty="0"/>
          </a:p>
          <a:p>
            <a:endParaRPr lang="en-US" altLang="en-US" dirty="0"/>
          </a:p>
          <a:p>
            <a:r>
              <a:rPr lang="en-US" dirty="0"/>
              <a:t>Welcome!  Thank you for joining us.  We will begin shortly.</a:t>
            </a:r>
          </a:p>
          <a:p>
            <a:endParaRPr lang="en-US" altLang="en-US" dirty="0"/>
          </a:p>
        </p:txBody>
      </p:sp>
    </p:spTree>
    <p:extLst>
      <p:ext uri="{BB962C8B-B14F-4D97-AF65-F5344CB8AC3E}">
        <p14:creationId xmlns:p14="http://schemas.microsoft.com/office/powerpoint/2010/main" val="279914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a:xfrm>
            <a:off x="3874911" y="0"/>
            <a:ext cx="8057445" cy="1325563"/>
          </a:xfrm>
        </p:spPr>
        <p:txBody>
          <a:bodyPr/>
          <a:lstStyle/>
          <a:p>
            <a:pPr algn="r"/>
            <a:r>
              <a:rPr lang="en-US" dirty="0" smtClean="0">
                <a:solidFill>
                  <a:schemeClr val="bg1"/>
                </a:solidFill>
              </a:rPr>
              <a:t>Illustration Glossary in Math</a:t>
            </a:r>
            <a:endParaRPr lang="en-US"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616" y="2205885"/>
            <a:ext cx="10058400" cy="415649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721" y="5600094"/>
            <a:ext cx="4772691" cy="1076475"/>
          </a:xfrm>
          <a:prstGeom prst="rect">
            <a:avLst/>
          </a:prstGeom>
        </p:spPr>
      </p:pic>
      <p:sp>
        <p:nvSpPr>
          <p:cNvPr id="3" name="TextBox 2"/>
          <p:cNvSpPr txBox="1"/>
          <p:nvPr/>
        </p:nvSpPr>
        <p:spPr>
          <a:xfrm>
            <a:off x="6344356" y="1715911"/>
            <a:ext cx="3153812" cy="369332"/>
          </a:xfrm>
          <a:prstGeom prst="rect">
            <a:avLst/>
          </a:prstGeom>
          <a:noFill/>
        </p:spPr>
        <p:txBody>
          <a:bodyPr wrap="none" rtlCol="0">
            <a:spAutoFit/>
          </a:bodyPr>
          <a:lstStyle/>
          <a:p>
            <a:r>
              <a:rPr lang="en-US" dirty="0" smtClean="0"/>
              <a:t>Figure 1: English Administration</a:t>
            </a:r>
            <a:endParaRPr lang="en-US" dirty="0"/>
          </a:p>
        </p:txBody>
      </p:sp>
      <p:sp>
        <p:nvSpPr>
          <p:cNvPr id="10" name="TextBox 9"/>
          <p:cNvSpPr txBox="1"/>
          <p:nvPr/>
        </p:nvSpPr>
        <p:spPr>
          <a:xfrm>
            <a:off x="784982" y="5170441"/>
            <a:ext cx="3984168" cy="369332"/>
          </a:xfrm>
          <a:prstGeom prst="rect">
            <a:avLst/>
          </a:prstGeom>
          <a:noFill/>
        </p:spPr>
        <p:txBody>
          <a:bodyPr wrap="none" rtlCol="0">
            <a:spAutoFit/>
          </a:bodyPr>
          <a:lstStyle/>
          <a:p>
            <a:r>
              <a:rPr lang="en-US" dirty="0" smtClean="0"/>
              <a:t>Figure 2: Illustration &amp; English Glossaries</a:t>
            </a:r>
            <a:endParaRPr lang="en-US" dirty="0"/>
          </a:p>
        </p:txBody>
      </p:sp>
    </p:spTree>
    <p:extLst>
      <p:ext uri="{BB962C8B-B14F-4D97-AF65-F5344CB8AC3E}">
        <p14:creationId xmlns:p14="http://schemas.microsoft.com/office/powerpoint/2010/main" val="2943546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a:xfrm>
            <a:off x="3874911" y="0"/>
            <a:ext cx="8057445" cy="1325563"/>
          </a:xfrm>
        </p:spPr>
        <p:txBody>
          <a:bodyPr/>
          <a:lstStyle/>
          <a:p>
            <a:pPr algn="r"/>
            <a:r>
              <a:rPr lang="en-US" dirty="0" smtClean="0">
                <a:solidFill>
                  <a:schemeClr val="bg1"/>
                </a:solidFill>
              </a:rPr>
              <a:t>Illustration Glossary in Math</a:t>
            </a:r>
            <a:endParaRPr lang="en-US"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80" y="1682894"/>
            <a:ext cx="9916909" cy="4972744"/>
          </a:xfrm>
          <a:prstGeom prst="rect">
            <a:avLst/>
          </a:prstGeom>
        </p:spPr>
      </p:pic>
      <p:sp>
        <p:nvSpPr>
          <p:cNvPr id="7" name="TextBox 6"/>
          <p:cNvSpPr txBox="1"/>
          <p:nvPr/>
        </p:nvSpPr>
        <p:spPr>
          <a:xfrm>
            <a:off x="7473245" y="1319563"/>
            <a:ext cx="3217932" cy="369332"/>
          </a:xfrm>
          <a:prstGeom prst="rect">
            <a:avLst/>
          </a:prstGeom>
          <a:noFill/>
        </p:spPr>
        <p:txBody>
          <a:bodyPr wrap="none" rtlCol="0">
            <a:spAutoFit/>
          </a:bodyPr>
          <a:lstStyle/>
          <a:p>
            <a:r>
              <a:rPr lang="en-US" dirty="0" smtClean="0"/>
              <a:t>Figure 3: Spanish Administration</a:t>
            </a:r>
            <a:endParaRPr lang="en-US" dirty="0"/>
          </a:p>
        </p:txBody>
      </p:sp>
    </p:spTree>
    <p:extLst>
      <p:ext uri="{BB962C8B-B14F-4D97-AF65-F5344CB8AC3E}">
        <p14:creationId xmlns:p14="http://schemas.microsoft.com/office/powerpoint/2010/main" val="1993178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smtClean="0"/>
              <a:t>Spanish Read Aloud Guidance in Math</a:t>
            </a:r>
            <a:endParaRPr lang="en-US" dirty="0"/>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p:txBody>
          <a:bodyPr/>
          <a:lstStyle/>
          <a:p>
            <a:r>
              <a:rPr lang="en-US" dirty="0" smtClean="0"/>
              <a:t>New guidance for 2019-20 conforms to spoken language conventions</a:t>
            </a:r>
          </a:p>
          <a:p>
            <a:pPr lvl="1"/>
            <a:r>
              <a:rPr lang="en-US" dirty="0" smtClean="0"/>
              <a:t>“247” is read “</a:t>
            </a:r>
            <a:r>
              <a:rPr lang="en-US" dirty="0" err="1" smtClean="0"/>
              <a:t>doscientos</a:t>
            </a:r>
            <a:r>
              <a:rPr lang="en-US" dirty="0" smtClean="0"/>
              <a:t> </a:t>
            </a:r>
            <a:r>
              <a:rPr lang="en-US" dirty="0" err="1" smtClean="0"/>
              <a:t>cuarenta</a:t>
            </a:r>
            <a:r>
              <a:rPr lang="en-US" dirty="0" smtClean="0"/>
              <a:t> y </a:t>
            </a:r>
            <a:r>
              <a:rPr lang="en-US" dirty="0" err="1" smtClean="0"/>
              <a:t>siete</a:t>
            </a:r>
            <a:r>
              <a:rPr lang="en-US" dirty="0" smtClean="0"/>
              <a:t>” rather than “dos </a:t>
            </a:r>
            <a:r>
              <a:rPr lang="en-US" dirty="0" err="1" smtClean="0"/>
              <a:t>cuatro</a:t>
            </a:r>
            <a:r>
              <a:rPr lang="en-US" dirty="0" smtClean="0"/>
              <a:t> </a:t>
            </a:r>
            <a:r>
              <a:rPr lang="en-US" dirty="0" err="1" smtClean="0"/>
              <a:t>siete</a:t>
            </a:r>
            <a:r>
              <a:rPr lang="en-US" dirty="0" smtClean="0"/>
              <a:t>”</a:t>
            </a:r>
          </a:p>
          <a:p>
            <a:r>
              <a:rPr lang="en-US" dirty="0" smtClean="0"/>
              <a:t>No changes to requirements for readers</a:t>
            </a:r>
          </a:p>
          <a:p>
            <a:r>
              <a:rPr lang="en-US" dirty="0" smtClean="0"/>
              <a:t>Full guidance is available from </a:t>
            </a:r>
            <a:r>
              <a:rPr lang="en-US" dirty="0" smtClean="0">
                <a:hlinkClick r:id="rId3"/>
              </a:rPr>
              <a:t>Smarter Balanced</a:t>
            </a:r>
            <a:r>
              <a:rPr lang="en-US" dirty="0" smtClean="0"/>
              <a:t>.</a:t>
            </a:r>
          </a:p>
        </p:txBody>
      </p:sp>
    </p:spTree>
    <p:extLst>
      <p:ext uri="{BB962C8B-B14F-4D97-AF65-F5344CB8AC3E}">
        <p14:creationId xmlns:p14="http://schemas.microsoft.com/office/powerpoint/2010/main" val="653418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smtClean="0"/>
              <a:t>Long-Term Vision/Planning</a:t>
            </a:r>
            <a:endParaRPr lang="en-US" dirty="0"/>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p:txBody>
          <a:bodyPr>
            <a:normAutofit fontScale="92500" lnSpcReduction="10000"/>
          </a:bodyPr>
          <a:lstStyle/>
          <a:p>
            <a:r>
              <a:rPr lang="en-US" dirty="0" smtClean="0"/>
              <a:t>Student Investment Account </a:t>
            </a:r>
            <a:r>
              <a:rPr lang="en-US" dirty="0" err="1" smtClean="0"/>
              <a:t>Sensemaking</a:t>
            </a:r>
            <a:endParaRPr lang="en-US" dirty="0" smtClean="0"/>
          </a:p>
          <a:p>
            <a:pPr lvl="1"/>
            <a:r>
              <a:rPr lang="en-US" dirty="0" smtClean="0"/>
              <a:t>3</a:t>
            </a:r>
            <a:r>
              <a:rPr lang="en-US" baseline="30000" dirty="0" smtClean="0"/>
              <a:t>rd</a:t>
            </a:r>
            <a:r>
              <a:rPr lang="en-US" dirty="0" smtClean="0"/>
              <a:t> Grade ELA Composite Score</a:t>
            </a:r>
          </a:p>
          <a:p>
            <a:pPr lvl="1"/>
            <a:r>
              <a:rPr lang="en-US" dirty="0" smtClean="0"/>
              <a:t>Local Metrics</a:t>
            </a:r>
          </a:p>
          <a:p>
            <a:r>
              <a:rPr lang="en-US" dirty="0" smtClean="0"/>
              <a:t>Balanced assessment system supports:</a:t>
            </a:r>
          </a:p>
          <a:p>
            <a:pPr lvl="1"/>
            <a:r>
              <a:rPr lang="en-US" dirty="0" smtClean="0"/>
              <a:t>Formative assessment practices supports</a:t>
            </a:r>
          </a:p>
          <a:p>
            <a:pPr lvl="1"/>
            <a:r>
              <a:rPr lang="en-US" dirty="0" smtClean="0"/>
              <a:t>Interim system supports</a:t>
            </a:r>
          </a:p>
          <a:p>
            <a:pPr lvl="1"/>
            <a:r>
              <a:rPr lang="en-US" dirty="0" smtClean="0"/>
              <a:t>Target reports as an initial lever</a:t>
            </a:r>
          </a:p>
          <a:p>
            <a:endParaRPr lang="en-US" dirty="0"/>
          </a:p>
        </p:txBody>
      </p:sp>
    </p:spTree>
    <p:extLst>
      <p:ext uri="{BB962C8B-B14F-4D97-AF65-F5344CB8AC3E}">
        <p14:creationId xmlns:p14="http://schemas.microsoft.com/office/powerpoint/2010/main" val="1825058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4100" y="2309637"/>
            <a:ext cx="6320808" cy="930940"/>
          </a:xfrm>
        </p:spPr>
        <p:txBody>
          <a:bodyPr>
            <a:normAutofit fontScale="90000"/>
          </a:bodyPr>
          <a:lstStyle/>
          <a:p>
            <a:r>
              <a:rPr lang="en-US" dirty="0"/>
              <a:t>Question &amp; Answer</a:t>
            </a:r>
          </a:p>
        </p:txBody>
      </p:sp>
      <p:sp>
        <p:nvSpPr>
          <p:cNvPr id="28675" name="Subtitle 2"/>
          <p:cNvSpPr>
            <a:spLocks noGrp="1"/>
          </p:cNvSpPr>
          <p:nvPr>
            <p:ph type="subTitle" idx="1"/>
          </p:nvPr>
        </p:nvSpPr>
        <p:spPr>
          <a:xfrm>
            <a:off x="2050503" y="3240577"/>
            <a:ext cx="8804031" cy="1894131"/>
          </a:xfrm>
        </p:spPr>
        <p:txBody>
          <a:bodyPr>
            <a:noAutofit/>
          </a:bodyPr>
          <a:lstStyle/>
          <a:p>
            <a:endParaRPr lang="en-US" altLang="en-US" dirty="0"/>
          </a:p>
          <a:p>
            <a:endParaRPr lang="en-US" altLang="en-US" dirty="0"/>
          </a:p>
          <a:p>
            <a:r>
              <a:rPr lang="en-US" altLang="en-US" dirty="0"/>
              <a:t>*Intentionally left blank*</a:t>
            </a:r>
          </a:p>
        </p:txBody>
      </p:sp>
    </p:spTree>
    <p:extLst>
      <p:ext uri="{BB962C8B-B14F-4D97-AF65-F5344CB8AC3E}">
        <p14:creationId xmlns:p14="http://schemas.microsoft.com/office/powerpoint/2010/main" val="2430612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4759-46C3-8547-B35F-6AD5FC91EB83}"/>
              </a:ext>
            </a:extLst>
          </p:cNvPr>
          <p:cNvSpPr>
            <a:spLocks noGrp="1"/>
          </p:cNvSpPr>
          <p:nvPr>
            <p:ph type="title"/>
          </p:nvPr>
        </p:nvSpPr>
        <p:spPr/>
        <p:txBody>
          <a:bodyPr/>
          <a:lstStyle/>
          <a:p>
            <a:r>
              <a:rPr lang="en-US" dirty="0"/>
              <a:t>Next Steps &amp; Adjourn</a:t>
            </a:r>
          </a:p>
        </p:txBody>
      </p:sp>
      <p:sp>
        <p:nvSpPr>
          <p:cNvPr id="3" name="Content Placeholder 2">
            <a:extLst>
              <a:ext uri="{FF2B5EF4-FFF2-40B4-BE49-F238E27FC236}">
                <a16:creationId xmlns:a16="http://schemas.microsoft.com/office/drawing/2014/main" id="{5D4F4505-B8B0-B34A-A23D-7361F0F9CC77}"/>
              </a:ext>
            </a:extLst>
          </p:cNvPr>
          <p:cNvSpPr>
            <a:spLocks noGrp="1"/>
          </p:cNvSpPr>
          <p:nvPr>
            <p:ph idx="1"/>
          </p:nvPr>
        </p:nvSpPr>
        <p:spPr/>
        <p:txBody>
          <a:bodyPr/>
          <a:lstStyle/>
          <a:p>
            <a:r>
              <a:rPr lang="en-US" dirty="0" smtClean="0"/>
              <a:t>A Q/A </a:t>
            </a:r>
            <a:r>
              <a:rPr lang="en-US" dirty="0"/>
              <a:t>document will be posted to the Testing Resources </a:t>
            </a:r>
            <a:r>
              <a:rPr lang="en-US" dirty="0" smtClean="0"/>
              <a:t>page</a:t>
            </a:r>
            <a:endParaRPr lang="en-US" dirty="0"/>
          </a:p>
        </p:txBody>
      </p:sp>
    </p:spTree>
    <p:extLst>
      <p:ext uri="{BB962C8B-B14F-4D97-AF65-F5344CB8AC3E}">
        <p14:creationId xmlns:p14="http://schemas.microsoft.com/office/powerpoint/2010/main" val="380998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905" y="1699847"/>
            <a:ext cx="6096000" cy="1185399"/>
          </a:xfrm>
        </p:spPr>
        <p:txBody>
          <a:bodyPr>
            <a:normAutofit/>
          </a:bodyPr>
          <a:lstStyle/>
          <a:p>
            <a:r>
              <a:rPr lang="en-US" dirty="0"/>
              <a:t>Before We Begin</a:t>
            </a:r>
          </a:p>
        </p:txBody>
      </p:sp>
      <p:sp>
        <p:nvSpPr>
          <p:cNvPr id="28675" name="Subtitle 2"/>
          <p:cNvSpPr>
            <a:spLocks noGrp="1"/>
          </p:cNvSpPr>
          <p:nvPr>
            <p:ph type="subTitle" idx="1"/>
          </p:nvPr>
        </p:nvSpPr>
        <p:spPr>
          <a:xfrm>
            <a:off x="762060" y="2885246"/>
            <a:ext cx="5127690" cy="3245923"/>
          </a:xfrm>
        </p:spPr>
        <p:txBody>
          <a:bodyPr>
            <a:normAutofit fontScale="92500" lnSpcReduction="10000"/>
          </a:bodyPr>
          <a:lstStyle/>
          <a:p>
            <a:pPr algn="l">
              <a:spcBef>
                <a:spcPts val="0"/>
              </a:spcBef>
              <a:spcAft>
                <a:spcPts val="2400"/>
              </a:spcAft>
            </a:pPr>
            <a:r>
              <a:rPr lang="en-US" sz="2800" dirty="0"/>
              <a:t>To ask questions:</a:t>
            </a:r>
          </a:p>
          <a:p>
            <a:pPr marL="457200" indent="-457200" algn="l">
              <a:spcBef>
                <a:spcPts val="0"/>
              </a:spcBef>
              <a:spcAft>
                <a:spcPts val="2400"/>
              </a:spcAft>
              <a:buFont typeface="Arial" panose="020B0604020202020204" pitchFamily="34" charset="0"/>
              <a:buChar char="•"/>
            </a:pPr>
            <a:r>
              <a:rPr lang="en-US" sz="2800" dirty="0"/>
              <a:t>use the question box and your question will be read aloud and answered by ODE staff.</a:t>
            </a:r>
          </a:p>
          <a:p>
            <a:pPr marL="457200" indent="-457200" algn="l">
              <a:spcBef>
                <a:spcPts val="0"/>
              </a:spcBef>
              <a:spcAft>
                <a:spcPts val="2400"/>
              </a:spcAft>
              <a:buFont typeface="Arial" panose="020B0604020202020204" pitchFamily="34" charset="0"/>
              <a:buChar char="•"/>
            </a:pPr>
            <a:r>
              <a:rPr lang="en-US" sz="2800" dirty="0"/>
              <a:t>select the “raise hand” icon and you will be unmuted and able to ask your question.</a:t>
            </a:r>
          </a:p>
          <a:p>
            <a:pPr algn="l">
              <a:spcBef>
                <a:spcPts val="0"/>
              </a:spcBef>
              <a:spcAft>
                <a:spcPts val="2400"/>
              </a:spcAft>
            </a:pPr>
            <a:endParaRPr lang="en-US" sz="2800" dirty="0"/>
          </a:p>
        </p:txBody>
      </p:sp>
      <p:pic>
        <p:nvPicPr>
          <p:cNvPr id="3" name="Picture 2" descr="Screenshot of GoToWebinar question functionail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3482" y="125506"/>
            <a:ext cx="3706118" cy="6257365"/>
          </a:xfrm>
          <a:prstGeom prst="rect">
            <a:avLst/>
          </a:prstGeom>
        </p:spPr>
      </p:pic>
      <p:sp>
        <p:nvSpPr>
          <p:cNvPr id="4" name="Right Arrow 3" descr="Arrow pointing to the raise hand feature"/>
          <p:cNvSpPr/>
          <p:nvPr/>
        </p:nvSpPr>
        <p:spPr>
          <a:xfrm>
            <a:off x="6265074" y="1570893"/>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descr="Arrow pointing to the questions feature"/>
          <p:cNvSpPr/>
          <p:nvPr/>
        </p:nvSpPr>
        <p:spPr>
          <a:xfrm>
            <a:off x="6651936" y="3219020"/>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127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3522" y="1680634"/>
            <a:ext cx="6320808" cy="930940"/>
          </a:xfrm>
        </p:spPr>
        <p:txBody>
          <a:bodyPr>
            <a:normAutofit/>
          </a:bodyPr>
          <a:lstStyle/>
          <a:p>
            <a:r>
              <a:rPr lang="en-US" dirty="0"/>
              <a:t>Quick Reminders</a:t>
            </a:r>
          </a:p>
        </p:txBody>
      </p:sp>
      <p:sp>
        <p:nvSpPr>
          <p:cNvPr id="28675" name="Subtitle 2"/>
          <p:cNvSpPr>
            <a:spLocks noGrp="1"/>
          </p:cNvSpPr>
          <p:nvPr>
            <p:ph type="subTitle" idx="1"/>
          </p:nvPr>
        </p:nvSpPr>
        <p:spPr>
          <a:xfrm>
            <a:off x="573741" y="2885246"/>
            <a:ext cx="11438965" cy="3245923"/>
          </a:xfrm>
        </p:spPr>
        <p:txBody>
          <a:bodyPr>
            <a:noAutofit/>
          </a:bodyPr>
          <a:lstStyle/>
          <a:p>
            <a:pPr marL="342900" indent="-342900" algn="l">
              <a:buFont typeface="Arial" panose="020B0604020202020204" pitchFamily="34" charset="0"/>
              <a:buChar char="•"/>
            </a:pPr>
            <a:r>
              <a:rPr lang="en-US" altLang="en-US" dirty="0"/>
              <a:t>ELA, ELPA, Math, and Science test windows </a:t>
            </a:r>
            <a:r>
              <a:rPr lang="en-US" altLang="en-US" dirty="0" smtClean="0"/>
              <a:t>opened 1/7/20</a:t>
            </a:r>
          </a:p>
          <a:p>
            <a:pPr marL="342900" indent="-342900" algn="l">
              <a:buFont typeface="Arial" panose="020B0604020202020204" pitchFamily="34" charset="0"/>
              <a:buChar char="•"/>
            </a:pPr>
            <a:r>
              <a:rPr lang="en-US" dirty="0"/>
              <a:t>Oregon Extended Assessment Braille and Large Print order window CLOSES for English Language Arts, Mathematics, &amp; </a:t>
            </a:r>
            <a:r>
              <a:rPr lang="en-US" dirty="0" smtClean="0"/>
              <a:t>Science 1/10/20</a:t>
            </a:r>
          </a:p>
          <a:p>
            <a:pPr marL="342900" indent="-342900" algn="l">
              <a:buFont typeface="Arial" panose="020B0604020202020204" pitchFamily="34" charset="0"/>
              <a:buChar char="•"/>
            </a:pPr>
            <a:r>
              <a:rPr lang="en-US" dirty="0"/>
              <a:t>OSAS Online Test Delivery System (including Practice Tests), TIDE, and Online Reporting System (ORS) offline for scheduled </a:t>
            </a:r>
            <a:r>
              <a:rPr lang="en-US" dirty="0" smtClean="0"/>
              <a:t>maintenance 1/10-1/12/20</a:t>
            </a:r>
          </a:p>
          <a:p>
            <a:pPr marL="342900" indent="-342900" algn="l">
              <a:buFont typeface="Arial" panose="020B0604020202020204" pitchFamily="34" charset="0"/>
              <a:buChar char="•"/>
            </a:pPr>
            <a:r>
              <a:rPr lang="en-US" dirty="0"/>
              <a:t>Report Validation Window CLOSES for Kindergarten Assessment </a:t>
            </a:r>
            <a:r>
              <a:rPr lang="en-US" dirty="0" smtClean="0"/>
              <a:t>2019-20 1/17/20</a:t>
            </a:r>
          </a:p>
          <a:p>
            <a:pPr marL="342900" indent="-342900" algn="l">
              <a:buFont typeface="Arial" panose="020B0604020202020204" pitchFamily="34" charset="0"/>
              <a:buChar char="•"/>
            </a:pPr>
            <a:r>
              <a:rPr lang="en-US" altLang="en-US" dirty="0" smtClean="0"/>
              <a:t>ODE is closed 1/20/20</a:t>
            </a:r>
          </a:p>
          <a:p>
            <a:pPr algn="l"/>
            <a:endParaRPr lang="en-US" altLang="en-US" dirty="0"/>
          </a:p>
        </p:txBody>
      </p:sp>
    </p:spTree>
    <p:extLst>
      <p:ext uri="{BB962C8B-B14F-4D97-AF65-F5344CB8AC3E}">
        <p14:creationId xmlns:p14="http://schemas.microsoft.com/office/powerpoint/2010/main" val="1810544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smtClean="0"/>
              <a:t>Pausing Tests</a:t>
            </a:r>
            <a:endParaRPr lang="en-US" dirty="0"/>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p:txBody>
          <a:bodyPr/>
          <a:lstStyle/>
          <a:p>
            <a:r>
              <a:rPr lang="en-US" dirty="0"/>
              <a:t>Could I get some clarification about pausing tests, and tests that are paused for longer than 4 days will be automatically submitted?  And if that happens you will need to file an appeal for that students test?</a:t>
            </a:r>
          </a:p>
        </p:txBody>
      </p:sp>
    </p:spTree>
    <p:extLst>
      <p:ext uri="{BB962C8B-B14F-4D97-AF65-F5344CB8AC3E}">
        <p14:creationId xmlns:p14="http://schemas.microsoft.com/office/powerpoint/2010/main" val="3348943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smtClean="0"/>
              <a:t>Opt-out Communication</a:t>
            </a:r>
            <a:endParaRPr lang="en-US" dirty="0"/>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p:txBody>
          <a:bodyPr/>
          <a:lstStyle/>
          <a:p>
            <a:r>
              <a:rPr lang="en-US" dirty="0"/>
              <a:t>Can you reiterate the expectations and timeline for the Opt out communication to families.</a:t>
            </a:r>
          </a:p>
        </p:txBody>
      </p:sp>
    </p:spTree>
    <p:extLst>
      <p:ext uri="{BB962C8B-B14F-4D97-AF65-F5344CB8AC3E}">
        <p14:creationId xmlns:p14="http://schemas.microsoft.com/office/powerpoint/2010/main" val="2983438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a:xfrm>
            <a:off x="838200" y="1525214"/>
            <a:ext cx="10515600" cy="1325563"/>
          </a:xfrm>
        </p:spPr>
        <p:txBody>
          <a:bodyPr/>
          <a:lstStyle/>
          <a:p>
            <a:r>
              <a:rPr lang="en-US" dirty="0" smtClean="0"/>
              <a:t>Opt-out Communication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1005514"/>
              </p:ext>
            </p:extLst>
          </p:nvPr>
        </p:nvGraphicFramePr>
        <p:xfrm>
          <a:off x="838200" y="2743201"/>
          <a:ext cx="10349754" cy="3657600"/>
        </p:xfrm>
        <a:graphic>
          <a:graphicData uri="http://schemas.openxmlformats.org/drawingml/2006/table">
            <a:tbl>
              <a:tblPr firstRow="1" firstCol="1" bandRow="1">
                <a:tableStyleId>{5C22544A-7EE6-4342-B048-85BDC9FD1C3A}</a:tableStyleId>
              </a:tblPr>
              <a:tblGrid>
                <a:gridCol w="5174877">
                  <a:extLst>
                    <a:ext uri="{9D8B030D-6E8A-4147-A177-3AD203B41FA5}">
                      <a16:colId xmlns:a16="http://schemas.microsoft.com/office/drawing/2014/main" val="290753565"/>
                    </a:ext>
                  </a:extLst>
                </a:gridCol>
                <a:gridCol w="5174877">
                  <a:extLst>
                    <a:ext uri="{9D8B030D-6E8A-4147-A177-3AD203B41FA5}">
                      <a16:colId xmlns:a16="http://schemas.microsoft.com/office/drawing/2014/main" val="1245373337"/>
                    </a:ext>
                  </a:extLst>
                </a:gridCol>
              </a:tblGrid>
              <a:tr h="190704">
                <a:tc>
                  <a:txBody>
                    <a:bodyPr/>
                    <a:lstStyle/>
                    <a:p>
                      <a:pPr marL="0" marR="0" algn="ctr">
                        <a:spcBef>
                          <a:spcPts val="300"/>
                        </a:spcBef>
                        <a:spcAft>
                          <a:spcPts val="300"/>
                        </a:spcAft>
                      </a:pPr>
                      <a:r>
                        <a:rPr lang="en-US" sz="2000" dirty="0">
                          <a:effectLst/>
                        </a:rPr>
                        <a:t>Examples of Appropriate Communications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300"/>
                        </a:spcBef>
                        <a:spcAft>
                          <a:spcPts val="300"/>
                        </a:spcAft>
                      </a:pPr>
                      <a:r>
                        <a:rPr lang="en-US" sz="2000">
                          <a:effectLst/>
                        </a:rPr>
                        <a:t>Examples of Inappropriate Communications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4546874"/>
                  </a:ext>
                </a:extLst>
              </a:tr>
              <a:tr h="762815">
                <a:tc>
                  <a:txBody>
                    <a:bodyPr/>
                    <a:lstStyle/>
                    <a:p>
                      <a:pPr marL="0" marR="0">
                        <a:spcBef>
                          <a:spcPts val="0"/>
                        </a:spcBef>
                        <a:spcAft>
                          <a:spcPts val="0"/>
                        </a:spcAft>
                      </a:pPr>
                      <a:r>
                        <a:rPr lang="en-US" sz="2000">
                          <a:effectLst/>
                        </a:rPr>
                        <a:t>Posting ODE’s opt-out form on district/school website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300"/>
                        </a:spcBef>
                        <a:spcAft>
                          <a:spcPts val="300"/>
                        </a:spcAft>
                      </a:pPr>
                      <a:r>
                        <a:rPr lang="en-US" sz="2000">
                          <a:effectLst/>
                        </a:rPr>
                        <a:t>Making repeated announcements to non-adult students (e.g., over school intercom systems, assemblies) during working hours reminding students to pick up ODE’s opt-out form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538510"/>
                  </a:ext>
                </a:extLst>
              </a:tr>
              <a:tr h="381407">
                <a:tc>
                  <a:txBody>
                    <a:bodyPr/>
                    <a:lstStyle/>
                    <a:p>
                      <a:pPr marL="0" marR="0">
                        <a:spcBef>
                          <a:spcPts val="0"/>
                        </a:spcBef>
                        <a:spcAft>
                          <a:spcPts val="0"/>
                        </a:spcAft>
                      </a:pPr>
                      <a:r>
                        <a:rPr lang="en-US" sz="2000">
                          <a:effectLst/>
                        </a:rPr>
                        <a:t>Sending ODE’s opt-out form through Parent emails or a Parent newsletter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300"/>
                        </a:spcBef>
                        <a:spcAft>
                          <a:spcPts val="300"/>
                        </a:spcAft>
                      </a:pPr>
                      <a:r>
                        <a:rPr lang="en-US" sz="2000">
                          <a:effectLst/>
                        </a:rPr>
                        <a:t>Initiating a discussion of ODE’s opt-out form or process with non-adult students during working hours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8503161"/>
                  </a:ext>
                </a:extLst>
              </a:tr>
              <a:tr h="381407">
                <a:tc>
                  <a:txBody>
                    <a:bodyPr/>
                    <a:lstStyle/>
                    <a:p>
                      <a:pPr marL="0" marR="0">
                        <a:spcBef>
                          <a:spcPts val="0"/>
                        </a:spcBef>
                        <a:spcAft>
                          <a:spcPts val="0"/>
                        </a:spcAft>
                      </a:pPr>
                      <a:r>
                        <a:rPr lang="en-US" sz="2000">
                          <a:effectLst/>
                        </a:rPr>
                        <a:t>Making ODE’s opt-out form available during public meetings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300"/>
                        </a:spcBef>
                        <a:spcAft>
                          <a:spcPts val="300"/>
                        </a:spcAft>
                      </a:pPr>
                      <a:r>
                        <a:rPr lang="en-US" sz="2000">
                          <a:effectLst/>
                        </a:rPr>
                        <a:t>Repeatedly reminding non-adult students to submit ODE’s opt-out form during working hours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5423998"/>
                  </a:ext>
                </a:extLst>
              </a:tr>
              <a:tr h="381407">
                <a:tc>
                  <a:txBody>
                    <a:bodyPr/>
                    <a:lstStyle/>
                    <a:p>
                      <a:pPr marL="0" marR="0">
                        <a:spcBef>
                          <a:spcPts val="0"/>
                        </a:spcBef>
                        <a:spcAft>
                          <a:spcPts val="0"/>
                        </a:spcAft>
                      </a:pPr>
                      <a:r>
                        <a:rPr lang="en-US" sz="2000">
                          <a:effectLst/>
                        </a:rPr>
                        <a:t>Providing adult students with ODE’s opt-out form at the end of class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300"/>
                        </a:spcBef>
                        <a:spcAft>
                          <a:spcPts val="300"/>
                        </a:spcAft>
                      </a:pPr>
                      <a:r>
                        <a:rPr lang="en-US" sz="2000" dirty="0">
                          <a:effectLst/>
                        </a:rPr>
                        <a:t>Encouraging students to submit ODE’s opt-out form during working hours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6737702"/>
                  </a:ext>
                </a:extLst>
              </a:tr>
            </a:tbl>
          </a:graphicData>
        </a:graphic>
      </p:graphicFrame>
    </p:spTree>
    <p:extLst>
      <p:ext uri="{BB962C8B-B14F-4D97-AF65-F5344CB8AC3E}">
        <p14:creationId xmlns:p14="http://schemas.microsoft.com/office/powerpoint/2010/main" val="1677525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smtClean="0"/>
              <a:t>Suppress Score in TIDE - Science</a:t>
            </a:r>
            <a:endParaRPr lang="en-US" dirty="0"/>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a:xfrm>
            <a:off x="838200" y="3324050"/>
            <a:ext cx="10515600" cy="2749708"/>
          </a:xfrm>
        </p:spPr>
        <p:txBody>
          <a:bodyPr>
            <a:normAutofit/>
          </a:bodyPr>
          <a:lstStyle/>
          <a:p>
            <a:r>
              <a:rPr lang="en-US" dirty="0"/>
              <a:t>I don't see the ability to "Suppress Score" in TIDE for the Science test, as outlined on page 35 of the OAM. Is this something that is only available in </a:t>
            </a:r>
            <a:r>
              <a:rPr lang="en-US" dirty="0" smtClean="0"/>
              <a:t>t</a:t>
            </a:r>
            <a:r>
              <a:rPr lang="en-US" dirty="0"/>
              <a:t>he TA </a:t>
            </a:r>
            <a:r>
              <a:rPr lang="en-US" dirty="0" smtClean="0"/>
              <a:t>Interface? Or </a:t>
            </a:r>
            <a:r>
              <a:rPr lang="en-US" dirty="0"/>
              <a:t>is it possible that there is no such thing as "Suppress Score" anymore? That is, does the Science test include items that must be human-scored before a total score is calculated (similar to the ELA and Math</a:t>
            </a:r>
            <a:r>
              <a:rPr lang="en-US" dirty="0" smtClean="0"/>
              <a:t>)?</a:t>
            </a:r>
            <a:endParaRPr lang="en-US" dirty="0"/>
          </a:p>
        </p:txBody>
      </p:sp>
    </p:spTree>
    <p:extLst>
      <p:ext uri="{BB962C8B-B14F-4D97-AF65-F5344CB8AC3E}">
        <p14:creationId xmlns:p14="http://schemas.microsoft.com/office/powerpoint/2010/main" val="633850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smtClean="0"/>
              <a:t>Illustration Glossary in Math</a:t>
            </a:r>
            <a:endParaRPr lang="en-US" dirty="0"/>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p:txBody>
          <a:bodyPr/>
          <a:lstStyle/>
          <a:p>
            <a:r>
              <a:rPr lang="en-US" dirty="0" smtClean="0"/>
              <a:t>Embedded designated support, like other non-English languages</a:t>
            </a:r>
          </a:p>
          <a:p>
            <a:r>
              <a:rPr lang="en-US" dirty="0" smtClean="0"/>
              <a:t>Works in stacked Spanish, as well</a:t>
            </a:r>
          </a:p>
          <a:p>
            <a:r>
              <a:rPr lang="en-US" dirty="0" smtClean="0"/>
              <a:t>If enabled, student will take </a:t>
            </a:r>
            <a:r>
              <a:rPr lang="en-US" b="1" u="sng" dirty="0" smtClean="0"/>
              <a:t>fixed-form</a:t>
            </a:r>
            <a:r>
              <a:rPr lang="en-US" dirty="0" smtClean="0"/>
              <a:t> versions of both CAT and PT</a:t>
            </a:r>
          </a:p>
          <a:p>
            <a:pPr lvl="1"/>
            <a:r>
              <a:rPr lang="en-US" dirty="0" smtClean="0"/>
              <a:t>If deemed a necessary support, the glossary MUST be enabled in TIDE for both the CAT and PT</a:t>
            </a:r>
          </a:p>
        </p:txBody>
      </p:sp>
    </p:spTree>
    <p:extLst>
      <p:ext uri="{BB962C8B-B14F-4D97-AF65-F5344CB8AC3E}">
        <p14:creationId xmlns:p14="http://schemas.microsoft.com/office/powerpoint/2010/main" val="1016071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a:xfrm>
            <a:off x="3874911" y="0"/>
            <a:ext cx="8057445" cy="1325563"/>
          </a:xfrm>
        </p:spPr>
        <p:txBody>
          <a:bodyPr/>
          <a:lstStyle/>
          <a:p>
            <a:pPr algn="r"/>
            <a:r>
              <a:rPr lang="en-US" dirty="0" smtClean="0">
                <a:solidFill>
                  <a:schemeClr val="bg1"/>
                </a:solidFill>
              </a:rPr>
              <a:t>Illustration Glossary in Math</a:t>
            </a:r>
            <a:endParaRPr lang="en-US"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14" y="2136268"/>
            <a:ext cx="5413864" cy="415164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509" y="2136268"/>
            <a:ext cx="5347328" cy="4021667"/>
          </a:xfrm>
          <a:prstGeom prst="rect">
            <a:avLst/>
          </a:prstGeom>
        </p:spPr>
      </p:pic>
      <p:sp>
        <p:nvSpPr>
          <p:cNvPr id="9" name="Rectangle 8"/>
          <p:cNvSpPr/>
          <p:nvPr/>
        </p:nvSpPr>
        <p:spPr>
          <a:xfrm>
            <a:off x="4010379" y="3962400"/>
            <a:ext cx="1397000" cy="654756"/>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604022" y="3725333"/>
            <a:ext cx="1397000" cy="486756"/>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998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826a7eb6-1fc1-4229-aedf-6a10bdcdc31e">2020-01-14T08:00:00+00:00</Remediation_x0020_Date>
    <Estimated_x0020_Creation_x0020_Date xmlns="826a7eb6-1fc1-4229-aedf-6a10bdcdc31e" xsi:nil="true"/>
    <Priority xmlns="826a7eb6-1fc1-4229-aedf-6a10bdcdc31e">New</Priority>
  </documentManagement>
</p:properties>
</file>

<file path=customXml/itemProps1.xml><?xml version="1.0" encoding="utf-8"?>
<ds:datastoreItem xmlns:ds="http://schemas.openxmlformats.org/officeDocument/2006/customXml" ds:itemID="{ACDA2630-D56D-43EA-80E0-6C87941B30DC}"/>
</file>

<file path=customXml/itemProps2.xml><?xml version="1.0" encoding="utf-8"?>
<ds:datastoreItem xmlns:ds="http://schemas.openxmlformats.org/officeDocument/2006/customXml" ds:itemID="{56038AF5-4624-4D1C-893E-E4383AA7E343}"/>
</file>

<file path=customXml/itemProps3.xml><?xml version="1.0" encoding="utf-8"?>
<ds:datastoreItem xmlns:ds="http://schemas.openxmlformats.org/officeDocument/2006/customXml" ds:itemID="{57C9BA97-F96F-4DBB-896F-AFE99E6826F3}"/>
</file>

<file path=docProps/app.xml><?xml version="1.0" encoding="utf-8"?>
<Properties xmlns="http://schemas.openxmlformats.org/officeDocument/2006/extended-properties" xmlns:vt="http://schemas.openxmlformats.org/officeDocument/2006/docPropsVTypes">
  <Template>ode_powerpoint-template-b</Template>
  <TotalTime>1003</TotalTime>
  <Words>1504</Words>
  <Application>Microsoft Office PowerPoint</Application>
  <PresentationFormat>Widescreen</PresentationFormat>
  <Paragraphs>97</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ODE_Powerpoint Template B</vt:lpstr>
      <vt:lpstr>DTC Webinar</vt:lpstr>
      <vt:lpstr>Before We Begin</vt:lpstr>
      <vt:lpstr>Quick Reminders</vt:lpstr>
      <vt:lpstr>Pausing Tests</vt:lpstr>
      <vt:lpstr>Opt-out Communication</vt:lpstr>
      <vt:lpstr>Opt-out Communication</vt:lpstr>
      <vt:lpstr>Suppress Score in TIDE - Science</vt:lpstr>
      <vt:lpstr>Illustration Glossary in Math</vt:lpstr>
      <vt:lpstr>Illustration Glossary in Math</vt:lpstr>
      <vt:lpstr>Illustration Glossary in Math</vt:lpstr>
      <vt:lpstr>Illustration Glossary in Math</vt:lpstr>
      <vt:lpstr>Spanish Read Aloud Guidance in Math</vt:lpstr>
      <vt:lpstr>Long-Term Vision/Planning</vt:lpstr>
      <vt:lpstr>Question &amp; Answer</vt:lpstr>
      <vt:lpstr>Next Steps &amp; Adjourn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2017-18 DTC Training WebEx Required for All DTCs</dc:title>
  <dc:creator>WOLCOTT Ben - ODE</dc:creator>
  <cp:lastModifiedBy>LEDOUX Renee - ODE</cp:lastModifiedBy>
  <cp:revision>135</cp:revision>
  <cp:lastPrinted>2018-11-05T16:57:42Z</cp:lastPrinted>
  <dcterms:created xsi:type="dcterms:W3CDTF">2018-06-14T19:26:51Z</dcterms:created>
  <dcterms:modified xsi:type="dcterms:W3CDTF">2020-01-14T17:14:09Z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