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slideMasters/slideMaster2.xml" ContentType="application/vnd.openxmlformats-officedocument.presentationml.slideMaster+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22.xml" ContentType="application/vnd.openxmlformats-officedocument.presentationml.slideLayout+xml"/>
  <Override PartName="/ppt/slideLayouts/slideLayout17.xml" ContentType="application/vnd.openxmlformats-officedocument.presentationml.slideLayout+xml"/>
  <Override PartName="/ppt/notesSlides/notesSlide4.xml" ContentType="application/vnd.openxmlformats-officedocument.presentationml.notesSlide+xml"/>
  <Override PartName="/ppt/notesSlides/notesSlide1.xml" ContentType="application/vnd.openxmlformats-officedocument.presentationml.notesSlide+xml"/>
  <Override PartName="/ppt/slideLayouts/slideLayout23.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4.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1.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Lst>
  <p:notesMasterIdLst>
    <p:notesMasterId r:id="rId13"/>
  </p:notesMasterIdLst>
  <p:handoutMasterIdLst>
    <p:handoutMasterId r:id="rId14"/>
  </p:handoutMasterIdLst>
  <p:sldIdLst>
    <p:sldId id="257" r:id="rId3"/>
    <p:sldId id="260" r:id="rId4"/>
    <p:sldId id="296" r:id="rId5"/>
    <p:sldId id="301" r:id="rId6"/>
    <p:sldId id="298" r:id="rId7"/>
    <p:sldId id="297" r:id="rId8"/>
    <p:sldId id="299" r:id="rId9"/>
    <p:sldId id="300" r:id="rId10"/>
    <p:sldId id="261" r:id="rId11"/>
    <p:sldId id="267"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LEY Dan - ODE" initials="FD-O" lastIdx="2" clrIdx="0">
    <p:extLst>
      <p:ext uri="{19B8F6BF-5375-455C-9EA6-DF929625EA0E}">
        <p15:presenceInfo xmlns:p15="http://schemas.microsoft.com/office/powerpoint/2012/main" userId="12c77d4b-e4af-44ab-98f9-d907f9fe7a39" providerId="Windows Live"/>
      </p:ext>
    </p:extLst>
  </p:cmAuthor>
  <p:cmAuthor id="2" name="LEDOUX Renee - ODE" initials="LR-O" lastIdx="2" clrIdx="1">
    <p:extLst>
      <p:ext uri="{19B8F6BF-5375-455C-9EA6-DF929625EA0E}">
        <p15:presenceInfo xmlns:p15="http://schemas.microsoft.com/office/powerpoint/2012/main" userId="S-1-5-21-2237050375-1962090969-1930583096-403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93" autoAdjust="0"/>
    <p:restoredTop sz="74395" autoAdjust="0"/>
  </p:normalViewPr>
  <p:slideViewPr>
    <p:cSldViewPr snapToGrid="0">
      <p:cViewPr varScale="1">
        <p:scale>
          <a:sx n="57" d="100"/>
          <a:sy n="57" d="100"/>
        </p:scale>
        <p:origin x="958" y="3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 Id="rId22"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893E0A7-A04C-A640-8322-F38C2603C2FE}"/>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E352625C-71CF-3A47-AC37-D84403FEFE72}"/>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2F71E9D-7970-2A40-AA6A-092CD383EC88}" type="datetimeFigureOut">
              <a:rPr lang="en-US" smtClean="0"/>
              <a:t>2/10/2021</a:t>
            </a:fld>
            <a:endParaRPr lang="en-US" dirty="0"/>
          </a:p>
        </p:txBody>
      </p:sp>
      <p:sp>
        <p:nvSpPr>
          <p:cNvPr id="4" name="Footer Placeholder 3">
            <a:extLst>
              <a:ext uri="{FF2B5EF4-FFF2-40B4-BE49-F238E27FC236}">
                <a16:creationId xmlns:a16="http://schemas.microsoft.com/office/drawing/2014/main" id="{B170BCA0-1A25-B84F-9C54-AA73EF14384F}"/>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AC9C028-78F8-9A41-82DC-4133055F506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9ED899D-93D9-4244-9B16-388953FAFCE4}" type="slidenum">
              <a:rPr lang="en-US" smtClean="0"/>
              <a:t>‹#›</a:t>
            </a:fld>
            <a:endParaRPr lang="en-US" dirty="0"/>
          </a:p>
        </p:txBody>
      </p:sp>
    </p:spTree>
    <p:extLst>
      <p:ext uri="{BB962C8B-B14F-4D97-AF65-F5344CB8AC3E}">
        <p14:creationId xmlns:p14="http://schemas.microsoft.com/office/powerpoint/2010/main" val="3229673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F590CD4-6A26-4951-8481-D17485392A16}" type="datetimeFigureOut">
              <a:rPr lang="en-US" smtClean="0"/>
              <a:t>2/10/2021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38D8570-03E9-477E-B428-A4E0784B98A6}" type="slidenum">
              <a:rPr lang="en-US" smtClean="0"/>
              <a:t>‹#›</a:t>
            </a:fld>
            <a:endParaRPr lang="en-US" dirty="0"/>
          </a:p>
        </p:txBody>
      </p:sp>
    </p:spTree>
    <p:extLst>
      <p:ext uri="{BB962C8B-B14F-4D97-AF65-F5344CB8AC3E}">
        <p14:creationId xmlns:p14="http://schemas.microsoft.com/office/powerpoint/2010/main" val="1719937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oregon.gov/ode/educator-resources/assessment/Documents/mod-8-fac-guide.pdf"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oregon.gov/ode/educator-resources/assessment/Pages/Assessment-Training-Materials.aspx" TargetMode="External"/><Relationship Id="rId5" Type="http://schemas.openxmlformats.org/officeDocument/2006/relationships/hyperlink" Target="https://www.oregon.gov/ode/educator-resources/assessment/Documents/mod-08-interim_remote_admin_test_security.pptx" TargetMode="External"/><Relationship Id="rId4" Type="http://schemas.openxmlformats.org/officeDocument/2006/relationships/hyperlink" Target="https://www.oregon.gov/ode/educator-resources/assessment/Documents/mod-08-interim_remote_admin_test_security_no_audio.pptx"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smtClean="0"/>
              <a:t>Renee</a:t>
            </a: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spcBef>
                <a:spcPct val="30000"/>
              </a:spcBef>
              <a:defRPr sz="1200">
                <a:solidFill>
                  <a:schemeClr val="tx1"/>
                </a:solidFill>
                <a:latin typeface="Times New Roman" panose="02020603050405020304" pitchFamily="18" charset="0"/>
              </a:defRPr>
            </a:lvl1pPr>
            <a:lvl2pPr marL="757066" indent="-291179" defTabSz="949568">
              <a:spcBef>
                <a:spcPct val="30000"/>
              </a:spcBef>
              <a:defRPr sz="1200">
                <a:solidFill>
                  <a:schemeClr val="tx1"/>
                </a:solidFill>
                <a:latin typeface="Times New Roman" panose="02020603050405020304" pitchFamily="18" charset="0"/>
              </a:defRPr>
            </a:lvl2pPr>
            <a:lvl3pPr marL="1164717" indent="-232943" defTabSz="949568">
              <a:spcBef>
                <a:spcPct val="30000"/>
              </a:spcBef>
              <a:defRPr sz="1200">
                <a:solidFill>
                  <a:schemeClr val="tx1"/>
                </a:solidFill>
                <a:latin typeface="Times New Roman" panose="02020603050405020304" pitchFamily="18" charset="0"/>
              </a:defRPr>
            </a:lvl3pPr>
            <a:lvl4pPr marL="1630604" indent="-232943" defTabSz="949568">
              <a:spcBef>
                <a:spcPct val="30000"/>
              </a:spcBef>
              <a:defRPr sz="1200">
                <a:solidFill>
                  <a:schemeClr val="tx1"/>
                </a:solidFill>
                <a:latin typeface="Times New Roman" panose="02020603050405020304" pitchFamily="18" charset="0"/>
              </a:defRPr>
            </a:lvl4pPr>
            <a:lvl5pPr marL="2096491" indent="-232943" defTabSz="949568">
              <a:spcBef>
                <a:spcPct val="30000"/>
              </a:spcBef>
              <a:defRPr sz="1200">
                <a:solidFill>
                  <a:schemeClr val="tx1"/>
                </a:solidFill>
                <a:latin typeface="Times New Roman" panose="02020603050405020304" pitchFamily="18" charset="0"/>
              </a:defRPr>
            </a:lvl5pPr>
            <a:lvl6pPr marL="2562377" indent="-232943" defTabSz="949568" eaLnBrk="0" fontAlgn="base" hangingPunct="0">
              <a:spcBef>
                <a:spcPct val="30000"/>
              </a:spcBef>
              <a:spcAft>
                <a:spcPct val="0"/>
              </a:spcAft>
              <a:defRPr sz="1200">
                <a:solidFill>
                  <a:schemeClr val="tx1"/>
                </a:solidFill>
                <a:latin typeface="Times New Roman" panose="02020603050405020304" pitchFamily="18" charset="0"/>
              </a:defRPr>
            </a:lvl6pPr>
            <a:lvl7pPr marL="3028264" indent="-232943" defTabSz="949568" eaLnBrk="0" fontAlgn="base" hangingPunct="0">
              <a:spcBef>
                <a:spcPct val="30000"/>
              </a:spcBef>
              <a:spcAft>
                <a:spcPct val="0"/>
              </a:spcAft>
              <a:defRPr sz="1200">
                <a:solidFill>
                  <a:schemeClr val="tx1"/>
                </a:solidFill>
                <a:latin typeface="Times New Roman" panose="02020603050405020304" pitchFamily="18" charset="0"/>
              </a:defRPr>
            </a:lvl7pPr>
            <a:lvl8pPr marL="3494151" indent="-232943" defTabSz="949568" eaLnBrk="0" fontAlgn="base" hangingPunct="0">
              <a:spcBef>
                <a:spcPct val="30000"/>
              </a:spcBef>
              <a:spcAft>
                <a:spcPct val="0"/>
              </a:spcAft>
              <a:defRPr sz="1200">
                <a:solidFill>
                  <a:schemeClr val="tx1"/>
                </a:solidFill>
                <a:latin typeface="Times New Roman" panose="02020603050405020304" pitchFamily="18" charset="0"/>
              </a:defRPr>
            </a:lvl8pPr>
            <a:lvl9pPr marL="3960038" indent="-232943" defTabSz="94956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FAB8B7-C0D0-4ECC-8C7F-5077270E4120}" type="slidenum">
              <a:rPr lang="en-US" altLang="en-US" smtClean="0"/>
              <a:pPr>
                <a:spcBef>
                  <a:spcPct val="0"/>
                </a:spcBef>
              </a:pPr>
              <a:t>1</a:t>
            </a:fld>
            <a:endParaRPr lang="en-US" altLang="en-US" dirty="0"/>
          </a:p>
        </p:txBody>
      </p:sp>
    </p:spTree>
    <p:extLst>
      <p:ext uri="{BB962C8B-B14F-4D97-AF65-F5344CB8AC3E}">
        <p14:creationId xmlns:p14="http://schemas.microsoft.com/office/powerpoint/2010/main" val="1132972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D8570-03E9-477E-B428-A4E0784B98A6}" type="slidenum">
              <a:rPr lang="en-US" smtClean="0"/>
              <a:t>10</a:t>
            </a:fld>
            <a:endParaRPr lang="en-US" dirty="0"/>
          </a:p>
        </p:txBody>
      </p:sp>
    </p:spTree>
    <p:extLst>
      <p:ext uri="{BB962C8B-B14F-4D97-AF65-F5344CB8AC3E}">
        <p14:creationId xmlns:p14="http://schemas.microsoft.com/office/powerpoint/2010/main" val="3827924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dirty="0" smtClean="0"/>
              <a:t>Renee</a:t>
            </a:r>
            <a:endParaRPr lang="en-US" dirty="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spcBef>
                <a:spcPct val="30000"/>
              </a:spcBef>
              <a:defRPr sz="1200">
                <a:solidFill>
                  <a:schemeClr val="tx1"/>
                </a:solidFill>
                <a:latin typeface="Times New Roman" panose="02020603050405020304" pitchFamily="18" charset="0"/>
              </a:defRPr>
            </a:lvl1pPr>
            <a:lvl2pPr marL="757066" indent="-291179" defTabSz="949568">
              <a:spcBef>
                <a:spcPct val="30000"/>
              </a:spcBef>
              <a:defRPr sz="1200">
                <a:solidFill>
                  <a:schemeClr val="tx1"/>
                </a:solidFill>
                <a:latin typeface="Times New Roman" panose="02020603050405020304" pitchFamily="18" charset="0"/>
              </a:defRPr>
            </a:lvl2pPr>
            <a:lvl3pPr marL="1164717" indent="-232943" defTabSz="949568">
              <a:spcBef>
                <a:spcPct val="30000"/>
              </a:spcBef>
              <a:defRPr sz="1200">
                <a:solidFill>
                  <a:schemeClr val="tx1"/>
                </a:solidFill>
                <a:latin typeface="Times New Roman" panose="02020603050405020304" pitchFamily="18" charset="0"/>
              </a:defRPr>
            </a:lvl3pPr>
            <a:lvl4pPr marL="1630604" indent="-232943" defTabSz="949568">
              <a:spcBef>
                <a:spcPct val="30000"/>
              </a:spcBef>
              <a:defRPr sz="1200">
                <a:solidFill>
                  <a:schemeClr val="tx1"/>
                </a:solidFill>
                <a:latin typeface="Times New Roman" panose="02020603050405020304" pitchFamily="18" charset="0"/>
              </a:defRPr>
            </a:lvl4pPr>
            <a:lvl5pPr marL="2096491" indent="-232943" defTabSz="949568">
              <a:spcBef>
                <a:spcPct val="30000"/>
              </a:spcBef>
              <a:defRPr sz="1200">
                <a:solidFill>
                  <a:schemeClr val="tx1"/>
                </a:solidFill>
                <a:latin typeface="Times New Roman" panose="02020603050405020304" pitchFamily="18" charset="0"/>
              </a:defRPr>
            </a:lvl5pPr>
            <a:lvl6pPr marL="2562377" indent="-232943" defTabSz="949568" eaLnBrk="0" fontAlgn="base" hangingPunct="0">
              <a:spcBef>
                <a:spcPct val="30000"/>
              </a:spcBef>
              <a:spcAft>
                <a:spcPct val="0"/>
              </a:spcAft>
              <a:defRPr sz="1200">
                <a:solidFill>
                  <a:schemeClr val="tx1"/>
                </a:solidFill>
                <a:latin typeface="Times New Roman" panose="02020603050405020304" pitchFamily="18" charset="0"/>
              </a:defRPr>
            </a:lvl6pPr>
            <a:lvl7pPr marL="3028264" indent="-232943" defTabSz="949568" eaLnBrk="0" fontAlgn="base" hangingPunct="0">
              <a:spcBef>
                <a:spcPct val="30000"/>
              </a:spcBef>
              <a:spcAft>
                <a:spcPct val="0"/>
              </a:spcAft>
              <a:defRPr sz="1200">
                <a:solidFill>
                  <a:schemeClr val="tx1"/>
                </a:solidFill>
                <a:latin typeface="Times New Roman" panose="02020603050405020304" pitchFamily="18" charset="0"/>
              </a:defRPr>
            </a:lvl7pPr>
            <a:lvl8pPr marL="3494151" indent="-232943" defTabSz="949568" eaLnBrk="0" fontAlgn="base" hangingPunct="0">
              <a:spcBef>
                <a:spcPct val="30000"/>
              </a:spcBef>
              <a:spcAft>
                <a:spcPct val="0"/>
              </a:spcAft>
              <a:defRPr sz="1200">
                <a:solidFill>
                  <a:schemeClr val="tx1"/>
                </a:solidFill>
                <a:latin typeface="Times New Roman" panose="02020603050405020304" pitchFamily="18" charset="0"/>
              </a:defRPr>
            </a:lvl8pPr>
            <a:lvl9pPr marL="3960038" indent="-232943" defTabSz="94956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FAB8B7-C0D0-4ECC-8C7F-5077270E4120}" type="slidenum">
              <a:rPr lang="en-US" altLang="en-US" smtClean="0"/>
              <a:pPr>
                <a:spcBef>
                  <a:spcPct val="0"/>
                </a:spcBef>
              </a:pPr>
              <a:t>2</a:t>
            </a:fld>
            <a:endParaRPr lang="en-US" altLang="en-US" dirty="0"/>
          </a:p>
        </p:txBody>
      </p:sp>
    </p:spTree>
    <p:extLst>
      <p:ext uri="{BB962C8B-B14F-4D97-AF65-F5344CB8AC3E}">
        <p14:creationId xmlns:p14="http://schemas.microsoft.com/office/powerpoint/2010/main" val="2907875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a:t>
            </a:r>
            <a:r>
              <a:rPr lang="en-US" baseline="0" dirty="0" smtClean="0"/>
              <a:t> must first be clear that limited in-person guidance applies only in schools who are implementing Comprehensive Distance Learning (CDL) instructional models. The bullets listed here are also recommendations. We will focus today’s discussion on what is required within LIPI if using such a resource to administer the ELPA summative assessment. We must also emphasize that parents or guardians most opt in to participate in the ELPA summative if administered within LIPI contexts.</a:t>
            </a:r>
          </a:p>
          <a:p>
            <a:endParaRPr lang="en-US" baseline="0" dirty="0" smtClean="0"/>
          </a:p>
          <a:p>
            <a:endParaRPr lang="en-US" baseline="0" dirty="0" smtClean="0"/>
          </a:p>
          <a:p>
            <a:r>
              <a:rPr lang="en-US" baseline="0" dirty="0" smtClean="0"/>
              <a:t>All schools must try to establish stable cohorts, which in LIPI are limited to no more than 20 students. Students cannot be part of more than two cohorts in a school week. In terms of time, students cannot spend more than two consecutive hours per day that are not intermittent receiving LIPI services. Those are the parameters that apply to the ELPA summative. </a:t>
            </a:r>
          </a:p>
          <a:p>
            <a:endParaRPr lang="en-US" baseline="0" dirty="0" smtClean="0"/>
          </a:p>
          <a:p>
            <a:r>
              <a:rPr lang="en-US" baseline="0" dirty="0" smtClean="0"/>
              <a:t>[</a:t>
            </a:r>
            <a:r>
              <a:rPr lang="en-US" b="1" baseline="0" dirty="0" smtClean="0"/>
              <a:t>To Post in the chat</a:t>
            </a:r>
            <a:r>
              <a:rPr lang="en-US" baseline="0" dirty="0" smtClean="0"/>
              <a:t>: https://www.oregon.gov/ode/students-and-family/healthsafety/Documents/Guidance%20for%20Limited%20In-Person%20instruction%20during%20CDL.pdf] </a:t>
            </a:r>
          </a:p>
          <a:p>
            <a:endParaRPr lang="en-US" baseline="0" dirty="0" smtClean="0"/>
          </a:p>
          <a:p>
            <a:r>
              <a:rPr lang="en-US" dirty="0" smtClean="0"/>
              <a:t>If the TA administering the ELPA Summative</a:t>
            </a:r>
            <a:r>
              <a:rPr lang="en-US" baseline="0" dirty="0" smtClean="0"/>
              <a:t> is delivering on-site instruction, via hybrid or in-person models, to the students in question (ELD or otherwise), the students would belong to a stable cohort as defined in RSSL and reflected here </a:t>
            </a:r>
            <a:r>
              <a:rPr lang="en-US" i="1" dirty="0" smtClean="0"/>
              <a:t>[RSSL, Section 1a, Page 21]</a:t>
            </a:r>
            <a:r>
              <a:rPr lang="en-US" baseline="0" dirty="0" smtClean="0"/>
              <a:t>.</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ELPA Summative is not a special education test and does n</a:t>
            </a:r>
            <a:r>
              <a:rPr lang="en-US" dirty="0" smtClean="0"/>
              <a:t>ot require the same degree or variety of interactions as, for example, speech language pathology. The second bullet therefore does not apply in this situation.</a:t>
            </a:r>
          </a:p>
          <a:p>
            <a:endParaRPr lang="en-US" baseline="0"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838D8570-03E9-477E-B428-A4E0784B98A6}" type="slidenum">
              <a:rPr lang="en-US" smtClean="0"/>
              <a:t>3</a:t>
            </a:fld>
            <a:endParaRPr lang="en-US" dirty="0"/>
          </a:p>
        </p:txBody>
      </p:sp>
    </p:spTree>
    <p:extLst>
      <p:ext uri="{BB962C8B-B14F-4D97-AF65-F5344CB8AC3E}">
        <p14:creationId xmlns:p14="http://schemas.microsoft.com/office/powerpoint/2010/main" val="2053618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a:t>
            </a:r>
          </a:p>
          <a:p>
            <a:endParaRPr lang="en-US" dirty="0" smtClean="0"/>
          </a:p>
          <a:p>
            <a:r>
              <a:rPr lang="en-US" dirty="0" smtClean="0"/>
              <a:t>I consulted with Kim Miller</a:t>
            </a:r>
            <a:r>
              <a:rPr lang="en-US" baseline="0" dirty="0" smtClean="0"/>
              <a:t> on this question.</a:t>
            </a:r>
          </a:p>
          <a:p>
            <a:endParaRPr lang="en-US" baseline="0" dirty="0" smtClean="0"/>
          </a:p>
          <a:p>
            <a:r>
              <a:rPr lang="en-US" baseline="0" dirty="0" smtClean="0"/>
              <a:t>If possible, </a:t>
            </a:r>
            <a:r>
              <a:rPr lang="en-US" baseline="0" smtClean="0"/>
              <a:t>students should not </a:t>
            </a:r>
            <a:r>
              <a:rPr lang="en-US" baseline="0" dirty="0" smtClean="0"/>
              <a:t>miss synchronous core instruction to participate in summative ELP testing, whether that instruction is in-person or remote.</a:t>
            </a:r>
          </a:p>
          <a:p>
            <a:endParaRPr lang="en-US" baseline="0" dirty="0" smtClean="0"/>
          </a:p>
          <a:p>
            <a:r>
              <a:rPr lang="en-US" baseline="0" dirty="0" smtClean="0"/>
              <a:t>It is permissible to schedule summative ELP testing during an asynchronous learning time, since the student may access this prerecorded instruction at any time.</a:t>
            </a:r>
            <a:endParaRPr lang="en-US" dirty="0" smtClean="0"/>
          </a:p>
        </p:txBody>
      </p:sp>
      <p:sp>
        <p:nvSpPr>
          <p:cNvPr id="4" name="Slide Number Placeholder 3"/>
          <p:cNvSpPr>
            <a:spLocks noGrp="1"/>
          </p:cNvSpPr>
          <p:nvPr>
            <p:ph type="sldNum" sz="quarter" idx="10"/>
          </p:nvPr>
        </p:nvSpPr>
        <p:spPr/>
        <p:txBody>
          <a:bodyPr/>
          <a:lstStyle/>
          <a:p>
            <a:fld id="{838D8570-03E9-477E-B428-A4E0784B98A6}" type="slidenum">
              <a:rPr lang="en-US" smtClean="0"/>
              <a:t>4</a:t>
            </a:fld>
            <a:endParaRPr lang="en-US" dirty="0"/>
          </a:p>
        </p:txBody>
      </p:sp>
    </p:spTree>
    <p:extLst>
      <p:ext uri="{BB962C8B-B14F-4D97-AF65-F5344CB8AC3E}">
        <p14:creationId xmlns:p14="http://schemas.microsoft.com/office/powerpoint/2010/main" val="120029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Dan/Noelle</a:t>
            </a:r>
          </a:p>
          <a:p>
            <a:endParaRPr lang="en-US" dirty="0" smtClean="0"/>
          </a:p>
          <a:p>
            <a:r>
              <a:rPr lang="en-US" dirty="0" smtClean="0"/>
              <a:t>Comprehensive information regarding the pilot Student</a:t>
            </a:r>
            <a:r>
              <a:rPr lang="en-US" baseline="0" dirty="0" smtClean="0"/>
              <a:t> Educational Equity Development Survey (SEED Survey) will be posted on the large button on the assessment team homepage by February 19, 2021. This will include a User Guide that provides needed information regarding implementation and logistics. At present, a copy of the DTC SEED Survey communication we made available last week is the only resource that is posted. </a:t>
            </a:r>
          </a:p>
          <a:p>
            <a:endParaRPr lang="en-US" baseline="0" dirty="0" smtClean="0"/>
          </a:p>
          <a:p>
            <a:r>
              <a:rPr lang="en-US" baseline="0" dirty="0" smtClean="0"/>
              <a:t>The SEED surveys will be administered remotely or in person via the secure browser within the Test Delivery System, or TAs can generate URL links that they can share with each student in their class to participate remotely. Students can access the survey with any tool that has internet access, including iPads. </a:t>
            </a:r>
          </a:p>
          <a:p>
            <a:endParaRPr lang="en-US" baseline="0" dirty="0" smtClean="0"/>
          </a:p>
          <a:p>
            <a:r>
              <a:rPr lang="en-US" baseline="0" dirty="0" smtClean="0"/>
              <a:t>Though class time can be used to allow students to complete a SEED survey, it is not appropriate for teachers to lead students through the SEED survey as an interactive classroom activity. The student’s individual responses must be collected in a manner that is not influenced by peers or educators. Student responses must reflect their personal perception. That said, we will be making some practice survey items available for educators who want to practice with students prior to participating in the pilot. We know that many of our 3</a:t>
            </a:r>
            <a:r>
              <a:rPr lang="en-US" baseline="30000" dirty="0" smtClean="0"/>
              <a:t>rd</a:t>
            </a:r>
            <a:r>
              <a:rPr lang="en-US" baseline="0" dirty="0" smtClean="0"/>
              <a:t> and 4</a:t>
            </a:r>
            <a:r>
              <a:rPr lang="en-US" baseline="30000" dirty="0" smtClean="0"/>
              <a:t>th</a:t>
            </a:r>
            <a:r>
              <a:rPr lang="en-US" baseline="0" dirty="0" smtClean="0"/>
              <a:t> grade students have yet to experience any interactions with our Test Delivery System. In order to allow parents to make informed decisions regarding participation, ODE will publish all survey items so parents, educators, and the general public know what we are asking students by February 19, 2021.</a:t>
            </a:r>
            <a:endParaRPr lang="en-US" dirty="0" smtClean="0"/>
          </a:p>
        </p:txBody>
      </p:sp>
      <p:sp>
        <p:nvSpPr>
          <p:cNvPr id="4" name="Slide Number Placeholder 3"/>
          <p:cNvSpPr>
            <a:spLocks noGrp="1"/>
          </p:cNvSpPr>
          <p:nvPr>
            <p:ph type="sldNum" sz="quarter" idx="10"/>
          </p:nvPr>
        </p:nvSpPr>
        <p:spPr/>
        <p:txBody>
          <a:bodyPr/>
          <a:lstStyle/>
          <a:p>
            <a:fld id="{838D8570-03E9-477E-B428-A4E0784B98A6}" type="slidenum">
              <a:rPr lang="en-US" smtClean="0"/>
              <a:t>5</a:t>
            </a:fld>
            <a:endParaRPr lang="en-US" dirty="0"/>
          </a:p>
        </p:txBody>
      </p:sp>
    </p:spTree>
    <p:extLst>
      <p:ext uri="{BB962C8B-B14F-4D97-AF65-F5344CB8AC3E}">
        <p14:creationId xmlns:p14="http://schemas.microsoft.com/office/powerpoint/2010/main" val="2432877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a:t>
            </a:r>
          </a:p>
          <a:p>
            <a:endParaRPr lang="en-US" dirty="0" smtClean="0"/>
          </a:p>
          <a:p>
            <a:r>
              <a:rPr lang="en-US" dirty="0" smtClean="0"/>
              <a:t>Our recently updated Secure Transmission of Secure Student Data updates</a:t>
            </a:r>
            <a:r>
              <a:rPr lang="en-US" baseline="0" dirty="0" smtClean="0"/>
              <a:t> the list of secure transmission methods. However, it does not give specific examples of how to leverage these methods. Districts may wish to share strategies in the chat (or if there is time, verbally).</a:t>
            </a:r>
            <a:endParaRPr lang="en-US" dirty="0" smtClean="0"/>
          </a:p>
        </p:txBody>
      </p:sp>
      <p:sp>
        <p:nvSpPr>
          <p:cNvPr id="4" name="Slide Number Placeholder 3"/>
          <p:cNvSpPr>
            <a:spLocks noGrp="1"/>
          </p:cNvSpPr>
          <p:nvPr>
            <p:ph type="sldNum" sz="quarter" idx="10"/>
          </p:nvPr>
        </p:nvSpPr>
        <p:spPr/>
        <p:txBody>
          <a:bodyPr/>
          <a:lstStyle/>
          <a:p>
            <a:fld id="{838D8570-03E9-477E-B428-A4E0784B98A6}" type="slidenum">
              <a:rPr lang="en-US" smtClean="0"/>
              <a:t>6</a:t>
            </a:fld>
            <a:endParaRPr lang="en-US" dirty="0"/>
          </a:p>
        </p:txBody>
      </p:sp>
    </p:spTree>
    <p:extLst>
      <p:ext uri="{BB962C8B-B14F-4D97-AF65-F5344CB8AC3E}">
        <p14:creationId xmlns:p14="http://schemas.microsoft.com/office/powerpoint/2010/main" val="2545011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smtClean="0"/>
              <a:t>Andy/Tony</a:t>
            </a:r>
            <a:endParaRPr lang="en-US" dirty="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spcBef>
                <a:spcPct val="30000"/>
              </a:spcBef>
              <a:defRPr sz="1200">
                <a:solidFill>
                  <a:schemeClr val="tx1"/>
                </a:solidFill>
                <a:latin typeface="Times New Roman" panose="02020603050405020304" pitchFamily="18" charset="0"/>
              </a:defRPr>
            </a:lvl1pPr>
            <a:lvl2pPr marL="757066" indent="-291179" defTabSz="949568">
              <a:spcBef>
                <a:spcPct val="30000"/>
              </a:spcBef>
              <a:defRPr sz="1200">
                <a:solidFill>
                  <a:schemeClr val="tx1"/>
                </a:solidFill>
                <a:latin typeface="Times New Roman" panose="02020603050405020304" pitchFamily="18" charset="0"/>
              </a:defRPr>
            </a:lvl2pPr>
            <a:lvl3pPr marL="1164717" indent="-232943" defTabSz="949568">
              <a:spcBef>
                <a:spcPct val="30000"/>
              </a:spcBef>
              <a:defRPr sz="1200">
                <a:solidFill>
                  <a:schemeClr val="tx1"/>
                </a:solidFill>
                <a:latin typeface="Times New Roman" panose="02020603050405020304" pitchFamily="18" charset="0"/>
              </a:defRPr>
            </a:lvl3pPr>
            <a:lvl4pPr marL="1630604" indent="-232943" defTabSz="949568">
              <a:spcBef>
                <a:spcPct val="30000"/>
              </a:spcBef>
              <a:defRPr sz="1200">
                <a:solidFill>
                  <a:schemeClr val="tx1"/>
                </a:solidFill>
                <a:latin typeface="Times New Roman" panose="02020603050405020304" pitchFamily="18" charset="0"/>
              </a:defRPr>
            </a:lvl4pPr>
            <a:lvl5pPr marL="2096491" indent="-232943" defTabSz="949568">
              <a:spcBef>
                <a:spcPct val="30000"/>
              </a:spcBef>
              <a:defRPr sz="1200">
                <a:solidFill>
                  <a:schemeClr val="tx1"/>
                </a:solidFill>
                <a:latin typeface="Times New Roman" panose="02020603050405020304" pitchFamily="18" charset="0"/>
              </a:defRPr>
            </a:lvl5pPr>
            <a:lvl6pPr marL="2562377" indent="-232943" defTabSz="949568" eaLnBrk="0" fontAlgn="base" hangingPunct="0">
              <a:spcBef>
                <a:spcPct val="30000"/>
              </a:spcBef>
              <a:spcAft>
                <a:spcPct val="0"/>
              </a:spcAft>
              <a:defRPr sz="1200">
                <a:solidFill>
                  <a:schemeClr val="tx1"/>
                </a:solidFill>
                <a:latin typeface="Times New Roman" panose="02020603050405020304" pitchFamily="18" charset="0"/>
              </a:defRPr>
            </a:lvl6pPr>
            <a:lvl7pPr marL="3028264" indent="-232943" defTabSz="949568" eaLnBrk="0" fontAlgn="base" hangingPunct="0">
              <a:spcBef>
                <a:spcPct val="30000"/>
              </a:spcBef>
              <a:spcAft>
                <a:spcPct val="0"/>
              </a:spcAft>
              <a:defRPr sz="1200">
                <a:solidFill>
                  <a:schemeClr val="tx1"/>
                </a:solidFill>
                <a:latin typeface="Times New Roman" panose="02020603050405020304" pitchFamily="18" charset="0"/>
              </a:defRPr>
            </a:lvl7pPr>
            <a:lvl8pPr marL="3494151" indent="-232943" defTabSz="949568" eaLnBrk="0" fontAlgn="base" hangingPunct="0">
              <a:spcBef>
                <a:spcPct val="30000"/>
              </a:spcBef>
              <a:spcAft>
                <a:spcPct val="0"/>
              </a:spcAft>
              <a:defRPr sz="1200">
                <a:solidFill>
                  <a:schemeClr val="tx1"/>
                </a:solidFill>
                <a:latin typeface="Times New Roman" panose="02020603050405020304" pitchFamily="18" charset="0"/>
              </a:defRPr>
            </a:lvl8pPr>
            <a:lvl9pPr marL="3960038" indent="-232943" defTabSz="94956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FAB8B7-C0D0-4ECC-8C7F-5077270E4120}" type="slidenum">
              <a:rPr lang="en-US" altLang="en-US" smtClean="0"/>
              <a:pPr>
                <a:spcBef>
                  <a:spcPct val="0"/>
                </a:spcBef>
              </a:pPr>
              <a:t>7</a:t>
            </a:fld>
            <a:endParaRPr lang="en-US" altLang="en-US" dirty="0"/>
          </a:p>
        </p:txBody>
      </p:sp>
    </p:spTree>
    <p:extLst>
      <p:ext uri="{BB962C8B-B14F-4D97-AF65-F5344CB8AC3E}">
        <p14:creationId xmlns:p14="http://schemas.microsoft.com/office/powerpoint/2010/main" val="3408582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dcad2003d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8dcad2003d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i="0" u="none" strike="noStrike" cap="none" dirty="0" smtClean="0">
                <a:solidFill>
                  <a:schemeClr val="dk1"/>
                </a:solidFill>
                <a:effectLst/>
                <a:latin typeface="Calibri"/>
                <a:ea typeface="Calibri"/>
                <a:cs typeface="Calibri"/>
                <a:sym typeface="Calibri"/>
              </a:rPr>
              <a:t>Slide 9: Interim Training Requirements (Facilitator 1)</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ODE has worked to reduce the work of our district testing coordinators, and this year we have implemented a roll-over process where educators from last year have already been populated in the OSAS Portal TIDE Account and will automatically have access to the Tools for Teachers resources, which launch on September 20, 2020. </a:t>
            </a:r>
          </a:p>
          <a:p>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Therefore, [</a:t>
            </a:r>
            <a:r>
              <a:rPr lang="en-US" sz="1200" b="0" i="1" u="none" strike="noStrike" cap="none" dirty="0" smtClean="0">
                <a:solidFill>
                  <a:schemeClr val="dk1"/>
                </a:solidFill>
                <a:effectLst/>
                <a:latin typeface="Calibri"/>
                <a:ea typeface="Calibri"/>
                <a:cs typeface="Calibri"/>
                <a:sym typeface="Calibri"/>
              </a:rPr>
              <a:t>Click</a:t>
            </a:r>
            <a:r>
              <a:rPr lang="en-US" sz="1200" b="0" i="1" u="none" strike="noStrike" cap="none" baseline="0" dirty="0" smtClean="0">
                <a:solidFill>
                  <a:schemeClr val="dk1"/>
                </a:solidFill>
                <a:effectLst/>
                <a:latin typeface="Calibri"/>
                <a:ea typeface="Calibri"/>
                <a:cs typeface="Calibri"/>
                <a:sym typeface="Calibri"/>
              </a:rPr>
              <a:t> Animation]</a:t>
            </a:r>
            <a:r>
              <a:rPr lang="en-US" sz="1200" b="0" i="0" u="none" strike="noStrike" cap="none" dirty="0" smtClean="0">
                <a:solidFill>
                  <a:schemeClr val="dk1"/>
                </a:solidFill>
                <a:effectLst/>
                <a:latin typeface="Calibri"/>
                <a:ea typeface="Calibri"/>
                <a:cs typeface="Calibri"/>
                <a:sym typeface="Calibri"/>
              </a:rPr>
              <a:t> if you were an educators who completed the 2019-20 TA requirements, you would only need to provide evidence they have completed Module 8 - Interim Assessment Remote Administration and Test Security in order for the Interim Assessment test group to be assigned.</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However, [</a:t>
            </a:r>
            <a:r>
              <a:rPr lang="en-US" sz="1200" b="0" i="1" u="none" strike="noStrike" cap="none" dirty="0" smtClean="0">
                <a:solidFill>
                  <a:schemeClr val="dk1"/>
                </a:solidFill>
                <a:effectLst/>
                <a:latin typeface="Calibri"/>
                <a:ea typeface="Calibri"/>
                <a:cs typeface="Calibri"/>
                <a:sym typeface="Calibri"/>
              </a:rPr>
              <a:t>Click</a:t>
            </a:r>
            <a:r>
              <a:rPr lang="en-US" sz="1200" b="0" i="1" u="none" strike="noStrike" cap="none" baseline="0" dirty="0" smtClean="0">
                <a:solidFill>
                  <a:schemeClr val="dk1"/>
                </a:solidFill>
                <a:effectLst/>
                <a:latin typeface="Calibri"/>
                <a:ea typeface="Calibri"/>
                <a:cs typeface="Calibri"/>
                <a:sym typeface="Calibri"/>
              </a:rPr>
              <a:t> Animation]</a:t>
            </a:r>
            <a:r>
              <a:rPr lang="en-US" sz="1200" b="0" i="0" u="none" strike="noStrike" cap="none" dirty="0" smtClean="0">
                <a:solidFill>
                  <a:schemeClr val="dk1"/>
                </a:solidFill>
                <a:effectLst/>
                <a:latin typeface="Calibri"/>
                <a:ea typeface="Calibri"/>
                <a:cs typeface="Calibri"/>
                <a:sym typeface="Calibri"/>
              </a:rPr>
              <a:t> if an educator did not have a TA user account from the 2019-20 instructional year or  if the educator has transitioned to a new district which is different from last year. </a:t>
            </a:r>
          </a:p>
          <a:p>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a:t>
            </a:r>
            <a:r>
              <a:rPr lang="en-US" sz="1200" b="0" i="1" u="none" strike="noStrike" cap="none" dirty="0" smtClean="0">
                <a:solidFill>
                  <a:schemeClr val="dk1"/>
                </a:solidFill>
                <a:effectLst/>
                <a:latin typeface="Calibri"/>
                <a:ea typeface="Calibri"/>
                <a:cs typeface="Calibri"/>
                <a:sym typeface="Calibri"/>
              </a:rPr>
              <a:t>Click</a:t>
            </a:r>
            <a:r>
              <a:rPr lang="en-US" sz="1200" b="0" i="1" u="none" strike="noStrike" cap="none" baseline="0" dirty="0" smtClean="0">
                <a:solidFill>
                  <a:schemeClr val="dk1"/>
                </a:solidFill>
                <a:effectLst/>
                <a:latin typeface="Calibri"/>
                <a:ea typeface="Calibri"/>
                <a:cs typeface="Calibri"/>
                <a:sym typeface="Calibri"/>
              </a:rPr>
              <a:t> Animation]</a:t>
            </a:r>
            <a:r>
              <a:rPr lang="en-US" sz="1200" b="0" i="0" u="none" strike="noStrike" cap="none" dirty="0" smtClean="0">
                <a:solidFill>
                  <a:schemeClr val="dk1"/>
                </a:solidFill>
                <a:effectLst/>
                <a:latin typeface="Calibri"/>
                <a:ea typeface="Calibri"/>
                <a:cs typeface="Calibri"/>
                <a:sym typeface="Calibri"/>
              </a:rPr>
              <a:t> They must complete the reading requirements in Table 5 of the Test Administration Manual and also complete training modules 2, 3, and 4. </a:t>
            </a:r>
          </a:p>
          <a:p>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Once</a:t>
            </a:r>
            <a:r>
              <a:rPr lang="en-US" sz="1200" b="0" i="0" u="none" strike="noStrike" cap="none" baseline="0" dirty="0" smtClean="0">
                <a:solidFill>
                  <a:schemeClr val="dk1"/>
                </a:solidFill>
                <a:effectLst/>
                <a:latin typeface="Calibri"/>
                <a:ea typeface="Calibri"/>
                <a:cs typeface="Calibri"/>
                <a:sym typeface="Calibri"/>
              </a:rPr>
              <a:t> these requirements had been fulfilled </a:t>
            </a:r>
            <a:r>
              <a:rPr lang="en-US" sz="1200" b="0" i="0" u="none" strike="noStrike" cap="none" dirty="0" smtClean="0">
                <a:solidFill>
                  <a:schemeClr val="dk1"/>
                </a:solidFill>
                <a:effectLst/>
                <a:latin typeface="Calibri"/>
                <a:ea typeface="Calibri"/>
                <a:cs typeface="Calibri"/>
                <a:sym typeface="Calibri"/>
              </a:rPr>
              <a:t>[</a:t>
            </a:r>
            <a:r>
              <a:rPr lang="en-US" sz="1200" b="0" i="1" u="none" strike="noStrike" cap="none" dirty="0" smtClean="0">
                <a:solidFill>
                  <a:schemeClr val="dk1"/>
                </a:solidFill>
                <a:effectLst/>
                <a:latin typeface="Calibri"/>
                <a:ea typeface="Calibri"/>
                <a:cs typeface="Calibri"/>
                <a:sym typeface="Calibri"/>
              </a:rPr>
              <a:t>Click</a:t>
            </a:r>
            <a:r>
              <a:rPr lang="en-US" sz="1200" b="0" i="1" u="none" strike="noStrike" cap="none" baseline="0" dirty="0" smtClean="0">
                <a:solidFill>
                  <a:schemeClr val="dk1"/>
                </a:solidFill>
                <a:effectLst/>
                <a:latin typeface="Calibri"/>
                <a:ea typeface="Calibri"/>
                <a:cs typeface="Calibri"/>
                <a:sym typeface="Calibri"/>
              </a:rPr>
              <a:t> Animation]</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baseline="0" dirty="0" smtClean="0">
                <a:solidFill>
                  <a:schemeClr val="dk1"/>
                </a:solidFill>
                <a:effectLst/>
                <a:latin typeface="Calibri"/>
                <a:ea typeface="Calibri"/>
                <a:cs typeface="Calibri"/>
                <a:sym typeface="Calibri"/>
              </a:rPr>
              <a:t> the final step would be </a:t>
            </a:r>
            <a:r>
              <a:rPr lang="en-US" sz="1200" b="0" i="0" u="none" strike="noStrike" cap="none" dirty="0" smtClean="0">
                <a:solidFill>
                  <a:schemeClr val="dk1"/>
                </a:solidFill>
                <a:effectLst/>
                <a:latin typeface="Calibri"/>
                <a:ea typeface="Calibri"/>
                <a:cs typeface="Calibri"/>
                <a:sym typeface="Calibri"/>
              </a:rPr>
              <a:t>completing Module 8</a:t>
            </a:r>
            <a:r>
              <a:rPr lang="en-US" sz="1200" b="0" i="0" u="none" strike="noStrike" cap="none" baseline="0" dirty="0" smtClean="0">
                <a:solidFill>
                  <a:schemeClr val="dk1"/>
                </a:solidFill>
                <a:effectLst/>
                <a:latin typeface="Calibri"/>
                <a:ea typeface="Calibri"/>
                <a:cs typeface="Calibri"/>
                <a:sym typeface="Calibri"/>
              </a:rPr>
              <a:t> to have the interim assessment test group assigned. </a:t>
            </a:r>
            <a:r>
              <a:rPr lang="en-US" sz="1200" b="0" i="0" u="none" strike="noStrike" cap="none" dirty="0" smtClean="0">
                <a:solidFill>
                  <a:schemeClr val="dk1"/>
                </a:solidFill>
                <a:effectLst/>
                <a:latin typeface="Calibri"/>
                <a:ea typeface="Calibri"/>
                <a:cs typeface="Calibri"/>
                <a:sym typeface="Calibri"/>
              </a:rPr>
              <a:t> </a:t>
            </a:r>
          </a:p>
          <a:p>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Note</a:t>
            </a:r>
            <a:r>
              <a:rPr lang="en-US" sz="1200" b="0" i="0" u="none" strike="noStrike" cap="none" dirty="0" smtClean="0">
                <a:solidFill>
                  <a:schemeClr val="dk1"/>
                </a:solidFill>
                <a:effectLst/>
                <a:latin typeface="Calibri"/>
                <a:ea typeface="Calibri"/>
                <a:cs typeface="Calibri"/>
                <a:sym typeface="Calibri"/>
              </a:rPr>
              <a:t> These training modules have already been updated for the 2020 -21 instructional year, and have been </a:t>
            </a:r>
            <a:r>
              <a:rPr lang="en-US" sz="1200" b="0" i="0" u="none" strike="noStrike" cap="none" dirty="0" err="1" smtClean="0">
                <a:solidFill>
                  <a:schemeClr val="dk1"/>
                </a:solidFill>
                <a:effectLst/>
                <a:latin typeface="Calibri"/>
                <a:ea typeface="Calibri"/>
                <a:cs typeface="Calibri"/>
                <a:sym typeface="Calibri"/>
              </a:rPr>
              <a:t>beed</a:t>
            </a:r>
            <a:r>
              <a:rPr lang="en-US" sz="1200" b="0" i="0" u="none" strike="noStrike" cap="none" dirty="0" smtClean="0">
                <a:solidFill>
                  <a:schemeClr val="dk1"/>
                </a:solidFill>
                <a:effectLst/>
                <a:latin typeface="Calibri"/>
                <a:ea typeface="Calibri"/>
                <a:cs typeface="Calibri"/>
                <a:sym typeface="Calibri"/>
              </a:rPr>
              <a:t> posted to the ODE Training web</a:t>
            </a:r>
            <a:r>
              <a:rPr lang="en-US" sz="1200" b="0" i="0" u="none" strike="noStrike" cap="none" baseline="0" dirty="0" smtClean="0">
                <a:solidFill>
                  <a:schemeClr val="dk1"/>
                </a:solidFill>
                <a:effectLst/>
                <a:latin typeface="Calibri"/>
                <a:ea typeface="Calibri"/>
                <a:cs typeface="Calibri"/>
                <a:sym typeface="Calibri"/>
              </a:rPr>
              <a:t> page.</a:t>
            </a:r>
            <a:endParaRPr lang="en-US" sz="1200" b="0" i="0" u="none" strike="noStrike" cap="none" dirty="0" smtClean="0">
              <a:solidFill>
                <a:schemeClr val="dk1"/>
              </a:solidFill>
              <a:effectLst/>
              <a:latin typeface="Calibri"/>
              <a:ea typeface="Calibri"/>
              <a:cs typeface="Calibri"/>
              <a:sym typeface="Calibri"/>
            </a:endParaRPr>
          </a:p>
          <a:p>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Resources:</a:t>
            </a:r>
          </a:p>
          <a:p>
            <a:pPr lvl="0"/>
            <a:r>
              <a:rPr lang="en-US" sz="1200" b="0" i="0" u="none" strike="noStrike" cap="none" dirty="0" smtClean="0">
                <a:solidFill>
                  <a:schemeClr val="dk1"/>
                </a:solidFill>
                <a:effectLst/>
                <a:latin typeface="Calibri"/>
                <a:ea typeface="Calibri"/>
                <a:cs typeface="Calibri"/>
                <a:sym typeface="Calibri"/>
              </a:rPr>
              <a:t>Module 8 - Interims: Remote Administration and Test Security</a:t>
            </a:r>
          </a:p>
          <a:p>
            <a:pPr lvl="1"/>
            <a:r>
              <a:rPr lang="en-US" sz="1200" b="0" i="0" u="sng" strike="noStrike" cap="none" dirty="0" smtClean="0">
                <a:solidFill>
                  <a:schemeClr val="dk1"/>
                </a:solidFill>
                <a:effectLst/>
                <a:latin typeface="Calibri"/>
                <a:ea typeface="Calibri"/>
                <a:cs typeface="Calibri"/>
                <a:sym typeface="Calibri"/>
                <a:hlinkClick r:id="rId3"/>
              </a:rPr>
              <a:t>Facilitation Guide​</a:t>
            </a:r>
            <a:r>
              <a:rPr lang="en-US" sz="1200" b="0" i="0" u="none" strike="noStrike" cap="none" dirty="0" smtClean="0">
                <a:solidFill>
                  <a:schemeClr val="dk1"/>
                </a:solidFill>
                <a:effectLst/>
                <a:latin typeface="Calibri"/>
                <a:ea typeface="Calibri"/>
                <a:cs typeface="Calibri"/>
                <a:sym typeface="Calibri"/>
              </a:rPr>
              <a:t>​​, </a:t>
            </a:r>
            <a:r>
              <a:rPr lang="en-US" sz="1200" b="0" i="0" u="sng" strike="noStrike" cap="none" dirty="0" err="1" smtClean="0">
                <a:solidFill>
                  <a:schemeClr val="dk1"/>
                </a:solidFill>
                <a:effectLst/>
                <a:latin typeface="Calibri"/>
                <a:ea typeface="Calibri"/>
                <a:cs typeface="Calibri"/>
                <a:sym typeface="Calibri"/>
                <a:hlinkClick r:id="rId4"/>
              </a:rPr>
              <a:t>Powe</a:t>
            </a:r>
            <a:r>
              <a:rPr lang="en-US" sz="1200" b="0" i="0" u="sng" strike="noStrike" cap="none" dirty="0" smtClean="0">
                <a:solidFill>
                  <a:schemeClr val="dk1"/>
                </a:solidFill>
                <a:effectLst/>
                <a:latin typeface="Calibri"/>
                <a:ea typeface="Calibri"/>
                <a:cs typeface="Calibri"/>
                <a:sym typeface="Calibri"/>
                <a:hlinkClick r:id="rId4"/>
              </a:rPr>
              <a:t>​</a:t>
            </a:r>
            <a:r>
              <a:rPr lang="en-US" sz="1200" b="0" i="0" u="sng" strike="noStrike" cap="none" dirty="0" err="1" smtClean="0">
                <a:solidFill>
                  <a:schemeClr val="dk1"/>
                </a:solidFill>
                <a:effectLst/>
                <a:latin typeface="Calibri"/>
                <a:ea typeface="Calibri"/>
                <a:cs typeface="Calibri"/>
                <a:sym typeface="Calibri"/>
                <a:hlinkClick r:id="rId4"/>
              </a:rPr>
              <a:t>rPoint</a:t>
            </a:r>
            <a:r>
              <a:rPr lang="en-US" sz="1200" b="0" i="0" u="none" strike="noStrike" cap="none" dirty="0" smtClean="0">
                <a:solidFill>
                  <a:schemeClr val="dk1"/>
                </a:solidFill>
                <a:effectLst/>
                <a:latin typeface="Calibri"/>
                <a:ea typeface="Calibri"/>
                <a:cs typeface="Calibri"/>
                <a:sym typeface="Calibri"/>
              </a:rPr>
              <a:t> and </a:t>
            </a:r>
            <a:r>
              <a:rPr lang="en-US" sz="1200" b="0" i="0" u="sng" strike="noStrike" cap="none" dirty="0" smtClean="0">
                <a:solidFill>
                  <a:schemeClr val="dk1"/>
                </a:solidFill>
                <a:effectLst/>
                <a:latin typeface="Calibri"/>
                <a:ea typeface="Calibri"/>
                <a:cs typeface="Calibri"/>
                <a:sym typeface="Calibri"/>
                <a:hlinkClick r:id="rId5"/>
              </a:rPr>
              <a:t>PowerPoint with Audio​ </a:t>
            </a:r>
            <a:r>
              <a:rPr lang="en-US" sz="1200" b="0" i="0" u="none" strike="noStrike" cap="none" dirty="0" smtClean="0">
                <a:solidFill>
                  <a:schemeClr val="dk1"/>
                </a:solidFill>
                <a:effectLst/>
                <a:latin typeface="Calibri"/>
                <a:ea typeface="Calibri"/>
                <a:cs typeface="Calibri"/>
                <a:sym typeface="Calibri"/>
              </a:rPr>
              <a:t>​</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 </a:t>
            </a:r>
            <a:r>
              <a:rPr lang="en-US" sz="1200" b="0" i="0" u="sng" strike="noStrike" cap="none" dirty="0" smtClean="0">
                <a:solidFill>
                  <a:schemeClr val="dk1"/>
                </a:solidFill>
                <a:effectLst/>
                <a:latin typeface="Calibri"/>
                <a:ea typeface="Calibri"/>
                <a:cs typeface="Calibri"/>
                <a:sym typeface="Calibri"/>
                <a:hlinkClick r:id="rId6"/>
              </a:rPr>
              <a:t>Assessment Training Materials</a:t>
            </a:r>
            <a:endParaRPr lang="en-US" sz="1200" b="0" i="0" u="none" strike="noStrike" cap="none" dirty="0">
              <a:solidFill>
                <a:schemeClr val="dk1"/>
              </a:solidFill>
              <a:effectLst/>
              <a:latin typeface="Calibri"/>
              <a:ea typeface="Calibri"/>
              <a:cs typeface="Calibri"/>
              <a:sym typeface="Calibri"/>
            </a:endParaRPr>
          </a:p>
        </p:txBody>
      </p:sp>
    </p:spTree>
    <p:extLst>
      <p:ext uri="{BB962C8B-B14F-4D97-AF65-F5344CB8AC3E}">
        <p14:creationId xmlns:p14="http://schemas.microsoft.com/office/powerpoint/2010/main" val="55596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spcBef>
                <a:spcPct val="30000"/>
              </a:spcBef>
              <a:defRPr sz="1200">
                <a:solidFill>
                  <a:schemeClr val="tx1"/>
                </a:solidFill>
                <a:latin typeface="Times New Roman" panose="02020603050405020304" pitchFamily="18" charset="0"/>
              </a:defRPr>
            </a:lvl1pPr>
            <a:lvl2pPr marL="757066" indent="-291179" defTabSz="949568">
              <a:spcBef>
                <a:spcPct val="30000"/>
              </a:spcBef>
              <a:defRPr sz="1200">
                <a:solidFill>
                  <a:schemeClr val="tx1"/>
                </a:solidFill>
                <a:latin typeface="Times New Roman" panose="02020603050405020304" pitchFamily="18" charset="0"/>
              </a:defRPr>
            </a:lvl2pPr>
            <a:lvl3pPr marL="1164717" indent="-232943" defTabSz="949568">
              <a:spcBef>
                <a:spcPct val="30000"/>
              </a:spcBef>
              <a:defRPr sz="1200">
                <a:solidFill>
                  <a:schemeClr val="tx1"/>
                </a:solidFill>
                <a:latin typeface="Times New Roman" panose="02020603050405020304" pitchFamily="18" charset="0"/>
              </a:defRPr>
            </a:lvl3pPr>
            <a:lvl4pPr marL="1630604" indent="-232943" defTabSz="949568">
              <a:spcBef>
                <a:spcPct val="30000"/>
              </a:spcBef>
              <a:defRPr sz="1200">
                <a:solidFill>
                  <a:schemeClr val="tx1"/>
                </a:solidFill>
                <a:latin typeface="Times New Roman" panose="02020603050405020304" pitchFamily="18" charset="0"/>
              </a:defRPr>
            </a:lvl4pPr>
            <a:lvl5pPr marL="2096491" indent="-232943" defTabSz="949568">
              <a:spcBef>
                <a:spcPct val="30000"/>
              </a:spcBef>
              <a:defRPr sz="1200">
                <a:solidFill>
                  <a:schemeClr val="tx1"/>
                </a:solidFill>
                <a:latin typeface="Times New Roman" panose="02020603050405020304" pitchFamily="18" charset="0"/>
              </a:defRPr>
            </a:lvl5pPr>
            <a:lvl6pPr marL="2562377" indent="-232943" defTabSz="949568" eaLnBrk="0" fontAlgn="base" hangingPunct="0">
              <a:spcBef>
                <a:spcPct val="30000"/>
              </a:spcBef>
              <a:spcAft>
                <a:spcPct val="0"/>
              </a:spcAft>
              <a:defRPr sz="1200">
                <a:solidFill>
                  <a:schemeClr val="tx1"/>
                </a:solidFill>
                <a:latin typeface="Times New Roman" panose="02020603050405020304" pitchFamily="18" charset="0"/>
              </a:defRPr>
            </a:lvl6pPr>
            <a:lvl7pPr marL="3028264" indent="-232943" defTabSz="949568" eaLnBrk="0" fontAlgn="base" hangingPunct="0">
              <a:spcBef>
                <a:spcPct val="30000"/>
              </a:spcBef>
              <a:spcAft>
                <a:spcPct val="0"/>
              </a:spcAft>
              <a:defRPr sz="1200">
                <a:solidFill>
                  <a:schemeClr val="tx1"/>
                </a:solidFill>
                <a:latin typeface="Times New Roman" panose="02020603050405020304" pitchFamily="18" charset="0"/>
              </a:defRPr>
            </a:lvl7pPr>
            <a:lvl8pPr marL="3494151" indent="-232943" defTabSz="949568" eaLnBrk="0" fontAlgn="base" hangingPunct="0">
              <a:spcBef>
                <a:spcPct val="30000"/>
              </a:spcBef>
              <a:spcAft>
                <a:spcPct val="0"/>
              </a:spcAft>
              <a:defRPr sz="1200">
                <a:solidFill>
                  <a:schemeClr val="tx1"/>
                </a:solidFill>
                <a:latin typeface="Times New Roman" panose="02020603050405020304" pitchFamily="18" charset="0"/>
              </a:defRPr>
            </a:lvl8pPr>
            <a:lvl9pPr marL="3960038" indent="-232943" defTabSz="94956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FAB8B7-C0D0-4ECC-8C7F-5077270E4120}" type="slidenum">
              <a:rPr lang="en-US" altLang="en-US" smtClean="0"/>
              <a:pPr>
                <a:spcBef>
                  <a:spcPct val="0"/>
                </a:spcBef>
              </a:pPr>
              <a:t>9</a:t>
            </a:fld>
            <a:endParaRPr lang="en-US" altLang="en-US" dirty="0"/>
          </a:p>
        </p:txBody>
      </p:sp>
    </p:spTree>
    <p:extLst>
      <p:ext uri="{BB962C8B-B14F-4D97-AF65-F5344CB8AC3E}">
        <p14:creationId xmlns:p14="http://schemas.microsoft.com/office/powerpoint/2010/main" val="36120072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Logo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326251"/>
            <a:ext cx="6207236" cy="23151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326251"/>
            <a:ext cx="6207236" cy="23151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326251"/>
            <a:ext cx="6207236" cy="2315175"/>
          </a:xfrm>
          <a:prstGeom prst="rect">
            <a:avLst/>
          </a:prstGeom>
        </p:spPr>
      </p:pic>
    </p:spTree>
    <p:extLst>
      <p:ext uri="{BB962C8B-B14F-4D97-AF65-F5344CB8AC3E}">
        <p14:creationId xmlns:p14="http://schemas.microsoft.com/office/powerpoint/2010/main" val="3855730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992834"/>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992834"/>
            <a:ext cx="617220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3593040"/>
            <a:ext cx="3932237"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1801367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999813"/>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1999819"/>
            <a:ext cx="617220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839788" y="3613978"/>
            <a:ext cx="3932237" cy="228991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2461502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3"/>
        <p:cNvGrpSpPr/>
        <p:nvPr/>
      </p:nvGrpSpPr>
      <p:grpSpPr>
        <a:xfrm>
          <a:off x="0" y="0"/>
          <a:ext cx="0" cy="0"/>
          <a:chOff x="0" y="0"/>
          <a:chExt cx="0" cy="0"/>
        </a:xfrm>
      </p:grpSpPr>
      <p:sp>
        <p:nvSpPr>
          <p:cNvPr id="64" name="Google Shape;64;g61d6a94471_0_362"/>
          <p:cNvSpPr txBox="1">
            <a:spLocks noGrp="1"/>
          </p:cNvSpPr>
          <p:nvPr>
            <p:ph type="title"/>
          </p:nvPr>
        </p:nvSpPr>
        <p:spPr>
          <a:xfrm>
            <a:off x="838200" y="1998486"/>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g61d6a94471_0_362"/>
          <p:cNvSpPr txBox="1">
            <a:spLocks noGrp="1"/>
          </p:cNvSpPr>
          <p:nvPr>
            <p:ph type="body" idx="1"/>
          </p:nvPr>
        </p:nvSpPr>
        <p:spPr>
          <a:xfrm>
            <a:off x="838200" y="3427255"/>
            <a:ext cx="10515600" cy="27498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253754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Logo/Title">
  <p:cSld name="Logo/Title">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g61d6a94471_0_359"/>
          <p:cNvSpPr txBox="1">
            <a:spLocks noGrp="1"/>
          </p:cNvSpPr>
          <p:nvPr>
            <p:ph type="title"/>
          </p:nvPr>
        </p:nvSpPr>
        <p:spPr>
          <a:xfrm>
            <a:off x="838200" y="4462480"/>
            <a:ext cx="10515600" cy="13257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Calibri"/>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4" name="Google Shape;74;g61d6a94471_0_359"/>
          <p:cNvPicPr preferRelativeResize="0"/>
          <p:nvPr/>
        </p:nvPicPr>
        <p:blipFill rotWithShape="1">
          <a:blip r:embed="rId3">
            <a:alphaModFix/>
          </a:blip>
          <a:srcRect/>
          <a:stretch/>
        </p:blipFill>
        <p:spPr>
          <a:xfrm>
            <a:off x="4414787" y="678080"/>
            <a:ext cx="6207237" cy="2315174"/>
          </a:xfrm>
          <a:prstGeom prst="rect">
            <a:avLst/>
          </a:prstGeom>
          <a:noFill/>
          <a:ln>
            <a:noFill/>
          </a:ln>
        </p:spPr>
      </p:pic>
    </p:spTree>
    <p:extLst>
      <p:ext uri="{BB962C8B-B14F-4D97-AF65-F5344CB8AC3E}">
        <p14:creationId xmlns:p14="http://schemas.microsoft.com/office/powerpoint/2010/main" val="2572744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75"/>
        <p:cNvGrpSpPr/>
        <p:nvPr/>
      </p:nvGrpSpPr>
      <p:grpSpPr>
        <a:xfrm>
          <a:off x="0" y="0"/>
          <a:ext cx="0" cy="0"/>
          <a:chOff x="0" y="0"/>
          <a:chExt cx="0" cy="0"/>
        </a:xfrm>
      </p:grpSpPr>
      <p:sp>
        <p:nvSpPr>
          <p:cNvPr id="76" name="Google Shape;76;g61d6a94471_0_369"/>
          <p:cNvSpPr txBox="1">
            <a:spLocks noGrp="1"/>
          </p:cNvSpPr>
          <p:nvPr>
            <p:ph type="ctrTitle"/>
          </p:nvPr>
        </p:nvSpPr>
        <p:spPr>
          <a:xfrm>
            <a:off x="1524000" y="1982367"/>
            <a:ext cx="9144000" cy="2274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g61d6a94471_0_369"/>
          <p:cNvSpPr txBox="1">
            <a:spLocks noGrp="1"/>
          </p:cNvSpPr>
          <p:nvPr>
            <p:ph type="subTitle" idx="1"/>
          </p:nvPr>
        </p:nvSpPr>
        <p:spPr>
          <a:xfrm>
            <a:off x="1524000" y="4348915"/>
            <a:ext cx="9144000" cy="1655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1023989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Logo only">
  <p:cSld name="Logo only">
    <p:bg>
      <p:bgPr>
        <a:blipFill>
          <a:blip r:embed="rId2">
            <a:alphaModFix/>
          </a:blip>
          <a:stretch>
            <a:fillRect/>
          </a:stretch>
        </a:blipFill>
        <a:effectLst/>
      </p:bgPr>
    </p:bg>
    <p:spTree>
      <p:nvGrpSpPr>
        <p:cNvPr id="1" name="Shape 78"/>
        <p:cNvGrpSpPr/>
        <p:nvPr/>
      </p:nvGrpSpPr>
      <p:grpSpPr>
        <a:xfrm>
          <a:off x="0" y="0"/>
          <a:ext cx="0" cy="0"/>
          <a:chOff x="0" y="0"/>
          <a:chExt cx="0" cy="0"/>
        </a:xfrm>
      </p:grpSpPr>
      <p:pic>
        <p:nvPicPr>
          <p:cNvPr id="79" name="Google Shape;79;g61d6a94471_0_374"/>
          <p:cNvPicPr preferRelativeResize="0"/>
          <p:nvPr/>
        </p:nvPicPr>
        <p:blipFill rotWithShape="1">
          <a:blip r:embed="rId3">
            <a:alphaModFix/>
          </a:blip>
          <a:srcRect/>
          <a:stretch/>
        </p:blipFill>
        <p:spPr>
          <a:xfrm>
            <a:off x="3009771" y="2326251"/>
            <a:ext cx="6207237" cy="2315174"/>
          </a:xfrm>
          <a:prstGeom prst="rect">
            <a:avLst/>
          </a:prstGeom>
          <a:noFill/>
          <a:ln>
            <a:noFill/>
          </a:ln>
        </p:spPr>
      </p:pic>
      <p:pic>
        <p:nvPicPr>
          <p:cNvPr id="80" name="Google Shape;80;g61d6a94471_0_374"/>
          <p:cNvPicPr preferRelativeResize="0"/>
          <p:nvPr/>
        </p:nvPicPr>
        <p:blipFill rotWithShape="1">
          <a:blip r:embed="rId3">
            <a:alphaModFix/>
          </a:blip>
          <a:srcRect/>
          <a:stretch/>
        </p:blipFill>
        <p:spPr>
          <a:xfrm>
            <a:off x="3009771" y="2326251"/>
            <a:ext cx="6207237" cy="2315174"/>
          </a:xfrm>
          <a:prstGeom prst="rect">
            <a:avLst/>
          </a:prstGeom>
          <a:noFill/>
          <a:ln>
            <a:noFill/>
          </a:ln>
        </p:spPr>
      </p:pic>
      <p:pic>
        <p:nvPicPr>
          <p:cNvPr id="81" name="Google Shape;81;g61d6a94471_0_374"/>
          <p:cNvPicPr preferRelativeResize="0"/>
          <p:nvPr/>
        </p:nvPicPr>
        <p:blipFill rotWithShape="1">
          <a:blip r:embed="rId3">
            <a:alphaModFix/>
          </a:blip>
          <a:srcRect/>
          <a:stretch/>
        </p:blipFill>
        <p:spPr>
          <a:xfrm>
            <a:off x="3009771" y="2326251"/>
            <a:ext cx="6207237" cy="2315174"/>
          </a:xfrm>
          <a:prstGeom prst="rect">
            <a:avLst/>
          </a:prstGeom>
          <a:noFill/>
          <a:ln>
            <a:noFill/>
          </a:ln>
        </p:spPr>
      </p:pic>
    </p:spTree>
    <p:extLst>
      <p:ext uri="{BB962C8B-B14F-4D97-AF65-F5344CB8AC3E}">
        <p14:creationId xmlns:p14="http://schemas.microsoft.com/office/powerpoint/2010/main" val="3577567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82"/>
        <p:cNvGrpSpPr/>
        <p:nvPr/>
      </p:nvGrpSpPr>
      <p:grpSpPr>
        <a:xfrm>
          <a:off x="0" y="0"/>
          <a:ext cx="0" cy="0"/>
          <a:chOff x="0" y="0"/>
          <a:chExt cx="0" cy="0"/>
        </a:xfrm>
      </p:grpSpPr>
      <p:sp>
        <p:nvSpPr>
          <p:cNvPr id="83" name="Google Shape;83;g61d6a94471_0_378"/>
          <p:cNvSpPr txBox="1">
            <a:spLocks noGrp="1"/>
          </p:cNvSpPr>
          <p:nvPr>
            <p:ph type="title"/>
          </p:nvPr>
        </p:nvSpPr>
        <p:spPr>
          <a:xfrm>
            <a:off x="831851" y="1982363"/>
            <a:ext cx="10515600" cy="25800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g61d6a94471_0_378"/>
          <p:cNvSpPr txBox="1">
            <a:spLocks noGrp="1"/>
          </p:cNvSpPr>
          <p:nvPr>
            <p:ph type="body" idx="1"/>
          </p:nvPr>
        </p:nvSpPr>
        <p:spPr>
          <a:xfrm>
            <a:off x="831851" y="4589468"/>
            <a:ext cx="10515600" cy="1500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extLst>
      <p:ext uri="{BB962C8B-B14F-4D97-AF65-F5344CB8AC3E}">
        <p14:creationId xmlns:p14="http://schemas.microsoft.com/office/powerpoint/2010/main" val="27426184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85"/>
        <p:cNvGrpSpPr/>
        <p:nvPr/>
      </p:nvGrpSpPr>
      <p:grpSpPr>
        <a:xfrm>
          <a:off x="0" y="0"/>
          <a:ext cx="0" cy="0"/>
          <a:chOff x="0" y="0"/>
          <a:chExt cx="0" cy="0"/>
        </a:xfrm>
      </p:grpSpPr>
      <p:sp>
        <p:nvSpPr>
          <p:cNvPr id="86" name="Google Shape;86;g61d6a94471_0_381"/>
          <p:cNvSpPr txBox="1">
            <a:spLocks noGrp="1"/>
          </p:cNvSpPr>
          <p:nvPr>
            <p:ph type="title"/>
          </p:nvPr>
        </p:nvSpPr>
        <p:spPr>
          <a:xfrm>
            <a:off x="838200" y="1998486"/>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g61d6a94471_0_381"/>
          <p:cNvSpPr txBox="1">
            <a:spLocks noGrp="1"/>
          </p:cNvSpPr>
          <p:nvPr>
            <p:ph type="body" idx="1"/>
          </p:nvPr>
        </p:nvSpPr>
        <p:spPr>
          <a:xfrm>
            <a:off x="838200" y="3427255"/>
            <a:ext cx="5181600" cy="27498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g61d6a94471_0_381"/>
          <p:cNvSpPr txBox="1">
            <a:spLocks noGrp="1"/>
          </p:cNvSpPr>
          <p:nvPr>
            <p:ph type="body" idx="2"/>
          </p:nvPr>
        </p:nvSpPr>
        <p:spPr>
          <a:xfrm>
            <a:off x="6172200" y="3427255"/>
            <a:ext cx="5181600" cy="27498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980640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89"/>
        <p:cNvGrpSpPr/>
        <p:nvPr/>
      </p:nvGrpSpPr>
      <p:grpSpPr>
        <a:xfrm>
          <a:off x="0" y="0"/>
          <a:ext cx="0" cy="0"/>
          <a:chOff x="0" y="0"/>
          <a:chExt cx="0" cy="0"/>
        </a:xfrm>
      </p:grpSpPr>
      <p:sp>
        <p:nvSpPr>
          <p:cNvPr id="90" name="Google Shape;90;g61d6a94471_0_385"/>
          <p:cNvSpPr txBox="1">
            <a:spLocks noGrp="1"/>
          </p:cNvSpPr>
          <p:nvPr>
            <p:ph type="title"/>
          </p:nvPr>
        </p:nvSpPr>
        <p:spPr>
          <a:xfrm>
            <a:off x="839788" y="2002541"/>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g61d6a94471_0_385"/>
          <p:cNvSpPr txBox="1">
            <a:spLocks noGrp="1"/>
          </p:cNvSpPr>
          <p:nvPr>
            <p:ph type="body" idx="1"/>
          </p:nvPr>
        </p:nvSpPr>
        <p:spPr>
          <a:xfrm>
            <a:off x="839789" y="3440161"/>
            <a:ext cx="5157600" cy="823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2" name="Google Shape;92;g61d6a94471_0_385"/>
          <p:cNvSpPr txBox="1">
            <a:spLocks noGrp="1"/>
          </p:cNvSpPr>
          <p:nvPr>
            <p:ph type="body" idx="2"/>
          </p:nvPr>
        </p:nvSpPr>
        <p:spPr>
          <a:xfrm>
            <a:off x="839789" y="4341655"/>
            <a:ext cx="5157600" cy="18480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g61d6a94471_0_385"/>
          <p:cNvSpPr txBox="1">
            <a:spLocks noGrp="1"/>
          </p:cNvSpPr>
          <p:nvPr>
            <p:ph type="body" idx="3"/>
          </p:nvPr>
        </p:nvSpPr>
        <p:spPr>
          <a:xfrm>
            <a:off x="6172203" y="3440161"/>
            <a:ext cx="5183200" cy="823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4" name="Google Shape;94;g61d6a94471_0_385"/>
          <p:cNvSpPr txBox="1">
            <a:spLocks noGrp="1"/>
          </p:cNvSpPr>
          <p:nvPr>
            <p:ph type="body" idx="4"/>
          </p:nvPr>
        </p:nvSpPr>
        <p:spPr>
          <a:xfrm>
            <a:off x="6172203" y="4341655"/>
            <a:ext cx="5183200" cy="18480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5526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95"/>
        <p:cNvGrpSpPr/>
        <p:nvPr/>
      </p:nvGrpSpPr>
      <p:grpSpPr>
        <a:xfrm>
          <a:off x="0" y="0"/>
          <a:ext cx="0" cy="0"/>
          <a:chOff x="0" y="0"/>
          <a:chExt cx="0" cy="0"/>
        </a:xfrm>
      </p:grpSpPr>
      <p:sp>
        <p:nvSpPr>
          <p:cNvPr id="96" name="Google Shape;96;g61d6a94471_0_391"/>
          <p:cNvSpPr txBox="1">
            <a:spLocks noGrp="1"/>
          </p:cNvSpPr>
          <p:nvPr>
            <p:ph type="title"/>
          </p:nvPr>
        </p:nvSpPr>
        <p:spPr>
          <a:xfrm>
            <a:off x="839788" y="1992834"/>
            <a:ext cx="3932400"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g61d6a94471_0_391"/>
          <p:cNvSpPr txBox="1">
            <a:spLocks noGrp="1"/>
          </p:cNvSpPr>
          <p:nvPr>
            <p:ph type="body" idx="1"/>
          </p:nvPr>
        </p:nvSpPr>
        <p:spPr>
          <a:xfrm>
            <a:off x="5183188" y="1992834"/>
            <a:ext cx="6172400" cy="3868200"/>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8" name="Google Shape;98;g61d6a94471_0_391"/>
          <p:cNvSpPr txBox="1">
            <a:spLocks noGrp="1"/>
          </p:cNvSpPr>
          <p:nvPr>
            <p:ph type="body" idx="2"/>
          </p:nvPr>
        </p:nvSpPr>
        <p:spPr>
          <a:xfrm>
            <a:off x="839788" y="3593039"/>
            <a:ext cx="3932400" cy="22761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extLst>
      <p:ext uri="{BB962C8B-B14F-4D97-AF65-F5344CB8AC3E}">
        <p14:creationId xmlns:p14="http://schemas.microsoft.com/office/powerpoint/2010/main" val="1218125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Logo/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4462481"/>
            <a:ext cx="10515600" cy="1325563"/>
          </a:xfrm>
        </p:spPr>
        <p:txBody>
          <a:bodyPr/>
          <a:lstStyle>
            <a:lvl1pPr algn="ctr">
              <a:defRPr>
                <a:solidFill>
                  <a:schemeClr val="tx1"/>
                </a:solidFill>
              </a:defRPr>
            </a:lvl1pPr>
          </a:lstStyle>
          <a:p>
            <a:r>
              <a:rPr lang="en-US" dirty="0"/>
              <a:t>CLICK TO EDIT MASTER TITLE STYLE</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147306"/>
            <a:ext cx="6207236" cy="23151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147306"/>
            <a:ext cx="6207236" cy="23151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147306"/>
            <a:ext cx="6207236" cy="2315175"/>
          </a:xfrm>
          <a:prstGeom prst="rect">
            <a:avLst/>
          </a:prstGeom>
        </p:spPr>
      </p:pic>
    </p:spTree>
    <p:extLst>
      <p:ext uri="{BB962C8B-B14F-4D97-AF65-F5344CB8AC3E}">
        <p14:creationId xmlns:p14="http://schemas.microsoft.com/office/powerpoint/2010/main" val="12870351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99"/>
        <p:cNvGrpSpPr/>
        <p:nvPr/>
      </p:nvGrpSpPr>
      <p:grpSpPr>
        <a:xfrm>
          <a:off x="0" y="0"/>
          <a:ext cx="0" cy="0"/>
          <a:chOff x="0" y="0"/>
          <a:chExt cx="0" cy="0"/>
        </a:xfrm>
      </p:grpSpPr>
      <p:sp>
        <p:nvSpPr>
          <p:cNvPr id="100" name="Google Shape;100;g61d6a94471_0_395"/>
          <p:cNvSpPr txBox="1">
            <a:spLocks noGrp="1"/>
          </p:cNvSpPr>
          <p:nvPr>
            <p:ph type="title"/>
          </p:nvPr>
        </p:nvSpPr>
        <p:spPr>
          <a:xfrm>
            <a:off x="839788" y="1999813"/>
            <a:ext cx="3932400"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g61d6a94471_0_395"/>
          <p:cNvSpPr>
            <a:spLocks noGrp="1"/>
          </p:cNvSpPr>
          <p:nvPr>
            <p:ph type="pic" idx="2"/>
          </p:nvPr>
        </p:nvSpPr>
        <p:spPr>
          <a:xfrm>
            <a:off x="5183188" y="1999818"/>
            <a:ext cx="6172400" cy="3861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2" name="Google Shape;102;g61d6a94471_0_395"/>
          <p:cNvSpPr txBox="1">
            <a:spLocks noGrp="1"/>
          </p:cNvSpPr>
          <p:nvPr>
            <p:ph type="body" idx="1"/>
          </p:nvPr>
        </p:nvSpPr>
        <p:spPr>
          <a:xfrm>
            <a:off x="839788" y="3613977"/>
            <a:ext cx="3932400" cy="22899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extLst>
      <p:ext uri="{BB962C8B-B14F-4D97-AF65-F5344CB8AC3E}">
        <p14:creationId xmlns:p14="http://schemas.microsoft.com/office/powerpoint/2010/main" val="17961731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1_Blank">
  <p:cSld name="1_Blank">
    <p:bg>
      <p:bgPr>
        <a:solidFill>
          <a:schemeClr val="lt1"/>
        </a:solidFill>
        <a:effectLst/>
      </p:bgPr>
    </p:bg>
    <p:spTree>
      <p:nvGrpSpPr>
        <p:cNvPr id="1" name="Shape 24"/>
        <p:cNvGrpSpPr/>
        <p:nvPr/>
      </p:nvGrpSpPr>
      <p:grpSpPr>
        <a:xfrm>
          <a:off x="0" y="0"/>
          <a:ext cx="0" cy="0"/>
          <a:chOff x="0" y="0"/>
          <a:chExt cx="0" cy="0"/>
        </a:xfrm>
      </p:grpSpPr>
      <p:pic>
        <p:nvPicPr>
          <p:cNvPr id="25" name="Google Shape;25;p27" descr="Decorative geometric pattern"/>
          <p:cNvPicPr preferRelativeResize="0"/>
          <p:nvPr/>
        </p:nvPicPr>
        <p:blipFill rotWithShape="1">
          <a:blip r:embed="rId2">
            <a:alphaModFix/>
          </a:blip>
          <a:srcRect/>
          <a:stretch/>
        </p:blipFill>
        <p:spPr>
          <a:xfrm>
            <a:off x="1" y="1"/>
            <a:ext cx="12192001" cy="6494853"/>
          </a:xfrm>
          <a:prstGeom prst="rect">
            <a:avLst/>
          </a:prstGeom>
          <a:noFill/>
          <a:ln>
            <a:noFill/>
          </a:ln>
        </p:spPr>
      </p:pic>
      <p:pic>
        <p:nvPicPr>
          <p:cNvPr id="26" name="Google Shape;26;p27" descr="Decorative blue bar"/>
          <p:cNvPicPr preferRelativeResize="0"/>
          <p:nvPr/>
        </p:nvPicPr>
        <p:blipFill rotWithShape="1">
          <a:blip r:embed="rId3">
            <a:alphaModFix/>
          </a:blip>
          <a:srcRect/>
          <a:stretch/>
        </p:blipFill>
        <p:spPr>
          <a:xfrm>
            <a:off x="1" y="6494854"/>
            <a:ext cx="12192001" cy="368372"/>
          </a:xfrm>
          <a:prstGeom prst="rect">
            <a:avLst/>
          </a:prstGeom>
          <a:noFill/>
          <a:ln>
            <a:noFill/>
          </a:ln>
        </p:spPr>
      </p:pic>
      <p:sp>
        <p:nvSpPr>
          <p:cNvPr id="27" name="Google Shape;27;p27"/>
          <p:cNvSpPr txBox="1">
            <a:spLocks noGrp="1"/>
          </p:cNvSpPr>
          <p:nvPr>
            <p:ph type="title"/>
          </p:nvPr>
        </p:nvSpPr>
        <p:spPr>
          <a:xfrm>
            <a:off x="2509117" y="111581"/>
            <a:ext cx="9536400" cy="10134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SzPts val="4400"/>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8" name="Google Shape;28;p27" descr="Oregon Department of Education Logo"/>
          <p:cNvPicPr preferRelativeResize="0"/>
          <p:nvPr/>
        </p:nvPicPr>
        <p:blipFill rotWithShape="1">
          <a:blip r:embed="rId4">
            <a:alphaModFix/>
          </a:blip>
          <a:srcRect/>
          <a:stretch/>
        </p:blipFill>
        <p:spPr>
          <a:xfrm>
            <a:off x="-120815" y="53562"/>
            <a:ext cx="2629931" cy="980912"/>
          </a:xfrm>
          <a:prstGeom prst="rect">
            <a:avLst/>
          </a:prstGeom>
          <a:noFill/>
          <a:ln>
            <a:noFill/>
          </a:ln>
        </p:spPr>
      </p:pic>
      <p:sp>
        <p:nvSpPr>
          <p:cNvPr id="29" name="Google Shape;29;p27"/>
          <p:cNvSpPr txBox="1">
            <a:spLocks noGrp="1"/>
          </p:cNvSpPr>
          <p:nvPr>
            <p:ph type="sldNum" idx="12"/>
          </p:nvPr>
        </p:nvSpPr>
        <p:spPr>
          <a:xfrm>
            <a:off x="8610600" y="649253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25009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blipFill>
          <a:blip r:embed="rId2">
            <a:alphaModFix/>
          </a:blip>
          <a:stretch>
            <a:fillRect/>
          </a:stretch>
        </a:blipFill>
        <a:effectLst/>
      </p:bgPr>
    </p:bg>
    <p:spTree>
      <p:nvGrpSpPr>
        <p:cNvPr id="1" name="Shape 22"/>
        <p:cNvGrpSpPr/>
        <p:nvPr/>
      </p:nvGrpSpPr>
      <p:grpSpPr>
        <a:xfrm>
          <a:off x="0" y="0"/>
          <a:ext cx="0" cy="0"/>
          <a:chOff x="0" y="0"/>
          <a:chExt cx="0" cy="0"/>
        </a:xfrm>
      </p:grpSpPr>
      <p:pic>
        <p:nvPicPr>
          <p:cNvPr id="23" name="Google Shape;23;p22"/>
          <p:cNvPicPr preferRelativeResize="0"/>
          <p:nvPr/>
        </p:nvPicPr>
        <p:blipFill rotWithShape="1">
          <a:blip r:embed="rId3">
            <a:alphaModFix/>
          </a:blip>
          <a:srcRect/>
          <a:stretch/>
        </p:blipFill>
        <p:spPr>
          <a:xfrm>
            <a:off x="-1" y="111581"/>
            <a:ext cx="2286000" cy="669486"/>
          </a:xfrm>
          <a:prstGeom prst="rect">
            <a:avLst/>
          </a:prstGeom>
          <a:noFill/>
          <a:ln>
            <a:noFill/>
          </a:ln>
        </p:spPr>
      </p:pic>
      <p:pic>
        <p:nvPicPr>
          <p:cNvPr id="24" name="Google Shape;24;p22"/>
          <p:cNvPicPr preferRelativeResize="0"/>
          <p:nvPr/>
        </p:nvPicPr>
        <p:blipFill rotWithShape="1">
          <a:blip r:embed="rId3">
            <a:alphaModFix/>
          </a:blip>
          <a:srcRect/>
          <a:stretch/>
        </p:blipFill>
        <p:spPr>
          <a:xfrm>
            <a:off x="-1" y="111581"/>
            <a:ext cx="2286000" cy="669486"/>
          </a:xfrm>
          <a:prstGeom prst="rect">
            <a:avLst/>
          </a:prstGeom>
          <a:noFill/>
          <a:ln>
            <a:noFill/>
          </a:ln>
        </p:spPr>
      </p:pic>
      <p:pic>
        <p:nvPicPr>
          <p:cNvPr id="25" name="Google Shape;25;p22"/>
          <p:cNvPicPr preferRelativeResize="0"/>
          <p:nvPr/>
        </p:nvPicPr>
        <p:blipFill rotWithShape="1">
          <a:blip r:embed="rId3">
            <a:alphaModFix/>
          </a:blip>
          <a:srcRect/>
          <a:stretch/>
        </p:blipFill>
        <p:spPr>
          <a:xfrm>
            <a:off x="-1" y="111581"/>
            <a:ext cx="2286000" cy="669486"/>
          </a:xfrm>
          <a:prstGeom prst="rect">
            <a:avLst/>
          </a:prstGeom>
          <a:noFill/>
          <a:ln>
            <a:noFill/>
          </a:ln>
        </p:spPr>
      </p:pic>
    </p:spTree>
    <p:extLst>
      <p:ext uri="{BB962C8B-B14F-4D97-AF65-F5344CB8AC3E}">
        <p14:creationId xmlns:p14="http://schemas.microsoft.com/office/powerpoint/2010/main" val="28830464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7"/>
        <p:cNvGrpSpPr/>
        <p:nvPr/>
      </p:nvGrpSpPr>
      <p:grpSpPr>
        <a:xfrm>
          <a:off x="0" y="0"/>
          <a:ext cx="0" cy="0"/>
          <a:chOff x="0" y="0"/>
          <a:chExt cx="0" cy="0"/>
        </a:xfrm>
      </p:grpSpPr>
      <p:sp>
        <p:nvSpPr>
          <p:cNvPr id="48" name="Google Shape;48;p21"/>
          <p:cNvSpPr txBox="1">
            <a:spLocks noGrp="1"/>
          </p:cNvSpPr>
          <p:nvPr>
            <p:ph type="title"/>
          </p:nvPr>
        </p:nvSpPr>
        <p:spPr>
          <a:xfrm>
            <a:off x="838200" y="199848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26539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82368"/>
            <a:ext cx="9144000" cy="2274477"/>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4348915"/>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2836771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4974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982363"/>
            <a:ext cx="10515600" cy="258011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874780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3427255"/>
            <a:ext cx="5181600" cy="27497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3427255"/>
            <a:ext cx="5181600" cy="27497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8901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2002542"/>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3440161"/>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4341655"/>
            <a:ext cx="5157787" cy="1848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3440161"/>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3" y="4341655"/>
            <a:ext cx="5183188" cy="1848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6671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7866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r="-1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2286000" cy="66948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2286000" cy="66948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2286000" cy="669486"/>
          </a:xfrm>
          <a:prstGeom prst="rect">
            <a:avLst/>
          </a:prstGeom>
        </p:spPr>
      </p:pic>
    </p:spTree>
    <p:extLst>
      <p:ext uri="{BB962C8B-B14F-4D97-AF65-F5344CB8AC3E}">
        <p14:creationId xmlns:p14="http://schemas.microsoft.com/office/powerpoint/2010/main" val="2969173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7.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99848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3427255"/>
            <a:ext cx="10515600" cy="27497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3564" y="186165"/>
            <a:ext cx="3614517" cy="1348143"/>
          </a:xfrm>
          <a:prstGeom prst="rect">
            <a:avLst/>
          </a:prstGeom>
        </p:spPr>
      </p:pic>
      <p:pic>
        <p:nvPicPr>
          <p:cNvPr id="5" name="Pictur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3564" y="186165"/>
            <a:ext cx="3614517" cy="1348143"/>
          </a:xfrm>
          <a:prstGeom prst="rect">
            <a:avLst/>
          </a:prstGeom>
        </p:spPr>
      </p:pic>
      <p:pic>
        <p:nvPicPr>
          <p:cNvPr id="6"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3564" y="186165"/>
            <a:ext cx="3614517" cy="1348143"/>
          </a:xfrm>
          <a:prstGeom prst="rect">
            <a:avLst/>
          </a:prstGeom>
        </p:spPr>
      </p:pic>
    </p:spTree>
    <p:extLst>
      <p:ext uri="{BB962C8B-B14F-4D97-AF65-F5344CB8AC3E}">
        <p14:creationId xmlns:p14="http://schemas.microsoft.com/office/powerpoint/2010/main" val="15001499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57"/>
        <p:cNvGrpSpPr/>
        <p:nvPr/>
      </p:nvGrpSpPr>
      <p:grpSpPr>
        <a:xfrm>
          <a:off x="0" y="0"/>
          <a:ext cx="0" cy="0"/>
          <a:chOff x="0" y="0"/>
          <a:chExt cx="0" cy="0"/>
        </a:xfrm>
      </p:grpSpPr>
      <p:sp>
        <p:nvSpPr>
          <p:cNvPr id="58" name="Google Shape;58;g61d6a94471_0_353"/>
          <p:cNvSpPr txBox="1">
            <a:spLocks noGrp="1"/>
          </p:cNvSpPr>
          <p:nvPr>
            <p:ph type="title"/>
          </p:nvPr>
        </p:nvSpPr>
        <p:spPr>
          <a:xfrm>
            <a:off x="838200" y="1998486"/>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9" name="Google Shape;59;g61d6a94471_0_353"/>
          <p:cNvSpPr txBox="1">
            <a:spLocks noGrp="1"/>
          </p:cNvSpPr>
          <p:nvPr>
            <p:ph type="body" idx="1"/>
          </p:nvPr>
        </p:nvSpPr>
        <p:spPr>
          <a:xfrm>
            <a:off x="838200" y="3427255"/>
            <a:ext cx="10515600" cy="2749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0" name="Google Shape;60;g61d6a94471_0_353"/>
          <p:cNvPicPr preferRelativeResize="0"/>
          <p:nvPr/>
        </p:nvPicPr>
        <p:blipFill rotWithShape="1">
          <a:blip r:embed="rId15">
            <a:alphaModFix/>
          </a:blip>
          <a:srcRect/>
          <a:stretch/>
        </p:blipFill>
        <p:spPr>
          <a:xfrm>
            <a:off x="153565" y="186165"/>
            <a:ext cx="3614516" cy="1348143"/>
          </a:xfrm>
          <a:prstGeom prst="rect">
            <a:avLst/>
          </a:prstGeom>
          <a:noFill/>
          <a:ln>
            <a:noFill/>
          </a:ln>
        </p:spPr>
      </p:pic>
      <p:pic>
        <p:nvPicPr>
          <p:cNvPr id="61" name="Google Shape;61;g61d6a94471_0_353"/>
          <p:cNvPicPr preferRelativeResize="0"/>
          <p:nvPr/>
        </p:nvPicPr>
        <p:blipFill rotWithShape="1">
          <a:blip r:embed="rId15">
            <a:alphaModFix/>
          </a:blip>
          <a:srcRect/>
          <a:stretch/>
        </p:blipFill>
        <p:spPr>
          <a:xfrm>
            <a:off x="153565" y="186165"/>
            <a:ext cx="3614516" cy="1348143"/>
          </a:xfrm>
          <a:prstGeom prst="rect">
            <a:avLst/>
          </a:prstGeom>
          <a:noFill/>
          <a:ln>
            <a:noFill/>
          </a:ln>
        </p:spPr>
      </p:pic>
      <p:pic>
        <p:nvPicPr>
          <p:cNvPr id="62" name="Google Shape;62;g61d6a94471_0_353"/>
          <p:cNvPicPr preferRelativeResize="0"/>
          <p:nvPr/>
        </p:nvPicPr>
        <p:blipFill rotWithShape="1">
          <a:blip r:embed="rId15">
            <a:alphaModFix/>
          </a:blip>
          <a:srcRect/>
          <a:stretch/>
        </p:blipFill>
        <p:spPr>
          <a:xfrm>
            <a:off x="153565" y="186165"/>
            <a:ext cx="3614516" cy="1348143"/>
          </a:xfrm>
          <a:prstGeom prst="rect">
            <a:avLst/>
          </a:prstGeom>
          <a:noFill/>
          <a:ln>
            <a:noFill/>
          </a:ln>
        </p:spPr>
      </p:pic>
    </p:spTree>
    <p:extLst>
      <p:ext uri="{BB962C8B-B14F-4D97-AF65-F5344CB8AC3E}">
        <p14:creationId xmlns:p14="http://schemas.microsoft.com/office/powerpoint/2010/main" val="2495596070"/>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oregon.gov/ode/educator-resources/assessment/Pages/Assessment-Administration-Resources.aspx#General"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mailto:dan.farley@state.or.u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oregon.gov/ode/students-and-family/healthsafety/Documents/Guidance%20for%20Limited%20In-Person%20instruction%20during%20CDL.pdf"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oregon.gov/ode/students-and-family/healthsafety/Documents/Ready%20Schools%20Safe%20Learners%202020-21%20Guidance.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3.xml"/><Relationship Id="rId1" Type="http://schemas.openxmlformats.org/officeDocument/2006/relationships/tags" Target="../tags/tag1.xml"/><Relationship Id="rId4" Type="http://schemas.openxmlformats.org/officeDocument/2006/relationships/hyperlink" Target="http://www.oregon.gov/ode/educator-resources/assessment/Pages/Assessment-Training-Materials.aspx"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33600"/>
            <a:ext cx="9144000" cy="1185399"/>
          </a:xfrm>
        </p:spPr>
        <p:txBody>
          <a:bodyPr>
            <a:normAutofit/>
          </a:bodyPr>
          <a:lstStyle/>
          <a:p>
            <a:r>
              <a:rPr lang="en-US" dirty="0"/>
              <a:t>DTC Webinar</a:t>
            </a:r>
          </a:p>
        </p:txBody>
      </p:sp>
      <p:sp>
        <p:nvSpPr>
          <p:cNvPr id="28675" name="Subtitle 2"/>
          <p:cNvSpPr>
            <a:spLocks noGrp="1"/>
          </p:cNvSpPr>
          <p:nvPr>
            <p:ph type="subTitle" idx="1"/>
          </p:nvPr>
        </p:nvSpPr>
        <p:spPr>
          <a:xfrm>
            <a:off x="1524000" y="3318999"/>
            <a:ext cx="9144000" cy="2108786"/>
          </a:xfrm>
        </p:spPr>
        <p:txBody>
          <a:bodyPr/>
          <a:lstStyle/>
          <a:p>
            <a:r>
              <a:rPr lang="en-US" altLang="en-US" dirty="0" smtClean="0"/>
              <a:t>February </a:t>
            </a:r>
            <a:r>
              <a:rPr lang="en-US" altLang="en-US" dirty="0" smtClean="0"/>
              <a:t>10, </a:t>
            </a:r>
            <a:r>
              <a:rPr lang="en-US" altLang="en-US" dirty="0" smtClean="0"/>
              <a:t>2021</a:t>
            </a:r>
            <a:endParaRPr lang="en-US" altLang="en-US" dirty="0"/>
          </a:p>
          <a:p>
            <a:endParaRPr lang="en-US" altLang="en-US" dirty="0"/>
          </a:p>
          <a:p>
            <a:r>
              <a:rPr lang="en-US" dirty="0"/>
              <a:t>Welcome!  Thank you for joining us.  We will begin shortly.</a:t>
            </a:r>
          </a:p>
          <a:p>
            <a:endParaRPr lang="en-US" altLang="en-US" dirty="0"/>
          </a:p>
        </p:txBody>
      </p:sp>
    </p:spTree>
    <p:extLst>
      <p:ext uri="{BB962C8B-B14F-4D97-AF65-F5344CB8AC3E}">
        <p14:creationId xmlns:p14="http://schemas.microsoft.com/office/powerpoint/2010/main" val="2799147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14759-46C3-8547-B35F-6AD5FC91EB83}"/>
              </a:ext>
            </a:extLst>
          </p:cNvPr>
          <p:cNvSpPr>
            <a:spLocks noGrp="1"/>
          </p:cNvSpPr>
          <p:nvPr>
            <p:ph type="title"/>
          </p:nvPr>
        </p:nvSpPr>
        <p:spPr>
          <a:xfrm>
            <a:off x="1503218" y="0"/>
            <a:ext cx="10515600" cy="1094509"/>
          </a:xfrm>
        </p:spPr>
        <p:txBody>
          <a:bodyPr/>
          <a:lstStyle/>
          <a:p>
            <a:pPr algn="r"/>
            <a:r>
              <a:rPr lang="en-US" dirty="0">
                <a:solidFill>
                  <a:schemeClr val="bg1"/>
                </a:solidFill>
              </a:rPr>
              <a:t>Next Steps &amp; Adjourn</a:t>
            </a:r>
          </a:p>
        </p:txBody>
      </p:sp>
      <p:sp>
        <p:nvSpPr>
          <p:cNvPr id="3" name="Content Placeholder 2">
            <a:extLst>
              <a:ext uri="{FF2B5EF4-FFF2-40B4-BE49-F238E27FC236}">
                <a16:creationId xmlns:a16="http://schemas.microsoft.com/office/drawing/2014/main" id="{5D4F4505-B8B0-B34A-A23D-7361F0F9CC77}"/>
              </a:ext>
            </a:extLst>
          </p:cNvPr>
          <p:cNvSpPr>
            <a:spLocks noGrp="1"/>
          </p:cNvSpPr>
          <p:nvPr>
            <p:ph idx="1"/>
          </p:nvPr>
        </p:nvSpPr>
        <p:spPr>
          <a:xfrm>
            <a:off x="838200" y="2189018"/>
            <a:ext cx="10515600" cy="3987945"/>
          </a:xfrm>
        </p:spPr>
        <p:txBody>
          <a:bodyPr>
            <a:noAutofit/>
          </a:bodyPr>
          <a:lstStyle/>
          <a:p>
            <a:r>
              <a:rPr lang="en-US" sz="4000" dirty="0" smtClean="0"/>
              <a:t>A Q/A </a:t>
            </a:r>
            <a:r>
              <a:rPr lang="en-US" sz="4000" dirty="0"/>
              <a:t>document will be posted to the </a:t>
            </a:r>
            <a:r>
              <a:rPr lang="en-US" sz="4000" dirty="0">
                <a:hlinkClick r:id="rId3"/>
              </a:rPr>
              <a:t>Test Administration </a:t>
            </a:r>
            <a:r>
              <a:rPr lang="en-US" sz="4000" dirty="0" smtClean="0">
                <a:hlinkClick r:id="rId3"/>
              </a:rPr>
              <a:t>Resources</a:t>
            </a:r>
            <a:r>
              <a:rPr lang="en-US" sz="4000" dirty="0" smtClean="0"/>
              <a:t> page </a:t>
            </a:r>
          </a:p>
          <a:p>
            <a:r>
              <a:rPr lang="en-US" sz="4000" dirty="0" smtClean="0"/>
              <a:t>Please contact Dan Farley at </a:t>
            </a:r>
            <a:r>
              <a:rPr lang="en-US" sz="4000" dirty="0" smtClean="0">
                <a:hlinkClick r:id="rId4"/>
              </a:rPr>
              <a:t>dan.farley@state.or.us</a:t>
            </a:r>
            <a:r>
              <a:rPr lang="en-US" sz="4000" dirty="0" smtClean="0"/>
              <a:t> if you have any subsequent questions or concerns.</a:t>
            </a:r>
          </a:p>
          <a:p>
            <a:pPr marL="0" indent="0">
              <a:buNone/>
            </a:pPr>
            <a:endParaRPr lang="en-US" sz="4000" dirty="0"/>
          </a:p>
          <a:p>
            <a:pPr marL="0" indent="0" algn="ctr">
              <a:buNone/>
            </a:pPr>
            <a:r>
              <a:rPr lang="en-US" sz="4000" dirty="0" smtClean="0"/>
              <a:t>Thank you!</a:t>
            </a:r>
            <a:endParaRPr lang="en-US" sz="4000" dirty="0"/>
          </a:p>
        </p:txBody>
      </p:sp>
    </p:spTree>
    <p:extLst>
      <p:ext uri="{BB962C8B-B14F-4D97-AF65-F5344CB8AC3E}">
        <p14:creationId xmlns:p14="http://schemas.microsoft.com/office/powerpoint/2010/main" val="3809985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71192" y="0"/>
            <a:ext cx="6320808" cy="817418"/>
          </a:xfrm>
        </p:spPr>
        <p:txBody>
          <a:bodyPr>
            <a:normAutofit/>
          </a:bodyPr>
          <a:lstStyle/>
          <a:p>
            <a:pPr algn="r"/>
            <a:r>
              <a:rPr lang="en-US" sz="4000" dirty="0" smtClean="0">
                <a:solidFill>
                  <a:schemeClr val="bg1"/>
                </a:solidFill>
              </a:rPr>
              <a:t>Quick Reminders</a:t>
            </a:r>
            <a:endParaRPr lang="en-US" sz="4000" dirty="0">
              <a:solidFill>
                <a:schemeClr val="bg1"/>
              </a:solidFill>
            </a:endParaRPr>
          </a:p>
        </p:txBody>
      </p:sp>
      <p:sp>
        <p:nvSpPr>
          <p:cNvPr id="28675" name="Subtitle 2"/>
          <p:cNvSpPr>
            <a:spLocks noGrp="1"/>
          </p:cNvSpPr>
          <p:nvPr>
            <p:ph type="subTitle" idx="1"/>
          </p:nvPr>
        </p:nvSpPr>
        <p:spPr>
          <a:xfrm>
            <a:off x="365365" y="2297629"/>
            <a:ext cx="11438965" cy="4208702"/>
          </a:xfrm>
        </p:spPr>
        <p:txBody>
          <a:bodyPr>
            <a:noAutofit/>
          </a:bodyPr>
          <a:lstStyle/>
          <a:p>
            <a:pPr marL="342900" indent="-342900" algn="l">
              <a:buFont typeface="Arial" panose="020B0604020202020204" pitchFamily="34" charset="0"/>
              <a:buChar char="•"/>
            </a:pPr>
            <a:r>
              <a:rPr lang="en-US" altLang="en-US" sz="3200" b="1" dirty="0" smtClean="0"/>
              <a:t>2/9/21 </a:t>
            </a:r>
            <a:r>
              <a:rPr lang="en-US" altLang="en-US" sz="3200" dirty="0" smtClean="0"/>
              <a:t>- Testing </a:t>
            </a:r>
            <a:r>
              <a:rPr lang="en-US" altLang="en-US" sz="3200" dirty="0"/>
              <a:t>Window for English Language Proficiency Assessment (ELPA</a:t>
            </a:r>
            <a:r>
              <a:rPr lang="en-US" altLang="en-US" sz="3200" dirty="0" smtClean="0"/>
              <a:t>) </a:t>
            </a:r>
            <a:r>
              <a:rPr lang="en-US" altLang="en-US" sz="3200" dirty="0" smtClean="0"/>
              <a:t>opened</a:t>
            </a:r>
            <a:endParaRPr lang="en-US" altLang="en-US" sz="3200" dirty="0" smtClean="0"/>
          </a:p>
          <a:p>
            <a:pPr algn="l"/>
            <a:endParaRPr lang="en-US" altLang="en-US" sz="3200" dirty="0"/>
          </a:p>
          <a:p>
            <a:pPr marL="342900" indent="-342900" algn="l">
              <a:buFont typeface="Arial" panose="020B0604020202020204" pitchFamily="34" charset="0"/>
              <a:buChar char="•"/>
            </a:pPr>
            <a:r>
              <a:rPr lang="en-US" altLang="en-US" sz="3200" b="1" dirty="0" smtClean="0"/>
              <a:t>2/15/21 </a:t>
            </a:r>
            <a:r>
              <a:rPr lang="en-US" altLang="en-US" sz="3200" dirty="0" smtClean="0"/>
              <a:t>- ODE </a:t>
            </a:r>
            <a:r>
              <a:rPr lang="en-US" altLang="en-US" sz="3200" dirty="0"/>
              <a:t>is closed for the </a:t>
            </a:r>
            <a:r>
              <a:rPr lang="en-US" altLang="en-US" sz="3200" dirty="0" smtClean="0"/>
              <a:t>President’s </a:t>
            </a:r>
            <a:r>
              <a:rPr lang="en-US" altLang="en-US" sz="3200" dirty="0"/>
              <a:t>Day </a:t>
            </a:r>
            <a:r>
              <a:rPr lang="en-US" altLang="en-US" sz="3200" dirty="0" smtClean="0"/>
              <a:t>holiday</a:t>
            </a:r>
            <a:endParaRPr lang="en-US" altLang="en-US" sz="3200" dirty="0"/>
          </a:p>
        </p:txBody>
      </p:sp>
    </p:spTree>
    <p:extLst>
      <p:ext uri="{BB962C8B-B14F-4D97-AF65-F5344CB8AC3E}">
        <p14:creationId xmlns:p14="http://schemas.microsoft.com/office/powerpoint/2010/main" val="1810544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5330" y="-128433"/>
            <a:ext cx="10515600" cy="1325563"/>
          </a:xfrm>
        </p:spPr>
        <p:txBody>
          <a:bodyPr/>
          <a:lstStyle/>
          <a:p>
            <a:pPr algn="r"/>
            <a:r>
              <a:rPr lang="en-US" dirty="0" smtClean="0">
                <a:solidFill>
                  <a:schemeClr val="bg1"/>
                </a:solidFill>
              </a:rPr>
              <a:t>ELPA Cohorts</a:t>
            </a:r>
            <a:endParaRPr lang="en-US" dirty="0">
              <a:solidFill>
                <a:schemeClr val="bg1"/>
              </a:solidFill>
            </a:endParaRPr>
          </a:p>
        </p:txBody>
      </p:sp>
      <p:sp>
        <p:nvSpPr>
          <p:cNvPr id="3" name="Content Placeholder 2"/>
          <p:cNvSpPr>
            <a:spLocks noGrp="1"/>
          </p:cNvSpPr>
          <p:nvPr>
            <p:ph idx="1"/>
          </p:nvPr>
        </p:nvSpPr>
        <p:spPr>
          <a:xfrm>
            <a:off x="152400" y="2133600"/>
            <a:ext cx="11881757" cy="4316186"/>
          </a:xfrm>
        </p:spPr>
        <p:txBody>
          <a:bodyPr>
            <a:normAutofit fontScale="70000" lnSpcReduction="20000"/>
          </a:bodyPr>
          <a:lstStyle/>
          <a:p>
            <a:pPr marL="0" indent="0">
              <a:buNone/>
            </a:pPr>
            <a:r>
              <a:rPr lang="en-US" sz="4000" b="1" dirty="0"/>
              <a:t>Can we get clarification about the cohorts for ELPA if given through Limited In-Person? There are two recommendations in the </a:t>
            </a:r>
            <a:r>
              <a:rPr lang="en-US" sz="4000" b="1" dirty="0">
                <a:hlinkClick r:id="rId3"/>
              </a:rPr>
              <a:t>LIPI Guidance</a:t>
            </a:r>
            <a:r>
              <a:rPr lang="en-US" sz="4000" b="1" dirty="0"/>
              <a:t>, and I wasn't sure which one applies to ELPA if it is given on an individual basis. </a:t>
            </a:r>
            <a:endParaRPr lang="en-US" sz="4000" b="1" dirty="0" smtClean="0"/>
          </a:p>
          <a:p>
            <a:pPr marL="0" indent="0">
              <a:buNone/>
            </a:pPr>
            <a:endParaRPr lang="en-US" dirty="0"/>
          </a:p>
          <a:p>
            <a:pPr defTabSz="914400">
              <a:lnSpc>
                <a:spcPct val="100000"/>
              </a:lnSpc>
              <a:spcBef>
                <a:spcPts val="0"/>
              </a:spcBef>
              <a:defRPr/>
            </a:pPr>
            <a:r>
              <a:rPr lang="en-US" dirty="0">
                <a:hlinkClick r:id="rId4"/>
              </a:rPr>
              <a:t>Ready Schools, Safe Learners</a:t>
            </a:r>
            <a:r>
              <a:rPr lang="en-US" dirty="0"/>
              <a:t> defines a stable cohort as “a group of students that are consistently in contact with each other or in multiple cohort groups.” </a:t>
            </a:r>
            <a:r>
              <a:rPr lang="en-US" dirty="0" smtClean="0"/>
              <a:t>One </a:t>
            </a:r>
            <a:r>
              <a:rPr lang="en-US" dirty="0"/>
              <a:t>student working with a teacher, by definition, does not constitute a cohort. If teachers are involved in individual 1 to 1 interactions and not cohorts of multiple students, they should limit interactions to no more than 60 total students a day.</a:t>
            </a:r>
          </a:p>
          <a:p>
            <a:endParaRPr lang="en-US" dirty="0"/>
          </a:p>
          <a:p>
            <a:pPr defTabSz="914400">
              <a:lnSpc>
                <a:spcPct val="100000"/>
              </a:lnSpc>
              <a:spcBef>
                <a:spcPts val="0"/>
              </a:spcBef>
              <a:defRPr/>
            </a:pPr>
            <a:r>
              <a:rPr lang="en-US" dirty="0"/>
              <a:t>If an educator is administering special education assessments or evaluations (e.g., school psychologist, speech language pathologists, etc.) and is working only with individual students, not cohorts, each assessment can be thought of more as total contacts. The upper limit for any staff would be 30 individual students or three cohorts (of 10 or fewer students) in a week. They should account for that while keeping distance and facial coverings. Family never needs to be closer than 6 feet for any evaluation except ages 0-3.</a:t>
            </a:r>
          </a:p>
          <a:p>
            <a:pPr marL="0" indent="0">
              <a:buNone/>
            </a:pPr>
            <a:endParaRPr lang="en-US" dirty="0"/>
          </a:p>
        </p:txBody>
      </p:sp>
    </p:spTree>
    <p:extLst>
      <p:ext uri="{BB962C8B-B14F-4D97-AF65-F5344CB8AC3E}">
        <p14:creationId xmlns:p14="http://schemas.microsoft.com/office/powerpoint/2010/main" val="3930334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8557" y="1"/>
            <a:ext cx="10515600" cy="1108364"/>
          </a:xfrm>
        </p:spPr>
        <p:txBody>
          <a:bodyPr/>
          <a:lstStyle/>
          <a:p>
            <a:pPr algn="r"/>
            <a:r>
              <a:rPr lang="en-US" dirty="0" smtClean="0">
                <a:solidFill>
                  <a:schemeClr val="bg1"/>
                </a:solidFill>
              </a:rPr>
              <a:t>ELPA Testing</a:t>
            </a:r>
            <a:endParaRPr lang="en-US" dirty="0">
              <a:solidFill>
                <a:schemeClr val="bg1"/>
              </a:solidFill>
            </a:endParaRPr>
          </a:p>
        </p:txBody>
      </p:sp>
      <p:sp>
        <p:nvSpPr>
          <p:cNvPr id="3" name="Content Placeholder 2"/>
          <p:cNvSpPr>
            <a:spLocks noGrp="1"/>
          </p:cNvSpPr>
          <p:nvPr>
            <p:ph idx="1"/>
          </p:nvPr>
        </p:nvSpPr>
        <p:spPr>
          <a:xfrm>
            <a:off x="498021" y="2392631"/>
            <a:ext cx="11536136" cy="3780064"/>
          </a:xfrm>
        </p:spPr>
        <p:txBody>
          <a:bodyPr>
            <a:normAutofit/>
          </a:bodyPr>
          <a:lstStyle/>
          <a:p>
            <a:pPr marL="0" indent="0">
              <a:buNone/>
            </a:pPr>
            <a:r>
              <a:rPr lang="en-US" sz="4000" b="1" dirty="0"/>
              <a:t>If we bring students in to take the ELPA summative during LIPI, can they come in during class time? Can they miss a CDL class to come in to take the ELPA?</a:t>
            </a:r>
          </a:p>
        </p:txBody>
      </p:sp>
    </p:spTree>
    <p:extLst>
      <p:ext uri="{BB962C8B-B14F-4D97-AF65-F5344CB8AC3E}">
        <p14:creationId xmlns:p14="http://schemas.microsoft.com/office/powerpoint/2010/main" val="15218620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10515600" cy="997527"/>
          </a:xfrm>
        </p:spPr>
        <p:txBody>
          <a:bodyPr/>
          <a:lstStyle/>
          <a:p>
            <a:pPr algn="r"/>
            <a:r>
              <a:rPr lang="en-US" dirty="0" smtClean="0">
                <a:solidFill>
                  <a:schemeClr val="bg1"/>
                </a:solidFill>
              </a:rPr>
              <a:t>SEED Survey</a:t>
            </a:r>
            <a:endParaRPr lang="en-US" dirty="0">
              <a:solidFill>
                <a:schemeClr val="bg1"/>
              </a:solidFill>
            </a:endParaRPr>
          </a:p>
        </p:txBody>
      </p:sp>
      <p:sp>
        <p:nvSpPr>
          <p:cNvPr id="3" name="Content Placeholder 2"/>
          <p:cNvSpPr>
            <a:spLocks noGrp="1"/>
          </p:cNvSpPr>
          <p:nvPr>
            <p:ph idx="1"/>
          </p:nvPr>
        </p:nvSpPr>
        <p:spPr>
          <a:xfrm>
            <a:off x="166256" y="1981200"/>
            <a:ext cx="5334000" cy="4502727"/>
          </a:xfrm>
        </p:spPr>
        <p:txBody>
          <a:bodyPr>
            <a:normAutofit fontScale="62500" lnSpcReduction="20000"/>
          </a:bodyPr>
          <a:lstStyle/>
          <a:p>
            <a:r>
              <a:rPr lang="en-US" sz="3500" dirty="0" smtClean="0"/>
              <a:t>Can you provide more information on the implementation and logistics?</a:t>
            </a:r>
          </a:p>
          <a:p>
            <a:r>
              <a:rPr lang="en-US" sz="3500" dirty="0"/>
              <a:t>Would SEED survey necessarily be administered via a secure browser</a:t>
            </a:r>
            <a:r>
              <a:rPr lang="en-US" sz="3500" dirty="0" smtClean="0"/>
              <a:t>?</a:t>
            </a:r>
            <a:endParaRPr lang="en-US" sz="3500" dirty="0"/>
          </a:p>
          <a:p>
            <a:r>
              <a:rPr lang="en-US" sz="3500" dirty="0"/>
              <a:t>Would students with </a:t>
            </a:r>
            <a:r>
              <a:rPr lang="en-US" sz="3500" dirty="0" err="1"/>
              <a:t>i</a:t>
            </a:r>
            <a:r>
              <a:rPr lang="en-US" sz="3500" dirty="0"/>
              <a:t>-pads be able to access the survey</a:t>
            </a:r>
            <a:r>
              <a:rPr lang="en-US" sz="3500" dirty="0" smtClean="0"/>
              <a:t>?</a:t>
            </a:r>
            <a:endParaRPr lang="en-US" sz="3500" dirty="0"/>
          </a:p>
          <a:p>
            <a:r>
              <a:rPr lang="en-US" sz="3500" dirty="0"/>
              <a:t>Would we have to download a secure browser to </a:t>
            </a:r>
            <a:r>
              <a:rPr lang="en-US" sz="3500" dirty="0" smtClean="0"/>
              <a:t>iPads </a:t>
            </a:r>
            <a:r>
              <a:rPr lang="en-US" sz="3500" dirty="0"/>
              <a:t>for a student to take the survey</a:t>
            </a:r>
            <a:r>
              <a:rPr lang="en-US" sz="3500" dirty="0" smtClean="0"/>
              <a:t>?</a:t>
            </a:r>
          </a:p>
          <a:p>
            <a:r>
              <a:rPr lang="en-US" sz="3500" dirty="0"/>
              <a:t>If a teacher wanted to go through the survey questions as a class together, how would they access the survey? Will there be a PDF, slides, or printable survey that they could read from/show? Or would they be able to access the survey with just their teacher log-in?</a:t>
            </a:r>
          </a:p>
          <a:p>
            <a:endParaRPr lang="en-US" dirty="0"/>
          </a:p>
          <a:p>
            <a:pPr marL="0" indent="0">
              <a:buNone/>
            </a:pPr>
            <a:endParaRPr lang="en-US" dirty="0"/>
          </a:p>
        </p:txBody>
      </p:sp>
      <p:pic>
        <p:nvPicPr>
          <p:cNvPr id="4" name="Picture 3" descr="Showing the locations of the SEEDS button to locate its page" title="Assessment Homep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0256" y="1186279"/>
            <a:ext cx="6669674" cy="4383248"/>
          </a:xfrm>
          <a:prstGeom prst="rect">
            <a:avLst/>
          </a:prstGeom>
        </p:spPr>
      </p:pic>
      <p:sp>
        <p:nvSpPr>
          <p:cNvPr id="5" name="Up Arrow 4" descr="at the SEEDS button" title="Red Arrow Pointing Up"/>
          <p:cNvSpPr/>
          <p:nvPr/>
        </p:nvSpPr>
        <p:spPr>
          <a:xfrm>
            <a:off x="7813964" y="5569527"/>
            <a:ext cx="1108363" cy="107722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49947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8637" y="100415"/>
            <a:ext cx="10515600" cy="758568"/>
          </a:xfrm>
        </p:spPr>
        <p:txBody>
          <a:bodyPr>
            <a:normAutofit/>
          </a:bodyPr>
          <a:lstStyle/>
          <a:p>
            <a:pPr algn="r"/>
            <a:r>
              <a:rPr lang="en-US" sz="4000" dirty="0" smtClean="0">
                <a:solidFill>
                  <a:schemeClr val="bg1"/>
                </a:solidFill>
              </a:rPr>
              <a:t>State Student Identification Numbers</a:t>
            </a:r>
            <a:endParaRPr lang="en-US" sz="4000" dirty="0">
              <a:solidFill>
                <a:schemeClr val="bg1"/>
              </a:solidFill>
            </a:endParaRPr>
          </a:p>
        </p:txBody>
      </p:sp>
      <p:sp>
        <p:nvSpPr>
          <p:cNvPr id="3" name="Content Placeholder 2"/>
          <p:cNvSpPr>
            <a:spLocks noGrp="1"/>
          </p:cNvSpPr>
          <p:nvPr>
            <p:ph idx="1"/>
          </p:nvPr>
        </p:nvSpPr>
        <p:spPr>
          <a:xfrm>
            <a:off x="768927" y="2152636"/>
            <a:ext cx="10515600" cy="2749708"/>
          </a:xfrm>
        </p:spPr>
        <p:txBody>
          <a:bodyPr>
            <a:noAutofit/>
          </a:bodyPr>
          <a:lstStyle/>
          <a:p>
            <a:pPr marL="0" indent="0">
              <a:buNone/>
            </a:pPr>
            <a:r>
              <a:rPr lang="en-US" sz="4000" dirty="0"/>
              <a:t>Still looking for other districts' ideas to get </a:t>
            </a:r>
            <a:r>
              <a:rPr lang="en-US" sz="4000" dirty="0" smtClean="0"/>
              <a:t>SSIDs </a:t>
            </a:r>
            <a:r>
              <a:rPr lang="en-US" sz="4000" dirty="0"/>
              <a:t>into the hands of students...I think we have it figured out for the most part, but I'm always looking for better options we may not have thought of.  We will likely be handing note cards out at weekly packet pickups for the elementary level.  But still not sure for the high school kids. </a:t>
            </a:r>
          </a:p>
        </p:txBody>
      </p:sp>
    </p:spTree>
    <p:extLst>
      <p:ext uri="{BB962C8B-B14F-4D97-AF65-F5344CB8AC3E}">
        <p14:creationId xmlns:p14="http://schemas.microsoft.com/office/powerpoint/2010/main" val="1098853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84419" y="166254"/>
            <a:ext cx="8022279" cy="678872"/>
          </a:xfrm>
        </p:spPr>
        <p:txBody>
          <a:bodyPr>
            <a:normAutofit/>
          </a:bodyPr>
          <a:lstStyle/>
          <a:p>
            <a:pPr algn="r"/>
            <a:r>
              <a:rPr lang="en-US" sz="4000" dirty="0">
                <a:solidFill>
                  <a:schemeClr val="bg1"/>
                </a:solidFill>
              </a:rPr>
              <a:t>Tools for Teachers </a:t>
            </a:r>
            <a:r>
              <a:rPr lang="en-US" sz="4000" dirty="0" smtClean="0">
                <a:solidFill>
                  <a:schemeClr val="bg1"/>
                </a:solidFill>
              </a:rPr>
              <a:t>Access</a:t>
            </a:r>
            <a:endParaRPr lang="en-US" sz="4000" dirty="0">
              <a:solidFill>
                <a:schemeClr val="bg1"/>
              </a:solidFill>
            </a:endParaRPr>
          </a:p>
        </p:txBody>
      </p:sp>
      <p:sp>
        <p:nvSpPr>
          <p:cNvPr id="28675" name="Subtitle 2"/>
          <p:cNvSpPr>
            <a:spLocks noGrp="1"/>
          </p:cNvSpPr>
          <p:nvPr>
            <p:ph type="subTitle" idx="1"/>
          </p:nvPr>
        </p:nvSpPr>
        <p:spPr>
          <a:xfrm>
            <a:off x="365365" y="2064327"/>
            <a:ext cx="11438965" cy="4319539"/>
          </a:xfrm>
        </p:spPr>
        <p:txBody>
          <a:bodyPr>
            <a:noAutofit/>
          </a:bodyPr>
          <a:lstStyle/>
          <a:p>
            <a:pPr marL="342900" indent="-342900" algn="l">
              <a:buFont typeface="Arial" panose="020B0604020202020204" pitchFamily="34" charset="0"/>
              <a:buChar char="•"/>
            </a:pPr>
            <a:r>
              <a:rPr lang="en-US" altLang="en-US" sz="3200" dirty="0" smtClean="0"/>
              <a:t>Any educator may have access to Tools for Teachers</a:t>
            </a:r>
          </a:p>
          <a:p>
            <a:pPr marL="800089" lvl="1" indent="-342900" algn="l">
              <a:buFont typeface="Arial" panose="020B0604020202020204" pitchFamily="34" charset="0"/>
              <a:buChar char="•"/>
            </a:pPr>
            <a:r>
              <a:rPr lang="en-US" altLang="en-US" sz="3200" dirty="0" smtClean="0"/>
              <a:t>Coaches, TOSAs, administrators, support staff for LIPI…</a:t>
            </a:r>
          </a:p>
          <a:p>
            <a:pPr marL="342900" indent="-342900" algn="l">
              <a:buFont typeface="Arial" panose="020B0604020202020204" pitchFamily="34" charset="0"/>
              <a:buChar char="•"/>
            </a:pPr>
            <a:r>
              <a:rPr lang="en-US" altLang="en-US" sz="3200" dirty="0" smtClean="0"/>
              <a:t>No training is required to gain access to Tools for Teachers</a:t>
            </a:r>
          </a:p>
          <a:p>
            <a:pPr marL="800089" lvl="1" indent="-342900" algn="l">
              <a:buFont typeface="Arial" panose="020B0604020202020204" pitchFamily="34" charset="0"/>
              <a:buChar char="•"/>
            </a:pPr>
            <a:r>
              <a:rPr lang="en-US" altLang="en-US" sz="3200" dirty="0" smtClean="0"/>
              <a:t>Tools for Teachers training is available from ODE</a:t>
            </a:r>
          </a:p>
          <a:p>
            <a:pPr marL="800089" lvl="1" indent="-342900" algn="l">
              <a:buFont typeface="Arial" panose="020B0604020202020204" pitchFamily="34" charset="0"/>
              <a:buChar char="•"/>
            </a:pPr>
            <a:r>
              <a:rPr lang="en-US" altLang="en-US" sz="3200" dirty="0" smtClean="0"/>
              <a:t>Interim access DOES require the completion of training modules</a:t>
            </a:r>
          </a:p>
          <a:p>
            <a:pPr marL="342900" indent="-342900" algn="l">
              <a:buFont typeface="Arial" panose="020B0604020202020204" pitchFamily="34" charset="0"/>
              <a:buChar char="•"/>
            </a:pPr>
            <a:r>
              <a:rPr lang="en-US" altLang="en-US" sz="3200" dirty="0" smtClean="0"/>
              <a:t>DTCs should use the “TFT_SC” user role in TIDE</a:t>
            </a:r>
          </a:p>
          <a:p>
            <a:pPr marL="800089" lvl="1" indent="-342900" algn="l">
              <a:buFont typeface="Arial" panose="020B0604020202020204" pitchFamily="34" charset="0"/>
              <a:buChar char="•"/>
            </a:pPr>
            <a:r>
              <a:rPr lang="en-US" altLang="en-US" sz="3200" dirty="0" smtClean="0"/>
              <a:t>TA users already have access</a:t>
            </a:r>
          </a:p>
        </p:txBody>
      </p:sp>
    </p:spTree>
    <p:extLst>
      <p:ext uri="{BB962C8B-B14F-4D97-AF65-F5344CB8AC3E}">
        <p14:creationId xmlns:p14="http://schemas.microsoft.com/office/powerpoint/2010/main" val="40490974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4128309" y="72915"/>
            <a:ext cx="7886700" cy="1077012"/>
          </a:xfrm>
          <a:prstGeom prst="rect">
            <a:avLst/>
          </a:prstGeom>
        </p:spPr>
        <p:txBody>
          <a:bodyPr spcFirstLastPara="1" vert="horz" wrap="square" lIns="68569" tIns="34275" rIns="68569" bIns="34275" rtlCol="0" anchor="ctr" anchorCtr="0">
            <a:noAutofit/>
          </a:bodyPr>
          <a:lstStyle/>
          <a:p>
            <a:pPr algn="r"/>
            <a:r>
              <a:rPr lang="en" sz="4000" dirty="0">
                <a:solidFill>
                  <a:schemeClr val="bg1"/>
                </a:solidFill>
              </a:rPr>
              <a:t>Interim Training Requirements</a:t>
            </a:r>
            <a:endParaRPr sz="4000" dirty="0">
              <a:solidFill>
                <a:schemeClr val="bg1"/>
              </a:solidFill>
            </a:endParaRPr>
          </a:p>
        </p:txBody>
      </p:sp>
      <p:sp>
        <p:nvSpPr>
          <p:cNvPr id="2" name="Rectangle 1"/>
          <p:cNvSpPr/>
          <p:nvPr/>
        </p:nvSpPr>
        <p:spPr>
          <a:xfrm>
            <a:off x="1983146" y="2237363"/>
            <a:ext cx="2431914" cy="78599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b="1" kern="0" dirty="0">
                <a:solidFill>
                  <a:srgbClr val="000000"/>
                </a:solidFill>
                <a:latin typeface="Calibri" panose="020F0502020204030204" pitchFamily="34" charset="0"/>
                <a:cs typeface="Calibri" panose="020F0502020204030204" pitchFamily="34" charset="0"/>
                <a:sym typeface="Arial"/>
              </a:rPr>
              <a:t>Were you a Test Administrator in </a:t>
            </a:r>
          </a:p>
          <a:p>
            <a:pPr algn="ctr">
              <a:buClr>
                <a:srgbClr val="000000"/>
              </a:buClr>
            </a:pPr>
            <a:r>
              <a:rPr lang="en-US" b="1" kern="0" dirty="0">
                <a:solidFill>
                  <a:srgbClr val="000000"/>
                </a:solidFill>
                <a:latin typeface="Calibri" panose="020F0502020204030204" pitchFamily="34" charset="0"/>
                <a:cs typeface="Calibri" panose="020F0502020204030204" pitchFamily="34" charset="0"/>
                <a:sym typeface="Arial"/>
              </a:rPr>
              <a:t>2019-20?</a:t>
            </a:r>
          </a:p>
        </p:txBody>
      </p:sp>
      <p:cxnSp>
        <p:nvCxnSpPr>
          <p:cNvPr id="4" name="Straight Arrow Connector 3" title="Arrow"/>
          <p:cNvCxnSpPr>
            <a:stCxn id="2" idx="3"/>
          </p:cNvCxnSpPr>
          <p:nvPr/>
        </p:nvCxnSpPr>
        <p:spPr>
          <a:xfrm>
            <a:off x="4415060" y="2630360"/>
            <a:ext cx="1540862" cy="0"/>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924790" y="2476468"/>
            <a:ext cx="521402" cy="369332"/>
          </a:xfrm>
          <a:prstGeom prst="rect">
            <a:avLst/>
          </a:prstGeom>
          <a:solidFill>
            <a:schemeClr val="accent5">
              <a:lumMod val="40000"/>
              <a:lumOff val="60000"/>
            </a:schemeClr>
          </a:solidFill>
        </p:spPr>
        <p:txBody>
          <a:bodyPr wrap="square" rtlCol="0">
            <a:spAutoFit/>
          </a:bodyPr>
          <a:lstStyle/>
          <a:p>
            <a:pPr algn="ctr">
              <a:buClr>
                <a:srgbClr val="000000"/>
              </a:buClr>
            </a:pPr>
            <a:r>
              <a:rPr lang="en-US" b="1" kern="0" dirty="0">
                <a:solidFill>
                  <a:srgbClr val="000000"/>
                </a:solidFill>
                <a:latin typeface="Calibri" panose="020F0502020204030204" pitchFamily="34" charset="0"/>
                <a:cs typeface="Calibri" panose="020F0502020204030204" pitchFamily="34" charset="0"/>
                <a:sym typeface="Arial"/>
              </a:rPr>
              <a:t>YES</a:t>
            </a:r>
          </a:p>
        </p:txBody>
      </p:sp>
      <p:cxnSp>
        <p:nvCxnSpPr>
          <p:cNvPr id="7" name="Straight Arrow Connector 6" title="Arrow"/>
          <p:cNvCxnSpPr/>
          <p:nvPr/>
        </p:nvCxnSpPr>
        <p:spPr>
          <a:xfrm>
            <a:off x="3920895" y="3023357"/>
            <a:ext cx="0" cy="132685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title="Arrow"/>
          <p:cNvCxnSpPr/>
          <p:nvPr/>
        </p:nvCxnSpPr>
        <p:spPr>
          <a:xfrm>
            <a:off x="2555780" y="3040219"/>
            <a:ext cx="0" cy="130999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194816" y="3532894"/>
            <a:ext cx="643181" cy="369332"/>
          </a:xfrm>
          <a:prstGeom prst="rect">
            <a:avLst/>
          </a:prstGeom>
          <a:solidFill>
            <a:schemeClr val="accent2">
              <a:lumMod val="20000"/>
              <a:lumOff val="80000"/>
            </a:schemeClr>
          </a:solidFill>
        </p:spPr>
        <p:txBody>
          <a:bodyPr wrap="square" rtlCol="0">
            <a:spAutoFit/>
          </a:bodyPr>
          <a:lstStyle/>
          <a:p>
            <a:pPr algn="ctr">
              <a:buClr>
                <a:srgbClr val="000000"/>
              </a:buClr>
            </a:pPr>
            <a:r>
              <a:rPr lang="en-US" b="1" kern="0" dirty="0">
                <a:solidFill>
                  <a:srgbClr val="000000"/>
                </a:solidFill>
                <a:latin typeface="Calibri" panose="020F0502020204030204" pitchFamily="34" charset="0"/>
                <a:cs typeface="Calibri" panose="020F0502020204030204" pitchFamily="34" charset="0"/>
                <a:sym typeface="Arial"/>
              </a:rPr>
              <a:t>NO</a:t>
            </a:r>
          </a:p>
        </p:txBody>
      </p:sp>
      <p:sp>
        <p:nvSpPr>
          <p:cNvPr id="8" name="TextBox 7"/>
          <p:cNvSpPr txBox="1"/>
          <p:nvPr/>
        </p:nvSpPr>
        <p:spPr>
          <a:xfrm>
            <a:off x="3198963" y="3284696"/>
            <a:ext cx="1302875" cy="738664"/>
          </a:xfrm>
          <a:prstGeom prst="rect">
            <a:avLst/>
          </a:prstGeom>
          <a:solidFill>
            <a:schemeClr val="accent2">
              <a:lumMod val="20000"/>
              <a:lumOff val="80000"/>
            </a:schemeClr>
          </a:solidFill>
        </p:spPr>
        <p:txBody>
          <a:bodyPr wrap="square" rtlCol="0">
            <a:spAutoFit/>
          </a:bodyPr>
          <a:lstStyle/>
          <a:p>
            <a:pPr algn="ctr">
              <a:buClr>
                <a:srgbClr val="000000"/>
              </a:buClr>
            </a:pPr>
            <a:r>
              <a:rPr lang="en-US" sz="1400" b="1" kern="0" dirty="0">
                <a:solidFill>
                  <a:srgbClr val="000000"/>
                </a:solidFill>
                <a:latin typeface="Calibri" panose="020F0502020204030204" pitchFamily="34" charset="0"/>
                <a:cs typeface="Calibri" panose="020F0502020204030204" pitchFamily="34" charset="0"/>
                <a:sym typeface="Arial"/>
              </a:rPr>
              <a:t>Yes, but in a different district/state</a:t>
            </a:r>
          </a:p>
        </p:txBody>
      </p:sp>
      <p:sp>
        <p:nvSpPr>
          <p:cNvPr id="18" name="Rectangle 17"/>
          <p:cNvSpPr/>
          <p:nvPr/>
        </p:nvSpPr>
        <p:spPr>
          <a:xfrm>
            <a:off x="5955923" y="2225688"/>
            <a:ext cx="1225685" cy="78599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kern="0" dirty="0">
                <a:solidFill>
                  <a:srgbClr val="000000"/>
                </a:solidFill>
                <a:latin typeface="Calibri" panose="020F0502020204030204" pitchFamily="34" charset="0"/>
                <a:cs typeface="Calibri" panose="020F0502020204030204" pitchFamily="34" charset="0"/>
                <a:sym typeface="Arial"/>
              </a:rPr>
              <a:t>Complete Module 8</a:t>
            </a:r>
          </a:p>
        </p:txBody>
      </p:sp>
      <p:cxnSp>
        <p:nvCxnSpPr>
          <p:cNvPr id="22" name="Straight Arrow Connector 21" title="Arrow"/>
          <p:cNvCxnSpPr/>
          <p:nvPr/>
        </p:nvCxnSpPr>
        <p:spPr>
          <a:xfrm>
            <a:off x="7181608" y="2630360"/>
            <a:ext cx="1202339" cy="0"/>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8387839" y="2103448"/>
            <a:ext cx="1521405" cy="103047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kern="0" dirty="0">
                <a:solidFill>
                  <a:srgbClr val="000000"/>
                </a:solidFill>
                <a:latin typeface="Calibri" panose="020F0502020204030204" pitchFamily="34" charset="0"/>
                <a:cs typeface="Calibri" panose="020F0502020204030204" pitchFamily="34" charset="0"/>
                <a:sym typeface="Arial"/>
              </a:rPr>
              <a:t>DTC assigns “Interim” test group in TIDE</a:t>
            </a:r>
          </a:p>
        </p:txBody>
      </p:sp>
      <p:sp>
        <p:nvSpPr>
          <p:cNvPr id="25" name="Rectangle 24"/>
          <p:cNvSpPr/>
          <p:nvPr/>
        </p:nvSpPr>
        <p:spPr>
          <a:xfrm>
            <a:off x="1983146" y="4367070"/>
            <a:ext cx="5198461" cy="171855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buClr>
                <a:srgbClr val="000000"/>
              </a:buClr>
            </a:pPr>
            <a:r>
              <a:rPr lang="en-US" kern="0" dirty="0">
                <a:solidFill>
                  <a:srgbClr val="000000"/>
                </a:solidFill>
                <a:latin typeface="Calibri" panose="020F0502020204030204" pitchFamily="34" charset="0"/>
                <a:cs typeface="Calibri" panose="020F0502020204030204" pitchFamily="34" charset="0"/>
                <a:sym typeface="Arial"/>
              </a:rPr>
              <a:t>     1.  Reading requirements from Table 5 of Oregon’s </a:t>
            </a:r>
          </a:p>
          <a:p>
            <a:pPr marL="0" lvl="2">
              <a:buClr>
                <a:srgbClr val="000000"/>
              </a:buClr>
            </a:pPr>
            <a:r>
              <a:rPr lang="en-US" kern="0" dirty="0">
                <a:solidFill>
                  <a:srgbClr val="000000"/>
                </a:solidFill>
                <a:latin typeface="Calibri" panose="020F0502020204030204" pitchFamily="34" charset="0"/>
                <a:cs typeface="Calibri" panose="020F0502020204030204" pitchFamily="34" charset="0"/>
                <a:sym typeface="Arial"/>
              </a:rPr>
              <a:t>          </a:t>
            </a:r>
            <a:r>
              <a:rPr lang="en-US" kern="0" dirty="0">
                <a:solidFill>
                  <a:srgbClr val="000000"/>
                </a:solidFill>
                <a:latin typeface="Calibri" panose="020F0502020204030204" pitchFamily="34" charset="0"/>
                <a:cs typeface="Calibri" panose="020F0502020204030204" pitchFamily="34" charset="0"/>
                <a:sym typeface="Arial"/>
                <a:hlinkClick r:id="rId4"/>
              </a:rPr>
              <a:t>Test Administration Manual </a:t>
            </a:r>
            <a:r>
              <a:rPr lang="en-US" kern="0" dirty="0">
                <a:solidFill>
                  <a:srgbClr val="000000"/>
                </a:solidFill>
                <a:latin typeface="Calibri" panose="020F0502020204030204" pitchFamily="34" charset="0"/>
                <a:cs typeface="Calibri" panose="020F0502020204030204" pitchFamily="34" charset="0"/>
                <a:sym typeface="Arial"/>
              </a:rPr>
              <a:t>(TAM)</a:t>
            </a:r>
          </a:p>
          <a:p>
            <a:pPr marL="0" lvl="2">
              <a:buClr>
                <a:srgbClr val="000000"/>
              </a:buClr>
            </a:pPr>
            <a:endParaRPr lang="en-US" kern="0" dirty="0">
              <a:solidFill>
                <a:srgbClr val="000000"/>
              </a:solidFill>
              <a:latin typeface="Calibri" panose="020F0502020204030204" pitchFamily="34" charset="0"/>
              <a:cs typeface="Calibri" panose="020F0502020204030204" pitchFamily="34" charset="0"/>
              <a:sym typeface="Arial"/>
            </a:endParaRPr>
          </a:p>
          <a:p>
            <a:pPr marL="0" lvl="3">
              <a:buClr>
                <a:srgbClr val="000000"/>
              </a:buClr>
            </a:pPr>
            <a:r>
              <a:rPr lang="en-US" kern="0" dirty="0">
                <a:solidFill>
                  <a:srgbClr val="000000"/>
                </a:solidFill>
                <a:latin typeface="Calibri" panose="020F0502020204030204" pitchFamily="34" charset="0"/>
                <a:cs typeface="Calibri" panose="020F0502020204030204" pitchFamily="34" charset="0"/>
                <a:sym typeface="Arial"/>
              </a:rPr>
              <a:t>     2.  Complete Modules 2, 3, and 4 as posted to the </a:t>
            </a:r>
          </a:p>
          <a:p>
            <a:pPr marL="0" lvl="3">
              <a:buClr>
                <a:srgbClr val="000000"/>
              </a:buClr>
            </a:pPr>
            <a:r>
              <a:rPr lang="en-US" kern="0" dirty="0">
                <a:solidFill>
                  <a:srgbClr val="000000"/>
                </a:solidFill>
                <a:latin typeface="Calibri" panose="020F0502020204030204" pitchFamily="34" charset="0"/>
                <a:cs typeface="Calibri" panose="020F0502020204030204" pitchFamily="34" charset="0"/>
                <a:sym typeface="Arial"/>
              </a:rPr>
              <a:t>          </a:t>
            </a:r>
            <a:r>
              <a:rPr lang="en-US" kern="0" dirty="0">
                <a:solidFill>
                  <a:srgbClr val="000000"/>
                </a:solidFill>
                <a:latin typeface="Calibri" panose="020F0502020204030204" pitchFamily="34" charset="0"/>
                <a:cs typeface="Calibri" panose="020F0502020204030204" pitchFamily="34" charset="0"/>
                <a:sym typeface="Arial"/>
                <a:hlinkClick r:id="rId4"/>
              </a:rPr>
              <a:t>Assessment Training Materials</a:t>
            </a:r>
            <a:r>
              <a:rPr lang="en-US" kern="0" dirty="0">
                <a:solidFill>
                  <a:srgbClr val="000000"/>
                </a:solidFill>
                <a:latin typeface="Calibri" panose="020F0502020204030204" pitchFamily="34" charset="0"/>
                <a:cs typeface="Calibri" panose="020F0502020204030204" pitchFamily="34" charset="0"/>
                <a:sym typeface="Arial"/>
              </a:rPr>
              <a:t> webpage</a:t>
            </a:r>
          </a:p>
        </p:txBody>
      </p:sp>
      <p:cxnSp>
        <p:nvCxnSpPr>
          <p:cNvPr id="26" name="Straight Arrow Connector 25" title="Arrow"/>
          <p:cNvCxnSpPr>
            <a:endCxn id="18" idx="2"/>
          </p:cNvCxnSpPr>
          <p:nvPr/>
        </p:nvCxnSpPr>
        <p:spPr>
          <a:xfrm flipV="1">
            <a:off x="6562929" y="3011682"/>
            <a:ext cx="5837" cy="1355388"/>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31210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2" grpId="0" animBg="1"/>
      <p:bldP spid="8" grpId="0" animBg="1"/>
      <p:bldP spid="18" grpId="0" animBg="1"/>
      <p:bldP spid="23"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22173" y="0"/>
            <a:ext cx="6320808" cy="930940"/>
          </a:xfrm>
        </p:spPr>
        <p:txBody>
          <a:bodyPr>
            <a:normAutofit fontScale="90000"/>
          </a:bodyPr>
          <a:lstStyle/>
          <a:p>
            <a:pPr algn="r"/>
            <a:r>
              <a:rPr lang="en-US" dirty="0">
                <a:solidFill>
                  <a:schemeClr val="bg1"/>
                </a:solidFill>
              </a:rPr>
              <a:t>Question &amp; Answer</a:t>
            </a:r>
          </a:p>
        </p:txBody>
      </p:sp>
      <p:pic>
        <p:nvPicPr>
          <p:cNvPr id="1026" name="Picture 2" descr="https://lh4.googleusercontent.com/yJW7uNuFz5wxljhVcsVUQ_ehJy5GGOKFh8DpLy-9Zrg9JcaenBLAI_oyS57925Wiqenae5VFKnGkNZbL2n-ZkzbufuTy2uzw1WF3IgqFunLdEGZxdWnbo9RSv_F1QU6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0982" y="1585218"/>
            <a:ext cx="5971309" cy="477704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23455" y="2573375"/>
            <a:ext cx="4170218" cy="2939266"/>
          </a:xfrm>
          <a:prstGeom prst="rect">
            <a:avLst/>
          </a:prstGeom>
        </p:spPr>
        <p:txBody>
          <a:bodyPr wrap="square">
            <a:spAutoFit/>
          </a:bodyPr>
          <a:lstStyle/>
          <a:p>
            <a:pPr>
              <a:spcBef>
                <a:spcPts val="1000"/>
              </a:spcBef>
            </a:pPr>
            <a:r>
              <a:rPr lang="en-US" sz="4000" b="1" dirty="0">
                <a:solidFill>
                  <a:srgbClr val="000000"/>
                </a:solidFill>
              </a:rPr>
              <a:t>Thoughts? </a:t>
            </a:r>
            <a:endParaRPr lang="en-US" sz="4000" dirty="0"/>
          </a:p>
          <a:p>
            <a:pPr>
              <a:spcBef>
                <a:spcPts val="1000"/>
              </a:spcBef>
            </a:pPr>
            <a:r>
              <a:rPr lang="en-US" sz="4000" b="1" dirty="0">
                <a:solidFill>
                  <a:srgbClr val="000000"/>
                </a:solidFill>
              </a:rPr>
              <a:t>Feelings? </a:t>
            </a:r>
            <a:endParaRPr lang="en-US" sz="4000" dirty="0"/>
          </a:p>
          <a:p>
            <a:pPr>
              <a:spcBef>
                <a:spcPts val="1000"/>
              </a:spcBef>
            </a:pPr>
            <a:r>
              <a:rPr lang="en-US" sz="4000" b="1" dirty="0">
                <a:solidFill>
                  <a:srgbClr val="000000"/>
                </a:solidFill>
              </a:rPr>
              <a:t>Concerns? </a:t>
            </a:r>
            <a:endParaRPr lang="en-US" sz="4000" dirty="0"/>
          </a:p>
          <a:p>
            <a:pPr>
              <a:spcBef>
                <a:spcPts val="1000"/>
              </a:spcBef>
            </a:pPr>
            <a:r>
              <a:rPr lang="en-US" sz="4000" b="1" dirty="0">
                <a:solidFill>
                  <a:srgbClr val="000000"/>
                </a:solidFill>
              </a:rPr>
              <a:t>Wonderings?</a:t>
            </a:r>
            <a:r>
              <a:rPr lang="en-US" b="1" dirty="0">
                <a:solidFill>
                  <a:srgbClr val="000000"/>
                </a:solidFill>
                <a:latin typeface="Comic Sans MS" panose="030F0702030302020204" pitchFamily="66" charset="0"/>
              </a:rPr>
              <a:t> </a:t>
            </a:r>
            <a:endParaRPr lang="en-US" dirty="0">
              <a:effectLst/>
            </a:endParaRPr>
          </a:p>
        </p:txBody>
      </p:sp>
    </p:spTree>
    <p:extLst>
      <p:ext uri="{BB962C8B-B14F-4D97-AF65-F5344CB8AC3E}">
        <p14:creationId xmlns:p14="http://schemas.microsoft.com/office/powerpoint/2010/main" val="243061292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0.2|15.7"/>
</p:tagLst>
</file>

<file path=ppt/theme/theme1.xml><?xml version="1.0" encoding="utf-8"?>
<a:theme xmlns:a="http://schemas.openxmlformats.org/drawingml/2006/main" name="ODE_Powerpoint Template B">
  <a:themeElements>
    <a:clrScheme name="ODE-blue links">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695_ODE_Powerpoint Template-standard_2017.potx" id="{1C7C9591-0F56-4626-B1BA-C39AEEF34B76}" vid="{BD8C16AE-534C-4634-A8F2-EC416CD1064F}"/>
    </a:ext>
  </a:extLst>
</a:theme>
</file>

<file path=ppt/theme/theme2.xml><?xml version="1.0" encoding="utf-8"?>
<a:theme xmlns:a="http://schemas.openxmlformats.org/drawingml/2006/main" name="1_ODE_Powerpoint Template B">
  <a:themeElements>
    <a:clrScheme name="ODE-blue links">
      <a:dk1>
        <a:srgbClr val="000000"/>
      </a:dk1>
      <a:lt1>
        <a:srgbClr val="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E426A0BE1DCD4282029129806F0353" ma:contentTypeVersion="8" ma:contentTypeDescription="Create a new document." ma:contentTypeScope="" ma:versionID="2fa6e710697f4022c0d5a648e4491bb5">
  <xsd:schema xmlns:xsd="http://www.w3.org/2001/XMLSchema" xmlns:xs="http://www.w3.org/2001/XMLSchema" xmlns:p="http://schemas.microsoft.com/office/2006/metadata/properties" xmlns:ns1="http://schemas.microsoft.com/sharepoint/v3" xmlns:ns2="826a7eb6-1fc1-4229-aedf-6a10bdcdc31e" xmlns:ns3="54031767-dd6d-417c-ab73-583408f47564" targetNamespace="http://schemas.microsoft.com/office/2006/metadata/properties" ma:root="true" ma:fieldsID="256e605d0e29d97c9081fe2632c68745" ns1:_="" ns2:_="" ns3:_="">
    <xsd:import namespace="http://schemas.microsoft.com/sharepoint/v3"/>
    <xsd:import namespace="826a7eb6-1fc1-4229-aedf-6a10bdcdc31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6a7eb6-1fc1-4229-aedf-6a10bdcdc31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stimated_x0020_Creation_x0020_Date xmlns="826a7eb6-1fc1-4229-aedf-6a10bdcdc31e" xsi:nil="true"/>
    <Remediation_x0020_Date xmlns="826a7eb6-1fc1-4229-aedf-6a10bdcdc31e">2021-02-22T21:27:59+00:00</Remediation_x0020_Date>
    <PublishingExpirationDate xmlns="http://schemas.microsoft.com/sharepoint/v3" xsi:nil="true"/>
    <PublishingStartDate xmlns="http://schemas.microsoft.com/sharepoint/v3" xsi:nil="true"/>
    <Priority xmlns="826a7eb6-1fc1-4229-aedf-6a10bdcdc31e">New</Priority>
  </documentManagement>
</p:properties>
</file>

<file path=customXml/itemProps1.xml><?xml version="1.0" encoding="utf-8"?>
<ds:datastoreItem xmlns:ds="http://schemas.openxmlformats.org/officeDocument/2006/customXml" ds:itemID="{1020BAD0-EDFC-4E9B-98E0-184F7D62D553}"/>
</file>

<file path=customXml/itemProps2.xml><?xml version="1.0" encoding="utf-8"?>
<ds:datastoreItem xmlns:ds="http://schemas.openxmlformats.org/officeDocument/2006/customXml" ds:itemID="{8CAD18AF-22A6-42B5-90D3-089B6AA748F8}"/>
</file>

<file path=customXml/itemProps3.xml><?xml version="1.0" encoding="utf-8"?>
<ds:datastoreItem xmlns:ds="http://schemas.openxmlformats.org/officeDocument/2006/customXml" ds:itemID="{0EB40DA0-EE08-4325-9020-2CABF5F089B1}"/>
</file>

<file path=docProps/app.xml><?xml version="1.0" encoding="utf-8"?>
<Properties xmlns="http://schemas.openxmlformats.org/officeDocument/2006/extended-properties" xmlns:vt="http://schemas.openxmlformats.org/officeDocument/2006/docPropsVTypes">
  <Template>ode_powerpoint-template-b</Template>
  <TotalTime>2251</TotalTime>
  <Words>1594</Words>
  <Application>Microsoft Office PowerPoint</Application>
  <PresentationFormat>Widescreen</PresentationFormat>
  <Paragraphs>116</Paragraphs>
  <Slides>10</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Comic Sans MS</vt:lpstr>
      <vt:lpstr>Times New Roman</vt:lpstr>
      <vt:lpstr>ODE_Powerpoint Template B</vt:lpstr>
      <vt:lpstr>1_ODE_Powerpoint Template B</vt:lpstr>
      <vt:lpstr>DTC Webinar</vt:lpstr>
      <vt:lpstr>Quick Reminders</vt:lpstr>
      <vt:lpstr>ELPA Cohorts</vt:lpstr>
      <vt:lpstr>ELPA Testing</vt:lpstr>
      <vt:lpstr>SEED Survey</vt:lpstr>
      <vt:lpstr>State Student Identification Numbers</vt:lpstr>
      <vt:lpstr>Tools for Teachers Access</vt:lpstr>
      <vt:lpstr>Interim Training Requirements</vt:lpstr>
      <vt:lpstr>Question &amp; Answer</vt:lpstr>
      <vt:lpstr>Next Steps &amp; Adjourn</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2017-18 DTC Training WebEx Required for All DTCs</dc:title>
  <dc:creator>WOLCOTT Ben - ODE</dc:creator>
  <cp:lastModifiedBy>LEDOUX Renee - ODE</cp:lastModifiedBy>
  <cp:revision>275</cp:revision>
  <cp:lastPrinted>2018-11-05T16:57:42Z</cp:lastPrinted>
  <dcterms:created xsi:type="dcterms:W3CDTF">2018-06-14T19:26:51Z</dcterms:created>
  <dcterms:modified xsi:type="dcterms:W3CDTF">2021-02-10T17:09:27Z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0x010100ACE426A0BE1DCD4282029129806F0353</vt:lpwstr>
  </property>
</Properties>
</file>