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2.xml" ContentType="application/vnd.openxmlformats-officedocument.presentationml.slideMaster+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5.xml" ContentType="application/vnd.openxmlformats-officedocument.presentationml.notesSlid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23.xml" ContentType="application/vnd.openxmlformats-officedocument.presentationml.slideLayout+xml"/>
  <Override PartName="/ppt/slideLayouts/slideLayout18.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14"/>
  </p:notesMasterIdLst>
  <p:handoutMasterIdLst>
    <p:handoutMasterId r:id="rId15"/>
  </p:handoutMasterIdLst>
  <p:sldIdLst>
    <p:sldId id="257" r:id="rId3"/>
    <p:sldId id="260" r:id="rId4"/>
    <p:sldId id="296" r:id="rId5"/>
    <p:sldId id="300" r:id="rId6"/>
    <p:sldId id="302" r:id="rId7"/>
    <p:sldId id="301" r:id="rId8"/>
    <p:sldId id="298" r:id="rId9"/>
    <p:sldId id="299" r:id="rId10"/>
    <p:sldId id="297" r:id="rId11"/>
    <p:sldId id="261" r:id="rId12"/>
    <p:sldId id="267"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LEY Dan - ODE" initials="FD-O" lastIdx="2" clrIdx="0">
    <p:extLst>
      <p:ext uri="{19B8F6BF-5375-455C-9EA6-DF929625EA0E}">
        <p15:presenceInfo xmlns:p15="http://schemas.microsoft.com/office/powerpoint/2012/main" userId="12c77d4b-e4af-44ab-98f9-d907f9fe7a39" providerId="Windows Live"/>
      </p:ext>
    </p:extLst>
  </p:cmAuthor>
  <p:cmAuthor id="2" name="LEDOUX Renee - ODE" initials="LR-O" lastIdx="2" clrIdx="1">
    <p:extLst>
      <p:ext uri="{19B8F6BF-5375-455C-9EA6-DF929625EA0E}">
        <p15:presenceInfo xmlns:p15="http://schemas.microsoft.com/office/powerpoint/2012/main" userId="S-1-5-21-2237050375-1962090969-1930583096-403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48" autoAdjust="0"/>
    <p:restoredTop sz="74395" autoAdjust="0"/>
  </p:normalViewPr>
  <p:slideViewPr>
    <p:cSldViewPr snapToGrid="0">
      <p:cViewPr varScale="1">
        <p:scale>
          <a:sx n="77" d="100"/>
          <a:sy n="77" d="100"/>
        </p:scale>
        <p:origin x="20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23"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customXml" Target="../customXml/item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93E0A7-A04C-A640-8322-F38C2603C2FE}"/>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52625C-71CF-3A47-AC37-D84403FEFE72}"/>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2F71E9D-7970-2A40-AA6A-092CD383EC88}" type="datetimeFigureOut">
              <a:rPr lang="en-US" smtClean="0"/>
              <a:t>3/10/2021</a:t>
            </a:fld>
            <a:endParaRPr lang="en-US" dirty="0"/>
          </a:p>
        </p:txBody>
      </p:sp>
      <p:sp>
        <p:nvSpPr>
          <p:cNvPr id="4" name="Footer Placeholder 3">
            <a:extLst>
              <a:ext uri="{FF2B5EF4-FFF2-40B4-BE49-F238E27FC236}">
                <a16:creationId xmlns:a16="http://schemas.microsoft.com/office/drawing/2014/main" id="{B170BCA0-1A25-B84F-9C54-AA73EF14384F}"/>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AC9C028-78F8-9A41-82DC-4133055F506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9ED899D-93D9-4244-9B16-388953FAFCE4}" type="slidenum">
              <a:rPr lang="en-US" smtClean="0"/>
              <a:t>‹#›</a:t>
            </a:fld>
            <a:endParaRPr lang="en-US" dirty="0"/>
          </a:p>
        </p:txBody>
      </p:sp>
    </p:spTree>
    <p:extLst>
      <p:ext uri="{BB962C8B-B14F-4D97-AF65-F5344CB8AC3E}">
        <p14:creationId xmlns:p14="http://schemas.microsoft.com/office/powerpoint/2010/main" val="3229673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F590CD4-6A26-4951-8481-D17485392A16}" type="datetimeFigureOut">
              <a:rPr lang="en-US" smtClean="0"/>
              <a:t>3/10/2021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38D8570-03E9-477E-B428-A4E0784B98A6}" type="slidenum">
              <a:rPr lang="en-US" smtClean="0"/>
              <a:t>‹#›</a:t>
            </a:fld>
            <a:endParaRPr lang="en-US" dirty="0"/>
          </a:p>
        </p:txBody>
      </p:sp>
    </p:spTree>
    <p:extLst>
      <p:ext uri="{BB962C8B-B14F-4D97-AF65-F5344CB8AC3E}">
        <p14:creationId xmlns:p14="http://schemas.microsoft.com/office/powerpoint/2010/main" val="1719937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t>Renee</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anose="02020603050405020304" pitchFamily="18" charset="0"/>
              </a:defRPr>
            </a:lvl1pPr>
            <a:lvl2pPr marL="757066" indent="-291179" defTabSz="949568">
              <a:spcBef>
                <a:spcPct val="30000"/>
              </a:spcBef>
              <a:defRPr sz="1200">
                <a:solidFill>
                  <a:schemeClr val="tx1"/>
                </a:solidFill>
                <a:latin typeface="Times New Roman" panose="02020603050405020304" pitchFamily="18" charset="0"/>
              </a:defRPr>
            </a:lvl2pPr>
            <a:lvl3pPr marL="1164717" indent="-232943" defTabSz="949568">
              <a:spcBef>
                <a:spcPct val="30000"/>
              </a:spcBef>
              <a:defRPr sz="1200">
                <a:solidFill>
                  <a:schemeClr val="tx1"/>
                </a:solidFill>
                <a:latin typeface="Times New Roman" panose="02020603050405020304" pitchFamily="18" charset="0"/>
              </a:defRPr>
            </a:lvl3pPr>
            <a:lvl4pPr marL="1630604" indent="-232943" defTabSz="949568">
              <a:spcBef>
                <a:spcPct val="30000"/>
              </a:spcBef>
              <a:defRPr sz="1200">
                <a:solidFill>
                  <a:schemeClr val="tx1"/>
                </a:solidFill>
                <a:latin typeface="Times New Roman" panose="02020603050405020304" pitchFamily="18" charset="0"/>
              </a:defRPr>
            </a:lvl4pPr>
            <a:lvl5pPr marL="2096491" indent="-232943" defTabSz="949568">
              <a:spcBef>
                <a:spcPct val="30000"/>
              </a:spcBef>
              <a:defRPr sz="1200">
                <a:solidFill>
                  <a:schemeClr val="tx1"/>
                </a:solidFill>
                <a:latin typeface="Times New Roman" panose="02020603050405020304" pitchFamily="18" charset="0"/>
              </a:defRPr>
            </a:lvl5pPr>
            <a:lvl6pPr marL="2562377" indent="-232943" defTabSz="949568"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49568"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49568"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4956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1</a:t>
            </a:fld>
            <a:endParaRPr lang="en-US" altLang="en-US" dirty="0"/>
          </a:p>
        </p:txBody>
      </p:sp>
    </p:spTree>
    <p:extLst>
      <p:ext uri="{BB962C8B-B14F-4D97-AF65-F5344CB8AC3E}">
        <p14:creationId xmlns:p14="http://schemas.microsoft.com/office/powerpoint/2010/main" val="1132972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What are the things</a:t>
            </a:r>
            <a:r>
              <a:rPr lang="en-US" altLang="en-US" baseline="0" dirty="0" smtClean="0"/>
              <a:t> that we might be </a:t>
            </a:r>
            <a:endParaRPr lang="en-US" alt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anose="02020603050405020304" pitchFamily="18" charset="0"/>
              </a:defRPr>
            </a:lvl1pPr>
            <a:lvl2pPr marL="757066" indent="-291179" defTabSz="949568">
              <a:spcBef>
                <a:spcPct val="30000"/>
              </a:spcBef>
              <a:defRPr sz="1200">
                <a:solidFill>
                  <a:schemeClr val="tx1"/>
                </a:solidFill>
                <a:latin typeface="Times New Roman" panose="02020603050405020304" pitchFamily="18" charset="0"/>
              </a:defRPr>
            </a:lvl2pPr>
            <a:lvl3pPr marL="1164717" indent="-232943" defTabSz="949568">
              <a:spcBef>
                <a:spcPct val="30000"/>
              </a:spcBef>
              <a:defRPr sz="1200">
                <a:solidFill>
                  <a:schemeClr val="tx1"/>
                </a:solidFill>
                <a:latin typeface="Times New Roman" panose="02020603050405020304" pitchFamily="18" charset="0"/>
              </a:defRPr>
            </a:lvl3pPr>
            <a:lvl4pPr marL="1630604" indent="-232943" defTabSz="949568">
              <a:spcBef>
                <a:spcPct val="30000"/>
              </a:spcBef>
              <a:defRPr sz="1200">
                <a:solidFill>
                  <a:schemeClr val="tx1"/>
                </a:solidFill>
                <a:latin typeface="Times New Roman" panose="02020603050405020304" pitchFamily="18" charset="0"/>
              </a:defRPr>
            </a:lvl4pPr>
            <a:lvl5pPr marL="2096491" indent="-232943" defTabSz="949568">
              <a:spcBef>
                <a:spcPct val="30000"/>
              </a:spcBef>
              <a:defRPr sz="1200">
                <a:solidFill>
                  <a:schemeClr val="tx1"/>
                </a:solidFill>
                <a:latin typeface="Times New Roman" panose="02020603050405020304" pitchFamily="18" charset="0"/>
              </a:defRPr>
            </a:lvl5pPr>
            <a:lvl6pPr marL="2562377" indent="-232943" defTabSz="949568"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49568"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49568"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4956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10</a:t>
            </a:fld>
            <a:endParaRPr lang="en-US" altLang="en-US" dirty="0"/>
          </a:p>
        </p:txBody>
      </p:sp>
    </p:spTree>
    <p:extLst>
      <p:ext uri="{BB962C8B-B14F-4D97-AF65-F5344CB8AC3E}">
        <p14:creationId xmlns:p14="http://schemas.microsoft.com/office/powerpoint/2010/main" val="3612007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D8570-03E9-477E-B428-A4E0784B98A6}" type="slidenum">
              <a:rPr lang="en-US" smtClean="0"/>
              <a:t>11</a:t>
            </a:fld>
            <a:endParaRPr lang="en-US" dirty="0"/>
          </a:p>
        </p:txBody>
      </p:sp>
    </p:spTree>
    <p:extLst>
      <p:ext uri="{BB962C8B-B14F-4D97-AF65-F5344CB8AC3E}">
        <p14:creationId xmlns:p14="http://schemas.microsoft.com/office/powerpoint/2010/main" val="3827924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dirty="0" smtClean="0"/>
              <a:t>Dan</a:t>
            </a:r>
            <a:endParaRPr 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anose="02020603050405020304" pitchFamily="18" charset="0"/>
              </a:defRPr>
            </a:lvl1pPr>
            <a:lvl2pPr marL="757066" indent="-291179" defTabSz="949568">
              <a:spcBef>
                <a:spcPct val="30000"/>
              </a:spcBef>
              <a:defRPr sz="1200">
                <a:solidFill>
                  <a:schemeClr val="tx1"/>
                </a:solidFill>
                <a:latin typeface="Times New Roman" panose="02020603050405020304" pitchFamily="18" charset="0"/>
              </a:defRPr>
            </a:lvl2pPr>
            <a:lvl3pPr marL="1164717" indent="-232943" defTabSz="949568">
              <a:spcBef>
                <a:spcPct val="30000"/>
              </a:spcBef>
              <a:defRPr sz="1200">
                <a:solidFill>
                  <a:schemeClr val="tx1"/>
                </a:solidFill>
                <a:latin typeface="Times New Roman" panose="02020603050405020304" pitchFamily="18" charset="0"/>
              </a:defRPr>
            </a:lvl3pPr>
            <a:lvl4pPr marL="1630604" indent="-232943" defTabSz="949568">
              <a:spcBef>
                <a:spcPct val="30000"/>
              </a:spcBef>
              <a:defRPr sz="1200">
                <a:solidFill>
                  <a:schemeClr val="tx1"/>
                </a:solidFill>
                <a:latin typeface="Times New Roman" panose="02020603050405020304" pitchFamily="18" charset="0"/>
              </a:defRPr>
            </a:lvl4pPr>
            <a:lvl5pPr marL="2096491" indent="-232943" defTabSz="949568">
              <a:spcBef>
                <a:spcPct val="30000"/>
              </a:spcBef>
              <a:defRPr sz="1200">
                <a:solidFill>
                  <a:schemeClr val="tx1"/>
                </a:solidFill>
                <a:latin typeface="Times New Roman" panose="02020603050405020304" pitchFamily="18" charset="0"/>
              </a:defRPr>
            </a:lvl5pPr>
            <a:lvl6pPr marL="2562377" indent="-232943" defTabSz="949568"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49568"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49568"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4956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2</a:t>
            </a:fld>
            <a:endParaRPr lang="en-US" altLang="en-US" dirty="0"/>
          </a:p>
        </p:txBody>
      </p:sp>
    </p:spTree>
    <p:extLst>
      <p:ext uri="{BB962C8B-B14F-4D97-AF65-F5344CB8AC3E}">
        <p14:creationId xmlns:p14="http://schemas.microsoft.com/office/powerpoint/2010/main" val="2907875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Beth </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838D8570-03E9-477E-B428-A4E0784B98A6}" type="slidenum">
              <a:rPr lang="en-US" smtClean="0"/>
              <a:t>3</a:t>
            </a:fld>
            <a:endParaRPr lang="en-US" dirty="0"/>
          </a:p>
        </p:txBody>
      </p:sp>
    </p:spTree>
    <p:extLst>
      <p:ext uri="{BB962C8B-B14F-4D97-AF65-F5344CB8AC3E}">
        <p14:creationId xmlns:p14="http://schemas.microsoft.com/office/powerpoint/2010/main" val="2053618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dcad2003d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dcad2003d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0" i="0" u="none" strike="noStrike" cap="none" dirty="0" smtClean="0">
                <a:solidFill>
                  <a:schemeClr val="dk1"/>
                </a:solidFill>
                <a:effectLst/>
                <a:latin typeface="Calibri"/>
                <a:ea typeface="Calibri"/>
                <a:cs typeface="Calibri"/>
                <a:sym typeface="Calibri"/>
              </a:rPr>
              <a:t>Ben</a:t>
            </a:r>
          </a:p>
          <a:p>
            <a:endParaRPr lang="en-US" sz="1200" b="0" i="0" u="none" strike="noStrike" cap="none" dirty="0" smtClean="0">
              <a:solidFill>
                <a:schemeClr val="dk1"/>
              </a:solidFill>
              <a:effectLst/>
              <a:latin typeface="Calibri"/>
              <a:ea typeface="Calibri"/>
              <a:cs typeface="Calibri"/>
              <a:sym typeface="Calibri"/>
            </a:endParaRPr>
          </a:p>
          <a:p>
            <a:endParaRPr lang="en-US" sz="1200" b="0" i="0" u="none" strike="noStrike" cap="none" dirty="0">
              <a:solidFill>
                <a:schemeClr val="dk1"/>
              </a:solidFill>
              <a:effectLst/>
              <a:latin typeface="Calibri"/>
              <a:ea typeface="Calibri"/>
              <a:cs typeface="Calibri"/>
              <a:sym typeface="Calibri"/>
            </a:endParaRPr>
          </a:p>
        </p:txBody>
      </p:sp>
    </p:spTree>
    <p:extLst>
      <p:ext uri="{BB962C8B-B14F-4D97-AF65-F5344CB8AC3E}">
        <p14:creationId xmlns:p14="http://schemas.microsoft.com/office/powerpoint/2010/main" val="55596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based on the guidance above, yes</a:t>
            </a:r>
            <a:r>
              <a:rPr lang="en-US" baseline="0" dirty="0" smtClean="0"/>
              <a:t> it is ok if a remotely identified student is tested on ELPA Summative without ever taking ELPA Screener. The test result counts for future EL status just as it would for any other EL</a:t>
            </a:r>
            <a:r>
              <a:rPr lang="en-US" baseline="0" dirty="0" smtClean="0"/>
              <a:t>.</a:t>
            </a:r>
          </a:p>
          <a:p>
            <a:endParaRPr lang="en-US" dirty="0" smtClean="0"/>
          </a:p>
          <a:p>
            <a:r>
              <a:rPr lang="en-US" dirty="0" smtClean="0"/>
              <a:t>Just</a:t>
            </a:r>
            <a:r>
              <a:rPr lang="en-US" baseline="0" dirty="0" smtClean="0"/>
              <a:t> because a student appears in the testing order doesn’t mean that student gets tested. A parent may decline testing, or the district may not have sufficient resources to test everyone in the testing order safely and securely. Districts should not “cut corners” and risk health and safety or appropriate testing practices just to “get through” all students. That’s what the unique screening opportunity is for</a:t>
            </a:r>
            <a:r>
              <a:rPr lang="en-US" baseline="0" dirty="0" smtClean="0"/>
              <a:t>.</a:t>
            </a:r>
          </a:p>
          <a:p>
            <a:endParaRPr lang="en-US" baseline="0" dirty="0" smtClean="0"/>
          </a:p>
          <a:p>
            <a:r>
              <a:rPr lang="en-US" baseline="0" dirty="0" smtClean="0"/>
              <a:t>The above directly follows from our comprehensive ELPA guidance, even though every possible combination is not spelled out in that guidance.</a:t>
            </a:r>
          </a:p>
          <a:p>
            <a:r>
              <a:rPr lang="en-US" baseline="0" dirty="0" smtClean="0"/>
              <a:t>Link: https://</a:t>
            </a:r>
            <a:r>
              <a:rPr lang="en-US" baseline="0" dirty="0" err="1" smtClean="0"/>
              <a:t>www.oregon.gov</a:t>
            </a:r>
            <a:r>
              <a:rPr lang="en-US" baseline="0" dirty="0" smtClean="0"/>
              <a:t>/ode/educator-resources/assessment/Documents/</a:t>
            </a:r>
            <a:r>
              <a:rPr lang="en-US" baseline="0" dirty="0" err="1" smtClean="0"/>
              <a:t>Administering_the_ELPA_Screener_and_Summative_in_2020-21.pdf</a:t>
            </a:r>
            <a:endParaRPr lang="en-US" baseline="0" dirty="0" smtClean="0"/>
          </a:p>
        </p:txBody>
      </p:sp>
      <p:sp>
        <p:nvSpPr>
          <p:cNvPr id="4" name="Slide Number Placeholder 3"/>
          <p:cNvSpPr>
            <a:spLocks noGrp="1"/>
          </p:cNvSpPr>
          <p:nvPr>
            <p:ph type="sldNum" sz="quarter" idx="10"/>
          </p:nvPr>
        </p:nvSpPr>
        <p:spPr/>
        <p:txBody>
          <a:bodyPr/>
          <a:lstStyle/>
          <a:p>
            <a:fld id="{838D8570-03E9-477E-B428-A4E0784B98A6}" type="slidenum">
              <a:rPr lang="en-US" smtClean="0"/>
              <a:t>5</a:t>
            </a:fld>
            <a:endParaRPr lang="en-US" dirty="0"/>
          </a:p>
        </p:txBody>
      </p:sp>
    </p:spTree>
    <p:extLst>
      <p:ext uri="{BB962C8B-B14F-4D97-AF65-F5344CB8AC3E}">
        <p14:creationId xmlns:p14="http://schemas.microsoft.com/office/powerpoint/2010/main" val="4093207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Tony, Andy, Noelle</a:t>
            </a:r>
          </a:p>
        </p:txBody>
      </p:sp>
      <p:sp>
        <p:nvSpPr>
          <p:cNvPr id="4" name="Slide Number Placeholder 3"/>
          <p:cNvSpPr>
            <a:spLocks noGrp="1"/>
          </p:cNvSpPr>
          <p:nvPr>
            <p:ph type="sldNum" sz="quarter" idx="10"/>
          </p:nvPr>
        </p:nvSpPr>
        <p:spPr/>
        <p:txBody>
          <a:bodyPr/>
          <a:lstStyle/>
          <a:p>
            <a:fld id="{838D8570-03E9-477E-B428-A4E0784B98A6}" type="slidenum">
              <a:rPr lang="en-US" smtClean="0"/>
              <a:t>6</a:t>
            </a:fld>
            <a:endParaRPr lang="en-US" dirty="0"/>
          </a:p>
        </p:txBody>
      </p:sp>
    </p:spTree>
    <p:extLst>
      <p:ext uri="{BB962C8B-B14F-4D97-AF65-F5344CB8AC3E}">
        <p14:creationId xmlns:p14="http://schemas.microsoft.com/office/powerpoint/2010/main" val="120029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p>
        </p:txBody>
      </p:sp>
      <p:sp>
        <p:nvSpPr>
          <p:cNvPr id="4" name="Slide Number Placeholder 3"/>
          <p:cNvSpPr>
            <a:spLocks noGrp="1"/>
          </p:cNvSpPr>
          <p:nvPr>
            <p:ph type="sldNum" sz="quarter" idx="10"/>
          </p:nvPr>
        </p:nvSpPr>
        <p:spPr/>
        <p:txBody>
          <a:bodyPr/>
          <a:lstStyle/>
          <a:p>
            <a:fld id="{838D8570-03E9-477E-B428-A4E0784B98A6}" type="slidenum">
              <a:rPr lang="en-US" smtClean="0"/>
              <a:t>7</a:t>
            </a:fld>
            <a:endParaRPr lang="en-US" dirty="0"/>
          </a:p>
        </p:txBody>
      </p:sp>
    </p:spTree>
    <p:extLst>
      <p:ext uri="{BB962C8B-B14F-4D97-AF65-F5344CB8AC3E}">
        <p14:creationId xmlns:p14="http://schemas.microsoft.com/office/powerpoint/2010/main" val="2432877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dirty="0" smtClean="0"/>
              <a:t>Dan,</a:t>
            </a:r>
            <a:r>
              <a:rPr lang="en-US" baseline="0" dirty="0" smtClean="0"/>
              <a:t> Noelle</a:t>
            </a:r>
            <a:endParaRPr 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anose="02020603050405020304" pitchFamily="18" charset="0"/>
              </a:defRPr>
            </a:lvl1pPr>
            <a:lvl2pPr marL="757066" indent="-291179" defTabSz="949568">
              <a:spcBef>
                <a:spcPct val="30000"/>
              </a:spcBef>
              <a:defRPr sz="1200">
                <a:solidFill>
                  <a:schemeClr val="tx1"/>
                </a:solidFill>
                <a:latin typeface="Times New Roman" panose="02020603050405020304" pitchFamily="18" charset="0"/>
              </a:defRPr>
            </a:lvl2pPr>
            <a:lvl3pPr marL="1164717" indent="-232943" defTabSz="949568">
              <a:spcBef>
                <a:spcPct val="30000"/>
              </a:spcBef>
              <a:defRPr sz="1200">
                <a:solidFill>
                  <a:schemeClr val="tx1"/>
                </a:solidFill>
                <a:latin typeface="Times New Roman" panose="02020603050405020304" pitchFamily="18" charset="0"/>
              </a:defRPr>
            </a:lvl3pPr>
            <a:lvl4pPr marL="1630604" indent="-232943" defTabSz="949568">
              <a:spcBef>
                <a:spcPct val="30000"/>
              </a:spcBef>
              <a:defRPr sz="1200">
                <a:solidFill>
                  <a:schemeClr val="tx1"/>
                </a:solidFill>
                <a:latin typeface="Times New Roman" panose="02020603050405020304" pitchFamily="18" charset="0"/>
              </a:defRPr>
            </a:lvl4pPr>
            <a:lvl5pPr marL="2096491" indent="-232943" defTabSz="949568">
              <a:spcBef>
                <a:spcPct val="30000"/>
              </a:spcBef>
              <a:defRPr sz="1200">
                <a:solidFill>
                  <a:schemeClr val="tx1"/>
                </a:solidFill>
                <a:latin typeface="Times New Roman" panose="02020603050405020304" pitchFamily="18" charset="0"/>
              </a:defRPr>
            </a:lvl5pPr>
            <a:lvl6pPr marL="2562377" indent="-232943" defTabSz="949568"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49568"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49568"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4956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8</a:t>
            </a:fld>
            <a:endParaRPr lang="en-US" altLang="en-US" dirty="0"/>
          </a:p>
        </p:txBody>
      </p:sp>
    </p:spTree>
    <p:extLst>
      <p:ext uri="{BB962C8B-B14F-4D97-AF65-F5344CB8AC3E}">
        <p14:creationId xmlns:p14="http://schemas.microsoft.com/office/powerpoint/2010/main" val="3408582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p>
          <a:p>
            <a:pPr rtl="0" fontAlgn="base"/>
            <a:r>
              <a:rPr lang="en-US" sz="1200" b="0" i="0" u="none" strike="noStrike" kern="1200" dirty="0" smtClean="0">
                <a:solidFill>
                  <a:schemeClr val="tx1"/>
                </a:solidFill>
                <a:effectLst/>
                <a:latin typeface="+mn-lt"/>
                <a:ea typeface="+mn-ea"/>
                <a:cs typeface="+mn-cs"/>
              </a:rPr>
              <a:t>We are facing uncertain weather this spring. We</a:t>
            </a:r>
            <a:r>
              <a:rPr lang="en-US" sz="1200" b="0" i="0" u="none" strike="noStrike" kern="1200" baseline="0" dirty="0" smtClean="0">
                <a:solidFill>
                  <a:schemeClr val="tx1"/>
                </a:solidFill>
                <a:effectLst/>
                <a:latin typeface="+mn-lt"/>
                <a:ea typeface="+mn-ea"/>
                <a:cs typeface="+mn-cs"/>
              </a:rPr>
              <a:t> have to prepare for multiple forecasts. We want to do whatever we can to help and need your input.</a:t>
            </a:r>
          </a:p>
          <a:p>
            <a:pPr rtl="0" fontAlgn="base"/>
            <a:endParaRPr lang="en-US" sz="1200" b="0" i="0" u="none" strike="noStrike" kern="1200" baseline="0" dirty="0" smtClean="0">
              <a:solidFill>
                <a:schemeClr val="tx1"/>
              </a:solidFill>
              <a:effectLst/>
              <a:latin typeface="+mn-lt"/>
              <a:ea typeface="+mn-ea"/>
              <a:cs typeface="+mn-cs"/>
            </a:endParaRPr>
          </a:p>
          <a:p>
            <a:pPr rtl="0" fontAlgn="base"/>
            <a:r>
              <a:rPr lang="en-US" sz="1200" b="0" i="0" u="none" strike="noStrike" kern="1200" dirty="0" smtClean="0">
                <a:solidFill>
                  <a:schemeClr val="tx1"/>
                </a:solidFill>
                <a:effectLst/>
                <a:latin typeface="+mn-lt"/>
                <a:ea typeface="+mn-ea"/>
                <a:cs typeface="+mn-cs"/>
              </a:rPr>
              <a:t>We are still working with the Department of Education to approve our waiver. That effort is on-going and we continue to meet with them as we navigate their process. We do not yet know when we can expect a firm response from the Department of Education. We don’t want to take a wait-and-see approach in planning. You deserve a heads up and a chance to develop a Plan B so that you aren’t caught off guard should the waiver be denied. </a:t>
            </a:r>
          </a:p>
          <a:p>
            <a:pPr rtl="0" fontAlgn="base"/>
            <a:endParaRPr lang="en-US" sz="1200" b="0" i="0" u="none" strike="noStrike" kern="1200" dirty="0" smtClean="0">
              <a:solidFill>
                <a:schemeClr val="tx1"/>
              </a:solidFill>
              <a:effectLst/>
              <a:latin typeface="+mn-lt"/>
              <a:ea typeface="+mn-ea"/>
              <a:cs typeface="+mn-cs"/>
            </a:endParaRPr>
          </a:p>
          <a:p>
            <a:pPr rtl="0" fontAlgn="base"/>
            <a:r>
              <a:rPr lang="en-US" sz="1200" b="0" i="0" u="none" strike="noStrike" kern="1200" dirty="0" smtClean="0">
                <a:solidFill>
                  <a:schemeClr val="tx1"/>
                </a:solidFill>
                <a:effectLst/>
                <a:latin typeface="+mn-lt"/>
                <a:ea typeface="+mn-ea"/>
                <a:cs typeface="+mn-cs"/>
              </a:rPr>
              <a:t>We know there is a lot coming at you right now. To the extent possible, we want to keep this right sized and help make this a possible lift. </a:t>
            </a:r>
          </a:p>
          <a:p>
            <a:pPr rtl="0" fontAlgn="base"/>
            <a:r>
              <a:rPr lang="en-US" sz="1200" b="0" i="0" u="none" strike="noStrike" kern="1200" dirty="0" smtClean="0">
                <a:solidFill>
                  <a:schemeClr val="tx1"/>
                </a:solidFill>
                <a:effectLst/>
                <a:latin typeface="+mn-lt"/>
                <a:ea typeface="+mn-ea"/>
                <a:cs typeface="+mn-cs"/>
              </a:rPr>
              <a:t>It is responsible for us to support districts to be ready to test, should the waiver not be approved. The test window opens April 13 (in one month).</a:t>
            </a:r>
          </a:p>
          <a:p>
            <a:pPr rtl="0" fontAlgn="base"/>
            <a:r>
              <a:rPr lang="en-US" sz="1200" b="0" i="0" u="none" strike="noStrike" kern="1200" dirty="0" smtClean="0">
                <a:solidFill>
                  <a:schemeClr val="tx1"/>
                </a:solidFill>
                <a:effectLst/>
                <a:latin typeface="+mn-lt"/>
                <a:ea typeface="+mn-ea"/>
                <a:cs typeface="+mn-cs"/>
              </a:rPr>
              <a:t>We have been proactively planning for both scenarios. We have the </a:t>
            </a:r>
            <a:r>
              <a:rPr lang="en-US" sz="1200" b="0" i="0" u="none" strike="noStrike" kern="1200" dirty="0" err="1" smtClean="0">
                <a:solidFill>
                  <a:schemeClr val="tx1"/>
                </a:solidFill>
                <a:effectLst/>
                <a:latin typeface="+mn-lt"/>
                <a:ea typeface="+mn-ea"/>
                <a:cs typeface="+mn-cs"/>
              </a:rPr>
              <a:t>SEEDs</a:t>
            </a:r>
            <a:r>
              <a:rPr lang="en-US" sz="1200" b="0" i="0" u="none" strike="noStrike" kern="1200" dirty="0" smtClean="0">
                <a:solidFill>
                  <a:schemeClr val="tx1"/>
                </a:solidFill>
                <a:effectLst/>
                <a:latin typeface="+mn-lt"/>
                <a:ea typeface="+mn-ea"/>
                <a:cs typeface="+mn-cs"/>
              </a:rPr>
              <a:t> assessment as the proposed solution. We have also redesigned the summative assessment to make it as skinny possible. It will be shorter than it ever has been before and will take less time.</a:t>
            </a:r>
          </a:p>
          <a:p>
            <a:pPr rtl="0" fontAlgn="base"/>
            <a:endParaRPr lang="en-US" sz="1200" b="0" i="0" u="none" strike="noStrike" kern="1200" dirty="0" smtClean="0">
              <a:solidFill>
                <a:schemeClr val="tx1"/>
              </a:solidFill>
              <a:effectLst/>
              <a:latin typeface="+mn-lt"/>
              <a:ea typeface="+mn-ea"/>
              <a:cs typeface="+mn-cs"/>
            </a:endParaRPr>
          </a:p>
          <a:p>
            <a:pPr rtl="0" fontAlgn="base"/>
            <a:r>
              <a:rPr lang="en-US" sz="1200" b="0" i="0" u="none" strike="noStrike" kern="1200" dirty="0" smtClean="0">
                <a:solidFill>
                  <a:schemeClr val="tx1"/>
                </a:solidFill>
                <a:effectLst/>
                <a:latin typeface="+mn-lt"/>
                <a:ea typeface="+mn-ea"/>
                <a:cs typeface="+mn-cs"/>
              </a:rPr>
              <a:t>There will be three things districts need to do now to prepare for either outcome of the waiver decision from the US Department of Education. </a:t>
            </a:r>
          </a:p>
          <a:p>
            <a:pPr lvl="1" rtl="0" fontAlgn="base"/>
            <a:r>
              <a:rPr lang="en-US" sz="1200" b="0" i="0" u="none" strike="noStrike" kern="1200" dirty="0" smtClean="0">
                <a:solidFill>
                  <a:schemeClr val="tx1"/>
                </a:solidFill>
                <a:effectLst/>
                <a:latin typeface="+mn-lt"/>
                <a:ea typeface="+mn-ea"/>
                <a:cs typeface="+mn-cs"/>
              </a:rPr>
              <a:t>Publish the parent opt out information on your website by Friday, March 12</a:t>
            </a:r>
          </a:p>
          <a:p>
            <a:pPr lvl="1" rtl="0" fontAlgn="base"/>
            <a:r>
              <a:rPr lang="en-US" sz="1200" b="0" i="0" u="none" strike="noStrike" kern="1200" dirty="0" smtClean="0">
                <a:solidFill>
                  <a:schemeClr val="tx1"/>
                </a:solidFill>
                <a:effectLst/>
                <a:latin typeface="+mn-lt"/>
                <a:ea typeface="+mn-ea"/>
                <a:cs typeface="+mn-cs"/>
              </a:rPr>
              <a:t>Begin internal planning should testing be required: calendar, parent communication, internal coordination and communication. </a:t>
            </a:r>
          </a:p>
          <a:p>
            <a:pPr lvl="1" rtl="0" fontAlgn="base"/>
            <a:r>
              <a:rPr lang="en-US" sz="1200" b="0" i="0" u="none" strike="noStrike" kern="1200" dirty="0" smtClean="0">
                <a:solidFill>
                  <a:schemeClr val="tx1"/>
                </a:solidFill>
                <a:effectLst/>
                <a:latin typeface="+mn-lt"/>
                <a:ea typeface="+mn-ea"/>
                <a:cs typeface="+mn-cs"/>
              </a:rPr>
              <a:t>Consider the impact on student and staff well-being as you move forward. Lead with calm, centered,</a:t>
            </a:r>
            <a:r>
              <a:rPr lang="en-US" sz="1200" b="0" i="0" u="none" strike="noStrike" kern="1200" baseline="0" dirty="0" smtClean="0">
                <a:solidFill>
                  <a:schemeClr val="tx1"/>
                </a:solidFill>
                <a:effectLst/>
                <a:latin typeface="+mn-lt"/>
                <a:ea typeface="+mn-ea"/>
                <a:cs typeface="+mn-cs"/>
              </a:rPr>
              <a:t> factual approach. Focus on the positives that are in place. Our assessments are very short. Students are savvy with technology.</a:t>
            </a:r>
            <a:endParaRPr lang="en-US" sz="1200" b="0" i="0" u="none" strike="noStrike"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838D8570-03E9-477E-B428-A4E0784B98A6}" type="slidenum">
              <a:rPr lang="en-US" smtClean="0"/>
              <a:t>9</a:t>
            </a:fld>
            <a:endParaRPr lang="en-US" dirty="0"/>
          </a:p>
        </p:txBody>
      </p:sp>
    </p:spTree>
    <p:extLst>
      <p:ext uri="{BB962C8B-B14F-4D97-AF65-F5344CB8AC3E}">
        <p14:creationId xmlns:p14="http://schemas.microsoft.com/office/powerpoint/2010/main" val="25450111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Logo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326251"/>
            <a:ext cx="6207236" cy="23151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326251"/>
            <a:ext cx="6207236" cy="23151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326251"/>
            <a:ext cx="6207236" cy="2315175"/>
          </a:xfrm>
          <a:prstGeom prst="rect">
            <a:avLst/>
          </a:prstGeom>
        </p:spPr>
      </p:pic>
    </p:spTree>
    <p:extLst>
      <p:ext uri="{BB962C8B-B14F-4D97-AF65-F5344CB8AC3E}">
        <p14:creationId xmlns:p14="http://schemas.microsoft.com/office/powerpoint/2010/main" val="385573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992834"/>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992834"/>
            <a:ext cx="617220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3593040"/>
            <a:ext cx="3932237"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1801367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999813"/>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1999819"/>
            <a:ext cx="617220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39788" y="3613978"/>
            <a:ext cx="3932237" cy="228991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2461502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3"/>
        <p:cNvGrpSpPr/>
        <p:nvPr/>
      </p:nvGrpSpPr>
      <p:grpSpPr>
        <a:xfrm>
          <a:off x="0" y="0"/>
          <a:ext cx="0" cy="0"/>
          <a:chOff x="0" y="0"/>
          <a:chExt cx="0" cy="0"/>
        </a:xfrm>
      </p:grpSpPr>
      <p:sp>
        <p:nvSpPr>
          <p:cNvPr id="64" name="Google Shape;64;g61d6a94471_0_362"/>
          <p:cNvSpPr txBox="1">
            <a:spLocks noGrp="1"/>
          </p:cNvSpPr>
          <p:nvPr>
            <p:ph type="title"/>
          </p:nvPr>
        </p:nvSpPr>
        <p:spPr>
          <a:xfrm>
            <a:off x="838200" y="1998486"/>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g61d6a94471_0_362"/>
          <p:cNvSpPr txBox="1">
            <a:spLocks noGrp="1"/>
          </p:cNvSpPr>
          <p:nvPr>
            <p:ph type="body" idx="1"/>
          </p:nvPr>
        </p:nvSpPr>
        <p:spPr>
          <a:xfrm>
            <a:off x="838200" y="3427255"/>
            <a:ext cx="10515600" cy="2749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53754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Logo/Title">
  <p:cSld name="Logo/Title">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g61d6a94471_0_359"/>
          <p:cNvSpPr txBox="1">
            <a:spLocks noGrp="1"/>
          </p:cNvSpPr>
          <p:nvPr>
            <p:ph type="title"/>
          </p:nvPr>
        </p:nvSpPr>
        <p:spPr>
          <a:xfrm>
            <a:off x="838200" y="4462480"/>
            <a:ext cx="10515600" cy="13257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Calibri"/>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4" name="Google Shape;74;g61d6a94471_0_359"/>
          <p:cNvPicPr preferRelativeResize="0"/>
          <p:nvPr/>
        </p:nvPicPr>
        <p:blipFill rotWithShape="1">
          <a:blip r:embed="rId3">
            <a:alphaModFix/>
          </a:blip>
          <a:srcRect/>
          <a:stretch/>
        </p:blipFill>
        <p:spPr>
          <a:xfrm>
            <a:off x="4414787" y="678080"/>
            <a:ext cx="6207237" cy="2315174"/>
          </a:xfrm>
          <a:prstGeom prst="rect">
            <a:avLst/>
          </a:prstGeom>
          <a:noFill/>
          <a:ln>
            <a:noFill/>
          </a:ln>
        </p:spPr>
      </p:pic>
    </p:spTree>
    <p:extLst>
      <p:ext uri="{BB962C8B-B14F-4D97-AF65-F5344CB8AC3E}">
        <p14:creationId xmlns:p14="http://schemas.microsoft.com/office/powerpoint/2010/main" val="2572744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5"/>
        <p:cNvGrpSpPr/>
        <p:nvPr/>
      </p:nvGrpSpPr>
      <p:grpSpPr>
        <a:xfrm>
          <a:off x="0" y="0"/>
          <a:ext cx="0" cy="0"/>
          <a:chOff x="0" y="0"/>
          <a:chExt cx="0" cy="0"/>
        </a:xfrm>
      </p:grpSpPr>
      <p:sp>
        <p:nvSpPr>
          <p:cNvPr id="76" name="Google Shape;76;g61d6a94471_0_369"/>
          <p:cNvSpPr txBox="1">
            <a:spLocks noGrp="1"/>
          </p:cNvSpPr>
          <p:nvPr>
            <p:ph type="ctrTitle"/>
          </p:nvPr>
        </p:nvSpPr>
        <p:spPr>
          <a:xfrm>
            <a:off x="1524000" y="1982367"/>
            <a:ext cx="9144000" cy="2274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g61d6a94471_0_369"/>
          <p:cNvSpPr txBox="1">
            <a:spLocks noGrp="1"/>
          </p:cNvSpPr>
          <p:nvPr>
            <p:ph type="subTitle" idx="1"/>
          </p:nvPr>
        </p:nvSpPr>
        <p:spPr>
          <a:xfrm>
            <a:off x="1524000" y="4348915"/>
            <a:ext cx="9144000" cy="1655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023989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Logo only">
  <p:cSld name="Logo only">
    <p:bg>
      <p:bgPr>
        <a:blipFill>
          <a:blip r:embed="rId2">
            <a:alphaModFix/>
          </a:blip>
          <a:stretch>
            <a:fillRect/>
          </a:stretch>
        </a:blipFill>
        <a:effectLst/>
      </p:bgPr>
    </p:bg>
    <p:spTree>
      <p:nvGrpSpPr>
        <p:cNvPr id="1" name="Shape 78"/>
        <p:cNvGrpSpPr/>
        <p:nvPr/>
      </p:nvGrpSpPr>
      <p:grpSpPr>
        <a:xfrm>
          <a:off x="0" y="0"/>
          <a:ext cx="0" cy="0"/>
          <a:chOff x="0" y="0"/>
          <a:chExt cx="0" cy="0"/>
        </a:xfrm>
      </p:grpSpPr>
      <p:pic>
        <p:nvPicPr>
          <p:cNvPr id="79" name="Google Shape;79;g61d6a94471_0_374"/>
          <p:cNvPicPr preferRelativeResize="0"/>
          <p:nvPr/>
        </p:nvPicPr>
        <p:blipFill rotWithShape="1">
          <a:blip r:embed="rId3">
            <a:alphaModFix/>
          </a:blip>
          <a:srcRect/>
          <a:stretch/>
        </p:blipFill>
        <p:spPr>
          <a:xfrm>
            <a:off x="3009771" y="2326251"/>
            <a:ext cx="6207237" cy="2315174"/>
          </a:xfrm>
          <a:prstGeom prst="rect">
            <a:avLst/>
          </a:prstGeom>
          <a:noFill/>
          <a:ln>
            <a:noFill/>
          </a:ln>
        </p:spPr>
      </p:pic>
      <p:pic>
        <p:nvPicPr>
          <p:cNvPr id="80" name="Google Shape;80;g61d6a94471_0_374"/>
          <p:cNvPicPr preferRelativeResize="0"/>
          <p:nvPr/>
        </p:nvPicPr>
        <p:blipFill rotWithShape="1">
          <a:blip r:embed="rId3">
            <a:alphaModFix/>
          </a:blip>
          <a:srcRect/>
          <a:stretch/>
        </p:blipFill>
        <p:spPr>
          <a:xfrm>
            <a:off x="3009771" y="2326251"/>
            <a:ext cx="6207237" cy="2315174"/>
          </a:xfrm>
          <a:prstGeom prst="rect">
            <a:avLst/>
          </a:prstGeom>
          <a:noFill/>
          <a:ln>
            <a:noFill/>
          </a:ln>
        </p:spPr>
      </p:pic>
      <p:pic>
        <p:nvPicPr>
          <p:cNvPr id="81" name="Google Shape;81;g61d6a94471_0_374"/>
          <p:cNvPicPr preferRelativeResize="0"/>
          <p:nvPr/>
        </p:nvPicPr>
        <p:blipFill rotWithShape="1">
          <a:blip r:embed="rId3">
            <a:alphaModFix/>
          </a:blip>
          <a:srcRect/>
          <a:stretch/>
        </p:blipFill>
        <p:spPr>
          <a:xfrm>
            <a:off x="3009771" y="2326251"/>
            <a:ext cx="6207237" cy="2315174"/>
          </a:xfrm>
          <a:prstGeom prst="rect">
            <a:avLst/>
          </a:prstGeom>
          <a:noFill/>
          <a:ln>
            <a:noFill/>
          </a:ln>
        </p:spPr>
      </p:pic>
    </p:spTree>
    <p:extLst>
      <p:ext uri="{BB962C8B-B14F-4D97-AF65-F5344CB8AC3E}">
        <p14:creationId xmlns:p14="http://schemas.microsoft.com/office/powerpoint/2010/main" val="3577567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2"/>
        <p:cNvGrpSpPr/>
        <p:nvPr/>
      </p:nvGrpSpPr>
      <p:grpSpPr>
        <a:xfrm>
          <a:off x="0" y="0"/>
          <a:ext cx="0" cy="0"/>
          <a:chOff x="0" y="0"/>
          <a:chExt cx="0" cy="0"/>
        </a:xfrm>
      </p:grpSpPr>
      <p:sp>
        <p:nvSpPr>
          <p:cNvPr id="83" name="Google Shape;83;g61d6a94471_0_378"/>
          <p:cNvSpPr txBox="1">
            <a:spLocks noGrp="1"/>
          </p:cNvSpPr>
          <p:nvPr>
            <p:ph type="title"/>
          </p:nvPr>
        </p:nvSpPr>
        <p:spPr>
          <a:xfrm>
            <a:off x="831851" y="1982363"/>
            <a:ext cx="10515600" cy="25800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g61d6a94471_0_378"/>
          <p:cNvSpPr txBox="1">
            <a:spLocks noGrp="1"/>
          </p:cNvSpPr>
          <p:nvPr>
            <p:ph type="body" idx="1"/>
          </p:nvPr>
        </p:nvSpPr>
        <p:spPr>
          <a:xfrm>
            <a:off x="831851" y="4589468"/>
            <a:ext cx="10515600" cy="1500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2742618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85"/>
        <p:cNvGrpSpPr/>
        <p:nvPr/>
      </p:nvGrpSpPr>
      <p:grpSpPr>
        <a:xfrm>
          <a:off x="0" y="0"/>
          <a:ext cx="0" cy="0"/>
          <a:chOff x="0" y="0"/>
          <a:chExt cx="0" cy="0"/>
        </a:xfrm>
      </p:grpSpPr>
      <p:sp>
        <p:nvSpPr>
          <p:cNvPr id="86" name="Google Shape;86;g61d6a94471_0_381"/>
          <p:cNvSpPr txBox="1">
            <a:spLocks noGrp="1"/>
          </p:cNvSpPr>
          <p:nvPr>
            <p:ph type="title"/>
          </p:nvPr>
        </p:nvSpPr>
        <p:spPr>
          <a:xfrm>
            <a:off x="838200" y="1998486"/>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g61d6a94471_0_381"/>
          <p:cNvSpPr txBox="1">
            <a:spLocks noGrp="1"/>
          </p:cNvSpPr>
          <p:nvPr>
            <p:ph type="body" idx="1"/>
          </p:nvPr>
        </p:nvSpPr>
        <p:spPr>
          <a:xfrm>
            <a:off x="838200" y="3427255"/>
            <a:ext cx="5181600" cy="2749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g61d6a94471_0_381"/>
          <p:cNvSpPr txBox="1">
            <a:spLocks noGrp="1"/>
          </p:cNvSpPr>
          <p:nvPr>
            <p:ph type="body" idx="2"/>
          </p:nvPr>
        </p:nvSpPr>
        <p:spPr>
          <a:xfrm>
            <a:off x="6172200" y="3427255"/>
            <a:ext cx="5181600" cy="2749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80640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89"/>
        <p:cNvGrpSpPr/>
        <p:nvPr/>
      </p:nvGrpSpPr>
      <p:grpSpPr>
        <a:xfrm>
          <a:off x="0" y="0"/>
          <a:ext cx="0" cy="0"/>
          <a:chOff x="0" y="0"/>
          <a:chExt cx="0" cy="0"/>
        </a:xfrm>
      </p:grpSpPr>
      <p:sp>
        <p:nvSpPr>
          <p:cNvPr id="90" name="Google Shape;90;g61d6a94471_0_385"/>
          <p:cNvSpPr txBox="1">
            <a:spLocks noGrp="1"/>
          </p:cNvSpPr>
          <p:nvPr>
            <p:ph type="title"/>
          </p:nvPr>
        </p:nvSpPr>
        <p:spPr>
          <a:xfrm>
            <a:off x="839788" y="2002541"/>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g61d6a94471_0_385"/>
          <p:cNvSpPr txBox="1">
            <a:spLocks noGrp="1"/>
          </p:cNvSpPr>
          <p:nvPr>
            <p:ph type="body" idx="1"/>
          </p:nvPr>
        </p:nvSpPr>
        <p:spPr>
          <a:xfrm>
            <a:off x="839789" y="3440161"/>
            <a:ext cx="51576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2" name="Google Shape;92;g61d6a94471_0_385"/>
          <p:cNvSpPr txBox="1">
            <a:spLocks noGrp="1"/>
          </p:cNvSpPr>
          <p:nvPr>
            <p:ph type="body" idx="2"/>
          </p:nvPr>
        </p:nvSpPr>
        <p:spPr>
          <a:xfrm>
            <a:off x="839789" y="4341655"/>
            <a:ext cx="5157600" cy="1848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g61d6a94471_0_385"/>
          <p:cNvSpPr txBox="1">
            <a:spLocks noGrp="1"/>
          </p:cNvSpPr>
          <p:nvPr>
            <p:ph type="body" idx="3"/>
          </p:nvPr>
        </p:nvSpPr>
        <p:spPr>
          <a:xfrm>
            <a:off x="6172203" y="3440161"/>
            <a:ext cx="51832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4" name="Google Shape;94;g61d6a94471_0_385"/>
          <p:cNvSpPr txBox="1">
            <a:spLocks noGrp="1"/>
          </p:cNvSpPr>
          <p:nvPr>
            <p:ph type="body" idx="4"/>
          </p:nvPr>
        </p:nvSpPr>
        <p:spPr>
          <a:xfrm>
            <a:off x="6172203" y="4341655"/>
            <a:ext cx="5183200" cy="1848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5526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95"/>
        <p:cNvGrpSpPr/>
        <p:nvPr/>
      </p:nvGrpSpPr>
      <p:grpSpPr>
        <a:xfrm>
          <a:off x="0" y="0"/>
          <a:ext cx="0" cy="0"/>
          <a:chOff x="0" y="0"/>
          <a:chExt cx="0" cy="0"/>
        </a:xfrm>
      </p:grpSpPr>
      <p:sp>
        <p:nvSpPr>
          <p:cNvPr id="96" name="Google Shape;96;g61d6a94471_0_391"/>
          <p:cNvSpPr txBox="1">
            <a:spLocks noGrp="1"/>
          </p:cNvSpPr>
          <p:nvPr>
            <p:ph type="title"/>
          </p:nvPr>
        </p:nvSpPr>
        <p:spPr>
          <a:xfrm>
            <a:off x="839788" y="1992834"/>
            <a:ext cx="39324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g61d6a94471_0_391"/>
          <p:cNvSpPr txBox="1">
            <a:spLocks noGrp="1"/>
          </p:cNvSpPr>
          <p:nvPr>
            <p:ph type="body" idx="1"/>
          </p:nvPr>
        </p:nvSpPr>
        <p:spPr>
          <a:xfrm>
            <a:off x="5183188" y="1992834"/>
            <a:ext cx="6172400" cy="38682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8" name="Google Shape;98;g61d6a94471_0_391"/>
          <p:cNvSpPr txBox="1">
            <a:spLocks noGrp="1"/>
          </p:cNvSpPr>
          <p:nvPr>
            <p:ph type="body" idx="2"/>
          </p:nvPr>
        </p:nvSpPr>
        <p:spPr>
          <a:xfrm>
            <a:off x="839788" y="3593039"/>
            <a:ext cx="3932400" cy="2276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1218125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Logo/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4462481"/>
            <a:ext cx="10515600" cy="1325563"/>
          </a:xfrm>
        </p:spPr>
        <p:txBody>
          <a:bodyPr/>
          <a:lstStyle>
            <a:lvl1pPr algn="ctr">
              <a:defRPr>
                <a:solidFill>
                  <a:schemeClr val="tx1"/>
                </a:solidFill>
              </a:defRPr>
            </a:lvl1pPr>
          </a:lstStyle>
          <a:p>
            <a:r>
              <a:rPr lang="en-US" dirty="0"/>
              <a:t>CLICK TO EDIT MASTER TITLE STYLE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147306"/>
            <a:ext cx="6207236" cy="23151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147306"/>
            <a:ext cx="6207236" cy="23151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147306"/>
            <a:ext cx="6207236" cy="2315175"/>
          </a:xfrm>
          <a:prstGeom prst="rect">
            <a:avLst/>
          </a:prstGeom>
        </p:spPr>
      </p:pic>
    </p:spTree>
    <p:extLst>
      <p:ext uri="{BB962C8B-B14F-4D97-AF65-F5344CB8AC3E}">
        <p14:creationId xmlns:p14="http://schemas.microsoft.com/office/powerpoint/2010/main" val="1287035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99"/>
        <p:cNvGrpSpPr/>
        <p:nvPr/>
      </p:nvGrpSpPr>
      <p:grpSpPr>
        <a:xfrm>
          <a:off x="0" y="0"/>
          <a:ext cx="0" cy="0"/>
          <a:chOff x="0" y="0"/>
          <a:chExt cx="0" cy="0"/>
        </a:xfrm>
      </p:grpSpPr>
      <p:sp>
        <p:nvSpPr>
          <p:cNvPr id="100" name="Google Shape;100;g61d6a94471_0_395"/>
          <p:cNvSpPr txBox="1">
            <a:spLocks noGrp="1"/>
          </p:cNvSpPr>
          <p:nvPr>
            <p:ph type="title"/>
          </p:nvPr>
        </p:nvSpPr>
        <p:spPr>
          <a:xfrm>
            <a:off x="839788" y="1999813"/>
            <a:ext cx="39324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g61d6a94471_0_395"/>
          <p:cNvSpPr>
            <a:spLocks noGrp="1"/>
          </p:cNvSpPr>
          <p:nvPr>
            <p:ph type="pic" idx="2"/>
          </p:nvPr>
        </p:nvSpPr>
        <p:spPr>
          <a:xfrm>
            <a:off x="5183188" y="1999818"/>
            <a:ext cx="6172400" cy="3861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2" name="Google Shape;102;g61d6a94471_0_395"/>
          <p:cNvSpPr txBox="1">
            <a:spLocks noGrp="1"/>
          </p:cNvSpPr>
          <p:nvPr>
            <p:ph type="body" idx="1"/>
          </p:nvPr>
        </p:nvSpPr>
        <p:spPr>
          <a:xfrm>
            <a:off x="839788" y="3613977"/>
            <a:ext cx="3932400" cy="22899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1796173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1_Blank">
  <p:cSld name="1_Blank">
    <p:bg>
      <p:bgPr>
        <a:solidFill>
          <a:schemeClr val="lt1"/>
        </a:solidFill>
        <a:effectLst/>
      </p:bgPr>
    </p:bg>
    <p:spTree>
      <p:nvGrpSpPr>
        <p:cNvPr id="1" name="Shape 24"/>
        <p:cNvGrpSpPr/>
        <p:nvPr/>
      </p:nvGrpSpPr>
      <p:grpSpPr>
        <a:xfrm>
          <a:off x="0" y="0"/>
          <a:ext cx="0" cy="0"/>
          <a:chOff x="0" y="0"/>
          <a:chExt cx="0" cy="0"/>
        </a:xfrm>
      </p:grpSpPr>
      <p:pic>
        <p:nvPicPr>
          <p:cNvPr id="25" name="Google Shape;25;p27" descr="Decorative geometric pattern"/>
          <p:cNvPicPr preferRelativeResize="0"/>
          <p:nvPr/>
        </p:nvPicPr>
        <p:blipFill rotWithShape="1">
          <a:blip r:embed="rId2">
            <a:alphaModFix/>
          </a:blip>
          <a:srcRect/>
          <a:stretch/>
        </p:blipFill>
        <p:spPr>
          <a:xfrm>
            <a:off x="1" y="1"/>
            <a:ext cx="12192001" cy="6494853"/>
          </a:xfrm>
          <a:prstGeom prst="rect">
            <a:avLst/>
          </a:prstGeom>
          <a:noFill/>
          <a:ln>
            <a:noFill/>
          </a:ln>
        </p:spPr>
      </p:pic>
      <p:pic>
        <p:nvPicPr>
          <p:cNvPr id="26" name="Google Shape;26;p27" descr="Decorative blue bar"/>
          <p:cNvPicPr preferRelativeResize="0"/>
          <p:nvPr/>
        </p:nvPicPr>
        <p:blipFill rotWithShape="1">
          <a:blip r:embed="rId3">
            <a:alphaModFix/>
          </a:blip>
          <a:srcRect/>
          <a:stretch/>
        </p:blipFill>
        <p:spPr>
          <a:xfrm>
            <a:off x="1" y="6494854"/>
            <a:ext cx="12192001" cy="368372"/>
          </a:xfrm>
          <a:prstGeom prst="rect">
            <a:avLst/>
          </a:prstGeom>
          <a:noFill/>
          <a:ln>
            <a:noFill/>
          </a:ln>
        </p:spPr>
      </p:pic>
      <p:sp>
        <p:nvSpPr>
          <p:cNvPr id="27" name="Google Shape;27;p27"/>
          <p:cNvSpPr txBox="1">
            <a:spLocks noGrp="1"/>
          </p:cNvSpPr>
          <p:nvPr>
            <p:ph type="title"/>
          </p:nvPr>
        </p:nvSpPr>
        <p:spPr>
          <a:xfrm>
            <a:off x="2509117" y="111581"/>
            <a:ext cx="9536400" cy="10134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SzPts val="4400"/>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8" name="Google Shape;28;p27" descr="Oregon Department of Education Logo"/>
          <p:cNvPicPr preferRelativeResize="0"/>
          <p:nvPr/>
        </p:nvPicPr>
        <p:blipFill rotWithShape="1">
          <a:blip r:embed="rId4">
            <a:alphaModFix/>
          </a:blip>
          <a:srcRect/>
          <a:stretch/>
        </p:blipFill>
        <p:spPr>
          <a:xfrm>
            <a:off x="-120815" y="53562"/>
            <a:ext cx="2629931" cy="980912"/>
          </a:xfrm>
          <a:prstGeom prst="rect">
            <a:avLst/>
          </a:prstGeom>
          <a:noFill/>
          <a:ln>
            <a:noFill/>
          </a:ln>
        </p:spPr>
      </p:pic>
      <p:sp>
        <p:nvSpPr>
          <p:cNvPr id="29" name="Google Shape;29;p27"/>
          <p:cNvSpPr txBox="1">
            <a:spLocks noGrp="1"/>
          </p:cNvSpPr>
          <p:nvPr>
            <p:ph type="sldNum" idx="12"/>
          </p:nvPr>
        </p:nvSpPr>
        <p:spPr>
          <a:xfrm>
            <a:off x="8610600" y="649253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25009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22"/>
          <p:cNvPicPr preferRelativeResize="0"/>
          <p:nvPr/>
        </p:nvPicPr>
        <p:blipFill rotWithShape="1">
          <a:blip r:embed="rId3">
            <a:alphaModFix/>
          </a:blip>
          <a:srcRect/>
          <a:stretch/>
        </p:blipFill>
        <p:spPr>
          <a:xfrm>
            <a:off x="-1" y="111581"/>
            <a:ext cx="2286000" cy="669486"/>
          </a:xfrm>
          <a:prstGeom prst="rect">
            <a:avLst/>
          </a:prstGeom>
          <a:noFill/>
          <a:ln>
            <a:noFill/>
          </a:ln>
        </p:spPr>
      </p:pic>
      <p:pic>
        <p:nvPicPr>
          <p:cNvPr id="24" name="Google Shape;24;p22"/>
          <p:cNvPicPr preferRelativeResize="0"/>
          <p:nvPr/>
        </p:nvPicPr>
        <p:blipFill rotWithShape="1">
          <a:blip r:embed="rId3">
            <a:alphaModFix/>
          </a:blip>
          <a:srcRect/>
          <a:stretch/>
        </p:blipFill>
        <p:spPr>
          <a:xfrm>
            <a:off x="-1" y="111581"/>
            <a:ext cx="2286000" cy="669486"/>
          </a:xfrm>
          <a:prstGeom prst="rect">
            <a:avLst/>
          </a:prstGeom>
          <a:noFill/>
          <a:ln>
            <a:noFill/>
          </a:ln>
        </p:spPr>
      </p:pic>
      <p:pic>
        <p:nvPicPr>
          <p:cNvPr id="25" name="Google Shape;25;p22"/>
          <p:cNvPicPr preferRelativeResize="0"/>
          <p:nvPr/>
        </p:nvPicPr>
        <p:blipFill rotWithShape="1">
          <a:blip r:embed="rId3">
            <a:alphaModFix/>
          </a:blip>
          <a:srcRect/>
          <a:stretch/>
        </p:blipFill>
        <p:spPr>
          <a:xfrm>
            <a:off x="-1" y="111581"/>
            <a:ext cx="2286000" cy="669486"/>
          </a:xfrm>
          <a:prstGeom prst="rect">
            <a:avLst/>
          </a:prstGeom>
          <a:noFill/>
          <a:ln>
            <a:noFill/>
          </a:ln>
        </p:spPr>
      </p:pic>
    </p:spTree>
    <p:extLst>
      <p:ext uri="{BB962C8B-B14F-4D97-AF65-F5344CB8AC3E}">
        <p14:creationId xmlns:p14="http://schemas.microsoft.com/office/powerpoint/2010/main" val="2883046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sp>
        <p:nvSpPr>
          <p:cNvPr id="48" name="Google Shape;48;p21"/>
          <p:cNvSpPr txBox="1">
            <a:spLocks noGrp="1"/>
          </p:cNvSpPr>
          <p:nvPr>
            <p:ph type="title"/>
          </p:nvPr>
        </p:nvSpPr>
        <p:spPr>
          <a:xfrm>
            <a:off x="838200" y="199848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26539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82368"/>
            <a:ext cx="9144000" cy="2274477"/>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4348915"/>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836771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497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982363"/>
            <a:ext cx="10515600" cy="258011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74780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3427255"/>
            <a:ext cx="5181600" cy="2749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3427255"/>
            <a:ext cx="5181600" cy="2749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8901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2002542"/>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3440161"/>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4341655"/>
            <a:ext cx="5157787" cy="1848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3440161"/>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3" y="4341655"/>
            <a:ext cx="5183188" cy="1848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6671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866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spTree>
    <p:extLst>
      <p:ext uri="{BB962C8B-B14F-4D97-AF65-F5344CB8AC3E}">
        <p14:creationId xmlns:p14="http://schemas.microsoft.com/office/powerpoint/2010/main" val="2969173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7.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99848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3427255"/>
            <a:ext cx="10515600" cy="27497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3564" y="186165"/>
            <a:ext cx="3614517" cy="1348143"/>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3564" y="186165"/>
            <a:ext cx="3614517" cy="1348143"/>
          </a:xfrm>
          <a:prstGeom prst="rect">
            <a:avLst/>
          </a:prstGeom>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3564" y="186165"/>
            <a:ext cx="3614517" cy="1348143"/>
          </a:xfrm>
          <a:prstGeom prst="rect">
            <a:avLst/>
          </a:prstGeom>
        </p:spPr>
      </p:pic>
    </p:spTree>
    <p:extLst>
      <p:ext uri="{BB962C8B-B14F-4D97-AF65-F5344CB8AC3E}">
        <p14:creationId xmlns:p14="http://schemas.microsoft.com/office/powerpoint/2010/main" val="15001499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7"/>
        <p:cNvGrpSpPr/>
        <p:nvPr/>
      </p:nvGrpSpPr>
      <p:grpSpPr>
        <a:xfrm>
          <a:off x="0" y="0"/>
          <a:ext cx="0" cy="0"/>
          <a:chOff x="0" y="0"/>
          <a:chExt cx="0" cy="0"/>
        </a:xfrm>
      </p:grpSpPr>
      <p:sp>
        <p:nvSpPr>
          <p:cNvPr id="58" name="Google Shape;58;g61d6a94471_0_353"/>
          <p:cNvSpPr txBox="1">
            <a:spLocks noGrp="1"/>
          </p:cNvSpPr>
          <p:nvPr>
            <p:ph type="title"/>
          </p:nvPr>
        </p:nvSpPr>
        <p:spPr>
          <a:xfrm>
            <a:off x="838200" y="1998486"/>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 name="Google Shape;59;g61d6a94471_0_353"/>
          <p:cNvSpPr txBox="1">
            <a:spLocks noGrp="1"/>
          </p:cNvSpPr>
          <p:nvPr>
            <p:ph type="body" idx="1"/>
          </p:nvPr>
        </p:nvSpPr>
        <p:spPr>
          <a:xfrm>
            <a:off x="838200" y="3427255"/>
            <a:ext cx="10515600" cy="2749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0" name="Google Shape;60;g61d6a94471_0_353"/>
          <p:cNvPicPr preferRelativeResize="0"/>
          <p:nvPr/>
        </p:nvPicPr>
        <p:blipFill rotWithShape="1">
          <a:blip r:embed="rId15">
            <a:alphaModFix/>
          </a:blip>
          <a:srcRect/>
          <a:stretch/>
        </p:blipFill>
        <p:spPr>
          <a:xfrm>
            <a:off x="153565" y="186165"/>
            <a:ext cx="3614516" cy="1348143"/>
          </a:xfrm>
          <a:prstGeom prst="rect">
            <a:avLst/>
          </a:prstGeom>
          <a:noFill/>
          <a:ln>
            <a:noFill/>
          </a:ln>
        </p:spPr>
      </p:pic>
      <p:pic>
        <p:nvPicPr>
          <p:cNvPr id="61" name="Google Shape;61;g61d6a94471_0_353"/>
          <p:cNvPicPr preferRelativeResize="0"/>
          <p:nvPr/>
        </p:nvPicPr>
        <p:blipFill rotWithShape="1">
          <a:blip r:embed="rId15">
            <a:alphaModFix/>
          </a:blip>
          <a:srcRect/>
          <a:stretch/>
        </p:blipFill>
        <p:spPr>
          <a:xfrm>
            <a:off x="153565" y="186165"/>
            <a:ext cx="3614516" cy="1348143"/>
          </a:xfrm>
          <a:prstGeom prst="rect">
            <a:avLst/>
          </a:prstGeom>
          <a:noFill/>
          <a:ln>
            <a:noFill/>
          </a:ln>
        </p:spPr>
      </p:pic>
      <p:pic>
        <p:nvPicPr>
          <p:cNvPr id="62" name="Google Shape;62;g61d6a94471_0_353"/>
          <p:cNvPicPr preferRelativeResize="0"/>
          <p:nvPr/>
        </p:nvPicPr>
        <p:blipFill rotWithShape="1">
          <a:blip r:embed="rId15">
            <a:alphaModFix/>
          </a:blip>
          <a:srcRect/>
          <a:stretch/>
        </p:blipFill>
        <p:spPr>
          <a:xfrm>
            <a:off x="153565" y="186165"/>
            <a:ext cx="3614516" cy="1348143"/>
          </a:xfrm>
          <a:prstGeom prst="rect">
            <a:avLst/>
          </a:prstGeom>
          <a:noFill/>
          <a:ln>
            <a:noFill/>
          </a:ln>
        </p:spPr>
      </p:pic>
    </p:spTree>
    <p:extLst>
      <p:ext uri="{BB962C8B-B14F-4D97-AF65-F5344CB8AC3E}">
        <p14:creationId xmlns:p14="http://schemas.microsoft.com/office/powerpoint/2010/main" val="2495596070"/>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oregon.gov/ode/educator-resources/assessment/Pages/Assessment-Administration-Resources.aspx#General"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mailto:dan.farley@state.or.u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nces.ed.gov/nationsreportcard/about/covid19.aspx"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mailto:ben.wolcott@state.or.us" TargetMode="External"/><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33600"/>
            <a:ext cx="9144000" cy="1185399"/>
          </a:xfrm>
        </p:spPr>
        <p:txBody>
          <a:bodyPr>
            <a:normAutofit/>
          </a:bodyPr>
          <a:lstStyle/>
          <a:p>
            <a:r>
              <a:rPr lang="en-US" dirty="0"/>
              <a:t>DTC Webinar</a:t>
            </a:r>
          </a:p>
        </p:txBody>
      </p:sp>
      <p:sp>
        <p:nvSpPr>
          <p:cNvPr id="28675" name="Subtitle 2"/>
          <p:cNvSpPr>
            <a:spLocks noGrp="1"/>
          </p:cNvSpPr>
          <p:nvPr>
            <p:ph type="subTitle" idx="1"/>
          </p:nvPr>
        </p:nvSpPr>
        <p:spPr>
          <a:xfrm>
            <a:off x="1524000" y="3318999"/>
            <a:ext cx="9144000" cy="2108786"/>
          </a:xfrm>
        </p:spPr>
        <p:txBody>
          <a:bodyPr/>
          <a:lstStyle/>
          <a:p>
            <a:r>
              <a:rPr lang="en-US" altLang="en-US" dirty="0" smtClean="0"/>
              <a:t>March 10, 2021</a:t>
            </a:r>
            <a:endParaRPr lang="en-US" altLang="en-US" dirty="0"/>
          </a:p>
          <a:p>
            <a:endParaRPr lang="en-US" altLang="en-US" dirty="0"/>
          </a:p>
          <a:p>
            <a:r>
              <a:rPr lang="en-US" dirty="0"/>
              <a:t>Welcome!  Thank you for joining us.  We will begin shortly.</a:t>
            </a:r>
          </a:p>
          <a:p>
            <a:endParaRPr lang="en-US" altLang="en-US" dirty="0"/>
          </a:p>
        </p:txBody>
      </p:sp>
    </p:spTree>
    <p:extLst>
      <p:ext uri="{BB962C8B-B14F-4D97-AF65-F5344CB8AC3E}">
        <p14:creationId xmlns:p14="http://schemas.microsoft.com/office/powerpoint/2010/main" val="2799147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22173" y="0"/>
            <a:ext cx="6320808" cy="930940"/>
          </a:xfrm>
        </p:spPr>
        <p:txBody>
          <a:bodyPr>
            <a:normAutofit fontScale="90000"/>
          </a:bodyPr>
          <a:lstStyle/>
          <a:p>
            <a:pPr algn="r"/>
            <a:r>
              <a:rPr lang="en-US" dirty="0">
                <a:solidFill>
                  <a:schemeClr val="bg1"/>
                </a:solidFill>
              </a:rPr>
              <a:t>Question &amp; Answer</a:t>
            </a:r>
          </a:p>
        </p:txBody>
      </p:sp>
      <p:pic>
        <p:nvPicPr>
          <p:cNvPr id="1026" name="Picture 2" descr="https://lh4.googleusercontent.com/yJW7uNuFz5wxljhVcsVUQ_ehJy5GGOKFh8DpLy-9Zrg9JcaenBLAI_oyS57925Wiqenae5VFKnGkNZbL2n-ZkzbufuTy2uzw1WF3IgqFunLdEGZxdWnbo9RSv_F1QU6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0982" y="1585218"/>
            <a:ext cx="5971309" cy="47770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3455" y="2573375"/>
            <a:ext cx="4170218" cy="2939266"/>
          </a:xfrm>
          <a:prstGeom prst="rect">
            <a:avLst/>
          </a:prstGeom>
        </p:spPr>
        <p:txBody>
          <a:bodyPr wrap="square">
            <a:spAutoFit/>
          </a:bodyPr>
          <a:lstStyle/>
          <a:p>
            <a:pPr>
              <a:spcBef>
                <a:spcPts val="1000"/>
              </a:spcBef>
            </a:pPr>
            <a:r>
              <a:rPr lang="en-US" sz="4000" b="1" dirty="0">
                <a:solidFill>
                  <a:srgbClr val="000000"/>
                </a:solidFill>
              </a:rPr>
              <a:t>Thoughts? </a:t>
            </a:r>
            <a:endParaRPr lang="en-US" sz="4000" dirty="0"/>
          </a:p>
          <a:p>
            <a:pPr>
              <a:spcBef>
                <a:spcPts val="1000"/>
              </a:spcBef>
            </a:pPr>
            <a:r>
              <a:rPr lang="en-US" sz="4000" b="1" dirty="0">
                <a:solidFill>
                  <a:srgbClr val="000000"/>
                </a:solidFill>
              </a:rPr>
              <a:t>Feelings? </a:t>
            </a:r>
            <a:endParaRPr lang="en-US" sz="4000" dirty="0"/>
          </a:p>
          <a:p>
            <a:pPr>
              <a:spcBef>
                <a:spcPts val="1000"/>
              </a:spcBef>
            </a:pPr>
            <a:r>
              <a:rPr lang="en-US" sz="4000" b="1" dirty="0">
                <a:solidFill>
                  <a:srgbClr val="000000"/>
                </a:solidFill>
              </a:rPr>
              <a:t>Concerns? </a:t>
            </a:r>
            <a:endParaRPr lang="en-US" sz="4000" dirty="0"/>
          </a:p>
          <a:p>
            <a:pPr>
              <a:spcBef>
                <a:spcPts val="1000"/>
              </a:spcBef>
            </a:pPr>
            <a:r>
              <a:rPr lang="en-US" sz="4000" b="1" dirty="0">
                <a:solidFill>
                  <a:srgbClr val="000000"/>
                </a:solidFill>
              </a:rPr>
              <a:t>Wonderings?</a:t>
            </a:r>
            <a:r>
              <a:rPr lang="en-US" b="1" dirty="0">
                <a:solidFill>
                  <a:srgbClr val="000000"/>
                </a:solidFill>
                <a:latin typeface="Comic Sans MS" panose="030F0702030302020204" pitchFamily="66" charset="0"/>
              </a:rPr>
              <a:t> </a:t>
            </a:r>
            <a:endParaRPr lang="en-US" dirty="0">
              <a:effectLst/>
            </a:endParaRPr>
          </a:p>
        </p:txBody>
      </p:sp>
    </p:spTree>
    <p:extLst>
      <p:ext uri="{BB962C8B-B14F-4D97-AF65-F5344CB8AC3E}">
        <p14:creationId xmlns:p14="http://schemas.microsoft.com/office/powerpoint/2010/main" val="2430612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14759-46C3-8547-B35F-6AD5FC91EB83}"/>
              </a:ext>
            </a:extLst>
          </p:cNvPr>
          <p:cNvSpPr>
            <a:spLocks noGrp="1"/>
          </p:cNvSpPr>
          <p:nvPr>
            <p:ph type="title"/>
          </p:nvPr>
        </p:nvSpPr>
        <p:spPr>
          <a:xfrm>
            <a:off x="1503218" y="0"/>
            <a:ext cx="10515600" cy="1094509"/>
          </a:xfrm>
        </p:spPr>
        <p:txBody>
          <a:bodyPr/>
          <a:lstStyle/>
          <a:p>
            <a:pPr algn="r"/>
            <a:r>
              <a:rPr lang="en-US" dirty="0">
                <a:solidFill>
                  <a:schemeClr val="bg1"/>
                </a:solidFill>
              </a:rPr>
              <a:t>Next Steps &amp; Adjourn</a:t>
            </a:r>
          </a:p>
        </p:txBody>
      </p:sp>
      <p:sp>
        <p:nvSpPr>
          <p:cNvPr id="3" name="Content Placeholder 2">
            <a:extLst>
              <a:ext uri="{FF2B5EF4-FFF2-40B4-BE49-F238E27FC236}">
                <a16:creationId xmlns:a16="http://schemas.microsoft.com/office/drawing/2014/main" id="{5D4F4505-B8B0-B34A-A23D-7361F0F9CC77}"/>
              </a:ext>
            </a:extLst>
          </p:cNvPr>
          <p:cNvSpPr>
            <a:spLocks noGrp="1"/>
          </p:cNvSpPr>
          <p:nvPr>
            <p:ph idx="1"/>
          </p:nvPr>
        </p:nvSpPr>
        <p:spPr>
          <a:xfrm>
            <a:off x="838200" y="2189018"/>
            <a:ext cx="10515600" cy="3987945"/>
          </a:xfrm>
        </p:spPr>
        <p:txBody>
          <a:bodyPr>
            <a:noAutofit/>
          </a:bodyPr>
          <a:lstStyle/>
          <a:p>
            <a:r>
              <a:rPr lang="en-US" sz="4000" dirty="0" smtClean="0"/>
              <a:t>A Q/A </a:t>
            </a:r>
            <a:r>
              <a:rPr lang="en-US" sz="4000" dirty="0"/>
              <a:t>document will be posted to the </a:t>
            </a:r>
            <a:r>
              <a:rPr lang="en-US" sz="4000" dirty="0">
                <a:hlinkClick r:id="rId3"/>
              </a:rPr>
              <a:t>Test Administration </a:t>
            </a:r>
            <a:r>
              <a:rPr lang="en-US" sz="4000" smtClean="0">
                <a:hlinkClick r:id="rId3"/>
              </a:rPr>
              <a:t>Resources</a:t>
            </a:r>
            <a:r>
              <a:rPr lang="en-US" sz="4000" smtClean="0"/>
              <a:t> page. </a:t>
            </a:r>
            <a:endParaRPr lang="en-US" sz="4000" dirty="0" smtClean="0"/>
          </a:p>
          <a:p>
            <a:r>
              <a:rPr lang="en-US" sz="4000" dirty="0" smtClean="0"/>
              <a:t>Please contact Dan Farley at </a:t>
            </a:r>
            <a:r>
              <a:rPr lang="en-US" sz="4000" dirty="0" smtClean="0">
                <a:hlinkClick r:id="rId4"/>
              </a:rPr>
              <a:t>dan.farley@state.or.us</a:t>
            </a:r>
            <a:r>
              <a:rPr lang="en-US" sz="4000" dirty="0" smtClean="0"/>
              <a:t> if you have any subsequent questions or concerns.</a:t>
            </a:r>
          </a:p>
          <a:p>
            <a:pPr marL="0" indent="0">
              <a:buNone/>
            </a:pPr>
            <a:endParaRPr lang="en-US" sz="4000" dirty="0"/>
          </a:p>
          <a:p>
            <a:pPr marL="0" indent="0" algn="ctr">
              <a:buNone/>
            </a:pPr>
            <a:r>
              <a:rPr lang="en-US" sz="4000" dirty="0" smtClean="0"/>
              <a:t>Thank you!</a:t>
            </a:r>
            <a:endParaRPr lang="en-US" sz="4000" dirty="0"/>
          </a:p>
        </p:txBody>
      </p:sp>
    </p:spTree>
    <p:extLst>
      <p:ext uri="{BB962C8B-B14F-4D97-AF65-F5344CB8AC3E}">
        <p14:creationId xmlns:p14="http://schemas.microsoft.com/office/powerpoint/2010/main" val="3809985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71192" y="0"/>
            <a:ext cx="6320808" cy="817418"/>
          </a:xfrm>
        </p:spPr>
        <p:txBody>
          <a:bodyPr>
            <a:normAutofit/>
          </a:bodyPr>
          <a:lstStyle/>
          <a:p>
            <a:pPr algn="r"/>
            <a:r>
              <a:rPr lang="en-US" sz="4000" dirty="0" smtClean="0">
                <a:solidFill>
                  <a:schemeClr val="bg1"/>
                </a:solidFill>
              </a:rPr>
              <a:t>Quick Reminders</a:t>
            </a:r>
            <a:endParaRPr lang="en-US" sz="4000" dirty="0">
              <a:solidFill>
                <a:schemeClr val="bg1"/>
              </a:solidFill>
            </a:endParaRPr>
          </a:p>
        </p:txBody>
      </p:sp>
      <p:sp>
        <p:nvSpPr>
          <p:cNvPr id="28675" name="Subtitle 2"/>
          <p:cNvSpPr>
            <a:spLocks noGrp="1"/>
          </p:cNvSpPr>
          <p:nvPr>
            <p:ph type="subTitle" idx="1"/>
          </p:nvPr>
        </p:nvSpPr>
        <p:spPr>
          <a:xfrm>
            <a:off x="365365" y="2743200"/>
            <a:ext cx="10861435" cy="3183468"/>
          </a:xfrm>
        </p:spPr>
        <p:txBody>
          <a:bodyPr>
            <a:noAutofit/>
          </a:bodyPr>
          <a:lstStyle/>
          <a:p>
            <a:pPr marL="342900" indent="-342900" algn="l">
              <a:buFont typeface="Arial" panose="020B0604020202020204" pitchFamily="34" charset="0"/>
              <a:buChar char="•"/>
            </a:pPr>
            <a:r>
              <a:rPr lang="en-US" altLang="en-US" sz="3200" b="1" dirty="0" smtClean="0"/>
              <a:t>SEED Survey will open April 13, 2021 through June 11, 2021</a:t>
            </a:r>
            <a:endParaRPr lang="en-US" altLang="en-US" sz="3200" b="1" dirty="0"/>
          </a:p>
        </p:txBody>
      </p:sp>
    </p:spTree>
    <p:extLst>
      <p:ext uri="{BB962C8B-B14F-4D97-AF65-F5344CB8AC3E}">
        <p14:creationId xmlns:p14="http://schemas.microsoft.com/office/powerpoint/2010/main" val="1810544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330" y="-128433"/>
            <a:ext cx="10515600" cy="1325563"/>
          </a:xfrm>
        </p:spPr>
        <p:txBody>
          <a:bodyPr/>
          <a:lstStyle/>
          <a:p>
            <a:pPr algn="r"/>
            <a:r>
              <a:rPr lang="en-US" dirty="0" smtClean="0">
                <a:solidFill>
                  <a:schemeClr val="bg1"/>
                </a:solidFill>
              </a:rPr>
              <a:t>NAEP</a:t>
            </a:r>
            <a:endParaRPr lang="en-US" dirty="0">
              <a:solidFill>
                <a:schemeClr val="bg1"/>
              </a:solidFill>
            </a:endParaRPr>
          </a:p>
        </p:txBody>
      </p:sp>
      <p:sp>
        <p:nvSpPr>
          <p:cNvPr id="3" name="Content Placeholder 2"/>
          <p:cNvSpPr>
            <a:spLocks noGrp="1"/>
          </p:cNvSpPr>
          <p:nvPr>
            <p:ph idx="1"/>
          </p:nvPr>
        </p:nvSpPr>
        <p:spPr>
          <a:xfrm>
            <a:off x="152400" y="2133600"/>
            <a:ext cx="11881757" cy="4316186"/>
          </a:xfrm>
        </p:spPr>
        <p:txBody>
          <a:bodyPr>
            <a:normAutofit/>
          </a:bodyPr>
          <a:lstStyle/>
          <a:p>
            <a:r>
              <a:rPr lang="en-US" b="1" dirty="0"/>
              <a:t>Can we NOT do the NAEP if once again this year randomly selected?  With 38% of our kids at home, how can they assure validity</a:t>
            </a:r>
            <a:r>
              <a:rPr lang="en-US" b="1" dirty="0" smtClean="0"/>
              <a:t>?</a:t>
            </a:r>
            <a:endParaRPr lang="en-US" b="1" dirty="0"/>
          </a:p>
          <a:p>
            <a:pPr lvl="2">
              <a:spcAft>
                <a:spcPts val="1200"/>
              </a:spcAft>
            </a:pPr>
            <a:r>
              <a:rPr lang="en-US" b="1" dirty="0"/>
              <a:t>On November 25, 2020, NCES postponed the NAEP 2021 mathematics and reading assessments at grades 4 and 8 until 2021-2022. A new sample of schools will be drawn for NAEP 2022. At this time, the plan is to notify districts and schools selected for NAEP 2022 in May</a:t>
            </a:r>
            <a:r>
              <a:rPr lang="en-US" b="1" dirty="0" smtClean="0"/>
              <a:t>.</a:t>
            </a:r>
          </a:p>
          <a:p>
            <a:pPr lvl="2">
              <a:spcAft>
                <a:spcPts val="1200"/>
              </a:spcAft>
            </a:pPr>
            <a:r>
              <a:rPr lang="en-US" b="1" dirty="0"/>
              <a:t>During March – June 2021, NCES will administer the NAEP 2021 Monthly School Survey to the schools selected for NAEP 2021. Reports from the monthly surveys will be posted on the NCES website at </a:t>
            </a:r>
            <a:r>
              <a:rPr lang="en-US" b="1" dirty="0">
                <a:hlinkClick r:id="rId3"/>
              </a:rPr>
              <a:t>https://nces.ed.gov/nationsreportcard/about/covid19.aspx</a:t>
            </a:r>
            <a:r>
              <a:rPr lang="en-US" b="1" dirty="0"/>
              <a:t> </a:t>
            </a:r>
          </a:p>
          <a:p>
            <a:pPr lvl="2">
              <a:spcAft>
                <a:spcPts val="1200"/>
              </a:spcAft>
            </a:pPr>
            <a:r>
              <a:rPr lang="en-US" b="1" dirty="0" smtClean="0"/>
              <a:t>NAEP </a:t>
            </a:r>
            <a:r>
              <a:rPr lang="en-US" b="1" dirty="0"/>
              <a:t>uses probability sampling, rather than random sampling, with probability proportional to size. This means that large schools have a higher probability of selection for NAEP than small schools</a:t>
            </a:r>
            <a:r>
              <a:rPr lang="en-US" b="1" dirty="0" smtClean="0"/>
              <a:t>. Schools that enroll approximately 1% of the state’s population at the assessed grade will always be in the sample for state NAEP assessments.</a:t>
            </a:r>
            <a:endParaRPr lang="en-US" b="1"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30334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4128309" y="72915"/>
            <a:ext cx="7886700" cy="1077012"/>
          </a:xfrm>
          <a:prstGeom prst="rect">
            <a:avLst/>
          </a:prstGeom>
        </p:spPr>
        <p:txBody>
          <a:bodyPr spcFirstLastPara="1" vert="horz" wrap="square" lIns="68569" tIns="34275" rIns="68569" bIns="34275" rtlCol="0" anchor="ctr" anchorCtr="0">
            <a:noAutofit/>
          </a:bodyPr>
          <a:lstStyle/>
          <a:p>
            <a:pPr algn="r"/>
            <a:r>
              <a:rPr lang="en-US" sz="4000" dirty="0">
                <a:solidFill>
                  <a:srgbClr val="000000"/>
                </a:solidFill>
                <a:latin typeface="Calibri" panose="020F0502020204030204" pitchFamily="34" charset="0"/>
              </a:rPr>
              <a:t>ELPA Screener and Summative</a:t>
            </a:r>
            <a:endParaRPr sz="4000" dirty="0">
              <a:solidFill>
                <a:schemeClr val="bg1"/>
              </a:solidFill>
            </a:endParaRPr>
          </a:p>
        </p:txBody>
      </p:sp>
      <p:sp>
        <p:nvSpPr>
          <p:cNvPr id="2" name="Rectangle 1"/>
          <p:cNvSpPr/>
          <p:nvPr/>
        </p:nvSpPr>
        <p:spPr>
          <a:xfrm>
            <a:off x="275665" y="2104465"/>
            <a:ext cx="7046259" cy="2431435"/>
          </a:xfrm>
          <a:prstGeom prst="rect">
            <a:avLst/>
          </a:prstGeom>
        </p:spPr>
        <p:txBody>
          <a:bodyPr wrap="square">
            <a:spAutoFit/>
          </a:bodyPr>
          <a:lstStyle/>
          <a:p>
            <a:endParaRPr lang="en-US" sz="1200" dirty="0">
              <a:solidFill>
                <a:srgbClr val="000000"/>
              </a:solidFill>
              <a:latin typeface="Calibri" panose="020F0502020204030204" pitchFamily="34" charset="0"/>
            </a:endParaRPr>
          </a:p>
          <a:p>
            <a:pPr marL="171450" indent="-171450">
              <a:buFont typeface="Arial" panose="020B0604020202020204" pitchFamily="34" charset="0"/>
              <a:buChar char="•"/>
            </a:pPr>
            <a:r>
              <a:rPr lang="en-US" sz="2800" b="1" dirty="0" smtClean="0">
                <a:latin typeface="Calibri" panose="020F0502020204030204" pitchFamily="34" charset="0"/>
                <a:cs typeface="Calibri" panose="020F0502020204030204" pitchFamily="34" charset="0"/>
              </a:rPr>
              <a:t>We </a:t>
            </a:r>
            <a:r>
              <a:rPr lang="en-US" sz="2800" b="1" dirty="0">
                <a:latin typeface="Calibri" panose="020F0502020204030204" pitchFamily="34" charset="0"/>
                <a:cs typeface="Calibri" panose="020F0502020204030204" pitchFamily="34" charset="0"/>
              </a:rPr>
              <a:t>are a bit confused regarding ELPA testing.  So if we have not had students back in person, when we test, do we only do the screener or summative?  That is what I am understanding from the ELPA manual.</a:t>
            </a:r>
          </a:p>
        </p:txBody>
      </p:sp>
      <p:graphicFrame>
        <p:nvGraphicFramePr>
          <p:cNvPr id="3" name="Object 2"/>
          <p:cNvGraphicFramePr>
            <a:graphicFrameLocks noChangeAspect="1"/>
          </p:cNvGraphicFramePr>
          <p:nvPr>
            <p:extLst>
              <p:ext uri="{D42A27DB-BD31-4B8C-83A1-F6EECF244321}">
                <p14:modId xmlns:p14="http://schemas.microsoft.com/office/powerpoint/2010/main" val="2232537436"/>
              </p:ext>
            </p:extLst>
          </p:nvPr>
        </p:nvGraphicFramePr>
        <p:xfrm>
          <a:off x="7480860" y="2431490"/>
          <a:ext cx="2906993" cy="3337298"/>
        </p:xfrm>
        <a:graphic>
          <a:graphicData uri="http://schemas.openxmlformats.org/presentationml/2006/ole">
            <mc:AlternateContent xmlns:mc="http://schemas.openxmlformats.org/markup-compatibility/2006">
              <mc:Choice xmlns:v="urn:schemas-microsoft-com:vml" Requires="v">
                <p:oleObj spid="_x0000_s1050" name="Acrobat Document" r:id="rId5" imgW="2331720" imgH="3017520" progId="Acrobat.Document.2017">
                  <p:embed/>
                </p:oleObj>
              </mc:Choice>
              <mc:Fallback>
                <p:oleObj name="Acrobat Document" r:id="rId5" imgW="2331720" imgH="3017520" progId="Acrobat.Document.2017">
                  <p:embed/>
                  <p:pic>
                    <p:nvPicPr>
                      <p:cNvPr id="0" name=""/>
                      <p:cNvPicPr/>
                      <p:nvPr/>
                    </p:nvPicPr>
                    <p:blipFill>
                      <a:blip r:embed="rId6"/>
                      <a:stretch>
                        <a:fillRect/>
                      </a:stretch>
                    </p:blipFill>
                    <p:spPr>
                      <a:xfrm>
                        <a:off x="7480860" y="2431490"/>
                        <a:ext cx="2906993" cy="3337298"/>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931210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ELPA Testing Decision Tree</a:t>
            </a:r>
            <a:endParaRPr lang="en-US" dirty="0"/>
          </a:p>
        </p:txBody>
      </p:sp>
      <p:sp>
        <p:nvSpPr>
          <p:cNvPr id="4" name="TextBox 3"/>
          <p:cNvSpPr txBox="1"/>
          <p:nvPr/>
        </p:nvSpPr>
        <p:spPr>
          <a:xfrm>
            <a:off x="212501" y="1133348"/>
            <a:ext cx="11833016" cy="5262979"/>
          </a:xfrm>
          <a:prstGeom prst="rect">
            <a:avLst/>
          </a:prstGeom>
          <a:noFill/>
        </p:spPr>
        <p:txBody>
          <a:bodyPr wrap="square" rtlCol="0">
            <a:spAutoFit/>
          </a:bodyPr>
          <a:lstStyle/>
          <a:p>
            <a:r>
              <a:rPr lang="en-US" sz="2400" dirty="0" smtClean="0"/>
              <a:t>Since this question is asking about deciding between the ELPA Summative and Screener, I am assuming it concerns remotely identified (“presumptive”) English learners.</a:t>
            </a:r>
          </a:p>
          <a:p>
            <a:pPr marL="342900" indent="-342900">
              <a:buFont typeface="Arial" panose="020B0604020202020204" pitchFamily="34" charset="0"/>
              <a:buChar char="•"/>
            </a:pPr>
            <a:r>
              <a:rPr lang="en-US" sz="2400" dirty="0" err="1" smtClean="0"/>
              <a:t>USEd</a:t>
            </a:r>
            <a:r>
              <a:rPr lang="en-US" sz="2400" dirty="0" smtClean="0"/>
              <a:t> confirmed that remotely identified English learners are “real” English learners. They are eligible to participate in ELP summative testing, </a:t>
            </a:r>
            <a:r>
              <a:rPr lang="en-US" sz="2400" i="1" dirty="0" smtClean="0"/>
              <a:t>even if they have never been screened.</a:t>
            </a:r>
            <a:endParaRPr lang="en-US" sz="2400" dirty="0"/>
          </a:p>
          <a:p>
            <a:pPr marL="342900" indent="-342900">
              <a:buFont typeface="Arial" panose="020B0604020202020204" pitchFamily="34" charset="0"/>
              <a:buChar char="•"/>
            </a:pPr>
            <a:r>
              <a:rPr lang="en-US" sz="2400" dirty="0" smtClean="0"/>
              <a:t>Therefore, all remotely identified English learners need to appear somewhere in the district’s ELPA Summative testing order.</a:t>
            </a:r>
          </a:p>
          <a:p>
            <a:pPr marL="342900" indent="-342900">
              <a:buFont typeface="Arial" panose="020B0604020202020204" pitchFamily="34" charset="0"/>
              <a:buChar char="•"/>
            </a:pPr>
            <a:r>
              <a:rPr lang="en-US" sz="2400" dirty="0" smtClean="0"/>
              <a:t>A district may </a:t>
            </a:r>
            <a:r>
              <a:rPr lang="en-US" sz="2400" i="1" dirty="0" smtClean="0"/>
              <a:t>choose</a:t>
            </a:r>
            <a:r>
              <a:rPr lang="en-US" sz="2400" dirty="0" smtClean="0"/>
              <a:t> to screen a remotely identified EL before they test on ELPA Summative. If the student scores Proficient, they no longer have EL status—but if the student does not score Proficient, they will still need to take ELPA Summative.</a:t>
            </a:r>
          </a:p>
          <a:p>
            <a:pPr marL="342900" indent="-342900">
              <a:buFont typeface="Arial" panose="020B0604020202020204" pitchFamily="34" charset="0"/>
              <a:buChar char="•"/>
            </a:pPr>
            <a:r>
              <a:rPr lang="en-US" sz="2400" dirty="0" smtClean="0"/>
              <a:t>If the student does not test on ELPA Summative (for whatever reason), they will be eligible for unique screening.</a:t>
            </a:r>
          </a:p>
          <a:p>
            <a:pPr marL="342900" indent="-342900">
              <a:buFont typeface="Arial" panose="020B0604020202020204" pitchFamily="34" charset="0"/>
              <a:buChar char="•"/>
            </a:pPr>
            <a:r>
              <a:rPr lang="en-US" sz="2400" dirty="0" smtClean="0"/>
              <a:t>Questions? Contact Ben Wolcott (</a:t>
            </a:r>
            <a:r>
              <a:rPr lang="en-US" sz="2400" dirty="0" smtClean="0">
                <a:hlinkClick r:id="rId3"/>
              </a:rPr>
              <a:t>ben.wolcott@state.or.us</a:t>
            </a:r>
            <a:r>
              <a:rPr lang="en-US" sz="2400" dirty="0" smtClean="0"/>
              <a:t>).</a:t>
            </a:r>
            <a:endParaRPr lang="en-US" sz="2400" dirty="0"/>
          </a:p>
        </p:txBody>
      </p:sp>
    </p:spTree>
    <p:extLst>
      <p:ext uri="{BB962C8B-B14F-4D97-AF65-F5344CB8AC3E}">
        <p14:creationId xmlns:p14="http://schemas.microsoft.com/office/powerpoint/2010/main" val="1088544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8557" y="1"/>
            <a:ext cx="10515600" cy="1108364"/>
          </a:xfrm>
        </p:spPr>
        <p:txBody>
          <a:bodyPr/>
          <a:lstStyle/>
          <a:p>
            <a:pPr algn="r"/>
            <a:r>
              <a:rPr lang="en-US" dirty="0" smtClean="0">
                <a:solidFill>
                  <a:schemeClr val="bg1"/>
                </a:solidFill>
              </a:rPr>
              <a:t>ELA, Math, and Science Blueprints</a:t>
            </a:r>
            <a:endParaRPr lang="en-US" dirty="0">
              <a:solidFill>
                <a:schemeClr val="bg1"/>
              </a:solidFill>
            </a:endParaRPr>
          </a:p>
        </p:txBody>
      </p:sp>
      <p:sp>
        <p:nvSpPr>
          <p:cNvPr id="3" name="Content Placeholder 2"/>
          <p:cNvSpPr>
            <a:spLocks noGrp="1"/>
          </p:cNvSpPr>
          <p:nvPr>
            <p:ph idx="1"/>
          </p:nvPr>
        </p:nvSpPr>
        <p:spPr>
          <a:xfrm>
            <a:off x="498021" y="2392631"/>
            <a:ext cx="3071897" cy="3780064"/>
          </a:xfrm>
        </p:spPr>
        <p:txBody>
          <a:bodyPr>
            <a:normAutofit/>
          </a:bodyPr>
          <a:lstStyle/>
          <a:p>
            <a:r>
              <a:rPr lang="en-US" b="1" dirty="0"/>
              <a:t>Could we get an update on ELA, Math, and Science blueprints and test times if we are required to test in the spring? </a:t>
            </a:r>
            <a:r>
              <a:rPr lang="en-US" dirty="0"/>
              <a:t> </a:t>
            </a:r>
            <a:endParaRPr lang="en-US" sz="4000" b="1" dirty="0"/>
          </a:p>
        </p:txBody>
      </p:sp>
      <p:graphicFrame>
        <p:nvGraphicFramePr>
          <p:cNvPr id="5" name="Table 4"/>
          <p:cNvGraphicFramePr>
            <a:graphicFrameLocks noGrp="1"/>
          </p:cNvGraphicFramePr>
          <p:nvPr>
            <p:extLst>
              <p:ext uri="{D42A27DB-BD31-4B8C-83A1-F6EECF244321}">
                <p14:modId xmlns:p14="http://schemas.microsoft.com/office/powerpoint/2010/main" val="1134319735"/>
              </p:ext>
            </p:extLst>
          </p:nvPr>
        </p:nvGraphicFramePr>
        <p:xfrm>
          <a:off x="3356975" y="2002906"/>
          <a:ext cx="8455069" cy="3944320"/>
        </p:xfrm>
        <a:graphic>
          <a:graphicData uri="http://schemas.openxmlformats.org/drawingml/2006/table">
            <a:tbl>
              <a:tblPr firstRow="1" firstCol="1" bandRow="1">
                <a:tableStyleId>{5C22544A-7EE6-4342-B048-85BDC9FD1C3A}</a:tableStyleId>
              </a:tblPr>
              <a:tblGrid>
                <a:gridCol w="3029595">
                  <a:extLst>
                    <a:ext uri="{9D8B030D-6E8A-4147-A177-3AD203B41FA5}">
                      <a16:colId xmlns:a16="http://schemas.microsoft.com/office/drawing/2014/main" val="998313382"/>
                    </a:ext>
                  </a:extLst>
                </a:gridCol>
                <a:gridCol w="3203796">
                  <a:extLst>
                    <a:ext uri="{9D8B030D-6E8A-4147-A177-3AD203B41FA5}">
                      <a16:colId xmlns:a16="http://schemas.microsoft.com/office/drawing/2014/main" val="1921161395"/>
                    </a:ext>
                  </a:extLst>
                </a:gridCol>
                <a:gridCol w="2221678">
                  <a:extLst>
                    <a:ext uri="{9D8B030D-6E8A-4147-A177-3AD203B41FA5}">
                      <a16:colId xmlns:a16="http://schemas.microsoft.com/office/drawing/2014/main" val="1968320942"/>
                    </a:ext>
                  </a:extLst>
                </a:gridCol>
              </a:tblGrid>
              <a:tr h="582254">
                <a:tc>
                  <a:txBody>
                    <a:bodyPr/>
                    <a:lstStyle/>
                    <a:p>
                      <a:pPr marL="0" marR="0" algn="ctr">
                        <a:spcBef>
                          <a:spcPts val="0"/>
                        </a:spcBef>
                        <a:spcAft>
                          <a:spcPts val="0"/>
                        </a:spcAft>
                      </a:pPr>
                      <a:r>
                        <a:rPr lang="en-US" sz="1600" dirty="0">
                          <a:effectLst/>
                        </a:rPr>
                        <a:t>Content Area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795" marR="64795" marT="63104" marB="63104" anchor="b"/>
                </a:tc>
                <a:tc>
                  <a:txBody>
                    <a:bodyPr/>
                    <a:lstStyle/>
                    <a:p>
                      <a:pPr marL="0" marR="0" algn="ctr">
                        <a:spcBef>
                          <a:spcPts val="0"/>
                        </a:spcBef>
                        <a:spcAft>
                          <a:spcPts val="0"/>
                        </a:spcAft>
                      </a:pPr>
                      <a:r>
                        <a:rPr lang="en-US" sz="1600">
                          <a:effectLst/>
                        </a:rPr>
                        <a:t>Grades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795" marR="64795" marT="63104" marB="63104" anchor="b"/>
                </a:tc>
                <a:tc>
                  <a:txBody>
                    <a:bodyPr/>
                    <a:lstStyle/>
                    <a:p>
                      <a:pPr marL="0" marR="0" algn="ctr">
                        <a:spcBef>
                          <a:spcPts val="0"/>
                        </a:spcBef>
                        <a:spcAft>
                          <a:spcPts val="0"/>
                        </a:spcAft>
                      </a:pPr>
                      <a:r>
                        <a:rPr lang="en-US" sz="1600">
                          <a:effectLst/>
                        </a:rPr>
                        <a:t>Estimated Testing Time</a:t>
                      </a:r>
                    </a:p>
                    <a:p>
                      <a:pPr marL="0" marR="0" algn="ctr">
                        <a:spcBef>
                          <a:spcPts val="0"/>
                        </a:spcBef>
                        <a:spcAft>
                          <a:spcPts val="0"/>
                        </a:spcAft>
                      </a:pPr>
                      <a:r>
                        <a:rPr lang="en-US" sz="1600">
                          <a:effectLst/>
                        </a:rPr>
                        <a:t>hrs : mins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795" marR="64795" marT="63104" marB="63104" anchor="b"/>
                </a:tc>
                <a:extLst>
                  <a:ext uri="{0D108BD9-81ED-4DB2-BD59-A6C34878D82A}">
                    <a16:rowId xmlns:a16="http://schemas.microsoft.com/office/drawing/2014/main" val="2261258889"/>
                  </a:ext>
                </a:extLst>
              </a:tr>
              <a:tr h="350979">
                <a:tc rowSpan="3">
                  <a:txBody>
                    <a:bodyPr/>
                    <a:lstStyle/>
                    <a:p>
                      <a:pPr marL="0" marR="0" algn="ctr" fontAlgn="b">
                        <a:spcBef>
                          <a:spcPts val="0"/>
                        </a:spcBef>
                        <a:spcAft>
                          <a:spcPts val="0"/>
                        </a:spcAft>
                      </a:pPr>
                      <a:r>
                        <a:rPr lang="en-US" sz="1600">
                          <a:effectLst/>
                        </a:rPr>
                        <a:t/>
                      </a:r>
                      <a:br>
                        <a:rPr lang="en-US" sz="1600">
                          <a:effectLst/>
                        </a:rPr>
                      </a:br>
                      <a:r>
                        <a:rPr lang="en-US" sz="1600">
                          <a:effectLst/>
                        </a:rPr>
                        <a:t>English Language Arts/Literacy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795" marR="64795" marT="63104" marB="63104" anchor="ctr"/>
                </a:tc>
                <a:tc>
                  <a:txBody>
                    <a:bodyPr/>
                    <a:lstStyle/>
                    <a:p>
                      <a:pPr marL="0" marR="0" algn="ctr" fontAlgn="b">
                        <a:spcBef>
                          <a:spcPts val="0"/>
                        </a:spcBef>
                        <a:spcAft>
                          <a:spcPts val="0"/>
                        </a:spcAft>
                      </a:pPr>
                      <a:r>
                        <a:rPr lang="en-US" sz="1600">
                          <a:effectLst/>
                        </a:rPr>
                        <a:t>3–5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795" marR="64795" marT="63104" marB="63104" anchor="ctr"/>
                </a:tc>
                <a:tc>
                  <a:txBody>
                    <a:bodyPr/>
                    <a:lstStyle/>
                    <a:p>
                      <a:pPr marL="0" marR="0" algn="ctr" fontAlgn="b">
                        <a:spcBef>
                          <a:spcPts val="0"/>
                        </a:spcBef>
                        <a:spcAft>
                          <a:spcPts val="0"/>
                        </a:spcAft>
                      </a:pPr>
                      <a:r>
                        <a:rPr lang="en-US" sz="1600">
                          <a:effectLst/>
                        </a:rPr>
                        <a:t>1:10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795" marR="64795" marT="63104" marB="63104" anchor="ctr"/>
                </a:tc>
                <a:extLst>
                  <a:ext uri="{0D108BD9-81ED-4DB2-BD59-A6C34878D82A}">
                    <a16:rowId xmlns:a16="http://schemas.microsoft.com/office/drawing/2014/main" val="2948150657"/>
                  </a:ext>
                </a:extLst>
              </a:tr>
              <a:tr h="350979">
                <a:tc vMerge="1">
                  <a:txBody>
                    <a:bodyPr/>
                    <a:lstStyle/>
                    <a:p>
                      <a:endParaRPr lang="en-US"/>
                    </a:p>
                  </a:txBody>
                  <a:tcPr/>
                </a:tc>
                <a:tc>
                  <a:txBody>
                    <a:bodyPr/>
                    <a:lstStyle/>
                    <a:p>
                      <a:pPr marL="0" marR="0" algn="ctr" fontAlgn="b">
                        <a:spcBef>
                          <a:spcPts val="0"/>
                        </a:spcBef>
                        <a:spcAft>
                          <a:spcPts val="0"/>
                        </a:spcAft>
                      </a:pPr>
                      <a:r>
                        <a:rPr lang="en-US" sz="1600">
                          <a:effectLst/>
                        </a:rPr>
                        <a:t>6–8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795" marR="64795" marT="63104" marB="63104" anchor="ctr"/>
                </a:tc>
                <a:tc>
                  <a:txBody>
                    <a:bodyPr/>
                    <a:lstStyle/>
                    <a:p>
                      <a:pPr marL="0" marR="0" algn="ctr" fontAlgn="b">
                        <a:spcBef>
                          <a:spcPts val="0"/>
                        </a:spcBef>
                        <a:spcAft>
                          <a:spcPts val="0"/>
                        </a:spcAft>
                      </a:pPr>
                      <a:r>
                        <a:rPr lang="en-US" sz="1600">
                          <a:effectLst/>
                        </a:rPr>
                        <a:t>1:10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795" marR="64795" marT="63104" marB="63104" anchor="ctr"/>
                </a:tc>
                <a:extLst>
                  <a:ext uri="{0D108BD9-81ED-4DB2-BD59-A6C34878D82A}">
                    <a16:rowId xmlns:a16="http://schemas.microsoft.com/office/drawing/2014/main" val="174002409"/>
                  </a:ext>
                </a:extLst>
              </a:tr>
              <a:tr h="350979">
                <a:tc vMerge="1">
                  <a:txBody>
                    <a:bodyPr/>
                    <a:lstStyle/>
                    <a:p>
                      <a:endParaRPr lang="en-US"/>
                    </a:p>
                  </a:txBody>
                  <a:tcPr/>
                </a:tc>
                <a:tc>
                  <a:txBody>
                    <a:bodyPr/>
                    <a:lstStyle/>
                    <a:p>
                      <a:pPr marL="0" marR="0" algn="ctr" fontAlgn="b">
                        <a:spcBef>
                          <a:spcPts val="0"/>
                        </a:spcBef>
                        <a:spcAft>
                          <a:spcPts val="0"/>
                        </a:spcAft>
                      </a:pPr>
                      <a:r>
                        <a:rPr lang="en-US" sz="1600">
                          <a:effectLst/>
                        </a:rPr>
                        <a:t>HS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795" marR="64795" marT="63104" marB="63104" anchor="ctr"/>
                </a:tc>
                <a:tc>
                  <a:txBody>
                    <a:bodyPr/>
                    <a:lstStyle/>
                    <a:p>
                      <a:pPr marL="0" marR="0" algn="ctr">
                        <a:spcBef>
                          <a:spcPts val="0"/>
                        </a:spcBef>
                        <a:spcAft>
                          <a:spcPts val="0"/>
                        </a:spcAft>
                      </a:pPr>
                      <a:r>
                        <a:rPr lang="en-US" sz="1600">
                          <a:effectLst/>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795" marR="64795" marT="63104" marB="63104" anchor="ctr"/>
                </a:tc>
                <a:extLst>
                  <a:ext uri="{0D108BD9-81ED-4DB2-BD59-A6C34878D82A}">
                    <a16:rowId xmlns:a16="http://schemas.microsoft.com/office/drawing/2014/main" val="3773744934"/>
                  </a:ext>
                </a:extLst>
              </a:tr>
              <a:tr h="350979">
                <a:tc rowSpan="3">
                  <a:txBody>
                    <a:bodyPr/>
                    <a:lstStyle/>
                    <a:p>
                      <a:pPr marL="0" marR="0" algn="ctr" fontAlgn="b">
                        <a:spcBef>
                          <a:spcPts val="0"/>
                        </a:spcBef>
                        <a:spcAft>
                          <a:spcPts val="0"/>
                        </a:spcAft>
                      </a:pPr>
                      <a:r>
                        <a:rPr lang="en-US" sz="1600">
                          <a:effectLst/>
                        </a:rPr>
                        <a:t>Mathematics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795" marR="64795" marT="63104" marB="63104" anchor="ctr"/>
                </a:tc>
                <a:tc>
                  <a:txBody>
                    <a:bodyPr/>
                    <a:lstStyle/>
                    <a:p>
                      <a:pPr marL="0" marR="0" algn="ctr" fontAlgn="b">
                        <a:spcBef>
                          <a:spcPts val="0"/>
                        </a:spcBef>
                        <a:spcAft>
                          <a:spcPts val="0"/>
                        </a:spcAft>
                      </a:pPr>
                      <a:r>
                        <a:rPr lang="en-US" sz="1600">
                          <a:effectLst/>
                        </a:rPr>
                        <a:t>3–5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795" marR="64795" marT="63104" marB="63104" anchor="ctr"/>
                </a:tc>
                <a:tc>
                  <a:txBody>
                    <a:bodyPr/>
                    <a:lstStyle/>
                    <a:p>
                      <a:pPr marL="0" marR="0" algn="ctr" fontAlgn="b">
                        <a:spcBef>
                          <a:spcPts val="0"/>
                        </a:spcBef>
                        <a:spcAft>
                          <a:spcPts val="0"/>
                        </a:spcAft>
                      </a:pPr>
                      <a:r>
                        <a:rPr lang="en-US" sz="1600">
                          <a:effectLst/>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795" marR="64795" marT="63104" marB="63104" anchor="ctr"/>
                </a:tc>
                <a:extLst>
                  <a:ext uri="{0D108BD9-81ED-4DB2-BD59-A6C34878D82A}">
                    <a16:rowId xmlns:a16="http://schemas.microsoft.com/office/drawing/2014/main" val="4027882720"/>
                  </a:ext>
                </a:extLst>
              </a:tr>
              <a:tr h="350979">
                <a:tc vMerge="1">
                  <a:txBody>
                    <a:bodyPr/>
                    <a:lstStyle/>
                    <a:p>
                      <a:endParaRPr lang="en-US"/>
                    </a:p>
                  </a:txBody>
                  <a:tcPr/>
                </a:tc>
                <a:tc>
                  <a:txBody>
                    <a:bodyPr/>
                    <a:lstStyle/>
                    <a:p>
                      <a:pPr marL="0" marR="0" algn="ctr" fontAlgn="b">
                        <a:spcBef>
                          <a:spcPts val="0"/>
                        </a:spcBef>
                        <a:spcAft>
                          <a:spcPts val="0"/>
                        </a:spcAft>
                      </a:pPr>
                      <a:r>
                        <a:rPr lang="en-US" sz="1600">
                          <a:effectLst/>
                        </a:rPr>
                        <a:t>6–8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795" marR="64795" marT="63104" marB="63104" anchor="ctr"/>
                </a:tc>
                <a:tc>
                  <a:txBody>
                    <a:bodyPr/>
                    <a:lstStyle/>
                    <a:p>
                      <a:pPr marL="0" marR="0" algn="ctr" fontAlgn="b">
                        <a:spcBef>
                          <a:spcPts val="0"/>
                        </a:spcBef>
                        <a:spcAft>
                          <a:spcPts val="0"/>
                        </a:spcAft>
                      </a:pPr>
                      <a:r>
                        <a:rPr lang="en-US" sz="1600">
                          <a:effectLst/>
                        </a:rPr>
                        <a:t>1:05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795" marR="64795" marT="63104" marB="63104" anchor="ctr"/>
                </a:tc>
                <a:extLst>
                  <a:ext uri="{0D108BD9-81ED-4DB2-BD59-A6C34878D82A}">
                    <a16:rowId xmlns:a16="http://schemas.microsoft.com/office/drawing/2014/main" val="1653070841"/>
                  </a:ext>
                </a:extLst>
              </a:tr>
              <a:tr h="350979">
                <a:tc vMerge="1">
                  <a:txBody>
                    <a:bodyPr/>
                    <a:lstStyle/>
                    <a:p>
                      <a:endParaRPr lang="en-US"/>
                    </a:p>
                  </a:txBody>
                  <a:tcPr/>
                </a:tc>
                <a:tc>
                  <a:txBody>
                    <a:bodyPr/>
                    <a:lstStyle/>
                    <a:p>
                      <a:pPr marL="0" marR="0" algn="ctr" fontAlgn="b">
                        <a:spcBef>
                          <a:spcPts val="0"/>
                        </a:spcBef>
                        <a:spcAft>
                          <a:spcPts val="0"/>
                        </a:spcAft>
                      </a:pPr>
                      <a:r>
                        <a:rPr lang="en-US" sz="1600">
                          <a:effectLst/>
                        </a:rPr>
                        <a:t>HS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795" marR="64795" marT="63104" marB="63104" anchor="ctr"/>
                </a:tc>
                <a:tc>
                  <a:txBody>
                    <a:bodyPr/>
                    <a:lstStyle/>
                    <a:p>
                      <a:pPr marL="0" marR="0" algn="ctr" fontAlgn="b">
                        <a:spcBef>
                          <a:spcPts val="0"/>
                        </a:spcBef>
                        <a:spcAft>
                          <a:spcPts val="0"/>
                        </a:spcAft>
                      </a:pPr>
                      <a:r>
                        <a:rPr lang="en-US" sz="1600">
                          <a:effectLst/>
                        </a:rPr>
                        <a:t>0:50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795" marR="64795" marT="63104" marB="63104" anchor="ctr"/>
                </a:tc>
                <a:extLst>
                  <a:ext uri="{0D108BD9-81ED-4DB2-BD59-A6C34878D82A}">
                    <a16:rowId xmlns:a16="http://schemas.microsoft.com/office/drawing/2014/main" val="2342412214"/>
                  </a:ext>
                </a:extLst>
              </a:tr>
              <a:tr h="350979">
                <a:tc rowSpan="3">
                  <a:txBody>
                    <a:bodyPr/>
                    <a:lstStyle/>
                    <a:p>
                      <a:pPr marL="0" marR="0" algn="ctr" fontAlgn="b">
                        <a:spcBef>
                          <a:spcPts val="0"/>
                        </a:spcBef>
                        <a:spcAft>
                          <a:spcPts val="0"/>
                        </a:spcAft>
                      </a:pPr>
                      <a:r>
                        <a:rPr lang="en-US" sz="1600">
                          <a:effectLst/>
                        </a:rPr>
                        <a:t/>
                      </a:r>
                      <a:br>
                        <a:rPr lang="en-US" sz="1600">
                          <a:effectLst/>
                        </a:rPr>
                      </a:br>
                      <a:r>
                        <a:rPr lang="en-US" sz="1600">
                          <a:effectLst/>
                        </a:rPr>
                        <a:t>Science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795" marR="64795" marT="63104" marB="63104" anchor="ctr"/>
                </a:tc>
                <a:tc>
                  <a:txBody>
                    <a:bodyPr/>
                    <a:lstStyle/>
                    <a:p>
                      <a:pPr marL="0" marR="0" algn="ctr" fontAlgn="b">
                        <a:spcBef>
                          <a:spcPts val="0"/>
                        </a:spcBef>
                        <a:spcAft>
                          <a:spcPts val="0"/>
                        </a:spcAft>
                      </a:pPr>
                      <a:r>
                        <a:rPr lang="en-US" sz="1600">
                          <a:effectLst/>
                        </a:rPr>
                        <a:t>5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795" marR="64795" marT="63104" marB="63104" anchor="ctr"/>
                </a:tc>
                <a:tc>
                  <a:txBody>
                    <a:bodyPr/>
                    <a:lstStyle/>
                    <a:p>
                      <a:pPr marL="0" marR="0" algn="ctr" fontAlgn="b">
                        <a:spcBef>
                          <a:spcPts val="0"/>
                        </a:spcBef>
                        <a:spcAft>
                          <a:spcPts val="0"/>
                        </a:spcAft>
                      </a:pPr>
                      <a:r>
                        <a:rPr lang="en-US" sz="1600">
                          <a:effectLst/>
                        </a:rPr>
                        <a:t>1:20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795" marR="64795" marT="63104" marB="63104" anchor="ctr"/>
                </a:tc>
                <a:extLst>
                  <a:ext uri="{0D108BD9-81ED-4DB2-BD59-A6C34878D82A}">
                    <a16:rowId xmlns:a16="http://schemas.microsoft.com/office/drawing/2014/main" val="3054924026"/>
                  </a:ext>
                </a:extLst>
              </a:tr>
              <a:tr h="350979">
                <a:tc vMerge="1">
                  <a:txBody>
                    <a:bodyPr/>
                    <a:lstStyle/>
                    <a:p>
                      <a:endParaRPr lang="en-US"/>
                    </a:p>
                  </a:txBody>
                  <a:tcPr/>
                </a:tc>
                <a:tc>
                  <a:txBody>
                    <a:bodyPr/>
                    <a:lstStyle/>
                    <a:p>
                      <a:pPr marL="0" marR="0" algn="ctr" fontAlgn="b">
                        <a:spcBef>
                          <a:spcPts val="0"/>
                        </a:spcBef>
                        <a:spcAft>
                          <a:spcPts val="0"/>
                        </a:spcAft>
                      </a:pPr>
                      <a:r>
                        <a:rPr lang="en-US" sz="1600">
                          <a:effectLst/>
                        </a:rPr>
                        <a:t>8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795" marR="64795" marT="63104" marB="63104" anchor="ctr"/>
                </a:tc>
                <a:tc>
                  <a:txBody>
                    <a:bodyPr/>
                    <a:lstStyle/>
                    <a:p>
                      <a:pPr marL="0" marR="0" algn="ctr" fontAlgn="b">
                        <a:spcBef>
                          <a:spcPts val="0"/>
                        </a:spcBef>
                        <a:spcAft>
                          <a:spcPts val="0"/>
                        </a:spcAft>
                      </a:pPr>
                      <a:r>
                        <a:rPr lang="en-US" sz="1600">
                          <a:effectLst/>
                        </a:rPr>
                        <a:t>1:20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795" marR="64795" marT="63104" marB="63104" anchor="ctr"/>
                </a:tc>
                <a:extLst>
                  <a:ext uri="{0D108BD9-81ED-4DB2-BD59-A6C34878D82A}">
                    <a16:rowId xmlns:a16="http://schemas.microsoft.com/office/drawing/2014/main" val="3006950030"/>
                  </a:ext>
                </a:extLst>
              </a:tr>
              <a:tr h="350979">
                <a:tc vMerge="1">
                  <a:txBody>
                    <a:bodyPr/>
                    <a:lstStyle/>
                    <a:p>
                      <a:endParaRPr lang="en-US"/>
                    </a:p>
                  </a:txBody>
                  <a:tcPr/>
                </a:tc>
                <a:tc>
                  <a:txBody>
                    <a:bodyPr/>
                    <a:lstStyle/>
                    <a:p>
                      <a:pPr marL="0" marR="0" algn="ctr" fontAlgn="b">
                        <a:spcBef>
                          <a:spcPts val="0"/>
                        </a:spcBef>
                        <a:spcAft>
                          <a:spcPts val="0"/>
                        </a:spcAft>
                      </a:pPr>
                      <a:r>
                        <a:rPr lang="en-US" sz="1600">
                          <a:effectLst/>
                        </a:rPr>
                        <a:t>HS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4795" marR="64795" marT="63104" marB="63104" anchor="ctr"/>
                </a:tc>
                <a:tc>
                  <a:txBody>
                    <a:bodyPr/>
                    <a:lstStyle/>
                    <a:p>
                      <a:pPr marL="0" marR="0" algn="ctr">
                        <a:spcBef>
                          <a:spcPts val="0"/>
                        </a:spcBef>
                        <a:spcAft>
                          <a:spcPts val="0"/>
                        </a:spcAft>
                      </a:pPr>
                      <a:r>
                        <a:rPr lang="en-US" sz="1600" dirty="0">
                          <a:effectLst/>
                        </a:rPr>
                        <a:t>1:30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795" marR="64795" marT="63104" marB="63104" anchor="ctr"/>
                </a:tc>
                <a:extLst>
                  <a:ext uri="{0D108BD9-81ED-4DB2-BD59-A6C34878D82A}">
                    <a16:rowId xmlns:a16="http://schemas.microsoft.com/office/drawing/2014/main" val="3008852990"/>
                  </a:ext>
                </a:extLst>
              </a:tr>
            </a:tbl>
          </a:graphicData>
        </a:graphic>
      </p:graphicFrame>
    </p:spTree>
    <p:extLst>
      <p:ext uri="{BB962C8B-B14F-4D97-AF65-F5344CB8AC3E}">
        <p14:creationId xmlns:p14="http://schemas.microsoft.com/office/powerpoint/2010/main" val="1521862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10515600" cy="997527"/>
          </a:xfrm>
        </p:spPr>
        <p:txBody>
          <a:bodyPr/>
          <a:lstStyle/>
          <a:p>
            <a:pPr algn="r"/>
            <a:r>
              <a:rPr lang="en-US" dirty="0" smtClean="0">
                <a:solidFill>
                  <a:schemeClr val="bg1"/>
                </a:solidFill>
              </a:rPr>
              <a:t>Best Practices and Opt-Out</a:t>
            </a:r>
            <a:endParaRPr lang="en-US" dirty="0">
              <a:solidFill>
                <a:schemeClr val="bg1"/>
              </a:solidFill>
            </a:endParaRPr>
          </a:p>
        </p:txBody>
      </p:sp>
      <p:sp>
        <p:nvSpPr>
          <p:cNvPr id="3" name="Content Placeholder 2"/>
          <p:cNvSpPr>
            <a:spLocks noGrp="1"/>
          </p:cNvSpPr>
          <p:nvPr>
            <p:ph idx="1"/>
          </p:nvPr>
        </p:nvSpPr>
        <p:spPr>
          <a:xfrm>
            <a:off x="166256" y="1981200"/>
            <a:ext cx="11546132" cy="4502727"/>
          </a:xfrm>
        </p:spPr>
        <p:txBody>
          <a:bodyPr>
            <a:normAutofit/>
          </a:bodyPr>
          <a:lstStyle/>
          <a:p>
            <a:endParaRPr lang="en-US" dirty="0"/>
          </a:p>
          <a:p>
            <a:pPr marL="0" indent="0">
              <a:buNone/>
            </a:pPr>
            <a:endParaRPr lang="en-US" dirty="0"/>
          </a:p>
        </p:txBody>
      </p:sp>
      <p:sp>
        <p:nvSpPr>
          <p:cNvPr id="6" name="Rectangle 5"/>
          <p:cNvSpPr/>
          <p:nvPr/>
        </p:nvSpPr>
        <p:spPr>
          <a:xfrm>
            <a:off x="275665" y="2413338"/>
            <a:ext cx="11557747" cy="3108543"/>
          </a:xfrm>
          <a:prstGeom prst="rect">
            <a:avLst/>
          </a:prstGeom>
        </p:spPr>
        <p:txBody>
          <a:bodyPr wrap="square">
            <a:spAutoFit/>
          </a:bodyPr>
          <a:lstStyle/>
          <a:p>
            <a:pPr marL="457200" indent="-457200">
              <a:buFont typeface="Arial" panose="020B0604020202020204" pitchFamily="34" charset="0"/>
              <a:buChar char="•"/>
            </a:pPr>
            <a:r>
              <a:rPr lang="en-US" sz="2800" b="1" dirty="0" smtClean="0">
                <a:ea typeface="Calibri" panose="020F0502020204030204" pitchFamily="34" charset="0"/>
              </a:rPr>
              <a:t>I was curious if during the DTC webinar you could address best </a:t>
            </a:r>
            <a:r>
              <a:rPr lang="en-US" sz="2800" b="1" dirty="0">
                <a:ea typeface="Calibri" panose="020F0502020204030204" pitchFamily="34" charset="0"/>
              </a:rPr>
              <a:t>practices for administering state assessments for students who are online only and have been for the full school year.  </a:t>
            </a:r>
            <a:endParaRPr lang="en-US" sz="2800" b="1" dirty="0" smtClean="0">
              <a:ea typeface="Calibri" panose="020F0502020204030204" pitchFamily="34" charset="0"/>
            </a:endParaRPr>
          </a:p>
          <a:p>
            <a:pPr marL="457200" indent="-457200">
              <a:buFont typeface="Arial" panose="020B0604020202020204" pitchFamily="34" charset="0"/>
              <a:buChar char="•"/>
            </a:pPr>
            <a:r>
              <a:rPr lang="en-US" sz="2800" b="1" dirty="0" smtClean="0">
                <a:ea typeface="Calibri" panose="020F0502020204030204" pitchFamily="34" charset="0"/>
              </a:rPr>
              <a:t>My </a:t>
            </a:r>
            <a:r>
              <a:rPr lang="en-US" sz="2800" b="1" dirty="0">
                <a:ea typeface="Calibri" panose="020F0502020204030204" pitchFamily="34" charset="0"/>
              </a:rPr>
              <a:t>other question is how will the opt outs and nonparticipation affect our state report card as a district if parents who have been online only choose not to participate by officially opting out or just not attending a testing session?</a:t>
            </a:r>
          </a:p>
        </p:txBody>
      </p:sp>
    </p:spTree>
    <p:extLst>
      <p:ext uri="{BB962C8B-B14F-4D97-AF65-F5344CB8AC3E}">
        <p14:creationId xmlns:p14="http://schemas.microsoft.com/office/powerpoint/2010/main" val="2094994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4419" y="166254"/>
            <a:ext cx="8022279" cy="678872"/>
          </a:xfrm>
        </p:spPr>
        <p:txBody>
          <a:bodyPr>
            <a:normAutofit/>
          </a:bodyPr>
          <a:lstStyle/>
          <a:p>
            <a:pPr algn="r"/>
            <a:r>
              <a:rPr lang="en-US" sz="4000" dirty="0" smtClean="0">
                <a:solidFill>
                  <a:schemeClr val="bg1"/>
                </a:solidFill>
              </a:rPr>
              <a:t>SEED Survey</a:t>
            </a:r>
            <a:endParaRPr lang="en-US" sz="4000" dirty="0">
              <a:solidFill>
                <a:schemeClr val="bg1"/>
              </a:solidFill>
            </a:endParaRPr>
          </a:p>
        </p:txBody>
      </p:sp>
      <p:sp>
        <p:nvSpPr>
          <p:cNvPr id="28675" name="Subtitle 2"/>
          <p:cNvSpPr>
            <a:spLocks noGrp="1"/>
          </p:cNvSpPr>
          <p:nvPr>
            <p:ph type="subTitle" idx="1"/>
          </p:nvPr>
        </p:nvSpPr>
        <p:spPr>
          <a:xfrm>
            <a:off x="358641" y="2243666"/>
            <a:ext cx="11438965" cy="3841127"/>
          </a:xfrm>
        </p:spPr>
        <p:txBody>
          <a:bodyPr>
            <a:noAutofit/>
          </a:bodyPr>
          <a:lstStyle/>
          <a:p>
            <a:pPr marL="342900" indent="-342900" algn="l">
              <a:buFont typeface="Arial" panose="020B0604020202020204" pitchFamily="34" charset="0"/>
              <a:buChar char="•"/>
            </a:pPr>
            <a:r>
              <a:rPr lang="en-US" sz="2800" b="1" dirty="0"/>
              <a:t>Any additional information we can get on the SEEDS survey (esp. the remote certification part</a:t>
            </a:r>
            <a:r>
              <a:rPr lang="en-US" sz="2800" b="1" dirty="0" smtClean="0"/>
              <a:t>)</a:t>
            </a:r>
          </a:p>
          <a:p>
            <a:pPr marL="342900" indent="-342900" algn="l">
              <a:buFont typeface="Arial" panose="020B0604020202020204" pitchFamily="34" charset="0"/>
              <a:buChar char="•"/>
            </a:pPr>
            <a:r>
              <a:rPr lang="en-US" sz="2800" b="1" dirty="0"/>
              <a:t>After reading the supporting documents for the SEED survey I see items that should </a:t>
            </a:r>
            <a:r>
              <a:rPr lang="en-US" sz="2800" b="1" dirty="0" smtClean="0"/>
              <a:t>a student </a:t>
            </a:r>
            <a:r>
              <a:rPr lang="en-US" sz="2800" b="1" dirty="0"/>
              <a:t>need, should be included in an IEP (accommodations and possibly designated supports).  Are staff currently able to note these supports during an IEP meeting?  Do the forms align with the supports so that decisions about supports is not a major issue making additions and calls to families about the need for changes to the document</a:t>
            </a:r>
            <a:r>
              <a:rPr lang="en-US" sz="2800" b="1" dirty="0" smtClean="0"/>
              <a:t>?</a:t>
            </a:r>
            <a:endParaRPr lang="en-US" sz="2800" b="1" dirty="0"/>
          </a:p>
        </p:txBody>
      </p:sp>
    </p:spTree>
    <p:extLst>
      <p:ext uri="{BB962C8B-B14F-4D97-AF65-F5344CB8AC3E}">
        <p14:creationId xmlns:p14="http://schemas.microsoft.com/office/powerpoint/2010/main" val="4049097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637" y="100415"/>
            <a:ext cx="10515600" cy="758568"/>
          </a:xfrm>
        </p:spPr>
        <p:txBody>
          <a:bodyPr>
            <a:normAutofit/>
          </a:bodyPr>
          <a:lstStyle/>
          <a:p>
            <a:pPr algn="r"/>
            <a:r>
              <a:rPr lang="en-US" sz="4000" dirty="0" smtClean="0">
                <a:solidFill>
                  <a:schemeClr val="bg1"/>
                </a:solidFill>
              </a:rPr>
              <a:t>Waiver</a:t>
            </a:r>
            <a:endParaRPr lang="en-US" sz="4000" dirty="0">
              <a:solidFill>
                <a:schemeClr val="bg1"/>
              </a:solidFill>
            </a:endParaRPr>
          </a:p>
        </p:txBody>
      </p:sp>
      <p:sp>
        <p:nvSpPr>
          <p:cNvPr id="3" name="Content Placeholder 2"/>
          <p:cNvSpPr>
            <a:spLocks noGrp="1"/>
          </p:cNvSpPr>
          <p:nvPr>
            <p:ph idx="1"/>
          </p:nvPr>
        </p:nvSpPr>
        <p:spPr>
          <a:xfrm>
            <a:off x="768927" y="2077571"/>
            <a:ext cx="10515600" cy="4235823"/>
          </a:xfrm>
        </p:spPr>
        <p:txBody>
          <a:bodyPr>
            <a:noAutofit/>
          </a:bodyPr>
          <a:lstStyle/>
          <a:p>
            <a:r>
              <a:rPr lang="en-US" sz="2400" b="1" dirty="0"/>
              <a:t>S</a:t>
            </a:r>
            <a:r>
              <a:rPr lang="en-US" sz="2400" b="1" dirty="0" smtClean="0"/>
              <a:t>tatus </a:t>
            </a:r>
            <a:r>
              <a:rPr lang="en-US" sz="2400" b="1" dirty="0"/>
              <a:t>update </a:t>
            </a:r>
          </a:p>
          <a:p>
            <a:r>
              <a:rPr lang="en-US" sz="2400" b="1" dirty="0" smtClean="0"/>
              <a:t>I </a:t>
            </a:r>
            <a:r>
              <a:rPr lang="en-US" sz="2400" b="1" dirty="0"/>
              <a:t>think we are all on pins and needles regarding the assessment waiver and what ODE will require if it is indeed turned down (or perhaps never decided on?)...considering the US </a:t>
            </a:r>
            <a:r>
              <a:rPr lang="en-US" sz="2400" b="1" dirty="0" err="1"/>
              <a:t>Dept</a:t>
            </a:r>
            <a:r>
              <a:rPr lang="en-US" sz="2400" b="1" dirty="0"/>
              <a:t> of Ed has said we must test.  Very concerned we have so little time left to implement, and of course, seat time taken from classes for an assessment that appears to have little value this year...I guess I'm mostly worried about participation and likely not testing kids who are still CDL, etc.</a:t>
            </a:r>
          </a:p>
          <a:p>
            <a:r>
              <a:rPr lang="en-US" sz="2400" b="1" dirty="0"/>
              <a:t>ODE originally said that SBAC tests would be shortened to </a:t>
            </a:r>
            <a:r>
              <a:rPr lang="en-US" sz="2400" b="1" dirty="0" err="1"/>
              <a:t>approx</a:t>
            </a:r>
            <a:r>
              <a:rPr lang="en-US" sz="2400" b="1" dirty="0"/>
              <a:t> half their length...is it possible those would be shortened even more at some point before Apr 13th?</a:t>
            </a:r>
          </a:p>
          <a:p>
            <a:pPr marL="0" indent="0">
              <a:buNone/>
            </a:pPr>
            <a:endParaRPr lang="en-US" sz="900" dirty="0"/>
          </a:p>
        </p:txBody>
      </p:sp>
    </p:spTree>
    <p:extLst>
      <p:ext uri="{BB962C8B-B14F-4D97-AF65-F5344CB8AC3E}">
        <p14:creationId xmlns:p14="http://schemas.microsoft.com/office/powerpoint/2010/main" val="10988538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0.2|15.7"/>
</p:tagLst>
</file>

<file path=ppt/theme/theme1.xml><?xml version="1.0" encoding="utf-8"?>
<a:theme xmlns:a="http://schemas.openxmlformats.org/drawingml/2006/main" name="ODE_Powerpoint Template B">
  <a:themeElements>
    <a:clrScheme name="ODE-blue links">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695_ODE_Powerpoint Template-standard_2017.potx" id="{1C7C9591-0F56-4626-B1BA-C39AEEF34B76}" vid="{BD8C16AE-534C-4634-A8F2-EC416CD1064F}"/>
    </a:ext>
  </a:extLst>
</a:theme>
</file>

<file path=ppt/theme/theme2.xml><?xml version="1.0" encoding="utf-8"?>
<a:theme xmlns:a="http://schemas.openxmlformats.org/drawingml/2006/main" name="1_ODE_Powerpoint Template B">
  <a:themeElements>
    <a:clrScheme name="ODE-blue links">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826a7eb6-1fc1-4229-aedf-6a10bdcdc31e" xsi:nil="true"/>
    <Remediation_x0020_Date xmlns="826a7eb6-1fc1-4229-aedf-6a10bdcdc31e">2021-03-15T19:49:47+00:00</Remediation_x0020_Date>
    <PublishingExpirationDate xmlns="http://schemas.microsoft.com/sharepoint/v3" xsi:nil="true"/>
    <PublishingStartDate xmlns="http://schemas.microsoft.com/sharepoint/v3" xsi:nil="true"/>
    <Priority xmlns="826a7eb6-1fc1-4229-aedf-6a10bdcdc31e">New</Priority>
  </documentManagement>
</p:properties>
</file>

<file path=customXml/itemProps1.xml><?xml version="1.0" encoding="utf-8"?>
<ds:datastoreItem xmlns:ds="http://schemas.openxmlformats.org/officeDocument/2006/customXml" ds:itemID="{2780299C-B902-4DB8-BFC3-DAC4390BAF5A}"/>
</file>

<file path=customXml/itemProps2.xml><?xml version="1.0" encoding="utf-8"?>
<ds:datastoreItem xmlns:ds="http://schemas.openxmlformats.org/officeDocument/2006/customXml" ds:itemID="{5FB8850B-7936-4254-8546-3DE0BBF36189}"/>
</file>

<file path=customXml/itemProps3.xml><?xml version="1.0" encoding="utf-8"?>
<ds:datastoreItem xmlns:ds="http://schemas.openxmlformats.org/officeDocument/2006/customXml" ds:itemID="{0F6A862D-5E01-4CB8-9C84-54BB91CC1A64}"/>
</file>

<file path=docProps/app.xml><?xml version="1.0" encoding="utf-8"?>
<Properties xmlns="http://schemas.openxmlformats.org/officeDocument/2006/extended-properties" xmlns:vt="http://schemas.openxmlformats.org/officeDocument/2006/docPropsVTypes">
  <Template>ode_powerpoint-template-b</Template>
  <TotalTime>2391</TotalTime>
  <Words>1373</Words>
  <Application>Microsoft Office PowerPoint</Application>
  <PresentationFormat>Widescreen</PresentationFormat>
  <Paragraphs>105</Paragraphs>
  <Slides>11</Slides>
  <Notes>11</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18" baseType="lpstr">
      <vt:lpstr>Arial</vt:lpstr>
      <vt:lpstr>Calibri</vt:lpstr>
      <vt:lpstr>Comic Sans MS</vt:lpstr>
      <vt:lpstr>Times New Roman</vt:lpstr>
      <vt:lpstr>ODE_Powerpoint Template B</vt:lpstr>
      <vt:lpstr>1_ODE_Powerpoint Template B</vt:lpstr>
      <vt:lpstr>Acrobat Document</vt:lpstr>
      <vt:lpstr>DTC Webinar</vt:lpstr>
      <vt:lpstr>Quick Reminders</vt:lpstr>
      <vt:lpstr>NAEP</vt:lpstr>
      <vt:lpstr>ELPA Screener and Summative</vt:lpstr>
      <vt:lpstr>ELPA Testing Decision Tree</vt:lpstr>
      <vt:lpstr>ELA, Math, and Science Blueprints</vt:lpstr>
      <vt:lpstr>Best Practices and Opt-Out</vt:lpstr>
      <vt:lpstr>SEED Survey</vt:lpstr>
      <vt:lpstr>Waiver</vt:lpstr>
      <vt:lpstr>Question &amp; Answer</vt:lpstr>
      <vt:lpstr>Next Steps &amp; Adjourn</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2017-18 DTC Training WebEx Required for All DTCs</dc:title>
  <dc:creator>WOLCOTT Ben - ODE</dc:creator>
  <cp:lastModifiedBy>FARLEY Dan - ODE</cp:lastModifiedBy>
  <cp:revision>304</cp:revision>
  <cp:lastPrinted>2018-11-05T16:57:42Z</cp:lastPrinted>
  <dcterms:created xsi:type="dcterms:W3CDTF">2018-06-14T19:26:51Z</dcterms:created>
  <dcterms:modified xsi:type="dcterms:W3CDTF">2021-03-10T16:32:39Z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