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5.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Masters/slideMaster2.xml" ContentType="application/vnd.openxmlformats-officedocument.presentationml.slideMaster+xml"/>
  <Override PartName="/ppt/notesSlides/notesSlide10.xml" ContentType="application/vnd.openxmlformats-officedocument.presentationml.notes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7.xml" ContentType="application/vnd.openxmlformats-officedocument.presentationml.notesSl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8.xml" ContentType="application/vnd.openxmlformats-officedocument.presentationml.notesSlid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21.xml" ContentType="application/vnd.openxmlformats-officedocument.presentationml.slideLayout+xml"/>
  <Override PartName="/ppt/slideLayouts/slideLayout17.xml" ContentType="application/vnd.openxmlformats-officedocument.presentationml.slideLayout+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slideLayouts/slideLayout22.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ppt/tags/tag1.xml" ContentType="application/vnd.openxmlformats-officedocument.presentationml.tag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3" r:id="rId2"/>
  </p:sldMasterIdLst>
  <p:notesMasterIdLst>
    <p:notesMasterId r:id="rId14"/>
  </p:notesMasterIdLst>
  <p:handoutMasterIdLst>
    <p:handoutMasterId r:id="rId15"/>
  </p:handoutMasterIdLst>
  <p:sldIdLst>
    <p:sldId id="257" r:id="rId3"/>
    <p:sldId id="260" r:id="rId4"/>
    <p:sldId id="296" r:id="rId5"/>
    <p:sldId id="301" r:id="rId6"/>
    <p:sldId id="300" r:id="rId7"/>
    <p:sldId id="297" r:id="rId8"/>
    <p:sldId id="298" r:id="rId9"/>
    <p:sldId id="299" r:id="rId10"/>
    <p:sldId id="302" r:id="rId11"/>
    <p:sldId id="261" r:id="rId12"/>
    <p:sldId id="267"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RLEY Dan - ODE" initials="FD-O" lastIdx="2" clrIdx="0">
    <p:extLst>
      <p:ext uri="{19B8F6BF-5375-455C-9EA6-DF929625EA0E}">
        <p15:presenceInfo xmlns:p15="http://schemas.microsoft.com/office/powerpoint/2012/main" userId="12c77d4b-e4af-44ab-98f9-d907f9fe7a39" providerId="Windows Live"/>
      </p:ext>
    </p:extLst>
  </p:cmAuthor>
  <p:cmAuthor id="2" name="LEDOUX Renee - ODE" initials="LR-O" lastIdx="2" clrIdx="1">
    <p:extLst>
      <p:ext uri="{19B8F6BF-5375-455C-9EA6-DF929625EA0E}">
        <p15:presenceInfo xmlns:p15="http://schemas.microsoft.com/office/powerpoint/2012/main" userId="S-1-5-21-2237050375-1962090969-1930583096-403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68" autoAdjust="0"/>
    <p:restoredTop sz="79018" autoAdjust="0"/>
  </p:normalViewPr>
  <p:slideViewPr>
    <p:cSldViewPr snapToGrid="0">
      <p:cViewPr varScale="1">
        <p:scale>
          <a:sx n="60" d="100"/>
          <a:sy n="60" d="100"/>
        </p:scale>
        <p:origin x="61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customXml" Target="../customXml/item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23" Type="http://schemas.openxmlformats.org/officeDocument/2006/relationships/customXml" Target="../customXml/item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893E0A7-A04C-A640-8322-F38C2603C2FE}"/>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E352625C-71CF-3A47-AC37-D84403FEFE72}"/>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2F71E9D-7970-2A40-AA6A-092CD383EC88}" type="datetimeFigureOut">
              <a:rPr lang="en-US" smtClean="0"/>
              <a:t>4/13/2021</a:t>
            </a:fld>
            <a:endParaRPr lang="en-US" dirty="0"/>
          </a:p>
        </p:txBody>
      </p:sp>
      <p:sp>
        <p:nvSpPr>
          <p:cNvPr id="4" name="Footer Placeholder 3">
            <a:extLst>
              <a:ext uri="{FF2B5EF4-FFF2-40B4-BE49-F238E27FC236}">
                <a16:creationId xmlns:a16="http://schemas.microsoft.com/office/drawing/2014/main" id="{B170BCA0-1A25-B84F-9C54-AA73EF14384F}"/>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AC9C028-78F8-9A41-82DC-4133055F506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9ED899D-93D9-4244-9B16-388953FAFCE4}" type="slidenum">
              <a:rPr lang="en-US" smtClean="0"/>
              <a:t>‹#›</a:t>
            </a:fld>
            <a:endParaRPr lang="en-US" dirty="0"/>
          </a:p>
        </p:txBody>
      </p:sp>
    </p:spTree>
    <p:extLst>
      <p:ext uri="{BB962C8B-B14F-4D97-AF65-F5344CB8AC3E}">
        <p14:creationId xmlns:p14="http://schemas.microsoft.com/office/powerpoint/2010/main" val="32296735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F590CD4-6A26-4951-8481-D17485392A16}" type="datetimeFigureOut">
              <a:rPr lang="en-US" smtClean="0"/>
              <a:t>4/13/2021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38D8570-03E9-477E-B428-A4E0784B98A6}" type="slidenum">
              <a:rPr lang="en-US" smtClean="0"/>
              <a:t>‹#›</a:t>
            </a:fld>
            <a:endParaRPr lang="en-US" dirty="0"/>
          </a:p>
        </p:txBody>
      </p:sp>
    </p:spTree>
    <p:extLst>
      <p:ext uri="{BB962C8B-B14F-4D97-AF65-F5344CB8AC3E}">
        <p14:creationId xmlns:p14="http://schemas.microsoft.com/office/powerpoint/2010/main" val="1719937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istrict.ode.state.or.us/apps/login/searchSA.aspx" TargetMode="External"/><Relationship Id="rId7" Type="http://schemas.openxmlformats.org/officeDocument/2006/relationships/hyperlink" Target="https://youtu.be/EM01FeHMHfQ"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district.ode.state.or.us/wma/training/video/2018-19/scs_winter_1819.pptx" TargetMode="External"/><Relationship Id="rId5" Type="http://schemas.openxmlformats.org/officeDocument/2006/relationships/hyperlink" Target="https://district.ode.state.or.us/wma/training/docs/studentstaginguserguide.docx" TargetMode="External"/><Relationship Id="rId4" Type="http://schemas.openxmlformats.org/officeDocument/2006/relationships/hyperlink" Target="https://www.oregon.gov/ode/educator-resources/assessment/Documents/esdpartners.pdf"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aseline="0" dirty="0" smtClean="0"/>
              <a:t>Dan</a:t>
            </a: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a:spcBef>
                <a:spcPct val="30000"/>
              </a:spcBef>
              <a:defRPr sz="1200">
                <a:solidFill>
                  <a:schemeClr val="tx1"/>
                </a:solidFill>
                <a:latin typeface="Times New Roman" panose="02020603050405020304" pitchFamily="18" charset="0"/>
              </a:defRPr>
            </a:lvl1pPr>
            <a:lvl2pPr marL="757066" indent="-291179" defTabSz="949568">
              <a:spcBef>
                <a:spcPct val="30000"/>
              </a:spcBef>
              <a:defRPr sz="1200">
                <a:solidFill>
                  <a:schemeClr val="tx1"/>
                </a:solidFill>
                <a:latin typeface="Times New Roman" panose="02020603050405020304" pitchFamily="18" charset="0"/>
              </a:defRPr>
            </a:lvl2pPr>
            <a:lvl3pPr marL="1164717" indent="-232943" defTabSz="949568">
              <a:spcBef>
                <a:spcPct val="30000"/>
              </a:spcBef>
              <a:defRPr sz="1200">
                <a:solidFill>
                  <a:schemeClr val="tx1"/>
                </a:solidFill>
                <a:latin typeface="Times New Roman" panose="02020603050405020304" pitchFamily="18" charset="0"/>
              </a:defRPr>
            </a:lvl3pPr>
            <a:lvl4pPr marL="1630604" indent="-232943" defTabSz="949568">
              <a:spcBef>
                <a:spcPct val="30000"/>
              </a:spcBef>
              <a:defRPr sz="1200">
                <a:solidFill>
                  <a:schemeClr val="tx1"/>
                </a:solidFill>
                <a:latin typeface="Times New Roman" panose="02020603050405020304" pitchFamily="18" charset="0"/>
              </a:defRPr>
            </a:lvl4pPr>
            <a:lvl5pPr marL="2096491" indent="-232943" defTabSz="949568">
              <a:spcBef>
                <a:spcPct val="30000"/>
              </a:spcBef>
              <a:defRPr sz="1200">
                <a:solidFill>
                  <a:schemeClr val="tx1"/>
                </a:solidFill>
                <a:latin typeface="Times New Roman" panose="02020603050405020304" pitchFamily="18" charset="0"/>
              </a:defRPr>
            </a:lvl5pPr>
            <a:lvl6pPr marL="2562377" indent="-232943" defTabSz="949568" eaLnBrk="0" fontAlgn="base" hangingPunct="0">
              <a:spcBef>
                <a:spcPct val="30000"/>
              </a:spcBef>
              <a:spcAft>
                <a:spcPct val="0"/>
              </a:spcAft>
              <a:defRPr sz="1200">
                <a:solidFill>
                  <a:schemeClr val="tx1"/>
                </a:solidFill>
                <a:latin typeface="Times New Roman" panose="02020603050405020304" pitchFamily="18" charset="0"/>
              </a:defRPr>
            </a:lvl6pPr>
            <a:lvl7pPr marL="3028264" indent="-232943" defTabSz="949568" eaLnBrk="0" fontAlgn="base" hangingPunct="0">
              <a:spcBef>
                <a:spcPct val="30000"/>
              </a:spcBef>
              <a:spcAft>
                <a:spcPct val="0"/>
              </a:spcAft>
              <a:defRPr sz="1200">
                <a:solidFill>
                  <a:schemeClr val="tx1"/>
                </a:solidFill>
                <a:latin typeface="Times New Roman" panose="02020603050405020304" pitchFamily="18" charset="0"/>
              </a:defRPr>
            </a:lvl7pPr>
            <a:lvl8pPr marL="3494151" indent="-232943" defTabSz="949568" eaLnBrk="0" fontAlgn="base" hangingPunct="0">
              <a:spcBef>
                <a:spcPct val="30000"/>
              </a:spcBef>
              <a:spcAft>
                <a:spcPct val="0"/>
              </a:spcAft>
              <a:defRPr sz="1200">
                <a:solidFill>
                  <a:schemeClr val="tx1"/>
                </a:solidFill>
                <a:latin typeface="Times New Roman" panose="02020603050405020304" pitchFamily="18" charset="0"/>
              </a:defRPr>
            </a:lvl8pPr>
            <a:lvl9pPr marL="3960038" indent="-232943" defTabSz="94956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2FAB8B7-C0D0-4ECC-8C7F-5077270E4120}" type="slidenum">
              <a:rPr lang="en-US" altLang="en-US" smtClean="0"/>
              <a:pPr>
                <a:spcBef>
                  <a:spcPct val="0"/>
                </a:spcBef>
              </a:pPr>
              <a:t>1</a:t>
            </a:fld>
            <a:endParaRPr lang="en-US" altLang="en-US" dirty="0"/>
          </a:p>
        </p:txBody>
      </p:sp>
    </p:spTree>
    <p:extLst>
      <p:ext uri="{BB962C8B-B14F-4D97-AF65-F5344CB8AC3E}">
        <p14:creationId xmlns:p14="http://schemas.microsoft.com/office/powerpoint/2010/main" val="1132972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What are the things</a:t>
            </a:r>
            <a:r>
              <a:rPr lang="en-US" altLang="en-US" baseline="0" dirty="0" smtClean="0"/>
              <a:t> that we might be </a:t>
            </a:r>
            <a:endParaRPr lang="en-US" altLang="en-US" dirty="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a:spcBef>
                <a:spcPct val="30000"/>
              </a:spcBef>
              <a:defRPr sz="1200">
                <a:solidFill>
                  <a:schemeClr val="tx1"/>
                </a:solidFill>
                <a:latin typeface="Times New Roman" panose="02020603050405020304" pitchFamily="18" charset="0"/>
              </a:defRPr>
            </a:lvl1pPr>
            <a:lvl2pPr marL="757066" indent="-291179" defTabSz="949568">
              <a:spcBef>
                <a:spcPct val="30000"/>
              </a:spcBef>
              <a:defRPr sz="1200">
                <a:solidFill>
                  <a:schemeClr val="tx1"/>
                </a:solidFill>
                <a:latin typeface="Times New Roman" panose="02020603050405020304" pitchFamily="18" charset="0"/>
              </a:defRPr>
            </a:lvl2pPr>
            <a:lvl3pPr marL="1164717" indent="-232943" defTabSz="949568">
              <a:spcBef>
                <a:spcPct val="30000"/>
              </a:spcBef>
              <a:defRPr sz="1200">
                <a:solidFill>
                  <a:schemeClr val="tx1"/>
                </a:solidFill>
                <a:latin typeface="Times New Roman" panose="02020603050405020304" pitchFamily="18" charset="0"/>
              </a:defRPr>
            </a:lvl3pPr>
            <a:lvl4pPr marL="1630604" indent="-232943" defTabSz="949568">
              <a:spcBef>
                <a:spcPct val="30000"/>
              </a:spcBef>
              <a:defRPr sz="1200">
                <a:solidFill>
                  <a:schemeClr val="tx1"/>
                </a:solidFill>
                <a:latin typeface="Times New Roman" panose="02020603050405020304" pitchFamily="18" charset="0"/>
              </a:defRPr>
            </a:lvl4pPr>
            <a:lvl5pPr marL="2096491" indent="-232943" defTabSz="949568">
              <a:spcBef>
                <a:spcPct val="30000"/>
              </a:spcBef>
              <a:defRPr sz="1200">
                <a:solidFill>
                  <a:schemeClr val="tx1"/>
                </a:solidFill>
                <a:latin typeface="Times New Roman" panose="02020603050405020304" pitchFamily="18" charset="0"/>
              </a:defRPr>
            </a:lvl5pPr>
            <a:lvl6pPr marL="2562377" indent="-232943" defTabSz="949568" eaLnBrk="0" fontAlgn="base" hangingPunct="0">
              <a:spcBef>
                <a:spcPct val="30000"/>
              </a:spcBef>
              <a:spcAft>
                <a:spcPct val="0"/>
              </a:spcAft>
              <a:defRPr sz="1200">
                <a:solidFill>
                  <a:schemeClr val="tx1"/>
                </a:solidFill>
                <a:latin typeface="Times New Roman" panose="02020603050405020304" pitchFamily="18" charset="0"/>
              </a:defRPr>
            </a:lvl6pPr>
            <a:lvl7pPr marL="3028264" indent="-232943" defTabSz="949568" eaLnBrk="0" fontAlgn="base" hangingPunct="0">
              <a:spcBef>
                <a:spcPct val="30000"/>
              </a:spcBef>
              <a:spcAft>
                <a:spcPct val="0"/>
              </a:spcAft>
              <a:defRPr sz="1200">
                <a:solidFill>
                  <a:schemeClr val="tx1"/>
                </a:solidFill>
                <a:latin typeface="Times New Roman" panose="02020603050405020304" pitchFamily="18" charset="0"/>
              </a:defRPr>
            </a:lvl7pPr>
            <a:lvl8pPr marL="3494151" indent="-232943" defTabSz="949568" eaLnBrk="0" fontAlgn="base" hangingPunct="0">
              <a:spcBef>
                <a:spcPct val="30000"/>
              </a:spcBef>
              <a:spcAft>
                <a:spcPct val="0"/>
              </a:spcAft>
              <a:defRPr sz="1200">
                <a:solidFill>
                  <a:schemeClr val="tx1"/>
                </a:solidFill>
                <a:latin typeface="Times New Roman" panose="02020603050405020304" pitchFamily="18" charset="0"/>
              </a:defRPr>
            </a:lvl8pPr>
            <a:lvl9pPr marL="3960038" indent="-232943" defTabSz="94956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2FAB8B7-C0D0-4ECC-8C7F-5077270E4120}" type="slidenum">
              <a:rPr lang="en-US" altLang="en-US" smtClean="0"/>
              <a:pPr>
                <a:spcBef>
                  <a:spcPct val="0"/>
                </a:spcBef>
              </a:pPr>
              <a:t>10</a:t>
            </a:fld>
            <a:endParaRPr lang="en-US" altLang="en-US" dirty="0"/>
          </a:p>
        </p:txBody>
      </p:sp>
    </p:spTree>
    <p:extLst>
      <p:ext uri="{BB962C8B-B14F-4D97-AF65-F5344CB8AC3E}">
        <p14:creationId xmlns:p14="http://schemas.microsoft.com/office/powerpoint/2010/main" val="3612007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8D8570-03E9-477E-B428-A4E0784B98A6}" type="slidenum">
              <a:rPr lang="en-US" smtClean="0"/>
              <a:t>11</a:t>
            </a:fld>
            <a:endParaRPr lang="en-US" dirty="0"/>
          </a:p>
        </p:txBody>
      </p:sp>
    </p:spTree>
    <p:extLst>
      <p:ext uri="{BB962C8B-B14F-4D97-AF65-F5344CB8AC3E}">
        <p14:creationId xmlns:p14="http://schemas.microsoft.com/office/powerpoint/2010/main" val="3827924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r>
              <a:rPr lang="en-US" dirty="0" smtClean="0"/>
              <a:t>Dan</a:t>
            </a:r>
            <a:endParaRPr lang="en-US" dirty="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a:spcBef>
                <a:spcPct val="30000"/>
              </a:spcBef>
              <a:defRPr sz="1200">
                <a:solidFill>
                  <a:schemeClr val="tx1"/>
                </a:solidFill>
                <a:latin typeface="Times New Roman" panose="02020603050405020304" pitchFamily="18" charset="0"/>
              </a:defRPr>
            </a:lvl1pPr>
            <a:lvl2pPr marL="757066" indent="-291179" defTabSz="949568">
              <a:spcBef>
                <a:spcPct val="30000"/>
              </a:spcBef>
              <a:defRPr sz="1200">
                <a:solidFill>
                  <a:schemeClr val="tx1"/>
                </a:solidFill>
                <a:latin typeface="Times New Roman" panose="02020603050405020304" pitchFamily="18" charset="0"/>
              </a:defRPr>
            </a:lvl2pPr>
            <a:lvl3pPr marL="1164717" indent="-232943" defTabSz="949568">
              <a:spcBef>
                <a:spcPct val="30000"/>
              </a:spcBef>
              <a:defRPr sz="1200">
                <a:solidFill>
                  <a:schemeClr val="tx1"/>
                </a:solidFill>
                <a:latin typeface="Times New Roman" panose="02020603050405020304" pitchFamily="18" charset="0"/>
              </a:defRPr>
            </a:lvl3pPr>
            <a:lvl4pPr marL="1630604" indent="-232943" defTabSz="949568">
              <a:spcBef>
                <a:spcPct val="30000"/>
              </a:spcBef>
              <a:defRPr sz="1200">
                <a:solidFill>
                  <a:schemeClr val="tx1"/>
                </a:solidFill>
                <a:latin typeface="Times New Roman" panose="02020603050405020304" pitchFamily="18" charset="0"/>
              </a:defRPr>
            </a:lvl4pPr>
            <a:lvl5pPr marL="2096491" indent="-232943" defTabSz="949568">
              <a:spcBef>
                <a:spcPct val="30000"/>
              </a:spcBef>
              <a:defRPr sz="1200">
                <a:solidFill>
                  <a:schemeClr val="tx1"/>
                </a:solidFill>
                <a:latin typeface="Times New Roman" panose="02020603050405020304" pitchFamily="18" charset="0"/>
              </a:defRPr>
            </a:lvl5pPr>
            <a:lvl6pPr marL="2562377" indent="-232943" defTabSz="949568" eaLnBrk="0" fontAlgn="base" hangingPunct="0">
              <a:spcBef>
                <a:spcPct val="30000"/>
              </a:spcBef>
              <a:spcAft>
                <a:spcPct val="0"/>
              </a:spcAft>
              <a:defRPr sz="1200">
                <a:solidFill>
                  <a:schemeClr val="tx1"/>
                </a:solidFill>
                <a:latin typeface="Times New Roman" panose="02020603050405020304" pitchFamily="18" charset="0"/>
              </a:defRPr>
            </a:lvl6pPr>
            <a:lvl7pPr marL="3028264" indent="-232943" defTabSz="949568" eaLnBrk="0" fontAlgn="base" hangingPunct="0">
              <a:spcBef>
                <a:spcPct val="30000"/>
              </a:spcBef>
              <a:spcAft>
                <a:spcPct val="0"/>
              </a:spcAft>
              <a:defRPr sz="1200">
                <a:solidFill>
                  <a:schemeClr val="tx1"/>
                </a:solidFill>
                <a:latin typeface="Times New Roman" panose="02020603050405020304" pitchFamily="18" charset="0"/>
              </a:defRPr>
            </a:lvl7pPr>
            <a:lvl8pPr marL="3494151" indent="-232943" defTabSz="949568" eaLnBrk="0" fontAlgn="base" hangingPunct="0">
              <a:spcBef>
                <a:spcPct val="30000"/>
              </a:spcBef>
              <a:spcAft>
                <a:spcPct val="0"/>
              </a:spcAft>
              <a:defRPr sz="1200">
                <a:solidFill>
                  <a:schemeClr val="tx1"/>
                </a:solidFill>
                <a:latin typeface="Times New Roman" panose="02020603050405020304" pitchFamily="18" charset="0"/>
              </a:defRPr>
            </a:lvl8pPr>
            <a:lvl9pPr marL="3960038" indent="-232943" defTabSz="94956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2FAB8B7-C0D0-4ECC-8C7F-5077270E4120}" type="slidenum">
              <a:rPr lang="en-US" altLang="en-US" smtClean="0"/>
              <a:pPr>
                <a:spcBef>
                  <a:spcPct val="0"/>
                </a:spcBef>
              </a:pPr>
              <a:t>2</a:t>
            </a:fld>
            <a:endParaRPr lang="en-US" altLang="en-US" dirty="0"/>
          </a:p>
        </p:txBody>
      </p:sp>
    </p:spTree>
    <p:extLst>
      <p:ext uri="{BB962C8B-B14F-4D97-AF65-F5344CB8AC3E}">
        <p14:creationId xmlns:p14="http://schemas.microsoft.com/office/powerpoint/2010/main" val="2907875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a:t>
            </a:r>
          </a:p>
          <a:p>
            <a:endParaRPr lang="en-US" dirty="0" smtClean="0"/>
          </a:p>
          <a:p>
            <a:r>
              <a:rPr lang="en-US" dirty="0" smtClean="0"/>
              <a:t>ODE is expecting a good faith effort to document parent opt-out. However, we do not want the documentation process to become a tremendous procedural burden</a:t>
            </a:r>
            <a:r>
              <a:rPr lang="en-US" baseline="0" dirty="0" smtClean="0"/>
              <a:t> for staff. </a:t>
            </a:r>
          </a:p>
          <a:p>
            <a:endParaRPr lang="en-US" baseline="0" dirty="0" smtClean="0"/>
          </a:p>
          <a:p>
            <a:r>
              <a:rPr lang="en-US" baseline="0" dirty="0" smtClean="0"/>
              <a:t>The minimum requirement is that schools plan for test administration and make assessments available for parents who want their child to participate. Structuring this in a way that does not directly impact instructional time is a creative and appropriate response. The testing environment must be secure, supervised by trained test administrators, and families must be provided with transportation to ensure access.</a:t>
            </a:r>
          </a:p>
          <a:p>
            <a:endParaRPr lang="en-US" baseline="0" dirty="0" smtClean="0"/>
          </a:p>
          <a:p>
            <a:r>
              <a:rPr lang="en-US" baseline="0" dirty="0" err="1" smtClean="0"/>
              <a:t>ODE’s</a:t>
            </a:r>
            <a:r>
              <a:rPr lang="en-US" baseline="0" dirty="0" smtClean="0"/>
              <a:t> test administration coding requirements are the same, irrespective of the instructional model that students are engaged in.</a:t>
            </a:r>
          </a:p>
          <a:p>
            <a:endParaRPr lang="en-US" baseline="0" dirty="0" smtClean="0"/>
          </a:p>
          <a:p>
            <a:r>
              <a:rPr lang="en-US" baseline="0" dirty="0" smtClean="0"/>
              <a:t>We are working on publishing all forms as fillable PDFs. I also want to acknowledge that we have relaxed restrictions on collecting parent opt-out documentation to support electronic means, such as Google forms. The content of those forms must be an exact match of our published parent opt out notification form each year. This flexibility is necessary this year and will also be supported in future years in order to reduce procedural burdens.</a:t>
            </a:r>
          </a:p>
          <a:p>
            <a:endParaRPr lang="en-US" baseline="0" dirty="0" smtClean="0"/>
          </a:p>
          <a:p>
            <a:r>
              <a:rPr lang="en-US" baseline="0" dirty="0" smtClean="0"/>
              <a:t>Open the discussion for chat/voiced content related to the final bullet.</a:t>
            </a:r>
          </a:p>
          <a:p>
            <a:endParaRPr lang="en-US" baseline="0" dirty="0" smtClean="0"/>
          </a:p>
          <a:p>
            <a:endParaRPr lang="en-US" baseline="0" dirty="0" smtClean="0"/>
          </a:p>
          <a:p>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838D8570-03E9-477E-B428-A4E0784B98A6}" type="slidenum">
              <a:rPr lang="en-US" smtClean="0"/>
              <a:t>3</a:t>
            </a:fld>
            <a:endParaRPr lang="en-US" dirty="0"/>
          </a:p>
        </p:txBody>
      </p:sp>
    </p:spTree>
    <p:extLst>
      <p:ext uri="{BB962C8B-B14F-4D97-AF65-F5344CB8AC3E}">
        <p14:creationId xmlns:p14="http://schemas.microsoft.com/office/powerpoint/2010/main" val="2053618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a:t>
            </a:r>
          </a:p>
          <a:p>
            <a:r>
              <a:rPr lang="en-US" dirty="0" smtClean="0"/>
              <a:t>Districts choose how to communicate the availability</a:t>
            </a:r>
            <a:r>
              <a:rPr lang="en-US" baseline="0" dirty="0" smtClean="0"/>
              <a:t> of testing with families, but are responsible for ensuring that the communication is received and understood. I would draw your attention to the parent communication template that we developed, which is available in English and Spanish right now and is being translated into ten additional languages, posted at the following link: https://</a:t>
            </a:r>
            <a:r>
              <a:rPr lang="en-US" baseline="0" dirty="0" err="1" smtClean="0"/>
              <a:t>www.oregon.gov</a:t>
            </a:r>
            <a:r>
              <a:rPr lang="en-US" baseline="0" dirty="0" smtClean="0"/>
              <a:t>/ode/educator-resources/assessment/Documents/</a:t>
            </a:r>
            <a:r>
              <a:rPr lang="en-US" baseline="0" dirty="0" err="1" smtClean="0"/>
              <a:t>Family_Assessment_Communication_Template_English.docx</a:t>
            </a:r>
            <a:r>
              <a:rPr lang="en-US" baseline="0" dirty="0" smtClean="0"/>
              <a:t>. Parents must contact schools to have their child participate in optional testing.</a:t>
            </a:r>
          </a:p>
          <a:p>
            <a:endParaRPr lang="en-US" baseline="0" dirty="0" smtClean="0"/>
          </a:p>
          <a:p>
            <a:r>
              <a:rPr lang="en-US" baseline="0" dirty="0" smtClean="0"/>
              <a:t>Districts and public charter schools, including online schools, are required to administer state assessments based on </a:t>
            </a:r>
            <a:r>
              <a:rPr lang="en-US" baseline="0" dirty="0" err="1" smtClean="0"/>
              <a:t>ORS</a:t>
            </a:r>
            <a:r>
              <a:rPr lang="en-US" baseline="0" dirty="0" smtClean="0"/>
              <a:t> 329.485. </a:t>
            </a:r>
          </a:p>
          <a:p>
            <a:endParaRPr lang="en-US" baseline="0" dirty="0" smtClean="0"/>
          </a:p>
          <a:p>
            <a:r>
              <a:rPr lang="en-US" baseline="0" dirty="0" smtClean="0"/>
              <a:t>Partially completed tests will be auto-submitted and scored based on submitted responses.</a:t>
            </a:r>
          </a:p>
          <a:p>
            <a:endParaRPr lang="en-US" baseline="0" dirty="0" smtClean="0"/>
          </a:p>
          <a:p>
            <a:pPr lvl="0"/>
            <a:r>
              <a:rPr lang="en-US" sz="1200" kern="1200" dirty="0" smtClean="0">
                <a:solidFill>
                  <a:schemeClr val="tx1"/>
                </a:solidFill>
                <a:effectLst/>
                <a:latin typeface="+mn-lt"/>
                <a:ea typeface="+mn-ea"/>
                <a:cs typeface="+mn-cs"/>
              </a:rPr>
              <a:t>Unofficial Individual Student Reports (</a:t>
            </a:r>
            <a:r>
              <a:rPr lang="en-US" sz="1200" kern="1200" dirty="0" err="1" smtClean="0">
                <a:solidFill>
                  <a:schemeClr val="tx1"/>
                </a:solidFill>
                <a:effectLst/>
                <a:latin typeface="+mn-lt"/>
                <a:ea typeface="+mn-ea"/>
                <a:cs typeface="+mn-cs"/>
              </a:rPr>
              <a:t>ISRs</a:t>
            </a:r>
            <a:r>
              <a:rPr lang="en-US" sz="1200" kern="1200" dirty="0" smtClean="0">
                <a:solidFill>
                  <a:schemeClr val="tx1"/>
                </a:solidFill>
                <a:effectLst/>
                <a:latin typeface="+mn-lt"/>
                <a:ea typeface="+mn-ea"/>
                <a:cs typeface="+mn-cs"/>
              </a:rPr>
              <a:t>) that are typically accessed through our Online Reporting System will not be available this year. </a:t>
            </a:r>
            <a:r>
              <a:rPr lang="en-US" sz="1200" kern="1200" dirty="0" err="1" smtClean="0">
                <a:solidFill>
                  <a:schemeClr val="tx1"/>
                </a:solidFill>
                <a:effectLst/>
                <a:latin typeface="+mn-lt"/>
                <a:ea typeface="+mn-ea"/>
                <a:cs typeface="+mn-cs"/>
              </a:rPr>
              <a:t>ISRs</a:t>
            </a:r>
            <a:r>
              <a:rPr lang="en-US" sz="1200" kern="1200" dirty="0" smtClean="0">
                <a:solidFill>
                  <a:schemeClr val="tx1"/>
                </a:solidFill>
                <a:effectLst/>
                <a:latin typeface="+mn-lt"/>
                <a:ea typeface="+mn-ea"/>
                <a:cs typeface="+mn-cs"/>
              </a:rPr>
              <a:t> will be available within the Secure Assessment Reports (SAR) application. We will update the </a:t>
            </a:r>
            <a:r>
              <a:rPr lang="en-US" sz="1200" kern="1200" dirty="0" err="1" smtClean="0">
                <a:solidFill>
                  <a:schemeClr val="tx1"/>
                </a:solidFill>
                <a:effectLst/>
                <a:latin typeface="+mn-lt"/>
                <a:ea typeface="+mn-ea"/>
                <a:cs typeface="+mn-cs"/>
              </a:rPr>
              <a:t>A&amp;A</a:t>
            </a:r>
            <a:r>
              <a:rPr lang="en-US" sz="1200" kern="1200" dirty="0" smtClean="0">
                <a:solidFill>
                  <a:schemeClr val="tx1"/>
                </a:solidFill>
                <a:effectLst/>
                <a:latin typeface="+mn-lt"/>
                <a:ea typeface="+mn-ea"/>
                <a:cs typeface="+mn-cs"/>
              </a:rPr>
              <a:t> Checklist as soon as we have revised dates for reporting.</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38D8570-03E9-477E-B428-A4E0784B98A6}" type="slidenum">
              <a:rPr lang="en-US" smtClean="0"/>
              <a:t>4</a:t>
            </a:fld>
            <a:endParaRPr lang="en-US" dirty="0"/>
          </a:p>
        </p:txBody>
      </p:sp>
    </p:spTree>
    <p:extLst>
      <p:ext uri="{BB962C8B-B14F-4D97-AF65-F5344CB8AC3E}">
        <p14:creationId xmlns:p14="http://schemas.microsoft.com/office/powerpoint/2010/main" val="3865686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8dcad2003d_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8dcad2003d_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b="0" i="0" u="none" strike="noStrike" cap="none" dirty="0" smtClean="0">
                <a:solidFill>
                  <a:schemeClr val="dk1"/>
                </a:solidFill>
                <a:effectLst/>
                <a:latin typeface="Calibri"/>
                <a:ea typeface="Calibri"/>
                <a:cs typeface="Calibri"/>
                <a:sym typeface="Calibri"/>
              </a:rPr>
              <a:t>Dan</a:t>
            </a:r>
          </a:p>
          <a:p>
            <a:endParaRPr lang="en-US" sz="1200" b="0" i="0" u="none" strike="noStrike" cap="none" dirty="0" smtClean="0">
              <a:solidFill>
                <a:schemeClr val="dk1"/>
              </a:solidFill>
              <a:effectLst/>
              <a:latin typeface="Calibri"/>
              <a:ea typeface="Calibri"/>
              <a:cs typeface="Calibri"/>
              <a:sym typeface="Calibri"/>
            </a:endParaRPr>
          </a:p>
          <a:p>
            <a:r>
              <a:rPr lang="en-US" sz="1200" kern="1200" dirty="0" smtClean="0">
                <a:solidFill>
                  <a:schemeClr val="tx1"/>
                </a:solidFill>
                <a:effectLst/>
                <a:latin typeface="+mn-lt"/>
                <a:ea typeface="+mn-ea"/>
                <a:cs typeface="+mn-cs"/>
              </a:rPr>
              <a:t>Yes, it is a </a:t>
            </a:r>
            <a:r>
              <a:rPr lang="en-US" sz="1200" kern="1200" dirty="0" err="1" smtClean="0">
                <a:solidFill>
                  <a:schemeClr val="tx1"/>
                </a:solidFill>
                <a:effectLst/>
                <a:latin typeface="+mn-lt"/>
                <a:ea typeface="+mn-ea"/>
                <a:cs typeface="+mn-cs"/>
              </a:rPr>
              <a:t>DTC</a:t>
            </a:r>
            <a:r>
              <a:rPr lang="en-US" sz="1200" kern="1200" dirty="0" smtClean="0">
                <a:solidFill>
                  <a:schemeClr val="tx1"/>
                </a:solidFill>
                <a:effectLst/>
                <a:latin typeface="+mn-lt"/>
                <a:ea typeface="+mn-ea"/>
                <a:cs typeface="+mn-cs"/>
              </a:rPr>
              <a:t> responsibility to code for opt-out students. </a:t>
            </a:r>
            <a:r>
              <a:rPr lang="en-US" sz="1200" kern="1200" dirty="0" err="1" smtClean="0">
                <a:solidFill>
                  <a:schemeClr val="tx1"/>
                </a:solidFill>
                <a:effectLst/>
                <a:latin typeface="+mn-lt"/>
                <a:ea typeface="+mn-ea"/>
                <a:cs typeface="+mn-cs"/>
              </a:rPr>
              <a:t>DTCs</a:t>
            </a:r>
            <a:r>
              <a:rPr lang="en-US" sz="1200" kern="1200" dirty="0" smtClean="0">
                <a:solidFill>
                  <a:schemeClr val="tx1"/>
                </a:solidFill>
                <a:effectLst/>
                <a:latin typeface="+mn-lt"/>
                <a:ea typeface="+mn-ea"/>
                <a:cs typeface="+mn-cs"/>
              </a:rPr>
              <a:t> should have permission to access the Student Centered Staging application on the secure ODE District website. They need to contact their </a:t>
            </a:r>
            <a:r>
              <a:rPr lang="en-US" sz="1200" u="sng" kern="1200" dirty="0" smtClean="0">
                <a:solidFill>
                  <a:schemeClr val="tx1"/>
                </a:solidFill>
                <a:effectLst/>
                <a:latin typeface="+mn-lt"/>
                <a:ea typeface="+mn-ea"/>
                <a:cs typeface="+mn-cs"/>
                <a:hlinkClick r:id="rId3"/>
              </a:rPr>
              <a:t>District Security Administrator</a:t>
            </a:r>
            <a:r>
              <a:rPr lang="en-US" sz="1200" kern="1200" dirty="0" smtClean="0">
                <a:solidFill>
                  <a:schemeClr val="tx1"/>
                </a:solidFill>
                <a:effectLst/>
                <a:latin typeface="+mn-lt"/>
                <a:ea typeface="+mn-ea"/>
                <a:cs typeface="+mn-cs"/>
              </a:rPr>
              <a:t> if they need permission. There are several documents that help with the process of coding the records; see links below. They already know about the TAM (Appendix C), and they should also contact their </a:t>
            </a:r>
            <a:r>
              <a:rPr lang="en-US" sz="1200" u="sng" kern="1200" dirty="0" smtClean="0">
                <a:solidFill>
                  <a:schemeClr val="tx1"/>
                </a:solidFill>
                <a:effectLst/>
                <a:latin typeface="+mn-lt"/>
                <a:ea typeface="+mn-ea"/>
                <a:cs typeface="+mn-cs"/>
                <a:hlinkClick r:id="rId4"/>
              </a:rPr>
              <a:t>Regional </a:t>
            </a:r>
            <a:r>
              <a:rPr lang="en-US" sz="1200" u="sng" kern="1200" dirty="0" err="1" smtClean="0">
                <a:solidFill>
                  <a:schemeClr val="tx1"/>
                </a:solidFill>
                <a:effectLst/>
                <a:latin typeface="+mn-lt"/>
                <a:ea typeface="+mn-ea"/>
                <a:cs typeface="+mn-cs"/>
                <a:hlinkClick r:id="rId4"/>
              </a:rPr>
              <a:t>ESD</a:t>
            </a:r>
            <a:r>
              <a:rPr lang="en-US" sz="1200" u="sng" kern="1200" dirty="0" smtClean="0">
                <a:solidFill>
                  <a:schemeClr val="tx1"/>
                </a:solidFill>
                <a:effectLst/>
                <a:latin typeface="+mn-lt"/>
                <a:ea typeface="+mn-ea"/>
                <a:cs typeface="+mn-cs"/>
                <a:hlinkClick r:id="rId4"/>
              </a:rPr>
              <a:t> Partner</a:t>
            </a:r>
            <a:r>
              <a:rPr lang="en-US" sz="1200" kern="1200" dirty="0" smtClean="0">
                <a:solidFill>
                  <a:schemeClr val="tx1"/>
                </a:solidFill>
                <a:effectLst/>
                <a:latin typeface="+mn-lt"/>
                <a:ea typeface="+mn-ea"/>
                <a:cs typeface="+mn-cs"/>
              </a:rPr>
              <a:t> for assistance.</a:t>
            </a:r>
          </a:p>
          <a:p>
            <a:pPr lvl="0"/>
            <a:r>
              <a:rPr lang="en-US" sz="1200" u="sng" kern="1200" dirty="0" smtClean="0">
                <a:solidFill>
                  <a:schemeClr val="tx1"/>
                </a:solidFill>
                <a:effectLst/>
                <a:latin typeface="+mn-lt"/>
                <a:ea typeface="+mn-ea"/>
                <a:cs typeface="+mn-cs"/>
                <a:hlinkClick r:id="rId5"/>
              </a:rPr>
              <a:t>Student Centered Staging User Guide</a:t>
            </a:r>
            <a:endParaRPr lang="en-US" sz="1200" kern="1200" dirty="0" smtClean="0">
              <a:solidFill>
                <a:schemeClr val="tx1"/>
              </a:solidFill>
              <a:effectLst/>
              <a:latin typeface="+mn-lt"/>
              <a:ea typeface="+mn-ea"/>
              <a:cs typeface="+mn-cs"/>
            </a:endParaRPr>
          </a:p>
          <a:p>
            <a:pPr lvl="0"/>
            <a:r>
              <a:rPr lang="en-US" sz="1200" u="sng" kern="1200" dirty="0" smtClean="0">
                <a:solidFill>
                  <a:schemeClr val="tx1"/>
                </a:solidFill>
                <a:effectLst/>
                <a:latin typeface="+mn-lt"/>
                <a:ea typeface="+mn-ea"/>
                <a:cs typeface="+mn-cs"/>
                <a:hlinkClick r:id="rId6"/>
              </a:rPr>
              <a:t>Student Centered Staging training video</a:t>
            </a:r>
            <a:r>
              <a:rPr lang="en-US" sz="1200" kern="1200" dirty="0" smtClean="0">
                <a:solidFill>
                  <a:schemeClr val="tx1"/>
                </a:solidFill>
                <a:effectLst/>
                <a:latin typeface="+mn-lt"/>
                <a:ea typeface="+mn-ea"/>
                <a:cs typeface="+mn-cs"/>
              </a:rPr>
              <a:t> (PowerPoint)</a:t>
            </a:r>
          </a:p>
          <a:p>
            <a:pPr lvl="0"/>
            <a:r>
              <a:rPr lang="en-US" sz="1200" u="sng" kern="1200" dirty="0" smtClean="0">
                <a:solidFill>
                  <a:schemeClr val="tx1"/>
                </a:solidFill>
                <a:effectLst/>
                <a:latin typeface="+mn-lt"/>
                <a:ea typeface="+mn-ea"/>
                <a:cs typeface="+mn-cs"/>
                <a:hlinkClick r:id="rId7"/>
              </a:rPr>
              <a:t>Student Centered Staging training video</a:t>
            </a:r>
            <a:r>
              <a:rPr lang="en-US" sz="1200" kern="1200" dirty="0" smtClean="0">
                <a:solidFill>
                  <a:schemeClr val="tx1"/>
                </a:solidFill>
                <a:effectLst/>
                <a:latin typeface="+mn-lt"/>
                <a:ea typeface="+mn-ea"/>
                <a:cs typeface="+mn-cs"/>
              </a:rPr>
              <a:t> (recording)</a:t>
            </a:r>
          </a:p>
          <a:p>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We made parent opt out forms available in form-fillable PDF formats this year so they</a:t>
            </a:r>
            <a:r>
              <a:rPr lang="en-US" sz="1200" b="0" i="0" u="none" strike="noStrike" cap="none" baseline="0" dirty="0" smtClean="0">
                <a:solidFill>
                  <a:schemeClr val="dk1"/>
                </a:solidFill>
                <a:effectLst/>
                <a:latin typeface="Calibri"/>
                <a:ea typeface="Calibri"/>
                <a:cs typeface="Calibri"/>
                <a:sym typeface="Calibri"/>
              </a:rPr>
              <a:t> can be completed and submitted entirely electronically.</a:t>
            </a:r>
          </a:p>
          <a:p>
            <a:endParaRPr lang="en-US" sz="1200" b="0" i="0" u="none" strike="noStrike" cap="none" baseline="0" dirty="0" smtClean="0">
              <a:solidFill>
                <a:schemeClr val="dk1"/>
              </a:solidFill>
              <a:effectLst/>
              <a:latin typeface="Calibri"/>
              <a:ea typeface="Calibri"/>
              <a:cs typeface="Calibri"/>
              <a:sym typeface="Calibri"/>
            </a:endParaRPr>
          </a:p>
          <a:p>
            <a:r>
              <a:rPr lang="en-US" sz="1200" b="0" i="0" u="none" strike="noStrike" cap="none" baseline="0" dirty="0" smtClean="0">
                <a:solidFill>
                  <a:schemeClr val="dk1"/>
                </a:solidFill>
                <a:effectLst/>
                <a:latin typeface="Calibri"/>
                <a:ea typeface="Calibri"/>
                <a:cs typeface="Calibri"/>
                <a:sym typeface="Calibri"/>
              </a:rPr>
              <a:t>If the parent provides all of the information required, documenting unique cases like this in this manner is defensible this year, yes.</a:t>
            </a:r>
          </a:p>
          <a:p>
            <a:endParaRPr lang="en-US" sz="1200" b="0" i="0" u="none" strike="noStrike" cap="none" baseline="0" dirty="0" smtClean="0">
              <a:solidFill>
                <a:schemeClr val="dk1"/>
              </a:solidFill>
              <a:effectLst/>
              <a:latin typeface="Calibri"/>
              <a:ea typeface="Calibri"/>
              <a:cs typeface="Calibri"/>
              <a:sym typeface="Calibri"/>
            </a:endParaRPr>
          </a:p>
          <a:p>
            <a:r>
              <a:rPr lang="en-US" sz="1200" b="0" i="0" u="none" strike="noStrike" cap="none" baseline="0" dirty="0" smtClean="0">
                <a:solidFill>
                  <a:schemeClr val="dk1"/>
                </a:solidFill>
                <a:effectLst/>
                <a:latin typeface="Calibri"/>
                <a:ea typeface="Calibri"/>
                <a:cs typeface="Calibri"/>
                <a:sym typeface="Calibri"/>
              </a:rPr>
              <a:t>That is why we made the form electronic-capable. We’re also allowing for districts to use other means, such as Google forms, to collect parent opt out documentation.</a:t>
            </a:r>
            <a:endParaRPr lang="en-US" sz="1200" b="0" i="0" u="none" strike="noStrike" cap="none" dirty="0">
              <a:solidFill>
                <a:schemeClr val="dk1"/>
              </a:solidFill>
              <a:effectLst/>
              <a:latin typeface="Calibri"/>
              <a:ea typeface="Calibri"/>
              <a:cs typeface="Calibri"/>
              <a:sym typeface="Calibri"/>
            </a:endParaRPr>
          </a:p>
        </p:txBody>
      </p:sp>
    </p:spTree>
    <p:extLst>
      <p:ext uri="{BB962C8B-B14F-4D97-AF65-F5344CB8AC3E}">
        <p14:creationId xmlns:p14="http://schemas.microsoft.com/office/powerpoint/2010/main" val="55596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a:t>
            </a:r>
          </a:p>
          <a:p>
            <a:pPr rtl="0" fontAlgn="base"/>
            <a:endParaRPr lang="en-US" sz="1200" b="0" i="0" u="none" strike="noStrike" kern="1200" dirty="0" smtClean="0">
              <a:solidFill>
                <a:schemeClr val="tx1"/>
              </a:solidFill>
              <a:effectLst/>
              <a:latin typeface="+mn-lt"/>
              <a:ea typeface="+mn-ea"/>
              <a:cs typeface="+mn-cs"/>
            </a:endParaRPr>
          </a:p>
          <a:p>
            <a:pPr rtl="0" fontAlgn="base"/>
            <a:r>
              <a:rPr lang="en-US" sz="1200" b="0" i="0" u="none" strike="noStrike" kern="1200" dirty="0" smtClean="0">
                <a:solidFill>
                  <a:schemeClr val="tx1"/>
                </a:solidFill>
                <a:effectLst/>
                <a:latin typeface="+mn-lt"/>
                <a:ea typeface="+mn-ea"/>
                <a:cs typeface="+mn-cs"/>
              </a:rPr>
              <a:t>We are proceeding with the plan in our amended assessment waiver request,</a:t>
            </a:r>
            <a:r>
              <a:rPr lang="en-US" sz="1200" b="0" i="0" u="none" strike="noStrike" kern="1200" baseline="0" dirty="0" smtClean="0">
                <a:solidFill>
                  <a:schemeClr val="tx1"/>
                </a:solidFill>
                <a:effectLst/>
                <a:latin typeface="+mn-lt"/>
                <a:ea typeface="+mn-ea"/>
                <a:cs typeface="+mn-cs"/>
              </a:rPr>
              <a:t> which was approved conditionally pending the public comment process. The public comment process resulted in no changes to our amended assessment waiver request so we have no reason not to expect approval from </a:t>
            </a:r>
            <a:r>
              <a:rPr lang="en-US" sz="1200" b="0" i="0" u="none" strike="noStrike" kern="1200" baseline="0" dirty="0" err="1" smtClean="0">
                <a:solidFill>
                  <a:schemeClr val="tx1"/>
                </a:solidFill>
                <a:effectLst/>
                <a:latin typeface="+mn-lt"/>
                <a:ea typeface="+mn-ea"/>
                <a:cs typeface="+mn-cs"/>
              </a:rPr>
              <a:t>USDE</a:t>
            </a:r>
            <a:r>
              <a:rPr lang="en-US" sz="1200" b="0" i="0" u="none" strike="noStrike" kern="1200" baseline="0" dirty="0" smtClean="0">
                <a:solidFill>
                  <a:schemeClr val="tx1"/>
                </a:solidFill>
                <a:effectLst/>
                <a:latin typeface="+mn-lt"/>
                <a:ea typeface="+mn-ea"/>
                <a:cs typeface="+mn-cs"/>
              </a:rPr>
              <a:t>.</a:t>
            </a:r>
          </a:p>
          <a:p>
            <a:pPr rtl="0" fontAlgn="base"/>
            <a:endParaRPr lang="en-US" sz="1200" b="0" i="0" u="none" strike="noStrike" kern="1200" baseline="0" dirty="0" smtClean="0">
              <a:solidFill>
                <a:schemeClr val="tx1"/>
              </a:solidFill>
              <a:effectLst/>
              <a:latin typeface="+mn-lt"/>
              <a:ea typeface="+mn-ea"/>
              <a:cs typeface="+mn-cs"/>
            </a:endParaRPr>
          </a:p>
          <a:p>
            <a:pPr rtl="0" fontAlgn="base"/>
            <a:r>
              <a:rPr lang="en-US" sz="1200" b="0" i="0" u="none" strike="noStrike" kern="1200" baseline="0" dirty="0" smtClean="0">
                <a:solidFill>
                  <a:schemeClr val="tx1"/>
                </a:solidFill>
                <a:effectLst/>
                <a:latin typeface="+mn-lt"/>
                <a:ea typeface="+mn-ea"/>
                <a:cs typeface="+mn-cs"/>
              </a:rPr>
              <a:t>With regard to accountability, here is an update: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ODE submitted an accountability addendum to </a:t>
            </a:r>
            <a:r>
              <a:rPr lang="en-US" sz="1200" kern="1200" dirty="0" err="1" smtClean="0">
                <a:solidFill>
                  <a:schemeClr val="tx1"/>
                </a:solidFill>
                <a:effectLst/>
                <a:latin typeface="+mn-lt"/>
                <a:ea typeface="+mn-ea"/>
                <a:cs typeface="+mn-cs"/>
              </a:rPr>
              <a:t>USDE</a:t>
            </a:r>
            <a:r>
              <a:rPr lang="en-US" sz="1200" kern="1200" dirty="0" smtClean="0">
                <a:solidFill>
                  <a:schemeClr val="tx1"/>
                </a:solidFill>
                <a:effectLst/>
                <a:latin typeface="+mn-lt"/>
                <a:ea typeface="+mn-ea"/>
                <a:cs typeface="+mn-cs"/>
              </a:rPr>
              <a:t> on Wednesday, April 7, 2021</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Full approval of the addendum is expected soon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accountability addendum will remove the requirement that state summative assessment data be used to identify CSI/</a:t>
            </a:r>
            <a:r>
              <a:rPr lang="en-US" sz="1200" kern="1200" dirty="0" err="1" smtClean="0">
                <a:solidFill>
                  <a:schemeClr val="tx1"/>
                </a:solidFill>
                <a:effectLst/>
                <a:latin typeface="+mn-lt"/>
                <a:ea typeface="+mn-ea"/>
                <a:cs typeface="+mn-cs"/>
              </a:rPr>
              <a:t>TSI</a:t>
            </a:r>
            <a:r>
              <a:rPr lang="en-US" sz="1200" kern="1200" dirty="0" smtClean="0">
                <a:solidFill>
                  <a:schemeClr val="tx1"/>
                </a:solidFill>
                <a:effectLst/>
                <a:latin typeface="+mn-lt"/>
                <a:ea typeface="+mn-ea"/>
                <a:cs typeface="+mn-cs"/>
              </a:rPr>
              <a:t> schools. The </a:t>
            </a:r>
            <a:r>
              <a:rPr lang="en-US" sz="1200" kern="1200" dirty="0" err="1" smtClean="0">
                <a:solidFill>
                  <a:schemeClr val="tx1"/>
                </a:solidFill>
                <a:effectLst/>
                <a:latin typeface="+mn-lt"/>
                <a:ea typeface="+mn-ea"/>
                <a:cs typeface="+mn-cs"/>
              </a:rPr>
              <a:t>USDE</a:t>
            </a:r>
            <a:r>
              <a:rPr lang="en-US" sz="1200" kern="1200" dirty="0" smtClean="0">
                <a:solidFill>
                  <a:schemeClr val="tx1"/>
                </a:solidFill>
                <a:effectLst/>
                <a:latin typeface="+mn-lt"/>
                <a:ea typeface="+mn-ea"/>
                <a:cs typeface="+mn-cs"/>
              </a:rPr>
              <a:t> is also expected to waive the requirement to make the denominator of assessment results used to identify schools be the larger of the number tested or 95% of the size of the group. </a:t>
            </a:r>
          </a:p>
          <a:p>
            <a:pPr marL="0" lvl="0"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0" lvl="0" indent="0">
              <a:buFont typeface="Arial" panose="020B0604020202020204" pitchFamily="34" charset="0"/>
              <a:buNone/>
            </a:pPr>
            <a:r>
              <a:rPr lang="en-US" sz="1200" kern="1200" dirty="0" smtClean="0">
                <a:solidFill>
                  <a:schemeClr val="tx1"/>
                </a:solidFill>
                <a:effectLst/>
                <a:latin typeface="+mn-lt"/>
                <a:ea typeface="+mn-ea"/>
                <a:cs typeface="+mn-cs"/>
              </a:rPr>
              <a:t>There are</a:t>
            </a:r>
            <a:r>
              <a:rPr lang="en-US" sz="1200" kern="1200" baseline="0" dirty="0" smtClean="0">
                <a:solidFill>
                  <a:schemeClr val="tx1"/>
                </a:solidFill>
                <a:effectLst/>
                <a:latin typeface="+mn-lt"/>
                <a:ea typeface="+mn-ea"/>
                <a:cs typeface="+mn-cs"/>
              </a:rPr>
              <a:t> two basic tenets that I would identify in the conversation regarding participation. First, all parents must be afforded an opportunity to have their child participate in state summative assessments. Second, good faith efforts at communication and documentation are expected but perfection is not.</a:t>
            </a:r>
          </a:p>
          <a:p>
            <a:pPr marL="0" lvl="0" indent="0">
              <a:buFont typeface="Arial" panose="020B0604020202020204" pitchFamily="34" charset="0"/>
              <a:buNone/>
            </a:pPr>
            <a:endParaRPr lang="en-US" sz="1200" kern="1200" baseline="0" dirty="0" smtClean="0">
              <a:solidFill>
                <a:schemeClr val="tx1"/>
              </a:solidFill>
              <a:effectLst/>
              <a:latin typeface="+mn-lt"/>
              <a:ea typeface="+mn-ea"/>
              <a:cs typeface="+mn-cs"/>
            </a:endParaRPr>
          </a:p>
          <a:p>
            <a:pPr marL="0" lvl="0" indent="0">
              <a:buFont typeface="Arial" panose="020B0604020202020204" pitchFamily="34" charset="0"/>
              <a:buNone/>
            </a:pPr>
            <a:r>
              <a:rPr lang="en-US" sz="1200" kern="1200" baseline="0" dirty="0" smtClean="0">
                <a:solidFill>
                  <a:schemeClr val="tx1"/>
                </a:solidFill>
                <a:effectLst/>
                <a:latin typeface="+mn-lt"/>
                <a:ea typeface="+mn-ea"/>
                <a:cs typeface="+mn-cs"/>
              </a:rPr>
              <a:t>We’re in some unchartered waters this year and ODE and our districts are navigating in the best ways we know how. We also understand that local complexities require flexibility in practices that may not be present in policy.</a:t>
            </a:r>
            <a:endParaRPr lang="en-US" sz="1200" kern="1200" dirty="0" smtClean="0">
              <a:solidFill>
                <a:schemeClr val="tx1"/>
              </a:solidFill>
              <a:effectLst/>
              <a:latin typeface="+mn-lt"/>
              <a:ea typeface="+mn-ea"/>
              <a:cs typeface="+mn-cs"/>
            </a:endParaRPr>
          </a:p>
          <a:p>
            <a:pPr rtl="0" fontAlgn="base"/>
            <a:endParaRPr lang="en-US" sz="1200" b="0" i="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38D8570-03E9-477E-B428-A4E0784B98A6}" type="slidenum">
              <a:rPr lang="en-US" smtClean="0"/>
              <a:t>6</a:t>
            </a:fld>
            <a:endParaRPr lang="en-US" dirty="0"/>
          </a:p>
        </p:txBody>
      </p:sp>
    </p:spTree>
    <p:extLst>
      <p:ext uri="{BB962C8B-B14F-4D97-AF65-F5344CB8AC3E}">
        <p14:creationId xmlns:p14="http://schemas.microsoft.com/office/powerpoint/2010/main" val="2545011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Noelle</a:t>
            </a:r>
          </a:p>
          <a:p>
            <a:r>
              <a:rPr lang="en-US" dirty="0" smtClean="0"/>
              <a:t>Per the TAM,</a:t>
            </a:r>
            <a:r>
              <a:rPr lang="en-US" baseline="0" dirty="0" smtClean="0"/>
              <a:t> page 35 </a:t>
            </a:r>
          </a:p>
          <a:p>
            <a:r>
              <a:rPr lang="en-US" dirty="0" smtClean="0"/>
              <a:t>In order for a school district to excuse a student from testing under this rule, the student’s parent must submit a written request to the school district, listing the reasons for the request and proposing an alternative individualized learning activity for the student that meets the same goals that would be accomplished by participation in state testing. Appropriate school personnel must evaluate and approve the parent request. </a:t>
            </a:r>
          </a:p>
          <a:p>
            <a:endParaRPr lang="en-US" dirty="0" smtClean="0"/>
          </a:p>
          <a:p>
            <a:r>
              <a:rPr lang="en-US" dirty="0" smtClean="0"/>
              <a:t>A</a:t>
            </a:r>
            <a:r>
              <a:rPr lang="en-US" baseline="0" dirty="0" smtClean="0"/>
              <a:t> district could make their own exemption form as long as they are collected the written documentation described in the TAM. I believe there are several districts that have already done so. </a:t>
            </a:r>
          </a:p>
          <a:p>
            <a:endParaRPr lang="en-US" baseline="0" dirty="0" smtClean="0"/>
          </a:p>
          <a:p>
            <a:r>
              <a:rPr lang="en-US" baseline="0" dirty="0" smtClean="0"/>
              <a:t>Parents of 11</a:t>
            </a:r>
            <a:r>
              <a:rPr lang="en-US" baseline="30000" dirty="0" smtClean="0"/>
              <a:t>th</a:t>
            </a:r>
            <a:r>
              <a:rPr lang="en-US" baseline="0" dirty="0" smtClean="0"/>
              <a:t> graders will not need to submit anything as 11</a:t>
            </a:r>
            <a:r>
              <a:rPr lang="en-US" baseline="30000" dirty="0" smtClean="0"/>
              <a:t>th</a:t>
            </a:r>
            <a:r>
              <a:rPr lang="en-US" baseline="0" dirty="0" smtClean="0"/>
              <a:t> grade science assessment is no longer a requirement this year</a:t>
            </a:r>
            <a:r>
              <a:rPr lang="en-US" baseline="0" smtClean="0"/>
              <a:t>. </a:t>
            </a:r>
            <a:endParaRPr lang="en-US" dirty="0" smtClean="0"/>
          </a:p>
        </p:txBody>
      </p:sp>
      <p:sp>
        <p:nvSpPr>
          <p:cNvPr id="4" name="Slide Number Placeholder 3"/>
          <p:cNvSpPr>
            <a:spLocks noGrp="1"/>
          </p:cNvSpPr>
          <p:nvPr>
            <p:ph type="sldNum" sz="quarter" idx="10"/>
          </p:nvPr>
        </p:nvSpPr>
        <p:spPr/>
        <p:txBody>
          <a:bodyPr/>
          <a:lstStyle/>
          <a:p>
            <a:fld id="{838D8570-03E9-477E-B428-A4E0784B98A6}" type="slidenum">
              <a:rPr lang="en-US" smtClean="0"/>
              <a:t>7</a:t>
            </a:fld>
            <a:endParaRPr lang="en-US" dirty="0"/>
          </a:p>
        </p:txBody>
      </p:sp>
    </p:spTree>
    <p:extLst>
      <p:ext uri="{BB962C8B-B14F-4D97-AF65-F5344CB8AC3E}">
        <p14:creationId xmlns:p14="http://schemas.microsoft.com/office/powerpoint/2010/main" val="2432877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r>
              <a:rPr lang="en-US" dirty="0" smtClean="0"/>
              <a:t>Dan,</a:t>
            </a:r>
            <a:r>
              <a:rPr lang="en-US" baseline="0" dirty="0" smtClean="0"/>
              <a:t> Holly</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Open the discussion and share chat/voiced content.</a:t>
            </a:r>
            <a:endParaRPr lang="en-US" dirty="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a:spcBef>
                <a:spcPct val="30000"/>
              </a:spcBef>
              <a:defRPr sz="1200">
                <a:solidFill>
                  <a:schemeClr val="tx1"/>
                </a:solidFill>
                <a:latin typeface="Times New Roman" panose="02020603050405020304" pitchFamily="18" charset="0"/>
              </a:defRPr>
            </a:lvl1pPr>
            <a:lvl2pPr marL="757066" indent="-291179" defTabSz="949568">
              <a:spcBef>
                <a:spcPct val="30000"/>
              </a:spcBef>
              <a:defRPr sz="1200">
                <a:solidFill>
                  <a:schemeClr val="tx1"/>
                </a:solidFill>
                <a:latin typeface="Times New Roman" panose="02020603050405020304" pitchFamily="18" charset="0"/>
              </a:defRPr>
            </a:lvl2pPr>
            <a:lvl3pPr marL="1164717" indent="-232943" defTabSz="949568">
              <a:spcBef>
                <a:spcPct val="30000"/>
              </a:spcBef>
              <a:defRPr sz="1200">
                <a:solidFill>
                  <a:schemeClr val="tx1"/>
                </a:solidFill>
                <a:latin typeface="Times New Roman" panose="02020603050405020304" pitchFamily="18" charset="0"/>
              </a:defRPr>
            </a:lvl3pPr>
            <a:lvl4pPr marL="1630604" indent="-232943" defTabSz="949568">
              <a:spcBef>
                <a:spcPct val="30000"/>
              </a:spcBef>
              <a:defRPr sz="1200">
                <a:solidFill>
                  <a:schemeClr val="tx1"/>
                </a:solidFill>
                <a:latin typeface="Times New Roman" panose="02020603050405020304" pitchFamily="18" charset="0"/>
              </a:defRPr>
            </a:lvl4pPr>
            <a:lvl5pPr marL="2096491" indent="-232943" defTabSz="949568">
              <a:spcBef>
                <a:spcPct val="30000"/>
              </a:spcBef>
              <a:defRPr sz="1200">
                <a:solidFill>
                  <a:schemeClr val="tx1"/>
                </a:solidFill>
                <a:latin typeface="Times New Roman" panose="02020603050405020304" pitchFamily="18" charset="0"/>
              </a:defRPr>
            </a:lvl5pPr>
            <a:lvl6pPr marL="2562377" indent="-232943" defTabSz="949568" eaLnBrk="0" fontAlgn="base" hangingPunct="0">
              <a:spcBef>
                <a:spcPct val="30000"/>
              </a:spcBef>
              <a:spcAft>
                <a:spcPct val="0"/>
              </a:spcAft>
              <a:defRPr sz="1200">
                <a:solidFill>
                  <a:schemeClr val="tx1"/>
                </a:solidFill>
                <a:latin typeface="Times New Roman" panose="02020603050405020304" pitchFamily="18" charset="0"/>
              </a:defRPr>
            </a:lvl6pPr>
            <a:lvl7pPr marL="3028264" indent="-232943" defTabSz="949568" eaLnBrk="0" fontAlgn="base" hangingPunct="0">
              <a:spcBef>
                <a:spcPct val="30000"/>
              </a:spcBef>
              <a:spcAft>
                <a:spcPct val="0"/>
              </a:spcAft>
              <a:defRPr sz="1200">
                <a:solidFill>
                  <a:schemeClr val="tx1"/>
                </a:solidFill>
                <a:latin typeface="Times New Roman" panose="02020603050405020304" pitchFamily="18" charset="0"/>
              </a:defRPr>
            </a:lvl7pPr>
            <a:lvl8pPr marL="3494151" indent="-232943" defTabSz="949568" eaLnBrk="0" fontAlgn="base" hangingPunct="0">
              <a:spcBef>
                <a:spcPct val="30000"/>
              </a:spcBef>
              <a:spcAft>
                <a:spcPct val="0"/>
              </a:spcAft>
              <a:defRPr sz="1200">
                <a:solidFill>
                  <a:schemeClr val="tx1"/>
                </a:solidFill>
                <a:latin typeface="Times New Roman" panose="02020603050405020304" pitchFamily="18" charset="0"/>
              </a:defRPr>
            </a:lvl8pPr>
            <a:lvl9pPr marL="3960038" indent="-232943" defTabSz="94956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2FAB8B7-C0D0-4ECC-8C7F-5077270E4120}" type="slidenum">
              <a:rPr lang="en-US" altLang="en-US" smtClean="0"/>
              <a:pPr>
                <a:spcBef>
                  <a:spcPct val="0"/>
                </a:spcBef>
              </a:pPr>
              <a:t>8</a:t>
            </a:fld>
            <a:endParaRPr lang="en-US" altLang="en-US" dirty="0"/>
          </a:p>
        </p:txBody>
      </p:sp>
    </p:spTree>
    <p:extLst>
      <p:ext uri="{BB962C8B-B14F-4D97-AF65-F5344CB8AC3E}">
        <p14:creationId xmlns:p14="http://schemas.microsoft.com/office/powerpoint/2010/main" val="3408582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a:t>
            </a:r>
            <a:endParaRPr lang="en-US" dirty="0"/>
          </a:p>
        </p:txBody>
      </p:sp>
      <p:sp>
        <p:nvSpPr>
          <p:cNvPr id="4" name="Slide Number Placeholder 3"/>
          <p:cNvSpPr>
            <a:spLocks noGrp="1"/>
          </p:cNvSpPr>
          <p:nvPr>
            <p:ph type="sldNum" sz="quarter" idx="10"/>
          </p:nvPr>
        </p:nvSpPr>
        <p:spPr/>
        <p:txBody>
          <a:bodyPr/>
          <a:lstStyle/>
          <a:p>
            <a:fld id="{838D8570-03E9-477E-B428-A4E0784B98A6}" type="slidenum">
              <a:rPr lang="en-US" smtClean="0"/>
              <a:t>9</a:t>
            </a:fld>
            <a:endParaRPr lang="en-US" dirty="0"/>
          </a:p>
        </p:txBody>
      </p:sp>
    </p:spTree>
    <p:extLst>
      <p:ext uri="{BB962C8B-B14F-4D97-AF65-F5344CB8AC3E}">
        <p14:creationId xmlns:p14="http://schemas.microsoft.com/office/powerpoint/2010/main" val="21628994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Logo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771" y="2326251"/>
            <a:ext cx="6207236" cy="231517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771" y="2326251"/>
            <a:ext cx="6207236" cy="23151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771" y="2326251"/>
            <a:ext cx="6207236" cy="2315175"/>
          </a:xfrm>
          <a:prstGeom prst="rect">
            <a:avLst/>
          </a:prstGeom>
        </p:spPr>
      </p:pic>
    </p:spTree>
    <p:extLst>
      <p:ext uri="{BB962C8B-B14F-4D97-AF65-F5344CB8AC3E}">
        <p14:creationId xmlns:p14="http://schemas.microsoft.com/office/powerpoint/2010/main" val="3855730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992834"/>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1992834"/>
            <a:ext cx="6172200" cy="3868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3593040"/>
            <a:ext cx="3932237" cy="227595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Tree>
    <p:extLst>
      <p:ext uri="{BB962C8B-B14F-4D97-AF65-F5344CB8AC3E}">
        <p14:creationId xmlns:p14="http://schemas.microsoft.com/office/powerpoint/2010/main" val="1801367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999813"/>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1999819"/>
            <a:ext cx="6172200" cy="3861237"/>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839788" y="3613978"/>
            <a:ext cx="3932237" cy="2289915"/>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Tree>
    <p:extLst>
      <p:ext uri="{BB962C8B-B14F-4D97-AF65-F5344CB8AC3E}">
        <p14:creationId xmlns:p14="http://schemas.microsoft.com/office/powerpoint/2010/main" val="2461502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63"/>
        <p:cNvGrpSpPr/>
        <p:nvPr/>
      </p:nvGrpSpPr>
      <p:grpSpPr>
        <a:xfrm>
          <a:off x="0" y="0"/>
          <a:ext cx="0" cy="0"/>
          <a:chOff x="0" y="0"/>
          <a:chExt cx="0" cy="0"/>
        </a:xfrm>
      </p:grpSpPr>
      <p:sp>
        <p:nvSpPr>
          <p:cNvPr id="64" name="Google Shape;64;g61d6a94471_0_362"/>
          <p:cNvSpPr txBox="1">
            <a:spLocks noGrp="1"/>
          </p:cNvSpPr>
          <p:nvPr>
            <p:ph type="title"/>
          </p:nvPr>
        </p:nvSpPr>
        <p:spPr>
          <a:xfrm>
            <a:off x="838200" y="1998486"/>
            <a:ext cx="105156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g61d6a94471_0_362"/>
          <p:cNvSpPr txBox="1">
            <a:spLocks noGrp="1"/>
          </p:cNvSpPr>
          <p:nvPr>
            <p:ph type="body" idx="1"/>
          </p:nvPr>
        </p:nvSpPr>
        <p:spPr>
          <a:xfrm>
            <a:off x="838200" y="3427255"/>
            <a:ext cx="10515600" cy="27498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253754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Logo/Title">
  <p:cSld name="Logo/Title">
    <p:bg>
      <p:bgPr>
        <a:blipFill>
          <a:blip r:embed="rId2">
            <a:alphaModFix/>
          </a:blip>
          <a:stretch>
            <a:fillRect/>
          </a:stretch>
        </a:blipFill>
        <a:effectLst/>
      </p:bgPr>
    </p:bg>
    <p:spTree>
      <p:nvGrpSpPr>
        <p:cNvPr id="1" name="Shape 72"/>
        <p:cNvGrpSpPr/>
        <p:nvPr/>
      </p:nvGrpSpPr>
      <p:grpSpPr>
        <a:xfrm>
          <a:off x="0" y="0"/>
          <a:ext cx="0" cy="0"/>
          <a:chOff x="0" y="0"/>
          <a:chExt cx="0" cy="0"/>
        </a:xfrm>
      </p:grpSpPr>
      <p:sp>
        <p:nvSpPr>
          <p:cNvPr id="73" name="Google Shape;73;g61d6a94471_0_359"/>
          <p:cNvSpPr txBox="1">
            <a:spLocks noGrp="1"/>
          </p:cNvSpPr>
          <p:nvPr>
            <p:ph type="title"/>
          </p:nvPr>
        </p:nvSpPr>
        <p:spPr>
          <a:xfrm>
            <a:off x="838200" y="4462480"/>
            <a:ext cx="10515600" cy="13257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4400"/>
              <a:buFont typeface="Calibri"/>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4" name="Google Shape;74;g61d6a94471_0_359"/>
          <p:cNvPicPr preferRelativeResize="0"/>
          <p:nvPr/>
        </p:nvPicPr>
        <p:blipFill rotWithShape="1">
          <a:blip r:embed="rId3">
            <a:alphaModFix/>
          </a:blip>
          <a:srcRect/>
          <a:stretch/>
        </p:blipFill>
        <p:spPr>
          <a:xfrm>
            <a:off x="4414787" y="678080"/>
            <a:ext cx="6207237" cy="2315174"/>
          </a:xfrm>
          <a:prstGeom prst="rect">
            <a:avLst/>
          </a:prstGeom>
          <a:noFill/>
          <a:ln>
            <a:noFill/>
          </a:ln>
        </p:spPr>
      </p:pic>
    </p:spTree>
    <p:extLst>
      <p:ext uri="{BB962C8B-B14F-4D97-AF65-F5344CB8AC3E}">
        <p14:creationId xmlns:p14="http://schemas.microsoft.com/office/powerpoint/2010/main" val="2572744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75"/>
        <p:cNvGrpSpPr/>
        <p:nvPr/>
      </p:nvGrpSpPr>
      <p:grpSpPr>
        <a:xfrm>
          <a:off x="0" y="0"/>
          <a:ext cx="0" cy="0"/>
          <a:chOff x="0" y="0"/>
          <a:chExt cx="0" cy="0"/>
        </a:xfrm>
      </p:grpSpPr>
      <p:sp>
        <p:nvSpPr>
          <p:cNvPr id="76" name="Google Shape;76;g61d6a94471_0_369"/>
          <p:cNvSpPr txBox="1">
            <a:spLocks noGrp="1"/>
          </p:cNvSpPr>
          <p:nvPr>
            <p:ph type="ctrTitle"/>
          </p:nvPr>
        </p:nvSpPr>
        <p:spPr>
          <a:xfrm>
            <a:off x="1524000" y="1982367"/>
            <a:ext cx="9144000" cy="2274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g61d6a94471_0_369"/>
          <p:cNvSpPr txBox="1">
            <a:spLocks noGrp="1"/>
          </p:cNvSpPr>
          <p:nvPr>
            <p:ph type="subTitle" idx="1"/>
          </p:nvPr>
        </p:nvSpPr>
        <p:spPr>
          <a:xfrm>
            <a:off x="1524000" y="4348915"/>
            <a:ext cx="9144000" cy="16557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10239895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Logo only">
  <p:cSld name="Logo only">
    <p:bg>
      <p:bgPr>
        <a:blipFill>
          <a:blip r:embed="rId2">
            <a:alphaModFix/>
          </a:blip>
          <a:stretch>
            <a:fillRect/>
          </a:stretch>
        </a:blipFill>
        <a:effectLst/>
      </p:bgPr>
    </p:bg>
    <p:spTree>
      <p:nvGrpSpPr>
        <p:cNvPr id="1" name="Shape 78"/>
        <p:cNvGrpSpPr/>
        <p:nvPr/>
      </p:nvGrpSpPr>
      <p:grpSpPr>
        <a:xfrm>
          <a:off x="0" y="0"/>
          <a:ext cx="0" cy="0"/>
          <a:chOff x="0" y="0"/>
          <a:chExt cx="0" cy="0"/>
        </a:xfrm>
      </p:grpSpPr>
      <p:pic>
        <p:nvPicPr>
          <p:cNvPr id="79" name="Google Shape;79;g61d6a94471_0_374"/>
          <p:cNvPicPr preferRelativeResize="0"/>
          <p:nvPr/>
        </p:nvPicPr>
        <p:blipFill rotWithShape="1">
          <a:blip r:embed="rId3">
            <a:alphaModFix/>
          </a:blip>
          <a:srcRect/>
          <a:stretch/>
        </p:blipFill>
        <p:spPr>
          <a:xfrm>
            <a:off x="3009771" y="2326251"/>
            <a:ext cx="6207237" cy="2315174"/>
          </a:xfrm>
          <a:prstGeom prst="rect">
            <a:avLst/>
          </a:prstGeom>
          <a:noFill/>
          <a:ln>
            <a:noFill/>
          </a:ln>
        </p:spPr>
      </p:pic>
      <p:pic>
        <p:nvPicPr>
          <p:cNvPr id="80" name="Google Shape;80;g61d6a94471_0_374"/>
          <p:cNvPicPr preferRelativeResize="0"/>
          <p:nvPr/>
        </p:nvPicPr>
        <p:blipFill rotWithShape="1">
          <a:blip r:embed="rId3">
            <a:alphaModFix/>
          </a:blip>
          <a:srcRect/>
          <a:stretch/>
        </p:blipFill>
        <p:spPr>
          <a:xfrm>
            <a:off x="3009771" y="2326251"/>
            <a:ext cx="6207237" cy="2315174"/>
          </a:xfrm>
          <a:prstGeom prst="rect">
            <a:avLst/>
          </a:prstGeom>
          <a:noFill/>
          <a:ln>
            <a:noFill/>
          </a:ln>
        </p:spPr>
      </p:pic>
      <p:pic>
        <p:nvPicPr>
          <p:cNvPr id="81" name="Google Shape;81;g61d6a94471_0_374"/>
          <p:cNvPicPr preferRelativeResize="0"/>
          <p:nvPr/>
        </p:nvPicPr>
        <p:blipFill rotWithShape="1">
          <a:blip r:embed="rId3">
            <a:alphaModFix/>
          </a:blip>
          <a:srcRect/>
          <a:stretch/>
        </p:blipFill>
        <p:spPr>
          <a:xfrm>
            <a:off x="3009771" y="2326251"/>
            <a:ext cx="6207237" cy="2315174"/>
          </a:xfrm>
          <a:prstGeom prst="rect">
            <a:avLst/>
          </a:prstGeom>
          <a:noFill/>
          <a:ln>
            <a:noFill/>
          </a:ln>
        </p:spPr>
      </p:pic>
    </p:spTree>
    <p:extLst>
      <p:ext uri="{BB962C8B-B14F-4D97-AF65-F5344CB8AC3E}">
        <p14:creationId xmlns:p14="http://schemas.microsoft.com/office/powerpoint/2010/main" val="35775678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82"/>
        <p:cNvGrpSpPr/>
        <p:nvPr/>
      </p:nvGrpSpPr>
      <p:grpSpPr>
        <a:xfrm>
          <a:off x="0" y="0"/>
          <a:ext cx="0" cy="0"/>
          <a:chOff x="0" y="0"/>
          <a:chExt cx="0" cy="0"/>
        </a:xfrm>
      </p:grpSpPr>
      <p:sp>
        <p:nvSpPr>
          <p:cNvPr id="83" name="Google Shape;83;g61d6a94471_0_378"/>
          <p:cNvSpPr txBox="1">
            <a:spLocks noGrp="1"/>
          </p:cNvSpPr>
          <p:nvPr>
            <p:ph type="title"/>
          </p:nvPr>
        </p:nvSpPr>
        <p:spPr>
          <a:xfrm>
            <a:off x="831851" y="1982363"/>
            <a:ext cx="10515600" cy="25800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g61d6a94471_0_378"/>
          <p:cNvSpPr txBox="1">
            <a:spLocks noGrp="1"/>
          </p:cNvSpPr>
          <p:nvPr>
            <p:ph type="body" idx="1"/>
          </p:nvPr>
        </p:nvSpPr>
        <p:spPr>
          <a:xfrm>
            <a:off x="831851" y="4589468"/>
            <a:ext cx="10515600" cy="15003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extLst>
      <p:ext uri="{BB962C8B-B14F-4D97-AF65-F5344CB8AC3E}">
        <p14:creationId xmlns:p14="http://schemas.microsoft.com/office/powerpoint/2010/main" val="27426184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85"/>
        <p:cNvGrpSpPr/>
        <p:nvPr/>
      </p:nvGrpSpPr>
      <p:grpSpPr>
        <a:xfrm>
          <a:off x="0" y="0"/>
          <a:ext cx="0" cy="0"/>
          <a:chOff x="0" y="0"/>
          <a:chExt cx="0" cy="0"/>
        </a:xfrm>
      </p:grpSpPr>
      <p:sp>
        <p:nvSpPr>
          <p:cNvPr id="86" name="Google Shape;86;g61d6a94471_0_381"/>
          <p:cNvSpPr txBox="1">
            <a:spLocks noGrp="1"/>
          </p:cNvSpPr>
          <p:nvPr>
            <p:ph type="title"/>
          </p:nvPr>
        </p:nvSpPr>
        <p:spPr>
          <a:xfrm>
            <a:off x="838200" y="1998486"/>
            <a:ext cx="105156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g61d6a94471_0_381"/>
          <p:cNvSpPr txBox="1">
            <a:spLocks noGrp="1"/>
          </p:cNvSpPr>
          <p:nvPr>
            <p:ph type="body" idx="1"/>
          </p:nvPr>
        </p:nvSpPr>
        <p:spPr>
          <a:xfrm>
            <a:off x="838200" y="3427255"/>
            <a:ext cx="5181600" cy="27498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g61d6a94471_0_381"/>
          <p:cNvSpPr txBox="1">
            <a:spLocks noGrp="1"/>
          </p:cNvSpPr>
          <p:nvPr>
            <p:ph type="body" idx="2"/>
          </p:nvPr>
        </p:nvSpPr>
        <p:spPr>
          <a:xfrm>
            <a:off x="6172200" y="3427255"/>
            <a:ext cx="5181600" cy="27498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9806407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89"/>
        <p:cNvGrpSpPr/>
        <p:nvPr/>
      </p:nvGrpSpPr>
      <p:grpSpPr>
        <a:xfrm>
          <a:off x="0" y="0"/>
          <a:ext cx="0" cy="0"/>
          <a:chOff x="0" y="0"/>
          <a:chExt cx="0" cy="0"/>
        </a:xfrm>
      </p:grpSpPr>
      <p:sp>
        <p:nvSpPr>
          <p:cNvPr id="90" name="Google Shape;90;g61d6a94471_0_385"/>
          <p:cNvSpPr txBox="1">
            <a:spLocks noGrp="1"/>
          </p:cNvSpPr>
          <p:nvPr>
            <p:ph type="title"/>
          </p:nvPr>
        </p:nvSpPr>
        <p:spPr>
          <a:xfrm>
            <a:off x="839788" y="2002541"/>
            <a:ext cx="105156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g61d6a94471_0_385"/>
          <p:cNvSpPr txBox="1">
            <a:spLocks noGrp="1"/>
          </p:cNvSpPr>
          <p:nvPr>
            <p:ph type="body" idx="1"/>
          </p:nvPr>
        </p:nvSpPr>
        <p:spPr>
          <a:xfrm>
            <a:off x="839789" y="3440161"/>
            <a:ext cx="5157600" cy="8238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2" name="Google Shape;92;g61d6a94471_0_385"/>
          <p:cNvSpPr txBox="1">
            <a:spLocks noGrp="1"/>
          </p:cNvSpPr>
          <p:nvPr>
            <p:ph type="body" idx="2"/>
          </p:nvPr>
        </p:nvSpPr>
        <p:spPr>
          <a:xfrm>
            <a:off x="839789" y="4341655"/>
            <a:ext cx="5157600" cy="18480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g61d6a94471_0_385"/>
          <p:cNvSpPr txBox="1">
            <a:spLocks noGrp="1"/>
          </p:cNvSpPr>
          <p:nvPr>
            <p:ph type="body" idx="3"/>
          </p:nvPr>
        </p:nvSpPr>
        <p:spPr>
          <a:xfrm>
            <a:off x="6172203" y="3440161"/>
            <a:ext cx="5183200" cy="8238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4" name="Google Shape;94;g61d6a94471_0_385"/>
          <p:cNvSpPr txBox="1">
            <a:spLocks noGrp="1"/>
          </p:cNvSpPr>
          <p:nvPr>
            <p:ph type="body" idx="4"/>
          </p:nvPr>
        </p:nvSpPr>
        <p:spPr>
          <a:xfrm>
            <a:off x="6172203" y="4341655"/>
            <a:ext cx="5183200" cy="18480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55267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95"/>
        <p:cNvGrpSpPr/>
        <p:nvPr/>
      </p:nvGrpSpPr>
      <p:grpSpPr>
        <a:xfrm>
          <a:off x="0" y="0"/>
          <a:ext cx="0" cy="0"/>
          <a:chOff x="0" y="0"/>
          <a:chExt cx="0" cy="0"/>
        </a:xfrm>
      </p:grpSpPr>
      <p:sp>
        <p:nvSpPr>
          <p:cNvPr id="96" name="Google Shape;96;g61d6a94471_0_391"/>
          <p:cNvSpPr txBox="1">
            <a:spLocks noGrp="1"/>
          </p:cNvSpPr>
          <p:nvPr>
            <p:ph type="title"/>
          </p:nvPr>
        </p:nvSpPr>
        <p:spPr>
          <a:xfrm>
            <a:off x="839788" y="1992834"/>
            <a:ext cx="3932400"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g61d6a94471_0_391"/>
          <p:cNvSpPr txBox="1">
            <a:spLocks noGrp="1"/>
          </p:cNvSpPr>
          <p:nvPr>
            <p:ph type="body" idx="1"/>
          </p:nvPr>
        </p:nvSpPr>
        <p:spPr>
          <a:xfrm>
            <a:off x="5183188" y="1992834"/>
            <a:ext cx="6172400" cy="3868200"/>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98" name="Google Shape;98;g61d6a94471_0_391"/>
          <p:cNvSpPr txBox="1">
            <a:spLocks noGrp="1"/>
          </p:cNvSpPr>
          <p:nvPr>
            <p:ph type="body" idx="2"/>
          </p:nvPr>
        </p:nvSpPr>
        <p:spPr>
          <a:xfrm>
            <a:off x="839788" y="3593039"/>
            <a:ext cx="3932400" cy="22761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extLst>
      <p:ext uri="{BB962C8B-B14F-4D97-AF65-F5344CB8AC3E}">
        <p14:creationId xmlns:p14="http://schemas.microsoft.com/office/powerpoint/2010/main" val="1218125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Logo/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4462481"/>
            <a:ext cx="10515600" cy="1325563"/>
          </a:xfrm>
        </p:spPr>
        <p:txBody>
          <a:bodyPr/>
          <a:lstStyle>
            <a:lvl1pPr algn="ctr">
              <a:defRPr>
                <a:solidFill>
                  <a:schemeClr val="tx1"/>
                </a:solidFill>
              </a:defRPr>
            </a:lvl1pPr>
          </a:lstStyle>
          <a:p>
            <a:r>
              <a:rPr lang="en-US" dirty="0"/>
              <a:t>CLICK TO EDIT MASTER TITLE STYLE</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771" y="2147306"/>
            <a:ext cx="6207236" cy="231517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771" y="2147306"/>
            <a:ext cx="6207236" cy="23151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771" y="2147306"/>
            <a:ext cx="6207236" cy="2315175"/>
          </a:xfrm>
          <a:prstGeom prst="rect">
            <a:avLst/>
          </a:prstGeom>
        </p:spPr>
      </p:pic>
    </p:spTree>
    <p:extLst>
      <p:ext uri="{BB962C8B-B14F-4D97-AF65-F5344CB8AC3E}">
        <p14:creationId xmlns:p14="http://schemas.microsoft.com/office/powerpoint/2010/main" val="12870351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99"/>
        <p:cNvGrpSpPr/>
        <p:nvPr/>
      </p:nvGrpSpPr>
      <p:grpSpPr>
        <a:xfrm>
          <a:off x="0" y="0"/>
          <a:ext cx="0" cy="0"/>
          <a:chOff x="0" y="0"/>
          <a:chExt cx="0" cy="0"/>
        </a:xfrm>
      </p:grpSpPr>
      <p:sp>
        <p:nvSpPr>
          <p:cNvPr id="100" name="Google Shape;100;g61d6a94471_0_395"/>
          <p:cNvSpPr txBox="1">
            <a:spLocks noGrp="1"/>
          </p:cNvSpPr>
          <p:nvPr>
            <p:ph type="title"/>
          </p:nvPr>
        </p:nvSpPr>
        <p:spPr>
          <a:xfrm>
            <a:off x="839788" y="1999813"/>
            <a:ext cx="3932400"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g61d6a94471_0_395"/>
          <p:cNvSpPr>
            <a:spLocks noGrp="1"/>
          </p:cNvSpPr>
          <p:nvPr>
            <p:ph type="pic" idx="2"/>
          </p:nvPr>
        </p:nvSpPr>
        <p:spPr>
          <a:xfrm>
            <a:off x="5183188" y="1999818"/>
            <a:ext cx="6172400" cy="38613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02" name="Google Shape;102;g61d6a94471_0_395"/>
          <p:cNvSpPr txBox="1">
            <a:spLocks noGrp="1"/>
          </p:cNvSpPr>
          <p:nvPr>
            <p:ph type="body" idx="1"/>
          </p:nvPr>
        </p:nvSpPr>
        <p:spPr>
          <a:xfrm>
            <a:off x="839788" y="3613977"/>
            <a:ext cx="3932400" cy="22899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extLst>
      <p:ext uri="{BB962C8B-B14F-4D97-AF65-F5344CB8AC3E}">
        <p14:creationId xmlns:p14="http://schemas.microsoft.com/office/powerpoint/2010/main" val="17961731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Blank" type="blank">
  <p:cSld name="Blank">
    <p:bg>
      <p:bgPr>
        <a:blipFill>
          <a:blip r:embed="rId2">
            <a:alphaModFix/>
          </a:blip>
          <a:stretch>
            <a:fillRect/>
          </a:stretch>
        </a:blipFill>
        <a:effectLst/>
      </p:bgPr>
    </p:bg>
    <p:spTree>
      <p:nvGrpSpPr>
        <p:cNvPr id="1" name="Shape 22"/>
        <p:cNvGrpSpPr/>
        <p:nvPr/>
      </p:nvGrpSpPr>
      <p:grpSpPr>
        <a:xfrm>
          <a:off x="0" y="0"/>
          <a:ext cx="0" cy="0"/>
          <a:chOff x="0" y="0"/>
          <a:chExt cx="0" cy="0"/>
        </a:xfrm>
      </p:grpSpPr>
      <p:pic>
        <p:nvPicPr>
          <p:cNvPr id="23" name="Google Shape;23;p22"/>
          <p:cNvPicPr preferRelativeResize="0"/>
          <p:nvPr/>
        </p:nvPicPr>
        <p:blipFill rotWithShape="1">
          <a:blip r:embed="rId3">
            <a:alphaModFix/>
          </a:blip>
          <a:srcRect/>
          <a:stretch/>
        </p:blipFill>
        <p:spPr>
          <a:xfrm>
            <a:off x="-1" y="111581"/>
            <a:ext cx="2286000" cy="669486"/>
          </a:xfrm>
          <a:prstGeom prst="rect">
            <a:avLst/>
          </a:prstGeom>
          <a:noFill/>
          <a:ln>
            <a:noFill/>
          </a:ln>
        </p:spPr>
      </p:pic>
      <p:pic>
        <p:nvPicPr>
          <p:cNvPr id="24" name="Google Shape;24;p22"/>
          <p:cNvPicPr preferRelativeResize="0"/>
          <p:nvPr/>
        </p:nvPicPr>
        <p:blipFill rotWithShape="1">
          <a:blip r:embed="rId3">
            <a:alphaModFix/>
          </a:blip>
          <a:srcRect/>
          <a:stretch/>
        </p:blipFill>
        <p:spPr>
          <a:xfrm>
            <a:off x="-1" y="111581"/>
            <a:ext cx="2286000" cy="669486"/>
          </a:xfrm>
          <a:prstGeom prst="rect">
            <a:avLst/>
          </a:prstGeom>
          <a:noFill/>
          <a:ln>
            <a:noFill/>
          </a:ln>
        </p:spPr>
      </p:pic>
      <p:pic>
        <p:nvPicPr>
          <p:cNvPr id="25" name="Google Shape;25;p22"/>
          <p:cNvPicPr preferRelativeResize="0"/>
          <p:nvPr/>
        </p:nvPicPr>
        <p:blipFill rotWithShape="1">
          <a:blip r:embed="rId3">
            <a:alphaModFix/>
          </a:blip>
          <a:srcRect/>
          <a:stretch/>
        </p:blipFill>
        <p:spPr>
          <a:xfrm>
            <a:off x="-1" y="111581"/>
            <a:ext cx="2286000" cy="669486"/>
          </a:xfrm>
          <a:prstGeom prst="rect">
            <a:avLst/>
          </a:prstGeom>
          <a:noFill/>
          <a:ln>
            <a:noFill/>
          </a:ln>
        </p:spPr>
      </p:pic>
    </p:spTree>
    <p:extLst>
      <p:ext uri="{BB962C8B-B14F-4D97-AF65-F5344CB8AC3E}">
        <p14:creationId xmlns:p14="http://schemas.microsoft.com/office/powerpoint/2010/main" val="28830464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7"/>
        <p:cNvGrpSpPr/>
        <p:nvPr/>
      </p:nvGrpSpPr>
      <p:grpSpPr>
        <a:xfrm>
          <a:off x="0" y="0"/>
          <a:ext cx="0" cy="0"/>
          <a:chOff x="0" y="0"/>
          <a:chExt cx="0" cy="0"/>
        </a:xfrm>
      </p:grpSpPr>
      <p:sp>
        <p:nvSpPr>
          <p:cNvPr id="48" name="Google Shape;48;p21"/>
          <p:cNvSpPr txBox="1">
            <a:spLocks noGrp="1"/>
          </p:cNvSpPr>
          <p:nvPr>
            <p:ph type="title"/>
          </p:nvPr>
        </p:nvSpPr>
        <p:spPr>
          <a:xfrm>
            <a:off x="838200" y="199848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426539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82368"/>
            <a:ext cx="9144000" cy="2274477"/>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4348915"/>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2836771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4974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982363"/>
            <a:ext cx="10515600" cy="2580112"/>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9"/>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874780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3427255"/>
            <a:ext cx="5181600" cy="27497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3427255"/>
            <a:ext cx="5181600" cy="27497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8901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2002542"/>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3440161"/>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4341655"/>
            <a:ext cx="5157787" cy="18480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3440161"/>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3" y="4341655"/>
            <a:ext cx="5183188" cy="18480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6671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78661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r="-17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11581"/>
            <a:ext cx="2286000" cy="669486"/>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11581"/>
            <a:ext cx="2286000" cy="66948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11581"/>
            <a:ext cx="2286000" cy="669486"/>
          </a:xfrm>
          <a:prstGeom prst="rect">
            <a:avLst/>
          </a:prstGeom>
        </p:spPr>
      </p:pic>
    </p:spTree>
    <p:extLst>
      <p:ext uri="{BB962C8B-B14F-4D97-AF65-F5344CB8AC3E}">
        <p14:creationId xmlns:p14="http://schemas.microsoft.com/office/powerpoint/2010/main" val="2969173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7.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99848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3427255"/>
            <a:ext cx="10515600" cy="274970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53564" y="186165"/>
            <a:ext cx="3614517" cy="1348143"/>
          </a:xfrm>
          <a:prstGeom prst="rect">
            <a:avLst/>
          </a:prstGeom>
        </p:spPr>
      </p:pic>
      <p:pic>
        <p:nvPicPr>
          <p:cNvPr id="5" name="Picture 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53564" y="186165"/>
            <a:ext cx="3614517" cy="1348143"/>
          </a:xfrm>
          <a:prstGeom prst="rect">
            <a:avLst/>
          </a:prstGeom>
        </p:spPr>
      </p:pic>
      <p:pic>
        <p:nvPicPr>
          <p:cNvPr id="6" name="Picture 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53564" y="186165"/>
            <a:ext cx="3614517" cy="1348143"/>
          </a:xfrm>
          <a:prstGeom prst="rect">
            <a:avLst/>
          </a:prstGeom>
        </p:spPr>
      </p:pic>
    </p:spTree>
    <p:extLst>
      <p:ext uri="{BB962C8B-B14F-4D97-AF65-F5344CB8AC3E}">
        <p14:creationId xmlns:p14="http://schemas.microsoft.com/office/powerpoint/2010/main" val="150014997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7"/>
        <p:cNvGrpSpPr/>
        <p:nvPr/>
      </p:nvGrpSpPr>
      <p:grpSpPr>
        <a:xfrm>
          <a:off x="0" y="0"/>
          <a:ext cx="0" cy="0"/>
          <a:chOff x="0" y="0"/>
          <a:chExt cx="0" cy="0"/>
        </a:xfrm>
      </p:grpSpPr>
      <p:sp>
        <p:nvSpPr>
          <p:cNvPr id="58" name="Google Shape;58;g61d6a94471_0_353"/>
          <p:cNvSpPr txBox="1">
            <a:spLocks noGrp="1"/>
          </p:cNvSpPr>
          <p:nvPr>
            <p:ph type="title"/>
          </p:nvPr>
        </p:nvSpPr>
        <p:spPr>
          <a:xfrm>
            <a:off x="838200" y="1998486"/>
            <a:ext cx="105156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9" name="Google Shape;59;g61d6a94471_0_353"/>
          <p:cNvSpPr txBox="1">
            <a:spLocks noGrp="1"/>
          </p:cNvSpPr>
          <p:nvPr>
            <p:ph type="body" idx="1"/>
          </p:nvPr>
        </p:nvSpPr>
        <p:spPr>
          <a:xfrm>
            <a:off x="838200" y="3427255"/>
            <a:ext cx="10515600" cy="2749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60" name="Google Shape;60;g61d6a94471_0_353"/>
          <p:cNvPicPr preferRelativeResize="0"/>
          <p:nvPr/>
        </p:nvPicPr>
        <p:blipFill rotWithShape="1">
          <a:blip r:embed="rId14">
            <a:alphaModFix/>
          </a:blip>
          <a:srcRect/>
          <a:stretch/>
        </p:blipFill>
        <p:spPr>
          <a:xfrm>
            <a:off x="153565" y="186165"/>
            <a:ext cx="3614516" cy="1348143"/>
          </a:xfrm>
          <a:prstGeom prst="rect">
            <a:avLst/>
          </a:prstGeom>
          <a:noFill/>
          <a:ln>
            <a:noFill/>
          </a:ln>
        </p:spPr>
      </p:pic>
      <p:pic>
        <p:nvPicPr>
          <p:cNvPr id="61" name="Google Shape;61;g61d6a94471_0_353"/>
          <p:cNvPicPr preferRelativeResize="0"/>
          <p:nvPr/>
        </p:nvPicPr>
        <p:blipFill rotWithShape="1">
          <a:blip r:embed="rId14">
            <a:alphaModFix/>
          </a:blip>
          <a:srcRect/>
          <a:stretch/>
        </p:blipFill>
        <p:spPr>
          <a:xfrm>
            <a:off x="153565" y="186165"/>
            <a:ext cx="3614516" cy="1348143"/>
          </a:xfrm>
          <a:prstGeom prst="rect">
            <a:avLst/>
          </a:prstGeom>
          <a:noFill/>
          <a:ln>
            <a:noFill/>
          </a:ln>
        </p:spPr>
      </p:pic>
      <p:pic>
        <p:nvPicPr>
          <p:cNvPr id="62" name="Google Shape;62;g61d6a94471_0_353"/>
          <p:cNvPicPr preferRelativeResize="0"/>
          <p:nvPr/>
        </p:nvPicPr>
        <p:blipFill rotWithShape="1">
          <a:blip r:embed="rId14">
            <a:alphaModFix/>
          </a:blip>
          <a:srcRect/>
          <a:stretch/>
        </p:blipFill>
        <p:spPr>
          <a:xfrm>
            <a:off x="153565" y="186165"/>
            <a:ext cx="3614516" cy="1348143"/>
          </a:xfrm>
          <a:prstGeom prst="rect">
            <a:avLst/>
          </a:prstGeom>
          <a:noFill/>
          <a:ln>
            <a:noFill/>
          </a:ln>
        </p:spPr>
      </p:pic>
    </p:spTree>
    <p:extLst>
      <p:ext uri="{BB962C8B-B14F-4D97-AF65-F5344CB8AC3E}">
        <p14:creationId xmlns:p14="http://schemas.microsoft.com/office/powerpoint/2010/main" val="2495596070"/>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4" r:id="rId10"/>
    <p:sldLayoutId id="214748368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oregon.gov/ode/educator-resources/assessment/Pages/Assessment-Administration-Resources.aspx#General"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mailto:dan.farley@state.or.u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2.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133600"/>
            <a:ext cx="9144000" cy="1185399"/>
          </a:xfrm>
        </p:spPr>
        <p:txBody>
          <a:bodyPr>
            <a:normAutofit/>
          </a:bodyPr>
          <a:lstStyle/>
          <a:p>
            <a:r>
              <a:rPr lang="en-US" dirty="0"/>
              <a:t>DTC Webinar</a:t>
            </a:r>
          </a:p>
        </p:txBody>
      </p:sp>
      <p:sp>
        <p:nvSpPr>
          <p:cNvPr id="28675" name="Subtitle 2"/>
          <p:cNvSpPr>
            <a:spLocks noGrp="1"/>
          </p:cNvSpPr>
          <p:nvPr>
            <p:ph type="subTitle" idx="1"/>
          </p:nvPr>
        </p:nvSpPr>
        <p:spPr>
          <a:xfrm>
            <a:off x="1524000" y="3318999"/>
            <a:ext cx="9144000" cy="2108786"/>
          </a:xfrm>
        </p:spPr>
        <p:txBody>
          <a:bodyPr/>
          <a:lstStyle/>
          <a:p>
            <a:r>
              <a:rPr lang="en-US" altLang="en-US" dirty="0" smtClean="0"/>
              <a:t>April 14, 2021</a:t>
            </a:r>
            <a:endParaRPr lang="en-US" altLang="en-US" dirty="0"/>
          </a:p>
          <a:p>
            <a:endParaRPr lang="en-US" altLang="en-US" dirty="0"/>
          </a:p>
          <a:p>
            <a:r>
              <a:rPr lang="en-US" dirty="0"/>
              <a:t>Welcome!  Thank you for joining us.  We will begin shortly.</a:t>
            </a:r>
          </a:p>
          <a:p>
            <a:endParaRPr lang="en-US" altLang="en-US" dirty="0"/>
          </a:p>
        </p:txBody>
      </p:sp>
    </p:spTree>
    <p:extLst>
      <p:ext uri="{BB962C8B-B14F-4D97-AF65-F5344CB8AC3E}">
        <p14:creationId xmlns:p14="http://schemas.microsoft.com/office/powerpoint/2010/main" val="27991472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22173" y="0"/>
            <a:ext cx="6320808" cy="930940"/>
          </a:xfrm>
        </p:spPr>
        <p:txBody>
          <a:bodyPr>
            <a:normAutofit/>
          </a:bodyPr>
          <a:lstStyle/>
          <a:p>
            <a:pPr algn="r"/>
            <a:r>
              <a:rPr lang="en-US" sz="5000" dirty="0">
                <a:solidFill>
                  <a:schemeClr val="bg1"/>
                </a:solidFill>
              </a:rPr>
              <a:t>Question &amp; Answer</a:t>
            </a:r>
          </a:p>
        </p:txBody>
      </p:sp>
      <p:pic>
        <p:nvPicPr>
          <p:cNvPr id="1026" name="Picture 2" descr="https://lh4.googleusercontent.com/yJW7uNuFz5wxljhVcsVUQ_ehJy5GGOKFh8DpLy-9Zrg9JcaenBLAI_oyS57925Wiqenae5VFKnGkNZbL2n-ZkzbufuTy2uzw1WF3IgqFunLdEGZxdWnbo9RSv_F1QU6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0982" y="1585218"/>
            <a:ext cx="5971309" cy="477704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23455" y="2573375"/>
            <a:ext cx="4170218" cy="2939266"/>
          </a:xfrm>
          <a:prstGeom prst="rect">
            <a:avLst/>
          </a:prstGeom>
        </p:spPr>
        <p:txBody>
          <a:bodyPr wrap="square">
            <a:spAutoFit/>
          </a:bodyPr>
          <a:lstStyle/>
          <a:p>
            <a:pPr>
              <a:spcBef>
                <a:spcPts val="1000"/>
              </a:spcBef>
            </a:pPr>
            <a:r>
              <a:rPr lang="en-US" sz="4000" b="1" dirty="0">
                <a:solidFill>
                  <a:srgbClr val="000000"/>
                </a:solidFill>
              </a:rPr>
              <a:t>Thoughts? </a:t>
            </a:r>
            <a:endParaRPr lang="en-US" sz="4000" dirty="0"/>
          </a:p>
          <a:p>
            <a:pPr>
              <a:spcBef>
                <a:spcPts val="1000"/>
              </a:spcBef>
            </a:pPr>
            <a:r>
              <a:rPr lang="en-US" sz="4000" b="1" dirty="0">
                <a:solidFill>
                  <a:srgbClr val="000000"/>
                </a:solidFill>
              </a:rPr>
              <a:t>Feelings? </a:t>
            </a:r>
            <a:endParaRPr lang="en-US" sz="4000" dirty="0"/>
          </a:p>
          <a:p>
            <a:pPr>
              <a:spcBef>
                <a:spcPts val="1000"/>
              </a:spcBef>
            </a:pPr>
            <a:r>
              <a:rPr lang="en-US" sz="4000" b="1" dirty="0">
                <a:solidFill>
                  <a:srgbClr val="000000"/>
                </a:solidFill>
              </a:rPr>
              <a:t>Concerns? </a:t>
            </a:r>
            <a:endParaRPr lang="en-US" sz="4000" dirty="0"/>
          </a:p>
          <a:p>
            <a:pPr>
              <a:spcBef>
                <a:spcPts val="1000"/>
              </a:spcBef>
            </a:pPr>
            <a:r>
              <a:rPr lang="en-US" sz="4000" b="1" dirty="0">
                <a:solidFill>
                  <a:srgbClr val="000000"/>
                </a:solidFill>
              </a:rPr>
              <a:t>Wonderings?</a:t>
            </a:r>
            <a:r>
              <a:rPr lang="en-US" b="1" dirty="0">
                <a:solidFill>
                  <a:srgbClr val="000000"/>
                </a:solidFill>
                <a:latin typeface="Comic Sans MS" panose="030F0702030302020204" pitchFamily="66" charset="0"/>
              </a:rPr>
              <a:t> </a:t>
            </a:r>
            <a:endParaRPr lang="en-US" dirty="0">
              <a:effectLst/>
            </a:endParaRPr>
          </a:p>
        </p:txBody>
      </p:sp>
    </p:spTree>
    <p:extLst>
      <p:ext uri="{BB962C8B-B14F-4D97-AF65-F5344CB8AC3E}">
        <p14:creationId xmlns:p14="http://schemas.microsoft.com/office/powerpoint/2010/main" val="24306129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14759-46C3-8547-B35F-6AD5FC91EB83}"/>
              </a:ext>
            </a:extLst>
          </p:cNvPr>
          <p:cNvSpPr>
            <a:spLocks noGrp="1"/>
          </p:cNvSpPr>
          <p:nvPr>
            <p:ph type="title"/>
          </p:nvPr>
        </p:nvSpPr>
        <p:spPr>
          <a:xfrm>
            <a:off x="1503218" y="0"/>
            <a:ext cx="10515600" cy="1094509"/>
          </a:xfrm>
        </p:spPr>
        <p:txBody>
          <a:bodyPr/>
          <a:lstStyle/>
          <a:p>
            <a:pPr algn="r"/>
            <a:r>
              <a:rPr lang="en-US" dirty="0">
                <a:solidFill>
                  <a:schemeClr val="bg1"/>
                </a:solidFill>
              </a:rPr>
              <a:t>Next Steps &amp; Adjourn</a:t>
            </a:r>
          </a:p>
        </p:txBody>
      </p:sp>
      <p:sp>
        <p:nvSpPr>
          <p:cNvPr id="3" name="Content Placeholder 2">
            <a:extLst>
              <a:ext uri="{FF2B5EF4-FFF2-40B4-BE49-F238E27FC236}">
                <a16:creationId xmlns:a16="http://schemas.microsoft.com/office/drawing/2014/main" id="{5D4F4505-B8B0-B34A-A23D-7361F0F9CC77}"/>
              </a:ext>
            </a:extLst>
          </p:cNvPr>
          <p:cNvSpPr>
            <a:spLocks noGrp="1"/>
          </p:cNvSpPr>
          <p:nvPr>
            <p:ph idx="1"/>
          </p:nvPr>
        </p:nvSpPr>
        <p:spPr>
          <a:xfrm>
            <a:off x="838200" y="2189018"/>
            <a:ext cx="10515600" cy="3987945"/>
          </a:xfrm>
        </p:spPr>
        <p:txBody>
          <a:bodyPr>
            <a:noAutofit/>
          </a:bodyPr>
          <a:lstStyle/>
          <a:p>
            <a:r>
              <a:rPr lang="en-US" sz="4000" dirty="0" smtClean="0"/>
              <a:t>A Q/A </a:t>
            </a:r>
            <a:r>
              <a:rPr lang="en-US" sz="4000" dirty="0"/>
              <a:t>document will be posted to the </a:t>
            </a:r>
            <a:r>
              <a:rPr lang="en-US" sz="4000" dirty="0">
                <a:hlinkClick r:id="rId3"/>
              </a:rPr>
              <a:t>Test Administration </a:t>
            </a:r>
            <a:r>
              <a:rPr lang="en-US" sz="4000" dirty="0" smtClean="0">
                <a:hlinkClick r:id="rId3"/>
              </a:rPr>
              <a:t>Resources</a:t>
            </a:r>
            <a:r>
              <a:rPr lang="en-US" sz="4000" dirty="0" smtClean="0"/>
              <a:t> page. </a:t>
            </a:r>
          </a:p>
          <a:p>
            <a:r>
              <a:rPr lang="en-US" sz="4000" dirty="0" smtClean="0"/>
              <a:t>Please contact Dan Farley at </a:t>
            </a:r>
            <a:r>
              <a:rPr lang="en-US" sz="4000" dirty="0" smtClean="0">
                <a:hlinkClick r:id="rId4"/>
              </a:rPr>
              <a:t>dan.farley@state.or.us</a:t>
            </a:r>
            <a:r>
              <a:rPr lang="en-US" sz="4000" dirty="0" smtClean="0"/>
              <a:t> if you have any subsequent questions or concerns.</a:t>
            </a:r>
          </a:p>
          <a:p>
            <a:pPr marL="0" indent="0">
              <a:buNone/>
            </a:pPr>
            <a:endParaRPr lang="en-US" sz="4000" dirty="0"/>
          </a:p>
          <a:p>
            <a:pPr marL="0" indent="0" algn="ctr">
              <a:buNone/>
            </a:pPr>
            <a:r>
              <a:rPr lang="en-US" sz="4000" dirty="0" smtClean="0"/>
              <a:t>Thank you!</a:t>
            </a:r>
            <a:endParaRPr lang="en-US" sz="4000" dirty="0"/>
          </a:p>
        </p:txBody>
      </p:sp>
    </p:spTree>
    <p:extLst>
      <p:ext uri="{BB962C8B-B14F-4D97-AF65-F5344CB8AC3E}">
        <p14:creationId xmlns:p14="http://schemas.microsoft.com/office/powerpoint/2010/main" val="38099853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71192" y="0"/>
            <a:ext cx="6022358" cy="817418"/>
          </a:xfrm>
        </p:spPr>
        <p:txBody>
          <a:bodyPr>
            <a:normAutofit/>
          </a:bodyPr>
          <a:lstStyle/>
          <a:p>
            <a:pPr algn="r"/>
            <a:r>
              <a:rPr lang="en-US" sz="4000" dirty="0" smtClean="0">
                <a:solidFill>
                  <a:schemeClr val="bg1"/>
                </a:solidFill>
              </a:rPr>
              <a:t>Quick Reminders</a:t>
            </a:r>
            <a:endParaRPr lang="en-US" sz="4000" dirty="0">
              <a:solidFill>
                <a:schemeClr val="bg1"/>
              </a:solidFill>
            </a:endParaRPr>
          </a:p>
        </p:txBody>
      </p:sp>
      <p:sp>
        <p:nvSpPr>
          <p:cNvPr id="28675" name="Subtitle 2"/>
          <p:cNvSpPr>
            <a:spLocks noGrp="1"/>
          </p:cNvSpPr>
          <p:nvPr>
            <p:ph type="subTitle" idx="1"/>
          </p:nvPr>
        </p:nvSpPr>
        <p:spPr>
          <a:xfrm>
            <a:off x="1036697" y="1875099"/>
            <a:ext cx="10740785" cy="4649887"/>
          </a:xfrm>
        </p:spPr>
        <p:txBody>
          <a:bodyPr>
            <a:noAutofit/>
          </a:bodyPr>
          <a:lstStyle/>
          <a:p>
            <a:pPr marL="342900" indent="-342900" algn="l">
              <a:buFont typeface="Arial" panose="020B0604020202020204" pitchFamily="34" charset="0"/>
              <a:buChar char="•"/>
            </a:pPr>
            <a:endParaRPr lang="en-US" altLang="en-US" sz="3200" b="1" dirty="0" smtClean="0"/>
          </a:p>
          <a:p>
            <a:pPr marL="457200" indent="-457200" algn="l">
              <a:buFont typeface="Arial" panose="020B0604020202020204" pitchFamily="34" charset="0"/>
              <a:buChar char="•"/>
            </a:pPr>
            <a:r>
              <a:rPr lang="en-US" altLang="en-US" sz="2800" b="1" dirty="0" smtClean="0"/>
              <a:t>State Assessment Plan for 2021</a:t>
            </a:r>
          </a:p>
          <a:p>
            <a:pPr marL="457200" indent="-457200" algn="l">
              <a:buFont typeface="Arial" panose="020B0604020202020204" pitchFamily="34" charset="0"/>
              <a:buChar char="•"/>
            </a:pPr>
            <a:endParaRPr lang="en-US" altLang="en-US" sz="2800" b="1" dirty="0" smtClean="0"/>
          </a:p>
          <a:p>
            <a:pPr marL="457200" indent="-457200" algn="l">
              <a:buFont typeface="Arial" panose="020B0604020202020204" pitchFamily="34" charset="0"/>
              <a:buChar char="•"/>
            </a:pPr>
            <a:endParaRPr lang="en-US" altLang="en-US" sz="2800" b="1" dirty="0"/>
          </a:p>
          <a:p>
            <a:pPr marL="457200" indent="-457200" algn="l">
              <a:buFont typeface="Arial" panose="020B0604020202020204" pitchFamily="34" charset="0"/>
              <a:buChar char="•"/>
            </a:pPr>
            <a:endParaRPr lang="en-US" altLang="en-US" sz="2800" b="1" dirty="0" smtClean="0"/>
          </a:p>
          <a:p>
            <a:pPr marL="457200" indent="-457200" algn="l">
              <a:buFont typeface="Arial" panose="020B0604020202020204" pitchFamily="34" charset="0"/>
              <a:buChar char="•"/>
            </a:pPr>
            <a:endParaRPr lang="en-US" altLang="en-US" sz="2800" b="1" dirty="0"/>
          </a:p>
          <a:p>
            <a:pPr marL="457200" indent="-457200" algn="l">
              <a:buFont typeface="Arial" panose="020B0604020202020204" pitchFamily="34" charset="0"/>
              <a:buChar char="•"/>
            </a:pPr>
            <a:endParaRPr lang="en-US" altLang="en-US" sz="2800" b="1" dirty="0" smtClean="0"/>
          </a:p>
          <a:p>
            <a:pPr marL="457200" indent="-457200" algn="l">
              <a:buFont typeface="Arial" panose="020B0604020202020204" pitchFamily="34" charset="0"/>
              <a:buChar char="•"/>
            </a:pPr>
            <a:r>
              <a:rPr lang="en-US" altLang="en-US" sz="2800" b="1" dirty="0" smtClean="0"/>
              <a:t>SEED Survey is open April 13, 2021 through June 11, 2021</a:t>
            </a:r>
          </a:p>
        </p:txBody>
      </p:sp>
      <p:pic>
        <p:nvPicPr>
          <p:cNvPr id="1026" name="Picture 2" descr="https://lh4.googleusercontent.com/8r-gxa2on3ssV-l-8sCi_tqGa9De_NYKFMlWXJLmwEygxPQlPhh4pdyKliroK8MuZpJzLwnJsAzmMmqGJmy-SCA3LvdbW3ZpyF1cBovKFh0CtCMnDxYGrlD_aTg8DA19DXRYPMQ0vz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5948" y="2928394"/>
            <a:ext cx="9636874" cy="2466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5449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5330" y="-128433"/>
            <a:ext cx="10515600" cy="1325563"/>
          </a:xfrm>
        </p:spPr>
        <p:txBody>
          <a:bodyPr/>
          <a:lstStyle/>
          <a:p>
            <a:pPr algn="r"/>
            <a:r>
              <a:rPr lang="en-US" dirty="0" smtClean="0">
                <a:solidFill>
                  <a:schemeClr val="bg1"/>
                </a:solidFill>
              </a:rPr>
              <a:t>Students in CDL</a:t>
            </a:r>
            <a:endParaRPr lang="en-US" dirty="0">
              <a:solidFill>
                <a:schemeClr val="bg1"/>
              </a:solidFill>
            </a:endParaRPr>
          </a:p>
        </p:txBody>
      </p:sp>
      <p:sp>
        <p:nvSpPr>
          <p:cNvPr id="3" name="Content Placeholder 2"/>
          <p:cNvSpPr>
            <a:spLocks noGrp="1"/>
          </p:cNvSpPr>
          <p:nvPr>
            <p:ph idx="1"/>
          </p:nvPr>
        </p:nvSpPr>
        <p:spPr>
          <a:xfrm>
            <a:off x="326571" y="2089150"/>
            <a:ext cx="11503479" cy="4279899"/>
          </a:xfrm>
        </p:spPr>
        <p:txBody>
          <a:bodyPr>
            <a:normAutofit lnSpcReduction="10000"/>
          </a:bodyPr>
          <a:lstStyle/>
          <a:p>
            <a:r>
              <a:rPr lang="en-US" sz="2400" b="1" dirty="0"/>
              <a:t>If there is a CDL student who will not be coming onto campus to test should we make sure to still get an opt out form from the parent?  I'm receiving different points of view within my district on this matter</a:t>
            </a:r>
            <a:r>
              <a:rPr lang="en-US" sz="2400" b="1" dirty="0" smtClean="0"/>
              <a:t>.</a:t>
            </a:r>
          </a:p>
          <a:p>
            <a:r>
              <a:rPr lang="en-US" sz="2400" b="1" dirty="0" smtClean="0"/>
              <a:t>Our district has </a:t>
            </a:r>
            <a:r>
              <a:rPr lang="en-US" sz="2400" b="1" dirty="0"/>
              <a:t>a four day school week with no school on Fridays. Would it be permissible to offer the optional assessments at each grade level to families on a Friday?  Also could we offer the assessments on a Friday to our students who have decided to remain in CDL</a:t>
            </a:r>
            <a:r>
              <a:rPr lang="en-US" sz="2400" b="1" dirty="0" smtClean="0"/>
              <a:t>?</a:t>
            </a:r>
          </a:p>
          <a:p>
            <a:r>
              <a:rPr lang="en-US" sz="2400" b="1" dirty="0"/>
              <a:t>If I have students that are staying in CDL do we need to code them differently as to why they are not testing</a:t>
            </a:r>
            <a:r>
              <a:rPr lang="en-US" sz="2400" b="1" dirty="0" smtClean="0"/>
              <a:t>?</a:t>
            </a:r>
            <a:endParaRPr lang="en-US" sz="2400" b="1" dirty="0"/>
          </a:p>
          <a:p>
            <a:r>
              <a:rPr lang="en-US" sz="2400" b="1" dirty="0"/>
              <a:t>Thank you for the PDF fillable assurance form. </a:t>
            </a:r>
            <a:r>
              <a:rPr lang="en-US" sz="2400" b="1" dirty="0" smtClean="0"/>
              <a:t>Can </a:t>
            </a:r>
            <a:r>
              <a:rPr lang="en-US" sz="2400" b="1" dirty="0"/>
              <a:t>we get that for STCs and Non-Test Administrators as well</a:t>
            </a:r>
            <a:r>
              <a:rPr lang="en-US" sz="2400" b="1" dirty="0" smtClean="0"/>
              <a:t>?</a:t>
            </a:r>
          </a:p>
          <a:p>
            <a:r>
              <a:rPr lang="en-US" sz="2400" b="1" dirty="0">
                <a:solidFill>
                  <a:srgbClr val="FF0000"/>
                </a:solidFill>
              </a:rPr>
              <a:t>I'd love to hear how other districts are planning to manage testing CDL </a:t>
            </a:r>
            <a:r>
              <a:rPr lang="en-US" sz="2400" b="1" dirty="0" smtClean="0">
                <a:solidFill>
                  <a:srgbClr val="FF0000"/>
                </a:solidFill>
              </a:rPr>
              <a:t>students</a:t>
            </a:r>
            <a:endParaRPr lang="en-US" sz="2400" b="1" dirty="0">
              <a:solidFill>
                <a:srgbClr val="FF0000"/>
              </a:solidFill>
            </a:endParaRPr>
          </a:p>
          <a:p>
            <a:pPr marL="0" indent="0">
              <a:buNone/>
            </a:pPr>
            <a:endParaRPr lang="en-US" sz="1800" b="1" dirty="0" smtClean="0"/>
          </a:p>
          <a:p>
            <a:endParaRPr lang="en-US" b="1"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9303345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2818" y="127001"/>
            <a:ext cx="5322482" cy="893726"/>
          </a:xfrm>
        </p:spPr>
        <p:txBody>
          <a:bodyPr/>
          <a:lstStyle/>
          <a:p>
            <a:pPr algn="r"/>
            <a:r>
              <a:rPr lang="en-US" dirty="0" smtClean="0">
                <a:solidFill>
                  <a:schemeClr val="bg1"/>
                </a:solidFill>
              </a:rPr>
              <a:t>Students in CDL, cont.</a:t>
            </a:r>
            <a:endParaRPr lang="en-US" dirty="0">
              <a:solidFill>
                <a:schemeClr val="bg1"/>
              </a:solidFill>
            </a:endParaRPr>
          </a:p>
        </p:txBody>
      </p:sp>
      <p:sp>
        <p:nvSpPr>
          <p:cNvPr id="3" name="Content Placeholder 2"/>
          <p:cNvSpPr>
            <a:spLocks noGrp="1"/>
          </p:cNvSpPr>
          <p:nvPr>
            <p:ph idx="1"/>
          </p:nvPr>
        </p:nvSpPr>
        <p:spPr>
          <a:xfrm>
            <a:off x="393700" y="2073349"/>
            <a:ext cx="10960100" cy="4086151"/>
          </a:xfrm>
        </p:spPr>
        <p:txBody>
          <a:bodyPr>
            <a:normAutofit/>
          </a:bodyPr>
          <a:lstStyle/>
          <a:p>
            <a:pPr lvl="0"/>
            <a:r>
              <a:rPr lang="en-US" sz="2400" b="1" dirty="0"/>
              <a:t>Are districts required to actively </a:t>
            </a:r>
            <a:r>
              <a:rPr lang="en-US" sz="2400" b="1" i="1" dirty="0"/>
              <a:t>invite</a:t>
            </a:r>
            <a:r>
              <a:rPr lang="en-US" sz="2400" b="1" dirty="0"/>
              <a:t> families to participate in testing if they are not attending in person?</a:t>
            </a:r>
          </a:p>
          <a:p>
            <a:pPr lvl="0"/>
            <a:r>
              <a:rPr lang="en-US" sz="2400" b="1" dirty="0"/>
              <a:t>Are districts required to actively </a:t>
            </a:r>
            <a:r>
              <a:rPr lang="en-US" sz="2400" b="1" i="1" dirty="0"/>
              <a:t>invite families to request</a:t>
            </a:r>
            <a:r>
              <a:rPr lang="en-US" sz="2400" b="1" dirty="0"/>
              <a:t> the optional tests at grade levels?</a:t>
            </a:r>
          </a:p>
          <a:p>
            <a:pPr lvl="0"/>
            <a:r>
              <a:rPr lang="en-US" sz="2400" b="1" dirty="0"/>
              <a:t>Are online schools (not CDL) required to test?</a:t>
            </a:r>
          </a:p>
          <a:p>
            <a:pPr lvl="0"/>
            <a:r>
              <a:rPr lang="en-US" sz="2400" b="1" dirty="0"/>
              <a:t>Will partially completed tests be scored?</a:t>
            </a:r>
          </a:p>
          <a:p>
            <a:pPr lvl="0"/>
            <a:r>
              <a:rPr lang="en-US" sz="2400" b="1" dirty="0"/>
              <a:t>Will districts be required to apply a code to virtual records for students who do not test because they are not attending in person?</a:t>
            </a:r>
          </a:p>
          <a:p>
            <a:r>
              <a:rPr lang="en-US" sz="2400" b="1" dirty="0"/>
              <a:t>Can you please clarify where tests scores will be accessible and the timeline for accessing them?</a:t>
            </a:r>
          </a:p>
          <a:p>
            <a:endParaRPr lang="en-US" dirty="0"/>
          </a:p>
        </p:txBody>
      </p:sp>
    </p:spTree>
    <p:extLst>
      <p:ext uri="{BB962C8B-B14F-4D97-AF65-F5344CB8AC3E}">
        <p14:creationId xmlns:p14="http://schemas.microsoft.com/office/powerpoint/2010/main" val="4223980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6"/>
          <p:cNvSpPr txBox="1">
            <a:spLocks noGrp="1"/>
          </p:cNvSpPr>
          <p:nvPr>
            <p:ph type="title"/>
          </p:nvPr>
        </p:nvSpPr>
        <p:spPr>
          <a:xfrm>
            <a:off x="4128309" y="72915"/>
            <a:ext cx="7886700" cy="1077012"/>
          </a:xfrm>
          <a:prstGeom prst="rect">
            <a:avLst/>
          </a:prstGeom>
        </p:spPr>
        <p:txBody>
          <a:bodyPr spcFirstLastPara="1" vert="horz" wrap="square" lIns="68569" tIns="34275" rIns="68569" bIns="34275" rtlCol="0" anchor="ctr" anchorCtr="0">
            <a:noAutofit/>
          </a:bodyPr>
          <a:lstStyle/>
          <a:p>
            <a:pPr algn="r"/>
            <a:r>
              <a:rPr lang="en-US" sz="4000" dirty="0" smtClean="0">
                <a:solidFill>
                  <a:schemeClr val="bg1"/>
                </a:solidFill>
                <a:latin typeface="Calibri" panose="020F0502020204030204" pitchFamily="34" charset="0"/>
              </a:rPr>
              <a:t>Opt-Out Form</a:t>
            </a:r>
            <a:endParaRPr sz="4000" dirty="0">
              <a:solidFill>
                <a:schemeClr val="bg1"/>
              </a:solidFill>
            </a:endParaRPr>
          </a:p>
        </p:txBody>
      </p:sp>
      <p:sp>
        <p:nvSpPr>
          <p:cNvPr id="2" name="Rectangle 1"/>
          <p:cNvSpPr/>
          <p:nvPr/>
        </p:nvSpPr>
        <p:spPr>
          <a:xfrm>
            <a:off x="275664" y="2259106"/>
            <a:ext cx="11503959" cy="4170372"/>
          </a:xfrm>
          <a:prstGeom prst="rect">
            <a:avLst/>
          </a:prstGeom>
        </p:spPr>
        <p:txBody>
          <a:bodyPr wrap="square">
            <a:spAutoFit/>
          </a:bodyPr>
          <a:lstStyle/>
          <a:p>
            <a:endParaRPr lang="en-US" sz="1200" dirty="0">
              <a:solidFill>
                <a:srgbClr val="000000"/>
              </a:solidFill>
              <a:latin typeface="Calibri" panose="020F0502020204030204" pitchFamily="34" charset="0"/>
            </a:endParaRPr>
          </a:p>
          <a:p>
            <a:pPr marL="285750" indent="-285750">
              <a:buFont typeface="Arial" panose="020B0604020202020204" pitchFamily="34" charset="0"/>
              <a:buChar char="•"/>
            </a:pPr>
            <a:r>
              <a:rPr lang="en-US" sz="2300" b="1" dirty="0">
                <a:latin typeface="Calibri" panose="020F0502020204030204" pitchFamily="34" charset="0"/>
                <a:cs typeface="Calibri" panose="020F0502020204030204" pitchFamily="34" charset="0"/>
              </a:rPr>
              <a:t>Can you provide some clarity as to how to access and code for students who opt out of certain </a:t>
            </a:r>
            <a:r>
              <a:rPr lang="en-US" sz="2300" b="1" dirty="0" smtClean="0">
                <a:latin typeface="Calibri" panose="020F0502020204030204" pitchFamily="34" charset="0"/>
                <a:cs typeface="Calibri" panose="020F0502020204030204" pitchFamily="34" charset="0"/>
              </a:rPr>
              <a:t>tests?</a:t>
            </a:r>
          </a:p>
          <a:p>
            <a:pPr marL="1200150" lvl="2" indent="-285750">
              <a:buFont typeface="Courier New" panose="02070309020205020404" pitchFamily="49" charset="0"/>
              <a:buChar char="o"/>
            </a:pPr>
            <a:r>
              <a:rPr lang="en-US" sz="2300" b="1" dirty="0" smtClean="0">
                <a:latin typeface="Calibri" panose="020F0502020204030204" pitchFamily="34" charset="0"/>
                <a:cs typeface="Calibri" panose="020F0502020204030204" pitchFamily="34" charset="0"/>
              </a:rPr>
              <a:t>Is </a:t>
            </a:r>
            <a:r>
              <a:rPr lang="en-US" sz="2300" b="1" dirty="0">
                <a:latin typeface="Calibri" panose="020F0502020204030204" pitchFamily="34" charset="0"/>
                <a:cs typeface="Calibri" panose="020F0502020204030204" pitchFamily="34" charset="0"/>
              </a:rPr>
              <a:t>this a DTC </a:t>
            </a:r>
            <a:r>
              <a:rPr lang="en-US" sz="2300" b="1" dirty="0" smtClean="0">
                <a:latin typeface="Calibri" panose="020F0502020204030204" pitchFamily="34" charset="0"/>
                <a:cs typeface="Calibri" panose="020F0502020204030204" pitchFamily="34" charset="0"/>
              </a:rPr>
              <a:t>responsibility?</a:t>
            </a:r>
          </a:p>
          <a:p>
            <a:pPr marL="1200150" lvl="2" indent="-285750">
              <a:buFont typeface="Courier New" panose="02070309020205020404" pitchFamily="49" charset="0"/>
              <a:buChar char="o"/>
            </a:pPr>
            <a:r>
              <a:rPr lang="en-US" sz="2300" b="1" dirty="0" smtClean="0">
                <a:latin typeface="Calibri" panose="020F0502020204030204" pitchFamily="34" charset="0"/>
                <a:cs typeface="Calibri" panose="020F0502020204030204" pitchFamily="34" charset="0"/>
              </a:rPr>
              <a:t>Do </a:t>
            </a:r>
            <a:r>
              <a:rPr lang="en-US" sz="2300" b="1" dirty="0">
                <a:latin typeface="Calibri" panose="020F0502020204030204" pitchFamily="34" charset="0"/>
                <a:cs typeface="Calibri" panose="020F0502020204030204" pitchFamily="34" charset="0"/>
              </a:rPr>
              <a:t>DTC's have access to the </a:t>
            </a:r>
            <a:r>
              <a:rPr lang="en-US" sz="2300" b="1" dirty="0" smtClean="0">
                <a:latin typeface="Calibri" panose="020F0502020204030204" pitchFamily="34" charset="0"/>
                <a:cs typeface="Calibri" panose="020F0502020204030204" pitchFamily="34" charset="0"/>
              </a:rPr>
              <a:t>database?</a:t>
            </a:r>
          </a:p>
          <a:p>
            <a:pPr marL="1200150" lvl="2" indent="-285750">
              <a:buFont typeface="Courier New" panose="02070309020205020404" pitchFamily="49" charset="0"/>
              <a:buChar char="o"/>
            </a:pPr>
            <a:r>
              <a:rPr lang="en-US" sz="2300" b="1" dirty="0" smtClean="0">
                <a:latin typeface="Calibri" panose="020F0502020204030204" pitchFamily="34" charset="0"/>
                <a:cs typeface="Calibri" panose="020F0502020204030204" pitchFamily="34" charset="0"/>
              </a:rPr>
              <a:t>I'm </a:t>
            </a:r>
            <a:r>
              <a:rPr lang="en-US" sz="2300" b="1" dirty="0">
                <a:latin typeface="Calibri" panose="020F0502020204030204" pitchFamily="34" charset="0"/>
                <a:cs typeface="Calibri" panose="020F0502020204030204" pitchFamily="34" charset="0"/>
              </a:rPr>
              <a:t>referring to page 69 of </a:t>
            </a:r>
            <a:r>
              <a:rPr lang="en-US" sz="2300" b="1" dirty="0" smtClean="0">
                <a:latin typeface="Calibri" panose="020F0502020204030204" pitchFamily="34" charset="0"/>
                <a:cs typeface="Calibri" panose="020F0502020204030204" pitchFamily="34" charset="0"/>
              </a:rPr>
              <a:t>TAM.</a:t>
            </a:r>
          </a:p>
          <a:p>
            <a:pPr marL="1200150" lvl="2" indent="-285750">
              <a:buFont typeface="Courier New" panose="02070309020205020404" pitchFamily="49" charset="0"/>
              <a:buChar char="o"/>
            </a:pPr>
            <a:r>
              <a:rPr lang="en-US" sz="2300" b="1" dirty="0" smtClean="0">
                <a:latin typeface="Calibri" panose="020F0502020204030204" pitchFamily="34" charset="0"/>
                <a:cs typeface="Calibri" panose="020F0502020204030204" pitchFamily="34" charset="0"/>
              </a:rPr>
              <a:t>I </a:t>
            </a:r>
            <a:r>
              <a:rPr lang="en-US" sz="2300" b="1" dirty="0">
                <a:latin typeface="Calibri" panose="020F0502020204030204" pitchFamily="34" charset="0"/>
                <a:cs typeface="Calibri" panose="020F0502020204030204" pitchFamily="34" charset="0"/>
              </a:rPr>
              <a:t>am unfamiliar with Student Centered Staging</a:t>
            </a:r>
            <a:r>
              <a:rPr lang="en-US" sz="2300" b="1" dirty="0" smtClean="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en-US" sz="2300" b="1" dirty="0">
                <a:latin typeface="Calibri" panose="020F0502020204030204" pitchFamily="34" charset="0"/>
                <a:cs typeface="Calibri" panose="020F0502020204030204" pitchFamily="34" charset="0"/>
              </a:rPr>
              <a:t>If a parent of an entirely online student does not have access to a printer to print the opt out form, are they allowed to send an email opting their child out</a:t>
            </a:r>
            <a:r>
              <a:rPr lang="en-US" sz="2300" b="1" dirty="0" smtClean="0">
                <a:latin typeface="Calibri" panose="020F0502020204030204" pitchFamily="34" charset="0"/>
                <a:cs typeface="Calibri" panose="020F0502020204030204" pitchFamily="34" charset="0"/>
              </a:rPr>
              <a:t>?</a:t>
            </a:r>
            <a:endParaRPr lang="en-US" sz="2300"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300" b="1" dirty="0">
                <a:latin typeface="Calibri" panose="020F0502020204030204" pitchFamily="34" charset="0"/>
                <a:cs typeface="Calibri" panose="020F0502020204030204" pitchFamily="34" charset="0"/>
              </a:rPr>
              <a:t>Are we ok attaching such an email to an opt-out form and using that as the opt out</a:t>
            </a:r>
            <a:r>
              <a:rPr lang="en-US" sz="2300" b="1" dirty="0" smtClean="0">
                <a:latin typeface="Calibri" panose="020F0502020204030204" pitchFamily="34" charset="0"/>
                <a:cs typeface="Calibri" panose="020F0502020204030204" pitchFamily="34" charset="0"/>
              </a:rPr>
              <a:t>?</a:t>
            </a:r>
            <a:endParaRPr lang="en-US" sz="2300"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300" b="1" dirty="0">
                <a:latin typeface="Calibri" panose="020F0502020204030204" pitchFamily="34" charset="0"/>
                <a:cs typeface="Calibri" panose="020F0502020204030204" pitchFamily="34" charset="0"/>
              </a:rPr>
              <a:t>We've already had this come up. Parent does not want to enter the school to pick up a form to fill out</a:t>
            </a:r>
            <a:r>
              <a:rPr lang="en-US" sz="2300" b="1" dirty="0" smtClean="0">
                <a:latin typeface="Calibri" panose="020F0502020204030204" pitchFamily="34" charset="0"/>
                <a:cs typeface="Calibri" panose="020F0502020204030204" pitchFamily="34" charset="0"/>
              </a:rPr>
              <a:t>.</a:t>
            </a:r>
            <a:endParaRPr lang="en-US" sz="2300" b="1" dirty="0"/>
          </a:p>
        </p:txBody>
      </p:sp>
    </p:spTree>
    <p:custDataLst>
      <p:tags r:id="rId1"/>
    </p:custDataLst>
    <p:extLst>
      <p:ext uri="{BB962C8B-B14F-4D97-AF65-F5344CB8AC3E}">
        <p14:creationId xmlns:p14="http://schemas.microsoft.com/office/powerpoint/2010/main" val="2931210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499" y="100415"/>
            <a:ext cx="5187951" cy="758568"/>
          </a:xfrm>
        </p:spPr>
        <p:txBody>
          <a:bodyPr>
            <a:normAutofit/>
          </a:bodyPr>
          <a:lstStyle/>
          <a:p>
            <a:pPr algn="r"/>
            <a:r>
              <a:rPr lang="en-US" sz="4000" dirty="0" smtClean="0">
                <a:solidFill>
                  <a:schemeClr val="bg1"/>
                </a:solidFill>
              </a:rPr>
              <a:t>Waiver</a:t>
            </a:r>
            <a:endParaRPr lang="en-US" sz="4000" dirty="0">
              <a:solidFill>
                <a:schemeClr val="bg1"/>
              </a:solidFill>
            </a:endParaRPr>
          </a:p>
        </p:txBody>
      </p:sp>
      <p:sp>
        <p:nvSpPr>
          <p:cNvPr id="3" name="Content Placeholder 2"/>
          <p:cNvSpPr>
            <a:spLocks noGrp="1"/>
          </p:cNvSpPr>
          <p:nvPr>
            <p:ph idx="1"/>
          </p:nvPr>
        </p:nvSpPr>
        <p:spPr>
          <a:xfrm>
            <a:off x="342900" y="2142309"/>
            <a:ext cx="11239500" cy="4415245"/>
          </a:xfrm>
        </p:spPr>
        <p:txBody>
          <a:bodyPr>
            <a:noAutofit/>
          </a:bodyPr>
          <a:lstStyle/>
          <a:p>
            <a:pPr lvl="0"/>
            <a:r>
              <a:rPr lang="en-US" sz="2200" b="1" dirty="0" smtClean="0"/>
              <a:t>I </a:t>
            </a:r>
            <a:r>
              <a:rPr lang="en-US" sz="2200" b="1" dirty="0"/>
              <a:t>understand that ODE cannot give direction on policy if it is not yet officially confirmed. </a:t>
            </a:r>
            <a:r>
              <a:rPr lang="en-US" sz="2200" b="1" dirty="0" smtClean="0"/>
              <a:t>However</a:t>
            </a:r>
            <a:r>
              <a:rPr lang="en-US" sz="2200" b="1" dirty="0"/>
              <a:t>, I am wondering what harm could come of districts to go ahead and plan (and hope) for the amended assessment waiver request (that asks for the administration of selective summative assessments per grade)?  Then after an official decision is made by the USDE, add the other assessments as needed, IF needed. Is this poor planning? </a:t>
            </a:r>
            <a:endParaRPr lang="en-US" sz="2200" b="1" dirty="0" smtClean="0"/>
          </a:p>
          <a:p>
            <a:pPr lvl="0"/>
            <a:r>
              <a:rPr lang="en-US" sz="2200" b="1" dirty="0" smtClean="0"/>
              <a:t>District </a:t>
            </a:r>
            <a:r>
              <a:rPr lang="en-US" sz="2200" b="1" dirty="0"/>
              <a:t>accountability is a number one worry in everyone's mind.  </a:t>
            </a:r>
          </a:p>
          <a:p>
            <a:pPr lvl="0"/>
            <a:r>
              <a:rPr lang="en-US" sz="2200" b="1" dirty="0"/>
              <a:t>Still unclear as to the accountability piece.  Is it official we no longer have a participation percentage requirement?  I mean...AT ALL?</a:t>
            </a:r>
          </a:p>
          <a:p>
            <a:pPr lvl="0"/>
            <a:r>
              <a:rPr lang="en-US" sz="2200" b="1" dirty="0"/>
              <a:t>Obviously every district is having issues with not only student success, but student communication. </a:t>
            </a:r>
            <a:r>
              <a:rPr lang="en-US" sz="2200" b="1" dirty="0" smtClean="0"/>
              <a:t>The </a:t>
            </a:r>
            <a:r>
              <a:rPr lang="en-US" sz="2200" b="1" dirty="0"/>
              <a:t>parent communication is trying as well...we expect to have a less than desirable compliance with opt-out forms.  How will this affect districts when we will likely have the proverbial </a:t>
            </a:r>
            <a:r>
              <a:rPr lang="en-US" sz="2200" b="1" i="1" dirty="0"/>
              <a:t>lead the horse to water but can't get him to drink</a:t>
            </a:r>
            <a:r>
              <a:rPr lang="en-US" sz="2200" b="1" dirty="0"/>
              <a:t> problem?</a:t>
            </a:r>
          </a:p>
          <a:p>
            <a:pPr marL="0" indent="0">
              <a:buNone/>
            </a:pPr>
            <a:endParaRPr lang="en-US" sz="900" dirty="0"/>
          </a:p>
        </p:txBody>
      </p:sp>
    </p:spTree>
    <p:extLst>
      <p:ext uri="{BB962C8B-B14F-4D97-AF65-F5344CB8AC3E}">
        <p14:creationId xmlns:p14="http://schemas.microsoft.com/office/powerpoint/2010/main" val="10988538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5250" y="127000"/>
            <a:ext cx="5226050" cy="870527"/>
          </a:xfrm>
        </p:spPr>
        <p:txBody>
          <a:bodyPr/>
          <a:lstStyle/>
          <a:p>
            <a:pPr algn="r"/>
            <a:r>
              <a:rPr lang="en-US" dirty="0" smtClean="0">
                <a:solidFill>
                  <a:schemeClr val="bg1"/>
                </a:solidFill>
              </a:rPr>
              <a:t>Science</a:t>
            </a:r>
            <a:endParaRPr lang="en-US" dirty="0">
              <a:solidFill>
                <a:schemeClr val="bg1"/>
              </a:solidFill>
            </a:endParaRPr>
          </a:p>
        </p:txBody>
      </p:sp>
      <p:sp>
        <p:nvSpPr>
          <p:cNvPr id="3" name="Content Placeholder 2"/>
          <p:cNvSpPr>
            <a:spLocks noGrp="1"/>
          </p:cNvSpPr>
          <p:nvPr>
            <p:ph idx="1"/>
          </p:nvPr>
        </p:nvSpPr>
        <p:spPr>
          <a:xfrm>
            <a:off x="632012" y="1981201"/>
            <a:ext cx="10650070" cy="3565712"/>
          </a:xfrm>
        </p:spPr>
        <p:txBody>
          <a:bodyPr>
            <a:normAutofit/>
          </a:bodyPr>
          <a:lstStyle/>
          <a:p>
            <a:endParaRPr lang="en-US" dirty="0"/>
          </a:p>
          <a:p>
            <a:r>
              <a:rPr lang="en-US" dirty="0"/>
              <a:t> </a:t>
            </a:r>
            <a:r>
              <a:rPr lang="en-US" b="1" dirty="0"/>
              <a:t>I read where the parent needs to submit a written letter/notice to the district if they do not want their student to take the science test.  Should a district make their own opt out/exemption form for science for parent use?</a:t>
            </a:r>
          </a:p>
          <a:p>
            <a:pPr marL="0" indent="0">
              <a:buNone/>
            </a:pPr>
            <a:endParaRPr lang="en-US" dirty="0"/>
          </a:p>
        </p:txBody>
      </p:sp>
    </p:spTree>
    <p:extLst>
      <p:ext uri="{BB962C8B-B14F-4D97-AF65-F5344CB8AC3E}">
        <p14:creationId xmlns:p14="http://schemas.microsoft.com/office/powerpoint/2010/main" val="20949947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35550" y="298450"/>
            <a:ext cx="6762056" cy="1066800"/>
          </a:xfrm>
        </p:spPr>
        <p:txBody>
          <a:bodyPr>
            <a:normAutofit fontScale="90000"/>
          </a:bodyPr>
          <a:lstStyle/>
          <a:p>
            <a:pPr algn="r"/>
            <a:r>
              <a:rPr lang="en-US" sz="4000" dirty="0" smtClean="0">
                <a:solidFill>
                  <a:schemeClr val="bg1"/>
                </a:solidFill>
              </a:rPr>
              <a:t>Optional Assessments</a:t>
            </a:r>
            <a:r>
              <a:rPr lang="en-US" sz="4400" dirty="0"/>
              <a:t/>
            </a:r>
            <a:br>
              <a:rPr lang="en-US" sz="4400" dirty="0"/>
            </a:br>
            <a:endParaRPr lang="en-US" sz="4000" dirty="0">
              <a:solidFill>
                <a:schemeClr val="bg1"/>
              </a:solidFill>
            </a:endParaRPr>
          </a:p>
        </p:txBody>
      </p:sp>
      <p:sp>
        <p:nvSpPr>
          <p:cNvPr id="28675" name="Subtitle 2"/>
          <p:cNvSpPr>
            <a:spLocks noGrp="1"/>
          </p:cNvSpPr>
          <p:nvPr>
            <p:ph type="subTitle" idx="1"/>
          </p:nvPr>
        </p:nvSpPr>
        <p:spPr>
          <a:xfrm>
            <a:off x="698500" y="2336800"/>
            <a:ext cx="10585450" cy="3747993"/>
          </a:xfrm>
        </p:spPr>
        <p:txBody>
          <a:bodyPr>
            <a:noAutofit/>
          </a:bodyPr>
          <a:lstStyle/>
          <a:p>
            <a:pPr marL="342900" indent="-342900" algn="l">
              <a:buFont typeface="Arial" panose="020B0604020202020204" pitchFamily="34" charset="0"/>
              <a:buChar char="•"/>
            </a:pPr>
            <a:r>
              <a:rPr lang="en-US" sz="2800" b="1" dirty="0">
                <a:solidFill>
                  <a:srgbClr val="FF0000"/>
                </a:solidFill>
              </a:rPr>
              <a:t>I would like to know how other districts will be collecting and scheduling parent requests for administering the optional assessments.  I see the need for establishing a cutoff date for requests in order to effectively plan for administration of these.</a:t>
            </a:r>
          </a:p>
          <a:p>
            <a:pPr marL="342900" indent="-342900" algn="l">
              <a:buFont typeface="Arial" panose="020B0604020202020204" pitchFamily="34" charset="0"/>
              <a:buChar char="•"/>
            </a:pPr>
            <a:endParaRPr lang="en-US" sz="2800" b="1" dirty="0"/>
          </a:p>
        </p:txBody>
      </p:sp>
    </p:spTree>
    <p:extLst>
      <p:ext uri="{BB962C8B-B14F-4D97-AF65-F5344CB8AC3E}">
        <p14:creationId xmlns:p14="http://schemas.microsoft.com/office/powerpoint/2010/main" val="40490974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07086" y="130629"/>
            <a:ext cx="3902528" cy="840921"/>
          </a:xfrm>
        </p:spPr>
        <p:txBody>
          <a:bodyPr>
            <a:normAutofit fontScale="90000"/>
          </a:bodyPr>
          <a:lstStyle/>
          <a:p>
            <a:r>
              <a:rPr lang="en-US" dirty="0">
                <a:solidFill>
                  <a:schemeClr val="bg1"/>
                </a:solidFill>
              </a:rPr>
              <a:t>PSAT</a:t>
            </a:r>
            <a:endParaRPr lang="en-US" dirty="0">
              <a:solidFill>
                <a:schemeClr val="bg1"/>
              </a:solidFill>
            </a:endParaRPr>
          </a:p>
        </p:txBody>
      </p:sp>
      <p:sp>
        <p:nvSpPr>
          <p:cNvPr id="3" name="Subtitle 2"/>
          <p:cNvSpPr>
            <a:spLocks noGrp="1"/>
          </p:cNvSpPr>
          <p:nvPr>
            <p:ph type="subTitle" idx="1"/>
          </p:nvPr>
        </p:nvSpPr>
        <p:spPr>
          <a:xfrm>
            <a:off x="938893" y="2677885"/>
            <a:ext cx="9729107" cy="2898321"/>
          </a:xfrm>
        </p:spPr>
        <p:txBody>
          <a:bodyPr>
            <a:normAutofit/>
          </a:bodyPr>
          <a:lstStyle/>
          <a:p>
            <a:pPr marL="342900" indent="-342900" algn="l">
              <a:buFont typeface="Arial" panose="020B0604020202020204" pitchFamily="34" charset="0"/>
              <a:buChar char="•"/>
            </a:pPr>
            <a:r>
              <a:rPr lang="en-US" sz="2800" b="1" dirty="0"/>
              <a:t>C</a:t>
            </a:r>
            <a:r>
              <a:rPr lang="en-US" sz="2800" b="1" dirty="0" smtClean="0"/>
              <a:t>an </a:t>
            </a:r>
            <a:r>
              <a:rPr lang="en-US" sz="2800" b="1" dirty="0"/>
              <a:t>we get an update on the RFP process for the sophomore college entrance testing?</a:t>
            </a:r>
            <a:endParaRPr lang="en-US" sz="2800" b="1" dirty="0"/>
          </a:p>
        </p:txBody>
      </p:sp>
    </p:spTree>
    <p:extLst>
      <p:ext uri="{BB962C8B-B14F-4D97-AF65-F5344CB8AC3E}">
        <p14:creationId xmlns:p14="http://schemas.microsoft.com/office/powerpoint/2010/main" val="21032738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0.2|15.7"/>
</p:tagLst>
</file>

<file path=ppt/theme/theme1.xml><?xml version="1.0" encoding="utf-8"?>
<a:theme xmlns:a="http://schemas.openxmlformats.org/drawingml/2006/main" name="ODE_Powerpoint Template B">
  <a:themeElements>
    <a:clrScheme name="ODE-blue links">
      <a:dk1>
        <a:sysClr val="windowText" lastClr="000000"/>
      </a:dk1>
      <a:lt1>
        <a:sysClr val="window" lastClr="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D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695_ODE_Powerpoint Template-standard_2017.potx" id="{1C7C9591-0F56-4626-B1BA-C39AEEF34B76}" vid="{BD8C16AE-534C-4634-A8F2-EC416CD1064F}"/>
    </a:ext>
  </a:extLst>
</a:theme>
</file>

<file path=ppt/theme/theme2.xml><?xml version="1.0" encoding="utf-8"?>
<a:theme xmlns:a="http://schemas.openxmlformats.org/drawingml/2006/main" name="1_ODE_Powerpoint Template B">
  <a:themeElements>
    <a:clrScheme name="ODE-blue links">
      <a:dk1>
        <a:srgbClr val="000000"/>
      </a:dk1>
      <a:lt1>
        <a:srgbClr val="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E426A0BE1DCD4282029129806F0353" ma:contentTypeVersion="8" ma:contentTypeDescription="Create a new document." ma:contentTypeScope="" ma:versionID="2fa6e710697f4022c0d5a648e4491bb5">
  <xsd:schema xmlns:xsd="http://www.w3.org/2001/XMLSchema" xmlns:xs="http://www.w3.org/2001/XMLSchema" xmlns:p="http://schemas.microsoft.com/office/2006/metadata/properties" xmlns:ns1="http://schemas.microsoft.com/sharepoint/v3" xmlns:ns2="826a7eb6-1fc1-4229-aedf-6a10bdcdc31e" xmlns:ns3="54031767-dd6d-417c-ab73-583408f47564" targetNamespace="http://schemas.microsoft.com/office/2006/metadata/properties" ma:root="true" ma:fieldsID="256e605d0e29d97c9081fe2632c68745" ns1:_="" ns2:_="" ns3:_="">
    <xsd:import namespace="http://schemas.microsoft.com/sharepoint/v3"/>
    <xsd:import namespace="826a7eb6-1fc1-4229-aedf-6a10bdcdc31e"/>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26a7eb6-1fc1-4229-aedf-6a10bdcdc31e"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stimated_x0020_Creation_x0020_Date xmlns="826a7eb6-1fc1-4229-aedf-6a10bdcdc31e" xsi:nil="true"/>
    <Remediation_x0020_Date xmlns="826a7eb6-1fc1-4229-aedf-6a10bdcdc31e">2021-04-19T21:34:39+00:00</Remediation_x0020_Date>
    <PublishingExpirationDate xmlns="http://schemas.microsoft.com/sharepoint/v3" xsi:nil="true"/>
    <PublishingStartDate xmlns="http://schemas.microsoft.com/sharepoint/v3" xsi:nil="true"/>
    <Priority xmlns="826a7eb6-1fc1-4229-aedf-6a10bdcdc31e">New</Priority>
  </documentManagement>
</p:properties>
</file>

<file path=customXml/itemProps1.xml><?xml version="1.0" encoding="utf-8"?>
<ds:datastoreItem xmlns:ds="http://schemas.openxmlformats.org/officeDocument/2006/customXml" ds:itemID="{4E8992EB-A16C-41F7-9BFF-DDBE8EA359D2}"/>
</file>

<file path=customXml/itemProps2.xml><?xml version="1.0" encoding="utf-8"?>
<ds:datastoreItem xmlns:ds="http://schemas.openxmlformats.org/officeDocument/2006/customXml" ds:itemID="{AB9671CA-8565-4D66-B417-44050356CCF4}"/>
</file>

<file path=customXml/itemProps3.xml><?xml version="1.0" encoding="utf-8"?>
<ds:datastoreItem xmlns:ds="http://schemas.openxmlformats.org/officeDocument/2006/customXml" ds:itemID="{B32F1966-4473-4149-85DD-499F002C322F}"/>
</file>

<file path=docProps/app.xml><?xml version="1.0" encoding="utf-8"?>
<Properties xmlns="http://schemas.openxmlformats.org/officeDocument/2006/extended-properties" xmlns:vt="http://schemas.openxmlformats.org/officeDocument/2006/docPropsVTypes">
  <Template>ode_powerpoint-template-b</Template>
  <TotalTime>2700</TotalTime>
  <Words>1748</Words>
  <Application>Microsoft Office PowerPoint</Application>
  <PresentationFormat>Widescreen</PresentationFormat>
  <Paragraphs>129</Paragraphs>
  <Slides>11</Slides>
  <Notes>11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Arial</vt:lpstr>
      <vt:lpstr>Calibri</vt:lpstr>
      <vt:lpstr>Comic Sans MS</vt:lpstr>
      <vt:lpstr>Courier New</vt:lpstr>
      <vt:lpstr>Times New Roman</vt:lpstr>
      <vt:lpstr>ODE_Powerpoint Template B</vt:lpstr>
      <vt:lpstr>1_ODE_Powerpoint Template B</vt:lpstr>
      <vt:lpstr>DTC Webinar</vt:lpstr>
      <vt:lpstr>Quick Reminders</vt:lpstr>
      <vt:lpstr>Students in CDL</vt:lpstr>
      <vt:lpstr>Students in CDL, cont.</vt:lpstr>
      <vt:lpstr>Opt-Out Form</vt:lpstr>
      <vt:lpstr>Waiver</vt:lpstr>
      <vt:lpstr>Science</vt:lpstr>
      <vt:lpstr>Optional Assessments </vt:lpstr>
      <vt:lpstr>PSAT</vt:lpstr>
      <vt:lpstr>Question &amp; Answer</vt:lpstr>
      <vt:lpstr>Next Steps &amp; Adjourn</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2017-18 DTC Training WebEx Required for All DTCs</dc:title>
  <dc:creator>WOLCOTT Ben - ODE</dc:creator>
  <cp:lastModifiedBy>MARTINEZ Carla - ODE</cp:lastModifiedBy>
  <cp:revision>344</cp:revision>
  <cp:lastPrinted>2018-11-05T16:57:42Z</cp:lastPrinted>
  <dcterms:created xsi:type="dcterms:W3CDTF">2018-06-14T19:26:51Z</dcterms:created>
  <dcterms:modified xsi:type="dcterms:W3CDTF">2021-04-13T22:28:41Z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0x010100ACE426A0BE1DCD4282029129806F0353</vt:lpwstr>
  </property>
</Properties>
</file>