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handoutMasterIdLst>
    <p:handoutMasterId r:id="rId16"/>
  </p:handoutMasterIdLst>
  <p:sldIdLst>
    <p:sldId id="257" r:id="rId2"/>
    <p:sldId id="260" r:id="rId3"/>
    <p:sldId id="290" r:id="rId4"/>
    <p:sldId id="291" r:id="rId5"/>
    <p:sldId id="292" r:id="rId6"/>
    <p:sldId id="293" r:id="rId7"/>
    <p:sldId id="294" r:id="rId8"/>
    <p:sldId id="295" r:id="rId9"/>
    <p:sldId id="296" r:id="rId10"/>
    <p:sldId id="283" r:id="rId11"/>
    <p:sldId id="289" r:id="rId12"/>
    <p:sldId id="261" r:id="rId13"/>
    <p:sldId id="26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LEY Dan - ODE" initials="FD-O" lastIdx="2" clrIdx="0">
    <p:extLst>
      <p:ext uri="{19B8F6BF-5375-455C-9EA6-DF929625EA0E}">
        <p15:presenceInfo xmlns:p15="http://schemas.microsoft.com/office/powerpoint/2012/main" userId="12c77d4b-e4af-44ab-98f9-d907f9fe7a39" providerId="Windows Live"/>
      </p:ext>
    </p:extLst>
  </p:cmAuthor>
  <p:cmAuthor id="2" name="LEDOUX Renee - ODE" initials="LR-O" lastIdx="1" clrIdx="1">
    <p:extLst>
      <p:ext uri="{19B8F6BF-5375-455C-9EA6-DF929625EA0E}">
        <p15:presenceInfo xmlns:p15="http://schemas.microsoft.com/office/powerpoint/2012/main" userId="S-1-5-21-2237050375-1962090969-1930583096-40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3" autoAdjust="0"/>
    <p:restoredTop sz="76055" autoAdjust="0"/>
  </p:normalViewPr>
  <p:slideViewPr>
    <p:cSldViewPr snapToGrid="0">
      <p:cViewPr varScale="1">
        <p:scale>
          <a:sx n="78" d="100"/>
          <a:sy n="78" d="100"/>
        </p:scale>
        <p:origin x="9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93E0A7-A04C-A640-8322-F38C2603C2F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52625C-71CF-3A47-AC37-D84403FEFE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F71E9D-7970-2A40-AA6A-092CD383EC88}" type="datetimeFigureOut">
              <a:rPr lang="en-US" smtClean="0"/>
              <a:t>6/10/2020</a:t>
            </a:fld>
            <a:endParaRPr lang="en-US" dirty="0"/>
          </a:p>
        </p:txBody>
      </p:sp>
      <p:sp>
        <p:nvSpPr>
          <p:cNvPr id="4" name="Footer Placeholder 3">
            <a:extLst>
              <a:ext uri="{FF2B5EF4-FFF2-40B4-BE49-F238E27FC236}">
                <a16:creationId xmlns:a16="http://schemas.microsoft.com/office/drawing/2014/main" id="{B170BCA0-1A25-B84F-9C54-AA73EF1438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C9C028-78F8-9A41-82DC-4133055F506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D899D-93D9-4244-9B16-388953FAFCE4}" type="slidenum">
              <a:rPr lang="en-US" smtClean="0"/>
              <a:t>‹#›</a:t>
            </a:fld>
            <a:endParaRPr lang="en-US" dirty="0"/>
          </a:p>
        </p:txBody>
      </p:sp>
    </p:spTree>
    <p:extLst>
      <p:ext uri="{BB962C8B-B14F-4D97-AF65-F5344CB8AC3E}">
        <p14:creationId xmlns:p14="http://schemas.microsoft.com/office/powerpoint/2010/main" val="3229673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590CD4-6A26-4951-8481-D17485392A16}" type="datetimeFigureOut">
              <a:rPr lang="en-US" smtClean="0"/>
              <a:t>6/10/2020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8D8570-03E9-477E-B428-A4E0784B98A6}" type="slidenum">
              <a:rPr lang="en-US" smtClean="0"/>
              <a:t>‹#›</a:t>
            </a:fld>
            <a:endParaRPr lang="en-US" dirty="0"/>
          </a:p>
        </p:txBody>
      </p:sp>
    </p:spTree>
    <p:extLst>
      <p:ext uri="{BB962C8B-B14F-4D97-AF65-F5344CB8AC3E}">
        <p14:creationId xmlns:p14="http://schemas.microsoft.com/office/powerpoint/2010/main" val="171993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tatesmanjournal.com/story/news/education/2020/03/25/oregon-public-universities-no-longer-require-sat-act-scores-admission-uo-osu-coronavirus/5084138002/"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universityofcalifornia.edu/press-room/university-california-board-regents-approves-changes-standardized-testing-requirem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113297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Ben </a:t>
            </a:r>
          </a:p>
          <a:p>
            <a:r>
              <a:rPr lang="en-US" baseline="0" dirty="0" smtClean="0"/>
              <a:t>Reporting: Josh </a:t>
            </a:r>
            <a:r>
              <a:rPr lang="en-US" baseline="0" dirty="0" err="1" smtClean="0"/>
              <a:t>Rew</a:t>
            </a:r>
            <a:r>
              <a:rPr lang="en-US" baseline="0" dirty="0" smtClean="0"/>
              <a:t> may have information to contribute here.</a:t>
            </a:r>
          </a:p>
          <a:p>
            <a:r>
              <a:rPr lang="en-US" baseline="0" dirty="0" smtClean="0"/>
              <a:t>Monitoring: Students who are in monitoring status would not normally take the ELPA Summative, so they would not have a score from this year even if there had been no COVID-related closures. Therefore, 2019-20 should count as a year of monitoring for students who have exited EL status.</a:t>
            </a:r>
          </a:p>
          <a:p>
            <a:r>
              <a:rPr lang="en-US" baseline="0" dirty="0" smtClean="0"/>
              <a:t>If this question concerns students who had EL status in 2019-20 and exit early in 2020-21 without an ELPA Summative score, then the 2020-21 school year would count as a first year of monitoring.</a:t>
            </a:r>
          </a:p>
          <a:p>
            <a:r>
              <a:rPr lang="en-US" baseline="0" dirty="0" smtClean="0"/>
              <a:t>If neither of these answers addresses the intended question, we will need more context.</a:t>
            </a:r>
          </a:p>
        </p:txBody>
      </p:sp>
      <p:sp>
        <p:nvSpPr>
          <p:cNvPr id="4" name="Slide Number Placeholder 3"/>
          <p:cNvSpPr>
            <a:spLocks noGrp="1"/>
          </p:cNvSpPr>
          <p:nvPr>
            <p:ph type="sldNum" sz="quarter" idx="10"/>
          </p:nvPr>
        </p:nvSpPr>
        <p:spPr/>
        <p:txBody>
          <a:bodyPr/>
          <a:lstStyle/>
          <a:p>
            <a:fld id="{838D8570-03E9-477E-B428-A4E0784B98A6}" type="slidenum">
              <a:rPr lang="en-US" smtClean="0"/>
              <a:t>10</a:t>
            </a:fld>
            <a:endParaRPr lang="en-US" dirty="0"/>
          </a:p>
        </p:txBody>
      </p:sp>
    </p:spTree>
    <p:extLst>
      <p:ext uri="{BB962C8B-B14F-4D97-AF65-F5344CB8AC3E}">
        <p14:creationId xmlns:p14="http://schemas.microsoft.com/office/powerpoint/2010/main" val="501993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a:t>
            </a:r>
          </a:p>
          <a:p>
            <a:r>
              <a:rPr lang="en-US" dirty="0" smtClean="0"/>
              <a:t>It is not possible to break the ELPA Screener</a:t>
            </a:r>
            <a:r>
              <a:rPr lang="en-US" baseline="0" dirty="0" smtClean="0"/>
              <a:t> into separate components and administer only one component.</a:t>
            </a:r>
          </a:p>
          <a:p>
            <a:endParaRPr lang="en-US" baseline="0" dirty="0" smtClean="0"/>
          </a:p>
          <a:p>
            <a:r>
              <a:rPr lang="en-US" baseline="0" dirty="0" smtClean="0"/>
              <a:t>ODE understands that testing students who did not complete the Summative in spring of 2020, combined with the need to screen students who enrolled during and after the period of COVID-related school closures, represents a significant testing load in an already crowded portion of the school year. ODE is looking for ways to help reduce this burden, such as allowing unique screening during the summer and an extended window for unique screening, with flexibility for districts on when and in which order to test students.</a:t>
            </a:r>
          </a:p>
          <a:p>
            <a:endParaRPr lang="en-US" baseline="0" dirty="0" smtClean="0"/>
          </a:p>
          <a:p>
            <a:r>
              <a:rPr lang="en-US" baseline="0" dirty="0" smtClean="0"/>
              <a:t>Practice step 1 is intended for students who may be encountering the ELPA interface for the first time. While some students may find it useful to explore the Practice step to renew their familiarity with the ELPA interface, students who have prior experience on ELPA may choose proceed through the Practice step quite rapidly.</a:t>
            </a:r>
          </a:p>
          <a:p>
            <a:endParaRPr lang="en-US" baseline="0" dirty="0" smtClean="0"/>
          </a:p>
          <a:p>
            <a:r>
              <a:rPr lang="en-US" baseline="0" dirty="0" smtClean="0"/>
              <a:t>2019-20 OR data indicate that for students who are clearly not Proficient, screening is usually completed in fewer than 20 minutes. For students who are close to Proficient, screening usually is completed in fewer than 60 minutes. (“Usually” means 75</a:t>
            </a:r>
            <a:r>
              <a:rPr lang="en-US" baseline="30000" dirty="0" smtClean="0"/>
              <a:t>th</a:t>
            </a:r>
            <a:r>
              <a:rPr lang="en-US" baseline="0" dirty="0" smtClean="0"/>
              <a:t> percentile.)</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11</a:t>
            </a:fld>
            <a:endParaRPr lang="en-US" dirty="0"/>
          </a:p>
        </p:txBody>
      </p:sp>
    </p:spTree>
    <p:extLst>
      <p:ext uri="{BB962C8B-B14F-4D97-AF65-F5344CB8AC3E}">
        <p14:creationId xmlns:p14="http://schemas.microsoft.com/office/powerpoint/2010/main" val="394797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12</a:t>
            </a:fld>
            <a:endParaRPr lang="en-US" altLang="en-US" dirty="0"/>
          </a:p>
        </p:txBody>
      </p:sp>
    </p:spTree>
    <p:extLst>
      <p:ext uri="{BB962C8B-B14F-4D97-AF65-F5344CB8AC3E}">
        <p14:creationId xmlns:p14="http://schemas.microsoft.com/office/powerpoint/2010/main" val="361200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13</a:t>
            </a:fld>
            <a:endParaRPr lang="en-US" dirty="0"/>
          </a:p>
        </p:txBody>
      </p:sp>
    </p:spTree>
    <p:extLst>
      <p:ext uri="{BB962C8B-B14F-4D97-AF65-F5344CB8AC3E}">
        <p14:creationId xmlns:p14="http://schemas.microsoft.com/office/powerpoint/2010/main" val="382792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spcBef>
                <a:spcPct val="30000"/>
              </a:spcBef>
              <a:defRPr sz="1200">
                <a:solidFill>
                  <a:schemeClr val="tx1"/>
                </a:solidFill>
                <a:latin typeface="Times New Roman" panose="02020603050405020304" pitchFamily="18" charset="0"/>
              </a:defRPr>
            </a:lvl1pPr>
            <a:lvl2pPr marL="757066" indent="-291179" defTabSz="949568">
              <a:spcBef>
                <a:spcPct val="30000"/>
              </a:spcBef>
              <a:defRPr sz="1200">
                <a:solidFill>
                  <a:schemeClr val="tx1"/>
                </a:solidFill>
                <a:latin typeface="Times New Roman" panose="02020603050405020304" pitchFamily="18" charset="0"/>
              </a:defRPr>
            </a:lvl2pPr>
            <a:lvl3pPr marL="1164717" indent="-232943" defTabSz="949568">
              <a:spcBef>
                <a:spcPct val="30000"/>
              </a:spcBef>
              <a:defRPr sz="1200">
                <a:solidFill>
                  <a:schemeClr val="tx1"/>
                </a:solidFill>
                <a:latin typeface="Times New Roman" panose="02020603050405020304" pitchFamily="18" charset="0"/>
              </a:defRPr>
            </a:lvl3pPr>
            <a:lvl4pPr marL="1630604" indent="-232943" defTabSz="949568">
              <a:spcBef>
                <a:spcPct val="30000"/>
              </a:spcBef>
              <a:defRPr sz="1200">
                <a:solidFill>
                  <a:schemeClr val="tx1"/>
                </a:solidFill>
                <a:latin typeface="Times New Roman" panose="02020603050405020304" pitchFamily="18" charset="0"/>
              </a:defRPr>
            </a:lvl4pPr>
            <a:lvl5pPr marL="2096491" indent="-232943" defTabSz="949568">
              <a:spcBef>
                <a:spcPct val="30000"/>
              </a:spcBef>
              <a:defRPr sz="1200">
                <a:solidFill>
                  <a:schemeClr val="tx1"/>
                </a:solidFill>
                <a:latin typeface="Times New Roman" panose="02020603050405020304" pitchFamily="18" charset="0"/>
              </a:defRPr>
            </a:lvl5pPr>
            <a:lvl6pPr marL="2562377" indent="-232943" defTabSz="949568" eaLnBrk="0" fontAlgn="base" hangingPunct="0">
              <a:spcBef>
                <a:spcPct val="30000"/>
              </a:spcBef>
              <a:spcAft>
                <a:spcPct val="0"/>
              </a:spcAft>
              <a:defRPr sz="1200">
                <a:solidFill>
                  <a:schemeClr val="tx1"/>
                </a:solidFill>
                <a:latin typeface="Times New Roman" panose="02020603050405020304" pitchFamily="18" charset="0"/>
              </a:defRPr>
            </a:lvl6pPr>
            <a:lvl7pPr marL="3028264" indent="-232943" defTabSz="949568" eaLnBrk="0" fontAlgn="base" hangingPunct="0">
              <a:spcBef>
                <a:spcPct val="30000"/>
              </a:spcBef>
              <a:spcAft>
                <a:spcPct val="0"/>
              </a:spcAft>
              <a:defRPr sz="1200">
                <a:solidFill>
                  <a:schemeClr val="tx1"/>
                </a:solidFill>
                <a:latin typeface="Times New Roman" panose="02020603050405020304" pitchFamily="18" charset="0"/>
              </a:defRPr>
            </a:lvl7pPr>
            <a:lvl8pPr marL="3494151" indent="-232943" defTabSz="949568" eaLnBrk="0" fontAlgn="base" hangingPunct="0">
              <a:spcBef>
                <a:spcPct val="30000"/>
              </a:spcBef>
              <a:spcAft>
                <a:spcPct val="0"/>
              </a:spcAft>
              <a:defRPr sz="1200">
                <a:solidFill>
                  <a:schemeClr val="tx1"/>
                </a:solidFill>
                <a:latin typeface="Times New Roman" panose="02020603050405020304" pitchFamily="18" charset="0"/>
              </a:defRPr>
            </a:lvl8pPr>
            <a:lvl9pPr marL="3960038" indent="-232943" defTabSz="94956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FAB8B7-C0D0-4ECC-8C7F-5077270E4120}"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0787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dirty="0" smtClean="0"/>
          </a:p>
          <a:p>
            <a:r>
              <a:rPr lang="en-US" dirty="0" smtClean="0"/>
              <a:t>We must understand</a:t>
            </a:r>
            <a:r>
              <a:rPr lang="en-US" baseline="0" dirty="0" smtClean="0"/>
              <a:t> that none of us know how this school year will transpire and we may need to pivot any number of directions in order to respond to the pandemic. That said, our current plan is to meet our federal and state testing requirements in 2020-21, meaning that statewide assessments, both general and alternate, for ELA and math will be required for Grades 3-8 &amp; 11 and Grades 5, 8, &amp; 11 for science. </a:t>
            </a:r>
          </a:p>
          <a:p>
            <a:endParaRPr lang="en-US" baseline="0" dirty="0" smtClean="0"/>
          </a:p>
          <a:p>
            <a:r>
              <a:rPr lang="en-US" baseline="0" dirty="0" smtClean="0"/>
              <a:t>We need to clearly delineate between state, district, and school accountability expectations around our Grade 11 assessment as separate from our Essential Skills expectations. The Essential Skills expectations have potentially high stakes decisions associated with the outcomes for individual students. At this time, all Essential Skills requirements are expected to be in place for students who are juniors in 2020-21. We will certainly engage our Assessment Advisory Committee and our State Board in discussions regarding aspects of fairness for students in that space. </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3</a:t>
            </a:fld>
            <a:endParaRPr lang="en-US" dirty="0"/>
          </a:p>
        </p:txBody>
      </p:sp>
    </p:spTree>
    <p:extLst>
      <p:ext uri="{BB962C8B-B14F-4D97-AF65-F5344CB8AC3E}">
        <p14:creationId xmlns:p14="http://schemas.microsoft.com/office/powerpoint/2010/main" val="242058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a:t>
            </a:r>
          </a:p>
          <a:p>
            <a:endParaRPr lang="en-US" dirty="0" smtClean="0"/>
          </a:p>
          <a:p>
            <a:r>
              <a:rPr lang="en-US" dirty="0" smtClean="0"/>
              <a:t>With</a:t>
            </a:r>
            <a:r>
              <a:rPr lang="en-US" baseline="0" dirty="0" smtClean="0"/>
              <a:t> regard to the interim, users must have received test security training in order to access the OSAS system. This expectation is set by annual DTC training cycles, so all those who received training last year can begin this year with access. Tony Bertrand will be coordinating an articulated training process with our ESDs over the summer and into the fall. Please contact him at tony.bertrand@state.or.us if you would like to participate.</a:t>
            </a:r>
          </a:p>
          <a:p>
            <a:endParaRPr lang="en-US" baseline="0" dirty="0" smtClean="0"/>
          </a:p>
          <a:p>
            <a:r>
              <a:rPr lang="en-US" baseline="0" dirty="0" smtClean="0"/>
              <a:t>With regard to the ELPA Screener training requirements, there are three scenarios we considered. </a:t>
            </a:r>
            <a:r>
              <a:rPr lang="en-US" sz="1200" kern="1200" dirty="0" smtClean="0">
                <a:solidFill>
                  <a:schemeClr val="tx1"/>
                </a:solidFill>
                <a:effectLst/>
                <a:latin typeface="+mn-lt"/>
                <a:ea typeface="+mn-ea"/>
                <a:cs typeface="+mn-cs"/>
              </a:rPr>
              <a:t>For TAs who completed ELPA Screener TA training in SY 2019-20:</a:t>
            </a:r>
          </a:p>
          <a:p>
            <a:pPr lvl="0"/>
            <a:r>
              <a:rPr lang="en-US" sz="1200" kern="1200" dirty="0" smtClean="0">
                <a:solidFill>
                  <a:schemeClr val="tx1"/>
                </a:solidFill>
                <a:effectLst/>
                <a:latin typeface="+mn-lt"/>
                <a:ea typeface="+mn-ea"/>
                <a:cs typeface="+mn-cs"/>
              </a:rPr>
              <a:t>1. Can they perform unique screening? Yes.</a:t>
            </a:r>
          </a:p>
          <a:p>
            <a:pPr lvl="0"/>
            <a:r>
              <a:rPr lang="en-US" sz="1200" kern="1200" dirty="0" smtClean="0">
                <a:solidFill>
                  <a:schemeClr val="tx1"/>
                </a:solidFill>
                <a:effectLst/>
                <a:latin typeface="+mn-lt"/>
                <a:ea typeface="+mn-ea"/>
                <a:cs typeface="+mn-cs"/>
              </a:rPr>
              <a:t>2. Can they perform unique screening even if they have not completed training to administer OR’s summative tests? (ex. a TA who arrived mid-year and whose primary responsibilities are screening, and not other test administration)? Yes.</a:t>
            </a:r>
          </a:p>
          <a:p>
            <a:pPr lvl="0"/>
            <a:r>
              <a:rPr lang="en-US" sz="1200" kern="1200" dirty="0" smtClean="0">
                <a:solidFill>
                  <a:schemeClr val="tx1"/>
                </a:solidFill>
                <a:effectLst/>
                <a:latin typeface="+mn-lt"/>
                <a:ea typeface="+mn-ea"/>
                <a:cs typeface="+mn-cs"/>
              </a:rPr>
              <a:t>3. Do they need to renew their training before performing unique screening? No. Their 2019-20 training is still good. This TA will need to renew their training at the “normal” time in the fall, however.</a:t>
            </a:r>
          </a:p>
          <a:p>
            <a:endParaRPr lang="en-US" baseline="0" dirty="0" smtClean="0"/>
          </a:p>
          <a:p>
            <a:r>
              <a:rPr lang="en-US" baseline="0" dirty="0" smtClean="0"/>
              <a:t>There are a few important changes to the OSAS this year. One of which is that users will no longer be systematically removed from TIDE as part of our annual rollover process. DTCs will now be responsible for removing staff from the OSAS. Staff will need to set new passwords to log into the system for 2020-21, but their accounts will be maintained.</a:t>
            </a:r>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4</a:t>
            </a:fld>
            <a:endParaRPr lang="en-US" dirty="0"/>
          </a:p>
        </p:txBody>
      </p:sp>
    </p:spTree>
    <p:extLst>
      <p:ext uri="{BB962C8B-B14F-4D97-AF65-F5344CB8AC3E}">
        <p14:creationId xmlns:p14="http://schemas.microsoft.com/office/powerpoint/2010/main" val="350051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decision to shorten test windows for all content areas was based on several factors, including a</a:t>
            </a:r>
            <a:r>
              <a:rPr lang="en-US" baseline="0" dirty="0" smtClean="0"/>
              <a:t> review of historical system usage data, comparisons to other state test windows, and global concerns regarding reducing testing time. The 66% instructional day requirement will no longer be necessary and will be removed from the TAM. </a:t>
            </a:r>
            <a:endParaRPr lang="en-US" dirty="0" smtClean="0"/>
          </a:p>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5</a:t>
            </a:fld>
            <a:endParaRPr lang="en-US" dirty="0"/>
          </a:p>
        </p:txBody>
      </p:sp>
    </p:spTree>
    <p:extLst>
      <p:ext uri="{BB962C8B-B14F-4D97-AF65-F5344CB8AC3E}">
        <p14:creationId xmlns:p14="http://schemas.microsoft.com/office/powerpoint/2010/main" val="230902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Yes. DTCs</a:t>
            </a:r>
            <a:r>
              <a:rPr lang="en-US" baseline="0" dirty="0" smtClean="0"/>
              <a:t> and STCs will be able to limit user access in any possible combination of the following three categories: 1) Summative assessments, 2) Interim Assessments, and 3) ELPA Screener.</a:t>
            </a:r>
            <a:endParaRPr lang="en-US" dirty="0" smtClean="0"/>
          </a:p>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6</a:t>
            </a:fld>
            <a:endParaRPr lang="en-US" dirty="0"/>
          </a:p>
        </p:txBody>
      </p:sp>
    </p:spTree>
    <p:extLst>
      <p:ext uri="{BB962C8B-B14F-4D97-AF65-F5344CB8AC3E}">
        <p14:creationId xmlns:p14="http://schemas.microsoft.com/office/powerpoint/2010/main" val="379385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Dan</a:t>
            </a:r>
          </a:p>
          <a:p>
            <a:endParaRPr lang="en-US" baseline="0" dirty="0" smtClean="0"/>
          </a:p>
          <a:p>
            <a:r>
              <a:rPr lang="en-US" baseline="0" dirty="0" smtClean="0"/>
              <a:t>Seeking answer from Jon Wiens</a:t>
            </a:r>
          </a:p>
        </p:txBody>
      </p:sp>
      <p:sp>
        <p:nvSpPr>
          <p:cNvPr id="4" name="Slide Number Placeholder 3"/>
          <p:cNvSpPr>
            <a:spLocks noGrp="1"/>
          </p:cNvSpPr>
          <p:nvPr>
            <p:ph type="sldNum" sz="quarter" idx="10"/>
          </p:nvPr>
        </p:nvSpPr>
        <p:spPr/>
        <p:txBody>
          <a:bodyPr/>
          <a:lstStyle/>
          <a:p>
            <a:fld id="{838D8570-03E9-477E-B428-A4E0784B98A6}" type="slidenum">
              <a:rPr lang="en-US" smtClean="0"/>
              <a:t>7</a:t>
            </a:fld>
            <a:endParaRPr lang="en-US" dirty="0"/>
          </a:p>
        </p:txBody>
      </p:sp>
    </p:spTree>
    <p:extLst>
      <p:ext uri="{BB962C8B-B14F-4D97-AF65-F5344CB8AC3E}">
        <p14:creationId xmlns:p14="http://schemas.microsoft.com/office/powerpoint/2010/main" val="131066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Dan</a:t>
            </a:r>
          </a:p>
          <a:p>
            <a:endParaRPr lang="en-US" baseline="0" dirty="0" smtClean="0"/>
          </a:p>
          <a:p>
            <a:r>
              <a:rPr lang="en-US" baseline="0" dirty="0" smtClean="0"/>
              <a:t>Upon review of the Division 22 requirements, ODE cannot require that districts report summative statewide assessment data for students from the 2019-20 school year, as those expectations were suspended by the State Board. That said, we do believe that it is best practice and have developed a draft communication letter for districts that we will share, along with our comprehensive 2020-21 OSAS guidance, this Friday. I also need to state that the delays in publishing our statewide assessment guidance were necessary in order to allow districts to focus on more global guidance contained within the Ready Schools, Safe Students guidance that is expected this morning.</a:t>
            </a:r>
          </a:p>
        </p:txBody>
      </p:sp>
      <p:sp>
        <p:nvSpPr>
          <p:cNvPr id="4" name="Slide Number Placeholder 3"/>
          <p:cNvSpPr>
            <a:spLocks noGrp="1"/>
          </p:cNvSpPr>
          <p:nvPr>
            <p:ph type="sldNum" sz="quarter" idx="10"/>
          </p:nvPr>
        </p:nvSpPr>
        <p:spPr/>
        <p:txBody>
          <a:bodyPr/>
          <a:lstStyle/>
          <a:p>
            <a:fld id="{838D8570-03E9-477E-B428-A4E0784B98A6}" type="slidenum">
              <a:rPr lang="en-US" smtClean="0"/>
              <a:t>8</a:t>
            </a:fld>
            <a:endParaRPr lang="en-US" dirty="0"/>
          </a:p>
        </p:txBody>
      </p:sp>
    </p:spTree>
    <p:extLst>
      <p:ext uri="{BB962C8B-B14F-4D97-AF65-F5344CB8AC3E}">
        <p14:creationId xmlns:p14="http://schemas.microsoft.com/office/powerpoint/2010/main" val="76128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Dan</a:t>
            </a:r>
          </a:p>
          <a:p>
            <a:endParaRPr lang="en-US" dirty="0" smtClean="0"/>
          </a:p>
          <a:p>
            <a:r>
              <a:rPr lang="en-US" sz="1200" kern="1200" dirty="0" smtClean="0">
                <a:solidFill>
                  <a:schemeClr val="tx1"/>
                </a:solidFill>
                <a:effectLst/>
                <a:latin typeface="+mn-lt"/>
                <a:ea typeface="+mn-ea"/>
                <a:cs typeface="+mn-cs"/>
              </a:rPr>
              <a:t>Our contract with College Board expires June 30, 2020. ODE is looking at alternative solutions for next year and do not currently plan to issue an RFP for this contract.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also important to share that our universities and colleges no longer require a college entrance examination, such as ACT or SAT. This decision was made in late March and was covered by several news agencies, including the </a:t>
            </a:r>
            <a:r>
              <a:rPr lang="en-US" sz="1200" u="sng" kern="1200" dirty="0" smtClean="0">
                <a:solidFill>
                  <a:schemeClr val="tx1"/>
                </a:solidFill>
                <a:effectLst/>
                <a:latin typeface="+mn-lt"/>
                <a:ea typeface="+mn-ea"/>
                <a:cs typeface="+mn-cs"/>
                <a:hlinkClick r:id="rId3"/>
              </a:rPr>
              <a:t>Statesman Journal</a:t>
            </a:r>
            <a:r>
              <a:rPr lang="en-US" sz="1200" kern="1200" dirty="0" smtClean="0">
                <a:solidFill>
                  <a:schemeClr val="tx1"/>
                </a:solidFill>
                <a:effectLst/>
                <a:latin typeface="+mn-lt"/>
                <a:ea typeface="+mn-ea"/>
                <a:cs typeface="+mn-cs"/>
              </a:rPr>
              <a:t>. The </a:t>
            </a:r>
            <a:r>
              <a:rPr lang="en-US" sz="1200" u="sng" kern="1200" dirty="0" smtClean="0">
                <a:solidFill>
                  <a:schemeClr val="tx1"/>
                </a:solidFill>
                <a:effectLst/>
                <a:latin typeface="+mn-lt"/>
                <a:ea typeface="+mn-ea"/>
                <a:cs typeface="+mn-cs"/>
                <a:hlinkClick r:id="rId4"/>
              </a:rPr>
              <a:t>University of California Regents</a:t>
            </a:r>
            <a:r>
              <a:rPr lang="en-US" sz="1200" kern="1200" dirty="0" smtClean="0">
                <a:solidFill>
                  <a:schemeClr val="tx1"/>
                </a:solidFill>
                <a:effectLst/>
                <a:latin typeface="+mn-lt"/>
                <a:ea typeface="+mn-ea"/>
                <a:cs typeface="+mn-cs"/>
              </a:rPr>
              <a:t> voted resoundingly yesterday, 23-0, to suspend college entrance examination requirements for the next three years while they further study the impact of such examinations through an equity lens. The national trend is clearly heading away from the use of such examinations, which have not evolved substantially over the past 30 years and have been a substantial barrier between students of color and postsecondary options.</a:t>
            </a:r>
          </a:p>
          <a:p>
            <a:endParaRPr lang="en-US" dirty="0"/>
          </a:p>
        </p:txBody>
      </p:sp>
      <p:sp>
        <p:nvSpPr>
          <p:cNvPr id="4" name="Slide Number Placeholder 3"/>
          <p:cNvSpPr>
            <a:spLocks noGrp="1"/>
          </p:cNvSpPr>
          <p:nvPr>
            <p:ph type="sldNum" sz="quarter" idx="10"/>
          </p:nvPr>
        </p:nvSpPr>
        <p:spPr/>
        <p:txBody>
          <a:bodyPr/>
          <a:lstStyle/>
          <a:p>
            <a:fld id="{838D8570-03E9-477E-B428-A4E0784B98A6}" type="slidenum">
              <a:rPr lang="en-US" smtClean="0"/>
              <a:t>9</a:t>
            </a:fld>
            <a:endParaRPr lang="en-US" dirty="0"/>
          </a:p>
        </p:txBody>
      </p:sp>
    </p:spTree>
    <p:extLst>
      <p:ext uri="{BB962C8B-B14F-4D97-AF65-F5344CB8AC3E}">
        <p14:creationId xmlns:p14="http://schemas.microsoft.com/office/powerpoint/2010/main" val="1017383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385573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18013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4615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128703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83677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7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7478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0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67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866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2969173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15001499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dan.farley@state.or.u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33600"/>
            <a:ext cx="9144000" cy="1185399"/>
          </a:xfrm>
        </p:spPr>
        <p:txBody>
          <a:bodyPr>
            <a:normAutofit/>
          </a:bodyPr>
          <a:lstStyle/>
          <a:p>
            <a:r>
              <a:rPr lang="en-US" dirty="0"/>
              <a:t>DTC Webinar</a:t>
            </a:r>
          </a:p>
        </p:txBody>
      </p:sp>
      <p:sp>
        <p:nvSpPr>
          <p:cNvPr id="28675" name="Subtitle 2"/>
          <p:cNvSpPr>
            <a:spLocks noGrp="1"/>
          </p:cNvSpPr>
          <p:nvPr>
            <p:ph type="subTitle" idx="1"/>
          </p:nvPr>
        </p:nvSpPr>
        <p:spPr>
          <a:xfrm>
            <a:off x="1524000" y="3318999"/>
            <a:ext cx="9144000" cy="2108786"/>
          </a:xfrm>
        </p:spPr>
        <p:txBody>
          <a:bodyPr/>
          <a:lstStyle/>
          <a:p>
            <a:r>
              <a:rPr lang="en-US" altLang="en-US" dirty="0" smtClean="0"/>
              <a:t>June 10, 2020</a:t>
            </a:r>
            <a:endParaRPr lang="en-US" altLang="en-US" dirty="0"/>
          </a:p>
          <a:p>
            <a:endParaRPr lang="en-US" altLang="en-US" dirty="0"/>
          </a:p>
          <a:p>
            <a:r>
              <a:rPr lang="en-US" dirty="0"/>
              <a:t>Welcome!  Thank you for joining us.  We will begin shortly.</a:t>
            </a:r>
          </a:p>
          <a:p>
            <a:endParaRPr lang="en-US" altLang="en-US" dirty="0"/>
          </a:p>
        </p:txBody>
      </p:sp>
    </p:spTree>
    <p:extLst>
      <p:ext uri="{BB962C8B-B14F-4D97-AF65-F5344CB8AC3E}">
        <p14:creationId xmlns:p14="http://schemas.microsoft.com/office/powerpoint/2010/main" val="2799147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English Learner Students</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pPr marL="0" indent="0">
              <a:buNone/>
            </a:pPr>
            <a:r>
              <a:rPr lang="en-US" dirty="0" smtClean="0"/>
              <a:t>Regarding </a:t>
            </a:r>
            <a:r>
              <a:rPr lang="en-US" dirty="0"/>
              <a:t>tracking of EL students testing scoring (in SIS) and progression in their English skills, for those who did not complete/begin testing, how would reporting look for those individuals for the 2019-2020 school year? Would students being monitored still progress a year without a score from this school year? </a:t>
            </a:r>
          </a:p>
        </p:txBody>
      </p:sp>
    </p:spTree>
    <p:extLst>
      <p:ext uri="{BB962C8B-B14F-4D97-AF65-F5344CB8AC3E}">
        <p14:creationId xmlns:p14="http://schemas.microsoft.com/office/powerpoint/2010/main" val="221542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ELPA Screener</a:t>
            </a:r>
            <a:endParaRPr lang="en-US" dirty="0"/>
          </a:p>
        </p:txBody>
      </p:sp>
      <p:sp>
        <p:nvSpPr>
          <p:cNvPr id="3" name="Content Placeholder 2"/>
          <p:cNvSpPr>
            <a:spLocks noGrp="1"/>
          </p:cNvSpPr>
          <p:nvPr>
            <p:ph idx="1"/>
          </p:nvPr>
        </p:nvSpPr>
        <p:spPr/>
        <p:txBody>
          <a:bodyPr/>
          <a:lstStyle/>
          <a:p>
            <a:pPr marL="0" indent="0">
              <a:buNone/>
            </a:pPr>
            <a:r>
              <a:rPr lang="en-US" dirty="0"/>
              <a:t>I am wondering about the use of the ELPA Screener for students for those who didn't test with ELPA in 19-20 and whether all three steps will be administered or just step 3. The need to individually administer parts 1 and 2 could create problems if there is a district that has a lot of students they need to test.</a:t>
            </a:r>
          </a:p>
        </p:txBody>
      </p:sp>
    </p:spTree>
    <p:extLst>
      <p:ext uri="{BB962C8B-B14F-4D97-AF65-F5344CB8AC3E}">
        <p14:creationId xmlns:p14="http://schemas.microsoft.com/office/powerpoint/2010/main" val="416064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4100" y="2309637"/>
            <a:ext cx="6320808" cy="930940"/>
          </a:xfrm>
        </p:spPr>
        <p:txBody>
          <a:bodyPr>
            <a:normAutofit fontScale="90000"/>
          </a:bodyPr>
          <a:lstStyle/>
          <a:p>
            <a:r>
              <a:rPr lang="en-US" dirty="0"/>
              <a:t>Question &amp; Answer</a:t>
            </a:r>
          </a:p>
        </p:txBody>
      </p:sp>
      <p:sp>
        <p:nvSpPr>
          <p:cNvPr id="28675" name="Subtitle 2"/>
          <p:cNvSpPr>
            <a:spLocks noGrp="1"/>
          </p:cNvSpPr>
          <p:nvPr>
            <p:ph type="subTitle" idx="1"/>
          </p:nvPr>
        </p:nvSpPr>
        <p:spPr>
          <a:xfrm>
            <a:off x="2050503" y="3240577"/>
            <a:ext cx="8804031" cy="1894131"/>
          </a:xfrm>
        </p:spPr>
        <p:txBody>
          <a:bodyPr>
            <a:noAutofit/>
          </a:bodyPr>
          <a:lstStyle/>
          <a:p>
            <a:endParaRPr lang="en-US" altLang="en-US" dirty="0"/>
          </a:p>
          <a:p>
            <a:endParaRPr lang="en-US" altLang="en-US" dirty="0"/>
          </a:p>
          <a:p>
            <a:r>
              <a:rPr lang="en-US" altLang="en-US" dirty="0"/>
              <a:t>*Intentionally left blank*</a:t>
            </a:r>
          </a:p>
        </p:txBody>
      </p:sp>
    </p:spTree>
    <p:extLst>
      <p:ext uri="{BB962C8B-B14F-4D97-AF65-F5344CB8AC3E}">
        <p14:creationId xmlns:p14="http://schemas.microsoft.com/office/powerpoint/2010/main" val="2430612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14759-46C3-8547-B35F-6AD5FC91EB83}"/>
              </a:ext>
            </a:extLst>
          </p:cNvPr>
          <p:cNvSpPr>
            <a:spLocks noGrp="1"/>
          </p:cNvSpPr>
          <p:nvPr>
            <p:ph type="title"/>
          </p:nvPr>
        </p:nvSpPr>
        <p:spPr/>
        <p:txBody>
          <a:bodyPr/>
          <a:lstStyle/>
          <a:p>
            <a:r>
              <a:rPr lang="en-US" dirty="0"/>
              <a:t>Next Steps &amp; Adjourn</a:t>
            </a:r>
          </a:p>
        </p:txBody>
      </p:sp>
      <p:sp>
        <p:nvSpPr>
          <p:cNvPr id="3" name="Content Placeholder 2">
            <a:extLst>
              <a:ext uri="{FF2B5EF4-FFF2-40B4-BE49-F238E27FC236}">
                <a16:creationId xmlns:a16="http://schemas.microsoft.com/office/drawing/2014/main" id="{5D4F4505-B8B0-B34A-A23D-7361F0F9CC77}"/>
              </a:ext>
            </a:extLst>
          </p:cNvPr>
          <p:cNvSpPr>
            <a:spLocks noGrp="1"/>
          </p:cNvSpPr>
          <p:nvPr>
            <p:ph idx="1"/>
          </p:nvPr>
        </p:nvSpPr>
        <p:spPr/>
        <p:txBody>
          <a:bodyPr>
            <a:normAutofit lnSpcReduction="10000"/>
          </a:bodyPr>
          <a:lstStyle/>
          <a:p>
            <a:r>
              <a:rPr lang="en-US" dirty="0" smtClean="0"/>
              <a:t>A Q/A </a:t>
            </a:r>
            <a:r>
              <a:rPr lang="en-US" dirty="0"/>
              <a:t>document will be posted to the Testing Resources </a:t>
            </a:r>
            <a:r>
              <a:rPr lang="en-US" dirty="0" smtClean="0"/>
              <a:t>page</a:t>
            </a:r>
          </a:p>
          <a:p>
            <a:r>
              <a:rPr lang="en-US" dirty="0" smtClean="0"/>
              <a:t>Please contact Dan Farley at </a:t>
            </a:r>
            <a:r>
              <a:rPr lang="en-US" dirty="0" smtClean="0">
                <a:hlinkClick r:id="rId3"/>
              </a:rPr>
              <a:t>dan.farley@state.or.us</a:t>
            </a:r>
            <a:r>
              <a:rPr lang="en-US" dirty="0" smtClean="0"/>
              <a:t> if you have any subsequent questions, concerns, or recommendations with regard to how to best prepare for the 2020-21 school year.</a:t>
            </a:r>
          </a:p>
          <a:p>
            <a:endParaRPr lang="en-US" dirty="0"/>
          </a:p>
          <a:p>
            <a:pPr marL="0" indent="0">
              <a:buNone/>
            </a:pPr>
            <a:r>
              <a:rPr lang="en-US" dirty="0" smtClean="0"/>
              <a:t>Thank you!</a:t>
            </a:r>
            <a:endParaRPr lang="en-US" dirty="0"/>
          </a:p>
        </p:txBody>
      </p:sp>
    </p:spTree>
    <p:extLst>
      <p:ext uri="{BB962C8B-B14F-4D97-AF65-F5344CB8AC3E}">
        <p14:creationId xmlns:p14="http://schemas.microsoft.com/office/powerpoint/2010/main" val="3809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365" y="2193590"/>
            <a:ext cx="6320808" cy="930940"/>
          </a:xfrm>
        </p:spPr>
        <p:txBody>
          <a:bodyPr>
            <a:normAutofit/>
          </a:bodyPr>
          <a:lstStyle/>
          <a:p>
            <a:r>
              <a:rPr lang="en-US" dirty="0" smtClean="0"/>
              <a:t>Quick Reminders</a:t>
            </a:r>
            <a:endParaRPr lang="en-US" dirty="0"/>
          </a:p>
        </p:txBody>
      </p:sp>
      <p:sp>
        <p:nvSpPr>
          <p:cNvPr id="28675" name="Subtitle 2"/>
          <p:cNvSpPr>
            <a:spLocks noGrp="1"/>
          </p:cNvSpPr>
          <p:nvPr>
            <p:ph type="subTitle" idx="1"/>
          </p:nvPr>
        </p:nvSpPr>
        <p:spPr>
          <a:xfrm>
            <a:off x="365365" y="3276929"/>
            <a:ext cx="11438965" cy="3106937"/>
          </a:xfrm>
        </p:spPr>
        <p:txBody>
          <a:bodyPr>
            <a:noAutofit/>
          </a:bodyPr>
          <a:lstStyle/>
          <a:p>
            <a:pPr algn="l"/>
            <a:r>
              <a:rPr lang="en-US" altLang="en-US" i="1" dirty="0" smtClean="0"/>
              <a:t>REMINDER:</a:t>
            </a:r>
          </a:p>
          <a:p>
            <a:pPr marL="342900" indent="-342900" algn="l">
              <a:buFont typeface="Arial" panose="020B0604020202020204" pitchFamily="34" charset="0"/>
              <a:buChar char="•"/>
            </a:pPr>
            <a:r>
              <a:rPr lang="en-US" dirty="0"/>
              <a:t>Data Collection Audit Review Window for Staff Assignment </a:t>
            </a:r>
            <a:r>
              <a:rPr lang="en-US" dirty="0" smtClean="0"/>
              <a:t>2019-20 6/11-6/19</a:t>
            </a:r>
          </a:p>
          <a:p>
            <a:pPr marL="342900" indent="-342900" algn="l">
              <a:buFont typeface="Arial" panose="020B0604020202020204" pitchFamily="34" charset="0"/>
              <a:buChar char="•"/>
            </a:pPr>
            <a:r>
              <a:rPr lang="en-US" dirty="0"/>
              <a:t>Data Collection Review Window for: ESEA Title III: English Learners Collection </a:t>
            </a:r>
            <a:r>
              <a:rPr lang="en-US" dirty="0" smtClean="0"/>
              <a:t>2019-20 6/11-6/22</a:t>
            </a:r>
          </a:p>
          <a:p>
            <a:pPr marL="342900" indent="-342900" algn="l">
              <a:buFont typeface="Arial" panose="020B0604020202020204" pitchFamily="34" charset="0"/>
              <a:buChar char="•"/>
            </a:pPr>
            <a:r>
              <a:rPr lang="en-US" dirty="0"/>
              <a:t>OSAS Online Test Delivery System (including Practice Tests), TIDE, and Online Reporting System (ORS) offline for scheduled </a:t>
            </a:r>
            <a:r>
              <a:rPr lang="en-US" dirty="0" smtClean="0"/>
              <a:t>maintenance 6/12-6/14</a:t>
            </a:r>
          </a:p>
          <a:p>
            <a:pPr marL="342900" indent="-342900" algn="l">
              <a:buFont typeface="Arial" panose="020B0604020202020204" pitchFamily="34" charset="0"/>
              <a:buChar char="•"/>
            </a:pPr>
            <a:endParaRPr lang="en-US" altLang="en-US" dirty="0"/>
          </a:p>
        </p:txBody>
      </p:sp>
    </p:spTree>
    <p:extLst>
      <p:ext uri="{BB962C8B-B14F-4D97-AF65-F5344CB8AC3E}">
        <p14:creationId xmlns:p14="http://schemas.microsoft.com/office/powerpoint/2010/main" val="1810544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2020-21 Testing</a:t>
            </a:r>
            <a:endParaRPr lang="en-US" dirty="0"/>
          </a:p>
        </p:txBody>
      </p:sp>
      <p:sp>
        <p:nvSpPr>
          <p:cNvPr id="3" name="Content Placeholder 2"/>
          <p:cNvSpPr>
            <a:spLocks noGrp="1"/>
          </p:cNvSpPr>
          <p:nvPr>
            <p:ph idx="1"/>
          </p:nvPr>
        </p:nvSpPr>
        <p:spPr/>
        <p:txBody>
          <a:bodyPr/>
          <a:lstStyle/>
          <a:p>
            <a:pPr marL="0" indent="0">
              <a:buNone/>
            </a:pPr>
            <a:r>
              <a:rPr lang="en-US" dirty="0"/>
              <a:t>Do we know for sure that all grades 3-8 and HS will be tested using SBAC?  Will it be required for math, ELA and </a:t>
            </a:r>
            <a:r>
              <a:rPr lang="en-US" dirty="0" smtClean="0"/>
              <a:t>science? I </a:t>
            </a:r>
            <a:r>
              <a:rPr lang="en-US" dirty="0"/>
              <a:t>know this year's 11th grade are not going to be held accountable for the test, but is it really fair if the students in 9th and 10th grade be held accountable since they have not had direct instruction for a quarter of this year?</a:t>
            </a:r>
          </a:p>
          <a:p>
            <a:pPr marL="0" indent="0">
              <a:buNone/>
            </a:pPr>
            <a:endParaRPr lang="en-US" dirty="0"/>
          </a:p>
        </p:txBody>
      </p:sp>
    </p:spTree>
    <p:extLst>
      <p:ext uri="{BB962C8B-B14F-4D97-AF65-F5344CB8AC3E}">
        <p14:creationId xmlns:p14="http://schemas.microsoft.com/office/powerpoint/2010/main" val="213835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2020-21 Update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Can we get more information on the OSAS training requirements, timelines, etc. when the interim assessments come available. Same question for the use of the ELPA Screener in place of the ELPA in the fall. Does the training we administered in the 19-20 school year "count"? Related, when will 19-20 users get kicked out of OSAS? </a:t>
            </a:r>
            <a:endParaRPr lang="en-US" dirty="0" smtClean="0"/>
          </a:p>
          <a:p>
            <a:pPr marL="0" indent="0">
              <a:buNone/>
            </a:pPr>
            <a:endParaRPr lang="en-US" dirty="0"/>
          </a:p>
          <a:p>
            <a:pPr marL="0" indent="0" algn="r">
              <a:buNone/>
            </a:pPr>
            <a:r>
              <a:rPr lang="en-US" sz="2400" dirty="0"/>
              <a:t>https://bit.ly/OregonInterimAssessment</a:t>
            </a:r>
            <a:endParaRPr lang="en-US" sz="2400" dirty="0"/>
          </a:p>
          <a:p>
            <a:pPr marL="0" indent="0">
              <a:buNone/>
            </a:pPr>
            <a:endParaRPr lang="en-US" dirty="0"/>
          </a:p>
        </p:txBody>
      </p:sp>
    </p:spTree>
    <p:extLst>
      <p:ext uri="{BB962C8B-B14F-4D97-AF65-F5344CB8AC3E}">
        <p14:creationId xmlns:p14="http://schemas.microsoft.com/office/powerpoint/2010/main" val="428608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2020-21 Update</a:t>
            </a:r>
            <a:endParaRPr lang="en-US" dirty="0"/>
          </a:p>
        </p:txBody>
      </p:sp>
      <p:sp>
        <p:nvSpPr>
          <p:cNvPr id="3" name="Content Placeholder 2"/>
          <p:cNvSpPr>
            <a:spLocks noGrp="1"/>
          </p:cNvSpPr>
          <p:nvPr>
            <p:ph idx="1"/>
          </p:nvPr>
        </p:nvSpPr>
        <p:spPr/>
        <p:txBody>
          <a:bodyPr/>
          <a:lstStyle/>
          <a:p>
            <a:pPr marL="0" indent="0">
              <a:buNone/>
            </a:pPr>
            <a:r>
              <a:rPr lang="en-US" dirty="0"/>
              <a:t>Can we get more information on the rationale for the shortening of the assessment window for science? This will have a big impact on our middle schools because of the number of students needing to be tested in a shorter window. Do we still have to wait for 66% of the instruction to have happened before testing with ELA and Math?</a:t>
            </a:r>
          </a:p>
          <a:p>
            <a:pPr marL="0" indent="0">
              <a:buNone/>
            </a:pPr>
            <a:endParaRPr lang="en-US" dirty="0"/>
          </a:p>
        </p:txBody>
      </p:sp>
    </p:spTree>
    <p:extLst>
      <p:ext uri="{BB962C8B-B14F-4D97-AF65-F5344CB8AC3E}">
        <p14:creationId xmlns:p14="http://schemas.microsoft.com/office/powerpoint/2010/main" val="236262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2020-21 User Permissions</a:t>
            </a:r>
            <a:endParaRPr lang="en-US" dirty="0"/>
          </a:p>
        </p:txBody>
      </p:sp>
      <p:sp>
        <p:nvSpPr>
          <p:cNvPr id="3" name="Content Placeholder 2"/>
          <p:cNvSpPr>
            <a:spLocks noGrp="1"/>
          </p:cNvSpPr>
          <p:nvPr>
            <p:ph idx="1"/>
          </p:nvPr>
        </p:nvSpPr>
        <p:spPr/>
        <p:txBody>
          <a:bodyPr/>
          <a:lstStyle/>
          <a:p>
            <a:pPr marL="0" indent="0">
              <a:buNone/>
            </a:pPr>
            <a:r>
              <a:rPr lang="en-US" dirty="0"/>
              <a:t>Have there been any adjustments/additions to the user permissions in OSAS so that we can limit access to specific tests?</a:t>
            </a:r>
          </a:p>
          <a:p>
            <a:pPr marL="0" indent="0">
              <a:buNone/>
            </a:pPr>
            <a:endParaRPr lang="en-US" dirty="0"/>
          </a:p>
        </p:txBody>
      </p:sp>
    </p:spTree>
    <p:extLst>
      <p:ext uri="{BB962C8B-B14F-4D97-AF65-F5344CB8AC3E}">
        <p14:creationId xmlns:p14="http://schemas.microsoft.com/office/powerpoint/2010/main" val="284051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a:t>OSAS Participation Plans for 2020-21</a:t>
            </a:r>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pPr marL="0" indent="0">
              <a:buNone/>
            </a:pPr>
            <a:r>
              <a:rPr lang="en-US" dirty="0" smtClean="0"/>
              <a:t>I am wondering about the OSAS Participation Plans for 2020-21. I </a:t>
            </a:r>
            <a:r>
              <a:rPr lang="en-US" dirty="0"/>
              <a:t>think for the past 2 years districts were required to make plans for each school for improving state assessment participation among student groups who did not meet the target the previous year. Given that we have little or no data for 2019-20, how could we do this? Will the requirement for the plans be waived for 2020-21</a:t>
            </a:r>
          </a:p>
        </p:txBody>
      </p:sp>
    </p:spTree>
    <p:extLst>
      <p:ext uri="{BB962C8B-B14F-4D97-AF65-F5344CB8AC3E}">
        <p14:creationId xmlns:p14="http://schemas.microsoft.com/office/powerpoint/2010/main" val="246390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A101-2AA1-6D47-8814-8A8C316F76BE}"/>
              </a:ext>
            </a:extLst>
          </p:cNvPr>
          <p:cNvSpPr>
            <a:spLocks noGrp="1"/>
          </p:cNvSpPr>
          <p:nvPr>
            <p:ph type="title"/>
          </p:nvPr>
        </p:nvSpPr>
        <p:spPr/>
        <p:txBody>
          <a:bodyPr/>
          <a:lstStyle/>
          <a:p>
            <a:r>
              <a:rPr lang="en-US" dirty="0" smtClean="0"/>
              <a:t>Communication to Families</a:t>
            </a:r>
            <a:endParaRPr lang="en-US" dirty="0"/>
          </a:p>
        </p:txBody>
      </p:sp>
      <p:sp>
        <p:nvSpPr>
          <p:cNvPr id="3" name="Content Placeholder 2">
            <a:extLst>
              <a:ext uri="{FF2B5EF4-FFF2-40B4-BE49-F238E27FC236}">
                <a16:creationId xmlns:a16="http://schemas.microsoft.com/office/drawing/2014/main" id="{6E08F7AD-FCDB-1F40-8CAC-B8AB50426B62}"/>
              </a:ext>
            </a:extLst>
          </p:cNvPr>
          <p:cNvSpPr>
            <a:spLocks noGrp="1"/>
          </p:cNvSpPr>
          <p:nvPr>
            <p:ph idx="1"/>
          </p:nvPr>
        </p:nvSpPr>
        <p:spPr>
          <a:xfrm>
            <a:off x="838200" y="3203151"/>
            <a:ext cx="10515600" cy="2749708"/>
          </a:xfrm>
        </p:spPr>
        <p:txBody>
          <a:bodyPr>
            <a:normAutofit/>
          </a:bodyPr>
          <a:lstStyle/>
          <a:p>
            <a:pPr marL="0" indent="0">
              <a:buNone/>
            </a:pPr>
            <a:r>
              <a:rPr lang="en-US" dirty="0"/>
              <a:t>Last DTC meeting we were asked to supply scoring or lack of scoring to families from OSAS testing.  Due to the majority of students not participating, as districts followed the 66% rule for beginning testing, I am wondering if ODE couldn't provide notification that districts could duplicate informing families of lack of testing due to </a:t>
            </a:r>
            <a:r>
              <a:rPr lang="en-US" dirty="0" smtClean="0"/>
              <a:t>COVID-19</a:t>
            </a:r>
            <a:r>
              <a:rPr lang="en-US" dirty="0"/>
              <a:t>?</a:t>
            </a:r>
          </a:p>
        </p:txBody>
      </p:sp>
    </p:spTree>
    <p:extLst>
      <p:ext uri="{BB962C8B-B14F-4D97-AF65-F5344CB8AC3E}">
        <p14:creationId xmlns:p14="http://schemas.microsoft.com/office/powerpoint/2010/main" val="2951264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PSAT</a:t>
            </a:r>
            <a:endParaRPr lang="en-US" dirty="0"/>
          </a:p>
        </p:txBody>
      </p:sp>
      <p:sp>
        <p:nvSpPr>
          <p:cNvPr id="3" name="Content Placeholder 2"/>
          <p:cNvSpPr>
            <a:spLocks noGrp="1"/>
          </p:cNvSpPr>
          <p:nvPr>
            <p:ph idx="1"/>
          </p:nvPr>
        </p:nvSpPr>
        <p:spPr/>
        <p:txBody>
          <a:bodyPr/>
          <a:lstStyle/>
          <a:p>
            <a:pPr marL="0" indent="0">
              <a:buNone/>
            </a:pPr>
            <a:r>
              <a:rPr lang="en-US"/>
              <a:t>Any updates on PSAT testing this fall for 10th grade?  </a:t>
            </a:r>
            <a:endParaRPr lang="en-US" dirty="0"/>
          </a:p>
        </p:txBody>
      </p:sp>
    </p:spTree>
    <p:extLst>
      <p:ext uri="{BB962C8B-B14F-4D97-AF65-F5344CB8AC3E}">
        <p14:creationId xmlns:p14="http://schemas.microsoft.com/office/powerpoint/2010/main" val="3842219884"/>
      </p:ext>
    </p:extLst>
  </p:cSld>
  <p:clrMapOvr>
    <a:masterClrMapping/>
  </p:clrMapOvr>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2020-06-22T20:29:29+00:00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15BE17F9-7227-4098-80F6-95223476125D}"/>
</file>

<file path=customXml/itemProps2.xml><?xml version="1.0" encoding="utf-8"?>
<ds:datastoreItem xmlns:ds="http://schemas.openxmlformats.org/officeDocument/2006/customXml" ds:itemID="{2D5F9B60-F29B-4F6C-A1F7-771EDF9C337C}"/>
</file>

<file path=customXml/itemProps3.xml><?xml version="1.0" encoding="utf-8"?>
<ds:datastoreItem xmlns:ds="http://schemas.openxmlformats.org/officeDocument/2006/customXml" ds:itemID="{896D54B0-C976-4288-B773-D0EA40F444C1}"/>
</file>

<file path=docProps/app.xml><?xml version="1.0" encoding="utf-8"?>
<Properties xmlns="http://schemas.openxmlformats.org/officeDocument/2006/extended-properties" xmlns:vt="http://schemas.openxmlformats.org/officeDocument/2006/docPropsVTypes">
  <Template>ode_powerpoint-template-b</Template>
  <TotalTime>1736</TotalTime>
  <Words>1817</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ODE_Powerpoint Template B</vt:lpstr>
      <vt:lpstr>DTC Webinar</vt:lpstr>
      <vt:lpstr>Quick Reminders</vt:lpstr>
      <vt:lpstr>2020-21 Testing</vt:lpstr>
      <vt:lpstr>2020-21 Update</vt:lpstr>
      <vt:lpstr>2020-21 Update</vt:lpstr>
      <vt:lpstr>2020-21 User Permissions</vt:lpstr>
      <vt:lpstr>OSAS Participation Plans for 2020-21</vt:lpstr>
      <vt:lpstr>Communication to Families</vt:lpstr>
      <vt:lpstr>PSAT</vt:lpstr>
      <vt:lpstr>English Learner Students</vt:lpstr>
      <vt:lpstr>ELPA Screener</vt:lpstr>
      <vt:lpstr>Question &amp; Answer</vt:lpstr>
      <vt:lpstr>Next Steps &amp; Adjourn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2017-18 DTC Training WebEx Required for All DTCs</dc:title>
  <dc:creator>WOLCOTT Ben - ODE</dc:creator>
  <cp:lastModifiedBy>BERTRAND Tony - ODE</cp:lastModifiedBy>
  <cp:revision>208</cp:revision>
  <cp:lastPrinted>2018-11-05T16:57:42Z</cp:lastPrinted>
  <dcterms:created xsi:type="dcterms:W3CDTF">2018-06-14T19:26:51Z</dcterms:created>
  <dcterms:modified xsi:type="dcterms:W3CDTF">2020-06-10T16:23:13Z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