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handoutMasterIdLst>
    <p:handoutMasterId r:id="rId15"/>
  </p:handoutMasterIdLst>
  <p:sldIdLst>
    <p:sldId id="257" r:id="rId2"/>
    <p:sldId id="293" r:id="rId3"/>
    <p:sldId id="294" r:id="rId4"/>
    <p:sldId id="260" r:id="rId5"/>
    <p:sldId id="290" r:id="rId6"/>
    <p:sldId id="291" r:id="rId7"/>
    <p:sldId id="292" r:id="rId8"/>
    <p:sldId id="296" r:id="rId9"/>
    <p:sldId id="297" r:id="rId10"/>
    <p:sldId id="295" r:id="rId11"/>
    <p:sldId id="261" r:id="rId12"/>
    <p:sldId id="2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3" autoAdjust="0"/>
    <p:restoredTop sz="69559" autoAdjust="0"/>
  </p:normalViewPr>
  <p:slideViewPr>
    <p:cSldViewPr snapToGrid="0">
      <p:cViewPr varScale="1">
        <p:scale>
          <a:sx n="35" d="100"/>
          <a:sy n="35" d="100"/>
        </p:scale>
        <p:origin x="38" y="101"/>
      </p:cViewPr>
      <p:guideLst/>
    </p:cSldViewPr>
  </p:slideViewPr>
  <p:notesTextViewPr>
    <p:cViewPr>
      <p:scale>
        <a:sx n="1" d="1"/>
        <a:sy n="1" d="1"/>
      </p:scale>
      <p:origin x="0" y="-1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12/9/2020</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12/9/2020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Renee</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would be 30 days before the start of the statewide test window. The window is currently</a:t>
            </a:r>
            <a:r>
              <a:rPr lang="en-US" sz="1200" kern="1200" baseline="0" dirty="0" smtClean="0">
                <a:solidFill>
                  <a:schemeClr val="tx1"/>
                </a:solidFill>
                <a:effectLst/>
                <a:latin typeface="+mn-lt"/>
                <a:ea typeface="+mn-ea"/>
                <a:cs typeface="+mn-cs"/>
              </a:rPr>
              <a:t> scheduled to open </a:t>
            </a:r>
            <a:r>
              <a:rPr lang="en-US" sz="1200" kern="1200" dirty="0" smtClean="0">
                <a:solidFill>
                  <a:schemeClr val="tx1"/>
                </a:solidFill>
                <a:effectLst/>
                <a:latin typeface="+mn-lt"/>
                <a:ea typeface="+mn-ea"/>
                <a:cs typeface="+mn-cs"/>
              </a:rPr>
              <a:t>3/4/21.</a:t>
            </a:r>
            <a:r>
              <a:rPr lang="en-US" sz="1200" kern="1200" baseline="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30 </a:t>
            </a:r>
            <a:r>
              <a:rPr lang="en-US" sz="1200" kern="1200" dirty="0" smtClean="0">
                <a:solidFill>
                  <a:schemeClr val="tx1"/>
                </a:solidFill>
                <a:effectLst/>
                <a:latin typeface="+mn-lt"/>
                <a:ea typeface="+mn-ea"/>
                <a:cs typeface="+mn-cs"/>
              </a:rPr>
              <a:t>days prior would </a:t>
            </a:r>
            <a:r>
              <a:rPr lang="en-US" sz="1200" kern="1200" smtClean="0">
                <a:solidFill>
                  <a:schemeClr val="tx1"/>
                </a:solidFill>
                <a:effectLst/>
                <a:latin typeface="+mn-lt"/>
                <a:ea typeface="+mn-ea"/>
                <a:cs typeface="+mn-cs"/>
              </a:rPr>
              <a:t>be 2/2/21.</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dirty="0"/>
          </a:p>
        </p:txBody>
      </p:sp>
    </p:spTree>
    <p:extLst>
      <p:ext uri="{BB962C8B-B14F-4D97-AF65-F5344CB8AC3E}">
        <p14:creationId xmlns:p14="http://schemas.microsoft.com/office/powerpoint/2010/main" val="162753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12</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685800" y="1143000"/>
            <a:ext cx="5486400" cy="30861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Renee</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a:p>
        </p:txBody>
      </p:sp>
    </p:spTree>
    <p:extLst>
      <p:ext uri="{BB962C8B-B14F-4D97-AF65-F5344CB8AC3E}">
        <p14:creationId xmlns:p14="http://schemas.microsoft.com/office/powerpoint/2010/main" val="92464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685800" y="1143000"/>
            <a:ext cx="5486400" cy="30861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Renee</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3</a:t>
            </a:fld>
            <a:endParaRPr lang="en-US" altLang="en-US"/>
          </a:p>
        </p:txBody>
      </p:sp>
    </p:spTree>
    <p:extLst>
      <p:ext uri="{BB962C8B-B14F-4D97-AF65-F5344CB8AC3E}">
        <p14:creationId xmlns:p14="http://schemas.microsoft.com/office/powerpoint/2010/main" val="412770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Renee</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categories that LIPI is available for is as an access assessment. In addition, families and students would have the option of participating in ELPA summative testing using LIPI (it would not be required). As such, it would not be making LIPI services available exclusively for the “special class” of students based on their EL status. Others can also use LIPI services, which the waiver makes clear. And, only a small subgroup of EL students might use LIPI to take the ELPA summative. </a:t>
            </a:r>
          </a:p>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Tree>
    <p:extLst>
      <p:ext uri="{BB962C8B-B14F-4D97-AF65-F5344CB8AC3E}">
        <p14:creationId xmlns:p14="http://schemas.microsoft.com/office/powerpoint/2010/main" val="242058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BEN</a:t>
            </a:r>
          </a:p>
          <a:p>
            <a:r>
              <a:rPr lang="en-US" sz="1200" kern="1200" dirty="0" smtClean="0">
                <a:solidFill>
                  <a:schemeClr val="tx1"/>
                </a:solidFill>
                <a:effectLst/>
                <a:latin typeface="+mn-lt"/>
                <a:ea typeface="+mn-ea"/>
                <a:cs typeface="+mn-cs"/>
              </a:rPr>
              <a:t>Districts need to offer in-person testing opportunities depending on local health and safety contexts. Parents also have the right to decline. Any students who miss testing will get a unique screening opportunity. </a:t>
            </a:r>
            <a:r>
              <a:rPr lang="en-US" sz="1200" kern="1200" smtClean="0">
                <a:solidFill>
                  <a:schemeClr val="tx1"/>
                </a:solidFill>
                <a:effectLst/>
                <a:latin typeface="+mn-lt"/>
                <a:ea typeface="+mn-ea"/>
                <a:cs typeface="+mn-cs"/>
              </a:rPr>
              <a:t>ODE is developing guidance that we are vetting with internal and district education partners, which we hope to publish in the new year.</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14803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reviewed</a:t>
            </a:r>
            <a:r>
              <a:rPr lang="en-US" baseline="0" dirty="0" smtClean="0"/>
              <a:t> the flag for articulated changes related to the test window. We will also develop a TAM that addresses concerns such as training requirements. I have to name that the timing of this process will be challenging. We will try to get you information related to the waiver request as soon as we can, including any potential updates that are needed in the TAM. We are also trying not to provide multiple iterations; we want a single, final update published prior to spring testing windows.</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Tree>
    <p:extLst>
      <p:ext uri="{BB962C8B-B14F-4D97-AF65-F5344CB8AC3E}">
        <p14:creationId xmlns:p14="http://schemas.microsoft.com/office/powerpoint/2010/main" val="69022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8</a:t>
            </a:fld>
            <a:endParaRPr lang="en-US" dirty="0"/>
          </a:p>
        </p:txBody>
      </p:sp>
    </p:spTree>
    <p:extLst>
      <p:ext uri="{BB962C8B-B14F-4D97-AF65-F5344CB8AC3E}">
        <p14:creationId xmlns:p14="http://schemas.microsoft.com/office/powerpoint/2010/main" val="44889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9</a:t>
            </a:fld>
            <a:endParaRPr lang="en-US" dirty="0"/>
          </a:p>
        </p:txBody>
      </p:sp>
    </p:spTree>
    <p:extLst>
      <p:ext uri="{BB962C8B-B14F-4D97-AF65-F5344CB8AC3E}">
        <p14:creationId xmlns:p14="http://schemas.microsoft.com/office/powerpoint/2010/main" val="2971967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dan.farley@state.or.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tudents-and-family/healthsafety/Documents/Guidance%20for%20Limited%20In-Person%20instruction%20during%20CDL.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December 9, 2020</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Opt-out Notices</a:t>
            </a:r>
            <a:endParaRPr lang="en-US" dirty="0"/>
          </a:p>
        </p:txBody>
      </p:sp>
      <p:sp>
        <p:nvSpPr>
          <p:cNvPr id="3" name="Content Placeholder 2"/>
          <p:cNvSpPr>
            <a:spLocks noGrp="1"/>
          </p:cNvSpPr>
          <p:nvPr>
            <p:ph idx="1"/>
          </p:nvPr>
        </p:nvSpPr>
        <p:spPr/>
        <p:txBody>
          <a:bodyPr/>
          <a:lstStyle/>
          <a:p>
            <a:r>
              <a:rPr lang="en-US" dirty="0" smtClean="0"/>
              <a:t>When do we send </a:t>
            </a:r>
            <a:r>
              <a:rPr lang="en-US" dirty="0"/>
              <a:t>out the 30 day </a:t>
            </a:r>
            <a:r>
              <a:rPr lang="en-US" dirty="0" smtClean="0"/>
              <a:t>opt-out notices?</a:t>
            </a:r>
            <a:endParaRPr lang="en-US" dirty="0"/>
          </a:p>
        </p:txBody>
      </p:sp>
    </p:spTree>
    <p:extLst>
      <p:ext uri="{BB962C8B-B14F-4D97-AF65-F5344CB8AC3E}">
        <p14:creationId xmlns:p14="http://schemas.microsoft.com/office/powerpoint/2010/main" val="3808006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normAutofit lnSpcReduction="10000"/>
          </a:bodyPr>
          <a:lstStyle/>
          <a:p>
            <a:r>
              <a:rPr lang="en-US" dirty="0" smtClean="0"/>
              <a:t>A Q/A </a:t>
            </a:r>
            <a:r>
              <a:rPr lang="en-US" dirty="0"/>
              <a:t>document will be posted to the </a:t>
            </a:r>
            <a:r>
              <a:rPr lang="en-US" dirty="0">
                <a:hlinkClick r:id="rId3"/>
              </a:rPr>
              <a:t>Test Administration </a:t>
            </a:r>
            <a:r>
              <a:rPr lang="en-US" dirty="0" smtClean="0">
                <a:hlinkClick r:id="rId3"/>
              </a:rPr>
              <a:t>Resources</a:t>
            </a:r>
            <a:r>
              <a:rPr lang="en-US" dirty="0" smtClean="0"/>
              <a:t> page </a:t>
            </a:r>
          </a:p>
          <a:p>
            <a:r>
              <a:rPr lang="en-US" dirty="0" smtClean="0"/>
              <a:t>Please contact Dan Farley at </a:t>
            </a:r>
            <a:r>
              <a:rPr lang="en-US" dirty="0" smtClean="0">
                <a:hlinkClick r:id="rId4"/>
              </a:rPr>
              <a:t>dan.farley@state.or.us</a:t>
            </a:r>
            <a:r>
              <a:rPr lang="en-US" dirty="0" smtClean="0"/>
              <a:t> if you have any subsequent questions or concerns.</a:t>
            </a:r>
          </a:p>
          <a:p>
            <a:pPr marL="0" indent="0">
              <a:buNone/>
            </a:pPr>
            <a:endParaRPr lang="en-US" dirty="0"/>
          </a:p>
          <a:p>
            <a:pPr marL="0" indent="0">
              <a:buNone/>
            </a:pPr>
            <a:r>
              <a:rPr lang="en-US" dirty="0" smtClean="0"/>
              <a:t>Thank you!</a:t>
            </a:r>
            <a:endParaRPr lang="en-US"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2682" y="87782"/>
            <a:ext cx="6269318" cy="881048"/>
          </a:xfrm>
        </p:spPr>
        <p:txBody>
          <a:bodyPr>
            <a:normAutofit fontScale="90000"/>
          </a:bodyPr>
          <a:lstStyle/>
          <a:p>
            <a:r>
              <a:rPr lang="en-US" dirty="0">
                <a:solidFill>
                  <a:schemeClr val="bg1"/>
                </a:solidFill>
              </a:rPr>
              <a:t>Intro to the Format</a:t>
            </a:r>
          </a:p>
        </p:txBody>
      </p:sp>
      <p:sp>
        <p:nvSpPr>
          <p:cNvPr id="28675" name="Subtitle 2" descr="introduction to the webinar format" title="Intro"/>
          <p:cNvSpPr>
            <a:spLocks noGrp="1"/>
          </p:cNvSpPr>
          <p:nvPr>
            <p:ph type="subTitle" idx="1"/>
          </p:nvPr>
        </p:nvSpPr>
        <p:spPr>
          <a:xfrm>
            <a:off x="1840754" y="1946915"/>
            <a:ext cx="8579224" cy="2593803"/>
          </a:xfrm>
        </p:spPr>
        <p:txBody>
          <a:bodyPr>
            <a:noAutofit/>
          </a:bodyPr>
          <a:lstStyle/>
          <a:p>
            <a:pPr algn="l"/>
            <a:r>
              <a:rPr lang="en-US" b="1" dirty="0"/>
              <a:t>Overview</a:t>
            </a:r>
          </a:p>
          <a:p>
            <a:pPr marL="800092" lvl="1" indent="-457200" algn="l">
              <a:buFont typeface="+mj-lt"/>
              <a:buAutoNum type="arabicPeriod"/>
            </a:pPr>
            <a:r>
              <a:rPr lang="en-US" sz="2400" b="1" dirty="0"/>
              <a:t>ODE-provided</a:t>
            </a:r>
            <a:r>
              <a:rPr lang="en-US" sz="2400" dirty="0"/>
              <a:t> </a:t>
            </a:r>
            <a:r>
              <a:rPr lang="en-US" sz="2400" dirty="0" smtClean="0"/>
              <a:t>Quick </a:t>
            </a:r>
            <a:r>
              <a:rPr lang="en-US" sz="2400" dirty="0"/>
              <a:t>Reminders + </a:t>
            </a:r>
            <a:r>
              <a:rPr lang="en-US" sz="2400" dirty="0" smtClean="0"/>
              <a:t>DTC Topics</a:t>
            </a:r>
            <a:endParaRPr lang="en-US" sz="2400" dirty="0"/>
          </a:p>
          <a:p>
            <a:pPr marL="800092" lvl="1" indent="-457200" algn="l">
              <a:buFont typeface="+mj-lt"/>
              <a:buAutoNum type="arabicPeriod"/>
            </a:pPr>
            <a:endParaRPr lang="en-US" sz="2400" dirty="0"/>
          </a:p>
          <a:p>
            <a:pPr marL="800092" lvl="1" indent="-457200" algn="l">
              <a:buFont typeface="+mj-lt"/>
              <a:buAutoNum type="arabicPeriod"/>
            </a:pPr>
            <a:r>
              <a:rPr lang="en-US" sz="2400" b="1" dirty="0"/>
              <a:t>ODE &amp; DTC</a:t>
            </a:r>
            <a:r>
              <a:rPr lang="en-US" sz="2400" dirty="0"/>
              <a:t> Question/Answer </a:t>
            </a:r>
            <a:r>
              <a:rPr lang="en-US" sz="2400" dirty="0" smtClean="0"/>
              <a:t>Session</a:t>
            </a:r>
            <a:endParaRPr lang="en-US" sz="2400" dirty="0"/>
          </a:p>
          <a:p>
            <a:pPr marL="800092" lvl="1" indent="-457200" algn="l">
              <a:buFont typeface="+mj-lt"/>
              <a:buAutoNum type="arabicPeriod"/>
            </a:pPr>
            <a:endParaRPr lang="en-US" sz="2400" dirty="0"/>
          </a:p>
          <a:p>
            <a:pPr algn="l">
              <a:spcBef>
                <a:spcPts val="900"/>
              </a:spcBef>
            </a:pPr>
            <a:r>
              <a:rPr lang="en-US" b="1" dirty="0"/>
              <a:t>All questions will be addressed during the Q/A section.</a:t>
            </a:r>
          </a:p>
          <a:p>
            <a:pPr marL="600067" lvl="1" indent="-257175" algn="l">
              <a:spcBef>
                <a:spcPts val="900"/>
              </a:spcBef>
              <a:buFont typeface="Arial" panose="020B0604020202020204" pitchFamily="34" charset="0"/>
              <a:buChar char="•"/>
            </a:pPr>
            <a:r>
              <a:rPr lang="en-US" sz="2400" i="1" dirty="0"/>
              <a:t>The meeting is recorded to facilitate the creation of a Q&amp;A document after each meeting</a:t>
            </a:r>
          </a:p>
          <a:p>
            <a:pPr marL="600067" lvl="1" indent="-257175" algn="l">
              <a:spcBef>
                <a:spcPts val="900"/>
              </a:spcBef>
              <a:buFont typeface="Arial" panose="020B0604020202020204" pitchFamily="34" charset="0"/>
              <a:buChar char="•"/>
            </a:pPr>
            <a:r>
              <a:rPr lang="en-US" sz="2400" i="1" dirty="0"/>
              <a:t>We will provide each Webinar PowerPoint on the </a:t>
            </a:r>
            <a:r>
              <a:rPr lang="en-US" sz="2400" i="1" dirty="0">
                <a:hlinkClick r:id="rId3"/>
              </a:rPr>
              <a:t>Test Administration Resources </a:t>
            </a:r>
            <a:r>
              <a:rPr lang="en-US" sz="2400" i="1" dirty="0"/>
              <a:t>webpage along with a Q&amp;A document</a:t>
            </a:r>
            <a:endParaRPr lang="en-US" altLang="en-US" sz="2400" i="1" dirty="0"/>
          </a:p>
        </p:txBody>
      </p:sp>
    </p:spTree>
    <p:extLst>
      <p:ext uri="{BB962C8B-B14F-4D97-AF65-F5344CB8AC3E}">
        <p14:creationId xmlns:p14="http://schemas.microsoft.com/office/powerpoint/2010/main" val="3828819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25" y="1869173"/>
            <a:ext cx="5951275" cy="889049"/>
          </a:xfrm>
        </p:spPr>
        <p:txBody>
          <a:bodyPr>
            <a:normAutofit fontScale="90000"/>
          </a:bodyPr>
          <a:lstStyle/>
          <a:p>
            <a:r>
              <a:rPr lang="en-US" dirty="0"/>
              <a:t>Before We Begin</a:t>
            </a:r>
          </a:p>
        </p:txBody>
      </p:sp>
      <p:sp>
        <p:nvSpPr>
          <p:cNvPr id="28675" name="Subtitle 2"/>
          <p:cNvSpPr>
            <a:spLocks noGrp="1"/>
          </p:cNvSpPr>
          <p:nvPr>
            <p:ph type="subTitle" idx="1"/>
          </p:nvPr>
        </p:nvSpPr>
        <p:spPr>
          <a:xfrm>
            <a:off x="1887116" y="2758221"/>
            <a:ext cx="3845768" cy="2434442"/>
          </a:xfrm>
        </p:spPr>
        <p:txBody>
          <a:bodyPr>
            <a:noAutofit/>
          </a:bodyPr>
          <a:lstStyle/>
          <a:p>
            <a:pPr algn="l">
              <a:spcBef>
                <a:spcPts val="0"/>
              </a:spcBef>
              <a:spcAft>
                <a:spcPts val="1800"/>
              </a:spcAft>
            </a:pPr>
            <a:r>
              <a:rPr lang="en-US" dirty="0"/>
              <a:t>To ask questions:</a:t>
            </a:r>
          </a:p>
          <a:p>
            <a:pPr marL="342900" indent="-342900" algn="l">
              <a:spcBef>
                <a:spcPts val="0"/>
              </a:spcBef>
              <a:spcAft>
                <a:spcPts val="1800"/>
              </a:spcAft>
              <a:buFont typeface="Arial" panose="020B0604020202020204" pitchFamily="34" charset="0"/>
              <a:buChar char="•"/>
            </a:pPr>
            <a:r>
              <a:rPr lang="en-US" dirty="0"/>
              <a:t>use the question box and your question will be read aloud and answered by ODE staff.</a:t>
            </a:r>
          </a:p>
          <a:p>
            <a:pPr marL="342900" indent="-342900" algn="l">
              <a:spcBef>
                <a:spcPts val="0"/>
              </a:spcBef>
              <a:spcAft>
                <a:spcPts val="1800"/>
              </a:spcAft>
              <a:buFont typeface="Arial" panose="020B0604020202020204" pitchFamily="34" charset="0"/>
              <a:buChar char="•"/>
            </a:pPr>
            <a:r>
              <a:rPr lang="en-US" dirty="0"/>
              <a:t>select the “raise hand” icon and you will be unmuted and able to ask your question.</a:t>
            </a:r>
          </a:p>
          <a:p>
            <a:pPr algn="l">
              <a:spcBef>
                <a:spcPts val="0"/>
              </a:spcBef>
              <a:spcAft>
                <a:spcPts val="1800"/>
              </a:spcAft>
            </a:pPr>
            <a:endParaRPr lang="en-US" dirty="0"/>
          </a:p>
        </p:txBody>
      </p:sp>
      <p:pic>
        <p:nvPicPr>
          <p:cNvPr id="3" name="Picture 2" descr="Screenshot of GoToWebinar question functiona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612" y="951380"/>
            <a:ext cx="2779589" cy="4693024"/>
          </a:xfrm>
          <a:prstGeom prst="rect">
            <a:avLst/>
          </a:prstGeom>
        </p:spPr>
      </p:pic>
      <p:sp>
        <p:nvSpPr>
          <p:cNvPr id="4" name="Right Arrow 3" descr="Arrow pointing to the raise hand feature"/>
          <p:cNvSpPr/>
          <p:nvPr/>
        </p:nvSpPr>
        <p:spPr>
          <a:xfrm>
            <a:off x="6222806" y="2035420"/>
            <a:ext cx="733806" cy="3634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descr="Arrow pointing to the questions feature"/>
          <p:cNvSpPr/>
          <p:nvPr/>
        </p:nvSpPr>
        <p:spPr>
          <a:xfrm>
            <a:off x="6512952" y="3271515"/>
            <a:ext cx="733806" cy="3634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43974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365" y="2193590"/>
            <a:ext cx="6320808" cy="930940"/>
          </a:xfrm>
        </p:spPr>
        <p:txBody>
          <a:bodyPr>
            <a:normAutofit/>
          </a:bodyPr>
          <a:lstStyle/>
          <a:p>
            <a:r>
              <a:rPr lang="en-US" dirty="0" smtClean="0"/>
              <a:t>Quick Reminders</a:t>
            </a:r>
            <a:endParaRPr lang="en-US" dirty="0"/>
          </a:p>
        </p:txBody>
      </p:sp>
      <p:sp>
        <p:nvSpPr>
          <p:cNvPr id="28675" name="Subtitle 2"/>
          <p:cNvSpPr>
            <a:spLocks noGrp="1"/>
          </p:cNvSpPr>
          <p:nvPr>
            <p:ph type="subTitle" idx="1"/>
          </p:nvPr>
        </p:nvSpPr>
        <p:spPr>
          <a:xfrm>
            <a:off x="365365" y="3276929"/>
            <a:ext cx="11438965" cy="3106937"/>
          </a:xfrm>
        </p:spPr>
        <p:txBody>
          <a:bodyPr>
            <a:noAutofit/>
          </a:bodyPr>
          <a:lstStyle/>
          <a:p>
            <a:pPr marL="342900" indent="-342900" algn="l">
              <a:buFont typeface="Arial" panose="020B0604020202020204" pitchFamily="34" charset="0"/>
              <a:buChar char="•"/>
            </a:pPr>
            <a:r>
              <a:rPr lang="en-US" altLang="en-US" sz="2000" b="1" dirty="0" smtClean="0"/>
              <a:t>12/11</a:t>
            </a:r>
            <a:r>
              <a:rPr lang="en-US" altLang="en-US" sz="2000" dirty="0" smtClean="0"/>
              <a:t> </a:t>
            </a:r>
            <a:r>
              <a:rPr lang="en-US" altLang="en-US" sz="2000" dirty="0"/>
              <a:t>Report Validation Window CLOSES </a:t>
            </a:r>
            <a:r>
              <a:rPr lang="en-US" altLang="en-US" sz="2000" dirty="0" smtClean="0"/>
              <a:t>for NCES </a:t>
            </a:r>
            <a:r>
              <a:rPr lang="en-US" altLang="en-US" sz="2000" dirty="0"/>
              <a:t>Dropout, Graduation Cohort Reporting </a:t>
            </a:r>
            <a:r>
              <a:rPr lang="en-US" altLang="en-US" sz="2000" dirty="0" smtClean="0"/>
              <a:t>2019-20</a:t>
            </a:r>
            <a:endParaRPr lang="en-US" altLang="en-US" sz="2000" dirty="0"/>
          </a:p>
          <a:p>
            <a:pPr marL="342900" indent="-342900" algn="l">
              <a:buFont typeface="Arial" panose="020B0604020202020204" pitchFamily="34" charset="0"/>
              <a:buChar char="•"/>
            </a:pPr>
            <a:r>
              <a:rPr lang="en-US" altLang="en-US" sz="2000" b="1" dirty="0"/>
              <a:t>12/11-12/13</a:t>
            </a:r>
            <a:r>
              <a:rPr lang="en-US" altLang="en-US" sz="2000" dirty="0"/>
              <a:t> OSAS Test Delivery System (including Practice Tests), TIDE, and </a:t>
            </a:r>
            <a:r>
              <a:rPr lang="en-US" altLang="en-US" sz="2000" dirty="0" smtClean="0"/>
              <a:t>ORS </a:t>
            </a:r>
            <a:r>
              <a:rPr lang="en-US" altLang="en-US" sz="2000" dirty="0"/>
              <a:t>offline for scheduled </a:t>
            </a:r>
            <a:r>
              <a:rPr lang="en-US" altLang="en-US" sz="2000" dirty="0" smtClean="0"/>
              <a:t>maintenance</a:t>
            </a:r>
            <a:endParaRPr lang="en-US" altLang="en-US" sz="2000" dirty="0"/>
          </a:p>
          <a:p>
            <a:pPr marL="342900" indent="-342900" algn="l">
              <a:buFont typeface="Arial" panose="020B0604020202020204" pitchFamily="34" charset="0"/>
              <a:buChar char="•"/>
            </a:pPr>
            <a:r>
              <a:rPr lang="en-US" altLang="en-US" sz="2000" b="1" dirty="0"/>
              <a:t>12/25</a:t>
            </a:r>
            <a:r>
              <a:rPr lang="en-US" altLang="en-US" sz="2000" dirty="0"/>
              <a:t> ODE is closed for the </a:t>
            </a:r>
            <a:r>
              <a:rPr lang="en-US" altLang="en-US" sz="2000" dirty="0" smtClean="0"/>
              <a:t>holiday</a:t>
            </a:r>
            <a:endParaRPr lang="en-US" altLang="en-US" sz="2000" dirty="0"/>
          </a:p>
          <a:p>
            <a:pPr marL="342900" indent="-342900" algn="l">
              <a:buFont typeface="Arial" panose="020B0604020202020204" pitchFamily="34" charset="0"/>
              <a:buChar char="•"/>
            </a:pPr>
            <a:r>
              <a:rPr lang="en-US" altLang="en-US" sz="2000" b="1" dirty="0"/>
              <a:t>12/31</a:t>
            </a:r>
            <a:r>
              <a:rPr lang="en-US" altLang="en-US" sz="2000" dirty="0"/>
              <a:t> PREVIEW of Final 2019-20 Dropout and Cohort Graduation Rate reports on the ODE district secure website</a:t>
            </a:r>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If </a:t>
            </a:r>
            <a:r>
              <a:rPr lang="en-US" dirty="0"/>
              <a:t>the ELPA Summative is not included in the waiver submitted to US </a:t>
            </a:r>
            <a:r>
              <a:rPr lang="en-US" dirty="0" err="1"/>
              <a:t>Dept</a:t>
            </a:r>
            <a:r>
              <a:rPr lang="en-US" dirty="0"/>
              <a:t> of ED, but we can't (current LIPI guidance) bring "special classes" of students into buildings (i.e. EL identified students), how will we assess students if we are not in-person learning in the spring? Will there be additional guidance to provide for this opportunity for students required to participate in the ELPA Summative</a:t>
            </a:r>
            <a:r>
              <a:rPr lang="en-US" dirty="0" smtClean="0"/>
              <a:t>?</a:t>
            </a:r>
          </a:p>
          <a:p>
            <a:pPr marL="457189" lvl="1" indent="0">
              <a:buNone/>
            </a:pPr>
            <a:r>
              <a:rPr lang="en-US" dirty="0" smtClean="0">
                <a:hlinkClick r:id="rId3"/>
              </a:rPr>
              <a:t>Limited, In-Person Guidance</a:t>
            </a:r>
            <a:endParaRPr lang="en-US" dirty="0"/>
          </a:p>
        </p:txBody>
      </p:sp>
    </p:spTree>
    <p:extLst>
      <p:ext uri="{BB962C8B-B14F-4D97-AF65-F5344CB8AC3E}">
        <p14:creationId xmlns:p14="http://schemas.microsoft.com/office/powerpoint/2010/main" val="2138350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Guidance</a:t>
            </a:r>
            <a:endParaRPr lang="en-US" dirty="0"/>
          </a:p>
        </p:txBody>
      </p:sp>
      <p:sp>
        <p:nvSpPr>
          <p:cNvPr id="3" name="Content Placeholder 2"/>
          <p:cNvSpPr>
            <a:spLocks noGrp="1"/>
          </p:cNvSpPr>
          <p:nvPr>
            <p:ph idx="1"/>
          </p:nvPr>
        </p:nvSpPr>
        <p:spPr/>
        <p:txBody>
          <a:bodyPr/>
          <a:lstStyle/>
          <a:p>
            <a:pPr marL="0" indent="0">
              <a:buNone/>
            </a:pPr>
            <a:r>
              <a:rPr lang="en-US" smtClean="0"/>
              <a:t>I'm </a:t>
            </a:r>
            <a:r>
              <a:rPr lang="en-US" dirty="0"/>
              <a:t>curious if there is a timeline for additional policy guidance regarding Title III funds and assessing private school students for ELPA Screener/Summative? I believe I heard that guidance is in the works?</a:t>
            </a:r>
          </a:p>
        </p:txBody>
      </p:sp>
    </p:spTree>
    <p:extLst>
      <p:ext uri="{BB962C8B-B14F-4D97-AF65-F5344CB8AC3E}">
        <p14:creationId xmlns:p14="http://schemas.microsoft.com/office/powerpoint/2010/main" val="3984257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Administration Manual</a:t>
            </a:r>
            <a:endParaRPr lang="en-US" dirty="0"/>
          </a:p>
        </p:txBody>
      </p:sp>
      <p:sp>
        <p:nvSpPr>
          <p:cNvPr id="3" name="Content Placeholder 2"/>
          <p:cNvSpPr>
            <a:spLocks noGrp="1"/>
          </p:cNvSpPr>
          <p:nvPr>
            <p:ph idx="1"/>
          </p:nvPr>
        </p:nvSpPr>
        <p:spPr/>
        <p:txBody>
          <a:bodyPr/>
          <a:lstStyle/>
          <a:p>
            <a:r>
              <a:rPr lang="en-US" dirty="0"/>
              <a:t>What changes are anticipated for the TAM with the expectation of a potential waiver? For example, would there be adjustments for training expectations for STCs due to the potential removal of required subjects like ELA/math/science for 20-21?</a:t>
            </a:r>
          </a:p>
          <a:p>
            <a:pPr marL="0" indent="0">
              <a:buNone/>
            </a:pPr>
            <a:endParaRPr lang="en-US" dirty="0"/>
          </a:p>
        </p:txBody>
      </p:sp>
    </p:spTree>
    <p:extLst>
      <p:ext uri="{BB962C8B-B14F-4D97-AF65-F5344CB8AC3E}">
        <p14:creationId xmlns:p14="http://schemas.microsoft.com/office/powerpoint/2010/main" val="323684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 </a:t>
            </a:r>
            <a:endParaRPr lang="en-US" dirty="0"/>
          </a:p>
        </p:txBody>
      </p:sp>
      <p:sp>
        <p:nvSpPr>
          <p:cNvPr id="3" name="Content Placeholder 2"/>
          <p:cNvSpPr>
            <a:spLocks noGrp="1"/>
          </p:cNvSpPr>
          <p:nvPr>
            <p:ph idx="1"/>
          </p:nvPr>
        </p:nvSpPr>
        <p:spPr/>
        <p:txBody>
          <a:bodyPr>
            <a:normAutofit/>
          </a:bodyPr>
          <a:lstStyle/>
          <a:p>
            <a:r>
              <a:rPr lang="en-US" dirty="0"/>
              <a:t>What does the waiver mean for the Extended Assessment</a:t>
            </a:r>
            <a:r>
              <a:rPr lang="en-US" dirty="0" smtClean="0"/>
              <a:t>?</a:t>
            </a:r>
            <a:endParaRPr lang="en-US" dirty="0"/>
          </a:p>
          <a:p>
            <a:r>
              <a:rPr lang="en-US" dirty="0"/>
              <a:t>When will we know about the waiver outcome</a:t>
            </a:r>
            <a:r>
              <a:rPr lang="en-US" dirty="0" smtClean="0"/>
              <a:t>?</a:t>
            </a:r>
            <a:endParaRPr lang="en-US" dirty="0"/>
          </a:p>
          <a:p>
            <a:endParaRPr lang="en-US" dirty="0"/>
          </a:p>
        </p:txBody>
      </p:sp>
    </p:spTree>
    <p:extLst>
      <p:ext uri="{BB962C8B-B14F-4D97-AF65-F5344CB8AC3E}">
        <p14:creationId xmlns:p14="http://schemas.microsoft.com/office/powerpoint/2010/main" val="3370239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dirty="0"/>
              <a:t>Dan mentioned that there would be an OSAS survey to be distributed to students. When would this take place? Would we see the questions in advance? When would we get the results?</a:t>
            </a:r>
          </a:p>
          <a:p>
            <a:endParaRPr lang="en-US" dirty="0"/>
          </a:p>
        </p:txBody>
      </p:sp>
    </p:spTree>
    <p:extLst>
      <p:ext uri="{BB962C8B-B14F-4D97-AF65-F5344CB8AC3E}">
        <p14:creationId xmlns:p14="http://schemas.microsoft.com/office/powerpoint/2010/main" val="4147784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2020-12-28T14:43:23+00:00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3CF15A35-B172-4E2A-B5F3-BDCB29915283}"/>
</file>

<file path=customXml/itemProps2.xml><?xml version="1.0" encoding="utf-8"?>
<ds:datastoreItem xmlns:ds="http://schemas.openxmlformats.org/officeDocument/2006/customXml" ds:itemID="{013D1E23-82ED-4BEB-BA71-0239657E983C}"/>
</file>

<file path=customXml/itemProps3.xml><?xml version="1.0" encoding="utf-8"?>
<ds:datastoreItem xmlns:ds="http://schemas.openxmlformats.org/officeDocument/2006/customXml" ds:itemID="{12B50C36-2983-4D1D-A058-E14BF634AA17}"/>
</file>

<file path=docProps/app.xml><?xml version="1.0" encoding="utf-8"?>
<Properties xmlns="http://schemas.openxmlformats.org/officeDocument/2006/extended-properties" xmlns:vt="http://schemas.openxmlformats.org/officeDocument/2006/docPropsVTypes">
  <Template>ode_powerpoint-template-b</Template>
  <TotalTime>1791</TotalTime>
  <Words>752</Words>
  <Application>Microsoft Office PowerPoint</Application>
  <PresentationFormat>Widescreen</PresentationFormat>
  <Paragraphs>69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ODE_Powerpoint Template B</vt:lpstr>
      <vt:lpstr>DTC Webinar</vt:lpstr>
      <vt:lpstr>Intro to the Format</vt:lpstr>
      <vt:lpstr>Before We Begin</vt:lpstr>
      <vt:lpstr>Quick Reminders</vt:lpstr>
      <vt:lpstr>ELPA</vt:lpstr>
      <vt:lpstr>Policy Guidance</vt:lpstr>
      <vt:lpstr>Test Administration Manual</vt:lpstr>
      <vt:lpstr>Waiver </vt:lpstr>
      <vt:lpstr>Survey</vt:lpstr>
      <vt:lpstr>Opt-out Notices</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221</cp:revision>
  <cp:lastPrinted>2018-11-05T16:57:42Z</cp:lastPrinted>
  <dcterms:created xsi:type="dcterms:W3CDTF">2018-06-14T19:26:51Z</dcterms:created>
  <dcterms:modified xsi:type="dcterms:W3CDTF">2020-12-09T17:25:29Z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