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8" r:id="rId2"/>
    <p:sldId id="262" r:id="rId3"/>
    <p:sldId id="263" r:id="rId4"/>
    <p:sldId id="257" r:id="rId5"/>
    <p:sldId id="287" r:id="rId6"/>
    <p:sldId id="283" r:id="rId7"/>
    <p:sldId id="282" r:id="rId8"/>
    <p:sldId id="284" r:id="rId9"/>
    <p:sldId id="288" r:id="rId10"/>
    <p:sldId id="281" r:id="rId11"/>
    <p:sldId id="289" r:id="rId12"/>
    <p:sldId id="286" r:id="rId13"/>
    <p:sldId id="261"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1685" autoAdjust="0"/>
  </p:normalViewPr>
  <p:slideViewPr>
    <p:cSldViewPr>
      <p:cViewPr varScale="1">
        <p:scale>
          <a:sx n="61" d="100"/>
          <a:sy n="61" d="100"/>
        </p:scale>
        <p:origin x="66" y="111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52DE066A-9A01-4DF3-BB04-6761B4005E17}" type="datetimeFigureOut">
              <a:rPr lang="en-US" smtClean="0"/>
              <a:t>12/5/2018</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54742F26-D69D-47A0-8869-F26E0BEFA147}" type="slidenum">
              <a:rPr lang="en-US" smtClean="0"/>
              <a:t>‹#›</a:t>
            </a:fld>
            <a:endParaRPr lang="en-US"/>
          </a:p>
        </p:txBody>
      </p:sp>
    </p:spTree>
    <p:extLst>
      <p:ext uri="{BB962C8B-B14F-4D97-AF65-F5344CB8AC3E}">
        <p14:creationId xmlns:p14="http://schemas.microsoft.com/office/powerpoint/2010/main" val="3977818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B1D45D18-6393-45AA-9BDC-983052B8E5F7}" type="datetimeFigureOut">
              <a:rPr lang="en-US" smtClean="0"/>
              <a:t>12/5/2018</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229FE0B8-4B27-4B96-82D5-3C6CC8C3EC56}" type="slidenum">
              <a:rPr lang="en-US" smtClean="0"/>
              <a:t>‹#›</a:t>
            </a:fld>
            <a:endParaRPr lang="en-US"/>
          </a:p>
        </p:txBody>
      </p:sp>
    </p:spTree>
    <p:extLst>
      <p:ext uri="{BB962C8B-B14F-4D97-AF65-F5344CB8AC3E}">
        <p14:creationId xmlns:p14="http://schemas.microsoft.com/office/powerpoint/2010/main" val="2414969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FE0B8-4B27-4B96-82D5-3C6CC8C3EC56}" type="slidenum">
              <a:rPr lang="en-US" smtClean="0"/>
              <a:t>1</a:t>
            </a:fld>
            <a:endParaRPr lang="en-US"/>
          </a:p>
        </p:txBody>
      </p:sp>
    </p:spTree>
    <p:extLst>
      <p:ext uri="{BB962C8B-B14F-4D97-AF65-F5344CB8AC3E}">
        <p14:creationId xmlns:p14="http://schemas.microsoft.com/office/powerpoint/2010/main" val="3748173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29FE0B8-4B27-4B96-82D5-3C6CC8C3EC56}" type="slidenum">
              <a:rPr lang="en-US" smtClean="0"/>
              <a:t>2</a:t>
            </a:fld>
            <a:endParaRPr lang="en-US"/>
          </a:p>
        </p:txBody>
      </p:sp>
    </p:spTree>
    <p:extLst>
      <p:ext uri="{BB962C8B-B14F-4D97-AF65-F5344CB8AC3E}">
        <p14:creationId xmlns:p14="http://schemas.microsoft.com/office/powerpoint/2010/main" val="25953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29FE0B8-4B27-4B96-82D5-3C6CC8C3EC56}" type="slidenum">
              <a:rPr lang="en-US" smtClean="0"/>
              <a:t>3</a:t>
            </a:fld>
            <a:endParaRPr lang="en-US"/>
          </a:p>
        </p:txBody>
      </p:sp>
    </p:spTree>
    <p:extLst>
      <p:ext uri="{BB962C8B-B14F-4D97-AF65-F5344CB8AC3E}">
        <p14:creationId xmlns:p14="http://schemas.microsoft.com/office/powerpoint/2010/main" val="259536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29FE0B8-4B27-4B96-82D5-3C6CC8C3EC56}" type="slidenum">
              <a:rPr lang="en-US" smtClean="0"/>
              <a:t>4</a:t>
            </a:fld>
            <a:endParaRPr lang="en-US"/>
          </a:p>
        </p:txBody>
      </p:sp>
    </p:spTree>
    <p:extLst>
      <p:ext uri="{BB962C8B-B14F-4D97-AF65-F5344CB8AC3E}">
        <p14:creationId xmlns:p14="http://schemas.microsoft.com/office/powerpoint/2010/main" val="1144279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FE0B8-4B27-4B96-82D5-3C6CC8C3EC56}" type="slidenum">
              <a:rPr lang="en-US" smtClean="0"/>
              <a:t>13</a:t>
            </a:fld>
            <a:endParaRPr lang="en-US"/>
          </a:p>
        </p:txBody>
      </p:sp>
    </p:spTree>
    <p:extLst>
      <p:ext uri="{BB962C8B-B14F-4D97-AF65-F5344CB8AC3E}">
        <p14:creationId xmlns:p14="http://schemas.microsoft.com/office/powerpoint/2010/main" val="22018394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103652"/>
            <a:ext cx="8833104" cy="59756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1876" y="2207560"/>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p:cNvSpPr txBox="1"/>
          <p:nvPr userDrawn="1"/>
        </p:nvSpPr>
        <p:spPr>
          <a:xfrm>
            <a:off x="2851404" y="6103652"/>
            <a:ext cx="3429000" cy="601948"/>
          </a:xfrm>
          <a:prstGeom prst="rect">
            <a:avLst/>
          </a:prstGeom>
          <a:solidFill>
            <a:schemeClr val="bg1"/>
          </a:solidFill>
        </p:spPr>
        <p:txBody>
          <a:bodyPr wrap="square" rtlCol="0">
            <a:spAutoFit/>
          </a:bodyPr>
          <a:lstStyle/>
          <a:p>
            <a:endParaRPr lang="en-US" dirty="0">
              <a:solidFill>
                <a:schemeClr val="tx1"/>
              </a:solidFill>
            </a:endParaRPr>
          </a:p>
        </p:txBody>
      </p:sp>
      <p:pic>
        <p:nvPicPr>
          <p:cNvPr id="23" name="Picture 5" descr="J:\ASMT\Communication--Jessie\Logos and Brands\ODE Labels\Learning\ISAA\PNG\lbl_Learning-ISAAU-T2AsmtAccount.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985517" y="6156976"/>
            <a:ext cx="3190875" cy="49530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17ACD3B2-23CE-4CC1-AC69-CE896D43AD09}" type="datetime1">
              <a:rPr lang="en-US" smtClean="0"/>
              <a:t>12/5/2018</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6" name="Slide Number Placeholder 5"/>
          <p:cNvSpPr>
            <a:spLocks noGrp="1"/>
          </p:cNvSpPr>
          <p:nvPr>
            <p:ph type="sldNum" sz="quarter" idx="12"/>
          </p:nvPr>
        </p:nvSpPr>
        <p:spPr>
          <a:xfrm>
            <a:off x="4343400" y="1040174"/>
            <a:ext cx="457200" cy="441325"/>
          </a:xfrm>
          <a:prstGeom prst="rect">
            <a:avLst/>
          </a:prstGeom>
        </p:spPr>
        <p:txBody>
          <a:bodyPr/>
          <a:lstStyle/>
          <a:p>
            <a:fld id="{CEB2204D-2938-493C-86A2-C49CF71EEF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35760241-52D4-4C0D-9708-865D3B8131F7}" type="datetime1">
              <a:rPr lang="en-US" smtClean="0"/>
              <a:t>12/5/2018</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dirty="0" smtClean="0"/>
              <a:t>Click to edit Master title style</a:t>
            </a:r>
            <a:endParaRPr kumimoji="0" lang="en-US" dirty="0"/>
          </a:p>
        </p:txBody>
      </p:sp>
      <p:pic>
        <p:nvPicPr>
          <p:cNvPr id="16"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34200" y="3020251"/>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a:xfrm>
            <a:off x="4361688" y="1026372"/>
            <a:ext cx="457200" cy="441325"/>
          </a:xfrm>
          <a:prstGeom prst="rect">
            <a:avLst/>
          </a:prstGeom>
        </p:spPr>
        <p:txBody>
          <a:bodyPr/>
          <a:lstStyle/>
          <a:p>
            <a:fld id="{CEB2204D-2938-493C-86A2-C49CF71EEF5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103652"/>
            <a:ext cx="8845296" cy="59756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pic>
        <p:nvPicPr>
          <p:cNvPr id="20"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2442" y="2209800"/>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p:cNvSpPr txBox="1"/>
          <p:nvPr userDrawn="1"/>
        </p:nvSpPr>
        <p:spPr>
          <a:xfrm>
            <a:off x="2851404" y="6103652"/>
            <a:ext cx="3429000" cy="601948"/>
          </a:xfrm>
          <a:prstGeom prst="rect">
            <a:avLst/>
          </a:prstGeom>
          <a:solidFill>
            <a:schemeClr val="bg1"/>
          </a:solidFill>
        </p:spPr>
        <p:txBody>
          <a:bodyPr wrap="square" rtlCol="0">
            <a:spAutoFit/>
          </a:bodyPr>
          <a:lstStyle/>
          <a:p>
            <a:endParaRPr lang="en-US" dirty="0">
              <a:solidFill>
                <a:schemeClr val="tx1"/>
              </a:solidFill>
            </a:endParaRPr>
          </a:p>
        </p:txBody>
      </p:sp>
      <p:pic>
        <p:nvPicPr>
          <p:cNvPr id="23" name="Picture 5" descr="J:\ASMT\Communication--Jessie\Logos and Brands\ODE Labels\Learning\ISAA\PNG\lbl_Learning-ISAAU-T2AsmtAccount.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985517" y="6156976"/>
            <a:ext cx="3190875" cy="49530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a:prstGeom prst="rect">
            <a:avLst/>
          </a:prstGeom>
        </p:spPr>
        <p:txBody>
          <a:bodyPr/>
          <a:lstStyle/>
          <a:p>
            <a:fld id="{82C6D8B5-3D11-470C-873E-925C97ADE43D}" type="datetime1">
              <a:rPr lang="en-US" smtClean="0"/>
              <a:t>12/5/2018</a:t>
            </a:fld>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7" name="Slide Number Placeholder 6"/>
          <p:cNvSpPr>
            <a:spLocks noGrp="1"/>
          </p:cNvSpPr>
          <p:nvPr>
            <p:ph type="sldNum" sz="quarter" idx="12"/>
          </p:nvPr>
        </p:nvSpPr>
        <p:spPr>
          <a:xfrm>
            <a:off x="4343400" y="1040174"/>
            <a:ext cx="457200" cy="441325"/>
          </a:xfrm>
          <a:prstGeom prst="rect">
            <a:avLst/>
          </a:prstGeom>
        </p:spPr>
        <p:txBody>
          <a:bodyPr/>
          <a:lstStyle/>
          <a:p>
            <a:fld id="{CEB2204D-2938-493C-86A2-C49CF71EEF5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5791200" y="6404984"/>
            <a:ext cx="3044952" cy="365760"/>
          </a:xfrm>
          <a:prstGeom prst="rect">
            <a:avLst/>
          </a:prstGeom>
        </p:spPr>
        <p:txBody>
          <a:bodyPr/>
          <a:lstStyle/>
          <a:p>
            <a:fld id="{A8775C08-7F7B-406A-A262-BBC4C127E453}" type="datetime1">
              <a:rPr lang="en-US" smtClean="0"/>
              <a:t>12/5/2018</a:t>
            </a:fld>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p>
            <a:r>
              <a:rPr lang="en-US" dirty="0" smtClean="0"/>
              <a:t>Office of Learning – Assessment</a:t>
            </a:r>
          </a:p>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1876" y="1050525"/>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5791200" y="6404984"/>
            <a:ext cx="3044952" cy="365760"/>
          </a:xfrm>
          <a:prstGeom prst="rect">
            <a:avLst/>
          </a:prstGeom>
        </p:spPr>
        <p:txBody>
          <a:bodyPr/>
          <a:lstStyle/>
          <a:p>
            <a:fld id="{FDD5EBE9-E9DB-497A-8535-1DE8D4B3D0A9}" type="datetime1">
              <a:rPr lang="en-US" smtClean="0"/>
              <a:t>12/5/2018</a:t>
            </a:fld>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5" name="Slide Number Placeholder 4"/>
          <p:cNvSpPr>
            <a:spLocks noGrp="1"/>
          </p:cNvSpPr>
          <p:nvPr>
            <p:ph type="sldNum" sz="quarter" idx="12"/>
          </p:nvPr>
        </p:nvSpPr>
        <p:spPr>
          <a:xfrm>
            <a:off x="4343400" y="1036020"/>
            <a:ext cx="457200" cy="441325"/>
          </a:xfrm>
          <a:prstGeom prst="rect">
            <a:avLst/>
          </a:prstGeom>
        </p:spPr>
        <p:txBody>
          <a:bodyPr/>
          <a:lstStyle/>
          <a:p>
            <a:fld id="{CEB2204D-2938-493C-86A2-C49CF71EEF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5791200" y="6404984"/>
            <a:ext cx="3044952" cy="365760"/>
          </a:xfrm>
          <a:prstGeom prst="rect">
            <a:avLst/>
          </a:prstGeom>
        </p:spPr>
        <p:txBody>
          <a:bodyPr/>
          <a:lstStyle/>
          <a:p>
            <a:fld id="{C79052FC-CBE8-452E-B7D3-6BE30A91BDBD}" type="datetime1">
              <a:rPr lang="en-US" smtClean="0"/>
              <a:t>12/5/2018</a:t>
            </a:fld>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pic>
        <p:nvPicPr>
          <p:cNvPr id="11"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43777" y="6327792"/>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91200" y="6404984"/>
            <a:ext cx="3044952" cy="365760"/>
          </a:xfrm>
          <a:prstGeom prst="rect">
            <a:avLst/>
          </a:prstGeom>
        </p:spPr>
        <p:txBody>
          <a:bodyPr/>
          <a:lstStyle/>
          <a:p>
            <a:fld id="{564C0C39-5FE3-49BE-88E5-9372A4820644}" type="datetime1">
              <a:rPr lang="en-US" smtClean="0"/>
              <a:t>12/5/2018</a:t>
            </a:fld>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p>
            <a:r>
              <a:rPr lang="en-US" dirty="0" smtClean="0"/>
              <a:t>Office of Learning – Assessment</a:t>
            </a:r>
          </a:p>
          <a:p>
            <a:endParaRPr lang="en-US" dirty="0"/>
          </a:p>
        </p:txBody>
      </p:sp>
      <p:pic>
        <p:nvPicPr>
          <p:cNvPr id="22"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9888" y="322751"/>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fld id="{059E0B67-9E5B-4777-A009-858CEC886942}" type="datetime1">
              <a:rPr lang="en-US" smtClean="0"/>
              <a:t>12/5/2018</a:t>
            </a:fld>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p>
            <a:r>
              <a:rPr lang="en-US" dirty="0" smtClean="0"/>
              <a:t>Office of Learning – Assessment</a:t>
            </a:r>
          </a:p>
          <a:p>
            <a:endParaRPr lang="en-US" dirty="0"/>
          </a:p>
        </p:txBody>
      </p:sp>
      <p:pic>
        <p:nvPicPr>
          <p:cNvPr id="23"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9888" y="323088"/>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103653"/>
            <a:ext cx="8842248" cy="5942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1026" name="Picture 2" descr="OAKS Web Button_20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361876" y="1050525"/>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userDrawn="1"/>
        </p:nvSpPr>
        <p:spPr>
          <a:xfrm>
            <a:off x="2851404" y="6103652"/>
            <a:ext cx="3429000" cy="601948"/>
          </a:xfrm>
          <a:prstGeom prst="rect">
            <a:avLst/>
          </a:prstGeom>
          <a:solidFill>
            <a:schemeClr val="bg1"/>
          </a:solidFill>
        </p:spPr>
        <p:txBody>
          <a:bodyPr wrap="square" rtlCol="0">
            <a:spAutoFit/>
          </a:bodyPr>
          <a:lstStyle/>
          <a:p>
            <a:endParaRPr lang="en-US" dirty="0">
              <a:solidFill>
                <a:schemeClr val="tx1"/>
              </a:solidFill>
            </a:endParaRPr>
          </a:p>
        </p:txBody>
      </p:sp>
      <p:pic>
        <p:nvPicPr>
          <p:cNvPr id="1029" name="Picture 5" descr="J:\ASMT\Communication--Jessie\Logos and Brands\ODE Labels\Learning\ISAA\PNG\lbl_Learning-ISAAU-T2AsmtAccount.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985517" y="6156976"/>
            <a:ext cx="3190875" cy="4953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regon.gov/ode/educator-resources/assessment/Pages/Assessment-Administration-Resources.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oaksportal.org/technical-help/" TargetMode="External"/><Relationship Id="rId2" Type="http://schemas.openxmlformats.org/officeDocument/2006/relationships/hyperlink" Target="http://www.ode.state.or.us/home/go/assessmenthelp" TargetMode="External"/><Relationship Id="rId1" Type="http://schemas.openxmlformats.org/officeDocument/2006/relationships/slideLayout" Target="../slideLayouts/slideLayout2.xml"/><Relationship Id="rId4" Type="http://schemas.openxmlformats.org/officeDocument/2006/relationships/hyperlink" Target="http://oaksportal.org/wp-content/uploads/Oregon-Support-Plan.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DECEMBER 14, 2016</a:t>
            </a:r>
          </a:p>
          <a:p>
            <a:endParaRPr lang="en-US" dirty="0"/>
          </a:p>
        </p:txBody>
      </p:sp>
      <p:sp>
        <p:nvSpPr>
          <p:cNvPr id="4" name="Title 3"/>
          <p:cNvSpPr>
            <a:spLocks noGrp="1"/>
          </p:cNvSpPr>
          <p:nvPr>
            <p:ph type="title"/>
          </p:nvPr>
        </p:nvSpPr>
        <p:spPr/>
        <p:txBody>
          <a:bodyPr/>
          <a:lstStyle/>
          <a:p>
            <a:r>
              <a:rPr lang="en-US" dirty="0" smtClean="0"/>
              <a:t>Informal DTC Webinar</a:t>
            </a:r>
            <a:endParaRPr lang="en-US" dirty="0"/>
          </a:p>
        </p:txBody>
      </p:sp>
      <p:sp>
        <p:nvSpPr>
          <p:cNvPr id="3" name="TextBox 2"/>
          <p:cNvSpPr txBox="1"/>
          <p:nvPr/>
        </p:nvSpPr>
        <p:spPr>
          <a:xfrm>
            <a:off x="1489934" y="3741002"/>
            <a:ext cx="6248400" cy="830997"/>
          </a:xfrm>
          <a:prstGeom prst="rect">
            <a:avLst/>
          </a:prstGeom>
          <a:noFill/>
        </p:spPr>
        <p:txBody>
          <a:bodyPr wrap="square" rtlCol="0">
            <a:spAutoFit/>
          </a:bodyPr>
          <a:lstStyle/>
          <a:p>
            <a:pPr algn="ctr"/>
            <a:r>
              <a:rPr lang="en-US" sz="2400" dirty="0" smtClean="0"/>
              <a:t>Welcome!  Thank you for joining us.  We will begin shortly.</a:t>
            </a:r>
            <a:endParaRPr lang="en-US" sz="2400" dirty="0"/>
          </a:p>
        </p:txBody>
      </p:sp>
    </p:spTree>
    <p:extLst>
      <p:ext uri="{BB962C8B-B14F-4D97-AF65-F5344CB8AC3E}">
        <p14:creationId xmlns:p14="http://schemas.microsoft.com/office/powerpoint/2010/main" val="2873755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Text-to-Speech in TIDE</a:t>
            </a:r>
            <a:endParaRPr lang="en-US" dirty="0"/>
          </a:p>
        </p:txBody>
      </p:sp>
      <p:sp>
        <p:nvSpPr>
          <p:cNvPr id="3" name="Content Placeholder 2"/>
          <p:cNvSpPr>
            <a:spLocks noGrp="1"/>
          </p:cNvSpPr>
          <p:nvPr>
            <p:ph sz="quarter" idx="1"/>
          </p:nvPr>
        </p:nvSpPr>
        <p:spPr>
          <a:xfrm>
            <a:off x="152400" y="1520952"/>
            <a:ext cx="8839200" cy="4651248"/>
          </a:xfrm>
        </p:spPr>
        <p:txBody>
          <a:bodyPr>
            <a:noAutofit/>
          </a:bodyPr>
          <a:lstStyle/>
          <a:p>
            <a:r>
              <a:rPr lang="en-US" sz="2000" dirty="0" smtClean="0"/>
              <a:t>Test-to-Speech(TTS</a:t>
            </a:r>
            <a:r>
              <a:rPr lang="en-US" sz="2000" dirty="0"/>
              <a:t>) is an Embedded Designated Support for </a:t>
            </a:r>
            <a:r>
              <a:rPr lang="en-US" sz="2000" dirty="0" smtClean="0"/>
              <a:t>items and stimuli on all OAKS and Smarter Balanced Tests </a:t>
            </a:r>
            <a:r>
              <a:rPr lang="en-US" sz="2000" b="1" dirty="0" smtClean="0"/>
              <a:t>EXCEPT stimuli in English languages arts</a:t>
            </a:r>
            <a:r>
              <a:rPr lang="en-US" sz="2000" dirty="0" smtClean="0"/>
              <a:t> (for which it is </a:t>
            </a:r>
            <a:r>
              <a:rPr lang="en-US" sz="2000" dirty="0"/>
              <a:t>an embedded accommodation </a:t>
            </a:r>
            <a:r>
              <a:rPr lang="en-US" sz="2000" dirty="0" smtClean="0"/>
              <a:t>requiring </a:t>
            </a:r>
            <a:r>
              <a:rPr lang="en-US" sz="2000" dirty="0"/>
              <a:t>documentation in an IEP or 504 </a:t>
            </a:r>
            <a:r>
              <a:rPr lang="en-US" sz="2000" dirty="0" smtClean="0"/>
              <a:t>plan). Both </a:t>
            </a:r>
            <a:r>
              <a:rPr lang="en-US" sz="2000" dirty="0"/>
              <a:t>items, stimuli, and </a:t>
            </a:r>
            <a:r>
              <a:rPr lang="en-US" sz="2000" dirty="0" smtClean="0"/>
              <a:t>stimuli </a:t>
            </a:r>
            <a:r>
              <a:rPr lang="en-US" sz="2000" dirty="0"/>
              <a:t>&amp; </a:t>
            </a:r>
            <a:r>
              <a:rPr lang="en-US" sz="2000" dirty="0" smtClean="0"/>
              <a:t>items </a:t>
            </a:r>
            <a:r>
              <a:rPr lang="en-US" sz="2000" dirty="0"/>
              <a:t>are all located under the same drop-down menu under Embedded Designated </a:t>
            </a:r>
            <a:r>
              <a:rPr lang="en-US" sz="2000" dirty="0" smtClean="0"/>
              <a:t>Supports. </a:t>
            </a:r>
          </a:p>
          <a:p>
            <a:endParaRPr lang="en-US" sz="2000" b="1" dirty="0"/>
          </a:p>
          <a:p>
            <a:r>
              <a:rPr lang="en-US" sz="2000" b="1" dirty="0" smtClean="0"/>
              <a:t>Please </a:t>
            </a:r>
            <a:r>
              <a:rPr lang="en-US" sz="2000" b="1" dirty="0"/>
              <a:t>make sure to exercise extreme caution when selecting this support for </a:t>
            </a:r>
            <a:r>
              <a:rPr lang="en-US" sz="2000" b="1" dirty="0" smtClean="0"/>
              <a:t>students to avoid a testing impropriety.</a:t>
            </a:r>
            <a:endParaRPr lang="en-US" sz="2000" dirty="0"/>
          </a:p>
        </p:txBody>
      </p:sp>
    </p:spTree>
    <p:extLst>
      <p:ext uri="{BB962C8B-B14F-4D97-AF65-F5344CB8AC3E}">
        <p14:creationId xmlns:p14="http://schemas.microsoft.com/office/powerpoint/2010/main" val="1214776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Text-to-Speech in </a:t>
            </a:r>
            <a:r>
              <a:rPr lang="en-US" dirty="0" smtClean="0"/>
              <a:t>TIDE (cont.)</a:t>
            </a:r>
            <a:endParaRPr lang="en-US" dirty="0"/>
          </a:p>
        </p:txBody>
      </p:sp>
      <p:sp>
        <p:nvSpPr>
          <p:cNvPr id="3" name="Content Placeholder 2"/>
          <p:cNvSpPr>
            <a:spLocks noGrp="1"/>
          </p:cNvSpPr>
          <p:nvPr>
            <p:ph sz="quarter" idx="1"/>
          </p:nvPr>
        </p:nvSpPr>
        <p:spPr/>
        <p:txBody>
          <a:bodyPr/>
          <a:lstStyle/>
          <a:p>
            <a:endParaRPr lang="en-US"/>
          </a:p>
        </p:txBody>
      </p:sp>
      <p:pic>
        <p:nvPicPr>
          <p:cNvPr id="1026" name="Picture 2" descr="TIDE screen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6577012" cy="36938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descr="Drop down list options in TIDE"/>
          <p:cNvPicPr>
            <a:picLocks noChangeAspect="1" noChangeArrowheads="1"/>
          </p:cNvPicPr>
          <p:nvPr/>
        </p:nvPicPr>
        <p:blipFill rotWithShape="1">
          <a:blip r:embed="rId3">
            <a:extLst>
              <a:ext uri="{28A0092B-C50C-407E-A947-70E740481C1C}">
                <a14:useLocalDpi xmlns:a14="http://schemas.microsoft.com/office/drawing/2010/main" val="0"/>
              </a:ext>
            </a:extLst>
          </a:blip>
          <a:srcRect l="14864" t="73209" r="75173" b="18282"/>
          <a:stretch/>
        </p:blipFill>
        <p:spPr bwMode="auto">
          <a:xfrm>
            <a:off x="2819400" y="5032248"/>
            <a:ext cx="3062745"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4490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&amp; Answer</a:t>
            </a:r>
            <a:endParaRPr lang="en-US" dirty="0"/>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i="1" dirty="0" smtClean="0"/>
              <a:t>*Intentionally left blank*</a:t>
            </a:r>
            <a:endParaRPr lang="en-US" i="1" dirty="0"/>
          </a:p>
        </p:txBody>
      </p:sp>
    </p:spTree>
    <p:extLst>
      <p:ext uri="{BB962C8B-B14F-4D97-AF65-F5344CB8AC3E}">
        <p14:creationId xmlns:p14="http://schemas.microsoft.com/office/powerpoint/2010/main" val="2754117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Sharespace</a:t>
            </a:r>
            <a:r>
              <a:rPr lang="en-US" dirty="0" smtClean="0"/>
              <a:t> Topics</a:t>
            </a:r>
            <a:endParaRPr lang="en-US" dirty="0"/>
          </a:p>
        </p:txBody>
      </p:sp>
      <p:sp>
        <p:nvSpPr>
          <p:cNvPr id="3" name="Content Placeholder 2"/>
          <p:cNvSpPr>
            <a:spLocks noGrp="1"/>
          </p:cNvSpPr>
          <p:nvPr>
            <p:ph sz="quarter" idx="1"/>
          </p:nvPr>
        </p:nvSpPr>
        <p:spPr/>
        <p:txBody>
          <a:bodyPr/>
          <a:lstStyle/>
          <a:p>
            <a:endParaRPr lang="en-US" dirty="0" smtClean="0"/>
          </a:p>
        </p:txBody>
      </p:sp>
    </p:spTree>
    <p:extLst>
      <p:ext uri="{BB962C8B-B14F-4D97-AF65-F5344CB8AC3E}">
        <p14:creationId xmlns:p14="http://schemas.microsoft.com/office/powerpoint/2010/main" val="3843866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to the Format</a:t>
            </a:r>
            <a:endParaRPr lang="en-US" dirty="0"/>
          </a:p>
        </p:txBody>
      </p:sp>
      <p:sp>
        <p:nvSpPr>
          <p:cNvPr id="3" name="Content Placeholder 2" descr="Introduction to formatting " title="Introduction to formatting "/>
          <p:cNvSpPr>
            <a:spLocks noGrp="1"/>
          </p:cNvSpPr>
          <p:nvPr>
            <p:ph sz="quarter" idx="1"/>
          </p:nvPr>
        </p:nvSpPr>
        <p:spPr/>
        <p:txBody>
          <a:bodyPr>
            <a:normAutofit/>
          </a:bodyPr>
          <a:lstStyle/>
          <a:p>
            <a:r>
              <a:rPr lang="en-US" dirty="0"/>
              <a:t>Overview</a:t>
            </a:r>
          </a:p>
          <a:p>
            <a:pPr lvl="1"/>
            <a:r>
              <a:rPr lang="en-US" dirty="0"/>
              <a:t>ODE-provided Quick Reminders + Topics (25 min.)</a:t>
            </a:r>
          </a:p>
          <a:p>
            <a:pPr lvl="1"/>
            <a:r>
              <a:rPr lang="en-US" dirty="0"/>
              <a:t>ODE &amp; DTC Question/Answer Session + </a:t>
            </a:r>
            <a:r>
              <a:rPr lang="en-US" dirty="0" err="1"/>
              <a:t>Sharespace</a:t>
            </a:r>
            <a:r>
              <a:rPr lang="en-US" dirty="0"/>
              <a:t> (25 min.) </a:t>
            </a:r>
          </a:p>
          <a:p>
            <a:r>
              <a:rPr lang="en-US" dirty="0"/>
              <a:t>All questions will be addressed during the Q/A section</a:t>
            </a:r>
            <a:r>
              <a:rPr lang="en-US" dirty="0" smtClean="0"/>
              <a:t>.</a:t>
            </a:r>
          </a:p>
          <a:p>
            <a:pPr marL="0" indent="0">
              <a:buNone/>
            </a:pPr>
            <a:r>
              <a:rPr lang="en-US" dirty="0"/>
              <a:t> </a:t>
            </a:r>
          </a:p>
          <a:p>
            <a:pPr marL="0" indent="0">
              <a:buNone/>
            </a:pPr>
            <a:r>
              <a:rPr lang="en-US" dirty="0"/>
              <a:t>We will provide each Webinar PowerPoint </a:t>
            </a:r>
            <a:r>
              <a:rPr lang="en-US" dirty="0" smtClean="0">
                <a:hlinkClick r:id="rId3"/>
              </a:rPr>
              <a:t>here</a:t>
            </a:r>
            <a:endParaRPr lang="en-US" sz="2500" dirty="0" smtClean="0"/>
          </a:p>
        </p:txBody>
      </p:sp>
    </p:spTree>
    <p:extLst>
      <p:ext uri="{BB962C8B-B14F-4D97-AF65-F5344CB8AC3E}">
        <p14:creationId xmlns:p14="http://schemas.microsoft.com/office/powerpoint/2010/main" val="164870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We Begin…</a:t>
            </a:r>
            <a:endParaRPr lang="en-US" dirty="0"/>
          </a:p>
        </p:txBody>
      </p:sp>
      <p:sp>
        <p:nvSpPr>
          <p:cNvPr id="3" name="Content Placeholder 2"/>
          <p:cNvSpPr>
            <a:spLocks noGrp="1"/>
          </p:cNvSpPr>
          <p:nvPr>
            <p:ph sz="quarter" idx="1"/>
          </p:nvPr>
        </p:nvSpPr>
        <p:spPr/>
        <p:txBody>
          <a:bodyPr>
            <a:normAutofit/>
          </a:bodyPr>
          <a:lstStyle/>
          <a:p>
            <a:pPr>
              <a:spcBef>
                <a:spcPts val="0"/>
              </a:spcBef>
              <a:spcAft>
                <a:spcPts val="2400"/>
              </a:spcAft>
            </a:pPr>
            <a:r>
              <a:rPr lang="en-US" sz="2400" dirty="0" smtClean="0"/>
              <a:t>To ask questions, use the question </a:t>
            </a:r>
            <a:r>
              <a:rPr lang="en-US" sz="2400" dirty="0"/>
              <a:t> </a:t>
            </a:r>
            <a:r>
              <a:rPr lang="en-US" sz="2400" dirty="0" smtClean="0"/>
              <a:t>       or click the “raise box or click the “raise hand” icon.  </a:t>
            </a:r>
          </a:p>
        </p:txBody>
      </p:sp>
      <p:pic>
        <p:nvPicPr>
          <p:cNvPr id="1026" name="Picture 2" descr="C:\Users\McgrawJ\Desktop\WEBINAR.PNG" title="Screenshot of GoToWebin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371600"/>
            <a:ext cx="3124636" cy="4867955"/>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descr="Hand raise feature"/>
          <p:cNvSpPr/>
          <p:nvPr/>
        </p:nvSpPr>
        <p:spPr>
          <a:xfrm>
            <a:off x="5486400" y="2438400"/>
            <a:ext cx="895350" cy="609601"/>
          </a:xfrm>
          <a:prstGeom prst="ellipse">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7754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Reminders</a:t>
            </a:r>
            <a:endParaRPr lang="en-US" dirty="0"/>
          </a:p>
        </p:txBody>
      </p:sp>
      <p:sp>
        <p:nvSpPr>
          <p:cNvPr id="4" name="Content Placeholder 2"/>
          <p:cNvSpPr txBox="1">
            <a:spLocks/>
          </p:cNvSpPr>
          <p:nvPr/>
        </p:nvSpPr>
        <p:spPr>
          <a:xfrm>
            <a:off x="228600" y="1527048"/>
            <a:ext cx="8686800"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2400" dirty="0" smtClean="0"/>
              <a:t>School-level Test Window Feature in TIDE Opens 12/16</a:t>
            </a:r>
          </a:p>
          <a:p>
            <a:r>
              <a:rPr lang="en-US" sz="2400" dirty="0" smtClean="0"/>
              <a:t>OAKS </a:t>
            </a:r>
            <a:r>
              <a:rPr lang="en-US" sz="2400" dirty="0"/>
              <a:t>Science/Social Sciences W</a:t>
            </a:r>
            <a:r>
              <a:rPr lang="en-US" sz="2400" dirty="0" smtClean="0"/>
              <a:t>indow Opens 01/10</a:t>
            </a:r>
          </a:p>
          <a:p>
            <a:r>
              <a:rPr lang="en-US" sz="2400" dirty="0"/>
              <a:t>Extended Assessment </a:t>
            </a:r>
            <a:r>
              <a:rPr lang="en-US" sz="2400" dirty="0" smtClean="0"/>
              <a:t>Braille &amp; Large Print Order </a:t>
            </a:r>
            <a:r>
              <a:rPr lang="en-US" sz="2400" dirty="0"/>
              <a:t>Window Closes </a:t>
            </a:r>
            <a:r>
              <a:rPr lang="en-US" sz="2400" dirty="0" smtClean="0"/>
              <a:t>01/13</a:t>
            </a:r>
          </a:p>
          <a:p>
            <a:r>
              <a:rPr lang="en-US" sz="2400" dirty="0" smtClean="0"/>
              <a:t>ELPA21 </a:t>
            </a:r>
            <a:r>
              <a:rPr lang="en-US" sz="2400" dirty="0"/>
              <a:t>and Smarter Balanced ELA and Math </a:t>
            </a:r>
            <a:r>
              <a:rPr lang="en-US" sz="2400" dirty="0" smtClean="0"/>
              <a:t>Windows Open </a:t>
            </a:r>
            <a:r>
              <a:rPr lang="en-US" sz="2400" dirty="0"/>
              <a:t>02/07</a:t>
            </a:r>
          </a:p>
          <a:p>
            <a:r>
              <a:rPr lang="en-US" sz="2400" dirty="0" smtClean="0"/>
              <a:t>Extended assessment Administration Window Opens 02/16</a:t>
            </a:r>
          </a:p>
        </p:txBody>
      </p:sp>
    </p:spTree>
    <p:extLst>
      <p:ext uri="{BB962C8B-B14F-4D97-AF65-F5344CB8AC3E}">
        <p14:creationId xmlns:p14="http://schemas.microsoft.com/office/powerpoint/2010/main" val="268414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Reminders (cont.)</a:t>
            </a:r>
            <a:endParaRPr lang="en-US" dirty="0"/>
          </a:p>
        </p:txBody>
      </p:sp>
      <p:sp>
        <p:nvSpPr>
          <p:cNvPr id="3" name="Content Placeholder 2"/>
          <p:cNvSpPr>
            <a:spLocks noGrp="1"/>
          </p:cNvSpPr>
          <p:nvPr>
            <p:ph sz="quarter" idx="1"/>
          </p:nvPr>
        </p:nvSpPr>
        <p:spPr/>
        <p:txBody>
          <a:bodyPr>
            <a:normAutofit fontScale="85000" lnSpcReduction="10000"/>
          </a:bodyPr>
          <a:lstStyle/>
          <a:p>
            <a:r>
              <a:rPr lang="en-US" sz="2800" dirty="0"/>
              <a:t>The ODE recommendation for the distribution of opt out forms is for schools and districts to use locally established channels of communication that are typically used to communicate important information to parents/families. The only requirement for distribution is that it must be distributed no fewer than 30 days before testing begins.</a:t>
            </a:r>
          </a:p>
          <a:p>
            <a:r>
              <a:rPr lang="en-US" sz="2800" dirty="0"/>
              <a:t>Ensure folks have completed the required test security and administration training before OAKS Portal accounts are granted to DLU, STC, TA, and TT users. There is no required training for DRV or SRV users beyond what should be covered in standard school employee student information confidentiality agreements</a:t>
            </a:r>
            <a:r>
              <a:rPr lang="en-US" sz="2800" dirty="0" smtClean="0"/>
              <a:t>.</a:t>
            </a:r>
            <a:endParaRPr lang="en-US" sz="2800" dirty="0"/>
          </a:p>
        </p:txBody>
      </p:sp>
    </p:spTree>
    <p:extLst>
      <p:ext uri="{BB962C8B-B14F-4D97-AF65-F5344CB8AC3E}">
        <p14:creationId xmlns:p14="http://schemas.microsoft.com/office/powerpoint/2010/main" val="1258350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Help</a:t>
            </a:r>
            <a:endParaRPr lang="en-US" dirty="0"/>
          </a:p>
        </p:txBody>
      </p:sp>
      <p:sp>
        <p:nvSpPr>
          <p:cNvPr id="3" name="Content Placeholder 2" descr="Resources hyperlinks" title="Resources hyperlinks"/>
          <p:cNvSpPr>
            <a:spLocks noGrp="1"/>
          </p:cNvSpPr>
          <p:nvPr>
            <p:ph sz="quarter" idx="1"/>
          </p:nvPr>
        </p:nvSpPr>
        <p:spPr>
          <a:xfrm>
            <a:off x="278104" y="1524000"/>
            <a:ext cx="8534400" cy="4572000"/>
          </a:xfrm>
        </p:spPr>
        <p:txBody>
          <a:bodyPr/>
          <a:lstStyle/>
          <a:p>
            <a:r>
              <a:rPr lang="en-US" dirty="0"/>
              <a:t>ESD Partners</a:t>
            </a:r>
          </a:p>
          <a:p>
            <a:pPr lvl="1"/>
            <a:r>
              <a:rPr lang="en-US" dirty="0"/>
              <a:t>Information found </a:t>
            </a:r>
            <a:r>
              <a:rPr lang="en-US" dirty="0" smtClean="0">
                <a:hlinkClick r:id="rId2"/>
              </a:rPr>
              <a:t>here</a:t>
            </a:r>
            <a:endParaRPr lang="en-US" dirty="0"/>
          </a:p>
          <a:p>
            <a:r>
              <a:rPr lang="en-US" dirty="0"/>
              <a:t>Technical Help</a:t>
            </a:r>
          </a:p>
          <a:p>
            <a:pPr lvl="1"/>
            <a:r>
              <a:rPr lang="en-US" dirty="0"/>
              <a:t>Assistance: </a:t>
            </a:r>
            <a:r>
              <a:rPr lang="en-US" dirty="0">
                <a:hlinkClick r:id="rId3"/>
              </a:rPr>
              <a:t>AIR </a:t>
            </a:r>
            <a:r>
              <a:rPr lang="en-US" dirty="0" smtClean="0">
                <a:hlinkClick r:id="rId3"/>
              </a:rPr>
              <a:t>Helpdesk</a:t>
            </a:r>
            <a:endParaRPr lang="en-US" dirty="0"/>
          </a:p>
          <a:p>
            <a:pPr marL="576263" lvl="1" indent="-342900"/>
            <a:r>
              <a:rPr lang="en-US" dirty="0" smtClean="0">
                <a:hlinkClick r:id="rId4"/>
              </a:rPr>
              <a:t>Technical Requirements</a:t>
            </a:r>
            <a:endParaRPr lang="en-US" dirty="0"/>
          </a:p>
          <a:p>
            <a:pPr lvl="1"/>
            <a:endParaRPr lang="en-US" dirty="0"/>
          </a:p>
        </p:txBody>
      </p:sp>
    </p:spTree>
    <p:extLst>
      <p:ext uri="{BB962C8B-B14F-4D97-AF65-F5344CB8AC3E}">
        <p14:creationId xmlns:p14="http://schemas.microsoft.com/office/powerpoint/2010/main" val="11947680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Updates for 2016-17</a:t>
            </a:r>
            <a:endParaRPr lang="en-US" dirty="0"/>
          </a:p>
        </p:txBody>
      </p:sp>
      <p:sp>
        <p:nvSpPr>
          <p:cNvPr id="3" name="Content Placeholder 2"/>
          <p:cNvSpPr>
            <a:spLocks noGrp="1"/>
          </p:cNvSpPr>
          <p:nvPr>
            <p:ph sz="quarter" idx="1"/>
          </p:nvPr>
        </p:nvSpPr>
        <p:spPr/>
        <p:txBody>
          <a:bodyPr>
            <a:normAutofit/>
          </a:bodyPr>
          <a:lstStyle/>
          <a:p>
            <a:pPr lvl="0"/>
            <a:r>
              <a:rPr lang="en-US" sz="2400" dirty="0" smtClean="0"/>
              <a:t>General</a:t>
            </a:r>
          </a:p>
          <a:p>
            <a:pPr lvl="1"/>
            <a:r>
              <a:rPr lang="en-US" sz="1900" dirty="0" smtClean="0"/>
              <a:t>New ODE website on December 20</a:t>
            </a:r>
            <a:r>
              <a:rPr lang="en-US" sz="1900" baseline="30000" dirty="0" smtClean="0"/>
              <a:t>th</a:t>
            </a:r>
            <a:r>
              <a:rPr lang="en-US" sz="1900" dirty="0" smtClean="0"/>
              <a:t> – oregon.gov/ode</a:t>
            </a:r>
          </a:p>
          <a:p>
            <a:pPr lvl="0"/>
            <a:r>
              <a:rPr lang="en-US" sz="2400" dirty="0" smtClean="0"/>
              <a:t>ELPA21</a:t>
            </a:r>
          </a:p>
          <a:p>
            <a:pPr lvl="1"/>
            <a:r>
              <a:rPr lang="en-US" sz="1900" dirty="0" smtClean="0"/>
              <a:t>No k-1 paper/pencil component</a:t>
            </a:r>
          </a:p>
          <a:p>
            <a:pPr lvl="1"/>
            <a:r>
              <a:rPr lang="en-US" sz="1900" dirty="0" smtClean="0"/>
              <a:t>Test format will return back to semi-adaptive format (no separate domain tests)</a:t>
            </a:r>
          </a:p>
          <a:p>
            <a:pPr lvl="1"/>
            <a:r>
              <a:rPr lang="en-US" sz="1900" dirty="0" smtClean="0"/>
              <a:t>ELPA21 2016-17 scores are </a:t>
            </a:r>
            <a:r>
              <a:rPr lang="en-US" sz="1900" dirty="0"/>
              <a:t>back to the previous batch schedule that we had for the Oregon ELPA. With the new test window dates, there will be a batch in April and 2 batches in May</a:t>
            </a:r>
            <a:endParaRPr lang="en-US" sz="1900" dirty="0" smtClean="0"/>
          </a:p>
          <a:p>
            <a:r>
              <a:rPr lang="en-US" sz="2400" dirty="0" smtClean="0"/>
              <a:t>Smarter Balanced</a:t>
            </a:r>
          </a:p>
          <a:p>
            <a:pPr lvl="1"/>
            <a:r>
              <a:rPr lang="en-US" sz="1900" dirty="0" smtClean="0"/>
              <a:t>New calculator for math</a:t>
            </a:r>
            <a:endParaRPr lang="en-US" sz="1900" dirty="0"/>
          </a:p>
        </p:txBody>
      </p:sp>
    </p:spTree>
    <p:extLst>
      <p:ext uri="{BB962C8B-B14F-4D97-AF65-F5344CB8AC3E}">
        <p14:creationId xmlns:p14="http://schemas.microsoft.com/office/powerpoint/2010/main" val="180192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TIDE Redesign</a:t>
            </a:r>
            <a:endParaRPr lang="en-US" dirty="0"/>
          </a:p>
        </p:txBody>
      </p:sp>
      <p:sp>
        <p:nvSpPr>
          <p:cNvPr id="3" name="Content Placeholder 2"/>
          <p:cNvSpPr>
            <a:spLocks noGrp="1"/>
          </p:cNvSpPr>
          <p:nvPr>
            <p:ph sz="quarter" idx="1"/>
          </p:nvPr>
        </p:nvSpPr>
        <p:spPr/>
        <p:txBody>
          <a:bodyPr>
            <a:noAutofit/>
          </a:bodyPr>
          <a:lstStyle/>
          <a:p>
            <a:pPr marL="0" indent="0">
              <a:buNone/>
            </a:pPr>
            <a:r>
              <a:rPr lang="en-US" sz="1800" dirty="0"/>
              <a:t>Additions/Enhancements:</a:t>
            </a:r>
          </a:p>
          <a:p>
            <a:r>
              <a:rPr lang="en-US" sz="1800" dirty="0" smtClean="0"/>
              <a:t>The </a:t>
            </a:r>
            <a:r>
              <a:rPr lang="en-US" sz="1800" dirty="0"/>
              <a:t>TIDE Help is now an interactive guide that is searchable, and is set up so that you automatically go to the page of the guide associated with the module/page of </a:t>
            </a:r>
            <a:r>
              <a:rPr lang="en-US" sz="1800" dirty="0" smtClean="0"/>
              <a:t>the site in </a:t>
            </a:r>
            <a:r>
              <a:rPr lang="en-US" sz="1800" dirty="0"/>
              <a:t>which you are working.</a:t>
            </a:r>
          </a:p>
          <a:p>
            <a:r>
              <a:rPr lang="en-US" sz="1800" dirty="0" smtClean="0"/>
              <a:t>Search </a:t>
            </a:r>
            <a:r>
              <a:rPr lang="en-US" sz="1800" dirty="0"/>
              <a:t>by SSID function in the top right hand side of the screen for quick searches.</a:t>
            </a:r>
          </a:p>
          <a:p>
            <a:r>
              <a:rPr lang="en-US" sz="1800" dirty="0" smtClean="0"/>
              <a:t>For </a:t>
            </a:r>
            <a:r>
              <a:rPr lang="en-US" sz="1800" dirty="0"/>
              <a:t>Windows users, the upload student settings template includes dropdown menus to assist in entering values into the template. </a:t>
            </a:r>
          </a:p>
          <a:p>
            <a:r>
              <a:rPr lang="en-US" sz="1800" dirty="0" smtClean="0"/>
              <a:t>When </a:t>
            </a:r>
            <a:r>
              <a:rPr lang="en-US" sz="1800" dirty="0"/>
              <a:t>in the student module, once you have a list of students pulled up, you can select student(s) checkboxes and then go to the Print icon above, you have the option to print a print-friendly student test settings summary page. </a:t>
            </a:r>
          </a:p>
          <a:p>
            <a:r>
              <a:rPr lang="en-US" sz="1800" dirty="0" smtClean="0"/>
              <a:t>In </a:t>
            </a:r>
            <a:r>
              <a:rPr lang="en-US" sz="1800" dirty="0"/>
              <a:t>the student test settings details page, options for Presentation and TTS are labeled with either designated support or accommodation, to help users easily determine which option applied to the student</a:t>
            </a:r>
            <a:r>
              <a:rPr lang="en-US" sz="1800" dirty="0" smtClean="0"/>
              <a:t>.</a:t>
            </a:r>
            <a:endParaRPr lang="en-US" sz="1800" dirty="0"/>
          </a:p>
        </p:txBody>
      </p:sp>
    </p:spTree>
    <p:extLst>
      <p:ext uri="{BB962C8B-B14F-4D97-AF65-F5344CB8AC3E}">
        <p14:creationId xmlns:p14="http://schemas.microsoft.com/office/powerpoint/2010/main" val="33721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TIDE Redesign (cont.)</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a:t>Changes: </a:t>
            </a:r>
          </a:p>
          <a:p>
            <a:r>
              <a:rPr lang="en-US" dirty="0" smtClean="0"/>
              <a:t>The </a:t>
            </a:r>
            <a:r>
              <a:rPr lang="en-US" dirty="0"/>
              <a:t>student test settings detail page is organized by embedded designated supports, embedded accommodations, and test access. </a:t>
            </a:r>
          </a:p>
          <a:p>
            <a:r>
              <a:rPr lang="en-US" dirty="0" smtClean="0"/>
              <a:t>This </a:t>
            </a:r>
            <a:r>
              <a:rPr lang="en-US" dirty="0"/>
              <a:t>year TTS can only be set in </a:t>
            </a:r>
            <a:r>
              <a:rPr lang="en-US" dirty="0" smtClean="0"/>
              <a:t>TIDE.</a:t>
            </a:r>
          </a:p>
          <a:p>
            <a:r>
              <a:rPr lang="en-US" dirty="0" smtClean="0"/>
              <a:t>The </a:t>
            </a:r>
            <a:r>
              <a:rPr lang="en-US" dirty="0"/>
              <a:t>Language accommodation has been renamed "Presentation" to align with the National Federation of the Blind guidelines.</a:t>
            </a:r>
          </a:p>
          <a:p>
            <a:r>
              <a:rPr lang="en-US" dirty="0" smtClean="0"/>
              <a:t>Plan </a:t>
            </a:r>
            <a:r>
              <a:rPr lang="en-US" dirty="0"/>
              <a:t>&amp; Manage Testing (was formerly a part of the Online Reporting System) is now in TIDE.	</a:t>
            </a:r>
          </a:p>
        </p:txBody>
      </p:sp>
    </p:spTree>
    <p:extLst>
      <p:ext uri="{BB962C8B-B14F-4D97-AF65-F5344CB8AC3E}">
        <p14:creationId xmlns:p14="http://schemas.microsoft.com/office/powerpoint/2010/main" val="397106032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2060"/>
      </a:hlink>
      <a:folHlink>
        <a:srgbClr val="00206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Remediation_x0020_Date xmlns="826a7eb6-1fc1-4229-aedf-6a10bdcdc31e">2018-12-05T08:00:00+00:00</Remediation_x0020_Date>
    <Priority xmlns="826a7eb6-1fc1-4229-aedf-6a10bdcdc31e">New</Priority>
    <Estimated_x0020_Creation_x0020_Date xmlns="826a7eb6-1fc1-4229-aedf-6a10bdcdc31e" xsi:nil="true"/>
  </documentManagement>
</p:properties>
</file>

<file path=customXml/itemProps1.xml><?xml version="1.0" encoding="utf-8"?>
<ds:datastoreItem xmlns:ds="http://schemas.openxmlformats.org/officeDocument/2006/customXml" ds:itemID="{6A7B9393-D0C2-4954-8702-0DF5AEF576C8}"/>
</file>

<file path=customXml/itemProps2.xml><?xml version="1.0" encoding="utf-8"?>
<ds:datastoreItem xmlns:ds="http://schemas.openxmlformats.org/officeDocument/2006/customXml" ds:itemID="{FC667883-E454-4009-8BEC-9B3BD42D49ED}"/>
</file>

<file path=customXml/itemProps3.xml><?xml version="1.0" encoding="utf-8"?>
<ds:datastoreItem xmlns:ds="http://schemas.openxmlformats.org/officeDocument/2006/customXml" ds:itemID="{7EECA60D-16CD-4646-ABDC-965C8B47485F}"/>
</file>

<file path=docProps/app.xml><?xml version="1.0" encoding="utf-8"?>
<Properties xmlns="http://schemas.openxmlformats.org/officeDocument/2006/extended-properties" xmlns:vt="http://schemas.openxmlformats.org/officeDocument/2006/docPropsVTypes">
  <Template>Civic</Template>
  <TotalTime>686</TotalTime>
  <Words>669</Words>
  <Application>Microsoft Office PowerPoint</Application>
  <PresentationFormat>On-screen Show (4:3)</PresentationFormat>
  <Paragraphs>65</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Georgia</vt:lpstr>
      <vt:lpstr>Wingdings</vt:lpstr>
      <vt:lpstr>Wingdings 2</vt:lpstr>
      <vt:lpstr>Civic</vt:lpstr>
      <vt:lpstr>Informal DTC Webinar</vt:lpstr>
      <vt:lpstr>Intro to the Format</vt:lpstr>
      <vt:lpstr>Before We Begin…</vt:lpstr>
      <vt:lpstr>Quick Reminders</vt:lpstr>
      <vt:lpstr>Quick Reminders (cont.)</vt:lpstr>
      <vt:lpstr>Assessment Help</vt:lpstr>
      <vt:lpstr>Major Updates for 2016-17</vt:lpstr>
      <vt:lpstr>TIDE Redesign</vt:lpstr>
      <vt:lpstr>TIDE Redesign (cont.)</vt:lpstr>
      <vt:lpstr>Setting Text-to-Speech in TIDE</vt:lpstr>
      <vt:lpstr>Setting Text-to-Speech in TIDE (cont.)</vt:lpstr>
      <vt:lpstr>Question &amp; Answer</vt:lpstr>
      <vt:lpstr>Sharespace Topics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LEDOUX Renee - ODE</cp:lastModifiedBy>
  <cp:revision>111</cp:revision>
  <cp:lastPrinted>2014-12-09T22:00:27Z</cp:lastPrinted>
  <dcterms:created xsi:type="dcterms:W3CDTF">2014-07-22T18:09:16Z</dcterms:created>
  <dcterms:modified xsi:type="dcterms:W3CDTF">2018-12-05T21:15:47Z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