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43.xml" ContentType="application/vnd.openxmlformats-officedocument.presentationml.notesSlide+xml"/>
  <Override PartName="/ppt/tags/tag54.xml" ContentType="application/vnd.openxmlformats-officedocument.presentationml.tags+xml"/>
  <Override PartName="/ppt/notesSlides/notesSlide44.xml" ContentType="application/vnd.openxmlformats-officedocument.presentationml.notesSlide+xml"/>
  <Override PartName="/ppt/tags/tag55.xml" ContentType="application/vnd.openxmlformats-officedocument.presentationml.tags+xml"/>
  <Override PartName="/ppt/notesSlides/notesSlide45.xml" ContentType="application/vnd.openxmlformats-officedocument.presentationml.notesSlide+xml"/>
  <Override PartName="/ppt/tags/tag56.xml" ContentType="application/vnd.openxmlformats-officedocument.presentationml.tags+xml"/>
  <Override PartName="/ppt/notesSlides/notesSlide46.xml" ContentType="application/vnd.openxmlformats-officedocument.presentationml.notesSlide+xml"/>
  <Override PartName="/ppt/tags/tag57.xml" ContentType="application/vnd.openxmlformats-officedocument.presentationml.tags+xml"/>
  <Override PartName="/ppt/notesSlides/notesSlide47.xml" ContentType="application/vnd.openxmlformats-officedocument.presentationml.notesSlide+xml"/>
  <Override PartName="/ppt/tags/tag58.xml" ContentType="application/vnd.openxmlformats-officedocument.presentationml.tags+xml"/>
  <Override PartName="/ppt/notesSlides/notesSlide48.xml" ContentType="application/vnd.openxmlformats-officedocument.presentationml.notesSlide+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53"/>
  </p:notesMasterIdLst>
  <p:sldIdLst>
    <p:sldId id="430" r:id="rId5"/>
    <p:sldId id="431"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50" r:id="rId24"/>
    <p:sldId id="452" r:id="rId25"/>
    <p:sldId id="453" r:id="rId26"/>
    <p:sldId id="454" r:id="rId27"/>
    <p:sldId id="456" r:id="rId28"/>
    <p:sldId id="457" r:id="rId29"/>
    <p:sldId id="458" r:id="rId30"/>
    <p:sldId id="480" r:id="rId31"/>
    <p:sldId id="459" r:id="rId32"/>
    <p:sldId id="460" r:id="rId33"/>
    <p:sldId id="482" r:id="rId34"/>
    <p:sldId id="483" r:id="rId35"/>
    <p:sldId id="484" r:id="rId36"/>
    <p:sldId id="485" r:id="rId37"/>
    <p:sldId id="486" r:id="rId38"/>
    <p:sldId id="487" r:id="rId39"/>
    <p:sldId id="466" r:id="rId40"/>
    <p:sldId id="467" r:id="rId41"/>
    <p:sldId id="468" r:id="rId42"/>
    <p:sldId id="469" r:id="rId43"/>
    <p:sldId id="470" r:id="rId44"/>
    <p:sldId id="471" r:id="rId45"/>
    <p:sldId id="472" r:id="rId46"/>
    <p:sldId id="473" r:id="rId47"/>
    <p:sldId id="474" r:id="rId48"/>
    <p:sldId id="475" r:id="rId49"/>
    <p:sldId id="481" r:id="rId50"/>
    <p:sldId id="477" r:id="rId51"/>
    <p:sldId id="47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1D499E-4AC7-42D5-92D7-240E24858E44}">
          <p14:sldIdLst>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50"/>
            <p14:sldId id="452"/>
            <p14:sldId id="453"/>
            <p14:sldId id="454"/>
            <p14:sldId id="456"/>
            <p14:sldId id="457"/>
            <p14:sldId id="458"/>
            <p14:sldId id="480"/>
            <p14:sldId id="459"/>
            <p14:sldId id="460"/>
            <p14:sldId id="482"/>
            <p14:sldId id="483"/>
            <p14:sldId id="484"/>
            <p14:sldId id="485"/>
            <p14:sldId id="486"/>
            <p14:sldId id="487"/>
            <p14:sldId id="466"/>
            <p14:sldId id="467"/>
            <p14:sldId id="468"/>
            <p14:sldId id="469"/>
            <p14:sldId id="470"/>
            <p14:sldId id="471"/>
            <p14:sldId id="472"/>
            <p14:sldId id="473"/>
            <p14:sldId id="474"/>
            <p14:sldId id="475"/>
            <p14:sldId id="481"/>
            <p14:sldId id="477"/>
            <p14:sldId id="4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Siebert" initials="MS" lastIdx="2" clrIdx="0">
    <p:extLst>
      <p:ext uri="{19B8F6BF-5375-455C-9EA6-DF929625EA0E}">
        <p15:presenceInfo xmlns:p15="http://schemas.microsoft.com/office/powerpoint/2012/main" userId="S-1-5-21-2932978993-3585310298-3799243833-30427" providerId="AD"/>
      </p:ext>
    </p:extLst>
  </p:cmAuthor>
  <p:cmAuthor id="2" name="Sara Thayer" initials="ST" lastIdx="4" clrIdx="1">
    <p:extLst>
      <p:ext uri="{19B8F6BF-5375-455C-9EA6-DF929625EA0E}">
        <p15:presenceInfo xmlns:p15="http://schemas.microsoft.com/office/powerpoint/2012/main" userId="S-1-5-21-2932978993-3585310298-3799243833-10488" providerId="AD"/>
      </p:ext>
    </p:extLst>
  </p:cmAuthor>
  <p:cmAuthor id="3" name="Kaycee Ensign" initials="KE" lastIdx="2" clrIdx="2">
    <p:extLst>
      <p:ext uri="{19B8F6BF-5375-455C-9EA6-DF929625EA0E}">
        <p15:presenceInfo xmlns:p15="http://schemas.microsoft.com/office/powerpoint/2012/main" userId="S-1-5-21-2932978993-3585310298-3799243833-33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3156" autoAdjust="0"/>
  </p:normalViewPr>
  <p:slideViewPr>
    <p:cSldViewPr snapToGrid="0">
      <p:cViewPr varScale="1">
        <p:scale>
          <a:sx n="45" d="100"/>
          <a:sy n="45" d="100"/>
        </p:scale>
        <p:origin x="66" y="1632"/>
      </p:cViewPr>
      <p:guideLst>
        <p:guide orient="horz" pos="2160"/>
        <p:guide pos="2880"/>
      </p:guideLst>
    </p:cSldViewPr>
  </p:slideViewPr>
  <p:outlineViewPr>
    <p:cViewPr>
      <p:scale>
        <a:sx n="33" d="100"/>
        <a:sy n="33" d="100"/>
      </p:scale>
      <p:origin x="0" y="-25674"/>
    </p:cViewPr>
  </p:outlineViewPr>
  <p:notesTextViewPr>
    <p:cViewPr>
      <p:scale>
        <a:sx n="125" d="100"/>
        <a:sy n="125" d="100"/>
      </p:scale>
      <p:origin x="0" y="0"/>
    </p:cViewPr>
  </p:notesTextViewPr>
  <p:sorterViewPr>
    <p:cViewPr varScale="1">
      <p:scale>
        <a:sx n="100" d="100"/>
        <a:sy n="100" d="100"/>
      </p:scale>
      <p:origin x="0" y="-34760"/>
    </p:cViewPr>
  </p:sorterViewPr>
  <p:notesViewPr>
    <p:cSldViewPr snapToGrid="0">
      <p:cViewPr varScale="1">
        <p:scale>
          <a:sx n="82" d="100"/>
          <a:sy n="82" d="100"/>
        </p:scale>
        <p:origin x="315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A87CD-6FC8-494D-B07C-1CB46AB059F4}" type="doc">
      <dgm:prSet loTypeId="urn:microsoft.com/office/officeart/2005/8/layout/venn1" loCatId="relationship" qsTypeId="urn:microsoft.com/office/officeart/2005/8/quickstyle/simple1" qsCatId="simple" csTypeId="urn:microsoft.com/office/officeart/2005/8/colors/accent1_2" csCatId="accent1" phldr="1"/>
      <dgm:spPr/>
    </dgm:pt>
    <dgm:pt modelId="{477E0CD1-23ED-4A77-842E-E068F8E2163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Verdana" charset="0"/>
            </a:rPr>
            <a:t>Approaches to Learning</a:t>
          </a:r>
        </a:p>
      </dgm:t>
    </dgm:pt>
    <dgm:pt modelId="{548B8DC2-2F74-4396-BECF-95E55BA73BAA}" type="parTrans" cxnId="{10B6B7B1-A26D-4BED-A5A9-6545C04C5F78}">
      <dgm:prSet/>
      <dgm:spPr/>
      <dgm:t>
        <a:bodyPr/>
        <a:lstStyle/>
        <a:p>
          <a:endParaRPr lang="en-US"/>
        </a:p>
      </dgm:t>
    </dgm:pt>
    <dgm:pt modelId="{04728F4A-19C5-499B-A4FE-4D3BC8C602D3}" type="sibTrans" cxnId="{10B6B7B1-A26D-4BED-A5A9-6545C04C5F78}">
      <dgm:prSet/>
      <dgm:spPr/>
      <dgm:t>
        <a:bodyPr/>
        <a:lstStyle/>
        <a:p>
          <a:endParaRPr lang="en-US"/>
        </a:p>
      </dgm:t>
    </dgm:pt>
    <dgm:pt modelId="{6E7F49E7-FB82-4939-98C0-938CC50F9EA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Verdana" charset="0"/>
            </a:rPr>
            <a:t>Cognitive Development</a:t>
          </a:r>
        </a:p>
      </dgm:t>
    </dgm:pt>
    <dgm:pt modelId="{754C7C69-1894-4B0E-A49B-6B6328E028BE}" type="parTrans" cxnId="{C772C1A8-0FFE-46E5-A34A-9E319C952C40}">
      <dgm:prSet/>
      <dgm:spPr/>
      <dgm:t>
        <a:bodyPr/>
        <a:lstStyle/>
        <a:p>
          <a:endParaRPr lang="en-US"/>
        </a:p>
      </dgm:t>
    </dgm:pt>
    <dgm:pt modelId="{A5DD1ADD-C57E-4E88-969C-C88382C51944}" type="sibTrans" cxnId="{C772C1A8-0FFE-46E5-A34A-9E319C952C40}">
      <dgm:prSet/>
      <dgm:spPr/>
      <dgm:t>
        <a:bodyPr/>
        <a:lstStyle/>
        <a:p>
          <a:endParaRPr lang="en-US"/>
        </a:p>
      </dgm:t>
    </dgm:pt>
    <dgm:pt modelId="{5F772FE1-A093-4B44-A798-58D6BDBA60B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charset="0"/>
            </a:rPr>
            <a:t>Language Development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charset="0"/>
            </a:rPr>
            <a:t>&amp; Communication</a:t>
          </a:r>
        </a:p>
      </dgm:t>
    </dgm:pt>
    <dgm:pt modelId="{1623931A-9986-498B-AFB7-A2D355DC6394}" type="parTrans" cxnId="{4065F2F4-5930-4F1C-AA9F-38133458DD0E}">
      <dgm:prSet/>
      <dgm:spPr/>
      <dgm:t>
        <a:bodyPr/>
        <a:lstStyle/>
        <a:p>
          <a:endParaRPr lang="en-US"/>
        </a:p>
      </dgm:t>
    </dgm:pt>
    <dgm:pt modelId="{1AB0698E-1F77-4899-B0A5-0270128FD25C}" type="sibTrans" cxnId="{4065F2F4-5930-4F1C-AA9F-38133458DD0E}">
      <dgm:prSet/>
      <dgm:spPr/>
      <dgm:t>
        <a:bodyPr/>
        <a:lstStyle/>
        <a:p>
          <a:endParaRPr lang="en-US"/>
        </a:p>
      </dgm:t>
    </dgm:pt>
    <dgm:pt modelId="{2A78C6BB-0C6E-4100-A327-11B723620F4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Verdana" charset="0"/>
            </a:rPr>
            <a:t>Physical/Motor Development</a:t>
          </a:r>
        </a:p>
      </dgm:t>
    </dgm:pt>
    <dgm:pt modelId="{FA449A15-B86F-496D-B4F9-5F24CFF111F4}" type="parTrans" cxnId="{CF12BD52-9C15-4B21-B3B6-EE11D693CD49}">
      <dgm:prSet/>
      <dgm:spPr/>
      <dgm:t>
        <a:bodyPr/>
        <a:lstStyle/>
        <a:p>
          <a:endParaRPr lang="en-US"/>
        </a:p>
      </dgm:t>
    </dgm:pt>
    <dgm:pt modelId="{7496BF80-100C-4377-AB49-47F31F8C6887}" type="sibTrans" cxnId="{CF12BD52-9C15-4B21-B3B6-EE11D693CD49}">
      <dgm:prSet/>
      <dgm:spPr/>
      <dgm:t>
        <a:bodyPr/>
        <a:lstStyle/>
        <a:p>
          <a:endParaRPr lang="en-US"/>
        </a:p>
      </dgm:t>
    </dgm:pt>
    <dgm:pt modelId="{CEEC8443-C06E-4B76-BAB7-DC61CC81A2E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Verdana" charset="0"/>
            </a:rPr>
            <a:t>Social-Emotional Development</a:t>
          </a:r>
        </a:p>
      </dgm:t>
    </dgm:pt>
    <dgm:pt modelId="{079CA424-4DD9-4101-9322-B02720DCE401}" type="parTrans" cxnId="{76CC6953-EC3E-4A16-B18C-25B2C4597504}">
      <dgm:prSet/>
      <dgm:spPr/>
      <dgm:t>
        <a:bodyPr/>
        <a:lstStyle/>
        <a:p>
          <a:endParaRPr lang="en-US"/>
        </a:p>
      </dgm:t>
    </dgm:pt>
    <dgm:pt modelId="{2EC95D57-FFD7-4224-B973-477EDACE59B0}" type="sibTrans" cxnId="{76CC6953-EC3E-4A16-B18C-25B2C4597504}">
      <dgm:prSet/>
      <dgm:spPr/>
      <dgm:t>
        <a:bodyPr/>
        <a:lstStyle/>
        <a:p>
          <a:endParaRPr lang="en-US"/>
        </a:p>
      </dgm:t>
    </dgm:pt>
    <dgm:pt modelId="{43F00A26-66C0-461C-9AF4-DACDD2432531}" type="pres">
      <dgm:prSet presAssocID="{77CA87CD-6FC8-494D-B07C-1CB46AB059F4}" presName="compositeShape" presStyleCnt="0">
        <dgm:presLayoutVars>
          <dgm:chMax val="7"/>
          <dgm:dir/>
          <dgm:resizeHandles val="exact"/>
        </dgm:presLayoutVars>
      </dgm:prSet>
      <dgm:spPr/>
    </dgm:pt>
    <dgm:pt modelId="{6572044C-E1C7-4AF4-800A-B5CCAE592383}" type="pres">
      <dgm:prSet presAssocID="{477E0CD1-23ED-4A77-842E-E068F8E2163C}" presName="circ1" presStyleLbl="vennNode1" presStyleIdx="0" presStyleCnt="5" custLinFactNeighborX="-4579" custLinFactNeighborY="823"/>
      <dgm:spPr>
        <a:solidFill>
          <a:srgbClr val="7030A0">
            <a:alpha val="25000"/>
          </a:srgbClr>
        </a:solidFill>
      </dgm:spPr>
    </dgm:pt>
    <dgm:pt modelId="{12396A0C-D279-487B-84BD-568B47489632}" type="pres">
      <dgm:prSet presAssocID="{477E0CD1-23ED-4A77-842E-E068F8E2163C}" presName="circ1Tx" presStyleLbl="revTx" presStyleIdx="0" presStyleCnt="0" custLinFactNeighborX="1359" custLinFactNeighborY="35822">
        <dgm:presLayoutVars>
          <dgm:chMax val="0"/>
          <dgm:chPref val="0"/>
          <dgm:bulletEnabled val="1"/>
        </dgm:presLayoutVars>
      </dgm:prSet>
      <dgm:spPr/>
      <dgm:t>
        <a:bodyPr/>
        <a:lstStyle/>
        <a:p>
          <a:endParaRPr lang="en-US"/>
        </a:p>
      </dgm:t>
    </dgm:pt>
    <dgm:pt modelId="{3D0A7E5A-5161-42FF-9331-AB6219BBA369}" type="pres">
      <dgm:prSet presAssocID="{6E7F49E7-FB82-4939-98C0-938CC50F9EA3}" presName="circ2" presStyleLbl="vennNode1" presStyleIdx="1" presStyleCnt="5" custLinFactNeighborX="5000" custLinFactNeighborY="-832"/>
      <dgm:spPr>
        <a:solidFill>
          <a:srgbClr val="FFC000">
            <a:alpha val="25000"/>
          </a:srgbClr>
        </a:solidFill>
      </dgm:spPr>
    </dgm:pt>
    <dgm:pt modelId="{08E2B394-B970-4154-B199-C002A2F2479C}" type="pres">
      <dgm:prSet presAssocID="{6E7F49E7-FB82-4939-98C0-938CC50F9EA3}" presName="circ2Tx" presStyleLbl="revTx" presStyleIdx="0" presStyleCnt="0" custLinFactNeighborX="-7398" custLinFactNeighborY="-9327">
        <dgm:presLayoutVars>
          <dgm:chMax val="0"/>
          <dgm:chPref val="0"/>
          <dgm:bulletEnabled val="1"/>
        </dgm:presLayoutVars>
      </dgm:prSet>
      <dgm:spPr/>
      <dgm:t>
        <a:bodyPr/>
        <a:lstStyle/>
        <a:p>
          <a:endParaRPr lang="en-US"/>
        </a:p>
      </dgm:t>
    </dgm:pt>
    <dgm:pt modelId="{ACBDFB2C-FC02-4802-A3BB-480C764A6831}" type="pres">
      <dgm:prSet presAssocID="{5F772FE1-A093-4B44-A798-58D6BDBA60BC}" presName="circ3" presStyleLbl="vennNode1" presStyleIdx="2" presStyleCnt="5" custLinFactNeighborX="2204" custLinFactNeighborY="6373"/>
      <dgm:spPr>
        <a:solidFill>
          <a:srgbClr val="92D050">
            <a:alpha val="50000"/>
          </a:srgbClr>
        </a:solidFill>
      </dgm:spPr>
    </dgm:pt>
    <dgm:pt modelId="{3E5CCC3A-7035-4619-BE96-EA54A6A44DDC}" type="pres">
      <dgm:prSet presAssocID="{5F772FE1-A093-4B44-A798-58D6BDBA60BC}" presName="circ3Tx" presStyleLbl="revTx" presStyleIdx="0" presStyleCnt="0" custScaleX="137386" custScaleY="96079" custLinFactNeighborY="-23793">
        <dgm:presLayoutVars>
          <dgm:chMax val="0"/>
          <dgm:chPref val="0"/>
          <dgm:bulletEnabled val="1"/>
        </dgm:presLayoutVars>
      </dgm:prSet>
      <dgm:spPr/>
      <dgm:t>
        <a:bodyPr/>
        <a:lstStyle/>
        <a:p>
          <a:endParaRPr lang="en-US"/>
        </a:p>
      </dgm:t>
    </dgm:pt>
    <dgm:pt modelId="{4EBE378E-EA27-490F-AE83-BBA94DBFE06A}" type="pres">
      <dgm:prSet presAssocID="{2A78C6BB-0C6E-4100-A327-11B723620F4A}" presName="circ4" presStyleLbl="vennNode1" presStyleIdx="3" presStyleCnt="5" custLinFactNeighborX="-7033" custLinFactNeighborY="6373"/>
      <dgm:spPr>
        <a:solidFill>
          <a:schemeClr val="tx2">
            <a:lumMod val="50000"/>
            <a:lumOff val="50000"/>
            <a:alpha val="50000"/>
          </a:schemeClr>
        </a:solidFill>
      </dgm:spPr>
    </dgm:pt>
    <dgm:pt modelId="{7362EFDD-676F-4A72-B30A-1691939A4B0B}" type="pres">
      <dgm:prSet presAssocID="{2A78C6BB-0C6E-4100-A327-11B723620F4A}" presName="circ4Tx" presStyleLbl="revTx" presStyleIdx="0" presStyleCnt="0" custLinFactNeighborX="-1811" custLinFactNeighborY="-16327">
        <dgm:presLayoutVars>
          <dgm:chMax val="0"/>
          <dgm:chPref val="0"/>
          <dgm:bulletEnabled val="1"/>
        </dgm:presLayoutVars>
      </dgm:prSet>
      <dgm:spPr/>
      <dgm:t>
        <a:bodyPr/>
        <a:lstStyle/>
        <a:p>
          <a:endParaRPr lang="en-US"/>
        </a:p>
      </dgm:t>
    </dgm:pt>
    <dgm:pt modelId="{11627D23-C5E0-4EF5-B854-8A6D9ED97EF0}" type="pres">
      <dgm:prSet presAssocID="{CEEC8443-C06E-4B76-BAB7-DC61CC81A2ED}" presName="circ5" presStyleLbl="vennNode1" presStyleIdx="4" presStyleCnt="5" custLinFactNeighborX="-5500" custLinFactNeighborY="-832"/>
      <dgm:spPr>
        <a:solidFill>
          <a:schemeClr val="accent2">
            <a:alpha val="50000"/>
          </a:schemeClr>
        </a:solidFill>
      </dgm:spPr>
    </dgm:pt>
    <dgm:pt modelId="{CC6510F4-ED0B-48A2-9822-ECD2C3F621CF}" type="pres">
      <dgm:prSet presAssocID="{CEEC8443-C06E-4B76-BAB7-DC61CC81A2ED}" presName="circ5Tx" presStyleLbl="revTx" presStyleIdx="0" presStyleCnt="0" custLinFactNeighborX="-1697" custLinFactNeighborY="-2733">
        <dgm:presLayoutVars>
          <dgm:chMax val="0"/>
          <dgm:chPref val="0"/>
          <dgm:bulletEnabled val="1"/>
        </dgm:presLayoutVars>
      </dgm:prSet>
      <dgm:spPr/>
      <dgm:t>
        <a:bodyPr/>
        <a:lstStyle/>
        <a:p>
          <a:endParaRPr lang="en-US"/>
        </a:p>
      </dgm:t>
    </dgm:pt>
  </dgm:ptLst>
  <dgm:cxnLst>
    <dgm:cxn modelId="{673A5BD8-7DC2-4BE2-BBB6-6BA77A4A8303}" type="presOf" srcId="{CEEC8443-C06E-4B76-BAB7-DC61CC81A2ED}" destId="{CC6510F4-ED0B-48A2-9822-ECD2C3F621CF}" srcOrd="0" destOrd="0" presId="urn:microsoft.com/office/officeart/2005/8/layout/venn1"/>
    <dgm:cxn modelId="{76CC6953-EC3E-4A16-B18C-25B2C4597504}" srcId="{77CA87CD-6FC8-494D-B07C-1CB46AB059F4}" destId="{CEEC8443-C06E-4B76-BAB7-DC61CC81A2ED}" srcOrd="4" destOrd="0" parTransId="{079CA424-4DD9-4101-9322-B02720DCE401}" sibTransId="{2EC95D57-FFD7-4224-B973-477EDACE59B0}"/>
    <dgm:cxn modelId="{3994DA02-E995-4BF2-A0DF-DC9168C1A99A}" type="presOf" srcId="{477E0CD1-23ED-4A77-842E-E068F8E2163C}" destId="{12396A0C-D279-487B-84BD-568B47489632}" srcOrd="0" destOrd="0" presId="urn:microsoft.com/office/officeart/2005/8/layout/venn1"/>
    <dgm:cxn modelId="{703FAA57-B76C-48CD-9C6C-9C1FEED8746C}" type="presOf" srcId="{2A78C6BB-0C6E-4100-A327-11B723620F4A}" destId="{7362EFDD-676F-4A72-B30A-1691939A4B0B}" srcOrd="0" destOrd="0" presId="urn:microsoft.com/office/officeart/2005/8/layout/venn1"/>
    <dgm:cxn modelId="{CF12BD52-9C15-4B21-B3B6-EE11D693CD49}" srcId="{77CA87CD-6FC8-494D-B07C-1CB46AB059F4}" destId="{2A78C6BB-0C6E-4100-A327-11B723620F4A}" srcOrd="3" destOrd="0" parTransId="{FA449A15-B86F-496D-B4F9-5F24CFF111F4}" sibTransId="{7496BF80-100C-4377-AB49-47F31F8C6887}"/>
    <dgm:cxn modelId="{C25DE617-3AAC-4578-AF9D-B46BFA9E4B34}" type="presOf" srcId="{5F772FE1-A093-4B44-A798-58D6BDBA60BC}" destId="{3E5CCC3A-7035-4619-BE96-EA54A6A44DDC}" srcOrd="0" destOrd="0" presId="urn:microsoft.com/office/officeart/2005/8/layout/venn1"/>
    <dgm:cxn modelId="{C772C1A8-0FFE-46E5-A34A-9E319C952C40}" srcId="{77CA87CD-6FC8-494D-B07C-1CB46AB059F4}" destId="{6E7F49E7-FB82-4939-98C0-938CC50F9EA3}" srcOrd="1" destOrd="0" parTransId="{754C7C69-1894-4B0E-A49B-6B6328E028BE}" sibTransId="{A5DD1ADD-C57E-4E88-969C-C88382C51944}"/>
    <dgm:cxn modelId="{2DF694A7-E4EE-48BD-9AB6-0E2855A7C213}" type="presOf" srcId="{6E7F49E7-FB82-4939-98C0-938CC50F9EA3}" destId="{08E2B394-B970-4154-B199-C002A2F2479C}" srcOrd="0" destOrd="0" presId="urn:microsoft.com/office/officeart/2005/8/layout/venn1"/>
    <dgm:cxn modelId="{10B6B7B1-A26D-4BED-A5A9-6545C04C5F78}" srcId="{77CA87CD-6FC8-494D-B07C-1CB46AB059F4}" destId="{477E0CD1-23ED-4A77-842E-E068F8E2163C}" srcOrd="0" destOrd="0" parTransId="{548B8DC2-2F74-4396-BECF-95E55BA73BAA}" sibTransId="{04728F4A-19C5-499B-A4FE-4D3BC8C602D3}"/>
    <dgm:cxn modelId="{EC561C02-7797-4DA8-97A7-035B8F9D17A0}" type="presOf" srcId="{77CA87CD-6FC8-494D-B07C-1CB46AB059F4}" destId="{43F00A26-66C0-461C-9AF4-DACDD2432531}" srcOrd="0" destOrd="0" presId="urn:microsoft.com/office/officeart/2005/8/layout/venn1"/>
    <dgm:cxn modelId="{4065F2F4-5930-4F1C-AA9F-38133458DD0E}" srcId="{77CA87CD-6FC8-494D-B07C-1CB46AB059F4}" destId="{5F772FE1-A093-4B44-A798-58D6BDBA60BC}" srcOrd="2" destOrd="0" parTransId="{1623931A-9986-498B-AFB7-A2D355DC6394}" sibTransId="{1AB0698E-1F77-4899-B0A5-0270128FD25C}"/>
    <dgm:cxn modelId="{0A3FE59D-9CC1-4321-AF77-200A8799E7E8}" type="presParOf" srcId="{43F00A26-66C0-461C-9AF4-DACDD2432531}" destId="{6572044C-E1C7-4AF4-800A-B5CCAE592383}" srcOrd="0" destOrd="0" presId="urn:microsoft.com/office/officeart/2005/8/layout/venn1"/>
    <dgm:cxn modelId="{AA963C7E-E346-4666-BFD0-C8411344BAC5}" type="presParOf" srcId="{43F00A26-66C0-461C-9AF4-DACDD2432531}" destId="{12396A0C-D279-487B-84BD-568B47489632}" srcOrd="1" destOrd="0" presId="urn:microsoft.com/office/officeart/2005/8/layout/venn1"/>
    <dgm:cxn modelId="{C0E45C21-A812-4F64-96F4-6D297832A84B}" type="presParOf" srcId="{43F00A26-66C0-461C-9AF4-DACDD2432531}" destId="{3D0A7E5A-5161-42FF-9331-AB6219BBA369}" srcOrd="2" destOrd="0" presId="urn:microsoft.com/office/officeart/2005/8/layout/venn1"/>
    <dgm:cxn modelId="{FAF75873-4BB2-4022-A05C-CE760317F146}" type="presParOf" srcId="{43F00A26-66C0-461C-9AF4-DACDD2432531}" destId="{08E2B394-B970-4154-B199-C002A2F2479C}" srcOrd="3" destOrd="0" presId="urn:microsoft.com/office/officeart/2005/8/layout/venn1"/>
    <dgm:cxn modelId="{2C38A83C-0167-4139-A119-A7274A4EF287}" type="presParOf" srcId="{43F00A26-66C0-461C-9AF4-DACDD2432531}" destId="{ACBDFB2C-FC02-4802-A3BB-480C764A6831}" srcOrd="4" destOrd="0" presId="urn:microsoft.com/office/officeart/2005/8/layout/venn1"/>
    <dgm:cxn modelId="{FE5618DD-3EEA-4330-88D2-9E80CA839CA4}" type="presParOf" srcId="{43F00A26-66C0-461C-9AF4-DACDD2432531}" destId="{3E5CCC3A-7035-4619-BE96-EA54A6A44DDC}" srcOrd="5" destOrd="0" presId="urn:microsoft.com/office/officeart/2005/8/layout/venn1"/>
    <dgm:cxn modelId="{022515F9-8744-44C3-9D16-8F03E3A24A4B}" type="presParOf" srcId="{43F00A26-66C0-461C-9AF4-DACDD2432531}" destId="{4EBE378E-EA27-490F-AE83-BBA94DBFE06A}" srcOrd="6" destOrd="0" presId="urn:microsoft.com/office/officeart/2005/8/layout/venn1"/>
    <dgm:cxn modelId="{434D63F8-5797-4105-A972-0EC999C00B54}" type="presParOf" srcId="{43F00A26-66C0-461C-9AF4-DACDD2432531}" destId="{7362EFDD-676F-4A72-B30A-1691939A4B0B}" srcOrd="7" destOrd="0" presId="urn:microsoft.com/office/officeart/2005/8/layout/venn1"/>
    <dgm:cxn modelId="{0F328FBD-FAAA-4779-B761-537EC9EB4BBE}" type="presParOf" srcId="{43F00A26-66C0-461C-9AF4-DACDD2432531}" destId="{11627D23-C5E0-4EF5-B854-8A6D9ED97EF0}" srcOrd="8" destOrd="0" presId="urn:microsoft.com/office/officeart/2005/8/layout/venn1"/>
    <dgm:cxn modelId="{889CF13E-8F80-4742-97F0-01F4D4DE40C8}" type="presParOf" srcId="{43F00A26-66C0-461C-9AF4-DACDD2432531}" destId="{CC6510F4-ED0B-48A2-9822-ECD2C3F621CF}"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2044C-E1C7-4AF4-800A-B5CCAE592383}">
      <dsp:nvSpPr>
        <dsp:cNvPr id="0" name=""/>
        <dsp:cNvSpPr/>
      </dsp:nvSpPr>
      <dsp:spPr>
        <a:xfrm>
          <a:off x="2973630" y="1333235"/>
          <a:ext cx="1620923" cy="1620923"/>
        </a:xfrm>
        <a:prstGeom prst="ellipse">
          <a:avLst/>
        </a:prstGeom>
        <a:solidFill>
          <a:srgbClr val="7030A0">
            <a:alpha val="2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2396A0C-D279-487B-84BD-568B47489632}">
      <dsp:nvSpPr>
        <dsp:cNvPr id="0" name=""/>
        <dsp:cNvSpPr/>
      </dsp:nvSpPr>
      <dsp:spPr>
        <a:xfrm>
          <a:off x="2943731" y="389863"/>
          <a:ext cx="1880271" cy="10883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kern="1200" cap="none" normalizeH="0" baseline="0" dirty="0">
              <a:ln>
                <a:noFill/>
              </a:ln>
              <a:solidFill>
                <a:schemeClr val="tx1"/>
              </a:solidFill>
              <a:effectLst/>
              <a:latin typeface="Verdana" charset="0"/>
            </a:rPr>
            <a:t>Approaches to Learning</a:t>
          </a:r>
        </a:p>
      </dsp:txBody>
      <dsp:txXfrm>
        <a:off x="2943731" y="389863"/>
        <a:ext cx="1880271" cy="1088334"/>
      </dsp:txXfrm>
    </dsp:sp>
    <dsp:sp modelId="{3D0A7E5A-5161-42FF-9331-AB6219BBA369}">
      <dsp:nvSpPr>
        <dsp:cNvPr id="0" name=""/>
        <dsp:cNvSpPr/>
      </dsp:nvSpPr>
      <dsp:spPr>
        <a:xfrm>
          <a:off x="3745497" y="1754247"/>
          <a:ext cx="1620923" cy="1620923"/>
        </a:xfrm>
        <a:prstGeom prst="ellipse">
          <a:avLst/>
        </a:prstGeom>
        <a:solidFill>
          <a:srgbClr val="FFC000">
            <a:alpha val="2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8E2B394-B970-4154-B199-C002A2F2479C}">
      <dsp:nvSpPr>
        <dsp:cNvPr id="0" name=""/>
        <dsp:cNvSpPr/>
      </dsp:nvSpPr>
      <dsp:spPr>
        <a:xfrm>
          <a:off x="5289688" y="1325527"/>
          <a:ext cx="1685760" cy="11809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kern="1200" cap="none" normalizeH="0" baseline="0" dirty="0">
              <a:ln>
                <a:noFill/>
              </a:ln>
              <a:solidFill>
                <a:schemeClr val="tx1"/>
              </a:solidFill>
              <a:effectLst/>
              <a:latin typeface="Verdana" charset="0"/>
            </a:rPr>
            <a:t>Cognitive Development</a:t>
          </a:r>
        </a:p>
      </dsp:txBody>
      <dsp:txXfrm>
        <a:off x="5289688" y="1325527"/>
        <a:ext cx="1685760" cy="1180958"/>
      </dsp:txXfrm>
    </dsp:sp>
    <dsp:sp modelId="{ACBDFB2C-FC02-4802-A3BB-480C764A6831}">
      <dsp:nvSpPr>
        <dsp:cNvPr id="0" name=""/>
        <dsp:cNvSpPr/>
      </dsp:nvSpPr>
      <dsp:spPr>
        <a:xfrm>
          <a:off x="3464818" y="2596282"/>
          <a:ext cx="1620923" cy="1620923"/>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E5CCC3A-7035-4619-BE96-EA54A6A44DDC}">
      <dsp:nvSpPr>
        <dsp:cNvPr id="0" name=""/>
        <dsp:cNvSpPr/>
      </dsp:nvSpPr>
      <dsp:spPr>
        <a:xfrm>
          <a:off x="4839934" y="3192419"/>
          <a:ext cx="2315999" cy="11346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Verdana" charset="0"/>
            </a:rPr>
            <a:t>Language Development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Verdana" charset="0"/>
            </a:rPr>
            <a:t>&amp; Communication</a:t>
          </a:r>
        </a:p>
      </dsp:txBody>
      <dsp:txXfrm>
        <a:off x="4839934" y="3192419"/>
        <a:ext cx="2315999" cy="1134653"/>
      </dsp:txXfrm>
    </dsp:sp>
    <dsp:sp modelId="{4EBE378E-EA27-490F-AE83-BBA94DBFE06A}">
      <dsp:nvSpPr>
        <dsp:cNvPr id="0" name=""/>
        <dsp:cNvSpPr/>
      </dsp:nvSpPr>
      <dsp:spPr>
        <a:xfrm>
          <a:off x="2552611" y="2596282"/>
          <a:ext cx="1620923" cy="1620923"/>
        </a:xfrm>
        <a:prstGeom prst="ellipse">
          <a:avLst/>
        </a:prstGeom>
        <a:solidFill>
          <a:schemeClr val="tx2">
            <a:lumMod val="50000"/>
            <a:lumOff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362EFDD-676F-4A72-B30A-1691939A4B0B}">
      <dsp:nvSpPr>
        <dsp:cNvPr id="0" name=""/>
        <dsp:cNvSpPr/>
      </dsp:nvSpPr>
      <dsp:spPr>
        <a:xfrm>
          <a:off x="845285" y="3257437"/>
          <a:ext cx="1685760" cy="11809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kern="1200" cap="none" normalizeH="0" baseline="0" dirty="0">
              <a:ln>
                <a:noFill/>
              </a:ln>
              <a:solidFill>
                <a:schemeClr val="tx1"/>
              </a:solidFill>
              <a:effectLst/>
              <a:latin typeface="Verdana" charset="0"/>
            </a:rPr>
            <a:t>Physical/Motor Development</a:t>
          </a:r>
        </a:p>
      </dsp:txBody>
      <dsp:txXfrm>
        <a:off x="845285" y="3257437"/>
        <a:ext cx="1685760" cy="1180958"/>
      </dsp:txXfrm>
    </dsp:sp>
    <dsp:sp modelId="{11627D23-C5E0-4EF5-B854-8A6D9ED97EF0}">
      <dsp:nvSpPr>
        <dsp:cNvPr id="0" name=""/>
        <dsp:cNvSpPr/>
      </dsp:nvSpPr>
      <dsp:spPr>
        <a:xfrm>
          <a:off x="2342102" y="1754247"/>
          <a:ext cx="1620923" cy="1620923"/>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C6510F4-ED0B-48A2-9822-ECD2C3F621CF}">
      <dsp:nvSpPr>
        <dsp:cNvPr id="0" name=""/>
        <dsp:cNvSpPr/>
      </dsp:nvSpPr>
      <dsp:spPr>
        <a:xfrm>
          <a:off x="587859" y="1403399"/>
          <a:ext cx="1685760" cy="11809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kern="1200" cap="none" normalizeH="0" baseline="0" dirty="0">
              <a:ln>
                <a:noFill/>
              </a:ln>
              <a:solidFill>
                <a:schemeClr val="tx1"/>
              </a:solidFill>
              <a:effectLst/>
              <a:latin typeface="Verdana" charset="0"/>
            </a:rPr>
            <a:t>Social-Emotional Development</a:t>
          </a:r>
        </a:p>
      </dsp:txBody>
      <dsp:txXfrm>
        <a:off x="587859" y="1403399"/>
        <a:ext cx="1685760" cy="11809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457FC-C16E-4066-9E72-D437FE413834}" type="datetimeFigureOut">
              <a:rPr lang="en-US" smtClean="0"/>
              <a:pPr/>
              <a:t>8/27/2019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D5EEE-C8BF-49B6-967A-98C86F1B8087}" type="slidenum">
              <a:rPr lang="en-US" smtClean="0"/>
              <a:pPr/>
              <a:t>‹#›</a:t>
            </a:fld>
            <a:endParaRPr lang="en-US" dirty="0"/>
          </a:p>
        </p:txBody>
      </p:sp>
    </p:spTree>
    <p:extLst>
      <p:ext uri="{BB962C8B-B14F-4D97-AF65-F5344CB8AC3E}">
        <p14:creationId xmlns:p14="http://schemas.microsoft.com/office/powerpoint/2010/main" val="289556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3.xml"/><Relationship Id="rId4" Type="http://schemas.openxmlformats.org/officeDocument/2006/relationships/hyperlink" Target="https://youtu.be/708drOCtJA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9.xml"/><Relationship Id="rId4" Type="http://schemas.openxmlformats.org/officeDocument/2006/relationships/hyperlink" Target="https://www.youtube.com/watch?v=FaDQiNs0AkA&amp;feature=youtu.b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1.xml"/><Relationship Id="rId4" Type="http://schemas.openxmlformats.org/officeDocument/2006/relationships/hyperlink" Target="https://www.youtube.com/watch?v=jykuDHQHAk8&amp;feature=youtu.b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3.xml"/><Relationship Id="rId4" Type="http://schemas.openxmlformats.org/officeDocument/2006/relationships/hyperlink" Target="https://youtu.be/nW3dhAj2Eq8" TargetMode="Externa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5.xml"/><Relationship Id="rId4" Type="http://schemas.openxmlformats.org/officeDocument/2006/relationships/hyperlink" Target="https://www.youtube.com/watch?v=aPr5d5YwXoo&amp;feature=youtu.b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7.xml"/><Relationship Id="rId4" Type="http://schemas.openxmlformats.org/officeDocument/2006/relationships/hyperlink" Target="https://youtu.be/EWfyKS0Wf84"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4.xml"/><Relationship Id="rId4" Type="http://schemas.openxmlformats.org/officeDocument/2006/relationships/hyperlink" Target="https://youtu.be/JTWxs60Wfqo"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46.xml"/><Relationship Id="rId4" Type="http://schemas.openxmlformats.org/officeDocument/2006/relationships/hyperlink" Target="https://youtu.be/yu1CAo3Bbq8" TargetMode="Externa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56.xml"/><Relationship Id="rId4" Type="http://schemas.openxmlformats.org/officeDocument/2006/relationships/hyperlink" Target="https://youtu.be/TKyMyOlZxcc"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58.xml"/><Relationship Id="rId4" Type="http://schemas.openxmlformats.org/officeDocument/2006/relationships/hyperlink" Target="https://youtu.be/3RkxtF7MdCE"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 Id="rId4" Type="http://schemas.openxmlformats.org/officeDocument/2006/relationships/hyperlink" Target="https://youtu.be/z2Gi58Md-H4" TargetMode="Externa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 Id="rId4" Type="http://schemas.openxmlformats.org/officeDocument/2006/relationships/hyperlink" Target="https://youtu.be/FcAD1XQrLyk" TargetMode="Externa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 </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t>We are going to</a:t>
            </a:r>
            <a:r>
              <a:rPr lang="en-US" i="0" baseline="0" dirty="0"/>
              <a:t> d</a:t>
            </a:r>
            <a:r>
              <a:rPr lang="en-US" i="0" dirty="0"/>
              <a:t>ive deeper into each of the domains, highlighting potential areas of challenge for each domain and/or</a:t>
            </a:r>
            <a:r>
              <a:rPr lang="en-US" i="0" baseline="0" dirty="0"/>
              <a:t> construct. </a:t>
            </a:r>
            <a:r>
              <a:rPr lang="en-US" i="0" strike="noStrike" baseline="0" dirty="0"/>
              <a:t>We will begin by providing an overview of the different domains and constructs. We are calling these “mini-modules.” These are condensed versions of the full construct modules. </a:t>
            </a:r>
            <a:endParaRPr lang="en-US" i="0" dirty="0"/>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84240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You might also have a case where there</a:t>
            </a:r>
            <a:r>
              <a:rPr lang="en-US" i="0" baseline="0" dirty="0"/>
              <a:t> are children in your classroom who can skip, but not gallop. It’s important to note that developmentally, if a child has the balance, strength and coordination to skip, they</a:t>
            </a:r>
            <a:r>
              <a:rPr lang="en-US" i="0" strike="noStrike" baseline="0" dirty="0"/>
              <a:t> </a:t>
            </a:r>
            <a:r>
              <a:rPr lang="en-US" i="0" baseline="0" dirty="0"/>
              <a:t>have the ability to gallop. If a child is skipping smoothly (with coordination and arms and legs swinging in opposition), they should be placed at this level on the progression, regardless of whether or not they can also gallop.</a:t>
            </a:r>
          </a:p>
          <a:p>
            <a:endParaRPr lang="en-US" i="0" baseline="0" dirty="0"/>
          </a:p>
          <a:p>
            <a:r>
              <a:rPr lang="en-US" i="0" baseline="0" dirty="0"/>
              <a:t>As always, if you are not sure where a child is, it’s also best to collect more evidence until you are confident of a child’s placement on the progression.</a:t>
            </a:r>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6293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Let’s look at</a:t>
            </a:r>
            <a:r>
              <a:rPr lang="en-US" i="0" baseline="0" dirty="0"/>
              <a:t> a quick example of the difference between galloping and skipping. This teacher begins the video asking a child to model galloping, then she asks some of the kids to skip and some to gallop. The video will prompt you to watch 3 children in particular who demonstrate both of these skills.</a:t>
            </a:r>
          </a:p>
          <a:p>
            <a:endParaRPr lang="en-US" i="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dirty="0">
                <a:hlinkClick r:id="rId4"/>
              </a:rPr>
              <a:t>https://youtu.be/708drOCtJA0</a:t>
            </a:r>
            <a:r>
              <a:rPr lang="en-US" dirty="0"/>
              <a:t> </a:t>
            </a:r>
            <a:r>
              <a:rPr lang="en-US" dirty="0">
                <a:latin typeface="Calibri" panose="020F0502020204030204" pitchFamily="34" charset="0"/>
                <a:ea typeface="Calibri" panose="020F0502020204030204" pitchFamily="34" charset="0"/>
              </a:rPr>
              <a:t>into your browser.</a:t>
            </a:r>
          </a:p>
          <a:p>
            <a:endParaRPr lang="en-US" b="1" i="0" baseline="0" dirty="0"/>
          </a:p>
          <a:p>
            <a:endParaRPr lang="en-US" b="1" i="0" baseline="0" dirty="0"/>
          </a:p>
          <a:p>
            <a:endParaRPr lang="en-US" b="1" i="0" baseline="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8586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baseline="0" dirty="0"/>
              <a:t>Script:</a:t>
            </a:r>
          </a:p>
          <a:p>
            <a:r>
              <a:rPr lang="en-US" b="0" i="0" baseline="0" dirty="0"/>
              <a:t>Questi</a:t>
            </a:r>
            <a:r>
              <a:rPr lang="en-US" i="0" baseline="0" dirty="0"/>
              <a:t>ons about the constructs we just highlighted or this domain in general?</a:t>
            </a:r>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1957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We</a:t>
            </a:r>
            <a:r>
              <a:rPr lang="en-US" b="0" i="0" baseline="0" dirty="0"/>
              <a:t> will now review </a:t>
            </a:r>
            <a:r>
              <a:rPr lang="en-US" i="0" dirty="0"/>
              <a:t>the next domain, Language</a:t>
            </a:r>
            <a:r>
              <a:rPr lang="en-US" i="0" baseline="0" dirty="0"/>
              <a:t> Development &amp; Communication. This is our largest domain, with 7 constructs included.</a:t>
            </a:r>
            <a:endParaRPr lang="en-US" i="0" dirty="0"/>
          </a:p>
          <a:p>
            <a:endParaRPr lang="en-US" i="0" dirty="0"/>
          </a:p>
          <a:p>
            <a:pPr marL="0" indent="0">
              <a:buNone/>
            </a:pPr>
            <a:endParaRPr lang="en-US" i="0" strike="sngStrike" dirty="0"/>
          </a:p>
          <a:p>
            <a:pPr marL="0" indent="0">
              <a:buNone/>
            </a:pPr>
            <a:r>
              <a:rPr lang="en-US" i="0" strike="noStrike" dirty="0"/>
              <a:t>T</a:t>
            </a:r>
            <a:r>
              <a:rPr lang="en-US" i="0" dirty="0"/>
              <a:t>hese constructs </a:t>
            </a:r>
            <a:r>
              <a:rPr lang="en-US" i="0" u="sng" dirty="0"/>
              <a:t>complement</a:t>
            </a:r>
            <a:r>
              <a:rPr lang="en-US" i="0" dirty="0"/>
              <a:t> the work teachers are already doing in language and literacy, and thus support a balanced assessment system. </a:t>
            </a:r>
            <a:r>
              <a:rPr lang="en-US" i="0" strike="noStrike" dirty="0"/>
              <a:t>It is also likely that you </a:t>
            </a:r>
            <a:r>
              <a:rPr lang="en-US" i="0" dirty="0"/>
              <a:t>are already looking at several of these constructs in other literacy assessments and can </a:t>
            </a:r>
            <a:r>
              <a:rPr lang="en-US" i="0" u="sng" dirty="0"/>
              <a:t>use the information from these other assessments to inform where you place children on these progressions</a:t>
            </a:r>
            <a:r>
              <a:rPr lang="en-US" i="0" dirty="0"/>
              <a:t>.         </a:t>
            </a:r>
          </a:p>
          <a:p>
            <a:endParaRPr lang="en-US" dirty="0"/>
          </a:p>
        </p:txBody>
      </p:sp>
      <p:sp>
        <p:nvSpPr>
          <p:cNvPr id="4" name="Slide Number Placeholder 3"/>
          <p:cNvSpPr txBox="1">
            <a:spLocks noGrp="1"/>
          </p:cNvSpPr>
          <p:nvPr>
            <p:ph type="sldNum" sz="quarter" idx="8"/>
          </p:nvPr>
        </p:nvSpPr>
        <p:spPr/>
        <p:txBody>
          <a:bodyPr/>
          <a:lstStyle/>
          <a:p>
            <a:fld id="{2EF8D38A-7817-4318-BA0F-F2C3AB70E442}"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9093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custDataLst>
              <p:tags r:id="rId1"/>
            </p:custDataLst>
          </p:nvPr>
        </p:nvSpPr>
        <p:spPr>
          <a:xfrm>
            <a:off x="685800" y="4400550"/>
            <a:ext cx="5535592" cy="3794326"/>
          </a:xfrm>
        </p:spPr>
        <p:txBody>
          <a:bodyPr/>
          <a:lstStyle/>
          <a:p>
            <a:r>
              <a:rPr lang="en-US" sz="1100" b="1" dirty="0"/>
              <a:t>Script:</a:t>
            </a:r>
          </a:p>
          <a:p>
            <a:r>
              <a:rPr lang="en-US" sz="1100" i="0" dirty="0"/>
              <a:t>Before going into these 2 takeaways and the Reading Comprehension Strategies construct in more detail, let’s quickly review the 7 constructs in the language development and communication domain. These 7 constructs were selected to give teachers a broad overview of the most salient skills they can assess to meaningfully inform instruction in this domain. One factor we considered in determining which pre-literacy constructs to include is whether a construct can be effectively assessed through authentic observation.</a:t>
            </a:r>
          </a:p>
          <a:p>
            <a:endParaRPr lang="en-US" sz="1100" i="0" dirty="0"/>
          </a:p>
          <a:p>
            <a:r>
              <a:rPr lang="en-US" sz="1100" i="0" dirty="0"/>
              <a:t>There are 3 pre-reading constructs:  Book Orientation, Print Awareness and Letter Naming. Other language and literacy skills that are typically the focus of instruction in the early elementary grades are also included as constructs in this assessment: Reading Comprehension Strategies, Writing, and Vocabulary Concepts. </a:t>
            </a:r>
          </a:p>
          <a:p>
            <a:endParaRPr lang="en-US" sz="1100" i="0" dirty="0"/>
          </a:p>
          <a:p>
            <a:r>
              <a:rPr lang="en-US" sz="1100" i="0" dirty="0"/>
              <a:t>Finally, this domain also includes following directions as a measure of children’s receptive language skills in the Following Directions construct.</a:t>
            </a:r>
          </a:p>
        </p:txBody>
      </p:sp>
      <p:sp>
        <p:nvSpPr>
          <p:cNvPr id="4" name="Slide Number Placeholder 3"/>
          <p:cNvSpPr txBox="1">
            <a:spLocks noGrp="1"/>
          </p:cNvSpPr>
          <p:nvPr>
            <p:ph type="sldNum" sz="quarter" idx="8"/>
          </p:nvPr>
        </p:nvSpPr>
        <p:spPr/>
        <p:txBody>
          <a:bodyPr/>
          <a:lstStyle/>
          <a:p>
            <a:fld id="{2EF8D38A-7817-4318-BA0F-F2C3AB70E442}"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14692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 </a:t>
            </a:r>
          </a:p>
          <a:p>
            <a:r>
              <a:rPr lang="en-US" i="0" dirty="0"/>
              <a:t>Let’s take a closer look at the reading comprehension construct.</a:t>
            </a:r>
          </a:p>
          <a:p>
            <a:endParaRPr lang="en-US" i="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Audio: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dirty="0">
                <a:hlinkClick r:id="rId4"/>
              </a:rPr>
              <a:t>https://www.youtube.com/watch?v=FaDQiNs0AkA&amp;feature=youtu.be</a:t>
            </a:r>
            <a:r>
              <a:rPr lang="en-US" dirty="0"/>
              <a:t> </a:t>
            </a:r>
            <a:r>
              <a:rPr lang="en-US" dirty="0">
                <a:latin typeface="Calibri" panose="020F0502020204030204" pitchFamily="34" charset="0"/>
                <a:ea typeface="Calibri" panose="020F0502020204030204" pitchFamily="34" charset="0"/>
              </a:rPr>
              <a:t>into your browser.</a:t>
            </a:r>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9756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custDataLst>
              <p:tags r:id="rId1"/>
            </p:custDataLst>
          </p:nvPr>
        </p:nvSpPr>
        <p:spPr>
          <a:xfrm>
            <a:off x="685799" y="4400550"/>
            <a:ext cx="5529805" cy="3742240"/>
          </a:xfrm>
        </p:spPr>
        <p:txBody>
          <a:bodyPr/>
          <a:lstStyle/>
          <a:p>
            <a:r>
              <a:rPr lang="en-US" b="1" dirty="0"/>
              <a:t>Script:</a:t>
            </a:r>
          </a:p>
          <a:p>
            <a:r>
              <a:rPr lang="en-US" dirty="0"/>
              <a:t>The Reading Comprehension Strategies construct focuses on the </a:t>
            </a:r>
            <a:r>
              <a:rPr lang="en-US" u="sng" dirty="0"/>
              <a:t>strategies</a:t>
            </a:r>
            <a:r>
              <a:rPr lang="en-US" dirty="0"/>
              <a:t> children use to monitor what they are reading for meaning and to know when something they are reading does not make sense, for example when they miscue.</a:t>
            </a:r>
          </a:p>
          <a:p>
            <a:endParaRPr lang="en-US" dirty="0"/>
          </a:p>
          <a:p>
            <a:r>
              <a:rPr lang="en-US" dirty="0"/>
              <a:t>Thus, it </a:t>
            </a:r>
            <a:r>
              <a:rPr lang="en-US" u="sng" dirty="0"/>
              <a:t>complements</a:t>
            </a:r>
            <a:r>
              <a:rPr lang="en-US" dirty="0"/>
              <a:t> the other important reading skills children are working on in the early grades and that teachers are assessing, namely decoding, reading with fluency, and general comprehension. By focusing on the strategies children use to monitor what they are reading for meaning, in combination with the other reading assessments teachers use such as running records and developmental reading inventories, the assessment of this construct contributes to a more balanced assessment system.</a:t>
            </a:r>
          </a:p>
          <a:p>
            <a:pPr>
              <a:defRPr/>
            </a:pPr>
            <a:endParaRPr lang="en-US" dirty="0"/>
          </a:p>
          <a:p>
            <a:r>
              <a:rPr lang="en-US" dirty="0"/>
              <a:t>In a similar fashion, the Vocabulary Concepts construct also complements typical language arts instruction. That is, while K-3 teachers more typically work with children to learn words on grade-level vocabulary lists, the Vocabulary Concepts construct in the K-3 Formative Assessment complements that work by focusing on the concepts and structure involved in the way words work in our language, for example words that have more than one meaning, literal and non-literal meanings of words, and root words.  We will talk more about the Vocabulary Concepts construct later in the training.  </a:t>
            </a:r>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1496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custDataLst>
              <p:tags r:id="rId1"/>
            </p:custDataLst>
          </p:nvPr>
        </p:nvSpPr>
        <p:spPr>
          <a:xfrm>
            <a:off x="685800" y="4400549"/>
            <a:ext cx="5486400" cy="3788539"/>
          </a:xfrm>
        </p:spPr>
        <p:txBody>
          <a:bodyPr/>
          <a:lstStyle/>
          <a:p>
            <a:pPr>
              <a:defRPr/>
            </a:pPr>
            <a:r>
              <a:rPr lang="en-US" sz="1100" b="1" dirty="0"/>
              <a:t>Script:</a:t>
            </a:r>
          </a:p>
          <a:p>
            <a:pPr>
              <a:defRPr/>
            </a:pPr>
            <a:r>
              <a:rPr lang="en-US" sz="1100" dirty="0"/>
              <a:t>Let’s take a look at what the Reading Comprehension Strategies construct looks like in the classroom.</a:t>
            </a:r>
          </a:p>
          <a:p>
            <a:pPr>
              <a:defRPr/>
            </a:pP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dirty="0">
                <a:solidFill>
                  <a:srgbClr val="000000"/>
                </a:solidFill>
                <a:hlinkClick r:id="rId4"/>
              </a:rPr>
              <a:t>https://www.youtube.com/watch?v=jykuDHQHAk8&amp;feature=youtu.be</a:t>
            </a:r>
            <a:r>
              <a:rPr lang="en-US" dirty="0">
                <a:solidFill>
                  <a:srgbClr val="000000"/>
                </a:solidFill>
              </a:rPr>
              <a:t> </a:t>
            </a:r>
            <a:r>
              <a:rPr lang="en-US" dirty="0">
                <a:latin typeface="Calibri" panose="020F0502020204030204" pitchFamily="34" charset="0"/>
                <a:ea typeface="Calibri" panose="020F0502020204030204" pitchFamily="34" charset="0"/>
              </a:rPr>
              <a:t>into your browser.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dirty="0"/>
          </a:p>
          <a:p>
            <a:pPr lvl="0">
              <a:defRPr/>
            </a:pPr>
            <a:r>
              <a:rPr lang="en-US" sz="1100" dirty="0"/>
              <a:t>This is an example of what early elementary teachers do every day with their students. They ask children to read aloud and then support any problems children have with reading fluency or miscues. In this case, the girl is reading along smoothly and obviously monitoring for meaning. You can clearly see she understands what she is reading by her amusement at the cat trying to go with the boy on his trip by hiding in his bat bag. When she miscues, reading the word “mitten” for “mitt,” she looks to the teacher for help, realizing that “mitten” doesn’t make sense in the story. This is Skill G on the Reading Comprehension Strategies progression, because she is monitoring her reading and trying to repair meaning by asking for a comprehension strategy. She looks to the teacher for help, and the teacher quickly supplies a strategy, to look at the picture for support. The next time the child miscues, the teacher might want to wait before she intervenes to see if the child might select her own comprehension strategy to figure out the miscue and improve the meaning of what she is reading by correcting the word herself. This would be Skill H, the highest skill on this progression.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98149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custDataLst>
              <p:tags r:id="rId1"/>
            </p:custDataLst>
          </p:nvPr>
        </p:nvSpPr>
        <p:spPr>
          <a:xfrm>
            <a:off x="749595" y="4400550"/>
            <a:ext cx="5486400" cy="5232548"/>
          </a:xfrm>
        </p:spPr>
        <p:txBody>
          <a:bodyPr/>
          <a:lstStyle/>
          <a:p>
            <a:r>
              <a:rPr lang="en-US" sz="1100" b="1" dirty="0"/>
              <a:t>Script:</a:t>
            </a:r>
          </a:p>
          <a:p>
            <a:r>
              <a:rPr lang="en-US" sz="1100" dirty="0"/>
              <a:t>The other lesson or take-away for this domain is that teachers are </a:t>
            </a:r>
            <a:r>
              <a:rPr lang="en-US" sz="1100" i="1" dirty="0"/>
              <a:t>already</a:t>
            </a:r>
            <a:r>
              <a:rPr lang="en-US" sz="1100" dirty="0"/>
              <a:t> looking at several of these constructs with other literacy assessments </a:t>
            </a:r>
            <a:r>
              <a:rPr lang="en-US" sz="1100" i="1" dirty="0"/>
              <a:t>already in use in their classroom </a:t>
            </a:r>
            <a:r>
              <a:rPr lang="en-US" sz="1100" dirty="0"/>
              <a:t>and can </a:t>
            </a:r>
            <a:r>
              <a:rPr lang="en-US" sz="1100" u="sng" dirty="0"/>
              <a:t>use the information from these other assessments to inform where to place children on the K-3 construct progressions</a:t>
            </a:r>
            <a:r>
              <a:rPr lang="en-US" sz="1100" dirty="0"/>
              <a:t>. </a:t>
            </a:r>
            <a:r>
              <a:rPr lang="en-US" sz="1100" i="1" dirty="0"/>
              <a:t>For example, you might be using the mCLASS DIBELS or Reading 3D, or some other required district assessment. </a:t>
            </a:r>
            <a:r>
              <a:rPr lang="en-US" sz="1100" dirty="0"/>
              <a:t>Such assessments have become especially important in identifying children who are struggling with foundational reading skills given recent legislation in many states regarding reading by grade 3.  </a:t>
            </a:r>
          </a:p>
          <a:p>
            <a:endParaRPr lang="en-US" sz="1100" dirty="0"/>
          </a:p>
          <a:p>
            <a:r>
              <a:rPr lang="en-US" sz="1100" dirty="0"/>
              <a:t>As you can see in this table, there is considerable overlap or alignment between the pre-literacy skills typically covered on these assessments and the constructs and skills in the K-3 Formative Assessment.  </a:t>
            </a:r>
          </a:p>
          <a:p>
            <a:pPr marL="171450" indent="-171450">
              <a:buFont typeface="Arial" panose="020B0604020202020204" pitchFamily="34" charset="0"/>
              <a:buChar char="•"/>
            </a:pPr>
            <a:r>
              <a:rPr lang="en-US" sz="1100" dirty="0"/>
              <a:t>For example, as part of Reading 3D, teachers assess print concepts such as top to bottom and left to right directionality, and return sweep.  These same concepts are reflected in skills on the K-3 Print Awareness construct progression.  </a:t>
            </a:r>
          </a:p>
          <a:p>
            <a:pPr marL="171450" indent="-171450">
              <a:buFont typeface="Arial" panose="020B0604020202020204" pitchFamily="34" charset="0"/>
              <a:buChar char="•"/>
            </a:pPr>
            <a:r>
              <a:rPr lang="en-US" sz="1100" dirty="0"/>
              <a:t>Another example, both FAST and DIBELS assess letter identification or letter naming fluency.  These same skills are found on the K-3 Letter Naming progression.  </a:t>
            </a:r>
          </a:p>
          <a:p>
            <a:endParaRPr lang="en-US" sz="1100" dirty="0"/>
          </a:p>
          <a:p>
            <a:r>
              <a:rPr lang="en-US" sz="1100" dirty="0"/>
              <a:t>Since the K-3 Formative Assessment involves collecting multiple pieces of evidence to determine a child’s placement on any given progression, we encourage you to use evidence from these other assessments to help you place children on the progressions.  One important difference is that while typical pre-literacy assessments require that you assess print concepts, letter naming fluency, and reading behaviors in a structured situation, the K-3 Formative Assessment allows you to observe children demonstrating these same skills in the context of everyday classroom instruction.</a:t>
            </a:r>
          </a:p>
          <a:p>
            <a:endParaRPr lang="en-US" sz="1100" dirty="0"/>
          </a:p>
          <a:p>
            <a:r>
              <a:rPr lang="en-US" sz="1100" dirty="0"/>
              <a:t>Used together, the K-3 Formative Assessment and other literacy assessments can provide a more complete picture of what a child knows and is able to do.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506994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custDataLst>
              <p:tags r:id="rId1"/>
            </p:custDataLst>
          </p:nvPr>
        </p:nvSpPr>
        <p:spPr/>
        <p:txBody>
          <a:bodyPr/>
          <a:lstStyle/>
          <a:p>
            <a:pPr>
              <a:defRPr/>
            </a:pPr>
            <a:r>
              <a:rPr lang="en-US" b="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watch a brief portion of a panel of teachers discussing their use of the assessment </a:t>
            </a:r>
            <a:r>
              <a:rPr lang="en-US" sz="1200" baseline="0" dirty="0"/>
              <a:t>in conjunction with other assessments they are using in their classrooms. Here’s a brief clip from a Kindergarten teacher talking about her use of DIBELS and other pre-literacy assessments as evidence to upload for progressions in the K-3 Formative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a:defRPr/>
            </a:pP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dirty="0">
                <a:hlinkClick r:id="rId4"/>
              </a:rPr>
              <a:t>https://youtu.be/nW3dhAj2Eq8</a:t>
            </a:r>
            <a:r>
              <a:rPr lang="en-US" dirty="0"/>
              <a:t> </a:t>
            </a:r>
            <a:r>
              <a:rPr lang="en-US" dirty="0">
                <a:latin typeface="Calibri" panose="020F0502020204030204" pitchFamily="34" charset="0"/>
                <a:ea typeface="Calibri" panose="020F0502020204030204" pitchFamily="34" charset="0"/>
              </a:rPr>
              <a:t>into your browser.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6233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 </a:t>
            </a:r>
          </a:p>
          <a:p>
            <a:r>
              <a:rPr lang="en-US" dirty="0"/>
              <a:t>Before we begin</a:t>
            </a:r>
            <a:r>
              <a:rPr lang="en-US" baseline="0" dirty="0"/>
              <a:t> our domain overviews, we want to introduce you to a form you will be completing throughout this part of the presentation. This “passport” provides you space to jot down at least two things about each of the constructs that you will be learning about. Try and distill what you’ve learned about that construct into two short sentences/phrases that will help you remember this construct or provide ideas for assessing it in your classroom!</a:t>
            </a:r>
          </a:p>
          <a:p>
            <a:endParaRPr lang="en-US" baseline="0" dirty="0"/>
          </a:p>
          <a:p>
            <a:r>
              <a:rPr lang="en-US" b="1" dirty="0"/>
              <a:t>Notes to Trainer: </a:t>
            </a:r>
          </a:p>
          <a:p>
            <a:r>
              <a:rPr lang="en-US" b="0" i="1" dirty="0"/>
              <a:t>This is an optional</a:t>
            </a:r>
            <a:r>
              <a:rPr lang="en-US" b="0" i="1" baseline="0" dirty="0"/>
              <a:t> activity to help keep the content manageable and keep participants engaged during the domain overviews. If you are only focusing on a specific domain or construct(s), you may consider removing or modifying this activity.</a:t>
            </a:r>
            <a:endParaRPr lang="en-US" b="0" i="1" dirty="0"/>
          </a:p>
          <a:p>
            <a:endParaRPr lang="en-US" b="1" dirty="0"/>
          </a:p>
          <a:p>
            <a:r>
              <a:rPr lang="en-US" b="1" dirty="0"/>
              <a:t>Associated Handout:</a:t>
            </a:r>
            <a:r>
              <a:rPr lang="en-US" b="1" baseline="0" dirty="0"/>
              <a:t> </a:t>
            </a:r>
            <a:r>
              <a:rPr lang="en-US" b="0" i="1" baseline="0" dirty="0"/>
              <a:t>Handout - Constructs Passport</a:t>
            </a:r>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08958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baseline="0" dirty="0"/>
              <a:t>Script:</a:t>
            </a:r>
            <a:endParaRPr lang="en-US" i="0" baseline="0" dirty="0"/>
          </a:p>
          <a:p>
            <a:r>
              <a:rPr lang="en-US" i="0" baseline="0" dirty="0"/>
              <a:t>Questions about the constructs we highlighted or this domain in general?</a:t>
            </a:r>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53623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sz="1200" b="1" i="0" kern="1200" dirty="0">
                <a:solidFill>
                  <a:schemeClr val="tx1"/>
                </a:solidFill>
                <a:effectLst/>
                <a:latin typeface="+mn-lt"/>
                <a:ea typeface="+mn-ea"/>
                <a:cs typeface="+mn-cs"/>
              </a:rPr>
              <a:t>Script:</a:t>
            </a:r>
          </a:p>
          <a:p>
            <a:pPr lvl="0"/>
            <a:r>
              <a:rPr lang="en-US" sz="1200" i="0" kern="1200" dirty="0">
                <a:solidFill>
                  <a:schemeClr val="tx1"/>
                </a:solidFill>
                <a:effectLst/>
                <a:latin typeface="+mn-lt"/>
                <a:ea typeface="+mn-ea"/>
                <a:cs typeface="+mn-cs"/>
              </a:rPr>
              <a:t>The</a:t>
            </a:r>
            <a:r>
              <a:rPr lang="en-US" sz="1200" i="0" kern="1200" baseline="0" dirty="0">
                <a:solidFill>
                  <a:schemeClr val="tx1"/>
                </a:solidFill>
                <a:effectLst/>
                <a:latin typeface="+mn-lt"/>
                <a:ea typeface="+mn-ea"/>
                <a:cs typeface="+mn-cs"/>
              </a:rPr>
              <a:t> next domain is Social-Emotional Development. For this domain, we are going to handle it a little differently. Due to these constructs sometimes being a bit more challenging for teachers, we are going to briefly introduce you to all three of the constructs, and then spend some time discussing </a:t>
            </a:r>
            <a:endParaRPr lang="en-US" sz="1200" i="0" strike="sngStrike" kern="1200" baseline="0" dirty="0">
              <a:solidFill>
                <a:schemeClr val="tx1"/>
              </a:solidFill>
              <a:effectLst/>
              <a:latin typeface="+mn-lt"/>
              <a:ea typeface="+mn-ea"/>
              <a:cs typeface="+mn-cs"/>
            </a:endParaRPr>
          </a:p>
          <a:p>
            <a:pPr lvl="0"/>
            <a:r>
              <a:rPr lang="en-US" sz="1200" i="0" strike="sngStrike"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the nuances of each construct and how </a:t>
            </a:r>
            <a:r>
              <a:rPr lang="en-US" i="0" dirty="0"/>
              <a:t>this aligns with what you are already doing in your classroom.</a:t>
            </a:r>
          </a:p>
          <a:p>
            <a:pPr lvl="0"/>
            <a:endParaRPr lang="en-US" sz="1200" i="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i="0" strike="noStrike" dirty="0"/>
              <a:t>Play</a:t>
            </a:r>
            <a:r>
              <a:rPr lang="en-US" b="1" i="0" strike="noStrike" baseline="0" dirty="0"/>
              <a:t> Audio: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i="0" strike="noStrike" baseline="0" dirty="0"/>
              <a:t>Right click image, select “Open Hyperlink”, or copy and paste </a:t>
            </a:r>
            <a:r>
              <a:rPr lang="en-US" i="0" dirty="0">
                <a:hlinkClick r:id="rId4"/>
              </a:rPr>
              <a:t>https://www.youtube.com/watch?v=aPr5d5YwXoo&amp;feature=youtu.be</a:t>
            </a:r>
            <a:r>
              <a:rPr lang="en-US" i="0" dirty="0"/>
              <a:t> </a:t>
            </a:r>
            <a:r>
              <a:rPr lang="en-US" i="0" baseline="0" dirty="0"/>
              <a:t> </a:t>
            </a:r>
            <a:r>
              <a:rPr lang="en-US" i="0" dirty="0">
                <a:latin typeface="Calibri" panose="020F0502020204030204" pitchFamily="34" charset="0"/>
                <a:ea typeface="Calibri" panose="020F0502020204030204" pitchFamily="34" charset="0"/>
              </a:rPr>
              <a:t>into your browser.</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19110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b="1" dirty="0"/>
              <a:t>Script:</a:t>
            </a:r>
          </a:p>
          <a:p>
            <a:pPr lvl="0"/>
            <a:r>
              <a:rPr lang="en-US" dirty="0"/>
              <a:t>Instruction in social-emotional development isn’t always explicit or even intentional. Teachers are constantly reminding students what the expectations are inside the classroom, how to talk to their classmates when there is conflict, how to think about and relate to fictional and historical characters in the books they read. All of these things promote some aspect of social-emotional development. </a:t>
            </a:r>
          </a:p>
          <a:p>
            <a:pPr lvl="0"/>
            <a:endParaRPr lang="en-US" dirty="0"/>
          </a:p>
          <a:p>
            <a:pPr lvl="0"/>
            <a:r>
              <a:rPr lang="en-US" dirty="0"/>
              <a:t>Some schools and districts have formal programs in place, such as the PATHS, which focuses on handling emotions, empathizing with others and making responsible decisions. Many others do not. Regardless of what your school engages in, the need to support children in developing these skills is always present and you are always providing support and guidance to your students in some way. </a:t>
            </a:r>
          </a:p>
          <a:p>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0050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797118" y="4416453"/>
            <a:ext cx="5486400" cy="3600450"/>
          </a:xfrm>
        </p:spPr>
        <p:txBody>
          <a:bodyPr/>
          <a:lstStyle/>
          <a:p>
            <a:pPr marL="0" indent="0">
              <a:buFont typeface="Arial" panose="020B0604020202020204" pitchFamily="34" charset="0"/>
              <a:buNone/>
            </a:pPr>
            <a:r>
              <a:rPr lang="en-US" b="1" dirty="0"/>
              <a:t>Script:</a:t>
            </a:r>
          </a:p>
          <a:p>
            <a:pPr marL="0" indent="0">
              <a:buFont typeface="Arial" panose="020B0604020202020204" pitchFamily="34" charset="0"/>
              <a:buNone/>
            </a:pPr>
            <a:r>
              <a:rPr lang="en-US" dirty="0"/>
              <a:t>We are going to watch a few </a:t>
            </a:r>
            <a:r>
              <a:rPr lang="en-US" baseline="0" dirty="0"/>
              <a:t>clips of teachers interacting with their children, and then I want to tell me what you see the teacher doing. This exercise is not intended for</a:t>
            </a:r>
            <a:r>
              <a:rPr lang="en-US" dirty="0"/>
              <a:t> you to focus on specific skills, but rather demonstrate the kinds of things that you will see in your classroom and opportunities</a:t>
            </a:r>
            <a:r>
              <a:rPr lang="en-US" baseline="0" dirty="0"/>
              <a:t> for both observation and instruction in emotion. </a:t>
            </a:r>
          </a:p>
          <a:p>
            <a:endParaRPr lang="en-US" i="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u="sng" dirty="0">
                <a:hlinkClick r:id="rId4"/>
              </a:rPr>
              <a:t>https://youtu.be/EWfyKS0Wf84</a:t>
            </a:r>
            <a:r>
              <a:rPr lang="en-US" dirty="0"/>
              <a:t> </a:t>
            </a:r>
            <a:r>
              <a:rPr lang="en-US" dirty="0">
                <a:latin typeface="Calibri" panose="020F0502020204030204" pitchFamily="34" charset="0"/>
                <a:ea typeface="Calibri" panose="020F0502020204030204" pitchFamily="34" charset="0"/>
              </a:rPr>
              <a:t>into your browser.</a:t>
            </a:r>
          </a:p>
          <a:p>
            <a:pPr marL="0" indent="0">
              <a:buFont typeface="Arial" panose="020B0604020202020204" pitchFamily="34" charset="0"/>
              <a:buNone/>
            </a:pPr>
            <a:endParaRPr lang="en-US" i="0" dirty="0"/>
          </a:p>
          <a:p>
            <a:pPr marL="0" indent="0">
              <a:buFont typeface="Arial" panose="020B0604020202020204" pitchFamily="34" charset="0"/>
              <a:buNone/>
            </a:pPr>
            <a:r>
              <a:rPr lang="en-US" b="1" dirty="0"/>
              <a:t>Notes on the video:</a:t>
            </a:r>
          </a:p>
          <a:p>
            <a:r>
              <a:rPr lang="en-US" i="0" dirty="0"/>
              <a:t>If you need to recap or help teachers out, the teacher was helping…</a:t>
            </a:r>
          </a:p>
          <a:p>
            <a:pPr marL="171450" indent="-171450">
              <a:buFont typeface="Arial" panose="020B0604020202020204" pitchFamily="34" charset="0"/>
              <a:buChar char="•"/>
            </a:pPr>
            <a:r>
              <a:rPr lang="en-US" i="0" dirty="0"/>
              <a:t>The children find words to express their feelings</a:t>
            </a:r>
          </a:p>
          <a:p>
            <a:pPr marL="171450" indent="-171450">
              <a:buFont typeface="Arial" panose="020B0604020202020204" pitchFamily="34" charset="0"/>
              <a:buChar char="•"/>
            </a:pPr>
            <a:r>
              <a:rPr lang="en-US" i="0" dirty="0"/>
              <a:t>The boy form his response and an apology</a:t>
            </a:r>
          </a:p>
          <a:p>
            <a:pPr marL="171450" indent="-171450">
              <a:buFont typeface="Arial" panose="020B0604020202020204" pitchFamily="34" charset="0"/>
              <a:buChar char="•"/>
            </a:pPr>
            <a:r>
              <a:rPr lang="en-US" i="0" dirty="0"/>
              <a:t>Talk through their social problem</a:t>
            </a:r>
          </a:p>
          <a:p>
            <a:pPr marL="171450" indent="-171450">
              <a:buFont typeface="Arial" panose="020B0604020202020204" pitchFamily="34" charset="0"/>
              <a:buChar char="•"/>
            </a:pPr>
            <a:r>
              <a:rPr lang="en-US" i="0" dirty="0"/>
              <a:t>Steer “drama” away, to let them know that it’s not appropriate behavior</a:t>
            </a:r>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8986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685800" y="4400549"/>
            <a:ext cx="5486400" cy="6842595"/>
          </a:xfrm>
        </p:spPr>
        <p:txBody>
          <a:bodyPr/>
          <a:lstStyle/>
          <a:p>
            <a:pPr lvl="0"/>
            <a:r>
              <a:rPr lang="en-US" b="1" dirty="0"/>
              <a:t>Script:</a:t>
            </a:r>
          </a:p>
          <a:p>
            <a:pPr lvl="0"/>
            <a:r>
              <a:rPr lang="en-US" dirty="0"/>
              <a:t>Before we review each construct within this domain, let’s have the construct progressions themselves handy as we refer to specific skills. </a:t>
            </a:r>
          </a:p>
          <a:p>
            <a:pPr lvl="0"/>
            <a:endParaRPr lang="en-US" i="0" dirty="0"/>
          </a:p>
          <a:p>
            <a:pPr lvl="0"/>
            <a:r>
              <a:rPr lang="en-US" i="0" dirty="0"/>
              <a:t>The first construct in the Social-Emotional Development Domain is Emotion Expression. This construct is about communicating with others through the use of emotions.</a:t>
            </a:r>
          </a:p>
          <a:p>
            <a:pPr lvl="0"/>
            <a:endParaRPr lang="en-US" i="0" dirty="0">
              <a:solidFill>
                <a:srgbClr val="FF0000"/>
              </a:solidFill>
            </a:endParaRPr>
          </a:p>
          <a:p>
            <a:pPr lvl="0"/>
            <a:r>
              <a:rPr lang="en-US" i="0" dirty="0">
                <a:solidFill>
                  <a:schemeClr val="tx1"/>
                </a:solidFill>
              </a:rPr>
              <a:t>At the beginning of the progression in skills A through C, children are in “reaction” mode</a:t>
            </a:r>
            <a:r>
              <a:rPr lang="en-US" i="0" baseline="0" dirty="0">
                <a:solidFill>
                  <a:schemeClr val="tx1"/>
                </a:solidFill>
              </a:rPr>
              <a:t> and their expression of</a:t>
            </a:r>
            <a:r>
              <a:rPr lang="en-US" i="0" dirty="0">
                <a:solidFill>
                  <a:schemeClr val="tx1"/>
                </a:solidFill>
              </a:rPr>
              <a:t> emotions are not meant to meet the needs of others even if they appear to be friendly or getting along with others.</a:t>
            </a:r>
            <a:r>
              <a:rPr lang="en-US" i="0" baseline="0" dirty="0">
                <a:solidFill>
                  <a:schemeClr val="tx1"/>
                </a:solidFill>
              </a:rPr>
              <a:t> They are thinking more about themselves and meeting their own needs in these early stages of emotion expression development.</a:t>
            </a:r>
            <a:r>
              <a:rPr lang="en-US" i="0" dirty="0">
                <a:solidFill>
                  <a:schemeClr val="tx1"/>
                </a:solidFill>
              </a:rPr>
              <a:t> </a:t>
            </a:r>
          </a:p>
          <a:p>
            <a:pPr lvl="0"/>
            <a:endParaRPr lang="en-US" i="0" dirty="0">
              <a:solidFill>
                <a:schemeClr val="tx1"/>
              </a:solidFill>
            </a:endParaRPr>
          </a:p>
          <a:p>
            <a:pPr lvl="0"/>
            <a:r>
              <a:rPr lang="en-US" i="0" dirty="0">
                <a:solidFill>
                  <a:schemeClr val="tx1"/>
                </a:solidFill>
              </a:rPr>
              <a:t>For</a:t>
            </a:r>
            <a:r>
              <a:rPr lang="en-US" i="0" baseline="0" dirty="0">
                <a:solidFill>
                  <a:schemeClr val="tx1"/>
                </a:solidFill>
              </a:rPr>
              <a:t> example, have you ever met a child that refused to share something, but then smiled after he or she was done and offered it to you? </a:t>
            </a:r>
            <a:endParaRPr lang="en-US" i="0" dirty="0"/>
          </a:p>
          <a:p>
            <a:pPr lvl="0"/>
            <a:r>
              <a:rPr lang="en-US" i="0" dirty="0"/>
              <a:t>In Skills D/E,</a:t>
            </a:r>
            <a:r>
              <a:rPr lang="en-US" i="0" baseline="0" dirty="0"/>
              <a:t> c</a:t>
            </a:r>
            <a:r>
              <a:rPr lang="en-US" i="0" dirty="0"/>
              <a:t>hildren</a:t>
            </a:r>
            <a:r>
              <a:rPr lang="en-US" i="0" baseline="0" dirty="0"/>
              <a:t> are</a:t>
            </a:r>
            <a:r>
              <a:rPr lang="en-US" i="0" dirty="0"/>
              <a:t> expressing emotions in prosocial ways that often put others needs first or they find a way to solve their social problem in a way that other children find to be acceptable. This doesn’t mean</a:t>
            </a:r>
            <a:r>
              <a:rPr lang="en-US" i="0" baseline="0" dirty="0"/>
              <a:t> that children are always friendly, or always being a good citizen of the classroom, but when you look across your observations, you see general patterns of behavior tha</a:t>
            </a:r>
            <a:r>
              <a:rPr lang="en-US" i="0" dirty="0"/>
              <a:t>t others in the classroom find acceptable, such as </a:t>
            </a:r>
            <a:r>
              <a:rPr lang="en-US" i="0" baseline="0" dirty="0"/>
              <a:t>taking turns, comforting their friends or doing things to make them feel better when they are upset. </a:t>
            </a:r>
            <a:r>
              <a:rPr lang="en-US" i="0" dirty="0"/>
              <a:t> </a:t>
            </a:r>
          </a:p>
          <a:p>
            <a:pPr marL="171450" lvl="0" indent="-171450">
              <a:buFont typeface="Arial" panose="020B0604020202020204" pitchFamily="34" charset="0"/>
              <a:buChar char="•"/>
            </a:pPr>
            <a:endParaRPr lang="en-US" i="0" dirty="0"/>
          </a:p>
          <a:p>
            <a:pPr lvl="0"/>
            <a:r>
              <a:rPr lang="en-US" i="0" dirty="0"/>
              <a:t>At the end of the progression,</a:t>
            </a:r>
            <a:r>
              <a:rPr lang="en-US" i="0" baseline="0" dirty="0"/>
              <a:t> c</a:t>
            </a:r>
            <a:r>
              <a:rPr lang="en-US" i="0" dirty="0"/>
              <a:t>hildren who are expressively skilled are able to not only be prosocial, but are</a:t>
            </a:r>
            <a:r>
              <a:rPr lang="en-US" i="0" baseline="0" dirty="0"/>
              <a:t> also able to r</a:t>
            </a:r>
            <a:r>
              <a:rPr lang="en-US" i="0" dirty="0"/>
              <a:t>eflect on this knowledge (Skills F/G). This is really best seen</a:t>
            </a:r>
            <a:r>
              <a:rPr lang="en-US" i="0" baseline="0" dirty="0"/>
              <a:t> when children get feedback on their</a:t>
            </a:r>
            <a:r>
              <a:rPr lang="en-US" i="0" dirty="0"/>
              <a:t> behavior, </a:t>
            </a:r>
            <a:r>
              <a:rPr lang="en-US" i="0" baseline="0" dirty="0"/>
              <a:t>and then you are able to observe </a:t>
            </a:r>
            <a:r>
              <a:rPr lang="en-US" i="0" dirty="0"/>
              <a:t>a related </a:t>
            </a:r>
            <a:r>
              <a:rPr lang="en-US" i="0" baseline="0" dirty="0"/>
              <a:t>change in their behavior going forward. </a:t>
            </a:r>
            <a:endParaRPr lang="en-US" i="0" dirty="0"/>
          </a:p>
          <a:p>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609694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b="1" dirty="0"/>
              <a:t>Script:</a:t>
            </a:r>
          </a:p>
          <a:p>
            <a:pPr lvl="0"/>
            <a:r>
              <a:rPr lang="en-US" dirty="0"/>
              <a:t>This construct is about managing emotions through the use of what we call learned strategies, </a:t>
            </a:r>
            <a:r>
              <a:rPr lang="en-US" i="1" dirty="0"/>
              <a:t>which are essentially </a:t>
            </a:r>
            <a:r>
              <a:rPr lang="en-US" dirty="0"/>
              <a:t>the ways in which children </a:t>
            </a:r>
            <a:r>
              <a:rPr lang="en-US" strike="sngStrike" dirty="0"/>
              <a:t>learn to</a:t>
            </a:r>
            <a:r>
              <a:rPr lang="en-US" dirty="0"/>
              <a:t> manage their own emotions. </a:t>
            </a:r>
            <a:r>
              <a:rPr lang="en-US" i="1" dirty="0"/>
              <a:t>They might learn them </a:t>
            </a:r>
            <a:r>
              <a:rPr lang="en-US" strike="sngStrike" dirty="0"/>
              <a:t>(</a:t>
            </a:r>
            <a:r>
              <a:rPr lang="en-US" dirty="0"/>
              <a:t>from</a:t>
            </a:r>
            <a:r>
              <a:rPr lang="en-US" baseline="0" dirty="0"/>
              <a:t> self-discovery, peers, parents, </a:t>
            </a:r>
            <a:r>
              <a:rPr lang="en-US" i="1" baseline="0" dirty="0"/>
              <a:t>and</a:t>
            </a:r>
            <a:r>
              <a:rPr lang="en-US" baseline="0" dirty="0"/>
              <a:t> you as the teacher. </a:t>
            </a:r>
            <a:r>
              <a:rPr lang="en-US" dirty="0"/>
              <a:t>Strategies </a:t>
            </a:r>
            <a:r>
              <a:rPr lang="en-US" i="1" dirty="0"/>
              <a:t>will</a:t>
            </a:r>
            <a:r>
              <a:rPr lang="en-US" dirty="0"/>
              <a:t> involve behavioral, cognitive, and/or physical action or </a:t>
            </a:r>
            <a:r>
              <a:rPr lang="en-US" i="1" dirty="0"/>
              <a:t>change, such as</a:t>
            </a:r>
            <a:r>
              <a:rPr lang="en-US" dirty="0"/>
              <a:t>:</a:t>
            </a:r>
          </a:p>
          <a:p>
            <a:pPr marL="171450" lvl="1" indent="-171450">
              <a:buFont typeface="Arial" panose="020B0604020202020204" pitchFamily="34" charset="0"/>
              <a:buChar char="•"/>
            </a:pPr>
            <a:r>
              <a:rPr lang="en-US" dirty="0"/>
              <a:t>Distraction or Avoidance:</a:t>
            </a:r>
            <a:r>
              <a:rPr lang="en-US" baseline="0" dirty="0"/>
              <a:t> A child finds something else to do or leaves a situation</a:t>
            </a:r>
            <a:endParaRPr lang="en-US" dirty="0"/>
          </a:p>
          <a:p>
            <a:pPr marL="171450" lvl="1" indent="-171450">
              <a:buFont typeface="Arial" panose="020B0604020202020204" pitchFamily="34" charset="0"/>
              <a:buChar char="•"/>
            </a:pPr>
            <a:r>
              <a:rPr lang="en-US" dirty="0"/>
              <a:t>Problem-solving: trying</a:t>
            </a:r>
            <a:r>
              <a:rPr lang="en-US" baseline="0" dirty="0"/>
              <a:t> to find an alternative solution or resolution to an argument or issue</a:t>
            </a:r>
            <a:endParaRPr lang="en-US" dirty="0"/>
          </a:p>
          <a:p>
            <a:pPr marL="171450" lvl="1" indent="-171450">
              <a:buFont typeface="Arial" panose="020B0604020202020204" pitchFamily="34" charset="0"/>
              <a:buChar char="•"/>
            </a:pPr>
            <a:r>
              <a:rPr lang="en-US" dirty="0"/>
              <a:t>Thinking about things differently: taking a different perspective on a situation</a:t>
            </a:r>
          </a:p>
          <a:p>
            <a:pPr lvl="0"/>
            <a:endParaRPr lang="en-US" dirty="0"/>
          </a:p>
          <a:p>
            <a:pPr lvl="0"/>
            <a:r>
              <a:rPr lang="en-US" dirty="0"/>
              <a:t>Children</a:t>
            </a:r>
            <a:r>
              <a:rPr lang="en-US" baseline="0" dirty="0"/>
              <a:t> who are able to effectively</a:t>
            </a:r>
            <a:r>
              <a:rPr lang="en-US" dirty="0"/>
              <a:t> regulate their emotions will typically use a variety of strategies across settings.</a:t>
            </a:r>
          </a:p>
          <a:p>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27402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b="1" dirty="0"/>
              <a:t>Script:</a:t>
            </a:r>
          </a:p>
          <a:p>
            <a:pPr marL="171450" lvl="0" indent="-171450">
              <a:buFont typeface="Arial" panose="020B0604020202020204" pitchFamily="34" charset="0"/>
              <a:buChar char="•"/>
            </a:pPr>
            <a:r>
              <a:rPr lang="en-US" i="0" dirty="0"/>
              <a:t>When children are very young they rely on caregivers around them to help them manage their emotions. Over time, the intensity and nature of this support changes as they learn how to control their emotions. In this progression, we start with children needing support – either quite a bit of support or a little bit in Skills A and B. </a:t>
            </a:r>
          </a:p>
          <a:p>
            <a:pPr marL="171450" lvl="0" indent="-171450">
              <a:buFont typeface="Arial" panose="020B0604020202020204" pitchFamily="34" charset="0"/>
              <a:buChar char="•"/>
            </a:pPr>
            <a:r>
              <a:rPr lang="en-US" i="0" dirty="0"/>
              <a:t>As you see children start to try to find ways to manage their emotions on their own, we say that sometimes they are able to use learned strategies to manage their emotions. This doesn’t necessarily mean that they will be successful – they still need adults or peers to intervene to help them out (Skill C). </a:t>
            </a:r>
            <a:endParaRPr lang="en-US" i="0" strike="sngStrike" dirty="0"/>
          </a:p>
          <a:p>
            <a:pPr marL="171450" lvl="0" indent="-171450">
              <a:buFont typeface="Arial" panose="020B0604020202020204" pitchFamily="34" charset="0"/>
              <a:buChar char="•"/>
            </a:pPr>
            <a:r>
              <a:rPr lang="en-US" i="0" dirty="0"/>
              <a:t>In the latter part of the progression, children learn how to manage emotions across activities and settings (Skills D/E). We use these skills to capture a child’s ability overall – children may occasionally need help regulating emotions for many years to come, which is why repeated observation is necessary.</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30874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b="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You might find that some children are difficult to place on the progression,</a:t>
            </a:r>
            <a:r>
              <a:rPr lang="en-US" i="0" baseline="0" dirty="0"/>
              <a:t> especially those kids who don’t really have any outbursts, that appear to be “</a:t>
            </a:r>
            <a:r>
              <a:rPr lang="en-US" i="0" dirty="0"/>
              <a:t>even keeled” or just seem to avoid the kinds of situations</a:t>
            </a:r>
            <a:r>
              <a:rPr lang="en-US" i="0" baseline="0" dirty="0"/>
              <a:t> that might get children emotionally amped up. These children are d</a:t>
            </a:r>
            <a:r>
              <a:rPr lang="en-US" i="0" dirty="0"/>
              <a:t>ifficult to place on the progression because there’s no clear or obvious emotion that needs to be regulated. That doesn’t mean that they aren’t regulating emotions, it just means its not obvious</a:t>
            </a:r>
            <a:r>
              <a:rPr lang="en-US" i="0" baseline="0" dirty="0"/>
              <a:t> or no need to intervene.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trike="sng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strike="noStrike" baseline="0" dirty="0"/>
              <a:t>If you are trying to observe a child, and you find that you don’t need to support the child in regulating, you can rule out the first three skills on the progression. If you don’t see the child in any kind of disruptive or emotionally taxing event, you cant’ really say they are or are not at Skill E. Which means many of these children will likely be placed minimally at Skill 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strike="noStrike" baseline="0" dirty="0"/>
              <a:t>You still will need to document why you think they are at Skill D. We suggest contrasting what you do or don’t observe about the child with what the other children in the class are doing, what you might expect the child to do based on previous behavior and how that is similar or different, or what you might expect to happen just given the child’s age and situation.</a:t>
            </a:r>
            <a:endParaRPr lang="en-US" i="0" strike="noStrike"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04901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Recall</a:t>
            </a:r>
            <a:r>
              <a:rPr lang="en-US" b="0" i="1" baseline="0" dirty="0"/>
              <a:t> that the Emotion Expression construct was about communicating with others using emotion and that Emotion Regulation Strategies was about managing one’s emotions. The Emotional Literacy construct is about understanding emotions in oneself and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earlier on the progression have little emotion language or ability to communicate what they or others are feeling with accuracy (e.g., “I feel spooky” is not the same thing as feeling scared) (Skills A/B). They may</a:t>
            </a:r>
            <a:r>
              <a:rPr lang="en-US" baseline="0" dirty="0"/>
              <a:t> have a sense of what others are feeling and be able to convey that, but its not quite accurate or complete. When they begin to communicate about basic feeling states, such as “I’m sad today” or “He’s happy” we can place them at C or 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When children are able to tie feeling states to specific,</a:t>
            </a:r>
            <a:r>
              <a:rPr lang="en-US" baseline="0" dirty="0"/>
              <a:t> discrete events, we know they can identify causes and effects of emotions (Skill E). When they </a:t>
            </a:r>
            <a:r>
              <a:rPr lang="en-US" dirty="0"/>
              <a:t>begin to distinguish that other children can have different emotions than themselves even in response</a:t>
            </a:r>
            <a:r>
              <a:rPr lang="en-US" baseline="0" dirty="0"/>
              <a:t> to the same event, we say that they are at Skill F. As children begin to use the context around them to make inferences about emotions, we place them at Skill G. Finally, when children use only the context and their knowledge about emotions to interpret or predict feeling states, we place them at Skills H or I. </a:t>
            </a:r>
          </a:p>
          <a:p>
            <a:pPr lvl="0"/>
            <a:endParaRPr lang="en-US" baseline="0" dirty="0"/>
          </a:p>
          <a:p>
            <a:pPr lvl="0"/>
            <a:r>
              <a:rPr lang="en-US" baseline="0" dirty="0"/>
              <a:t>I would suggest paying attention to the understandings for these skills as you begin to think about where to place a child on this progression. </a:t>
            </a:r>
            <a:endParaRPr lang="en-US" dirty="0"/>
          </a:p>
          <a:p>
            <a:pPr lvl="0"/>
            <a:endParaRPr lang="en-US" dirty="0"/>
          </a:p>
          <a:p>
            <a:pPr lvl="0"/>
            <a:r>
              <a:rPr lang="en-US" dirty="0"/>
              <a:t>Finally, remember that any time you have to assist a child to do one of these skills with support, that</a:t>
            </a:r>
            <a:r>
              <a:rPr lang="en-US" baseline="0" dirty="0"/>
              <a:t> means they have not mastered this skill and should at most be placed in the next lowest skill on the progression if you can observe to be at that skill. </a:t>
            </a:r>
            <a:endParaRPr lang="en-US" dirty="0"/>
          </a:p>
          <a:p>
            <a:pPr lvl="0"/>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786229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baseline="0" dirty="0"/>
              <a:t>Script: </a:t>
            </a:r>
          </a:p>
          <a:p>
            <a:r>
              <a:rPr lang="en-US" i="0" baseline="0" dirty="0"/>
              <a:t>Questions about the constructs we highlighted or this domain in general?</a:t>
            </a:r>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1117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 </a:t>
            </a:r>
          </a:p>
          <a:p>
            <a:r>
              <a:rPr lang="en-US" baseline="0" dirty="0"/>
              <a:t>Let’s begin with a reminder of the 5 school readiness domains that have been shown to be predictive of school success.</a:t>
            </a:r>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04710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Now we will review the Cognitive Development</a:t>
            </a:r>
            <a:r>
              <a:rPr lang="en-US" i="0" baseline="0" dirty="0"/>
              <a:t> Domain. </a:t>
            </a:r>
            <a:r>
              <a:rPr lang="en-US" dirty="0"/>
              <a:t>There are three constructs in the cognitive development domain: Object counting, problem</a:t>
            </a:r>
            <a:r>
              <a:rPr lang="en-US" baseline="0" dirty="0"/>
              <a:t> solving, and mathematical patterns. Today we will highlight the mathematical patterns construct. First, let’s listen to an overview of the mathematical patterns construct.</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Audio: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u="sng" dirty="0">
                <a:hlinkClick r:id="rId4"/>
              </a:rPr>
              <a:t>https://youtu.be/JTWxs60Wfqo</a:t>
            </a:r>
            <a:r>
              <a:rPr lang="en-US" dirty="0"/>
              <a:t> </a:t>
            </a:r>
            <a:r>
              <a:rPr lang="en-US" dirty="0">
                <a:latin typeface="Calibri" panose="020F0502020204030204" pitchFamily="34" charset="0"/>
                <a:ea typeface="Calibri" panose="020F0502020204030204" pitchFamily="34" charset="0"/>
              </a:rPr>
              <a:t>into your browser.</a:t>
            </a:r>
          </a:p>
          <a:p>
            <a:endParaRPr lang="en-US" dirty="0"/>
          </a:p>
          <a:p>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72643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We know alignment to the Common Core is very important, so we want to highlight how mathematical</a:t>
            </a:r>
            <a:r>
              <a:rPr lang="en-US" sz="1200" kern="1200" baseline="0" dirty="0">
                <a:solidFill>
                  <a:schemeClr val="tx1"/>
                </a:solidFill>
                <a:effectLst/>
                <a:latin typeface="+mn-lt"/>
                <a:ea typeface="+mn-ea"/>
                <a:cs typeface="+mn-cs"/>
              </a:rPr>
              <a:t> patterns is aligned.  And we recognize that CC doesn’t explicitly bring up patterns to Grade 3. This construct helps students get to the CC standard that is expected at third and fourth grade.</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importance of mathematical patterns is reflected in the Common Core State Standards, both implicitly as building blocks in Grades K-2 and more explicitly in Grades 3 and 4.  For example, the following CCSS are reflected in this progression: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3.OA.9—Identify arithmetic patterns (including patterns in the addition table or multiplication table) and explain them using properties of operations.</a:t>
            </a:r>
          </a:p>
          <a:p>
            <a:pPr lvl="0"/>
            <a:r>
              <a:rPr lang="en-US" sz="1200" kern="1200" dirty="0">
                <a:solidFill>
                  <a:schemeClr val="tx1"/>
                </a:solidFill>
                <a:effectLst/>
                <a:latin typeface="+mn-lt"/>
                <a:ea typeface="+mn-ea"/>
                <a:cs typeface="+mn-cs"/>
              </a:rPr>
              <a:t>4.OA.5—Generate a number or shape pattern that follows a given rule.  Identify apparent features of the pattern that were not explicit in the rule itself.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186416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Additionally, in the Common Core, eight mathematical practices are identified that cut across standards for students at all grade levels.  Five of these mathematical practices apply directly to mathematical patterns: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CCSS.Math.Practice.MP2 – Reason abstractly and quantitatively.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a:t>
            </a:r>
            <a:r>
              <a:rPr lang="en-US" sz="1200" dirty="0"/>
              <a:t>Children</a:t>
            </a:r>
            <a:r>
              <a:rPr lang="en-US" sz="1200" baseline="0" dirty="0"/>
              <a:t> representing variables and quantities using symbols and moving back and forth between symbols and their referents.</a:t>
            </a:r>
            <a:endParaRPr lang="en-US" sz="1200" dirty="0"/>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CCSS.Math.Practice.MP3 – Construct viable arguments and critique the reasoning of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a:t>
            </a:r>
            <a:r>
              <a:rPr lang="en-US" sz="1200" dirty="0"/>
              <a:t>Children constructing</a:t>
            </a:r>
            <a:r>
              <a:rPr lang="en-US" sz="1200" baseline="0" dirty="0"/>
              <a:t> rules (recursive and functional) and communicating them to others.</a:t>
            </a:r>
            <a:endParaRPr lang="en-US" sz="1200" dirty="0"/>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CCSS.Math.Practice.MP4 – Model with mathematics.</a:t>
            </a:r>
          </a:p>
          <a:p>
            <a:pPr lvl="0"/>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Children creating T-charts and equations to model spatial growing patterns.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CCSS.Math.Practice.MP5 – Use appropriate tools strategically.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a:t>
            </a:r>
            <a:r>
              <a:rPr lang="en-US" sz="1200" dirty="0"/>
              <a:t>Using</a:t>
            </a:r>
            <a:r>
              <a:rPr lang="en-US" sz="1200" baseline="0" dirty="0"/>
              <a:t> pencil and paper to create T-charts, using calculators to apply rule to determine far steps. </a:t>
            </a:r>
            <a:endParaRPr lang="en-US" sz="1200" dirty="0"/>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CCSS.Math.Practice.MP7 – Look for and make use of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R</a:t>
            </a:r>
            <a:r>
              <a:rPr lang="en-US" sz="1200" dirty="0"/>
              <a:t>ecognizing</a:t>
            </a:r>
            <a:r>
              <a:rPr lang="en-US" sz="1200" baseline="0" dirty="0"/>
              <a:t> repeating patterns, recognizing spatial growing patterns, and recognizing numerical growing patterns.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practices are especially relevant in the later skills in the progression, which include children communicating about and symbolizing relationships between two variables.</a:t>
            </a:r>
            <a:endParaRPr lang="en-US" dirty="0"/>
          </a:p>
          <a:p>
            <a:endParaRPr lang="en-US"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08962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sz="1200" kern="1200" dirty="0">
                <a:solidFill>
                  <a:schemeClr val="tx1"/>
                </a:solidFill>
                <a:effectLst/>
                <a:latin typeface="+mn-lt"/>
                <a:ea typeface="+mn-ea"/>
                <a:cs typeface="+mn-cs"/>
              </a:rPr>
              <a:t>CCSS.Math.Practice.MP2 – Reason abstractly and quantitatively.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a:t>
            </a:r>
            <a:r>
              <a:rPr lang="en-US" sz="1200" dirty="0"/>
              <a:t>Children</a:t>
            </a:r>
            <a:r>
              <a:rPr lang="en-US" sz="1200" baseline="0" dirty="0"/>
              <a:t> representing variables and quantities using symbols and moving back and forth between symbols and their referents.</a:t>
            </a:r>
            <a:endParaRPr lang="en-US" sz="1200" dirty="0"/>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CCSS.Math.Practice.MP3 – Construct viable arguments and critique the reasoning of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a:t>
            </a:r>
            <a:r>
              <a:rPr lang="en-US" sz="1200" dirty="0"/>
              <a:t>Children constructing</a:t>
            </a:r>
            <a:r>
              <a:rPr lang="en-US" sz="1200" baseline="0" dirty="0"/>
              <a:t> rules (recursive and functional) and communicating them to others.</a:t>
            </a:r>
            <a:endParaRPr lang="en-US" sz="1200" dirty="0"/>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CCSS.Math.Practice.MP4 – Model with mathematics.</a:t>
            </a:r>
          </a:p>
          <a:p>
            <a:pPr lvl="0"/>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Children creating T-charts and equations to model spatial growing patterns.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CCSS.Math.Practice.MP5 – Use appropriate tools strategically.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a:t>
            </a:r>
            <a:r>
              <a:rPr lang="en-US" sz="1200" dirty="0"/>
              <a:t>Using</a:t>
            </a:r>
            <a:r>
              <a:rPr lang="en-US" sz="1200" baseline="0" dirty="0"/>
              <a:t> pencil and paper to create T-charts, using calculators to apply rule to determine far steps. </a:t>
            </a:r>
            <a:endParaRPr lang="en-US" sz="1200" dirty="0"/>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CCSS.Math.Practice.MP7 – Look for and make use of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demonstrated in the progression</a:t>
            </a:r>
            <a:r>
              <a:rPr lang="en-US" sz="1200" kern="1200" baseline="0" dirty="0">
                <a:solidFill>
                  <a:schemeClr val="tx1"/>
                </a:solidFill>
                <a:effectLst/>
                <a:latin typeface="+mn-lt"/>
                <a:ea typeface="+mn-ea"/>
                <a:cs typeface="+mn-cs"/>
              </a:rPr>
              <a:t> by: R</a:t>
            </a:r>
            <a:r>
              <a:rPr lang="en-US" sz="1200" dirty="0"/>
              <a:t>ecognizing</a:t>
            </a:r>
            <a:r>
              <a:rPr lang="en-US" sz="1200" baseline="0" dirty="0"/>
              <a:t> repeating patterns, recognizing spatial growing patterns, and recognizing numerical growing patterns.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practices are especially relevant in the later skills in the progression, which include children communicating about and symbolizing relationships between two variables.</a:t>
            </a:r>
            <a:endParaRPr lang="en-US" dirty="0"/>
          </a:p>
          <a:p>
            <a:endParaRPr lang="en-US"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85580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Let’s look a little bit deeper at mathematical patterns.  There are two understandings covered in this progression.  The first is about</a:t>
            </a:r>
            <a:r>
              <a:rPr lang="en-US" baseline="0" dirty="0"/>
              <a:t> sequential patterns, and the second is about growing patterns.</a:t>
            </a:r>
          </a:p>
          <a:p>
            <a:endParaRPr lang="en-US" dirty="0"/>
          </a:p>
          <a:p>
            <a:endParaRPr lang="en-US"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566884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sequential patterns, the focus is on duplicating, extending, and abstracting patterns, as well as identifying the repeating unit in patterns</a:t>
            </a:r>
            <a:endParaRPr lang="en-US" dirty="0"/>
          </a:p>
          <a:p>
            <a:endParaRPr lang="en-US"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20999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749410" y="4400550"/>
            <a:ext cx="5486400" cy="3600450"/>
          </a:xfrm>
        </p:spPr>
        <p:txBody>
          <a:bodyPr/>
          <a:lstStyle/>
          <a:p>
            <a:r>
              <a:rPr lang="en-US" b="1" dirty="0"/>
              <a:t>Script:</a:t>
            </a:r>
          </a:p>
          <a:p>
            <a:r>
              <a:rPr lang="en-US" dirty="0"/>
              <a:t>Let’s take a closer look at duplicating.  Here,</a:t>
            </a:r>
            <a:r>
              <a:rPr lang="en-US" baseline="0" dirty="0"/>
              <a:t> the teacher is saying, “Copy the pattern I made with these blocks.”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[Click for Animation] </a:t>
            </a:r>
            <a:r>
              <a:rPr lang="en-US" i="1" baseline="0" dirty="0"/>
              <a:t>Animation displays blocks one at a time. While laying out the blocks, point out that the teacher is making a simple AB pattern. When the hand image displays, that indicates the child is duplicating the pattern. </a:t>
            </a:r>
          </a:p>
        </p:txBody>
      </p:sp>
      <p:sp>
        <p:nvSpPr>
          <p:cNvPr id="4" name="Slide Number Placeholder 3"/>
          <p:cNvSpPr>
            <a:spLocks noGrp="1"/>
          </p:cNvSpPr>
          <p:nvPr>
            <p:ph type="sldNum" sz="quarter" idx="10"/>
          </p:nvPr>
        </p:nvSpPr>
        <p:spPr/>
        <p:txBody>
          <a:bodyPr/>
          <a:lstStyle/>
          <a:p>
            <a:fld id="{63C8C0F4-4F66-4922-A83D-FDC6B9B8183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842532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Children</a:t>
            </a:r>
            <a:r>
              <a:rPr lang="en-US" baseline="0" dirty="0"/>
              <a:t> can also extend patterns, including simple AB patterns and 3-element patterns like the one here. In this example, the teacher tells the child, “Make my pattern longer, please.”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[Click for Animation] </a:t>
            </a:r>
            <a:r>
              <a:rPr lang="en-US" i="1" baseline="0" dirty="0"/>
              <a:t>Animation displays blocks one at a time. When the hand imagine displays, that indicates the child is extending the pattern. </a:t>
            </a:r>
          </a:p>
        </p:txBody>
      </p:sp>
      <p:sp>
        <p:nvSpPr>
          <p:cNvPr id="4" name="Slide Number Placeholder 3"/>
          <p:cNvSpPr>
            <a:spLocks noGrp="1"/>
          </p:cNvSpPr>
          <p:nvPr>
            <p:ph type="sldNum" sz="quarter" idx="10"/>
          </p:nvPr>
        </p:nvSpPr>
        <p:spPr/>
        <p:txBody>
          <a:bodyPr/>
          <a:lstStyle/>
          <a:p>
            <a:fld id="{63C8C0F4-4F66-4922-A83D-FDC6B9B8183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29918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also want children to be able to identify the repeating unit in a pattern.  In this example, the teacher asks, “</a:t>
            </a:r>
            <a:r>
              <a:rPr lang="en-US" dirty="0"/>
              <a:t>What is the unit that you see repeating over and over? “  The child answers with,</a:t>
            </a:r>
            <a:r>
              <a:rPr lang="en-US" baseline="0" dirty="0"/>
              <a:t> “</a:t>
            </a:r>
            <a:r>
              <a:rPr lang="en-US" dirty="0"/>
              <a:t>I see blue, blue, and orange.”  The child could also say, “AAB.”  Both answers are correct</a:t>
            </a:r>
            <a:r>
              <a:rPr lang="en-US" baseline="0" dirty="0"/>
              <a:t> examples of this skill.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[Click for Animation] </a:t>
            </a:r>
            <a:r>
              <a:rPr lang="en-US" i="1" baseline="0" dirty="0"/>
              <a:t>Animation displays blocks one at a time. When the hand imagine displays, that indicates the child is extending the pattern. </a:t>
            </a:r>
          </a:p>
          <a:p>
            <a:endParaRPr lang="en-US" dirty="0"/>
          </a:p>
        </p:txBody>
      </p:sp>
      <p:sp>
        <p:nvSpPr>
          <p:cNvPr id="4" name="Slide Number Placeholder 3"/>
          <p:cNvSpPr>
            <a:spLocks noGrp="1"/>
          </p:cNvSpPr>
          <p:nvPr>
            <p:ph type="sldNum" sz="quarter" idx="10"/>
          </p:nvPr>
        </p:nvSpPr>
        <p:spPr/>
        <p:txBody>
          <a:bodyPr/>
          <a:lstStyle/>
          <a:p>
            <a:fld id="{63C8C0F4-4F66-4922-A83D-FDC6B9B8183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698141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Let’s look</a:t>
            </a:r>
            <a:r>
              <a:rPr lang="en-US" baseline="0" dirty="0"/>
              <a:t> at a video example of some children patterning.</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dirty="0">
                <a:hlinkClick r:id="rId4"/>
              </a:rPr>
              <a:t>https://youtu.be/yu1CAo3Bbq8</a:t>
            </a:r>
            <a:r>
              <a:rPr lang="en-US" dirty="0"/>
              <a:t> </a:t>
            </a:r>
            <a:r>
              <a:rPr lang="en-US" dirty="0">
                <a:latin typeface="Calibri" panose="020F0502020204030204" pitchFamily="34" charset="0"/>
                <a:ea typeface="Calibri" panose="020F0502020204030204" pitchFamily="34" charset="0"/>
              </a:rPr>
              <a:t>into your browser.</a:t>
            </a:r>
          </a:p>
          <a:p>
            <a:pPr defTabSz="931774">
              <a:defRPr/>
            </a:pPr>
            <a:endParaRPr lang="en-US" dirty="0"/>
          </a:p>
          <a:p>
            <a:pPr marL="0" marR="0" indent="0" algn="l" defTabSz="931774" rtl="0" eaLnBrk="1" fontAlgn="auto" latinLnBrk="0" hangingPunct="1">
              <a:lnSpc>
                <a:spcPct val="100000"/>
              </a:lnSpc>
              <a:spcBef>
                <a:spcPts val="0"/>
              </a:spcBef>
              <a:spcAft>
                <a:spcPts val="0"/>
              </a:spcAft>
              <a:buClrTx/>
              <a:buSzTx/>
              <a:buFontTx/>
              <a:buNone/>
              <a:tabLst/>
              <a:defRPr/>
            </a:pPr>
            <a:r>
              <a:rPr lang="en-US" b="1" dirty="0"/>
              <a:t>Script/Notes on the Video:</a:t>
            </a:r>
          </a:p>
          <a:p>
            <a:pPr defTabSz="931774">
              <a:defRPr/>
            </a:pPr>
            <a:r>
              <a:rPr lang="en-US" dirty="0"/>
              <a:t>She says “green-green-red purple” once,</a:t>
            </a:r>
            <a:r>
              <a:rPr lang="en-US" baseline="0" dirty="0"/>
              <a:t> which is skill F on the progression.</a:t>
            </a:r>
          </a:p>
          <a:p>
            <a:endParaRPr lang="en-US" dirty="0"/>
          </a:p>
          <a:p>
            <a:r>
              <a:rPr lang="en-US" dirty="0"/>
              <a:t>For the identifying</a:t>
            </a:r>
            <a:r>
              <a:rPr lang="en-US" baseline="0" dirty="0"/>
              <a:t> the unit.  Note that if the child had repeated the unit over and over again, saying, “green-green-red-purple, green-green-red-purple, green-green-red-purple,” that would </a:t>
            </a:r>
            <a:r>
              <a:rPr lang="en-US" b="1" baseline="0" dirty="0"/>
              <a:t>NOT</a:t>
            </a:r>
            <a:r>
              <a:rPr lang="en-US" baseline="0" dirty="0"/>
              <a:t> be this skill. Because the child has to realize there is just one unit that repeats over and over again and to understand that they have to isolate the repeating unit.</a:t>
            </a:r>
            <a:endParaRPr lang="en-US" dirty="0"/>
          </a:p>
          <a:p>
            <a:endParaRPr lang="en-US" dirty="0"/>
          </a:p>
        </p:txBody>
      </p:sp>
      <p:sp>
        <p:nvSpPr>
          <p:cNvPr id="4" name="Slide Number Placeholder 3"/>
          <p:cNvSpPr>
            <a:spLocks noGrp="1"/>
          </p:cNvSpPr>
          <p:nvPr>
            <p:ph type="sldNum" sz="quarter" idx="10"/>
          </p:nvPr>
        </p:nvSpPr>
        <p:spPr/>
        <p:txBody>
          <a:bodyPr/>
          <a:lstStyle/>
          <a:p>
            <a:fld id="{63C8C0F4-4F66-4922-A83D-FDC6B9B8183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06953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going to start with the Physical/Motor Development</a:t>
            </a:r>
            <a:r>
              <a:rPr lang="en-US" sz="1200" kern="1200" baseline="0" dirty="0">
                <a:solidFill>
                  <a:schemeClr val="tx1"/>
                </a:solidFill>
                <a:effectLst/>
                <a:latin typeface="+mn-lt"/>
                <a:ea typeface="+mn-ea"/>
                <a:cs typeface="+mn-cs"/>
              </a:rPr>
              <a:t> domain. </a:t>
            </a: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this assessment, there are four constructs in this Domain. We are going to talk about two of these constructs in depth today. </a:t>
            </a:r>
            <a:r>
              <a:rPr lang="en-US" sz="1200" b="0" kern="1200" baseline="0" dirty="0">
                <a:solidFill>
                  <a:schemeClr val="tx1"/>
                </a:solidFill>
                <a:effectLst/>
                <a:latin typeface="+mn-lt"/>
                <a:ea typeface="+mn-ea"/>
                <a:cs typeface="+mn-cs"/>
              </a:rPr>
              <a:t>We will start with a very brief overview highlighting why these constructs are so critical to children’s development and how they are related to academic success: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Since the mid-50’s, researchers have found links between motor skill development and improvements in perceptual and cognitive development.  These two areas of development (motor and cognitive functioning) tend to follow a similar timeline with intensified development between the ages of five and ten,</a:t>
            </a:r>
            <a:r>
              <a:rPr lang="en-US" sz="1200" kern="1200" baseline="0" dirty="0">
                <a:solidFill>
                  <a:schemeClr val="tx1"/>
                </a:solidFill>
                <a:effectLst/>
                <a:latin typeface="+mn-lt"/>
                <a:ea typeface="+mn-ea"/>
                <a:cs typeface="+mn-cs"/>
              </a:rPr>
              <a:t> meaning they are developing simultaneously. </a:t>
            </a:r>
            <a:r>
              <a:rPr lang="en-US" sz="1200" kern="1200" dirty="0">
                <a:solidFill>
                  <a:schemeClr val="tx1"/>
                </a:solidFill>
                <a:effectLst/>
                <a:latin typeface="+mn-lt"/>
                <a:ea typeface="+mn-ea"/>
                <a:cs typeface="+mn-cs"/>
              </a:rPr>
              <a:t>Recent research stresses the importance of facilitating both motor and academic development as the two continue to be linked in neuroscience research.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Researchers have also found a p</a:t>
            </a:r>
            <a:r>
              <a:rPr lang="en-US" sz="1200" kern="1200" dirty="0">
                <a:solidFill>
                  <a:schemeClr val="tx1"/>
                </a:solidFill>
                <a:effectLst/>
                <a:latin typeface="+mn-lt"/>
                <a:ea typeface="+mn-ea"/>
                <a:cs typeface="+mn-cs"/>
              </a:rPr>
              <a:t>ositive correlation between physical activity and seven categories of cognitive performance (perceptual skills, intelligence quotient, achievement, verbal tests, mathematics tests, developmental level/academic readiness, and other) among school-aged children.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00870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the</a:t>
            </a:r>
            <a:r>
              <a:rPr lang="en-US" sz="1200" kern="1200" baseline="0" dirty="0">
                <a:solidFill>
                  <a:schemeClr val="tx1"/>
                </a:solidFill>
                <a:effectLst/>
                <a:latin typeface="+mn-lt"/>
                <a:ea typeface="+mn-ea"/>
                <a:cs typeface="+mn-cs"/>
              </a:rPr>
              <a:t> second understanding.  </a:t>
            </a:r>
            <a:r>
              <a:rPr lang="en-US" sz="1200" kern="1200" dirty="0">
                <a:solidFill>
                  <a:schemeClr val="tx1"/>
                </a:solidFill>
                <a:effectLst/>
                <a:latin typeface="+mn-lt"/>
                <a:ea typeface="+mn-ea"/>
                <a:cs typeface="+mn-cs"/>
              </a:rPr>
              <a:t>For growing patterns, the focus is on applying, communicating, and symbolizing the rules that govern these patterns</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and relationships. </a:t>
            </a:r>
          </a:p>
          <a:p>
            <a:endParaRPr lang="en-US" dirty="0"/>
          </a:p>
        </p:txBody>
      </p:sp>
      <p:sp>
        <p:nvSpPr>
          <p:cNvPr id="4" name="Slide Number Placeholder 3"/>
          <p:cNvSpPr>
            <a:spLocks noGrp="1"/>
          </p:cNvSpPr>
          <p:nvPr>
            <p:ph type="sldNum" sz="quarter" idx="10"/>
          </p:nvPr>
        </p:nvSpPr>
        <p:spPr/>
        <p:txBody>
          <a:bodyPr/>
          <a:lstStyle/>
          <a:p>
            <a:pPr>
              <a:defRPr/>
            </a:pPr>
            <a:fld id="{F8439688-92E9-448B-AE02-BC570683CEE5}" type="slidenum">
              <a:rPr lang="en-US" sz="1800" kern="0" smtClean="0">
                <a:solidFill>
                  <a:sysClr val="windowText" lastClr="000000"/>
                </a:solidFill>
              </a:rPr>
              <a:pPr>
                <a:defRPr/>
              </a:pPr>
              <a:t>40</a:t>
            </a:fld>
            <a:endParaRPr lang="en-US" sz="1800" kern="0" dirty="0">
              <a:solidFill>
                <a:sysClr val="windowText" lastClr="000000"/>
              </a:solidFill>
            </a:endParaRPr>
          </a:p>
        </p:txBody>
      </p:sp>
    </p:spTree>
    <p:extLst>
      <p:ext uri="{BB962C8B-B14F-4D97-AF65-F5344CB8AC3E}">
        <p14:creationId xmlns:p14="http://schemas.microsoft.com/office/powerpoint/2010/main" val="2909019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One</a:t>
            </a:r>
            <a:r>
              <a:rPr lang="en-US" baseline="0" dirty="0"/>
              <a:t> of the skills is being able to identify the recursive rule.  This is </a:t>
            </a:r>
            <a:r>
              <a:rPr lang="en-US" dirty="0"/>
              <a:t>a rule for determining the next step in a growing pattern based on the previous step.</a:t>
            </a:r>
            <a:r>
              <a:rPr lang="en-US" baseline="0" dirty="0"/>
              <a:t> </a:t>
            </a:r>
          </a:p>
          <a:p>
            <a:endParaRPr lang="en-US" baseline="0" dirty="0"/>
          </a:p>
          <a:p>
            <a:r>
              <a:rPr lang="en-US" baseline="0" dirty="0"/>
              <a:t>[Click for animation] In this example, the teacher asks, “How is this pattern growing?” and the child is able to identify the recursive rule by saying, “You add two every time.”</a:t>
            </a:r>
            <a:endParaRPr lang="en-US" dirty="0"/>
          </a:p>
        </p:txBody>
      </p:sp>
      <p:sp>
        <p:nvSpPr>
          <p:cNvPr id="4" name="Slide Number Placeholder 3"/>
          <p:cNvSpPr>
            <a:spLocks noGrp="1"/>
          </p:cNvSpPr>
          <p:nvPr>
            <p:ph type="sldNum" sz="quarter" idx="10"/>
          </p:nvPr>
        </p:nvSpPr>
        <p:spPr/>
        <p:txBody>
          <a:bodyPr/>
          <a:lstStyle/>
          <a:p>
            <a:fld id="{63C8C0F4-4F66-4922-A83D-FDC6B9B8183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339554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Creating</a:t>
            </a:r>
            <a:r>
              <a:rPr lang="en-US" baseline="0" dirty="0"/>
              <a:t> t-charts is another important skill in this progression.  [Continue clicking for animation] Here is t-chart the child in the example made for this pattern.  The step is in the left column, and the number of blocks at each step is in the right column.</a:t>
            </a:r>
            <a:endParaRPr lang="en-US" dirty="0"/>
          </a:p>
        </p:txBody>
      </p:sp>
      <p:sp>
        <p:nvSpPr>
          <p:cNvPr id="4" name="Slide Number Placeholder 3"/>
          <p:cNvSpPr>
            <a:spLocks noGrp="1"/>
          </p:cNvSpPr>
          <p:nvPr>
            <p:ph type="sldNum" sz="quarter" idx="10"/>
          </p:nvPr>
        </p:nvSpPr>
        <p:spPr/>
        <p:txBody>
          <a:bodyPr/>
          <a:lstStyle/>
          <a:p>
            <a:fld id="{63C8C0F4-4F66-4922-A83D-FDC6B9B8183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150868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we want children to identify</a:t>
            </a:r>
            <a:r>
              <a:rPr lang="en-US" baseline="0" dirty="0"/>
              <a:t> the functional rule.  The functional rule is </a:t>
            </a:r>
            <a:r>
              <a:rPr lang="en-US" dirty="0"/>
              <a:t>a rule for determining a step in a growing pattern based on its ordinal position in the pattern (e.g., "you multiply its position by two"). A functional rule describes the relationship between two variables: (1) the ordinal position of the step (hidden variable) and (2) the number of elements in that step.  In this example, the child notes that he just doubled each step to get the number of blocks and comes up with the equation</a:t>
            </a:r>
            <a:r>
              <a:rPr lang="en-US" baseline="0" dirty="0"/>
              <a:t> Blocks = 2 X Step.</a:t>
            </a:r>
            <a:endParaRPr lang="en-US" dirty="0"/>
          </a:p>
          <a:p>
            <a:endParaRPr lang="en-US" dirty="0"/>
          </a:p>
        </p:txBody>
      </p:sp>
      <p:sp>
        <p:nvSpPr>
          <p:cNvPr id="4" name="Slide Number Placeholder 3"/>
          <p:cNvSpPr>
            <a:spLocks noGrp="1"/>
          </p:cNvSpPr>
          <p:nvPr>
            <p:ph type="sldNum" sz="quarter" idx="10"/>
          </p:nvPr>
        </p:nvSpPr>
        <p:spPr/>
        <p:txBody>
          <a:bodyPr/>
          <a:lstStyle/>
          <a:p>
            <a:fld id="{63C8C0F4-4F66-4922-A83D-FDC6B9B8183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459106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baseline="0" dirty="0"/>
              <a:t>Script:</a:t>
            </a:r>
            <a:endParaRPr lang="en-US" i="0" baseline="0" dirty="0"/>
          </a:p>
          <a:p>
            <a:r>
              <a:rPr lang="en-US" i="0" baseline="0" dirty="0"/>
              <a:t>Questions about the constructs we highlighted or this domain in general?</a:t>
            </a:r>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648516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Finally,</a:t>
            </a:r>
            <a:r>
              <a:rPr lang="en-US" i="0" baseline="0" dirty="0"/>
              <a:t> there is the Approaches to Learning domain. There is one construct within this domain, Perseverance. Let’s listen to the overview. </a:t>
            </a:r>
          </a:p>
          <a:p>
            <a:endParaRPr lang="en-US" i="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Audio: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u="sng" dirty="0">
                <a:hlinkClick r:id="rId4"/>
              </a:rPr>
              <a:t>https://youtu.be/TKyMyOlZxcc</a:t>
            </a:r>
            <a:r>
              <a:rPr lang="en-US" u="none" baseline="0" dirty="0"/>
              <a:t> </a:t>
            </a:r>
            <a:r>
              <a:rPr lang="en-US" dirty="0">
                <a:latin typeface="Calibri" panose="020F0502020204030204" pitchFamily="34" charset="0"/>
                <a:ea typeface="Calibri" panose="020F0502020204030204" pitchFamily="34" charset="0"/>
              </a:rPr>
              <a:t>into your browser.</a:t>
            </a:r>
          </a:p>
          <a:p>
            <a:endParaRPr lang="en-US" i="0" baseline="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882536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dirty="0"/>
              <a:t>Perseverance can be measured across the day in a variety of activities.</a:t>
            </a:r>
          </a:p>
          <a:p>
            <a:r>
              <a:rPr lang="en-US" dirty="0"/>
              <a:t>It can also be assessed at the same time as other constructs. For example, problem solving</a:t>
            </a:r>
            <a:r>
              <a:rPr lang="en-US" baseline="0" dirty="0"/>
              <a:t> activities could be great opportunities to assess children’s perseverance, as could many other activities in other constructs.</a:t>
            </a:r>
            <a:r>
              <a:rPr lang="en-US" dirty="0"/>
              <a:t> </a:t>
            </a:r>
          </a:p>
          <a:p>
            <a:endParaRPr lang="en-US" dirty="0"/>
          </a:p>
          <a:p>
            <a:r>
              <a:rPr lang="en-US" dirty="0"/>
              <a:t>It’s important</a:t>
            </a:r>
            <a:r>
              <a:rPr lang="en-US" baseline="0" dirty="0"/>
              <a:t> to keep in mind with this assessment that there are many opportunities to assess for multiple constructs at the same time, and you should look for those opportunities to help save you time! </a:t>
            </a:r>
            <a:endParaRPr lang="en-US" dirty="0"/>
          </a:p>
          <a:p>
            <a:endParaRPr lang="en-US"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764586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Let’s take a look at a child persevering</a:t>
            </a:r>
            <a:r>
              <a:rPr lang="en-US" baseline="0" dirty="0"/>
              <a:t> through a mathematical patterns task.  Observe the child on the right. </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dirty="0">
                <a:hlinkClick r:id="rId4"/>
              </a:rPr>
              <a:t>https://youtu.be/3RkxtF7MdCE</a:t>
            </a:r>
            <a:r>
              <a:rPr lang="en-US" dirty="0"/>
              <a:t> </a:t>
            </a:r>
            <a:r>
              <a:rPr lang="en-US" dirty="0">
                <a:latin typeface="Calibri" panose="020F0502020204030204" pitchFamily="34" charset="0"/>
                <a:ea typeface="Calibri" panose="020F0502020204030204" pitchFamily="34" charset="0"/>
              </a:rPr>
              <a:t>into your browser.</a:t>
            </a:r>
          </a:p>
          <a:p>
            <a:endParaRPr lang="en-US" i="0" baseline="0" dirty="0"/>
          </a:p>
          <a:p>
            <a:r>
              <a:rPr lang="en-US" b="1" baseline="0" dirty="0"/>
              <a:t>Notes on Video:</a:t>
            </a:r>
          </a:p>
          <a:p>
            <a:pPr marL="0" indent="0">
              <a:buFont typeface="Arial" panose="020B0604020202020204" pitchFamily="34" charset="0"/>
              <a:buNone/>
            </a:pPr>
            <a:r>
              <a:rPr lang="en-US" dirty="0"/>
              <a:t>The</a:t>
            </a:r>
            <a:r>
              <a:rPr lang="en-US" baseline="0" dirty="0"/>
              <a:t> child’s manipulatives kept falling apart.  The child was able to keep going, despite these challenges.  She persisted in the task.</a:t>
            </a:r>
          </a:p>
          <a:p>
            <a:endParaRPr lang="en-US" baseline="0" dirty="0"/>
          </a:p>
          <a:p>
            <a:endParaRPr lang="en-US" b="1" dirty="0"/>
          </a:p>
        </p:txBody>
      </p:sp>
      <p:sp>
        <p:nvSpPr>
          <p:cNvPr id="4" name="Slide Number Placeholder 3"/>
          <p:cNvSpPr>
            <a:spLocks noGrp="1"/>
          </p:cNvSpPr>
          <p:nvPr>
            <p:ph type="sldNum" sz="quarter" idx="10"/>
          </p:nvPr>
        </p:nvSpPr>
        <p:spPr/>
        <p:txBody>
          <a:bodyPr/>
          <a:lstStyle/>
          <a:p>
            <a:fld id="{63C8C0F4-4F66-4922-A83D-FDC6B9B8183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728878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baseline="0" dirty="0"/>
              <a:t>Script:</a:t>
            </a:r>
            <a:endParaRPr lang="en-US" i="0" baseline="0" dirty="0"/>
          </a:p>
          <a:p>
            <a:r>
              <a:rPr lang="en-US" i="0" baseline="0" dirty="0"/>
              <a:t>Questions about the constructs we highlighted or this domain in general?</a:t>
            </a:r>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050253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i="0" strike="noStrike" baseline="0" dirty="0"/>
              <a:t>Let’s review a</a:t>
            </a:r>
            <a:r>
              <a:rPr lang="en-US" i="0" baseline="0" dirty="0"/>
              <a:t> few examples in the Physical/Motor Development Domain, starting with Crossing the Midline. T</a:t>
            </a:r>
            <a:r>
              <a:rPr lang="en-US" i="0" dirty="0"/>
              <a:t>he midline is the invisible line running from our head to our toes, dividing the body into left and right halves.</a:t>
            </a:r>
            <a:r>
              <a:rPr lang="en-US" i="0" baseline="0" dirty="0"/>
              <a:t>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i="0" kern="1200" dirty="0">
                <a:solidFill>
                  <a:schemeClr val="tx1"/>
                </a:solidFill>
                <a:effectLst/>
                <a:latin typeface="+mn-lt"/>
                <a:ea typeface="+mn-ea"/>
                <a:cs typeface="+mn-cs"/>
              </a:rPr>
              <a:t>Crossing the midline is an important milestone of development, reflecting integration of the bodily midline, which allows for bilateral coordination.</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Difficulty crossing the midline has been linked to a number of sensory, perceptual and motor difficulties.</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Research suggests that failure of children between the ages of three and four to cross the midline could predict later potential problems in development.</a:t>
            </a:r>
            <a:endParaRPr lang="en-US" i="0" dirty="0"/>
          </a:p>
          <a:p>
            <a:pPr marL="174708" marR="0" indent="-17470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a:p>
          <a:p>
            <a:pPr marL="174708" indent="-174708">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7943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We</a:t>
            </a:r>
            <a:r>
              <a:rPr lang="en-US" i="0" baseline="0" dirty="0"/>
              <a:t> are going </a:t>
            </a:r>
            <a:r>
              <a:rPr lang="en-US" i="0" dirty="0"/>
              <a:t>to show you a video</a:t>
            </a:r>
            <a:r>
              <a:rPr lang="en-US" i="0" baseline="0" dirty="0"/>
              <a:t> of a teacher discussing the importance of the crossing midline construct in helping her better understand her students.</a:t>
            </a:r>
          </a:p>
          <a:p>
            <a:endParaRPr lang="en-US" i="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b="0" strike="noStrike" baseline="0" dirty="0">
                <a:hlinkClick r:id="rId4"/>
              </a:rPr>
              <a:t>https://youtu.be/z2Gi58Md-H4</a:t>
            </a:r>
            <a:r>
              <a:rPr lang="en-US" b="0" strike="noStrike" baseline="0" dirty="0"/>
              <a:t> </a:t>
            </a:r>
            <a:r>
              <a:rPr lang="en-US" dirty="0">
                <a:latin typeface="Calibri" panose="020F0502020204030204" pitchFamily="34" charset="0"/>
                <a:ea typeface="Calibri" panose="020F0502020204030204" pitchFamily="34" charset="0"/>
              </a:rPr>
              <a:t>to your browser.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strike="noStrike" dirty="0"/>
          </a:p>
          <a:p>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4627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Next we are going to discuss the Gross Motor construct.</a:t>
            </a:r>
            <a:endParaRPr lang="en-US" i="0" strike="sngStrike" baseline="0" dirty="0"/>
          </a:p>
          <a:p>
            <a:endParaRPr lang="en-US" i="0" strike="sngStrike"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1" strike="noStrike" dirty="0"/>
              <a:t>Play</a:t>
            </a:r>
            <a:r>
              <a:rPr lang="en-US" b="1" strike="noStrike" baseline="0" dirty="0"/>
              <a:t> Audio: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a:t>Right click image, select “Open Hyperlink”, or copy and paste </a:t>
            </a:r>
            <a:r>
              <a:rPr lang="en-US" u="sng" dirty="0">
                <a:solidFill>
                  <a:srgbClr val="0563C1"/>
                </a:solidFill>
                <a:latin typeface="Calibri" panose="020F0502020204030204" pitchFamily="34" charset="0"/>
                <a:ea typeface="Calibri" panose="020F0502020204030204" pitchFamily="34" charset="0"/>
                <a:hlinkClick r:id="rId4"/>
              </a:rPr>
              <a:t>https://youtu.be/FcAD1XQrLyk</a:t>
            </a:r>
            <a:r>
              <a:rPr lang="en-US" dirty="0">
                <a:latin typeface="Calibri" panose="020F0502020204030204" pitchFamily="34" charset="0"/>
                <a:ea typeface="Calibri" panose="020F0502020204030204" pitchFamily="34" charset="0"/>
              </a:rPr>
              <a:t> into your browser.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a:p>
          <a:p>
            <a:endParaRPr lang="en-US" i="0" strike="sngStrike" baseline="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4840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strike="noStrike" dirty="0"/>
              <a:t>Script:</a:t>
            </a:r>
          </a:p>
          <a:p>
            <a:r>
              <a:rPr lang="en-US" b="0" strike="noStrike" dirty="0"/>
              <a:t>A</a:t>
            </a:r>
            <a:r>
              <a:rPr lang="en-US" b="0" dirty="0"/>
              <a:t>s discussed</a:t>
            </a:r>
            <a:r>
              <a:rPr lang="en-US" b="0" baseline="0" dirty="0"/>
              <a:t> in the overview, g</a:t>
            </a:r>
            <a:r>
              <a:rPr lang="en-US" b="0" dirty="0"/>
              <a:t>ross motor skills are movements that use the body’s large muscle groups in the arms, legs, and trunk. These</a:t>
            </a:r>
            <a:r>
              <a:rPr lang="en-US" b="0" baseline="0" dirty="0"/>
              <a:t> skills are essential for involvement in everyday classroom activities and are linked to multiple domains of development.</a:t>
            </a:r>
            <a:endParaRPr lang="en-US" b="0" dirty="0"/>
          </a:p>
          <a:p>
            <a:endParaRPr lang="en-US" dirty="0"/>
          </a:p>
          <a:p>
            <a:r>
              <a:rPr lang="en-US" b="1" dirty="0"/>
              <a:t> </a:t>
            </a:r>
          </a:p>
        </p:txBody>
      </p:sp>
      <p:sp>
        <p:nvSpPr>
          <p:cNvPr id="4" name="Slide Number Placeholder 3"/>
          <p:cNvSpPr>
            <a:spLocks noGrp="1"/>
          </p:cNvSpPr>
          <p:nvPr>
            <p:ph type="sldNum" sz="quarter" idx="10"/>
          </p:nvPr>
        </p:nvSpPr>
        <p:spPr/>
        <p:txBody>
          <a:bodyPr/>
          <a:lstStyle/>
          <a:p>
            <a:fld id="{F8439688-92E9-448B-AE02-BC570683CEE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527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One </a:t>
            </a:r>
            <a:r>
              <a:rPr lang="en-US" i="0" baseline="0" dirty="0"/>
              <a:t>area of clarification we need to make is around galloping. If you look at the assessment means form for this construct, you’ll notice that there is a note in relation to modeling/demonstrating skills in this progression. Can someone read the paragraph on page 2 of the assessment means form “Observation Prompts to Avoid”?</a:t>
            </a:r>
          </a:p>
          <a:p>
            <a:endParaRPr lang="en-US" i="0" baseline="0" dirty="0"/>
          </a:p>
          <a:p>
            <a:r>
              <a:rPr lang="en-US" i="0" strike="sngStrike" baseline="0" dirty="0"/>
              <a:t>T</a:t>
            </a:r>
            <a:r>
              <a:rPr lang="en-US" i="0" baseline="0" dirty="0"/>
              <a:t>his means that you </a:t>
            </a:r>
            <a:r>
              <a:rPr lang="en-US" i="0" strike="noStrike" baseline="0" dirty="0"/>
              <a:t>may </a:t>
            </a:r>
            <a:r>
              <a:rPr lang="en-US" i="0" baseline="0" dirty="0"/>
              <a:t>model this skill for a child, but in regards to documenting their ability, if they can’t gallop initially, you need to document that before you model for them. Then once you show them, you will need to wait to observe again on another day to see if they are able to gallop. This is particularly relevant for children who may not understand the word “gallop,”</a:t>
            </a:r>
            <a:r>
              <a:rPr lang="en-US" i="0" strike="noStrike" baseline="0" dirty="0"/>
              <a:t> meaning that if you asked them to gallop, they wouldn’t look like they know how to do it or don’t do it at all.</a:t>
            </a:r>
            <a:r>
              <a:rPr lang="en-US" i="0" baseline="0" dirty="0"/>
              <a:t> </a:t>
            </a:r>
          </a:p>
          <a:p>
            <a:endParaRPr lang="en-US" i="0" baseline="0" dirty="0"/>
          </a:p>
          <a:p>
            <a:r>
              <a:rPr lang="en-US" i="0" baseline="0" dirty="0"/>
              <a:t>Also keep in mind that if you model for one child, but other students are around that you would also want to document those children’s abilities prior to the demonstration as well. </a:t>
            </a:r>
          </a:p>
          <a:p>
            <a:endParaRPr lang="en-US" i="0" baseline="0" dirty="0"/>
          </a:p>
          <a:p>
            <a:r>
              <a:rPr lang="en-US" i="0" baseline="0" dirty="0"/>
              <a:t>This guidance is not meant to penalize children for not knowing how to gallop, rather it’s providing them the knowledge base for this skill and then checking at a later date whether the child has mastered that skill or not. It is important to know exactly where a child is on the progression so that the right kinds of supports to get them to the next level are provided.</a:t>
            </a:r>
            <a:endParaRPr lang="en-US" i="0" dirty="0"/>
          </a:p>
        </p:txBody>
      </p:sp>
      <p:sp>
        <p:nvSpPr>
          <p:cNvPr id="4" name="Slide Number Placeholder 3"/>
          <p:cNvSpPr>
            <a:spLocks noGrp="1"/>
          </p:cNvSpPr>
          <p:nvPr>
            <p:ph type="sldNum" sz="quarter" idx="10"/>
          </p:nvPr>
        </p:nvSpPr>
        <p:spPr/>
        <p:txBody>
          <a:bodyPr/>
          <a:lstStyle/>
          <a:p>
            <a:fld id="{E227B5FB-6D46-46EE-84C3-025C5B4B111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6104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6859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81110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7220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7624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5903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8885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5922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9519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7877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3579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6284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D1225-7F35-43F6-80D7-0B8A59FBCB69}" type="datetimeFigureOut">
              <a:rPr lang="en-US" smtClean="0">
                <a:solidFill>
                  <a:srgbClr val="000000">
                    <a:tint val="75000"/>
                  </a:srgbClr>
                </a:solidFill>
              </a:rPr>
              <a:pPr/>
              <a:t>8/27/2019</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0AF78-4AB1-4E4A-8B79-43CD6512BA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17189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youtu.be/708drOCtJA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jykuDHQHAk8&amp;feature=youtu.b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youtu.be/nW3dhAj2Eq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youtube.com/watch?v=aPr5d5YwXoo&amp;feature=youtu.b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youtu.be/EWfyKS0Wf8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1.jpeg"/><Relationship Id="rId5" Type="http://schemas.openxmlformats.org/officeDocument/2006/relationships/image" Target="../media/image32.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youtu.be/yu1CAo3Bbq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1.jpeg"/><Relationship Id="rId5" Type="http://schemas.openxmlformats.org/officeDocument/2006/relationships/image" Target="../media/image32.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1.jpeg"/><Relationship Id="rId5" Type="http://schemas.openxmlformats.org/officeDocument/2006/relationships/image" Target="../media/image32.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1.jpeg"/><Relationship Id="rId5" Type="http://schemas.openxmlformats.org/officeDocument/2006/relationships/image" Target="../media/image32.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youtu.be/TKyMyOlZxcc"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hyperlink" Target="https://youtu.be/3RkxtF7MdC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s://youtu.be/z2Gi58Md-H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title="Red Rectangle"/>
          <p:cNvSpPr/>
          <p:nvPr/>
        </p:nvSpPr>
        <p:spPr>
          <a:xfrm>
            <a:off x="0" y="0"/>
            <a:ext cx="9144000"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K-3 FormAssessLogo.jpg" title="K-3 FormAssessLogo"/>
          <p:cNvPicPr/>
          <p:nvPr/>
        </p:nvPicPr>
        <p:blipFill>
          <a:blip r:embed="rId3" cstate="print"/>
          <a:stretch>
            <a:fillRect/>
          </a:stretch>
        </p:blipFill>
        <p:spPr>
          <a:xfrm>
            <a:off x="283923" y="6172200"/>
            <a:ext cx="1697278" cy="559473"/>
          </a:xfrm>
          <a:prstGeom prst="rect">
            <a:avLst/>
          </a:prstGeom>
        </p:spPr>
      </p:pic>
      <p:sp>
        <p:nvSpPr>
          <p:cNvPr id="9" name="Title 1"/>
          <p:cNvSpPr>
            <a:spLocks noGrp="1"/>
          </p:cNvSpPr>
          <p:nvPr>
            <p:ph type="title"/>
          </p:nvPr>
        </p:nvSpPr>
        <p:spPr>
          <a:xfrm>
            <a:off x="862445" y="2971800"/>
            <a:ext cx="7772400" cy="1362075"/>
          </a:xfrm>
        </p:spPr>
        <p:txBody>
          <a:bodyPr>
            <a:normAutofit/>
          </a:bodyPr>
          <a:lstStyle/>
          <a:p>
            <a:r>
              <a:rPr lang="en-US" sz="3600" dirty="0"/>
              <a:t>K-3 formative assessment domain &amp; Construct overviewS</a:t>
            </a:r>
            <a:endParaRPr lang="en-US" sz="3300" b="1" cap="none"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F7C0AF78-4AB1-4E4A-8B79-43CD6512BA69}" type="slidenum">
              <a:rPr lang="en-US" sz="2400" smtClean="0">
                <a:solidFill>
                  <a:srgbClr val="000000">
                    <a:tint val="75000"/>
                  </a:srgbClr>
                </a:solidFill>
              </a:rPr>
              <a:pPr/>
              <a:t>1</a:t>
            </a:fld>
            <a:endParaRPr lang="en-US" sz="2400" dirty="0">
              <a:solidFill>
                <a:srgbClr val="000000">
                  <a:tint val="75000"/>
                </a:srgbClr>
              </a:solidFill>
            </a:endParaRPr>
          </a:p>
        </p:txBody>
      </p:sp>
      <p:pic>
        <p:nvPicPr>
          <p:cNvPr id="12" name="Picture 2" title="Childr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870" b="5702"/>
          <a:stretch/>
        </p:blipFill>
        <p:spPr bwMode="auto">
          <a:xfrm>
            <a:off x="7900286" y="1"/>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4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sz="4000" dirty="0">
                <a:solidFill>
                  <a:srgbClr val="FFFFFF">
                    <a:lumMod val="95000"/>
                  </a:srgbClr>
                </a:solidFill>
              </a:rPr>
              <a:t>K-3 Domain Overview:</a:t>
            </a:r>
            <a:br>
              <a:rPr lang="en-US" sz="4000" dirty="0">
                <a:solidFill>
                  <a:srgbClr val="FFFFFF">
                    <a:lumMod val="95000"/>
                  </a:srgbClr>
                </a:solidFill>
              </a:rPr>
            </a:br>
            <a:r>
              <a:rPr lang="en-US" sz="4000" dirty="0">
                <a:solidFill>
                  <a:srgbClr val="FFFFFF">
                    <a:lumMod val="95000"/>
                  </a:srgbClr>
                </a:solidFill>
              </a:rPr>
              <a:t>Gross Motor Construct</a:t>
            </a:r>
            <a:endParaRPr lang="en-US" sz="4000" dirty="0">
              <a:solidFill>
                <a:schemeClr val="bg1">
                  <a:lumMod val="95000"/>
                </a:schemeClr>
              </a:solidFill>
            </a:endParaRPr>
          </a:p>
        </p:txBody>
      </p:sp>
      <p:sp>
        <p:nvSpPr>
          <p:cNvPr id="5" name="Content Placeholder 2"/>
          <p:cNvSpPr>
            <a:spLocks noGrp="1"/>
          </p:cNvSpPr>
          <p:nvPr>
            <p:ph idx="1"/>
          </p:nvPr>
        </p:nvSpPr>
        <p:spPr>
          <a:xfrm>
            <a:off x="143693" y="1422212"/>
            <a:ext cx="7756593" cy="4346576"/>
          </a:xfrm>
        </p:spPr>
        <p:txBody>
          <a:bodyPr>
            <a:normAutofit fontScale="92500" lnSpcReduction="20000"/>
          </a:bodyPr>
          <a:lstStyle/>
          <a:p>
            <a:r>
              <a:rPr lang="en-US" sz="3500" dirty="0"/>
              <a:t>What do I do if a child can skip, but not gallop?</a:t>
            </a:r>
          </a:p>
          <a:p>
            <a:pPr lvl="1"/>
            <a:r>
              <a:rPr lang="en-US" dirty="0"/>
              <a:t>Developmentally, if a child has the balance, strength and coordination required to skip, they should also be able to gallop </a:t>
            </a:r>
          </a:p>
          <a:p>
            <a:pPr lvl="1"/>
            <a:r>
              <a:rPr lang="en-US" dirty="0"/>
              <a:t>If a child is skipping, he/she should be placed at that level on the progression, regardless of whether or not he/she can also gallop. </a:t>
            </a:r>
          </a:p>
          <a:p>
            <a:pPr lvl="1"/>
            <a:r>
              <a:rPr lang="en-US" dirty="0"/>
              <a:t>If you are unsure or need more information, collecting more evidence over multiple days is encouraged. </a:t>
            </a:r>
          </a:p>
          <a:p>
            <a:endParaRPr lang="en-US" dirty="0"/>
          </a:p>
          <a:p>
            <a:endParaRPr lang="en-US" dirty="0"/>
          </a:p>
          <a:p>
            <a:endParaRPr lang="en-US" dirty="0"/>
          </a:p>
          <a:p>
            <a:endParaRPr lang="en-US" dirty="0"/>
          </a:p>
        </p:txBody>
      </p:sp>
      <p:pic>
        <p:nvPicPr>
          <p:cNvPr id="8" name="Picture 7" descr="K-3 FormAssessLogo.jpg" title="K-3 FormAssessLogo.jpg"/>
          <p:cNvPicPr/>
          <p:nvPr/>
        </p:nvPicPr>
        <p:blipFill>
          <a:blip r:embed="rId3" cstate="print"/>
          <a:stretch>
            <a:fillRect/>
          </a:stretch>
        </p:blipFill>
        <p:spPr>
          <a:xfrm>
            <a:off x="283923" y="6172200"/>
            <a:ext cx="1697278" cy="559473"/>
          </a:xfrm>
          <a:prstGeom prst="rect">
            <a:avLst/>
          </a:prstGeom>
        </p:spPr>
      </p:pic>
      <p:pic>
        <p:nvPicPr>
          <p:cNvPr id="12290" name="Picture 2" descr="http://www.desertsojourn.com/wp-content/uploads/2012/07/skipping_girl.jpg" title="http://www.desertsojourn.com/wp-content/uploads/2012/07/skipping_gi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871" y="4230127"/>
            <a:ext cx="1391129" cy="233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out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out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sz="4000" dirty="0">
                <a:solidFill>
                  <a:schemeClr val="bg1">
                    <a:lumMod val="95000"/>
                  </a:schemeClr>
                </a:solidFill>
              </a:rPr>
              <a:t>K-3 Domain Overview:</a:t>
            </a:r>
            <a:br>
              <a:rPr lang="en-US" sz="4000" dirty="0">
                <a:solidFill>
                  <a:schemeClr val="bg1">
                    <a:lumMod val="95000"/>
                  </a:schemeClr>
                </a:solidFill>
              </a:rPr>
            </a:br>
            <a:r>
              <a:rPr lang="en-US" sz="4000" dirty="0">
                <a:solidFill>
                  <a:schemeClr val="bg1">
                    <a:lumMod val="95000"/>
                  </a:schemeClr>
                </a:solidFill>
              </a:rPr>
              <a:t>Gross Motor</a:t>
            </a:r>
          </a:p>
        </p:txBody>
      </p:sp>
      <p:pic>
        <p:nvPicPr>
          <p:cNvPr id="4" name="Picture 3" descr="K-3 FormAssessLogo.jpg" title="K-3 FormAssessLogo.jpg"/>
          <p:cNvPicPr/>
          <p:nvPr/>
        </p:nvPicPr>
        <p:blipFill>
          <a:blip r:embed="rId3" cstate="print"/>
          <a:stretch>
            <a:fillRect/>
          </a:stretch>
        </p:blipFill>
        <p:spPr>
          <a:xfrm>
            <a:off x="283923" y="6172200"/>
            <a:ext cx="1697278" cy="559473"/>
          </a:xfrm>
          <a:prstGeom prst="rect">
            <a:avLst/>
          </a:prstGeom>
        </p:spPr>
      </p:pic>
      <p:pic>
        <p:nvPicPr>
          <p:cNvPr id="5" name="Picture 4" descr="Picture of a teacher with students">
            <a:hlinkClick r:id="rId4"/>
          </p:cNvPr>
          <p:cNvPicPr>
            <a:picLocks noChangeAspect="1"/>
          </p:cNvPicPr>
          <p:nvPr/>
        </p:nvPicPr>
        <p:blipFill>
          <a:blip r:embed="rId5"/>
          <a:stretch>
            <a:fillRect/>
          </a:stretch>
        </p:blipFill>
        <p:spPr>
          <a:xfrm>
            <a:off x="1531194" y="2030481"/>
            <a:ext cx="6429737" cy="3286310"/>
          </a:xfrm>
          <a:prstGeom prst="rect">
            <a:avLst/>
          </a:prstGeom>
        </p:spPr>
      </p:pic>
      <p:sp>
        <p:nvSpPr>
          <p:cNvPr id="7" name="Content Placeholder 6">
            <a:extLst>
              <a:ext uri="{FF2B5EF4-FFF2-40B4-BE49-F238E27FC236}">
                <a16:creationId xmlns:a16="http://schemas.microsoft.com/office/drawing/2014/main" id="{AE3EF0DD-92EF-2A47-93FD-B984FB45D3D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1821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sz="4000" dirty="0">
                <a:solidFill>
                  <a:schemeClr val="bg1">
                    <a:lumMod val="95000"/>
                  </a:schemeClr>
                </a:solidFill>
              </a:rPr>
              <a:t>K-3 Domain Overview:</a:t>
            </a:r>
            <a:br>
              <a:rPr lang="en-US" sz="4000" dirty="0">
                <a:solidFill>
                  <a:schemeClr val="bg1">
                    <a:lumMod val="95000"/>
                  </a:schemeClr>
                </a:solidFill>
              </a:rPr>
            </a:br>
            <a:r>
              <a:rPr lang="en-US" sz="4000" dirty="0">
                <a:solidFill>
                  <a:schemeClr val="bg1">
                    <a:lumMod val="95000"/>
                  </a:schemeClr>
                </a:solidFill>
              </a:rPr>
              <a:t>Physical/Motor Development</a:t>
            </a:r>
          </a:p>
        </p:txBody>
      </p:sp>
      <p:sp>
        <p:nvSpPr>
          <p:cNvPr id="3" name="Content Placeholder 2"/>
          <p:cNvSpPr>
            <a:spLocks noGrp="1"/>
          </p:cNvSpPr>
          <p:nvPr>
            <p:ph idx="1"/>
          </p:nvPr>
        </p:nvSpPr>
        <p:spPr>
          <a:xfrm>
            <a:off x="610144" y="1956584"/>
            <a:ext cx="7657556" cy="2234416"/>
          </a:xfrm>
        </p:spPr>
        <p:txBody>
          <a:bodyPr>
            <a:normAutofit/>
          </a:bodyPr>
          <a:lstStyle/>
          <a:p>
            <a:r>
              <a:rPr lang="en-US" dirty="0"/>
              <a:t>Questions about the constructs we highlighted or this domain in general?</a:t>
            </a:r>
          </a:p>
          <a:p>
            <a:endParaRPr lang="en-US" dirty="0"/>
          </a:p>
          <a:p>
            <a:endParaRPr lang="en-US" dirty="0"/>
          </a:p>
          <a:p>
            <a:endParaRPr lang="en-US" dirty="0"/>
          </a:p>
          <a:p>
            <a:endParaRPr lang="en-US" dirty="0"/>
          </a:p>
        </p:txBody>
      </p:sp>
      <p:pic>
        <p:nvPicPr>
          <p:cNvPr id="4" name="Picture 3" descr="K-3 FormAssessLogo.jpg" title="K-3 FormAssessLogo.jpg"/>
          <p:cNvPicPr/>
          <p:nvPr/>
        </p:nvPicPr>
        <p:blipFill>
          <a:blip r:embed="rId3" cstate="print"/>
          <a:stretch>
            <a:fillRect/>
          </a:stretch>
        </p:blipFill>
        <p:spPr>
          <a:xfrm>
            <a:off x="283923" y="6172200"/>
            <a:ext cx="1697278" cy="559473"/>
          </a:xfrm>
          <a:prstGeom prst="rect">
            <a:avLst/>
          </a:prstGeom>
        </p:spPr>
      </p:pic>
      <p:pic>
        <p:nvPicPr>
          <p:cNvPr id="1026" name="Picture 2" descr="http://www.medarcade.com/uploads/4/5/5/4/45547265/4460309_orig.jpg" title="http://www.medarcade.com/uploads/4/5/5/4/45547265/4460309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775" y="3073792"/>
            <a:ext cx="40767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5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K-3 FormAssessLogo.jpg" title="K-3 FormAssessLogo.jpg"/>
          <p:cNvPicPr>
            <a:picLocks noChangeAspect="1"/>
          </p:cNvPicPr>
          <p:nvPr/>
        </p:nvPicPr>
        <p:blipFill>
          <a:blip r:embed="rId4"/>
          <a:stretch>
            <a:fillRect/>
          </a:stretch>
        </p:blipFill>
        <p:spPr>
          <a:xfrm>
            <a:off x="283921" y="6172200"/>
            <a:ext cx="1697281" cy="559475"/>
          </a:xfrm>
          <a:prstGeom prst="rect">
            <a:avLst/>
          </a:prstGeom>
          <a:noFill/>
          <a:ln>
            <a:noFill/>
          </a:ln>
        </p:spPr>
      </p:pic>
      <p:sp>
        <p:nvSpPr>
          <p:cNvPr id="5" name="Slide Number Placeholder 3"/>
          <p:cNvSpPr txBox="1">
            <a:spLocks noGrp="1"/>
          </p:cNvSpPr>
          <p:nvPr>
            <p:ph type="sldNum" sz="quarter" idx="4294967295"/>
          </p:nvPr>
        </p:nvSpPr>
        <p:spPr>
          <a:xfrm>
            <a:off x="7010400" y="6356350"/>
            <a:ext cx="2133600" cy="365125"/>
          </a:xfrm>
          <a:prstGeom prst="rect">
            <a:avLst/>
          </a:prstGeom>
        </p:spPr>
        <p:txBody>
          <a:bodyPr/>
          <a:lstStyle/>
          <a:p>
            <a:fld id="{F34C2C31-8079-494E-9C8C-E863E8DE05E8}" type="slidenum">
              <a:rPr sz="2400">
                <a:solidFill>
                  <a:srgbClr val="000000">
                    <a:tint val="75000"/>
                  </a:srgbClr>
                </a:solidFill>
              </a:rPr>
              <a:pPr/>
              <a:t>13</a:t>
            </a:fld>
            <a:endParaRPr sz="2400" dirty="0">
              <a:solidFill>
                <a:srgbClr val="000000">
                  <a:tint val="75000"/>
                </a:srgbClr>
              </a:solidFill>
            </a:endParaRPr>
          </a:p>
        </p:txBody>
      </p:sp>
      <p:sp>
        <p:nvSpPr>
          <p:cNvPr id="6" name="Content Placeholder 5"/>
          <p:cNvSpPr>
            <a:spLocks noGrp="1"/>
          </p:cNvSpPr>
          <p:nvPr>
            <p:ph idx="1"/>
          </p:nvPr>
        </p:nvSpPr>
        <p:spPr/>
        <p:txBody>
          <a:bodyPr/>
          <a:lstStyle/>
          <a:p>
            <a:r>
              <a:rPr lang="en-US" sz="3200" dirty="0"/>
              <a:t>Constructs in this domain:</a:t>
            </a:r>
          </a:p>
          <a:p>
            <a:pPr marL="0" indent="0">
              <a:buNone/>
            </a:pPr>
            <a:r>
              <a:rPr lang="en-US" dirty="0"/>
              <a:t> </a:t>
            </a:r>
          </a:p>
          <a:p>
            <a:pPr lvl="1"/>
            <a:r>
              <a:rPr lang="en-US" sz="2800" b="1" i="1" dirty="0"/>
              <a:t>Complement</a:t>
            </a:r>
            <a:r>
              <a:rPr lang="en-US" sz="2800" dirty="0"/>
              <a:t> the work K-3 teachers are doing in language and literacy to support a </a:t>
            </a:r>
            <a:r>
              <a:rPr lang="en-US" sz="2800" b="1" i="1" dirty="0"/>
              <a:t>balanced assessment system  </a:t>
            </a:r>
          </a:p>
          <a:p>
            <a:pPr marL="457200" lvl="1" indent="0">
              <a:buNone/>
            </a:pPr>
            <a:endParaRPr lang="en-US" sz="2800" dirty="0"/>
          </a:p>
          <a:p>
            <a:pPr lvl="1"/>
            <a:r>
              <a:rPr lang="en-US" sz="2800" dirty="0"/>
              <a:t>Are typically assessed in </a:t>
            </a:r>
            <a:r>
              <a:rPr lang="en-US" sz="2800" b="1" i="1" dirty="0"/>
              <a:t>other literacy assessments </a:t>
            </a:r>
          </a:p>
        </p:txBody>
      </p:sp>
      <p:pic>
        <p:nvPicPr>
          <p:cNvPr id="11" name="Picture 10" descr="C:\Users\e29008\Desktop\Vocabulary Teacher Materials\vocabstars2_notext.jpg" title="C:\Users\e29008\Desktop\Vocabulary Teacher Materials\vocabstars2_notext.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1753" y="1474790"/>
            <a:ext cx="981635" cy="917121"/>
          </a:xfrm>
          <a:prstGeom prst="rect">
            <a:avLst/>
          </a:prstGeom>
          <a:noFill/>
          <a:ln>
            <a:noFill/>
          </a:ln>
        </p:spPr>
      </p:pic>
      <p:pic>
        <p:nvPicPr>
          <p:cNvPr id="12" name="Picture 11" descr="../pics/final%20pics/readcomp2_notext.jpg" title="../pics/final%20pics/readcomp2_notext.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4767" y="1461294"/>
            <a:ext cx="1068762" cy="930617"/>
          </a:xfrm>
          <a:prstGeom prst="rect">
            <a:avLst/>
          </a:prstGeom>
          <a:noFill/>
          <a:ln>
            <a:noFill/>
          </a:ln>
        </p:spPr>
      </p:pic>
      <p:sp>
        <p:nvSpPr>
          <p:cNvPr id="13" name="Title 1">
            <a:extLst>
              <a:ext uri="{FF2B5EF4-FFF2-40B4-BE49-F238E27FC236}">
                <a16:creationId xmlns:a16="http://schemas.microsoft.com/office/drawing/2014/main" id="{0CD047F3-CE43-41E8-AF5D-12566B512438}"/>
              </a:ext>
            </a:extLst>
          </p:cNvPr>
          <p:cNvSpPr>
            <a:spLocks noGrp="1"/>
          </p:cNvSpPr>
          <p:nvPr>
            <p:ph type="title"/>
          </p:nvPr>
        </p:nvSpPr>
        <p:spPr>
          <a:xfrm>
            <a:off x="521073" y="210981"/>
            <a:ext cx="7886700" cy="1146175"/>
          </a:xfrm>
          <a:solidFill>
            <a:schemeClr val="tx2"/>
          </a:solidFill>
        </p:spPr>
        <p:txBody>
          <a:bodyPr>
            <a:normAutofit fontScale="90000"/>
          </a:bodyPr>
          <a:lstStyle/>
          <a:p>
            <a:r>
              <a:rPr lang="en-US" sz="4000" dirty="0">
                <a:solidFill>
                  <a:schemeClr val="bg1">
                    <a:lumMod val="95000"/>
                  </a:schemeClr>
                </a:solidFill>
              </a:rPr>
              <a:t>K-3 Domain Overview</a:t>
            </a:r>
            <a:r>
              <a:rPr lang="en-US" sz="3600" dirty="0">
                <a:solidFill>
                  <a:schemeClr val="bg1">
                    <a:lumMod val="95000"/>
                  </a:schemeClr>
                </a:solidFill>
              </a:rPr>
              <a:t>: </a:t>
            </a:r>
            <a:r>
              <a:rPr lang="en-US" sz="4000" dirty="0">
                <a:solidFill>
                  <a:schemeClr val="bg1">
                    <a:lumMod val="95000"/>
                  </a:schemeClr>
                </a:solidFill>
              </a:rPr>
              <a:t/>
            </a:r>
            <a:br>
              <a:rPr lang="en-US" sz="4000" dirty="0">
                <a:solidFill>
                  <a:schemeClr val="bg1">
                    <a:lumMod val="95000"/>
                  </a:schemeClr>
                </a:solidFill>
              </a:rPr>
            </a:br>
            <a:r>
              <a:rPr lang="en-US" sz="3200" dirty="0">
                <a:solidFill>
                  <a:schemeClr val="bg1">
                    <a:lumMod val="95000"/>
                  </a:schemeClr>
                </a:solidFill>
              </a:rPr>
              <a:t>Language Development &amp; Communication</a:t>
            </a:r>
          </a:p>
        </p:txBody>
      </p:sp>
    </p:spTree>
    <p:custDataLst>
      <p:tags r:id="rId1"/>
    </p:custDataLst>
    <p:extLst>
      <p:ext uri="{BB962C8B-B14F-4D97-AF65-F5344CB8AC3E}">
        <p14:creationId xmlns:p14="http://schemas.microsoft.com/office/powerpoint/2010/main" val="123401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K-3 FormAssessLogo.jpg" title="K-3 FormAssessLogo.jpg"/>
          <p:cNvPicPr>
            <a:picLocks noChangeAspect="1"/>
          </p:cNvPicPr>
          <p:nvPr/>
        </p:nvPicPr>
        <p:blipFill>
          <a:blip r:embed="rId4"/>
          <a:stretch>
            <a:fillRect/>
          </a:stretch>
        </p:blipFill>
        <p:spPr>
          <a:xfrm>
            <a:off x="283921" y="6172200"/>
            <a:ext cx="1697281" cy="559475"/>
          </a:xfrm>
          <a:prstGeom prst="rect">
            <a:avLst/>
          </a:prstGeom>
          <a:noFill/>
          <a:ln>
            <a:noFill/>
          </a:ln>
        </p:spPr>
      </p:pic>
      <p:sp>
        <p:nvSpPr>
          <p:cNvPr id="5" name="Slide Number Placeholder 3"/>
          <p:cNvSpPr txBox="1">
            <a:spLocks noGrp="1"/>
          </p:cNvSpPr>
          <p:nvPr>
            <p:ph type="sldNum" sz="quarter" idx="12"/>
          </p:nvPr>
        </p:nvSpPr>
        <p:spPr>
          <a:prstGeom prst="rect">
            <a:avLst/>
          </a:prstGeom>
        </p:spPr>
        <p:txBody>
          <a:bodyPr/>
          <a:lstStyle/>
          <a:p>
            <a:fld id="{F34C2C31-8079-494E-9C8C-E863E8DE05E8}" type="slidenum">
              <a:rPr sz="2400">
                <a:solidFill>
                  <a:srgbClr val="000000">
                    <a:tint val="75000"/>
                  </a:srgbClr>
                </a:solidFill>
              </a:rPr>
              <a:pPr/>
              <a:t>14</a:t>
            </a:fld>
            <a:endParaRPr sz="2400" dirty="0">
              <a:solidFill>
                <a:srgbClr val="000000">
                  <a:tint val="75000"/>
                </a:srgbClr>
              </a:solidFill>
            </a:endParaRPr>
          </a:p>
        </p:txBody>
      </p:sp>
      <p:graphicFrame>
        <p:nvGraphicFramePr>
          <p:cNvPr id="11" name="Table 10" descr="Construct, focus, and grade levels"/>
          <p:cNvGraphicFramePr>
            <a:graphicFrameLocks noGrp="1"/>
          </p:cNvGraphicFramePr>
          <p:nvPr>
            <p:extLst>
              <p:ext uri="{D42A27DB-BD31-4B8C-83A1-F6EECF244321}">
                <p14:modId xmlns:p14="http://schemas.microsoft.com/office/powerpoint/2010/main" val="1196312094"/>
              </p:ext>
            </p:extLst>
          </p:nvPr>
        </p:nvGraphicFramePr>
        <p:xfrm>
          <a:off x="625877" y="1655160"/>
          <a:ext cx="7912542" cy="432816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4012677">
                  <a:extLst>
                    <a:ext uri="{9D8B030D-6E8A-4147-A177-3AD203B41FA5}">
                      <a16:colId xmlns:a16="http://schemas.microsoft.com/office/drawing/2014/main" val="20001"/>
                    </a:ext>
                  </a:extLst>
                </a:gridCol>
                <a:gridCol w="1385265">
                  <a:extLst>
                    <a:ext uri="{9D8B030D-6E8A-4147-A177-3AD203B41FA5}">
                      <a16:colId xmlns:a16="http://schemas.microsoft.com/office/drawing/2014/main" val="20002"/>
                    </a:ext>
                  </a:extLst>
                </a:gridCol>
              </a:tblGrid>
              <a:tr h="0">
                <a:tc>
                  <a:txBody>
                    <a:bodyPr/>
                    <a:lstStyle/>
                    <a:p>
                      <a:r>
                        <a:rPr lang="en-US" dirty="0"/>
                        <a:t>Construct</a:t>
                      </a:r>
                    </a:p>
                  </a:txBody>
                  <a:tcPr/>
                </a:tc>
                <a:tc>
                  <a:txBody>
                    <a:bodyPr/>
                    <a:lstStyle/>
                    <a:p>
                      <a:r>
                        <a:rPr lang="en-US" dirty="0"/>
                        <a:t>Focus</a:t>
                      </a:r>
                    </a:p>
                  </a:txBody>
                  <a:tcPr/>
                </a:tc>
                <a:tc>
                  <a:txBody>
                    <a:bodyPr/>
                    <a:lstStyle/>
                    <a:p>
                      <a:pPr algn="ctr"/>
                      <a:r>
                        <a:rPr lang="en-US" dirty="0"/>
                        <a:t>Grades</a:t>
                      </a:r>
                    </a:p>
                  </a:txBody>
                  <a:tcPr/>
                </a:tc>
                <a:extLst>
                  <a:ext uri="{0D108BD9-81ED-4DB2-BD59-A6C34878D82A}">
                    <a16:rowId xmlns:a16="http://schemas.microsoft.com/office/drawing/2014/main" val="10000"/>
                  </a:ext>
                </a:extLst>
              </a:tr>
              <a:tr h="548640">
                <a:tc>
                  <a:txBody>
                    <a:bodyPr/>
                    <a:lstStyle/>
                    <a:p>
                      <a:pPr algn="l"/>
                      <a:r>
                        <a:rPr lang="en-US" dirty="0"/>
                        <a:t>Book Orientation</a:t>
                      </a:r>
                    </a:p>
                  </a:txBody>
                  <a:tcPr anchor="ctr"/>
                </a:tc>
                <a:tc>
                  <a:txBody>
                    <a:bodyPr/>
                    <a:lstStyle/>
                    <a:p>
                      <a:pPr algn="l"/>
                      <a:r>
                        <a:rPr lang="en-US" sz="1600" dirty="0"/>
                        <a:t>Holding and using a book properly </a:t>
                      </a:r>
                    </a:p>
                  </a:txBody>
                  <a:tcPr anchor="ctr"/>
                </a:tc>
                <a:tc>
                  <a:txBody>
                    <a:bodyPr/>
                    <a:lstStyle/>
                    <a:p>
                      <a:pPr algn="ctr"/>
                      <a:r>
                        <a:rPr lang="en-US" dirty="0"/>
                        <a:t>K</a:t>
                      </a:r>
                    </a:p>
                  </a:txBody>
                  <a:tcPr anchor="ctr"/>
                </a:tc>
                <a:extLst>
                  <a:ext uri="{0D108BD9-81ED-4DB2-BD59-A6C34878D82A}">
                    <a16:rowId xmlns:a16="http://schemas.microsoft.com/office/drawing/2014/main" val="10001"/>
                  </a:ext>
                </a:extLst>
              </a:tr>
              <a:tr h="548640">
                <a:tc>
                  <a:txBody>
                    <a:bodyPr/>
                    <a:lstStyle/>
                    <a:p>
                      <a:pPr algn="l"/>
                      <a:r>
                        <a:rPr lang="en-US" dirty="0"/>
                        <a:t>Print Awareness</a:t>
                      </a:r>
                    </a:p>
                  </a:txBody>
                  <a:tcPr anchor="ctr"/>
                </a:tc>
                <a:tc>
                  <a:txBody>
                    <a:bodyPr/>
                    <a:lstStyle/>
                    <a:p>
                      <a:pPr algn="l"/>
                      <a:r>
                        <a:rPr lang="en-US" sz="1600" dirty="0"/>
                        <a:t>Knowledge of print features</a:t>
                      </a:r>
                    </a:p>
                  </a:txBody>
                  <a:tcPr anchor="ctr"/>
                </a:tc>
                <a:tc>
                  <a:txBody>
                    <a:bodyPr/>
                    <a:lstStyle/>
                    <a:p>
                      <a:pPr algn="ctr"/>
                      <a:r>
                        <a:rPr lang="en-US" dirty="0"/>
                        <a:t>K </a:t>
                      </a:r>
                    </a:p>
                  </a:txBody>
                  <a:tcPr anchor="ctr"/>
                </a:tc>
                <a:extLst>
                  <a:ext uri="{0D108BD9-81ED-4DB2-BD59-A6C34878D82A}">
                    <a16:rowId xmlns:a16="http://schemas.microsoft.com/office/drawing/2014/main" val="10002"/>
                  </a:ext>
                </a:extLst>
              </a:tr>
              <a:tr h="548640">
                <a:tc>
                  <a:txBody>
                    <a:bodyPr/>
                    <a:lstStyle/>
                    <a:p>
                      <a:pPr algn="l"/>
                      <a:r>
                        <a:rPr lang="en-US" dirty="0"/>
                        <a:t>Letter Naming</a:t>
                      </a:r>
                    </a:p>
                  </a:txBody>
                  <a:tcPr anchor="ctr"/>
                </a:tc>
                <a:tc>
                  <a:txBody>
                    <a:bodyPr/>
                    <a:lstStyle/>
                    <a:p>
                      <a:pPr algn="l"/>
                      <a:r>
                        <a:rPr lang="en-US" sz="1600" dirty="0"/>
                        <a:t>Alphabet knowledge</a:t>
                      </a:r>
                    </a:p>
                  </a:txBody>
                  <a:tcPr anchor="ctr"/>
                </a:tc>
                <a:tc>
                  <a:txBody>
                    <a:bodyPr/>
                    <a:lstStyle/>
                    <a:p>
                      <a:pPr algn="ctr"/>
                      <a:r>
                        <a:rPr lang="en-US" dirty="0"/>
                        <a:t>K - 1</a:t>
                      </a:r>
                    </a:p>
                  </a:txBody>
                  <a:tcPr anchor="ctr"/>
                </a:tc>
                <a:extLst>
                  <a:ext uri="{0D108BD9-81ED-4DB2-BD59-A6C34878D82A}">
                    <a16:rowId xmlns:a16="http://schemas.microsoft.com/office/drawing/2014/main" val="10003"/>
                  </a:ext>
                </a:extLst>
              </a:tr>
              <a:tr h="548640">
                <a:tc>
                  <a:txBody>
                    <a:bodyPr/>
                    <a:lstStyle/>
                    <a:p>
                      <a:pPr algn="l"/>
                      <a:r>
                        <a:rPr lang="en-US" dirty="0"/>
                        <a:t>Reading Comprehension Strategies</a:t>
                      </a:r>
                    </a:p>
                  </a:txBody>
                  <a:tcPr anchor="ctr"/>
                </a:tc>
                <a:tc>
                  <a:txBody>
                    <a:bodyPr/>
                    <a:lstStyle/>
                    <a:p>
                      <a:pPr algn="l"/>
                      <a:r>
                        <a:rPr lang="en-US" sz="1600" dirty="0"/>
                        <a:t>Strategies to monitor for meaning </a:t>
                      </a:r>
                    </a:p>
                  </a:txBody>
                  <a:tcPr anchor="ctr"/>
                </a:tc>
                <a:tc>
                  <a:txBody>
                    <a:bodyPr/>
                    <a:lstStyle/>
                    <a:p>
                      <a:pPr algn="ctr"/>
                      <a:r>
                        <a:rPr lang="en-US" dirty="0"/>
                        <a:t>K - 3</a:t>
                      </a:r>
                    </a:p>
                  </a:txBody>
                  <a:tcPr anchor="ctr"/>
                </a:tc>
                <a:extLst>
                  <a:ext uri="{0D108BD9-81ED-4DB2-BD59-A6C34878D82A}">
                    <a16:rowId xmlns:a16="http://schemas.microsoft.com/office/drawing/2014/main" val="10004"/>
                  </a:ext>
                </a:extLst>
              </a:tr>
              <a:tr h="548640">
                <a:tc>
                  <a:txBody>
                    <a:bodyPr/>
                    <a:lstStyle/>
                    <a:p>
                      <a:pPr algn="l"/>
                      <a:r>
                        <a:rPr lang="en-US" dirty="0"/>
                        <a:t>Writing</a:t>
                      </a:r>
                    </a:p>
                  </a:txBody>
                  <a:tcPr anchor="ctr"/>
                </a:tc>
                <a:tc>
                  <a:txBody>
                    <a:bodyPr/>
                    <a:lstStyle/>
                    <a:p>
                      <a:pPr algn="l"/>
                      <a:r>
                        <a:rPr lang="en-US" sz="1600" dirty="0"/>
                        <a:t>Emergent writing, written communication as it reflects thinking </a:t>
                      </a:r>
                    </a:p>
                  </a:txBody>
                  <a:tcPr anchor="ctr"/>
                </a:tc>
                <a:tc>
                  <a:txBody>
                    <a:bodyPr/>
                    <a:lstStyle/>
                    <a:p>
                      <a:pPr algn="ctr"/>
                      <a:r>
                        <a:rPr lang="en-US" dirty="0"/>
                        <a:t>K - 3</a:t>
                      </a:r>
                    </a:p>
                  </a:txBody>
                  <a:tcPr anchor="ctr"/>
                </a:tc>
                <a:extLst>
                  <a:ext uri="{0D108BD9-81ED-4DB2-BD59-A6C34878D82A}">
                    <a16:rowId xmlns:a16="http://schemas.microsoft.com/office/drawing/2014/main" val="10005"/>
                  </a:ext>
                </a:extLst>
              </a:tr>
              <a:tr h="548640">
                <a:tc>
                  <a:txBody>
                    <a:bodyPr/>
                    <a:lstStyle/>
                    <a:p>
                      <a:pPr algn="l"/>
                      <a:r>
                        <a:rPr lang="en-US" dirty="0"/>
                        <a:t>Vocabulary Concepts</a:t>
                      </a:r>
                    </a:p>
                  </a:txBody>
                  <a:tcPr anchor="ctr"/>
                </a:tc>
                <a:tc>
                  <a:txBody>
                    <a:bodyPr/>
                    <a:lstStyle/>
                    <a:p>
                      <a:pPr algn="l"/>
                      <a:r>
                        <a:rPr lang="en-US" sz="1600" dirty="0"/>
                        <a:t>Vocabulary concepts, how our language works </a:t>
                      </a:r>
                    </a:p>
                  </a:txBody>
                  <a:tcPr anchor="ctr"/>
                </a:tc>
                <a:tc>
                  <a:txBody>
                    <a:bodyPr/>
                    <a:lstStyle/>
                    <a:p>
                      <a:pPr algn="ctr"/>
                      <a:r>
                        <a:rPr lang="en-US" dirty="0"/>
                        <a:t>K - 3</a:t>
                      </a:r>
                    </a:p>
                  </a:txBody>
                  <a:tcPr anchor="ctr"/>
                </a:tc>
                <a:extLst>
                  <a:ext uri="{0D108BD9-81ED-4DB2-BD59-A6C34878D82A}">
                    <a16:rowId xmlns:a16="http://schemas.microsoft.com/office/drawing/2014/main" val="10006"/>
                  </a:ext>
                </a:extLst>
              </a:tr>
              <a:tr h="548640">
                <a:tc>
                  <a:txBody>
                    <a:bodyPr/>
                    <a:lstStyle/>
                    <a:p>
                      <a:pPr algn="l"/>
                      <a:r>
                        <a:rPr lang="en-US" dirty="0"/>
                        <a:t>Following Directions</a:t>
                      </a:r>
                    </a:p>
                  </a:txBody>
                  <a:tcPr anchor="ctr"/>
                </a:tc>
                <a:tc>
                  <a:txBody>
                    <a:bodyPr/>
                    <a:lstStyle/>
                    <a:p>
                      <a:pPr algn="l"/>
                      <a:r>
                        <a:rPr lang="en-US" sz="1600" dirty="0"/>
                        <a:t>Receptive language</a:t>
                      </a:r>
                    </a:p>
                  </a:txBody>
                  <a:tcPr anchor="ctr"/>
                </a:tc>
                <a:tc>
                  <a:txBody>
                    <a:bodyPr/>
                    <a:lstStyle/>
                    <a:p>
                      <a:pPr algn="ctr"/>
                      <a:r>
                        <a:rPr lang="en-US" dirty="0"/>
                        <a:t>K - 3</a:t>
                      </a:r>
                    </a:p>
                  </a:txBody>
                  <a:tcPr anchor="ctr"/>
                </a:tc>
                <a:extLst>
                  <a:ext uri="{0D108BD9-81ED-4DB2-BD59-A6C34878D82A}">
                    <a16:rowId xmlns:a16="http://schemas.microsoft.com/office/drawing/2014/main" val="10007"/>
                  </a:ext>
                </a:extLst>
              </a:tr>
            </a:tbl>
          </a:graphicData>
        </a:graphic>
      </p:graphicFrame>
      <p:sp>
        <p:nvSpPr>
          <p:cNvPr id="12" name="Title 1">
            <a:extLst>
              <a:ext uri="{FF2B5EF4-FFF2-40B4-BE49-F238E27FC236}">
                <a16:creationId xmlns:a16="http://schemas.microsoft.com/office/drawing/2014/main" id="{73D99D31-08B1-43CC-AB4E-A384CD0470AF}"/>
              </a:ext>
            </a:extLst>
          </p:cNvPr>
          <p:cNvSpPr>
            <a:spLocks noGrp="1"/>
          </p:cNvSpPr>
          <p:nvPr>
            <p:ph type="title"/>
          </p:nvPr>
        </p:nvSpPr>
        <p:spPr>
          <a:solidFill>
            <a:schemeClr val="tx2"/>
          </a:solidFill>
        </p:spPr>
        <p:txBody>
          <a:bodyPr>
            <a:normAutofit fontScale="90000"/>
          </a:bodyPr>
          <a:lstStyle/>
          <a:p>
            <a:r>
              <a:rPr lang="en-US" sz="4000" dirty="0">
                <a:solidFill>
                  <a:schemeClr val="bg1">
                    <a:lumMod val="95000"/>
                  </a:schemeClr>
                </a:solidFill>
              </a:rPr>
              <a:t>K-3 Domain Overview</a:t>
            </a:r>
            <a:r>
              <a:rPr lang="en-US" sz="3600" dirty="0">
                <a:solidFill>
                  <a:schemeClr val="bg1">
                    <a:lumMod val="95000"/>
                  </a:schemeClr>
                </a:solidFill>
              </a:rPr>
              <a:t>: </a:t>
            </a:r>
            <a:r>
              <a:rPr lang="en-US" sz="4000" dirty="0">
                <a:solidFill>
                  <a:schemeClr val="bg1">
                    <a:lumMod val="95000"/>
                  </a:schemeClr>
                </a:solidFill>
              </a:rPr>
              <a:t/>
            </a:r>
            <a:br>
              <a:rPr lang="en-US" sz="4000" dirty="0">
                <a:solidFill>
                  <a:schemeClr val="bg1">
                    <a:lumMod val="95000"/>
                  </a:schemeClr>
                </a:solidFill>
              </a:rPr>
            </a:br>
            <a:r>
              <a:rPr lang="en-US" sz="3200" dirty="0">
                <a:solidFill>
                  <a:schemeClr val="bg1">
                    <a:lumMod val="95000"/>
                  </a:schemeClr>
                </a:solidFill>
              </a:rPr>
              <a:t>Language Development &amp; Communication</a:t>
            </a:r>
          </a:p>
        </p:txBody>
      </p:sp>
      <p:sp>
        <p:nvSpPr>
          <p:cNvPr id="4" name="Content Placeholder 3">
            <a:extLst>
              <a:ext uri="{FF2B5EF4-FFF2-40B4-BE49-F238E27FC236}">
                <a16:creationId xmlns:a16="http://schemas.microsoft.com/office/drawing/2014/main" id="{072EBED0-5391-0943-9BFF-80E0C311CB8D}"/>
              </a:ext>
            </a:extLst>
          </p:cNvPr>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264641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9646" y="189130"/>
            <a:ext cx="8085111" cy="1146175"/>
          </a:xfrm>
          <a:solidFill>
            <a:schemeClr val="tx2"/>
          </a:solidFill>
        </p:spPr>
        <p:txBody>
          <a:bodyPr>
            <a:normAutofit fontScale="90000"/>
          </a:bodyPr>
          <a:lstStyle/>
          <a:p>
            <a:r>
              <a:rPr lang="en-US" sz="4000" dirty="0">
                <a:solidFill>
                  <a:schemeClr val="bg1">
                    <a:lumMod val="95000"/>
                  </a:schemeClr>
                </a:solidFill>
              </a:rPr>
              <a:t>K-3 Domain Overview</a:t>
            </a:r>
            <a:r>
              <a:rPr lang="en-US" sz="3600" dirty="0">
                <a:solidFill>
                  <a:schemeClr val="bg1">
                    <a:lumMod val="95000"/>
                  </a:schemeClr>
                </a:solidFill>
              </a:rPr>
              <a:t>:</a:t>
            </a:r>
            <a:r>
              <a:rPr lang="en-US" dirty="0">
                <a:solidFill>
                  <a:schemeClr val="bg1">
                    <a:lumMod val="95000"/>
                  </a:schemeClr>
                </a:solidFill>
              </a:rPr>
              <a:t/>
            </a:r>
            <a:br>
              <a:rPr lang="en-US" dirty="0">
                <a:solidFill>
                  <a:schemeClr val="bg1">
                    <a:lumMod val="95000"/>
                  </a:schemeClr>
                </a:solidFill>
              </a:rPr>
            </a:br>
            <a:r>
              <a:rPr lang="en-US" sz="3500" dirty="0">
                <a:solidFill>
                  <a:schemeClr val="bg1">
                    <a:lumMod val="95000"/>
                  </a:schemeClr>
                </a:solidFill>
              </a:rPr>
              <a:t>Language Development &amp; Communication</a:t>
            </a:r>
          </a:p>
        </p:txBody>
      </p:sp>
      <p:pic>
        <p:nvPicPr>
          <p:cNvPr id="9" name="Picture 8" descr="K-3 Formative Assessment Picture"/>
          <p:cNvPicPr>
            <a:picLocks noChangeAspect="1"/>
          </p:cNvPicPr>
          <p:nvPr/>
        </p:nvPicPr>
        <p:blipFill>
          <a:blip r:embed="rId3"/>
          <a:stretch>
            <a:fillRect/>
          </a:stretch>
        </p:blipFill>
        <p:spPr>
          <a:xfrm>
            <a:off x="144804" y="6079478"/>
            <a:ext cx="1694835" cy="554784"/>
          </a:xfrm>
          <a:prstGeom prst="rect">
            <a:avLst/>
          </a:prstGeom>
        </p:spPr>
      </p:pic>
      <p:pic>
        <p:nvPicPr>
          <p:cNvPr id="4" name="Picture 3" descr="Screen Clipping">
            <a:extLst>
              <a:ext uri="{FF2B5EF4-FFF2-40B4-BE49-F238E27FC236}">
                <a16:creationId xmlns:a16="http://schemas.microsoft.com/office/drawing/2014/main" id="{6A6ABC5B-73CE-480E-9C7A-B6970D2D2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254" y="1578721"/>
            <a:ext cx="6569893" cy="4257341"/>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260452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73" y="210981"/>
            <a:ext cx="7886700" cy="1146175"/>
          </a:xfrm>
          <a:solidFill>
            <a:schemeClr val="tx2"/>
          </a:solidFill>
        </p:spPr>
        <p:txBody>
          <a:bodyPr>
            <a:normAutofit fontScale="90000"/>
          </a:bodyPr>
          <a:lstStyle/>
          <a:p>
            <a:r>
              <a:rPr lang="en-US" sz="4000" dirty="0">
                <a:solidFill>
                  <a:schemeClr val="bg1">
                    <a:lumMod val="95000"/>
                  </a:schemeClr>
                </a:solidFill>
              </a:rPr>
              <a:t>K-3 Domain Overview</a:t>
            </a:r>
            <a:r>
              <a:rPr lang="en-US" sz="3600" dirty="0">
                <a:solidFill>
                  <a:schemeClr val="bg1">
                    <a:lumMod val="95000"/>
                  </a:schemeClr>
                </a:solidFill>
              </a:rPr>
              <a:t>: </a:t>
            </a:r>
            <a:r>
              <a:rPr lang="en-US" sz="4000" dirty="0">
                <a:solidFill>
                  <a:schemeClr val="bg1">
                    <a:lumMod val="95000"/>
                  </a:schemeClr>
                </a:solidFill>
              </a:rPr>
              <a:t/>
            </a:r>
            <a:br>
              <a:rPr lang="en-US" sz="4000" dirty="0">
                <a:solidFill>
                  <a:schemeClr val="bg1">
                    <a:lumMod val="95000"/>
                  </a:schemeClr>
                </a:solidFill>
              </a:rPr>
            </a:br>
            <a:r>
              <a:rPr lang="en-US" sz="3200" dirty="0">
                <a:solidFill>
                  <a:schemeClr val="bg1">
                    <a:lumMod val="95000"/>
                  </a:schemeClr>
                </a:solidFill>
              </a:rPr>
              <a:t>Language Development &amp; Communication</a:t>
            </a:r>
          </a:p>
        </p:txBody>
      </p:sp>
      <p:sp>
        <p:nvSpPr>
          <p:cNvPr id="4" name="Content Placeholder 3"/>
          <p:cNvSpPr>
            <a:spLocks noGrp="1"/>
          </p:cNvSpPr>
          <p:nvPr>
            <p:ph idx="1"/>
          </p:nvPr>
        </p:nvSpPr>
        <p:spPr>
          <a:xfrm>
            <a:off x="521073" y="1538925"/>
            <a:ext cx="7886700" cy="2773269"/>
          </a:xfrm>
        </p:spPr>
        <p:txBody>
          <a:bodyPr>
            <a:normAutofit fontScale="92500" lnSpcReduction="20000"/>
          </a:bodyPr>
          <a:lstStyle/>
          <a:p>
            <a:r>
              <a:rPr lang="en-US" dirty="0"/>
              <a:t>Reading Comprehension Strategies</a:t>
            </a:r>
          </a:p>
          <a:p>
            <a:pPr lvl="1"/>
            <a:r>
              <a:rPr lang="en-US" dirty="0"/>
              <a:t>Focuses on the strategies children use to monitor for meaning</a:t>
            </a:r>
          </a:p>
          <a:p>
            <a:pPr lvl="1"/>
            <a:r>
              <a:rPr lang="en-US" dirty="0"/>
              <a:t>Complements other important reading skills children are working in grades K-3:  decoding, fluency and comprehension</a:t>
            </a:r>
          </a:p>
          <a:p>
            <a:pPr lvl="1"/>
            <a:r>
              <a:rPr lang="en-US" dirty="0"/>
              <a:t>Resulting in a more balanced assessment system    </a:t>
            </a:r>
          </a:p>
        </p:txBody>
      </p:sp>
      <p:pic>
        <p:nvPicPr>
          <p:cNvPr id="9218" name="Picture 2" descr="http://legis.wisconsin.gov/eupdates/sen04/100915/reading.jpg" title="http://legis.wisconsin.gov/eupdates/sen04/100915/rea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129" y="4312193"/>
            <a:ext cx="3641360" cy="20482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3 FormAssessLogo.jpg" title="K-3 FormAssessLogo.jpg"/>
          <p:cNvPicPr>
            <a:picLocks noChangeAspect="1"/>
          </p:cNvPicPr>
          <p:nvPr/>
        </p:nvPicPr>
        <p:blipFill>
          <a:blip r:embed="rId4"/>
          <a:stretch>
            <a:fillRect/>
          </a:stretch>
        </p:blipFill>
        <p:spPr>
          <a:xfrm>
            <a:off x="283921" y="6172200"/>
            <a:ext cx="1697281" cy="559475"/>
          </a:xfrm>
          <a:prstGeom prst="rect">
            <a:avLst/>
          </a:prstGeom>
          <a:noFill/>
          <a:ln>
            <a:noFill/>
          </a:ln>
        </p:spPr>
      </p:pic>
    </p:spTree>
    <p:extLst>
      <p:ext uri="{BB962C8B-B14F-4D97-AF65-F5344CB8AC3E}">
        <p14:creationId xmlns:p14="http://schemas.microsoft.com/office/powerpoint/2010/main" val="285090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5" y="210980"/>
            <a:ext cx="7886700" cy="1146175"/>
          </a:xfrm>
          <a:solidFill>
            <a:schemeClr val="tx2"/>
          </a:solidFill>
        </p:spPr>
        <p:txBody>
          <a:bodyPr>
            <a:normAutofit fontScale="90000"/>
          </a:bodyPr>
          <a:lstStyle/>
          <a:p>
            <a:r>
              <a:rPr lang="en-US" sz="4000" dirty="0">
                <a:solidFill>
                  <a:schemeClr val="bg1">
                    <a:lumMod val="95000"/>
                  </a:schemeClr>
                </a:solidFill>
              </a:rPr>
              <a:t>K-3 Domain Overview:  </a:t>
            </a:r>
            <a:r>
              <a:rPr lang="en-US" sz="3600" dirty="0">
                <a:solidFill>
                  <a:schemeClr val="bg1">
                    <a:lumMod val="95000"/>
                  </a:schemeClr>
                </a:solidFill>
              </a:rPr>
              <a:t/>
            </a:r>
            <a:br>
              <a:rPr lang="en-US" sz="3600" dirty="0">
                <a:solidFill>
                  <a:schemeClr val="bg1">
                    <a:lumMod val="95000"/>
                  </a:schemeClr>
                </a:solidFill>
              </a:rPr>
            </a:br>
            <a:r>
              <a:rPr lang="en-US" sz="3200" dirty="0">
                <a:solidFill>
                  <a:schemeClr val="bg1">
                    <a:lumMod val="95000"/>
                  </a:schemeClr>
                </a:solidFill>
              </a:rPr>
              <a:t>Language Development &amp; Communication</a:t>
            </a:r>
          </a:p>
        </p:txBody>
      </p:sp>
      <p:pic>
        <p:nvPicPr>
          <p:cNvPr id="5" name="Picture 6" descr="K-3 FormAssessLogo.jpg" title="K-3 FormAssessLogo.jpg"/>
          <p:cNvPicPr>
            <a:picLocks noChangeAspect="1"/>
          </p:cNvPicPr>
          <p:nvPr/>
        </p:nvPicPr>
        <p:blipFill>
          <a:blip r:embed="rId3"/>
          <a:stretch>
            <a:fillRect/>
          </a:stretch>
        </p:blipFill>
        <p:spPr>
          <a:xfrm>
            <a:off x="283921" y="6172200"/>
            <a:ext cx="1697281" cy="559475"/>
          </a:xfrm>
          <a:prstGeom prst="rect">
            <a:avLst/>
          </a:prstGeom>
          <a:noFill/>
          <a:ln>
            <a:noFill/>
          </a:ln>
        </p:spPr>
      </p:pic>
      <p:pic>
        <p:nvPicPr>
          <p:cNvPr id="4" name="Picture 3" descr="Child reading">
            <a:hlinkClick r:id="rId4"/>
          </p:cNvPr>
          <p:cNvPicPr>
            <a:picLocks noChangeAspect="1"/>
          </p:cNvPicPr>
          <p:nvPr/>
        </p:nvPicPr>
        <p:blipFill>
          <a:blip r:embed="rId5"/>
          <a:stretch>
            <a:fillRect/>
          </a:stretch>
        </p:blipFill>
        <p:spPr>
          <a:xfrm>
            <a:off x="1341888" y="1879786"/>
            <a:ext cx="6443894" cy="3225321"/>
          </a:xfrm>
          <a:prstGeom prst="rect">
            <a:avLst/>
          </a:prstGeom>
        </p:spPr>
      </p:pic>
    </p:spTree>
    <p:extLst>
      <p:ext uri="{BB962C8B-B14F-4D97-AF65-F5344CB8AC3E}">
        <p14:creationId xmlns:p14="http://schemas.microsoft.com/office/powerpoint/2010/main" val="152652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sz="4000" dirty="0">
                <a:solidFill>
                  <a:schemeClr val="bg1">
                    <a:lumMod val="95000"/>
                  </a:schemeClr>
                </a:solidFill>
              </a:rPr>
              <a:t>K-3 Domain Overview</a:t>
            </a:r>
            <a:r>
              <a:rPr lang="en-US" sz="3600" dirty="0">
                <a:solidFill>
                  <a:schemeClr val="bg1">
                    <a:lumMod val="95000"/>
                  </a:schemeClr>
                </a:solidFill>
              </a:rPr>
              <a:t>:  </a:t>
            </a:r>
            <a:r>
              <a:rPr lang="en-US" sz="4000" dirty="0">
                <a:solidFill>
                  <a:schemeClr val="bg1">
                    <a:lumMod val="95000"/>
                  </a:schemeClr>
                </a:solidFill>
              </a:rPr>
              <a:t/>
            </a:r>
            <a:br>
              <a:rPr lang="en-US" sz="4000" dirty="0">
                <a:solidFill>
                  <a:schemeClr val="bg1">
                    <a:lumMod val="95000"/>
                  </a:schemeClr>
                </a:solidFill>
              </a:rPr>
            </a:br>
            <a:r>
              <a:rPr lang="en-US" sz="3200" dirty="0">
                <a:solidFill>
                  <a:schemeClr val="bg1">
                    <a:lumMod val="95000"/>
                  </a:schemeClr>
                </a:solidFill>
              </a:rPr>
              <a:t>Language Development &amp; Communication</a:t>
            </a:r>
          </a:p>
        </p:txBody>
      </p:sp>
      <p:graphicFrame>
        <p:nvGraphicFramePr>
          <p:cNvPr id="4" name="Table 3" descr="Pre-Literacy skills and K-3 Formative Assessment Construct and Skills"/>
          <p:cNvGraphicFramePr>
            <a:graphicFrameLocks noGrp="1"/>
          </p:cNvGraphicFramePr>
          <p:nvPr>
            <p:extLst>
              <p:ext uri="{D42A27DB-BD31-4B8C-83A1-F6EECF244321}">
                <p14:modId xmlns:p14="http://schemas.microsoft.com/office/powerpoint/2010/main" val="574623359"/>
              </p:ext>
            </p:extLst>
          </p:nvPr>
        </p:nvGraphicFramePr>
        <p:xfrm>
          <a:off x="370112" y="1636482"/>
          <a:ext cx="8229602" cy="4357310"/>
        </p:xfrm>
        <a:graphic>
          <a:graphicData uri="http://schemas.openxmlformats.org/drawingml/2006/table">
            <a:tbl>
              <a:tblPr firstRow="1" bandRow="1">
                <a:tableStyleId>{5C22544A-7EE6-4342-B048-85BDC9FD1C3A}</a:tableStyleId>
              </a:tblPr>
              <a:tblGrid>
                <a:gridCol w="5029202">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699710">
                <a:tc>
                  <a:txBody>
                    <a:bodyPr/>
                    <a:lstStyle/>
                    <a:p>
                      <a:r>
                        <a:rPr lang="en-US" dirty="0"/>
                        <a:t>Pre-Literacy Skills from Other Assessments* </a:t>
                      </a:r>
                    </a:p>
                  </a:txBody>
                  <a:tcPr anchor="ctr"/>
                </a:tc>
                <a:tc>
                  <a:txBody>
                    <a:bodyPr/>
                    <a:lstStyle/>
                    <a:p>
                      <a:r>
                        <a:rPr lang="en-US" dirty="0"/>
                        <a:t>K-3 Formative Assessment Construct and Skills</a:t>
                      </a:r>
                    </a:p>
                  </a:txBody>
                  <a:tcPr anchor="ctr"/>
                </a:tc>
                <a:extLst>
                  <a:ext uri="{0D108BD9-81ED-4DB2-BD59-A6C34878D82A}">
                    <a16:rowId xmlns:a16="http://schemas.microsoft.com/office/drawing/2014/main" val="10000"/>
                  </a:ext>
                </a:extLst>
              </a:tr>
              <a:tr h="731520">
                <a:tc>
                  <a:txBody>
                    <a:bodyPr/>
                    <a:lstStyle/>
                    <a:p>
                      <a:r>
                        <a:rPr lang="en-US" sz="1700" dirty="0"/>
                        <a:t>Print Concepts:  holds the book upright, front cover of book  </a:t>
                      </a:r>
                    </a:p>
                  </a:txBody>
                  <a:tcPr anchor="ctr"/>
                </a:tc>
                <a:tc>
                  <a:txBody>
                    <a:bodyPr/>
                    <a:lstStyle/>
                    <a:p>
                      <a:r>
                        <a:rPr lang="en-US" sz="1700" dirty="0"/>
                        <a:t>Book Orientation:  Skills B - C</a:t>
                      </a:r>
                    </a:p>
                  </a:txBody>
                  <a:tcPr anchor="ctr"/>
                </a:tc>
                <a:extLst>
                  <a:ext uri="{0D108BD9-81ED-4DB2-BD59-A6C34878D82A}">
                    <a16:rowId xmlns:a16="http://schemas.microsoft.com/office/drawing/2014/main" val="10001"/>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Print Concepts:  directionality, return sweep, concept of letter/word, 1:1 match</a:t>
                      </a:r>
                    </a:p>
                  </a:txBody>
                  <a:tcPr anchor="ctr"/>
                </a:tc>
                <a:tc>
                  <a:txBody>
                    <a:bodyPr/>
                    <a:lstStyle/>
                    <a:p>
                      <a:r>
                        <a:rPr lang="en-US" sz="1700" dirty="0"/>
                        <a:t>Print Awareness:  Skills C - G </a:t>
                      </a:r>
                    </a:p>
                  </a:txBody>
                  <a:tcPr anchor="ctr"/>
                </a:tc>
                <a:extLst>
                  <a:ext uri="{0D108BD9-81ED-4DB2-BD59-A6C34878D82A}">
                    <a16:rowId xmlns:a16="http://schemas.microsoft.com/office/drawing/2014/main" val="10002"/>
                  </a:ext>
                </a:extLst>
              </a:tr>
              <a:tr h="731520">
                <a:tc>
                  <a:txBody>
                    <a:bodyPr/>
                    <a:lstStyle/>
                    <a:p>
                      <a:r>
                        <a:rPr lang="en-US" sz="1700" dirty="0"/>
                        <a:t>Letter Identification:  distinguishes letters from other symbols, identifies upper and lower case letters </a:t>
                      </a:r>
                    </a:p>
                  </a:txBody>
                  <a:tcPr anchor="ctr"/>
                </a:tc>
                <a:tc>
                  <a:txBody>
                    <a:bodyPr/>
                    <a:lstStyle/>
                    <a:p>
                      <a:r>
                        <a:rPr lang="en-US" sz="1700" dirty="0"/>
                        <a:t>Letter Naming:  Skills A, E - G</a:t>
                      </a:r>
                    </a:p>
                  </a:txBody>
                  <a:tcPr anchor="ctr"/>
                </a:tc>
                <a:extLst>
                  <a:ext uri="{0D108BD9-81ED-4DB2-BD59-A6C34878D82A}">
                    <a16:rowId xmlns:a16="http://schemas.microsoft.com/office/drawing/2014/main" val="10003"/>
                  </a:ext>
                </a:extLst>
              </a:tr>
              <a:tr h="731520">
                <a:tc>
                  <a:txBody>
                    <a:bodyPr/>
                    <a:lstStyle/>
                    <a:p>
                      <a:r>
                        <a:rPr lang="en-US" sz="1700" dirty="0"/>
                        <a:t>Letter Naming Fluency</a:t>
                      </a:r>
                    </a:p>
                  </a:txBody>
                  <a:tcPr anchor="ctr"/>
                </a:tc>
                <a:tc>
                  <a:txBody>
                    <a:bodyPr/>
                    <a:lstStyle/>
                    <a:p>
                      <a:r>
                        <a:rPr lang="en-US" sz="1700" dirty="0"/>
                        <a:t>Letter Naming:  Skills D – G</a:t>
                      </a:r>
                    </a:p>
                  </a:txBody>
                  <a:tcPr anchor="ctr"/>
                </a:tc>
                <a:extLst>
                  <a:ext uri="{0D108BD9-81ED-4DB2-BD59-A6C34878D82A}">
                    <a16:rowId xmlns:a16="http://schemas.microsoft.com/office/drawing/2014/main" val="10004"/>
                  </a:ext>
                </a:extLst>
              </a:tr>
              <a:tr h="731520">
                <a:tc>
                  <a:txBody>
                    <a:bodyPr/>
                    <a:lstStyle/>
                    <a:p>
                      <a:r>
                        <a:rPr lang="en-US" sz="1700" dirty="0"/>
                        <a:t>Reading Behaviors: uses picture support  </a:t>
                      </a:r>
                    </a:p>
                  </a:txBody>
                  <a:tcPr anchor="ctr"/>
                </a:tc>
                <a:tc>
                  <a:txBody>
                    <a:bodyPr/>
                    <a:lstStyle/>
                    <a:p>
                      <a:r>
                        <a:rPr lang="en-US" sz="1700" dirty="0"/>
                        <a:t>Reading Comprehension Strategies: Skill B</a:t>
                      </a:r>
                    </a:p>
                  </a:txBody>
                  <a:tcPr anchor="ctr"/>
                </a:tc>
                <a:extLst>
                  <a:ext uri="{0D108BD9-81ED-4DB2-BD59-A6C34878D82A}">
                    <a16:rowId xmlns:a16="http://schemas.microsoft.com/office/drawing/2014/main" val="10005"/>
                  </a:ext>
                </a:extLst>
              </a:tr>
            </a:tbl>
          </a:graphicData>
        </a:graphic>
      </p:graphicFrame>
      <p:sp>
        <p:nvSpPr>
          <p:cNvPr id="5" name="TextBox 4"/>
          <p:cNvSpPr txBox="1"/>
          <p:nvPr/>
        </p:nvSpPr>
        <p:spPr>
          <a:xfrm>
            <a:off x="381000" y="6041571"/>
            <a:ext cx="8284029" cy="338554"/>
          </a:xfrm>
          <a:prstGeom prst="rect">
            <a:avLst/>
          </a:prstGeom>
          <a:noFill/>
        </p:spPr>
        <p:txBody>
          <a:bodyPr wrap="square" rtlCol="0">
            <a:spAutoFit/>
          </a:bodyPr>
          <a:lstStyle/>
          <a:p>
            <a:r>
              <a:rPr lang="en-US" sz="1600" i="1" dirty="0">
                <a:solidFill>
                  <a:prstClr val="black"/>
                </a:solidFill>
              </a:rPr>
              <a:t>*From frequently used pre-literacy assessments, e.g., mCLASS Reading 3D &amp; DIBELS; FAST</a:t>
            </a:r>
          </a:p>
        </p:txBody>
      </p:sp>
      <p:sp>
        <p:nvSpPr>
          <p:cNvPr id="7" name="Content Placeholder 6">
            <a:extLst>
              <a:ext uri="{FF2B5EF4-FFF2-40B4-BE49-F238E27FC236}">
                <a16:creationId xmlns:a16="http://schemas.microsoft.com/office/drawing/2014/main" id="{51905909-8EB3-A849-B7D9-4AD74D6CFF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3250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3"/>
            <a:ext cx="7886700" cy="1146175"/>
          </a:xfrm>
          <a:solidFill>
            <a:schemeClr val="tx2"/>
          </a:solidFill>
        </p:spPr>
        <p:txBody>
          <a:bodyPr>
            <a:normAutofit fontScale="90000"/>
          </a:bodyPr>
          <a:lstStyle/>
          <a:p>
            <a:r>
              <a:rPr lang="en-US" sz="4000" dirty="0">
                <a:solidFill>
                  <a:schemeClr val="bg1">
                    <a:lumMod val="95000"/>
                  </a:schemeClr>
                </a:solidFill>
              </a:rPr>
              <a:t>K-3 Domain Overview</a:t>
            </a:r>
            <a:r>
              <a:rPr lang="en-US" sz="3600" dirty="0">
                <a:solidFill>
                  <a:schemeClr val="bg1">
                    <a:lumMod val="95000"/>
                  </a:schemeClr>
                </a:solidFill>
              </a:rPr>
              <a:t>:  </a:t>
            </a:r>
            <a:br>
              <a:rPr lang="en-US" sz="3600" dirty="0">
                <a:solidFill>
                  <a:schemeClr val="bg1">
                    <a:lumMod val="95000"/>
                  </a:schemeClr>
                </a:solidFill>
              </a:rPr>
            </a:br>
            <a:r>
              <a:rPr lang="en-US" sz="3200" dirty="0">
                <a:solidFill>
                  <a:schemeClr val="bg1">
                    <a:lumMod val="95000"/>
                  </a:schemeClr>
                </a:solidFill>
              </a:rPr>
              <a:t>Language Development &amp; Communication</a:t>
            </a:r>
          </a:p>
        </p:txBody>
      </p:sp>
      <p:pic>
        <p:nvPicPr>
          <p:cNvPr id="4" name="Picture 6" descr="K-3 FormAssessLogo.jpg" title="K-3 FormAssessLogo.jpg"/>
          <p:cNvPicPr>
            <a:picLocks noChangeAspect="1"/>
          </p:cNvPicPr>
          <p:nvPr/>
        </p:nvPicPr>
        <p:blipFill>
          <a:blip r:embed="rId3"/>
          <a:stretch>
            <a:fillRect/>
          </a:stretch>
        </p:blipFill>
        <p:spPr>
          <a:xfrm>
            <a:off x="283921" y="6172200"/>
            <a:ext cx="1697281" cy="559475"/>
          </a:xfrm>
          <a:prstGeom prst="rect">
            <a:avLst/>
          </a:prstGeom>
          <a:noFill/>
          <a:ln>
            <a:noFill/>
          </a:ln>
        </p:spPr>
      </p:pic>
      <p:pic>
        <p:nvPicPr>
          <p:cNvPr id="5" name="Picture 4" descr="Teachers">
            <a:hlinkClick r:id="rId4"/>
          </p:cNvPr>
          <p:cNvPicPr>
            <a:picLocks noChangeAspect="1"/>
          </p:cNvPicPr>
          <p:nvPr/>
        </p:nvPicPr>
        <p:blipFill>
          <a:blip r:embed="rId5"/>
          <a:stretch>
            <a:fillRect/>
          </a:stretch>
        </p:blipFill>
        <p:spPr>
          <a:xfrm>
            <a:off x="981308" y="2028774"/>
            <a:ext cx="7020622" cy="3502936"/>
          </a:xfrm>
          <a:prstGeom prst="rect">
            <a:avLst/>
          </a:prstGeom>
        </p:spPr>
      </p:pic>
    </p:spTree>
    <p:extLst>
      <p:ext uri="{BB962C8B-B14F-4D97-AF65-F5344CB8AC3E}">
        <p14:creationId xmlns:p14="http://schemas.microsoft.com/office/powerpoint/2010/main" val="416456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4284"/>
          </a:xfrm>
          <a:solidFill>
            <a:schemeClr val="tx2"/>
          </a:solidFill>
        </p:spPr>
        <p:txBody>
          <a:bodyPr/>
          <a:lstStyle/>
          <a:p>
            <a:r>
              <a:rPr lang="en-US" sz="4000" dirty="0">
                <a:solidFill>
                  <a:schemeClr val="bg1">
                    <a:lumMod val="95000"/>
                  </a:schemeClr>
                </a:solidFill>
              </a:rPr>
              <a:t>K-3 Construct Passport</a:t>
            </a:r>
          </a:p>
        </p:txBody>
      </p:sp>
      <p:pic>
        <p:nvPicPr>
          <p:cNvPr id="4" name="Picture 3" title="Construct Around the World"/>
          <p:cNvPicPr>
            <a:picLocks noChangeAspect="1"/>
          </p:cNvPicPr>
          <p:nvPr/>
        </p:nvPicPr>
        <p:blipFill rotWithShape="1">
          <a:blip r:embed="rId3"/>
          <a:srcRect l="16091" t="12429" r="62068" b="23371"/>
          <a:stretch/>
        </p:blipFill>
        <p:spPr>
          <a:xfrm>
            <a:off x="2477624" y="1461541"/>
            <a:ext cx="3840049" cy="4752299"/>
          </a:xfrm>
          <a:prstGeom prst="rect">
            <a:avLst/>
          </a:prstGeom>
        </p:spPr>
      </p:pic>
      <p:pic>
        <p:nvPicPr>
          <p:cNvPr id="5" name="Picture 4" title="K-3 Formative Assessment Picture"/>
          <p:cNvPicPr>
            <a:picLocks noChangeAspect="1"/>
          </p:cNvPicPr>
          <p:nvPr/>
        </p:nvPicPr>
        <p:blipFill>
          <a:blip r:embed="rId4"/>
          <a:stretch>
            <a:fillRect/>
          </a:stretch>
        </p:blipFill>
        <p:spPr>
          <a:xfrm>
            <a:off x="232353" y="6034084"/>
            <a:ext cx="1694835" cy="554784"/>
          </a:xfrm>
          <a:prstGeom prst="rect">
            <a:avLst/>
          </a:prstGeom>
        </p:spPr>
      </p:pic>
    </p:spTree>
    <p:extLst>
      <p:ext uri="{BB962C8B-B14F-4D97-AF65-F5344CB8AC3E}">
        <p14:creationId xmlns:p14="http://schemas.microsoft.com/office/powerpoint/2010/main" val="1304048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23" y="294677"/>
            <a:ext cx="8254114" cy="1222693"/>
          </a:xfrm>
          <a:solidFill>
            <a:schemeClr val="tx2"/>
          </a:solidFill>
        </p:spPr>
        <p:txBody>
          <a:bodyPr/>
          <a:lstStyle/>
          <a:p>
            <a:r>
              <a:rPr lang="en-US" sz="4000" dirty="0">
                <a:solidFill>
                  <a:schemeClr val="bg1">
                    <a:lumMod val="95000"/>
                  </a:schemeClr>
                </a:solidFill>
              </a:rPr>
              <a:t>K-3 Domain Overview</a:t>
            </a:r>
            <a:r>
              <a:rPr lang="en-US" sz="3600" dirty="0">
                <a:solidFill>
                  <a:schemeClr val="bg1">
                    <a:lumMod val="95000"/>
                  </a:schemeClr>
                </a:solidFill>
              </a:rPr>
              <a:t>:</a:t>
            </a:r>
            <a:r>
              <a:rPr lang="en-US" dirty="0">
                <a:solidFill>
                  <a:schemeClr val="bg1">
                    <a:lumMod val="95000"/>
                  </a:schemeClr>
                </a:solidFill>
              </a:rPr>
              <a:t/>
            </a:r>
            <a:br>
              <a:rPr lang="en-US" dirty="0">
                <a:solidFill>
                  <a:schemeClr val="bg1">
                    <a:lumMod val="95000"/>
                  </a:schemeClr>
                </a:solidFill>
              </a:rPr>
            </a:br>
            <a:r>
              <a:rPr lang="en-US" sz="3200" dirty="0">
                <a:solidFill>
                  <a:schemeClr val="bg1">
                    <a:lumMod val="95000"/>
                  </a:schemeClr>
                </a:solidFill>
              </a:rPr>
              <a:t>Language Development &amp; Communication</a:t>
            </a:r>
          </a:p>
        </p:txBody>
      </p:sp>
      <p:sp>
        <p:nvSpPr>
          <p:cNvPr id="3" name="Content Placeholder 2"/>
          <p:cNvSpPr>
            <a:spLocks noGrp="1"/>
          </p:cNvSpPr>
          <p:nvPr>
            <p:ph idx="1"/>
          </p:nvPr>
        </p:nvSpPr>
        <p:spPr>
          <a:xfrm>
            <a:off x="610144" y="1956584"/>
            <a:ext cx="7657556" cy="2234416"/>
          </a:xfrm>
        </p:spPr>
        <p:txBody>
          <a:bodyPr>
            <a:normAutofit/>
          </a:bodyPr>
          <a:lstStyle/>
          <a:p>
            <a:r>
              <a:rPr lang="en-US" dirty="0"/>
              <a:t>Questions about the construct we highlighted or this domain in general?</a:t>
            </a:r>
          </a:p>
          <a:p>
            <a:endParaRPr lang="en-US" dirty="0"/>
          </a:p>
          <a:p>
            <a:endParaRPr lang="en-US" dirty="0"/>
          </a:p>
          <a:p>
            <a:endParaRPr lang="en-US" dirty="0"/>
          </a:p>
          <a:p>
            <a:endParaRPr lang="en-US" dirty="0"/>
          </a:p>
        </p:txBody>
      </p:sp>
      <p:pic>
        <p:nvPicPr>
          <p:cNvPr id="4" name="Picture 3" descr="K-3 FormAssessLogo.jpg" title="K-3 FormAssessLogo.jpg"/>
          <p:cNvPicPr/>
          <p:nvPr/>
        </p:nvPicPr>
        <p:blipFill>
          <a:blip r:embed="rId3" cstate="print"/>
          <a:stretch>
            <a:fillRect/>
          </a:stretch>
        </p:blipFill>
        <p:spPr>
          <a:xfrm>
            <a:off x="283923" y="6172200"/>
            <a:ext cx="1697278" cy="559473"/>
          </a:xfrm>
          <a:prstGeom prst="rect">
            <a:avLst/>
          </a:prstGeom>
        </p:spPr>
      </p:pic>
      <p:pic>
        <p:nvPicPr>
          <p:cNvPr id="3074" name="Picture 2" descr="http://www.fastweb.com/uploads/article_photo/photo/2035804/crop635w_college-choice-questions2.jpg" title="K-3 FormAsses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285" y="3073792"/>
            <a:ext cx="4090716" cy="271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75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3 Formative Assessment Picture"/>
          <p:cNvPicPr>
            <a:picLocks noChangeAspect="1"/>
          </p:cNvPicPr>
          <p:nvPr/>
        </p:nvPicPr>
        <p:blipFill>
          <a:blip r:embed="rId3"/>
          <a:stretch>
            <a:fillRect/>
          </a:stretch>
        </p:blipFill>
        <p:spPr>
          <a:xfrm>
            <a:off x="167907" y="6108817"/>
            <a:ext cx="1694835" cy="554784"/>
          </a:xfrm>
          <a:prstGeom prst="rect">
            <a:avLst/>
          </a:prstGeom>
        </p:spPr>
      </p:pic>
      <p:pic>
        <p:nvPicPr>
          <p:cNvPr id="2" name="Picture 1" descr="Social-Emotional Development Domain">
            <a:hlinkClick r:id="rId4"/>
          </p:cNvPr>
          <p:cNvPicPr>
            <a:picLocks noChangeAspect="1"/>
          </p:cNvPicPr>
          <p:nvPr/>
        </p:nvPicPr>
        <p:blipFill>
          <a:blip r:embed="rId5"/>
          <a:stretch>
            <a:fillRect/>
          </a:stretch>
        </p:blipFill>
        <p:spPr>
          <a:xfrm>
            <a:off x="1862742" y="1815219"/>
            <a:ext cx="5720343" cy="3935863"/>
          </a:xfrm>
          <a:prstGeom prst="rect">
            <a:avLst/>
          </a:prstGeom>
        </p:spPr>
      </p:pic>
      <p:sp>
        <p:nvSpPr>
          <p:cNvPr id="3" name="Title 2">
            <a:extLst>
              <a:ext uri="{FF2B5EF4-FFF2-40B4-BE49-F238E27FC236}">
                <a16:creationId xmlns:a16="http://schemas.microsoft.com/office/drawing/2014/main" id="{18F8A348-7526-4D4E-8273-4F74BEBC3772}"/>
              </a:ext>
            </a:extLst>
          </p:cNvPr>
          <p:cNvSpPr>
            <a:spLocks noGrp="1"/>
          </p:cNvSpPr>
          <p:nvPr>
            <p:ph type="title"/>
          </p:nvPr>
        </p:nvSpPr>
        <p:spPr>
          <a:xfrm>
            <a:off x="516834" y="89452"/>
            <a:ext cx="8259417" cy="1510748"/>
          </a:xfrm>
        </p:spPr>
        <p:txBody>
          <a:bodyPr>
            <a:normAutofit fontScale="90000"/>
          </a:bodyPr>
          <a:lstStyle/>
          <a:p>
            <a:r>
              <a:rPr lang="en-US" sz="3600" dirty="0">
                <a:solidFill>
                  <a:schemeClr val="tx2"/>
                </a:solidFill>
              </a:rPr>
              <a:t>K-3 Domain Overview:</a:t>
            </a:r>
            <a:br>
              <a:rPr lang="en-US" sz="3600" dirty="0">
                <a:solidFill>
                  <a:schemeClr val="tx2"/>
                </a:solidFill>
              </a:rPr>
            </a:br>
            <a:r>
              <a:rPr lang="en-US" sz="3600" dirty="0">
                <a:solidFill>
                  <a:schemeClr val="tx2"/>
                </a:solidFill>
              </a:rPr>
              <a:t>Social-Emotional Development</a:t>
            </a:r>
            <a:r>
              <a:rPr lang="en-US" dirty="0">
                <a:solidFill>
                  <a:schemeClr val="bg1">
                    <a:lumMod val="95000"/>
                  </a:schemeClr>
                </a:solidFill>
              </a:rPr>
              <a:t/>
            </a:r>
            <a:br>
              <a:rPr lang="en-US" dirty="0">
                <a:solidFill>
                  <a:schemeClr val="bg1">
                    <a:lumMod val="95000"/>
                  </a:schemeClr>
                </a:solidFill>
              </a:rPr>
            </a:br>
            <a:endParaRPr lang="en-US" dirty="0"/>
          </a:p>
        </p:txBody>
      </p:sp>
      <p:sp>
        <p:nvSpPr>
          <p:cNvPr id="4" name="Content Placeholder 3">
            <a:extLst>
              <a:ext uri="{FF2B5EF4-FFF2-40B4-BE49-F238E27FC236}">
                <a16:creationId xmlns:a16="http://schemas.microsoft.com/office/drawing/2014/main" id="{E5AB6131-CE3D-6740-A681-433A743054A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7586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E6F8B7-4C23-A745-A018-851E5FF2C008}"/>
              </a:ext>
            </a:extLst>
          </p:cNvPr>
          <p:cNvSpPr>
            <a:spLocks noGrp="1"/>
          </p:cNvSpPr>
          <p:nvPr>
            <p:ph type="title"/>
          </p:nvPr>
        </p:nvSpPr>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Social-Emotional Development</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Content Placeholder 2"/>
          <p:cNvSpPr>
            <a:spLocks noGrp="1"/>
          </p:cNvSpPr>
          <p:nvPr>
            <p:ph idx="1"/>
          </p:nvPr>
        </p:nvSpPr>
        <p:spPr/>
        <p:txBody>
          <a:bodyPr>
            <a:normAutofit/>
          </a:bodyPr>
          <a:lstStyle/>
          <a:p>
            <a:pPr lvl="0"/>
            <a:r>
              <a:rPr lang="en-US" dirty="0"/>
              <a:t>Teachers are particularly instrumental in promoting optimal social-emotional growth. </a:t>
            </a:r>
          </a:p>
          <a:p>
            <a:pPr lvl="0"/>
            <a:r>
              <a:rPr lang="en-US" dirty="0"/>
              <a:t>In some schools and/or classes, instruction in emotion is intentional and explicit (e.g., Responsive Classroom, PATHS, Tools of the Mind)</a:t>
            </a:r>
          </a:p>
          <a:p>
            <a:pPr lvl="0"/>
            <a:r>
              <a:rPr lang="en-US" dirty="0"/>
              <a:t>In </a:t>
            </a:r>
            <a:r>
              <a:rPr lang="en-US" b="1" dirty="0"/>
              <a:t>ALL</a:t>
            </a:r>
            <a:r>
              <a:rPr lang="en-US" dirty="0"/>
              <a:t> classes, instruction in emotion occurs (whether you intend it to or not!) </a:t>
            </a:r>
          </a:p>
          <a:p>
            <a:endParaRPr lang="en-US" dirty="0"/>
          </a:p>
          <a:p>
            <a:endParaRPr lang="en-US" dirty="0"/>
          </a:p>
          <a:p>
            <a:endParaRPr lang="en-US" dirty="0"/>
          </a:p>
          <a:p>
            <a:endParaRPr lang="en-US" dirty="0"/>
          </a:p>
        </p:txBody>
      </p:sp>
      <p:pic>
        <p:nvPicPr>
          <p:cNvPr id="4" name="Picture 3" descr="K-3 Formative Assessment Picture"/>
          <p:cNvPicPr>
            <a:picLocks noChangeAspect="1"/>
          </p:cNvPicPr>
          <p:nvPr/>
        </p:nvPicPr>
        <p:blipFill>
          <a:blip r:embed="rId3"/>
          <a:stretch>
            <a:fillRect/>
          </a:stretch>
        </p:blipFill>
        <p:spPr>
          <a:xfrm>
            <a:off x="193442" y="5935133"/>
            <a:ext cx="1694835" cy="554784"/>
          </a:xfrm>
          <a:prstGeom prst="rect">
            <a:avLst/>
          </a:prstGeom>
        </p:spPr>
      </p:pic>
      <p:pic>
        <p:nvPicPr>
          <p:cNvPr id="10242" name="Picture 2" descr="http://www.channing-bete.com/prevention-programs/paths/images/paths-correlations-puppets.jpg" title="http://www.channing-bete.com/prevention-programs/paths/images/paths-correlations-puppe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882" y="1455738"/>
            <a:ext cx="2714696" cy="25245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kindergartennothing.files.wordpress.com/2012/02/014.jpg" title="https://kindergartennothing.files.wordpress.com/2012/0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5483" y="4042746"/>
            <a:ext cx="1836163" cy="245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461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CE3C7D-2DA0-C940-963A-2C38C683A3CD}"/>
              </a:ext>
            </a:extLst>
          </p:cNvPr>
          <p:cNvSpPr>
            <a:spLocks noGrp="1"/>
          </p:cNvSpPr>
          <p:nvPr>
            <p:ph type="title"/>
          </p:nvPr>
        </p:nvSpPr>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Social-Emotional Development</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a:t>What Kind of Instruction Do You See?</a:t>
            </a:r>
          </a:p>
          <a:p>
            <a:pPr marL="0" indent="0">
              <a:buNone/>
            </a:pPr>
            <a:endParaRPr lang="en-US" dirty="0"/>
          </a:p>
          <a:p>
            <a:endParaRPr lang="en-US" dirty="0"/>
          </a:p>
          <a:p>
            <a:endParaRPr lang="en-US" dirty="0"/>
          </a:p>
        </p:txBody>
      </p:sp>
      <p:pic>
        <p:nvPicPr>
          <p:cNvPr id="5" name="Picture 4" descr="K-3 Formative Assessment Picture"/>
          <p:cNvPicPr>
            <a:picLocks noChangeAspect="1"/>
          </p:cNvPicPr>
          <p:nvPr/>
        </p:nvPicPr>
        <p:blipFill>
          <a:blip r:embed="rId3"/>
          <a:stretch>
            <a:fillRect/>
          </a:stretch>
        </p:blipFill>
        <p:spPr>
          <a:xfrm>
            <a:off x="62280" y="6303216"/>
            <a:ext cx="1694835" cy="554784"/>
          </a:xfrm>
          <a:prstGeom prst="rect">
            <a:avLst/>
          </a:prstGeom>
        </p:spPr>
      </p:pic>
      <p:pic>
        <p:nvPicPr>
          <p:cNvPr id="2" name="Picture 1" descr="Children with teacher">
            <a:hlinkClick r:id="rId4"/>
          </p:cNvPr>
          <p:cNvPicPr>
            <a:picLocks noChangeAspect="1"/>
          </p:cNvPicPr>
          <p:nvPr/>
        </p:nvPicPr>
        <p:blipFill>
          <a:blip r:embed="rId5"/>
          <a:stretch>
            <a:fillRect/>
          </a:stretch>
        </p:blipFill>
        <p:spPr>
          <a:xfrm>
            <a:off x="1209153" y="2641324"/>
            <a:ext cx="6402460" cy="3285208"/>
          </a:xfrm>
          <a:prstGeom prst="rect">
            <a:avLst/>
          </a:prstGeom>
        </p:spPr>
      </p:pic>
    </p:spTree>
    <p:extLst>
      <p:ext uri="{BB962C8B-B14F-4D97-AF65-F5344CB8AC3E}">
        <p14:creationId xmlns:p14="http://schemas.microsoft.com/office/powerpoint/2010/main" val="56717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036D-4368-3E44-A4C3-37AEBEED4DF8}"/>
              </a:ext>
            </a:extLst>
          </p:cNvPr>
          <p:cNvSpPr>
            <a:spLocks noGrp="1"/>
          </p:cNvSpPr>
          <p:nvPr>
            <p:ph type="title"/>
          </p:nvPr>
        </p:nvSpPr>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Emotion Expression Construct</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Content Placeholder 2"/>
          <p:cNvSpPr>
            <a:spLocks noGrp="1"/>
          </p:cNvSpPr>
          <p:nvPr>
            <p:ph idx="1"/>
          </p:nvPr>
        </p:nvSpPr>
        <p:spPr/>
        <p:txBody>
          <a:bodyPr>
            <a:normAutofit/>
          </a:bodyPr>
          <a:lstStyle/>
          <a:p>
            <a:r>
              <a:rPr lang="en-US" dirty="0"/>
              <a:t>This construct is about communicating with others using emotion. </a:t>
            </a:r>
          </a:p>
          <a:p>
            <a:r>
              <a:rPr lang="en-US" dirty="0"/>
              <a:t>Initially, children are in </a:t>
            </a:r>
            <a:r>
              <a:rPr lang="en-US" b="1" dirty="0"/>
              <a:t>reaction</a:t>
            </a:r>
            <a:r>
              <a:rPr lang="en-US" dirty="0"/>
              <a:t> mode</a:t>
            </a:r>
          </a:p>
          <a:p>
            <a:r>
              <a:rPr lang="en-US" dirty="0"/>
              <a:t>Then children begin expressing emotions in </a:t>
            </a:r>
            <a:r>
              <a:rPr lang="en-US" b="1" dirty="0"/>
              <a:t>prosocia</a:t>
            </a:r>
            <a:r>
              <a:rPr lang="en-US" dirty="0"/>
              <a:t>l ways </a:t>
            </a:r>
          </a:p>
          <a:p>
            <a:r>
              <a:rPr lang="en-US" dirty="0"/>
              <a:t>Finally, children who are expressively skilled are able to not only be</a:t>
            </a:r>
            <a:r>
              <a:rPr lang="en-US" i="1" dirty="0"/>
              <a:t> </a:t>
            </a:r>
            <a:r>
              <a:rPr lang="en-US" dirty="0"/>
              <a:t>prosocial, but also </a:t>
            </a:r>
            <a:r>
              <a:rPr lang="en-US" b="1" dirty="0"/>
              <a:t>reflect</a:t>
            </a:r>
            <a:r>
              <a:rPr lang="en-US" dirty="0"/>
              <a:t> on this knowledge</a:t>
            </a:r>
          </a:p>
          <a:p>
            <a:endParaRPr lang="en-US" dirty="0"/>
          </a:p>
          <a:p>
            <a:endParaRPr lang="en-US" dirty="0"/>
          </a:p>
          <a:p>
            <a:endParaRPr lang="en-US" dirty="0"/>
          </a:p>
        </p:txBody>
      </p:sp>
      <p:pic>
        <p:nvPicPr>
          <p:cNvPr id="4" name="Picture 3" descr="K-3 Formative Assessment Picture"/>
          <p:cNvPicPr>
            <a:picLocks noChangeAspect="1"/>
          </p:cNvPicPr>
          <p:nvPr/>
        </p:nvPicPr>
        <p:blipFill>
          <a:blip r:embed="rId3"/>
          <a:stretch>
            <a:fillRect/>
          </a:stretch>
        </p:blipFill>
        <p:spPr>
          <a:xfrm>
            <a:off x="154531" y="6099089"/>
            <a:ext cx="1694835" cy="554784"/>
          </a:xfrm>
          <a:prstGeom prst="rect">
            <a:avLst/>
          </a:prstGeom>
        </p:spPr>
      </p:pic>
      <p:pic>
        <p:nvPicPr>
          <p:cNvPr id="6146" name="Picture 2" descr="https://media2.kindermusik.com/website/sites/2/2012/08/KindermusikClass_SocialEmotionalDevelopment.jpg" title="https://media2.kindermusik.com/website/sites/2/2012/08/KindermusikClass_SocialEmotionalDevelop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22576" y="2478409"/>
            <a:ext cx="3192641" cy="212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1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6CE1-3FE0-F64E-BAC9-64B003D53C5D}"/>
              </a:ext>
            </a:extLst>
          </p:cNvPr>
          <p:cNvSpPr>
            <a:spLocks noGrp="1"/>
          </p:cNvSpPr>
          <p:nvPr>
            <p:ph type="title"/>
          </p:nvPr>
        </p:nvSpPr>
        <p:spPr/>
        <p:txBody>
          <a:bodyPr>
            <a:normAutofit fontScale="90000"/>
          </a:bodyPr>
          <a:lstStyle/>
          <a:p>
            <a:r>
              <a:rPr lang="en-US" sz="4000" dirty="0">
                <a:solidFill>
                  <a:schemeClr val="tx2"/>
                </a:solidFill>
              </a:rPr>
              <a:t>K-3 Domain Overview:</a:t>
            </a:r>
            <a:br>
              <a:rPr lang="en-US" sz="4000" dirty="0">
                <a:solidFill>
                  <a:schemeClr val="tx2"/>
                </a:solidFill>
              </a:rPr>
            </a:br>
            <a:r>
              <a:rPr lang="en-US" sz="4000" dirty="0">
                <a:solidFill>
                  <a:schemeClr val="tx2"/>
                </a:solidFill>
              </a:rPr>
              <a:t>Emotion Regulation Strategies Construct</a:t>
            </a:r>
            <a:r>
              <a:rPr lang="en-US" dirty="0">
                <a:solidFill>
                  <a:schemeClr val="bg1">
                    <a:lumMod val="95000"/>
                  </a:schemeClr>
                </a:solidFill>
              </a:rPr>
              <a:t/>
            </a:r>
            <a:br>
              <a:rPr lang="en-US" dirty="0">
                <a:solidFill>
                  <a:schemeClr val="bg1">
                    <a:lumMod val="95000"/>
                  </a:schemeClr>
                </a:solidFill>
              </a:rPr>
            </a:b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a:t>This construct is about managing emotions through the use of learned “strategies”</a:t>
            </a:r>
          </a:p>
          <a:p>
            <a:r>
              <a:rPr lang="en-US" dirty="0"/>
              <a:t>Strategies are the ways in which children learn to manage their own emotions:</a:t>
            </a:r>
          </a:p>
          <a:p>
            <a:pPr lvl="1"/>
            <a:r>
              <a:rPr lang="en-US" dirty="0"/>
              <a:t>Distraction/Avoidance</a:t>
            </a:r>
          </a:p>
          <a:p>
            <a:pPr lvl="1"/>
            <a:r>
              <a:rPr lang="en-US" dirty="0"/>
              <a:t>Problem-solving</a:t>
            </a:r>
          </a:p>
          <a:p>
            <a:pPr lvl="1"/>
            <a:r>
              <a:rPr lang="en-US" dirty="0"/>
              <a:t>Thinking about things differently</a:t>
            </a:r>
          </a:p>
          <a:p>
            <a:r>
              <a:rPr lang="en-US" dirty="0"/>
              <a:t>Skilled emotion regulators use a variety of strategies and across settings.</a:t>
            </a:r>
          </a:p>
          <a:p>
            <a:endParaRPr lang="en-US" dirty="0"/>
          </a:p>
          <a:p>
            <a:endParaRPr lang="en-US" dirty="0"/>
          </a:p>
          <a:p>
            <a:endParaRPr lang="en-US" dirty="0"/>
          </a:p>
          <a:p>
            <a:endParaRPr lang="en-US" dirty="0"/>
          </a:p>
        </p:txBody>
      </p:sp>
      <p:pic>
        <p:nvPicPr>
          <p:cNvPr id="4" name="Picture 3" descr="K-3 Formative Assessment Picture"/>
          <p:cNvPicPr>
            <a:picLocks noChangeAspect="1"/>
          </p:cNvPicPr>
          <p:nvPr/>
        </p:nvPicPr>
        <p:blipFill>
          <a:blip r:embed="rId3"/>
          <a:stretch>
            <a:fillRect/>
          </a:stretch>
        </p:blipFill>
        <p:spPr>
          <a:xfrm>
            <a:off x="135076" y="6060178"/>
            <a:ext cx="1694835" cy="554784"/>
          </a:xfrm>
          <a:prstGeom prst="rect">
            <a:avLst/>
          </a:prstGeom>
        </p:spPr>
      </p:pic>
      <p:pic>
        <p:nvPicPr>
          <p:cNvPr id="7172" name="Picture 4" descr="http://meaningfulmama.com/wp-content/uploads/2012/07/child-problem-solving.bmp.jpg" title="http://meaningfulmama.com/wp-content/uploads/2012/07/child-problem-solving.b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882" y="1735915"/>
            <a:ext cx="2638793" cy="392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2CFA-3328-2C4A-B6FE-4D69107D0D09}"/>
              </a:ext>
            </a:extLst>
          </p:cNvPr>
          <p:cNvSpPr>
            <a:spLocks noGrp="1"/>
          </p:cNvSpPr>
          <p:nvPr>
            <p:ph type="title"/>
          </p:nvPr>
        </p:nvSpPr>
        <p:spPr/>
        <p:txBody>
          <a:bodyPr>
            <a:normAutofit fontScale="90000"/>
          </a:bodyPr>
          <a:lstStyle/>
          <a:p>
            <a:r>
              <a:rPr lang="en-US" sz="3100" dirty="0">
                <a:solidFill>
                  <a:schemeClr val="tx2"/>
                </a:solidFill>
              </a:rPr>
              <a:t>K-3 Domain Overview:</a:t>
            </a:r>
            <a:br>
              <a:rPr lang="en-US" sz="3100" dirty="0">
                <a:solidFill>
                  <a:schemeClr val="tx2"/>
                </a:solidFill>
              </a:rPr>
            </a:br>
            <a:r>
              <a:rPr lang="en-US" sz="3100" dirty="0">
                <a:solidFill>
                  <a:schemeClr val="tx2"/>
                </a:solidFill>
              </a:rPr>
              <a:t>Emotion Regulation Strategies Construct</a:t>
            </a:r>
            <a:r>
              <a:rPr lang="en-US" dirty="0">
                <a:solidFill>
                  <a:schemeClr val="tx2"/>
                </a:solidFill>
              </a:rPr>
              <a:t/>
            </a:r>
            <a:br>
              <a:rPr lang="en-US" dirty="0">
                <a:solidFill>
                  <a:schemeClr val="tx2"/>
                </a:solidFill>
              </a:rPr>
            </a:b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a:t>Initially, children need either a lot or some </a:t>
            </a:r>
            <a:r>
              <a:rPr lang="en-US" b="1" dirty="0"/>
              <a:t>support</a:t>
            </a:r>
            <a:r>
              <a:rPr lang="en-US" dirty="0"/>
              <a:t> to manage their emotions </a:t>
            </a:r>
          </a:p>
          <a:p>
            <a:r>
              <a:rPr lang="en-US" b="1" dirty="0"/>
              <a:t>Sometimes</a:t>
            </a:r>
            <a:r>
              <a:rPr lang="en-US" dirty="0"/>
              <a:t> they will try out new things on their own and get it (and sometimes they won’t)</a:t>
            </a:r>
          </a:p>
          <a:p>
            <a:r>
              <a:rPr lang="en-US" dirty="0"/>
              <a:t>Eventually, they learn how to manage emotions across activities and settings </a:t>
            </a:r>
          </a:p>
          <a:p>
            <a:endParaRPr lang="en-US" dirty="0"/>
          </a:p>
          <a:p>
            <a:endParaRPr lang="en-US" dirty="0"/>
          </a:p>
          <a:p>
            <a:endParaRPr lang="en-US" dirty="0"/>
          </a:p>
          <a:p>
            <a:endParaRPr lang="en-US" dirty="0"/>
          </a:p>
        </p:txBody>
      </p:sp>
      <p:pic>
        <p:nvPicPr>
          <p:cNvPr id="4" name="Picture 3" descr="K-3 Formative Assessment Picture"/>
          <p:cNvPicPr>
            <a:picLocks noChangeAspect="1"/>
          </p:cNvPicPr>
          <p:nvPr/>
        </p:nvPicPr>
        <p:blipFill>
          <a:blip r:embed="rId3"/>
          <a:stretch>
            <a:fillRect/>
          </a:stretch>
        </p:blipFill>
        <p:spPr>
          <a:xfrm>
            <a:off x="154531" y="6147727"/>
            <a:ext cx="1694835" cy="554784"/>
          </a:xfrm>
          <a:prstGeom prst="rect">
            <a:avLst/>
          </a:prstGeom>
        </p:spPr>
      </p:pic>
    </p:spTree>
    <p:extLst>
      <p:ext uri="{BB962C8B-B14F-4D97-AF65-F5344CB8AC3E}">
        <p14:creationId xmlns:p14="http://schemas.microsoft.com/office/powerpoint/2010/main" val="42143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673E-5FF9-3F49-AA91-5EEAEA400B0E}"/>
              </a:ext>
            </a:extLst>
          </p:cNvPr>
          <p:cNvSpPr>
            <a:spLocks noGrp="1"/>
          </p:cNvSpPr>
          <p:nvPr>
            <p:ph type="title"/>
          </p:nvPr>
        </p:nvSpPr>
        <p:spPr>
          <a:xfrm>
            <a:off x="457200" y="125551"/>
            <a:ext cx="8229600" cy="1143000"/>
          </a:xfrm>
        </p:spPr>
        <p:txBody>
          <a:bodyPr>
            <a:normAutofit fontScale="90000"/>
          </a:bodyPr>
          <a:lstStyle/>
          <a:p>
            <a:r>
              <a:rPr lang="en-US" dirty="0">
                <a:solidFill>
                  <a:schemeClr val="bg1">
                    <a:lumMod val="95000"/>
                  </a:schemeClr>
                </a:solidFill>
              </a:rPr>
              <a:t/>
            </a:r>
            <a:br>
              <a:rPr lang="en-US" dirty="0">
                <a:solidFill>
                  <a:schemeClr val="bg1">
                    <a:lumMod val="95000"/>
                  </a:schemeClr>
                </a:solidFill>
              </a:rPr>
            </a:br>
            <a:r>
              <a:rPr lang="en-US" sz="4000" dirty="0">
                <a:solidFill>
                  <a:schemeClr val="tx2"/>
                </a:solidFill>
              </a:rPr>
              <a:t>K-3 Domain Overview:</a:t>
            </a:r>
            <a:br>
              <a:rPr lang="en-US" sz="4000" dirty="0">
                <a:solidFill>
                  <a:schemeClr val="tx2"/>
                </a:solidFill>
              </a:rPr>
            </a:br>
            <a:r>
              <a:rPr lang="en-US" sz="4000" dirty="0">
                <a:solidFill>
                  <a:schemeClr val="tx2"/>
                </a:solidFill>
              </a:rPr>
              <a:t>Emotion Regulation Strategies Construct</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a:t>Some children are “even keeled” or are difficult to place on the progression.</a:t>
            </a:r>
          </a:p>
          <a:p>
            <a:r>
              <a:rPr lang="en-US" dirty="0"/>
              <a:t>In your observations, you can contrast…</a:t>
            </a:r>
          </a:p>
          <a:p>
            <a:pPr lvl="1"/>
            <a:r>
              <a:rPr lang="en-US" b="1" dirty="0"/>
              <a:t>Behavior of other children in the same situation</a:t>
            </a:r>
            <a:r>
              <a:rPr lang="en-US" dirty="0"/>
              <a:t> (e.g., </a:t>
            </a:r>
            <a:r>
              <a:rPr lang="en-US" i="1" dirty="0"/>
              <a:t>Desmond remained in his seat when kids around him were jumping up and down despite repeated requests for the class to be quiet).</a:t>
            </a:r>
          </a:p>
          <a:p>
            <a:pPr lvl="1"/>
            <a:r>
              <a:rPr lang="en-US" b="1" dirty="0"/>
              <a:t>Previously observed behavior </a:t>
            </a:r>
            <a:r>
              <a:rPr lang="en-US" dirty="0"/>
              <a:t>(e.g., </a:t>
            </a:r>
            <a:r>
              <a:rPr lang="en-US" i="1" dirty="0"/>
              <a:t>Desmond used to jump up and down when he had a question, today he sat quietly with his hand in the air until it was his turn to speak)</a:t>
            </a:r>
          </a:p>
          <a:p>
            <a:pPr lvl="1"/>
            <a:r>
              <a:rPr lang="en-US" b="1" dirty="0"/>
              <a:t>What you might expect to happen with what actually occurred </a:t>
            </a:r>
            <a:r>
              <a:rPr lang="en-US" dirty="0"/>
              <a:t>(e.g., </a:t>
            </a:r>
            <a:r>
              <a:rPr lang="en-US" i="1" dirty="0"/>
              <a:t>When the fire alarm went off, I expected Desmond to get upset that he couldn’t finish his art project, but instead he set down his brush and reminded the other children they needed to line up).</a:t>
            </a:r>
            <a:endParaRPr lang="en-US" dirty="0"/>
          </a:p>
          <a:p>
            <a:endParaRPr lang="en-US" dirty="0"/>
          </a:p>
          <a:p>
            <a:endParaRPr lang="en-US" dirty="0"/>
          </a:p>
          <a:p>
            <a:endParaRPr lang="en-US" dirty="0"/>
          </a:p>
          <a:p>
            <a:endParaRPr lang="en-US" dirty="0"/>
          </a:p>
        </p:txBody>
      </p:sp>
      <p:pic>
        <p:nvPicPr>
          <p:cNvPr id="4" name="Picture 3" descr="K-3 Formative Assessment Picture"/>
          <p:cNvPicPr>
            <a:picLocks noChangeAspect="1"/>
          </p:cNvPicPr>
          <p:nvPr/>
        </p:nvPicPr>
        <p:blipFill>
          <a:blip r:embed="rId3"/>
          <a:stretch>
            <a:fillRect/>
          </a:stretch>
        </p:blipFill>
        <p:spPr>
          <a:xfrm>
            <a:off x="154531" y="6147727"/>
            <a:ext cx="1694835" cy="554784"/>
          </a:xfrm>
          <a:prstGeom prst="rect">
            <a:avLst/>
          </a:prstGeom>
        </p:spPr>
      </p:pic>
    </p:spTree>
    <p:extLst>
      <p:ext uri="{BB962C8B-B14F-4D97-AF65-F5344CB8AC3E}">
        <p14:creationId xmlns:p14="http://schemas.microsoft.com/office/powerpoint/2010/main" val="107893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4C555D-7D50-C14E-B3F4-ABCA40DBA470}"/>
              </a:ext>
            </a:extLst>
          </p:cNvPr>
          <p:cNvSpPr>
            <a:spLocks noGrp="1"/>
          </p:cNvSpPr>
          <p:nvPr>
            <p:ph type="title"/>
          </p:nvPr>
        </p:nvSpPr>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Emotional Literacy Construct</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Content Placeholder 2"/>
          <p:cNvSpPr>
            <a:spLocks noGrp="1"/>
          </p:cNvSpPr>
          <p:nvPr>
            <p:ph idx="1"/>
          </p:nvPr>
        </p:nvSpPr>
        <p:spPr/>
        <p:txBody>
          <a:bodyPr>
            <a:normAutofit/>
          </a:bodyPr>
          <a:lstStyle/>
          <a:p>
            <a:r>
              <a:rPr lang="en-US" sz="2600" dirty="0"/>
              <a:t>Emotional literacy is about understanding emotions in the environment (in oneself and others). </a:t>
            </a:r>
          </a:p>
          <a:p>
            <a:r>
              <a:rPr lang="en-US" sz="2600" dirty="0"/>
              <a:t>Children begin with a limited ability to communicate about emotions with accuracy, or beyond labeling emotions. </a:t>
            </a:r>
          </a:p>
          <a:p>
            <a:endParaRPr lang="en-US" dirty="0"/>
          </a:p>
          <a:p>
            <a:endParaRPr lang="en-US" dirty="0"/>
          </a:p>
          <a:p>
            <a:endParaRPr lang="en-US" dirty="0"/>
          </a:p>
        </p:txBody>
      </p:sp>
      <p:pic>
        <p:nvPicPr>
          <p:cNvPr id="4" name="Picture 3" descr="K-3 Formative Assessment Picture"/>
          <p:cNvPicPr>
            <a:picLocks noChangeAspect="1"/>
          </p:cNvPicPr>
          <p:nvPr/>
        </p:nvPicPr>
        <p:blipFill>
          <a:blip r:embed="rId3"/>
          <a:stretch>
            <a:fillRect/>
          </a:stretch>
        </p:blipFill>
        <p:spPr>
          <a:xfrm>
            <a:off x="222624" y="6040723"/>
            <a:ext cx="1694835" cy="554784"/>
          </a:xfrm>
          <a:prstGeom prst="rect">
            <a:avLst/>
          </a:prstGeom>
        </p:spPr>
      </p:pic>
      <p:pic>
        <p:nvPicPr>
          <p:cNvPr id="8194" name="Picture 2" descr="http://graphics8.nytimes.com/images/2014/03/19/opinion/19fixes-class/19fixes-class-blog480.jpg" title="http://graphics8.nytimes.com/images/2014/03/19/opinion/19fixes-class/19fixes-class-blog4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2955" y="685938"/>
            <a:ext cx="1334752" cy="8898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A4FE86-D481-4AE7-AA44-AE9F0AEE2133}"/>
              </a:ext>
            </a:extLst>
          </p:cNvPr>
          <p:cNvSpPr txBox="1"/>
          <p:nvPr/>
        </p:nvSpPr>
        <p:spPr>
          <a:xfrm>
            <a:off x="544749" y="4294436"/>
            <a:ext cx="8239125"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t>Then children begin to not only identify cause and effect of emotion, but can interpret complex emotions. </a:t>
            </a:r>
          </a:p>
          <a:p>
            <a:pPr marL="285750" indent="-285750">
              <a:buFont typeface="Arial" panose="020B0604020202020204" pitchFamily="34" charset="0"/>
              <a:buChar char="•"/>
            </a:pPr>
            <a:r>
              <a:rPr lang="en-US" sz="2400" dirty="0"/>
              <a:t>Eventually children use contextual information even when other emotional information is vague or conflicting.</a:t>
            </a:r>
          </a:p>
          <a:p>
            <a:endParaRPr lang="en-US" dirty="0"/>
          </a:p>
        </p:txBody>
      </p:sp>
    </p:spTree>
    <p:extLst>
      <p:ext uri="{BB962C8B-B14F-4D97-AF65-F5344CB8AC3E}">
        <p14:creationId xmlns:p14="http://schemas.microsoft.com/office/powerpoint/2010/main" val="29799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A6A7-51A2-C14C-8EF0-058789D44816}"/>
              </a:ext>
            </a:extLst>
          </p:cNvPr>
          <p:cNvSpPr>
            <a:spLocks noGrp="1"/>
          </p:cNvSpPr>
          <p:nvPr>
            <p:ph type="title"/>
          </p:nvPr>
        </p:nvSpPr>
        <p:spPr>
          <a:xfrm>
            <a:off x="457200" y="411163"/>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Social-Emotional Development</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Content Placeholder 2"/>
          <p:cNvSpPr>
            <a:spLocks noGrp="1"/>
          </p:cNvSpPr>
          <p:nvPr>
            <p:ph idx="1"/>
          </p:nvPr>
        </p:nvSpPr>
        <p:spPr/>
        <p:txBody>
          <a:bodyPr>
            <a:normAutofit/>
          </a:bodyPr>
          <a:lstStyle/>
          <a:p>
            <a:r>
              <a:rPr lang="en-US" dirty="0"/>
              <a:t>Questions about the constructs we highlighted or this domain in general?</a:t>
            </a:r>
          </a:p>
          <a:p>
            <a:endParaRPr lang="en-US" dirty="0"/>
          </a:p>
          <a:p>
            <a:endParaRPr lang="en-US" dirty="0"/>
          </a:p>
          <a:p>
            <a:endParaRPr lang="en-US" dirty="0"/>
          </a:p>
          <a:p>
            <a:endParaRPr lang="en-US" dirty="0"/>
          </a:p>
        </p:txBody>
      </p:sp>
      <p:pic>
        <p:nvPicPr>
          <p:cNvPr id="4" name="Picture 3" descr="K-3 FormAssessLogo.jpg" title="K-3 FormAssessLogo.jpg"/>
          <p:cNvPicPr/>
          <p:nvPr/>
        </p:nvPicPr>
        <p:blipFill>
          <a:blip r:embed="rId3" cstate="print"/>
          <a:stretch>
            <a:fillRect/>
          </a:stretch>
        </p:blipFill>
        <p:spPr>
          <a:xfrm>
            <a:off x="283923" y="6172200"/>
            <a:ext cx="1697278" cy="559473"/>
          </a:xfrm>
          <a:prstGeom prst="rect">
            <a:avLst/>
          </a:prstGeom>
        </p:spPr>
      </p:pic>
      <p:pic>
        <p:nvPicPr>
          <p:cNvPr id="2052" name="Picture 4" descr="https://qeryz-seohacker.netdna-ssl.com/blog/wp-content/uploads/2015/03/Best-Questions-for-Surveys.jpg" title="https://qeryz-seohacker.netdna-ssl.com/blog/wp-content/uploads/2015/03/Best-Questions-for-Survey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272" y="3219132"/>
            <a:ext cx="4419328" cy="248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7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sz="4000" dirty="0">
                <a:solidFill>
                  <a:schemeClr val="bg1">
                    <a:lumMod val="95000"/>
                  </a:schemeClr>
                </a:solidFill>
              </a:rPr>
              <a:t>K-3 Domain Overview  </a:t>
            </a:r>
          </a:p>
        </p:txBody>
      </p:sp>
      <p:graphicFrame>
        <p:nvGraphicFramePr>
          <p:cNvPr id="4" name="Content Placeholder 10" title="5 Domian Overview"/>
          <p:cNvGraphicFramePr>
            <a:graphicFrameLocks/>
          </p:cNvGraphicFramePr>
          <p:nvPr>
            <p:extLst>
              <p:ext uri="{D42A27DB-BD31-4B8C-83A1-F6EECF244321}">
                <p14:modId xmlns:p14="http://schemas.microsoft.com/office/powerpoint/2010/main" val="3111641850"/>
              </p:ext>
            </p:extLst>
          </p:nvPr>
        </p:nvGraphicFramePr>
        <p:xfrm>
          <a:off x="533400" y="1502898"/>
          <a:ext cx="7772400" cy="4631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title="Picture of a girl"/>
          <p:cNvPicPr>
            <a:picLocks noChangeAspect="1"/>
          </p:cNvPicPr>
          <p:nvPr/>
        </p:nvPicPr>
        <p:blipFill rotWithShape="1">
          <a:blip r:embed="rId8">
            <a:extLst>
              <a:ext uri="{28A0092B-C50C-407E-A947-70E740481C1C}">
                <a14:useLocalDpi xmlns:a14="http://schemas.microsoft.com/office/drawing/2010/main" val="0"/>
              </a:ext>
            </a:extLst>
          </a:blip>
          <a:srcRect r="52547"/>
          <a:stretch/>
        </p:blipFill>
        <p:spPr>
          <a:xfrm>
            <a:off x="3335491" y="2752904"/>
            <a:ext cx="2168218" cy="3381205"/>
          </a:xfrm>
          <a:prstGeom prst="rect">
            <a:avLst/>
          </a:prstGeom>
        </p:spPr>
      </p:pic>
      <p:pic>
        <p:nvPicPr>
          <p:cNvPr id="6" name="Picture 5" title="K-3 Formative Assessment Picture"/>
          <p:cNvPicPr>
            <a:picLocks noChangeAspect="1"/>
          </p:cNvPicPr>
          <p:nvPr/>
        </p:nvPicPr>
        <p:blipFill>
          <a:blip r:embed="rId9"/>
          <a:stretch>
            <a:fillRect/>
          </a:stretch>
        </p:blipFill>
        <p:spPr>
          <a:xfrm>
            <a:off x="232353" y="6034084"/>
            <a:ext cx="1694835" cy="554784"/>
          </a:xfrm>
          <a:prstGeom prst="rect">
            <a:avLst/>
          </a:prstGeom>
        </p:spPr>
      </p:pic>
    </p:spTree>
    <p:extLst>
      <p:ext uri="{BB962C8B-B14F-4D97-AF65-F5344CB8AC3E}">
        <p14:creationId xmlns:p14="http://schemas.microsoft.com/office/powerpoint/2010/main" val="246840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3 Formative Assessment Picture"/>
          <p:cNvPicPr>
            <a:picLocks noChangeAspect="1"/>
          </p:cNvPicPr>
          <p:nvPr/>
        </p:nvPicPr>
        <p:blipFill>
          <a:blip r:embed="rId3"/>
          <a:stretch>
            <a:fillRect/>
          </a:stretch>
        </p:blipFill>
        <p:spPr>
          <a:xfrm>
            <a:off x="232353" y="6034084"/>
            <a:ext cx="1694835" cy="554784"/>
          </a:xfrm>
          <a:prstGeom prst="rect">
            <a:avLst/>
          </a:prstGeom>
        </p:spPr>
      </p:pic>
      <p:pic>
        <p:nvPicPr>
          <p:cNvPr id="2" name="Picture 1" descr="Mathematical Patterns"/>
          <p:cNvPicPr>
            <a:picLocks noChangeAspect="1"/>
          </p:cNvPicPr>
          <p:nvPr/>
        </p:nvPicPr>
        <p:blipFill>
          <a:blip r:embed="rId4"/>
          <a:stretch>
            <a:fillRect/>
          </a:stretch>
        </p:blipFill>
        <p:spPr>
          <a:xfrm>
            <a:off x="2085200" y="1723644"/>
            <a:ext cx="5251032" cy="3528391"/>
          </a:xfrm>
          <a:prstGeom prst="rect">
            <a:avLst/>
          </a:prstGeom>
        </p:spPr>
      </p:pic>
      <p:sp>
        <p:nvSpPr>
          <p:cNvPr id="3" name="Title 2">
            <a:extLst>
              <a:ext uri="{FF2B5EF4-FFF2-40B4-BE49-F238E27FC236}">
                <a16:creationId xmlns:a16="http://schemas.microsoft.com/office/drawing/2014/main" id="{45121A49-2C66-3845-8073-7ACE446FC314}"/>
              </a:ext>
            </a:extLst>
          </p:cNvPr>
          <p:cNvSpPr>
            <a:spLocks noGrp="1"/>
          </p:cNvSpPr>
          <p:nvPr>
            <p:ph type="title"/>
          </p:nvPr>
        </p:nvSpPr>
        <p:spPr>
          <a:xfrm>
            <a:off x="457200" y="395478"/>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Cognitive Development</a:t>
            </a:r>
            <a:r>
              <a:rPr lang="en-US" dirty="0">
                <a:solidFill>
                  <a:schemeClr val="bg1">
                    <a:lumMod val="95000"/>
                  </a:schemeClr>
                </a:solidFill>
              </a:rPr>
              <a:t/>
            </a:r>
            <a:br>
              <a:rPr lang="en-US" dirty="0">
                <a:solidFill>
                  <a:schemeClr val="bg1">
                    <a:lumMod val="95000"/>
                  </a:schemeClr>
                </a:solidFill>
              </a:rPr>
            </a:br>
            <a:endParaRPr lang="en-US" dirty="0"/>
          </a:p>
        </p:txBody>
      </p:sp>
    </p:spTree>
    <p:extLst>
      <p:ext uri="{BB962C8B-B14F-4D97-AF65-F5344CB8AC3E}">
        <p14:creationId xmlns:p14="http://schemas.microsoft.com/office/powerpoint/2010/main" val="1128377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3 Formative Assessment Picture"/>
          <p:cNvPicPr>
            <a:picLocks noChangeAspect="1"/>
          </p:cNvPicPr>
          <p:nvPr/>
        </p:nvPicPr>
        <p:blipFill>
          <a:blip r:embed="rId3"/>
          <a:stretch>
            <a:fillRect/>
          </a:stretch>
        </p:blipFill>
        <p:spPr>
          <a:xfrm>
            <a:off x="232353" y="6034084"/>
            <a:ext cx="1694835" cy="554784"/>
          </a:xfrm>
          <a:prstGeom prst="rect">
            <a:avLst/>
          </a:prstGeom>
        </p:spPr>
      </p:pic>
      <p:sp>
        <p:nvSpPr>
          <p:cNvPr id="2" name="Title 1">
            <a:extLst>
              <a:ext uri="{FF2B5EF4-FFF2-40B4-BE49-F238E27FC236}">
                <a16:creationId xmlns:a16="http://schemas.microsoft.com/office/drawing/2014/main" id="{BD8CF6A4-7BB7-F24C-ACD6-7E1584E05316}"/>
              </a:ext>
            </a:extLst>
          </p:cNvPr>
          <p:cNvSpPr>
            <a:spLocks noGrp="1"/>
          </p:cNvSpPr>
          <p:nvPr>
            <p:ph type="title"/>
          </p:nvPr>
        </p:nvSpPr>
        <p:spPr>
          <a:xfrm>
            <a:off x="457200" y="383968"/>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r>
              <a:rPr lang="en-US" dirty="0">
                <a:solidFill>
                  <a:schemeClr val="bg1">
                    <a:lumMod val="95000"/>
                  </a:schemeClr>
                </a:solidFill>
              </a:rPr>
              <a:t/>
            </a:r>
            <a:br>
              <a:rPr lang="en-US" dirty="0">
                <a:solidFill>
                  <a:schemeClr val="bg1">
                    <a:lumMod val="95000"/>
                  </a:schemeClr>
                </a:solidFill>
              </a:rPr>
            </a:br>
            <a:endParaRPr lang="en-US" dirty="0">
              <a:solidFill>
                <a:schemeClr val="tx2"/>
              </a:solidFill>
            </a:endParaRPr>
          </a:p>
        </p:txBody>
      </p:sp>
      <p:sp>
        <p:nvSpPr>
          <p:cNvPr id="5" name="Content Placeholder 2"/>
          <p:cNvSpPr>
            <a:spLocks noGrp="1"/>
          </p:cNvSpPr>
          <p:nvPr>
            <p:ph idx="1"/>
          </p:nvPr>
        </p:nvSpPr>
        <p:spPr/>
        <p:txBody>
          <a:bodyPr>
            <a:normAutofit/>
          </a:bodyPr>
          <a:lstStyle/>
          <a:p>
            <a:pPr marL="0" lvl="0" indent="0" algn="ctr">
              <a:buNone/>
            </a:pPr>
            <a:r>
              <a:rPr lang="en-US" b="1" dirty="0"/>
              <a:t>Alignment with the Common Core</a:t>
            </a:r>
          </a:p>
          <a:p>
            <a:pPr marL="228600" lvl="0" indent="-228600">
              <a:buFont typeface="Arial" panose="020B0604020202020204" pitchFamily="34" charset="0"/>
              <a:buChar char="•"/>
            </a:pPr>
            <a:r>
              <a:rPr lang="en-US" sz="2400" dirty="0"/>
              <a:t>3.OA.9—Identify arithmetic </a:t>
            </a:r>
            <a:r>
              <a:rPr lang="en-US" sz="2400" b="1" dirty="0"/>
              <a:t>patterns </a:t>
            </a:r>
            <a:r>
              <a:rPr lang="en-US" sz="2400" dirty="0"/>
              <a:t>(including patterns in the addition or multiplication tables) and explain them using properties of operations.</a:t>
            </a:r>
          </a:p>
          <a:p>
            <a:pPr marL="0" lvl="0" indent="0">
              <a:buNone/>
            </a:pPr>
            <a:endParaRPr lang="en-US" sz="2400" dirty="0"/>
          </a:p>
          <a:p>
            <a:pPr marL="228600" lvl="0" indent="-228600">
              <a:buFont typeface="Arial" panose="020B0604020202020204" pitchFamily="34" charset="0"/>
              <a:buChar char="•"/>
            </a:pPr>
            <a:r>
              <a:rPr lang="en-US" sz="2400" dirty="0"/>
              <a:t>4.OA.5—Generate a number or shape </a:t>
            </a:r>
            <a:r>
              <a:rPr lang="en-US" sz="2400" b="1" dirty="0"/>
              <a:t>pattern</a:t>
            </a:r>
            <a:r>
              <a:rPr lang="en-US" sz="2400" dirty="0"/>
              <a:t> that follows a given rule.  Identify apparent features of the pattern that were not explicit in the rule itself.  </a:t>
            </a:r>
          </a:p>
          <a:p>
            <a:pPr marL="344488" indent="-344488">
              <a:buFont typeface="Arial" panose="020B0604020202020204" pitchFamily="34" charset="0"/>
              <a:buChar char="•"/>
            </a:pPr>
            <a:endParaRPr lang="en-US" dirty="0"/>
          </a:p>
        </p:txBody>
      </p:sp>
    </p:spTree>
    <p:extLst>
      <p:ext uri="{BB962C8B-B14F-4D97-AF65-F5344CB8AC3E}">
        <p14:creationId xmlns:p14="http://schemas.microsoft.com/office/powerpoint/2010/main" val="1807582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3 Formative Assessment Picture"/>
          <p:cNvPicPr>
            <a:picLocks noChangeAspect="1"/>
          </p:cNvPicPr>
          <p:nvPr/>
        </p:nvPicPr>
        <p:blipFill>
          <a:blip r:embed="rId3"/>
          <a:stretch>
            <a:fillRect/>
          </a:stretch>
        </p:blipFill>
        <p:spPr>
          <a:xfrm>
            <a:off x="232353" y="6034084"/>
            <a:ext cx="1694835" cy="554784"/>
          </a:xfrm>
          <a:prstGeom prst="rect">
            <a:avLst/>
          </a:prstGeom>
        </p:spPr>
      </p:pic>
      <p:sp>
        <p:nvSpPr>
          <p:cNvPr id="2" name="Title 1">
            <a:extLst>
              <a:ext uri="{FF2B5EF4-FFF2-40B4-BE49-F238E27FC236}">
                <a16:creationId xmlns:a16="http://schemas.microsoft.com/office/drawing/2014/main" id="{777BD97B-6637-DA4A-82BD-3B526F46A822}"/>
              </a:ext>
            </a:extLst>
          </p:cNvPr>
          <p:cNvSpPr>
            <a:spLocks noGrp="1"/>
          </p:cNvSpPr>
          <p:nvPr>
            <p:ph type="title"/>
          </p:nvPr>
        </p:nvSpPr>
        <p:spPr>
          <a:xfrm>
            <a:off x="457200" y="457200"/>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r>
              <a:rPr lang="en-US" dirty="0">
                <a:solidFill>
                  <a:schemeClr val="bg1">
                    <a:lumMod val="95000"/>
                  </a:schemeClr>
                </a:solidFill>
              </a:rPr>
              <a:t/>
            </a:r>
            <a:br>
              <a:rPr lang="en-US" dirty="0">
                <a:solidFill>
                  <a:schemeClr val="bg1">
                    <a:lumMod val="95000"/>
                  </a:schemeClr>
                </a:solidFill>
              </a:rPr>
            </a:br>
            <a:endParaRPr lang="en-US" dirty="0"/>
          </a:p>
        </p:txBody>
      </p:sp>
      <p:sp>
        <p:nvSpPr>
          <p:cNvPr id="5" name="Content Placeholder 2"/>
          <p:cNvSpPr>
            <a:spLocks noGrp="1"/>
          </p:cNvSpPr>
          <p:nvPr>
            <p:ph idx="1"/>
          </p:nvPr>
        </p:nvSpPr>
        <p:spPr/>
        <p:txBody>
          <a:bodyPr>
            <a:normAutofit/>
          </a:bodyPr>
          <a:lstStyle/>
          <a:p>
            <a:pPr marL="0" lvl="0" indent="0" algn="ctr">
              <a:buNone/>
            </a:pPr>
            <a:r>
              <a:rPr lang="en-US" b="1" dirty="0"/>
              <a:t>Alignment with the Common Core</a:t>
            </a:r>
          </a:p>
          <a:p>
            <a:r>
              <a:rPr lang="en-US" dirty="0"/>
              <a:t>Standards for Mathematical Practices</a:t>
            </a:r>
          </a:p>
          <a:p>
            <a:pPr marL="571500" lvl="1" indent="-314325">
              <a:buClr>
                <a:schemeClr val="tx1"/>
              </a:buClr>
              <a:buFont typeface="Calibri" panose="020F0502020204030204" pitchFamily="34" charset="0"/>
              <a:buChar char="‒"/>
            </a:pPr>
            <a:r>
              <a:rPr lang="en-US" dirty="0"/>
              <a:t>“Describe varieties of expertise that mathematics educators at all levels should seek to develop in their students.”</a:t>
            </a:r>
          </a:p>
        </p:txBody>
      </p:sp>
    </p:spTree>
    <p:extLst>
      <p:ext uri="{BB962C8B-B14F-4D97-AF65-F5344CB8AC3E}">
        <p14:creationId xmlns:p14="http://schemas.microsoft.com/office/powerpoint/2010/main" val="75586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327C-C17A-7F4C-B060-21D92E5928E1}"/>
              </a:ext>
            </a:extLst>
          </p:cNvPr>
          <p:cNvSpPr>
            <a:spLocks noGrp="1"/>
          </p:cNvSpPr>
          <p:nvPr>
            <p:ph type="title"/>
          </p:nvPr>
        </p:nvSpPr>
        <p:spPr>
          <a:xfrm>
            <a:off x="457200" y="394054"/>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r>
              <a:rPr lang="en-US" dirty="0">
                <a:solidFill>
                  <a:schemeClr val="bg1">
                    <a:lumMod val="95000"/>
                  </a:schemeClr>
                </a:solidFill>
              </a:rPr>
              <a:t/>
            </a:r>
            <a:br>
              <a:rPr lang="en-US" dirty="0">
                <a:solidFill>
                  <a:schemeClr val="bg1">
                    <a:lumMod val="95000"/>
                  </a:schemeClr>
                </a:solidFill>
              </a:rPr>
            </a:br>
            <a:endParaRPr lang="en-US" dirty="0"/>
          </a:p>
        </p:txBody>
      </p:sp>
      <p:sp>
        <p:nvSpPr>
          <p:cNvPr id="5" name="Content Placeholder 2"/>
          <p:cNvSpPr>
            <a:spLocks noGrp="1"/>
          </p:cNvSpPr>
          <p:nvPr>
            <p:ph idx="1"/>
          </p:nvPr>
        </p:nvSpPr>
        <p:spPr/>
        <p:txBody>
          <a:bodyPr>
            <a:normAutofit/>
          </a:bodyPr>
          <a:lstStyle/>
          <a:p>
            <a:pPr marL="0" lvl="0" indent="0" algn="ctr">
              <a:buNone/>
            </a:pPr>
            <a:r>
              <a:rPr lang="en-US" b="1" dirty="0"/>
              <a:t>Alignment with the Common Core</a:t>
            </a:r>
          </a:p>
          <a:p>
            <a:pPr marL="0" lvl="0" indent="0" algn="ctr">
              <a:buNone/>
            </a:pPr>
            <a:endParaRPr lang="en-US" b="1" dirty="0"/>
          </a:p>
        </p:txBody>
      </p:sp>
      <p:graphicFrame>
        <p:nvGraphicFramePr>
          <p:cNvPr id="8" name="Table 7" descr="Mathematical practices and patterns"/>
          <p:cNvGraphicFramePr>
            <a:graphicFrameLocks noGrp="1"/>
          </p:cNvGraphicFramePr>
          <p:nvPr>
            <p:extLst>
              <p:ext uri="{D42A27DB-BD31-4B8C-83A1-F6EECF244321}">
                <p14:modId xmlns:p14="http://schemas.microsoft.com/office/powerpoint/2010/main" val="1476805723"/>
              </p:ext>
            </p:extLst>
          </p:nvPr>
        </p:nvGraphicFramePr>
        <p:xfrm>
          <a:off x="609600" y="2125980"/>
          <a:ext cx="8228173" cy="4257950"/>
        </p:xfrm>
        <a:graphic>
          <a:graphicData uri="http://schemas.openxmlformats.org/drawingml/2006/table">
            <a:tbl>
              <a:tblPr firstRow="1" bandRow="1">
                <a:tableStyleId>{5C22544A-7EE6-4342-B048-85BDC9FD1C3A}</a:tableStyleId>
              </a:tblPr>
              <a:tblGrid>
                <a:gridCol w="3526360">
                  <a:extLst>
                    <a:ext uri="{9D8B030D-6E8A-4147-A177-3AD203B41FA5}">
                      <a16:colId xmlns:a16="http://schemas.microsoft.com/office/drawing/2014/main" val="2632104278"/>
                    </a:ext>
                  </a:extLst>
                </a:gridCol>
                <a:gridCol w="4701813">
                  <a:extLst>
                    <a:ext uri="{9D8B030D-6E8A-4147-A177-3AD203B41FA5}">
                      <a16:colId xmlns:a16="http://schemas.microsoft.com/office/drawing/2014/main" val="1442954272"/>
                    </a:ext>
                  </a:extLst>
                </a:gridCol>
              </a:tblGrid>
              <a:tr h="630830">
                <a:tc>
                  <a:txBody>
                    <a:bodyPr/>
                    <a:lstStyle/>
                    <a:p>
                      <a:pPr algn="l"/>
                      <a:r>
                        <a:rPr lang="en-US" sz="1600" dirty="0"/>
                        <a:t>Mathematical</a:t>
                      </a:r>
                      <a:r>
                        <a:rPr lang="en-US" sz="1600" baseline="0" dirty="0"/>
                        <a:t> practice</a:t>
                      </a:r>
                      <a:endParaRPr lang="en-US" sz="1600" dirty="0"/>
                    </a:p>
                  </a:txBody>
                  <a:tcPr anchor="ctr"/>
                </a:tc>
                <a:tc>
                  <a:txBody>
                    <a:bodyPr/>
                    <a:lstStyle/>
                    <a:p>
                      <a:pPr algn="l"/>
                      <a:r>
                        <a:rPr lang="en-US" sz="1600" dirty="0"/>
                        <a:t>How this is</a:t>
                      </a:r>
                      <a:r>
                        <a:rPr lang="en-US" sz="1600" baseline="0" dirty="0"/>
                        <a:t> shown in mathematical patterns</a:t>
                      </a:r>
                      <a:endParaRPr lang="en-US" sz="1600" dirty="0"/>
                    </a:p>
                  </a:txBody>
                  <a:tcPr anchor="ctr"/>
                </a:tc>
                <a:extLst>
                  <a:ext uri="{0D108BD9-81ED-4DB2-BD59-A6C34878D82A}">
                    <a16:rowId xmlns:a16="http://schemas.microsoft.com/office/drawing/2014/main" val="2637300330"/>
                  </a:ext>
                </a:extLst>
              </a:tr>
              <a:tr h="562914">
                <a:tc>
                  <a:txBody>
                    <a:bodyPr/>
                    <a:lstStyle/>
                    <a:p>
                      <a:pPr marL="0" marR="0" lvl="2" indent="0" algn="l" defTabSz="514350" rtl="0" eaLnBrk="1" fontAlgn="auto" latinLnBrk="0" hangingPunct="1">
                        <a:lnSpc>
                          <a:spcPct val="100000"/>
                        </a:lnSpc>
                        <a:spcBef>
                          <a:spcPts val="0"/>
                        </a:spcBef>
                        <a:spcAft>
                          <a:spcPts val="0"/>
                        </a:spcAft>
                        <a:buClrTx/>
                        <a:buSzTx/>
                        <a:buFontTx/>
                        <a:buNone/>
                        <a:tabLst/>
                        <a:defRPr/>
                      </a:pPr>
                      <a:r>
                        <a:rPr lang="en-US" sz="1600" dirty="0"/>
                        <a:t>CCSS.Math.Practice.MP2 – Reason abstractly and quantitatively.</a:t>
                      </a:r>
                    </a:p>
                  </a:txBody>
                  <a:tcPr anchor="ctr"/>
                </a:tc>
                <a:tc>
                  <a:txBody>
                    <a:bodyPr/>
                    <a:lstStyle/>
                    <a:p>
                      <a:pPr algn="l"/>
                      <a:r>
                        <a:rPr lang="en-US" sz="1600" dirty="0"/>
                        <a:t>Children</a:t>
                      </a:r>
                      <a:r>
                        <a:rPr lang="en-US" sz="1600" baseline="0" dirty="0"/>
                        <a:t> represent variables and quantities using symbols and move back and forth between symbols and their referents.</a:t>
                      </a:r>
                      <a:endParaRPr lang="en-US" sz="1600" dirty="0"/>
                    </a:p>
                  </a:txBody>
                  <a:tcPr anchor="ctr"/>
                </a:tc>
                <a:extLst>
                  <a:ext uri="{0D108BD9-81ED-4DB2-BD59-A6C34878D82A}">
                    <a16:rowId xmlns:a16="http://schemas.microsoft.com/office/drawing/2014/main" val="246953216"/>
                  </a:ext>
                </a:extLst>
              </a:tr>
              <a:tr h="562914">
                <a:tc>
                  <a:txBody>
                    <a:bodyPr/>
                    <a:lstStyle/>
                    <a:p>
                      <a:pPr marL="0" marR="0" lvl="2" indent="0" algn="l" defTabSz="514350" rtl="0" eaLnBrk="1" fontAlgn="auto" latinLnBrk="0" hangingPunct="1">
                        <a:lnSpc>
                          <a:spcPct val="100000"/>
                        </a:lnSpc>
                        <a:spcBef>
                          <a:spcPts val="0"/>
                        </a:spcBef>
                        <a:spcAft>
                          <a:spcPts val="0"/>
                        </a:spcAft>
                        <a:buClrTx/>
                        <a:buSzTx/>
                        <a:buFontTx/>
                        <a:buNone/>
                        <a:tabLst/>
                        <a:defRPr/>
                      </a:pPr>
                      <a:r>
                        <a:rPr lang="en-US" sz="1600" dirty="0"/>
                        <a:t>CCSS.Math.Practice.MP3 – Construct viable arguments and critique the reasoning of others.</a:t>
                      </a:r>
                    </a:p>
                  </a:txBody>
                  <a:tcPr anchor="ctr"/>
                </a:tc>
                <a:tc>
                  <a:txBody>
                    <a:bodyPr/>
                    <a:lstStyle/>
                    <a:p>
                      <a:pPr algn="l"/>
                      <a:r>
                        <a:rPr lang="en-US" sz="1600" dirty="0"/>
                        <a:t>Construct</a:t>
                      </a:r>
                      <a:r>
                        <a:rPr lang="en-US" sz="1600" baseline="0" dirty="0"/>
                        <a:t> rules (recursive and functional) and communicate them to others.</a:t>
                      </a:r>
                      <a:endParaRPr lang="en-US" sz="1600" dirty="0"/>
                    </a:p>
                  </a:txBody>
                  <a:tcPr anchor="ctr"/>
                </a:tc>
                <a:extLst>
                  <a:ext uri="{0D108BD9-81ED-4DB2-BD59-A6C34878D82A}">
                    <a16:rowId xmlns:a16="http://schemas.microsoft.com/office/drawing/2014/main" val="380928141"/>
                  </a:ext>
                </a:extLst>
              </a:tr>
              <a:tr h="562914">
                <a:tc>
                  <a:txBody>
                    <a:bodyPr/>
                    <a:lstStyle/>
                    <a:p>
                      <a:pPr marL="0" marR="0" lvl="2" indent="0" algn="l" defTabSz="514350" rtl="0" eaLnBrk="1" fontAlgn="auto" latinLnBrk="0" hangingPunct="1">
                        <a:lnSpc>
                          <a:spcPct val="100000"/>
                        </a:lnSpc>
                        <a:spcBef>
                          <a:spcPts val="0"/>
                        </a:spcBef>
                        <a:spcAft>
                          <a:spcPts val="0"/>
                        </a:spcAft>
                        <a:buClrTx/>
                        <a:buSzTx/>
                        <a:buFontTx/>
                        <a:buNone/>
                        <a:tabLst/>
                        <a:defRPr/>
                      </a:pPr>
                      <a:r>
                        <a:rPr lang="en-US" sz="1600" dirty="0"/>
                        <a:t>CCSS.Math.Practice.MP4 – Model with mathematics.</a:t>
                      </a:r>
                    </a:p>
                  </a:txBody>
                  <a:tcPr anchor="ctr"/>
                </a:tc>
                <a:tc>
                  <a:txBody>
                    <a:bodyPr/>
                    <a:lstStyle/>
                    <a:p>
                      <a:pPr algn="l"/>
                      <a:r>
                        <a:rPr lang="en-US" sz="1600" dirty="0"/>
                        <a:t>Create T-charts and equations</a:t>
                      </a:r>
                      <a:r>
                        <a:rPr lang="en-US" sz="1600" baseline="0" dirty="0"/>
                        <a:t> to model spatial growing patterns.</a:t>
                      </a:r>
                      <a:endParaRPr lang="en-US" sz="1600" dirty="0"/>
                    </a:p>
                  </a:txBody>
                  <a:tcPr anchor="ctr"/>
                </a:tc>
                <a:extLst>
                  <a:ext uri="{0D108BD9-81ED-4DB2-BD59-A6C34878D82A}">
                    <a16:rowId xmlns:a16="http://schemas.microsoft.com/office/drawing/2014/main" val="1231117650"/>
                  </a:ext>
                </a:extLst>
              </a:tr>
              <a:tr h="562914">
                <a:tc>
                  <a:txBody>
                    <a:bodyPr/>
                    <a:lstStyle/>
                    <a:p>
                      <a:pPr marL="0" marR="0" lvl="2" indent="0" algn="l" defTabSz="514350" rtl="0" eaLnBrk="1" fontAlgn="auto" latinLnBrk="0" hangingPunct="1">
                        <a:lnSpc>
                          <a:spcPct val="100000"/>
                        </a:lnSpc>
                        <a:spcBef>
                          <a:spcPts val="0"/>
                        </a:spcBef>
                        <a:spcAft>
                          <a:spcPts val="0"/>
                        </a:spcAft>
                        <a:buClrTx/>
                        <a:buSzTx/>
                        <a:buFontTx/>
                        <a:buNone/>
                        <a:tabLst/>
                        <a:defRPr/>
                      </a:pPr>
                      <a:r>
                        <a:rPr lang="en-US" sz="1600" dirty="0"/>
                        <a:t>CCSS.Math.Practice.MP5 – Use appropriate tools strategically.</a:t>
                      </a:r>
                    </a:p>
                  </a:txBody>
                  <a:tcPr anchor="ctr"/>
                </a:tc>
                <a:tc>
                  <a:txBody>
                    <a:bodyPr/>
                    <a:lstStyle/>
                    <a:p>
                      <a:pPr algn="l"/>
                      <a:r>
                        <a:rPr lang="en-US" sz="1600" dirty="0"/>
                        <a:t>Use</a:t>
                      </a:r>
                      <a:r>
                        <a:rPr lang="en-US" sz="1600" baseline="0" dirty="0"/>
                        <a:t> pencil and paper to create T-charts, use calculators to apply rules to determine far steps. </a:t>
                      </a:r>
                      <a:endParaRPr lang="en-US" sz="1600" dirty="0"/>
                    </a:p>
                  </a:txBody>
                  <a:tcPr anchor="ctr"/>
                </a:tc>
                <a:extLst>
                  <a:ext uri="{0D108BD9-81ED-4DB2-BD59-A6C34878D82A}">
                    <a16:rowId xmlns:a16="http://schemas.microsoft.com/office/drawing/2014/main" val="1939338820"/>
                  </a:ext>
                </a:extLst>
              </a:tr>
              <a:tr h="562914">
                <a:tc>
                  <a:txBody>
                    <a:bodyPr/>
                    <a:lstStyle/>
                    <a:p>
                      <a:pPr marL="0" marR="0" lvl="2" indent="0" algn="l" defTabSz="514350" rtl="0" eaLnBrk="1" fontAlgn="auto" latinLnBrk="0" hangingPunct="1">
                        <a:lnSpc>
                          <a:spcPct val="100000"/>
                        </a:lnSpc>
                        <a:spcBef>
                          <a:spcPts val="0"/>
                        </a:spcBef>
                        <a:spcAft>
                          <a:spcPts val="0"/>
                        </a:spcAft>
                        <a:buClrTx/>
                        <a:buSzTx/>
                        <a:buFontTx/>
                        <a:buNone/>
                        <a:tabLst/>
                        <a:defRPr/>
                      </a:pPr>
                      <a:r>
                        <a:rPr lang="en-US" sz="1600" dirty="0"/>
                        <a:t>CCSS.Math.Practice.MP7 – Look for and make use of structure.</a:t>
                      </a:r>
                    </a:p>
                  </a:txBody>
                  <a:tcPr anchor="ctr"/>
                </a:tc>
                <a:tc>
                  <a:txBody>
                    <a:bodyPr/>
                    <a:lstStyle/>
                    <a:p>
                      <a:pPr algn="l"/>
                      <a:r>
                        <a:rPr lang="en-US" sz="1600" dirty="0"/>
                        <a:t>Recognize</a:t>
                      </a:r>
                      <a:r>
                        <a:rPr lang="en-US" sz="1600" baseline="0" dirty="0"/>
                        <a:t> repeating patterns, recognize spatial growing patterns, and recognize numerical growing patterns.</a:t>
                      </a:r>
                      <a:endParaRPr lang="en-US" sz="1600" dirty="0"/>
                    </a:p>
                  </a:txBody>
                  <a:tcPr anchor="ctr"/>
                </a:tc>
                <a:extLst>
                  <a:ext uri="{0D108BD9-81ED-4DB2-BD59-A6C34878D82A}">
                    <a16:rowId xmlns:a16="http://schemas.microsoft.com/office/drawing/2014/main" val="2790770026"/>
                  </a:ext>
                </a:extLst>
              </a:tr>
            </a:tbl>
          </a:graphicData>
        </a:graphic>
      </p:graphicFrame>
      <p:pic>
        <p:nvPicPr>
          <p:cNvPr id="9" name="Picture 8" descr="K-3 Formative Assessment Picture">
            <a:extLst>
              <a:ext uri="{FF2B5EF4-FFF2-40B4-BE49-F238E27FC236}">
                <a16:creationId xmlns:a16="http://schemas.microsoft.com/office/drawing/2014/main" id="{56E04C0B-1645-49B7-B330-F0BECD2F537B}"/>
              </a:ext>
            </a:extLst>
          </p:cNvPr>
          <p:cNvPicPr>
            <a:picLocks noChangeAspect="1"/>
          </p:cNvPicPr>
          <p:nvPr/>
        </p:nvPicPr>
        <p:blipFill>
          <a:blip r:embed="rId3"/>
          <a:stretch>
            <a:fillRect/>
          </a:stretch>
        </p:blipFill>
        <p:spPr>
          <a:xfrm>
            <a:off x="0" y="6252455"/>
            <a:ext cx="1694835" cy="554784"/>
          </a:xfrm>
          <a:prstGeom prst="rect">
            <a:avLst/>
          </a:prstGeom>
        </p:spPr>
      </p:pic>
    </p:spTree>
    <p:extLst>
      <p:ext uri="{BB962C8B-B14F-4D97-AF65-F5344CB8AC3E}">
        <p14:creationId xmlns:p14="http://schemas.microsoft.com/office/powerpoint/2010/main" val="647856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3 Formative Assessment Picture"/>
          <p:cNvPicPr>
            <a:picLocks noChangeAspect="1"/>
          </p:cNvPicPr>
          <p:nvPr/>
        </p:nvPicPr>
        <p:blipFill>
          <a:blip r:embed="rId3"/>
          <a:stretch>
            <a:fillRect/>
          </a:stretch>
        </p:blipFill>
        <p:spPr>
          <a:xfrm>
            <a:off x="232353" y="6034084"/>
            <a:ext cx="1694835" cy="554784"/>
          </a:xfrm>
          <a:prstGeom prst="rect">
            <a:avLst/>
          </a:prstGeom>
        </p:spPr>
      </p:pic>
      <p:sp>
        <p:nvSpPr>
          <p:cNvPr id="2" name="Title 1">
            <a:extLst>
              <a:ext uri="{FF2B5EF4-FFF2-40B4-BE49-F238E27FC236}">
                <a16:creationId xmlns:a16="http://schemas.microsoft.com/office/drawing/2014/main" id="{CE0F78EC-9BCE-374F-9F30-B2C14182CB25}"/>
              </a:ext>
            </a:extLst>
          </p:cNvPr>
          <p:cNvSpPr>
            <a:spLocks noGrp="1"/>
          </p:cNvSpPr>
          <p:nvPr>
            <p:ph type="title"/>
          </p:nvPr>
        </p:nvSpPr>
        <p:spPr>
          <a:xfrm>
            <a:off x="457200" y="457200"/>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r>
              <a:rPr lang="en-US" dirty="0">
                <a:solidFill>
                  <a:schemeClr val="bg1">
                    <a:lumMod val="95000"/>
                  </a:schemeClr>
                </a:solidFill>
              </a:rPr>
              <a:t/>
            </a:r>
            <a:br>
              <a:rPr lang="en-US" dirty="0">
                <a:solidFill>
                  <a:schemeClr val="bg1">
                    <a:lumMod val="95000"/>
                  </a:schemeClr>
                </a:solidFill>
              </a:rPr>
            </a:br>
            <a:endParaRPr lang="en-US" dirty="0"/>
          </a:p>
        </p:txBody>
      </p:sp>
      <p:sp>
        <p:nvSpPr>
          <p:cNvPr id="5" name="Content Placeholder 2"/>
          <p:cNvSpPr>
            <a:spLocks noGrp="1"/>
          </p:cNvSpPr>
          <p:nvPr>
            <p:ph idx="1"/>
          </p:nvPr>
        </p:nvSpPr>
        <p:spPr/>
        <p:txBody>
          <a:bodyPr>
            <a:normAutofit/>
          </a:bodyPr>
          <a:lstStyle/>
          <a:p>
            <a:pPr marL="344488" indent="-344488"/>
            <a:r>
              <a:rPr lang="en-US" sz="2800" dirty="0"/>
              <a:t>Understanding 1</a:t>
            </a:r>
          </a:p>
          <a:p>
            <a:pPr marL="601663" lvl="2" indent="-344488">
              <a:buFont typeface="Calibri" panose="020F0502020204030204" pitchFamily="34" charset="0"/>
              <a:buChar char="−"/>
            </a:pPr>
            <a:r>
              <a:rPr lang="en-US" dirty="0"/>
              <a:t>Children can look for and make use of structure in </a:t>
            </a:r>
            <a:r>
              <a:rPr lang="en-US" dirty="0">
                <a:solidFill>
                  <a:srgbClr val="C00000"/>
                </a:solidFill>
              </a:rPr>
              <a:t>sequential patterns </a:t>
            </a:r>
            <a:r>
              <a:rPr lang="en-US" dirty="0"/>
              <a:t>to understand they consist of </a:t>
            </a:r>
            <a:r>
              <a:rPr lang="en-US" dirty="0">
                <a:solidFill>
                  <a:srgbClr val="C00000"/>
                </a:solidFill>
              </a:rPr>
              <a:t>repeating units</a:t>
            </a:r>
            <a:r>
              <a:rPr lang="en-US" dirty="0"/>
              <a:t> that can be </a:t>
            </a:r>
            <a:r>
              <a:rPr lang="en-US" dirty="0">
                <a:solidFill>
                  <a:srgbClr val="C00000"/>
                </a:solidFill>
              </a:rPr>
              <a:t>duplicated, extended, and abstracted.</a:t>
            </a:r>
            <a:endParaRPr lang="en-US" dirty="0"/>
          </a:p>
          <a:p>
            <a:pPr marL="344488" indent="-344488"/>
            <a:r>
              <a:rPr lang="en-US" sz="2800" dirty="0"/>
              <a:t>Understanding 2</a:t>
            </a:r>
          </a:p>
          <a:p>
            <a:pPr marL="601663" lvl="2" indent="-344488">
              <a:buFont typeface="Calibri" panose="020F0502020204030204" pitchFamily="34" charset="0"/>
              <a:buChar char="−"/>
              <a:tabLst>
                <a:tab pos="5997575" algn="l"/>
              </a:tabLst>
            </a:pPr>
            <a:r>
              <a:rPr lang="en-US" dirty="0"/>
              <a:t>Children can look for and make use of structure in </a:t>
            </a:r>
            <a:r>
              <a:rPr lang="en-US" dirty="0">
                <a:solidFill>
                  <a:srgbClr val="C00000"/>
                </a:solidFill>
              </a:rPr>
              <a:t>growing patterns </a:t>
            </a:r>
            <a:r>
              <a:rPr lang="en-US" dirty="0"/>
              <a:t>to understand they are governed by </a:t>
            </a:r>
            <a:r>
              <a:rPr lang="en-US" dirty="0">
                <a:solidFill>
                  <a:srgbClr val="C00000"/>
                </a:solidFill>
              </a:rPr>
              <a:t>rules</a:t>
            </a:r>
            <a:r>
              <a:rPr lang="en-US" dirty="0"/>
              <a:t> that can be </a:t>
            </a:r>
            <a:r>
              <a:rPr lang="en-US" dirty="0">
                <a:solidFill>
                  <a:srgbClr val="C00000"/>
                </a:solidFill>
              </a:rPr>
              <a:t>represented verbally and symbolically</a:t>
            </a:r>
            <a:r>
              <a:rPr lang="en-US" dirty="0"/>
              <a:t>.</a:t>
            </a:r>
          </a:p>
          <a:p>
            <a:pPr marL="0" lvl="0" indent="0" algn="ctr">
              <a:buNone/>
            </a:pPr>
            <a:endParaRPr lang="en-US" b="1" dirty="0"/>
          </a:p>
        </p:txBody>
      </p:sp>
    </p:spTree>
    <p:extLst>
      <p:ext uri="{BB962C8B-B14F-4D97-AF65-F5344CB8AC3E}">
        <p14:creationId xmlns:p14="http://schemas.microsoft.com/office/powerpoint/2010/main" val="907149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3 Formative Assessment Picture"/>
          <p:cNvPicPr>
            <a:picLocks noChangeAspect="1"/>
          </p:cNvPicPr>
          <p:nvPr/>
        </p:nvPicPr>
        <p:blipFill>
          <a:blip r:embed="rId3"/>
          <a:stretch>
            <a:fillRect/>
          </a:stretch>
        </p:blipFill>
        <p:spPr>
          <a:xfrm>
            <a:off x="232353" y="6034084"/>
            <a:ext cx="1694835" cy="554784"/>
          </a:xfrm>
          <a:prstGeom prst="rect">
            <a:avLst/>
          </a:prstGeom>
        </p:spPr>
      </p:pic>
      <p:sp>
        <p:nvSpPr>
          <p:cNvPr id="2" name="Title 1">
            <a:extLst>
              <a:ext uri="{FF2B5EF4-FFF2-40B4-BE49-F238E27FC236}">
                <a16:creationId xmlns:a16="http://schemas.microsoft.com/office/drawing/2014/main" id="{D2A6C581-4CF2-D04A-AC26-FBA6C159C5D1}"/>
              </a:ext>
            </a:extLst>
          </p:cNvPr>
          <p:cNvSpPr>
            <a:spLocks noGrp="1"/>
          </p:cNvSpPr>
          <p:nvPr>
            <p:ph type="title"/>
          </p:nvPr>
        </p:nvSpPr>
        <p:spPr>
          <a:xfrm>
            <a:off x="457200" y="374029"/>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r>
              <a:rPr lang="en-US" dirty="0">
                <a:solidFill>
                  <a:schemeClr val="bg1">
                    <a:lumMod val="95000"/>
                  </a:schemeClr>
                </a:solidFill>
              </a:rPr>
              <a:t/>
            </a:r>
            <a:br>
              <a:rPr lang="en-US" dirty="0">
                <a:solidFill>
                  <a:schemeClr val="bg1">
                    <a:lumMod val="95000"/>
                  </a:schemeClr>
                </a:solidFill>
              </a:rPr>
            </a:br>
            <a:endParaRPr lang="en-US" dirty="0"/>
          </a:p>
        </p:txBody>
      </p:sp>
      <p:sp>
        <p:nvSpPr>
          <p:cNvPr id="5" name="Content Placeholder 2"/>
          <p:cNvSpPr>
            <a:spLocks noGrp="1"/>
          </p:cNvSpPr>
          <p:nvPr>
            <p:ph idx="1"/>
          </p:nvPr>
        </p:nvSpPr>
        <p:spPr/>
        <p:txBody>
          <a:bodyPr>
            <a:normAutofit/>
          </a:bodyPr>
          <a:lstStyle/>
          <a:p>
            <a:pPr marL="0" lvl="0" indent="0">
              <a:buNone/>
            </a:pPr>
            <a:r>
              <a:rPr lang="en-US" b="1" dirty="0"/>
              <a:t>Understanding 1 - Sequential Patterns</a:t>
            </a:r>
          </a:p>
          <a:p>
            <a:pPr marL="344488" indent="-344488"/>
            <a:r>
              <a:rPr lang="en-US" dirty="0"/>
              <a:t>What types of skills are we measuring?</a:t>
            </a:r>
          </a:p>
          <a:p>
            <a:pPr marL="569913" lvl="1" indent="-312738">
              <a:buClr>
                <a:schemeClr val="tx1"/>
              </a:buClr>
              <a:buFont typeface="Calibri" panose="020F0502020204030204" pitchFamily="34" charset="0"/>
              <a:buChar char="‒"/>
            </a:pPr>
            <a:r>
              <a:rPr lang="en-US" dirty="0"/>
              <a:t>Duplicating</a:t>
            </a:r>
          </a:p>
          <a:p>
            <a:pPr marL="569913" lvl="1" indent="-312738">
              <a:buClr>
                <a:schemeClr val="tx1"/>
              </a:buClr>
              <a:buFont typeface="Calibri" panose="020F0502020204030204" pitchFamily="34" charset="0"/>
              <a:buChar char="‒"/>
            </a:pPr>
            <a:r>
              <a:rPr lang="en-US" dirty="0"/>
              <a:t>Extending</a:t>
            </a:r>
          </a:p>
          <a:p>
            <a:pPr marL="569913" lvl="1" indent="-312738">
              <a:buClr>
                <a:schemeClr val="tx1"/>
              </a:buClr>
              <a:buFont typeface="Calibri" panose="020F0502020204030204" pitchFamily="34" charset="0"/>
              <a:buChar char="‒"/>
            </a:pPr>
            <a:r>
              <a:rPr lang="en-US" dirty="0"/>
              <a:t>Pattern abstraction</a:t>
            </a:r>
          </a:p>
          <a:p>
            <a:pPr marL="569913" lvl="1" indent="-312738">
              <a:buClr>
                <a:schemeClr val="tx1"/>
              </a:buClr>
              <a:buFont typeface="Calibri" panose="020F0502020204030204" pitchFamily="34" charset="0"/>
              <a:buChar char="‒"/>
            </a:pPr>
            <a:r>
              <a:rPr lang="en-US" dirty="0"/>
              <a:t>Identifying the repeating unit</a:t>
            </a:r>
          </a:p>
          <a:p>
            <a:pPr marL="0" lvl="0" indent="0">
              <a:buNone/>
            </a:pPr>
            <a:endParaRPr lang="en-US" b="1" dirty="0"/>
          </a:p>
        </p:txBody>
      </p:sp>
    </p:spTree>
    <p:extLst>
      <p:ext uri="{BB962C8B-B14F-4D97-AF65-F5344CB8AC3E}">
        <p14:creationId xmlns:p14="http://schemas.microsoft.com/office/powerpoint/2010/main" val="2954580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descr="A series of cubes"/>
          <p:cNvSpPr/>
          <p:nvPr/>
        </p:nvSpPr>
        <p:spPr>
          <a:xfrm>
            <a:off x="1898229" y="3501726"/>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Cube 4" descr="&quot;&quot;"/>
          <p:cNvSpPr/>
          <p:nvPr/>
        </p:nvSpPr>
        <p:spPr>
          <a:xfrm>
            <a:off x="2890451" y="3501727"/>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6" name="Cube 5" descr="&quot;&quot;"/>
          <p:cNvSpPr/>
          <p:nvPr/>
        </p:nvSpPr>
        <p:spPr>
          <a:xfrm>
            <a:off x="3868876" y="3501727"/>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Cube 6" descr="&quot;&quot;"/>
          <p:cNvSpPr/>
          <p:nvPr/>
        </p:nvSpPr>
        <p:spPr>
          <a:xfrm>
            <a:off x="4837574" y="3501728"/>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8" name="Cube 7" descr="&quot;&quot;"/>
          <p:cNvSpPr/>
          <p:nvPr/>
        </p:nvSpPr>
        <p:spPr>
          <a:xfrm>
            <a:off x="5773876" y="3501728"/>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Cube 8" descr="&quot;&quot;"/>
          <p:cNvSpPr/>
          <p:nvPr/>
        </p:nvSpPr>
        <p:spPr>
          <a:xfrm>
            <a:off x="6726376" y="3501729"/>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10" name="Rounded Rectangular Callout 9"/>
          <p:cNvSpPr/>
          <p:nvPr/>
        </p:nvSpPr>
        <p:spPr>
          <a:xfrm>
            <a:off x="2722310" y="2676293"/>
            <a:ext cx="3862536" cy="616142"/>
          </a:xfrm>
          <a:prstGeom prst="wedgeRoundRectCallout">
            <a:avLst>
              <a:gd name="adj1" fmla="val -81106"/>
              <a:gd name="adj2" fmla="val 549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Copy the pattern I made with these blocks!</a:t>
            </a:r>
          </a:p>
        </p:txBody>
      </p:sp>
      <p:sp>
        <p:nvSpPr>
          <p:cNvPr id="12" name="Cube 11" descr="&quot;&quot;"/>
          <p:cNvSpPr/>
          <p:nvPr/>
        </p:nvSpPr>
        <p:spPr>
          <a:xfrm>
            <a:off x="1800908" y="4641910"/>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Cube 12" descr="&quot;&quot;"/>
          <p:cNvSpPr/>
          <p:nvPr/>
        </p:nvSpPr>
        <p:spPr>
          <a:xfrm>
            <a:off x="2834206" y="4641910"/>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14" name="Cube 13" descr="&quot;&quot;"/>
          <p:cNvSpPr/>
          <p:nvPr/>
        </p:nvSpPr>
        <p:spPr>
          <a:xfrm>
            <a:off x="3827791" y="4605958"/>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ube 14" descr="&quot;&quot;"/>
          <p:cNvSpPr/>
          <p:nvPr/>
        </p:nvSpPr>
        <p:spPr>
          <a:xfrm>
            <a:off x="4821376" y="4567181"/>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16" name="Cube 15" descr="&quot;&quot;"/>
          <p:cNvSpPr/>
          <p:nvPr/>
        </p:nvSpPr>
        <p:spPr>
          <a:xfrm>
            <a:off x="5732791" y="4536226"/>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Cube 16" descr="&quot;&quot;"/>
          <p:cNvSpPr/>
          <p:nvPr/>
        </p:nvSpPr>
        <p:spPr>
          <a:xfrm>
            <a:off x="6726376" y="4497449"/>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pic>
        <p:nvPicPr>
          <p:cNvPr id="1028" name="Picture 4" descr="https://pixabay.com/static/uploads/photo/2014/04/02/10/46/hand-304519_960_720.png" title="https://pixabay.com/static/uploads/photo/2014/04/02/10/46/hand-304519_960_720.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rot="19591872">
            <a:off x="7713119" y="5285123"/>
            <a:ext cx="1150711" cy="16390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pixabay.com/static/uploads/photo/2014/05/31/23/16/teacher-359311_960_720.png" title="https://pixabay.com/static/uploads/photo/2014/05/31/23/16/teacher-359311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163" y="1753187"/>
            <a:ext cx="2073494" cy="20734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K-3 FormAssessLogo.jpg" title="K-3 FormAssessLogo.jpg"/>
          <p:cNvPicPr/>
          <p:nvPr/>
        </p:nvPicPr>
        <p:blipFill>
          <a:blip r:embed="rId7" cstate="print"/>
          <a:stretch>
            <a:fillRect/>
          </a:stretch>
        </p:blipFill>
        <p:spPr>
          <a:xfrm>
            <a:off x="283923" y="6172200"/>
            <a:ext cx="1697278" cy="559473"/>
          </a:xfrm>
          <a:prstGeom prst="rect">
            <a:avLst/>
          </a:prstGeom>
        </p:spPr>
      </p:pic>
      <p:sp>
        <p:nvSpPr>
          <p:cNvPr id="3" name="TextBox 2"/>
          <p:cNvSpPr txBox="1"/>
          <p:nvPr/>
        </p:nvSpPr>
        <p:spPr>
          <a:xfrm>
            <a:off x="2305656" y="1753187"/>
            <a:ext cx="5723221" cy="646331"/>
          </a:xfrm>
          <a:prstGeom prst="rect">
            <a:avLst/>
          </a:prstGeom>
          <a:noFill/>
        </p:spPr>
        <p:txBody>
          <a:bodyPr wrap="square" rtlCol="0">
            <a:spAutoFit/>
          </a:bodyPr>
          <a:lstStyle/>
          <a:p>
            <a:pPr algn="ctr"/>
            <a:r>
              <a:rPr lang="en-US" sz="3600" b="1" dirty="0"/>
              <a:t>A Closer Look at Duplicating</a:t>
            </a:r>
          </a:p>
        </p:txBody>
      </p:sp>
      <p:sp>
        <p:nvSpPr>
          <p:cNvPr id="2" name="Title 1">
            <a:extLst>
              <a:ext uri="{FF2B5EF4-FFF2-40B4-BE49-F238E27FC236}">
                <a16:creationId xmlns:a16="http://schemas.microsoft.com/office/drawing/2014/main" id="{9D3A5CD2-CD05-A243-BC1B-4688D547AA84}"/>
              </a:ext>
            </a:extLst>
          </p:cNvPr>
          <p:cNvSpPr>
            <a:spLocks noGrp="1"/>
          </p:cNvSpPr>
          <p:nvPr>
            <p:ph type="title"/>
          </p:nvPr>
        </p:nvSpPr>
        <p:spPr>
          <a:xfrm>
            <a:off x="457200" y="333412"/>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r>
              <a:rPr lang="en-US" dirty="0">
                <a:solidFill>
                  <a:schemeClr val="bg1">
                    <a:lumMod val="95000"/>
                  </a:schemeClr>
                </a:solidFill>
              </a:rPr>
              <a:t/>
            </a:r>
            <a:br>
              <a:rPr lang="en-US" dirty="0">
                <a:solidFill>
                  <a:schemeClr val="bg1">
                    <a:lumMod val="95000"/>
                  </a:schemeClr>
                </a:solidFill>
              </a:rPr>
            </a:br>
            <a:endParaRPr lang="en-US" dirty="0"/>
          </a:p>
        </p:txBody>
      </p:sp>
      <p:sp>
        <p:nvSpPr>
          <p:cNvPr id="11" name="Content Placeholder 10">
            <a:extLst>
              <a:ext uri="{FF2B5EF4-FFF2-40B4-BE49-F238E27FC236}">
                <a16:creationId xmlns:a16="http://schemas.microsoft.com/office/drawing/2014/main" id="{2AD50ADB-460D-6343-88D2-7DBA4EE5D4BA}"/>
              </a:ext>
            </a:extLst>
          </p:cNvPr>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9583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 calcmode="lin" valueType="num">
                                      <p:cBhvr additive="base">
                                        <p:cTn id="53" dur="500" fill="hold"/>
                                        <p:tgtEl>
                                          <p:spTgt spid="1028"/>
                                        </p:tgtEl>
                                        <p:attrNameLst>
                                          <p:attrName>ppt_x</p:attrName>
                                        </p:attrNameLst>
                                      </p:cBhvr>
                                      <p:tavLst>
                                        <p:tav tm="0">
                                          <p:val>
                                            <p:strVal val="1+#ppt_w/2"/>
                                          </p:val>
                                        </p:tav>
                                        <p:tav tm="100000">
                                          <p:val>
                                            <p:strVal val="#ppt_x"/>
                                          </p:val>
                                        </p:tav>
                                      </p:tavLst>
                                    </p:anim>
                                    <p:anim calcmode="lin" valueType="num">
                                      <p:cBhvr additive="base">
                                        <p:cTn id="5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1+#ppt_w/2"/>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1+#ppt_w/2"/>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1+#ppt_w/2"/>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6"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1+#ppt_w/2"/>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6"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1+#ppt_w/2"/>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2788397" y="2583513"/>
            <a:ext cx="2756369" cy="879534"/>
          </a:xfrm>
          <a:prstGeom prst="wedgeRoundRectCallout">
            <a:avLst>
              <a:gd name="adj1" fmla="val -98141"/>
              <a:gd name="adj2" fmla="val -3092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Make my pattern longer, please!</a:t>
            </a:r>
          </a:p>
        </p:txBody>
      </p:sp>
      <p:sp>
        <p:nvSpPr>
          <p:cNvPr id="12" name="Cube 11" descr="A series of cubes"/>
          <p:cNvSpPr/>
          <p:nvPr/>
        </p:nvSpPr>
        <p:spPr>
          <a:xfrm>
            <a:off x="353286" y="4074859"/>
            <a:ext cx="852055" cy="852055"/>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3" name="Cube 12" descr="&quot;&quot;"/>
          <p:cNvSpPr/>
          <p:nvPr/>
        </p:nvSpPr>
        <p:spPr>
          <a:xfrm>
            <a:off x="1305786" y="4074858"/>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14" name="Cube 13" descr="&quot;&quot;"/>
          <p:cNvSpPr/>
          <p:nvPr/>
        </p:nvSpPr>
        <p:spPr>
          <a:xfrm>
            <a:off x="2258286" y="4074857"/>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pic>
        <p:nvPicPr>
          <p:cNvPr id="1028" name="Picture 4" descr="https://pixabay.com/static/uploads/photo/2014/04/02/10/46/hand-304519_960_720.png" title="https://pixabay.com/static/uploads/photo/2014/04/02/10/46/hand-304519_960_720.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rot="19591872">
            <a:off x="7713119" y="5285123"/>
            <a:ext cx="1150711" cy="1639007"/>
          </a:xfrm>
          <a:prstGeom prst="rect">
            <a:avLst/>
          </a:prstGeom>
          <a:noFill/>
          <a:extLst>
            <a:ext uri="{909E8E84-426E-40DD-AFC4-6F175D3DCCD1}">
              <a14:hiddenFill xmlns:a14="http://schemas.microsoft.com/office/drawing/2010/main">
                <a:solidFill>
                  <a:srgbClr val="FFFFFF"/>
                </a:solidFill>
              </a14:hiddenFill>
            </a:ext>
          </a:extLst>
        </p:spPr>
      </p:pic>
      <p:sp>
        <p:nvSpPr>
          <p:cNvPr id="18" name="Cube 17" descr="&quot;&quot;"/>
          <p:cNvSpPr/>
          <p:nvPr/>
        </p:nvSpPr>
        <p:spPr>
          <a:xfrm>
            <a:off x="3210786" y="4074857"/>
            <a:ext cx="852055" cy="852055"/>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9" name="Cube 18" descr="&quot;&quot;"/>
          <p:cNvSpPr/>
          <p:nvPr/>
        </p:nvSpPr>
        <p:spPr>
          <a:xfrm>
            <a:off x="4163286" y="4074856"/>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0" name="Cube 19" descr="&quot;&quot;"/>
          <p:cNvSpPr/>
          <p:nvPr/>
        </p:nvSpPr>
        <p:spPr>
          <a:xfrm>
            <a:off x="5115786" y="4074855"/>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1" name="Cube 20" descr="&quot;&quot;"/>
          <p:cNvSpPr/>
          <p:nvPr/>
        </p:nvSpPr>
        <p:spPr>
          <a:xfrm>
            <a:off x="6068286" y="4074855"/>
            <a:ext cx="852055" cy="852055"/>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2" name="Cube 21" descr="&quot;&quot;"/>
          <p:cNvSpPr/>
          <p:nvPr/>
        </p:nvSpPr>
        <p:spPr>
          <a:xfrm>
            <a:off x="7020786" y="4074854"/>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3" name="Cube 22" descr="&quot;&quot;"/>
          <p:cNvSpPr/>
          <p:nvPr/>
        </p:nvSpPr>
        <p:spPr>
          <a:xfrm>
            <a:off x="7973286" y="4074853"/>
            <a:ext cx="852055" cy="852055"/>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pic>
        <p:nvPicPr>
          <p:cNvPr id="25" name="Picture 2" descr="https://pixabay.com/static/uploads/photo/2014/05/31/23/16/teacher-359311_960_720.png" title="https://pixabay.com/static/uploads/photo/2014/05/31/23/16/teacher-359311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79" y="1610373"/>
            <a:ext cx="2073494" cy="20734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3 FormAssessLogo.jpg" title="K-3 FormAssessLogo.jpg"/>
          <p:cNvPicPr/>
          <p:nvPr/>
        </p:nvPicPr>
        <p:blipFill>
          <a:blip r:embed="rId7" cstate="print"/>
          <a:stretch>
            <a:fillRect/>
          </a:stretch>
        </p:blipFill>
        <p:spPr>
          <a:xfrm>
            <a:off x="283923" y="6172200"/>
            <a:ext cx="1697278" cy="559473"/>
          </a:xfrm>
          <a:prstGeom prst="rect">
            <a:avLst/>
          </a:prstGeom>
        </p:spPr>
      </p:pic>
      <p:sp>
        <p:nvSpPr>
          <p:cNvPr id="24" name="TextBox 23"/>
          <p:cNvSpPr txBox="1"/>
          <p:nvPr/>
        </p:nvSpPr>
        <p:spPr>
          <a:xfrm>
            <a:off x="2305656" y="1753187"/>
            <a:ext cx="5723221" cy="646331"/>
          </a:xfrm>
          <a:prstGeom prst="rect">
            <a:avLst/>
          </a:prstGeom>
          <a:noFill/>
        </p:spPr>
        <p:txBody>
          <a:bodyPr wrap="square" rtlCol="0">
            <a:spAutoFit/>
          </a:bodyPr>
          <a:lstStyle/>
          <a:p>
            <a:pPr algn="ctr"/>
            <a:r>
              <a:rPr lang="en-US" sz="3600" b="1" dirty="0"/>
              <a:t>A Closer Look at Extending</a:t>
            </a:r>
          </a:p>
        </p:txBody>
      </p:sp>
      <p:sp>
        <p:nvSpPr>
          <p:cNvPr id="2" name="Title 1">
            <a:extLst>
              <a:ext uri="{FF2B5EF4-FFF2-40B4-BE49-F238E27FC236}">
                <a16:creationId xmlns:a16="http://schemas.microsoft.com/office/drawing/2014/main" id="{02976CAB-98B9-274C-9AD2-26779423FEDC}"/>
              </a:ext>
            </a:extLst>
          </p:cNvPr>
          <p:cNvSpPr>
            <a:spLocks noGrp="1"/>
          </p:cNvSpPr>
          <p:nvPr>
            <p:ph type="title"/>
          </p:nvPr>
        </p:nvSpPr>
        <p:spPr>
          <a:xfrm>
            <a:off x="457200" y="344018"/>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r>
              <a:rPr lang="en-US" dirty="0">
                <a:solidFill>
                  <a:schemeClr val="bg1">
                    <a:lumMod val="95000"/>
                  </a:schemeClr>
                </a:solidFill>
              </a:rPr>
              <a:t/>
            </a:r>
            <a:br>
              <a:rPr lang="en-US" dirty="0">
                <a:solidFill>
                  <a:schemeClr val="bg1">
                    <a:lumMod val="95000"/>
                  </a:schemeClr>
                </a:solidFill>
              </a:rPr>
            </a:br>
            <a:endParaRPr lang="en-US" dirty="0"/>
          </a:p>
        </p:txBody>
      </p:sp>
    </p:spTree>
    <p:custDataLst>
      <p:tags r:id="rId1"/>
    </p:custDataLst>
    <p:extLst>
      <p:ext uri="{BB962C8B-B14F-4D97-AF65-F5344CB8AC3E}">
        <p14:creationId xmlns:p14="http://schemas.microsoft.com/office/powerpoint/2010/main" val="2397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 calcmode="lin" valueType="num">
                                      <p:cBhvr additive="base">
                                        <p:cTn id="53" dur="500" fill="hold"/>
                                        <p:tgtEl>
                                          <p:spTgt spid="1028"/>
                                        </p:tgtEl>
                                        <p:attrNameLst>
                                          <p:attrName>ppt_x</p:attrName>
                                        </p:attrNameLst>
                                      </p:cBhvr>
                                      <p:tavLst>
                                        <p:tav tm="0">
                                          <p:val>
                                            <p:strVal val="1+#ppt_w/2"/>
                                          </p:val>
                                        </p:tav>
                                        <p:tav tm="100000">
                                          <p:val>
                                            <p:strVal val="#ppt_x"/>
                                          </p:val>
                                        </p:tav>
                                      </p:tavLst>
                                    </p:anim>
                                    <p:anim calcmode="lin" valueType="num">
                                      <p:cBhvr additive="base">
                                        <p:cTn id="5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6"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6"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1+#ppt_w/2"/>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1+#ppt_w/2"/>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8" grpId="0" animBg="1"/>
      <p:bldP spid="19" grpId="0" animBg="1"/>
      <p:bldP spid="20" grpId="0" animBg="1"/>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2207866" y="2613639"/>
            <a:ext cx="4161755" cy="780781"/>
          </a:xfrm>
          <a:prstGeom prst="wedgeRoundRectCallout">
            <a:avLst>
              <a:gd name="adj1" fmla="val -66923"/>
              <a:gd name="adj2" fmla="val 358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Look at these blocks.  What is the unit that you see repeating over and over? </a:t>
            </a:r>
          </a:p>
        </p:txBody>
      </p:sp>
      <p:sp>
        <p:nvSpPr>
          <p:cNvPr id="2" name="Title 1">
            <a:extLst>
              <a:ext uri="{FF2B5EF4-FFF2-40B4-BE49-F238E27FC236}">
                <a16:creationId xmlns:a16="http://schemas.microsoft.com/office/drawing/2014/main" id="{C2431498-52AF-CE4D-B416-EE32FC97A97D}"/>
              </a:ext>
            </a:extLst>
          </p:cNvPr>
          <p:cNvSpPr>
            <a:spLocks noGrp="1"/>
          </p:cNvSpPr>
          <p:nvPr>
            <p:ph type="title"/>
          </p:nvPr>
        </p:nvSpPr>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p>
        </p:txBody>
      </p:sp>
      <p:pic>
        <p:nvPicPr>
          <p:cNvPr id="1026" name="Picture 2" descr="https://pixabay.com/static/uploads/photo/2014/05/31/23/16/teacher-359311_960_720.png" title="https://pixabay.com/static/uploads/photo/2014/05/31/23/16/teacher-359311_960_720.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3543300" y="2834481"/>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2" name="Cube 11" descr="A pattern of cubes"/>
          <p:cNvSpPr/>
          <p:nvPr/>
        </p:nvSpPr>
        <p:spPr>
          <a:xfrm>
            <a:off x="483436" y="3806122"/>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Cube 12" descr="&quot;&quot;"/>
          <p:cNvSpPr/>
          <p:nvPr/>
        </p:nvSpPr>
        <p:spPr>
          <a:xfrm>
            <a:off x="1391344" y="3806123"/>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Cube 13" descr="&quot;&quot;"/>
          <p:cNvSpPr/>
          <p:nvPr/>
        </p:nvSpPr>
        <p:spPr>
          <a:xfrm>
            <a:off x="2310965" y="3813614"/>
            <a:ext cx="852055" cy="852055"/>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8" name="Cube 17" descr="&quot;&quot;"/>
          <p:cNvSpPr/>
          <p:nvPr/>
        </p:nvSpPr>
        <p:spPr>
          <a:xfrm>
            <a:off x="3243952" y="3806123"/>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ube 14" descr="&quot;&quot;"/>
          <p:cNvSpPr/>
          <p:nvPr/>
        </p:nvSpPr>
        <p:spPr>
          <a:xfrm>
            <a:off x="4143377" y="3806123"/>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Cube 15" descr="&quot;&quot;"/>
          <p:cNvSpPr/>
          <p:nvPr/>
        </p:nvSpPr>
        <p:spPr>
          <a:xfrm>
            <a:off x="5072670" y="3806124"/>
            <a:ext cx="852055" cy="852055"/>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7" name="Cube 16" descr="&quot;&quot;"/>
          <p:cNvSpPr/>
          <p:nvPr/>
        </p:nvSpPr>
        <p:spPr>
          <a:xfrm>
            <a:off x="5996106" y="3806125"/>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Cube 23" descr="&quot;&quot;"/>
          <p:cNvSpPr/>
          <p:nvPr/>
        </p:nvSpPr>
        <p:spPr>
          <a:xfrm>
            <a:off x="6919301" y="3806126"/>
            <a:ext cx="852055" cy="85205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Cube 24" descr="&quot;&quot;"/>
          <p:cNvSpPr/>
          <p:nvPr/>
        </p:nvSpPr>
        <p:spPr>
          <a:xfrm>
            <a:off x="7848594" y="3778180"/>
            <a:ext cx="852055" cy="852055"/>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5" name="Oval Callout 4"/>
          <p:cNvSpPr/>
          <p:nvPr/>
        </p:nvSpPr>
        <p:spPr>
          <a:xfrm>
            <a:off x="4627406" y="5083460"/>
            <a:ext cx="2119746" cy="1183259"/>
          </a:xfrm>
          <a:prstGeom prst="wedgeEllipseCallout">
            <a:avLst>
              <a:gd name="adj1" fmla="val 74265"/>
              <a:gd name="adj2" fmla="val 4844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I see gray, gray, and yellow.</a:t>
            </a:r>
          </a:p>
        </p:txBody>
      </p:sp>
      <p:pic>
        <p:nvPicPr>
          <p:cNvPr id="5122" name="Picture 2" descr="https://pixabay.com/static/uploads/photo/2012/04/13/00/13/man-31166_960_720.png" title="https://pixabay.com/static/uploads/photo/2012/04/13/00/13/man-31166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891" y="5083460"/>
            <a:ext cx="1375058" cy="16363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K-3 FormAssessLogo.jpg" title="K-3 FormAssessLogo.jpg"/>
          <p:cNvPicPr/>
          <p:nvPr/>
        </p:nvPicPr>
        <p:blipFill>
          <a:blip r:embed="rId6" cstate="print"/>
          <a:stretch>
            <a:fillRect/>
          </a:stretch>
        </p:blipFill>
        <p:spPr>
          <a:xfrm>
            <a:off x="283923" y="6172200"/>
            <a:ext cx="1697278" cy="559473"/>
          </a:xfrm>
          <a:prstGeom prst="rect">
            <a:avLst/>
          </a:prstGeom>
        </p:spPr>
      </p:pic>
      <p:sp>
        <p:nvSpPr>
          <p:cNvPr id="20" name="TextBox 19"/>
          <p:cNvSpPr txBox="1"/>
          <p:nvPr/>
        </p:nvSpPr>
        <p:spPr>
          <a:xfrm>
            <a:off x="1614791" y="1650559"/>
            <a:ext cx="7085858" cy="646331"/>
          </a:xfrm>
          <a:prstGeom prst="rect">
            <a:avLst/>
          </a:prstGeom>
          <a:noFill/>
        </p:spPr>
        <p:txBody>
          <a:bodyPr wrap="square" rtlCol="0">
            <a:spAutoFit/>
          </a:bodyPr>
          <a:lstStyle/>
          <a:p>
            <a:pPr algn="ctr"/>
            <a:r>
              <a:rPr lang="en-US" sz="3600" b="1" dirty="0"/>
              <a:t>A Closer Look at Identifying the Unit</a:t>
            </a:r>
          </a:p>
        </p:txBody>
      </p:sp>
    </p:spTree>
    <p:custDataLst>
      <p:tags r:id="rId1"/>
    </p:custDataLst>
    <p:extLst>
      <p:ext uri="{BB962C8B-B14F-4D97-AF65-F5344CB8AC3E}">
        <p14:creationId xmlns:p14="http://schemas.microsoft.com/office/powerpoint/2010/main" val="35079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0-#ppt_w/2"/>
                                          </p:val>
                                        </p:tav>
                                        <p:tav tm="100000">
                                          <p:val>
                                            <p:strVal val="#ppt_x"/>
                                          </p:val>
                                        </p:tav>
                                      </p:tavLst>
                                    </p:anim>
                                    <p:anim calcmode="lin" valueType="num">
                                      <p:cBhvr additive="base">
                                        <p:cTn id="5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5122"/>
                                        </p:tgtEl>
                                        <p:attrNameLst>
                                          <p:attrName>style.visibility</p:attrName>
                                        </p:attrNameLst>
                                      </p:cBhvr>
                                      <p:to>
                                        <p:strVal val="visible"/>
                                      </p:to>
                                    </p:set>
                                    <p:animEffect transition="in" filter="barn(inVertical)">
                                      <p:cBhvr>
                                        <p:cTn id="71" dur="500"/>
                                        <p:tgtEl>
                                          <p:spTgt spid="5122"/>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barn(inVertical)">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8" grpId="0" animBg="1"/>
      <p:bldP spid="15" grpId="0" animBg="1"/>
      <p:bldP spid="16" grpId="0" animBg="1"/>
      <p:bldP spid="17" grpId="0" animBg="1"/>
      <p:bldP spid="24" grpId="0" animBg="1"/>
      <p:bldP spid="25"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3 FormAssessLogo.jpg" title="K-3 FormAssessLogo.jpg"/>
          <p:cNvPicPr/>
          <p:nvPr/>
        </p:nvPicPr>
        <p:blipFill>
          <a:blip r:embed="rId3" cstate="print"/>
          <a:stretch>
            <a:fillRect/>
          </a:stretch>
        </p:blipFill>
        <p:spPr>
          <a:xfrm>
            <a:off x="128940" y="6205181"/>
            <a:ext cx="1697278" cy="559473"/>
          </a:xfrm>
          <a:prstGeom prst="rect">
            <a:avLst/>
          </a:prstGeom>
        </p:spPr>
      </p:pic>
      <p:sp>
        <p:nvSpPr>
          <p:cNvPr id="3" name="Title 2">
            <a:extLst>
              <a:ext uri="{FF2B5EF4-FFF2-40B4-BE49-F238E27FC236}">
                <a16:creationId xmlns:a16="http://schemas.microsoft.com/office/drawing/2014/main" id="{739D0087-764A-C34F-8EB3-6C530C15F220}"/>
              </a:ext>
            </a:extLst>
          </p:cNvPr>
          <p:cNvSpPr>
            <a:spLocks noGrp="1"/>
          </p:cNvSpPr>
          <p:nvPr>
            <p:ph type="title"/>
          </p:nvPr>
        </p:nvSpPr>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p>
        </p:txBody>
      </p:sp>
      <p:pic>
        <p:nvPicPr>
          <p:cNvPr id="2" name="Content Placeholder 1" descr="Teacher with students">
            <a:hlinkClick r:id="rId4"/>
          </p:cNvPr>
          <p:cNvPicPr>
            <a:picLocks noGrp="1" noChangeAspect="1"/>
          </p:cNvPicPr>
          <p:nvPr>
            <p:ph idx="1"/>
          </p:nvPr>
        </p:nvPicPr>
        <p:blipFill>
          <a:blip r:embed="rId5"/>
          <a:stretch>
            <a:fillRect/>
          </a:stretch>
        </p:blipFill>
        <p:spPr>
          <a:xfrm>
            <a:off x="457200" y="1777657"/>
            <a:ext cx="8229600" cy="4171048"/>
          </a:xfrm>
          <a:prstGeom prst="rect">
            <a:avLst/>
          </a:prstGeom>
        </p:spPr>
      </p:pic>
    </p:spTree>
    <p:extLst>
      <p:ext uri="{BB962C8B-B14F-4D97-AF65-F5344CB8AC3E}">
        <p14:creationId xmlns:p14="http://schemas.microsoft.com/office/powerpoint/2010/main" val="212724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tx2"/>
          </a:solidFill>
        </p:spPr>
        <p:txBody>
          <a:bodyPr>
            <a:normAutofit fontScale="90000"/>
          </a:bodyPr>
          <a:lstStyle/>
          <a:p>
            <a:r>
              <a:rPr lang="en-US" sz="4000" dirty="0">
                <a:solidFill>
                  <a:schemeClr val="bg1">
                    <a:lumMod val="95000"/>
                  </a:schemeClr>
                </a:solidFill>
              </a:rPr>
              <a:t>K-3 Domain Overview:</a:t>
            </a:r>
            <a:br>
              <a:rPr lang="en-US" sz="4000" dirty="0">
                <a:solidFill>
                  <a:schemeClr val="bg1">
                    <a:lumMod val="95000"/>
                  </a:schemeClr>
                </a:solidFill>
              </a:rPr>
            </a:br>
            <a:r>
              <a:rPr lang="en-US" sz="4000" dirty="0">
                <a:solidFill>
                  <a:schemeClr val="bg1">
                    <a:lumMod val="95000"/>
                  </a:schemeClr>
                </a:solidFill>
              </a:rPr>
              <a:t>Physical/Motor Development</a:t>
            </a:r>
          </a:p>
        </p:txBody>
      </p:sp>
      <p:sp>
        <p:nvSpPr>
          <p:cNvPr id="3" name="Content Placeholder 2"/>
          <p:cNvSpPr>
            <a:spLocks noGrp="1"/>
          </p:cNvSpPr>
          <p:nvPr>
            <p:ph idx="1"/>
          </p:nvPr>
        </p:nvSpPr>
        <p:spPr>
          <a:xfrm>
            <a:off x="601756" y="1491688"/>
            <a:ext cx="8367432" cy="4104530"/>
          </a:xfrm>
        </p:spPr>
        <p:txBody>
          <a:bodyPr>
            <a:normAutofit fontScale="92500" lnSpcReduction="20000"/>
          </a:bodyPr>
          <a:lstStyle/>
          <a:p>
            <a:r>
              <a:rPr lang="en-US" dirty="0"/>
              <a:t>Neuroscience research stresses the importance of facilitating both motor and academic development as the two are linked</a:t>
            </a:r>
          </a:p>
          <a:p>
            <a:r>
              <a:rPr lang="en-US" dirty="0"/>
              <a:t>Positive correlation between physical activity and seven categories of cognitive performance among school-aged children. </a:t>
            </a:r>
          </a:p>
          <a:p>
            <a:r>
              <a:rPr lang="en-US" dirty="0"/>
              <a:t>When comparing gross motor skills of age matched children with and without learning disabilities, researchers found </a:t>
            </a:r>
            <a:r>
              <a:rPr lang="en-US" b="1" dirty="0"/>
              <a:t>the greater the learning delay, the poorer the motor skills. </a:t>
            </a:r>
          </a:p>
          <a:p>
            <a:pPr lvl="0"/>
            <a:endParaRPr lang="en-US" dirty="0"/>
          </a:p>
          <a:p>
            <a:endParaRPr lang="en-US" dirty="0"/>
          </a:p>
          <a:p>
            <a:endParaRPr lang="en-US" dirty="0"/>
          </a:p>
          <a:p>
            <a:endParaRPr lang="en-US" dirty="0"/>
          </a:p>
          <a:p>
            <a:endParaRPr lang="en-US" dirty="0"/>
          </a:p>
        </p:txBody>
      </p:sp>
      <p:pic>
        <p:nvPicPr>
          <p:cNvPr id="11266" name="Picture 2" descr="http://www.firstfivenebraska.org/images/uploads/blog-thumb/_large/week-of-the-young-child_bottom_image.jpg" title="http://www.firstfivenebraska.org/images/uploads/blog-thumb/_large/week-of-the-young-child_bottom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47488"/>
            <a:ext cx="4000500" cy="1410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title="K-3 Formative Assessment Picture"/>
          <p:cNvPicPr>
            <a:picLocks noChangeAspect="1"/>
          </p:cNvPicPr>
          <p:nvPr/>
        </p:nvPicPr>
        <p:blipFill>
          <a:blip r:embed="rId4"/>
          <a:stretch>
            <a:fillRect/>
          </a:stretch>
        </p:blipFill>
        <p:spPr>
          <a:xfrm>
            <a:off x="232353" y="6034084"/>
            <a:ext cx="1694835" cy="554784"/>
          </a:xfrm>
          <a:prstGeom prst="rect">
            <a:avLst/>
          </a:prstGeom>
        </p:spPr>
      </p:pic>
    </p:spTree>
    <p:extLst>
      <p:ext uri="{BB962C8B-B14F-4D97-AF65-F5344CB8AC3E}">
        <p14:creationId xmlns:p14="http://schemas.microsoft.com/office/powerpoint/2010/main" val="74933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0E58-0A92-6545-B9D6-541522291830}"/>
              </a:ext>
            </a:extLst>
          </p:cNvPr>
          <p:cNvSpPr>
            <a:spLocks noGrp="1"/>
          </p:cNvSpPr>
          <p:nvPr>
            <p:ph type="title"/>
          </p:nvPr>
        </p:nvSpPr>
        <p:spPr>
          <a:xfrm>
            <a:off x="457200" y="411163"/>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Understanding 2 – Growing Patterns</a:t>
            </a:r>
          </a:p>
          <a:p>
            <a:pPr marL="344488" indent="-344488">
              <a:buFont typeface="Arial" panose="020B0604020202020204" pitchFamily="34" charset="0"/>
              <a:buChar char="•"/>
            </a:pPr>
            <a:r>
              <a:rPr lang="en-US" sz="3200" dirty="0"/>
              <a:t>What types of skills are we measuring?</a:t>
            </a:r>
          </a:p>
          <a:p>
            <a:pPr marL="569913" lvl="1" indent="-312738">
              <a:buClr>
                <a:schemeClr val="tx1"/>
              </a:buClr>
              <a:buFont typeface="Calibri" panose="020F0502020204030204" pitchFamily="34" charset="0"/>
              <a:buChar char="‒"/>
            </a:pPr>
            <a:r>
              <a:rPr lang="en-US" sz="2800" dirty="0"/>
              <a:t>Determining the missing step</a:t>
            </a:r>
          </a:p>
          <a:p>
            <a:pPr marL="569913" lvl="1" indent="-312738">
              <a:buClr>
                <a:schemeClr val="tx1"/>
              </a:buClr>
              <a:buFont typeface="Calibri" panose="020F0502020204030204" pitchFamily="34" charset="0"/>
              <a:buChar char="‒"/>
            </a:pPr>
            <a:r>
              <a:rPr lang="en-US" sz="2800" dirty="0"/>
              <a:t>Communicating recursive rules in growing patterns</a:t>
            </a:r>
          </a:p>
          <a:p>
            <a:pPr marL="569913" lvl="1" indent="-312738">
              <a:buClr>
                <a:schemeClr val="tx1"/>
              </a:buClr>
              <a:buFont typeface="Calibri" panose="020F0502020204030204" pitchFamily="34" charset="0"/>
              <a:buChar char="‒"/>
            </a:pPr>
            <a:r>
              <a:rPr lang="en-US" sz="2800" dirty="0"/>
              <a:t>Using T-charts to document relationship between variables</a:t>
            </a:r>
          </a:p>
          <a:p>
            <a:pPr marL="569913" lvl="1" indent="-312738">
              <a:buClr>
                <a:schemeClr val="tx1"/>
              </a:buClr>
              <a:buFont typeface="Calibri" panose="020F0502020204030204" pitchFamily="34" charset="0"/>
              <a:buChar char="‒"/>
            </a:pPr>
            <a:r>
              <a:rPr lang="en-US" sz="2800" dirty="0"/>
              <a:t>Communicating functional rules governing growing patterns</a:t>
            </a:r>
          </a:p>
          <a:p>
            <a:pPr marL="569913" lvl="1" indent="-312738">
              <a:buClr>
                <a:schemeClr val="tx1"/>
              </a:buClr>
              <a:buFont typeface="Calibri" panose="020F0502020204030204" pitchFamily="34" charset="0"/>
              <a:buChar char="‒"/>
            </a:pPr>
            <a:r>
              <a:rPr lang="en-US" sz="2800" dirty="0"/>
              <a:t>Creating equations to symbolize functional rules</a:t>
            </a:r>
          </a:p>
          <a:p>
            <a:pPr marL="257175" lvl="1" indent="0">
              <a:buNone/>
            </a:pPr>
            <a:endParaRPr lang="en-US" sz="2900" dirty="0"/>
          </a:p>
          <a:p>
            <a:pPr marL="257175" lvl="1" indent="0">
              <a:buNone/>
            </a:pPr>
            <a:endParaRPr lang="en-US" sz="2900" dirty="0"/>
          </a:p>
        </p:txBody>
      </p:sp>
      <p:pic>
        <p:nvPicPr>
          <p:cNvPr id="4" name="Picture 3" descr="K-3 FormAssessLogo.jpg" title="K-3 FormAssessLogo.jpg"/>
          <p:cNvPicPr/>
          <p:nvPr/>
        </p:nvPicPr>
        <p:blipFill>
          <a:blip r:embed="rId4" cstate="print"/>
          <a:stretch>
            <a:fillRect/>
          </a:stretch>
        </p:blipFill>
        <p:spPr>
          <a:xfrm>
            <a:off x="283923" y="6172200"/>
            <a:ext cx="1697278" cy="559473"/>
          </a:xfrm>
          <a:prstGeom prst="rect">
            <a:avLst/>
          </a:prstGeom>
        </p:spPr>
      </p:pic>
    </p:spTree>
    <p:custDataLst>
      <p:tags r:id="rId1"/>
    </p:custDataLst>
    <p:extLst>
      <p:ext uri="{BB962C8B-B14F-4D97-AF65-F5344CB8AC3E}">
        <p14:creationId xmlns:p14="http://schemas.microsoft.com/office/powerpoint/2010/main" val="1010456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2362865" y="2472235"/>
            <a:ext cx="3084624" cy="835055"/>
          </a:xfrm>
          <a:prstGeom prst="wedgeRoundRectCallout">
            <a:avLst>
              <a:gd name="adj1" fmla="val -69258"/>
              <a:gd name="adj2" fmla="val 591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Look at these blocks.  How is this pattern growing?</a:t>
            </a:r>
          </a:p>
        </p:txBody>
      </p:sp>
      <p:sp>
        <p:nvSpPr>
          <p:cNvPr id="2" name="Title 1">
            <a:extLst>
              <a:ext uri="{FF2B5EF4-FFF2-40B4-BE49-F238E27FC236}">
                <a16:creationId xmlns:a16="http://schemas.microsoft.com/office/drawing/2014/main" id="{DDA8E16D-445A-2C44-8E57-5A62AC0842D3}"/>
              </a:ext>
            </a:extLst>
          </p:cNvPr>
          <p:cNvSpPr>
            <a:spLocks noGrp="1"/>
          </p:cNvSpPr>
          <p:nvPr>
            <p:ph type="title"/>
          </p:nvPr>
        </p:nvSpPr>
        <p:spPr>
          <a:xfrm>
            <a:off x="457200" y="356191"/>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Mathematical Patterns Construct</a:t>
            </a:r>
            <a:r>
              <a:rPr lang="en-US" dirty="0">
                <a:solidFill>
                  <a:schemeClr val="bg1">
                    <a:lumMod val="95000"/>
                  </a:schemeClr>
                </a:solidFill>
              </a:rPr>
              <a:t/>
            </a:r>
            <a:br>
              <a:rPr lang="en-US" dirty="0">
                <a:solidFill>
                  <a:schemeClr val="bg1">
                    <a:lumMod val="95000"/>
                  </a:schemeClr>
                </a:solidFill>
              </a:rPr>
            </a:br>
            <a:endParaRPr lang="en-US" dirty="0"/>
          </a:p>
        </p:txBody>
      </p:sp>
      <p:pic>
        <p:nvPicPr>
          <p:cNvPr id="1026" name="Picture 2" descr="https://pixabay.com/static/uploads/photo/2014/05/31/23/16/teacher-359311_960_720.png" title="https://pixabay.com/static/uploads/photo/2014/05/31/23/16/teacher-359311_960_720.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3543300" y="2834481"/>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2" name="Cube 11" descr="Cube pattern, adding 2 "/>
          <p:cNvSpPr/>
          <p:nvPr/>
        </p:nvSpPr>
        <p:spPr>
          <a:xfrm>
            <a:off x="2287819" y="4408107"/>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5" name="Oval Callout 4"/>
          <p:cNvSpPr/>
          <p:nvPr/>
        </p:nvSpPr>
        <p:spPr>
          <a:xfrm>
            <a:off x="4627406" y="5083460"/>
            <a:ext cx="2119746" cy="1183259"/>
          </a:xfrm>
          <a:prstGeom prst="wedgeEllipseCallout">
            <a:avLst>
              <a:gd name="adj1" fmla="val 74265"/>
              <a:gd name="adj2" fmla="val 4844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You add two every time.</a:t>
            </a:r>
          </a:p>
        </p:txBody>
      </p:sp>
      <p:pic>
        <p:nvPicPr>
          <p:cNvPr id="5122" name="Picture 2" descr="https://pixabay.com/static/uploads/photo/2012/04/13/00/13/man-31166_960_720.png" title="https://pixabay.com/static/uploads/photo/2012/04/13/00/13/man-31166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891" y="5083460"/>
            <a:ext cx="1375058" cy="16363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K-3 FormAssessLogo.jpg" title="K-3 FormAssessLogo.jpg"/>
          <p:cNvPicPr/>
          <p:nvPr/>
        </p:nvPicPr>
        <p:blipFill>
          <a:blip r:embed="rId6" cstate="print"/>
          <a:stretch>
            <a:fillRect/>
          </a:stretch>
        </p:blipFill>
        <p:spPr>
          <a:xfrm>
            <a:off x="283923" y="6172200"/>
            <a:ext cx="1697278" cy="559473"/>
          </a:xfrm>
          <a:prstGeom prst="rect">
            <a:avLst/>
          </a:prstGeom>
        </p:spPr>
      </p:pic>
      <p:sp>
        <p:nvSpPr>
          <p:cNvPr id="20" name="Cube 19" descr="&quot;&quot;"/>
          <p:cNvSpPr/>
          <p:nvPr/>
        </p:nvSpPr>
        <p:spPr>
          <a:xfrm>
            <a:off x="2792492" y="4408107"/>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1" name="Cube 20" descr="&quot;&quot;"/>
          <p:cNvSpPr/>
          <p:nvPr/>
        </p:nvSpPr>
        <p:spPr>
          <a:xfrm>
            <a:off x="3764140" y="4410538"/>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2" name="Cube 21" descr="&quot;&quot;"/>
          <p:cNvSpPr/>
          <p:nvPr/>
        </p:nvSpPr>
        <p:spPr>
          <a:xfrm>
            <a:off x="4268813" y="4410538"/>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3" name="Cube 22" descr="&quot;&quot;"/>
          <p:cNvSpPr/>
          <p:nvPr/>
        </p:nvSpPr>
        <p:spPr>
          <a:xfrm>
            <a:off x="3764140" y="3879569"/>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6" name="Cube 25" descr="&quot;&quot;"/>
          <p:cNvSpPr/>
          <p:nvPr/>
        </p:nvSpPr>
        <p:spPr>
          <a:xfrm>
            <a:off x="4268813" y="3879569"/>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7" name="Cube 26" descr="&quot;&quot;"/>
          <p:cNvSpPr/>
          <p:nvPr/>
        </p:nvSpPr>
        <p:spPr>
          <a:xfrm>
            <a:off x="5178872" y="4408107"/>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8" name="Cube 27" descr="&quot;&quot;"/>
          <p:cNvSpPr/>
          <p:nvPr/>
        </p:nvSpPr>
        <p:spPr>
          <a:xfrm>
            <a:off x="5683545" y="4408107"/>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1" name="Cube 30" descr="&quot;&quot;"/>
          <p:cNvSpPr/>
          <p:nvPr/>
        </p:nvSpPr>
        <p:spPr>
          <a:xfrm>
            <a:off x="5178872" y="3419013"/>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2" name="Cube 31" descr="&quot;&quot;"/>
          <p:cNvSpPr/>
          <p:nvPr/>
        </p:nvSpPr>
        <p:spPr>
          <a:xfrm>
            <a:off x="5683545" y="3419013"/>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3" name="Cube 32" descr="&quot;&quot;"/>
          <p:cNvSpPr/>
          <p:nvPr/>
        </p:nvSpPr>
        <p:spPr>
          <a:xfrm>
            <a:off x="5178872" y="3913560"/>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4" name="Cube 33" descr="&quot;&quot;"/>
          <p:cNvSpPr/>
          <p:nvPr/>
        </p:nvSpPr>
        <p:spPr>
          <a:xfrm>
            <a:off x="5683545" y="3913560"/>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1867061" y="1791457"/>
            <a:ext cx="6596003" cy="461665"/>
          </a:xfrm>
          <a:prstGeom prst="rect">
            <a:avLst/>
          </a:prstGeom>
        </p:spPr>
        <p:txBody>
          <a:bodyPr wrap="square">
            <a:spAutoFit/>
          </a:bodyPr>
          <a:lstStyle/>
          <a:p>
            <a:r>
              <a:rPr lang="en-US" sz="2400" b="1" dirty="0"/>
              <a:t>A Closer Look at Identifying the Recursive Rule</a:t>
            </a:r>
          </a:p>
        </p:txBody>
      </p:sp>
    </p:spTree>
    <p:custDataLst>
      <p:tags r:id="rId1"/>
    </p:custDataLst>
    <p:extLst>
      <p:ext uri="{BB962C8B-B14F-4D97-AF65-F5344CB8AC3E}">
        <p14:creationId xmlns:p14="http://schemas.microsoft.com/office/powerpoint/2010/main" val="17106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0-#ppt_w/2"/>
                                          </p:val>
                                        </p:tav>
                                        <p:tav tm="100000">
                                          <p:val>
                                            <p:strVal val="#ppt_x"/>
                                          </p:val>
                                        </p:tav>
                                      </p:tavLst>
                                    </p:anim>
                                    <p:anim calcmode="lin" valueType="num">
                                      <p:cBhvr additive="base">
                                        <p:cTn id="34" dur="500" fill="hold"/>
                                        <p:tgtEl>
                                          <p:spTgt spid="21"/>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0-#ppt_w/2"/>
                                          </p:val>
                                        </p:tav>
                                        <p:tav tm="100000">
                                          <p:val>
                                            <p:strVal val="#ppt_x"/>
                                          </p:val>
                                        </p:tav>
                                      </p:tavLst>
                                    </p:anim>
                                    <p:anim calcmode="lin" valueType="num">
                                      <p:cBhvr additive="base">
                                        <p:cTn id="54" dur="500" fill="hold"/>
                                        <p:tgtEl>
                                          <p:spTgt spid="34"/>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0-#ppt_w/2"/>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0-#ppt_w/2"/>
                                          </p:val>
                                        </p:tav>
                                        <p:tav tm="100000">
                                          <p:val>
                                            <p:strVal val="#ppt_x"/>
                                          </p:val>
                                        </p:tav>
                                      </p:tavLst>
                                    </p:anim>
                                    <p:anim calcmode="lin" valueType="num">
                                      <p:cBhvr additive="base">
                                        <p:cTn id="6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122"/>
                                        </p:tgtEl>
                                        <p:attrNameLst>
                                          <p:attrName>style.visibility</p:attrName>
                                        </p:attrNameLst>
                                      </p:cBhvr>
                                      <p:to>
                                        <p:strVal val="visible"/>
                                      </p:to>
                                    </p:set>
                                    <p:animEffect transition="in" filter="barn(inVertical)">
                                      <p:cBhvr>
                                        <p:cTn id="67" dur="500"/>
                                        <p:tgtEl>
                                          <p:spTgt spid="51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barn(inVertic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5" grpId="0" animBg="1"/>
      <p:bldP spid="20" grpId="0" animBg="1"/>
      <p:bldP spid="21" grpId="0" animBg="1"/>
      <p:bldP spid="22" grpId="0" animBg="1"/>
      <p:bldP spid="23" grpId="0" animBg="1"/>
      <p:bldP spid="26" grpId="0" animBg="1"/>
      <p:bldP spid="27" grpId="0" animBg="1"/>
      <p:bldP spid="28" grpId="0" animBg="1"/>
      <p:bldP spid="31" grpId="0" animBg="1"/>
      <p:bldP spid="32" grpId="0" animBg="1"/>
      <p:bldP spid="33" grpId="0"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A Closer Look at Creating a T-Chart</a:t>
            </a:r>
          </a:p>
        </p:txBody>
      </p:sp>
      <p:pic>
        <p:nvPicPr>
          <p:cNvPr id="1026" name="Picture 2" descr="https://pixabay.com/static/uploads/photo/2014/05/31/23/16/teacher-359311_960_720.png"/>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0" y="1508125"/>
            <a:ext cx="2073275" cy="207327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2158921" y="2485404"/>
            <a:ext cx="3923012" cy="585172"/>
          </a:xfrm>
          <a:prstGeom prst="wedgeRoundRectCallout">
            <a:avLst>
              <a:gd name="adj1" fmla="val -63844"/>
              <a:gd name="adj2" fmla="val 184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Make a t-chart for this growing pattern</a:t>
            </a:r>
          </a:p>
        </p:txBody>
      </p:sp>
      <p:sp>
        <p:nvSpPr>
          <p:cNvPr id="12" name="Cube 11" descr="Pattern of block"/>
          <p:cNvSpPr/>
          <p:nvPr/>
        </p:nvSpPr>
        <p:spPr>
          <a:xfrm>
            <a:off x="4999977" y="3415381"/>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5" name="Oval Callout 4"/>
          <p:cNvSpPr/>
          <p:nvPr/>
        </p:nvSpPr>
        <p:spPr>
          <a:xfrm>
            <a:off x="4627406" y="5083460"/>
            <a:ext cx="2119746" cy="1183259"/>
          </a:xfrm>
          <a:prstGeom prst="wedgeEllipseCallout">
            <a:avLst>
              <a:gd name="adj1" fmla="val 74265"/>
              <a:gd name="adj2" fmla="val 4844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Here it is!</a:t>
            </a:r>
          </a:p>
        </p:txBody>
      </p:sp>
      <p:pic>
        <p:nvPicPr>
          <p:cNvPr id="5122" name="Picture 2" descr="https://pixabay.com/static/uploads/photo/2012/04/13/00/13/man-31166_960_720.png" title="https://pixabay.com/static/uploads/photo/2012/04/13/00/13/man-31166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891" y="5083460"/>
            <a:ext cx="1375058" cy="16363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K-3 FormAssessLogo.jpg" title="K-3 FormAssessLogo.jpg"/>
          <p:cNvPicPr/>
          <p:nvPr/>
        </p:nvPicPr>
        <p:blipFill>
          <a:blip r:embed="rId6" cstate="print"/>
          <a:stretch>
            <a:fillRect/>
          </a:stretch>
        </p:blipFill>
        <p:spPr>
          <a:xfrm>
            <a:off x="283923" y="6172200"/>
            <a:ext cx="1697278" cy="559473"/>
          </a:xfrm>
          <a:prstGeom prst="rect">
            <a:avLst/>
          </a:prstGeom>
        </p:spPr>
      </p:pic>
      <p:sp>
        <p:nvSpPr>
          <p:cNvPr id="20" name="Cube 19" descr="&quot;&quot;"/>
          <p:cNvSpPr/>
          <p:nvPr/>
        </p:nvSpPr>
        <p:spPr>
          <a:xfrm>
            <a:off x="5504650" y="3415381"/>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1" name="Cube 20" descr="&quot;&quot;"/>
          <p:cNvSpPr/>
          <p:nvPr/>
        </p:nvSpPr>
        <p:spPr>
          <a:xfrm>
            <a:off x="6476298" y="3417812"/>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2" name="Cube 21" descr="&quot;&quot;"/>
          <p:cNvSpPr/>
          <p:nvPr/>
        </p:nvSpPr>
        <p:spPr>
          <a:xfrm>
            <a:off x="6980971" y="3417812"/>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3" name="Cube 22" descr="&quot;&quot;"/>
          <p:cNvSpPr/>
          <p:nvPr/>
        </p:nvSpPr>
        <p:spPr>
          <a:xfrm>
            <a:off x="6476298" y="2886843"/>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6" name="Cube 25" descr="&quot;&quot;"/>
          <p:cNvSpPr/>
          <p:nvPr/>
        </p:nvSpPr>
        <p:spPr>
          <a:xfrm>
            <a:off x="6980971" y="2886843"/>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7" name="Cube 26" descr="&quot;&quot;"/>
          <p:cNvSpPr/>
          <p:nvPr/>
        </p:nvSpPr>
        <p:spPr>
          <a:xfrm>
            <a:off x="7891030" y="3415381"/>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8" name="Cube 27" descr="&quot;&quot;"/>
          <p:cNvSpPr/>
          <p:nvPr/>
        </p:nvSpPr>
        <p:spPr>
          <a:xfrm>
            <a:off x="8395703" y="3415381"/>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1" name="Cube 30" descr="&quot;&quot;"/>
          <p:cNvSpPr/>
          <p:nvPr/>
        </p:nvSpPr>
        <p:spPr>
          <a:xfrm>
            <a:off x="7891030" y="2426287"/>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2" name="Cube 31" descr="&quot;&quot;"/>
          <p:cNvSpPr/>
          <p:nvPr/>
        </p:nvSpPr>
        <p:spPr>
          <a:xfrm>
            <a:off x="8395703" y="2426287"/>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3" name="Cube 32" descr="&quot;&quot;"/>
          <p:cNvSpPr/>
          <p:nvPr/>
        </p:nvSpPr>
        <p:spPr>
          <a:xfrm>
            <a:off x="7891030" y="2920834"/>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4" name="Cube 33" descr="&quot;&quot;"/>
          <p:cNvSpPr/>
          <p:nvPr/>
        </p:nvSpPr>
        <p:spPr>
          <a:xfrm>
            <a:off x="8395703" y="2920834"/>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graphicFrame>
        <p:nvGraphicFramePr>
          <p:cNvPr id="24" name="Table 23" descr="Steps and number of blocks"/>
          <p:cNvGraphicFramePr>
            <a:graphicFrameLocks noGrp="1"/>
          </p:cNvGraphicFramePr>
          <p:nvPr>
            <p:extLst>
              <p:ext uri="{D42A27DB-BD31-4B8C-83A1-F6EECF244321}">
                <p14:modId xmlns:p14="http://schemas.microsoft.com/office/powerpoint/2010/main" val="1345253237"/>
              </p:ext>
            </p:extLst>
          </p:nvPr>
        </p:nvGraphicFramePr>
        <p:xfrm>
          <a:off x="1385106" y="3696894"/>
          <a:ext cx="3338670" cy="2629863"/>
        </p:xfrm>
        <a:graphic>
          <a:graphicData uri="http://schemas.openxmlformats.org/drawingml/2006/table">
            <a:tbl>
              <a:tblPr firstRow="1" bandRow="1">
                <a:tableStyleId>{5C22544A-7EE6-4342-B048-85BDC9FD1C3A}</a:tableStyleId>
              </a:tblPr>
              <a:tblGrid>
                <a:gridCol w="1669335">
                  <a:extLst>
                    <a:ext uri="{9D8B030D-6E8A-4147-A177-3AD203B41FA5}">
                      <a16:colId xmlns:a16="http://schemas.microsoft.com/office/drawing/2014/main" val="680176149"/>
                    </a:ext>
                  </a:extLst>
                </a:gridCol>
                <a:gridCol w="1669335">
                  <a:extLst>
                    <a:ext uri="{9D8B030D-6E8A-4147-A177-3AD203B41FA5}">
                      <a16:colId xmlns:a16="http://schemas.microsoft.com/office/drawing/2014/main" val="3581086512"/>
                    </a:ext>
                  </a:extLst>
                </a:gridCol>
              </a:tblGrid>
              <a:tr h="986199">
                <a:tc>
                  <a:txBody>
                    <a:bodyPr/>
                    <a:lstStyle/>
                    <a:p>
                      <a:pPr algn="ctr"/>
                      <a:r>
                        <a:rPr lang="en-US" sz="2000" dirty="0">
                          <a:solidFill>
                            <a:schemeClr val="tx1"/>
                          </a:solidFill>
                        </a:rPr>
                        <a:t>Step</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Number of blocks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431955"/>
                  </a:ext>
                </a:extLst>
              </a:tr>
              <a:tr h="547888">
                <a:tc>
                  <a:txBody>
                    <a:bodyPr/>
                    <a:lstStyle/>
                    <a:p>
                      <a:pPr algn="ctr"/>
                      <a:r>
                        <a:rPr lang="en-US" sz="2000" dirty="0">
                          <a:solidFill>
                            <a:schemeClr val="tx1"/>
                          </a:solidFill>
                        </a:rPr>
                        <a:t>1</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tx1"/>
                          </a:solidFill>
                        </a:rPr>
                        <a:t>2</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9054996"/>
                  </a:ext>
                </a:extLst>
              </a:tr>
              <a:tr h="547888">
                <a:tc>
                  <a:txBody>
                    <a:bodyPr/>
                    <a:lstStyle/>
                    <a:p>
                      <a:pPr algn="ctr"/>
                      <a:r>
                        <a:rPr lang="en-US" sz="2000" dirty="0">
                          <a:solidFill>
                            <a:schemeClr val="tx1"/>
                          </a:solidFill>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tx1"/>
                          </a:solidFill>
                        </a:rPr>
                        <a:t>4</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8286367"/>
                  </a:ext>
                </a:extLst>
              </a:tr>
              <a:tr h="547888">
                <a:tc>
                  <a:txBody>
                    <a:bodyPr/>
                    <a:lstStyle/>
                    <a:p>
                      <a:pPr algn="ctr"/>
                      <a:r>
                        <a:rPr lang="en-US" sz="2000" dirty="0">
                          <a:solidFill>
                            <a:schemeClr val="tx1"/>
                          </a:solidFill>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tx1"/>
                          </a:solidFill>
                        </a:rPr>
                        <a:t>6</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5126566"/>
                  </a:ext>
                </a:extLst>
              </a:tr>
            </a:tbl>
          </a:graphicData>
        </a:graphic>
      </p:graphicFrame>
    </p:spTree>
    <p:custDataLst>
      <p:tags r:id="rId1"/>
    </p:custDataLst>
    <p:extLst>
      <p:ext uri="{BB962C8B-B14F-4D97-AF65-F5344CB8AC3E}">
        <p14:creationId xmlns:p14="http://schemas.microsoft.com/office/powerpoint/2010/main" val="312142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0-#ppt_w/2"/>
                                          </p:val>
                                        </p:tav>
                                        <p:tav tm="100000">
                                          <p:val>
                                            <p:strVal val="#ppt_x"/>
                                          </p:val>
                                        </p:tav>
                                      </p:tavLst>
                                    </p:anim>
                                    <p:anim calcmode="lin" valueType="num">
                                      <p:cBhvr additive="base">
                                        <p:cTn id="34" dur="500" fill="hold"/>
                                        <p:tgtEl>
                                          <p:spTgt spid="21"/>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0-#ppt_w/2"/>
                                          </p:val>
                                        </p:tav>
                                        <p:tav tm="100000">
                                          <p:val>
                                            <p:strVal val="#ppt_x"/>
                                          </p:val>
                                        </p:tav>
                                      </p:tavLst>
                                    </p:anim>
                                    <p:anim calcmode="lin" valueType="num">
                                      <p:cBhvr additive="base">
                                        <p:cTn id="54" dur="500" fill="hold"/>
                                        <p:tgtEl>
                                          <p:spTgt spid="34"/>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0-#ppt_w/2"/>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0-#ppt_w/2"/>
                                          </p:val>
                                        </p:tav>
                                        <p:tav tm="100000">
                                          <p:val>
                                            <p:strVal val="#ppt_x"/>
                                          </p:val>
                                        </p:tav>
                                      </p:tavLst>
                                    </p:anim>
                                    <p:anim calcmode="lin" valueType="num">
                                      <p:cBhvr additive="base">
                                        <p:cTn id="6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122"/>
                                        </p:tgtEl>
                                        <p:attrNameLst>
                                          <p:attrName>style.visibility</p:attrName>
                                        </p:attrNameLst>
                                      </p:cBhvr>
                                      <p:to>
                                        <p:strVal val="visible"/>
                                      </p:to>
                                    </p:set>
                                    <p:animEffect transition="in" filter="barn(inVertical)">
                                      <p:cBhvr>
                                        <p:cTn id="67" dur="500"/>
                                        <p:tgtEl>
                                          <p:spTgt spid="51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barn(inVertical)">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6"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5" grpId="0" animBg="1"/>
      <p:bldP spid="20" grpId="0" animBg="1"/>
      <p:bldP spid="21" grpId="0" animBg="1"/>
      <p:bldP spid="22" grpId="0" animBg="1"/>
      <p:bldP spid="23" grpId="0" animBg="1"/>
      <p:bldP spid="26" grpId="0" animBg="1"/>
      <p:bldP spid="27" grpId="0" animBg="1"/>
      <p:bldP spid="28" grpId="0" animBg="1"/>
      <p:bldP spid="31" grpId="0" animBg="1"/>
      <p:bldP spid="32" grpId="0" animBg="1"/>
      <p:bldP spid="33" grpId="0" animBg="1"/>
      <p:bldP spid="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A Closer Look at Writing an Equation</a:t>
            </a:r>
          </a:p>
        </p:txBody>
      </p:sp>
      <p:pic>
        <p:nvPicPr>
          <p:cNvPr id="1026" name="Picture 2" descr="https://pixabay.com/static/uploads/photo/2014/05/31/23/16/teacher-359311_960_720.png" title="https://pixabay.com/static/uploads/photo/2014/05/31/23/16/teacher-359311_960_720.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55937" y="1073057"/>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2322730" y="2104229"/>
            <a:ext cx="3908161" cy="1110572"/>
          </a:xfrm>
          <a:prstGeom prst="wedgeRoundRectCallout">
            <a:avLst>
              <a:gd name="adj1" fmla="val -65842"/>
              <a:gd name="adj2" fmla="val 642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Write an equation that shows the rule for finding the value of any step in the pattern.</a:t>
            </a:r>
          </a:p>
        </p:txBody>
      </p:sp>
      <p:sp>
        <p:nvSpPr>
          <p:cNvPr id="12" name="Cube 11" descr="Series of cubes"/>
          <p:cNvSpPr/>
          <p:nvPr/>
        </p:nvSpPr>
        <p:spPr>
          <a:xfrm>
            <a:off x="4999977" y="3415381"/>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5" name="Oval Callout 4"/>
          <p:cNvSpPr/>
          <p:nvPr/>
        </p:nvSpPr>
        <p:spPr>
          <a:xfrm>
            <a:off x="3754877" y="4396902"/>
            <a:ext cx="2992275" cy="2322909"/>
          </a:xfrm>
          <a:prstGeom prst="wedgeEllipseCallout">
            <a:avLst>
              <a:gd name="adj1" fmla="val 74265"/>
              <a:gd name="adj2" fmla="val 4844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prstClr val="white"/>
                </a:solidFill>
              </a:rPr>
              <a:t>Well, I see from the t-chart that I just double each step.  The equation for that rule is Blocks = 2 X Step.</a:t>
            </a:r>
          </a:p>
        </p:txBody>
      </p:sp>
      <p:pic>
        <p:nvPicPr>
          <p:cNvPr id="5122" name="Picture 2" descr="https://pixabay.com/static/uploads/photo/2012/04/13/00/13/man-31166_960_720.png" title="https://pixabay.com/static/uploads/photo/2012/04/13/00/13/man-31166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891" y="5083460"/>
            <a:ext cx="1375058" cy="16363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K-3 FormAssessLogo.jpg" title="K-3 FormAssessLogo.jpg"/>
          <p:cNvPicPr/>
          <p:nvPr/>
        </p:nvPicPr>
        <p:blipFill>
          <a:blip r:embed="rId6" cstate="print"/>
          <a:stretch>
            <a:fillRect/>
          </a:stretch>
        </p:blipFill>
        <p:spPr>
          <a:xfrm>
            <a:off x="283923" y="6172200"/>
            <a:ext cx="1697278" cy="559473"/>
          </a:xfrm>
          <a:prstGeom prst="rect">
            <a:avLst/>
          </a:prstGeom>
        </p:spPr>
      </p:pic>
      <p:sp>
        <p:nvSpPr>
          <p:cNvPr id="20" name="Cube 19" descr="&quot;&quot;"/>
          <p:cNvSpPr/>
          <p:nvPr/>
        </p:nvSpPr>
        <p:spPr>
          <a:xfrm>
            <a:off x="5504650" y="3415381"/>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1" name="Cube 20" descr="&quot;&quot;"/>
          <p:cNvSpPr/>
          <p:nvPr/>
        </p:nvSpPr>
        <p:spPr>
          <a:xfrm>
            <a:off x="6476298" y="3417812"/>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2" name="Cube 21" descr="&quot;&quot;"/>
          <p:cNvSpPr/>
          <p:nvPr/>
        </p:nvSpPr>
        <p:spPr>
          <a:xfrm>
            <a:off x="6980971" y="3417812"/>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3" name="Cube 22" descr="&quot;&quot;"/>
          <p:cNvSpPr/>
          <p:nvPr/>
        </p:nvSpPr>
        <p:spPr>
          <a:xfrm>
            <a:off x="6476298" y="2886843"/>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6" name="Cube 25" descr="&quot;&quot;"/>
          <p:cNvSpPr/>
          <p:nvPr/>
        </p:nvSpPr>
        <p:spPr>
          <a:xfrm>
            <a:off x="7016754" y="2886843"/>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7" name="Cube 26" descr="&quot;&quot;"/>
          <p:cNvSpPr/>
          <p:nvPr/>
        </p:nvSpPr>
        <p:spPr>
          <a:xfrm>
            <a:off x="7891030" y="3415381"/>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28" name="Cube 27" descr="&quot;&quot;"/>
          <p:cNvSpPr/>
          <p:nvPr/>
        </p:nvSpPr>
        <p:spPr>
          <a:xfrm>
            <a:off x="8395703" y="3415381"/>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1" name="Cube 30" descr="&quot;&quot;"/>
          <p:cNvSpPr/>
          <p:nvPr/>
        </p:nvSpPr>
        <p:spPr>
          <a:xfrm>
            <a:off x="7891030" y="2426287"/>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2" name="Cube 31" descr="&quot;&quot;"/>
          <p:cNvSpPr/>
          <p:nvPr/>
        </p:nvSpPr>
        <p:spPr>
          <a:xfrm>
            <a:off x="8395703" y="2426287"/>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3" name="Cube 32" descr="&quot;&quot;"/>
          <p:cNvSpPr/>
          <p:nvPr/>
        </p:nvSpPr>
        <p:spPr>
          <a:xfrm>
            <a:off x="7891030" y="2920834"/>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sp>
        <p:nvSpPr>
          <p:cNvPr id="34" name="Cube 33" descr="&quot;&quot;"/>
          <p:cNvSpPr/>
          <p:nvPr/>
        </p:nvSpPr>
        <p:spPr>
          <a:xfrm>
            <a:off x="8395703" y="2920834"/>
            <a:ext cx="419246" cy="419246"/>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prstClr val="white"/>
              </a:solidFill>
            </a:endParaRPr>
          </a:p>
        </p:txBody>
      </p:sp>
      <p:graphicFrame>
        <p:nvGraphicFramePr>
          <p:cNvPr id="24" name="Table 23" descr="Steps and number of blocks"/>
          <p:cNvGraphicFramePr>
            <a:graphicFrameLocks noGrp="1"/>
          </p:cNvGraphicFramePr>
          <p:nvPr>
            <p:extLst>
              <p:ext uri="{D42A27DB-BD31-4B8C-83A1-F6EECF244321}">
                <p14:modId xmlns:p14="http://schemas.microsoft.com/office/powerpoint/2010/main" val="978649630"/>
              </p:ext>
            </p:extLst>
          </p:nvPr>
        </p:nvGraphicFramePr>
        <p:xfrm>
          <a:off x="552598" y="3389691"/>
          <a:ext cx="3338670" cy="2629863"/>
        </p:xfrm>
        <a:graphic>
          <a:graphicData uri="http://schemas.openxmlformats.org/drawingml/2006/table">
            <a:tbl>
              <a:tblPr firstRow="1" bandRow="1">
                <a:tableStyleId>{5C22544A-7EE6-4342-B048-85BDC9FD1C3A}</a:tableStyleId>
              </a:tblPr>
              <a:tblGrid>
                <a:gridCol w="1669335">
                  <a:extLst>
                    <a:ext uri="{9D8B030D-6E8A-4147-A177-3AD203B41FA5}">
                      <a16:colId xmlns:a16="http://schemas.microsoft.com/office/drawing/2014/main" val="680176149"/>
                    </a:ext>
                  </a:extLst>
                </a:gridCol>
                <a:gridCol w="1669335">
                  <a:extLst>
                    <a:ext uri="{9D8B030D-6E8A-4147-A177-3AD203B41FA5}">
                      <a16:colId xmlns:a16="http://schemas.microsoft.com/office/drawing/2014/main" val="3581086512"/>
                    </a:ext>
                  </a:extLst>
                </a:gridCol>
              </a:tblGrid>
              <a:tr h="986199">
                <a:tc>
                  <a:txBody>
                    <a:bodyPr/>
                    <a:lstStyle/>
                    <a:p>
                      <a:pPr algn="ctr"/>
                      <a:r>
                        <a:rPr lang="en-US" sz="2000" dirty="0">
                          <a:solidFill>
                            <a:schemeClr val="tx1"/>
                          </a:solidFill>
                        </a:rPr>
                        <a:t>Step</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rPr>
                        <a:t>Number of blocks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431955"/>
                  </a:ext>
                </a:extLst>
              </a:tr>
              <a:tr h="547888">
                <a:tc>
                  <a:txBody>
                    <a:bodyPr/>
                    <a:lstStyle/>
                    <a:p>
                      <a:pPr algn="ctr"/>
                      <a:r>
                        <a:rPr lang="en-US" sz="2000" dirty="0">
                          <a:solidFill>
                            <a:schemeClr val="tx1"/>
                          </a:solidFill>
                        </a:rPr>
                        <a:t>1</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tx1"/>
                          </a:solidFill>
                        </a:rPr>
                        <a:t>2</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9054996"/>
                  </a:ext>
                </a:extLst>
              </a:tr>
              <a:tr h="547888">
                <a:tc>
                  <a:txBody>
                    <a:bodyPr/>
                    <a:lstStyle/>
                    <a:p>
                      <a:pPr algn="ctr"/>
                      <a:r>
                        <a:rPr lang="en-US" sz="2000" dirty="0">
                          <a:solidFill>
                            <a:schemeClr val="tx1"/>
                          </a:solidFill>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tx1"/>
                          </a:solidFill>
                        </a:rPr>
                        <a:t>4</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8286367"/>
                  </a:ext>
                </a:extLst>
              </a:tr>
              <a:tr h="547888">
                <a:tc>
                  <a:txBody>
                    <a:bodyPr/>
                    <a:lstStyle/>
                    <a:p>
                      <a:pPr algn="ctr"/>
                      <a:r>
                        <a:rPr lang="en-US" sz="2000" dirty="0">
                          <a:solidFill>
                            <a:schemeClr val="tx1"/>
                          </a:solidFill>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a:solidFill>
                            <a:schemeClr val="tx1"/>
                          </a:solidFill>
                        </a:rPr>
                        <a:t>6</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5126566"/>
                  </a:ext>
                </a:extLst>
              </a:tr>
            </a:tbl>
          </a:graphicData>
        </a:graphic>
      </p:graphicFrame>
    </p:spTree>
    <p:custDataLst>
      <p:tags r:id="rId1"/>
    </p:custDataLst>
    <p:extLst>
      <p:ext uri="{BB962C8B-B14F-4D97-AF65-F5344CB8AC3E}">
        <p14:creationId xmlns:p14="http://schemas.microsoft.com/office/powerpoint/2010/main" val="115346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0-#ppt_w/2"/>
                                          </p:val>
                                        </p:tav>
                                        <p:tav tm="100000">
                                          <p:val>
                                            <p:strVal val="#ppt_x"/>
                                          </p:val>
                                        </p:tav>
                                      </p:tavLst>
                                    </p:anim>
                                    <p:anim calcmode="lin" valueType="num">
                                      <p:cBhvr additive="base">
                                        <p:cTn id="34" dur="500" fill="hold"/>
                                        <p:tgtEl>
                                          <p:spTgt spid="21"/>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0-#ppt_w/2"/>
                                          </p:val>
                                        </p:tav>
                                        <p:tav tm="100000">
                                          <p:val>
                                            <p:strVal val="#ppt_x"/>
                                          </p:val>
                                        </p:tav>
                                      </p:tavLst>
                                    </p:anim>
                                    <p:anim calcmode="lin" valueType="num">
                                      <p:cBhvr additive="base">
                                        <p:cTn id="54" dur="500" fill="hold"/>
                                        <p:tgtEl>
                                          <p:spTgt spid="34"/>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0-#ppt_w/2"/>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0-#ppt_w/2"/>
                                          </p:val>
                                        </p:tav>
                                        <p:tav tm="100000">
                                          <p:val>
                                            <p:strVal val="#ppt_x"/>
                                          </p:val>
                                        </p:tav>
                                      </p:tavLst>
                                    </p:anim>
                                    <p:anim calcmode="lin" valueType="num">
                                      <p:cBhvr additive="base">
                                        <p:cTn id="6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1+#ppt_w/2"/>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122"/>
                                        </p:tgtEl>
                                        <p:attrNameLst>
                                          <p:attrName>style.visibility</p:attrName>
                                        </p:attrNameLst>
                                      </p:cBhvr>
                                      <p:to>
                                        <p:strVal val="visible"/>
                                      </p:to>
                                    </p:set>
                                    <p:animEffect transition="in" filter="barn(inVertical)">
                                      <p:cBhvr>
                                        <p:cTn id="73" dur="500"/>
                                        <p:tgtEl>
                                          <p:spTgt spid="5122"/>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barn(inVertical)">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5" grpId="0" animBg="1"/>
      <p:bldP spid="20" grpId="0" animBg="1"/>
      <p:bldP spid="21" grpId="0" animBg="1"/>
      <p:bldP spid="22" grpId="0" animBg="1"/>
      <p:bldP spid="23" grpId="0" animBg="1"/>
      <p:bldP spid="26" grpId="0" animBg="1"/>
      <p:bldP spid="27" grpId="0" animBg="1"/>
      <p:bldP spid="28" grpId="0" animBg="1"/>
      <p:bldP spid="31" grpId="0" animBg="1"/>
      <p:bldP spid="32" grpId="0" animBg="1"/>
      <p:bldP spid="33" grpId="0" animBg="1"/>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EA09-84F9-BC44-BB3A-FB36E714162B}"/>
              </a:ext>
            </a:extLst>
          </p:cNvPr>
          <p:cNvSpPr>
            <a:spLocks noGrp="1"/>
          </p:cNvSpPr>
          <p:nvPr>
            <p:ph type="title"/>
          </p:nvPr>
        </p:nvSpPr>
        <p:spPr>
          <a:xfrm>
            <a:off x="457200" y="411163"/>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Cognitive Development</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Content Placeholder 2"/>
          <p:cNvSpPr>
            <a:spLocks noGrp="1"/>
          </p:cNvSpPr>
          <p:nvPr>
            <p:ph idx="1"/>
          </p:nvPr>
        </p:nvSpPr>
        <p:spPr/>
        <p:txBody>
          <a:bodyPr>
            <a:normAutofit/>
          </a:bodyPr>
          <a:lstStyle/>
          <a:p>
            <a:r>
              <a:rPr lang="en-US" dirty="0"/>
              <a:t>Questions about the construct we highlighted or this domain in general?</a:t>
            </a:r>
          </a:p>
          <a:p>
            <a:endParaRPr lang="en-US" dirty="0"/>
          </a:p>
          <a:p>
            <a:endParaRPr lang="en-US" dirty="0"/>
          </a:p>
          <a:p>
            <a:endParaRPr lang="en-US" dirty="0"/>
          </a:p>
          <a:p>
            <a:endParaRPr lang="en-US" dirty="0"/>
          </a:p>
        </p:txBody>
      </p:sp>
      <p:pic>
        <p:nvPicPr>
          <p:cNvPr id="4" name="Picture 3" descr="K-3 FormAssessLogo.jpg" title="K-3 FormAssessLogo.jpg"/>
          <p:cNvPicPr/>
          <p:nvPr/>
        </p:nvPicPr>
        <p:blipFill>
          <a:blip r:embed="rId3" cstate="print"/>
          <a:stretch>
            <a:fillRect/>
          </a:stretch>
        </p:blipFill>
        <p:spPr>
          <a:xfrm>
            <a:off x="283923" y="6172200"/>
            <a:ext cx="1697278" cy="559473"/>
          </a:xfrm>
          <a:prstGeom prst="rect">
            <a:avLst/>
          </a:prstGeom>
        </p:spPr>
      </p:pic>
      <p:pic>
        <p:nvPicPr>
          <p:cNvPr id="4100" name="Picture 4" descr="http://launchany.com/wp-content/uploads/2016/01/idea.jpg" title="http://launchany.com/wp-content/uploads/2016/01/id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2962601"/>
            <a:ext cx="5006975" cy="320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086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3 Formative Assessment Logo"/>
          <p:cNvPicPr>
            <a:picLocks noChangeAspect="1"/>
          </p:cNvPicPr>
          <p:nvPr/>
        </p:nvPicPr>
        <p:blipFill>
          <a:blip r:embed="rId3"/>
          <a:stretch>
            <a:fillRect/>
          </a:stretch>
        </p:blipFill>
        <p:spPr>
          <a:xfrm>
            <a:off x="96165" y="6002545"/>
            <a:ext cx="1694835" cy="554784"/>
          </a:xfrm>
          <a:prstGeom prst="rect">
            <a:avLst/>
          </a:prstGeom>
        </p:spPr>
      </p:pic>
      <p:pic>
        <p:nvPicPr>
          <p:cNvPr id="2" name="Picture 1" descr="Perseverance Construct Progression">
            <a:hlinkClick r:id="rId4"/>
          </p:cNvPr>
          <p:cNvPicPr>
            <a:picLocks noChangeAspect="1"/>
          </p:cNvPicPr>
          <p:nvPr/>
        </p:nvPicPr>
        <p:blipFill>
          <a:blip r:embed="rId5"/>
          <a:stretch>
            <a:fillRect/>
          </a:stretch>
        </p:blipFill>
        <p:spPr>
          <a:xfrm>
            <a:off x="1588168" y="1701834"/>
            <a:ext cx="5852862" cy="4080039"/>
          </a:xfrm>
          <a:prstGeom prst="rect">
            <a:avLst/>
          </a:prstGeom>
        </p:spPr>
      </p:pic>
      <p:sp>
        <p:nvSpPr>
          <p:cNvPr id="3" name="Title 2">
            <a:extLst>
              <a:ext uri="{FF2B5EF4-FFF2-40B4-BE49-F238E27FC236}">
                <a16:creationId xmlns:a16="http://schemas.microsoft.com/office/drawing/2014/main" id="{9C1C149B-4EBA-F14E-8C43-F2D7B578BB3E}"/>
              </a:ext>
            </a:extLst>
          </p:cNvPr>
          <p:cNvSpPr>
            <a:spLocks noGrp="1"/>
          </p:cNvSpPr>
          <p:nvPr>
            <p:ph type="title"/>
          </p:nvPr>
        </p:nvSpPr>
        <p:spPr>
          <a:xfrm>
            <a:off x="399799" y="406383"/>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Approaches to Learning</a:t>
            </a:r>
            <a:r>
              <a:rPr lang="en-US" dirty="0">
                <a:solidFill>
                  <a:schemeClr val="bg1">
                    <a:lumMod val="95000"/>
                  </a:schemeClr>
                </a:solidFill>
              </a:rPr>
              <a:t/>
            </a:r>
            <a:br>
              <a:rPr lang="en-US" dirty="0">
                <a:solidFill>
                  <a:schemeClr val="bg1">
                    <a:lumMod val="95000"/>
                  </a:schemeClr>
                </a:solidFill>
              </a:rPr>
            </a:br>
            <a:endParaRPr lang="en-US" dirty="0"/>
          </a:p>
        </p:txBody>
      </p:sp>
    </p:spTree>
    <p:extLst>
      <p:ext uri="{BB962C8B-B14F-4D97-AF65-F5344CB8AC3E}">
        <p14:creationId xmlns:p14="http://schemas.microsoft.com/office/powerpoint/2010/main" val="105513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3 Formative Assessment logo"/>
          <p:cNvPicPr>
            <a:picLocks noChangeAspect="1"/>
          </p:cNvPicPr>
          <p:nvPr/>
        </p:nvPicPr>
        <p:blipFill>
          <a:blip r:embed="rId3"/>
          <a:stretch>
            <a:fillRect/>
          </a:stretch>
        </p:blipFill>
        <p:spPr>
          <a:xfrm>
            <a:off x="96165" y="6002545"/>
            <a:ext cx="1694835" cy="554784"/>
          </a:xfrm>
          <a:prstGeom prst="rect">
            <a:avLst/>
          </a:prstGeom>
        </p:spPr>
      </p:pic>
      <p:sp>
        <p:nvSpPr>
          <p:cNvPr id="5" name="Rectangle 4"/>
          <p:cNvSpPr/>
          <p:nvPr/>
        </p:nvSpPr>
        <p:spPr>
          <a:xfrm>
            <a:off x="583658" y="1941360"/>
            <a:ext cx="8128541" cy="1815882"/>
          </a:xfrm>
          <a:prstGeom prst="rect">
            <a:avLst/>
          </a:prstGeom>
        </p:spPr>
        <p:txBody>
          <a:bodyPr wrap="square">
            <a:spAutoFit/>
          </a:bodyPr>
          <a:lstStyle/>
          <a:p>
            <a:pPr marL="457200" indent="-457200">
              <a:buFont typeface="Arial" panose="020B0604020202020204" pitchFamily="34" charset="0"/>
              <a:buChar char="•"/>
            </a:pPr>
            <a:r>
              <a:rPr lang="en-US" sz="2800" dirty="0"/>
              <a:t>Perseverance can be measured across the day in a variety of activities.</a:t>
            </a:r>
          </a:p>
          <a:p>
            <a:pPr marL="457200" indent="-457200">
              <a:buFont typeface="Arial" panose="020B0604020202020204" pitchFamily="34" charset="0"/>
              <a:buChar char="•"/>
            </a:pPr>
            <a:r>
              <a:rPr lang="en-US" sz="2800" dirty="0"/>
              <a:t>It can also be assessed at the same time as other constructs.  </a:t>
            </a:r>
          </a:p>
        </p:txBody>
      </p:sp>
      <p:sp>
        <p:nvSpPr>
          <p:cNvPr id="2" name="Title 1">
            <a:extLst>
              <a:ext uri="{FF2B5EF4-FFF2-40B4-BE49-F238E27FC236}">
                <a16:creationId xmlns:a16="http://schemas.microsoft.com/office/drawing/2014/main" id="{FFF846C7-2EAC-2B4B-BE5A-88107E97A521}"/>
              </a:ext>
            </a:extLst>
          </p:cNvPr>
          <p:cNvSpPr>
            <a:spLocks noGrp="1"/>
          </p:cNvSpPr>
          <p:nvPr>
            <p:ph type="title"/>
          </p:nvPr>
        </p:nvSpPr>
        <p:spPr>
          <a:xfrm>
            <a:off x="457200" y="374029"/>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Approaches to Learning</a:t>
            </a:r>
            <a:r>
              <a:rPr lang="en-US" dirty="0">
                <a:solidFill>
                  <a:schemeClr val="bg1">
                    <a:lumMod val="95000"/>
                  </a:schemeClr>
                </a:solidFill>
              </a:rPr>
              <a:t/>
            </a:r>
            <a:br>
              <a:rPr lang="en-US" dirty="0">
                <a:solidFill>
                  <a:schemeClr val="bg1">
                    <a:lumMod val="95000"/>
                  </a:schemeClr>
                </a:solidFill>
              </a:rPr>
            </a:br>
            <a:endParaRPr lang="en-US" dirty="0"/>
          </a:p>
        </p:txBody>
      </p:sp>
    </p:spTree>
    <p:extLst>
      <p:ext uri="{BB962C8B-B14F-4D97-AF65-F5344CB8AC3E}">
        <p14:creationId xmlns:p14="http://schemas.microsoft.com/office/powerpoint/2010/main" val="499276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3 FormAssessLogo.jpg" title="K-3 FormAssessLogo.jpg"/>
          <p:cNvPicPr/>
          <p:nvPr/>
        </p:nvPicPr>
        <p:blipFill>
          <a:blip r:embed="rId3" cstate="print"/>
          <a:stretch>
            <a:fillRect/>
          </a:stretch>
        </p:blipFill>
        <p:spPr>
          <a:xfrm>
            <a:off x="175435" y="6298527"/>
            <a:ext cx="1697278" cy="559473"/>
          </a:xfrm>
          <a:prstGeom prst="rect">
            <a:avLst/>
          </a:prstGeom>
        </p:spPr>
      </p:pic>
      <p:sp>
        <p:nvSpPr>
          <p:cNvPr id="3" name="Title 2">
            <a:extLst>
              <a:ext uri="{FF2B5EF4-FFF2-40B4-BE49-F238E27FC236}">
                <a16:creationId xmlns:a16="http://schemas.microsoft.com/office/drawing/2014/main" id="{ABBA6C61-A9EB-C34A-ABE7-92E77B698524}"/>
              </a:ext>
            </a:extLst>
          </p:cNvPr>
          <p:cNvSpPr>
            <a:spLocks noGrp="1"/>
          </p:cNvSpPr>
          <p:nvPr>
            <p:ph type="title"/>
          </p:nvPr>
        </p:nvSpPr>
        <p:spPr>
          <a:xfrm>
            <a:off x="437321" y="364090"/>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Approaches to Learning</a:t>
            </a:r>
            <a:r>
              <a:rPr lang="en-US" dirty="0">
                <a:solidFill>
                  <a:schemeClr val="bg1">
                    <a:lumMod val="95000"/>
                  </a:schemeClr>
                </a:solidFill>
              </a:rPr>
              <a:t/>
            </a:r>
            <a:br>
              <a:rPr lang="en-US" dirty="0">
                <a:solidFill>
                  <a:schemeClr val="bg1">
                    <a:lumMod val="95000"/>
                  </a:schemeClr>
                </a:solidFill>
              </a:rPr>
            </a:br>
            <a:endParaRPr lang="en-US" dirty="0"/>
          </a:p>
        </p:txBody>
      </p:sp>
      <p:pic>
        <p:nvPicPr>
          <p:cNvPr id="2" name="Content Placeholder 1" descr="Teacher with students">
            <a:hlinkClick r:id="rId4"/>
          </p:cNvPr>
          <p:cNvPicPr>
            <a:picLocks noGrp="1" noChangeAspect="1"/>
          </p:cNvPicPr>
          <p:nvPr>
            <p:ph idx="4294967295"/>
          </p:nvPr>
        </p:nvPicPr>
        <p:blipFill>
          <a:blip r:embed="rId5"/>
          <a:stretch>
            <a:fillRect/>
          </a:stretch>
        </p:blipFill>
        <p:spPr>
          <a:xfrm>
            <a:off x="1692275" y="1695450"/>
            <a:ext cx="7451725" cy="3730625"/>
          </a:xfrm>
          <a:prstGeom prst="rect">
            <a:avLst/>
          </a:prstGeom>
        </p:spPr>
      </p:pic>
    </p:spTree>
    <p:extLst>
      <p:ext uri="{BB962C8B-B14F-4D97-AF65-F5344CB8AC3E}">
        <p14:creationId xmlns:p14="http://schemas.microsoft.com/office/powerpoint/2010/main" val="2968256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3F69-8408-B14E-A190-B1DE4856A2A9}"/>
              </a:ext>
            </a:extLst>
          </p:cNvPr>
          <p:cNvSpPr>
            <a:spLocks noGrp="1"/>
          </p:cNvSpPr>
          <p:nvPr>
            <p:ph type="title"/>
          </p:nvPr>
        </p:nvSpPr>
        <p:spPr>
          <a:xfrm>
            <a:off x="457200" y="390525"/>
            <a:ext cx="8229600" cy="1143000"/>
          </a:xfrm>
        </p:spPr>
        <p:txBody>
          <a:bodyPr>
            <a:normAutofit fontScale="90000"/>
          </a:bodyPr>
          <a:lstStyle/>
          <a:p>
            <a:r>
              <a:rPr lang="en-US" sz="5400" dirty="0">
                <a:solidFill>
                  <a:schemeClr val="tx2"/>
                </a:solidFill>
              </a:rPr>
              <a:t>K-3 Domain Overview</a:t>
            </a:r>
            <a:r>
              <a:rPr lang="en-US" sz="4800" dirty="0">
                <a:solidFill>
                  <a:schemeClr val="tx2"/>
                </a:solidFill>
              </a:rPr>
              <a:t>:</a:t>
            </a:r>
            <a:r>
              <a:rPr lang="en-US" dirty="0">
                <a:solidFill>
                  <a:schemeClr val="tx2"/>
                </a:solidFill>
              </a:rPr>
              <a:t/>
            </a:r>
            <a:br>
              <a:rPr lang="en-US" dirty="0">
                <a:solidFill>
                  <a:schemeClr val="tx2"/>
                </a:solidFill>
              </a:rPr>
            </a:br>
            <a:r>
              <a:rPr lang="en-US" dirty="0">
                <a:solidFill>
                  <a:schemeClr val="tx2"/>
                </a:solidFill>
              </a:rPr>
              <a:t>Approaches to Learning</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Content Placeholder 2"/>
          <p:cNvSpPr>
            <a:spLocks noGrp="1"/>
          </p:cNvSpPr>
          <p:nvPr>
            <p:ph idx="4294967295"/>
          </p:nvPr>
        </p:nvSpPr>
        <p:spPr>
          <a:xfrm>
            <a:off x="0" y="1955800"/>
            <a:ext cx="7658100" cy="1377950"/>
          </a:xfrm>
        </p:spPr>
        <p:txBody>
          <a:bodyPr>
            <a:normAutofit/>
          </a:bodyPr>
          <a:lstStyle/>
          <a:p>
            <a:r>
              <a:rPr lang="en-US" dirty="0"/>
              <a:t>Questions about the construct we highlighted or this domain in general?</a:t>
            </a:r>
          </a:p>
          <a:p>
            <a:endParaRPr lang="en-US" dirty="0"/>
          </a:p>
          <a:p>
            <a:endParaRPr lang="en-US" dirty="0"/>
          </a:p>
          <a:p>
            <a:endParaRPr lang="en-US" dirty="0"/>
          </a:p>
          <a:p>
            <a:endParaRPr lang="en-US" dirty="0"/>
          </a:p>
        </p:txBody>
      </p:sp>
      <p:pic>
        <p:nvPicPr>
          <p:cNvPr id="4" name="Picture 3" descr="K-3 FormAssessLogo.jpg" title="K-3 FormAssessLogo.jpg"/>
          <p:cNvPicPr/>
          <p:nvPr/>
        </p:nvPicPr>
        <p:blipFill>
          <a:blip r:embed="rId3" cstate="print"/>
          <a:stretch>
            <a:fillRect/>
          </a:stretch>
        </p:blipFill>
        <p:spPr>
          <a:xfrm>
            <a:off x="283923" y="6172200"/>
            <a:ext cx="1697278" cy="559473"/>
          </a:xfrm>
          <a:prstGeom prst="rect">
            <a:avLst/>
          </a:prstGeom>
        </p:spPr>
      </p:pic>
      <p:pic>
        <p:nvPicPr>
          <p:cNvPr id="5122" name="Picture 2" descr="https://cdn3.dogonews.com/pictures/9613/content/questionsfry-panique-questions.jpg?1327098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2952750"/>
            <a:ext cx="30765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4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3 FormAssessLogo.jpg" title="K-3 FormAssessLogo.jpg"/>
          <p:cNvPicPr/>
          <p:nvPr/>
        </p:nvPicPr>
        <p:blipFill>
          <a:blip r:embed="rId4" cstate="print"/>
          <a:stretch>
            <a:fillRect/>
          </a:stretch>
        </p:blipFill>
        <p:spPr>
          <a:xfrm>
            <a:off x="283923" y="6172200"/>
            <a:ext cx="1697278" cy="559473"/>
          </a:xfrm>
          <a:prstGeom prst="rect">
            <a:avLst/>
          </a:prstGeom>
        </p:spPr>
      </p:pic>
      <p:sp>
        <p:nvSpPr>
          <p:cNvPr id="4" name="Slide Number Placeholder 3"/>
          <p:cNvSpPr>
            <a:spLocks noGrp="1"/>
          </p:cNvSpPr>
          <p:nvPr>
            <p:ph type="sldNum" sz="quarter" idx="12"/>
          </p:nvPr>
        </p:nvSpPr>
        <p:spPr/>
        <p:txBody>
          <a:bodyPr/>
          <a:lstStyle/>
          <a:p>
            <a:fld id="{F7C0AF78-4AB1-4E4A-8B79-43CD6512BA69}" type="slidenum">
              <a:rPr lang="en-US" sz="2400" smtClean="0">
                <a:solidFill>
                  <a:srgbClr val="000000">
                    <a:tint val="75000"/>
                  </a:srgbClr>
                </a:solidFill>
              </a:rPr>
              <a:pPr/>
              <a:t>5</a:t>
            </a:fld>
            <a:endParaRPr lang="en-US" sz="2400" dirty="0">
              <a:solidFill>
                <a:srgbClr val="000000">
                  <a:tint val="75000"/>
                </a:srgbClr>
              </a:solidFill>
            </a:endParaRPr>
          </a:p>
        </p:txBody>
      </p:sp>
      <p:sp>
        <p:nvSpPr>
          <p:cNvPr id="13" name="Content Placeholder 1"/>
          <p:cNvSpPr>
            <a:spLocks noGrp="1"/>
          </p:cNvSpPr>
          <p:nvPr>
            <p:ph idx="1"/>
          </p:nvPr>
        </p:nvSpPr>
        <p:spPr>
          <a:xfrm>
            <a:off x="457200" y="1600201"/>
            <a:ext cx="8229600" cy="1600200"/>
          </a:xfrm>
        </p:spPr>
        <p:txBody>
          <a:bodyPr>
            <a:normAutofit/>
          </a:bodyPr>
          <a:lstStyle/>
          <a:p>
            <a:r>
              <a:rPr lang="en-US" dirty="0"/>
              <a:t>The </a:t>
            </a:r>
            <a:r>
              <a:rPr lang="en-US" i="1" dirty="0"/>
              <a:t>Midline</a:t>
            </a:r>
            <a:r>
              <a:rPr lang="en-US" dirty="0"/>
              <a:t> is the invisible line running from our head to our toes, dividing the body into left and right halves.</a:t>
            </a:r>
          </a:p>
        </p:txBody>
      </p:sp>
      <p:pic>
        <p:nvPicPr>
          <p:cNvPr id="1026" name="Picture 2" descr="http://4.bp.blogspot.com/-1Cn2iCZOa04/UTYXoUALA9I/AAAAAAAAACw/9i7yyR5MhA0/s1600/midline.png" title="K-3 FormAsses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358356"/>
            <a:ext cx="2195172" cy="26558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EE12B641-20C1-4FF7-A2F8-4F0BC9C15990}"/>
              </a:ext>
            </a:extLst>
          </p:cNvPr>
          <p:cNvSpPr>
            <a:spLocks noGrp="1"/>
          </p:cNvSpPr>
          <p:nvPr>
            <p:ph type="title"/>
          </p:nvPr>
        </p:nvSpPr>
        <p:spPr>
          <a:xfrm>
            <a:off x="457200" y="274638"/>
            <a:ext cx="8229600" cy="1143000"/>
          </a:xfrm>
          <a:solidFill>
            <a:schemeClr val="tx2"/>
          </a:solidFill>
        </p:spPr>
        <p:txBody>
          <a:bodyPr>
            <a:normAutofit fontScale="90000"/>
          </a:bodyPr>
          <a:lstStyle/>
          <a:p>
            <a:r>
              <a:rPr lang="en-US" sz="4000" dirty="0">
                <a:solidFill>
                  <a:schemeClr val="bg1">
                    <a:lumMod val="95000"/>
                  </a:schemeClr>
                </a:solidFill>
              </a:rPr>
              <a:t>K-3 Domain Overview:</a:t>
            </a:r>
            <a:br>
              <a:rPr lang="en-US" sz="4000" dirty="0">
                <a:solidFill>
                  <a:schemeClr val="bg1">
                    <a:lumMod val="95000"/>
                  </a:schemeClr>
                </a:solidFill>
              </a:rPr>
            </a:br>
            <a:r>
              <a:rPr lang="en-US" sz="4000" dirty="0">
                <a:solidFill>
                  <a:schemeClr val="bg1">
                    <a:lumMod val="95000"/>
                  </a:schemeClr>
                </a:solidFill>
              </a:rPr>
              <a:t>Crossing Midline </a:t>
            </a:r>
          </a:p>
        </p:txBody>
      </p:sp>
    </p:spTree>
    <p:custDataLst>
      <p:tags r:id="rId1"/>
    </p:custDataLst>
    <p:extLst>
      <p:ext uri="{BB962C8B-B14F-4D97-AF65-F5344CB8AC3E}">
        <p14:creationId xmlns:p14="http://schemas.microsoft.com/office/powerpoint/2010/main" val="182914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sz="4000" dirty="0">
                <a:solidFill>
                  <a:schemeClr val="bg1">
                    <a:lumMod val="95000"/>
                  </a:schemeClr>
                </a:solidFill>
              </a:rPr>
              <a:t>K-3 Domain Overview:</a:t>
            </a:r>
            <a:br>
              <a:rPr lang="en-US" sz="4000" dirty="0">
                <a:solidFill>
                  <a:schemeClr val="bg1">
                    <a:lumMod val="95000"/>
                  </a:schemeClr>
                </a:solidFill>
              </a:rPr>
            </a:br>
            <a:r>
              <a:rPr lang="en-US" sz="4000" dirty="0">
                <a:solidFill>
                  <a:schemeClr val="bg1">
                    <a:lumMod val="95000"/>
                  </a:schemeClr>
                </a:solidFill>
              </a:rPr>
              <a:t>Crossing Midline Construct</a:t>
            </a:r>
          </a:p>
        </p:txBody>
      </p:sp>
      <p:pic>
        <p:nvPicPr>
          <p:cNvPr id="5" name="Picture 4" descr="Picture of Teachers">
            <a:hlinkClick r:id="rId3"/>
          </p:cNvPr>
          <p:cNvPicPr>
            <a:picLocks noChangeAspect="1"/>
          </p:cNvPicPr>
          <p:nvPr/>
        </p:nvPicPr>
        <p:blipFill>
          <a:blip r:embed="rId4"/>
          <a:stretch>
            <a:fillRect/>
          </a:stretch>
        </p:blipFill>
        <p:spPr>
          <a:xfrm>
            <a:off x="1848977" y="2147275"/>
            <a:ext cx="5446045" cy="2731488"/>
          </a:xfrm>
          <a:prstGeom prst="rect">
            <a:avLst/>
          </a:prstGeom>
        </p:spPr>
      </p:pic>
      <p:pic>
        <p:nvPicPr>
          <p:cNvPr id="4" name="Picture 3" descr="K-3 FormAssessLogo.jpg" title="K-3 FormAssessLogo.jpg">
            <a:extLst>
              <a:ext uri="{FF2B5EF4-FFF2-40B4-BE49-F238E27FC236}">
                <a16:creationId xmlns:a16="http://schemas.microsoft.com/office/drawing/2014/main" id="{E8547463-D3DA-4C56-8F1E-470C51A851C4}"/>
              </a:ext>
            </a:extLst>
          </p:cNvPr>
          <p:cNvPicPr/>
          <p:nvPr/>
        </p:nvPicPr>
        <p:blipFill>
          <a:blip r:embed="rId5" cstate="print"/>
          <a:stretch>
            <a:fillRect/>
          </a:stretch>
        </p:blipFill>
        <p:spPr>
          <a:xfrm>
            <a:off x="283923" y="6172200"/>
            <a:ext cx="1697278" cy="559473"/>
          </a:xfrm>
          <a:prstGeom prst="rect">
            <a:avLst/>
          </a:prstGeom>
        </p:spPr>
      </p:pic>
    </p:spTree>
    <p:extLst>
      <p:ext uri="{BB962C8B-B14F-4D97-AF65-F5344CB8AC3E}">
        <p14:creationId xmlns:p14="http://schemas.microsoft.com/office/powerpoint/2010/main" val="63564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sz="4000" dirty="0">
                <a:solidFill>
                  <a:srgbClr val="FFFFFF">
                    <a:lumMod val="95000"/>
                  </a:srgbClr>
                </a:solidFill>
              </a:rPr>
              <a:t>K-3 Domain Overview:</a:t>
            </a:r>
            <a:br>
              <a:rPr lang="en-US" sz="4000" dirty="0">
                <a:solidFill>
                  <a:srgbClr val="FFFFFF">
                    <a:lumMod val="95000"/>
                  </a:srgbClr>
                </a:solidFill>
              </a:rPr>
            </a:br>
            <a:r>
              <a:rPr lang="en-US" sz="4000" dirty="0">
                <a:solidFill>
                  <a:srgbClr val="FFFFFF">
                    <a:lumMod val="95000"/>
                  </a:srgbClr>
                </a:solidFill>
              </a:rPr>
              <a:t>Gross Motor Construct</a:t>
            </a:r>
            <a:endParaRPr lang="en-US" sz="4000" dirty="0">
              <a:solidFill>
                <a:schemeClr val="bg1">
                  <a:lumMod val="95000"/>
                </a:schemeClr>
              </a:solidFill>
            </a:endParaRPr>
          </a:p>
        </p:txBody>
      </p:sp>
      <p:pic>
        <p:nvPicPr>
          <p:cNvPr id="4" name="Picture 3" descr="K-3 FormAssessLogo.jpg" title="K-3 FormAssessLogo.jpg"/>
          <p:cNvPicPr/>
          <p:nvPr/>
        </p:nvPicPr>
        <p:blipFill>
          <a:blip r:embed="rId3" cstate="print"/>
          <a:stretch>
            <a:fillRect/>
          </a:stretch>
        </p:blipFill>
        <p:spPr>
          <a:xfrm>
            <a:off x="283923" y="6172200"/>
            <a:ext cx="1697278" cy="559473"/>
          </a:xfrm>
          <a:prstGeom prst="rect">
            <a:avLst/>
          </a:prstGeom>
        </p:spPr>
      </p:pic>
      <p:pic>
        <p:nvPicPr>
          <p:cNvPr id="5" name="Picture 4" descr="Screen Clipping">
            <a:extLst>
              <a:ext uri="{FF2B5EF4-FFF2-40B4-BE49-F238E27FC236}">
                <a16:creationId xmlns:a16="http://schemas.microsoft.com/office/drawing/2014/main" id="{AE628536-B4FF-4A84-A01D-0DEA12467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916" y="1626282"/>
            <a:ext cx="6810167" cy="4337273"/>
          </a:xfrm>
          <a:prstGeom prst="rect">
            <a:avLst/>
          </a:prstGeom>
          <a:ln w="6350">
            <a:solidFill>
              <a:schemeClr val="tx1"/>
            </a:solidFill>
          </a:ln>
          <a:effectLst>
            <a:innerShdw blurRad="63500" dist="50800" dir="2700000">
              <a:prstClr val="black">
                <a:alpha val="50000"/>
              </a:prstClr>
            </a:innerShdw>
          </a:effectLst>
        </p:spPr>
      </p:pic>
    </p:spTree>
    <p:extLst>
      <p:ext uri="{BB962C8B-B14F-4D97-AF65-F5344CB8AC3E}">
        <p14:creationId xmlns:p14="http://schemas.microsoft.com/office/powerpoint/2010/main" val="132692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3 FormAssessLogo.jpg" title="K-3 FormAssessLogo.jpg"/>
          <p:cNvPicPr/>
          <p:nvPr/>
        </p:nvPicPr>
        <p:blipFill>
          <a:blip r:embed="rId4" cstate="print"/>
          <a:stretch>
            <a:fillRect/>
          </a:stretch>
        </p:blipFill>
        <p:spPr>
          <a:xfrm>
            <a:off x="283923" y="6172200"/>
            <a:ext cx="1697278" cy="559473"/>
          </a:xfrm>
          <a:prstGeom prst="rect">
            <a:avLst/>
          </a:prstGeom>
        </p:spPr>
      </p:pic>
      <p:sp>
        <p:nvSpPr>
          <p:cNvPr id="4" name="Slide Number Placeholder 3"/>
          <p:cNvSpPr>
            <a:spLocks noGrp="1"/>
          </p:cNvSpPr>
          <p:nvPr>
            <p:ph type="sldNum" sz="quarter" idx="12"/>
          </p:nvPr>
        </p:nvSpPr>
        <p:spPr/>
        <p:txBody>
          <a:bodyPr/>
          <a:lstStyle/>
          <a:p>
            <a:fld id="{F7C0AF78-4AB1-4E4A-8B79-43CD6512BA69}" type="slidenum">
              <a:rPr lang="en-US" sz="2400" smtClean="0">
                <a:solidFill>
                  <a:srgbClr val="000000">
                    <a:tint val="75000"/>
                  </a:srgbClr>
                </a:solidFill>
              </a:rPr>
              <a:pPr/>
              <a:t>8</a:t>
            </a:fld>
            <a:endParaRPr lang="en-US" sz="2400" dirty="0">
              <a:solidFill>
                <a:srgbClr val="000000">
                  <a:tint val="75000"/>
                </a:srgbClr>
              </a:solidFill>
            </a:endParaRPr>
          </a:p>
        </p:txBody>
      </p:sp>
      <p:sp>
        <p:nvSpPr>
          <p:cNvPr id="13" name="Content Placeholder 1"/>
          <p:cNvSpPr>
            <a:spLocks noGrp="1"/>
          </p:cNvSpPr>
          <p:nvPr>
            <p:ph idx="1"/>
          </p:nvPr>
        </p:nvSpPr>
        <p:spPr>
          <a:xfrm>
            <a:off x="457200" y="1600200"/>
            <a:ext cx="8229600" cy="4727393"/>
          </a:xfrm>
        </p:spPr>
        <p:txBody>
          <a:bodyPr>
            <a:normAutofit/>
          </a:bodyPr>
          <a:lstStyle/>
          <a:p>
            <a:pPr marL="0" indent="0">
              <a:buNone/>
            </a:pPr>
            <a:r>
              <a:rPr lang="en-US" u="sng" dirty="0"/>
              <a:t>Why is assessing this construct important?</a:t>
            </a:r>
          </a:p>
          <a:p>
            <a:r>
              <a:rPr lang="en-US" dirty="0"/>
              <a:t>Skills that are essential for involvement in everyday classroom activities</a:t>
            </a:r>
          </a:p>
          <a:p>
            <a:r>
              <a:rPr lang="en-US" dirty="0"/>
              <a:t>Skills essential for locomotion</a:t>
            </a:r>
          </a:p>
          <a:p>
            <a:r>
              <a:rPr lang="en-US" dirty="0"/>
              <a:t>Linked to perceptual, cognitive and emotional development</a:t>
            </a:r>
          </a:p>
          <a:p>
            <a:r>
              <a:rPr lang="en-US" dirty="0"/>
              <a:t>Influences children’s mental health, social skill development and performance in school</a:t>
            </a:r>
          </a:p>
        </p:txBody>
      </p:sp>
      <p:sp>
        <p:nvSpPr>
          <p:cNvPr id="14" name="Title 1">
            <a:extLst>
              <a:ext uri="{FF2B5EF4-FFF2-40B4-BE49-F238E27FC236}">
                <a16:creationId xmlns:a16="http://schemas.microsoft.com/office/drawing/2014/main" id="{750A7937-A866-458A-B7FF-393FF422C297}"/>
              </a:ext>
            </a:extLst>
          </p:cNvPr>
          <p:cNvSpPr>
            <a:spLocks noGrp="1"/>
          </p:cNvSpPr>
          <p:nvPr>
            <p:ph type="title"/>
          </p:nvPr>
        </p:nvSpPr>
        <p:spPr>
          <a:solidFill>
            <a:schemeClr val="tx2"/>
          </a:solidFill>
        </p:spPr>
        <p:txBody>
          <a:bodyPr>
            <a:normAutofit fontScale="90000"/>
          </a:bodyPr>
          <a:lstStyle/>
          <a:p>
            <a:r>
              <a:rPr lang="en-US" sz="4000" dirty="0">
                <a:solidFill>
                  <a:srgbClr val="FFFFFF">
                    <a:lumMod val="95000"/>
                  </a:srgbClr>
                </a:solidFill>
              </a:rPr>
              <a:t>K-3 Domain Overview:</a:t>
            </a:r>
            <a:br>
              <a:rPr lang="en-US" sz="4000" dirty="0">
                <a:solidFill>
                  <a:srgbClr val="FFFFFF">
                    <a:lumMod val="95000"/>
                  </a:srgbClr>
                </a:solidFill>
              </a:rPr>
            </a:br>
            <a:r>
              <a:rPr lang="en-US" sz="4000" dirty="0">
                <a:solidFill>
                  <a:srgbClr val="FFFFFF">
                    <a:lumMod val="95000"/>
                  </a:srgbClr>
                </a:solidFill>
              </a:rPr>
              <a:t>Gross Motor Construct</a:t>
            </a:r>
            <a:endParaRPr lang="en-US" sz="4000" dirty="0">
              <a:solidFill>
                <a:schemeClr val="bg1">
                  <a:lumMod val="95000"/>
                </a:schemeClr>
              </a:solidFill>
            </a:endParaRPr>
          </a:p>
        </p:txBody>
      </p:sp>
    </p:spTree>
    <p:custDataLst>
      <p:tags r:id="rId1"/>
    </p:custDataLst>
    <p:extLst>
      <p:ext uri="{BB962C8B-B14F-4D97-AF65-F5344CB8AC3E}">
        <p14:creationId xmlns:p14="http://schemas.microsoft.com/office/powerpoint/2010/main" val="108152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US" sz="4000" dirty="0">
                <a:solidFill>
                  <a:srgbClr val="FFFFFF">
                    <a:lumMod val="95000"/>
                  </a:srgbClr>
                </a:solidFill>
              </a:rPr>
              <a:t>K-3 Domain Overview:</a:t>
            </a:r>
            <a:br>
              <a:rPr lang="en-US" sz="4000" dirty="0">
                <a:solidFill>
                  <a:srgbClr val="FFFFFF">
                    <a:lumMod val="95000"/>
                  </a:srgbClr>
                </a:solidFill>
              </a:rPr>
            </a:br>
            <a:r>
              <a:rPr lang="en-US" sz="4000" dirty="0">
                <a:solidFill>
                  <a:srgbClr val="FFFFFF">
                    <a:lumMod val="95000"/>
                  </a:srgbClr>
                </a:solidFill>
              </a:rPr>
              <a:t>Gross Motor Construct</a:t>
            </a:r>
            <a:endParaRPr lang="en-US" sz="4000" dirty="0">
              <a:solidFill>
                <a:schemeClr val="bg1">
                  <a:lumMod val="95000"/>
                </a:schemeClr>
              </a:solidFill>
            </a:endParaRPr>
          </a:p>
        </p:txBody>
      </p:sp>
      <p:sp>
        <p:nvSpPr>
          <p:cNvPr id="5" name="Content Placeholder 2"/>
          <p:cNvSpPr>
            <a:spLocks noGrp="1"/>
          </p:cNvSpPr>
          <p:nvPr>
            <p:ph idx="1"/>
          </p:nvPr>
        </p:nvSpPr>
        <p:spPr>
          <a:xfrm>
            <a:off x="283922" y="1686712"/>
            <a:ext cx="8201171" cy="4351017"/>
          </a:xfrm>
        </p:spPr>
        <p:txBody>
          <a:bodyPr>
            <a:normAutofit fontScale="92500" lnSpcReduction="20000"/>
          </a:bodyPr>
          <a:lstStyle/>
          <a:p>
            <a:r>
              <a:rPr lang="en-US" sz="3500" dirty="0"/>
              <a:t>What do I do if a child doesn’t know what galloping is? Can I show him/her?</a:t>
            </a:r>
          </a:p>
          <a:p>
            <a:pPr lvl="1"/>
            <a:r>
              <a:rPr lang="en-US" dirty="0"/>
              <a:t>Practice opportunities, modeling, instruction, and reminders of gross motor skills may be provided </a:t>
            </a:r>
            <a:r>
              <a:rPr lang="en-US" b="1" dirty="0"/>
              <a:t>after documenting</a:t>
            </a:r>
            <a:r>
              <a:rPr lang="en-US" dirty="0"/>
              <a:t> a child’s ability. </a:t>
            </a:r>
          </a:p>
          <a:p>
            <a:pPr lvl="1"/>
            <a:r>
              <a:rPr lang="en-US" dirty="0"/>
              <a:t>Record evidence based on the child’s performance </a:t>
            </a:r>
            <a:r>
              <a:rPr lang="en-US" b="1" dirty="0"/>
              <a:t>before</a:t>
            </a:r>
            <a:r>
              <a:rPr lang="en-US" dirty="0"/>
              <a:t> the support was given.</a:t>
            </a:r>
          </a:p>
          <a:p>
            <a:pPr lvl="1"/>
            <a:r>
              <a:rPr lang="en-US" dirty="0"/>
              <a:t>Be aware that modeling for one child provides </a:t>
            </a:r>
            <a:r>
              <a:rPr lang="en-US" strike="sngStrike" dirty="0"/>
              <a:t> </a:t>
            </a:r>
            <a:r>
              <a:rPr lang="en-US" dirty="0"/>
              <a:t>support to all other children in the vicinity. </a:t>
            </a:r>
            <a:endParaRPr lang="en-US" strike="sngStrike" dirty="0"/>
          </a:p>
          <a:p>
            <a:endParaRPr lang="en-US" dirty="0"/>
          </a:p>
          <a:p>
            <a:pPr marL="0" indent="0">
              <a:buNone/>
            </a:pPr>
            <a:r>
              <a:rPr lang="en-US" dirty="0"/>
              <a:t>              </a:t>
            </a:r>
          </a:p>
          <a:p>
            <a:endParaRPr lang="en-US" dirty="0"/>
          </a:p>
          <a:p>
            <a:endParaRPr lang="en-US" dirty="0"/>
          </a:p>
        </p:txBody>
      </p:sp>
      <p:pic>
        <p:nvPicPr>
          <p:cNvPr id="4" name="Picture 3" descr="K-3 FormAssessLogo.jpg" title="K-3 FormAssessLogo.jpg"/>
          <p:cNvPicPr/>
          <p:nvPr/>
        </p:nvPicPr>
        <p:blipFill>
          <a:blip r:embed="rId3" cstate="print"/>
          <a:stretch>
            <a:fillRect/>
          </a:stretch>
        </p:blipFill>
        <p:spPr>
          <a:xfrm>
            <a:off x="283923" y="6172200"/>
            <a:ext cx="1697278" cy="559473"/>
          </a:xfrm>
          <a:prstGeom prst="rect">
            <a:avLst/>
          </a:prstGeom>
        </p:spPr>
      </p:pic>
    </p:spTree>
    <p:extLst>
      <p:ext uri="{BB962C8B-B14F-4D97-AF65-F5344CB8AC3E}">
        <p14:creationId xmlns:p14="http://schemas.microsoft.com/office/powerpoint/2010/main" val="41422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2019-08-27T07:00:00+00:00</Remediation_x0020_Date>
    <Estimated_x0020_Creation_x0020_Date xmlns="826a7eb6-1fc1-4229-aedf-6a10bdcdc31e" xsi:nil="true"/>
    <Priority xmlns="826a7eb6-1fc1-4229-aedf-6a10bdcdc31e">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E87A38-3020-4055-90D5-22A48572A58D}"/>
</file>

<file path=customXml/itemProps2.xml><?xml version="1.0" encoding="utf-8"?>
<ds:datastoreItem xmlns:ds="http://schemas.openxmlformats.org/officeDocument/2006/customXml" ds:itemID="{3B32F7B9-84B1-40EC-9C79-A99205D6511C}"/>
</file>

<file path=customXml/itemProps3.xml><?xml version="1.0" encoding="utf-8"?>
<ds:datastoreItem xmlns:ds="http://schemas.openxmlformats.org/officeDocument/2006/customXml" ds:itemID="{2DF02A5F-1C34-4796-9C2D-33DA2ED854E7}"/>
</file>

<file path=docProps/app.xml><?xml version="1.0" encoding="utf-8"?>
<Properties xmlns="http://schemas.openxmlformats.org/officeDocument/2006/extended-properties" xmlns:vt="http://schemas.openxmlformats.org/officeDocument/2006/docPropsVTypes">
  <Template>K3-FAC</Template>
  <TotalTime>15618</TotalTime>
  <Words>7256</Words>
  <Application>Microsoft Office PowerPoint</Application>
  <PresentationFormat>On-screen Show (4:3)</PresentationFormat>
  <Paragraphs>570</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Verdana</vt:lpstr>
      <vt:lpstr>Wingdings</vt:lpstr>
      <vt:lpstr>3_Office Theme</vt:lpstr>
      <vt:lpstr>K-3 formative assessment domain &amp; Construct overviewS</vt:lpstr>
      <vt:lpstr>K-3 Construct Passport</vt:lpstr>
      <vt:lpstr>K-3 Domain Overview  </vt:lpstr>
      <vt:lpstr>K-3 Domain Overview: Physical/Motor Development</vt:lpstr>
      <vt:lpstr>K-3 Domain Overview: Crossing Midline </vt:lpstr>
      <vt:lpstr>K-3 Domain Overview: Crossing Midline Construct</vt:lpstr>
      <vt:lpstr>K-3 Domain Overview: Gross Motor Construct</vt:lpstr>
      <vt:lpstr>K-3 Domain Overview: Gross Motor Construct</vt:lpstr>
      <vt:lpstr>K-3 Domain Overview: Gross Motor Construct</vt:lpstr>
      <vt:lpstr>K-3 Domain Overview: Gross Motor Construct</vt:lpstr>
      <vt:lpstr>K-3 Domain Overview: Gross Motor</vt:lpstr>
      <vt:lpstr>K-3 Domain Overview: Physical/Motor Development</vt:lpstr>
      <vt:lpstr>K-3 Domain Overview:  Language Development &amp; Communication</vt:lpstr>
      <vt:lpstr>K-3 Domain Overview:  Language Development &amp; Communication</vt:lpstr>
      <vt:lpstr>K-3 Domain Overview: Language Development &amp; Communication</vt:lpstr>
      <vt:lpstr>K-3 Domain Overview:  Language Development &amp; Communication</vt:lpstr>
      <vt:lpstr>K-3 Domain Overview:   Language Development &amp; Communication</vt:lpstr>
      <vt:lpstr>K-3 Domain Overview:   Language Development &amp; Communication</vt:lpstr>
      <vt:lpstr>K-3 Domain Overview:   Language Development &amp; Communication</vt:lpstr>
      <vt:lpstr>K-3 Domain Overview: Language Development &amp; Communication</vt:lpstr>
      <vt:lpstr>K-3 Domain Overview: Social-Emotional Development </vt:lpstr>
      <vt:lpstr>K-3 Domain Overview: Social-Emotional Development </vt:lpstr>
      <vt:lpstr>K-3 Domain Overview: Social-Emotional Development </vt:lpstr>
      <vt:lpstr>K-3 Domain Overview: Emotion Expression Construct </vt:lpstr>
      <vt:lpstr>K-3 Domain Overview: Emotion Regulation Strategies Construct </vt:lpstr>
      <vt:lpstr>K-3 Domain Overview: Emotion Regulation Strategies Construct </vt:lpstr>
      <vt:lpstr> K-3 Domain Overview: Emotion Regulation Strategies Construct</vt:lpstr>
      <vt:lpstr>K-3 Domain Overview: Emotional Literacy Construct </vt:lpstr>
      <vt:lpstr>K-3 Domain Overview: Social-Emotional Development </vt:lpstr>
      <vt:lpstr>K-3 Domain Overview: Cognitive Development </vt:lpstr>
      <vt:lpstr>K-3 Domain Overview: Mathematical Patterns Construct </vt:lpstr>
      <vt:lpstr>K-3 Domain Overview: Mathematical Patterns Construct </vt:lpstr>
      <vt:lpstr>K-3 Domain Overview: Mathematical Patterns Construct </vt:lpstr>
      <vt:lpstr>K-3 Domain Overview: Mathematical Patterns Construct </vt:lpstr>
      <vt:lpstr>K-3 Domain Overview: Mathematical Patterns Construct </vt:lpstr>
      <vt:lpstr>K-3 Domain Overview: Mathematical Patterns Construct </vt:lpstr>
      <vt:lpstr>K-3 Domain Overview: Mathematical Patterns Construct </vt:lpstr>
      <vt:lpstr>K-3 Domain Overview: Mathematical Patterns Construct</vt:lpstr>
      <vt:lpstr>K-3 Domain Overview: Mathematical Patterns Construct</vt:lpstr>
      <vt:lpstr>K-3 Domain Overview: Mathematical Patterns Construct </vt:lpstr>
      <vt:lpstr>K-3 Domain Overview: Mathematical Patterns Construct </vt:lpstr>
      <vt:lpstr>A Closer Look at Creating a T-Chart</vt:lpstr>
      <vt:lpstr>A Closer Look at Writing an Equation</vt:lpstr>
      <vt:lpstr>K-3 Domain Overview: Cognitive Development </vt:lpstr>
      <vt:lpstr>K-3 Domain Overview: Approaches to Learning </vt:lpstr>
      <vt:lpstr>K-3 Domain Overview: Approaches to Learning </vt:lpstr>
      <vt:lpstr>K-3 Domain Overview: Approaches to Learning </vt:lpstr>
      <vt:lpstr>K-3 Domain Overview: Approaches to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K-3 Formative Assessment Winter Pilot Training</dc:title>
  <dc:creator>Jessica Hardy</dc:creator>
  <cp:lastModifiedBy>LEDOUX Renee - ODE</cp:lastModifiedBy>
  <cp:revision>323</cp:revision>
  <dcterms:created xsi:type="dcterms:W3CDTF">2015-12-10T15:37:11Z</dcterms:created>
  <dcterms:modified xsi:type="dcterms:W3CDTF">2019-08-27T17:21:40Z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