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4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5.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4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50.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5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5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5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5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57.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58.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59.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60.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61.xml" ContentType="application/vnd.openxmlformats-officedocument.presentationml.notesSlide+xml"/>
  <Override PartName="/ppt/tags/tag1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 id="2147483765" r:id="rId5"/>
  </p:sldMasterIdLst>
  <p:notesMasterIdLst>
    <p:notesMasterId r:id="rId67"/>
  </p:notesMasterIdLst>
  <p:sldIdLst>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58" r:id="rId24"/>
    <p:sldId id="503" r:id="rId25"/>
    <p:sldId id="463" r:id="rId26"/>
    <p:sldId id="464" r:id="rId27"/>
    <p:sldId id="465" r:id="rId28"/>
    <p:sldId id="466" r:id="rId29"/>
    <p:sldId id="467" r:id="rId30"/>
    <p:sldId id="468" r:id="rId31"/>
    <p:sldId id="469" r:id="rId32"/>
    <p:sldId id="470" r:id="rId33"/>
    <p:sldId id="471" r:id="rId34"/>
    <p:sldId id="472" r:id="rId35"/>
    <p:sldId id="473" r:id="rId36"/>
    <p:sldId id="474" r:id="rId37"/>
    <p:sldId id="475" r:id="rId38"/>
    <p:sldId id="476" r:id="rId39"/>
    <p:sldId id="477" r:id="rId40"/>
    <p:sldId id="478" r:id="rId41"/>
    <p:sldId id="479" r:id="rId42"/>
    <p:sldId id="480" r:id="rId43"/>
    <p:sldId id="481" r:id="rId44"/>
    <p:sldId id="482" r:id="rId45"/>
    <p:sldId id="483" r:id="rId46"/>
    <p:sldId id="550" r:id="rId47"/>
    <p:sldId id="561" r:id="rId48"/>
    <p:sldId id="564" r:id="rId49"/>
    <p:sldId id="568" r:id="rId50"/>
    <p:sldId id="569" r:id="rId51"/>
    <p:sldId id="551" r:id="rId52"/>
    <p:sldId id="562" r:id="rId53"/>
    <p:sldId id="565" r:id="rId54"/>
    <p:sldId id="570" r:id="rId55"/>
    <p:sldId id="571" r:id="rId56"/>
    <p:sldId id="572" r:id="rId57"/>
    <p:sldId id="573" r:id="rId58"/>
    <p:sldId id="552" r:id="rId59"/>
    <p:sldId id="563" r:id="rId60"/>
    <p:sldId id="566" r:id="rId61"/>
    <p:sldId id="574" r:id="rId62"/>
    <p:sldId id="575" r:id="rId63"/>
    <p:sldId id="567" r:id="rId64"/>
    <p:sldId id="576" r:id="rId65"/>
    <p:sldId id="55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1D499E-4AC7-42D5-92D7-240E24858E44}">
          <p14:sldIdLst>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503"/>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550"/>
            <p14:sldId id="561"/>
            <p14:sldId id="564"/>
            <p14:sldId id="568"/>
            <p14:sldId id="569"/>
            <p14:sldId id="551"/>
            <p14:sldId id="562"/>
            <p14:sldId id="565"/>
            <p14:sldId id="570"/>
            <p14:sldId id="571"/>
            <p14:sldId id="572"/>
            <p14:sldId id="573"/>
            <p14:sldId id="552"/>
            <p14:sldId id="563"/>
            <p14:sldId id="566"/>
            <p14:sldId id="574"/>
            <p14:sldId id="575"/>
            <p14:sldId id="567"/>
            <p14:sldId id="576"/>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Siebert" initials="MS" lastIdx="2" clrIdx="0">
    <p:extLst>
      <p:ext uri="{19B8F6BF-5375-455C-9EA6-DF929625EA0E}">
        <p15:presenceInfo xmlns:p15="http://schemas.microsoft.com/office/powerpoint/2012/main" userId="S-1-5-21-2932978993-3585310298-3799243833-30427" providerId="AD"/>
      </p:ext>
    </p:extLst>
  </p:cmAuthor>
  <p:cmAuthor id="2" name="Sara Thayer" initials="ST" lastIdx="2" clrIdx="1">
    <p:extLst>
      <p:ext uri="{19B8F6BF-5375-455C-9EA6-DF929625EA0E}">
        <p15:presenceInfo xmlns:p15="http://schemas.microsoft.com/office/powerpoint/2012/main" userId="S-1-5-21-2932978993-3585310298-3799243833-10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60" autoAdjust="0"/>
    <p:restoredTop sz="69134" autoAdjust="0"/>
  </p:normalViewPr>
  <p:slideViewPr>
    <p:cSldViewPr snapToGrid="0">
      <p:cViewPr varScale="1">
        <p:scale>
          <a:sx n="40" d="100"/>
          <a:sy n="40" d="100"/>
        </p:scale>
        <p:origin x="84" y="107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70" d="100"/>
          <a:sy n="70" d="100"/>
        </p:scale>
        <p:origin x="2220"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457FC-C16E-4066-9E72-D437FE413834}" type="datetimeFigureOut">
              <a:rPr lang="en-US" smtClean="0"/>
              <a:pPr/>
              <a:t>8/27/2019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D5EEE-C8BF-49B6-967A-98C86F1B8087}" type="slidenum">
              <a:rPr lang="en-US" smtClean="0"/>
              <a:pPr/>
              <a:t>‹#›</a:t>
            </a:fld>
            <a:endParaRPr lang="en-US" dirty="0"/>
          </a:p>
        </p:txBody>
      </p:sp>
    </p:spTree>
    <p:extLst>
      <p:ext uri="{BB962C8B-B14F-4D97-AF65-F5344CB8AC3E}">
        <p14:creationId xmlns:p14="http://schemas.microsoft.com/office/powerpoint/2010/main" val="289556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2.xml"/><Relationship Id="rId4" Type="http://schemas.openxmlformats.org/officeDocument/2006/relationships/hyperlink" Target="https://youtu.be/tSmx9aOPiuw"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4.xml"/><Relationship Id="rId4" Type="http://schemas.openxmlformats.org/officeDocument/2006/relationships/hyperlink" Target="https://youtu.be/xSELfPtXN6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2.xml"/><Relationship Id="rId4" Type="http://schemas.openxmlformats.org/officeDocument/2006/relationships/hyperlink" Target="https://youtu.be/0vrL-CAz6W8"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4.xml"/><Relationship Id="rId4" Type="http://schemas.openxmlformats.org/officeDocument/2006/relationships/hyperlink" Target="https://youtu.be/0vrL-CAz6W8"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6.xml"/><Relationship Id="rId4" Type="http://schemas.openxmlformats.org/officeDocument/2006/relationships/hyperlink" Target="https://youtu.be/0vrL-CAz6W8"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0.xml"/><Relationship Id="rId4" Type="http://schemas.openxmlformats.org/officeDocument/2006/relationships/hyperlink" Target="https://youtu.be/0vrL-CAz6W8"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72.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74.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76.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86.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88.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90.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92.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94.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96.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9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100.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102.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04.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106.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108.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110.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112.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114.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116.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118.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120.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122.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6.xml"/><Relationship Id="rId4" Type="http://schemas.openxmlformats.org/officeDocument/2006/relationships/hyperlink" Target="https://youtu.be/x32TWwtFsKI" TargetMode="Externa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This is the formative assessment lens. The</a:t>
            </a:r>
            <a:r>
              <a:rPr lang="en-US" baseline="0" dirty="0"/>
              <a:t> K-3 Formative Assessment Process is cyclical, and each step of the process is essential.  We’re going to explain each step in the process and then give you time to practice each step in small groups. </a:t>
            </a:r>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76209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step in the formative assessment process is to get a plan. There are a variety of things to consider when planning. </a:t>
            </a:r>
          </a:p>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pPr/>
              <a:t>10</a:t>
            </a:fld>
            <a:endParaRPr lang="en-US" dirty="0"/>
          </a:p>
        </p:txBody>
      </p:sp>
    </p:spTree>
    <p:extLst>
      <p:ext uri="{BB962C8B-B14F-4D97-AF65-F5344CB8AC3E}">
        <p14:creationId xmlns:p14="http://schemas.microsoft.com/office/powerpoint/2010/main" val="3540426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let’s think about why a plan is important. Here is a kindergarten teacher again talking specifically about planning. You saw this clip in the last video, but we wanted to highlight this clip specifically.</a:t>
            </a:r>
          </a:p>
          <a:p>
            <a:endParaRPr lang="en-US" dirty="0"/>
          </a:p>
          <a:p>
            <a:pPr marL="0" lvl="1">
              <a:defRPr/>
            </a:pPr>
            <a:r>
              <a:rPr lang="en-US" b="1" dirty="0"/>
              <a:t>Play Video:</a:t>
            </a:r>
          </a:p>
          <a:p>
            <a:pPr marL="0" lvl="1">
              <a:defRPr/>
            </a:pPr>
            <a:r>
              <a:rPr lang="en-US" dirty="0"/>
              <a:t>Right click image, select “Open Hyperlink,” or copy and paste </a:t>
            </a:r>
            <a:r>
              <a:rPr lang="en-US" sz="1200" dirty="0">
                <a:hlinkClick r:id="rId4"/>
              </a:rPr>
              <a:t>https://youtu.be/tSmx9aOPiuw</a:t>
            </a:r>
            <a:r>
              <a:rPr lang="en-US" dirty="0"/>
              <a:t> </a:t>
            </a:r>
            <a:r>
              <a:rPr lang="en-US" dirty="0">
                <a:latin typeface="Calibri" panose="020F0502020204030204" pitchFamily="34" charset="0"/>
                <a:ea typeface="Calibri" panose="020F0502020204030204" pitchFamily="34" charset="0"/>
              </a:rPr>
              <a:t>into your browser.</a:t>
            </a:r>
            <a:endParaRPr lang="en-US" dirty="0"/>
          </a:p>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pPr/>
              <a:t>11</a:t>
            </a:fld>
            <a:endParaRPr lang="en-US" dirty="0"/>
          </a:p>
        </p:txBody>
      </p:sp>
    </p:spTree>
    <p:extLst>
      <p:ext uri="{BB962C8B-B14F-4D97-AF65-F5344CB8AC3E}">
        <p14:creationId xmlns:p14="http://schemas.microsoft.com/office/powerpoint/2010/main" val="215842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Teachers need to think about what activities or times of the day can be used to capture data on students’ skills. You also need to think about which constructs in the assessment to focus on any given day. And you need to consider which children you will assess.  </a:t>
            </a:r>
          </a:p>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pPr/>
              <a:t>12</a:t>
            </a:fld>
            <a:endParaRPr lang="en-US" dirty="0"/>
          </a:p>
        </p:txBody>
      </p:sp>
    </p:spTree>
    <p:extLst>
      <p:ext uri="{BB962C8B-B14F-4D97-AF65-F5344CB8AC3E}">
        <p14:creationId xmlns:p14="http://schemas.microsoft.com/office/powerpoint/2010/main" val="29498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As</a:t>
            </a:r>
            <a:r>
              <a:rPr lang="en-US" baseline="0" dirty="0"/>
              <a:t> you all know, there are a lot of different options for how teachers can plan their weekly activities. It doesn’t matter what type of plan you use—you can easily tweak any of them to add assessment plans.</a:t>
            </a:r>
            <a:endParaRPr lang="en-US" dirty="0"/>
          </a:p>
        </p:txBody>
      </p:sp>
      <p:sp>
        <p:nvSpPr>
          <p:cNvPr id="4" name="Slide Number Placeholder 3"/>
          <p:cNvSpPr>
            <a:spLocks noGrp="1"/>
          </p:cNvSpPr>
          <p:nvPr>
            <p:ph type="sldNum" sz="quarter" idx="10"/>
          </p:nvPr>
        </p:nvSpPr>
        <p:spPr/>
        <p:txBody>
          <a:bodyPr/>
          <a:lstStyle/>
          <a:p>
            <a:fld id="{49FC26F4-CF5E-41BD-8E58-21DA5573C9A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288454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Script: </a:t>
            </a:r>
          </a:p>
          <a:p>
            <a:pPr>
              <a:defRPr/>
            </a:pPr>
            <a:r>
              <a:rPr lang="en-US" sz="1200" i="0" kern="1200" dirty="0">
                <a:solidFill>
                  <a:schemeClr val="tx1"/>
                </a:solidFill>
                <a:effectLst/>
                <a:latin typeface="+mn-lt"/>
                <a:ea typeface="+mn-ea"/>
                <a:cs typeface="+mn-cs"/>
              </a:rPr>
              <a:t>Here is a template </a:t>
            </a:r>
            <a:r>
              <a:rPr lang="en-US" i="0" dirty="0"/>
              <a:t>located in your activity</a:t>
            </a:r>
            <a:r>
              <a:rPr lang="en-US" i="0" baseline="0" dirty="0"/>
              <a:t> </a:t>
            </a:r>
            <a:r>
              <a:rPr lang="en-US" i="0" dirty="0"/>
              <a:t>packet</a:t>
            </a:r>
            <a:r>
              <a:rPr lang="en-US" sz="1200" i="0" kern="1200" dirty="0">
                <a:solidFill>
                  <a:schemeClr val="tx1"/>
                </a:solidFill>
                <a:effectLst/>
                <a:latin typeface="+mn-lt"/>
                <a:ea typeface="+mn-ea"/>
                <a:cs typeface="+mn-cs"/>
              </a:rPr>
              <a:t> you can use as a weekly plan</a:t>
            </a:r>
            <a:r>
              <a:rPr lang="en-US" i="0" dirty="0"/>
              <a:t>ning tool</a:t>
            </a:r>
            <a:r>
              <a:rPr lang="en-US" sz="1200" i="0" kern="1200" dirty="0">
                <a:solidFill>
                  <a:schemeClr val="tx1"/>
                </a:solidFill>
                <a:effectLst/>
              </a:rPr>
              <a:t>. </a:t>
            </a:r>
            <a:r>
              <a:rPr lang="en-US" sz="1200" i="0" kern="1200" dirty="0">
                <a:solidFill>
                  <a:schemeClr val="tx1"/>
                </a:solidFill>
                <a:effectLst/>
                <a:latin typeface="+mn-lt"/>
                <a:ea typeface="+mn-ea"/>
                <a:cs typeface="+mn-cs"/>
              </a:rPr>
              <a:t> It has the standard components you find on most weekly plans, but it also has a spot for you to note which construct and children you are focusing on in a given activity/time of day.</a:t>
            </a:r>
          </a:p>
          <a:p>
            <a:endParaRPr lang="en-US" dirty="0"/>
          </a:p>
        </p:txBody>
      </p:sp>
      <p:sp>
        <p:nvSpPr>
          <p:cNvPr id="4" name="Slide Number Placeholder 3"/>
          <p:cNvSpPr>
            <a:spLocks noGrp="1"/>
          </p:cNvSpPr>
          <p:nvPr>
            <p:ph type="sldNum" sz="quarter" idx="10"/>
          </p:nvPr>
        </p:nvSpPr>
        <p:spPr/>
        <p:txBody>
          <a:bodyPr/>
          <a:lstStyle/>
          <a:p>
            <a:fld id="{49FC26F4-CF5E-41BD-8E58-21DA5573C9A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60689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an example of a completed one, also located in our handout packet.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trike="sngStrike" dirty="0"/>
          </a:p>
        </p:txBody>
      </p:sp>
      <p:sp>
        <p:nvSpPr>
          <p:cNvPr id="4" name="Slide Number Placeholder 3"/>
          <p:cNvSpPr>
            <a:spLocks noGrp="1"/>
          </p:cNvSpPr>
          <p:nvPr>
            <p:ph type="sldNum" sz="quarter" idx="10"/>
          </p:nvPr>
        </p:nvSpPr>
        <p:spPr/>
        <p:txBody>
          <a:bodyPr/>
          <a:lstStyle/>
          <a:p>
            <a:fld id="{49FC26F4-CF5E-41BD-8E58-21DA5573C9A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87071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thinking about how you can note assessment opportunities in your existing plans, you can also think about how to create new opportunities into your day to assess and teach.</a:t>
            </a:r>
          </a:p>
          <a:p>
            <a:endParaRPr lang="en-US" dirty="0"/>
          </a:p>
        </p:txBody>
      </p:sp>
      <p:sp>
        <p:nvSpPr>
          <p:cNvPr id="4" name="Slide Number Placeholder 3"/>
          <p:cNvSpPr>
            <a:spLocks noGrp="1"/>
          </p:cNvSpPr>
          <p:nvPr>
            <p:ph type="sldNum" sz="quarter" idx="10"/>
          </p:nvPr>
        </p:nvSpPr>
        <p:spPr/>
        <p:txBody>
          <a:bodyPr/>
          <a:lstStyle/>
          <a:p>
            <a:fld id="{49FC26F4-CF5E-41BD-8E58-21DA5573C9A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92447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1" i="0" kern="1200" dirty="0">
                <a:solidFill>
                  <a:schemeClr val="tx1"/>
                </a:solidFill>
                <a:effectLst/>
                <a:latin typeface="+mn-lt"/>
                <a:ea typeface="+mn-ea"/>
                <a:cs typeface="+mn-cs"/>
              </a:rPr>
              <a:t>Script:</a:t>
            </a:r>
          </a:p>
          <a:p>
            <a:r>
              <a:rPr lang="en-US" sz="1200" i="0" kern="1200" dirty="0">
                <a:solidFill>
                  <a:schemeClr val="tx1"/>
                </a:solidFill>
                <a:effectLst/>
                <a:latin typeface="+mn-lt"/>
                <a:ea typeface="+mn-ea"/>
                <a:cs typeface="+mn-cs"/>
              </a:rPr>
              <a:t>Let’s look at an example of how </a:t>
            </a:r>
            <a:r>
              <a:rPr lang="en-US" sz="1200" i="0" strike="noStrike" kern="1200" dirty="0">
                <a:solidFill>
                  <a:schemeClr val="tx1"/>
                </a:solidFill>
                <a:effectLst/>
                <a:latin typeface="+mn-lt"/>
                <a:ea typeface="+mn-ea"/>
                <a:cs typeface="+mn-cs"/>
              </a:rPr>
              <a:t>one </a:t>
            </a:r>
            <a:r>
              <a:rPr lang="en-US" sz="1200" i="0" kern="1200" dirty="0">
                <a:solidFill>
                  <a:schemeClr val="tx1"/>
                </a:solidFill>
                <a:effectLst/>
                <a:latin typeface="+mn-lt"/>
                <a:ea typeface="+mn-ea"/>
                <a:cs typeface="+mn-cs"/>
              </a:rPr>
              <a:t>teacher built assessment opportunities into her day.  </a:t>
            </a:r>
          </a:p>
          <a:p>
            <a:endParaRPr lang="en-US" sz="1200" i="0" kern="1200" dirty="0">
              <a:solidFill>
                <a:schemeClr val="tx1"/>
              </a:solidFill>
              <a:effectLst/>
              <a:latin typeface="+mn-lt"/>
              <a:ea typeface="+mn-ea"/>
              <a:cs typeface="+mn-cs"/>
            </a:endParaRPr>
          </a:p>
          <a:p>
            <a:pPr marL="0" lvl="1">
              <a:defRPr/>
            </a:pPr>
            <a:r>
              <a:rPr lang="en-US" b="1" i="0" dirty="0"/>
              <a:t>Play Video:</a:t>
            </a:r>
          </a:p>
          <a:p>
            <a:pPr marL="0" lvl="1">
              <a:defRPr/>
            </a:pPr>
            <a:r>
              <a:rPr lang="en-US" i="0" dirty="0"/>
              <a:t>Right click image, select “Open Hyperlink,” or copy and paste </a:t>
            </a:r>
            <a:r>
              <a:rPr lang="en-US" sz="1200" i="0" u="sng" dirty="0">
                <a:hlinkClick r:id="rId4"/>
              </a:rPr>
              <a:t>https://youtu.be/xSELfPtXN6s</a:t>
            </a:r>
            <a:r>
              <a:rPr lang="en-US" i="0" u="sng" dirty="0"/>
              <a:t> </a:t>
            </a:r>
            <a:r>
              <a:rPr lang="en-US" i="0" dirty="0">
                <a:latin typeface="Calibri" panose="020F0502020204030204" pitchFamily="34" charset="0"/>
                <a:ea typeface="Calibri" panose="020F0502020204030204" pitchFamily="34" charset="0"/>
              </a:rPr>
              <a:t>into your browser.</a:t>
            </a:r>
            <a:endParaRPr lang="en-US" i="0" dirty="0"/>
          </a:p>
          <a:p>
            <a:endParaRPr lang="en-US"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Script/Notes</a:t>
            </a:r>
            <a:r>
              <a:rPr lang="en-US" sz="1200" b="1" i="0" kern="1200" baseline="0" dirty="0">
                <a:solidFill>
                  <a:schemeClr val="tx1"/>
                </a:solidFill>
                <a:effectLst/>
                <a:latin typeface="+mn-lt"/>
                <a:ea typeface="+mn-ea"/>
                <a:cs typeface="+mn-cs"/>
              </a:rPr>
              <a:t> on Video:</a:t>
            </a:r>
            <a:endParaRPr lang="en-US" sz="1200" b="1"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What construct do you think she was thinking of when she set up this transition activity?  (Crossing</a:t>
            </a:r>
            <a:r>
              <a:rPr lang="en-US" sz="1200" i="0" kern="1200" baseline="0" dirty="0">
                <a:solidFill>
                  <a:schemeClr val="tx1"/>
                </a:solidFill>
                <a:effectLst/>
                <a:latin typeface="+mn-lt"/>
                <a:ea typeface="+mn-ea"/>
                <a:cs typeface="+mn-cs"/>
              </a:rPr>
              <a:t> Midline). You will notice that she identified two children who needed to practice crossing midline, and was able to create an opportunity for them to practice. </a:t>
            </a:r>
            <a:r>
              <a:rPr lang="en-US" sz="1200" i="0" strike="noStrike" kern="1200" dirty="0">
                <a:solidFill>
                  <a:schemeClr val="tx1"/>
                </a:solidFill>
                <a:effectLst/>
                <a:latin typeface="+mn-lt"/>
                <a:ea typeface="+mn-ea"/>
                <a:cs typeface="+mn-cs"/>
              </a:rPr>
              <a:t>And this practice opportunity serves as a great assessment opportunity, too!  She can quickly note a few students’ skill levels</a:t>
            </a:r>
            <a:r>
              <a:rPr lang="en-US" sz="120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9FC26F4-CF5E-41BD-8E58-21DA5573C9A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4494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i="1" dirty="0"/>
              <a:t>Locate the first activity [in your topic packets, your activity guide, etc.] </a:t>
            </a:r>
          </a:p>
        </p:txBody>
      </p:sp>
      <p:sp>
        <p:nvSpPr>
          <p:cNvPr id="4" name="Slide Number Placeholder 3"/>
          <p:cNvSpPr>
            <a:spLocks noGrp="1"/>
          </p:cNvSpPr>
          <p:nvPr>
            <p:ph type="sldNum" sz="quarter" idx="10"/>
          </p:nvPr>
        </p:nvSpPr>
        <p:spPr/>
        <p:txBody>
          <a:bodyPr/>
          <a:lstStyle/>
          <a:p>
            <a:fld id="{49FC26F4-CF5E-41BD-8E58-21DA5573C9A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244751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pPr/>
              <a:t>19</a:t>
            </a:fld>
            <a:endParaRPr lang="en-US" dirty="0"/>
          </a:p>
        </p:txBody>
      </p:sp>
    </p:spTree>
    <p:extLst>
      <p:ext uri="{BB962C8B-B14F-4D97-AF65-F5344CB8AC3E}">
        <p14:creationId xmlns:p14="http://schemas.microsoft.com/office/powerpoint/2010/main" val="317206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Font typeface="Arial" panose="020B0604020202020204" pitchFamily="34" charset="0"/>
              <a:buNone/>
            </a:pPr>
            <a:r>
              <a:rPr lang="en-US" b="1" dirty="0"/>
              <a:t>Script:</a:t>
            </a:r>
          </a:p>
          <a:p>
            <a:pPr marL="0" indent="0">
              <a:buFontTx/>
              <a:buNone/>
            </a:pPr>
            <a:r>
              <a:rPr lang="en-US" dirty="0"/>
              <a:t>The first step in the</a:t>
            </a:r>
            <a:r>
              <a:rPr lang="en-US" baseline="0" dirty="0"/>
              <a:t> process is to get a plan--a plan for how you will assess the constructs in your classroom is essential.  </a:t>
            </a:r>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47072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We’re going to do some activities that focus on each step of the formative assessment process, starting with getting a plan.</a:t>
            </a:r>
          </a:p>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29907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There are two components</a:t>
            </a:r>
            <a:r>
              <a:rPr lang="en-US" baseline="0" dirty="0"/>
              <a:t> of looking for and gathering evidence.  The first is observation, and the second is documentation.  We’re going to talk about each of these skills, which are critical to this assessment.</a:t>
            </a:r>
            <a:endParaRPr lang="en-US"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902003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This</a:t>
            </a:r>
            <a:r>
              <a:rPr lang="en-US" baseline="0" dirty="0"/>
              <a:t> assessment relies heavily on observation. Direct assessment is often used to assess what children know and can do, but observation is a powerful strategy for learning about children’s abilities, as well. Observation is something that can happen spontaneously, but it also can involve intentional planning by the teacher. You can create opportunities to observe what you need to know.</a:t>
            </a:r>
            <a:endParaRPr lang="en-US"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171697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Observation involves</a:t>
            </a:r>
            <a:r>
              <a:rPr lang="en-US" baseline="0" dirty="0"/>
              <a:t> more than just watching children or supervising children. </a:t>
            </a:r>
            <a:r>
              <a:rPr lang="en-US" dirty="0"/>
              <a:t>Observation</a:t>
            </a:r>
            <a:r>
              <a:rPr lang="en-US" baseline="0" dirty="0"/>
              <a:t> occurs in the context of natural settings and relationships with others. When you observe children in this context, you get the most accurate picture of what children can do.  </a:t>
            </a:r>
            <a:endParaRPr lang="en-US" dirty="0"/>
          </a:p>
          <a:p>
            <a:endParaRPr lang="en-US"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57108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Observation can occur through</a:t>
            </a:r>
            <a:r>
              <a:rPr lang="en-US" baseline="0" dirty="0"/>
              <a:t> a variety of different lenses. The K-3 Formative Assessment is one lens through which to observe children.  Using this assessment as a lens allows you to focus on specific constructs and skills, which, in turn, you can use to focus your observations.</a:t>
            </a:r>
            <a:endParaRPr lang="en-US"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198346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None/>
            </a:pPr>
            <a:r>
              <a:rPr lang="en-US" b="1" i="0" dirty="0"/>
              <a:t>Script:</a:t>
            </a:r>
          </a:p>
          <a:p>
            <a:pPr marL="0" indent="0">
              <a:buNone/>
            </a:pPr>
            <a:r>
              <a:rPr lang="en-US" i="0" dirty="0"/>
              <a:t>We’re going to do an activity that</a:t>
            </a:r>
            <a:r>
              <a:rPr lang="en-US" i="0" baseline="0" dirty="0"/>
              <a:t> will bring home the power of observation and the power of using this assessment as a lens.  We’re going to view a video three times.  The video is of a boy reading, and there is a document entitled “Book Text” in your packet that has the text of what he is reading.  The first time you view this video, simply write down what you observe on the “Observation Notes” document.  </a:t>
            </a:r>
            <a:endParaRPr lang="en-US" i="0"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770412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dirty="0"/>
              <a:t>Script:</a:t>
            </a:r>
          </a:p>
          <a:p>
            <a:r>
              <a:rPr lang="en-US" i="0" dirty="0"/>
              <a:t>We’re going to watch this video and then you’ll</a:t>
            </a:r>
            <a:r>
              <a:rPr lang="en-US" i="0" baseline="0" dirty="0"/>
              <a:t> have a couple minutes to write down what you observed.</a:t>
            </a:r>
          </a:p>
          <a:p>
            <a:endParaRPr lang="en-US" i="0" baseline="0" dirty="0"/>
          </a:p>
          <a:p>
            <a:pPr marL="0" lvl="1">
              <a:defRPr/>
            </a:pPr>
            <a:r>
              <a:rPr lang="en-US" b="1" dirty="0"/>
              <a:t>Play Video: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Right click image, select “Open Hyperlink,” or copy and paste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i="0" dirty="0">
                <a:hlinkClick r:id="rId4"/>
              </a:rPr>
              <a:t>https://youtu.be/0vrL-CAz6W8</a:t>
            </a:r>
            <a:r>
              <a:rPr lang="en-US" dirty="0"/>
              <a:t> </a:t>
            </a:r>
            <a:r>
              <a:rPr lang="en-US" dirty="0">
                <a:latin typeface="Calibri" panose="020F0502020204030204" pitchFamily="34" charset="0"/>
                <a:ea typeface="Calibri" panose="020F0502020204030204" pitchFamily="34" charset="0"/>
              </a:rPr>
              <a:t>into your browser.</a:t>
            </a:r>
            <a:endParaRPr lang="en-US"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210079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Now</a:t>
            </a:r>
            <a:r>
              <a:rPr lang="en-US" baseline="0" dirty="0"/>
              <a:t> we’re going to view the video a second time. This time, write down what you observe about the child’s reading comprehension skills. Use the same document to take notes.</a:t>
            </a:r>
          </a:p>
          <a:p>
            <a:endParaRPr lang="en-US" baseline="0" dirty="0"/>
          </a:p>
          <a:p>
            <a:pPr marL="0" lvl="1">
              <a:defRPr/>
            </a:pPr>
            <a:r>
              <a:rPr lang="en-US" b="1" dirty="0"/>
              <a:t>Play Video: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Right click image, select “Open Hyperlink,” or copy and paste </a:t>
            </a:r>
            <a:r>
              <a:rPr lang="en-US" i="0" dirty="0">
                <a:hlinkClick r:id="rId4"/>
              </a:rPr>
              <a:t>https://youtu.be/0vrL-CAz6W8</a:t>
            </a:r>
            <a:r>
              <a:rPr lang="en-US" dirty="0"/>
              <a:t> </a:t>
            </a:r>
            <a:r>
              <a:rPr lang="en-US" dirty="0">
                <a:latin typeface="Calibri" panose="020F0502020204030204" pitchFamily="34" charset="0"/>
                <a:ea typeface="Calibri" panose="020F0502020204030204" pitchFamily="34" charset="0"/>
              </a:rPr>
              <a:t>into your browser.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310950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Again, we’ll give you a couple minutes after</a:t>
            </a:r>
            <a:r>
              <a:rPr lang="en-US" baseline="0" dirty="0"/>
              <a:t> the video to write your notes.</a:t>
            </a:r>
          </a:p>
          <a:p>
            <a:endParaRPr lang="en-US" baseline="0" dirty="0"/>
          </a:p>
          <a:p>
            <a:pPr marL="0" lvl="1">
              <a:defRPr/>
            </a:pPr>
            <a:r>
              <a:rPr lang="en-US" b="1" dirty="0"/>
              <a:t>Play Video: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Right click image, select “Open Hyperlink,” or copy and paste </a:t>
            </a:r>
            <a:r>
              <a:rPr lang="en-US" i="0" dirty="0">
                <a:hlinkClick r:id="rId4"/>
              </a:rPr>
              <a:t>https://youtu.be/0vrL-CAz6W8</a:t>
            </a:r>
            <a:r>
              <a:rPr lang="en-US" dirty="0"/>
              <a:t> </a:t>
            </a:r>
            <a:r>
              <a:rPr lang="en-US" dirty="0">
                <a:latin typeface="Calibri" panose="020F0502020204030204" pitchFamily="34" charset="0"/>
                <a:ea typeface="Calibri" panose="020F0502020204030204" pitchFamily="34" charset="0"/>
              </a:rPr>
              <a:t>into your browser.</a:t>
            </a:r>
            <a:endParaRPr lang="en-US" dirty="0"/>
          </a:p>
          <a:p>
            <a:endParaRPr lang="en-US"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660984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Now, we’re going to view</a:t>
            </a:r>
            <a:r>
              <a:rPr lang="en-US" baseline="0" dirty="0"/>
              <a:t> the video one final time. You’re going to take notes on the child’s reading comprehension skills again, but this time, we want you to use your K-3 Formative Assessment lens. Let’s take a few minutes to review the progression, which is on the screen and can also be found in your binder under tab 13. Does anyone want to volunteer to read Skill A?  [Continue through Skill H.]</a:t>
            </a:r>
          </a:p>
          <a:p>
            <a:endParaRPr lang="en-US"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03821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Script: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second step in the process </a:t>
            </a:r>
            <a:r>
              <a:rPr lang="en-US" baseline="0" dirty="0"/>
              <a:t>is to look for and gather evidence. </a:t>
            </a:r>
            <a:r>
              <a:rPr lang="en-US" sz="1200" kern="1200" dirty="0">
                <a:solidFill>
                  <a:schemeClr val="tx1"/>
                </a:solidFill>
                <a:effectLst/>
                <a:latin typeface="+mn-lt"/>
                <a:ea typeface="+mn-ea"/>
                <a:cs typeface="+mn-cs"/>
              </a:rPr>
              <a:t>You must use good observation strategies and collect evidence that provides you with information about the child.  </a:t>
            </a:r>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306442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With your K-3 Formative Assessment</a:t>
            </a:r>
            <a:r>
              <a:rPr lang="en-US" baseline="0" dirty="0"/>
              <a:t> lens in place, watch this video and write down what you observe.</a:t>
            </a:r>
          </a:p>
          <a:p>
            <a:endParaRPr lang="en-US" baseline="0" dirty="0"/>
          </a:p>
          <a:p>
            <a:pPr marL="0" lvl="1">
              <a:defRPr/>
            </a:pPr>
            <a:r>
              <a:rPr lang="en-US" b="1" dirty="0"/>
              <a:t>Play Video:</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Right click image, select “Open Hyperlink,” or copy and paste </a:t>
            </a:r>
            <a:r>
              <a:rPr lang="en-US" i="0" dirty="0">
                <a:hlinkClick r:id="rId4"/>
              </a:rPr>
              <a:t>https://youtu.be/0vrL-CAz6W8</a:t>
            </a:r>
            <a:r>
              <a:rPr lang="en-US" dirty="0"/>
              <a:t> </a:t>
            </a:r>
            <a:r>
              <a:rPr lang="en-US" dirty="0">
                <a:latin typeface="Calibri" panose="020F0502020204030204" pitchFamily="34" charset="0"/>
                <a:ea typeface="Calibri" panose="020F0502020204030204" pitchFamily="34" charset="0"/>
              </a:rPr>
              <a:t>into your browser.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137466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Let’s </a:t>
            </a:r>
            <a:r>
              <a:rPr lang="en-US" i="0" baseline="0" dirty="0"/>
              <a:t>discuss</a:t>
            </a:r>
            <a:r>
              <a:rPr lang="en-US" baseline="0" dirty="0"/>
              <a:t> what you observed.</a:t>
            </a:r>
          </a:p>
          <a:p>
            <a:pPr marL="171450" indent="-171450">
              <a:buFont typeface="Arial" panose="020B0604020202020204" pitchFamily="34" charset="0"/>
              <a:buChar char="•"/>
            </a:pPr>
            <a:r>
              <a:rPr lang="en-US" baseline="0" dirty="0"/>
              <a:t>Did your observation notes change based on the viewing of the video you did? How did they change?  </a:t>
            </a:r>
          </a:p>
          <a:p>
            <a:pPr marL="171450" indent="-171450">
              <a:buFont typeface="Arial" panose="020B0604020202020204" pitchFamily="34" charset="0"/>
              <a:buChar char="•"/>
            </a:pPr>
            <a:r>
              <a:rPr lang="en-US" baseline="0" dirty="0"/>
              <a:t>What did you observe differently in observation 3 compared to the other two observations?  </a:t>
            </a:r>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283374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dirty="0"/>
              <a:t>Script:</a:t>
            </a:r>
          </a:p>
          <a:p>
            <a:r>
              <a:rPr lang="en-US" i="0" dirty="0"/>
              <a:t>There</a:t>
            </a:r>
            <a:r>
              <a:rPr lang="en-US" i="0" baseline="0" dirty="0"/>
              <a:t> are a few key points we want to emphasize about the power of observation. Observation on its own provides a lot of information about a child’s abilities. Remember, direct assessment is not the only way to assess! Observation can be spontaneous, but it can also be intentional. For example, a teacher can plan to listen t0 a child read aloud during independent reading time. Or a teacher can plan to observe a child’s perseverance as the child engages in a challenging activity.  The teacher can also plan to watch a child demonstrate gross motor skills at recess during a game of Simon Says. We know there are many opportunities in your classrooms and throughout each day where children are using their skills in authentic ways. This assessment provides a system for capturing what children can do.</a:t>
            </a:r>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829753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dirty="0"/>
              <a:t>Script:</a:t>
            </a:r>
          </a:p>
          <a:p>
            <a:r>
              <a:rPr lang="en-US" i="0" dirty="0"/>
              <a:t>The next component of looking for and gathering evidence is to utilize</a:t>
            </a:r>
            <a:r>
              <a:rPr lang="en-US" i="0" baseline="0" dirty="0"/>
              <a:t> observations.  You can do this through high-quality documentation.</a:t>
            </a:r>
            <a:endParaRPr lang="en-US" i="0"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98291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It is not enough to be a good observer. You must also be</a:t>
            </a:r>
            <a:r>
              <a:rPr lang="en-US" baseline="0" dirty="0"/>
              <a:t> able to document what you observe accurately. These are different skills, and they are both critical to this assessment.</a:t>
            </a:r>
            <a:endParaRPr lang="en-US"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388499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High-quality</a:t>
            </a:r>
            <a:r>
              <a:rPr lang="en-US" baseline="0" dirty="0"/>
              <a:t> documentation has five components. It </a:t>
            </a:r>
            <a:r>
              <a:rPr lang="en-US" i="1" baseline="0" dirty="0"/>
              <a:t>s</a:t>
            </a:r>
            <a:r>
              <a:rPr lang="en-US" i="0" baseline="0" dirty="0"/>
              <a:t>hould</a:t>
            </a:r>
            <a:r>
              <a:rPr lang="en-US" i="1" baseline="0" dirty="0"/>
              <a:t> </a:t>
            </a:r>
            <a:r>
              <a:rPr lang="en-US" baseline="0" dirty="0"/>
              <a:t>be targeted, objective, descriptive, concise, and varied. We are going to talk about each of these in turn.</a:t>
            </a:r>
            <a:endParaRPr lang="en-US"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44358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i="0" dirty="0"/>
              <a:t>Script:</a:t>
            </a:r>
          </a:p>
          <a:p>
            <a:r>
              <a:rPr lang="en-US" i="0" dirty="0"/>
              <a:t>By targeted, we mean</a:t>
            </a:r>
            <a:r>
              <a:rPr lang="en-US" i="0" baseline="0" dirty="0"/>
              <a:t> that documentation must be related to one or more constructs. Beyond that, they must be related to the specific skills in each construct. Consider how your observation notes changed after you viewed the reading comprehension construct progression. Another example is the writing construct. Writing involves a lot of skills, but it is measured in a specific way in this assessment. For the purposes of this assessment, the mechanics of writing are not relevant, so you would want to keep that in mind when documenting a child’s writing.</a:t>
            </a:r>
          </a:p>
          <a:p>
            <a:endParaRPr lang="en-US" i="0"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474835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Documentation</a:t>
            </a:r>
            <a:r>
              <a:rPr lang="en-US" baseline="0" dirty="0"/>
              <a:t> must also be objective. By that, we mean it must be fact-based and include critical information such as who, what, where, when, and how. It should not include WHY! You can make sure documentation is objective by recording only what you observe.</a:t>
            </a:r>
            <a:endParaRPr lang="en-US"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521360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Documentation</a:t>
            </a:r>
            <a:r>
              <a:rPr lang="en-US" baseline="0" dirty="0"/>
              <a:t> must be descriptive—it should paint a picture of what a child did. You can describe gestures, actions, words, and facial expressions, depending on the constructs you are observing.</a:t>
            </a:r>
            <a:endParaRPr lang="en-US"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574992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a:t>Script: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Your documentation should be concise.</a:t>
            </a:r>
            <a:r>
              <a:rPr lang="en-US" baseline="0" dirty="0"/>
              <a:t> You should exclude irrelevant details—don’t make it harder than it needs to be. Your documentation is for you, so write it in a way that you can understand it later, but also consider using bullet points, incomplete sentences, and abbreviations. </a:t>
            </a:r>
            <a:r>
              <a:rPr lang="en-US" dirty="0"/>
              <a:t>The idea needs to be complete, but not necessarily your sentences!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Remember, being concise</a:t>
            </a:r>
            <a:r>
              <a:rPr lang="en-US" baseline="0" dirty="0"/>
              <a:t> is relative to the construct you are documenting evidence on—some might need more explanation/context than others.</a:t>
            </a:r>
            <a:endParaRPr lang="en-US"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63103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Font typeface="Arial" panose="020B0604020202020204" pitchFamily="34" charset="0"/>
              <a:buNone/>
            </a:pPr>
            <a:r>
              <a:rPr lang="en-US" b="1" dirty="0"/>
              <a:t>Script:</a:t>
            </a:r>
          </a:p>
          <a:p>
            <a:pPr marL="0" indent="0">
              <a:buFont typeface="Arial" panose="020B0604020202020204" pitchFamily="34" charset="0"/>
              <a:buNone/>
            </a:pPr>
            <a:r>
              <a:rPr lang="en-US" dirty="0"/>
              <a:t>The</a:t>
            </a:r>
            <a:r>
              <a:rPr lang="en-US" baseline="0" dirty="0"/>
              <a:t> third step in the process is to assign a learning status. After you observe a child and document what you see, you need to determine the learning status for that piece of evidence—what skill was the child demonstrating?</a:t>
            </a:r>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705913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1" i="0" dirty="0"/>
              <a:t>Script: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i="0" dirty="0"/>
              <a:t>The fifth</a:t>
            </a:r>
            <a:r>
              <a:rPr lang="en-US" i="0" baseline="0" dirty="0"/>
              <a:t> component is a little different than the rest. It is that the documentation should be varied.  It is different because this component applies to multiple pieces of documentation.  By varied, we mean that when you are observing for a construct, consider how you can document observations across different contexts, times of day, and activities, as well as with different people.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For example, if all your documentation for emotion regulation is based on how the child regulates emotions when interacting with adults, then you don’t have a complete picture of the child’s skills.  So, evaluate</a:t>
            </a:r>
            <a:r>
              <a:rPr lang="en-US" baseline="0" dirty="0"/>
              <a:t> your documentation to make sure it is varied.</a:t>
            </a:r>
            <a:endParaRPr lang="en-US" dirty="0"/>
          </a:p>
          <a:p>
            <a:r>
              <a:rPr lang="en-US" i="0" baseline="0" dirty="0"/>
              <a:t> </a:t>
            </a:r>
          </a:p>
          <a:p>
            <a:endParaRPr lang="en-US" i="0"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385052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strike="noStrike" dirty="0"/>
              <a:t>Script:</a:t>
            </a:r>
          </a:p>
          <a:p>
            <a:r>
              <a:rPr lang="en-US" strike="noStrike" dirty="0"/>
              <a:t>Now you’re going to practice your</a:t>
            </a:r>
            <a:r>
              <a:rPr lang="en-US" strike="noStrike" baseline="0" dirty="0"/>
              <a:t> observation and documentation skills. First, you’re going to work at your tables to view videos and determine if they are relevant to particular constructs. You will need a tablet or laptop for this activity. Then you are going to evaluate and fix documentation examples based on whether the five components are present.  </a:t>
            </a:r>
          </a:p>
          <a:p>
            <a:endParaRPr lang="en-US" strike="noStrike" baseline="0" dirty="0"/>
          </a:p>
          <a:p>
            <a:r>
              <a:rPr lang="en-US" strike="noStrike" baseline="0" dirty="0"/>
              <a:t>Remember:</a:t>
            </a:r>
          </a:p>
          <a:p>
            <a:pPr marL="171450" indent="-171450">
              <a:buFont typeface="Arial" panose="020B0604020202020204" pitchFamily="34" charset="0"/>
              <a:buChar char="•"/>
            </a:pPr>
            <a:r>
              <a:rPr lang="en-US" dirty="0"/>
              <a:t>Each table will work at its own pace. However, we recommend you consult your training agenda and the approximate times allotted for each topic.</a:t>
            </a:r>
          </a:p>
          <a:p>
            <a:pPr marL="171450" indent="-171450">
              <a:buFont typeface="Arial" panose="020B0604020202020204" pitchFamily="34" charset="0"/>
              <a:buChar char="•"/>
            </a:pPr>
            <a:r>
              <a:rPr lang="en-US" dirty="0"/>
              <a:t>We will be walking around the room and listening in as tables work.  </a:t>
            </a:r>
          </a:p>
          <a:p>
            <a:pPr marL="171450" indent="-171450">
              <a:buFont typeface="Arial" panose="020B0604020202020204" pitchFamily="34" charset="0"/>
              <a:buChar char="•"/>
            </a:pPr>
            <a:r>
              <a:rPr lang="en-US" dirty="0"/>
              <a:t>First, we’ll do a large group activity to get us started on “Look for and Gather Evidence.”</a:t>
            </a:r>
          </a:p>
          <a:p>
            <a:endParaRPr lang="en-US" strike="sngStrike" dirty="0"/>
          </a:p>
        </p:txBody>
      </p:sp>
      <p:sp>
        <p:nvSpPr>
          <p:cNvPr id="4" name="Slide Number Placeholder 3"/>
          <p:cNvSpPr>
            <a:spLocks noGrp="1"/>
          </p:cNvSpPr>
          <p:nvPr>
            <p:ph type="sldNum" sz="quarter" idx="10"/>
          </p:nvPr>
        </p:nvSpPr>
        <p:spPr/>
        <p:txBody>
          <a:bodyPr/>
          <a:lstStyle/>
          <a:p>
            <a:fld id="{D9E0A45B-9D1B-40B8-9C50-9476EE7E27E4}"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011380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pPr marL="231775" indent="-231775">
              <a:buFont typeface="Arial" panose="020B0604020202020204" pitchFamily="34" charset="0"/>
              <a:buChar char="•"/>
            </a:pPr>
            <a:r>
              <a:rPr lang="en-US" i="0" dirty="0"/>
              <a:t>Were you able to correctly guess which video clips were relevant or not? </a:t>
            </a:r>
          </a:p>
          <a:p>
            <a:pPr marL="574675" lvl="1" indent="-231775">
              <a:buFont typeface="Arial" panose="020B0604020202020204" pitchFamily="34" charset="0"/>
              <a:buChar char="•"/>
            </a:pPr>
            <a:r>
              <a:rPr lang="en-US" i="0" dirty="0"/>
              <a:t>Were any of them more difficult than the others?</a:t>
            </a:r>
          </a:p>
          <a:p>
            <a:pPr marL="574675" lvl="1" indent="-231775">
              <a:buFont typeface="Arial" panose="020B0604020202020204" pitchFamily="34" charset="0"/>
              <a:buChar char="•"/>
            </a:pPr>
            <a:r>
              <a:rPr lang="en-US" i="0" dirty="0"/>
              <a:t>Did you agree with the answers/justifications</a:t>
            </a:r>
          </a:p>
          <a:p>
            <a:pPr marL="231775" indent="-231775">
              <a:buFont typeface="Arial" panose="020B0604020202020204" pitchFamily="34" charset="0"/>
              <a:buChar char="•"/>
            </a:pPr>
            <a:r>
              <a:rPr lang="en-US" i="0" dirty="0"/>
              <a:t>When you were writing documentation, which of the 5 components was hardest to find or re-write? Why?</a:t>
            </a:r>
          </a:p>
          <a:p>
            <a:pPr marL="231775" indent="-231775">
              <a:buFont typeface="Arial" panose="020B0604020202020204" pitchFamily="34" charset="0"/>
              <a:buChar char="•"/>
            </a:pPr>
            <a:r>
              <a:rPr lang="en-US" i="0" dirty="0"/>
              <a:t>Which component is your strength and which do you need to work on more?</a:t>
            </a:r>
          </a:p>
          <a:p>
            <a:endParaRPr lang="en-US" b="1" i="1"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082175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We’re going to do some activities that focus on each step of the formative assessment process, starting with getting a plan.</a:t>
            </a:r>
          </a:p>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pPr/>
              <a:t>43</a:t>
            </a:fld>
            <a:endParaRPr lang="en-US" dirty="0"/>
          </a:p>
        </p:txBody>
      </p:sp>
    </p:spTree>
    <p:extLst>
      <p:ext uri="{BB962C8B-B14F-4D97-AF65-F5344CB8AC3E}">
        <p14:creationId xmlns:p14="http://schemas.microsoft.com/office/powerpoint/2010/main" val="2817523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236762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872185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0683666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t>Let’s </a:t>
            </a:r>
            <a:r>
              <a:rPr lang="en-US" i="0" baseline="0" dirty="0"/>
              <a:t>discuss about what you observed.</a:t>
            </a:r>
          </a:p>
          <a:p>
            <a:pPr marL="171450" indent="-171450">
              <a:buFont typeface="Arial" panose="020B0604020202020204" pitchFamily="34" charset="0"/>
              <a:buChar char="•"/>
            </a:pPr>
            <a:r>
              <a:rPr lang="en-US" i="0" dirty="0"/>
              <a:t>What was the most challenging aspect of assigning evidence to a skill level on the construct progressions?</a:t>
            </a:r>
          </a:p>
          <a:p>
            <a:pPr marL="171450" indent="-171450">
              <a:buFont typeface="Arial" panose="020B0604020202020204" pitchFamily="34" charset="0"/>
              <a:buChar char="•"/>
            </a:pPr>
            <a:r>
              <a:rPr lang="en-US" i="0" dirty="0"/>
              <a:t>Which piece of evidence was the most difficult to place on the progression? </a:t>
            </a:r>
          </a:p>
          <a:p>
            <a:pPr marL="628650" lvl="1" indent="-171450">
              <a:buFont typeface="Arial" panose="020B0604020202020204" pitchFamily="34" charset="0"/>
              <a:buChar char="•"/>
            </a:pPr>
            <a:r>
              <a:rPr lang="en-US" i="0" dirty="0"/>
              <a:t>Why do you think that was the case?</a:t>
            </a:r>
          </a:p>
          <a:p>
            <a:pPr marL="171450" indent="-171450">
              <a:buFont typeface="Arial" panose="020B0604020202020204" pitchFamily="34" charset="0"/>
              <a:buChar char="•"/>
            </a:pPr>
            <a:r>
              <a:rPr lang="en-US" i="0" dirty="0"/>
              <a:t>Did you use or learn about any strategies that could help you address those  challenges?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092792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We’re going to do some activities that focus on each step of the formative assessment process, starting with getting a plan.</a:t>
            </a:r>
          </a:p>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pPr/>
              <a:t>48</a:t>
            </a:fld>
            <a:endParaRPr lang="en-US" dirty="0"/>
          </a:p>
        </p:txBody>
      </p:sp>
    </p:spTree>
    <p:extLst>
      <p:ext uri="{BB962C8B-B14F-4D97-AF65-F5344CB8AC3E}">
        <p14:creationId xmlns:p14="http://schemas.microsoft.com/office/powerpoint/2010/main" val="29141218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19235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Font typeface="Arial" panose="020B0604020202020204" pitchFamily="34" charset="0"/>
              <a:buNone/>
            </a:pPr>
            <a:r>
              <a:rPr lang="en-US" b="1" dirty="0"/>
              <a:t>Script:</a:t>
            </a:r>
          </a:p>
          <a:p>
            <a:pPr marL="0" indent="0">
              <a:buFont typeface="Arial" panose="020B0604020202020204" pitchFamily="34" charset="0"/>
              <a:buNone/>
            </a:pPr>
            <a:r>
              <a:rPr lang="en-US" dirty="0"/>
              <a:t>The fourth</a:t>
            </a:r>
            <a:r>
              <a:rPr lang="en-US" baseline="0" dirty="0"/>
              <a:t> step is to summarize the status. After collecting multiple pieces of evidence, you look across the evidence to determine what the status summary is for the child. The difference between the learning status and the status summary is that the learning status is for an individual piece of evidence, while the status summary is for the child.</a:t>
            </a:r>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58838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584963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2623165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2275506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9166411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a:t>
            </a:r>
            <a:r>
              <a:rPr lang="en-US" i="0" baseline="0" dirty="0"/>
              <a:t>discuss</a:t>
            </a:r>
            <a:r>
              <a:rPr lang="en-US" i="1" baseline="0" dirty="0"/>
              <a:t> </a:t>
            </a:r>
            <a:r>
              <a:rPr lang="en-US" baseline="0" dirty="0"/>
              <a:t>about what you observed:</a:t>
            </a:r>
          </a:p>
          <a:p>
            <a:pPr marL="231775" indent="-231775">
              <a:buFont typeface="Arial" panose="020B0604020202020204" pitchFamily="34" charset="0"/>
              <a:buChar char="•"/>
            </a:pPr>
            <a:r>
              <a:rPr lang="en-US" dirty="0"/>
              <a:t>Which portfolio was the most difficult?</a:t>
            </a:r>
          </a:p>
          <a:p>
            <a:pPr marL="574675" lvl="2" indent="-231775">
              <a:buFont typeface="Arial" panose="020B0604020202020204" pitchFamily="34" charset="0"/>
              <a:buChar char="•"/>
            </a:pPr>
            <a:r>
              <a:rPr lang="en-US" sz="2200" dirty="0"/>
              <a:t>Was there a construct or piece of evidence in particular that made it hard?</a:t>
            </a:r>
          </a:p>
          <a:p>
            <a:pPr marL="231775" indent="-231775">
              <a:buFont typeface="Arial" panose="020B0604020202020204" pitchFamily="34" charset="0"/>
              <a:buChar char="•"/>
            </a:pPr>
            <a:r>
              <a:rPr lang="en-US" dirty="0"/>
              <a:t>What else would you know about your students that you didn’t know from these portfolios?</a:t>
            </a:r>
          </a:p>
          <a:p>
            <a:pPr marL="231775" indent="-231775">
              <a:buFont typeface="Arial" panose="020B0604020202020204" pitchFamily="34" charset="0"/>
              <a:buChar char="•"/>
            </a:pPr>
            <a:r>
              <a:rPr lang="en-US" dirty="0"/>
              <a:t>Did you or your group always agree on what status summary to assign a child? How do you plan to handle any data discrepancies </a:t>
            </a:r>
            <a:r>
              <a:rPr lang="en-US" strike="noStrike" dirty="0"/>
              <a:t>(e.g., conflicting pieces of evidence, learning statuses from all over the progression, insufficient information, etc.) </a:t>
            </a:r>
            <a:r>
              <a:rPr lang="en-US" dirty="0"/>
              <a:t>you may have in your classroom? </a:t>
            </a:r>
          </a:p>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41198282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We’re going to do some activities that focus on each step of the formative assessment process, starting with getting a plan.</a:t>
            </a:r>
          </a:p>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pPr/>
              <a:t>55</a:t>
            </a:fld>
            <a:endParaRPr lang="en-US" dirty="0"/>
          </a:p>
        </p:txBody>
      </p:sp>
    </p:spTree>
    <p:extLst>
      <p:ext uri="{BB962C8B-B14F-4D97-AF65-F5344CB8AC3E}">
        <p14:creationId xmlns:p14="http://schemas.microsoft.com/office/powerpoint/2010/main" val="6947772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1414948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6654595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9061020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90236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a:buFont typeface="Arial" panose="020B0604020202020204" pitchFamily="34" charset="0"/>
              <a:buNone/>
            </a:pPr>
            <a:r>
              <a:rPr lang="en-US" b="1" dirty="0"/>
              <a:t>Script:</a:t>
            </a:r>
          </a:p>
          <a:p>
            <a:pPr marL="0" indent="0">
              <a:buFont typeface="Arial" panose="020B0604020202020204" pitchFamily="34" charset="0"/>
              <a:buNone/>
            </a:pPr>
            <a:r>
              <a:rPr lang="en-US" dirty="0"/>
              <a:t>The fifth</a:t>
            </a:r>
            <a:r>
              <a:rPr lang="en-US" baseline="0" dirty="0"/>
              <a:t> step is to strategically use data. </a:t>
            </a:r>
            <a:r>
              <a:rPr lang="en-US" sz="1200" kern="1200" baseline="0" dirty="0">
                <a:solidFill>
                  <a:schemeClr val="tx1"/>
                </a:solidFill>
                <a:effectLst/>
                <a:latin typeface="+mn-lt"/>
                <a:ea typeface="+mn-ea"/>
                <a:cs typeface="+mn-cs"/>
              </a:rPr>
              <a:t>This is an essential step—how do you take the information you have learned about the whole child and use it to inform your planning and instruction? </a:t>
            </a:r>
            <a:r>
              <a:rPr lang="en-US" sz="1200" kern="1200" dirty="0">
                <a:solidFill>
                  <a:schemeClr val="tx1"/>
                </a:solidFill>
                <a:effectLst/>
                <a:latin typeface="+mn-lt"/>
                <a:ea typeface="+mn-ea"/>
                <a:cs typeface="+mn-cs"/>
              </a:rPr>
              <a:t>It</a:t>
            </a:r>
            <a:r>
              <a:rPr lang="en-US" sz="1200" kern="1200" baseline="0" dirty="0">
                <a:solidFill>
                  <a:schemeClr val="tx1"/>
                </a:solidFill>
                <a:effectLst/>
                <a:latin typeface="+mn-lt"/>
                <a:ea typeface="+mn-ea"/>
                <a:cs typeface="+mn-cs"/>
              </a:rPr>
              <a:t> is also important to note that this process occurs over and over again as you engage in assessment and instruction. It is not a one and done!</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608125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0555761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[Additional</a:t>
            </a:r>
            <a:r>
              <a:rPr lang="en-US" b="0" baseline="0" dirty="0"/>
              <a:t> questions/prompts]</a:t>
            </a:r>
            <a:endParaRPr lang="en-US" b="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Which report was easier for you to read?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are some strategies for systematically using data to inform your instruction?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389511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t>Script:</a:t>
            </a:r>
          </a:p>
          <a:p>
            <a:r>
              <a:rPr lang="en-US" dirty="0"/>
              <a:t>The magnifying glass we’ve</a:t>
            </a:r>
            <a:r>
              <a:rPr lang="en-US" baseline="0" dirty="0"/>
              <a:t> shown you here, and the </a:t>
            </a:r>
            <a:r>
              <a:rPr lang="en-US" dirty="0"/>
              <a:t>acronym “GLASS” will help you remember the</a:t>
            </a:r>
            <a:r>
              <a:rPr lang="en-US" baseline="0" dirty="0"/>
              <a:t> strategies you use to uncover clues.  </a:t>
            </a:r>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37797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Let’s watch a video of a teacher talking about how she incorporates the assessment into her daily routine.</a:t>
            </a:r>
          </a:p>
          <a:p>
            <a:endParaRPr lang="en-US" sz="1200" kern="1200" dirty="0">
              <a:solidFill>
                <a:schemeClr val="tx1"/>
              </a:solidFill>
              <a:effectLst/>
              <a:latin typeface="+mn-lt"/>
              <a:ea typeface="+mn-ea"/>
              <a:cs typeface="+mn-cs"/>
            </a:endParaRPr>
          </a:p>
          <a:p>
            <a:pPr marL="0" lvl="1">
              <a:defRPr/>
            </a:pPr>
            <a:r>
              <a:rPr lang="en-US" b="1" dirty="0"/>
              <a:t>Play Video:</a:t>
            </a:r>
          </a:p>
          <a:p>
            <a:pPr marL="0" lvl="1">
              <a:defRPr/>
            </a:pPr>
            <a:r>
              <a:rPr lang="en-US" dirty="0"/>
              <a:t>Right click image, select “Open Hyperlink”, or copy and paste </a:t>
            </a:r>
            <a:r>
              <a:rPr lang="en-US" sz="1200" u="none" dirty="0">
                <a:hlinkClick r:id="rId4"/>
              </a:rPr>
              <a:t>https://youtu.be/x32TWwtFsKI</a:t>
            </a:r>
            <a:r>
              <a:rPr lang="en-US" dirty="0"/>
              <a:t> </a:t>
            </a:r>
            <a:r>
              <a:rPr lang="en-US" u="none" dirty="0">
                <a:latin typeface="Calibri" panose="020F0502020204030204" pitchFamily="34" charset="0"/>
                <a:ea typeface="Calibri" panose="020F0502020204030204" pitchFamily="34" charset="0"/>
              </a:rPr>
              <a:t>into your </a:t>
            </a:r>
            <a:r>
              <a:rPr lang="en-US" dirty="0">
                <a:latin typeface="Calibri" panose="020F0502020204030204" pitchFamily="34" charset="0"/>
                <a:ea typeface="Calibri" panose="020F0502020204030204" pitchFamily="34" charset="0"/>
              </a:rPr>
              <a:t>browser.</a:t>
            </a:r>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pPr/>
              <a:t>8</a:t>
            </a:fld>
            <a:endParaRPr lang="en-US" dirty="0"/>
          </a:p>
        </p:txBody>
      </p:sp>
    </p:spTree>
    <p:extLst>
      <p:ext uri="{BB962C8B-B14F-4D97-AF65-F5344CB8AC3E}">
        <p14:creationId xmlns:p14="http://schemas.microsoft.com/office/powerpoint/2010/main" val="1534722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We’re going to do some activities that focus on each step of the formative assessment process, starting with getting a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to the Trainer: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Consider using a transition slide to introduce the activities in the format you have chosen to distribute. For example, some trainers might have activities organized by topic or “topic packets.” Other trainers might opt to distribute the entire topic packet.  </a:t>
            </a:r>
            <a:endParaRPr lang="en-US" sz="1200" i="1" kern="1200"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E3DD5EEE-C8BF-49B6-967A-98C86F1B8087}" type="slidenum">
              <a:rPr lang="en-US" smtClean="0"/>
              <a:pPr/>
              <a:t>9</a:t>
            </a:fld>
            <a:endParaRPr lang="en-US" dirty="0"/>
          </a:p>
        </p:txBody>
      </p:sp>
    </p:spTree>
    <p:extLst>
      <p:ext uri="{BB962C8B-B14F-4D97-AF65-F5344CB8AC3E}">
        <p14:creationId xmlns:p14="http://schemas.microsoft.com/office/powerpoint/2010/main" val="2038637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323" y="990601"/>
            <a:ext cx="5289644" cy="4041566"/>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p:nvPr>
        </p:nvSpPr>
        <p:spPr>
          <a:xfrm>
            <a:off x="4323" y="990392"/>
            <a:ext cx="5259164" cy="2611436"/>
          </a:xfrm>
          <a:prstGeom prst="rect">
            <a:avLst/>
          </a:prstGeom>
        </p:spPr>
        <p:txBody>
          <a:bodyPr anchor="ctr"/>
          <a:lstStyle>
            <a:lvl1pPr algn="ctr">
              <a:defRPr sz="4400" b="1">
                <a:solidFill>
                  <a:schemeClr val="bg1">
                    <a:lumMod val="95000"/>
                  </a:schemeClr>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323" y="3602040"/>
            <a:ext cx="5259164" cy="1430129"/>
          </a:xfrm>
        </p:spPr>
        <p:txBody>
          <a:bodyPr anchor="ctr"/>
          <a:lstStyle>
            <a:lvl1pPr marL="0" indent="0" algn="ctr">
              <a:buNone/>
              <a:defRPr sz="1800">
                <a:solidFill>
                  <a:schemeClr val="bg1">
                    <a:lumMod val="9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870" b="5702"/>
          <a:stretch/>
        </p:blipFill>
        <p:spPr bwMode="auto">
          <a:xfrm>
            <a:off x="5263488" y="990601"/>
            <a:ext cx="3880513" cy="40417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 y="5032274"/>
            <a:ext cx="9144000" cy="73025"/>
          </a:xfrm>
          <a:prstGeom prst="rect">
            <a:avLst/>
          </a:prstGeom>
          <a:solidFill>
            <a:schemeClr val="accent2"/>
          </a:solidFill>
          <a:ln>
            <a:noFill/>
          </a:ln>
          <a:effectLst/>
          <a:extLst/>
        </p:spPr>
      </p:pic>
    </p:spTree>
    <p:extLst>
      <p:ext uri="{BB962C8B-B14F-4D97-AF65-F5344CB8AC3E}">
        <p14:creationId xmlns:p14="http://schemas.microsoft.com/office/powerpoint/2010/main" val="25201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3" name="Content Placeholder 2"/>
          <p:cNvSpPr>
            <a:spLocks noGrp="1"/>
          </p:cNvSpPr>
          <p:nvPr>
            <p:ph sz="half" idx="1"/>
          </p:nvPr>
        </p:nvSpPr>
        <p:spPr>
          <a:xfrm>
            <a:off x="628650" y="1825625"/>
            <a:ext cx="3886200" cy="4351338"/>
          </a:xfrm>
        </p:spPr>
        <p:txBody>
          <a:bodyPr/>
          <a:lstStyle>
            <a:lvl1pPr marL="128588" indent="-128588">
              <a:buFont typeface="Wingdings" panose="05000000000000000000" pitchFamily="2" charset="2"/>
              <a:buChar char="§"/>
              <a:defRPr/>
            </a:lvl1pPr>
            <a:lvl2pPr marL="450056" indent="-192881">
              <a:buClr>
                <a:srgbClr val="C00000"/>
              </a:buClr>
              <a:buFont typeface="Wingdings" panose="05000000000000000000" pitchFamily="2" charset="2"/>
              <a:buChar char="§"/>
              <a:defRPr/>
            </a:lvl2pPr>
            <a:lvl3pPr marL="642938" indent="-128588">
              <a:buFont typeface="Calibri" panose="020F0502020204030204" pitchFamily="34" charset="0"/>
              <a:buChar char="‒"/>
              <a:defRPr/>
            </a:lvl3pPr>
            <a:lvl4pPr marL="900113" indent="-128588">
              <a:buFont typeface="Wingdings" panose="05000000000000000000" pitchFamily="2" charset="2"/>
              <a:buChar char="§"/>
              <a:defRPr/>
            </a:lvl4pPr>
            <a:lvl5pPr marL="1189435" indent="-160735">
              <a:buClr>
                <a:srgbClr val="C00000"/>
              </a:buClr>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marL="128588" indent="-128588">
              <a:buFont typeface="Wingdings" panose="05000000000000000000" pitchFamily="2" charset="2"/>
              <a:buChar char="§"/>
              <a:defRPr/>
            </a:lvl1pPr>
            <a:lvl2pPr marL="385763" indent="-128588">
              <a:buClr>
                <a:srgbClr val="C00000"/>
              </a:buClr>
              <a:buFont typeface="Wingdings" panose="05000000000000000000" pitchFamily="2" charset="2"/>
              <a:buChar char="§"/>
              <a:defRPr/>
            </a:lvl2pPr>
            <a:lvl3pPr marL="642938" indent="-128588">
              <a:buFont typeface="Calibri" panose="020F0502020204030204" pitchFamily="34" charset="0"/>
              <a:buChar char="‒"/>
              <a:defRPr/>
            </a:lvl3pPr>
            <a:lvl4pPr marL="900113" indent="-128588">
              <a:buFont typeface="Wingdings" panose="05000000000000000000" pitchFamily="2" charset="2"/>
              <a:buChar char="§"/>
              <a:defRPr/>
            </a:lvl4pPr>
            <a:lvl5pPr marL="1157288" indent="-128588">
              <a:buClr>
                <a:srgbClr val="C00000"/>
              </a:buClr>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txBox="1">
            <a:spLocks/>
          </p:cNvSpPr>
          <p:nvPr/>
        </p:nvSpPr>
        <p:spPr>
          <a:xfrm>
            <a:off x="13586" y="43045"/>
            <a:ext cx="7886700" cy="1252356"/>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2025" b="1" dirty="0">
                <a:solidFill>
                  <a:prstClr val="white">
                    <a:lumMod val="95000"/>
                  </a:prstClr>
                </a:solidFill>
              </a:rPr>
              <a:t>Click to edit Master title style</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 y="1295404"/>
            <a:ext cx="9144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5"/>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68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2" name="Title 1"/>
          <p:cNvSpPr>
            <a:spLocks noGrp="1"/>
          </p:cNvSpPr>
          <p:nvPr>
            <p:ph type="title"/>
          </p:nvPr>
        </p:nvSpPr>
        <p:spPr>
          <a:xfrm>
            <a:off x="13586" y="4"/>
            <a:ext cx="7886700" cy="1325563"/>
          </a:xfrm>
          <a:prstGeom prst="rect">
            <a:avLst/>
          </a:prstGeom>
        </p:spPr>
        <p:txBody>
          <a:bodyPr anchor="ctr"/>
          <a:lstStyle>
            <a:lvl1pPr>
              <a:defRPr sz="2025" b="1">
                <a:solidFill>
                  <a:schemeClr val="bg1">
                    <a:lumMod val="95000"/>
                  </a:schemeClr>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2pPr marL="385763" indent="-128588">
              <a:buFont typeface="Calibri" panose="020F0502020204030204" pitchFamily="34" charset="0"/>
              <a:buChar char="–"/>
              <a:defRPr/>
            </a:lvl2pPr>
            <a:lvl3pPr marL="642938" indent="-128588">
              <a:buFont typeface="Wingdings" panose="05000000000000000000" pitchFamily="2" charset="2"/>
              <a:buChar char="§"/>
              <a:defRPr/>
            </a:lvl3pPr>
            <a:lvl5pPr marL="1157288" indent="-128588">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lvl2pPr marL="385763" indent="-128588">
              <a:buFont typeface="Calibri" panose="020F0502020204030204" pitchFamily="34" charset="0"/>
              <a:buChar char="–"/>
              <a:defRPr/>
            </a:lvl2pPr>
            <a:lvl3pPr marL="642938" indent="-128588">
              <a:buFont typeface="Wingdings" panose="05000000000000000000" pitchFamily="2" charset="2"/>
              <a:buChar char="§"/>
              <a:defRPr/>
            </a:lvl3pPr>
            <a:lvl5pPr marL="1157288" indent="-128588">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 y="1295399"/>
            <a:ext cx="9144000" cy="7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5"/>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09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2" name="Title 1"/>
          <p:cNvSpPr>
            <a:spLocks noGrp="1"/>
          </p:cNvSpPr>
          <p:nvPr>
            <p:ph type="title"/>
          </p:nvPr>
        </p:nvSpPr>
        <p:spPr>
          <a:xfrm>
            <a:off x="13586" y="43045"/>
            <a:ext cx="7886700" cy="1252356"/>
          </a:xfrm>
          <a:prstGeom prst="rect">
            <a:avLst/>
          </a:prstGeom>
        </p:spPr>
        <p:txBody>
          <a:bodyPr anchor="ctr"/>
          <a:lstStyle>
            <a:lvl1pPr>
              <a:defRPr sz="2025" b="1">
                <a:solidFill>
                  <a:schemeClr val="bg1">
                    <a:lumMod val="95000"/>
                  </a:schemeClr>
                </a:solidFill>
                <a:latin typeface="+mn-lt"/>
              </a:defRPr>
            </a:lvl1pPr>
          </a:lstStyle>
          <a:p>
            <a:r>
              <a:rPr lang="en-US"/>
              <a:t>Click to edit Master title style</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 y="1295404"/>
            <a:ext cx="9144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5"/>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44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13586" y="91759"/>
            <a:ext cx="7886700" cy="1146175"/>
          </a:xfrm>
          <a:prstGeom prst="rect">
            <a:avLst/>
          </a:prstGeom>
        </p:spPr>
        <p:txBody>
          <a:bodyPr anchor="ctr"/>
          <a:lstStyle>
            <a:lvl1pPr>
              <a:defRPr sz="3600" b="1">
                <a:solidFill>
                  <a:schemeClr val="bg1">
                    <a:lumMod val="95000"/>
                  </a:schemeClr>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71450" indent="-171450">
              <a:buClrTx/>
              <a:buFont typeface="Wingdings" panose="05000000000000000000" pitchFamily="2" charset="2"/>
              <a:buChar char="§"/>
              <a:defRPr sz="2800"/>
            </a:lvl1pPr>
            <a:lvl2pPr marL="514350" indent="-171450">
              <a:buClr>
                <a:srgbClr val="C00000"/>
              </a:buClr>
              <a:buFont typeface="Wingdings" panose="05000000000000000000" pitchFamily="2" charset="2"/>
              <a:buChar char="§"/>
              <a:defRPr sz="2400"/>
            </a:lvl2pPr>
            <a:lvl3pPr marL="857250" indent="-171450">
              <a:buFont typeface="Calibri" panose="020F0502020204030204" pitchFamily="34" charset="0"/>
              <a:buChar char="‒"/>
              <a:defRPr sz="1800"/>
            </a:lvl3pPr>
            <a:lvl4pPr marL="1200150" indent="-171450">
              <a:buFont typeface="Wingdings" panose="05000000000000000000" pitchFamily="2" charset="2"/>
              <a:buChar char="§"/>
              <a:defRPr sz="1600"/>
            </a:lvl4pPr>
            <a:lvl5pPr marL="1543050" indent="-171450">
              <a:buClr>
                <a:srgbClr val="C00000"/>
              </a:buClr>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2"/>
            <a:ext cx="9144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3"/>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74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623888" y="3728720"/>
            <a:ext cx="7886700" cy="833756"/>
          </a:xfrm>
          <a:prstGeom prst="rect">
            <a:avLst/>
          </a:prstGeom>
        </p:spPr>
        <p:txBody>
          <a:bodyPr anchor="ctr">
            <a:normAutofit/>
          </a:bodyPr>
          <a:lstStyle>
            <a:lvl1pPr algn="ctr">
              <a:defRPr sz="4400" b="1">
                <a:latin typeface="+mn-lt"/>
              </a:defRPr>
            </a:lvl1pPr>
          </a:lstStyle>
          <a:p>
            <a:r>
              <a:rPr lang="en-US"/>
              <a:t>Click to edit Master title style</a:t>
            </a: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2"/>
            <a:ext cx="9144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3"/>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0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Content Placeholder 2"/>
          <p:cNvSpPr>
            <a:spLocks noGrp="1"/>
          </p:cNvSpPr>
          <p:nvPr>
            <p:ph sz="half" idx="1"/>
          </p:nvPr>
        </p:nvSpPr>
        <p:spPr>
          <a:xfrm>
            <a:off x="628650" y="1825625"/>
            <a:ext cx="3886200" cy="4351338"/>
          </a:xfrm>
        </p:spPr>
        <p:txBody>
          <a:bodyPr/>
          <a:lstStyle>
            <a:lvl1pPr marL="171450" indent="-171450">
              <a:buFont typeface="Wingdings" panose="05000000000000000000" pitchFamily="2" charset="2"/>
              <a:buChar char="§"/>
              <a:defRPr/>
            </a:lvl1pPr>
            <a:lvl2pPr marL="600075" indent="-257175">
              <a:buClr>
                <a:srgbClr val="C00000"/>
              </a:buClr>
              <a:buFont typeface="Wingdings" panose="05000000000000000000" pitchFamily="2" charset="2"/>
              <a:buChar char="§"/>
              <a:defRPr/>
            </a:lvl2pPr>
            <a:lvl3pPr marL="857250" indent="-171450">
              <a:buFont typeface="Calibri" panose="020F0502020204030204" pitchFamily="34" charset="0"/>
              <a:buChar char="‒"/>
              <a:defRPr/>
            </a:lvl3pPr>
            <a:lvl4pPr marL="1200150" indent="-171450">
              <a:buFont typeface="Wingdings" panose="05000000000000000000" pitchFamily="2" charset="2"/>
              <a:buChar char="§"/>
              <a:defRPr/>
            </a:lvl4pPr>
            <a:lvl5pPr marL="1585913" indent="-214313">
              <a:buClr>
                <a:srgbClr val="C00000"/>
              </a:buClr>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marL="171450" indent="-171450">
              <a:buFont typeface="Wingdings" panose="05000000000000000000" pitchFamily="2" charset="2"/>
              <a:buChar char="§"/>
              <a:defRPr/>
            </a:lvl1pPr>
            <a:lvl2pPr marL="514350" indent="-171450">
              <a:buClr>
                <a:srgbClr val="C00000"/>
              </a:buClr>
              <a:buFont typeface="Wingdings" panose="05000000000000000000" pitchFamily="2" charset="2"/>
              <a:buChar char="§"/>
              <a:defRPr/>
            </a:lvl2pPr>
            <a:lvl3pPr marL="857250" indent="-171450">
              <a:buFont typeface="Calibri" panose="020F0502020204030204" pitchFamily="34" charset="0"/>
              <a:buChar char="‒"/>
              <a:defRPr/>
            </a:lvl3pPr>
            <a:lvl4pPr marL="1200150" indent="-171450">
              <a:buFont typeface="Wingdings" panose="05000000000000000000" pitchFamily="2" charset="2"/>
              <a:buChar char="§"/>
              <a:defRPr/>
            </a:lvl4pPr>
            <a:lvl5pPr marL="1543050" indent="-171450">
              <a:buClr>
                <a:srgbClr val="C00000"/>
              </a:buClr>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txBox="1">
            <a:spLocks/>
          </p:cNvSpPr>
          <p:nvPr/>
        </p:nvSpPr>
        <p:spPr>
          <a:xfrm>
            <a:off x="13586" y="43045"/>
            <a:ext cx="7886700" cy="125235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2700" b="1" dirty="0">
                <a:solidFill>
                  <a:prstClr val="white">
                    <a:lumMod val="95000"/>
                  </a:prstClr>
                </a:solidFill>
              </a:rPr>
              <a:t>Click to edit Master title style</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 y="1295402"/>
            <a:ext cx="9144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3"/>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04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13586" y="2"/>
            <a:ext cx="7886700" cy="1325563"/>
          </a:xfrm>
          <a:prstGeom prst="rect">
            <a:avLst/>
          </a:prstGeom>
        </p:spPr>
        <p:txBody>
          <a:bodyPr anchor="ctr"/>
          <a:lstStyle>
            <a:lvl1pPr>
              <a:defRPr sz="2700" b="1">
                <a:solidFill>
                  <a:schemeClr val="bg1">
                    <a:lumMod val="95000"/>
                  </a:schemeClr>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2pPr marL="514350" indent="-171450">
              <a:buFont typeface="Calibri" panose="020F0502020204030204" pitchFamily="34" charset="0"/>
              <a:buChar char="–"/>
              <a:defRPr/>
            </a:lvl2pPr>
            <a:lvl3pPr marL="857250" indent="-171450">
              <a:buFont typeface="Wingdings" panose="05000000000000000000" pitchFamily="2" charset="2"/>
              <a:buChar char="§"/>
              <a:defRPr/>
            </a:lvl3pPr>
            <a:lvl5pPr marL="1543050" indent="-171450">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lvl2pPr marL="514350" indent="-171450">
              <a:buFont typeface="Calibri" panose="020F0502020204030204" pitchFamily="34" charset="0"/>
              <a:buChar char="–"/>
              <a:defRPr/>
            </a:lvl2pPr>
            <a:lvl3pPr marL="857250" indent="-171450">
              <a:buFont typeface="Wingdings" panose="05000000000000000000" pitchFamily="2" charset="2"/>
              <a:buChar char="§"/>
              <a:defRPr/>
            </a:lvl3pPr>
            <a:lvl5pPr marL="1543050" indent="-171450">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 y="1295399"/>
            <a:ext cx="9144000" cy="7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3"/>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2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13586" y="43045"/>
            <a:ext cx="7886700" cy="1252356"/>
          </a:xfrm>
          <a:prstGeom prst="rect">
            <a:avLst/>
          </a:prstGeom>
        </p:spPr>
        <p:txBody>
          <a:bodyPr anchor="ctr"/>
          <a:lstStyle>
            <a:lvl1pPr>
              <a:defRPr sz="2700" b="1">
                <a:solidFill>
                  <a:schemeClr val="bg1">
                    <a:lumMod val="95000"/>
                  </a:schemeClr>
                </a:solidFill>
                <a:latin typeface="+mn-lt"/>
              </a:defRPr>
            </a:lvl1pPr>
          </a:lstStyle>
          <a:p>
            <a:r>
              <a:rPr lang="en-US"/>
              <a:t>Click to edit Master title style</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 y="1295402"/>
            <a:ext cx="9144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3"/>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3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324" y="990601"/>
            <a:ext cx="5289644" cy="4041566"/>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2" name="Title 1"/>
          <p:cNvSpPr>
            <a:spLocks noGrp="1"/>
          </p:cNvSpPr>
          <p:nvPr>
            <p:ph type="ctrTitle"/>
          </p:nvPr>
        </p:nvSpPr>
        <p:spPr>
          <a:xfrm>
            <a:off x="4324" y="990392"/>
            <a:ext cx="5259164" cy="2611436"/>
          </a:xfrm>
          <a:prstGeom prst="rect">
            <a:avLst/>
          </a:prstGeom>
        </p:spPr>
        <p:txBody>
          <a:bodyPr anchor="ctr"/>
          <a:lstStyle>
            <a:lvl1pPr algn="ctr">
              <a:defRPr sz="3300" b="1">
                <a:solidFill>
                  <a:schemeClr val="bg1">
                    <a:lumMod val="95000"/>
                  </a:schemeClr>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324" y="3602042"/>
            <a:ext cx="5259164" cy="1430129"/>
          </a:xfrm>
        </p:spPr>
        <p:txBody>
          <a:bodyPr anchor="ctr"/>
          <a:lstStyle>
            <a:lvl1pPr marL="0" indent="0" algn="ctr">
              <a:buNone/>
              <a:defRPr sz="1350">
                <a:solidFill>
                  <a:schemeClr val="bg1">
                    <a:lumMod val="95000"/>
                  </a:schemeClr>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870" b="5702"/>
          <a:stretch/>
        </p:blipFill>
        <p:spPr bwMode="auto">
          <a:xfrm>
            <a:off x="5263489" y="990601"/>
            <a:ext cx="3880513" cy="40417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 y="5032276"/>
            <a:ext cx="9144000" cy="73025"/>
          </a:xfrm>
          <a:prstGeom prst="rect">
            <a:avLst/>
          </a:prstGeom>
          <a:solidFill>
            <a:schemeClr val="accent2"/>
          </a:solidFill>
          <a:ln>
            <a:noFill/>
          </a:ln>
          <a:effectLst/>
          <a:extLst/>
        </p:spPr>
      </p:pic>
    </p:spTree>
    <p:extLst>
      <p:ext uri="{BB962C8B-B14F-4D97-AF65-F5344CB8AC3E}">
        <p14:creationId xmlns:p14="http://schemas.microsoft.com/office/powerpoint/2010/main" val="333337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2" name="Title 1"/>
          <p:cNvSpPr>
            <a:spLocks noGrp="1"/>
          </p:cNvSpPr>
          <p:nvPr>
            <p:ph type="title"/>
          </p:nvPr>
        </p:nvSpPr>
        <p:spPr>
          <a:xfrm>
            <a:off x="13586" y="91761"/>
            <a:ext cx="7886700" cy="1146175"/>
          </a:xfrm>
          <a:prstGeom prst="rect">
            <a:avLst/>
          </a:prstGeom>
        </p:spPr>
        <p:txBody>
          <a:bodyPr anchor="ctr"/>
          <a:lstStyle>
            <a:lvl1pPr>
              <a:defRPr sz="2700" b="1">
                <a:solidFill>
                  <a:schemeClr val="bg1">
                    <a:lumMod val="95000"/>
                  </a:schemeClr>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28588" indent="-128588">
              <a:buClrTx/>
              <a:buFont typeface="Wingdings" panose="05000000000000000000" pitchFamily="2" charset="2"/>
              <a:buChar char="§"/>
              <a:defRPr sz="2100"/>
            </a:lvl1pPr>
            <a:lvl2pPr marL="385763" indent="-128588">
              <a:buClr>
                <a:srgbClr val="C00000"/>
              </a:buClr>
              <a:buFont typeface="Wingdings" panose="05000000000000000000" pitchFamily="2" charset="2"/>
              <a:buChar char="§"/>
              <a:defRPr sz="1800"/>
            </a:lvl2pPr>
            <a:lvl3pPr marL="642938" indent="-128588">
              <a:buFont typeface="Calibri" panose="020F0502020204030204" pitchFamily="34" charset="0"/>
              <a:buChar char="‒"/>
              <a:defRPr sz="1350"/>
            </a:lvl3pPr>
            <a:lvl4pPr marL="900113" indent="-128588">
              <a:buFont typeface="Wingdings" panose="05000000000000000000" pitchFamily="2" charset="2"/>
              <a:buChar char="§"/>
              <a:defRPr sz="1200"/>
            </a:lvl4pPr>
            <a:lvl5pPr marL="1157288" indent="-128588">
              <a:buClr>
                <a:srgbClr val="C00000"/>
              </a:buClr>
              <a:buFont typeface="Wingdings" panose="05000000000000000000" pitchFamily="2" charset="2"/>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4"/>
            <a:ext cx="9144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5"/>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3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1295400"/>
          </a:xfrm>
          <a:prstGeom prst="rect">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sp>
        <p:nvSpPr>
          <p:cNvPr id="2" name="Title 1"/>
          <p:cNvSpPr>
            <a:spLocks noGrp="1"/>
          </p:cNvSpPr>
          <p:nvPr>
            <p:ph type="title"/>
          </p:nvPr>
        </p:nvSpPr>
        <p:spPr>
          <a:xfrm>
            <a:off x="623888" y="3728720"/>
            <a:ext cx="7886700" cy="833756"/>
          </a:xfrm>
          <a:prstGeom prst="rect">
            <a:avLst/>
          </a:prstGeom>
        </p:spPr>
        <p:txBody>
          <a:bodyPr anchor="ctr">
            <a:normAutofit/>
          </a:bodyPr>
          <a:lstStyle>
            <a:lvl1pPr algn="ctr">
              <a:defRPr sz="3300" b="1">
                <a:latin typeface="+mn-lt"/>
              </a:defRPr>
            </a:lvl1pPr>
          </a:lstStyle>
          <a:p>
            <a:r>
              <a:rPr lang="en-US"/>
              <a:t>Click to edit Master title style</a:t>
            </a: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4"/>
            <a:ext cx="9144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0" b="5702"/>
          <a:stretch/>
        </p:blipFill>
        <p:spPr bwMode="auto">
          <a:xfrm>
            <a:off x="7900287" y="5"/>
            <a:ext cx="1243714"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903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493033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Calibri" panose="020F050202020403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Calibri" panose="020F050202020403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973355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Calibri" panose="020F050202020403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panose="05000000000000000000" pitchFamily="2" charset="2"/>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Calibri" panose="020F050202020403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1.png"/><Relationship Id="rId4" Type="http://schemas.openxmlformats.org/officeDocument/2006/relationships/hyperlink" Target="https://youtu.be/tSmx9aOPiuw"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0.png"/><Relationship Id="rId4" Type="http://schemas.openxmlformats.org/officeDocument/2006/relationships/hyperlink" Target="https://youtu.be/xSELfPtXN6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4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4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4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51.xml"/><Relationship Id="rId5" Type="http://schemas.openxmlformats.org/officeDocument/2006/relationships/image" Target="../media/image22.png"/><Relationship Id="rId4" Type="http://schemas.openxmlformats.org/officeDocument/2006/relationships/hyperlink" Target="https://youtu.be/0vrL-CAz6W8"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5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55.xml"/><Relationship Id="rId5" Type="http://schemas.openxmlformats.org/officeDocument/2006/relationships/image" Target="../media/image22.png"/><Relationship Id="rId4" Type="http://schemas.openxmlformats.org/officeDocument/2006/relationships/hyperlink" Target="https://youtu.be/0vrL-CAz6W8"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5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59.xml"/><Relationship Id="rId5" Type="http://schemas.openxmlformats.org/officeDocument/2006/relationships/image" Target="../media/image22.png"/><Relationship Id="rId4" Type="http://schemas.openxmlformats.org/officeDocument/2006/relationships/hyperlink" Target="https://youtu.be/0vrL-CAz6W8"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6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6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6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6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6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71.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7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75.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77.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79.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8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8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28.JP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9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99.xml"/><Relationship Id="rId4" Type="http://schemas.openxmlformats.org/officeDocument/2006/relationships/image" Target="../media/image29.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101.xml"/><Relationship Id="rId4" Type="http://schemas.openxmlformats.org/officeDocument/2006/relationships/image" Target="../media/image30.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03.xml"/><Relationship Id="rId4" Type="http://schemas.openxmlformats.org/officeDocument/2006/relationships/image" Target="../media/image31.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10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13.xml"/><Relationship Id="rId4" Type="http://schemas.openxmlformats.org/officeDocument/2006/relationships/image" Target="../media/image32.JP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0.png"/><Relationship Id="rId4" Type="http://schemas.openxmlformats.org/officeDocument/2006/relationships/hyperlink" Target="https://youtu.be/x32TWwtFsKI"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K-3 Formative Assessment Process</a:t>
            </a:r>
            <a:endParaRPr lang="en-US" sz="4000" dirty="0">
              <a:solidFill>
                <a:schemeClr val="bg1">
                  <a:lumMod val="95000"/>
                </a:schemeClr>
              </a:solidFill>
            </a:endParaRPr>
          </a:p>
        </p:txBody>
      </p:sp>
      <p:sp>
        <p:nvSpPr>
          <p:cNvPr id="6" name="Content Placeholder 5"/>
          <p:cNvSpPr>
            <a:spLocks noGrp="1"/>
          </p:cNvSpPr>
          <p:nvPr>
            <p:ph idx="1"/>
          </p:nvPr>
        </p:nvSpPr>
        <p:spPr/>
        <p:txBody>
          <a:bodyPr/>
          <a:lstStyle/>
          <a:p>
            <a:pPr>
              <a:buFont typeface="Arial" panose="020B0604020202020204" pitchFamily="34" charset="0"/>
              <a:buChar char="•"/>
            </a:pPr>
            <a:r>
              <a:rPr lang="en-US" sz="3600" b="1" dirty="0"/>
              <a:t> G</a:t>
            </a:r>
            <a:r>
              <a:rPr lang="en-US" dirty="0"/>
              <a:t>et a plan</a:t>
            </a:r>
          </a:p>
          <a:p>
            <a:pPr>
              <a:buFont typeface="Arial" panose="020B0604020202020204" pitchFamily="34" charset="0"/>
              <a:buChar char="•"/>
            </a:pPr>
            <a:r>
              <a:rPr lang="en-US" sz="3600" b="1" dirty="0"/>
              <a:t> L</a:t>
            </a:r>
            <a:r>
              <a:rPr lang="en-US" dirty="0"/>
              <a:t>ook for and gather evidence</a:t>
            </a:r>
          </a:p>
          <a:p>
            <a:pPr>
              <a:buFont typeface="Arial" panose="020B0604020202020204" pitchFamily="34" charset="0"/>
              <a:buChar char="•"/>
            </a:pPr>
            <a:r>
              <a:rPr lang="en-US" sz="3600" b="1" dirty="0"/>
              <a:t> A</a:t>
            </a:r>
            <a:r>
              <a:rPr lang="en-US" dirty="0"/>
              <a:t>ssign a learning status</a:t>
            </a:r>
          </a:p>
          <a:p>
            <a:pPr>
              <a:buFont typeface="Arial" panose="020B0604020202020204" pitchFamily="34" charset="0"/>
              <a:buChar char="•"/>
            </a:pPr>
            <a:r>
              <a:rPr lang="en-US" sz="3600" b="1" dirty="0"/>
              <a:t> S</a:t>
            </a:r>
            <a:r>
              <a:rPr lang="en-US" dirty="0"/>
              <a:t>ummarize the status</a:t>
            </a:r>
          </a:p>
          <a:p>
            <a:pPr>
              <a:buFont typeface="Arial" panose="020B0604020202020204" pitchFamily="34" charset="0"/>
              <a:buChar char="•"/>
            </a:pPr>
            <a:r>
              <a:rPr lang="en-US" sz="3600" b="1" dirty="0"/>
              <a:t> S</a:t>
            </a:r>
            <a:r>
              <a:rPr lang="en-US" dirty="0"/>
              <a:t>trategically use data</a:t>
            </a:r>
          </a:p>
        </p:txBody>
      </p:sp>
      <p:pic>
        <p:nvPicPr>
          <p:cNvPr id="7" name="Picture 6" descr="Magnifying Glas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6936" y="1959872"/>
            <a:ext cx="4495169" cy="4082843"/>
          </a:xfrm>
          <a:prstGeom prst="rect">
            <a:avLst/>
          </a:prstGeom>
        </p:spPr>
      </p:pic>
    </p:spTree>
    <p:custDataLst>
      <p:tags r:id="rId1"/>
    </p:custDataLst>
    <p:extLst>
      <p:ext uri="{BB962C8B-B14F-4D97-AF65-F5344CB8AC3E}">
        <p14:creationId xmlns:p14="http://schemas.microsoft.com/office/powerpoint/2010/main" val="1420832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Get a Plan</a:t>
            </a:r>
          </a:p>
        </p:txBody>
      </p:sp>
      <p:pic>
        <p:nvPicPr>
          <p:cNvPr id="4" name="Content Placeholder 3" descr="Get a Plan"/>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176610" y="1825625"/>
            <a:ext cx="4790779" cy="4351338"/>
          </a:xfrm>
        </p:spPr>
      </p:pic>
    </p:spTree>
    <p:custDataLst>
      <p:tags r:id="rId1"/>
    </p:custDataLst>
    <p:extLst>
      <p:ext uri="{BB962C8B-B14F-4D97-AF65-F5344CB8AC3E}">
        <p14:creationId xmlns:p14="http://schemas.microsoft.com/office/powerpoint/2010/main" val="106507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Why is a Plan Important?</a:t>
            </a:r>
          </a:p>
        </p:txBody>
      </p:sp>
      <p:sp>
        <p:nvSpPr>
          <p:cNvPr id="3" name="Content Placeholder 2"/>
          <p:cNvSpPr>
            <a:spLocks noGrp="1"/>
          </p:cNvSpPr>
          <p:nvPr>
            <p:ph idx="1"/>
          </p:nvPr>
        </p:nvSpPr>
        <p:spPr/>
        <p:txBody>
          <a:bodyPr/>
          <a:lstStyle/>
          <a:p>
            <a:endParaRPr lang="en-US" dirty="0"/>
          </a:p>
        </p:txBody>
      </p:sp>
      <p:pic>
        <p:nvPicPr>
          <p:cNvPr id="4" name="Picture 3" descr="Picture of teacher">
            <a:hlinkClick r:id="rId4"/>
          </p:cNvPr>
          <p:cNvPicPr>
            <a:picLocks noChangeAspect="1"/>
          </p:cNvPicPr>
          <p:nvPr/>
        </p:nvPicPr>
        <p:blipFill>
          <a:blip r:embed="rId5"/>
          <a:stretch>
            <a:fillRect/>
          </a:stretch>
        </p:blipFill>
        <p:spPr>
          <a:xfrm>
            <a:off x="628650" y="1825625"/>
            <a:ext cx="7873092" cy="3936546"/>
          </a:xfrm>
          <a:prstGeom prst="rect">
            <a:avLst/>
          </a:prstGeom>
        </p:spPr>
      </p:pic>
    </p:spTree>
    <p:custDataLst>
      <p:tags r:id="rId1"/>
    </p:custDataLst>
    <p:extLst>
      <p:ext uri="{BB962C8B-B14F-4D97-AF65-F5344CB8AC3E}">
        <p14:creationId xmlns:p14="http://schemas.microsoft.com/office/powerpoint/2010/main" val="327584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Planning Components</a:t>
            </a:r>
          </a:p>
        </p:txBody>
      </p:sp>
      <p:sp>
        <p:nvSpPr>
          <p:cNvPr id="3" name="Content Placeholder 2"/>
          <p:cNvSpPr>
            <a:spLocks noGrp="1"/>
          </p:cNvSpPr>
          <p:nvPr>
            <p:ph idx="1"/>
          </p:nvPr>
        </p:nvSpPr>
        <p:spPr>
          <a:xfrm>
            <a:off x="628650" y="1825625"/>
            <a:ext cx="7886700" cy="1705851"/>
          </a:xfrm>
        </p:spPr>
        <p:txBody>
          <a:bodyPr/>
          <a:lstStyle/>
          <a:p>
            <a:pPr>
              <a:buFont typeface="Arial" panose="020B0604020202020204" pitchFamily="34" charset="0"/>
              <a:buChar char="•"/>
            </a:pPr>
            <a:r>
              <a:rPr lang="en-US" dirty="0"/>
              <a:t> Activities/times of day</a:t>
            </a:r>
          </a:p>
          <a:p>
            <a:pPr>
              <a:buFont typeface="Arial" panose="020B0604020202020204" pitchFamily="34" charset="0"/>
              <a:buChar char="•"/>
            </a:pPr>
            <a:r>
              <a:rPr lang="en-US" dirty="0"/>
              <a:t> Constructs to focus on</a:t>
            </a:r>
          </a:p>
          <a:p>
            <a:pPr>
              <a:buFont typeface="Arial" panose="020B0604020202020204" pitchFamily="34" charset="0"/>
              <a:buChar char="•"/>
            </a:pPr>
            <a:r>
              <a:rPr lang="en-US" dirty="0"/>
              <a:t> Children you will focus on</a:t>
            </a:r>
          </a:p>
        </p:txBody>
      </p:sp>
      <p:pic>
        <p:nvPicPr>
          <p:cNvPr id="1028" name="Picture 4" descr="http://www.magnifyingaids.com/store/images/large/Low%20Vision%20Wall%20Clock%20Black%20on%20White%20Sm_LRG.jpg" title="http://www.magnifyingaids.com/store/images/large/Low%20Vision%20Wall%20Clock%20Black%20on%20White%20Sm_L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519" y="3605048"/>
            <a:ext cx="2488324" cy="24883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vymca.org/sites/default/files/pictures/Kids.jpg" title="http://mvymca.org/sites/default/files/pictures/Kid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8737" y="3531476"/>
            <a:ext cx="3038199" cy="21326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817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Using a Weekly Plan</a:t>
            </a:r>
          </a:p>
        </p:txBody>
      </p:sp>
      <p:pic>
        <p:nvPicPr>
          <p:cNvPr id="7" name="Picture 6" descr="Example schedules"/>
          <p:cNvPicPr>
            <a:picLocks noChangeAspect="1"/>
          </p:cNvPicPr>
          <p:nvPr/>
        </p:nvPicPr>
        <p:blipFill>
          <a:blip r:embed="rId4"/>
          <a:stretch>
            <a:fillRect/>
          </a:stretch>
        </p:blipFill>
        <p:spPr>
          <a:xfrm>
            <a:off x="4909130" y="4310128"/>
            <a:ext cx="3572493" cy="2531755"/>
          </a:xfrm>
          <a:prstGeom prst="rect">
            <a:avLst/>
          </a:prstGeom>
          <a:ln>
            <a:solidFill>
              <a:schemeClr val="tx1"/>
            </a:solidFill>
          </a:ln>
        </p:spPr>
      </p:pic>
      <p:pic>
        <p:nvPicPr>
          <p:cNvPr id="5" name="Content Placeholder 4" descr="Example schedules"/>
          <p:cNvPicPr>
            <a:picLocks noGrp="1" noChangeAspect="1"/>
          </p:cNvPicPr>
          <p:nvPr>
            <p:ph idx="1"/>
          </p:nvPr>
        </p:nvPicPr>
        <p:blipFill>
          <a:blip r:embed="rId5"/>
          <a:stretch>
            <a:fillRect/>
          </a:stretch>
        </p:blipFill>
        <p:spPr>
          <a:xfrm>
            <a:off x="347435" y="4425014"/>
            <a:ext cx="3980725" cy="2416869"/>
          </a:xfrm>
          <a:prstGeom prst="rect">
            <a:avLst/>
          </a:prstGeom>
          <a:ln>
            <a:solidFill>
              <a:schemeClr val="tx1"/>
            </a:solidFill>
          </a:ln>
        </p:spPr>
      </p:pic>
      <p:pic>
        <p:nvPicPr>
          <p:cNvPr id="1026" name="Picture 2" descr="http://3.bp.blogspot.com/-usJmKxT15aM/U-gyu1swAcI/AAAAAAAAFPk/fUxCXxXRNjU/s1600/Slide1.PNG" title="http://3.bp.blogspot.com/-usJmKxT15aM/U-gyu1swAcI/AAAAAAAAFPk/fUxCXxXRNjU/s1600/Slid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676" y="1396965"/>
            <a:ext cx="3804242" cy="2938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xample schedules"/>
          <p:cNvPicPr>
            <a:picLocks noChangeAspect="1"/>
          </p:cNvPicPr>
          <p:nvPr/>
        </p:nvPicPr>
        <p:blipFill rotWithShape="1">
          <a:blip r:embed="rId7">
            <a:extLst>
              <a:ext uri="{28A0092B-C50C-407E-A947-70E740481C1C}">
                <a14:useLocalDpi xmlns:a14="http://schemas.microsoft.com/office/drawing/2010/main" val="0"/>
              </a:ext>
            </a:extLst>
          </a:blip>
          <a:srcRect t="7431"/>
          <a:stretch/>
        </p:blipFill>
        <p:spPr>
          <a:xfrm>
            <a:off x="4909129" y="1586208"/>
            <a:ext cx="3572493" cy="2559965"/>
          </a:xfrm>
          <a:prstGeom prst="rect">
            <a:avLst/>
          </a:prstGeom>
          <a:ln>
            <a:solidFill>
              <a:schemeClr val="tx1"/>
            </a:solidFill>
          </a:ln>
        </p:spPr>
      </p:pic>
    </p:spTree>
    <p:custDataLst>
      <p:tags r:id="rId1"/>
    </p:custDataLst>
    <p:extLst>
      <p:ext uri="{BB962C8B-B14F-4D97-AF65-F5344CB8AC3E}">
        <p14:creationId xmlns:p14="http://schemas.microsoft.com/office/powerpoint/2010/main" val="240752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Using a Weekly Plan: Template</a:t>
            </a:r>
          </a:p>
        </p:txBody>
      </p:sp>
      <p:sp>
        <p:nvSpPr>
          <p:cNvPr id="3" name="Content Placeholder 2"/>
          <p:cNvSpPr>
            <a:spLocks noGrp="1"/>
          </p:cNvSpPr>
          <p:nvPr>
            <p:ph idx="1"/>
          </p:nvPr>
        </p:nvSpPr>
        <p:spPr/>
        <p:txBody>
          <a:bodyPr/>
          <a:lstStyle/>
          <a:p>
            <a:endParaRPr lang="en-US" dirty="0"/>
          </a:p>
        </p:txBody>
      </p:sp>
      <p:pic>
        <p:nvPicPr>
          <p:cNvPr id="4" name="Picture 3" descr="Weekly plan"/>
          <p:cNvPicPr>
            <a:picLocks noChangeAspect="1"/>
          </p:cNvPicPr>
          <p:nvPr/>
        </p:nvPicPr>
        <p:blipFill>
          <a:blip r:embed="rId4"/>
          <a:stretch>
            <a:fillRect/>
          </a:stretch>
        </p:blipFill>
        <p:spPr>
          <a:xfrm>
            <a:off x="609820" y="1420426"/>
            <a:ext cx="7924359" cy="5437574"/>
          </a:xfrm>
          <a:prstGeom prst="rect">
            <a:avLst/>
          </a:prstGeom>
          <a:ln>
            <a:solidFill>
              <a:schemeClr val="tx1"/>
            </a:solidFill>
          </a:ln>
        </p:spPr>
      </p:pic>
    </p:spTree>
    <p:custDataLst>
      <p:tags r:id="rId1"/>
    </p:custDataLst>
    <p:extLst>
      <p:ext uri="{BB962C8B-B14F-4D97-AF65-F5344CB8AC3E}">
        <p14:creationId xmlns:p14="http://schemas.microsoft.com/office/powerpoint/2010/main" val="1206758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Using a Weekly Plan: Example</a:t>
            </a:r>
          </a:p>
        </p:txBody>
      </p:sp>
      <p:pic>
        <p:nvPicPr>
          <p:cNvPr id="4" name="Content Placeholder 3" descr="Filled in weekly plan"/>
          <p:cNvPicPr>
            <a:picLocks noGrp="1" noChangeAspect="1"/>
          </p:cNvPicPr>
          <p:nvPr>
            <p:ph idx="1"/>
          </p:nvPr>
        </p:nvPicPr>
        <p:blipFill>
          <a:blip r:embed="rId4"/>
          <a:stretch>
            <a:fillRect/>
          </a:stretch>
        </p:blipFill>
        <p:spPr>
          <a:xfrm>
            <a:off x="548640" y="1424589"/>
            <a:ext cx="8133750" cy="5433411"/>
          </a:xfrm>
          <a:prstGeom prst="rect">
            <a:avLst/>
          </a:prstGeom>
          <a:ln>
            <a:solidFill>
              <a:schemeClr val="tx1"/>
            </a:solidFill>
          </a:ln>
        </p:spPr>
      </p:pic>
    </p:spTree>
    <p:custDataLst>
      <p:tags r:id="rId1"/>
    </p:custDataLst>
    <p:extLst>
      <p:ext uri="{BB962C8B-B14F-4D97-AF65-F5344CB8AC3E}">
        <p14:creationId xmlns:p14="http://schemas.microsoft.com/office/powerpoint/2010/main" val="316641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Building Assessment Opportunities into Your Day</a:t>
            </a:r>
          </a:p>
        </p:txBody>
      </p:sp>
      <p:sp>
        <p:nvSpPr>
          <p:cNvPr id="3" name="Content Placeholder 2"/>
          <p:cNvSpPr>
            <a:spLocks noGrp="1"/>
          </p:cNvSpPr>
          <p:nvPr>
            <p:ph idx="1"/>
          </p:nvPr>
        </p:nvSpPr>
        <p:spPr/>
        <p:txBody>
          <a:bodyPr/>
          <a:lstStyle/>
          <a:p>
            <a:pPr marL="290513" indent="-290513">
              <a:buFont typeface="Arial" panose="020B0604020202020204" pitchFamily="34" charset="0"/>
              <a:buChar char="•"/>
            </a:pPr>
            <a:r>
              <a:rPr lang="en-US" dirty="0"/>
              <a:t>In addition to thinking about how you can note assessment opportunities in your existing plans, you can also think about how to build new opportunities into your day to assess and teach.</a:t>
            </a:r>
          </a:p>
        </p:txBody>
      </p:sp>
    </p:spTree>
    <p:custDataLst>
      <p:tags r:id="rId1"/>
    </p:custDataLst>
    <p:extLst>
      <p:ext uri="{BB962C8B-B14F-4D97-AF65-F5344CB8AC3E}">
        <p14:creationId xmlns:p14="http://schemas.microsoft.com/office/powerpoint/2010/main" val="708525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Building Assessment Opportunities into Your Day</a:t>
            </a:r>
          </a:p>
        </p:txBody>
      </p:sp>
      <p:pic>
        <p:nvPicPr>
          <p:cNvPr id="4" name="Content Placeholder 3" descr="Picture of students">
            <a:hlinkClick r:id="rId4"/>
          </p:cNvPr>
          <p:cNvPicPr>
            <a:picLocks noGrp="1" noChangeAspect="1"/>
          </p:cNvPicPr>
          <p:nvPr>
            <p:ph idx="1"/>
          </p:nvPr>
        </p:nvPicPr>
        <p:blipFill>
          <a:blip r:embed="rId5"/>
          <a:stretch>
            <a:fillRect/>
          </a:stretch>
        </p:blipFill>
        <p:spPr>
          <a:xfrm>
            <a:off x="870856" y="1954156"/>
            <a:ext cx="7712767" cy="3880587"/>
          </a:xfrm>
          <a:prstGeom prst="rect">
            <a:avLst/>
          </a:prstGeom>
        </p:spPr>
      </p:pic>
    </p:spTree>
    <p:custDataLst>
      <p:tags r:id="rId1"/>
    </p:custDataLst>
    <p:extLst>
      <p:ext uri="{BB962C8B-B14F-4D97-AF65-F5344CB8AC3E}">
        <p14:creationId xmlns:p14="http://schemas.microsoft.com/office/powerpoint/2010/main" val="3828440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1.1: Get a Plan</a:t>
            </a:r>
          </a:p>
        </p:txBody>
      </p:sp>
      <p:sp>
        <p:nvSpPr>
          <p:cNvPr id="3" name="Content Placeholder 2"/>
          <p:cNvSpPr>
            <a:spLocks noGrp="1"/>
          </p:cNvSpPr>
          <p:nvPr>
            <p:ph idx="1"/>
          </p:nvPr>
        </p:nvSpPr>
        <p:spPr/>
        <p:txBody>
          <a:bodyPr>
            <a:normAutofit lnSpcReduction="10000"/>
          </a:bodyPr>
          <a:lstStyle/>
          <a:p>
            <a:pPr marL="231775" lvl="0" indent="-231775">
              <a:buFont typeface="Arial" panose="020B0604020202020204" pitchFamily="34" charset="0"/>
              <a:buChar char="•"/>
            </a:pPr>
            <a:r>
              <a:rPr lang="en-US" dirty="0"/>
              <a:t>As a group, brainstorm 5-6 common activities/times of day that occur throughout a typical school day. List them out on the first column of the Assessment Opportunity Chart. </a:t>
            </a:r>
          </a:p>
          <a:p>
            <a:pPr marL="231775" lvl="0" indent="-231775">
              <a:buFont typeface="Arial" panose="020B0604020202020204" pitchFamily="34" charset="0"/>
              <a:buChar char="•"/>
            </a:pPr>
            <a:r>
              <a:rPr lang="en-US" dirty="0"/>
              <a:t>As a group, go through each of your listed activities one-by-one and think about how vocabulary could be assessed in the context of that activity/time of day (if appropriate). </a:t>
            </a:r>
          </a:p>
          <a:p>
            <a:pPr marL="574675" lvl="1" indent="-231775">
              <a:buFont typeface="Arial" panose="020B0604020202020204" pitchFamily="34" charset="0"/>
              <a:buChar char="•"/>
            </a:pPr>
            <a:r>
              <a:rPr lang="en-US" dirty="0"/>
              <a:t>The example, “Transition to Recess,” is provided to get you started. </a:t>
            </a:r>
          </a:p>
          <a:p>
            <a:pPr marL="574675" lvl="1" indent="-231775">
              <a:buFont typeface="Arial" panose="020B0604020202020204" pitchFamily="34" charset="0"/>
              <a:buChar char="•"/>
            </a:pPr>
            <a:r>
              <a:rPr lang="en-US" dirty="0"/>
              <a:t>Use vocabulary documents in your binder as a reference.</a:t>
            </a:r>
          </a:p>
          <a:p>
            <a:endParaRPr lang="en-US" dirty="0"/>
          </a:p>
        </p:txBody>
      </p:sp>
    </p:spTree>
    <p:custDataLst>
      <p:tags r:id="rId1"/>
    </p:custDataLst>
    <p:extLst>
      <p:ext uri="{BB962C8B-B14F-4D97-AF65-F5344CB8AC3E}">
        <p14:creationId xmlns:p14="http://schemas.microsoft.com/office/powerpoint/2010/main" val="1354886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1.1: Get a Plan - Debrief</a:t>
            </a:r>
          </a:p>
        </p:txBody>
      </p:sp>
      <p:sp>
        <p:nvSpPr>
          <p:cNvPr id="3" name="Content Placeholder 2"/>
          <p:cNvSpPr>
            <a:spLocks noGrp="1"/>
          </p:cNvSpPr>
          <p:nvPr>
            <p:ph idx="1"/>
          </p:nvPr>
        </p:nvSpPr>
        <p:spPr/>
        <p:txBody>
          <a:bodyPr/>
          <a:lstStyle/>
          <a:p>
            <a:pPr marL="231775" indent="-231775">
              <a:buFont typeface="Arial" panose="020B0604020202020204" pitchFamily="34" charset="0"/>
              <a:buChar char="•"/>
            </a:pPr>
            <a:r>
              <a:rPr lang="en-US" dirty="0"/>
              <a:t>What were your activities/times of the day?</a:t>
            </a:r>
          </a:p>
          <a:p>
            <a:pPr marL="231775" indent="-231775">
              <a:buFont typeface="Arial" panose="020B0604020202020204" pitchFamily="34" charset="0"/>
              <a:buChar char="•"/>
            </a:pPr>
            <a:r>
              <a:rPr lang="en-US" dirty="0"/>
              <a:t>What are some examples of how you planned to assess vocabulary?</a:t>
            </a:r>
          </a:p>
          <a:p>
            <a:pPr marL="231775" indent="-231775">
              <a:buFont typeface="Arial" panose="020B0604020202020204" pitchFamily="34" charset="0"/>
              <a:buChar char="•"/>
            </a:pPr>
            <a:r>
              <a:rPr lang="en-US" dirty="0"/>
              <a:t>How can you use this process when you are back in your classrooms?</a:t>
            </a:r>
          </a:p>
        </p:txBody>
      </p:sp>
    </p:spTree>
    <p:custDataLst>
      <p:tags r:id="rId1"/>
    </p:custDataLst>
    <p:extLst>
      <p:ext uri="{BB962C8B-B14F-4D97-AF65-F5344CB8AC3E}">
        <p14:creationId xmlns:p14="http://schemas.microsoft.com/office/powerpoint/2010/main" val="57209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solidFill>
                  <a:schemeClr val="bg1">
                    <a:lumMod val="95000"/>
                  </a:schemeClr>
                </a:solidFill>
              </a:rPr>
              <a:t>G</a:t>
            </a:r>
            <a:r>
              <a:rPr lang="en-US" dirty="0">
                <a:solidFill>
                  <a:schemeClr val="bg1">
                    <a:lumMod val="95000"/>
                  </a:schemeClr>
                </a:solidFill>
              </a:rPr>
              <a:t>et a Plan</a:t>
            </a:r>
          </a:p>
        </p:txBody>
      </p:sp>
      <p:pic>
        <p:nvPicPr>
          <p:cNvPr id="6" name="Content Placeholder 5" descr="Magnifying Glass"/>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176610" y="1825625"/>
            <a:ext cx="4790779" cy="4351338"/>
          </a:xfrm>
        </p:spPr>
      </p:pic>
    </p:spTree>
    <p:custDataLst>
      <p:tags r:id="rId1"/>
    </p:custDataLst>
    <p:extLst>
      <p:ext uri="{BB962C8B-B14F-4D97-AF65-F5344CB8AC3E}">
        <p14:creationId xmlns:p14="http://schemas.microsoft.com/office/powerpoint/2010/main" val="2458501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K-3 Formative Assessment Process Topic #2: Look for and Gather Evidence</a:t>
            </a:r>
          </a:p>
        </p:txBody>
      </p:sp>
    </p:spTree>
    <p:custDataLst>
      <p:tags r:id="rId1"/>
    </p:custDataLst>
    <p:extLst>
      <p:ext uri="{BB962C8B-B14F-4D97-AF65-F5344CB8AC3E}">
        <p14:creationId xmlns:p14="http://schemas.microsoft.com/office/powerpoint/2010/main" val="204365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Look for and Gather Evidence</a:t>
            </a:r>
          </a:p>
        </p:txBody>
      </p:sp>
      <p:sp>
        <p:nvSpPr>
          <p:cNvPr id="3" name="Content Placeholder 2"/>
          <p:cNvSpPr>
            <a:spLocks noGrp="1"/>
          </p:cNvSpPr>
          <p:nvPr>
            <p:ph idx="1"/>
          </p:nvPr>
        </p:nvSpPr>
        <p:spPr/>
        <p:txBody>
          <a:bodyPr/>
          <a:lstStyle/>
          <a:p>
            <a:pPr marL="0" indent="0" algn="ctr">
              <a:buNone/>
            </a:pPr>
            <a:r>
              <a:rPr lang="en-US" sz="2800" b="1" dirty="0"/>
              <a:t>How can you look for and gather evidence?</a:t>
            </a:r>
          </a:p>
          <a:p>
            <a:endParaRPr lang="en-US" dirty="0"/>
          </a:p>
        </p:txBody>
      </p:sp>
      <p:sp>
        <p:nvSpPr>
          <p:cNvPr id="4" name="Rounded Rectangle 3"/>
          <p:cNvSpPr/>
          <p:nvPr/>
        </p:nvSpPr>
        <p:spPr>
          <a:xfrm>
            <a:off x="976992" y="3090441"/>
            <a:ext cx="3240911" cy="1489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rPr>
              <a:t>OBSERVATION</a:t>
            </a:r>
          </a:p>
        </p:txBody>
      </p:sp>
      <p:sp>
        <p:nvSpPr>
          <p:cNvPr id="5" name="Rounded Rectangle 4"/>
          <p:cNvSpPr/>
          <p:nvPr/>
        </p:nvSpPr>
        <p:spPr>
          <a:xfrm>
            <a:off x="5014077" y="3090441"/>
            <a:ext cx="3240911" cy="1489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rPr>
              <a:t>DOCUMENTATION</a:t>
            </a:r>
          </a:p>
        </p:txBody>
      </p:sp>
    </p:spTree>
    <p:custDataLst>
      <p:tags r:id="rId1"/>
    </p:custDataLst>
    <p:extLst>
      <p:ext uri="{BB962C8B-B14F-4D97-AF65-F5344CB8AC3E}">
        <p14:creationId xmlns:p14="http://schemas.microsoft.com/office/powerpoint/2010/main" val="267015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Observation</a:t>
            </a:r>
          </a:p>
        </p:txBody>
      </p:sp>
      <p:sp>
        <p:nvSpPr>
          <p:cNvPr id="3" name="Content Placeholder 2"/>
          <p:cNvSpPr>
            <a:spLocks noGrp="1"/>
          </p:cNvSpPr>
          <p:nvPr>
            <p:ph idx="1"/>
          </p:nvPr>
        </p:nvSpPr>
        <p:spPr/>
        <p:txBody>
          <a:bodyPr/>
          <a:lstStyle/>
          <a:p>
            <a:pPr marL="231775" indent="-231775">
              <a:buFont typeface="Arial" panose="020B0604020202020204" pitchFamily="34" charset="0"/>
              <a:buChar char="•"/>
            </a:pPr>
            <a:r>
              <a:rPr lang="en-US" sz="2800" dirty="0"/>
              <a:t>This assessment relies heavily on observation.  </a:t>
            </a:r>
          </a:p>
          <a:p>
            <a:pPr marL="231775" indent="-231775">
              <a:buFont typeface="Arial" panose="020B0604020202020204" pitchFamily="34" charset="0"/>
              <a:buChar char="•"/>
            </a:pPr>
            <a:r>
              <a:rPr lang="en-US" sz="2800" dirty="0"/>
              <a:t>Observation is a powerful strategy for learning more about children’s abilities.  </a:t>
            </a:r>
          </a:p>
          <a:p>
            <a:pPr marL="488950" lvl="1" indent="-231775">
              <a:buFont typeface="Arial" panose="020B0604020202020204" pitchFamily="34" charset="0"/>
              <a:buChar char="•"/>
            </a:pPr>
            <a:r>
              <a:rPr lang="en-US" sz="2500" dirty="0"/>
              <a:t>Direct assessment is not the only way to assess.</a:t>
            </a:r>
          </a:p>
          <a:p>
            <a:pPr marL="231775" indent="-231775">
              <a:buFont typeface="Arial" panose="020B0604020202020204" pitchFamily="34" charset="0"/>
              <a:buChar char="•"/>
            </a:pPr>
            <a:r>
              <a:rPr lang="en-US" sz="2800" dirty="0"/>
              <a:t>Observation can be spontaneous, but it can also be intentionally planned.</a:t>
            </a:r>
          </a:p>
          <a:p>
            <a:pPr lvl="1"/>
            <a:endParaRPr lang="en-US" dirty="0"/>
          </a:p>
        </p:txBody>
      </p:sp>
    </p:spTree>
    <p:custDataLst>
      <p:tags r:id="rId1"/>
    </p:custDataLst>
    <p:extLst>
      <p:ext uri="{BB962C8B-B14F-4D97-AF65-F5344CB8AC3E}">
        <p14:creationId xmlns:p14="http://schemas.microsoft.com/office/powerpoint/2010/main" val="3178219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The Power of Observation</a:t>
            </a:r>
          </a:p>
        </p:txBody>
      </p:sp>
      <p:sp>
        <p:nvSpPr>
          <p:cNvPr id="3" name="Content Placeholder 2"/>
          <p:cNvSpPr>
            <a:spLocks noGrp="1"/>
          </p:cNvSpPr>
          <p:nvPr>
            <p:ph idx="1"/>
          </p:nvPr>
        </p:nvSpPr>
        <p:spPr/>
        <p:txBody>
          <a:bodyPr>
            <a:normAutofit/>
          </a:bodyPr>
          <a:lstStyle/>
          <a:p>
            <a:pPr marL="231775" indent="-231775">
              <a:buFont typeface="Arial" panose="020B0604020202020204" pitchFamily="34" charset="0"/>
              <a:buChar char="•"/>
            </a:pPr>
            <a:r>
              <a:rPr lang="en-US" sz="2800" dirty="0"/>
              <a:t>Observation is more than watching and supervising young children.</a:t>
            </a:r>
          </a:p>
          <a:p>
            <a:pPr marL="231775" indent="-231775">
              <a:buFont typeface="Arial" panose="020B0604020202020204" pitchFamily="34" charset="0"/>
              <a:buChar char="•"/>
            </a:pPr>
            <a:r>
              <a:rPr lang="en-US" sz="2800" dirty="0"/>
              <a:t>How does observation help you to understand what children know and can do?</a:t>
            </a:r>
          </a:p>
          <a:p>
            <a:pPr marL="488950" lvl="1" indent="-231775">
              <a:buFont typeface="Arial" panose="020B0604020202020204" pitchFamily="34" charset="0"/>
              <a:buChar char="•"/>
            </a:pPr>
            <a:r>
              <a:rPr lang="en-US" sz="2400" dirty="0"/>
              <a:t>It occurs in natural settings and in the context of relationships (with the teacher, peers, and the content to be learned).</a:t>
            </a:r>
          </a:p>
          <a:p>
            <a:pPr marL="488950" lvl="1" indent="-231775">
              <a:buFont typeface="Arial" panose="020B0604020202020204" pitchFamily="34" charset="0"/>
              <a:buChar char="•"/>
            </a:pPr>
            <a:r>
              <a:rPr lang="en-US" sz="2400" dirty="0"/>
              <a:t>This provides the most accurate picture of a child’s abilities. </a:t>
            </a:r>
          </a:p>
          <a:p>
            <a:pPr marL="0" indent="0">
              <a:buNone/>
            </a:pPr>
            <a:endParaRPr lang="en-US" sz="2800" dirty="0"/>
          </a:p>
        </p:txBody>
      </p:sp>
    </p:spTree>
    <p:custDataLst>
      <p:tags r:id="rId1"/>
    </p:custDataLst>
    <p:extLst>
      <p:ext uri="{BB962C8B-B14F-4D97-AF65-F5344CB8AC3E}">
        <p14:creationId xmlns:p14="http://schemas.microsoft.com/office/powerpoint/2010/main" val="3784116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Using the Assessment as a Lens</a:t>
            </a:r>
          </a:p>
        </p:txBody>
      </p:sp>
      <p:sp>
        <p:nvSpPr>
          <p:cNvPr id="3" name="Content Placeholder 2"/>
          <p:cNvSpPr>
            <a:spLocks noGrp="1"/>
          </p:cNvSpPr>
          <p:nvPr>
            <p:ph idx="1"/>
          </p:nvPr>
        </p:nvSpPr>
        <p:spPr/>
        <p:txBody>
          <a:bodyPr>
            <a:noAutofit/>
          </a:bodyPr>
          <a:lstStyle/>
          <a:p>
            <a:pPr marL="231775" indent="-231775">
              <a:buFont typeface="Arial" panose="020B0604020202020204" pitchFamily="34" charset="0"/>
              <a:buChar char="•"/>
            </a:pPr>
            <a:r>
              <a:rPr lang="en-US" sz="2800" dirty="0"/>
              <a:t>This assessment is a lens through which to observe your children.</a:t>
            </a:r>
          </a:p>
          <a:p>
            <a:endParaRPr lang="en-US" sz="2800" dirty="0"/>
          </a:p>
          <a:p>
            <a:endParaRPr lang="en-US" sz="2800" dirty="0"/>
          </a:p>
          <a:p>
            <a:pPr marL="0" indent="0">
              <a:buNone/>
            </a:pPr>
            <a:endParaRPr lang="en-US" sz="2800" dirty="0"/>
          </a:p>
          <a:p>
            <a:endParaRPr lang="en-US" sz="2800" dirty="0"/>
          </a:p>
          <a:p>
            <a:pPr marL="231775" indent="-231775">
              <a:buFont typeface="Arial" panose="020B0604020202020204" pitchFamily="34" charset="0"/>
              <a:buChar char="•"/>
            </a:pPr>
            <a:r>
              <a:rPr lang="en-US" sz="2800" dirty="0"/>
              <a:t>The assessment helps you focus on specific constructs and skills, which you use to refine what and how you observe.</a:t>
            </a:r>
          </a:p>
          <a:p>
            <a:endParaRPr lang="en-US" sz="2800" dirty="0"/>
          </a:p>
        </p:txBody>
      </p:sp>
      <p:pic>
        <p:nvPicPr>
          <p:cNvPr id="4" name="Picture 3" descr="Magnifying Glasses"/>
          <p:cNvPicPr>
            <a:picLocks noChangeAspect="1"/>
          </p:cNvPicPr>
          <p:nvPr/>
        </p:nvPicPr>
        <p:blipFill>
          <a:blip r:embed="rId4"/>
          <a:stretch>
            <a:fillRect/>
          </a:stretch>
        </p:blipFill>
        <p:spPr>
          <a:xfrm>
            <a:off x="3111246" y="2515107"/>
            <a:ext cx="2921508" cy="1884372"/>
          </a:xfrm>
          <a:prstGeom prst="rect">
            <a:avLst/>
          </a:prstGeom>
        </p:spPr>
      </p:pic>
    </p:spTree>
    <p:custDataLst>
      <p:tags r:id="rId1"/>
    </p:custDataLst>
    <p:extLst>
      <p:ext uri="{BB962C8B-B14F-4D97-AF65-F5344CB8AC3E}">
        <p14:creationId xmlns:p14="http://schemas.microsoft.com/office/powerpoint/2010/main" val="151101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Activity 2.1: The Power of Observation</a:t>
            </a:r>
          </a:p>
        </p:txBody>
      </p:sp>
      <p:sp>
        <p:nvSpPr>
          <p:cNvPr id="3" name="Content Placeholder 2"/>
          <p:cNvSpPr>
            <a:spLocks noGrp="1"/>
          </p:cNvSpPr>
          <p:nvPr>
            <p:ph idx="1"/>
          </p:nvPr>
        </p:nvSpPr>
        <p:spPr/>
        <p:txBody>
          <a:bodyPr>
            <a:normAutofit/>
          </a:bodyPr>
          <a:lstStyle/>
          <a:p>
            <a:pPr marL="231775" indent="-231775">
              <a:buFont typeface="Arial" panose="020B0604020202020204" pitchFamily="34" charset="0"/>
              <a:buChar char="•"/>
            </a:pPr>
            <a:r>
              <a:rPr lang="en-US" sz="2800" dirty="0"/>
              <a:t>Let’s explore the power of observation!</a:t>
            </a:r>
          </a:p>
          <a:p>
            <a:pPr marL="231775" indent="-231775">
              <a:buFont typeface="Arial" panose="020B0604020202020204" pitchFamily="34" charset="0"/>
              <a:buChar char="•"/>
            </a:pPr>
            <a:r>
              <a:rPr lang="en-US" sz="2800" dirty="0"/>
              <a:t>We are going to view a video three times.  </a:t>
            </a:r>
          </a:p>
          <a:p>
            <a:pPr marL="231775" indent="-231775">
              <a:buFont typeface="Arial" panose="020B0604020202020204" pitchFamily="34" charset="0"/>
              <a:buChar char="•"/>
            </a:pPr>
            <a:r>
              <a:rPr lang="en-US" sz="2800" dirty="0"/>
              <a:t>The video is of a boy reading.  In your packet, there is a handout that has the text of what he is reading (“Book Text”).  </a:t>
            </a:r>
          </a:p>
          <a:p>
            <a:pPr marL="231775" indent="-231775">
              <a:buFont typeface="Arial" panose="020B0604020202020204" pitchFamily="34" charset="0"/>
              <a:buChar char="•"/>
            </a:pPr>
            <a:r>
              <a:rPr lang="en-US" sz="2800" dirty="0"/>
              <a:t>Use the “Observation Notes” document.  The first time you watch the video, write down what you observe.</a:t>
            </a:r>
          </a:p>
          <a:p>
            <a:endParaRPr lang="en-US" sz="2800" dirty="0"/>
          </a:p>
        </p:txBody>
      </p:sp>
    </p:spTree>
    <p:custDataLst>
      <p:tags r:id="rId1"/>
    </p:custDataLst>
    <p:extLst>
      <p:ext uri="{BB962C8B-B14F-4D97-AF65-F5344CB8AC3E}">
        <p14:creationId xmlns:p14="http://schemas.microsoft.com/office/powerpoint/2010/main" val="3889439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0" y="112782"/>
            <a:ext cx="8047848" cy="1146175"/>
          </a:xfrm>
        </p:spPr>
        <p:txBody>
          <a:bodyPr/>
          <a:lstStyle/>
          <a:p>
            <a:r>
              <a:rPr lang="en-US" sz="4000" dirty="0"/>
              <a:t>Activity 2.1: Power </a:t>
            </a:r>
            <a:r>
              <a:rPr lang="en-US" sz="4000" b="1" dirty="0">
                <a:solidFill>
                  <a:schemeClr val="bg1">
                    <a:lumMod val="95000"/>
                  </a:schemeClr>
                </a:solidFill>
              </a:rPr>
              <a:t>of Observation -  Observation 1</a:t>
            </a:r>
            <a:endParaRPr lang="en-US" sz="4000" dirty="0">
              <a:solidFill>
                <a:schemeClr val="bg1">
                  <a:lumMod val="95000"/>
                </a:schemeClr>
              </a:solidFill>
            </a:endParaRPr>
          </a:p>
        </p:txBody>
      </p:sp>
      <p:pic>
        <p:nvPicPr>
          <p:cNvPr id="4" name="Content Placeholder 3" descr="Picture of boy">
            <a:hlinkClick r:id="rId4"/>
          </p:cNvPr>
          <p:cNvPicPr>
            <a:picLocks noGrp="1" noChangeAspect="1"/>
          </p:cNvPicPr>
          <p:nvPr>
            <p:ph idx="1"/>
          </p:nvPr>
        </p:nvPicPr>
        <p:blipFill>
          <a:blip r:embed="rId5"/>
          <a:stretch>
            <a:fillRect/>
          </a:stretch>
        </p:blipFill>
        <p:spPr>
          <a:xfrm>
            <a:off x="1110932" y="2011679"/>
            <a:ext cx="7221538" cy="3610769"/>
          </a:xfrm>
          <a:prstGeom prst="rect">
            <a:avLst/>
          </a:prstGeom>
        </p:spPr>
      </p:pic>
    </p:spTree>
    <p:custDataLst>
      <p:tags r:id="rId1"/>
    </p:custDataLst>
    <p:extLst>
      <p:ext uri="{BB962C8B-B14F-4D97-AF65-F5344CB8AC3E}">
        <p14:creationId xmlns:p14="http://schemas.microsoft.com/office/powerpoint/2010/main" val="156275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0" y="144313"/>
            <a:ext cx="7984786" cy="1146175"/>
          </a:xfrm>
        </p:spPr>
        <p:txBody>
          <a:bodyPr/>
          <a:lstStyle/>
          <a:p>
            <a:r>
              <a:rPr lang="en-US" sz="4000" dirty="0"/>
              <a:t>Activity 2.1: Power </a:t>
            </a:r>
            <a:r>
              <a:rPr lang="en-US" sz="4000" b="1" dirty="0">
                <a:solidFill>
                  <a:schemeClr val="bg1">
                    <a:lumMod val="95000"/>
                  </a:schemeClr>
                </a:solidFill>
              </a:rPr>
              <a:t>of Observation -  Observation 2</a:t>
            </a:r>
            <a:endParaRPr lang="en-US" sz="4000" dirty="0">
              <a:solidFill>
                <a:schemeClr val="bg1">
                  <a:lumMod val="95000"/>
                </a:schemeClr>
              </a:solidFill>
            </a:endParaRPr>
          </a:p>
        </p:txBody>
      </p:sp>
      <p:sp>
        <p:nvSpPr>
          <p:cNvPr id="3" name="Content Placeholder 2"/>
          <p:cNvSpPr>
            <a:spLocks noGrp="1"/>
          </p:cNvSpPr>
          <p:nvPr>
            <p:ph idx="1"/>
          </p:nvPr>
        </p:nvSpPr>
        <p:spPr/>
        <p:txBody>
          <a:bodyPr>
            <a:normAutofit/>
          </a:bodyPr>
          <a:lstStyle/>
          <a:p>
            <a:pPr marL="231775" indent="-231775">
              <a:buFont typeface="Arial" panose="020B0604020202020204" pitchFamily="34" charset="0"/>
              <a:buChar char="•"/>
            </a:pPr>
            <a:r>
              <a:rPr lang="en-US" sz="2800" dirty="0"/>
              <a:t>We are going to view the video again.</a:t>
            </a:r>
          </a:p>
          <a:p>
            <a:pPr marL="231775" indent="-231775">
              <a:buFont typeface="Arial" panose="020B0604020202020204" pitchFamily="34" charset="0"/>
              <a:buChar char="•"/>
            </a:pPr>
            <a:r>
              <a:rPr lang="en-US" sz="2800" dirty="0"/>
              <a:t>Now, view the video and take notes on the child’s reading comprehension skills.  Use the same “Observation Notes” document.</a:t>
            </a:r>
          </a:p>
          <a:p>
            <a:pPr marL="231775" indent="-231775">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Tree>
    <p:custDataLst>
      <p:tags r:id="rId1"/>
    </p:custDataLst>
    <p:extLst>
      <p:ext uri="{BB962C8B-B14F-4D97-AF65-F5344CB8AC3E}">
        <p14:creationId xmlns:p14="http://schemas.microsoft.com/office/powerpoint/2010/main" val="2429296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020" y="144313"/>
            <a:ext cx="7984786" cy="1146175"/>
          </a:xfrm>
        </p:spPr>
        <p:txBody>
          <a:bodyPr/>
          <a:lstStyle/>
          <a:p>
            <a:r>
              <a:rPr lang="en-US" sz="4000" dirty="0"/>
              <a:t>Activity 2.1: Power </a:t>
            </a:r>
            <a:r>
              <a:rPr lang="en-US" sz="4000" b="1" dirty="0">
                <a:solidFill>
                  <a:schemeClr val="bg1">
                    <a:lumMod val="95000"/>
                  </a:schemeClr>
                </a:solidFill>
              </a:rPr>
              <a:t>of Observation - Observation 2</a:t>
            </a:r>
            <a:endParaRPr lang="en-US" sz="4000" dirty="0">
              <a:solidFill>
                <a:schemeClr val="bg1">
                  <a:lumMod val="95000"/>
                </a:schemeClr>
              </a:solidFill>
            </a:endParaRPr>
          </a:p>
        </p:txBody>
      </p:sp>
      <p:pic>
        <p:nvPicPr>
          <p:cNvPr id="4" name="Content Placeholder 3" descr="Picture of Boy">
            <a:hlinkClick r:id="rId4"/>
          </p:cNvPr>
          <p:cNvPicPr>
            <a:picLocks noGrp="1" noChangeAspect="1"/>
          </p:cNvPicPr>
          <p:nvPr>
            <p:ph idx="1"/>
          </p:nvPr>
        </p:nvPicPr>
        <p:blipFill>
          <a:blip r:embed="rId5"/>
          <a:stretch>
            <a:fillRect/>
          </a:stretch>
        </p:blipFill>
        <p:spPr>
          <a:xfrm>
            <a:off x="628650" y="2029619"/>
            <a:ext cx="7886700" cy="3943350"/>
          </a:xfrm>
          <a:prstGeom prst="rect">
            <a:avLst/>
          </a:prstGeom>
        </p:spPr>
      </p:pic>
    </p:spTree>
    <p:custDataLst>
      <p:tags r:id="rId1"/>
    </p:custDataLst>
    <p:extLst>
      <p:ext uri="{BB962C8B-B14F-4D97-AF65-F5344CB8AC3E}">
        <p14:creationId xmlns:p14="http://schemas.microsoft.com/office/powerpoint/2010/main" val="3131556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231775" indent="-231775">
              <a:buFont typeface="Arial" panose="020B0604020202020204" pitchFamily="34" charset="0"/>
              <a:buChar char="•"/>
            </a:pPr>
            <a:r>
              <a:rPr lang="en-US" sz="2800" dirty="0"/>
              <a:t>We are going to view the video one final time.</a:t>
            </a:r>
          </a:p>
          <a:p>
            <a:pPr marL="231775" indent="-231775">
              <a:buFont typeface="Arial" panose="020B0604020202020204" pitchFamily="34" charset="0"/>
              <a:buChar char="•"/>
            </a:pPr>
            <a:r>
              <a:rPr lang="en-US" sz="2800" dirty="0"/>
              <a:t>You are again going to take notes on the child’s Reading Comprehension Strategy skills.  But, first, let’s use our K-3 Formative Assessment lens.  </a:t>
            </a:r>
            <a:endParaRPr lang="en-US" sz="2800" b="1" dirty="0"/>
          </a:p>
          <a:p>
            <a:endParaRPr lang="en-US" sz="3600" dirty="0"/>
          </a:p>
          <a:p>
            <a:endParaRPr lang="en-US" sz="3600" dirty="0"/>
          </a:p>
        </p:txBody>
      </p:sp>
      <p:pic>
        <p:nvPicPr>
          <p:cNvPr id="5" name="Picture 4" descr="Reading comprehesion progression"/>
          <p:cNvPicPr>
            <a:picLocks noChangeAspect="1"/>
          </p:cNvPicPr>
          <p:nvPr/>
        </p:nvPicPr>
        <p:blipFill>
          <a:blip r:embed="rId4"/>
          <a:stretch>
            <a:fillRect/>
          </a:stretch>
        </p:blipFill>
        <p:spPr>
          <a:xfrm>
            <a:off x="112163" y="4194410"/>
            <a:ext cx="8919673" cy="2290809"/>
          </a:xfrm>
          <a:prstGeom prst="rect">
            <a:avLst/>
          </a:prstGeom>
        </p:spPr>
      </p:pic>
      <p:sp>
        <p:nvSpPr>
          <p:cNvPr id="4" name="TextBox 3"/>
          <p:cNvSpPr txBox="1"/>
          <p:nvPr/>
        </p:nvSpPr>
        <p:spPr>
          <a:xfrm>
            <a:off x="0" y="3671668"/>
            <a:ext cx="9144000" cy="830997"/>
          </a:xfrm>
          <a:prstGeom prst="rect">
            <a:avLst/>
          </a:prstGeom>
          <a:noFill/>
        </p:spPr>
        <p:txBody>
          <a:bodyPr wrap="square" rtlCol="0">
            <a:spAutoFit/>
          </a:bodyPr>
          <a:lstStyle/>
          <a:p>
            <a:pPr algn="ctr"/>
            <a:r>
              <a:rPr lang="en-US" sz="2400" b="1" dirty="0">
                <a:solidFill>
                  <a:prstClr val="black"/>
                </a:solidFill>
              </a:rPr>
              <a:t>Reading Comprehension Strategies Construct Progression</a:t>
            </a:r>
          </a:p>
          <a:p>
            <a:endParaRPr lang="en-US" sz="2400" dirty="0">
              <a:solidFill>
                <a:prstClr val="black"/>
              </a:solidFill>
            </a:endParaRPr>
          </a:p>
        </p:txBody>
      </p:sp>
      <p:sp>
        <p:nvSpPr>
          <p:cNvPr id="7" name="Title 1"/>
          <p:cNvSpPr>
            <a:spLocks noGrp="1"/>
          </p:cNvSpPr>
          <p:nvPr>
            <p:ph type="title"/>
          </p:nvPr>
        </p:nvSpPr>
        <p:spPr>
          <a:xfrm>
            <a:off x="-21020" y="144313"/>
            <a:ext cx="7984786" cy="1146175"/>
          </a:xfrm>
        </p:spPr>
        <p:txBody>
          <a:bodyPr/>
          <a:lstStyle/>
          <a:p>
            <a:r>
              <a:rPr lang="en-US" sz="4000" dirty="0"/>
              <a:t>Activity 2.1: Power </a:t>
            </a:r>
            <a:r>
              <a:rPr lang="en-US" sz="4000" b="1" dirty="0">
                <a:solidFill>
                  <a:schemeClr val="bg1">
                    <a:lumMod val="95000"/>
                  </a:schemeClr>
                </a:solidFill>
              </a:rPr>
              <a:t>of Observation -  Observation 3</a:t>
            </a:r>
            <a:endParaRPr lang="en-US" sz="4000" dirty="0">
              <a:solidFill>
                <a:schemeClr val="bg1">
                  <a:lumMod val="95000"/>
                </a:schemeClr>
              </a:solidFill>
            </a:endParaRPr>
          </a:p>
        </p:txBody>
      </p:sp>
    </p:spTree>
    <p:custDataLst>
      <p:tags r:id="rId1"/>
    </p:custDataLst>
    <p:extLst>
      <p:ext uri="{BB962C8B-B14F-4D97-AF65-F5344CB8AC3E}">
        <p14:creationId xmlns:p14="http://schemas.microsoft.com/office/powerpoint/2010/main" val="85070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solidFill>
                  <a:schemeClr val="bg1">
                    <a:lumMod val="95000"/>
                  </a:schemeClr>
                </a:solidFill>
              </a:rPr>
              <a:t>L</a:t>
            </a:r>
            <a:r>
              <a:rPr lang="en-US" dirty="0">
                <a:solidFill>
                  <a:schemeClr val="bg1">
                    <a:lumMod val="95000"/>
                  </a:schemeClr>
                </a:solidFill>
              </a:rPr>
              <a:t>ook for &amp; Gather Evidence</a:t>
            </a:r>
          </a:p>
        </p:txBody>
      </p:sp>
      <p:pic>
        <p:nvPicPr>
          <p:cNvPr id="7" name="Content Placeholder 6" descr="Magnifying Glass"/>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176610" y="1825625"/>
            <a:ext cx="4790779" cy="4351338"/>
          </a:xfrm>
        </p:spPr>
      </p:pic>
    </p:spTree>
    <p:custDataLst>
      <p:tags r:id="rId1"/>
    </p:custDataLst>
    <p:extLst>
      <p:ext uri="{BB962C8B-B14F-4D97-AF65-F5344CB8AC3E}">
        <p14:creationId xmlns:p14="http://schemas.microsoft.com/office/powerpoint/2010/main" val="2483570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020" y="144313"/>
            <a:ext cx="7984786" cy="1146175"/>
          </a:xfrm>
        </p:spPr>
        <p:txBody>
          <a:bodyPr/>
          <a:lstStyle/>
          <a:p>
            <a:r>
              <a:rPr lang="en-US" sz="4000" dirty="0"/>
              <a:t>Activity 2.1: Power </a:t>
            </a:r>
            <a:r>
              <a:rPr lang="en-US" sz="4000" b="1" dirty="0">
                <a:solidFill>
                  <a:schemeClr val="bg1">
                    <a:lumMod val="95000"/>
                  </a:schemeClr>
                </a:solidFill>
              </a:rPr>
              <a:t>of Observation -  Observation 3</a:t>
            </a:r>
            <a:endParaRPr lang="en-US" sz="4000" dirty="0">
              <a:solidFill>
                <a:schemeClr val="bg1">
                  <a:lumMod val="95000"/>
                </a:schemeClr>
              </a:solidFill>
            </a:endParaRPr>
          </a:p>
        </p:txBody>
      </p:sp>
      <p:pic>
        <p:nvPicPr>
          <p:cNvPr id="4" name="Content Placeholder 3" descr="Picture of boy">
            <a:hlinkClick r:id="rId4"/>
          </p:cNvPr>
          <p:cNvPicPr>
            <a:picLocks noGrp="1" noChangeAspect="1"/>
          </p:cNvPicPr>
          <p:nvPr>
            <p:ph idx="1"/>
          </p:nvPr>
        </p:nvPicPr>
        <p:blipFill>
          <a:blip r:embed="rId5"/>
          <a:stretch>
            <a:fillRect/>
          </a:stretch>
        </p:blipFill>
        <p:spPr>
          <a:xfrm>
            <a:off x="1083356" y="2075543"/>
            <a:ext cx="7214280" cy="3607140"/>
          </a:xfrm>
          <a:prstGeom prst="rect">
            <a:avLst/>
          </a:prstGeom>
        </p:spPr>
      </p:pic>
    </p:spTree>
    <p:custDataLst>
      <p:tags r:id="rId1"/>
    </p:custDataLst>
    <p:extLst>
      <p:ext uri="{BB962C8B-B14F-4D97-AF65-F5344CB8AC3E}">
        <p14:creationId xmlns:p14="http://schemas.microsoft.com/office/powerpoint/2010/main" val="2709837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Activity 2.1: Power of Observation -  </a:t>
            </a:r>
            <a:br>
              <a:rPr lang="en-US" sz="4000" b="1" dirty="0">
                <a:solidFill>
                  <a:schemeClr val="bg1">
                    <a:lumMod val="95000"/>
                  </a:schemeClr>
                </a:solidFill>
              </a:rPr>
            </a:br>
            <a:r>
              <a:rPr lang="en-US" sz="4000" b="1" dirty="0">
                <a:solidFill>
                  <a:schemeClr val="bg1">
                    <a:lumMod val="95000"/>
                  </a:schemeClr>
                </a:solidFill>
              </a:rPr>
              <a:t>Video Debrief</a:t>
            </a:r>
          </a:p>
        </p:txBody>
      </p:sp>
      <p:sp>
        <p:nvSpPr>
          <p:cNvPr id="3" name="Content Placeholder 2"/>
          <p:cNvSpPr>
            <a:spLocks noGrp="1"/>
          </p:cNvSpPr>
          <p:nvPr>
            <p:ph idx="1"/>
          </p:nvPr>
        </p:nvSpPr>
        <p:spPr/>
        <p:txBody>
          <a:bodyPr>
            <a:normAutofit/>
          </a:bodyPr>
          <a:lstStyle/>
          <a:p>
            <a:pPr marL="231775" indent="-231775">
              <a:buFont typeface="Arial" panose="020B0604020202020204" pitchFamily="34" charset="0"/>
              <a:buChar char="•"/>
            </a:pPr>
            <a:r>
              <a:rPr lang="en-US" sz="2800" dirty="0"/>
              <a:t>Did your observation notes change?</a:t>
            </a:r>
          </a:p>
          <a:p>
            <a:pPr marL="231775" indent="-231775">
              <a:buFont typeface="Arial" panose="020B0604020202020204" pitchFamily="34" charset="0"/>
              <a:buChar char="•"/>
            </a:pPr>
            <a:r>
              <a:rPr lang="en-US" sz="2800" dirty="0"/>
              <a:t>How did they change?</a:t>
            </a:r>
          </a:p>
          <a:p>
            <a:pPr marL="457200" lvl="1" indent="0">
              <a:buNone/>
            </a:pPr>
            <a:endParaRPr lang="en-US" sz="2400" dirty="0"/>
          </a:p>
          <a:p>
            <a:endParaRPr lang="en-US" sz="3200" dirty="0"/>
          </a:p>
        </p:txBody>
      </p:sp>
    </p:spTree>
    <p:custDataLst>
      <p:tags r:id="rId1"/>
    </p:custDataLst>
    <p:extLst>
      <p:ext uri="{BB962C8B-B14F-4D97-AF65-F5344CB8AC3E}">
        <p14:creationId xmlns:p14="http://schemas.microsoft.com/office/powerpoint/2010/main" val="3719704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Power of Observation: </a:t>
            </a:r>
            <a:br>
              <a:rPr lang="en-US" sz="4000" b="1" dirty="0">
                <a:solidFill>
                  <a:schemeClr val="bg1">
                    <a:lumMod val="95000"/>
                  </a:schemeClr>
                </a:solidFill>
              </a:rPr>
            </a:br>
            <a:r>
              <a:rPr lang="en-US" sz="4000" b="1" dirty="0">
                <a:solidFill>
                  <a:schemeClr val="bg1">
                    <a:lumMod val="95000"/>
                  </a:schemeClr>
                </a:solidFill>
              </a:rPr>
              <a:t>Takeaway Messages</a:t>
            </a:r>
          </a:p>
        </p:txBody>
      </p:sp>
      <p:sp>
        <p:nvSpPr>
          <p:cNvPr id="3" name="Content Placeholder 2"/>
          <p:cNvSpPr>
            <a:spLocks noGrp="1"/>
          </p:cNvSpPr>
          <p:nvPr>
            <p:ph idx="1"/>
          </p:nvPr>
        </p:nvSpPr>
        <p:spPr/>
        <p:txBody>
          <a:bodyPr>
            <a:normAutofit/>
          </a:bodyPr>
          <a:lstStyle/>
          <a:p>
            <a:pPr marL="231775" indent="-231775">
              <a:buFont typeface="Arial" panose="020B0604020202020204" pitchFamily="34" charset="0"/>
              <a:buChar char="•"/>
            </a:pPr>
            <a:r>
              <a:rPr lang="en-US" sz="2800" dirty="0"/>
              <a:t>Observation on its own provides a wealth of information about a child’s abilities.  </a:t>
            </a:r>
          </a:p>
          <a:p>
            <a:pPr marL="231775" indent="-231775">
              <a:buFont typeface="Arial" panose="020B0604020202020204" pitchFamily="34" charset="0"/>
              <a:buChar char="•"/>
            </a:pPr>
            <a:r>
              <a:rPr lang="en-US" sz="2800" dirty="0"/>
              <a:t>Direct assessment is not the only way to assess.</a:t>
            </a:r>
          </a:p>
          <a:p>
            <a:pPr marL="231775" indent="-231775">
              <a:buFont typeface="Arial" panose="020B0604020202020204" pitchFamily="34" charset="0"/>
              <a:buChar char="•"/>
            </a:pPr>
            <a:r>
              <a:rPr lang="en-US" sz="2800" dirty="0"/>
              <a:t>Observation can be spontaneous, but it can also be intentional.</a:t>
            </a:r>
          </a:p>
          <a:p>
            <a:pPr marL="231775" indent="-231775">
              <a:buFont typeface="Arial" panose="020B0604020202020204" pitchFamily="34" charset="0"/>
              <a:buChar char="•"/>
            </a:pPr>
            <a:r>
              <a:rPr lang="en-US" sz="2800" dirty="0"/>
              <a:t>For example, a teacher can…</a:t>
            </a:r>
          </a:p>
          <a:p>
            <a:pPr lvl="2"/>
            <a:r>
              <a:rPr lang="en-US" sz="2000" dirty="0"/>
              <a:t>Plan to listen to a child read aloud during independent reading time.  </a:t>
            </a:r>
          </a:p>
          <a:p>
            <a:pPr lvl="2"/>
            <a:r>
              <a:rPr lang="en-US" sz="2000" dirty="0"/>
              <a:t>Plan to observe a child’s perseverance as the child engages in a challenging activity.</a:t>
            </a:r>
          </a:p>
          <a:p>
            <a:pPr lvl="2"/>
            <a:r>
              <a:rPr lang="en-US" sz="2000" dirty="0"/>
              <a:t>Plan to watch a child demonstrate gross motor skills at recess during a game of Simon Says.</a:t>
            </a:r>
          </a:p>
          <a:p>
            <a:pPr lvl="1"/>
            <a:endParaRPr lang="en-US" dirty="0"/>
          </a:p>
        </p:txBody>
      </p:sp>
    </p:spTree>
    <p:custDataLst>
      <p:tags r:id="rId1"/>
    </p:custDataLst>
    <p:extLst>
      <p:ext uri="{BB962C8B-B14F-4D97-AF65-F5344CB8AC3E}">
        <p14:creationId xmlns:p14="http://schemas.microsoft.com/office/powerpoint/2010/main" val="68727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Utilizing Observations</a:t>
            </a:r>
          </a:p>
        </p:txBody>
      </p:sp>
      <p:sp>
        <p:nvSpPr>
          <p:cNvPr id="3" name="Content Placeholder 2"/>
          <p:cNvSpPr>
            <a:spLocks noGrp="1"/>
          </p:cNvSpPr>
          <p:nvPr>
            <p:ph idx="1"/>
          </p:nvPr>
        </p:nvSpPr>
        <p:spPr/>
        <p:txBody>
          <a:bodyPr>
            <a:normAutofit/>
          </a:bodyPr>
          <a:lstStyle/>
          <a:p>
            <a:pPr marL="231775" indent="-231775">
              <a:buFont typeface="Arial" panose="020B0604020202020204" pitchFamily="34" charset="0"/>
              <a:buChar char="•"/>
            </a:pPr>
            <a:r>
              <a:rPr lang="en-US" sz="2800" dirty="0"/>
              <a:t>Now that you have explored how observation can be helpful and have seen how the K-3 Formative Assessment lens can impact your observation, what is the next step?</a:t>
            </a:r>
          </a:p>
          <a:p>
            <a:endParaRPr lang="en-US" sz="2800" dirty="0"/>
          </a:p>
        </p:txBody>
      </p:sp>
      <p:sp>
        <p:nvSpPr>
          <p:cNvPr id="4" name="Rounded Rectangle 3"/>
          <p:cNvSpPr/>
          <p:nvPr/>
        </p:nvSpPr>
        <p:spPr>
          <a:xfrm>
            <a:off x="2140298" y="3808326"/>
            <a:ext cx="4823209" cy="121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prstClr val="white"/>
                </a:solidFill>
              </a:rPr>
              <a:t>High-Quality Documentation!</a:t>
            </a:r>
          </a:p>
        </p:txBody>
      </p:sp>
    </p:spTree>
    <p:custDataLst>
      <p:tags r:id="rId1"/>
    </p:custDataLst>
    <p:extLst>
      <p:ext uri="{BB962C8B-B14F-4D97-AF65-F5344CB8AC3E}">
        <p14:creationId xmlns:p14="http://schemas.microsoft.com/office/powerpoint/2010/main" val="301337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Turning Observations into Documentation</a:t>
            </a:r>
          </a:p>
        </p:txBody>
      </p:sp>
      <p:sp>
        <p:nvSpPr>
          <p:cNvPr id="3" name="Content Placeholder 2"/>
          <p:cNvSpPr>
            <a:spLocks noGrp="1"/>
          </p:cNvSpPr>
          <p:nvPr>
            <p:ph idx="1"/>
          </p:nvPr>
        </p:nvSpPr>
        <p:spPr/>
        <p:txBody>
          <a:bodyPr>
            <a:normAutofit/>
          </a:bodyPr>
          <a:lstStyle/>
          <a:p>
            <a:pPr marL="231775" indent="-231775">
              <a:buFont typeface="Arial" panose="020B0604020202020204" pitchFamily="34" charset="0"/>
              <a:buChar char="•"/>
            </a:pPr>
            <a:r>
              <a:rPr lang="en-US" sz="2800" dirty="0"/>
              <a:t>Good observational skills must be paired with high-quality documentation.  </a:t>
            </a:r>
          </a:p>
          <a:p>
            <a:pPr marL="231775" indent="-231775">
              <a:buFont typeface="Arial" panose="020B0604020202020204" pitchFamily="34" charset="0"/>
              <a:buChar char="•"/>
            </a:pPr>
            <a:r>
              <a:rPr lang="en-US" sz="2800" dirty="0"/>
              <a:t>These are two different skills, and you need to be able to do them both for this assessment.</a:t>
            </a:r>
          </a:p>
        </p:txBody>
      </p:sp>
    </p:spTree>
    <p:custDataLst>
      <p:tags r:id="rId1"/>
    </p:custDataLst>
    <p:extLst>
      <p:ext uri="{BB962C8B-B14F-4D97-AF65-F5344CB8AC3E}">
        <p14:creationId xmlns:p14="http://schemas.microsoft.com/office/powerpoint/2010/main" val="980565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High-Quality Documentation: </a:t>
            </a:r>
            <a:br>
              <a:rPr lang="en-US" sz="4000" b="1" dirty="0">
                <a:solidFill>
                  <a:schemeClr val="bg1">
                    <a:lumMod val="95000"/>
                  </a:schemeClr>
                </a:solidFill>
              </a:rPr>
            </a:br>
            <a:r>
              <a:rPr lang="en-US" sz="4000" b="1" dirty="0">
                <a:solidFill>
                  <a:schemeClr val="bg1">
                    <a:lumMod val="95000"/>
                  </a:schemeClr>
                </a:solidFill>
              </a:rPr>
              <a:t>Five Components </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a:t>Targeted</a:t>
            </a:r>
          </a:p>
          <a:p>
            <a:pPr marL="514350" indent="-514350">
              <a:buFont typeface="+mj-lt"/>
              <a:buAutoNum type="arabicPeriod"/>
            </a:pPr>
            <a:r>
              <a:rPr lang="en-US" sz="2800" dirty="0"/>
              <a:t>Objective</a:t>
            </a:r>
          </a:p>
          <a:p>
            <a:pPr marL="514350" indent="-514350">
              <a:buFont typeface="+mj-lt"/>
              <a:buAutoNum type="arabicPeriod"/>
            </a:pPr>
            <a:r>
              <a:rPr lang="en-US" sz="2800" dirty="0"/>
              <a:t>Descriptive</a:t>
            </a:r>
          </a:p>
          <a:p>
            <a:pPr marL="514350" indent="-514350">
              <a:buFont typeface="+mj-lt"/>
              <a:buAutoNum type="arabicPeriod"/>
            </a:pPr>
            <a:r>
              <a:rPr lang="en-US" sz="2800" dirty="0"/>
              <a:t>Concise</a:t>
            </a:r>
          </a:p>
          <a:p>
            <a:pPr marL="514350" indent="-514350">
              <a:buFont typeface="+mj-lt"/>
              <a:buAutoNum type="arabicPeriod"/>
            </a:pPr>
            <a:r>
              <a:rPr lang="en-US" sz="2800" dirty="0"/>
              <a:t>Varied</a:t>
            </a:r>
          </a:p>
          <a:p>
            <a:endParaRPr lang="en-US" sz="2800" dirty="0"/>
          </a:p>
        </p:txBody>
      </p:sp>
    </p:spTree>
    <p:custDataLst>
      <p:tags r:id="rId1"/>
    </p:custDataLst>
    <p:extLst>
      <p:ext uri="{BB962C8B-B14F-4D97-AF65-F5344CB8AC3E}">
        <p14:creationId xmlns:p14="http://schemas.microsoft.com/office/powerpoint/2010/main" val="336197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High-Quality Documentation: Component 1 </a:t>
            </a:r>
          </a:p>
        </p:txBody>
      </p:sp>
      <p:sp>
        <p:nvSpPr>
          <p:cNvPr id="3" name="Content Placeholder 2"/>
          <p:cNvSpPr>
            <a:spLocks noGrp="1"/>
          </p:cNvSpPr>
          <p:nvPr>
            <p:ph idx="1"/>
          </p:nvPr>
        </p:nvSpPr>
        <p:spPr/>
        <p:txBody>
          <a:bodyPr>
            <a:normAutofit/>
          </a:bodyPr>
          <a:lstStyle/>
          <a:p>
            <a:pPr marL="233363" indent="-233363">
              <a:buFont typeface="Arial" panose="020B0604020202020204" pitchFamily="34" charset="0"/>
              <a:buChar char="•"/>
            </a:pPr>
            <a:r>
              <a:rPr lang="en-US" sz="3600" dirty="0"/>
              <a:t>Targeted</a:t>
            </a:r>
          </a:p>
          <a:p>
            <a:pPr marL="490538" lvl="1" indent="-233363">
              <a:buFont typeface="Arial" panose="020B0604020202020204" pitchFamily="34" charset="0"/>
              <a:buChar char="•"/>
            </a:pPr>
            <a:r>
              <a:rPr lang="en-US" sz="3200" dirty="0"/>
              <a:t>Related to one or more constructs.</a:t>
            </a:r>
          </a:p>
          <a:p>
            <a:pPr marL="490538" lvl="1" indent="-233363">
              <a:buFont typeface="Arial" panose="020B0604020202020204" pitchFamily="34" charset="0"/>
              <a:buChar char="•"/>
            </a:pPr>
            <a:r>
              <a:rPr lang="en-US" sz="3200" dirty="0"/>
              <a:t>Related to the specific skills in each construct.</a:t>
            </a:r>
          </a:p>
          <a:p>
            <a:pPr marL="747713" lvl="2" indent="-233363">
              <a:buFont typeface="Arial" panose="020B0604020202020204" pitchFamily="34" charset="0"/>
              <a:buChar char="•"/>
            </a:pPr>
            <a:r>
              <a:rPr lang="en-US" sz="2750" dirty="0"/>
              <a:t>Consider how your observation notes changed after you viewed the reading comprehension construct progression.</a:t>
            </a:r>
          </a:p>
        </p:txBody>
      </p:sp>
      <p:pic>
        <p:nvPicPr>
          <p:cNvPr id="1026" name="Picture 2" descr="https://pixabay.com/static/uploads/photo/2012/04/05/01/48/dart-board-25780_960_720.png" title="https://pixabay.com/static/uploads/photo/2012/04/05/01/48/dart-board-25780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8297" y="4727642"/>
            <a:ext cx="1556007" cy="14493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09710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High-Quality Documentation: Component 2 </a:t>
            </a:r>
          </a:p>
        </p:txBody>
      </p:sp>
      <p:sp>
        <p:nvSpPr>
          <p:cNvPr id="3" name="Content Placeholder 2"/>
          <p:cNvSpPr>
            <a:spLocks noGrp="1"/>
          </p:cNvSpPr>
          <p:nvPr>
            <p:ph idx="1"/>
          </p:nvPr>
        </p:nvSpPr>
        <p:spPr/>
        <p:txBody>
          <a:bodyPr>
            <a:normAutofit/>
          </a:bodyPr>
          <a:lstStyle/>
          <a:p>
            <a:pPr marL="233363" indent="-233363">
              <a:buFont typeface="Arial" panose="020B0604020202020204" pitchFamily="34" charset="0"/>
              <a:buChar char="•"/>
            </a:pPr>
            <a:r>
              <a:rPr lang="en-US" sz="3600" dirty="0"/>
              <a:t>Objective</a:t>
            </a:r>
          </a:p>
          <a:p>
            <a:pPr marL="490538" lvl="1" indent="-233363">
              <a:buFont typeface="Arial" panose="020B0604020202020204" pitchFamily="34" charset="0"/>
              <a:buChar char="•"/>
            </a:pPr>
            <a:r>
              <a:rPr lang="en-US" sz="3300" dirty="0"/>
              <a:t>Be fact-based.</a:t>
            </a:r>
          </a:p>
          <a:p>
            <a:pPr marL="490538" lvl="1" indent="-233363">
              <a:buFont typeface="Arial" panose="020B0604020202020204" pitchFamily="34" charset="0"/>
              <a:buChar char="•"/>
            </a:pPr>
            <a:r>
              <a:rPr lang="en-US" sz="3300" dirty="0"/>
              <a:t>Include who, what, where, when, how.</a:t>
            </a:r>
          </a:p>
          <a:p>
            <a:pPr marL="490538" lvl="1" indent="-233363">
              <a:buFont typeface="Arial" panose="020B0604020202020204" pitchFamily="34" charset="0"/>
              <a:buChar char="•"/>
            </a:pPr>
            <a:r>
              <a:rPr lang="en-US" sz="3300" dirty="0"/>
              <a:t>But NOT why!</a:t>
            </a:r>
          </a:p>
          <a:p>
            <a:pPr marL="490538" lvl="1" indent="-233363">
              <a:buFont typeface="Arial" panose="020B0604020202020204" pitchFamily="34" charset="0"/>
              <a:buChar char="•"/>
            </a:pPr>
            <a:r>
              <a:rPr lang="en-US" sz="3300" dirty="0"/>
              <a:t>Record only what you observe.</a:t>
            </a:r>
          </a:p>
        </p:txBody>
      </p:sp>
      <p:sp>
        <p:nvSpPr>
          <p:cNvPr id="5" name="Rectangle 4"/>
          <p:cNvSpPr/>
          <p:nvPr/>
        </p:nvSpPr>
        <p:spPr>
          <a:xfrm>
            <a:off x="2163637" y="4698293"/>
            <a:ext cx="4585231" cy="923330"/>
          </a:xfrm>
          <a:prstGeom prst="rect">
            <a:avLst/>
          </a:prstGeom>
          <a:noFill/>
          <a:effectLst>
            <a:outerShdw blurRad="50800" dist="38100" dir="2700000" algn="tl" rotWithShape="0">
              <a:prstClr val="black">
                <a:alpha val="40000"/>
              </a:prstClr>
            </a:outerShdw>
          </a:effectLst>
          <a:scene3d>
            <a:camera prst="isometricOffAxis2Left"/>
            <a:lightRig rig="threePt" dir="t"/>
          </a:scene3d>
        </p:spPr>
        <p:txBody>
          <a:bodyPr wrap="none" lIns="91440" tIns="45720" rIns="91440" bIns="45720">
            <a:spAutoFit/>
          </a:bodyPr>
          <a:lstStyle/>
          <a:p>
            <a:pPr algn="ctr"/>
            <a:r>
              <a:rPr lang="en-US" sz="5400" b="1" dirty="0">
                <a:ln w="12700">
                  <a:solidFill>
                    <a:srgbClr val="4472C4"/>
                  </a:solidFill>
                  <a:prstDash val="solid"/>
                </a:ln>
                <a:pattFill prst="ltDnDiag">
                  <a:fgClr>
                    <a:srgbClr val="4472C4">
                      <a:lumMod val="60000"/>
                      <a:lumOff val="40000"/>
                    </a:srgbClr>
                  </a:fgClr>
                  <a:bgClr>
                    <a:prstClr val="white"/>
                  </a:bgClr>
                </a:pattFill>
                <a:latin typeface="Bodoni MT Black" panose="02070A03080606020203" pitchFamily="18" charset="0"/>
              </a:rPr>
              <a:t>Don’t Judge!</a:t>
            </a:r>
            <a:endParaRPr lang="en-US" sz="5400" b="1" dirty="0">
              <a:ln w="12700">
                <a:solidFill>
                  <a:srgbClr val="4472C4"/>
                </a:solidFill>
                <a:prstDash val="solid"/>
              </a:ln>
              <a:pattFill prst="ltDnDiag">
                <a:fgClr>
                  <a:srgbClr val="4472C4">
                    <a:lumMod val="60000"/>
                    <a:lumOff val="40000"/>
                  </a:srgbClr>
                </a:fgClr>
                <a:bgClr>
                  <a:prstClr val="white"/>
                </a:bgClr>
              </a:pattFill>
            </a:endParaRPr>
          </a:p>
        </p:txBody>
      </p:sp>
    </p:spTree>
    <p:custDataLst>
      <p:tags r:id="rId1"/>
    </p:custDataLst>
    <p:extLst>
      <p:ext uri="{BB962C8B-B14F-4D97-AF65-F5344CB8AC3E}">
        <p14:creationId xmlns:p14="http://schemas.microsoft.com/office/powerpoint/2010/main" val="29515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High-Quality Documentation: Component 3 </a:t>
            </a:r>
          </a:p>
        </p:txBody>
      </p:sp>
      <p:sp>
        <p:nvSpPr>
          <p:cNvPr id="3" name="Content Placeholder 2"/>
          <p:cNvSpPr>
            <a:spLocks noGrp="1"/>
          </p:cNvSpPr>
          <p:nvPr>
            <p:ph idx="1"/>
          </p:nvPr>
        </p:nvSpPr>
        <p:spPr/>
        <p:txBody>
          <a:bodyPr>
            <a:normAutofit/>
          </a:bodyPr>
          <a:lstStyle/>
          <a:p>
            <a:pPr marL="233363" indent="-233363">
              <a:buFont typeface="Arial" panose="020B0604020202020204" pitchFamily="34" charset="0"/>
              <a:buChar char="•"/>
            </a:pPr>
            <a:r>
              <a:rPr lang="en-US" sz="3600" dirty="0"/>
              <a:t>Descriptive</a:t>
            </a:r>
          </a:p>
          <a:p>
            <a:pPr marL="490538" lvl="2" indent="-233363">
              <a:buClr>
                <a:srgbClr val="C00000"/>
              </a:buClr>
              <a:buFont typeface="Arial" panose="020B0604020202020204" pitchFamily="34" charset="0"/>
              <a:buChar char="•"/>
            </a:pPr>
            <a:r>
              <a:rPr lang="en-US" sz="3150" dirty="0"/>
              <a:t>Describe gestures, actions, words, facial expressions.</a:t>
            </a:r>
          </a:p>
          <a:p>
            <a:pPr marL="490538" lvl="2" indent="-233363">
              <a:buClr>
                <a:srgbClr val="C00000"/>
              </a:buClr>
              <a:buFont typeface="Arial" panose="020B0604020202020204" pitchFamily="34" charset="0"/>
              <a:buChar char="•"/>
            </a:pPr>
            <a:r>
              <a:rPr lang="en-US" sz="3150" dirty="0"/>
              <a:t>Your documentation should “paint a picture.”</a:t>
            </a:r>
          </a:p>
          <a:p>
            <a:pPr lvl="1"/>
            <a:endParaRPr lang="en-US" sz="2400" dirty="0"/>
          </a:p>
        </p:txBody>
      </p:sp>
      <p:pic>
        <p:nvPicPr>
          <p:cNvPr id="2050" name="Picture 2" descr="Paint A Picture Of A Perfect Place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942" y="3785640"/>
            <a:ext cx="3826116" cy="23913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1483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High-Quality Documentation: Component 4 </a:t>
            </a:r>
          </a:p>
        </p:txBody>
      </p:sp>
      <p:sp>
        <p:nvSpPr>
          <p:cNvPr id="3" name="Content Placeholder 2"/>
          <p:cNvSpPr>
            <a:spLocks noGrp="1"/>
          </p:cNvSpPr>
          <p:nvPr>
            <p:ph idx="1"/>
          </p:nvPr>
        </p:nvSpPr>
        <p:spPr>
          <a:xfrm>
            <a:off x="628650" y="1825625"/>
            <a:ext cx="8159074" cy="3330035"/>
          </a:xfrm>
        </p:spPr>
        <p:txBody>
          <a:bodyPr>
            <a:normAutofit/>
          </a:bodyPr>
          <a:lstStyle/>
          <a:p>
            <a:pPr marL="233363" indent="-220663">
              <a:buFont typeface="Arial" panose="020B0604020202020204" pitchFamily="34" charset="0"/>
              <a:buChar char="•"/>
            </a:pPr>
            <a:r>
              <a:rPr lang="en-US" sz="3600" dirty="0"/>
              <a:t>Concise</a:t>
            </a:r>
          </a:p>
          <a:p>
            <a:pPr marL="490538" lvl="2" indent="-220663">
              <a:buClr>
                <a:srgbClr val="C00000"/>
              </a:buClr>
              <a:buFont typeface="Arial" panose="020B0604020202020204" pitchFamily="34" charset="0"/>
              <a:buChar char="•"/>
            </a:pPr>
            <a:r>
              <a:rPr lang="en-US" sz="3200" dirty="0"/>
              <a:t>Exclude irrelevant details.</a:t>
            </a:r>
          </a:p>
          <a:p>
            <a:pPr marL="490538" lvl="2" indent="-220663">
              <a:buClr>
                <a:srgbClr val="C00000"/>
              </a:buClr>
              <a:buFont typeface="Arial" panose="020B0604020202020204" pitchFamily="34" charset="0"/>
              <a:buChar char="•"/>
            </a:pPr>
            <a:r>
              <a:rPr lang="en-US" sz="3200" dirty="0"/>
              <a:t>Consider using bullet points, incomplete sentences, and even abbreviations.</a:t>
            </a:r>
          </a:p>
          <a:p>
            <a:pPr marL="490538" lvl="3" indent="-220663">
              <a:buClr>
                <a:srgbClr val="C00000"/>
              </a:buClr>
              <a:buFont typeface="Arial" panose="020B0604020202020204" pitchFamily="34" charset="0"/>
              <a:buChar char="•"/>
            </a:pPr>
            <a:r>
              <a:rPr lang="en-US" sz="3200" dirty="0"/>
              <a:t>The idea needs to be complete, but not necessarily your sentences!</a:t>
            </a:r>
          </a:p>
        </p:txBody>
      </p:sp>
      <p:pic>
        <p:nvPicPr>
          <p:cNvPr id="3078" name="Picture 6" descr="http://theservicecoach.com/wp-content/uploads/2014/02/Keep-it-Simple-704x400.jpg" title="http://theservicecoach.com/wp-content/uploads/2014/02/Keep-it-Simple-704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854" y="4646644"/>
            <a:ext cx="3087315" cy="17541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0114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solidFill>
                  <a:schemeClr val="bg1">
                    <a:lumMod val="95000"/>
                  </a:schemeClr>
                </a:solidFill>
              </a:rPr>
              <a:t>A</a:t>
            </a:r>
            <a:r>
              <a:rPr lang="en-US" dirty="0">
                <a:solidFill>
                  <a:schemeClr val="bg1">
                    <a:lumMod val="95000"/>
                  </a:schemeClr>
                </a:solidFill>
              </a:rPr>
              <a:t>ssign a Learning Status</a:t>
            </a:r>
          </a:p>
        </p:txBody>
      </p:sp>
      <p:pic>
        <p:nvPicPr>
          <p:cNvPr id="4" name="Content Placeholder 3" descr="Assign a Learning Status"/>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176610" y="1825625"/>
            <a:ext cx="4790779" cy="4351338"/>
          </a:xfrm>
        </p:spPr>
      </p:pic>
    </p:spTree>
    <p:custDataLst>
      <p:tags r:id="rId1"/>
    </p:custDataLst>
    <p:extLst>
      <p:ext uri="{BB962C8B-B14F-4D97-AF65-F5344CB8AC3E}">
        <p14:creationId xmlns:p14="http://schemas.microsoft.com/office/powerpoint/2010/main" val="4156457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High-Quality Documentation: Component 5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a:t>Varied</a:t>
            </a:r>
          </a:p>
          <a:p>
            <a:pPr lvl="1">
              <a:buFont typeface="Arial" panose="020B0604020202020204" pitchFamily="34" charset="0"/>
              <a:buChar char="•"/>
            </a:pPr>
            <a:r>
              <a:rPr lang="en-US" sz="3200" dirty="0"/>
              <a:t>Relevant to looking at multiple pieces of documentation.</a:t>
            </a:r>
          </a:p>
          <a:p>
            <a:pPr lvl="1">
              <a:buFont typeface="Arial" panose="020B0604020202020204" pitchFamily="34" charset="0"/>
              <a:buChar char="•"/>
            </a:pPr>
            <a:r>
              <a:rPr lang="en-US" sz="3200" dirty="0"/>
              <a:t>Document observations from different contexts, times of day, and activities, as well as with different people.</a:t>
            </a:r>
          </a:p>
          <a:p>
            <a:pPr lvl="2">
              <a:buFont typeface="Arial" panose="020B0604020202020204" pitchFamily="34" charset="0"/>
              <a:buChar char="•"/>
            </a:pPr>
            <a:r>
              <a:rPr lang="en-US" sz="2000" strike="sngStrike" dirty="0"/>
              <a:t>For example, if all your documentation for emotion regulation is based on how the child regulates emotions when interacting with adults, then you don’t have a complete picture of the child’s skills.</a:t>
            </a:r>
          </a:p>
        </p:txBody>
      </p:sp>
      <p:pic>
        <p:nvPicPr>
          <p:cNvPr id="4098" name="Picture 2" descr="https://upload.wikimedia.org/wikipedia/commons/f/f0/Rainbow_of_food_natural_food_colors.jpg" title="https://upload.wikimedia.org/wikipedia/commons/f/f0/Rainbow_of_food_natural_food_colo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725640"/>
            <a:ext cx="5486400" cy="14513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570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bg1">
                    <a:lumMod val="95000"/>
                  </a:schemeClr>
                </a:solidFill>
              </a:rPr>
              <a:t>Activities 2.2 &amp; 2.3 - Let’s Practice!</a:t>
            </a:r>
          </a:p>
        </p:txBody>
      </p:sp>
      <p:sp>
        <p:nvSpPr>
          <p:cNvPr id="3" name="Content Placeholder 2"/>
          <p:cNvSpPr>
            <a:spLocks noGrp="1"/>
          </p:cNvSpPr>
          <p:nvPr>
            <p:ph idx="1"/>
          </p:nvPr>
        </p:nvSpPr>
        <p:spPr/>
        <p:txBody>
          <a:bodyPr>
            <a:normAutofit/>
          </a:bodyPr>
          <a:lstStyle/>
          <a:p>
            <a:pPr marL="0" indent="0">
              <a:buNone/>
            </a:pPr>
            <a:r>
              <a:rPr lang="en-US" sz="3600" b="1" dirty="0"/>
              <a:t>Activity 2.2: </a:t>
            </a:r>
            <a:r>
              <a:rPr lang="en-US" sz="3600" dirty="0"/>
              <a:t>Determining Relevance</a:t>
            </a:r>
          </a:p>
          <a:p>
            <a:pPr marL="233363" indent="-233363">
              <a:buFont typeface="Arial" panose="020B0604020202020204" pitchFamily="34" charset="0"/>
              <a:buChar char="•"/>
            </a:pPr>
            <a:r>
              <a:rPr lang="en-US" sz="3200" dirty="0"/>
              <a:t>View videos and determine if they are relevant to a particular construct.</a:t>
            </a:r>
          </a:p>
          <a:p>
            <a:pPr marL="0" indent="0">
              <a:buNone/>
            </a:pPr>
            <a:endParaRPr lang="en-US" sz="1100" dirty="0"/>
          </a:p>
          <a:p>
            <a:pPr marL="0" indent="0">
              <a:buNone/>
            </a:pPr>
            <a:r>
              <a:rPr lang="en-US" sz="3600" b="1" dirty="0"/>
              <a:t>Activity 2.3: </a:t>
            </a:r>
            <a:r>
              <a:rPr lang="en-US" sz="3600" dirty="0"/>
              <a:t>Five Components Review</a:t>
            </a:r>
          </a:p>
          <a:p>
            <a:pPr marL="233363" indent="-233363">
              <a:buFont typeface="Arial" panose="020B0604020202020204" pitchFamily="34" charset="0"/>
              <a:buChar char="•"/>
            </a:pPr>
            <a:r>
              <a:rPr lang="en-US" sz="3200" dirty="0"/>
              <a:t>View, evaluate, and fix documentation examples.</a:t>
            </a:r>
          </a:p>
        </p:txBody>
      </p:sp>
    </p:spTree>
    <p:custDataLst>
      <p:tags r:id="rId1"/>
    </p:custDataLst>
    <p:extLst>
      <p:ext uri="{BB962C8B-B14F-4D97-AF65-F5344CB8AC3E}">
        <p14:creationId xmlns:p14="http://schemas.microsoft.com/office/powerpoint/2010/main" val="796234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Activities 2.2 &amp; 2.3: Debrief</a:t>
            </a:r>
          </a:p>
        </p:txBody>
      </p:sp>
      <p:sp>
        <p:nvSpPr>
          <p:cNvPr id="3" name="Content Placeholder 2"/>
          <p:cNvSpPr>
            <a:spLocks noGrp="1"/>
          </p:cNvSpPr>
          <p:nvPr>
            <p:ph idx="1"/>
          </p:nvPr>
        </p:nvSpPr>
        <p:spPr/>
        <p:txBody>
          <a:bodyPr>
            <a:normAutofit/>
          </a:bodyPr>
          <a:lstStyle/>
          <a:p>
            <a:pPr marL="231775" indent="-231775">
              <a:buFont typeface="Arial" panose="020B0604020202020204" pitchFamily="34" charset="0"/>
              <a:buChar char="•"/>
            </a:pPr>
            <a:r>
              <a:rPr lang="en-US" dirty="0"/>
              <a:t>Were you able to correctly guess which video clips were relevant or not? </a:t>
            </a:r>
          </a:p>
          <a:p>
            <a:pPr marL="574675" lvl="1" indent="-231775">
              <a:buFont typeface="Arial" panose="020B0604020202020204" pitchFamily="34" charset="0"/>
              <a:buChar char="•"/>
            </a:pPr>
            <a:r>
              <a:rPr lang="en-US" dirty="0"/>
              <a:t>Were any of them more difficult than the others?</a:t>
            </a:r>
          </a:p>
          <a:p>
            <a:pPr marL="574675" lvl="1" indent="-231775">
              <a:buFont typeface="Arial" panose="020B0604020202020204" pitchFamily="34" charset="0"/>
              <a:buChar char="•"/>
            </a:pPr>
            <a:r>
              <a:rPr lang="en-US" dirty="0"/>
              <a:t>Did you agree with the answers/justifications</a:t>
            </a:r>
          </a:p>
          <a:p>
            <a:pPr lvl="1"/>
            <a:endParaRPr lang="en-US" sz="1100" dirty="0"/>
          </a:p>
          <a:p>
            <a:pPr marL="231775" indent="-231775">
              <a:buFont typeface="Arial" panose="020B0604020202020204" pitchFamily="34" charset="0"/>
              <a:buChar char="•"/>
            </a:pPr>
            <a:r>
              <a:rPr lang="en-US" dirty="0"/>
              <a:t>When you were writing documentation, which of the 5 components was hardest to find or re-write? Why?</a:t>
            </a:r>
          </a:p>
          <a:p>
            <a:pPr marL="231775" indent="-231775">
              <a:buFont typeface="Arial" panose="020B0604020202020204" pitchFamily="34" charset="0"/>
              <a:buChar char="•"/>
            </a:pPr>
            <a:endParaRPr lang="en-US" sz="1100" dirty="0"/>
          </a:p>
          <a:p>
            <a:pPr marL="231775" indent="-231775">
              <a:buFont typeface="Arial" panose="020B0604020202020204" pitchFamily="34" charset="0"/>
              <a:buChar char="•"/>
            </a:pPr>
            <a:r>
              <a:rPr lang="en-US" dirty="0"/>
              <a:t>Which component is your strength and which do you need to work on more?</a:t>
            </a:r>
          </a:p>
        </p:txBody>
      </p:sp>
    </p:spTree>
    <p:custDataLst>
      <p:tags r:id="rId1"/>
    </p:custDataLst>
    <p:extLst>
      <p:ext uri="{BB962C8B-B14F-4D97-AF65-F5344CB8AC3E}">
        <p14:creationId xmlns:p14="http://schemas.microsoft.com/office/powerpoint/2010/main" val="606323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459" y="2727234"/>
            <a:ext cx="7886700" cy="833756"/>
          </a:xfrm>
        </p:spPr>
        <p:txBody>
          <a:bodyPr>
            <a:normAutofit fontScale="90000"/>
          </a:bodyPr>
          <a:lstStyle/>
          <a:p>
            <a:r>
              <a:rPr lang="en-US" dirty="0"/>
              <a:t/>
            </a:r>
            <a:br>
              <a:rPr lang="en-US" dirty="0"/>
            </a:br>
            <a:r>
              <a:rPr lang="en-US" dirty="0"/>
              <a:t>K-3 Formative Assessment Process Topic #3: Assign a Learning Status</a:t>
            </a:r>
          </a:p>
        </p:txBody>
      </p:sp>
    </p:spTree>
    <p:custDataLst>
      <p:tags r:id="rId1"/>
    </p:custDataLst>
    <p:extLst>
      <p:ext uri="{BB962C8B-B14F-4D97-AF65-F5344CB8AC3E}">
        <p14:creationId xmlns:p14="http://schemas.microsoft.com/office/powerpoint/2010/main" val="772621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3.1: Assign a Learning Status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Let’s practice how to use evidence to identify a skill on a construct progression! </a:t>
            </a:r>
          </a:p>
          <a:p>
            <a:pPr>
              <a:buFont typeface="Arial" panose="020B0604020202020204" pitchFamily="34" charset="0"/>
              <a:buChar char="•"/>
            </a:pPr>
            <a:r>
              <a:rPr lang="en-US" dirty="0"/>
              <a:t>Work in pairs. </a:t>
            </a:r>
          </a:p>
          <a:p>
            <a:pPr>
              <a:buFont typeface="Arial" panose="020B0604020202020204" pitchFamily="34" charset="0"/>
              <a:buChar char="•"/>
            </a:pPr>
            <a:r>
              <a:rPr lang="en-US" dirty="0"/>
              <a:t>Use the 3 pieces of evidence for 3 different children provided and place each in the column of the laminated chart that best aligns with the content of that particular piece of evidence. </a:t>
            </a:r>
          </a:p>
          <a:p>
            <a:pPr marL="0" indent="0">
              <a:buNone/>
            </a:pPr>
            <a:r>
              <a:rPr lang="en-US" dirty="0"/>
              <a:t>*Note: Not every skill level will be covered! </a:t>
            </a:r>
          </a:p>
        </p:txBody>
      </p:sp>
    </p:spTree>
    <p:custDataLst>
      <p:tags r:id="rId1"/>
    </p:custDataLst>
    <p:extLst>
      <p:ext uri="{BB962C8B-B14F-4D97-AF65-F5344CB8AC3E}">
        <p14:creationId xmlns:p14="http://schemas.microsoft.com/office/powerpoint/2010/main" val="249033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3.2: Match the Skill</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Let’s practice matching skill levels on a construct progression to a piece of evidence!</a:t>
            </a:r>
          </a:p>
          <a:p>
            <a:pPr>
              <a:buFont typeface="Arial" panose="020B0604020202020204" pitchFamily="34" charset="0"/>
              <a:buChar char="•"/>
            </a:pPr>
            <a:r>
              <a:rPr lang="en-US" dirty="0"/>
              <a:t>With your group, place the corresponding Skill Level Identifiers for Pacey and Amy under the skill level that best aligns to their behavior, skills and/or knowledge described in the anecdotal note.</a:t>
            </a:r>
          </a:p>
          <a:p>
            <a:pPr lvl="1">
              <a:buFont typeface="Arial" panose="020B0604020202020204" pitchFamily="34" charset="0"/>
              <a:buChar char="•"/>
            </a:pPr>
            <a:r>
              <a:rPr lang="en-US" dirty="0"/>
              <a:t>The example evidence is on the next slide.  </a:t>
            </a:r>
          </a:p>
          <a:p>
            <a:endParaRPr lang="en-US" dirty="0"/>
          </a:p>
        </p:txBody>
      </p:sp>
    </p:spTree>
    <p:custDataLst>
      <p:tags r:id="rId1"/>
    </p:custDataLst>
    <p:extLst>
      <p:ext uri="{BB962C8B-B14F-4D97-AF65-F5344CB8AC3E}">
        <p14:creationId xmlns:p14="http://schemas.microsoft.com/office/powerpoint/2010/main" val="4173840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3.2: Match the Skill</a:t>
            </a:r>
          </a:p>
        </p:txBody>
      </p:sp>
      <p:sp>
        <p:nvSpPr>
          <p:cNvPr id="5" name="Content Placeholder 4">
            <a:extLst>
              <a:ext uri="{FF2B5EF4-FFF2-40B4-BE49-F238E27FC236}">
                <a16:creationId xmlns:a16="http://schemas.microsoft.com/office/drawing/2014/main" id="{46ACA8FA-7D27-4DB8-8379-F031A221EBC8}"/>
              </a:ext>
            </a:extLst>
          </p:cNvPr>
          <p:cNvSpPr>
            <a:spLocks noGrp="1"/>
          </p:cNvSpPr>
          <p:nvPr>
            <p:ph idx="1"/>
          </p:nvPr>
        </p:nvSpPr>
        <p:spPr/>
        <p:txBody>
          <a:bodyPr/>
          <a:lstStyle/>
          <a:p>
            <a:endParaRPr lang="en-US" dirty="0"/>
          </a:p>
        </p:txBody>
      </p:sp>
      <p:pic>
        <p:nvPicPr>
          <p:cNvPr id="6" name="Content Placeholder 4" descr="Student evidence">
            <a:extLst>
              <a:ext uri="{FF2B5EF4-FFF2-40B4-BE49-F238E27FC236}">
                <a16:creationId xmlns:a16="http://schemas.microsoft.com/office/drawing/2014/main" id="{7D4BDD91-BB5B-4798-AC24-681AE1A00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89" y="1756263"/>
            <a:ext cx="8836611" cy="4753025"/>
          </a:xfrm>
          <a:prstGeom prst="rect">
            <a:avLst/>
          </a:prstGeom>
        </p:spPr>
      </p:pic>
    </p:spTree>
    <p:custDataLst>
      <p:tags r:id="rId1"/>
    </p:custDataLst>
    <p:extLst>
      <p:ext uri="{BB962C8B-B14F-4D97-AF65-F5344CB8AC3E}">
        <p14:creationId xmlns:p14="http://schemas.microsoft.com/office/powerpoint/2010/main" val="2120947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Activities 3.1 &amp; 3.2</a:t>
            </a:r>
          </a:p>
        </p:txBody>
      </p:sp>
      <p:sp>
        <p:nvSpPr>
          <p:cNvPr id="3" name="Content Placeholder 2"/>
          <p:cNvSpPr>
            <a:spLocks noGrp="1"/>
          </p:cNvSpPr>
          <p:nvPr>
            <p:ph idx="1"/>
          </p:nvPr>
        </p:nvSpPr>
        <p:spPr/>
        <p:txBody>
          <a:bodyPr>
            <a:normAutofit lnSpcReduction="10000"/>
          </a:bodyPr>
          <a:lstStyle/>
          <a:p>
            <a:pPr marL="0" indent="0">
              <a:buNone/>
            </a:pPr>
            <a:r>
              <a:rPr lang="en-US" b="1" dirty="0"/>
              <a:t>Activity Debrief  </a:t>
            </a:r>
          </a:p>
          <a:p>
            <a:pPr marL="231775" indent="-231775">
              <a:buFont typeface="Arial" panose="020B0604020202020204" pitchFamily="34" charset="0"/>
              <a:buChar char="•"/>
            </a:pPr>
            <a:r>
              <a:rPr lang="en-US" dirty="0"/>
              <a:t>What was the most challenging aspect of assigning evidence to a skill level on the construct progressions?</a:t>
            </a:r>
          </a:p>
          <a:p>
            <a:pPr marL="231775" indent="-231775">
              <a:buFont typeface="Arial" panose="020B0604020202020204" pitchFamily="34" charset="0"/>
              <a:buChar char="•"/>
            </a:pPr>
            <a:endParaRPr lang="en-US" sz="1100" dirty="0"/>
          </a:p>
          <a:p>
            <a:pPr marL="231775" indent="-231775">
              <a:buFont typeface="Arial" panose="020B0604020202020204" pitchFamily="34" charset="0"/>
              <a:buChar char="•"/>
            </a:pPr>
            <a:r>
              <a:rPr lang="en-US" dirty="0"/>
              <a:t>Which piece of evidence was the most difficult to place on the progression? </a:t>
            </a:r>
          </a:p>
          <a:p>
            <a:pPr marL="574675" lvl="1" indent="-231775">
              <a:buFont typeface="Arial" panose="020B0604020202020204" pitchFamily="34" charset="0"/>
              <a:buChar char="•"/>
            </a:pPr>
            <a:r>
              <a:rPr lang="en-US" dirty="0"/>
              <a:t>Why do you think that was the case?</a:t>
            </a:r>
          </a:p>
          <a:p>
            <a:pPr marL="231775" indent="-231775">
              <a:buFont typeface="Arial" panose="020B0604020202020204" pitchFamily="34" charset="0"/>
              <a:buChar char="•"/>
            </a:pPr>
            <a:endParaRPr lang="en-US" sz="1600" dirty="0"/>
          </a:p>
          <a:p>
            <a:pPr marL="231775" indent="-231775">
              <a:buFont typeface="Arial" panose="020B0604020202020204" pitchFamily="34" charset="0"/>
              <a:buChar char="•"/>
            </a:pPr>
            <a:r>
              <a:rPr lang="en-US" dirty="0"/>
              <a:t>Did you use or learn about any strategies that could       help you address those  challenges?  </a:t>
            </a:r>
          </a:p>
        </p:txBody>
      </p:sp>
    </p:spTree>
    <p:custDataLst>
      <p:tags r:id="rId1"/>
    </p:custDataLst>
    <p:extLst>
      <p:ext uri="{BB962C8B-B14F-4D97-AF65-F5344CB8AC3E}">
        <p14:creationId xmlns:p14="http://schemas.microsoft.com/office/powerpoint/2010/main" val="1063617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31" y="3003006"/>
            <a:ext cx="7886700" cy="833756"/>
          </a:xfrm>
        </p:spPr>
        <p:txBody>
          <a:bodyPr>
            <a:normAutofit fontScale="90000"/>
          </a:bodyPr>
          <a:lstStyle/>
          <a:p>
            <a:r>
              <a:rPr lang="en-US" dirty="0"/>
              <a:t/>
            </a:r>
            <a:br>
              <a:rPr lang="en-US" dirty="0"/>
            </a:br>
            <a:r>
              <a:rPr lang="en-US" dirty="0"/>
              <a:t>K-3 Formative Assessment Process Topic #4: Summarize the Status</a:t>
            </a:r>
          </a:p>
        </p:txBody>
      </p:sp>
    </p:spTree>
    <p:custDataLst>
      <p:tags r:id="rId1"/>
    </p:custDataLst>
    <p:extLst>
      <p:ext uri="{BB962C8B-B14F-4D97-AF65-F5344CB8AC3E}">
        <p14:creationId xmlns:p14="http://schemas.microsoft.com/office/powerpoint/2010/main" val="2126161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4.1: Summarize the Status</a:t>
            </a:r>
          </a:p>
        </p:txBody>
      </p:sp>
      <p:sp>
        <p:nvSpPr>
          <p:cNvPr id="3" name="Content Placeholder 2"/>
          <p:cNvSpPr>
            <a:spLocks noGrp="1"/>
          </p:cNvSpPr>
          <p:nvPr>
            <p:ph idx="1"/>
          </p:nvPr>
        </p:nvSpPr>
        <p:spPr>
          <a:xfrm>
            <a:off x="628650" y="1825624"/>
            <a:ext cx="8100822" cy="4819015"/>
          </a:xfrm>
        </p:spPr>
        <p:txBody>
          <a:bodyPr>
            <a:normAutofit lnSpcReduction="10000"/>
          </a:bodyPr>
          <a:lstStyle/>
          <a:p>
            <a:pPr>
              <a:buFont typeface="Arial" panose="020B0604020202020204" pitchFamily="34" charset="0"/>
              <a:buChar char="•"/>
            </a:pPr>
            <a:r>
              <a:rPr lang="en-US" dirty="0"/>
              <a:t>Let’s practice determining the status summary level! </a:t>
            </a:r>
          </a:p>
          <a:p>
            <a:pPr>
              <a:buFont typeface="Arial" panose="020B0604020202020204" pitchFamily="34" charset="0"/>
              <a:buChar char="•"/>
            </a:pPr>
            <a:r>
              <a:rPr lang="en-US" dirty="0"/>
              <a:t>Work in partners to complete steps 1-3. </a:t>
            </a:r>
          </a:p>
          <a:p>
            <a:pPr>
              <a:buFont typeface="Arial" panose="020B0604020202020204" pitchFamily="34" charset="0"/>
              <a:buChar char="•"/>
            </a:pPr>
            <a:r>
              <a:rPr lang="en-US" dirty="0"/>
              <a:t>Step 1: Select 2 of the 3 portfolios. Identify 3 constructs represented in your portfolio and review the K-3 formative assessment materials. Each partner should review their own portfolio independently.  </a:t>
            </a:r>
          </a:p>
          <a:p>
            <a:pPr>
              <a:buFont typeface="Arial" panose="020B0604020202020204" pitchFamily="34" charset="0"/>
              <a:buChar char="•"/>
            </a:pPr>
            <a:r>
              <a:rPr lang="en-US" dirty="0"/>
              <a:t>Step 2: Read the evidence in the child’s portfolio to determine the appropriate learning statuses. </a:t>
            </a:r>
          </a:p>
          <a:p>
            <a:pPr>
              <a:buFont typeface="Arial" panose="020B0604020202020204" pitchFamily="34" charset="0"/>
              <a:buChar char="•"/>
            </a:pPr>
            <a:r>
              <a:rPr lang="en-US" dirty="0"/>
              <a:t>Step 3: Use these data and your assessment materials to select a final status summary</a:t>
            </a:r>
          </a:p>
          <a:p>
            <a:pPr marL="0" indent="0">
              <a:buNone/>
            </a:pPr>
            <a:r>
              <a:rPr lang="en-US" dirty="0"/>
              <a:t>Now, repeat steps 1-3 for your other portfolio. </a:t>
            </a:r>
          </a:p>
          <a:p>
            <a:endParaRPr lang="en-US" dirty="0"/>
          </a:p>
        </p:txBody>
      </p:sp>
    </p:spTree>
    <p:custDataLst>
      <p:tags r:id="rId1"/>
    </p:custDataLst>
    <p:extLst>
      <p:ext uri="{BB962C8B-B14F-4D97-AF65-F5344CB8AC3E}">
        <p14:creationId xmlns:p14="http://schemas.microsoft.com/office/powerpoint/2010/main" val="2618603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solidFill>
                  <a:schemeClr val="bg1">
                    <a:lumMod val="95000"/>
                  </a:schemeClr>
                </a:solidFill>
              </a:rPr>
              <a:t>S</a:t>
            </a:r>
            <a:r>
              <a:rPr lang="en-US" dirty="0">
                <a:solidFill>
                  <a:schemeClr val="bg1">
                    <a:lumMod val="95000"/>
                  </a:schemeClr>
                </a:solidFill>
              </a:rPr>
              <a:t>ummarize the Status</a:t>
            </a:r>
          </a:p>
        </p:txBody>
      </p:sp>
      <p:pic>
        <p:nvPicPr>
          <p:cNvPr id="4" name="Content Placeholder 3" descr="Summarize the status"/>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176610" y="1825625"/>
            <a:ext cx="4790779" cy="4351338"/>
          </a:xfrm>
        </p:spPr>
      </p:pic>
    </p:spTree>
    <p:custDataLst>
      <p:tags r:id="rId1"/>
    </p:custDataLst>
    <p:extLst>
      <p:ext uri="{BB962C8B-B14F-4D97-AF65-F5344CB8AC3E}">
        <p14:creationId xmlns:p14="http://schemas.microsoft.com/office/powerpoint/2010/main" val="1468315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4.1: Summarize the Status</a:t>
            </a:r>
          </a:p>
        </p:txBody>
      </p:sp>
      <p:sp>
        <p:nvSpPr>
          <p:cNvPr id="5" name="Content Placeholder 4">
            <a:extLst>
              <a:ext uri="{FF2B5EF4-FFF2-40B4-BE49-F238E27FC236}">
                <a16:creationId xmlns:a16="http://schemas.microsoft.com/office/drawing/2014/main" id="{8AAAFF03-DFFC-4FC5-85CD-357B5FD654B7}"/>
              </a:ext>
            </a:extLst>
          </p:cNvPr>
          <p:cNvSpPr>
            <a:spLocks noGrp="1"/>
          </p:cNvSpPr>
          <p:nvPr>
            <p:ph idx="1"/>
          </p:nvPr>
        </p:nvSpPr>
        <p:spPr/>
        <p:txBody>
          <a:bodyPr/>
          <a:lstStyle/>
          <a:p>
            <a:endParaRPr lang="en-US" dirty="0"/>
          </a:p>
        </p:txBody>
      </p:sp>
      <p:pic>
        <p:nvPicPr>
          <p:cNvPr id="6" name="Content Placeholder 4" descr="Construct progression">
            <a:extLst>
              <a:ext uri="{FF2B5EF4-FFF2-40B4-BE49-F238E27FC236}">
                <a16:creationId xmlns:a16="http://schemas.microsoft.com/office/drawing/2014/main" id="{7F2599A3-0F1A-46E4-BC65-E2C315EC4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24" y="1562153"/>
            <a:ext cx="8147668" cy="5040126"/>
          </a:xfrm>
          <a:prstGeom prst="rect">
            <a:avLst/>
          </a:prstGeom>
        </p:spPr>
      </p:pic>
    </p:spTree>
    <p:custDataLst>
      <p:tags r:id="rId1"/>
    </p:custDataLst>
    <p:extLst>
      <p:ext uri="{BB962C8B-B14F-4D97-AF65-F5344CB8AC3E}">
        <p14:creationId xmlns:p14="http://schemas.microsoft.com/office/powerpoint/2010/main" val="3621751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4.1: Summarize the Status</a:t>
            </a:r>
          </a:p>
        </p:txBody>
      </p:sp>
      <p:pic>
        <p:nvPicPr>
          <p:cNvPr id="7" name="Content Placeholder 4" descr="Construct Progression">
            <a:extLst>
              <a:ext uri="{FF2B5EF4-FFF2-40B4-BE49-F238E27FC236}">
                <a16:creationId xmlns:a16="http://schemas.microsoft.com/office/drawing/2014/main" id="{0E166D70-1831-4C8C-9BAA-B649205C97F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4300" y="1398904"/>
            <a:ext cx="8669514" cy="5459096"/>
          </a:xfrm>
        </p:spPr>
      </p:pic>
    </p:spTree>
    <p:custDataLst>
      <p:tags r:id="rId1"/>
    </p:custDataLst>
    <p:extLst>
      <p:ext uri="{BB962C8B-B14F-4D97-AF65-F5344CB8AC3E}">
        <p14:creationId xmlns:p14="http://schemas.microsoft.com/office/powerpoint/2010/main" val="1196554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4.1: Summarize the Status</a:t>
            </a:r>
          </a:p>
        </p:txBody>
      </p:sp>
      <p:pic>
        <p:nvPicPr>
          <p:cNvPr id="6" name="Content Placeholder 4" descr="Summarize the status">
            <a:extLst>
              <a:ext uri="{FF2B5EF4-FFF2-40B4-BE49-F238E27FC236}">
                <a16:creationId xmlns:a16="http://schemas.microsoft.com/office/drawing/2014/main" id="{2C437D67-DC58-4328-A82D-A18126892FA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9514" y="1492283"/>
            <a:ext cx="8123654" cy="5633941"/>
          </a:xfrm>
        </p:spPr>
      </p:pic>
    </p:spTree>
    <p:custDataLst>
      <p:tags r:id="rId1"/>
    </p:custDataLst>
    <p:extLst>
      <p:ext uri="{BB962C8B-B14F-4D97-AF65-F5344CB8AC3E}">
        <p14:creationId xmlns:p14="http://schemas.microsoft.com/office/powerpoint/2010/main" val="2255588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4.1: Summarize the Status</a:t>
            </a:r>
          </a:p>
        </p:txBody>
      </p:sp>
      <p:sp>
        <p:nvSpPr>
          <p:cNvPr id="4" name="Content Placeholder 3">
            <a:extLst>
              <a:ext uri="{FF2B5EF4-FFF2-40B4-BE49-F238E27FC236}">
                <a16:creationId xmlns:a16="http://schemas.microsoft.com/office/drawing/2014/main" id="{DCCB3599-EB4A-45B1-8E9F-D77418709C30}"/>
              </a:ext>
            </a:extLst>
          </p:cNvPr>
          <p:cNvSpPr>
            <a:spLocks noGrp="1"/>
          </p:cNvSpPr>
          <p:nvPr>
            <p:ph idx="1"/>
          </p:nvPr>
        </p:nvSpPr>
        <p:spPr/>
        <p:txBody>
          <a:bodyPr/>
          <a:lstStyle/>
          <a:p>
            <a:pPr>
              <a:buFont typeface="Arial" panose="020B0604020202020204" pitchFamily="34" charset="0"/>
              <a:buChar char="•"/>
            </a:pPr>
            <a:r>
              <a:rPr lang="en-US" dirty="0"/>
              <a:t>Share your rationale for the selection of the status summaries with your partner and talk through any discrepancies. </a:t>
            </a:r>
          </a:p>
          <a:p>
            <a:pPr>
              <a:buFont typeface="Arial" panose="020B0604020202020204" pitchFamily="34" charset="0"/>
              <a:buChar char="•"/>
            </a:pPr>
            <a:r>
              <a:rPr lang="en-US" dirty="0"/>
              <a:t>Look at the master codes in “Top Secret” Answer Sheet and discuss the results </a:t>
            </a:r>
          </a:p>
          <a:p>
            <a:endParaRPr lang="en-US" dirty="0"/>
          </a:p>
        </p:txBody>
      </p:sp>
    </p:spTree>
    <p:custDataLst>
      <p:tags r:id="rId1"/>
    </p:custDataLst>
    <p:extLst>
      <p:ext uri="{BB962C8B-B14F-4D97-AF65-F5344CB8AC3E}">
        <p14:creationId xmlns:p14="http://schemas.microsoft.com/office/powerpoint/2010/main" val="1173051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4.1 Summarizing a Status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Activity Debrief </a:t>
            </a:r>
          </a:p>
          <a:p>
            <a:pPr marL="231775" indent="-231775">
              <a:buFont typeface="Arial" panose="020B0604020202020204" pitchFamily="34" charset="0"/>
              <a:buChar char="•"/>
            </a:pPr>
            <a:r>
              <a:rPr lang="en-US" dirty="0"/>
              <a:t>Which portfolio was the most difficult?</a:t>
            </a:r>
          </a:p>
          <a:p>
            <a:pPr marL="574675" lvl="2" indent="-231775">
              <a:buFont typeface="Arial" panose="020B0604020202020204" pitchFamily="34" charset="0"/>
              <a:buChar char="•"/>
            </a:pPr>
            <a:r>
              <a:rPr lang="en-US" sz="2200" dirty="0"/>
              <a:t>Was there a construct or piece of evidence in particular that made it hard?</a:t>
            </a:r>
          </a:p>
          <a:p>
            <a:pPr marL="231775" indent="-231775">
              <a:buFont typeface="Arial" panose="020B0604020202020204" pitchFamily="34" charset="0"/>
              <a:buChar char="•"/>
            </a:pPr>
            <a:endParaRPr lang="en-US" sz="1200" dirty="0"/>
          </a:p>
          <a:p>
            <a:pPr marL="231775" indent="-231775">
              <a:buFont typeface="Arial" panose="020B0604020202020204" pitchFamily="34" charset="0"/>
              <a:buChar char="•"/>
            </a:pPr>
            <a:r>
              <a:rPr lang="en-US" dirty="0"/>
              <a:t>What else would you know about your students that you didn’t know from these portfolios?</a:t>
            </a:r>
          </a:p>
          <a:p>
            <a:pPr marL="231775" indent="-231775">
              <a:buFont typeface="Arial" panose="020B0604020202020204" pitchFamily="34" charset="0"/>
              <a:buChar char="•"/>
            </a:pPr>
            <a:endParaRPr lang="en-US" sz="1200" dirty="0"/>
          </a:p>
          <a:p>
            <a:pPr marL="231775" indent="-231775">
              <a:buFont typeface="Arial" panose="020B0604020202020204" pitchFamily="34" charset="0"/>
              <a:buChar char="•"/>
            </a:pPr>
            <a:r>
              <a:rPr lang="en-US" dirty="0"/>
              <a:t>Did you or your group always agree on what status summary to assign a child? How do you plan to handle any data discrepancies you may have in your classroom? </a:t>
            </a:r>
          </a:p>
          <a:p>
            <a:pPr marL="0" indent="0">
              <a:buNone/>
            </a:pPr>
            <a:endParaRPr lang="en-US" dirty="0"/>
          </a:p>
        </p:txBody>
      </p:sp>
    </p:spTree>
    <p:custDataLst>
      <p:tags r:id="rId1"/>
    </p:custDataLst>
    <p:extLst>
      <p:ext uri="{BB962C8B-B14F-4D97-AF65-F5344CB8AC3E}">
        <p14:creationId xmlns:p14="http://schemas.microsoft.com/office/powerpoint/2010/main" val="227826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860" y="3032035"/>
            <a:ext cx="7886700" cy="833756"/>
          </a:xfrm>
        </p:spPr>
        <p:txBody>
          <a:bodyPr>
            <a:normAutofit fontScale="90000"/>
          </a:bodyPr>
          <a:lstStyle/>
          <a:p>
            <a:r>
              <a:rPr lang="en-US" dirty="0"/>
              <a:t/>
            </a:r>
            <a:br>
              <a:rPr lang="en-US" dirty="0"/>
            </a:br>
            <a:r>
              <a:rPr lang="en-US" dirty="0"/>
              <a:t>K-3 Formative Assessment Process Topic #5: Strategically Use Data</a:t>
            </a:r>
          </a:p>
        </p:txBody>
      </p:sp>
    </p:spTree>
    <p:custDataLst>
      <p:tags r:id="rId1"/>
    </p:custDataLst>
    <p:extLst>
      <p:ext uri="{BB962C8B-B14F-4D97-AF65-F5344CB8AC3E}">
        <p14:creationId xmlns:p14="http://schemas.microsoft.com/office/powerpoint/2010/main" val="4032063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5.1: Classroom Planning</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Let’s develop practical ideas for how a classroom report can inform your planning and instruction! </a:t>
            </a:r>
          </a:p>
          <a:p>
            <a:pPr>
              <a:buFont typeface="Arial" panose="020B0604020202020204" pitchFamily="34" charset="0"/>
              <a:buChar char="•"/>
            </a:pPr>
            <a:r>
              <a:rPr lang="en-US" dirty="0"/>
              <a:t>Work with a partner. Review the Classroom Report and then complete the Classroom Planning questions</a:t>
            </a:r>
          </a:p>
          <a:p>
            <a:pPr>
              <a:buFont typeface="Arial" panose="020B0604020202020204" pitchFamily="34" charset="0"/>
              <a:buChar char="•"/>
            </a:pPr>
            <a:r>
              <a:rPr lang="en-US" dirty="0"/>
              <a:t>Consider how you would use the data to inform instruction and plan next steps for your classroom.</a:t>
            </a:r>
          </a:p>
        </p:txBody>
      </p:sp>
    </p:spTree>
    <p:custDataLst>
      <p:tags r:id="rId1"/>
    </p:custDataLst>
    <p:extLst>
      <p:ext uri="{BB962C8B-B14F-4D97-AF65-F5344CB8AC3E}">
        <p14:creationId xmlns:p14="http://schemas.microsoft.com/office/powerpoint/2010/main" val="4212616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5.1: Classroom Planning</a:t>
            </a:r>
          </a:p>
        </p:txBody>
      </p:sp>
      <p:pic>
        <p:nvPicPr>
          <p:cNvPr id="4" name="Content Placeholder 4" descr="Strategically Use Data">
            <a:extLst>
              <a:ext uri="{FF2B5EF4-FFF2-40B4-BE49-F238E27FC236}">
                <a16:creationId xmlns:a16="http://schemas.microsoft.com/office/drawing/2014/main" id="{628B7B8A-24AB-4D4F-A5AE-60CFF42DECE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9443" y="1557400"/>
            <a:ext cx="8765867" cy="4953127"/>
          </a:xfrm>
        </p:spPr>
      </p:pic>
    </p:spTree>
    <p:custDataLst>
      <p:tags r:id="rId1"/>
    </p:custDataLst>
    <p:extLst>
      <p:ext uri="{BB962C8B-B14F-4D97-AF65-F5344CB8AC3E}">
        <p14:creationId xmlns:p14="http://schemas.microsoft.com/office/powerpoint/2010/main" val="344689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5.1: Classroom Planning</a:t>
            </a:r>
          </a:p>
        </p:txBody>
      </p:sp>
      <p:sp>
        <p:nvSpPr>
          <p:cNvPr id="5" name="Content Placeholder 4">
            <a:extLst>
              <a:ext uri="{FF2B5EF4-FFF2-40B4-BE49-F238E27FC236}">
                <a16:creationId xmlns:a16="http://schemas.microsoft.com/office/drawing/2014/main" id="{F0BECAFB-A0C2-44AE-B4DC-9CDC054A9CB0}"/>
              </a:ext>
            </a:extLst>
          </p:cNvPr>
          <p:cNvSpPr>
            <a:spLocks noGrp="1"/>
          </p:cNvSpPr>
          <p:nvPr>
            <p:ph idx="1"/>
          </p:nvPr>
        </p:nvSpPr>
        <p:spPr/>
        <p:txBody>
          <a:bodyPr>
            <a:normAutofit fontScale="92500" lnSpcReduction="20000"/>
          </a:bodyPr>
          <a:lstStyle/>
          <a:p>
            <a:pPr marL="0" indent="0">
              <a:buNone/>
            </a:pPr>
            <a:r>
              <a:rPr lang="en-US" dirty="0"/>
              <a:t>Answer the following questions using your Classroom Report</a:t>
            </a:r>
          </a:p>
          <a:p>
            <a:pPr marL="0" indent="0">
              <a:buNone/>
            </a:pPr>
            <a:endParaRPr lang="en-US" dirty="0"/>
          </a:p>
          <a:p>
            <a:pPr marL="514350" indent="-514350">
              <a:buAutoNum type="arabicPeriod"/>
            </a:pPr>
            <a:r>
              <a:rPr lang="en-US" dirty="0"/>
              <a:t>What is the range of skill levels of the children? </a:t>
            </a:r>
          </a:p>
          <a:p>
            <a:pPr marL="514350" indent="-514350">
              <a:buAutoNum type="arabicPeriod"/>
            </a:pPr>
            <a:r>
              <a:rPr lang="en-US" dirty="0"/>
              <a:t>How would you differentiate instruction for your children based on their skill levels? Consider: </a:t>
            </a:r>
          </a:p>
          <a:p>
            <a:pPr marL="800100" lvl="1" indent="-457200">
              <a:buAutoNum type="alphaLcPeriod"/>
            </a:pPr>
            <a:r>
              <a:rPr lang="en-US" dirty="0"/>
              <a:t>How to group children</a:t>
            </a:r>
          </a:p>
          <a:p>
            <a:pPr marL="800100" lvl="1" indent="-457200">
              <a:buAutoNum type="alphaLcPeriod"/>
            </a:pPr>
            <a:r>
              <a:rPr lang="en-US" dirty="0"/>
              <a:t>What times of the day to plan instruction</a:t>
            </a:r>
          </a:p>
          <a:p>
            <a:pPr marL="800100" lvl="1" indent="-457200">
              <a:buAutoNum type="alphaLcPeriod"/>
            </a:pPr>
            <a:r>
              <a:rPr lang="en-US" dirty="0"/>
              <a:t>What specific activities to provide to address children’s needs. </a:t>
            </a:r>
          </a:p>
          <a:p>
            <a:pPr marL="800100" lvl="1" indent="-457200">
              <a:buAutoNum type="alphaLcPeriod"/>
            </a:pPr>
            <a:r>
              <a:rPr lang="en-US" dirty="0"/>
              <a:t>What types of instruction to use (e.g., modeling the skill, providing opportunities to practice with support, providing specific feedback) </a:t>
            </a:r>
          </a:p>
          <a:p>
            <a:endParaRPr lang="en-US" dirty="0"/>
          </a:p>
        </p:txBody>
      </p:sp>
    </p:spTree>
    <p:custDataLst>
      <p:tags r:id="rId1"/>
    </p:custDataLst>
    <p:extLst>
      <p:ext uri="{BB962C8B-B14F-4D97-AF65-F5344CB8AC3E}">
        <p14:creationId xmlns:p14="http://schemas.microsoft.com/office/powerpoint/2010/main" val="2132517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5.2: Child Planning</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Working individually, review the individual child report. </a:t>
            </a:r>
          </a:p>
          <a:p>
            <a:pPr>
              <a:buFont typeface="Arial" panose="020B0604020202020204" pitchFamily="34" charset="0"/>
              <a:buChar char="•"/>
            </a:pPr>
            <a:r>
              <a:rPr lang="en-US" dirty="0"/>
              <a:t>Choose 2 constructs to focus on and then answer the questions found on the next slide. </a:t>
            </a:r>
          </a:p>
          <a:p>
            <a:pPr>
              <a:buFont typeface="Arial" panose="020B0604020202020204" pitchFamily="34" charset="0"/>
              <a:buChar char="•"/>
            </a:pPr>
            <a:r>
              <a:rPr lang="en-US" dirty="0"/>
              <a:t>After you complete your plan, get with a partner. Read each other’s plans and share additional ideas about your plans with each other. </a:t>
            </a:r>
          </a:p>
        </p:txBody>
      </p:sp>
    </p:spTree>
    <p:custDataLst>
      <p:tags r:id="rId1"/>
    </p:custDataLst>
    <p:extLst>
      <p:ext uri="{BB962C8B-B14F-4D97-AF65-F5344CB8AC3E}">
        <p14:creationId xmlns:p14="http://schemas.microsoft.com/office/powerpoint/2010/main" val="290685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solidFill>
                  <a:schemeClr val="bg1">
                    <a:lumMod val="95000"/>
                  </a:schemeClr>
                </a:solidFill>
              </a:rPr>
              <a:t>S</a:t>
            </a:r>
            <a:r>
              <a:rPr lang="en-US" dirty="0">
                <a:solidFill>
                  <a:schemeClr val="bg1">
                    <a:lumMod val="95000"/>
                  </a:schemeClr>
                </a:solidFill>
              </a:rPr>
              <a:t>trategically Use Data</a:t>
            </a:r>
          </a:p>
        </p:txBody>
      </p:sp>
      <p:pic>
        <p:nvPicPr>
          <p:cNvPr id="4" name="Content Placeholder 3" descr="Use data"/>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176610" y="1825625"/>
            <a:ext cx="4790779" cy="4351338"/>
          </a:xfrm>
        </p:spPr>
      </p:pic>
    </p:spTree>
    <p:custDataLst>
      <p:tags r:id="rId1"/>
    </p:custDataLst>
    <p:extLst>
      <p:ext uri="{BB962C8B-B14F-4D97-AF65-F5344CB8AC3E}">
        <p14:creationId xmlns:p14="http://schemas.microsoft.com/office/powerpoint/2010/main" val="34309196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Activity 5.2: Child Planning</a:t>
            </a:r>
          </a:p>
        </p:txBody>
      </p:sp>
      <p:sp>
        <p:nvSpPr>
          <p:cNvPr id="3" name="Content Placeholder 2"/>
          <p:cNvSpPr>
            <a:spLocks noGrp="1"/>
          </p:cNvSpPr>
          <p:nvPr>
            <p:ph idx="1"/>
          </p:nvPr>
        </p:nvSpPr>
        <p:spPr/>
        <p:txBody>
          <a:bodyPr>
            <a:normAutofit/>
          </a:bodyPr>
          <a:lstStyle/>
          <a:p>
            <a:pPr marL="0" indent="0">
              <a:buNone/>
            </a:pPr>
            <a:r>
              <a:rPr lang="en-US" dirty="0"/>
              <a:t>Answer the following questions using your classroom report. </a:t>
            </a:r>
          </a:p>
          <a:p>
            <a:pPr marL="0" indent="0">
              <a:buNone/>
            </a:pPr>
            <a:endParaRPr lang="en-US" dirty="0"/>
          </a:p>
          <a:p>
            <a:pPr marL="514350" indent="-514350">
              <a:buFont typeface="+mj-lt"/>
              <a:buAutoNum type="arabicPeriod"/>
            </a:pPr>
            <a:r>
              <a:rPr lang="en-US" dirty="0"/>
              <a:t>What two constructs did you select? </a:t>
            </a:r>
          </a:p>
          <a:p>
            <a:pPr marL="514350" indent="-514350">
              <a:buFont typeface="+mj-lt"/>
              <a:buAutoNum type="arabicPeriod"/>
            </a:pPr>
            <a:r>
              <a:rPr lang="en-US" dirty="0"/>
              <a:t>What are the next steps for this child (for each construct)? </a:t>
            </a:r>
          </a:p>
          <a:p>
            <a:pPr marL="514350" indent="-514350">
              <a:buFont typeface="+mj-lt"/>
              <a:buAutoNum type="arabicPeriod"/>
            </a:pPr>
            <a:r>
              <a:rPr lang="en-US" dirty="0"/>
              <a:t>Based on your response to the question above (#2), what specific strategies could be used to help the child develop the skills in these progressions? </a:t>
            </a:r>
          </a:p>
          <a:p>
            <a:endParaRPr lang="en-US" dirty="0"/>
          </a:p>
        </p:txBody>
      </p:sp>
    </p:spTree>
    <p:custDataLst>
      <p:tags r:id="rId1"/>
    </p:custDataLst>
    <p:extLst>
      <p:ext uri="{BB962C8B-B14F-4D97-AF65-F5344CB8AC3E}">
        <p14:creationId xmlns:p14="http://schemas.microsoft.com/office/powerpoint/2010/main" val="4256294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Activities 5.1-5.2 Strategically Using Data</a:t>
            </a:r>
          </a:p>
        </p:txBody>
      </p:sp>
      <p:sp>
        <p:nvSpPr>
          <p:cNvPr id="3" name="Content Placeholder 2"/>
          <p:cNvSpPr>
            <a:spLocks noGrp="1"/>
          </p:cNvSpPr>
          <p:nvPr>
            <p:ph idx="1"/>
          </p:nvPr>
        </p:nvSpPr>
        <p:spPr/>
        <p:txBody>
          <a:bodyPr>
            <a:normAutofit/>
          </a:bodyPr>
          <a:lstStyle/>
          <a:p>
            <a:pPr marL="0" indent="0">
              <a:buNone/>
            </a:pPr>
            <a:r>
              <a:rPr lang="en-US" b="1" dirty="0"/>
              <a:t>Activity Debrief</a:t>
            </a:r>
          </a:p>
          <a:p>
            <a:pPr marL="290513" indent="-290513">
              <a:buFont typeface="Arial" panose="020B0604020202020204" pitchFamily="34" charset="0"/>
              <a:buChar char="•"/>
            </a:pPr>
            <a:r>
              <a:rPr lang="en-US" dirty="0"/>
              <a:t>How do you currently use data in your school/classrooms? How does the K-3 Formative Assessment Process fit in? </a:t>
            </a:r>
          </a:p>
          <a:p>
            <a:pPr marL="231775" indent="-231775">
              <a:buFont typeface="Arial" panose="020B0604020202020204" pitchFamily="34" charset="0"/>
              <a:buChar char="•"/>
            </a:pPr>
            <a:endParaRPr lang="en-US" sz="1100" dirty="0"/>
          </a:p>
          <a:p>
            <a:pPr marL="231775" indent="-231775">
              <a:buFont typeface="Arial" panose="020B0604020202020204" pitchFamily="34" charset="0"/>
              <a:buChar char="•"/>
            </a:pPr>
            <a:r>
              <a:rPr lang="en-US" dirty="0"/>
              <a:t>How would you use these reports in your classroom?</a:t>
            </a:r>
          </a:p>
          <a:p>
            <a:pPr marL="574675" lvl="1" indent="-231775">
              <a:buFont typeface="Arial" panose="020B0604020202020204" pitchFamily="34" charset="0"/>
              <a:buChar char="•"/>
            </a:pPr>
            <a:r>
              <a:rPr lang="en-US" dirty="0"/>
              <a:t>Is there another way you would like to see the data displayed?</a:t>
            </a:r>
          </a:p>
          <a:p>
            <a:pPr marL="342900" lvl="1" indent="0">
              <a:buNone/>
            </a:pPr>
            <a:endParaRPr lang="en-US" sz="1100" dirty="0"/>
          </a:p>
          <a:p>
            <a:pPr marL="231775" indent="-231775">
              <a:buFont typeface="Arial" panose="020B0604020202020204" pitchFamily="34" charset="0"/>
              <a:buChar char="•"/>
            </a:pPr>
            <a:r>
              <a:rPr lang="en-US" dirty="0"/>
              <a:t> How does this step relate to the “Get a Plan” step?</a:t>
            </a:r>
          </a:p>
        </p:txBody>
      </p:sp>
    </p:spTree>
    <p:custDataLst>
      <p:tags r:id="rId1"/>
    </p:custDataLst>
    <p:extLst>
      <p:ext uri="{BB962C8B-B14F-4D97-AF65-F5344CB8AC3E}">
        <p14:creationId xmlns:p14="http://schemas.microsoft.com/office/powerpoint/2010/main" val="8995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95000"/>
                  </a:schemeClr>
                </a:solidFill>
              </a:rPr>
              <a:t>GLASS</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sz="3600" b="1" dirty="0"/>
              <a:t> G</a:t>
            </a:r>
            <a:r>
              <a:rPr lang="en-US" dirty="0"/>
              <a:t>et a plan</a:t>
            </a:r>
          </a:p>
          <a:p>
            <a:pPr>
              <a:buFont typeface="Arial" panose="020B0604020202020204" pitchFamily="34" charset="0"/>
              <a:buChar char="•"/>
            </a:pPr>
            <a:r>
              <a:rPr lang="en-US" sz="3600" b="1" dirty="0"/>
              <a:t> L</a:t>
            </a:r>
            <a:r>
              <a:rPr lang="en-US" dirty="0"/>
              <a:t>ook for and gather evidence</a:t>
            </a:r>
          </a:p>
          <a:p>
            <a:pPr>
              <a:buFont typeface="Arial" panose="020B0604020202020204" pitchFamily="34" charset="0"/>
              <a:buChar char="•"/>
            </a:pPr>
            <a:r>
              <a:rPr lang="en-US" sz="3600" b="1" dirty="0"/>
              <a:t> A</a:t>
            </a:r>
            <a:r>
              <a:rPr lang="en-US" dirty="0"/>
              <a:t>ssign a learning status</a:t>
            </a:r>
          </a:p>
          <a:p>
            <a:pPr>
              <a:buFont typeface="Arial" panose="020B0604020202020204" pitchFamily="34" charset="0"/>
              <a:buChar char="•"/>
            </a:pPr>
            <a:r>
              <a:rPr lang="en-US" sz="3600" b="1" dirty="0"/>
              <a:t> S</a:t>
            </a:r>
            <a:r>
              <a:rPr lang="en-US" dirty="0"/>
              <a:t>ummarize the status</a:t>
            </a:r>
          </a:p>
          <a:p>
            <a:pPr>
              <a:buFont typeface="Arial" panose="020B0604020202020204" pitchFamily="34" charset="0"/>
              <a:buChar char="•"/>
            </a:pPr>
            <a:r>
              <a:rPr lang="en-US" sz="3600" b="1" dirty="0"/>
              <a:t> S</a:t>
            </a:r>
            <a:r>
              <a:rPr lang="en-US" dirty="0"/>
              <a:t>trategically use data</a:t>
            </a:r>
          </a:p>
        </p:txBody>
      </p:sp>
      <p:pic>
        <p:nvPicPr>
          <p:cNvPr id="7" name="Picture 6" descr="Magnifying Glas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6936" y="1959872"/>
            <a:ext cx="4495169" cy="4082843"/>
          </a:xfrm>
          <a:prstGeom prst="rect">
            <a:avLst/>
          </a:prstGeom>
        </p:spPr>
      </p:pic>
    </p:spTree>
    <p:custDataLst>
      <p:tags r:id="rId1"/>
    </p:custDataLst>
    <p:extLst>
      <p:ext uri="{BB962C8B-B14F-4D97-AF65-F5344CB8AC3E}">
        <p14:creationId xmlns:p14="http://schemas.microsoft.com/office/powerpoint/2010/main" val="245341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Incorporating the K-3 Formative Assessment</a:t>
            </a:r>
          </a:p>
        </p:txBody>
      </p:sp>
      <p:pic>
        <p:nvPicPr>
          <p:cNvPr id="3" name="Picture 2" descr="Incorporating the K-3 Formative Assessment">
            <a:hlinkClick r:id="rId4"/>
          </p:cNvPr>
          <p:cNvPicPr>
            <a:picLocks noChangeAspect="1"/>
          </p:cNvPicPr>
          <p:nvPr/>
        </p:nvPicPr>
        <p:blipFill>
          <a:blip r:embed="rId5"/>
          <a:stretch>
            <a:fillRect/>
          </a:stretch>
        </p:blipFill>
        <p:spPr>
          <a:xfrm>
            <a:off x="899160" y="2073004"/>
            <a:ext cx="7365682" cy="3702003"/>
          </a:xfrm>
          <a:prstGeom prst="rect">
            <a:avLst/>
          </a:prstGeom>
        </p:spPr>
      </p:pic>
    </p:spTree>
    <p:custDataLst>
      <p:tags r:id="rId1"/>
    </p:custDataLst>
    <p:extLst>
      <p:ext uri="{BB962C8B-B14F-4D97-AF65-F5344CB8AC3E}">
        <p14:creationId xmlns:p14="http://schemas.microsoft.com/office/powerpoint/2010/main" val="333530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72" y="3314192"/>
            <a:ext cx="7886700" cy="833756"/>
          </a:xfrm>
        </p:spPr>
        <p:txBody>
          <a:bodyPr>
            <a:normAutofit fontScale="90000"/>
          </a:bodyPr>
          <a:lstStyle/>
          <a:p>
            <a:r>
              <a:rPr lang="en-US" dirty="0"/>
              <a:t/>
            </a:r>
            <a:br>
              <a:rPr lang="en-US" dirty="0"/>
            </a:br>
            <a:r>
              <a:rPr lang="en-US" dirty="0"/>
              <a:t>K-3 Formative Assessment Process Topic #1: Get a Plan</a:t>
            </a:r>
          </a:p>
        </p:txBody>
      </p:sp>
    </p:spTree>
    <p:custDataLst>
      <p:tags r:id="rId1"/>
    </p:custDataLst>
    <p:extLst>
      <p:ext uri="{BB962C8B-B14F-4D97-AF65-F5344CB8AC3E}">
        <p14:creationId xmlns:p14="http://schemas.microsoft.com/office/powerpoint/2010/main" val="2398724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K3-FAC_02.29.16">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3-FAC_02.29.16" id="{65DCCEB9-2862-467E-B8D1-D154168BF07E}" vid="{D566F5A5-3EC9-4E3C-9FB6-178403AFAB64}"/>
    </a:ext>
  </a:extLst>
</a:theme>
</file>

<file path=ppt/theme/theme2.xml><?xml version="1.0" encoding="utf-8"?>
<a:theme xmlns:a="http://schemas.openxmlformats.org/drawingml/2006/main" name="1_K3-FAC_02.29.16">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3-FAC_02.29.16" id="{65DCCEB9-2862-467E-B8D1-D154168BF07E}" vid="{D566F5A5-3EC9-4E3C-9FB6-178403AFAB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2019-08-27T07:00:00+00:00</Remediation_x0020_Date>
    <Estimated_x0020_Creation_x0020_Date xmlns="826a7eb6-1fc1-4229-aedf-6a10bdcdc31e" xsi:nil="true"/>
    <Priority xmlns="826a7eb6-1fc1-4229-aedf-6a10bdcdc31e">New</Priority>
  </documentManagement>
</p:properties>
</file>

<file path=customXml/itemProps1.xml><?xml version="1.0" encoding="utf-8"?>
<ds:datastoreItem xmlns:ds="http://schemas.openxmlformats.org/officeDocument/2006/customXml" ds:itemID="{91147A51-5DED-4476-8A97-FFF74BFE3F77}"/>
</file>

<file path=customXml/itemProps2.xml><?xml version="1.0" encoding="utf-8"?>
<ds:datastoreItem xmlns:ds="http://schemas.openxmlformats.org/officeDocument/2006/customXml" ds:itemID="{2FD59C4C-2F56-45DD-9C6C-88B2ACE8A251}"/>
</file>

<file path=customXml/itemProps3.xml><?xml version="1.0" encoding="utf-8"?>
<ds:datastoreItem xmlns:ds="http://schemas.openxmlformats.org/officeDocument/2006/customXml" ds:itemID="{F489E4DB-9488-43F1-B4BA-001729822A38}"/>
</file>

<file path=docProps/app.xml><?xml version="1.0" encoding="utf-8"?>
<Properties xmlns="http://schemas.openxmlformats.org/officeDocument/2006/extended-properties" xmlns:vt="http://schemas.openxmlformats.org/officeDocument/2006/docPropsVTypes">
  <Template>K3-FAC</Template>
  <TotalTime>13685</TotalTime>
  <Words>4514</Words>
  <Application>Microsoft Office PowerPoint</Application>
  <PresentationFormat>On-screen Show (4:3)</PresentationFormat>
  <Paragraphs>422</Paragraphs>
  <Slides>61</Slides>
  <Notes>61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61</vt:i4>
      </vt:variant>
    </vt:vector>
  </HeadingPairs>
  <TitlesOfParts>
    <vt:vector size="67" baseType="lpstr">
      <vt:lpstr>Arial</vt:lpstr>
      <vt:lpstr>Bodoni MT Black</vt:lpstr>
      <vt:lpstr>Calibri</vt:lpstr>
      <vt:lpstr>Wingdings</vt:lpstr>
      <vt:lpstr>K3-FAC_02.29.16</vt:lpstr>
      <vt:lpstr>1_K3-FAC_02.29.16</vt:lpstr>
      <vt:lpstr>K-3 Formative Assessment Process</vt:lpstr>
      <vt:lpstr>Get a Plan</vt:lpstr>
      <vt:lpstr>Look for &amp; Gather Evidence</vt:lpstr>
      <vt:lpstr>Assign a Learning Status</vt:lpstr>
      <vt:lpstr>Summarize the Status</vt:lpstr>
      <vt:lpstr>Strategically Use Data</vt:lpstr>
      <vt:lpstr>GLASS</vt:lpstr>
      <vt:lpstr>Incorporating the K-3 Formative Assessment</vt:lpstr>
      <vt:lpstr> K-3 Formative Assessment Process Topic #1: Get a Plan</vt:lpstr>
      <vt:lpstr>Get a Plan</vt:lpstr>
      <vt:lpstr>Why is a Plan Important?</vt:lpstr>
      <vt:lpstr>Planning Components</vt:lpstr>
      <vt:lpstr>Using a Weekly Plan</vt:lpstr>
      <vt:lpstr>Using a Weekly Plan: Template</vt:lpstr>
      <vt:lpstr>Using a Weekly Plan: Example</vt:lpstr>
      <vt:lpstr>Building Assessment Opportunities into Your Day</vt:lpstr>
      <vt:lpstr>Building Assessment Opportunities into Your Day</vt:lpstr>
      <vt:lpstr>Activity 1.1: Get a Plan</vt:lpstr>
      <vt:lpstr>Activity 1.1: Get a Plan - Debrief</vt:lpstr>
      <vt:lpstr>K-3 Formative Assessment Process Topic #2: Look for and Gather Evidence</vt:lpstr>
      <vt:lpstr>Look for and Gather Evidence</vt:lpstr>
      <vt:lpstr>Observation</vt:lpstr>
      <vt:lpstr>The Power of Observation</vt:lpstr>
      <vt:lpstr>Using the Assessment as a Lens</vt:lpstr>
      <vt:lpstr>Activity 2.1: The Power of Observation</vt:lpstr>
      <vt:lpstr>Activity 2.1: Power of Observation -  Observation 1</vt:lpstr>
      <vt:lpstr>Activity 2.1: Power of Observation -  Observation 2</vt:lpstr>
      <vt:lpstr>Activity 2.1: Power of Observation - Observation 2</vt:lpstr>
      <vt:lpstr>Activity 2.1: Power of Observation -  Observation 3</vt:lpstr>
      <vt:lpstr>Activity 2.1: Power of Observation -  Observation 3</vt:lpstr>
      <vt:lpstr>Activity 2.1: Power of Observation -   Video Debrief</vt:lpstr>
      <vt:lpstr>Power of Observation:  Takeaway Messages</vt:lpstr>
      <vt:lpstr>Utilizing Observations</vt:lpstr>
      <vt:lpstr>Turning Observations into Documentation</vt:lpstr>
      <vt:lpstr>High-Quality Documentation:  Five Components </vt:lpstr>
      <vt:lpstr>High-Quality Documentation: Component 1 </vt:lpstr>
      <vt:lpstr>High-Quality Documentation: Component 2 </vt:lpstr>
      <vt:lpstr>High-Quality Documentation: Component 3 </vt:lpstr>
      <vt:lpstr>High-Quality Documentation: Component 4 </vt:lpstr>
      <vt:lpstr>High-Quality Documentation: Component 5 </vt:lpstr>
      <vt:lpstr>Activities 2.2 &amp; 2.3 - Let’s Practice!</vt:lpstr>
      <vt:lpstr>Activities 2.2 &amp; 2.3: Debrief</vt:lpstr>
      <vt:lpstr> K-3 Formative Assessment Process Topic #3: Assign a Learning Status</vt:lpstr>
      <vt:lpstr>Activity 3.1: Assign a Learning Status</vt:lpstr>
      <vt:lpstr>Activity 3.2: Match the Skill</vt:lpstr>
      <vt:lpstr>Activity 3.2: Match the Skill</vt:lpstr>
      <vt:lpstr>Activities 3.1 &amp; 3.2</vt:lpstr>
      <vt:lpstr> K-3 Formative Assessment Process Topic #4: Summarize the Status</vt:lpstr>
      <vt:lpstr>Activity 4.1: Summarize the Status</vt:lpstr>
      <vt:lpstr>Activity 4.1: Summarize the Status</vt:lpstr>
      <vt:lpstr>Activity 4.1: Summarize the Status</vt:lpstr>
      <vt:lpstr>Activity 4.1: Summarize the Status</vt:lpstr>
      <vt:lpstr>Activity 4.1: Summarize the Status</vt:lpstr>
      <vt:lpstr>Activity 4.1 Summarizing a Status</vt:lpstr>
      <vt:lpstr> K-3 Formative Assessment Process Topic #5: Strategically Use Data</vt:lpstr>
      <vt:lpstr>Activity 5.1: Classroom Planning</vt:lpstr>
      <vt:lpstr>Activity 5.1: Classroom Planning</vt:lpstr>
      <vt:lpstr>Activity 5.1: Classroom Planning</vt:lpstr>
      <vt:lpstr>Activity 5.2: Child Planning</vt:lpstr>
      <vt:lpstr>Activity 5.2: Child Planning</vt:lpstr>
      <vt:lpstr>Activities 5.1-5.2 Strategically Using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K-3 Formative Assessment Winter Pilot Training</dc:title>
  <dc:creator>Jessica Hardy</dc:creator>
  <cp:lastModifiedBy>LEDOUX Renee - ODE</cp:lastModifiedBy>
  <cp:revision>228</cp:revision>
  <dcterms:created xsi:type="dcterms:W3CDTF">2015-12-10T15:37:11Z</dcterms:created>
  <dcterms:modified xsi:type="dcterms:W3CDTF">2019-08-27T17:23:00Z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