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 id="2147483686" r:id="rId6"/>
  </p:sldMasterIdLst>
  <p:notesMasterIdLst>
    <p:notesMasterId r:id="rId52"/>
  </p:notesMasterIdLst>
  <p:handoutMasterIdLst>
    <p:handoutMasterId r:id="rId53"/>
  </p:handoutMasterIdLst>
  <p:sldIdLst>
    <p:sldId id="346" r:id="rId7"/>
    <p:sldId id="787" r:id="rId8"/>
    <p:sldId id="689" r:id="rId9"/>
    <p:sldId id="690" r:id="rId10"/>
    <p:sldId id="751" r:id="rId11"/>
    <p:sldId id="752" r:id="rId12"/>
    <p:sldId id="636" r:id="rId13"/>
    <p:sldId id="691" r:id="rId14"/>
    <p:sldId id="693" r:id="rId15"/>
    <p:sldId id="778" r:id="rId16"/>
    <p:sldId id="637" r:id="rId17"/>
    <p:sldId id="712" r:id="rId18"/>
    <p:sldId id="780" r:id="rId19"/>
    <p:sldId id="781" r:id="rId20"/>
    <p:sldId id="635" r:id="rId21"/>
    <p:sldId id="699" r:id="rId22"/>
    <p:sldId id="646" r:id="rId23"/>
    <p:sldId id="694" r:id="rId24"/>
    <p:sldId id="647" r:id="rId25"/>
    <p:sldId id="650" r:id="rId26"/>
    <p:sldId id="648" r:id="rId27"/>
    <p:sldId id="649" r:id="rId28"/>
    <p:sldId id="782" r:id="rId29"/>
    <p:sldId id="696" r:id="rId30"/>
    <p:sldId id="799" r:id="rId31"/>
    <p:sldId id="800" r:id="rId32"/>
    <p:sldId id="801" r:id="rId33"/>
    <p:sldId id="790" r:id="rId34"/>
    <p:sldId id="709" r:id="rId35"/>
    <p:sldId id="700" r:id="rId36"/>
    <p:sldId id="701" r:id="rId37"/>
    <p:sldId id="702" r:id="rId38"/>
    <p:sldId id="639" r:id="rId39"/>
    <p:sldId id="613" r:id="rId40"/>
    <p:sldId id="640" r:id="rId41"/>
    <p:sldId id="654" r:id="rId42"/>
    <p:sldId id="710" r:id="rId43"/>
    <p:sldId id="703" r:id="rId44"/>
    <p:sldId id="642" r:id="rId45"/>
    <p:sldId id="705" r:id="rId46"/>
    <p:sldId id="739" r:id="rId47"/>
    <p:sldId id="711" r:id="rId48"/>
    <p:sldId id="714" r:id="rId49"/>
    <p:sldId id="708" r:id="rId50"/>
    <p:sldId id="657" r:id="rId51"/>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zanne" initials="SR" lastIdx="9" clrIdx="0"/>
  <p:cmAuthor id="1" name="Kathy Hebbeler" initials="KH"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C5E"/>
    <a:srgbClr val="006C31"/>
    <a:srgbClr val="F3C467"/>
    <a:srgbClr val="D5A801"/>
    <a:srgbClr val="009900"/>
    <a:srgbClr val="00CC99"/>
    <a:srgbClr val="66FF99"/>
    <a:srgbClr val="CC66FF"/>
    <a:srgbClr val="9999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78" autoAdjust="0"/>
    <p:restoredTop sz="75559" autoAdjust="0"/>
  </p:normalViewPr>
  <p:slideViewPr>
    <p:cSldViewPr>
      <p:cViewPr varScale="1">
        <p:scale>
          <a:sx n="91" d="100"/>
          <a:sy n="91" d="100"/>
        </p:scale>
        <p:origin x="200" y="20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7862"/>
    </p:cViewPr>
  </p:sorterViewPr>
  <p:notesViewPr>
    <p:cSldViewPr>
      <p:cViewPr varScale="1">
        <p:scale>
          <a:sx n="58" d="100"/>
          <a:sy n="58" d="100"/>
        </p:scale>
        <p:origin x="247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A87CD-6FC8-494D-B07C-1CB46AB059F4}" type="doc">
      <dgm:prSet loTypeId="urn:microsoft.com/office/officeart/2005/8/layout/venn1" loCatId="relationship" qsTypeId="urn:microsoft.com/office/officeart/2005/8/quickstyle/simple1" qsCatId="simple" csTypeId="urn:microsoft.com/office/officeart/2005/8/colors/accent1_2" csCatId="accent1" phldr="1"/>
      <dgm:spPr/>
    </dgm:pt>
    <dgm:pt modelId="{477E0CD1-23ED-4A77-842E-E068F8E2163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Approaches to Learning</a:t>
          </a:r>
        </a:p>
      </dgm:t>
    </dgm:pt>
    <dgm:pt modelId="{548B8DC2-2F74-4396-BECF-95E55BA73BAA}" type="parTrans" cxnId="{10B6B7B1-A26D-4BED-A5A9-6545C04C5F78}">
      <dgm:prSet/>
      <dgm:spPr/>
      <dgm:t>
        <a:bodyPr/>
        <a:lstStyle/>
        <a:p>
          <a:endParaRPr lang="en-US"/>
        </a:p>
      </dgm:t>
    </dgm:pt>
    <dgm:pt modelId="{04728F4A-19C5-499B-A4FE-4D3BC8C602D3}" type="sibTrans" cxnId="{10B6B7B1-A26D-4BED-A5A9-6545C04C5F78}">
      <dgm:prSet/>
      <dgm:spPr/>
      <dgm:t>
        <a:bodyPr/>
        <a:lstStyle/>
        <a:p>
          <a:endParaRPr lang="en-US"/>
        </a:p>
      </dgm:t>
    </dgm:pt>
    <dgm:pt modelId="{6E7F49E7-FB82-4939-98C0-938CC50F9EA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Cognitive Development</a:t>
          </a:r>
        </a:p>
      </dgm:t>
    </dgm:pt>
    <dgm:pt modelId="{754C7C69-1894-4B0E-A49B-6B6328E028BE}" type="parTrans" cxnId="{C772C1A8-0FFE-46E5-A34A-9E319C952C40}">
      <dgm:prSet/>
      <dgm:spPr/>
      <dgm:t>
        <a:bodyPr/>
        <a:lstStyle/>
        <a:p>
          <a:endParaRPr lang="en-US"/>
        </a:p>
      </dgm:t>
    </dgm:pt>
    <dgm:pt modelId="{A5DD1ADD-C57E-4E88-969C-C88382C51944}" type="sibTrans" cxnId="{C772C1A8-0FFE-46E5-A34A-9E319C952C40}">
      <dgm:prSet/>
      <dgm:spPr/>
      <dgm:t>
        <a:bodyPr/>
        <a:lstStyle/>
        <a:p>
          <a:endParaRPr lang="en-US"/>
        </a:p>
      </dgm:t>
    </dgm:pt>
    <dgm:pt modelId="{5F772FE1-A093-4B44-A798-58D6BDBA60BC}">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Verdana" charset="0"/>
            </a:rPr>
            <a:t>Language </a:t>
          </a:r>
          <a:r>
            <a:rPr kumimoji="0" lang="en-US" sz="1600" b="1" i="0" u="none" strike="noStrike" cap="none" normalizeH="0" baseline="0" dirty="0">
              <a:ln>
                <a:noFill/>
              </a:ln>
              <a:solidFill>
                <a:schemeClr val="tx1"/>
              </a:solidFill>
              <a:effectLst/>
              <a:latin typeface="Verdana" charset="0"/>
            </a:rPr>
            <a:t>Development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Verdana" charset="0"/>
            </a:rPr>
            <a:t>&amp; Communication</a:t>
          </a:r>
        </a:p>
      </dgm:t>
    </dgm:pt>
    <dgm:pt modelId="{1623931A-9986-498B-AFB7-A2D355DC6394}" type="parTrans" cxnId="{4065F2F4-5930-4F1C-AA9F-38133458DD0E}">
      <dgm:prSet/>
      <dgm:spPr/>
      <dgm:t>
        <a:bodyPr/>
        <a:lstStyle/>
        <a:p>
          <a:endParaRPr lang="en-US"/>
        </a:p>
      </dgm:t>
    </dgm:pt>
    <dgm:pt modelId="{1AB0698E-1F77-4899-B0A5-0270128FD25C}" type="sibTrans" cxnId="{4065F2F4-5930-4F1C-AA9F-38133458DD0E}">
      <dgm:prSet/>
      <dgm:spPr/>
      <dgm:t>
        <a:bodyPr/>
        <a:lstStyle/>
        <a:p>
          <a:endParaRPr lang="en-US"/>
        </a:p>
      </dgm:t>
    </dgm:pt>
    <dgm:pt modelId="{2A78C6BB-0C6E-4100-A327-11B723620F4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Physical/Motor Development</a:t>
          </a:r>
        </a:p>
      </dgm:t>
    </dgm:pt>
    <dgm:pt modelId="{FA449A15-B86F-496D-B4F9-5F24CFF111F4}" type="parTrans" cxnId="{CF12BD52-9C15-4B21-B3B6-EE11D693CD49}">
      <dgm:prSet/>
      <dgm:spPr/>
      <dgm:t>
        <a:bodyPr/>
        <a:lstStyle/>
        <a:p>
          <a:endParaRPr lang="en-US"/>
        </a:p>
      </dgm:t>
    </dgm:pt>
    <dgm:pt modelId="{7496BF80-100C-4377-AB49-47F31F8C6887}" type="sibTrans" cxnId="{CF12BD52-9C15-4B21-B3B6-EE11D693CD49}">
      <dgm:prSet/>
      <dgm:spPr/>
      <dgm:t>
        <a:bodyPr/>
        <a:lstStyle/>
        <a:p>
          <a:endParaRPr lang="en-US"/>
        </a:p>
      </dgm:t>
    </dgm:pt>
    <dgm:pt modelId="{CEEC8443-C06E-4B76-BAB7-DC61CC81A2E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Social-Emotional Development</a:t>
          </a:r>
        </a:p>
      </dgm:t>
    </dgm:pt>
    <dgm:pt modelId="{079CA424-4DD9-4101-9322-B02720DCE401}" type="parTrans" cxnId="{76CC6953-EC3E-4A16-B18C-25B2C4597504}">
      <dgm:prSet/>
      <dgm:spPr/>
      <dgm:t>
        <a:bodyPr/>
        <a:lstStyle/>
        <a:p>
          <a:endParaRPr lang="en-US"/>
        </a:p>
      </dgm:t>
    </dgm:pt>
    <dgm:pt modelId="{2EC95D57-FFD7-4224-B973-477EDACE59B0}" type="sibTrans" cxnId="{76CC6953-EC3E-4A16-B18C-25B2C4597504}">
      <dgm:prSet/>
      <dgm:spPr/>
      <dgm:t>
        <a:bodyPr/>
        <a:lstStyle/>
        <a:p>
          <a:endParaRPr lang="en-US"/>
        </a:p>
      </dgm:t>
    </dgm:pt>
    <dgm:pt modelId="{43F00A26-66C0-461C-9AF4-DACDD2432531}" type="pres">
      <dgm:prSet presAssocID="{77CA87CD-6FC8-494D-B07C-1CB46AB059F4}" presName="compositeShape" presStyleCnt="0">
        <dgm:presLayoutVars>
          <dgm:chMax val="7"/>
          <dgm:dir/>
          <dgm:resizeHandles val="exact"/>
        </dgm:presLayoutVars>
      </dgm:prSet>
      <dgm:spPr/>
    </dgm:pt>
    <dgm:pt modelId="{6572044C-E1C7-4AF4-800A-B5CCAE592383}" type="pres">
      <dgm:prSet presAssocID="{477E0CD1-23ED-4A77-842E-E068F8E2163C}" presName="circ1" presStyleLbl="vennNode1" presStyleIdx="0" presStyleCnt="5" custLinFactNeighborX="10982" custLinFactNeighborY="-23144"/>
      <dgm:spPr>
        <a:solidFill>
          <a:srgbClr val="7030A0">
            <a:alpha val="25000"/>
          </a:srgbClr>
        </a:solidFill>
      </dgm:spPr>
    </dgm:pt>
    <dgm:pt modelId="{12396A0C-D279-487B-84BD-568B47489632}" type="pres">
      <dgm:prSet presAssocID="{477E0CD1-23ED-4A77-842E-E068F8E2163C}" presName="circ1Tx" presStyleLbl="revTx" presStyleIdx="0" presStyleCnt="0" custLinFactNeighborX="9467" custLinFactNeighborY="8100">
        <dgm:presLayoutVars>
          <dgm:chMax val="0"/>
          <dgm:chPref val="0"/>
          <dgm:bulletEnabled val="1"/>
        </dgm:presLayoutVars>
      </dgm:prSet>
      <dgm:spPr/>
    </dgm:pt>
    <dgm:pt modelId="{3D0A7E5A-5161-42FF-9331-AB6219BBA369}" type="pres">
      <dgm:prSet presAssocID="{6E7F49E7-FB82-4939-98C0-938CC50F9EA3}" presName="circ2" presStyleLbl="vennNode1" presStyleIdx="1" presStyleCnt="5" custLinFactNeighborX="5000" custLinFactNeighborY="-832"/>
      <dgm:spPr>
        <a:solidFill>
          <a:srgbClr val="FFC000">
            <a:alpha val="25000"/>
          </a:srgbClr>
        </a:solidFill>
      </dgm:spPr>
    </dgm:pt>
    <dgm:pt modelId="{08E2B394-B970-4154-B199-C002A2F2479C}" type="pres">
      <dgm:prSet presAssocID="{6E7F49E7-FB82-4939-98C0-938CC50F9EA3}" presName="circ2Tx" presStyleLbl="revTx" presStyleIdx="0" presStyleCnt="0" custLinFactNeighborX="-7398" custLinFactNeighborY="-9327">
        <dgm:presLayoutVars>
          <dgm:chMax val="0"/>
          <dgm:chPref val="0"/>
          <dgm:bulletEnabled val="1"/>
        </dgm:presLayoutVars>
      </dgm:prSet>
      <dgm:spPr/>
    </dgm:pt>
    <dgm:pt modelId="{ACBDFB2C-FC02-4802-A3BB-480C764A6831}" type="pres">
      <dgm:prSet presAssocID="{5F772FE1-A093-4B44-A798-58D6BDBA60BC}" presName="circ3" presStyleLbl="vennNode1" presStyleIdx="2" presStyleCnt="5" custLinFactNeighborX="2204" custLinFactNeighborY="6373"/>
      <dgm:spPr>
        <a:solidFill>
          <a:srgbClr val="92D050">
            <a:alpha val="50000"/>
          </a:srgbClr>
        </a:solidFill>
      </dgm:spPr>
    </dgm:pt>
    <dgm:pt modelId="{3E5CCC3A-7035-4619-BE96-EA54A6A44DDC}" type="pres">
      <dgm:prSet presAssocID="{5F772FE1-A093-4B44-A798-58D6BDBA60BC}" presName="circ3Tx" presStyleLbl="revTx" presStyleIdx="0" presStyleCnt="0" custScaleX="137386" custScaleY="96079" custLinFactNeighborX="3286" custLinFactNeighborY="-20845">
        <dgm:presLayoutVars>
          <dgm:chMax val="0"/>
          <dgm:chPref val="0"/>
          <dgm:bulletEnabled val="1"/>
        </dgm:presLayoutVars>
      </dgm:prSet>
      <dgm:spPr/>
    </dgm:pt>
    <dgm:pt modelId="{4EBE378E-EA27-490F-AE83-BBA94DBFE06A}" type="pres">
      <dgm:prSet presAssocID="{2A78C6BB-0C6E-4100-A327-11B723620F4A}" presName="circ4" presStyleLbl="vennNode1" presStyleIdx="3" presStyleCnt="5" custLinFactNeighborX="-7033" custLinFactNeighborY="6373"/>
      <dgm:spPr>
        <a:solidFill>
          <a:schemeClr val="tx2">
            <a:lumMod val="50000"/>
            <a:lumOff val="50000"/>
            <a:alpha val="50000"/>
          </a:schemeClr>
        </a:solidFill>
      </dgm:spPr>
    </dgm:pt>
    <dgm:pt modelId="{7362EFDD-676F-4A72-B30A-1691939A4B0B}" type="pres">
      <dgm:prSet presAssocID="{2A78C6BB-0C6E-4100-A327-11B723620F4A}" presName="circ4Tx" presStyleLbl="revTx" presStyleIdx="0" presStyleCnt="0" custLinFactNeighborX="-1811" custLinFactNeighborY="-16327">
        <dgm:presLayoutVars>
          <dgm:chMax val="0"/>
          <dgm:chPref val="0"/>
          <dgm:bulletEnabled val="1"/>
        </dgm:presLayoutVars>
      </dgm:prSet>
      <dgm:spPr/>
    </dgm:pt>
    <dgm:pt modelId="{11627D23-C5E0-4EF5-B854-8A6D9ED97EF0}" type="pres">
      <dgm:prSet presAssocID="{CEEC8443-C06E-4B76-BAB7-DC61CC81A2ED}" presName="circ5" presStyleLbl="vennNode1" presStyleIdx="4" presStyleCnt="5" custLinFactNeighborX="-8961" custLinFactNeighborY="-29140"/>
      <dgm:spPr>
        <a:solidFill>
          <a:schemeClr val="accent2">
            <a:alpha val="50000"/>
          </a:schemeClr>
        </a:solidFill>
      </dgm:spPr>
    </dgm:pt>
    <dgm:pt modelId="{CC6510F4-ED0B-48A2-9822-ECD2C3F621CF}" type="pres">
      <dgm:prSet presAssocID="{CEEC8443-C06E-4B76-BAB7-DC61CC81A2ED}" presName="circ5Tx" presStyleLbl="revTx" presStyleIdx="0" presStyleCnt="0" custLinFactNeighborX="-1697" custLinFactNeighborY="-2733">
        <dgm:presLayoutVars>
          <dgm:chMax val="0"/>
          <dgm:chPref val="0"/>
          <dgm:bulletEnabled val="1"/>
        </dgm:presLayoutVars>
      </dgm:prSet>
      <dgm:spPr/>
    </dgm:pt>
  </dgm:ptLst>
  <dgm:cxnLst>
    <dgm:cxn modelId="{A036DE1B-6094-42D9-9FF2-E62151675B28}" type="presOf" srcId="{CEEC8443-C06E-4B76-BAB7-DC61CC81A2ED}" destId="{CC6510F4-ED0B-48A2-9822-ECD2C3F621CF}" srcOrd="0" destOrd="0" presId="urn:microsoft.com/office/officeart/2005/8/layout/venn1"/>
    <dgm:cxn modelId="{6C2CBF20-8E7C-4EA1-A9BC-EFEB55A45908}" type="presOf" srcId="{477E0CD1-23ED-4A77-842E-E068F8E2163C}" destId="{12396A0C-D279-487B-84BD-568B47489632}" srcOrd="0" destOrd="0" presId="urn:microsoft.com/office/officeart/2005/8/layout/venn1"/>
    <dgm:cxn modelId="{82221938-7D03-42DC-AE21-93769AA93FAC}" type="presOf" srcId="{2A78C6BB-0C6E-4100-A327-11B723620F4A}" destId="{7362EFDD-676F-4A72-B30A-1691939A4B0B}" srcOrd="0" destOrd="0" presId="urn:microsoft.com/office/officeart/2005/8/layout/venn1"/>
    <dgm:cxn modelId="{CF12BD52-9C15-4B21-B3B6-EE11D693CD49}" srcId="{77CA87CD-6FC8-494D-B07C-1CB46AB059F4}" destId="{2A78C6BB-0C6E-4100-A327-11B723620F4A}" srcOrd="3" destOrd="0" parTransId="{FA449A15-B86F-496D-B4F9-5F24CFF111F4}" sibTransId="{7496BF80-100C-4377-AB49-47F31F8C6887}"/>
    <dgm:cxn modelId="{76CC6953-EC3E-4A16-B18C-25B2C4597504}" srcId="{77CA87CD-6FC8-494D-B07C-1CB46AB059F4}" destId="{CEEC8443-C06E-4B76-BAB7-DC61CC81A2ED}" srcOrd="4" destOrd="0" parTransId="{079CA424-4DD9-4101-9322-B02720DCE401}" sibTransId="{2EC95D57-FFD7-4224-B973-477EDACE59B0}"/>
    <dgm:cxn modelId="{C5BE9F66-4F8C-4F09-BD15-953E5289F3ED}" type="presOf" srcId="{6E7F49E7-FB82-4939-98C0-938CC50F9EA3}" destId="{08E2B394-B970-4154-B199-C002A2F2479C}" srcOrd="0" destOrd="0" presId="urn:microsoft.com/office/officeart/2005/8/layout/venn1"/>
    <dgm:cxn modelId="{53825A8A-1E85-4920-9C82-AB1634DA5E45}" type="presOf" srcId="{5F772FE1-A093-4B44-A798-58D6BDBA60BC}" destId="{3E5CCC3A-7035-4619-BE96-EA54A6A44DDC}" srcOrd="0" destOrd="0" presId="urn:microsoft.com/office/officeart/2005/8/layout/venn1"/>
    <dgm:cxn modelId="{C772C1A8-0FFE-46E5-A34A-9E319C952C40}" srcId="{77CA87CD-6FC8-494D-B07C-1CB46AB059F4}" destId="{6E7F49E7-FB82-4939-98C0-938CC50F9EA3}" srcOrd="1" destOrd="0" parTransId="{754C7C69-1894-4B0E-A49B-6B6328E028BE}" sibTransId="{A5DD1ADD-C57E-4E88-969C-C88382C51944}"/>
    <dgm:cxn modelId="{10B6B7B1-A26D-4BED-A5A9-6545C04C5F78}" srcId="{77CA87CD-6FC8-494D-B07C-1CB46AB059F4}" destId="{477E0CD1-23ED-4A77-842E-E068F8E2163C}" srcOrd="0" destOrd="0" parTransId="{548B8DC2-2F74-4396-BECF-95E55BA73BAA}" sibTransId="{04728F4A-19C5-499B-A4FE-4D3BC8C602D3}"/>
    <dgm:cxn modelId="{4674B8CA-B19A-474C-9270-2F3D69965B24}" type="presOf" srcId="{77CA87CD-6FC8-494D-B07C-1CB46AB059F4}" destId="{43F00A26-66C0-461C-9AF4-DACDD2432531}" srcOrd="0" destOrd="0" presId="urn:microsoft.com/office/officeart/2005/8/layout/venn1"/>
    <dgm:cxn modelId="{4065F2F4-5930-4F1C-AA9F-38133458DD0E}" srcId="{77CA87CD-6FC8-494D-B07C-1CB46AB059F4}" destId="{5F772FE1-A093-4B44-A798-58D6BDBA60BC}" srcOrd="2" destOrd="0" parTransId="{1623931A-9986-498B-AFB7-A2D355DC6394}" sibTransId="{1AB0698E-1F77-4899-B0A5-0270128FD25C}"/>
    <dgm:cxn modelId="{0E066DE8-8909-4CC3-9A17-3F076C42FC40}" type="presParOf" srcId="{43F00A26-66C0-461C-9AF4-DACDD2432531}" destId="{6572044C-E1C7-4AF4-800A-B5CCAE592383}" srcOrd="0" destOrd="0" presId="urn:microsoft.com/office/officeart/2005/8/layout/venn1"/>
    <dgm:cxn modelId="{2A51680D-30CD-45AF-AE55-4A057FEC43F1}" type="presParOf" srcId="{43F00A26-66C0-461C-9AF4-DACDD2432531}" destId="{12396A0C-D279-487B-84BD-568B47489632}" srcOrd="1" destOrd="0" presId="urn:microsoft.com/office/officeart/2005/8/layout/venn1"/>
    <dgm:cxn modelId="{FA986B3B-6CB6-4FB6-A55B-2CD91ADD03BC}" type="presParOf" srcId="{43F00A26-66C0-461C-9AF4-DACDD2432531}" destId="{3D0A7E5A-5161-42FF-9331-AB6219BBA369}" srcOrd="2" destOrd="0" presId="urn:microsoft.com/office/officeart/2005/8/layout/venn1"/>
    <dgm:cxn modelId="{6996848B-A1A2-439B-AB1F-C8DD5938E384}" type="presParOf" srcId="{43F00A26-66C0-461C-9AF4-DACDD2432531}" destId="{08E2B394-B970-4154-B199-C002A2F2479C}" srcOrd="3" destOrd="0" presId="urn:microsoft.com/office/officeart/2005/8/layout/venn1"/>
    <dgm:cxn modelId="{5AF6D1DA-6F14-4950-B9C5-BAF0D7267EA9}" type="presParOf" srcId="{43F00A26-66C0-461C-9AF4-DACDD2432531}" destId="{ACBDFB2C-FC02-4802-A3BB-480C764A6831}" srcOrd="4" destOrd="0" presId="urn:microsoft.com/office/officeart/2005/8/layout/venn1"/>
    <dgm:cxn modelId="{8C5E3FB7-764F-4AE1-8D6C-9DFDE6FD0B80}" type="presParOf" srcId="{43F00A26-66C0-461C-9AF4-DACDD2432531}" destId="{3E5CCC3A-7035-4619-BE96-EA54A6A44DDC}" srcOrd="5" destOrd="0" presId="urn:microsoft.com/office/officeart/2005/8/layout/venn1"/>
    <dgm:cxn modelId="{B90E693A-DE37-4216-93B1-ABD6401BB809}" type="presParOf" srcId="{43F00A26-66C0-461C-9AF4-DACDD2432531}" destId="{4EBE378E-EA27-490F-AE83-BBA94DBFE06A}" srcOrd="6" destOrd="0" presId="urn:microsoft.com/office/officeart/2005/8/layout/venn1"/>
    <dgm:cxn modelId="{4E4251ED-DCD0-4ED4-BB08-2D52FE7FA2A5}" type="presParOf" srcId="{43F00A26-66C0-461C-9AF4-DACDD2432531}" destId="{7362EFDD-676F-4A72-B30A-1691939A4B0B}" srcOrd="7" destOrd="0" presId="urn:microsoft.com/office/officeart/2005/8/layout/venn1"/>
    <dgm:cxn modelId="{16FD3A16-934F-4393-9250-BB906EE6B2D1}" type="presParOf" srcId="{43F00A26-66C0-461C-9AF4-DACDD2432531}" destId="{11627D23-C5E0-4EF5-B854-8A6D9ED97EF0}" srcOrd="8" destOrd="0" presId="urn:microsoft.com/office/officeart/2005/8/layout/venn1"/>
    <dgm:cxn modelId="{732A2DA9-DA5E-4703-9278-D993BA2B5948}" type="presParOf" srcId="{43F00A26-66C0-461C-9AF4-DACDD2432531}" destId="{CC6510F4-ED0B-48A2-9822-ECD2C3F621CF}"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2044C-E1C7-4AF4-800A-B5CCAE592383}">
      <dsp:nvSpPr>
        <dsp:cNvPr id="0" name=""/>
        <dsp:cNvSpPr/>
      </dsp:nvSpPr>
      <dsp:spPr>
        <a:xfrm>
          <a:off x="3469468" y="923278"/>
          <a:ext cx="1584087" cy="1584087"/>
        </a:xfrm>
        <a:prstGeom prst="ellipse">
          <a:avLst/>
        </a:prstGeom>
        <a:solidFill>
          <a:srgbClr val="7030A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2396A0C-D279-487B-84BD-568B47489632}">
      <dsp:nvSpPr>
        <dsp:cNvPr id="0" name=""/>
        <dsp:cNvSpPr/>
      </dsp:nvSpPr>
      <dsp:spPr>
        <a:xfrm>
          <a:off x="3342737" y="86151"/>
          <a:ext cx="1837540" cy="10636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kern="1200" cap="none" normalizeH="0" baseline="0" dirty="0">
              <a:ln>
                <a:noFill/>
              </a:ln>
              <a:solidFill>
                <a:schemeClr val="tx1"/>
              </a:solidFill>
              <a:effectLst/>
              <a:latin typeface="Verdana" charset="0"/>
            </a:rPr>
            <a:t>Approaches to Learning</a:t>
          </a:r>
        </a:p>
      </dsp:txBody>
      <dsp:txXfrm>
        <a:off x="3342737" y="86151"/>
        <a:ext cx="1837540" cy="1063601"/>
      </dsp:txXfrm>
    </dsp:sp>
    <dsp:sp modelId="{3D0A7E5A-5161-42FF-9331-AB6219BBA369}">
      <dsp:nvSpPr>
        <dsp:cNvPr id="0" name=""/>
        <dsp:cNvSpPr/>
      </dsp:nvSpPr>
      <dsp:spPr>
        <a:xfrm>
          <a:off x="3977295" y="1714380"/>
          <a:ext cx="1584087" cy="1584087"/>
        </a:xfrm>
        <a:prstGeom prst="ellipse">
          <a:avLst/>
        </a:prstGeom>
        <a:solidFill>
          <a:srgbClr val="FFC00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8E2B394-B970-4154-B199-C002A2F2479C}">
      <dsp:nvSpPr>
        <dsp:cNvPr id="0" name=""/>
        <dsp:cNvSpPr/>
      </dsp:nvSpPr>
      <dsp:spPr>
        <a:xfrm>
          <a:off x="5486393" y="1295403"/>
          <a:ext cx="1647450" cy="1154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kern="1200" cap="none" normalizeH="0" baseline="0" dirty="0">
              <a:ln>
                <a:noFill/>
              </a:ln>
              <a:solidFill>
                <a:schemeClr val="tx1"/>
              </a:solidFill>
              <a:effectLst/>
              <a:latin typeface="Verdana" charset="0"/>
            </a:rPr>
            <a:t>Cognitive Development</a:t>
          </a:r>
        </a:p>
      </dsp:txBody>
      <dsp:txXfrm>
        <a:off x="5486393" y="1295403"/>
        <a:ext cx="1647450" cy="1154120"/>
      </dsp:txXfrm>
    </dsp:sp>
    <dsp:sp modelId="{ACBDFB2C-FC02-4802-A3BB-480C764A6831}">
      <dsp:nvSpPr>
        <dsp:cNvPr id="0" name=""/>
        <dsp:cNvSpPr/>
      </dsp:nvSpPr>
      <dsp:spPr>
        <a:xfrm>
          <a:off x="3702995" y="2537279"/>
          <a:ext cx="1584087" cy="1584087"/>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5CCC3A-7035-4619-BE96-EA54A6A44DDC}">
      <dsp:nvSpPr>
        <dsp:cNvPr id="0" name=""/>
        <dsp:cNvSpPr/>
      </dsp:nvSpPr>
      <dsp:spPr>
        <a:xfrm>
          <a:off x="5100994" y="3153892"/>
          <a:ext cx="2263366" cy="11088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Verdana" charset="0"/>
            </a:rPr>
            <a:t>Language </a:t>
          </a:r>
          <a:r>
            <a:rPr kumimoji="0" lang="en-US" sz="1600" b="1" i="0" u="none" strike="noStrike" kern="1200" cap="none" normalizeH="0" baseline="0" dirty="0">
              <a:ln>
                <a:noFill/>
              </a:ln>
              <a:solidFill>
                <a:schemeClr val="tx1"/>
              </a:solidFill>
              <a:effectLst/>
              <a:latin typeface="Verdana" charset="0"/>
            </a:rPr>
            <a:t>Development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Verdana" charset="0"/>
            </a:rPr>
            <a:t>&amp; Communication</a:t>
          </a:r>
        </a:p>
      </dsp:txBody>
      <dsp:txXfrm>
        <a:off x="5100994" y="3153892"/>
        <a:ext cx="2263366" cy="1108867"/>
      </dsp:txXfrm>
    </dsp:sp>
    <dsp:sp modelId="{4EBE378E-EA27-490F-AE83-BBA94DBFE06A}">
      <dsp:nvSpPr>
        <dsp:cNvPr id="0" name=""/>
        <dsp:cNvSpPr/>
      </dsp:nvSpPr>
      <dsp:spPr>
        <a:xfrm>
          <a:off x="2811518" y="2537279"/>
          <a:ext cx="1584087" cy="1584087"/>
        </a:xfrm>
        <a:prstGeom prst="ellipse">
          <a:avLst/>
        </a:prstGeom>
        <a:solidFill>
          <a:schemeClr val="tx2">
            <a:lumMod val="50000"/>
            <a:lumOff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362EFDD-676F-4A72-B30A-1691939A4B0B}">
      <dsp:nvSpPr>
        <dsp:cNvPr id="0" name=""/>
        <dsp:cNvSpPr/>
      </dsp:nvSpPr>
      <dsp:spPr>
        <a:xfrm>
          <a:off x="1142992" y="3183409"/>
          <a:ext cx="1647450" cy="1154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kern="1200" cap="none" normalizeH="0" baseline="0" dirty="0">
              <a:ln>
                <a:noFill/>
              </a:ln>
              <a:solidFill>
                <a:schemeClr val="tx1"/>
              </a:solidFill>
              <a:effectLst/>
              <a:latin typeface="Verdana" charset="0"/>
            </a:rPr>
            <a:t>Physical/Motor Development</a:t>
          </a:r>
        </a:p>
      </dsp:txBody>
      <dsp:txXfrm>
        <a:off x="1142992" y="3183409"/>
        <a:ext cx="1647450" cy="1154120"/>
      </dsp:txXfrm>
    </dsp:sp>
    <dsp:sp modelId="{11627D23-C5E0-4EF5-B854-8A6D9ED97EF0}">
      <dsp:nvSpPr>
        <dsp:cNvPr id="0" name=""/>
        <dsp:cNvSpPr/>
      </dsp:nvSpPr>
      <dsp:spPr>
        <a:xfrm>
          <a:off x="2550967" y="1265957"/>
          <a:ext cx="1584087" cy="1584087"/>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C6510F4-ED0B-48A2-9822-ECD2C3F621CF}">
      <dsp:nvSpPr>
        <dsp:cNvPr id="0" name=""/>
        <dsp:cNvSpPr/>
      </dsp:nvSpPr>
      <dsp:spPr>
        <a:xfrm>
          <a:off x="891416" y="1371506"/>
          <a:ext cx="1647450" cy="1154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kern="1200" cap="none" normalizeH="0" baseline="0" dirty="0">
              <a:ln>
                <a:noFill/>
              </a:ln>
              <a:solidFill>
                <a:schemeClr val="tx1"/>
              </a:solidFill>
              <a:effectLst/>
              <a:latin typeface="Verdana" charset="0"/>
            </a:rPr>
            <a:t>Social-Emotional Development</a:t>
          </a:r>
        </a:p>
      </dsp:txBody>
      <dsp:txXfrm>
        <a:off x="891416" y="1371506"/>
        <a:ext cx="1647450" cy="11541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C8BB74-CB95-45E1-810B-90F3F72D8849}" type="datetimeFigureOut">
              <a:rPr lang="en-US" smtClean="0"/>
              <a:t>8/6/19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717B73-0A0C-4924-B84E-3F5384E72580}" type="slidenum">
              <a:rPr lang="en-US" smtClean="0"/>
              <a:t>‹#›</a:t>
            </a:fld>
            <a:endParaRPr lang="en-US" dirty="0"/>
          </a:p>
        </p:txBody>
      </p:sp>
    </p:spTree>
    <p:extLst>
      <p:ext uri="{BB962C8B-B14F-4D97-AF65-F5344CB8AC3E}">
        <p14:creationId xmlns:p14="http://schemas.microsoft.com/office/powerpoint/2010/main" val="27303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0D870-1DC4-4D06-BB6E-270C5CBEF2F3}" type="datetimeFigureOut">
              <a:rPr lang="en-US" smtClean="0"/>
              <a:pPr/>
              <a:t>8/6/19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39688-92E9-448B-AE02-BC570683CEE5}" type="slidenum">
              <a:rPr lang="en-US" smtClean="0"/>
              <a:pPr/>
              <a:t>‹#›</a:t>
            </a:fld>
            <a:endParaRPr lang="en-US" dirty="0"/>
          </a:p>
        </p:txBody>
      </p:sp>
    </p:spTree>
    <p:extLst>
      <p:ext uri="{BB962C8B-B14F-4D97-AF65-F5344CB8AC3E}">
        <p14:creationId xmlns:p14="http://schemas.microsoft.com/office/powerpoint/2010/main" val="398837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fPbxIQzUrM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elT0Y02PLX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ekwJs7Goes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1ZBrSM3oFX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ttps/www.naesp.org/sites/default/files/Kauerz_MA13.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ttps/www.naesp.org/sites/default/files/Kauerz_MA13.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Welcome</a:t>
            </a:r>
            <a:r>
              <a:rPr lang="en-US" i="0" baseline="0" dirty="0"/>
              <a:t> to the K-3 Formative Assessment presentation for administrators. I want to start by t</a:t>
            </a:r>
            <a:r>
              <a:rPr lang="en-US" i="0" dirty="0"/>
              <a:t>hanking</a:t>
            </a:r>
            <a:r>
              <a:rPr lang="en-US" i="0" baseline="0" dirty="0"/>
              <a:t> you for supporting your teachers as they begin learning about and implementing this assessment.</a:t>
            </a:r>
          </a:p>
          <a:p>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a:t>
            </a:fld>
            <a:endParaRPr lang="en-US" dirty="0"/>
          </a:p>
        </p:txBody>
      </p:sp>
    </p:spTree>
    <p:extLst>
      <p:ext uri="{BB962C8B-B14F-4D97-AF65-F5344CB8AC3E}">
        <p14:creationId xmlns:p14="http://schemas.microsoft.com/office/powerpoint/2010/main" val="339156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Let’s begin by thinking about different types of assessments.  When you think of assessment, you could be thinking about a lot of different things. Sometimes we think of a developmental screener. That is a brief, simple procedure used to determine if developmental skills are progressing as expected, or if there is cause for concern and further evaluation. </a:t>
            </a:r>
            <a:r>
              <a:rPr lang="en-US" dirty="0">
                <a:latin typeface="Calibri" panose="020F0502020204030204" pitchFamily="34" charset="0"/>
              </a:rPr>
              <a:t>Examples include the Ages &amp; Stages Questionnaire (ASQ) and the Battelle Developmental Inventory Screening Test.</a:t>
            </a:r>
          </a:p>
          <a:p>
            <a:endParaRPr lang="en-US" dirty="0"/>
          </a:p>
          <a:p>
            <a:r>
              <a:rPr lang="en-US" dirty="0"/>
              <a:t>Other times, we think of summative assessments which are used to evaluate student learning, skill acquisition, and academic achievement at the conclusion of a defined instructional period. These assessments evaluate student learning at the end of an instructional unit by comparing it against some standard or benchmark. Examples include state assessments and district benchmark or interim assessments.</a:t>
            </a:r>
          </a:p>
          <a:p>
            <a:endParaRPr lang="en-US" dirty="0"/>
          </a:p>
          <a:p>
            <a:r>
              <a:rPr lang="en-US" dirty="0"/>
              <a:t>Then there is formative assessment…</a:t>
            </a:r>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1620955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baseline="0" dirty="0"/>
              <a:t>Script:</a:t>
            </a:r>
          </a:p>
          <a:p>
            <a:pPr marL="0" indent="0">
              <a:buNone/>
            </a:pPr>
            <a:r>
              <a:rPr lang="en-US" sz="1200" baseline="0" dirty="0"/>
              <a:t>Formative Assessment is a process. As highlighted in the definition on the screen, there are several key features of a formative assessment. It is a </a:t>
            </a:r>
            <a:r>
              <a:rPr lang="en-US" sz="1200" b="1" baseline="0" dirty="0"/>
              <a:t>process</a:t>
            </a:r>
            <a:r>
              <a:rPr lang="en-US" sz="1200" baseline="0" dirty="0"/>
              <a:t> that occurs </a:t>
            </a:r>
            <a:r>
              <a:rPr lang="en-US" sz="1200" b="1" baseline="0" dirty="0"/>
              <a:t>during instruction</a:t>
            </a:r>
            <a:r>
              <a:rPr lang="en-US" sz="1200" baseline="0" dirty="0"/>
              <a:t> and what teachers learn from the process is to be used </a:t>
            </a:r>
            <a:r>
              <a:rPr lang="en-US" sz="1200" b="1" baseline="0" dirty="0"/>
              <a:t>to guide instruction</a:t>
            </a:r>
            <a:r>
              <a:rPr lang="en-US" sz="1200" b="0" baseline="0" dirty="0"/>
              <a:t> </a:t>
            </a:r>
            <a:r>
              <a:rPr lang="en-US" sz="1200" b="1" baseline="0" dirty="0"/>
              <a:t>with students.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11</a:t>
            </a:fld>
            <a:endParaRPr lang="en-US" dirty="0"/>
          </a:p>
        </p:txBody>
      </p:sp>
    </p:spTree>
    <p:extLst>
      <p:ext uri="{BB962C8B-B14F-4D97-AF65-F5344CB8AC3E}">
        <p14:creationId xmlns:p14="http://schemas.microsoft.com/office/powerpoint/2010/main" val="232862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Script: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A</a:t>
            </a:r>
            <a:r>
              <a:rPr lang="en-US" b="1" dirty="0"/>
              <a:t> </a:t>
            </a:r>
            <a:r>
              <a:rPr lang="en-US" dirty="0"/>
              <a:t>way to think about this process is to</a:t>
            </a:r>
            <a:r>
              <a:rPr lang="en-US" baseline="0" dirty="0"/>
              <a:t> think about a magnifying glass.  As we look through this “formative assessment ‘lens” we see…</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228600" indent="-228600">
              <a:buFont typeface="+mj-lt"/>
              <a:buAutoNum type="arabicPeriod"/>
            </a:pPr>
            <a:r>
              <a:rPr lang="en-US" dirty="0"/>
              <a:t>The first step in the</a:t>
            </a:r>
            <a:r>
              <a:rPr lang="en-US" baseline="0" dirty="0"/>
              <a:t> process is to get a plan. Getting a plan for how you will assess in your classroom is essential. </a:t>
            </a:r>
          </a:p>
          <a:p>
            <a:pPr marL="228600" indent="-228600">
              <a:buFont typeface="+mj-lt"/>
              <a:buAutoNum type="arabicPeriod"/>
            </a:pPr>
            <a:r>
              <a:rPr lang="en-US" dirty="0"/>
              <a:t>The second step in the process </a:t>
            </a:r>
            <a:r>
              <a:rPr lang="en-US" baseline="0" dirty="0"/>
              <a:t>is to look for and gather evidence.  </a:t>
            </a:r>
            <a:r>
              <a:rPr lang="en-US" sz="1200" kern="1200" dirty="0">
                <a:solidFill>
                  <a:schemeClr val="tx1"/>
                </a:solidFill>
                <a:effectLst/>
              </a:rPr>
              <a:t>You must use good observation strategies and collect evidence that provides you with information about the child.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a:t>
            </a:r>
            <a:r>
              <a:rPr lang="en-US" baseline="0" dirty="0"/>
              <a:t> third step in the process is to assign a learning status. After you observe a child and document what you see, you need to determine the learning status for that piece of evidence—what skill was the child demonstrating?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fourth</a:t>
            </a:r>
            <a:r>
              <a:rPr lang="en-US" baseline="0" dirty="0"/>
              <a:t> step is to summarize the status.  After collecting multiple pieces of evidence, you look across the evidence to determine what the status summary is for the child.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fifth</a:t>
            </a:r>
            <a:r>
              <a:rPr lang="en-US" baseline="0" dirty="0"/>
              <a:t> step is to strategically use data. </a:t>
            </a:r>
            <a:r>
              <a:rPr lang="en-US" sz="1200" kern="1200" baseline="0" dirty="0">
                <a:solidFill>
                  <a:schemeClr val="tx1"/>
                </a:solidFill>
                <a:effectLst/>
              </a:rPr>
              <a:t>This is an essential step—how to you take the information you have learned about the whole child and use it to inform your planning and instruction?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endParaRPr>
          </a:p>
          <a:p>
            <a:pPr marL="171450" indent="-171450">
              <a:buFont typeface="Arial" panose="020B0604020202020204" pitchFamily="34" charset="0"/>
              <a:buChar char="•"/>
            </a:pPr>
            <a:r>
              <a:rPr lang="en-US" sz="1200" kern="1200" dirty="0">
                <a:solidFill>
                  <a:schemeClr val="tx1"/>
                </a:solidFill>
                <a:effectLst/>
              </a:rPr>
              <a:t>It</a:t>
            </a:r>
            <a:r>
              <a:rPr lang="en-US" sz="1200" kern="1200" baseline="0" dirty="0">
                <a:solidFill>
                  <a:schemeClr val="tx1"/>
                </a:solidFill>
                <a:effectLst/>
              </a:rPr>
              <a:t> is also important to note that this process occurs over and over again as you engage in assessment and instruction.  It is not a one and done!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indent="-228600">
              <a:buFont typeface="+mj-lt"/>
              <a:buAutoNum type="arabicPeriod"/>
            </a:pPr>
            <a:endParaRPr lang="en-US" baseline="0" dirty="0"/>
          </a:p>
          <a:p>
            <a:pPr lvl="0" fontAlgn="base"/>
            <a:endParaRPr lang="en-US" sz="1200" b="1"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6879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dirty="0"/>
              <a:t>Script:</a:t>
            </a:r>
          </a:p>
          <a:p>
            <a:pPr defTabSz="914350">
              <a:defRPr/>
            </a:pPr>
            <a:r>
              <a:rPr lang="en-US" dirty="0"/>
              <a:t>The goal of the</a:t>
            </a:r>
            <a:r>
              <a:rPr lang="en-US" baseline="0" dirty="0"/>
              <a:t> K-3 Formative Assessment is to provide a systematic way for teachers to assess children and use that information to plan and implement instruction.  The goal is not to create more stress for teachers OR for children.</a:t>
            </a:r>
            <a:endParaRPr lang="en-US" dirty="0"/>
          </a:p>
          <a:p>
            <a:endParaRPr lang="en-US" dirty="0"/>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79178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baseline="0" dirty="0"/>
              <a:t>Script:</a:t>
            </a:r>
          </a:p>
          <a:p>
            <a:pPr defTabSz="914350">
              <a:defRPr/>
            </a:pPr>
            <a:r>
              <a:rPr lang="en-US" baseline="0" dirty="0"/>
              <a:t>The K-3 Formative Assessment Process is NOT a high-stakes, summative, direct assessment. </a:t>
            </a:r>
          </a:p>
          <a:p>
            <a:endParaRPr lang="en-US" dirty="0"/>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125010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Script:</a:t>
            </a:r>
          </a:p>
          <a:p>
            <a:r>
              <a:rPr lang="en-US" baseline="0" dirty="0"/>
              <a:t>Basically, the K-3 Formative Assessment Process informs teaching and learning in kindergarten through Grade 3. Teachers collect information about what each child knows and can do through everyday instructional routines and interactions and uses that information to move learning forward. We want to emphasize that this assessment is not designed to be used for accountability purposes or other high-stakes decisions. The primary purpose of this assessment process is to help teachers support their students’ learning and development.</a:t>
            </a:r>
          </a:p>
          <a:p>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15</a:t>
            </a:fld>
            <a:endParaRPr lang="en-US" dirty="0"/>
          </a:p>
        </p:txBody>
      </p:sp>
    </p:spTree>
    <p:extLst>
      <p:ext uri="{BB962C8B-B14F-4D97-AF65-F5344CB8AC3E}">
        <p14:creationId xmlns:p14="http://schemas.microsoft.com/office/powerpoint/2010/main" val="270140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look at some key points of this assessment process.</a:t>
            </a:r>
            <a:endParaRPr lang="en-US" dirty="0"/>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16</a:t>
            </a:fld>
            <a:endParaRPr lang="en-US" dirty="0"/>
          </a:p>
        </p:txBody>
      </p:sp>
    </p:spTree>
    <p:extLst>
      <p:ext uri="{BB962C8B-B14F-4D97-AF65-F5344CB8AC3E}">
        <p14:creationId xmlns:p14="http://schemas.microsoft.com/office/powerpoint/2010/main" val="376192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a typeface="ＭＳ Ｐゴシック" charset="0"/>
              </a:rPr>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rPr>
              <a:t>This</a:t>
            </a:r>
            <a:r>
              <a:rPr lang="en-US" sz="1200" baseline="0" dirty="0">
                <a:ea typeface="ＭＳ Ｐゴシック" charset="0"/>
              </a:rPr>
              <a:t> assessment process </a:t>
            </a:r>
            <a:r>
              <a:rPr lang="en-US" sz="1200" b="0" kern="1200" dirty="0">
                <a:solidFill>
                  <a:schemeClr val="tx1"/>
                </a:solidFill>
                <a:effectLst/>
              </a:rPr>
              <a:t>focuses on the whole child. This means that it </a:t>
            </a:r>
            <a:r>
              <a:rPr lang="en-US" sz="1200" baseline="0" dirty="0">
                <a:ea typeface="ＭＳ Ｐゴシック" charset="0"/>
              </a:rPr>
              <a:t>addresses five domains of learning and development and it goes beyond the typically assessed </a:t>
            </a:r>
            <a:r>
              <a:rPr lang="en-US" sz="1200" b="0" kern="1200" dirty="0">
                <a:solidFill>
                  <a:schemeClr val="tx1"/>
                </a:solidFill>
                <a:effectLst/>
              </a:rPr>
              <a:t>literacy and math areas to include domains such as social-</a:t>
            </a:r>
            <a:r>
              <a:rPr lang="en-US" sz="1200" b="0" kern="1200" baseline="0" dirty="0">
                <a:solidFill>
                  <a:schemeClr val="tx1"/>
                </a:solidFill>
                <a:effectLst/>
              </a:rPr>
              <a:t> emotional development and approaches to learning</a:t>
            </a:r>
            <a:r>
              <a:rPr lang="en-US" sz="1200" kern="1200" dirty="0">
                <a:solidFill>
                  <a:schemeClr val="tx1"/>
                </a:solidFill>
                <a:effectLst/>
              </a:rPr>
              <a:t>. Research clearly indicates the</a:t>
            </a:r>
            <a:r>
              <a:rPr lang="en-US" sz="1200" kern="1200" baseline="0" dirty="0">
                <a:solidFill>
                  <a:schemeClr val="tx1"/>
                </a:solidFill>
                <a:effectLst/>
              </a:rPr>
              <a:t> importance of attending to and supporting </a:t>
            </a:r>
            <a:r>
              <a:rPr lang="en-US" sz="1200" dirty="0">
                <a:ea typeface="ＭＳ Ｐゴシック" charset="0"/>
              </a:rPr>
              <a:t>children’s growth and development in all of these areas</a:t>
            </a:r>
            <a:r>
              <a:rPr lang="en-US" sz="1200" baseline="0" dirty="0">
                <a:ea typeface="ＭＳ Ｐゴシック" charset="0"/>
              </a:rPr>
              <a:t> because c</a:t>
            </a:r>
            <a:r>
              <a:rPr lang="en-US" sz="1200" dirty="0">
                <a:ea typeface="ＭＳ Ｐゴシック" charset="0"/>
              </a:rPr>
              <a:t>hildren’s development in one area impacts their development in other areas.</a:t>
            </a:r>
            <a:r>
              <a:rPr lang="en-US" b="0" dirty="0">
                <a:effectLst/>
              </a:rPr>
              <a:t> </a:t>
            </a:r>
            <a:endParaRPr lang="en-US" sz="1200" kern="1200" baseline="0" dirty="0">
              <a:solidFill>
                <a:schemeClr val="tx1"/>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17</a:t>
            </a:fld>
            <a:endParaRPr lang="en-US" dirty="0"/>
          </a:p>
        </p:txBody>
      </p:sp>
    </p:spTree>
    <p:extLst>
      <p:ext uri="{BB962C8B-B14F-4D97-AF65-F5344CB8AC3E}">
        <p14:creationId xmlns:p14="http://schemas.microsoft.com/office/powerpoint/2010/main" val="1530379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ea typeface="ＭＳ Ｐゴシック" charset="0"/>
              </a:rPr>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rPr>
              <a:t>As </a:t>
            </a:r>
            <a:r>
              <a:rPr lang="en-US" sz="1200" baseline="0" dirty="0">
                <a:ea typeface="ＭＳ Ｐゴシック" charset="0"/>
              </a:rPr>
              <a:t>t</a:t>
            </a:r>
            <a:r>
              <a:rPr lang="en-US" sz="1200" dirty="0">
                <a:ea typeface="ＭＳ Ｐゴシック" charset="0"/>
              </a:rPr>
              <a:t>his</a:t>
            </a:r>
            <a:r>
              <a:rPr lang="en-US" sz="1200" baseline="0" dirty="0">
                <a:ea typeface="ＭＳ Ｐゴシック" charset="0"/>
              </a:rPr>
              <a:t> assessment process </a:t>
            </a:r>
            <a:r>
              <a:rPr lang="en-US" sz="1200" b="0" kern="1200" dirty="0">
                <a:solidFill>
                  <a:schemeClr val="tx1"/>
                </a:solidFill>
                <a:effectLst/>
              </a:rPr>
              <a:t>focuses on the whole child,</a:t>
            </a:r>
            <a:r>
              <a:rPr lang="en-US" sz="1200" b="0" kern="1200" baseline="0" dirty="0">
                <a:solidFill>
                  <a:schemeClr val="tx1"/>
                </a:solidFill>
                <a:effectLst/>
              </a:rPr>
              <a:t> it zooms in on particular areas in each of those 5 domains of learning and development that researchers &amp; educators have identified as most important for future success.</a:t>
            </a:r>
            <a:r>
              <a:rPr lang="en-US" sz="1200" b="0" kern="1200" dirty="0">
                <a:solidFill>
                  <a:schemeClr val="tx1"/>
                </a:solidFill>
                <a:effectLst/>
              </a:rPr>
              <a:t> Currently, this process</a:t>
            </a:r>
            <a:r>
              <a:rPr lang="en-US" sz="1200" b="0" kern="1200" baseline="0" dirty="0">
                <a:solidFill>
                  <a:schemeClr val="tx1"/>
                </a:solidFill>
                <a:effectLst/>
              </a:rPr>
              <a:t> looks at these particular areas, called “constructs”.</a:t>
            </a:r>
            <a:endParaRPr lang="en-US" sz="1200" kern="1200" baseline="0" dirty="0">
              <a:solidFill>
                <a:schemeClr val="tx1"/>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18</a:t>
            </a:fld>
            <a:endParaRPr lang="en-US" dirty="0"/>
          </a:p>
        </p:txBody>
      </p:sp>
    </p:spTree>
    <p:extLst>
      <p:ext uri="{BB962C8B-B14F-4D97-AF65-F5344CB8AC3E}">
        <p14:creationId xmlns:p14="http://schemas.microsoft.com/office/powerpoint/2010/main" val="403370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For each of those constructs we just looked at, a construct progression has been developed. </a:t>
            </a:r>
            <a:r>
              <a:rPr lang="en-US" b="0" baseline="0" dirty="0"/>
              <a:t>Construct progressions are sequences of learning in a content area. These sequences support instruction because, in addition to helping a teacher understand where a child is, they also show where a child needs to go next. </a:t>
            </a:r>
            <a:r>
              <a:rPr lang="en-US" b="0" dirty="0"/>
              <a:t>A critical feature</a:t>
            </a:r>
            <a:r>
              <a:rPr lang="en-US" b="0" baseline="0" dirty="0"/>
              <a:t> of this</a:t>
            </a:r>
            <a:r>
              <a:rPr lang="en-US" b="0" dirty="0"/>
              <a:t> assessment is</a:t>
            </a:r>
            <a:r>
              <a:rPr lang="en-US" b="0" baseline="0" dirty="0"/>
              <a:t> that it is based on a series of construct progressions. We will be talking more about construct progressions later in the presentation.</a:t>
            </a:r>
            <a:endParaRPr lang="en-US" b="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19</a:t>
            </a:fld>
            <a:endParaRPr lang="en-US" dirty="0"/>
          </a:p>
        </p:txBody>
      </p:sp>
    </p:spTree>
    <p:extLst>
      <p:ext uri="{BB962C8B-B14F-4D97-AF65-F5344CB8AC3E}">
        <p14:creationId xmlns:p14="http://schemas.microsoft.com/office/powerpoint/2010/main" val="409984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baseline="0" dirty="0"/>
              <a:t>Script: </a:t>
            </a:r>
          </a:p>
          <a:p>
            <a:r>
              <a:rPr lang="en-US" i="0" u="none" baseline="0" dirty="0"/>
              <a:t>Research shows that in order for any change or new initiative to succeed, a supportive and knowledgeable school leader is critical. You play a very important role in ensuring that your teachers have a successful experience with the K-3 Formative Assessment Process. We truly appreciate your participation here today and the support that you’ll be providing your teachers.</a:t>
            </a:r>
          </a:p>
        </p:txBody>
      </p:sp>
      <p:sp>
        <p:nvSpPr>
          <p:cNvPr id="4" name="Slide Number Placeholder 3"/>
          <p:cNvSpPr>
            <a:spLocks noGrp="1"/>
          </p:cNvSpPr>
          <p:nvPr>
            <p:ph type="sldNum" sz="quarter" idx="10"/>
          </p:nvPr>
        </p:nvSpPr>
        <p:spPr/>
        <p:txBody>
          <a:bodyPr/>
          <a:lstStyle/>
          <a:p>
            <a:fld id="{F8439688-92E9-448B-AE02-BC570683CEE5}" type="slidenum">
              <a:rPr lang="en-US" smtClean="0"/>
              <a:pPr/>
              <a:t>2</a:t>
            </a:fld>
            <a:endParaRPr lang="en-US" dirty="0"/>
          </a:p>
        </p:txBody>
      </p:sp>
    </p:spTree>
    <p:extLst>
      <p:ext uri="{BB962C8B-B14F-4D97-AF65-F5344CB8AC3E}">
        <p14:creationId xmlns:p14="http://schemas.microsoft.com/office/powerpoint/2010/main" val="4183205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defRPr/>
            </a:pPr>
            <a:r>
              <a:rPr lang="en-US" altLang="en-US" sz="1200" b="1" dirty="0"/>
              <a:t>Script:</a:t>
            </a:r>
          </a:p>
          <a:p>
            <a:pPr fontAlgn="auto">
              <a:defRPr/>
            </a:pPr>
            <a:r>
              <a:rPr lang="en-US" altLang="en-US" sz="1200" dirty="0"/>
              <a:t>This assessment process o</a:t>
            </a:r>
            <a:r>
              <a:rPr lang="en-US" sz="1200" dirty="0"/>
              <a:t>ccurs </a:t>
            </a:r>
            <a:r>
              <a:rPr lang="en-US" sz="1200" i="1" dirty="0"/>
              <a:t>during</a:t>
            </a:r>
            <a:r>
              <a:rPr lang="en-US" sz="1200" dirty="0"/>
              <a:t> instruction rather than as an isolated event apart from instruction. One</a:t>
            </a:r>
            <a:r>
              <a:rPr lang="en-US" sz="1200" baseline="0" dirty="0"/>
              <a:t> of the most important things to understand about this assessment is that it is designed to b</a:t>
            </a:r>
            <a:r>
              <a:rPr lang="en-US" sz="1200" dirty="0"/>
              <a:t>e a part of instruction and not something that takes time</a:t>
            </a:r>
            <a:r>
              <a:rPr lang="en-US" sz="1200" baseline="0" dirty="0"/>
              <a:t> away from instruction. Teachers can </a:t>
            </a:r>
            <a:r>
              <a:rPr lang="en-US" sz="1200" baseline="0" dirty="0">
                <a:solidFill>
                  <a:prstClr val="black"/>
                </a:solidFill>
              </a:rPr>
              <a:t>learn about students in a variety of settings and this forms the basis for how teachers determine what children know and can do. This doesn’t mean that a teacher doesn’t talk with, work with, or observe a single student.  It simply means that it’s done during instruction, rather than separate from what is currently happening at that given moment.</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20</a:t>
            </a:fld>
            <a:endParaRPr lang="en-US" dirty="0"/>
          </a:p>
        </p:txBody>
      </p:sp>
    </p:spTree>
    <p:extLst>
      <p:ext uri="{BB962C8B-B14F-4D97-AF65-F5344CB8AC3E}">
        <p14:creationId xmlns:p14="http://schemas.microsoft.com/office/powerpoint/2010/main" val="191990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Another feature of this assessment is that teachers</a:t>
            </a:r>
            <a:r>
              <a:rPr lang="en-US" b="0" baseline="0" dirty="0"/>
              <a:t> will be collecting and documenting evidence of what children know and can do. </a:t>
            </a:r>
            <a:r>
              <a:rPr lang="en-US" b="0" dirty="0"/>
              <a:t>Teachers can</a:t>
            </a:r>
            <a:r>
              <a:rPr lang="en-US" b="0" baseline="0" dirty="0"/>
              <a:t> use m</a:t>
            </a:r>
            <a:r>
              <a:rPr lang="en-US" b="0" dirty="0"/>
              <a:t>ultiple strategies </a:t>
            </a:r>
            <a:r>
              <a:rPr lang="en-US" b="0" baseline="0" dirty="0"/>
              <a:t>to capture what a child knows. These can include, for example, observing the child and taking notes, collecting work samples, or taking pictures.</a:t>
            </a:r>
            <a:endParaRPr lang="en-US" b="0" dirty="0"/>
          </a:p>
          <a:p>
            <a:endParaRPr lang="en-US" b="1"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21</a:t>
            </a:fld>
            <a:endParaRPr lang="en-US" dirty="0"/>
          </a:p>
        </p:txBody>
      </p:sp>
    </p:spTree>
    <p:extLst>
      <p:ext uri="{BB962C8B-B14F-4D97-AF65-F5344CB8AC3E}">
        <p14:creationId xmlns:p14="http://schemas.microsoft.com/office/powerpoint/2010/main" val="2347632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As noted earlier, formative assessment</a:t>
            </a:r>
            <a:r>
              <a:rPr lang="en-US" b="0" baseline="0" dirty="0"/>
              <a:t> is meant to guide instruction. </a:t>
            </a:r>
            <a:r>
              <a:rPr lang="en-US" b="0" dirty="0"/>
              <a:t>What teachers</a:t>
            </a:r>
            <a:r>
              <a:rPr lang="en-US" b="0" baseline="0" dirty="0"/>
              <a:t> learn through this assessment process helps them </a:t>
            </a:r>
            <a:r>
              <a:rPr lang="en-US" b="0" dirty="0"/>
              <a:t>better understand what their children know and are able to do. This information helps teachers plan and adjust instruction to better meet the needs of all their students.  </a:t>
            </a:r>
          </a:p>
          <a:p>
            <a:endParaRPr lang="en-US" b="1"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22</a:t>
            </a:fld>
            <a:endParaRPr lang="en-US" dirty="0"/>
          </a:p>
        </p:txBody>
      </p:sp>
    </p:spTree>
    <p:extLst>
      <p:ext uri="{BB962C8B-B14F-4D97-AF65-F5344CB8AC3E}">
        <p14:creationId xmlns:p14="http://schemas.microsoft.com/office/powerpoint/2010/main" val="409264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Note to Trainer:</a:t>
            </a:r>
          </a:p>
          <a:p>
            <a:pPr>
              <a:defRPr/>
            </a:pPr>
            <a:r>
              <a:rPr lang="en-US" dirty="0"/>
              <a:t>Use or adapt this slide if your state, district, or school is providing a resource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website with resources</a:t>
            </a:r>
            <a:r>
              <a:rPr lang="en-US" baseline="0" dirty="0"/>
              <a:t> has also been created for teachers. If you would like to also access this site, please look for contact information further in the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23</a:t>
            </a:fld>
            <a:endParaRPr lang="en-US" dirty="0"/>
          </a:p>
        </p:txBody>
      </p:sp>
    </p:spTree>
    <p:extLst>
      <p:ext uri="{BB962C8B-B14F-4D97-AF65-F5344CB8AC3E}">
        <p14:creationId xmlns:p14="http://schemas.microsoft.com/office/powerpoint/2010/main" val="178842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as-is</a:t>
            </a:r>
            <a:r>
              <a:rPr lang="en-US" baseline="0" dirty="0"/>
              <a:t> if you</a:t>
            </a:r>
            <a:r>
              <a:rPr lang="en-US" dirty="0"/>
              <a:t> are using a technology platform as part of your assessment process. Otherwise, remove the</a:t>
            </a:r>
            <a:r>
              <a:rPr lang="en-US" baseline="0" dirty="0"/>
              <a:t> final bullet.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summary, The K-3 Formative Assessment is a process</a:t>
            </a:r>
            <a:r>
              <a:rPr lang="en-US" b="0" baseline="0" dirty="0"/>
              <a:t> that occurs during instruction to guide teaching and learning.  </a:t>
            </a:r>
            <a:endParaRPr lang="en-US" b="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24</a:t>
            </a:fld>
            <a:endParaRPr lang="en-US" dirty="0"/>
          </a:p>
        </p:txBody>
      </p:sp>
    </p:spTree>
    <p:extLst>
      <p:ext uri="{BB962C8B-B14F-4D97-AF65-F5344CB8AC3E}">
        <p14:creationId xmlns:p14="http://schemas.microsoft.com/office/powerpoint/2010/main" val="3482594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b="0" i="0" dirty="0"/>
              <a:t>You’ve heard from us about this process. Let’s hear an Elementary Principal’s perspective on formative assessment</a:t>
            </a:r>
            <a:r>
              <a:rPr lang="en-US" b="0" i="0" baseline="0" dirty="0"/>
              <a:t>.  </a:t>
            </a:r>
          </a:p>
          <a:p>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https://youtu.be/fPbxIQzUrMw</a:t>
            </a:r>
            <a:r>
              <a:rPr lang="en-US" sz="1200" u="sng"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a:p>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25</a:t>
            </a:fld>
            <a:endParaRPr lang="en-US" dirty="0"/>
          </a:p>
        </p:txBody>
      </p:sp>
    </p:spTree>
    <p:extLst>
      <p:ext uri="{BB962C8B-B14F-4D97-AF65-F5344CB8AC3E}">
        <p14:creationId xmlns:p14="http://schemas.microsoft.com/office/powerpoint/2010/main" val="1328288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Jamie, a first grade teacher</a:t>
            </a:r>
            <a:r>
              <a:rPr lang="en-US" b="0" i="0" baseline="0" dirty="0"/>
              <a:t>, summarizes formative assessment in this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https://youtu.be/elT0Y02PLXU</a:t>
            </a:r>
            <a:r>
              <a:rPr lang="en-US" sz="1200" u="sng"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26</a:t>
            </a:fld>
            <a:endParaRPr lang="en-US" dirty="0"/>
          </a:p>
        </p:txBody>
      </p:sp>
    </p:spTree>
    <p:extLst>
      <p:ext uri="{BB962C8B-B14F-4D97-AF65-F5344CB8AC3E}">
        <p14:creationId xmlns:p14="http://schemas.microsoft.com/office/powerpoint/2010/main" val="1753942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Here’s another teacher, Susan, </a:t>
            </a:r>
            <a:r>
              <a:rPr lang="en-US" b="0" i="0" baseline="0" dirty="0"/>
              <a:t>summarizing formative assessment in her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https://youtu.be/ekwJs7Goeso</a:t>
            </a:r>
            <a:r>
              <a:rPr lang="en-US" sz="1200"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27</a:t>
            </a:fld>
            <a:endParaRPr lang="en-US" dirty="0"/>
          </a:p>
        </p:txBody>
      </p:sp>
    </p:spTree>
    <p:extLst>
      <p:ext uri="{BB962C8B-B14F-4D97-AF65-F5344CB8AC3E}">
        <p14:creationId xmlns:p14="http://schemas.microsoft.com/office/powerpoint/2010/main" val="167318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This</a:t>
            </a:r>
            <a:r>
              <a:rPr lang="en-US" b="0" i="0" baseline="0" dirty="0"/>
              <a:t> principal addresses the importance of formative assessment.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https://youtu.be/1ZBrSM3oFXk</a:t>
            </a:r>
            <a:r>
              <a:rPr lang="en-US" sz="1200" b="0" i="0" u="none" kern="1200" baseline="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28</a:t>
            </a:fld>
            <a:endParaRPr lang="en-US" dirty="0"/>
          </a:p>
        </p:txBody>
      </p:sp>
    </p:spTree>
    <p:extLst>
      <p:ext uri="{BB962C8B-B14F-4D97-AF65-F5344CB8AC3E}">
        <p14:creationId xmlns:p14="http://schemas.microsoft.com/office/powerpoint/2010/main" val="91167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Script:</a:t>
            </a:r>
          </a:p>
          <a:p>
            <a:r>
              <a:rPr lang="en-US" i="0" strike="noStrike" baseline="0" dirty="0"/>
              <a:t>Now that you know a bit more about the K-3 Formative Assessment Process, you may recognize particular aspects that are similar to what your teachers are already doing. You may also see aspects that are different. Take a moment to reflect and then let’s discuss your thoughts together.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29</a:t>
            </a:fld>
            <a:endParaRPr lang="en-US" dirty="0"/>
          </a:p>
        </p:txBody>
      </p:sp>
    </p:spTree>
    <p:extLst>
      <p:ext uri="{BB962C8B-B14F-4D97-AF65-F5344CB8AC3E}">
        <p14:creationId xmlns:p14="http://schemas.microsoft.com/office/powerpoint/2010/main" val="4116985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In this</a:t>
            </a:r>
            <a:r>
              <a:rPr lang="en-US" baseline="0" dirty="0"/>
              <a:t> session, we are going to cover a number of different topics to help administrators better understand this assessment and what is being asked of teachers. This session includes an overview of the assessment process. In separate sessions we will discuss data security issues, and strategies for how you can support your teachers in using this assessment.  </a:t>
            </a:r>
          </a:p>
          <a:p>
            <a:endParaRPr lang="en-US" i="0" baseline="0" dirty="0">
              <a:solidFill>
                <a:srgbClr val="FF0000"/>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3</a:t>
            </a:fld>
            <a:endParaRPr lang="en-US" dirty="0"/>
          </a:p>
        </p:txBody>
      </p:sp>
    </p:spTree>
    <p:extLst>
      <p:ext uri="{BB962C8B-B14F-4D97-AF65-F5344CB8AC3E}">
        <p14:creationId xmlns:p14="http://schemas.microsoft.com/office/powerpoint/2010/main" val="4183205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Now that we’ve</a:t>
            </a:r>
            <a:r>
              <a:rPr lang="en-US" i="0" baseline="0" dirty="0"/>
              <a:t> looked at this process from a mile high view, let’s take a closer look at what the teachers will be using as they implement this process in their classrooms.</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30</a:t>
            </a:fld>
            <a:endParaRPr lang="en-US" dirty="0"/>
          </a:p>
        </p:txBody>
      </p:sp>
    </p:spTree>
    <p:extLst>
      <p:ext uri="{BB962C8B-B14F-4D97-AF65-F5344CB8AC3E}">
        <p14:creationId xmlns:p14="http://schemas.microsoft.com/office/powerpoint/2010/main" val="4240009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b="0" i="0" dirty="0"/>
              <a:t>There are two assessment components that support this formative assessment process: </a:t>
            </a:r>
            <a:r>
              <a:rPr lang="en-US" i="0" dirty="0"/>
              <a:t>Constructs</a:t>
            </a:r>
            <a:r>
              <a:rPr lang="en-US" i="0" baseline="0" dirty="0"/>
              <a:t> progressions and assessment means.  Let’s look at each of these in more depth, beginning with construct progressions.</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31</a:t>
            </a:fld>
            <a:endParaRPr lang="en-US" dirty="0"/>
          </a:p>
        </p:txBody>
      </p:sp>
    </p:spTree>
    <p:extLst>
      <p:ext uri="{BB962C8B-B14F-4D97-AF65-F5344CB8AC3E}">
        <p14:creationId xmlns:p14="http://schemas.microsoft.com/office/powerpoint/2010/main" val="4193114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A construct progression </a:t>
            </a:r>
            <a:r>
              <a:rPr lang="en-US" i="0" baseline="0" dirty="0"/>
              <a:t>is a</a:t>
            </a:r>
            <a:r>
              <a:rPr lang="en-US" i="0" dirty="0"/>
              <a:t> carefully sequenced set of understandings and skills for a particular</a:t>
            </a:r>
            <a:r>
              <a:rPr lang="en-US" i="0" baseline="0" dirty="0"/>
              <a:t> concept.</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32</a:t>
            </a:fld>
            <a:endParaRPr lang="en-US" dirty="0"/>
          </a:p>
        </p:txBody>
      </p:sp>
    </p:spTree>
    <p:extLst>
      <p:ext uri="{BB962C8B-B14F-4D97-AF65-F5344CB8AC3E}">
        <p14:creationId xmlns:p14="http://schemas.microsoft.com/office/powerpoint/2010/main" val="3538478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baseline="0" dirty="0"/>
              <a:t>Script:</a:t>
            </a:r>
          </a:p>
          <a:p>
            <a:pPr marL="0" indent="0">
              <a:buFont typeface="Arial" panose="020B0604020202020204" pitchFamily="34" charset="0"/>
              <a:buNone/>
            </a:pPr>
            <a:r>
              <a:rPr lang="en-US" i="0" baseline="0" dirty="0"/>
              <a:t>Each construct progression moves from less sophisticated skills to more sophisticated and refined skills. Progressions help a teacher figure out where the child needs to move next along the continuum of learning and development in that construct.  </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33</a:t>
            </a:fld>
            <a:endParaRPr lang="en-US" dirty="0"/>
          </a:p>
        </p:txBody>
      </p:sp>
    </p:spTree>
    <p:extLst>
      <p:ext uri="{BB962C8B-B14F-4D97-AF65-F5344CB8AC3E}">
        <p14:creationId xmlns:p14="http://schemas.microsoft.com/office/powerpoint/2010/main" val="2047004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may need to adapt this slide based on the constructs</a:t>
            </a:r>
            <a:r>
              <a:rPr lang="en-US" baseline="0" dirty="0"/>
              <a:t> being implemented by your state, district, or school. </a:t>
            </a:r>
            <a:endParaRPr lang="en-US" dirty="0"/>
          </a:p>
          <a:p>
            <a:endParaRPr lang="en-US" b="1" i="0" baseline="0" dirty="0"/>
          </a:p>
          <a:p>
            <a:r>
              <a:rPr lang="en-US" b="1" i="0" baseline="0" dirty="0"/>
              <a:t>Script:</a:t>
            </a:r>
          </a:p>
          <a:p>
            <a:r>
              <a:rPr lang="en-US" b="0" i="0" baseline="0" dirty="0"/>
              <a:t>As noted earlier, the assessment covers five domains of learning. One or more constructs are assessed within each domain. Some of these constructs have skills that may be acquired in kindergarten and other constructs span across grade levels up to Grade 3. For each of these constructs, there is a construct progression.</a:t>
            </a:r>
          </a:p>
        </p:txBody>
      </p:sp>
      <p:sp>
        <p:nvSpPr>
          <p:cNvPr id="4" name="Slide Number Placeholder 3"/>
          <p:cNvSpPr>
            <a:spLocks noGrp="1"/>
          </p:cNvSpPr>
          <p:nvPr>
            <p:ph type="sldNum" sz="quarter" idx="10"/>
          </p:nvPr>
        </p:nvSpPr>
        <p:spPr/>
        <p:txBody>
          <a:bodyPr/>
          <a:lstStyle/>
          <a:p>
            <a:fld id="{F8439688-92E9-448B-AE02-BC570683CEE5}" type="slidenum">
              <a:rPr lang="en-US" smtClean="0"/>
              <a:pPr/>
              <a:t>34</a:t>
            </a:fld>
            <a:endParaRPr lang="en-US" dirty="0"/>
          </a:p>
        </p:txBody>
      </p:sp>
    </p:spTree>
    <p:extLst>
      <p:ext uri="{BB962C8B-B14F-4D97-AF65-F5344CB8AC3E}">
        <p14:creationId xmlns:p14="http://schemas.microsoft.com/office/powerpoint/2010/main" val="3645660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lvl="2" indent="0" algn="l" defTabSz="914400" rtl="0" eaLnBrk="1" fontAlgn="auto" latinLnBrk="0" hangingPunct="1">
              <a:lnSpc>
                <a:spcPct val="100000"/>
              </a:lnSpc>
              <a:spcBef>
                <a:spcPts val="0"/>
              </a:spcBef>
              <a:spcAft>
                <a:spcPts val="0"/>
              </a:spcAft>
              <a:buClrTx/>
              <a:buSzTx/>
              <a:buFontTx/>
              <a:buNone/>
              <a:tabLst/>
              <a:defRPr/>
            </a:pPr>
            <a:r>
              <a:rPr lang="en-US" i="0" dirty="0"/>
              <a:t>The construct progression is comprised of 4 parts: Understandings, Skills, Performance Descriptors, &amp; Examples:</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Understanding</a:t>
            </a:r>
            <a:r>
              <a:rPr lang="en-US" i="0" dirty="0"/>
              <a:t>:  </a:t>
            </a:r>
            <a:r>
              <a:rPr lang="en-US" i="0" dirty="0">
                <a:solidFill>
                  <a:srgbClr val="000000"/>
                </a:solidFill>
              </a:rPr>
              <a:t>Identifies</a:t>
            </a:r>
            <a:r>
              <a:rPr lang="en-US" i="0" baseline="0" dirty="0">
                <a:solidFill>
                  <a:srgbClr val="000000"/>
                </a:solidFill>
              </a:rPr>
              <a:t> </a:t>
            </a:r>
            <a:r>
              <a:rPr lang="en-US" i="0" dirty="0">
                <a:solidFill>
                  <a:srgbClr val="000000"/>
                </a:solidFill>
              </a:rPr>
              <a:t>the major concepts within a particular construct.</a:t>
            </a:r>
            <a:endParaRPr lang="en-US" i="0" dirty="0"/>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Skill</a:t>
            </a:r>
            <a:r>
              <a:rPr lang="en-US" i="0" dirty="0"/>
              <a:t>: </a:t>
            </a:r>
            <a:r>
              <a:rPr lang="en-US" i="0" dirty="0">
                <a:solidFill>
                  <a:srgbClr val="000000"/>
                </a:solidFill>
              </a:rPr>
              <a:t>Identify the competencies with each understanding, ranging from simple to more complex levels.</a:t>
            </a:r>
            <a:endParaRPr lang="en-US" i="0" dirty="0"/>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Performance</a:t>
            </a:r>
            <a:r>
              <a:rPr lang="en-US" b="1" i="0" baseline="0" dirty="0"/>
              <a:t> Descriptors</a:t>
            </a:r>
            <a:r>
              <a:rPr lang="en-US" b="0" i="0" baseline="0" dirty="0"/>
              <a:t>: Unpacks the skill a bit more, providing additional information about the skill itself. </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baseline="0" dirty="0"/>
              <a:t>Examples</a:t>
            </a:r>
            <a:r>
              <a:rPr lang="en-US" i="0" baseline="0" dirty="0"/>
              <a:t>: Provides a context in the classroom; p</a:t>
            </a:r>
            <a:r>
              <a:rPr lang="en-US" sz="1200" i="0" dirty="0">
                <a:solidFill>
                  <a:srgbClr val="000000"/>
                </a:solidFill>
              </a:rPr>
              <a:t>aint a picture of what a child may say, do, make or write to demonstrate his/her understanding or skill at each stage of the progression.</a:t>
            </a:r>
            <a:r>
              <a:rPr lang="en-US" sz="1200" i="0" baseline="0" dirty="0">
                <a:solidFill>
                  <a:srgbClr val="000000"/>
                </a:solidFill>
              </a:rPr>
              <a:t> </a:t>
            </a:r>
            <a:r>
              <a:rPr lang="en-US" i="0" baseline="0" dirty="0"/>
              <a:t>Each skill in the sequence also has a corresponding performance descriptor and examples to help teachers better understand what children do when they are at a given skill level</a:t>
            </a:r>
            <a:endParaRPr lang="en-US" b="0" i="0" baseline="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35</a:t>
            </a:fld>
            <a:endParaRPr lang="en-US" dirty="0"/>
          </a:p>
        </p:txBody>
      </p:sp>
    </p:spTree>
    <p:extLst>
      <p:ext uri="{BB962C8B-B14F-4D97-AF65-F5344CB8AC3E}">
        <p14:creationId xmlns:p14="http://schemas.microsoft.com/office/powerpoint/2010/main" val="2577508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Note to Trainer:</a:t>
            </a:r>
          </a:p>
          <a:p>
            <a:pPr marL="0" indent="0">
              <a:buFont typeface="Arial" panose="020B0604020202020204" pitchFamily="34" charset="0"/>
              <a:buNone/>
            </a:pPr>
            <a:r>
              <a:rPr lang="en-US" i="1" dirty="0"/>
              <a:t>Any construct and example skills may be used on this slide, if Reading Comprehension Strategies is not implemented as part of the assessment in your state. It is recommended that you select a progression with more steps, such as Writing, Problem Solving, or Emotional Literacy. </a:t>
            </a:r>
          </a:p>
          <a:p>
            <a:pPr marL="0" indent="0">
              <a:buFont typeface="Arial" panose="020B0604020202020204" pitchFamily="34" charset="0"/>
              <a:buNone/>
            </a:pPr>
            <a:endParaRPr lang="en-US" b="1" dirty="0"/>
          </a:p>
          <a:p>
            <a:pPr marL="0" indent="0">
              <a:buFont typeface="Arial" panose="020B0604020202020204" pitchFamily="34" charset="0"/>
              <a:buNone/>
            </a:pPr>
            <a:r>
              <a:rPr lang="en-US" b="1" i="0" dirty="0"/>
              <a:t>Script:</a:t>
            </a:r>
          </a:p>
          <a:p>
            <a:pPr marL="0" indent="0">
              <a:buFont typeface="Arial" panose="020B0604020202020204" pitchFamily="34" charset="0"/>
              <a:buNone/>
            </a:pPr>
            <a:r>
              <a:rPr lang="en-US" i="0" dirty="0"/>
              <a:t>One of</a:t>
            </a:r>
            <a:r>
              <a:rPr lang="en-US" i="0" baseline="0" dirty="0"/>
              <a:t> the construct progressions is Reading Comprehension Strategies which has 8 skill levels.  Three of the skill levels are presented on the slide.  Take a minute to read Level A, Level D, and Level G to see how the progression describes increasingly sophisticated skills with regard to Reading Comprehension Strategies. </a:t>
            </a:r>
          </a:p>
          <a:p>
            <a:pPr marL="0" indent="0">
              <a:buFont typeface="Arial" panose="020B0604020202020204" pitchFamily="34" charset="0"/>
              <a:buNone/>
            </a:pPr>
            <a:endParaRPr lang="en-US" i="0" baseline="0" dirty="0"/>
          </a:p>
          <a:p>
            <a:pPr marL="0" indent="0">
              <a:buFont typeface="Arial" panose="020B0604020202020204" pitchFamily="34" charset="0"/>
              <a:buNone/>
            </a:pPr>
            <a:r>
              <a:rPr lang="en-US" i="0" baseline="0" dirty="0"/>
              <a:t>As you explore all of the constructs, you’ll notice that there are some differences across the progressions in terms of scope, breadth, and level of granularity. The construct progressions differ in the number of steps as well as the distance between the steps because of the differences across the constructs.</a:t>
            </a: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36</a:t>
            </a:fld>
            <a:endParaRPr lang="en-US" dirty="0"/>
          </a:p>
        </p:txBody>
      </p:sp>
    </p:spTree>
    <p:extLst>
      <p:ext uri="{BB962C8B-B14F-4D97-AF65-F5344CB8AC3E}">
        <p14:creationId xmlns:p14="http://schemas.microsoft.com/office/powerpoint/2010/main" val="3409218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Handout for This Slide:</a:t>
            </a:r>
          </a:p>
          <a:p>
            <a:r>
              <a:rPr lang="en-US" b="0" i="0" strike="noStrike" baseline="0" dirty="0"/>
              <a:t>Construct Progression Overview Document</a:t>
            </a:r>
          </a:p>
          <a:p>
            <a:endParaRPr lang="en-US" b="0" i="1" strike="noStrike" baseline="0" dirty="0"/>
          </a:p>
          <a:p>
            <a:r>
              <a:rPr lang="en-US" b="1" i="0" strike="noStrike" baseline="0" dirty="0"/>
              <a:t>Script:</a:t>
            </a:r>
          </a:p>
          <a:p>
            <a:r>
              <a:rPr lang="en-US" i="0" strike="noStrike" baseline="0" dirty="0"/>
              <a:t>Let’s take a moment to explore some of the other constructs on Construct Progression Overview document.  </a:t>
            </a:r>
          </a:p>
          <a:p>
            <a:endParaRPr lang="en-US" i="0" strike="noStrike" baseline="0" dirty="0"/>
          </a:p>
          <a:p>
            <a:r>
              <a:rPr lang="en-US" i="0" strike="noStrike" baseline="0" dirty="0"/>
              <a:t>Now that you’ve had time to peruse some of the additional construct progressions, which constructs do you think will be of particular interest to your teachers?  Which will be new? Discuss with a colleague.</a:t>
            </a:r>
          </a:p>
        </p:txBody>
      </p:sp>
      <p:sp>
        <p:nvSpPr>
          <p:cNvPr id="4" name="Slide Number Placeholder 3"/>
          <p:cNvSpPr>
            <a:spLocks noGrp="1"/>
          </p:cNvSpPr>
          <p:nvPr>
            <p:ph type="sldNum" sz="quarter" idx="10"/>
          </p:nvPr>
        </p:nvSpPr>
        <p:spPr/>
        <p:txBody>
          <a:bodyPr/>
          <a:lstStyle/>
          <a:p>
            <a:fld id="{F8439688-92E9-448B-AE02-BC570683CEE5}" type="slidenum">
              <a:rPr lang="en-US" smtClean="0"/>
              <a:pPr/>
              <a:t>37</a:t>
            </a:fld>
            <a:endParaRPr lang="en-US" dirty="0"/>
          </a:p>
        </p:txBody>
      </p:sp>
    </p:spTree>
    <p:extLst>
      <p:ext uri="{BB962C8B-B14F-4D97-AF65-F5344CB8AC3E}">
        <p14:creationId xmlns:p14="http://schemas.microsoft.com/office/powerpoint/2010/main" val="1444183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Now let’s talk</a:t>
            </a:r>
            <a:r>
              <a:rPr lang="en-US" i="0" baseline="0" dirty="0"/>
              <a:t> about the second component of the a</a:t>
            </a:r>
            <a:r>
              <a:rPr lang="en-US" i="0" dirty="0"/>
              <a:t>ssessment: the</a:t>
            </a:r>
            <a:r>
              <a:rPr lang="en-US" i="0" baseline="0" dirty="0"/>
              <a:t> assessment means.</a:t>
            </a:r>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38</a:t>
            </a:fld>
            <a:endParaRPr lang="en-US" dirty="0"/>
          </a:p>
        </p:txBody>
      </p:sp>
    </p:spTree>
    <p:extLst>
      <p:ext uri="{BB962C8B-B14F-4D97-AF65-F5344CB8AC3E}">
        <p14:creationId xmlns:p14="http://schemas.microsoft.com/office/powerpoint/2010/main" val="1389596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baseline="0" dirty="0"/>
              <a:t>Script: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The assessment means are the ways in which a teacher gathers information about what a child knows or can do to determine where he or she is on the progression.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The assessment process uses three kinds of assessment means.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The primary assessment mean is </a:t>
            </a:r>
            <a:r>
              <a:rPr lang="en-US" i="1" baseline="0" dirty="0"/>
              <a:t>observation</a:t>
            </a:r>
            <a:r>
              <a:rPr lang="en-US" i="0" baseline="0" dirty="0"/>
              <a:t>. Since this assessment is meant to be embedded in instruction, teachers are encouraged to observe and document children in everyday classroom activities that are already occurring throughout the day.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The second type of assessment mean, </a:t>
            </a:r>
            <a:r>
              <a:rPr lang="en-US" i="1" baseline="0" dirty="0"/>
              <a:t>situations</a:t>
            </a:r>
            <a:r>
              <a:rPr lang="en-US" i="0" baseline="0" dirty="0"/>
              <a:t>, are meant to be used within an instructional routine when a teacher is not able to see a child display a particular skill/behavior in what s/he has already planned and needs support to elicit that behavior.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Finally, the third type, </a:t>
            </a:r>
            <a:r>
              <a:rPr lang="en-US" i="1" baseline="0" dirty="0"/>
              <a:t>tasks</a:t>
            </a:r>
            <a:r>
              <a:rPr lang="en-US" i="0" baseline="0" dirty="0"/>
              <a:t>, refer to a more formal activity that is meant to be done one-on-one or in very small groups. Tasks are to be used when </a:t>
            </a:r>
            <a:r>
              <a:rPr lang="en-US" i="0" strike="noStrike" baseline="0" dirty="0"/>
              <a:t>neither observation nor the situation provided </a:t>
            </a:r>
            <a:r>
              <a:rPr lang="en-US" i="0" baseline="0" dirty="0"/>
              <a:t>the teacher enough information to make a decision about a child’s learning status.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All of the constructs can be assessed through observations, some also have situations, and a few have tasks.</a:t>
            </a:r>
          </a:p>
          <a:p>
            <a:pPr marL="0" indent="0">
              <a:buFont typeface="Arial" panose="020B0604020202020204" pitchFamily="34" charset="0"/>
              <a:buNone/>
            </a:pPr>
            <a:endParaRPr lang="en-US" i="0" baseline="0" dirty="0"/>
          </a:p>
          <a:p>
            <a:pPr marL="0" indent="0">
              <a:buFont typeface="Arial" panose="020B0604020202020204" pitchFamily="34" charset="0"/>
              <a:buNone/>
            </a:pPr>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39</a:t>
            </a:fld>
            <a:endParaRPr lang="en-US" dirty="0"/>
          </a:p>
        </p:txBody>
      </p:sp>
    </p:spTree>
    <p:extLst>
      <p:ext uri="{BB962C8B-B14F-4D97-AF65-F5344CB8AC3E}">
        <p14:creationId xmlns:p14="http://schemas.microsoft.com/office/powerpoint/2010/main" val="1603394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Script:</a:t>
            </a:r>
          </a:p>
          <a:p>
            <a:r>
              <a:rPr lang="en-US" i="0" strike="noStrike" baseline="0" dirty="0"/>
              <a:t>Let’s reflect for a moment about the early grades, Kindergarten through third grade. Take a moment to think about your goals and aspirations for the K-3 children in your school. Then, think about how assessment helps your school reach those goals and aspirations.  Discuss with a colleague(s).</a:t>
            </a:r>
          </a:p>
          <a:p>
            <a:endParaRPr lang="en-US" i="0" strike="noStrike"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a:t>
            </a:fld>
            <a:endParaRPr lang="en-US" dirty="0"/>
          </a:p>
        </p:txBody>
      </p:sp>
    </p:spTree>
    <p:extLst>
      <p:ext uri="{BB962C8B-B14F-4D97-AF65-F5344CB8AC3E}">
        <p14:creationId xmlns:p14="http://schemas.microsoft.com/office/powerpoint/2010/main" val="1982173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Script:</a:t>
            </a:r>
          </a:p>
          <a:p>
            <a:pPr marL="0" indent="0">
              <a:buFont typeface="Wingdings" panose="05000000000000000000" pitchFamily="2" charset="2"/>
              <a:buNone/>
            </a:pPr>
            <a:r>
              <a:rPr lang="en-US" baseline="0" dirty="0"/>
              <a:t>Teachers use these assessment means to uncover what a child knows and is able to do. Because children’s learning and development does not occur in a straight linear fashion, it’s important to collect evidence in a variety of ways in order to make an informed decision about what a child knows and understands.  </a:t>
            </a:r>
          </a:p>
          <a:p>
            <a:pPr marL="0" indent="0">
              <a:buFont typeface="Wingdings" panose="05000000000000000000" pitchFamily="2" charset="2"/>
              <a:buNone/>
            </a:pPr>
            <a:endParaRPr lang="en-US" baseline="0" dirty="0"/>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40</a:t>
            </a:fld>
            <a:endParaRPr lang="en-US" dirty="0"/>
          </a:p>
        </p:txBody>
      </p:sp>
    </p:spTree>
    <p:extLst>
      <p:ext uri="{BB962C8B-B14F-4D97-AF65-F5344CB8AC3E}">
        <p14:creationId xmlns:p14="http://schemas.microsoft.com/office/powerpoint/2010/main" val="1646276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One essential</a:t>
            </a:r>
            <a:r>
              <a:rPr lang="en-US" baseline="0" dirty="0"/>
              <a:t> condition</a:t>
            </a:r>
            <a:r>
              <a:rPr lang="en-US" i="1" dirty="0"/>
              <a:t> for implementing the assessment</a:t>
            </a:r>
            <a:r>
              <a:rPr lang="en-US" baseline="0" dirty="0"/>
              <a:t> is that teaching and learning in the classroom be developmentally appropriate, with children actively engaged in a variety of learning activities. That means classrooms should look like the picture on the left where children are interacting with each other and with the materials in the classroom and not like the picture on the right where children are spending much of the day doing worksheets or listening in large groups.</a:t>
            </a:r>
          </a:p>
          <a:p>
            <a:endParaRPr lang="en-US" baseline="0" dirty="0"/>
          </a:p>
          <a:p>
            <a:r>
              <a:rPr lang="en-US" baseline="0" dirty="0"/>
              <a:t>Unfortunately, many classrooms </a:t>
            </a:r>
            <a:r>
              <a:rPr lang="en-US" i="1" baseline="0" dirty="0"/>
              <a:t>are not</a:t>
            </a:r>
            <a:r>
              <a:rPr lang="en-US" i="1" dirty="0"/>
              <a:t> </a:t>
            </a:r>
            <a:r>
              <a:rPr lang="en-US" baseline="0" dirty="0"/>
              <a:t>developmentally appropriate. This </a:t>
            </a:r>
            <a:r>
              <a:rPr lang="en-US" i="1" baseline="0" dirty="0"/>
              <a:t>is </a:t>
            </a:r>
            <a:r>
              <a:rPr lang="en-US" baseline="0" dirty="0"/>
              <a:t>a </a:t>
            </a:r>
            <a:r>
              <a:rPr lang="en-US" i="1" baseline="0" dirty="0"/>
              <a:t>challenge </a:t>
            </a:r>
            <a:r>
              <a:rPr lang="en-US" baseline="0" dirty="0"/>
              <a:t>for teachers </a:t>
            </a:r>
            <a:r>
              <a:rPr lang="en-US" i="1" baseline="0" dirty="0"/>
              <a:t>implementing an </a:t>
            </a:r>
            <a:r>
              <a:rPr lang="en-US" baseline="0" dirty="0"/>
              <a:t>observation-based assessment to learn about what children know and can do because there is not much to observe in the classroom on the right. It also is an </a:t>
            </a:r>
            <a:r>
              <a:rPr lang="en-US" i="1" baseline="0" dirty="0"/>
              <a:t>issue</a:t>
            </a:r>
            <a:r>
              <a:rPr lang="en-US" baseline="0" dirty="0"/>
              <a:t> for the children in these classrooms because, as we know, this is not the way young children learn best.  Active participation in engaging learning opportunities is not just something that should occur in kindergarten. It should be happening in all grades. </a:t>
            </a:r>
            <a:r>
              <a:rPr lang="en-US" i="1" baseline="0" dirty="0"/>
              <a:t>We ask that you </a:t>
            </a:r>
            <a:r>
              <a:rPr lang="en-US" baseline="0" dirty="0"/>
              <a:t>help your teachers create environments in their classrooms that support good learning – and good observation.</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91221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baseline="0" dirty="0"/>
              <a:t>Script:</a:t>
            </a:r>
          </a:p>
          <a:p>
            <a:r>
              <a:rPr lang="en-US" strike="noStrike" baseline="0" dirty="0"/>
              <a:t>Let’s Reflect. What are you teachers already doing to learn about their students?</a:t>
            </a:r>
          </a:p>
          <a:p>
            <a:r>
              <a:rPr lang="en-US" strike="noStrike" baseline="0" dirty="0"/>
              <a:t>How does their current classroom environment support the use of observations, situations and tasks?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42</a:t>
            </a:fld>
            <a:endParaRPr lang="en-US" dirty="0"/>
          </a:p>
        </p:txBody>
      </p:sp>
    </p:spTree>
    <p:extLst>
      <p:ext uri="{BB962C8B-B14F-4D97-AF65-F5344CB8AC3E}">
        <p14:creationId xmlns:p14="http://schemas.microsoft.com/office/powerpoint/2010/main" val="3473073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 Summarize…</a:t>
            </a:r>
          </a:p>
        </p:txBody>
      </p:sp>
      <p:sp>
        <p:nvSpPr>
          <p:cNvPr id="4" name="Slide Number Placeholder 3"/>
          <p:cNvSpPr>
            <a:spLocks noGrp="1"/>
          </p:cNvSpPr>
          <p:nvPr>
            <p:ph type="sldNum" sz="quarter" idx="10"/>
          </p:nvPr>
        </p:nvSpPr>
        <p:spPr/>
        <p:txBody>
          <a:bodyPr/>
          <a:lstStyle/>
          <a:p>
            <a:fld id="{F8439688-92E9-448B-AE02-BC570683CEE5}" type="slidenum">
              <a:rPr lang="en-US" smtClean="0"/>
              <a:pPr/>
              <a:t>43</a:t>
            </a:fld>
            <a:endParaRPr lang="en-US" dirty="0"/>
          </a:p>
        </p:txBody>
      </p:sp>
    </p:spTree>
    <p:extLst>
      <p:ext uri="{BB962C8B-B14F-4D97-AF65-F5344CB8AC3E}">
        <p14:creationId xmlns:p14="http://schemas.microsoft.com/office/powerpoint/2010/main" val="3761928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The</a:t>
            </a:r>
            <a:r>
              <a:rPr lang="en-US" baseline="0" dirty="0"/>
              <a:t> K-3 Formative Assessment Process is all about meeting children where they are and helping each child reach challenging and achievable goals.</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44</a:t>
            </a:fld>
            <a:endParaRPr lang="en-US" dirty="0"/>
          </a:p>
        </p:txBody>
      </p:sp>
    </p:spTree>
    <p:extLst>
      <p:ext uri="{BB962C8B-B14F-4D97-AF65-F5344CB8AC3E}">
        <p14:creationId xmlns:p14="http://schemas.microsoft.com/office/powerpoint/2010/main" val="42589972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In</a:t>
            </a:r>
            <a:r>
              <a:rPr lang="en-US" baseline="0" dirty="0"/>
              <a:t> summary, this is a formative assessment based on construct progressions. Teachers will </a:t>
            </a:r>
            <a:r>
              <a:rPr lang="en-US" i="1" baseline="0" dirty="0"/>
              <a:t>primaril</a:t>
            </a:r>
            <a:r>
              <a:rPr lang="en-US" i="1" dirty="0"/>
              <a:t>y</a:t>
            </a:r>
            <a:r>
              <a:rPr lang="en-US" dirty="0"/>
              <a:t> </a:t>
            </a:r>
            <a:r>
              <a:rPr lang="en-US" u="sng" baseline="0" dirty="0"/>
              <a:t>observe</a:t>
            </a:r>
            <a:r>
              <a:rPr lang="en-US" baseline="0" dirty="0"/>
              <a:t> students to collect evidence about what a student can do, but might use other assessment means such as </a:t>
            </a:r>
            <a:r>
              <a:rPr lang="en-US" u="sng" baseline="0" dirty="0"/>
              <a:t>situations</a:t>
            </a:r>
            <a:r>
              <a:rPr lang="en-US" baseline="0" dirty="0"/>
              <a:t> or </a:t>
            </a:r>
            <a:r>
              <a:rPr lang="en-US" u="sng" baseline="0" dirty="0"/>
              <a:t>tasks</a:t>
            </a:r>
            <a:r>
              <a:rPr lang="en-US" baseline="0" dirty="0"/>
              <a:t>.  Based on the evidence collected, teachers will determine where a child is on the progression and then use this information to guide their instruction.</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45</a:t>
            </a:fld>
            <a:endParaRPr lang="en-US" dirty="0"/>
          </a:p>
        </p:txBody>
      </p:sp>
    </p:spTree>
    <p:extLst>
      <p:ext uri="{BB962C8B-B14F-4D97-AF65-F5344CB8AC3E}">
        <p14:creationId xmlns:p14="http://schemas.microsoft.com/office/powerpoint/2010/main" val="269630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chemeClr val="tx1"/>
                </a:solidFill>
                <a:effectLst/>
              </a:rPr>
              <a:t>Script:</a:t>
            </a:r>
          </a:p>
          <a:p>
            <a:r>
              <a:rPr lang="en-US" kern="1200" dirty="0">
                <a:solidFill>
                  <a:schemeClr val="tx1"/>
                </a:solidFill>
                <a:effectLst/>
              </a:rPr>
              <a:t>Developmental science has long identified the years from birth through age 8 (the age at which most children are in third grade) as a critical period during which children’s educational pathways are set. </a:t>
            </a:r>
          </a:p>
          <a:p>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Kauerz, K. (2013). </a:t>
            </a:r>
            <a:r>
              <a:rPr lang="en-US" dirty="0">
                <a:hlinkClick r:id="rId3"/>
              </a:rPr>
              <a:t>The path to lifelong success begins with P-3</a:t>
            </a:r>
            <a:r>
              <a:rPr lang="en-US" dirty="0"/>
              <a:t>. </a:t>
            </a:r>
            <a:r>
              <a:rPr lang="en-US" i="1" dirty="0"/>
              <a:t>Principal, 92 </a:t>
            </a:r>
            <a:r>
              <a:rPr lang="en-US" dirty="0"/>
              <a:t>(4), 12-16. </a:t>
            </a:r>
            <a:r>
              <a:rPr lang="en-US" baseline="0" dirty="0"/>
              <a:t> [</a:t>
            </a:r>
            <a:r>
              <a:rPr lang="en-US" dirty="0"/>
              <a:t>National Association of Elementary School Principals]</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http://www.awelearning.com/files/4813/9387/9373/Kauerz_MA13.pdf</a:t>
            </a:r>
          </a:p>
          <a:p>
            <a:pPr lvl="0"/>
            <a:endParaRPr lang="en-US" sz="2400"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13091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chemeClr val="tx1"/>
                </a:solidFill>
                <a:effectLst/>
              </a:rPr>
              <a:t>Script:</a:t>
            </a:r>
          </a:p>
          <a:p>
            <a:r>
              <a:rPr lang="en-US" kern="1200" dirty="0">
                <a:solidFill>
                  <a:schemeClr val="tx1"/>
                </a:solidFill>
                <a:effectLst/>
              </a:rPr>
              <a:t>Brain science tells us that it becomes more difficult—not to mention more expensive—to close achievement gaps in populations of older children. Based on this science, as well as economic cost-benefit arguments, P-3 approaches provide a compelling argument: If children are given a stronger start earlier in life, they will be more successful in grades 4-12 and beyond. In short, development during the preschool through</a:t>
            </a:r>
            <a:r>
              <a:rPr lang="en-US" kern="1200" baseline="0" dirty="0">
                <a:solidFill>
                  <a:schemeClr val="tx1"/>
                </a:solidFill>
                <a:effectLst/>
              </a:rPr>
              <a:t> </a:t>
            </a:r>
            <a:r>
              <a:rPr lang="en-US" kern="1200" dirty="0">
                <a:solidFill>
                  <a:schemeClr val="tx1"/>
                </a:solidFill>
                <a:effectLst/>
              </a:rPr>
              <a:t>third-grade years sets the tone for children’s later educational and lifelong success. (p. 13).  The</a:t>
            </a:r>
            <a:r>
              <a:rPr lang="en-US" kern="1200" baseline="0" dirty="0">
                <a:solidFill>
                  <a:schemeClr val="tx1"/>
                </a:solidFill>
                <a:effectLst/>
              </a:rPr>
              <a:t> P-3 years are critical!</a:t>
            </a:r>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Kauerz, K. (2013). </a:t>
            </a:r>
            <a:r>
              <a:rPr lang="en-US" dirty="0">
                <a:hlinkClick r:id="rId3"/>
              </a:rPr>
              <a:t>The path to lifelong success begins with P-3</a:t>
            </a:r>
            <a:r>
              <a:rPr lang="en-US" dirty="0"/>
              <a:t>. </a:t>
            </a:r>
            <a:r>
              <a:rPr lang="en-US" i="1" dirty="0"/>
              <a:t>Principal, 92 </a:t>
            </a:r>
            <a:r>
              <a:rPr lang="en-US" dirty="0"/>
              <a:t>(4), 12-16. </a:t>
            </a:r>
            <a:r>
              <a:rPr lang="en-US" baseline="0" dirty="0"/>
              <a:t> [</a:t>
            </a:r>
            <a:r>
              <a:rPr lang="en-US" dirty="0"/>
              <a:t>National Association of Elementary School Principals]</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http://www.awelearning.com/files/4813/9387/9373/Kauerz_MA13.pdf</a:t>
            </a:r>
          </a:p>
          <a:p>
            <a:pPr lvl="0"/>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0984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Script:</a:t>
            </a:r>
          </a:p>
          <a:p>
            <a:r>
              <a:rPr lang="en-US" baseline="0" dirty="0"/>
              <a:t>The research on formative assessment clearly shows that when teachers regularly assess what children know and can do and use that information to guide instruction, children achieve at higher levels-- which is why it is important that teachers know how to implement a formative assessment process successfully.</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7</a:t>
            </a:fld>
            <a:endParaRPr lang="en-US" dirty="0"/>
          </a:p>
        </p:txBody>
      </p:sp>
    </p:spTree>
    <p:extLst>
      <p:ext uri="{BB962C8B-B14F-4D97-AF65-F5344CB8AC3E}">
        <p14:creationId xmlns:p14="http://schemas.microsoft.com/office/powerpoint/2010/main" val="144218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Why should teachers want to assess?  It’s all about 1)</a:t>
            </a:r>
            <a:r>
              <a:rPr lang="en-US" baseline="0" dirty="0"/>
              <a:t> Meeting children where they are and 2) helping children reach challenging and achievable goals that contribute to their ongoing development and learning. This is the definition of Developmentally Appropriate Practice. </a:t>
            </a:r>
            <a:r>
              <a:rPr lang="en-US" dirty="0"/>
              <a:t>Good assessment is developmentally appropriate practice and good instructional practice. </a:t>
            </a:r>
          </a:p>
          <a:p>
            <a:endParaRPr lang="en-US" u="sng" dirty="0"/>
          </a:p>
          <a:p>
            <a:endParaRPr lang="en-US" u="sng" dirty="0"/>
          </a:p>
          <a:p>
            <a:r>
              <a:rPr lang="en-US" u="sng" dirty="0"/>
              <a:t>Source</a:t>
            </a:r>
            <a:r>
              <a:rPr lang="en-US" dirty="0"/>
              <a:t>:</a:t>
            </a:r>
            <a:r>
              <a:rPr lang="en-US" baseline="0" dirty="0"/>
              <a:t>  Phillips &amp; Scrinzi (2013). Basics of Developmentally Appropriate Practice: An Introduction for Teachers of Kindergartners. Washington, DC. NAEYC.</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8</a:t>
            </a:fld>
            <a:endParaRPr lang="en-US" dirty="0"/>
          </a:p>
        </p:txBody>
      </p:sp>
    </p:spTree>
    <p:extLst>
      <p:ext uri="{BB962C8B-B14F-4D97-AF65-F5344CB8AC3E}">
        <p14:creationId xmlns:p14="http://schemas.microsoft.com/office/powerpoint/2010/main" val="80526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In order for teachers to meet children where they are and help them reach challenging and achievable goals, research clearly</a:t>
            </a:r>
            <a:r>
              <a:rPr lang="en-US" u="none" baseline="0" dirty="0"/>
              <a:t> states that</a:t>
            </a:r>
            <a:r>
              <a:rPr lang="en-US" u="none" dirty="0"/>
              <a:t> 1)</a:t>
            </a:r>
            <a:r>
              <a:rPr lang="en-US" u="none" baseline="0" dirty="0"/>
              <a:t> teachers need to know where children are now 2) teachers need to provide supportive, engaging, reliable relationships, and 3) children need to be actively involved to construct understanding. Today, we’ll focus on “Knowing where children are” and Formative Assessment is at the heart of how teachers know where students are in their learning and development. </a:t>
            </a:r>
            <a:endParaRPr lang="en-US"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Source</a:t>
            </a:r>
            <a:r>
              <a:rPr lang="en-US" dirty="0"/>
              <a:t>:</a:t>
            </a:r>
            <a:r>
              <a:rPr lang="en-US" baseline="0" dirty="0"/>
              <a:t>  Phillips &amp; Scrinzi (2013). Basics of Developmentally Appropriate Practice: An Introduction for Teachers of Kindergartners. Washington, DC. NAEYC.</a:t>
            </a:r>
            <a:endParaRPr lang="en-US" dirty="0"/>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9</a:t>
            </a:fld>
            <a:endParaRPr lang="en-US" dirty="0"/>
          </a:p>
        </p:txBody>
      </p:sp>
    </p:spTree>
    <p:extLst>
      <p:ext uri="{BB962C8B-B14F-4D97-AF65-F5344CB8AC3E}">
        <p14:creationId xmlns:p14="http://schemas.microsoft.com/office/powerpoint/2010/main" val="98902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1CA4A5-249B-4823-8251-CA14973D9119}" type="datetime1">
              <a:rPr lang="en-US" smtClean="0"/>
              <a:t>8/6/19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7639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EA21D3-0AEA-4023-9A9E-7DFDFA433AFA}" type="datetime1">
              <a:rPr lang="en-US" smtClean="0"/>
              <a:t>8/6/19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3387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0C204B-81B1-4DB9-A398-7045EA8AA29B}" type="datetime1">
              <a:rPr lang="en-US" smtClean="0"/>
              <a:t>8/6/19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12860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322" y="990601"/>
            <a:ext cx="5289644" cy="4041566"/>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322" y="990392"/>
            <a:ext cx="5259164" cy="2611436"/>
          </a:xfrm>
          <a:prstGeom prst="rect">
            <a:avLst/>
          </a:prstGeom>
        </p:spPr>
        <p:txBody>
          <a:bodyPr anchor="ctr"/>
          <a:lstStyle>
            <a:lvl1pPr algn="ctr">
              <a:defRPr sz="60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322" y="3602038"/>
            <a:ext cx="5259164" cy="1430129"/>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70" b="5702"/>
          <a:stretch/>
        </p:blipFill>
        <p:spPr bwMode="auto">
          <a:xfrm>
            <a:off x="5263487" y="990601"/>
            <a:ext cx="3880513" cy="40417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 y="5032272"/>
            <a:ext cx="9144000" cy="73025"/>
          </a:xfrm>
          <a:prstGeom prst="rect">
            <a:avLst/>
          </a:prstGeom>
          <a:solidFill>
            <a:schemeClr val="accent2"/>
          </a:solidFill>
          <a:ln>
            <a:noFill/>
          </a:ln>
          <a:effectLst/>
          <a:extLst/>
        </p:spPr>
      </p:pic>
    </p:spTree>
    <p:extLst>
      <p:ext uri="{BB962C8B-B14F-4D97-AF65-F5344CB8AC3E}">
        <p14:creationId xmlns:p14="http://schemas.microsoft.com/office/powerpoint/2010/main" val="4120197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91757"/>
            <a:ext cx="7886700" cy="1146175"/>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8486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23888" y="3728720"/>
            <a:ext cx="7886700" cy="833756"/>
          </a:xfrm>
          <a:prstGeom prst="rect">
            <a:avLst/>
          </a:prstGeom>
        </p:spPr>
        <p:txBody>
          <a:bodyPr anchor="ctr">
            <a:normAutofit/>
          </a:bodyPr>
          <a:lstStyle>
            <a:lvl1pPr algn="ctr">
              <a:defRPr sz="4800" b="1">
                <a:latin typeface="+mn-lt"/>
              </a:defRPr>
            </a:lvl1pPr>
          </a:lstStyle>
          <a:p>
            <a:r>
              <a:rPr lang="en-US"/>
              <a:t>Click to edit Master title style</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75882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txBox="1">
            <a:spLocks/>
          </p:cNvSpPr>
          <p:nvPr/>
        </p:nvSpPr>
        <p:spPr>
          <a:xfrm>
            <a:off x="13586" y="43045"/>
            <a:ext cx="7886700" cy="1252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b="1" dirty="0">
                <a:solidFill>
                  <a:prstClr val="white"/>
                </a:solidFill>
              </a:rPr>
              <a:t>Click to edit Master title style</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9211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0"/>
            <a:ext cx="7886700" cy="1325563"/>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399"/>
            <a:ext cx="9144000" cy="7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0535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43045"/>
            <a:ext cx="7886700" cy="1252356"/>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9040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322" y="990601"/>
            <a:ext cx="5289644" cy="4041566"/>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p:nvPr>
        </p:nvSpPr>
        <p:spPr>
          <a:xfrm>
            <a:off x="4322" y="990392"/>
            <a:ext cx="5259164" cy="2611436"/>
          </a:xfrm>
          <a:prstGeom prst="rect">
            <a:avLst/>
          </a:prstGeom>
        </p:spPr>
        <p:txBody>
          <a:bodyPr anchor="ctr"/>
          <a:lstStyle>
            <a:lvl1pPr algn="ctr">
              <a:defRPr sz="60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322" y="3602038"/>
            <a:ext cx="5259164" cy="1430129"/>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70" b="5702"/>
          <a:stretch/>
        </p:blipFill>
        <p:spPr bwMode="auto">
          <a:xfrm>
            <a:off x="5263487" y="990601"/>
            <a:ext cx="3880513" cy="40417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 y="5032272"/>
            <a:ext cx="9144000" cy="73025"/>
          </a:xfrm>
          <a:prstGeom prst="rect">
            <a:avLst/>
          </a:prstGeom>
          <a:solidFill>
            <a:schemeClr val="accent2"/>
          </a:solidFill>
          <a:ln>
            <a:noFill/>
          </a:ln>
          <a:effectLst/>
          <a:extLst/>
        </p:spPr>
      </p:pic>
    </p:spTree>
    <p:extLst>
      <p:ext uri="{BB962C8B-B14F-4D97-AF65-F5344CB8AC3E}">
        <p14:creationId xmlns:p14="http://schemas.microsoft.com/office/powerpoint/2010/main" val="371863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91757"/>
            <a:ext cx="7886700" cy="1146175"/>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797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9731C-F886-4D27-86C3-8D92BA60D658}" type="datetime1">
              <a:rPr lang="en-US" smtClean="0"/>
              <a:t>8/6/19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711729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623888" y="3728720"/>
            <a:ext cx="7886700" cy="833756"/>
          </a:xfrm>
          <a:prstGeom prst="rect">
            <a:avLst/>
          </a:prstGeom>
        </p:spPr>
        <p:txBody>
          <a:bodyPr anchor="ctr">
            <a:normAutofit/>
          </a:bodyPr>
          <a:lstStyle>
            <a:lvl1pPr algn="ctr">
              <a:defRPr sz="4800" b="1">
                <a:latin typeface="+mn-lt"/>
              </a:defRPr>
            </a:lvl1pPr>
          </a:lstStyle>
          <a:p>
            <a:r>
              <a:rPr lang="en-US"/>
              <a:t>Click to edit Master title style</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6917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txBox="1">
            <a:spLocks/>
          </p:cNvSpPr>
          <p:nvPr/>
        </p:nvSpPr>
        <p:spPr>
          <a:xfrm>
            <a:off x="13586" y="43045"/>
            <a:ext cx="7886700" cy="1252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b="1" dirty="0">
                <a:solidFill>
                  <a:prstClr val="white"/>
                </a:solidFill>
                <a:latin typeface="Calibri"/>
              </a:rPr>
              <a:t>Click to edit Master title style</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77511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0"/>
            <a:ext cx="7886700" cy="1325563"/>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399"/>
            <a:ext cx="9144000" cy="73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3360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43045"/>
            <a:ext cx="7886700" cy="1252356"/>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060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00035-8A8B-40DF-A305-B9A794F206F3}" type="datetime1">
              <a:rPr lang="en-US" smtClean="0"/>
              <a:t>8/6/19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95711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5CB91A-4F58-4873-A1BC-8BBEB14F059D}" type="datetime1">
              <a:rPr lang="en-US" smtClean="0"/>
              <a:t>8/6/19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09300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78B8-B614-4134-87F0-54D616B1A263}" type="datetime1">
              <a:rPr lang="en-US" smtClean="0"/>
              <a:t>8/6/19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93807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83D192-954B-4824-BADB-319747C87E6C}" type="datetime1">
              <a:rPr lang="en-US" smtClean="0"/>
              <a:t>8/6/19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332685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DB9C-5730-47EA-837E-593327090EE6}" type="datetime1">
              <a:rPr lang="en-US" smtClean="0"/>
              <a:t>8/6/19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03792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ABCD8-3AD0-45B2-B8DE-0941F3543B3D}" type="datetime1">
              <a:rPr lang="en-US" smtClean="0"/>
              <a:t>8/6/19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66471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CAA303-F39A-44BE-B046-0039B5646ECC}" type="datetime1">
              <a:rPr lang="en-US" smtClean="0"/>
              <a:t>8/6/19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1572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3969B-6F66-4BB1-A0AF-84D62BBEBEB4}" type="datetime1">
              <a:rPr lang="en-US" smtClean="0"/>
              <a:t>8/6/19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21438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221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0654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7.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8.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9.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hyperlink" Target="https://youtu.be/fPbxIQzUrMw" TargetMode="Externa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hyperlink" Target="https://youtu.be/elT0Y02PLXU" TargetMode="Externa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hyperlink" Target="https://youtu.be/ekwJs7Goeso" TargetMode="Externa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hyperlink" Target="https://youtu.be/1ZBrSM3oFXk" TargetMode="External"/><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6.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6.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hyperlink" Target="http://www.dreamstime.com/#res6512407" TargetMode="External"/><Relationship Id="rId3" Type="http://schemas.openxmlformats.org/officeDocument/2006/relationships/notesSlide" Target="../notesSlides/notesSlide41.xml"/><Relationship Id="rId7" Type="http://schemas.openxmlformats.org/officeDocument/2006/relationships/hyperlink" Target="http://www.dreamstime.com/lenutaidi_info#res6512407" TargetMode="Externa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0.png"/><Relationship Id="rId5" Type="http://schemas.openxmlformats.org/officeDocument/2006/relationships/image" Target="../media/image29.jpeg"/><Relationship Id="rId10" Type="http://schemas.openxmlformats.org/officeDocument/2006/relationships/image" Target="../media/image31.png"/><Relationship Id="rId4" Type="http://schemas.openxmlformats.org/officeDocument/2006/relationships/image" Target="../media/image4.jpeg"/><Relationship Id="rId9" Type="http://schemas.openxmlformats.org/officeDocument/2006/relationships/hyperlink" Target="http://www.dreamstime.com/stock-photography-preschoolers-to-kindergarten-image34615392#res6512407"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6.jpe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jpeg"/><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7.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3 FormAssessLogo.jpg"/>
          <p:cNvPicPr/>
          <p:nvPr/>
        </p:nvPicPr>
        <p:blipFill>
          <a:blip r:embed="rId4" cstate="print"/>
          <a:stretch>
            <a:fillRect/>
          </a:stretch>
        </p:blipFill>
        <p:spPr>
          <a:xfrm>
            <a:off x="283922" y="5638800"/>
            <a:ext cx="2931217" cy="966216"/>
          </a:xfrm>
          <a:prstGeom prst="rect">
            <a:avLst/>
          </a:prstGeom>
        </p:spPr>
      </p:pic>
      <p:pic>
        <p:nvPicPr>
          <p:cNvPr id="1026" name="Picture 2" descr="Childr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4953000" y="2667000"/>
            <a:ext cx="3880513" cy="40417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E0D98A5B-6EF0-7448-BB81-D03EE95E0683}"/>
              </a:ext>
            </a:extLst>
          </p:cNvPr>
          <p:cNvSpPr>
            <a:spLocks noGrp="1"/>
          </p:cNvSpPr>
          <p:nvPr>
            <p:ph type="ctrTitle"/>
          </p:nvPr>
        </p:nvSpPr>
        <p:spPr>
          <a:xfrm>
            <a:off x="0" y="0"/>
            <a:ext cx="7904659" cy="1669904"/>
          </a:xfrm>
          <a:solidFill>
            <a:schemeClr val="tx2"/>
          </a:solidFill>
          <a:ln>
            <a:solidFill>
              <a:schemeClr val="bg1"/>
            </a:solidFill>
          </a:ln>
        </p:spPr>
        <p:txBody>
          <a:bodyPr/>
          <a:lstStyle/>
          <a:p>
            <a:r>
              <a:rPr lang="en-US" dirty="0">
                <a:solidFill>
                  <a:schemeClr val="bg1"/>
                </a:solidFill>
              </a:rPr>
              <a:t>K-3 Formative Assessment Administrator Training</a:t>
            </a:r>
          </a:p>
        </p:txBody>
      </p:sp>
    </p:spTree>
    <p:custDataLst>
      <p:tags r:id="rId1"/>
    </p:custDataLst>
    <p:extLst>
      <p:ext uri="{BB962C8B-B14F-4D97-AF65-F5344CB8AC3E}">
        <p14:creationId xmlns:p14="http://schemas.microsoft.com/office/powerpoint/2010/main" val="401816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bg1">
                    <a:lumMod val="95000"/>
                  </a:schemeClr>
                </a:solidFill>
              </a:rPr>
              <a:t>Different Types of Assessment</a:t>
            </a:r>
          </a:p>
        </p:txBody>
      </p:sp>
      <p:sp>
        <p:nvSpPr>
          <p:cNvPr id="5" name="Rounded Rectangle 4"/>
          <p:cNvSpPr/>
          <p:nvPr/>
        </p:nvSpPr>
        <p:spPr>
          <a:xfrm>
            <a:off x="3072784" y="5907492"/>
            <a:ext cx="2178522" cy="7513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Formative Assessment</a:t>
            </a:r>
          </a:p>
          <a:p>
            <a:pPr algn="ctr"/>
            <a:endParaRPr lang="en-US" dirty="0">
              <a:solidFill>
                <a:prstClr val="white"/>
              </a:solidFill>
              <a:latin typeface="Calibri"/>
            </a:endParaRPr>
          </a:p>
        </p:txBody>
      </p:sp>
      <p:grpSp>
        <p:nvGrpSpPr>
          <p:cNvPr id="7" name="Group 6" descr="Developmental screener"/>
          <p:cNvGrpSpPr/>
          <p:nvPr/>
        </p:nvGrpSpPr>
        <p:grpSpPr>
          <a:xfrm>
            <a:off x="609600" y="1576726"/>
            <a:ext cx="3657599" cy="2283146"/>
            <a:chOff x="914401" y="1593850"/>
            <a:chExt cx="3657599" cy="2283146"/>
          </a:xfrm>
        </p:grpSpPr>
        <p:pic>
          <p:nvPicPr>
            <p:cNvPr id="8" name="Picture 2" descr="http://content.mycutegraphics.com/graphics/detective/girl-detective-with-magnifying-gla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593850"/>
              <a:ext cx="1219200" cy="2283146"/>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sp>
          <p:nvSpPr>
            <p:cNvPr id="9" name="Rounded Rectangle 8"/>
            <p:cNvSpPr/>
            <p:nvPr/>
          </p:nvSpPr>
          <p:spPr>
            <a:xfrm>
              <a:off x="2393478" y="2215106"/>
              <a:ext cx="2178522" cy="751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Developmental Screener</a:t>
              </a:r>
            </a:p>
            <a:p>
              <a:pPr algn="ctr"/>
              <a:endParaRPr lang="en-US" dirty="0">
                <a:solidFill>
                  <a:prstClr val="white"/>
                </a:solidFill>
                <a:latin typeface="Calibri"/>
              </a:endParaRPr>
            </a:p>
          </p:txBody>
        </p:sp>
      </p:grpSp>
      <p:grpSp>
        <p:nvGrpSpPr>
          <p:cNvPr id="10" name="Group 9" descr="Summative assessment"/>
          <p:cNvGrpSpPr/>
          <p:nvPr/>
        </p:nvGrpSpPr>
        <p:grpSpPr>
          <a:xfrm>
            <a:off x="5848335" y="1623674"/>
            <a:ext cx="3129674" cy="2842141"/>
            <a:chOff x="5775528" y="1990387"/>
            <a:chExt cx="3129674" cy="2842141"/>
          </a:xfrm>
        </p:grpSpPr>
        <p:sp>
          <p:nvSpPr>
            <p:cNvPr id="11" name="Rounded Rectangle 10"/>
            <p:cNvSpPr/>
            <p:nvPr/>
          </p:nvSpPr>
          <p:spPr>
            <a:xfrm>
              <a:off x="6251104" y="1990387"/>
              <a:ext cx="2178522" cy="7513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Summative Assessment</a:t>
              </a:r>
            </a:p>
            <a:p>
              <a:pPr algn="ctr"/>
              <a:endParaRPr lang="en-US" dirty="0">
                <a:solidFill>
                  <a:prstClr val="white"/>
                </a:solidFill>
                <a:latin typeface="Calibri"/>
              </a:endParaRPr>
            </a:p>
          </p:txBody>
        </p:sp>
        <p:pic>
          <p:nvPicPr>
            <p:cNvPr id="12" name="Picture 4" descr="http://tlrnext.com/wp-content/uploads/2013/12/test-tak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528" y="2940388"/>
              <a:ext cx="3129674" cy="1892140"/>
            </a:xfrm>
            <a:prstGeom prst="rect">
              <a:avLst/>
            </a:prstGeom>
            <a:extLst/>
          </p:spPr>
          <p:style>
            <a:lnRef idx="2">
              <a:schemeClr val="accent4">
                <a:shade val="50000"/>
              </a:schemeClr>
            </a:lnRef>
            <a:fillRef idx="1">
              <a:schemeClr val="accent4"/>
            </a:fillRef>
            <a:effectRef idx="0">
              <a:schemeClr val="accent4"/>
            </a:effectRef>
            <a:fontRef idx="minor">
              <a:schemeClr val="lt1"/>
            </a:fontRef>
          </p:style>
        </p:pic>
      </p:grpSp>
      <p:pic>
        <p:nvPicPr>
          <p:cNvPr id="13" name="Picture 10" descr="http://daytonsbluff.spps.org/uploads/SDC116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484" y="3886200"/>
            <a:ext cx="2889121" cy="192608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descr="K-3 Formative Assessment Logo"/>
          <p:cNvPicPr>
            <a:picLocks noChangeAspect="1"/>
          </p:cNvPicPr>
          <p:nvPr/>
        </p:nvPicPr>
        <p:blipFill>
          <a:blip r:embed="rId6"/>
          <a:stretch>
            <a:fillRect/>
          </a:stretch>
        </p:blipFill>
        <p:spPr>
          <a:xfrm>
            <a:off x="232353" y="6034084"/>
            <a:ext cx="1694835" cy="554784"/>
          </a:xfrm>
          <a:prstGeom prst="rect">
            <a:avLst/>
          </a:prstGeom>
        </p:spPr>
      </p:pic>
    </p:spTree>
    <p:extLst>
      <p:ext uri="{BB962C8B-B14F-4D97-AF65-F5344CB8AC3E}">
        <p14:creationId xmlns:p14="http://schemas.microsoft.com/office/powerpoint/2010/main" val="256038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0" y="76200"/>
            <a:ext cx="7848600" cy="1143000"/>
          </a:xfrm>
        </p:spPr>
        <p:txBody>
          <a:bodyPr>
            <a:normAutofit/>
          </a:bodyPr>
          <a:lstStyle/>
          <a:p>
            <a:pPr algn="l"/>
            <a:r>
              <a:rPr lang="en-US" sz="3600" b="1" dirty="0">
                <a:solidFill>
                  <a:schemeClr val="bg1">
                    <a:lumMod val="95000"/>
                  </a:schemeClr>
                </a:solidFill>
              </a:rPr>
              <a:t>Formative Assessment</a:t>
            </a:r>
            <a:endParaRPr lang="en-US" sz="3300" b="1" cap="none" dirty="0">
              <a:solidFill>
                <a:schemeClr val="bg1">
                  <a:lumMod val="95000"/>
                </a:schemeClr>
              </a:solidFill>
              <a:latin typeface="Calibri" panose="020F0502020204030204" pitchFamily="34" charset="0"/>
            </a:endParaRPr>
          </a:p>
        </p:txBody>
      </p:sp>
      <p:sp>
        <p:nvSpPr>
          <p:cNvPr id="13" name="Content Placeholder 2"/>
          <p:cNvSpPr txBox="1">
            <a:spLocks/>
          </p:cNvSpPr>
          <p:nvPr/>
        </p:nvSpPr>
        <p:spPr>
          <a:xfrm>
            <a:off x="533400" y="1636077"/>
            <a:ext cx="8229600" cy="4525963"/>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sz="3000" dirty="0"/>
          </a:p>
          <a:p>
            <a:r>
              <a:rPr lang="en-US" sz="3000" dirty="0"/>
              <a:t>Formative Assessment</a:t>
            </a:r>
          </a:p>
          <a:p>
            <a:pPr marL="274320" lvl="1" indent="0">
              <a:buNone/>
            </a:pPr>
            <a:r>
              <a:rPr lang="en-US" sz="2600" dirty="0"/>
              <a:t>A </a:t>
            </a:r>
            <a:r>
              <a:rPr lang="en-US" sz="2600" b="1" dirty="0">
                <a:solidFill>
                  <a:schemeClr val="tx2"/>
                </a:solidFill>
              </a:rPr>
              <a:t>process</a:t>
            </a:r>
            <a:r>
              <a:rPr lang="en-US" sz="2600" b="1" dirty="0"/>
              <a:t> </a:t>
            </a:r>
            <a:r>
              <a:rPr lang="en-US" sz="2600" dirty="0"/>
              <a:t>used by teachers and students </a:t>
            </a:r>
            <a:r>
              <a:rPr lang="en-US" sz="2600" b="1" dirty="0">
                <a:solidFill>
                  <a:schemeClr val="tx2"/>
                </a:solidFill>
              </a:rPr>
              <a:t>during instruction</a:t>
            </a:r>
            <a:r>
              <a:rPr lang="en-US" sz="2600" dirty="0"/>
              <a:t> that provides feedback to </a:t>
            </a:r>
            <a:r>
              <a:rPr lang="en-US" sz="2600" b="1" dirty="0">
                <a:solidFill>
                  <a:schemeClr val="tx2"/>
                </a:solidFill>
              </a:rPr>
              <a:t>adjust ongoing teaching and learning</a:t>
            </a:r>
            <a:r>
              <a:rPr lang="en-US" sz="2600" b="1" dirty="0"/>
              <a:t> </a:t>
            </a:r>
            <a:r>
              <a:rPr lang="en-US" sz="2600" dirty="0"/>
              <a:t>to help students improve their achievement of intended instructional outcomes.</a:t>
            </a:r>
          </a:p>
          <a:p>
            <a:pPr lvl="1" algn="r"/>
            <a:endParaRPr lang="en-US" sz="2400" dirty="0"/>
          </a:p>
          <a:p>
            <a:pPr marL="274320" lvl="1" indent="0" algn="r">
              <a:buNone/>
            </a:pPr>
            <a:r>
              <a:rPr lang="en-US" sz="1500" dirty="0"/>
              <a:t>			</a:t>
            </a:r>
            <a:r>
              <a:rPr lang="en-US" sz="1600" dirty="0"/>
              <a:t>American Educational Research Association, </a:t>
            </a:r>
          </a:p>
          <a:p>
            <a:pPr marL="274320" lvl="1" indent="0" algn="r">
              <a:buNone/>
            </a:pPr>
            <a:r>
              <a:rPr lang="en-US" sz="1600" dirty="0"/>
              <a:t>	The American Psychological Association (APA), and </a:t>
            </a:r>
          </a:p>
          <a:p>
            <a:pPr marL="274320" lvl="1" indent="0" algn="r">
              <a:buNone/>
            </a:pPr>
            <a:r>
              <a:rPr lang="en-US" sz="1600" dirty="0"/>
              <a:t>The National Council on Measurement in Education (NCME), 2014 &amp; </a:t>
            </a:r>
          </a:p>
          <a:p>
            <a:pPr marL="274320" lvl="1" indent="0" algn="r">
              <a:buNone/>
            </a:pPr>
            <a:r>
              <a:rPr lang="en-US" sz="1600" dirty="0"/>
              <a:t>Council of Chief State School Officers (CCSSO), 2006</a:t>
            </a:r>
          </a:p>
          <a:p>
            <a:pPr marL="274320" lvl="1" indent="0" algn="r">
              <a:buNone/>
            </a:pPr>
            <a:endParaRPr lang="en-US" sz="2400" dirty="0"/>
          </a:p>
        </p:txBody>
      </p:sp>
      <p:sp>
        <p:nvSpPr>
          <p:cNvPr id="3" name="Slide Number Placeholder 2">
            <a:extLst>
              <a:ext uri="{FF2B5EF4-FFF2-40B4-BE49-F238E27FC236}">
                <a16:creationId xmlns:a16="http://schemas.microsoft.com/office/drawing/2014/main" id="{F89C09F6-FDC3-4EEC-8BCA-A474DA60BBF7}"/>
              </a:ext>
            </a:extLst>
          </p:cNvPr>
          <p:cNvSpPr>
            <a:spLocks noGrp="1"/>
          </p:cNvSpPr>
          <p:nvPr>
            <p:ph type="sldNum" sz="quarter" idx="12"/>
          </p:nvPr>
        </p:nvSpPr>
        <p:spPr/>
        <p:txBody>
          <a:bodyPr/>
          <a:lstStyle/>
          <a:p>
            <a:fld id="{F7C0AF78-4AB1-4E4A-8B79-43CD6512BA69}" type="slidenum">
              <a:rPr lang="en-US" smtClean="0"/>
              <a:pPr/>
              <a:t>11</a:t>
            </a:fld>
            <a:endParaRPr lang="en-US" dirty="0"/>
          </a:p>
        </p:txBody>
      </p:sp>
    </p:spTree>
    <p:custDataLst>
      <p:tags r:id="rId1"/>
    </p:custDataLst>
    <p:extLst>
      <p:ext uri="{BB962C8B-B14F-4D97-AF65-F5344CB8AC3E}">
        <p14:creationId xmlns:p14="http://schemas.microsoft.com/office/powerpoint/2010/main" val="107870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83923" y="116523"/>
            <a:ext cx="8229600" cy="1143000"/>
          </a:xfrm>
        </p:spPr>
        <p:txBody>
          <a:bodyPr>
            <a:normAutofit/>
          </a:bodyPr>
          <a:lstStyle/>
          <a:p>
            <a:pPr algn="l"/>
            <a:r>
              <a:rPr lang="en-US" sz="3600" b="1" dirty="0">
                <a:solidFill>
                  <a:schemeClr val="bg1">
                    <a:lumMod val="95000"/>
                  </a:schemeClr>
                </a:solidFill>
              </a:rPr>
              <a:t>Formative Assessment Process</a:t>
            </a:r>
            <a:endParaRPr lang="en-US" sz="3300" b="1" cap="none" dirty="0">
              <a:solidFill>
                <a:schemeClr val="bg1">
                  <a:lumMod val="95000"/>
                </a:schemeClr>
              </a:solidFill>
              <a:latin typeface="Calibri" panose="020F0502020204030204" pitchFamily="34" charset="0"/>
            </a:endParaRPr>
          </a:p>
        </p:txBody>
      </p:sp>
      <p:sp>
        <p:nvSpPr>
          <p:cNvPr id="14" name="Content Placeholder 5"/>
          <p:cNvSpPr>
            <a:spLocks noGrp="1"/>
          </p:cNvSpPr>
          <p:nvPr>
            <p:ph idx="1"/>
          </p:nvPr>
        </p:nvSpPr>
        <p:spPr>
          <a:xfrm>
            <a:off x="628650" y="1825625"/>
            <a:ext cx="7886700" cy="4351338"/>
          </a:xfrm>
        </p:spPr>
        <p:txBody>
          <a:bodyPr/>
          <a:lstStyle/>
          <a:p>
            <a:r>
              <a:rPr lang="en-US" sz="3600" b="1" dirty="0"/>
              <a:t>G</a:t>
            </a:r>
            <a:r>
              <a:rPr lang="en-US" dirty="0"/>
              <a:t>et a plan</a:t>
            </a:r>
          </a:p>
          <a:p>
            <a:r>
              <a:rPr lang="en-US" sz="3600" b="1" dirty="0"/>
              <a:t>L</a:t>
            </a:r>
            <a:r>
              <a:rPr lang="en-US" dirty="0"/>
              <a:t>ook for and gather evidence</a:t>
            </a:r>
          </a:p>
          <a:p>
            <a:r>
              <a:rPr lang="en-US" sz="3600" b="1" dirty="0"/>
              <a:t>A</a:t>
            </a:r>
            <a:r>
              <a:rPr lang="en-US" dirty="0"/>
              <a:t>ssign a learning status</a:t>
            </a:r>
          </a:p>
          <a:p>
            <a:r>
              <a:rPr lang="en-US" sz="3600" b="1" dirty="0"/>
              <a:t>S</a:t>
            </a:r>
            <a:r>
              <a:rPr lang="en-US" dirty="0"/>
              <a:t>ummarize the status</a:t>
            </a:r>
          </a:p>
          <a:p>
            <a:r>
              <a:rPr lang="en-US" sz="3600" b="1" dirty="0"/>
              <a:t>S</a:t>
            </a:r>
            <a:r>
              <a:rPr lang="en-US" dirty="0"/>
              <a:t>trategically use data</a:t>
            </a:r>
          </a:p>
        </p:txBody>
      </p:sp>
      <p:pic>
        <p:nvPicPr>
          <p:cNvPr id="15" name="Picture 14" descr="Magnifying glas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6936" y="1959872"/>
            <a:ext cx="4495169" cy="4082843"/>
          </a:xfrm>
          <a:prstGeom prst="rect">
            <a:avLst/>
          </a:prstGeom>
        </p:spPr>
      </p:pic>
      <p:sp>
        <p:nvSpPr>
          <p:cNvPr id="2" name="Slide Number Placeholder 1">
            <a:extLst>
              <a:ext uri="{FF2B5EF4-FFF2-40B4-BE49-F238E27FC236}">
                <a16:creationId xmlns:a16="http://schemas.microsoft.com/office/drawing/2014/main" id="{1D1445FC-2C03-4315-B1CF-F071BA06DB18}"/>
              </a:ext>
            </a:extLst>
          </p:cNvPr>
          <p:cNvSpPr>
            <a:spLocks noGrp="1"/>
          </p:cNvSpPr>
          <p:nvPr>
            <p:ph type="sldNum" sz="quarter" idx="12"/>
          </p:nvPr>
        </p:nvSpPr>
        <p:spPr/>
        <p:txBody>
          <a:bodyPr/>
          <a:lstStyle/>
          <a:p>
            <a:fld id="{F7C0AF78-4AB1-4E4A-8B79-43CD6512BA69}" type="slidenum">
              <a:rPr lang="en-US" smtClean="0"/>
              <a:pPr/>
              <a:t>12</a:t>
            </a:fld>
            <a:endParaRPr lang="en-US" dirty="0"/>
          </a:p>
        </p:txBody>
      </p:sp>
    </p:spTree>
    <p:custDataLst>
      <p:tags r:id="rId1"/>
    </p:custDataLst>
    <p:extLst>
      <p:ext uri="{BB962C8B-B14F-4D97-AF65-F5344CB8AC3E}">
        <p14:creationId xmlns:p14="http://schemas.microsoft.com/office/powerpoint/2010/main" val="4017969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91757"/>
            <a:ext cx="7747886" cy="1146175"/>
          </a:xfrm>
        </p:spPr>
        <p:txBody>
          <a:bodyPr/>
          <a:lstStyle/>
          <a:p>
            <a:r>
              <a:rPr lang="en-US" sz="3600" dirty="0">
                <a:solidFill>
                  <a:schemeClr val="bg1">
                    <a:lumMod val="95000"/>
                  </a:schemeClr>
                </a:solidFill>
              </a:rPr>
              <a:t>What the K-3 Formative Assessment Process is NOT</a:t>
            </a:r>
          </a:p>
        </p:txBody>
      </p:sp>
      <p:sp>
        <p:nvSpPr>
          <p:cNvPr id="4" name="Content Placeholder 3"/>
          <p:cNvSpPr>
            <a:spLocks noGrp="1"/>
          </p:cNvSpPr>
          <p:nvPr>
            <p:ph idx="1"/>
          </p:nvPr>
        </p:nvSpPr>
        <p:spPr/>
        <p:txBody>
          <a:bodyPr/>
          <a:lstStyle/>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82" y="1592270"/>
            <a:ext cx="8188939" cy="4534209"/>
          </a:xfrm>
          <a:prstGeom prst="rect">
            <a:avLst/>
          </a:prstGeom>
          <a:ln w="19050">
            <a:solidFill>
              <a:schemeClr val="tx1"/>
            </a:solidFill>
          </a:ln>
        </p:spPr>
      </p:pic>
    </p:spTree>
    <p:extLst>
      <p:ext uri="{BB962C8B-B14F-4D97-AF65-F5344CB8AC3E}">
        <p14:creationId xmlns:p14="http://schemas.microsoft.com/office/powerpoint/2010/main" val="234464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bg1">
                    <a:lumMod val="95000"/>
                  </a:schemeClr>
                </a:solidFill>
              </a:rPr>
              <a:t>What the K</a:t>
            </a:r>
            <a:r>
              <a:rPr lang="en-US" sz="3600" dirty="0">
                <a:solidFill>
                  <a:schemeClr val="bg1">
                    <a:lumMod val="95000"/>
                  </a:schemeClr>
                </a:solidFill>
                <a:latin typeface="Calibri"/>
              </a:rPr>
              <a:t>-</a:t>
            </a:r>
            <a:r>
              <a:rPr lang="en-US" sz="3600" dirty="0">
                <a:solidFill>
                  <a:schemeClr val="bg1">
                    <a:lumMod val="95000"/>
                  </a:schemeClr>
                </a:solidFill>
              </a:rPr>
              <a:t>3 Formative Assessment Process is NOT</a:t>
            </a:r>
          </a:p>
        </p:txBody>
      </p:sp>
      <p:sp>
        <p:nvSpPr>
          <p:cNvPr id="4" name="Content Placeholder 3"/>
          <p:cNvSpPr>
            <a:spLocks noGrp="1"/>
          </p:cNvSpPr>
          <p:nvPr>
            <p:ph idx="1"/>
          </p:nvPr>
        </p:nvSpPr>
        <p:spPr/>
        <p:txBody>
          <a:bodyPr/>
          <a:lstStyle/>
          <a:p>
            <a:r>
              <a:rPr lang="en-US" sz="3200" dirty="0"/>
              <a:t>K</a:t>
            </a:r>
            <a:r>
              <a:rPr lang="en-US" sz="3200" dirty="0">
                <a:latin typeface="Calibri"/>
              </a:rPr>
              <a:t>‒</a:t>
            </a:r>
            <a:r>
              <a:rPr lang="en-US" sz="3200" dirty="0"/>
              <a:t>3 Formative Assessment Process is </a:t>
            </a:r>
            <a:r>
              <a:rPr lang="en-US" sz="3200" b="1" dirty="0"/>
              <a:t>NOT</a:t>
            </a:r>
            <a:r>
              <a:rPr lang="en-US" sz="3200" dirty="0"/>
              <a:t>:</a:t>
            </a:r>
          </a:p>
          <a:p>
            <a:pPr lvl="1"/>
            <a:r>
              <a:rPr lang="en-US" sz="2800" dirty="0"/>
              <a:t>A developmental screener</a:t>
            </a:r>
          </a:p>
          <a:p>
            <a:pPr lvl="1"/>
            <a:r>
              <a:rPr lang="en-US" sz="2800" dirty="0"/>
              <a:t>A structured direct child assessment</a:t>
            </a:r>
          </a:p>
          <a:p>
            <a:pPr lvl="1"/>
            <a:r>
              <a:rPr lang="en-US" sz="2800" dirty="0"/>
              <a:t>A high-stakes test</a:t>
            </a:r>
          </a:p>
          <a:p>
            <a:pPr lvl="1"/>
            <a:r>
              <a:rPr lang="en-US" sz="2800" dirty="0"/>
              <a:t>Linked to teacher evaluations</a:t>
            </a:r>
          </a:p>
          <a:p>
            <a:endParaRPr lang="en-US" dirty="0"/>
          </a:p>
          <a:p>
            <a:endParaRPr lang="en-US" dirty="0"/>
          </a:p>
        </p:txBody>
      </p:sp>
      <p:pic>
        <p:nvPicPr>
          <p:cNvPr id="5" name="Picture 2" descr="https://hypnotherapyforchildren.files.wordpress.com/2013/10/kids-stress-to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141" y="4419600"/>
            <a:ext cx="2822222"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K-3 Formative Assessment Logo"/>
          <p:cNvPicPr>
            <a:picLocks noChangeAspect="1"/>
          </p:cNvPicPr>
          <p:nvPr/>
        </p:nvPicPr>
        <p:blipFill>
          <a:blip r:embed="rId4"/>
          <a:stretch>
            <a:fillRect/>
          </a:stretch>
        </p:blipFill>
        <p:spPr>
          <a:xfrm>
            <a:off x="232353" y="6034084"/>
            <a:ext cx="1694835" cy="554784"/>
          </a:xfrm>
          <a:prstGeom prst="rect">
            <a:avLst/>
          </a:prstGeom>
        </p:spPr>
      </p:pic>
    </p:spTree>
    <p:extLst>
      <p:ext uri="{BB962C8B-B14F-4D97-AF65-F5344CB8AC3E}">
        <p14:creationId xmlns:p14="http://schemas.microsoft.com/office/powerpoint/2010/main" val="423968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229600" cy="1112838"/>
          </a:xfrm>
          <a:solidFill>
            <a:schemeClr val="tx2"/>
          </a:solidFill>
        </p:spPr>
        <p:txBody>
          <a:bodyPr>
            <a:normAutofit/>
          </a:bodyPr>
          <a:lstStyle/>
          <a:p>
            <a:pPr algn="l"/>
            <a:r>
              <a:rPr lang="en-US" sz="3600" b="1" dirty="0">
                <a:solidFill>
                  <a:schemeClr val="bg1"/>
                </a:solidFill>
                <a:latin typeface="Calibri" panose="020F0502020204030204" pitchFamily="34" charset="0"/>
              </a:rPr>
              <a:t>K-3 Formative Assessment Process</a:t>
            </a:r>
            <a:endParaRPr lang="en-US" sz="3600" b="1" cap="none" dirty="0">
              <a:solidFill>
                <a:schemeClr val="bg1"/>
              </a:solidFill>
              <a:latin typeface="Calibri" panose="020F0502020204030204" pitchFamily="34" charset="0"/>
            </a:endParaRPr>
          </a:p>
        </p:txBody>
      </p:sp>
      <p:sp>
        <p:nvSpPr>
          <p:cNvPr id="3" name="Content Placeholder 2"/>
          <p:cNvSpPr>
            <a:spLocks noGrp="1"/>
          </p:cNvSpPr>
          <p:nvPr>
            <p:ph idx="1"/>
          </p:nvPr>
        </p:nvSpPr>
        <p:spPr>
          <a:xfrm>
            <a:off x="457200" y="1600200"/>
            <a:ext cx="5943600" cy="4525963"/>
          </a:xfrm>
        </p:spPr>
        <p:txBody>
          <a:bodyPr>
            <a:normAutofit/>
          </a:bodyPr>
          <a:lstStyle/>
          <a:p>
            <a:pPr>
              <a:defRPr/>
            </a:pPr>
            <a:r>
              <a:rPr lang="en-US" altLang="en-US" b="1" dirty="0"/>
              <a:t>An assessment process that…</a:t>
            </a:r>
          </a:p>
          <a:p>
            <a:pPr lvl="1">
              <a:defRPr/>
            </a:pPr>
            <a:r>
              <a:rPr lang="en-US" altLang="en-US" sz="3200" b="1" dirty="0"/>
              <a:t>Informs</a:t>
            </a:r>
            <a:r>
              <a:rPr lang="en-US" altLang="en-US" sz="3200" dirty="0"/>
              <a:t> teaching and learning in Kindergarten through Grade 3</a:t>
            </a:r>
          </a:p>
          <a:p>
            <a:pPr lvl="1">
              <a:defRPr/>
            </a:pPr>
            <a:r>
              <a:rPr lang="en-US" altLang="en-US" sz="3200" dirty="0"/>
              <a:t>Occurs </a:t>
            </a:r>
            <a:r>
              <a:rPr lang="en-US" altLang="en-US" sz="3200" b="1" dirty="0"/>
              <a:t>within</a:t>
            </a:r>
            <a:r>
              <a:rPr lang="en-US" altLang="en-US" sz="3200" dirty="0"/>
              <a:t> instructional routines</a:t>
            </a:r>
          </a:p>
          <a:p>
            <a:pPr lvl="1">
              <a:defRPr/>
            </a:pPr>
            <a:r>
              <a:rPr lang="en-US" altLang="en-US" sz="3200" dirty="0"/>
              <a:t>Is </a:t>
            </a:r>
            <a:r>
              <a:rPr lang="en-US" altLang="en-US" sz="3200" b="1" dirty="0"/>
              <a:t>manageable</a:t>
            </a:r>
            <a:r>
              <a:rPr lang="en-US" altLang="en-US" sz="3200" dirty="0"/>
              <a:t> in a typical classroom setting</a:t>
            </a:r>
          </a:p>
          <a:p>
            <a:pPr lvl="1">
              <a:defRPr/>
            </a:pPr>
            <a:endParaRPr lang="en-US" altLang="en-US" sz="1800" dirty="0"/>
          </a:p>
        </p:txBody>
      </p:sp>
      <p:pic>
        <p:nvPicPr>
          <p:cNvPr id="2" name="Picture 1" descr="Checkmark"/>
          <p:cNvPicPr>
            <a:picLocks noChangeAspect="1"/>
          </p:cNvPicPr>
          <p:nvPr/>
        </p:nvPicPr>
        <p:blipFill>
          <a:blip r:embed="rId4"/>
          <a:stretch>
            <a:fillRect/>
          </a:stretch>
        </p:blipFill>
        <p:spPr>
          <a:xfrm>
            <a:off x="6781800" y="2667000"/>
            <a:ext cx="2217497" cy="2552700"/>
          </a:xfrm>
          <a:prstGeom prst="rect">
            <a:avLst/>
          </a:prstGeom>
        </p:spPr>
      </p:pic>
      <p:sp>
        <p:nvSpPr>
          <p:cNvPr id="6" name="Slide Number Placeholder 5">
            <a:extLst>
              <a:ext uri="{FF2B5EF4-FFF2-40B4-BE49-F238E27FC236}">
                <a16:creationId xmlns:a16="http://schemas.microsoft.com/office/drawing/2014/main" id="{A05015FA-FFBE-4C7D-811D-E1D3D2F355A2}"/>
              </a:ext>
            </a:extLst>
          </p:cNvPr>
          <p:cNvSpPr>
            <a:spLocks noGrp="1"/>
          </p:cNvSpPr>
          <p:nvPr>
            <p:ph type="sldNum" sz="quarter" idx="12"/>
          </p:nvPr>
        </p:nvSpPr>
        <p:spPr/>
        <p:txBody>
          <a:bodyPr/>
          <a:lstStyle/>
          <a:p>
            <a:fld id="{F7C0AF78-4AB1-4E4A-8B79-43CD6512BA69}" type="slidenum">
              <a:rPr lang="en-US" smtClean="0"/>
              <a:pPr/>
              <a:t>15</a:t>
            </a:fld>
            <a:endParaRPr lang="en-US" dirty="0"/>
          </a:p>
        </p:txBody>
      </p:sp>
    </p:spTree>
    <p:extLst>
      <p:ext uri="{BB962C8B-B14F-4D97-AF65-F5344CB8AC3E}">
        <p14:creationId xmlns:p14="http://schemas.microsoft.com/office/powerpoint/2010/main" val="144935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4549" y="38100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4" name="Title 3">
            <a:extLst>
              <a:ext uri="{FF2B5EF4-FFF2-40B4-BE49-F238E27FC236}">
                <a16:creationId xmlns:a16="http://schemas.microsoft.com/office/drawing/2014/main" id="{FDBF87FE-17A9-1746-BDDD-149C817B021B}"/>
              </a:ext>
            </a:extLst>
          </p:cNvPr>
          <p:cNvSpPr>
            <a:spLocks noGrp="1"/>
          </p:cNvSpPr>
          <p:nvPr>
            <p:ph type="title"/>
          </p:nvPr>
        </p:nvSpPr>
        <p:spPr/>
        <p:txBody>
          <a:bodyPr/>
          <a:lstStyle/>
          <a:p>
            <a:r>
              <a:rPr lang="en-US" altLang="en-US" dirty="0"/>
              <a:t>Key Points</a:t>
            </a:r>
            <a:br>
              <a:rPr lang="en-US" altLang="en-US" dirty="0"/>
            </a:br>
            <a:endParaRPr lang="en-US" dirty="0"/>
          </a:p>
        </p:txBody>
      </p:sp>
      <p:sp>
        <p:nvSpPr>
          <p:cNvPr id="2" name="Slide Number Placeholder 1">
            <a:extLst>
              <a:ext uri="{FF2B5EF4-FFF2-40B4-BE49-F238E27FC236}">
                <a16:creationId xmlns:a16="http://schemas.microsoft.com/office/drawing/2014/main" id="{C54F05A2-FADA-4679-9FA9-B645213D9B90}"/>
              </a:ext>
            </a:extLst>
          </p:cNvPr>
          <p:cNvSpPr>
            <a:spLocks noGrp="1"/>
          </p:cNvSpPr>
          <p:nvPr>
            <p:ph type="sldNum" sz="quarter" idx="12"/>
          </p:nvPr>
        </p:nvSpPr>
        <p:spPr/>
        <p:txBody>
          <a:bodyPr/>
          <a:lstStyle/>
          <a:p>
            <a:fld id="{F7C0AF78-4AB1-4E4A-8B79-43CD6512BA69}" type="slidenum">
              <a:rPr lang="en-US" smtClean="0"/>
              <a:pPr/>
              <a:t>16</a:t>
            </a:fld>
            <a:endParaRPr lang="en-US" dirty="0"/>
          </a:p>
        </p:txBody>
      </p:sp>
    </p:spTree>
    <p:extLst>
      <p:ext uri="{BB962C8B-B14F-4D97-AF65-F5344CB8AC3E}">
        <p14:creationId xmlns:p14="http://schemas.microsoft.com/office/powerpoint/2010/main" val="2120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452F8-D2FA-9A44-A5B1-2CAD691F81AD}"/>
              </a:ext>
            </a:extLst>
          </p:cNvPr>
          <p:cNvSpPr>
            <a:spLocks noGrp="1"/>
          </p:cNvSpPr>
          <p:nvPr>
            <p:ph type="title"/>
          </p:nvPr>
        </p:nvSpPr>
        <p:spPr>
          <a:xfrm>
            <a:off x="283922" y="10160"/>
            <a:ext cx="8707677" cy="1143000"/>
          </a:xfrm>
          <a:solidFill>
            <a:schemeClr val="tx2"/>
          </a:solidFill>
        </p:spPr>
        <p:txBody>
          <a:bodyPr>
            <a:normAutofit fontScale="90000"/>
          </a:bodyPr>
          <a:lstStyle/>
          <a:p>
            <a:r>
              <a:rPr lang="en-US" altLang="en-US" b="1" dirty="0">
                <a:solidFill>
                  <a:schemeClr val="bg1">
                    <a:lumMod val="95000"/>
                  </a:schemeClr>
                </a:solidFill>
              </a:rPr>
              <a:t>Key Point #1: </a:t>
            </a:r>
            <a:r>
              <a:rPr lang="en-US" dirty="0">
                <a:solidFill>
                  <a:schemeClr val="bg1">
                    <a:lumMod val="95000"/>
                  </a:schemeClr>
                </a:solidFill>
              </a:rPr>
              <a:t>K-3 Formative Assessment Process focuses on the whole child</a:t>
            </a:r>
            <a:endParaRPr lang="en-US" dirty="0">
              <a:solidFill>
                <a:schemeClr val="bg1"/>
              </a:solidFill>
            </a:endParaRPr>
          </a:p>
        </p:txBody>
      </p:sp>
      <p:graphicFrame>
        <p:nvGraphicFramePr>
          <p:cNvPr id="11" name="Content Placeholder 10" descr="Five Domains of Learning and Development"/>
          <p:cNvGraphicFramePr>
            <a:graphicFrameLocks noGrp="1"/>
          </p:cNvGraphicFramePr>
          <p:nvPr>
            <p:ph idx="1"/>
            <p:extLst>
              <p:ext uri="{D42A27DB-BD31-4B8C-83A1-F6EECF244321}">
                <p14:modId xmlns:p14="http://schemas.microsoft.com/office/powerpoint/2010/main" val="363284341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D63F5243-EC9A-452E-84C9-85FDB856F1B0}"/>
              </a:ext>
            </a:extLst>
          </p:cNvPr>
          <p:cNvSpPr>
            <a:spLocks noGrp="1"/>
          </p:cNvSpPr>
          <p:nvPr>
            <p:ph type="sldNum" sz="quarter" idx="12"/>
          </p:nvPr>
        </p:nvSpPr>
        <p:spPr/>
        <p:txBody>
          <a:bodyPr/>
          <a:lstStyle/>
          <a:p>
            <a:fld id="{F7C0AF78-4AB1-4E4A-8B79-43CD6512BA69}" type="slidenum">
              <a:rPr lang="en-US" smtClean="0"/>
              <a:pPr/>
              <a:t>17</a:t>
            </a:fld>
            <a:endParaRPr lang="en-US" dirty="0"/>
          </a:p>
        </p:txBody>
      </p:sp>
      <p:pic>
        <p:nvPicPr>
          <p:cNvPr id="13" name="Picture 12" descr="K-3 FormAssessLogo.jpg"/>
          <p:cNvPicPr/>
          <p:nvPr/>
        </p:nvPicPr>
        <p:blipFill>
          <a:blip r:embed="rId9" cstate="print"/>
          <a:stretch>
            <a:fillRect/>
          </a:stretch>
        </p:blipFill>
        <p:spPr>
          <a:xfrm>
            <a:off x="283923" y="6172200"/>
            <a:ext cx="1697278" cy="559473"/>
          </a:xfrm>
          <a:prstGeom prst="rect">
            <a:avLst/>
          </a:prstGeom>
        </p:spPr>
      </p:pic>
    </p:spTree>
    <p:custDataLst>
      <p:tags r:id="rId1"/>
    </p:custDataLst>
    <p:extLst>
      <p:ext uri="{BB962C8B-B14F-4D97-AF65-F5344CB8AC3E}">
        <p14:creationId xmlns:p14="http://schemas.microsoft.com/office/powerpoint/2010/main" val="2075430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3999"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49" y="188341"/>
            <a:ext cx="7904834" cy="996696"/>
          </a:xfrm>
        </p:spPr>
        <p:txBody>
          <a:bodyPr>
            <a:noAutofit/>
          </a:bodyPr>
          <a:lstStyle/>
          <a:p>
            <a:pPr algn="l">
              <a:defRPr/>
            </a:pPr>
            <a:r>
              <a:rPr lang="en-US" altLang="en-US" sz="3600" b="1" dirty="0">
                <a:solidFill>
                  <a:schemeClr val="bg1">
                    <a:lumMod val="95000"/>
                  </a:schemeClr>
                </a:solidFill>
              </a:rPr>
              <a:t>Key Point #1: </a:t>
            </a:r>
            <a:r>
              <a:rPr lang="en-US" sz="3200" dirty="0">
                <a:solidFill>
                  <a:schemeClr val="bg1">
                    <a:lumMod val="95000"/>
                  </a:schemeClr>
                </a:solidFill>
              </a:rPr>
              <a:t>K-3 Formative Assessment Process focuses on the whole child.</a:t>
            </a:r>
          </a:p>
        </p:txBody>
      </p:sp>
      <p:sp>
        <p:nvSpPr>
          <p:cNvPr id="3" name="TextBox 2"/>
          <p:cNvSpPr txBox="1"/>
          <p:nvPr/>
        </p:nvSpPr>
        <p:spPr>
          <a:xfrm>
            <a:off x="3380188" y="1582615"/>
            <a:ext cx="2995500" cy="584775"/>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Approaches to Learning</a:t>
            </a:r>
          </a:p>
          <a:p>
            <a:pPr algn="ctr"/>
            <a:r>
              <a:rPr lang="en-US" sz="1600" dirty="0">
                <a:latin typeface="+mj-lt"/>
                <a:ea typeface="Verdana" panose="020B0604030504040204" pitchFamily="34" charset="0"/>
                <a:cs typeface="Verdana" panose="020B0604030504040204" pitchFamily="34" charset="0"/>
              </a:rPr>
              <a:t>Perseverance</a:t>
            </a:r>
          </a:p>
        </p:txBody>
      </p:sp>
      <p:sp>
        <p:nvSpPr>
          <p:cNvPr id="7" name="TextBox 6"/>
          <p:cNvSpPr txBox="1"/>
          <p:nvPr/>
        </p:nvSpPr>
        <p:spPr>
          <a:xfrm>
            <a:off x="5925798" y="2597328"/>
            <a:ext cx="2929776" cy="1077218"/>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Cognitive Development</a:t>
            </a:r>
          </a:p>
          <a:p>
            <a:pPr algn="ctr"/>
            <a:r>
              <a:rPr lang="en-US" sz="1600" dirty="0">
                <a:latin typeface="+mj-lt"/>
                <a:ea typeface="Verdana" panose="020B0604030504040204" pitchFamily="34" charset="0"/>
                <a:cs typeface="Verdana" panose="020B0604030504040204" pitchFamily="34" charset="0"/>
              </a:rPr>
              <a:t>Object Counting</a:t>
            </a:r>
          </a:p>
          <a:p>
            <a:pPr algn="ctr"/>
            <a:r>
              <a:rPr lang="en-US" sz="1600" dirty="0">
                <a:latin typeface="+mj-lt"/>
                <a:ea typeface="Verdana" panose="020B0604030504040204" pitchFamily="34" charset="0"/>
                <a:cs typeface="Verdana" panose="020B0604030504040204" pitchFamily="34" charset="0"/>
              </a:rPr>
              <a:t>Problem Solving</a:t>
            </a:r>
          </a:p>
          <a:p>
            <a:pPr algn="ctr"/>
            <a:r>
              <a:rPr lang="en-US" sz="1600" dirty="0">
                <a:latin typeface="+mj-lt"/>
                <a:ea typeface="Verdana" panose="020B0604030504040204" pitchFamily="34" charset="0"/>
                <a:cs typeface="Verdana" panose="020B0604030504040204" pitchFamily="34" charset="0"/>
              </a:rPr>
              <a:t>Mathematical Patterns</a:t>
            </a:r>
          </a:p>
        </p:txBody>
      </p:sp>
      <p:sp>
        <p:nvSpPr>
          <p:cNvPr id="13" name="TextBox 12"/>
          <p:cNvSpPr txBox="1"/>
          <p:nvPr/>
        </p:nvSpPr>
        <p:spPr>
          <a:xfrm>
            <a:off x="5638800" y="4343400"/>
            <a:ext cx="3415705" cy="2062103"/>
          </a:xfrm>
          <a:prstGeom prst="rect">
            <a:avLst/>
          </a:prstGeom>
          <a:noFill/>
          <a:ln w="6350">
            <a:solidFill>
              <a:schemeClr val="tx1"/>
            </a:solidFill>
          </a:ln>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Language &amp; Communication</a:t>
            </a:r>
          </a:p>
          <a:p>
            <a:pPr algn="ctr"/>
            <a:r>
              <a:rPr lang="en-US" sz="1600" dirty="0"/>
              <a:t>Book Orientation </a:t>
            </a:r>
          </a:p>
          <a:p>
            <a:pPr algn="ctr"/>
            <a:r>
              <a:rPr lang="en-US" sz="1600" dirty="0"/>
              <a:t>Print Awareness </a:t>
            </a:r>
          </a:p>
          <a:p>
            <a:pPr algn="ctr"/>
            <a:r>
              <a:rPr lang="en-US" sz="1600" dirty="0"/>
              <a:t>Letter Naming </a:t>
            </a:r>
          </a:p>
          <a:p>
            <a:pPr algn="ctr">
              <a:defRPr/>
            </a:pPr>
            <a:r>
              <a:rPr lang="en-US" sz="1600" dirty="0"/>
              <a:t>Following Directions</a:t>
            </a:r>
          </a:p>
          <a:p>
            <a:pPr algn="ctr"/>
            <a:r>
              <a:rPr lang="en-US" sz="1600" dirty="0"/>
              <a:t>Vocabulary Concepts </a:t>
            </a:r>
          </a:p>
          <a:p>
            <a:pPr algn="ctr"/>
            <a:r>
              <a:rPr lang="en-US" sz="1600" dirty="0"/>
              <a:t>Writing</a:t>
            </a:r>
          </a:p>
          <a:p>
            <a:pPr algn="ctr"/>
            <a:r>
              <a:rPr lang="en-US" sz="1600" dirty="0"/>
              <a:t>Reading Comprehension Strategies</a:t>
            </a:r>
          </a:p>
        </p:txBody>
      </p:sp>
      <p:sp>
        <p:nvSpPr>
          <p:cNvPr id="15" name="TextBox 14"/>
          <p:cNvSpPr txBox="1"/>
          <p:nvPr/>
        </p:nvSpPr>
        <p:spPr>
          <a:xfrm>
            <a:off x="459114" y="2384355"/>
            <a:ext cx="2692026" cy="1323439"/>
          </a:xfrm>
          <a:prstGeom prst="rect">
            <a:avLst/>
          </a:prstGeom>
          <a:noFill/>
          <a:ln w="6350">
            <a:solidFill>
              <a:schemeClr val="tx1"/>
            </a:solidFill>
          </a:ln>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Social-Emotional  Development</a:t>
            </a:r>
          </a:p>
          <a:p>
            <a:pPr algn="ctr"/>
            <a:r>
              <a:rPr lang="en-US" sz="1600" dirty="0">
                <a:ea typeface="Verdana" panose="020B0604030504040204" pitchFamily="34" charset="0"/>
                <a:cs typeface="Verdana" panose="020B0604030504040204" pitchFamily="34" charset="0"/>
              </a:rPr>
              <a:t>Emotion Regulation Strategies</a:t>
            </a:r>
          </a:p>
          <a:p>
            <a:pPr algn="ctr"/>
            <a:r>
              <a:rPr lang="en-US" sz="1600" dirty="0">
                <a:ea typeface="Verdana" panose="020B0604030504040204" pitchFamily="34" charset="0"/>
                <a:cs typeface="Verdana" panose="020B0604030504040204" pitchFamily="34" charset="0"/>
              </a:rPr>
              <a:t>Emotion Expression</a:t>
            </a:r>
          </a:p>
          <a:p>
            <a:pPr algn="ctr">
              <a:defRPr/>
            </a:pPr>
            <a:r>
              <a:rPr lang="en-US" sz="1600" dirty="0">
                <a:ea typeface="Verdana" panose="020B0604030504040204" pitchFamily="34" charset="0"/>
                <a:cs typeface="Verdana" panose="020B0604030504040204" pitchFamily="34" charset="0"/>
              </a:rPr>
              <a:t>Emotional Literacy</a:t>
            </a:r>
          </a:p>
        </p:txBody>
      </p:sp>
      <p:pic>
        <p:nvPicPr>
          <p:cNvPr id="16" name="Picture 15" descr="K-3 FormAssessLogo.jpg"/>
          <p:cNvPicPr/>
          <p:nvPr/>
        </p:nvPicPr>
        <p:blipFill>
          <a:blip r:embed="rId4" cstate="print"/>
          <a:stretch>
            <a:fillRect/>
          </a:stretch>
        </p:blipFill>
        <p:spPr>
          <a:xfrm>
            <a:off x="283923" y="6172200"/>
            <a:ext cx="1697278" cy="559473"/>
          </a:xfrm>
          <a:prstGeom prst="rect">
            <a:avLst/>
          </a:prstGeom>
        </p:spPr>
      </p:pic>
      <p:sp>
        <p:nvSpPr>
          <p:cNvPr id="17" name="TextBox 16"/>
          <p:cNvSpPr txBox="1"/>
          <p:nvPr/>
        </p:nvSpPr>
        <p:spPr>
          <a:xfrm>
            <a:off x="540562" y="4891300"/>
            <a:ext cx="3541354" cy="1323439"/>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Physical/Motor Development</a:t>
            </a:r>
          </a:p>
          <a:p>
            <a:pPr algn="ctr"/>
            <a:r>
              <a:rPr lang="en-US" sz="1600" dirty="0">
                <a:latin typeface="+mj-lt"/>
                <a:ea typeface="Verdana" panose="020B0604030504040204" pitchFamily="34" charset="0"/>
                <a:cs typeface="Verdana" panose="020B0604030504040204" pitchFamily="34" charset="0"/>
              </a:rPr>
              <a:t>Fine Motor: Grip &amp; Manipulation</a:t>
            </a:r>
          </a:p>
          <a:p>
            <a:pPr algn="ctr"/>
            <a:r>
              <a:rPr lang="en-US" sz="1600" dirty="0">
                <a:latin typeface="+mj-lt"/>
                <a:ea typeface="Verdana" panose="020B0604030504040204" pitchFamily="34" charset="0"/>
                <a:cs typeface="Verdana" panose="020B0604030504040204" pitchFamily="34" charset="0"/>
              </a:rPr>
              <a:t>Fine Motor: Hand Dominance </a:t>
            </a:r>
          </a:p>
          <a:p>
            <a:pPr algn="ctr">
              <a:defRPr/>
            </a:pPr>
            <a:r>
              <a:rPr lang="en-US" sz="1600" dirty="0">
                <a:latin typeface="+mj-lt"/>
                <a:ea typeface="Verdana" panose="020B0604030504040204" pitchFamily="34" charset="0"/>
                <a:cs typeface="Verdana" panose="020B0604030504040204" pitchFamily="34" charset="0"/>
              </a:rPr>
              <a:t>Crossing Midline </a:t>
            </a:r>
          </a:p>
          <a:p>
            <a:pPr algn="ctr"/>
            <a:r>
              <a:rPr lang="en-US" sz="1600" dirty="0">
                <a:latin typeface="+mj-lt"/>
                <a:ea typeface="Verdana" panose="020B0604030504040204" pitchFamily="34" charset="0"/>
                <a:cs typeface="Verdana" panose="020B0604030504040204" pitchFamily="34" charset="0"/>
              </a:rPr>
              <a:t>Gross Motor</a:t>
            </a:r>
          </a:p>
        </p:txBody>
      </p:sp>
      <p:sp>
        <p:nvSpPr>
          <p:cNvPr id="2" name="Slide Number Placeholder 1">
            <a:extLst>
              <a:ext uri="{FF2B5EF4-FFF2-40B4-BE49-F238E27FC236}">
                <a16:creationId xmlns:a16="http://schemas.microsoft.com/office/drawing/2014/main" id="{933BD83A-E7F8-4540-8A26-316B4090DB6D}"/>
              </a:ext>
            </a:extLst>
          </p:cNvPr>
          <p:cNvSpPr>
            <a:spLocks noGrp="1"/>
          </p:cNvSpPr>
          <p:nvPr>
            <p:ph type="sldNum" sz="quarter" idx="12"/>
          </p:nvPr>
        </p:nvSpPr>
        <p:spPr/>
        <p:txBody>
          <a:bodyPr/>
          <a:lstStyle/>
          <a:p>
            <a:fld id="{F7C0AF78-4AB1-4E4A-8B79-43CD6512BA69}" type="slidenum">
              <a:rPr lang="en-US" smtClean="0"/>
              <a:pPr/>
              <a:t>18</a:t>
            </a:fld>
            <a:endParaRPr lang="en-US" dirty="0"/>
          </a:p>
        </p:txBody>
      </p:sp>
    </p:spTree>
    <p:custDataLst>
      <p:tags r:id="rId1"/>
    </p:custDataLst>
    <p:extLst>
      <p:ext uri="{BB962C8B-B14F-4D97-AF65-F5344CB8AC3E}">
        <p14:creationId xmlns:p14="http://schemas.microsoft.com/office/powerpoint/2010/main" val="6481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06362"/>
            <a:ext cx="7595486" cy="1112838"/>
          </a:xfrm>
        </p:spPr>
        <p:txBody>
          <a:bodyPr>
            <a:noAutofit/>
          </a:bodyPr>
          <a:lstStyle/>
          <a:p>
            <a:pPr algn="l"/>
            <a:r>
              <a:rPr lang="en-US" altLang="en-US" sz="3600" b="1" dirty="0">
                <a:solidFill>
                  <a:schemeClr val="bg1">
                    <a:lumMod val="95000"/>
                  </a:schemeClr>
                </a:solidFill>
              </a:rPr>
              <a:t>Key Point #2</a:t>
            </a:r>
            <a:r>
              <a:rPr lang="en-US" altLang="en-US" sz="3600" dirty="0">
                <a:solidFill>
                  <a:schemeClr val="bg1">
                    <a:lumMod val="95000"/>
                  </a:schemeClr>
                </a:solidFill>
              </a:rPr>
              <a:t>: </a:t>
            </a:r>
            <a:r>
              <a:rPr lang="en-US" altLang="en-US" sz="3200" dirty="0">
                <a:solidFill>
                  <a:schemeClr val="bg1">
                    <a:lumMod val="95000"/>
                  </a:schemeClr>
                </a:solidFill>
              </a:rPr>
              <a:t>The assessment process is b</a:t>
            </a:r>
            <a:r>
              <a:rPr lang="en-US" sz="3200" dirty="0">
                <a:solidFill>
                  <a:schemeClr val="bg1">
                    <a:lumMod val="95000"/>
                  </a:schemeClr>
                </a:solidFill>
              </a:rPr>
              <a:t>ased on </a:t>
            </a:r>
            <a:r>
              <a:rPr lang="en-US" sz="3200" i="1" dirty="0">
                <a:solidFill>
                  <a:schemeClr val="bg1">
                    <a:lumMod val="95000"/>
                  </a:schemeClr>
                </a:solidFill>
              </a:rPr>
              <a:t>construct progressions.</a:t>
            </a:r>
          </a:p>
        </p:txBody>
      </p:sp>
      <p:sp>
        <p:nvSpPr>
          <p:cNvPr id="3" name="Content Placeholder 2"/>
          <p:cNvSpPr>
            <a:spLocks noGrp="1"/>
          </p:cNvSpPr>
          <p:nvPr>
            <p:ph idx="1"/>
          </p:nvPr>
        </p:nvSpPr>
        <p:spPr>
          <a:xfrm>
            <a:off x="0" y="1625804"/>
            <a:ext cx="8839200" cy="4473348"/>
          </a:xfrm>
        </p:spPr>
        <p:txBody>
          <a:bodyPr>
            <a:normAutofit/>
          </a:bodyPr>
          <a:lstStyle/>
          <a:p>
            <a:pPr lvl="1">
              <a:buFont typeface="Arial" panose="020B0604020202020204" pitchFamily="34" charset="0"/>
              <a:buChar char="•"/>
            </a:pPr>
            <a:r>
              <a:rPr lang="en-US" dirty="0">
                <a:latin typeface="Calibri" panose="020F0502020204030204" pitchFamily="34" charset="0"/>
              </a:rPr>
              <a:t>Learning occurs in sequences which can be described</a:t>
            </a:r>
          </a:p>
          <a:p>
            <a:pPr lvl="1">
              <a:buFont typeface="Arial" panose="020B0604020202020204" pitchFamily="34" charset="0"/>
              <a:buChar char="•"/>
            </a:pPr>
            <a:r>
              <a:rPr lang="en-US" dirty="0">
                <a:latin typeface="Calibri" panose="020F0502020204030204" pitchFamily="34" charset="0"/>
              </a:rPr>
              <a:t>New learning must build on what the child already knows</a:t>
            </a:r>
          </a:p>
          <a:p>
            <a:pPr lvl="1">
              <a:buFont typeface="Arial" panose="020B0604020202020204" pitchFamily="34" charset="0"/>
              <a:buChar char="•"/>
            </a:pPr>
            <a:r>
              <a:rPr lang="en-US" dirty="0">
                <a:latin typeface="Calibri" panose="020F0502020204030204" pitchFamily="34" charset="0"/>
              </a:rPr>
              <a:t>Teachers identify where a child’s skill level is on the progression</a:t>
            </a:r>
          </a:p>
          <a:p>
            <a:pPr lvl="1">
              <a:buFont typeface="Arial" panose="020B0604020202020204" pitchFamily="34" charset="0"/>
              <a:buChar char="•"/>
            </a:pPr>
            <a:r>
              <a:rPr lang="en-US" dirty="0">
                <a:latin typeface="Calibri" panose="020F0502020204030204" pitchFamily="34" charset="0"/>
              </a:rPr>
              <a:t>Helps teacher determine the next step for the child</a:t>
            </a:r>
          </a:p>
        </p:txBody>
      </p:sp>
      <p:pic>
        <p:nvPicPr>
          <p:cNvPr id="8" name="Picture 7" descr="Arrows"/>
          <p:cNvPicPr>
            <a:picLocks noChangeAspect="1"/>
          </p:cNvPicPr>
          <p:nvPr/>
        </p:nvPicPr>
        <p:blipFill rotWithShape="1">
          <a:blip r:embed="rId5"/>
          <a:srcRect r="5982" b="24252"/>
          <a:stretch/>
        </p:blipFill>
        <p:spPr>
          <a:xfrm>
            <a:off x="1407529" y="4630489"/>
            <a:ext cx="6024142" cy="1413112"/>
          </a:xfrm>
          <a:prstGeom prst="rect">
            <a:avLst/>
          </a:prstGeom>
        </p:spPr>
      </p:pic>
      <p:sp>
        <p:nvSpPr>
          <p:cNvPr id="13" name="Right Arrow 12" descr="Arrow"/>
          <p:cNvSpPr/>
          <p:nvPr/>
        </p:nvSpPr>
        <p:spPr>
          <a:xfrm>
            <a:off x="5133479" y="5944383"/>
            <a:ext cx="1219200" cy="4083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7976CC1-E4F8-4A86-8E66-DF19C920EC48}"/>
              </a:ext>
            </a:extLst>
          </p:cNvPr>
          <p:cNvSpPr>
            <a:spLocks noGrp="1"/>
          </p:cNvSpPr>
          <p:nvPr>
            <p:ph type="sldNum" sz="quarter" idx="12"/>
          </p:nvPr>
        </p:nvSpPr>
        <p:spPr/>
        <p:txBody>
          <a:bodyPr/>
          <a:lstStyle/>
          <a:p>
            <a:fld id="{F7C0AF78-4AB1-4E4A-8B79-43CD6512BA69}" type="slidenum">
              <a:rPr lang="en-US" smtClean="0"/>
              <a:pPr/>
              <a:t>19</a:t>
            </a:fld>
            <a:endParaRPr lang="en-US" dirty="0"/>
          </a:p>
        </p:txBody>
      </p:sp>
    </p:spTree>
    <p:custDataLst>
      <p:tags r:id="rId1"/>
    </p:custDataLst>
    <p:extLst>
      <p:ext uri="{BB962C8B-B14F-4D97-AF65-F5344CB8AC3E}">
        <p14:creationId xmlns:p14="http://schemas.microsoft.com/office/powerpoint/2010/main" val="400739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at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4" name="Title 3">
            <a:extLst>
              <a:ext uri="{FF2B5EF4-FFF2-40B4-BE49-F238E27FC236}">
                <a16:creationId xmlns:a16="http://schemas.microsoft.com/office/drawing/2014/main" id="{1A378645-1872-204B-84CC-05C76E2EFE20}"/>
              </a:ext>
            </a:extLst>
          </p:cNvPr>
          <p:cNvSpPr>
            <a:spLocks noGrp="1"/>
          </p:cNvSpPr>
          <p:nvPr>
            <p:ph type="title"/>
          </p:nvPr>
        </p:nvSpPr>
        <p:spPr/>
        <p:txBody>
          <a:bodyPr/>
          <a:lstStyle/>
          <a:p>
            <a:r>
              <a:rPr lang="en-US" dirty="0">
                <a:solidFill>
                  <a:schemeClr val="bg1"/>
                </a:solidFill>
              </a:rPr>
              <a:t>Leadership</a:t>
            </a:r>
          </a:p>
        </p:txBody>
      </p:sp>
      <p:sp>
        <p:nvSpPr>
          <p:cNvPr id="2" name="Content Placeholder 1"/>
          <p:cNvSpPr>
            <a:spLocks noGrp="1"/>
          </p:cNvSpPr>
          <p:nvPr>
            <p:ph idx="1"/>
          </p:nvPr>
        </p:nvSpPr>
        <p:spPr/>
        <p:txBody>
          <a:bodyPr>
            <a:normAutofit/>
          </a:bodyPr>
          <a:lstStyle/>
          <a:p>
            <a:pPr marL="0" indent="0" algn="ctr">
              <a:buNone/>
            </a:pPr>
            <a:r>
              <a:rPr lang="en-US" sz="4000" b="1" dirty="0"/>
              <a:t>Principal leadership </a:t>
            </a:r>
            <a:r>
              <a:rPr lang="en-US" sz="4000" dirty="0"/>
              <a:t>is second only</a:t>
            </a:r>
          </a:p>
          <a:p>
            <a:pPr marL="0" indent="0" algn="ctr">
              <a:buNone/>
            </a:pPr>
            <a:r>
              <a:rPr lang="en-US" sz="4000" dirty="0"/>
              <a:t>to classroom instruction</a:t>
            </a:r>
          </a:p>
          <a:p>
            <a:pPr marL="0" indent="0" algn="ctr">
              <a:buNone/>
            </a:pPr>
            <a:r>
              <a:rPr lang="en-US" sz="4000" dirty="0"/>
              <a:t>among all school-related factors </a:t>
            </a:r>
          </a:p>
          <a:p>
            <a:pPr marL="0" indent="0" algn="ctr">
              <a:buNone/>
            </a:pPr>
            <a:r>
              <a:rPr lang="en-US" sz="4000" dirty="0"/>
              <a:t>that contribute to what</a:t>
            </a:r>
          </a:p>
          <a:p>
            <a:pPr marL="0" indent="0" algn="ctr">
              <a:buNone/>
            </a:pPr>
            <a:r>
              <a:rPr lang="en-US" sz="4000" dirty="0"/>
              <a:t>students learn at school. </a:t>
            </a:r>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CA8D3DB-440B-4B7C-BA0C-79C58C006F45}"/>
              </a:ext>
            </a:extLst>
          </p:cNvPr>
          <p:cNvSpPr>
            <a:spLocks noGrp="1"/>
          </p:cNvSpPr>
          <p:nvPr>
            <p:ph type="sldNum" sz="quarter" idx="12"/>
          </p:nvPr>
        </p:nvSpPr>
        <p:spPr/>
        <p:txBody>
          <a:bodyPr/>
          <a:lstStyle/>
          <a:p>
            <a:fld id="{F7C0AF78-4AB1-4E4A-8B79-43CD6512BA69}" type="slidenum">
              <a:rPr lang="en-US" smtClean="0"/>
              <a:pPr/>
              <a:t>2</a:t>
            </a:fld>
            <a:endParaRPr lang="en-US" dirty="0"/>
          </a:p>
        </p:txBody>
      </p:sp>
      <p:sp>
        <p:nvSpPr>
          <p:cNvPr id="3" name="TextBox 2"/>
          <p:cNvSpPr txBox="1"/>
          <p:nvPr/>
        </p:nvSpPr>
        <p:spPr>
          <a:xfrm>
            <a:off x="4648200" y="5791200"/>
            <a:ext cx="4333188" cy="400110"/>
          </a:xfrm>
          <a:prstGeom prst="rect">
            <a:avLst/>
          </a:prstGeom>
          <a:noFill/>
        </p:spPr>
        <p:txBody>
          <a:bodyPr wrap="none" rtlCol="0">
            <a:spAutoFit/>
          </a:bodyPr>
          <a:lstStyle/>
          <a:p>
            <a:r>
              <a:rPr lang="en-US" sz="2000" dirty="0"/>
              <a:t>NASSP, NAESP 2013 Leadership Matters</a:t>
            </a:r>
          </a:p>
        </p:txBody>
      </p:sp>
    </p:spTree>
    <p:custDataLst>
      <p:tags r:id="rId1"/>
    </p:custDataLst>
    <p:extLst>
      <p:ext uri="{BB962C8B-B14F-4D97-AF65-F5344CB8AC3E}">
        <p14:creationId xmlns:p14="http://schemas.microsoft.com/office/powerpoint/2010/main" val="454975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7467600" cy="1052513"/>
          </a:xfrm>
        </p:spPr>
        <p:txBody>
          <a:bodyPr>
            <a:noAutofit/>
          </a:bodyPr>
          <a:lstStyle/>
          <a:p>
            <a:pPr algn="l">
              <a:defRPr/>
            </a:pPr>
            <a:r>
              <a:rPr lang="en-US" altLang="en-US" sz="3600" b="1" dirty="0">
                <a:solidFill>
                  <a:schemeClr val="bg1">
                    <a:lumMod val="95000"/>
                  </a:schemeClr>
                </a:solidFill>
              </a:rPr>
              <a:t>Key Point #3</a:t>
            </a:r>
            <a:r>
              <a:rPr lang="en-US" altLang="en-US" sz="3600" dirty="0">
                <a:solidFill>
                  <a:schemeClr val="bg1">
                    <a:lumMod val="95000"/>
                  </a:schemeClr>
                </a:solidFill>
              </a:rPr>
              <a:t>: </a:t>
            </a:r>
            <a:r>
              <a:rPr lang="en-US" altLang="en-US" sz="3200" dirty="0">
                <a:solidFill>
                  <a:schemeClr val="bg1">
                    <a:lumMod val="95000"/>
                  </a:schemeClr>
                </a:solidFill>
              </a:rPr>
              <a:t>This assessment process o</a:t>
            </a:r>
            <a:r>
              <a:rPr lang="en-US" sz="3200" dirty="0">
                <a:solidFill>
                  <a:schemeClr val="bg1">
                    <a:lumMod val="95000"/>
                  </a:schemeClr>
                </a:solidFill>
              </a:rPr>
              <a:t>ccurs </a:t>
            </a:r>
            <a:r>
              <a:rPr lang="en-US" sz="3200" i="1" dirty="0">
                <a:solidFill>
                  <a:schemeClr val="bg1">
                    <a:lumMod val="95000"/>
                  </a:schemeClr>
                </a:solidFill>
              </a:rPr>
              <a:t>during</a:t>
            </a:r>
            <a:r>
              <a:rPr lang="en-US" sz="3200" dirty="0">
                <a:solidFill>
                  <a:schemeClr val="bg1">
                    <a:lumMod val="95000"/>
                  </a:schemeClr>
                </a:solidFill>
              </a:rPr>
              <a:t> instruction.</a:t>
            </a:r>
          </a:p>
        </p:txBody>
      </p:sp>
      <p:sp>
        <p:nvSpPr>
          <p:cNvPr id="3" name="Content Placeholder 2"/>
          <p:cNvSpPr>
            <a:spLocks noGrp="1"/>
          </p:cNvSpPr>
          <p:nvPr>
            <p:ph idx="1"/>
          </p:nvPr>
        </p:nvSpPr>
        <p:spPr>
          <a:xfrm>
            <a:off x="-228600" y="1600200"/>
            <a:ext cx="8915400" cy="5257800"/>
          </a:xfrm>
        </p:spPr>
        <p:txBody>
          <a:bodyPr>
            <a:normAutofit/>
          </a:bodyPr>
          <a:lstStyle/>
          <a:p>
            <a:pPr lvl="1">
              <a:buFont typeface="Arial" panose="020B0604020202020204" pitchFamily="34" charset="0"/>
              <a:buChar char="•"/>
              <a:defRPr/>
            </a:pPr>
            <a:r>
              <a:rPr lang="en-US" dirty="0"/>
              <a:t>Teachers gather and use information about what students know throughout the day in a variety of settings:</a:t>
            </a:r>
          </a:p>
          <a:p>
            <a:pPr lvl="2">
              <a:buFont typeface="Calibri" panose="020F0502020204030204" pitchFamily="34" charset="0"/>
              <a:buChar char="−"/>
              <a:defRPr/>
            </a:pPr>
            <a:r>
              <a:rPr lang="en-US" dirty="0"/>
              <a:t>Whole group </a:t>
            </a:r>
          </a:p>
          <a:p>
            <a:pPr lvl="2">
              <a:buFont typeface="Calibri" panose="020F0502020204030204" pitchFamily="34" charset="0"/>
              <a:buChar char="−"/>
              <a:defRPr/>
            </a:pPr>
            <a:r>
              <a:rPr lang="en-US" dirty="0"/>
              <a:t>Small group </a:t>
            </a:r>
          </a:p>
          <a:p>
            <a:pPr lvl="2">
              <a:buFont typeface="Calibri" panose="020F0502020204030204" pitchFamily="34" charset="0"/>
              <a:buChar char="−"/>
              <a:defRPr/>
            </a:pPr>
            <a:r>
              <a:rPr lang="en-US" dirty="0"/>
              <a:t>Learning Areas/Centers</a:t>
            </a:r>
          </a:p>
          <a:p>
            <a:pPr lvl="2">
              <a:buFont typeface="Calibri" panose="020F0502020204030204" pitchFamily="34" charset="0"/>
              <a:buChar char="−"/>
              <a:defRPr/>
            </a:pPr>
            <a:r>
              <a:rPr lang="en-US" dirty="0"/>
              <a:t>Stations</a:t>
            </a:r>
          </a:p>
          <a:p>
            <a:pPr lvl="2">
              <a:buFont typeface="Calibri" panose="020F0502020204030204" pitchFamily="34" charset="0"/>
              <a:buChar char="−"/>
              <a:defRPr/>
            </a:pPr>
            <a:r>
              <a:rPr lang="en-US" dirty="0"/>
              <a:t>Pairs</a:t>
            </a:r>
          </a:p>
          <a:p>
            <a:pPr lvl="2">
              <a:buFont typeface="Calibri" panose="020F0502020204030204" pitchFamily="34" charset="0"/>
              <a:buChar char="−"/>
              <a:defRPr/>
            </a:pPr>
            <a:r>
              <a:rPr lang="en-US" dirty="0"/>
              <a:t>Individual</a:t>
            </a:r>
            <a:endParaRPr lang="en-US" altLang="en-US" dirty="0"/>
          </a:p>
        </p:txBody>
      </p:sp>
      <p:pic>
        <p:nvPicPr>
          <p:cNvPr id="13" name="Content Placeholder 8" descr="Teacher and children"/>
          <p:cNvPicPr>
            <a:picLocks noGrp="1" noChangeAspect="1"/>
          </p:cNvPicPr>
          <p:nvPr/>
        </p:nvPicPr>
        <p:blipFill rotWithShape="1">
          <a:blip r:embed="rId5" cstate="print">
            <a:extLst>
              <a:ext uri="{28A0092B-C50C-407E-A947-70E740481C1C}">
                <a14:useLocalDpi xmlns:a14="http://schemas.microsoft.com/office/drawing/2010/main" val="0"/>
              </a:ext>
            </a:extLst>
          </a:blip>
          <a:srcRect r="5767" b="17411"/>
          <a:stretch/>
        </p:blipFill>
        <p:spPr>
          <a:xfrm>
            <a:off x="4191000" y="2895600"/>
            <a:ext cx="4786137" cy="3146039"/>
          </a:xfrm>
          <a:prstGeom prst="rect">
            <a:avLst/>
          </a:prstGeom>
        </p:spPr>
      </p:pic>
      <p:sp>
        <p:nvSpPr>
          <p:cNvPr id="2" name="Slide Number Placeholder 1">
            <a:extLst>
              <a:ext uri="{FF2B5EF4-FFF2-40B4-BE49-F238E27FC236}">
                <a16:creationId xmlns:a16="http://schemas.microsoft.com/office/drawing/2014/main" id="{FD7DEF3A-D703-4CD5-B339-53F25B433B71}"/>
              </a:ext>
            </a:extLst>
          </p:cNvPr>
          <p:cNvSpPr>
            <a:spLocks noGrp="1"/>
          </p:cNvSpPr>
          <p:nvPr>
            <p:ph type="sldNum" sz="quarter" idx="12"/>
          </p:nvPr>
        </p:nvSpPr>
        <p:spPr/>
        <p:txBody>
          <a:bodyPr/>
          <a:lstStyle/>
          <a:p>
            <a:fld id="{F7C0AF78-4AB1-4E4A-8B79-43CD6512BA69}" type="slidenum">
              <a:rPr lang="en-US" smtClean="0"/>
              <a:pPr/>
              <a:t>20</a:t>
            </a:fld>
            <a:endParaRPr lang="en-US" dirty="0"/>
          </a:p>
        </p:txBody>
      </p:sp>
    </p:spTree>
    <p:custDataLst>
      <p:tags r:id="rId1"/>
    </p:custDataLst>
    <p:extLst>
      <p:ext uri="{BB962C8B-B14F-4D97-AF65-F5344CB8AC3E}">
        <p14:creationId xmlns:p14="http://schemas.microsoft.com/office/powerpoint/2010/main" val="1160906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8146" y="-86794"/>
            <a:ext cx="8323997" cy="1526138"/>
          </a:xfrm>
        </p:spPr>
        <p:txBody>
          <a:bodyPr>
            <a:noAutofit/>
          </a:bodyPr>
          <a:lstStyle/>
          <a:p>
            <a:pPr algn="l">
              <a:defRPr/>
            </a:pPr>
            <a:r>
              <a:rPr lang="en-US" altLang="en-US" sz="3600" b="1" dirty="0">
                <a:solidFill>
                  <a:schemeClr val="bg1">
                    <a:lumMod val="95000"/>
                  </a:schemeClr>
                </a:solidFill>
              </a:rPr>
              <a:t>Key Point #4</a:t>
            </a:r>
            <a:r>
              <a:rPr lang="en-US" altLang="en-US" sz="3600" dirty="0">
                <a:solidFill>
                  <a:schemeClr val="bg1">
                    <a:lumMod val="95000"/>
                  </a:schemeClr>
                </a:solidFill>
              </a:rPr>
              <a:t>: </a:t>
            </a:r>
            <a:r>
              <a:rPr lang="en-US" sz="3200" dirty="0">
                <a:solidFill>
                  <a:schemeClr val="bg1">
                    <a:lumMod val="95000"/>
                  </a:schemeClr>
                </a:solidFill>
              </a:rPr>
              <a:t>A teacher can use a variety of strategies to collect evidence.</a:t>
            </a:r>
          </a:p>
        </p:txBody>
      </p:sp>
      <p:sp>
        <p:nvSpPr>
          <p:cNvPr id="3" name="Content Placeholder 2"/>
          <p:cNvSpPr>
            <a:spLocks noGrp="1"/>
          </p:cNvSpPr>
          <p:nvPr>
            <p:ph idx="1"/>
          </p:nvPr>
        </p:nvSpPr>
        <p:spPr>
          <a:xfrm>
            <a:off x="-198073" y="1764515"/>
            <a:ext cx="5760674" cy="4607075"/>
          </a:xfrm>
        </p:spPr>
        <p:txBody>
          <a:bodyPr>
            <a:normAutofit/>
          </a:bodyPr>
          <a:lstStyle/>
          <a:p>
            <a:pPr lvl="1">
              <a:buFont typeface="Arial" panose="020B0604020202020204" pitchFamily="34" charset="0"/>
              <a:buChar char="•"/>
              <a:defRPr/>
            </a:pPr>
            <a:r>
              <a:rPr lang="en-US" altLang="en-US" dirty="0"/>
              <a:t>Talk with families</a:t>
            </a:r>
          </a:p>
          <a:p>
            <a:pPr lvl="1">
              <a:buFont typeface="Arial" panose="020B0604020202020204" pitchFamily="34" charset="0"/>
              <a:buChar char="•"/>
              <a:defRPr/>
            </a:pPr>
            <a:r>
              <a:rPr lang="en-US" dirty="0"/>
              <a:t>Write or record anecdotal notes</a:t>
            </a:r>
          </a:p>
          <a:p>
            <a:pPr lvl="1">
              <a:buFont typeface="Arial" panose="020B0604020202020204" pitchFamily="34" charset="0"/>
              <a:buChar char="•"/>
              <a:defRPr/>
            </a:pPr>
            <a:r>
              <a:rPr lang="en-US" dirty="0"/>
              <a:t>Take photos &amp; videos</a:t>
            </a:r>
          </a:p>
          <a:p>
            <a:pPr lvl="1">
              <a:buFont typeface="Arial" panose="020B0604020202020204" pitchFamily="34" charset="0"/>
              <a:buChar char="•"/>
              <a:defRPr/>
            </a:pPr>
            <a:r>
              <a:rPr lang="en-US" dirty="0"/>
              <a:t>Record student conversations</a:t>
            </a:r>
          </a:p>
          <a:p>
            <a:pPr lvl="1">
              <a:buFont typeface="Arial" panose="020B0604020202020204" pitchFamily="34" charset="0"/>
              <a:buChar char="•"/>
              <a:defRPr/>
            </a:pPr>
            <a:r>
              <a:rPr lang="en-US" dirty="0"/>
              <a:t>Collect work samples </a:t>
            </a:r>
          </a:p>
          <a:p>
            <a:pPr lvl="1">
              <a:buFont typeface="Arial" panose="020B0604020202020204" pitchFamily="34" charset="0"/>
              <a:buChar char="•"/>
              <a:defRPr/>
            </a:pPr>
            <a:r>
              <a:rPr lang="en-US" dirty="0"/>
              <a:t>Incorporate evidence from other school educators (e.g., PE, OT, Speech, ELL)</a:t>
            </a:r>
          </a:p>
        </p:txBody>
      </p:sp>
      <p:pic>
        <p:nvPicPr>
          <p:cNvPr id="13" name="Content Placeholder 6" descr="Teacher and students"/>
          <p:cNvPicPr>
            <a:picLocks noGrp="1"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514600"/>
            <a:ext cx="3424451" cy="2568338"/>
          </a:xfrm>
          <a:prstGeom prst="rect">
            <a:avLst/>
          </a:prstGeom>
        </p:spPr>
      </p:pic>
      <p:sp>
        <p:nvSpPr>
          <p:cNvPr id="2" name="Slide Number Placeholder 1">
            <a:extLst>
              <a:ext uri="{FF2B5EF4-FFF2-40B4-BE49-F238E27FC236}">
                <a16:creationId xmlns:a16="http://schemas.microsoft.com/office/drawing/2014/main" id="{B8908342-EC46-4C28-8659-91A9074C00BC}"/>
              </a:ext>
            </a:extLst>
          </p:cNvPr>
          <p:cNvSpPr>
            <a:spLocks noGrp="1"/>
          </p:cNvSpPr>
          <p:nvPr>
            <p:ph type="sldNum" sz="quarter" idx="12"/>
          </p:nvPr>
        </p:nvSpPr>
        <p:spPr/>
        <p:txBody>
          <a:bodyPr/>
          <a:lstStyle/>
          <a:p>
            <a:fld id="{F7C0AF78-4AB1-4E4A-8B79-43CD6512BA69}" type="slidenum">
              <a:rPr lang="en-US" smtClean="0"/>
              <a:pPr/>
              <a:t>21</a:t>
            </a:fld>
            <a:endParaRPr lang="en-US" dirty="0"/>
          </a:p>
        </p:txBody>
      </p:sp>
    </p:spTree>
    <p:custDataLst>
      <p:tags r:id="rId1"/>
    </p:custDataLst>
    <p:extLst>
      <p:ext uri="{BB962C8B-B14F-4D97-AF65-F5344CB8AC3E}">
        <p14:creationId xmlns:p14="http://schemas.microsoft.com/office/powerpoint/2010/main" val="406978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43302" y="144462"/>
            <a:ext cx="7918483" cy="1112838"/>
          </a:xfrm>
        </p:spPr>
        <p:txBody>
          <a:bodyPr>
            <a:noAutofit/>
          </a:bodyPr>
          <a:lstStyle/>
          <a:p>
            <a:pPr algn="l"/>
            <a:r>
              <a:rPr lang="en-US" altLang="en-US" sz="3600" b="1" dirty="0">
                <a:solidFill>
                  <a:schemeClr val="bg1">
                    <a:lumMod val="95000"/>
                  </a:schemeClr>
                </a:solidFill>
              </a:rPr>
              <a:t>Key Point #5</a:t>
            </a:r>
            <a:r>
              <a:rPr lang="en-US" altLang="en-US" sz="3600" dirty="0">
                <a:solidFill>
                  <a:schemeClr val="bg1">
                    <a:lumMod val="95000"/>
                  </a:schemeClr>
                </a:solidFill>
              </a:rPr>
              <a:t>: </a:t>
            </a:r>
            <a:r>
              <a:rPr lang="en-US" sz="3200" dirty="0">
                <a:solidFill>
                  <a:schemeClr val="bg1">
                    <a:lumMod val="95000"/>
                  </a:schemeClr>
                </a:solidFill>
              </a:rPr>
              <a:t>What is learned is used to guide instruction &amp; learning.</a:t>
            </a:r>
            <a:endParaRPr lang="en-US" sz="32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a:xfrm>
            <a:off x="70127" y="2072262"/>
            <a:ext cx="4806673" cy="4053198"/>
          </a:xfrm>
        </p:spPr>
        <p:txBody>
          <a:bodyPr>
            <a:normAutofit/>
          </a:bodyPr>
          <a:lstStyle/>
          <a:p>
            <a:pPr>
              <a:defRPr/>
            </a:pPr>
            <a:r>
              <a:rPr lang="en-US" sz="2800" dirty="0"/>
              <a:t>Identifies what children know and are able to do and where they will head next</a:t>
            </a:r>
          </a:p>
          <a:p>
            <a:pPr>
              <a:defRPr/>
            </a:pPr>
            <a:r>
              <a:rPr lang="en-US" sz="2800" dirty="0"/>
              <a:t>Helps teachers to plan and adjust instruction in an ongoing manner</a:t>
            </a:r>
          </a:p>
          <a:p>
            <a:pPr>
              <a:defRPr/>
            </a:pPr>
            <a:r>
              <a:rPr lang="en-US" sz="2800" dirty="0"/>
              <a:t>Helps to meet the needs of all students</a:t>
            </a:r>
            <a:endParaRPr lang="en-US" altLang="en-US" sz="2800" dirty="0"/>
          </a:p>
        </p:txBody>
      </p:sp>
      <p:pic>
        <p:nvPicPr>
          <p:cNvPr id="8" name="Picture 7" descr="IMG_1680.JPG"/>
          <p:cNvPicPr>
            <a:picLocks noChangeAspect="1"/>
          </p:cNvPicPr>
          <p:nvPr/>
        </p:nvPicPr>
        <p:blipFill rotWithShape="1">
          <a:blip r:embed="rId5" cstate="print">
            <a:extLst>
              <a:ext uri="{28A0092B-C50C-407E-A947-70E740481C1C}">
                <a14:useLocalDpi xmlns:a14="http://schemas.microsoft.com/office/drawing/2010/main" val="0"/>
              </a:ext>
            </a:extLst>
          </a:blip>
          <a:srcRect l="18114" t="5286" r="12278" b="3740"/>
          <a:stretch/>
        </p:blipFill>
        <p:spPr>
          <a:xfrm>
            <a:off x="5181600" y="2209800"/>
            <a:ext cx="3748223" cy="3674040"/>
          </a:xfrm>
          <a:prstGeom prst="rect">
            <a:avLst/>
          </a:prstGeom>
        </p:spPr>
      </p:pic>
      <p:sp>
        <p:nvSpPr>
          <p:cNvPr id="2" name="Slide Number Placeholder 1">
            <a:extLst>
              <a:ext uri="{FF2B5EF4-FFF2-40B4-BE49-F238E27FC236}">
                <a16:creationId xmlns:a16="http://schemas.microsoft.com/office/drawing/2014/main" id="{849B9BAD-EDC7-47CC-8966-3218A00ED406}"/>
              </a:ext>
            </a:extLst>
          </p:cNvPr>
          <p:cNvSpPr>
            <a:spLocks noGrp="1"/>
          </p:cNvSpPr>
          <p:nvPr>
            <p:ph type="sldNum" sz="quarter" idx="12"/>
          </p:nvPr>
        </p:nvSpPr>
        <p:spPr/>
        <p:txBody>
          <a:bodyPr/>
          <a:lstStyle/>
          <a:p>
            <a:fld id="{F7C0AF78-4AB1-4E4A-8B79-43CD6512BA69}" type="slidenum">
              <a:rPr lang="en-US" smtClean="0"/>
              <a:pPr/>
              <a:t>22</a:t>
            </a:fld>
            <a:endParaRPr lang="en-US" dirty="0"/>
          </a:p>
        </p:txBody>
      </p:sp>
    </p:spTree>
    <p:custDataLst>
      <p:tags r:id="rId1"/>
    </p:custDataLst>
    <p:extLst>
      <p:ext uri="{BB962C8B-B14F-4D97-AF65-F5344CB8AC3E}">
        <p14:creationId xmlns:p14="http://schemas.microsoft.com/office/powerpoint/2010/main" val="6597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19856"/>
            <a:ext cx="7689883" cy="1112838"/>
          </a:xfrm>
        </p:spPr>
        <p:txBody>
          <a:bodyPr>
            <a:noAutofit/>
          </a:bodyPr>
          <a:lstStyle/>
          <a:p>
            <a:pPr algn="l"/>
            <a:r>
              <a:rPr lang="en-US" altLang="en-US" sz="3600" b="1" dirty="0">
                <a:solidFill>
                  <a:schemeClr val="bg1">
                    <a:lumMod val="95000"/>
                  </a:schemeClr>
                </a:solidFill>
              </a:rPr>
              <a:t>Key Point #6</a:t>
            </a:r>
            <a:r>
              <a:rPr lang="en-US" altLang="en-US" sz="3600" dirty="0">
                <a:solidFill>
                  <a:schemeClr val="bg1">
                    <a:lumMod val="95000"/>
                  </a:schemeClr>
                </a:solidFill>
              </a:rPr>
              <a:t>: </a:t>
            </a:r>
            <a:r>
              <a:rPr lang="en-US" altLang="en-US" sz="3200" dirty="0">
                <a:solidFill>
                  <a:schemeClr val="bg1">
                    <a:lumMod val="95000"/>
                  </a:schemeClr>
                </a:solidFill>
              </a:rPr>
              <a:t>This process is simplified through technology.</a:t>
            </a:r>
          </a:p>
        </p:txBody>
      </p:sp>
      <p:sp>
        <p:nvSpPr>
          <p:cNvPr id="3" name="Content Placeholder 2"/>
          <p:cNvSpPr>
            <a:spLocks noGrp="1"/>
          </p:cNvSpPr>
          <p:nvPr>
            <p:ph idx="1"/>
          </p:nvPr>
        </p:nvSpPr>
        <p:spPr>
          <a:xfrm>
            <a:off x="457200" y="1524000"/>
            <a:ext cx="8458200" cy="4832349"/>
          </a:xfrm>
        </p:spPr>
        <p:txBody>
          <a:bodyPr>
            <a:normAutofit/>
          </a:bodyPr>
          <a:lstStyle/>
          <a:p>
            <a:r>
              <a:rPr lang="en-US" b="1" dirty="0"/>
              <a:t>Resources &amp; Support Website</a:t>
            </a:r>
          </a:p>
          <a:p>
            <a:pPr lvl="1">
              <a:buFont typeface="Calibri" panose="020F0502020204030204" pitchFamily="34" charset="0"/>
              <a:buChar char="−"/>
            </a:pPr>
            <a:r>
              <a:rPr lang="en-US" dirty="0"/>
              <a:t>Updates for participants</a:t>
            </a:r>
          </a:p>
          <a:p>
            <a:pPr lvl="1">
              <a:buFont typeface="Calibri" panose="020F0502020204030204" pitchFamily="34" charset="0"/>
              <a:buChar char="−"/>
            </a:pPr>
            <a:r>
              <a:rPr lang="en-US" dirty="0"/>
              <a:t>Access electronic copies of all materials</a:t>
            </a:r>
          </a:p>
          <a:p>
            <a:pPr lvl="1">
              <a:buFont typeface="Calibri" panose="020F0502020204030204" pitchFamily="34" charset="0"/>
              <a:buChar char="−"/>
            </a:pPr>
            <a:r>
              <a:rPr lang="en-US" dirty="0"/>
              <a:t>Access construct-specific online modules</a:t>
            </a:r>
          </a:p>
          <a:p>
            <a:pPr lvl="1">
              <a:buFont typeface="Calibri" panose="020F0502020204030204" pitchFamily="34" charset="0"/>
              <a:buChar char="−"/>
            </a:pPr>
            <a:r>
              <a:rPr lang="en-US" dirty="0"/>
              <a:t>Ask questions and communicate with fellow teachers</a:t>
            </a:r>
          </a:p>
          <a:p>
            <a:pPr marL="457200" lvl="1" indent="0">
              <a:buNone/>
            </a:pPr>
            <a:endParaRPr lang="en-US" sz="2400" dirty="0">
              <a:latin typeface="Calibri" panose="020F0502020204030204" pitchFamily="34" charset="0"/>
            </a:endParaRPr>
          </a:p>
        </p:txBody>
      </p:sp>
      <p:sp>
        <p:nvSpPr>
          <p:cNvPr id="6" name="Slide Number Placeholder 5">
            <a:extLst>
              <a:ext uri="{FF2B5EF4-FFF2-40B4-BE49-F238E27FC236}">
                <a16:creationId xmlns:a16="http://schemas.microsoft.com/office/drawing/2014/main" id="{5413906D-C57A-4935-9741-8DCC100D835B}"/>
              </a:ext>
            </a:extLst>
          </p:cNvPr>
          <p:cNvSpPr>
            <a:spLocks noGrp="1"/>
          </p:cNvSpPr>
          <p:nvPr>
            <p:ph type="sldNum" sz="quarter" idx="12"/>
          </p:nvPr>
        </p:nvSpPr>
        <p:spPr/>
        <p:txBody>
          <a:bodyPr/>
          <a:lstStyle/>
          <a:p>
            <a:fld id="{F7C0AF78-4AB1-4E4A-8B79-43CD6512BA69}" type="slidenum">
              <a:rPr lang="en-US" smtClean="0"/>
              <a:pPr/>
              <a:t>23</a:t>
            </a:fld>
            <a:endParaRPr lang="en-US" dirty="0"/>
          </a:p>
        </p:txBody>
      </p:sp>
    </p:spTree>
    <p:custDataLst>
      <p:tags r:id="rId1"/>
    </p:custDataLst>
    <p:extLst>
      <p:ext uri="{BB962C8B-B14F-4D97-AF65-F5344CB8AC3E}">
        <p14:creationId xmlns:p14="http://schemas.microsoft.com/office/powerpoint/2010/main" val="1111655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153400" cy="1112838"/>
          </a:xfrm>
        </p:spPr>
        <p:txBody>
          <a:bodyPr>
            <a:noAutofit/>
          </a:bodyPr>
          <a:lstStyle/>
          <a:p>
            <a:pPr algn="l"/>
            <a:r>
              <a:rPr lang="en-US" altLang="en-US" sz="3600" b="1" dirty="0">
                <a:solidFill>
                  <a:schemeClr val="bg1">
                    <a:lumMod val="95000"/>
                  </a:schemeClr>
                </a:solidFill>
              </a:rPr>
              <a:t>In Summary</a:t>
            </a:r>
            <a:endParaRPr lang="en-US" altLang="en-US" sz="3600" dirty="0">
              <a:solidFill>
                <a:schemeClr val="bg1">
                  <a:lumMod val="95000"/>
                </a:schemeClr>
              </a:solidFill>
            </a:endParaRPr>
          </a:p>
        </p:txBody>
      </p:sp>
      <p:sp>
        <p:nvSpPr>
          <p:cNvPr id="3" name="Content Placeholder 2"/>
          <p:cNvSpPr>
            <a:spLocks noGrp="1"/>
          </p:cNvSpPr>
          <p:nvPr>
            <p:ph idx="1"/>
          </p:nvPr>
        </p:nvSpPr>
        <p:spPr>
          <a:xfrm>
            <a:off x="152400" y="1484404"/>
            <a:ext cx="8915399" cy="4756149"/>
          </a:xfrm>
        </p:spPr>
        <p:txBody>
          <a:bodyPr>
            <a:normAutofit/>
          </a:bodyPr>
          <a:lstStyle/>
          <a:p>
            <a:r>
              <a:rPr lang="en-US" b="1" dirty="0">
                <a:latin typeface="Calibri" panose="020F0502020204030204" pitchFamily="34" charset="0"/>
              </a:rPr>
              <a:t>The K-3 Formative Assessment </a:t>
            </a:r>
          </a:p>
          <a:p>
            <a:pPr lvl="1"/>
            <a:r>
              <a:rPr lang="en-US" dirty="0">
                <a:latin typeface="Calibri" panose="020F0502020204030204" pitchFamily="34" charset="0"/>
              </a:rPr>
              <a:t>is a process</a:t>
            </a:r>
          </a:p>
          <a:p>
            <a:pPr lvl="1"/>
            <a:r>
              <a:rPr lang="en-US" dirty="0">
                <a:latin typeface="Calibri" panose="020F0502020204030204" pitchFamily="34" charset="0"/>
              </a:rPr>
              <a:t>focuses on the whole child</a:t>
            </a:r>
          </a:p>
          <a:p>
            <a:pPr lvl="1"/>
            <a:r>
              <a:rPr lang="en-US" dirty="0">
                <a:latin typeface="Calibri" panose="020F0502020204030204" pitchFamily="34" charset="0"/>
              </a:rPr>
              <a:t>is based on construct progressions</a:t>
            </a:r>
          </a:p>
          <a:p>
            <a:pPr lvl="1"/>
            <a:r>
              <a:rPr lang="en-US" dirty="0">
                <a:latin typeface="Calibri" panose="020F0502020204030204" pitchFamily="34" charset="0"/>
              </a:rPr>
              <a:t>occurs during instruction, using a variety of strategies to collect evidence</a:t>
            </a:r>
          </a:p>
          <a:p>
            <a:pPr lvl="1"/>
            <a:r>
              <a:rPr lang="en-US" dirty="0">
                <a:latin typeface="Calibri" panose="020F0502020204030204" pitchFamily="34" charset="0"/>
              </a:rPr>
              <a:t>guides instruction &amp; learning</a:t>
            </a:r>
          </a:p>
          <a:p>
            <a:pPr lvl="1"/>
            <a:r>
              <a:rPr lang="en-US" dirty="0">
                <a:latin typeface="Calibri" panose="020F0502020204030204" pitchFamily="34" charset="0"/>
              </a:rPr>
              <a:t>is simplified through technology</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A9FBE0A7-027F-44F4-90EB-A3253F8520F3}"/>
              </a:ext>
            </a:extLst>
          </p:cNvPr>
          <p:cNvSpPr>
            <a:spLocks noGrp="1"/>
          </p:cNvSpPr>
          <p:nvPr>
            <p:ph type="sldNum" sz="quarter" idx="12"/>
          </p:nvPr>
        </p:nvSpPr>
        <p:spPr/>
        <p:txBody>
          <a:bodyPr/>
          <a:lstStyle/>
          <a:p>
            <a:fld id="{F7C0AF78-4AB1-4E4A-8B79-43CD6512BA69}" type="slidenum">
              <a:rPr lang="en-US" smtClean="0"/>
              <a:pPr/>
              <a:t>24</a:t>
            </a:fld>
            <a:endParaRPr lang="en-US" dirty="0"/>
          </a:p>
        </p:txBody>
      </p:sp>
    </p:spTree>
    <p:custDataLst>
      <p:tags r:id="rId1"/>
    </p:custDataLst>
    <p:extLst>
      <p:ext uri="{BB962C8B-B14F-4D97-AF65-F5344CB8AC3E}">
        <p14:creationId xmlns:p14="http://schemas.microsoft.com/office/powerpoint/2010/main" val="1709180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19856"/>
            <a:ext cx="7689883" cy="1112838"/>
          </a:xfrm>
        </p:spPr>
        <p:txBody>
          <a:bodyPr>
            <a:noAutofit/>
          </a:bodyPr>
          <a:lstStyle/>
          <a:p>
            <a:pPr algn="l"/>
            <a:r>
              <a:rPr lang="en-US" altLang="en-US" sz="3600" b="1" dirty="0">
                <a:solidFill>
                  <a:schemeClr val="bg1">
                    <a:lumMod val="95000"/>
                  </a:schemeClr>
                </a:solidFill>
              </a:rPr>
              <a:t>Norris Parker, Principal</a:t>
            </a:r>
            <a:endParaRPr lang="en-US" altLang="en-US" sz="3200" dirty="0">
              <a:solidFill>
                <a:schemeClr val="bg1">
                  <a:lumMod val="95000"/>
                </a:schemeClr>
              </a:solidFill>
            </a:endParaRPr>
          </a:p>
        </p:txBody>
      </p:sp>
      <p:pic>
        <p:nvPicPr>
          <p:cNvPr id="3" name="Content Placeholder 2" descr="Principal video">
            <a:hlinkClick r:id="rId5"/>
          </p:cNvPr>
          <p:cNvPicPr>
            <a:picLocks noGrp="1" noChangeAspect="1"/>
          </p:cNvPicPr>
          <p:nvPr>
            <p:ph idx="1"/>
          </p:nvPr>
        </p:nvPicPr>
        <p:blipFill>
          <a:blip r:embed="rId6"/>
          <a:stretch>
            <a:fillRect/>
          </a:stretch>
        </p:blipFill>
        <p:spPr>
          <a:xfrm>
            <a:off x="851229" y="1768379"/>
            <a:ext cx="7517742" cy="3794221"/>
          </a:xfrm>
          <a:prstGeom prst="rect">
            <a:avLst/>
          </a:prstGeom>
        </p:spPr>
      </p:pic>
      <p:sp>
        <p:nvSpPr>
          <p:cNvPr id="2" name="Slide Number Placeholder 1">
            <a:extLst>
              <a:ext uri="{FF2B5EF4-FFF2-40B4-BE49-F238E27FC236}">
                <a16:creationId xmlns:a16="http://schemas.microsoft.com/office/drawing/2014/main" id="{9EC5EC0E-9569-4502-AE04-97F1FAA96A46}"/>
              </a:ext>
            </a:extLst>
          </p:cNvPr>
          <p:cNvSpPr>
            <a:spLocks noGrp="1"/>
          </p:cNvSpPr>
          <p:nvPr>
            <p:ph type="sldNum" sz="quarter" idx="12"/>
          </p:nvPr>
        </p:nvSpPr>
        <p:spPr/>
        <p:txBody>
          <a:bodyPr/>
          <a:lstStyle/>
          <a:p>
            <a:fld id="{F7C0AF78-4AB1-4E4A-8B79-43CD6512BA69}" type="slidenum">
              <a:rPr lang="en-US" smtClean="0"/>
              <a:pPr/>
              <a:t>25</a:t>
            </a:fld>
            <a:endParaRPr lang="en-US" dirty="0"/>
          </a:p>
        </p:txBody>
      </p:sp>
    </p:spTree>
    <p:custDataLst>
      <p:tags r:id="rId1"/>
    </p:custDataLst>
    <p:extLst>
      <p:ext uri="{BB962C8B-B14F-4D97-AF65-F5344CB8AC3E}">
        <p14:creationId xmlns:p14="http://schemas.microsoft.com/office/powerpoint/2010/main" val="236826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97134" y="76200"/>
            <a:ext cx="9046866" cy="1143000"/>
          </a:xfrm>
          <a:solidFill>
            <a:schemeClr val="tx2"/>
          </a:solidFill>
        </p:spPr>
        <p:txBody>
          <a:bodyPr>
            <a:noAutofit/>
          </a:bodyPr>
          <a:lstStyle/>
          <a:p>
            <a:pPr algn="l"/>
            <a:r>
              <a:rPr lang="en-US" altLang="en-US" sz="3600" b="1" dirty="0">
                <a:solidFill>
                  <a:schemeClr val="bg1">
                    <a:lumMod val="95000"/>
                  </a:schemeClr>
                </a:solidFill>
              </a:rPr>
              <a:t>Jamie Gray, First Grade Teacher</a:t>
            </a:r>
            <a:endParaRPr lang="en-US" altLang="en-US" sz="3600" dirty="0">
              <a:solidFill>
                <a:schemeClr val="bg1">
                  <a:lumMod val="95000"/>
                </a:schemeClr>
              </a:solidFill>
            </a:endParaRPr>
          </a:p>
        </p:txBody>
      </p:sp>
      <p:pic>
        <p:nvPicPr>
          <p:cNvPr id="6" name="Content Placeholder 5" descr="Video of first grade teacher">
            <a:hlinkClick r:id="rId5"/>
          </p:cNvPr>
          <p:cNvPicPr>
            <a:picLocks noGrp="1" noChangeAspect="1"/>
          </p:cNvPicPr>
          <p:nvPr>
            <p:ph idx="1"/>
          </p:nvPr>
        </p:nvPicPr>
        <p:blipFill>
          <a:blip r:embed="rId6"/>
          <a:stretch>
            <a:fillRect/>
          </a:stretch>
        </p:blipFill>
        <p:spPr>
          <a:xfrm>
            <a:off x="832249" y="1752600"/>
            <a:ext cx="7494485" cy="3774481"/>
          </a:xfrm>
          <a:prstGeom prst="rect">
            <a:avLst/>
          </a:prstGeom>
        </p:spPr>
      </p:pic>
      <p:sp>
        <p:nvSpPr>
          <p:cNvPr id="2" name="Slide Number Placeholder 1">
            <a:extLst>
              <a:ext uri="{FF2B5EF4-FFF2-40B4-BE49-F238E27FC236}">
                <a16:creationId xmlns:a16="http://schemas.microsoft.com/office/drawing/2014/main" id="{FB5425C4-FBE6-4267-86BC-168465D5B0C8}"/>
              </a:ext>
            </a:extLst>
          </p:cNvPr>
          <p:cNvSpPr>
            <a:spLocks noGrp="1"/>
          </p:cNvSpPr>
          <p:nvPr>
            <p:ph type="sldNum" sz="quarter" idx="12"/>
          </p:nvPr>
        </p:nvSpPr>
        <p:spPr/>
        <p:txBody>
          <a:bodyPr/>
          <a:lstStyle/>
          <a:p>
            <a:fld id="{F7C0AF78-4AB1-4E4A-8B79-43CD6512BA69}" type="slidenum">
              <a:rPr lang="en-US" smtClean="0"/>
              <a:pPr/>
              <a:t>26</a:t>
            </a:fld>
            <a:endParaRPr lang="en-US" dirty="0"/>
          </a:p>
        </p:txBody>
      </p:sp>
    </p:spTree>
    <p:custDataLst>
      <p:tags r:id="rId1"/>
    </p:custDataLst>
    <p:extLst>
      <p:ext uri="{BB962C8B-B14F-4D97-AF65-F5344CB8AC3E}">
        <p14:creationId xmlns:p14="http://schemas.microsoft.com/office/powerpoint/2010/main" val="539403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1031" y="83736"/>
            <a:ext cx="8229600" cy="1143000"/>
          </a:xfrm>
        </p:spPr>
        <p:txBody>
          <a:bodyPr>
            <a:noAutofit/>
          </a:bodyPr>
          <a:lstStyle/>
          <a:p>
            <a:pPr algn="l"/>
            <a:r>
              <a:rPr lang="en-US" altLang="en-US" sz="3600" b="1" dirty="0">
                <a:solidFill>
                  <a:schemeClr val="bg1">
                    <a:lumMod val="95000"/>
                  </a:schemeClr>
                </a:solidFill>
              </a:rPr>
              <a:t>Susan Choplin, Kindergarten Teacher</a:t>
            </a:r>
            <a:endParaRPr lang="en-US" altLang="en-US" sz="3600" dirty="0">
              <a:solidFill>
                <a:schemeClr val="bg1">
                  <a:lumMod val="95000"/>
                </a:schemeClr>
              </a:solidFill>
            </a:endParaRPr>
          </a:p>
        </p:txBody>
      </p:sp>
      <p:pic>
        <p:nvPicPr>
          <p:cNvPr id="3" name="Content Placeholder 2" descr="Teacher">
            <a:hlinkClick r:id="rId5"/>
          </p:cNvPr>
          <p:cNvPicPr>
            <a:picLocks noGrp="1" noChangeAspect="1"/>
          </p:cNvPicPr>
          <p:nvPr>
            <p:ph idx="1"/>
          </p:nvPr>
        </p:nvPicPr>
        <p:blipFill>
          <a:blip r:embed="rId6"/>
          <a:stretch>
            <a:fillRect/>
          </a:stretch>
        </p:blipFill>
        <p:spPr>
          <a:xfrm>
            <a:off x="849718" y="1810086"/>
            <a:ext cx="7520763" cy="3752514"/>
          </a:xfrm>
          <a:prstGeom prst="rect">
            <a:avLst/>
          </a:prstGeom>
        </p:spPr>
      </p:pic>
      <p:sp>
        <p:nvSpPr>
          <p:cNvPr id="2" name="Slide Number Placeholder 1">
            <a:extLst>
              <a:ext uri="{FF2B5EF4-FFF2-40B4-BE49-F238E27FC236}">
                <a16:creationId xmlns:a16="http://schemas.microsoft.com/office/drawing/2014/main" id="{40C16C85-7367-4E31-88D5-E41C15BBDAE7}"/>
              </a:ext>
            </a:extLst>
          </p:cNvPr>
          <p:cNvSpPr>
            <a:spLocks noGrp="1"/>
          </p:cNvSpPr>
          <p:nvPr>
            <p:ph type="sldNum" sz="quarter" idx="12"/>
          </p:nvPr>
        </p:nvSpPr>
        <p:spPr/>
        <p:txBody>
          <a:bodyPr/>
          <a:lstStyle/>
          <a:p>
            <a:fld id="{F7C0AF78-4AB1-4E4A-8B79-43CD6512BA69}" type="slidenum">
              <a:rPr lang="en-US" smtClean="0"/>
              <a:pPr/>
              <a:t>27</a:t>
            </a:fld>
            <a:endParaRPr lang="en-US" dirty="0"/>
          </a:p>
        </p:txBody>
      </p:sp>
    </p:spTree>
    <p:custDataLst>
      <p:tags r:id="rId1"/>
    </p:custDataLst>
    <p:extLst>
      <p:ext uri="{BB962C8B-B14F-4D97-AF65-F5344CB8AC3E}">
        <p14:creationId xmlns:p14="http://schemas.microsoft.com/office/powerpoint/2010/main" val="520123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47851" y="64704"/>
            <a:ext cx="8229600" cy="1143000"/>
          </a:xfrm>
        </p:spPr>
        <p:txBody>
          <a:bodyPr>
            <a:noAutofit/>
          </a:bodyPr>
          <a:lstStyle/>
          <a:p>
            <a:pPr algn="l"/>
            <a:r>
              <a:rPr lang="en-US" altLang="en-US" sz="3600" b="1" dirty="0">
                <a:solidFill>
                  <a:schemeClr val="bg1">
                    <a:lumMod val="95000"/>
                  </a:schemeClr>
                </a:solidFill>
              </a:rPr>
              <a:t>Jordan Krause, Principal</a:t>
            </a:r>
            <a:endParaRPr lang="en-US" altLang="en-US" sz="3600" dirty="0">
              <a:solidFill>
                <a:schemeClr val="bg1">
                  <a:lumMod val="95000"/>
                </a:schemeClr>
              </a:solidFill>
            </a:endParaRPr>
          </a:p>
        </p:txBody>
      </p:sp>
      <p:pic>
        <p:nvPicPr>
          <p:cNvPr id="3" name="Content Placeholder 2" descr="Video of principal">
            <a:hlinkClick r:id="rId5"/>
          </p:cNvPr>
          <p:cNvPicPr>
            <a:picLocks noGrp="1" noChangeAspect="1"/>
          </p:cNvPicPr>
          <p:nvPr>
            <p:ph idx="1"/>
          </p:nvPr>
        </p:nvPicPr>
        <p:blipFill>
          <a:blip r:embed="rId6"/>
          <a:stretch>
            <a:fillRect/>
          </a:stretch>
        </p:blipFill>
        <p:spPr>
          <a:xfrm>
            <a:off x="870197" y="1903223"/>
            <a:ext cx="7443086" cy="3772096"/>
          </a:xfrm>
          <a:prstGeom prst="rect">
            <a:avLst/>
          </a:prstGeom>
        </p:spPr>
      </p:pic>
      <p:sp>
        <p:nvSpPr>
          <p:cNvPr id="2" name="Slide Number Placeholder 1">
            <a:extLst>
              <a:ext uri="{FF2B5EF4-FFF2-40B4-BE49-F238E27FC236}">
                <a16:creationId xmlns:a16="http://schemas.microsoft.com/office/drawing/2014/main" id="{D312E743-6980-4171-B331-54306B7297AB}"/>
              </a:ext>
            </a:extLst>
          </p:cNvPr>
          <p:cNvSpPr>
            <a:spLocks noGrp="1"/>
          </p:cNvSpPr>
          <p:nvPr>
            <p:ph type="sldNum" sz="quarter" idx="12"/>
          </p:nvPr>
        </p:nvSpPr>
        <p:spPr/>
        <p:txBody>
          <a:bodyPr/>
          <a:lstStyle/>
          <a:p>
            <a:fld id="{F7C0AF78-4AB1-4E4A-8B79-43CD6512BA69}" type="slidenum">
              <a:rPr lang="en-US" smtClean="0"/>
              <a:pPr/>
              <a:t>28</a:t>
            </a:fld>
            <a:endParaRPr lang="en-US" dirty="0"/>
          </a:p>
        </p:txBody>
      </p:sp>
    </p:spTree>
    <p:custDataLst>
      <p:tags r:id="rId1"/>
    </p:custDataLst>
    <p:extLst>
      <p:ext uri="{BB962C8B-B14F-4D97-AF65-F5344CB8AC3E}">
        <p14:creationId xmlns:p14="http://schemas.microsoft.com/office/powerpoint/2010/main" val="1364229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805781"/>
            <a:ext cx="4688050" cy="4109982"/>
          </a:xfrm>
        </p:spPr>
        <p:txBody>
          <a:bodyPr>
            <a:normAutofit/>
          </a:bodyPr>
          <a:lstStyle/>
          <a:p>
            <a:r>
              <a:rPr lang="en-US" sz="3200" dirty="0"/>
              <a:t>What are some similarities &amp; differences between what your teachers are already doing and the K-3 Formative Assessment Process?</a:t>
            </a:r>
          </a:p>
          <a:p>
            <a:endParaRPr lang="en-US" dirty="0"/>
          </a:p>
        </p:txBody>
      </p:sp>
      <p:pic>
        <p:nvPicPr>
          <p:cNvPr id="3" name="Content Placeholder 2" descr="Two people talking"/>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sp>
        <p:nvSpPr>
          <p:cNvPr id="8" name="Slide Number Placeholder 7">
            <a:extLst>
              <a:ext uri="{FF2B5EF4-FFF2-40B4-BE49-F238E27FC236}">
                <a16:creationId xmlns:a16="http://schemas.microsoft.com/office/drawing/2014/main" id="{518AF2BB-E362-4494-A48F-1B9043040FDB}"/>
              </a:ext>
            </a:extLst>
          </p:cNvPr>
          <p:cNvSpPr>
            <a:spLocks noGrp="1"/>
          </p:cNvSpPr>
          <p:nvPr>
            <p:ph type="sldNum" sz="quarter" idx="12"/>
          </p:nvPr>
        </p:nvSpPr>
        <p:spPr/>
        <p:txBody>
          <a:bodyPr/>
          <a:lstStyle/>
          <a:p>
            <a:fld id="{F7C0AF78-4AB1-4E4A-8B79-43CD6512BA69}" type="slidenum">
              <a:rPr lang="en-US" smtClean="0"/>
              <a:pPr/>
              <a:t>29</a:t>
            </a:fld>
            <a:endParaRPr lang="en-US" dirty="0"/>
          </a:p>
        </p:txBody>
      </p:sp>
    </p:spTree>
    <p:custDataLst>
      <p:tags r:id="rId1"/>
    </p:custDataLst>
    <p:extLst>
      <p:ext uri="{BB962C8B-B14F-4D97-AF65-F5344CB8AC3E}">
        <p14:creationId xmlns:p14="http://schemas.microsoft.com/office/powerpoint/2010/main" val="1784946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rmAutofit/>
          </a:bodyPr>
          <a:lstStyle/>
          <a:p>
            <a:pPr algn="l"/>
            <a:r>
              <a:rPr lang="en-US" sz="3600" b="1" dirty="0">
                <a:solidFill>
                  <a:schemeClr val="bg1">
                    <a:lumMod val="95000"/>
                  </a:schemeClr>
                </a:solidFill>
                <a:latin typeface="Calibri" panose="020F0502020204030204" pitchFamily="34" charset="0"/>
              </a:rPr>
              <a:t>Agenda</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304800" y="1738312"/>
            <a:ext cx="8382000" cy="4525963"/>
          </a:xfrm>
        </p:spPr>
        <p:txBody>
          <a:bodyPr>
            <a:normAutofit/>
          </a:bodyPr>
          <a:lstStyle/>
          <a:p>
            <a:r>
              <a:rPr lang="en-US" dirty="0"/>
              <a:t>This session:</a:t>
            </a:r>
          </a:p>
          <a:p>
            <a:pPr lvl="1">
              <a:buFont typeface="Calibri" panose="020F0502020204030204" pitchFamily="34" charset="0"/>
              <a:buChar char="−"/>
            </a:pPr>
            <a:r>
              <a:rPr lang="en-US" dirty="0"/>
              <a:t>Formative Assessment Process</a:t>
            </a:r>
            <a:endParaRPr lang="en-US" i="1" dirty="0"/>
          </a:p>
          <a:p>
            <a:r>
              <a:rPr lang="en-US" dirty="0"/>
              <a:t>Other sessions:</a:t>
            </a:r>
          </a:p>
          <a:p>
            <a:pPr lvl="1">
              <a:buFont typeface="Calibri" panose="020F0502020204030204" pitchFamily="34" charset="0"/>
              <a:buChar char="−"/>
            </a:pPr>
            <a:r>
              <a:rPr lang="en-US" dirty="0"/>
              <a:t>Data Security</a:t>
            </a:r>
          </a:p>
          <a:p>
            <a:pPr lvl="1">
              <a:buFont typeface="Calibri" panose="020F0502020204030204" pitchFamily="34" charset="0"/>
              <a:buChar char="−"/>
            </a:pPr>
            <a:r>
              <a:rPr lang="en-US" dirty="0"/>
              <a:t>Supporting Your Teachers</a:t>
            </a:r>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pic>
        <p:nvPicPr>
          <p:cNvPr id="10" name="Content Placeholder 6" descr="Pen and checkmarks"/>
          <p:cNvPicPr>
            <a:picLocks noChangeAspect="1"/>
          </p:cNvPicPr>
          <p:nvPr/>
        </p:nvPicPr>
        <p:blipFill>
          <a:blip r:embed="rId5"/>
          <a:srcRect t="-17806" b="-17806"/>
          <a:stretch>
            <a:fillRect/>
          </a:stretch>
        </p:blipFill>
        <p:spPr>
          <a:xfrm>
            <a:off x="5638800" y="3505200"/>
            <a:ext cx="2678707" cy="3001963"/>
          </a:xfrm>
          <a:prstGeom prst="rect">
            <a:avLst/>
          </a:prstGeom>
        </p:spPr>
      </p:pic>
      <p:sp>
        <p:nvSpPr>
          <p:cNvPr id="3" name="Slide Number Placeholder 2">
            <a:extLst>
              <a:ext uri="{FF2B5EF4-FFF2-40B4-BE49-F238E27FC236}">
                <a16:creationId xmlns:a16="http://schemas.microsoft.com/office/drawing/2014/main" id="{9F96619C-207C-42ED-BDAD-E4B8865B9DED}"/>
              </a:ext>
            </a:extLst>
          </p:cNvPr>
          <p:cNvSpPr>
            <a:spLocks noGrp="1"/>
          </p:cNvSpPr>
          <p:nvPr>
            <p:ph type="sldNum" sz="quarter" idx="12"/>
          </p:nvPr>
        </p:nvSpPr>
        <p:spPr/>
        <p:txBody>
          <a:bodyPr/>
          <a:lstStyle/>
          <a:p>
            <a:fld id="{F7C0AF78-4AB1-4E4A-8B79-43CD6512BA69}" type="slidenum">
              <a:rPr lang="en-US" smtClean="0"/>
              <a:pPr/>
              <a:t>3</a:t>
            </a:fld>
            <a:endParaRPr lang="en-US" dirty="0"/>
          </a:p>
        </p:txBody>
      </p:sp>
    </p:spTree>
    <p:custDataLst>
      <p:tags r:id="rId1"/>
    </p:custDataLst>
    <p:extLst>
      <p:ext uri="{BB962C8B-B14F-4D97-AF65-F5344CB8AC3E}">
        <p14:creationId xmlns:p14="http://schemas.microsoft.com/office/powerpoint/2010/main" val="46187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4" name="Title 3">
            <a:extLst>
              <a:ext uri="{FF2B5EF4-FFF2-40B4-BE49-F238E27FC236}">
                <a16:creationId xmlns:a16="http://schemas.microsoft.com/office/drawing/2014/main" id="{61E9C85E-90AC-694E-BFAE-2E9C4E2AB2E3}"/>
              </a:ext>
            </a:extLst>
          </p:cNvPr>
          <p:cNvSpPr>
            <a:spLocks noGrp="1"/>
          </p:cNvSpPr>
          <p:nvPr>
            <p:ph type="title"/>
          </p:nvPr>
        </p:nvSpPr>
        <p:spPr/>
        <p:txBody>
          <a:bodyPr/>
          <a:lstStyle/>
          <a:p>
            <a:r>
              <a:rPr lang="en-US" dirty="0">
                <a:latin typeface="Calibri" panose="020F0502020204030204" pitchFamily="34" charset="0"/>
              </a:rPr>
              <a:t>A Closer Look</a:t>
            </a:r>
            <a:br>
              <a:rPr lang="en-US" dirty="0"/>
            </a:br>
            <a:endParaRPr lang="en-US" dirty="0"/>
          </a:p>
        </p:txBody>
      </p:sp>
      <p:sp>
        <p:nvSpPr>
          <p:cNvPr id="2" name="Slide Number Placeholder 1">
            <a:extLst>
              <a:ext uri="{FF2B5EF4-FFF2-40B4-BE49-F238E27FC236}">
                <a16:creationId xmlns:a16="http://schemas.microsoft.com/office/drawing/2014/main" id="{5DF137E0-D3EC-422A-8460-D2AFF7B56A6E}"/>
              </a:ext>
            </a:extLst>
          </p:cNvPr>
          <p:cNvSpPr>
            <a:spLocks noGrp="1"/>
          </p:cNvSpPr>
          <p:nvPr>
            <p:ph type="sldNum" sz="quarter" idx="12"/>
          </p:nvPr>
        </p:nvSpPr>
        <p:spPr/>
        <p:txBody>
          <a:bodyPr/>
          <a:lstStyle/>
          <a:p>
            <a:fld id="{F7C0AF78-4AB1-4E4A-8B79-43CD6512BA69}" type="slidenum">
              <a:rPr lang="en-US" smtClean="0"/>
              <a:pPr/>
              <a:t>30</a:t>
            </a:fld>
            <a:endParaRPr lang="en-US" dirty="0"/>
          </a:p>
        </p:txBody>
      </p:sp>
    </p:spTree>
    <p:custDataLst>
      <p:tags r:id="rId1"/>
    </p:custDataLst>
    <p:extLst>
      <p:ext uri="{BB962C8B-B14F-4D97-AF65-F5344CB8AC3E}">
        <p14:creationId xmlns:p14="http://schemas.microsoft.com/office/powerpoint/2010/main" val="2230048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sp>
        <p:nvSpPr>
          <p:cNvPr id="3" name="Rounded Rectangle 2"/>
          <p:cNvSpPr/>
          <p:nvPr/>
        </p:nvSpPr>
        <p:spPr>
          <a:xfrm>
            <a:off x="500065" y="2667000"/>
            <a:ext cx="3124200" cy="1828800"/>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81600" y="2667000"/>
            <a:ext cx="3429000" cy="1828800"/>
          </a:xfrm>
          <a:prstGeom prst="roundRect">
            <a:avLst/>
          </a:prstGeom>
          <a:solidFill>
            <a:srgbClr val="421C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16" name="Cross 15" descr="Addition symbol"/>
          <p:cNvSpPr/>
          <p:nvPr/>
        </p:nvSpPr>
        <p:spPr>
          <a:xfrm>
            <a:off x="4060032" y="3290827"/>
            <a:ext cx="685800" cy="6858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298927D-D581-46FC-B8B2-CF26D3ECA794}"/>
              </a:ext>
            </a:extLst>
          </p:cNvPr>
          <p:cNvSpPr>
            <a:spLocks noGrp="1"/>
          </p:cNvSpPr>
          <p:nvPr>
            <p:ph type="sldNum" sz="quarter" idx="12"/>
          </p:nvPr>
        </p:nvSpPr>
        <p:spPr/>
        <p:txBody>
          <a:bodyPr/>
          <a:lstStyle/>
          <a:p>
            <a:fld id="{F7C0AF78-4AB1-4E4A-8B79-43CD6512BA69}" type="slidenum">
              <a:rPr lang="en-US" smtClean="0"/>
              <a:pPr/>
              <a:t>31</a:t>
            </a:fld>
            <a:endParaRPr lang="en-US" dirty="0"/>
          </a:p>
        </p:txBody>
      </p:sp>
    </p:spTree>
    <p:custDataLst>
      <p:tags r:id="rId1"/>
    </p:custDataLst>
    <p:extLst>
      <p:ext uri="{BB962C8B-B14F-4D97-AF65-F5344CB8AC3E}">
        <p14:creationId xmlns:p14="http://schemas.microsoft.com/office/powerpoint/2010/main" val="4331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sp>
        <p:nvSpPr>
          <p:cNvPr id="3" name="Rounded Rectangle 2"/>
          <p:cNvSpPr/>
          <p:nvPr/>
        </p:nvSpPr>
        <p:spPr>
          <a:xfrm>
            <a:off x="497017" y="2396768"/>
            <a:ext cx="3124200" cy="1828800"/>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78552" y="2396768"/>
            <a:ext cx="3429000" cy="1828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8" name="TextBox 7"/>
          <p:cNvSpPr txBox="1"/>
          <p:nvPr/>
        </p:nvSpPr>
        <p:spPr>
          <a:xfrm>
            <a:off x="591408" y="4343400"/>
            <a:ext cx="2935419" cy="461665"/>
          </a:xfrm>
          <a:prstGeom prst="rect">
            <a:avLst/>
          </a:prstGeom>
          <a:noFill/>
        </p:spPr>
        <p:txBody>
          <a:bodyPr wrap="none" rtlCol="0">
            <a:spAutoFit/>
          </a:bodyPr>
          <a:lstStyle/>
          <a:p>
            <a:r>
              <a:rPr lang="en-US" sz="2400" dirty="0"/>
              <a:t>Sequences of learning</a:t>
            </a:r>
          </a:p>
        </p:txBody>
      </p:sp>
      <p:sp>
        <p:nvSpPr>
          <p:cNvPr id="14" name="TextBox 13"/>
          <p:cNvSpPr txBox="1"/>
          <p:nvPr/>
        </p:nvSpPr>
        <p:spPr>
          <a:xfrm>
            <a:off x="5123688" y="4334368"/>
            <a:ext cx="3720442" cy="830997"/>
          </a:xfrm>
          <a:prstGeom prst="rect">
            <a:avLst/>
          </a:prstGeom>
          <a:noFill/>
        </p:spPr>
        <p:txBody>
          <a:bodyPr wrap="none" rtlCol="0">
            <a:spAutoFit/>
          </a:bodyPr>
          <a:lstStyle/>
          <a:p>
            <a:r>
              <a:rPr lang="en-US" sz="2400" dirty="0">
                <a:solidFill>
                  <a:schemeClr val="bg1">
                    <a:lumMod val="75000"/>
                  </a:schemeClr>
                </a:solidFill>
              </a:rPr>
              <a:t>Ways of gathering evidence</a:t>
            </a:r>
          </a:p>
          <a:p>
            <a:r>
              <a:rPr lang="en-US" sz="2400" dirty="0">
                <a:solidFill>
                  <a:schemeClr val="bg1">
                    <a:lumMod val="75000"/>
                  </a:schemeClr>
                </a:solidFill>
              </a:rPr>
              <a:t>to identify a child’s skill level</a:t>
            </a:r>
          </a:p>
        </p:txBody>
      </p:sp>
      <p:sp>
        <p:nvSpPr>
          <p:cNvPr id="13" name="Cross 12" descr="Addition sign"/>
          <p:cNvSpPr/>
          <p:nvPr/>
        </p:nvSpPr>
        <p:spPr>
          <a:xfrm>
            <a:off x="4056984" y="3020595"/>
            <a:ext cx="685800" cy="685800"/>
          </a:xfrm>
          <a:prstGeom prst="plu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4D42811-3051-461B-8F4D-9B0392023F18}"/>
              </a:ext>
            </a:extLst>
          </p:cNvPr>
          <p:cNvSpPr>
            <a:spLocks noGrp="1"/>
          </p:cNvSpPr>
          <p:nvPr>
            <p:ph type="sldNum" sz="quarter" idx="12"/>
          </p:nvPr>
        </p:nvSpPr>
        <p:spPr/>
        <p:txBody>
          <a:bodyPr/>
          <a:lstStyle/>
          <a:p>
            <a:fld id="{F7C0AF78-4AB1-4E4A-8B79-43CD6512BA69}" type="slidenum">
              <a:rPr lang="en-US" smtClean="0"/>
              <a:pPr/>
              <a:t>32</a:t>
            </a:fld>
            <a:endParaRPr lang="en-US" dirty="0"/>
          </a:p>
        </p:txBody>
      </p:sp>
    </p:spTree>
    <p:custDataLst>
      <p:tags r:id="rId1"/>
    </p:custDataLst>
    <p:extLst>
      <p:ext uri="{BB962C8B-B14F-4D97-AF65-F5344CB8AC3E}">
        <p14:creationId xmlns:p14="http://schemas.microsoft.com/office/powerpoint/2010/main" val="3991547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549" y="114300"/>
            <a:ext cx="8229600" cy="1143000"/>
          </a:xfrm>
        </p:spPr>
        <p:txBody>
          <a:bodyPr>
            <a:normAutofit/>
          </a:bodyPr>
          <a:lstStyle/>
          <a:p>
            <a:pPr algn="l"/>
            <a:r>
              <a:rPr lang="en-US" sz="3600" b="1" dirty="0">
                <a:solidFill>
                  <a:schemeClr val="bg1">
                    <a:lumMod val="95000"/>
                  </a:schemeClr>
                </a:solidFill>
              </a:rPr>
              <a:t>What is a Construct Progression?</a:t>
            </a:r>
            <a:endParaRPr lang="en-US" sz="33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609600" y="2057399"/>
            <a:ext cx="7696200" cy="3965393"/>
          </a:xfrm>
        </p:spPr>
        <p:txBody>
          <a:bodyPr>
            <a:normAutofit/>
          </a:bodyPr>
          <a:lstStyle/>
          <a:p>
            <a:r>
              <a:rPr lang="en-US" altLang="en-US" dirty="0"/>
              <a:t>Multi-step description of </a:t>
            </a:r>
            <a:r>
              <a:rPr lang="en-US" altLang="en-US" b="1" dirty="0"/>
              <a:t>how</a:t>
            </a:r>
            <a:r>
              <a:rPr lang="en-US" altLang="en-US" dirty="0"/>
              <a:t> students</a:t>
            </a:r>
            <a:r>
              <a:rPr lang="ja-JP" altLang="en-US" dirty="0"/>
              <a:t>’</a:t>
            </a:r>
            <a:r>
              <a:rPr lang="en-US" altLang="ja-JP" dirty="0"/>
              <a:t>learning develops over time</a:t>
            </a:r>
          </a:p>
          <a:p>
            <a:r>
              <a:rPr lang="en-US" altLang="en-US" dirty="0"/>
              <a:t>Steps range from less to </a:t>
            </a:r>
            <a:r>
              <a:rPr lang="en-US" altLang="en-US" b="1" dirty="0"/>
              <a:t>increasingly more sophisticated </a:t>
            </a:r>
            <a:r>
              <a:rPr lang="en-US" altLang="en-US" dirty="0"/>
              <a:t>forms of learning </a:t>
            </a:r>
          </a:p>
          <a:p>
            <a:r>
              <a:rPr lang="en-US" altLang="en-US" dirty="0"/>
              <a:t>Based on </a:t>
            </a:r>
            <a:r>
              <a:rPr lang="en-US" altLang="en-US" b="1" dirty="0"/>
              <a:t>research</a:t>
            </a:r>
            <a:r>
              <a:rPr lang="en-US" altLang="en-US" dirty="0"/>
              <a:t> and </a:t>
            </a:r>
            <a:r>
              <a:rPr lang="en-US" altLang="en-US" b="1" dirty="0"/>
              <a:t>professional</a:t>
            </a:r>
            <a:r>
              <a:rPr lang="en-US" altLang="en-US" dirty="0"/>
              <a:t> </a:t>
            </a:r>
            <a:r>
              <a:rPr lang="en-US" altLang="en-US" b="1" dirty="0"/>
              <a:t>wisdom</a:t>
            </a:r>
          </a:p>
          <a:p>
            <a:endParaRPr lang="en-US" altLang="en-US" b="1" dirty="0"/>
          </a:p>
          <a:p>
            <a:endParaRPr lang="en-US" altLang="en-US" b="1" dirty="0"/>
          </a:p>
        </p:txBody>
      </p:sp>
      <p:sp>
        <p:nvSpPr>
          <p:cNvPr id="3" name="Slide Number Placeholder 2">
            <a:extLst>
              <a:ext uri="{FF2B5EF4-FFF2-40B4-BE49-F238E27FC236}">
                <a16:creationId xmlns:a16="http://schemas.microsoft.com/office/drawing/2014/main" id="{CFABEBAF-22C9-4F6B-948B-CDB58BDAA192}"/>
              </a:ext>
            </a:extLst>
          </p:cNvPr>
          <p:cNvSpPr>
            <a:spLocks noGrp="1"/>
          </p:cNvSpPr>
          <p:nvPr>
            <p:ph type="sldNum" sz="quarter" idx="12"/>
          </p:nvPr>
        </p:nvSpPr>
        <p:spPr/>
        <p:txBody>
          <a:bodyPr/>
          <a:lstStyle/>
          <a:p>
            <a:fld id="{F7C0AF78-4AB1-4E4A-8B79-43CD6512BA69}" type="slidenum">
              <a:rPr lang="en-US" smtClean="0"/>
              <a:pPr/>
              <a:t>33</a:t>
            </a:fld>
            <a:endParaRPr lang="en-US" dirty="0"/>
          </a:p>
        </p:txBody>
      </p:sp>
    </p:spTree>
    <p:custDataLst>
      <p:tags r:id="rId1"/>
    </p:custDataLst>
    <p:extLst>
      <p:ext uri="{BB962C8B-B14F-4D97-AF65-F5344CB8AC3E}">
        <p14:creationId xmlns:p14="http://schemas.microsoft.com/office/powerpoint/2010/main" val="2057263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7" descr="Domains and Constructs"/>
          <p:cNvGraphicFramePr>
            <a:graphicFrameLocks noGrp="1"/>
          </p:cNvGraphicFramePr>
          <p:nvPr>
            <p:ph idx="1"/>
            <p:extLst>
              <p:ext uri="{D42A27DB-BD31-4B8C-83A1-F6EECF244321}">
                <p14:modId xmlns:p14="http://schemas.microsoft.com/office/powerpoint/2010/main" val="2990560488"/>
              </p:ext>
            </p:extLst>
          </p:nvPr>
        </p:nvGraphicFramePr>
        <p:xfrm>
          <a:off x="457200" y="1295400"/>
          <a:ext cx="8153400" cy="5471160"/>
        </p:xfrm>
        <a:graphic>
          <a:graphicData uri="http://schemas.openxmlformats.org/drawingml/2006/table">
            <a:tbl>
              <a:tblPr firstRow="1" bandRow="1">
                <a:tableStyleId>{8799B23B-EC83-4686-B30A-512413B5E67A}</a:tableStyleId>
              </a:tblPr>
              <a:tblGrid>
                <a:gridCol w="3246261">
                  <a:extLst>
                    <a:ext uri="{9D8B030D-6E8A-4147-A177-3AD203B41FA5}">
                      <a16:colId xmlns:a16="http://schemas.microsoft.com/office/drawing/2014/main" val="20000"/>
                    </a:ext>
                  </a:extLst>
                </a:gridCol>
                <a:gridCol w="4907139">
                  <a:extLst>
                    <a:ext uri="{9D8B030D-6E8A-4147-A177-3AD203B41FA5}">
                      <a16:colId xmlns:a16="http://schemas.microsoft.com/office/drawing/2014/main" val="20001"/>
                    </a:ext>
                  </a:extLst>
                </a:gridCol>
              </a:tblGrid>
              <a:tr h="350276">
                <a:tc>
                  <a:txBody>
                    <a:bodyPr/>
                    <a:lstStyle/>
                    <a:p>
                      <a:pPr algn="ctr"/>
                      <a:r>
                        <a:rPr lang="en-US" sz="1700" dirty="0"/>
                        <a:t>Domain</a:t>
                      </a:r>
                    </a:p>
                  </a:txBody>
                  <a:tcPr/>
                </a:tc>
                <a:tc>
                  <a:txBody>
                    <a:bodyPr/>
                    <a:lstStyle/>
                    <a:p>
                      <a:pPr algn="ctr"/>
                      <a:r>
                        <a:rPr lang="en-US" sz="1700" dirty="0"/>
                        <a:t>K‒3 Constructs</a:t>
                      </a:r>
                    </a:p>
                  </a:txBody>
                  <a:tcPr/>
                </a:tc>
                <a:extLst>
                  <a:ext uri="{0D108BD9-81ED-4DB2-BD59-A6C34878D82A}">
                    <a16:rowId xmlns:a16="http://schemas.microsoft.com/office/drawing/2014/main" val="10000"/>
                  </a:ext>
                </a:extLst>
              </a:tr>
              <a:tr h="350276">
                <a:tc>
                  <a:txBody>
                    <a:bodyPr/>
                    <a:lstStyle/>
                    <a:p>
                      <a:r>
                        <a:rPr lang="en-US" sz="1700" dirty="0"/>
                        <a:t>Approaches</a:t>
                      </a:r>
                      <a:r>
                        <a:rPr lang="en-US" sz="1700" baseline="0" dirty="0"/>
                        <a:t> to Learning</a:t>
                      </a:r>
                      <a:endParaRPr lang="en-US" sz="1700" b="1" dirty="0"/>
                    </a:p>
                  </a:txBody>
                  <a:tcPr anchor="ctr"/>
                </a:tc>
                <a:tc>
                  <a:txBody>
                    <a:bodyPr/>
                    <a:lstStyle/>
                    <a:p>
                      <a:r>
                        <a:rPr lang="en-US" sz="1700" dirty="0"/>
                        <a:t>Perseverance</a:t>
                      </a:r>
                      <a:endParaRPr lang="en-US" sz="1700" dirty="0">
                        <a:solidFill>
                          <a:schemeClr val="tx1"/>
                        </a:solidFill>
                      </a:endParaRPr>
                    </a:p>
                  </a:txBody>
                  <a:tcPr/>
                </a:tc>
                <a:extLst>
                  <a:ext uri="{0D108BD9-81ED-4DB2-BD59-A6C34878D82A}">
                    <a16:rowId xmlns:a16="http://schemas.microsoft.com/office/drawing/2014/main" val="10001"/>
                  </a:ext>
                </a:extLst>
              </a:tr>
              <a:tr h="604586">
                <a:tc>
                  <a:txBody>
                    <a:bodyPr/>
                    <a:lstStyle/>
                    <a:p>
                      <a:r>
                        <a:rPr lang="en-US" sz="1700" dirty="0"/>
                        <a:t>Cognitive Development</a:t>
                      </a:r>
                      <a:endParaRPr lang="en-US" sz="1700" b="1" dirty="0"/>
                    </a:p>
                  </a:txBody>
                  <a:tcPr anchor="ctr"/>
                </a:tc>
                <a:tc>
                  <a:txBody>
                    <a:bodyPr/>
                    <a:lstStyle/>
                    <a:p>
                      <a:r>
                        <a:rPr lang="en-US" sz="1700" dirty="0"/>
                        <a:t>Object Counting</a:t>
                      </a:r>
                    </a:p>
                    <a:p>
                      <a:r>
                        <a:rPr lang="en-US" sz="1700" dirty="0"/>
                        <a:t>Problem Solving </a:t>
                      </a:r>
                    </a:p>
                    <a:p>
                      <a:r>
                        <a:rPr lang="en-US" sz="1700" i="0" dirty="0">
                          <a:solidFill>
                            <a:srgbClr val="000000"/>
                          </a:solidFill>
                        </a:rPr>
                        <a:t>Mathematical</a:t>
                      </a:r>
                      <a:r>
                        <a:rPr lang="en-US" sz="1700" i="0" baseline="0" dirty="0">
                          <a:solidFill>
                            <a:srgbClr val="000000"/>
                          </a:solidFill>
                        </a:rPr>
                        <a:t> Patterns</a:t>
                      </a:r>
                      <a:endParaRPr lang="en-US" sz="1700" i="0" dirty="0">
                        <a:solidFill>
                          <a:srgbClr val="000000"/>
                        </a:solidFill>
                      </a:endParaRPr>
                    </a:p>
                  </a:txBody>
                  <a:tcPr/>
                </a:tc>
                <a:extLst>
                  <a:ext uri="{0D108BD9-81ED-4DB2-BD59-A6C34878D82A}">
                    <a16:rowId xmlns:a16="http://schemas.microsoft.com/office/drawing/2014/main" val="10002"/>
                  </a:ext>
                </a:extLst>
              </a:tr>
              <a:tr h="863694">
                <a:tc>
                  <a:txBody>
                    <a:bodyPr/>
                    <a:lstStyle/>
                    <a:p>
                      <a:r>
                        <a:rPr lang="en-US" sz="1700" dirty="0"/>
                        <a:t>Social-Emotional Development</a:t>
                      </a:r>
                      <a:endParaRPr lang="en-US" sz="1700" b="1" dirty="0"/>
                    </a:p>
                  </a:txBody>
                  <a:tcPr anchor="ctr"/>
                </a:tc>
                <a:tc>
                  <a:txBody>
                    <a:bodyPr/>
                    <a:lstStyle/>
                    <a:p>
                      <a:r>
                        <a:rPr lang="en-US" sz="1700" dirty="0"/>
                        <a:t>Emotion</a:t>
                      </a:r>
                      <a:r>
                        <a:rPr lang="en-US" sz="1700" baseline="0" dirty="0"/>
                        <a:t> Regulation Strategies</a:t>
                      </a:r>
                    </a:p>
                    <a:p>
                      <a:r>
                        <a:rPr lang="en-US" sz="1700" baseline="0" dirty="0"/>
                        <a:t>Emotion Expression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Emotional Literacy</a:t>
                      </a:r>
                      <a:endParaRPr lang="en-US" sz="1700" dirty="0">
                        <a:solidFill>
                          <a:schemeClr val="tx1"/>
                        </a:solidFill>
                      </a:endParaRPr>
                    </a:p>
                  </a:txBody>
                  <a:tcPr/>
                </a:tc>
                <a:extLst>
                  <a:ext uri="{0D108BD9-81ED-4DB2-BD59-A6C34878D82A}">
                    <a16:rowId xmlns:a16="http://schemas.microsoft.com/office/drawing/2014/main" val="10003"/>
                  </a:ext>
                </a:extLst>
              </a:tr>
              <a:tr h="1122802">
                <a:tc>
                  <a:txBody>
                    <a:bodyPr/>
                    <a:lstStyle/>
                    <a:p>
                      <a:r>
                        <a:rPr lang="en-US" sz="1700" baseline="0" dirty="0"/>
                        <a:t>Physical/Motor Development</a:t>
                      </a:r>
                      <a:endParaRPr lang="en-US" sz="1700" b="1" dirty="0"/>
                    </a:p>
                  </a:txBody>
                  <a:tcPr anchor="ctr"/>
                </a:tc>
                <a:tc>
                  <a:txBody>
                    <a:bodyPr/>
                    <a:lstStyle/>
                    <a:p>
                      <a:r>
                        <a:rPr lang="en-US" sz="1700" dirty="0"/>
                        <a:t>Fine Motor: Grip &amp; Manipulation</a:t>
                      </a:r>
                    </a:p>
                    <a:p>
                      <a:r>
                        <a:rPr lang="en-US" sz="1700" dirty="0"/>
                        <a:t>Fine</a:t>
                      </a:r>
                      <a:r>
                        <a:rPr lang="en-US" sz="1700" baseline="0" dirty="0"/>
                        <a:t> Motor: </a:t>
                      </a:r>
                      <a:r>
                        <a:rPr lang="en-US" sz="1700" dirty="0"/>
                        <a:t>Hand Dominance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Crossing Midline </a:t>
                      </a:r>
                    </a:p>
                    <a:p>
                      <a:r>
                        <a:rPr lang="en-US" sz="1700" dirty="0"/>
                        <a:t>Gross Motor</a:t>
                      </a:r>
                      <a:endParaRPr lang="en-US" sz="1700" dirty="0">
                        <a:solidFill>
                          <a:schemeClr val="tx1"/>
                        </a:solidFill>
                      </a:endParaRPr>
                    </a:p>
                  </a:txBody>
                  <a:tcPr/>
                </a:tc>
                <a:extLst>
                  <a:ext uri="{0D108BD9-81ED-4DB2-BD59-A6C34878D82A}">
                    <a16:rowId xmlns:a16="http://schemas.microsoft.com/office/drawing/2014/main" val="10004"/>
                  </a:ext>
                </a:extLst>
              </a:tr>
              <a:tr h="1900127">
                <a:tc>
                  <a:txBody>
                    <a:bodyPr/>
                    <a:lstStyle/>
                    <a:p>
                      <a:r>
                        <a:rPr lang="en-US" sz="1700" dirty="0"/>
                        <a:t>Language Development &amp; Communication</a:t>
                      </a:r>
                      <a:endParaRPr lang="en-US" sz="1700" b="1" dirty="0"/>
                    </a:p>
                  </a:txBody>
                  <a:tcPr anchor="ctr"/>
                </a:tc>
                <a:tc>
                  <a:txBody>
                    <a:bodyPr/>
                    <a:lstStyle/>
                    <a:p>
                      <a:r>
                        <a:rPr lang="en-US" sz="1700" dirty="0"/>
                        <a:t>Book Orientation </a:t>
                      </a:r>
                    </a:p>
                    <a:p>
                      <a:r>
                        <a:rPr lang="en-US" sz="1700" dirty="0"/>
                        <a:t>Print</a:t>
                      </a:r>
                      <a:r>
                        <a:rPr lang="en-US" sz="1700" baseline="0" dirty="0"/>
                        <a:t> Awareness </a:t>
                      </a:r>
                    </a:p>
                    <a:p>
                      <a:r>
                        <a:rPr lang="en-US" sz="1700" dirty="0"/>
                        <a:t>Letter Naming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Following Directions</a:t>
                      </a:r>
                    </a:p>
                    <a:p>
                      <a:r>
                        <a:rPr lang="en-US" sz="1700" baseline="0" dirty="0"/>
                        <a:t>Vocabulary Concepts</a:t>
                      </a:r>
                    </a:p>
                    <a:p>
                      <a:r>
                        <a:rPr lang="en-US" sz="1700" baseline="0" dirty="0"/>
                        <a:t>Writing</a:t>
                      </a:r>
                    </a:p>
                    <a:p>
                      <a:r>
                        <a:rPr lang="en-US" sz="1700" baseline="0" dirty="0"/>
                        <a:t>Reading Comprehension Strategies</a:t>
                      </a:r>
                      <a:endParaRPr lang="en-US" sz="1700" dirty="0">
                        <a:solidFill>
                          <a:schemeClr val="tx1"/>
                        </a:solidFill>
                      </a:endParaRPr>
                    </a:p>
                  </a:txBody>
                  <a:tcPr/>
                </a:tc>
                <a:extLst>
                  <a:ext uri="{0D108BD9-81ED-4DB2-BD59-A6C34878D82A}">
                    <a16:rowId xmlns:a16="http://schemas.microsoft.com/office/drawing/2014/main" val="10005"/>
                  </a:ext>
                </a:extLst>
              </a:tr>
            </a:tbl>
          </a:graphicData>
        </a:graphic>
      </p:graphicFrame>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52400" y="106362"/>
            <a:ext cx="8229600" cy="1112838"/>
          </a:xfrm>
        </p:spPr>
        <p:txBody>
          <a:bodyPr>
            <a:noAutofit/>
          </a:bodyPr>
          <a:lstStyle/>
          <a:p>
            <a:pPr algn="l"/>
            <a:r>
              <a:rPr lang="en-US" sz="3600" b="1" dirty="0">
                <a:solidFill>
                  <a:schemeClr val="bg1">
                    <a:lumMod val="95000"/>
                  </a:schemeClr>
                </a:solidFill>
                <a:latin typeface="Calibri" panose="020F0502020204030204" pitchFamily="34" charset="0"/>
              </a:rPr>
              <a:t>Domains and Constructs</a:t>
            </a:r>
            <a:endParaRPr lang="en-US" sz="3600" b="1" cap="none" dirty="0">
              <a:solidFill>
                <a:schemeClr val="bg1">
                  <a:lumMod val="95000"/>
                </a:schemeClr>
              </a:solidFill>
              <a:latin typeface="Calibri" panose="020F0502020204030204" pitchFamily="34" charset="0"/>
            </a:endParaRPr>
          </a:p>
        </p:txBody>
      </p:sp>
      <p:sp>
        <p:nvSpPr>
          <p:cNvPr id="6" name="AutoShape 4" descr="https://debbiediller.files.wordpress.com/2011/05/3-heather-takes-anecdotal-notes-at-mws-domino-game.jpg"/>
          <p:cNvSpPr>
            <a:spLocks noChangeAspect="1" noChangeArrowheads="1"/>
          </p:cNvSpPr>
          <p:nvPr/>
        </p:nvSpPr>
        <p:spPr bwMode="auto">
          <a:xfrm>
            <a:off x="307975" y="-4213225"/>
            <a:ext cx="12134850" cy="91059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A3F9CB74-B199-477A-8E67-6400918B4F99}"/>
              </a:ext>
            </a:extLst>
          </p:cNvPr>
          <p:cNvSpPr>
            <a:spLocks noGrp="1"/>
          </p:cNvSpPr>
          <p:nvPr>
            <p:ph type="sldNum" sz="quarter" idx="12"/>
          </p:nvPr>
        </p:nvSpPr>
        <p:spPr/>
        <p:txBody>
          <a:bodyPr/>
          <a:lstStyle/>
          <a:p>
            <a:fld id="{F7C0AF78-4AB1-4E4A-8B79-43CD6512BA69}" type="slidenum">
              <a:rPr lang="en-US" smtClean="0"/>
              <a:pPr/>
              <a:t>34</a:t>
            </a:fld>
            <a:endParaRPr lang="en-US" dirty="0"/>
          </a:p>
        </p:txBody>
      </p:sp>
    </p:spTree>
    <p:custDataLst>
      <p:tags r:id="rId1"/>
    </p:custDataLst>
    <p:extLst>
      <p:ext uri="{BB962C8B-B14F-4D97-AF65-F5344CB8AC3E}">
        <p14:creationId xmlns:p14="http://schemas.microsoft.com/office/powerpoint/2010/main" val="4226444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0" y="76200"/>
            <a:ext cx="7848600" cy="1143000"/>
          </a:xfrm>
        </p:spPr>
        <p:txBody>
          <a:bodyPr>
            <a:normAutofit/>
          </a:bodyPr>
          <a:lstStyle/>
          <a:p>
            <a:pPr marL="0" indent="0" algn="l"/>
            <a:r>
              <a:rPr lang="en-US" sz="3600" b="1" dirty="0">
                <a:solidFill>
                  <a:schemeClr val="bg1">
                    <a:lumMod val="95000"/>
                  </a:schemeClr>
                </a:solidFill>
              </a:rPr>
              <a:t>Construct Progression Example</a:t>
            </a:r>
          </a:p>
        </p:txBody>
      </p:sp>
      <p:graphicFrame>
        <p:nvGraphicFramePr>
          <p:cNvPr id="6" name="Table 5" descr="Understanding, skill, perforamnce descritpor, and example"/>
          <p:cNvGraphicFramePr>
            <a:graphicFrameLocks noGrp="1"/>
          </p:cNvGraphicFramePr>
          <p:nvPr>
            <p:extLst>
              <p:ext uri="{D42A27DB-BD31-4B8C-83A1-F6EECF244321}">
                <p14:modId xmlns:p14="http://schemas.microsoft.com/office/powerpoint/2010/main" val="428243133"/>
              </p:ext>
            </p:extLst>
          </p:nvPr>
        </p:nvGraphicFramePr>
        <p:xfrm>
          <a:off x="257567" y="1479550"/>
          <a:ext cx="8702758" cy="4624180"/>
        </p:xfrm>
        <a:graphic>
          <a:graphicData uri="http://schemas.openxmlformats.org/drawingml/2006/table">
            <a:tbl>
              <a:tblPr firstRow="1" bandRow="1">
                <a:tableStyleId>{5C22544A-7EE6-4342-B048-85BDC9FD1C3A}</a:tableStyleId>
              </a:tblPr>
              <a:tblGrid>
                <a:gridCol w="1686355">
                  <a:extLst>
                    <a:ext uri="{9D8B030D-6E8A-4147-A177-3AD203B41FA5}">
                      <a16:colId xmlns:a16="http://schemas.microsoft.com/office/drawing/2014/main" val="20000"/>
                    </a:ext>
                  </a:extLst>
                </a:gridCol>
                <a:gridCol w="2338801">
                  <a:extLst>
                    <a:ext uri="{9D8B030D-6E8A-4147-A177-3AD203B41FA5}">
                      <a16:colId xmlns:a16="http://schemas.microsoft.com/office/drawing/2014/main" val="20001"/>
                    </a:ext>
                  </a:extLst>
                </a:gridCol>
                <a:gridCol w="2338801">
                  <a:extLst>
                    <a:ext uri="{9D8B030D-6E8A-4147-A177-3AD203B41FA5}">
                      <a16:colId xmlns:a16="http://schemas.microsoft.com/office/drawing/2014/main" val="20002"/>
                    </a:ext>
                  </a:extLst>
                </a:gridCol>
                <a:gridCol w="2338801">
                  <a:extLst>
                    <a:ext uri="{9D8B030D-6E8A-4147-A177-3AD203B41FA5}">
                      <a16:colId xmlns:a16="http://schemas.microsoft.com/office/drawing/2014/main" val="20003"/>
                    </a:ext>
                  </a:extLst>
                </a:gridCol>
              </a:tblGrid>
              <a:tr h="958134">
                <a:tc>
                  <a:txBody>
                    <a:bodyPr/>
                    <a:lstStyle/>
                    <a:p>
                      <a:pPr algn="ctr"/>
                      <a:r>
                        <a:rPr lang="en-US" dirty="0"/>
                        <a:t>Understanding</a:t>
                      </a:r>
                    </a:p>
                  </a:txBody>
                  <a:tcPr anchor="ctr">
                    <a:solidFill>
                      <a:schemeClr val="accent3"/>
                    </a:solidFill>
                  </a:tcPr>
                </a:tc>
                <a:tc>
                  <a:txBody>
                    <a:bodyPr/>
                    <a:lstStyle/>
                    <a:p>
                      <a:pPr algn="ctr"/>
                      <a:r>
                        <a:rPr lang="en-US" dirty="0"/>
                        <a:t>Skill</a:t>
                      </a:r>
                    </a:p>
                  </a:txBody>
                  <a:tcPr anchor="ctr">
                    <a:solidFill>
                      <a:schemeClr val="accent3"/>
                    </a:solidFill>
                  </a:tcPr>
                </a:tc>
                <a:tc>
                  <a:txBody>
                    <a:bodyPr/>
                    <a:lstStyle/>
                    <a:p>
                      <a:pPr algn="ctr"/>
                      <a:r>
                        <a:rPr lang="en-US" dirty="0"/>
                        <a:t>Performance Descriptor</a:t>
                      </a:r>
                    </a:p>
                  </a:txBody>
                  <a:tcPr anchor="ctr">
                    <a:solidFill>
                      <a:schemeClr val="accent3"/>
                    </a:solidFill>
                  </a:tcPr>
                </a:tc>
                <a:tc>
                  <a:txBody>
                    <a:bodyPr/>
                    <a:lstStyle/>
                    <a:p>
                      <a:pPr algn="ctr"/>
                      <a:r>
                        <a:rPr lang="en-US" dirty="0"/>
                        <a:t>Example</a:t>
                      </a:r>
                    </a:p>
                  </a:txBody>
                  <a:tcPr anchor="ctr">
                    <a:solidFill>
                      <a:schemeClr val="accent3"/>
                    </a:solidFill>
                  </a:tcPr>
                </a:tc>
                <a:extLst>
                  <a:ext uri="{0D108BD9-81ED-4DB2-BD59-A6C34878D82A}">
                    <a16:rowId xmlns:a16="http://schemas.microsoft.com/office/drawing/2014/main" val="10000"/>
                  </a:ext>
                </a:extLst>
              </a:tr>
              <a:tr h="3054393">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Children understand that books are objects with pages.</a:t>
                      </a:r>
                    </a:p>
                  </a:txBody>
                  <a:tcPr marL="68580" marR="68580" marT="0" marB="0"/>
                </a:tc>
                <a:tc>
                  <a:txBody>
                    <a:bodyPr/>
                    <a:lstStyle/>
                    <a:p>
                      <a:pPr marL="342900" marR="0" lvl="0" indent="-342900">
                        <a:lnSpc>
                          <a:spcPct val="115000"/>
                        </a:lnSpc>
                        <a:spcBef>
                          <a:spcPts val="0"/>
                        </a:spcBef>
                        <a:spcAft>
                          <a:spcPts val="0"/>
                        </a:spcAft>
                        <a:buFont typeface="+mj-lt"/>
                        <a:buAutoNum type="alphaUcPeriod"/>
                      </a:pPr>
                      <a:r>
                        <a:rPr lang="en-US" sz="1600" b="1" dirty="0">
                          <a:effectLst/>
                          <a:latin typeface="Calibri" panose="020F0502020204030204" pitchFamily="34" charset="0"/>
                          <a:ea typeface="Calibri" panose="020F0502020204030204" pitchFamily="34" charset="0"/>
                          <a:cs typeface="Calibri" panose="020F0502020204030204" pitchFamily="34" charset="0"/>
                        </a:rPr>
                        <a:t>Holds or otherwise demonstrates awareness that a </a:t>
                      </a:r>
                      <a:r>
                        <a:rPr lang="en-US" sz="1600" b="1" u="sng" dirty="0">
                          <a:effectLst/>
                          <a:latin typeface="Calibri" panose="020F0502020204030204" pitchFamily="34" charset="0"/>
                          <a:ea typeface="Calibri" panose="020F0502020204030204" pitchFamily="34" charset="0"/>
                          <a:cs typeface="Calibri" panose="020F0502020204030204" pitchFamily="34" charset="0"/>
                        </a:rPr>
                        <a:t>book is an object with pages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When observed interacting with a book, child orients the book upside down or right side up, opens the front or back cover, and turns pages one or more at a time, either front to back or back to front.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After selecting a book from one of the classroom book baskets, Ella opens the front or back cover and randomly turns one or more pages at a time.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When handed a closed book in a non-upright orientation, James holds the book right side up or upside down, opens the front or back cover, and randomly turns pages one or more at a time.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Rectangle 1"/>
          <p:cNvSpPr/>
          <p:nvPr/>
        </p:nvSpPr>
        <p:spPr>
          <a:xfrm>
            <a:off x="228600" y="2362200"/>
            <a:ext cx="1752600" cy="37338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Identifies the major concepts</a:t>
            </a:r>
          </a:p>
        </p:txBody>
      </p:sp>
      <p:sp>
        <p:nvSpPr>
          <p:cNvPr id="13" name="Rectangle 12"/>
          <p:cNvSpPr/>
          <p:nvPr/>
        </p:nvSpPr>
        <p:spPr>
          <a:xfrm>
            <a:off x="1981200" y="2362200"/>
            <a:ext cx="2286000" cy="373380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Identifies the competencies with each understanding</a:t>
            </a:r>
          </a:p>
        </p:txBody>
      </p:sp>
      <p:sp>
        <p:nvSpPr>
          <p:cNvPr id="14" name="Rectangle 13"/>
          <p:cNvSpPr/>
          <p:nvPr/>
        </p:nvSpPr>
        <p:spPr>
          <a:xfrm>
            <a:off x="4267200" y="2362200"/>
            <a:ext cx="4648200" cy="37338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Paints a picture of what a child may say, do, make or write for a given skill level</a:t>
            </a:r>
          </a:p>
        </p:txBody>
      </p:sp>
      <p:sp>
        <p:nvSpPr>
          <p:cNvPr id="3" name="Slide Number Placeholder 2">
            <a:extLst>
              <a:ext uri="{FF2B5EF4-FFF2-40B4-BE49-F238E27FC236}">
                <a16:creationId xmlns:a16="http://schemas.microsoft.com/office/drawing/2014/main" id="{44D6BB3E-61C9-444C-BDC4-D2FE951FE6C9}"/>
              </a:ext>
            </a:extLst>
          </p:cNvPr>
          <p:cNvSpPr>
            <a:spLocks noGrp="1"/>
          </p:cNvSpPr>
          <p:nvPr>
            <p:ph type="sldNum" sz="quarter" idx="12"/>
          </p:nvPr>
        </p:nvSpPr>
        <p:spPr/>
        <p:txBody>
          <a:bodyPr/>
          <a:lstStyle/>
          <a:p>
            <a:fld id="{F7C0AF78-4AB1-4E4A-8B79-43CD6512BA69}" type="slidenum">
              <a:rPr lang="en-US" smtClean="0"/>
              <a:pPr/>
              <a:t>35</a:t>
            </a:fld>
            <a:endParaRPr lang="en-US" dirty="0"/>
          </a:p>
        </p:txBody>
      </p:sp>
    </p:spTree>
    <p:custDataLst>
      <p:tags r:id="rId1"/>
    </p:custDataLst>
    <p:extLst>
      <p:ext uri="{BB962C8B-B14F-4D97-AF65-F5344CB8AC3E}">
        <p14:creationId xmlns:p14="http://schemas.microsoft.com/office/powerpoint/2010/main" val="33765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549" y="114300"/>
            <a:ext cx="8229600" cy="1143000"/>
          </a:xfrm>
        </p:spPr>
        <p:txBody>
          <a:bodyPr>
            <a:normAutofit/>
          </a:bodyPr>
          <a:lstStyle/>
          <a:p>
            <a:pPr algn="l"/>
            <a:r>
              <a:rPr lang="en-US" sz="3600" b="1" dirty="0">
                <a:solidFill>
                  <a:schemeClr val="bg1">
                    <a:lumMod val="95000"/>
                  </a:schemeClr>
                </a:solidFill>
              </a:rPr>
              <a:t>Examples of Skill Levels on a Progression</a:t>
            </a:r>
            <a:endParaRPr lang="en-US" sz="33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283923" y="1524000"/>
            <a:ext cx="8479077" cy="3505200"/>
          </a:xfrm>
        </p:spPr>
        <p:txBody>
          <a:bodyPr>
            <a:normAutofit lnSpcReduction="10000"/>
          </a:bodyPr>
          <a:lstStyle/>
          <a:p>
            <a:r>
              <a:rPr lang="en-US" altLang="en-US" b="1" dirty="0"/>
              <a:t>Reading Comprehension Strategies </a:t>
            </a:r>
            <a:r>
              <a:rPr lang="en-US" altLang="en-US" dirty="0"/>
              <a:t>has 8 skill levels </a:t>
            </a:r>
            <a:r>
              <a:rPr lang="en-US" altLang="en-US" sz="2400" dirty="0"/>
              <a:t>(A to H)</a:t>
            </a:r>
            <a:endParaRPr lang="en-US" altLang="en-US" dirty="0"/>
          </a:p>
          <a:p>
            <a:pPr lvl="1"/>
            <a:r>
              <a:rPr lang="en-US" sz="2400" b="1" dirty="0"/>
              <a:t>SKILL A: </a:t>
            </a:r>
            <a:r>
              <a:rPr lang="en-US" sz="2400" dirty="0"/>
              <a:t>Listens to a story or informational text (with or without pictures) and demonstrates an understanding of the text.</a:t>
            </a:r>
          </a:p>
          <a:p>
            <a:pPr lvl="1"/>
            <a:r>
              <a:rPr lang="en-US" sz="2400" b="1" dirty="0"/>
              <a:t>SKILL D: </a:t>
            </a:r>
            <a:r>
              <a:rPr lang="en-US" sz="2400" dirty="0"/>
              <a:t>Reads without noticing when the reading does not make sense.</a:t>
            </a:r>
          </a:p>
          <a:p>
            <a:pPr lvl="1"/>
            <a:r>
              <a:rPr lang="en-US" sz="2400" b="1" dirty="0"/>
              <a:t>SKILL G: </a:t>
            </a:r>
            <a:r>
              <a:rPr lang="en-US" sz="2400" dirty="0"/>
              <a:t>Monitors reading and attempts to repair meaning by asking for and using comprehension strategies.</a:t>
            </a:r>
          </a:p>
          <a:p>
            <a:endParaRPr lang="en-US" sz="1200" dirty="0"/>
          </a:p>
          <a:p>
            <a:pPr lvl="1">
              <a:buFont typeface="Wingdings" panose="05000000000000000000" pitchFamily="2" charset="2"/>
              <a:buChar char="§"/>
            </a:pPr>
            <a:endParaRPr lang="en-US" altLang="ja-JP" dirty="0"/>
          </a:p>
          <a:p>
            <a:pPr>
              <a:buFont typeface="Wingdings" panose="05000000000000000000" pitchFamily="2" charset="2"/>
              <a:buChar char="§"/>
            </a:pPr>
            <a:endParaRPr lang="en-US" altLang="ja-JP" dirty="0"/>
          </a:p>
          <a:p>
            <a:pPr>
              <a:buFont typeface="Wingdings" panose="05000000000000000000" pitchFamily="2" charset="2"/>
              <a:buChar char="§"/>
            </a:pPr>
            <a:endParaRPr lang="en-US" altLang="ja-JP" dirty="0"/>
          </a:p>
          <a:p>
            <a:endParaRPr lang="en-US" altLang="en-US" b="1" dirty="0"/>
          </a:p>
        </p:txBody>
      </p:sp>
      <p:sp>
        <p:nvSpPr>
          <p:cNvPr id="10" name="TextBox 9"/>
          <p:cNvSpPr txBox="1"/>
          <p:nvPr/>
        </p:nvSpPr>
        <p:spPr>
          <a:xfrm>
            <a:off x="685800" y="5069934"/>
            <a:ext cx="7848600" cy="1384995"/>
          </a:xfrm>
          <a:prstGeom prst="rect">
            <a:avLst/>
          </a:prstGeom>
          <a:noFill/>
        </p:spPr>
        <p:txBody>
          <a:bodyPr wrap="square" rtlCol="0">
            <a:spAutoFit/>
          </a:bodyPr>
          <a:lstStyle/>
          <a:p>
            <a:pPr algn="ctr"/>
            <a:r>
              <a:rPr lang="en-US" sz="2800" dirty="0">
                <a:solidFill>
                  <a:schemeClr val="tx2"/>
                </a:solidFill>
                <a:latin typeface="+mj-lt"/>
              </a:rPr>
              <a:t>There are some differences across the progressions in terms of scope, breadth, and level of granularity.</a:t>
            </a:r>
          </a:p>
          <a:p>
            <a:endParaRPr lang="en-US" sz="2800" dirty="0">
              <a:latin typeface="Garamond" panose="02020404030301010803" pitchFamily="18" charset="0"/>
            </a:endParaRPr>
          </a:p>
        </p:txBody>
      </p:sp>
      <p:sp>
        <p:nvSpPr>
          <p:cNvPr id="3" name="Slide Number Placeholder 2">
            <a:extLst>
              <a:ext uri="{FF2B5EF4-FFF2-40B4-BE49-F238E27FC236}">
                <a16:creationId xmlns:a16="http://schemas.microsoft.com/office/drawing/2014/main" id="{12D64354-AB1B-421F-B5F8-91DC8B60B097}"/>
              </a:ext>
            </a:extLst>
          </p:cNvPr>
          <p:cNvSpPr>
            <a:spLocks noGrp="1"/>
          </p:cNvSpPr>
          <p:nvPr>
            <p:ph type="sldNum" sz="quarter" idx="12"/>
          </p:nvPr>
        </p:nvSpPr>
        <p:spPr/>
        <p:txBody>
          <a:bodyPr/>
          <a:lstStyle/>
          <a:p>
            <a:fld id="{F7C0AF78-4AB1-4E4A-8B79-43CD6512BA69}" type="slidenum">
              <a:rPr lang="en-US" smtClean="0"/>
              <a:pPr/>
              <a:t>36</a:t>
            </a:fld>
            <a:endParaRPr lang="en-US" dirty="0"/>
          </a:p>
        </p:txBody>
      </p:sp>
    </p:spTree>
    <p:custDataLst>
      <p:tags r:id="rId1"/>
    </p:custDataLst>
    <p:extLst>
      <p:ext uri="{BB962C8B-B14F-4D97-AF65-F5344CB8AC3E}">
        <p14:creationId xmlns:p14="http://schemas.microsoft.com/office/powerpoint/2010/main" val="162906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Examine</a:t>
            </a:r>
          </a:p>
        </p:txBody>
      </p:sp>
      <p:sp>
        <p:nvSpPr>
          <p:cNvPr id="6" name="Content Placeholder 5"/>
          <p:cNvSpPr>
            <a:spLocks noGrp="1"/>
          </p:cNvSpPr>
          <p:nvPr>
            <p:ph sz="half" idx="1"/>
          </p:nvPr>
        </p:nvSpPr>
        <p:spPr>
          <a:xfrm>
            <a:off x="417350" y="1805781"/>
            <a:ext cx="4688050" cy="4109982"/>
          </a:xfrm>
        </p:spPr>
        <p:txBody>
          <a:bodyPr>
            <a:normAutofit/>
          </a:bodyPr>
          <a:lstStyle/>
          <a:p>
            <a:r>
              <a:rPr lang="en-US" dirty="0"/>
              <a:t>Peruse the various construct progressions located on the </a:t>
            </a:r>
            <a:r>
              <a:rPr lang="en-US" i="1" dirty="0"/>
              <a:t>Construct Progression Overview </a:t>
            </a:r>
            <a:r>
              <a:rPr lang="en-US" dirty="0"/>
              <a:t>document.</a:t>
            </a:r>
          </a:p>
          <a:p>
            <a:endParaRPr lang="en-US" dirty="0"/>
          </a:p>
          <a:p>
            <a:r>
              <a:rPr lang="en-US" dirty="0"/>
              <a:t>Which constructs will be of particular interest to your teachers?  Which will be new?</a:t>
            </a:r>
          </a:p>
        </p:txBody>
      </p:sp>
      <p:pic>
        <p:nvPicPr>
          <p:cNvPr id="3" name="Content Placeholder 2" descr="Two people talking"/>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sp>
        <p:nvSpPr>
          <p:cNvPr id="8" name="Slide Number Placeholder 7">
            <a:extLst>
              <a:ext uri="{FF2B5EF4-FFF2-40B4-BE49-F238E27FC236}">
                <a16:creationId xmlns:a16="http://schemas.microsoft.com/office/drawing/2014/main" id="{E19A30F6-3C37-49BE-8ECE-6C88056C14FA}"/>
              </a:ext>
            </a:extLst>
          </p:cNvPr>
          <p:cNvSpPr>
            <a:spLocks noGrp="1"/>
          </p:cNvSpPr>
          <p:nvPr>
            <p:ph type="sldNum" sz="quarter" idx="12"/>
          </p:nvPr>
        </p:nvSpPr>
        <p:spPr/>
        <p:txBody>
          <a:bodyPr/>
          <a:lstStyle/>
          <a:p>
            <a:fld id="{F7C0AF78-4AB1-4E4A-8B79-43CD6512BA69}" type="slidenum">
              <a:rPr lang="en-US" smtClean="0"/>
              <a:pPr/>
              <a:t>37</a:t>
            </a:fld>
            <a:endParaRPr lang="en-US" dirty="0"/>
          </a:p>
        </p:txBody>
      </p:sp>
    </p:spTree>
    <p:custDataLst>
      <p:tags r:id="rId1"/>
    </p:custDataLst>
    <p:extLst>
      <p:ext uri="{BB962C8B-B14F-4D97-AF65-F5344CB8AC3E}">
        <p14:creationId xmlns:p14="http://schemas.microsoft.com/office/powerpoint/2010/main" val="78453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sp>
        <p:nvSpPr>
          <p:cNvPr id="3" name="Rounded Rectangle 2"/>
          <p:cNvSpPr/>
          <p:nvPr/>
        </p:nvSpPr>
        <p:spPr>
          <a:xfrm>
            <a:off x="497017" y="2396768"/>
            <a:ext cx="3124200" cy="1828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78552" y="2396768"/>
            <a:ext cx="3429000" cy="1828800"/>
          </a:xfrm>
          <a:prstGeom prst="roundRect">
            <a:avLst/>
          </a:prstGeom>
          <a:solidFill>
            <a:srgbClr val="421C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8" name="TextBox 7"/>
          <p:cNvSpPr txBox="1"/>
          <p:nvPr/>
        </p:nvSpPr>
        <p:spPr>
          <a:xfrm>
            <a:off x="591408" y="4343400"/>
            <a:ext cx="2935419" cy="461665"/>
          </a:xfrm>
          <a:prstGeom prst="rect">
            <a:avLst/>
          </a:prstGeom>
          <a:noFill/>
        </p:spPr>
        <p:txBody>
          <a:bodyPr wrap="none" rtlCol="0">
            <a:spAutoFit/>
          </a:bodyPr>
          <a:lstStyle/>
          <a:p>
            <a:r>
              <a:rPr lang="en-US" sz="2400" dirty="0">
                <a:solidFill>
                  <a:schemeClr val="bg1">
                    <a:lumMod val="85000"/>
                  </a:schemeClr>
                </a:solidFill>
              </a:rPr>
              <a:t>Sequences of learning</a:t>
            </a:r>
          </a:p>
        </p:txBody>
      </p:sp>
      <p:sp>
        <p:nvSpPr>
          <p:cNvPr id="16" name="Cross 15" descr="Plus sign"/>
          <p:cNvSpPr/>
          <p:nvPr/>
        </p:nvSpPr>
        <p:spPr>
          <a:xfrm>
            <a:off x="4056984" y="3020595"/>
            <a:ext cx="685800" cy="685800"/>
          </a:xfrm>
          <a:prstGeom prst="plu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7333F06-54D4-480B-BF9F-55BFD8B57D4A}"/>
              </a:ext>
            </a:extLst>
          </p:cNvPr>
          <p:cNvSpPr>
            <a:spLocks noGrp="1"/>
          </p:cNvSpPr>
          <p:nvPr>
            <p:ph type="sldNum" sz="quarter" idx="12"/>
          </p:nvPr>
        </p:nvSpPr>
        <p:spPr/>
        <p:txBody>
          <a:bodyPr/>
          <a:lstStyle/>
          <a:p>
            <a:fld id="{F7C0AF78-4AB1-4E4A-8B79-43CD6512BA69}" type="slidenum">
              <a:rPr lang="en-US" smtClean="0"/>
              <a:pPr/>
              <a:t>38</a:t>
            </a:fld>
            <a:endParaRPr lang="en-US" dirty="0"/>
          </a:p>
        </p:txBody>
      </p:sp>
    </p:spTree>
    <p:custDataLst>
      <p:tags r:id="rId1"/>
    </p:custDataLst>
    <p:extLst>
      <p:ext uri="{BB962C8B-B14F-4D97-AF65-F5344CB8AC3E}">
        <p14:creationId xmlns:p14="http://schemas.microsoft.com/office/powerpoint/2010/main" val="1357427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3252" y="101208"/>
            <a:ext cx="7887034" cy="1143000"/>
          </a:xfrm>
        </p:spPr>
        <p:txBody>
          <a:bodyPr>
            <a:normAutofit/>
          </a:bodyPr>
          <a:lstStyle/>
          <a:p>
            <a:pPr algn="l"/>
            <a:r>
              <a:rPr lang="en-US" sz="3600" b="1" dirty="0">
                <a:solidFill>
                  <a:schemeClr val="bg1">
                    <a:lumMod val="95000"/>
                  </a:schemeClr>
                </a:solidFill>
                <a:latin typeface="Calibri" panose="020F0502020204030204" pitchFamily="34" charset="0"/>
              </a:rPr>
              <a:t>What is an Assessment Means?</a:t>
            </a:r>
            <a:endParaRPr lang="en-US" sz="3600" b="1" cap="none" dirty="0">
              <a:solidFill>
                <a:schemeClr val="bg1">
                  <a:lumMod val="95000"/>
                </a:schemeClr>
              </a:solidFill>
              <a:latin typeface="Calibri" panose="020F0502020204030204" pitchFamily="34" charset="0"/>
            </a:endParaRPr>
          </a:p>
        </p:txBody>
      </p:sp>
      <p:pic>
        <p:nvPicPr>
          <p:cNvPr id="18" name="Picture 17" descr="child with blocks.jpg"/>
          <p:cNvPicPr>
            <a:picLocks noChangeAspect="1"/>
          </p:cNvPicPr>
          <p:nvPr/>
        </p:nvPicPr>
        <p:blipFill>
          <a:blip r:embed="rId5"/>
          <a:stretch>
            <a:fillRect/>
          </a:stretch>
        </p:blipFill>
        <p:spPr>
          <a:xfrm>
            <a:off x="481584" y="3810000"/>
            <a:ext cx="21336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descr="Observations"/>
          <p:cNvGrpSpPr/>
          <p:nvPr/>
        </p:nvGrpSpPr>
        <p:grpSpPr>
          <a:xfrm>
            <a:off x="353393" y="2840722"/>
            <a:ext cx="2552870" cy="856474"/>
            <a:chOff x="-42843" y="1008156"/>
            <a:chExt cx="2552870" cy="856474"/>
          </a:xfrm>
        </p:grpSpPr>
        <p:sp>
          <p:nvSpPr>
            <p:cNvPr id="26" name="Rectangle 25"/>
            <p:cNvSpPr/>
            <p:nvPr/>
          </p:nvSpPr>
          <p:spPr>
            <a:xfrm>
              <a:off x="-42843" y="1008156"/>
              <a:ext cx="2507456" cy="8352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Rectangle 26"/>
            <p:cNvSpPr/>
            <p:nvPr/>
          </p:nvSpPr>
          <p:spPr>
            <a:xfrm>
              <a:off x="25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Observations</a:t>
              </a:r>
            </a:p>
          </p:txBody>
        </p:sp>
      </p:grpSp>
      <p:grpSp>
        <p:nvGrpSpPr>
          <p:cNvPr id="20" name="Group 19" descr="Situations"/>
          <p:cNvGrpSpPr/>
          <p:nvPr/>
        </p:nvGrpSpPr>
        <p:grpSpPr>
          <a:xfrm>
            <a:off x="3150860" y="2858446"/>
            <a:ext cx="2507456" cy="835200"/>
            <a:chOff x="2861071" y="1029430"/>
            <a:chExt cx="2507456" cy="835200"/>
          </a:xfrm>
        </p:grpSpPr>
        <p:sp>
          <p:nvSpPr>
            <p:cNvPr id="24" name="Rectangle 23"/>
            <p:cNvSpPr/>
            <p:nvPr/>
          </p:nvSpPr>
          <p:spPr>
            <a:xfrm>
              <a:off x="2861071" y="1029430"/>
              <a:ext cx="2507456" cy="835200"/>
            </a:xfrm>
            <a:prstGeom prst="rect">
              <a:avLst/>
            </a:prstGeom>
          </p:spPr>
          <p:style>
            <a:lnRef idx="2">
              <a:schemeClr val="accent2">
                <a:hueOff val="5259187"/>
                <a:satOff val="-30948"/>
                <a:lumOff val="1178"/>
                <a:alphaOff val="0"/>
              </a:schemeClr>
            </a:lnRef>
            <a:fillRef idx="1">
              <a:schemeClr val="accent2">
                <a:hueOff val="5259187"/>
                <a:satOff val="-30948"/>
                <a:lumOff val="1178"/>
                <a:alphaOff val="0"/>
              </a:schemeClr>
            </a:fillRef>
            <a:effectRef idx="0">
              <a:schemeClr val="accent2">
                <a:hueOff val="5259187"/>
                <a:satOff val="-30948"/>
                <a:lumOff val="1178"/>
                <a:alphaOff val="0"/>
              </a:schemeClr>
            </a:effectRef>
            <a:fontRef idx="minor">
              <a:schemeClr val="lt1"/>
            </a:fontRef>
          </p:style>
        </p:sp>
        <p:sp>
          <p:nvSpPr>
            <p:cNvPr id="25" name="Rectangle 24"/>
            <p:cNvSpPr/>
            <p:nvPr/>
          </p:nvSpPr>
          <p:spPr>
            <a:xfrm>
              <a:off x="28610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Situations</a:t>
              </a:r>
            </a:p>
          </p:txBody>
        </p:sp>
      </p:grpSp>
      <p:grpSp>
        <p:nvGrpSpPr>
          <p:cNvPr id="21" name="Group 20" descr="Tasks"/>
          <p:cNvGrpSpPr/>
          <p:nvPr/>
        </p:nvGrpSpPr>
        <p:grpSpPr>
          <a:xfrm>
            <a:off x="6014687" y="2853190"/>
            <a:ext cx="2507456" cy="835200"/>
            <a:chOff x="5719571" y="1029430"/>
            <a:chExt cx="2507456" cy="835200"/>
          </a:xfrm>
        </p:grpSpPr>
        <p:sp>
          <p:nvSpPr>
            <p:cNvPr id="22" name="Rectangle 21"/>
            <p:cNvSpPr/>
            <p:nvPr/>
          </p:nvSpPr>
          <p:spPr>
            <a:xfrm>
              <a:off x="5719571" y="1029430"/>
              <a:ext cx="2507456" cy="835200"/>
            </a:xfrm>
            <a:prstGeom prst="rect">
              <a:avLst/>
            </a:prstGeom>
          </p:spPr>
          <p:style>
            <a:lnRef idx="2">
              <a:schemeClr val="accent2">
                <a:hueOff val="10518374"/>
                <a:satOff val="-61895"/>
                <a:lumOff val="2355"/>
                <a:alphaOff val="0"/>
              </a:schemeClr>
            </a:lnRef>
            <a:fillRef idx="1">
              <a:schemeClr val="accent2">
                <a:hueOff val="10518374"/>
                <a:satOff val="-61895"/>
                <a:lumOff val="2355"/>
                <a:alphaOff val="0"/>
              </a:schemeClr>
            </a:fillRef>
            <a:effectRef idx="0">
              <a:schemeClr val="accent2">
                <a:hueOff val="10518374"/>
                <a:satOff val="-61895"/>
                <a:lumOff val="2355"/>
                <a:alphaOff val="0"/>
              </a:schemeClr>
            </a:effectRef>
            <a:fontRef idx="minor">
              <a:schemeClr val="lt1"/>
            </a:fontRef>
          </p:style>
        </p:sp>
        <p:sp>
          <p:nvSpPr>
            <p:cNvPr id="23" name="Rectangle 22"/>
            <p:cNvSpPr/>
            <p:nvPr/>
          </p:nvSpPr>
          <p:spPr>
            <a:xfrm>
              <a:off x="57195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Tasks</a:t>
              </a:r>
            </a:p>
          </p:txBody>
        </p:sp>
      </p:grpSp>
      <p:sp>
        <p:nvSpPr>
          <p:cNvPr id="2" name="TextBox 1"/>
          <p:cNvSpPr txBox="1"/>
          <p:nvPr/>
        </p:nvSpPr>
        <p:spPr>
          <a:xfrm>
            <a:off x="708888" y="1555394"/>
            <a:ext cx="7391400" cy="1077218"/>
          </a:xfrm>
          <a:prstGeom prst="rect">
            <a:avLst/>
          </a:prstGeom>
          <a:noFill/>
        </p:spPr>
        <p:txBody>
          <a:bodyPr wrap="square" rtlCol="0">
            <a:spAutoFit/>
          </a:bodyPr>
          <a:lstStyle/>
          <a:p>
            <a:pPr algn="ctr"/>
            <a:r>
              <a:rPr lang="en-US" sz="3200" dirty="0"/>
              <a:t>Ways teachers gather evidence</a:t>
            </a:r>
          </a:p>
          <a:p>
            <a:pPr algn="ctr"/>
            <a:r>
              <a:rPr lang="en-US" sz="3200" dirty="0"/>
              <a:t>to identify a child’s skill level</a:t>
            </a:r>
          </a:p>
        </p:txBody>
      </p:sp>
      <p:pic>
        <p:nvPicPr>
          <p:cNvPr id="29" name="Picture 28" descr="Children and teacher"/>
          <p:cNvPicPr/>
          <p:nvPr/>
        </p:nvPicPr>
        <p:blipFill rotWithShape="1">
          <a:blip r:embed="rId6">
            <a:extLst>
              <a:ext uri="{28A0092B-C50C-407E-A947-70E740481C1C}">
                <a14:useLocalDpi xmlns:a14="http://schemas.microsoft.com/office/drawing/2010/main" val="0"/>
              </a:ext>
            </a:extLst>
          </a:blip>
          <a:srcRect r="50931" b="2928"/>
          <a:stretch/>
        </p:blipFill>
        <p:spPr bwMode="auto">
          <a:xfrm>
            <a:off x="3032988" y="3807256"/>
            <a:ext cx="2743200" cy="2000250"/>
          </a:xfrm>
          <a:prstGeom prst="rect">
            <a:avLst/>
          </a:prstGeom>
          <a:noFill/>
          <a:ln>
            <a:noFill/>
          </a:ln>
          <a:extLst>
            <a:ext uri="{53640926-AAD7-44d8-BBD7-CCE9431645EC}">
              <a14:shadowObscured xmlns:a14="http://schemas.microsoft.com/office/drawing/2010/main" xmlns=""/>
            </a:ext>
          </a:extLst>
        </p:spPr>
      </p:pic>
      <p:pic>
        <p:nvPicPr>
          <p:cNvPr id="31" name="Picture 30" descr="Child"/>
          <p:cNvPicPr>
            <a:picLocks noChangeAspect="1" noChangeArrowheads="1"/>
          </p:cNvPicPr>
          <p:nvPr/>
        </p:nvPicPr>
        <p:blipFill rotWithShape="1">
          <a:blip r:embed="rId7" cstate="print"/>
          <a:srcRect t="5474" r="5222"/>
          <a:stretch/>
        </p:blipFill>
        <p:spPr bwMode="auto">
          <a:xfrm>
            <a:off x="6014687" y="3993173"/>
            <a:ext cx="2496084" cy="179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a:extLst>
              <a:ext uri="{FF2B5EF4-FFF2-40B4-BE49-F238E27FC236}">
                <a16:creationId xmlns:a16="http://schemas.microsoft.com/office/drawing/2014/main" id="{8F994A27-7503-4A2C-8E1B-6C29FD4AAD47}"/>
              </a:ext>
            </a:extLst>
          </p:cNvPr>
          <p:cNvSpPr>
            <a:spLocks noGrp="1"/>
          </p:cNvSpPr>
          <p:nvPr>
            <p:ph type="sldNum" sz="quarter" idx="12"/>
          </p:nvPr>
        </p:nvSpPr>
        <p:spPr/>
        <p:txBody>
          <a:bodyPr/>
          <a:lstStyle/>
          <a:p>
            <a:fld id="{F7C0AF78-4AB1-4E4A-8B79-43CD6512BA69}" type="slidenum">
              <a:rPr lang="en-US" smtClean="0"/>
              <a:pPr/>
              <a:t>39</a:t>
            </a:fld>
            <a:endParaRPr lang="en-US" dirty="0"/>
          </a:p>
        </p:txBody>
      </p:sp>
    </p:spTree>
    <p:custDataLst>
      <p:tags r:id="rId1"/>
    </p:custDataLst>
    <p:extLst>
      <p:ext uri="{BB962C8B-B14F-4D97-AF65-F5344CB8AC3E}">
        <p14:creationId xmlns:p14="http://schemas.microsoft.com/office/powerpoint/2010/main" val="31891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805781"/>
            <a:ext cx="4307050" cy="4109982"/>
          </a:xfrm>
        </p:spPr>
        <p:txBody>
          <a:bodyPr>
            <a:normAutofit/>
          </a:bodyPr>
          <a:lstStyle/>
          <a:p>
            <a:r>
              <a:rPr lang="en-US" dirty="0"/>
              <a:t>What 3-5 goals &amp; aspirations do you have for the K-3 children served in your school?</a:t>
            </a:r>
          </a:p>
          <a:p>
            <a:endParaRPr lang="en-US" dirty="0"/>
          </a:p>
          <a:p>
            <a:r>
              <a:rPr lang="en-US" dirty="0"/>
              <a:t>How does assessment help your school reach those goals &amp; aspirations?</a:t>
            </a:r>
          </a:p>
          <a:p>
            <a:endParaRPr lang="en-US" dirty="0"/>
          </a:p>
        </p:txBody>
      </p:sp>
      <p:pic>
        <p:nvPicPr>
          <p:cNvPr id="3" name="Content Placeholder 2" descr="Two people talking"/>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sp>
        <p:nvSpPr>
          <p:cNvPr id="8" name="Slide Number Placeholder 7">
            <a:extLst>
              <a:ext uri="{FF2B5EF4-FFF2-40B4-BE49-F238E27FC236}">
                <a16:creationId xmlns:a16="http://schemas.microsoft.com/office/drawing/2014/main" id="{63E6EDF0-E548-46C7-A0CB-0665A37F483B}"/>
              </a:ext>
            </a:extLst>
          </p:cNvPr>
          <p:cNvSpPr>
            <a:spLocks noGrp="1"/>
          </p:cNvSpPr>
          <p:nvPr>
            <p:ph type="sldNum" sz="quarter" idx="12"/>
          </p:nvPr>
        </p:nvSpPr>
        <p:spPr/>
        <p:txBody>
          <a:bodyPr/>
          <a:lstStyle/>
          <a:p>
            <a:fld id="{F7C0AF78-4AB1-4E4A-8B79-43CD6512BA69}" type="slidenum">
              <a:rPr lang="en-US" smtClean="0"/>
              <a:pPr/>
              <a:t>4</a:t>
            </a:fld>
            <a:endParaRPr lang="en-US" dirty="0"/>
          </a:p>
        </p:txBody>
      </p:sp>
    </p:spTree>
    <p:custDataLst>
      <p:tags r:id="rId1"/>
    </p:custDataLst>
    <p:extLst>
      <p:ext uri="{BB962C8B-B14F-4D97-AF65-F5344CB8AC3E}">
        <p14:creationId xmlns:p14="http://schemas.microsoft.com/office/powerpoint/2010/main" val="21772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28956"/>
            <a:ext cx="8991600" cy="1143000"/>
          </a:xfrm>
          <a:solidFill>
            <a:schemeClr val="tx2"/>
          </a:solidFill>
        </p:spPr>
        <p:txBody>
          <a:bodyPr>
            <a:normAutofit/>
          </a:bodyPr>
          <a:lstStyle/>
          <a:p>
            <a:pPr algn="l"/>
            <a:r>
              <a:rPr lang="en-US" sz="3600" b="1" dirty="0">
                <a:solidFill>
                  <a:schemeClr val="bg1">
                    <a:lumMod val="95000"/>
                  </a:schemeClr>
                </a:solidFill>
              </a:rPr>
              <a:t>What is an Assessment Means?</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sz="half" idx="1"/>
          </p:nvPr>
        </p:nvSpPr>
        <p:spPr>
          <a:xfrm>
            <a:off x="457200" y="1828800"/>
            <a:ext cx="4419600" cy="4522969"/>
          </a:xfrm>
        </p:spPr>
        <p:txBody>
          <a:bodyPr>
            <a:normAutofit/>
          </a:bodyPr>
          <a:lstStyle/>
          <a:p>
            <a:r>
              <a:rPr lang="en-US" dirty="0"/>
              <a:t>Teachers document the evidence as part of the assessment process.</a:t>
            </a:r>
          </a:p>
          <a:p>
            <a:endParaRPr lang="en-US" dirty="0"/>
          </a:p>
          <a:p>
            <a:r>
              <a:rPr lang="en-US" dirty="0"/>
              <a:t>Teachers use evidence to determine where a child is on a construct progression</a:t>
            </a:r>
            <a:r>
              <a:rPr lang="en-US" sz="2400" dirty="0"/>
              <a:t>. </a:t>
            </a:r>
          </a:p>
          <a:p>
            <a:pPr>
              <a:buFont typeface="Wingdings" panose="05000000000000000000" pitchFamily="2" charset="2"/>
              <a:buChar char="§"/>
            </a:pPr>
            <a:endParaRPr lang="en-US" sz="2400" dirty="0"/>
          </a:p>
          <a:p>
            <a:pPr marL="0" indent="0">
              <a:buNone/>
            </a:pPr>
            <a:endParaRPr lang="en-US" sz="2400" dirty="0"/>
          </a:p>
          <a:p>
            <a:pPr marL="457200" lvl="1" indent="0">
              <a:buNone/>
            </a:pPr>
            <a:endParaRPr lang="en-US" dirty="0">
              <a:solidFill>
                <a:srgbClr val="FF0000"/>
              </a:solidFill>
            </a:endParaRPr>
          </a:p>
          <a:p>
            <a:pPr marL="457200" lvl="1" indent="0">
              <a:buNone/>
            </a:pPr>
            <a:endParaRPr lang="en-US" sz="2000" dirty="0"/>
          </a:p>
        </p:txBody>
      </p:sp>
      <p:pic>
        <p:nvPicPr>
          <p:cNvPr id="8" name="Content Placeholder 7" descr="Teacher and students"/>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3774" r="3774" b="6472"/>
          <a:stretch/>
        </p:blipFill>
        <p:spPr>
          <a:xfrm>
            <a:off x="5562600" y="1524000"/>
            <a:ext cx="3189747" cy="2420112"/>
          </a:xfrm>
        </p:spPr>
      </p:pic>
      <p:pic>
        <p:nvPicPr>
          <p:cNvPr id="3" name="Picture 2" descr="IMG_1615.JPG"/>
          <p:cNvPicPr>
            <a:picLocks noChangeAspect="1"/>
          </p:cNvPicPr>
          <p:nvPr/>
        </p:nvPicPr>
        <p:blipFill rotWithShape="1">
          <a:blip r:embed="rId6" cstate="print">
            <a:extLst>
              <a:ext uri="{28A0092B-C50C-407E-A947-70E740481C1C}">
                <a14:useLocalDpi xmlns:a14="http://schemas.microsoft.com/office/drawing/2010/main" val="0"/>
              </a:ext>
            </a:extLst>
          </a:blip>
          <a:srcRect l="16629" t="24962" r="30177" b="19757"/>
          <a:stretch/>
        </p:blipFill>
        <p:spPr>
          <a:xfrm>
            <a:off x="5486400" y="4114800"/>
            <a:ext cx="3242707" cy="2527442"/>
          </a:xfrm>
          <a:prstGeom prst="rect">
            <a:avLst/>
          </a:prstGeom>
        </p:spPr>
      </p:pic>
      <p:sp>
        <p:nvSpPr>
          <p:cNvPr id="4" name="Slide Number Placeholder 3">
            <a:extLst>
              <a:ext uri="{FF2B5EF4-FFF2-40B4-BE49-F238E27FC236}">
                <a16:creationId xmlns:a16="http://schemas.microsoft.com/office/drawing/2014/main" id="{045413B3-2207-4E5E-BB20-A26497D9CEA1}"/>
              </a:ext>
            </a:extLst>
          </p:cNvPr>
          <p:cNvSpPr>
            <a:spLocks noGrp="1"/>
          </p:cNvSpPr>
          <p:nvPr>
            <p:ph type="sldNum" sz="quarter" idx="12"/>
          </p:nvPr>
        </p:nvSpPr>
        <p:spPr/>
        <p:txBody>
          <a:bodyPr/>
          <a:lstStyle/>
          <a:p>
            <a:fld id="{F7C0AF78-4AB1-4E4A-8B79-43CD6512BA69}" type="slidenum">
              <a:rPr lang="en-US" smtClean="0"/>
              <a:pPr/>
              <a:t>40</a:t>
            </a:fld>
            <a:endParaRPr lang="en-US" dirty="0"/>
          </a:p>
        </p:txBody>
      </p:sp>
    </p:spTree>
    <p:custDataLst>
      <p:tags r:id="rId1"/>
    </p:custDataLst>
    <p:extLst>
      <p:ext uri="{BB962C8B-B14F-4D97-AF65-F5344CB8AC3E}">
        <p14:creationId xmlns:p14="http://schemas.microsoft.com/office/powerpoint/2010/main" val="2452780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Autofit/>
          </a:bodyPr>
          <a:lstStyle/>
          <a:p>
            <a:pPr algn="l"/>
            <a:r>
              <a:rPr lang="en-US" sz="3600" b="1" dirty="0">
                <a:solidFill>
                  <a:schemeClr val="bg1">
                    <a:lumMod val="95000"/>
                  </a:schemeClr>
                </a:solidFill>
                <a:latin typeface="Calibri" panose="020F0502020204030204" pitchFamily="34" charset="0"/>
              </a:rPr>
              <a:t>The Classroom Environment</a:t>
            </a:r>
            <a:endParaRPr lang="en-US" sz="3600" b="1" cap="none" dirty="0">
              <a:solidFill>
                <a:schemeClr val="bg1">
                  <a:lumMod val="95000"/>
                </a:schemeClr>
              </a:solidFill>
              <a:latin typeface="Calibri" panose="020F0502020204030204" pitchFamily="34" charset="0"/>
            </a:endParaRPr>
          </a:p>
        </p:txBody>
      </p:sp>
      <p:pic>
        <p:nvPicPr>
          <p:cNvPr id="13" name="Picture 3" descr="picture of young children working at two tables. All the children have pencils and are working on papers in front of the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21" t="8335" r="-1"/>
          <a:stretch/>
        </p:blipFill>
        <p:spPr bwMode="auto">
          <a:xfrm flipH="1">
            <a:off x="5029200" y="2667000"/>
            <a:ext cx="3606800" cy="2438400"/>
          </a:xfrm>
          <a:prstGeom prst="rect">
            <a:avLst/>
          </a:prstGeom>
          <a:noFill/>
          <a:ln>
            <a:solidFill>
              <a:schemeClr val="tx2">
                <a:lumMod val="50000"/>
              </a:schemeClr>
            </a:solidFill>
          </a:ln>
          <a:extLst>
            <a:ext uri="{909E8E84-426E-40dd-AFC4-6F175D3DCCD1}">
              <a14:hiddenFill xmlns:a14="http://schemas.microsoft.com/office/drawing/2010/main" xmlns="">
                <a:solidFill>
                  <a:srgbClr val="FFFFFF"/>
                </a:solidFill>
              </a14:hiddenFill>
            </a:ext>
          </a:extLst>
        </p:spPr>
      </p:pic>
      <p:pic>
        <p:nvPicPr>
          <p:cNvPr id="15" name="Picture 6" descr="Picture of a teacher sitting at a table with 8 children.  The children are working with brightly colored small materials on small trays in front of each chi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667000"/>
            <a:ext cx="3657600" cy="2438400"/>
          </a:xfrm>
          <a:prstGeom prst="rect">
            <a:avLst/>
          </a:prstGeom>
          <a:noFill/>
          <a:ln w="9525">
            <a:solidFill>
              <a:schemeClr val="tx2">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17" name="TextBox 16"/>
          <p:cNvSpPr txBox="1"/>
          <p:nvPr/>
        </p:nvSpPr>
        <p:spPr>
          <a:xfrm>
            <a:off x="5029200" y="4724400"/>
            <a:ext cx="4114800" cy="230832"/>
          </a:xfrm>
          <a:prstGeom prst="rect">
            <a:avLst/>
          </a:prstGeom>
          <a:noFill/>
        </p:spPr>
        <p:txBody>
          <a:bodyPr wrap="square" rtlCol="0">
            <a:spAutoFit/>
          </a:bodyPr>
          <a:lstStyle/>
          <a:p>
            <a:r>
              <a:rPr lang="en-US" sz="900" dirty="0">
                <a:solidFill>
                  <a:srgbClr val="000000"/>
                </a:solidFill>
              </a:rPr>
              <a:t>© </a:t>
            </a:r>
            <a:r>
              <a:rPr lang="en-US" sz="900" dirty="0">
                <a:solidFill>
                  <a:srgbClr val="000000"/>
                </a:solidFill>
                <a:hlinkClick r:id="rId7"/>
              </a:rPr>
              <a:t>Lenutaidi</a:t>
            </a:r>
            <a:r>
              <a:rPr lang="en-US" sz="900" dirty="0">
                <a:solidFill>
                  <a:srgbClr val="000000"/>
                </a:solidFill>
              </a:rPr>
              <a:t> | </a:t>
            </a:r>
            <a:r>
              <a:rPr lang="en-US" sz="900" dirty="0">
                <a:solidFill>
                  <a:srgbClr val="000000"/>
                </a:solidFill>
                <a:hlinkClick r:id="rId8"/>
              </a:rPr>
              <a:t>Dreamstime.com</a:t>
            </a:r>
            <a:r>
              <a:rPr lang="en-US" sz="900" dirty="0">
                <a:solidFill>
                  <a:srgbClr val="000000"/>
                </a:solidFill>
              </a:rPr>
              <a:t> - </a:t>
            </a:r>
            <a:r>
              <a:rPr lang="en-US" sz="900" dirty="0">
                <a:solidFill>
                  <a:srgbClr val="000000"/>
                </a:solidFill>
                <a:hlinkClick r:id="rId9"/>
              </a:rPr>
              <a:t>Preschoolers To Kindergarten Photo</a:t>
            </a:r>
            <a:endParaRPr lang="en-US" sz="900" dirty="0">
              <a:solidFill>
                <a:srgbClr val="000000"/>
              </a:solidFill>
            </a:endParaRPr>
          </a:p>
        </p:txBody>
      </p:sp>
      <p:sp>
        <p:nvSpPr>
          <p:cNvPr id="3" name="TextBox 2"/>
          <p:cNvSpPr txBox="1"/>
          <p:nvPr/>
        </p:nvSpPr>
        <p:spPr>
          <a:xfrm>
            <a:off x="4191000" y="3657600"/>
            <a:ext cx="685800" cy="584775"/>
          </a:xfrm>
          <a:prstGeom prst="rect">
            <a:avLst/>
          </a:prstGeom>
          <a:noFill/>
        </p:spPr>
        <p:txBody>
          <a:bodyPr wrap="square" rtlCol="0">
            <a:spAutoFit/>
          </a:bodyPr>
          <a:lstStyle/>
          <a:p>
            <a:r>
              <a:rPr lang="en-US" sz="3200" dirty="0">
                <a:solidFill>
                  <a:srgbClr val="000000"/>
                </a:solidFill>
              </a:rPr>
              <a:t>vs.</a:t>
            </a:r>
          </a:p>
        </p:txBody>
      </p:sp>
      <p:pic>
        <p:nvPicPr>
          <p:cNvPr id="6" name="Picture 5" descr="Students"/>
          <p:cNvPicPr>
            <a:picLocks noChangeAspect="1"/>
          </p:cNvPicPr>
          <p:nvPr/>
        </p:nvPicPr>
        <p:blipFill rotWithShape="1">
          <a:blip r:embed="rId10"/>
          <a:srcRect l="22518" t="27506" r="35277" b="39236"/>
          <a:stretch/>
        </p:blipFill>
        <p:spPr>
          <a:xfrm>
            <a:off x="4800600" y="2667000"/>
            <a:ext cx="4157320" cy="2457065"/>
          </a:xfrm>
          <a:prstGeom prst="rect">
            <a:avLst/>
          </a:prstGeom>
        </p:spPr>
      </p:pic>
      <p:sp>
        <p:nvSpPr>
          <p:cNvPr id="8" name="Slide Number Placeholder 7">
            <a:extLst>
              <a:ext uri="{FF2B5EF4-FFF2-40B4-BE49-F238E27FC236}">
                <a16:creationId xmlns:a16="http://schemas.microsoft.com/office/drawing/2014/main" id="{CD6FBCFE-3490-4017-B810-3D99FDA21C48}"/>
              </a:ext>
            </a:extLst>
          </p:cNvPr>
          <p:cNvSpPr>
            <a:spLocks noGrp="1"/>
          </p:cNvSpPr>
          <p:nvPr>
            <p:ph type="sldNum" sz="quarter" idx="12"/>
          </p:nvPr>
        </p:nvSpPr>
        <p:spPr/>
        <p:txBody>
          <a:bodyPr/>
          <a:lstStyle/>
          <a:p>
            <a:fld id="{F7C0AF78-4AB1-4E4A-8B79-43CD6512BA69}" type="slidenum">
              <a:rPr lang="en-US" smtClean="0"/>
              <a:pPr/>
              <a:t>41</a:t>
            </a:fld>
            <a:endParaRPr lang="en-US" dirty="0"/>
          </a:p>
        </p:txBody>
      </p:sp>
    </p:spTree>
    <p:custDataLst>
      <p:tags r:id="rId1"/>
    </p:custDataLst>
    <p:extLst>
      <p:ext uri="{BB962C8B-B14F-4D97-AF65-F5344CB8AC3E}">
        <p14:creationId xmlns:p14="http://schemas.microsoft.com/office/powerpoint/2010/main" val="1367446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981199"/>
            <a:ext cx="4688050" cy="3934563"/>
          </a:xfrm>
        </p:spPr>
        <p:txBody>
          <a:bodyPr>
            <a:normAutofit/>
          </a:bodyPr>
          <a:lstStyle/>
          <a:p>
            <a:r>
              <a:rPr lang="en-US" dirty="0"/>
              <a:t>How do your teachers already gather evidences of learning?</a:t>
            </a:r>
          </a:p>
          <a:p>
            <a:r>
              <a:rPr lang="en-US" dirty="0"/>
              <a:t>How does their current learning environment support the use of observations, situations and tasks?</a:t>
            </a:r>
          </a:p>
        </p:txBody>
      </p:sp>
      <p:pic>
        <p:nvPicPr>
          <p:cNvPr id="3" name="Content Placeholder 2" descr="Two people talking"/>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sp>
        <p:nvSpPr>
          <p:cNvPr id="8" name="Slide Number Placeholder 7">
            <a:extLst>
              <a:ext uri="{FF2B5EF4-FFF2-40B4-BE49-F238E27FC236}">
                <a16:creationId xmlns:a16="http://schemas.microsoft.com/office/drawing/2014/main" id="{05779E32-8593-43C2-944E-A2A2059F7BE8}"/>
              </a:ext>
            </a:extLst>
          </p:cNvPr>
          <p:cNvSpPr>
            <a:spLocks noGrp="1"/>
          </p:cNvSpPr>
          <p:nvPr>
            <p:ph type="sldNum" sz="quarter" idx="12"/>
          </p:nvPr>
        </p:nvSpPr>
        <p:spPr/>
        <p:txBody>
          <a:bodyPr/>
          <a:lstStyle/>
          <a:p>
            <a:fld id="{F7C0AF78-4AB1-4E4A-8B79-43CD6512BA69}" type="slidenum">
              <a:rPr lang="en-US" smtClean="0"/>
              <a:pPr/>
              <a:t>42</a:t>
            </a:fld>
            <a:endParaRPr lang="en-US" dirty="0"/>
          </a:p>
        </p:txBody>
      </p:sp>
    </p:spTree>
    <p:custDataLst>
      <p:tags r:id="rId1"/>
    </p:custDataLst>
    <p:extLst>
      <p:ext uri="{BB962C8B-B14F-4D97-AF65-F5344CB8AC3E}">
        <p14:creationId xmlns:p14="http://schemas.microsoft.com/office/powerpoint/2010/main" val="1365404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58802" y="376813"/>
            <a:ext cx="8229600" cy="1143000"/>
          </a:xfrm>
        </p:spPr>
        <p:txBody>
          <a:bodyPr>
            <a:noAutofit/>
          </a:bodyPr>
          <a:lstStyle/>
          <a:p>
            <a:pPr algn="l"/>
            <a:r>
              <a:rPr lang="en-US" altLang="en-US" sz="3600" b="1" dirty="0">
                <a:solidFill>
                  <a:schemeClr val="bg1">
                    <a:lumMod val="95000"/>
                  </a:schemeClr>
                </a:solidFill>
              </a:rPr>
              <a:t>In Summary</a:t>
            </a:r>
            <a:br>
              <a:rPr lang="en-US" altLang="en-US" sz="3600" b="1" dirty="0"/>
            </a:br>
            <a:endParaRPr lang="en-US" sz="3600" b="1" dirty="0"/>
          </a:p>
        </p:txBody>
      </p:sp>
      <p:pic>
        <p:nvPicPr>
          <p:cNvPr id="6" name="Content Placeholder 5" descr="Ball of yarn"/>
          <p:cNvPicPr>
            <a:picLocks noGrp="1" noChangeAspect="1"/>
          </p:cNvPicPr>
          <p:nvPr>
            <p:ph idx="1"/>
          </p:nvPr>
        </p:nvPicPr>
        <p:blipFill>
          <a:blip r:embed="rId4"/>
          <a:srcRect t="8699" b="8699"/>
          <a:stretch>
            <a:fillRect/>
          </a:stretch>
        </p:blipFill>
        <p:spPr/>
      </p:pic>
      <p:sp>
        <p:nvSpPr>
          <p:cNvPr id="2" name="Slide Number Placeholder 1">
            <a:extLst>
              <a:ext uri="{FF2B5EF4-FFF2-40B4-BE49-F238E27FC236}">
                <a16:creationId xmlns:a16="http://schemas.microsoft.com/office/drawing/2014/main" id="{31C684BD-A893-4BC3-81E1-BB63BE3654FF}"/>
              </a:ext>
            </a:extLst>
          </p:cNvPr>
          <p:cNvSpPr>
            <a:spLocks noGrp="1"/>
          </p:cNvSpPr>
          <p:nvPr>
            <p:ph type="sldNum" sz="quarter" idx="12"/>
          </p:nvPr>
        </p:nvSpPr>
        <p:spPr/>
        <p:txBody>
          <a:bodyPr/>
          <a:lstStyle/>
          <a:p>
            <a:fld id="{F7C0AF78-4AB1-4E4A-8B79-43CD6512BA69}" type="slidenum">
              <a:rPr lang="en-US" smtClean="0"/>
              <a:pPr/>
              <a:t>43</a:t>
            </a:fld>
            <a:endParaRPr lang="en-US" dirty="0"/>
          </a:p>
        </p:txBody>
      </p:sp>
    </p:spTree>
    <p:extLst>
      <p:ext uri="{BB962C8B-B14F-4D97-AF65-F5344CB8AC3E}">
        <p14:creationId xmlns:p14="http://schemas.microsoft.com/office/powerpoint/2010/main" val="3685119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381000" y="152400"/>
            <a:ext cx="8229600" cy="1143000"/>
          </a:xfrm>
        </p:spPr>
        <p:txBody>
          <a:bodyPr>
            <a:normAutofit/>
          </a:bodyPr>
          <a:lstStyle/>
          <a:p>
            <a:pPr algn="l"/>
            <a:r>
              <a:rPr lang="en-US" sz="3600" b="1" dirty="0">
                <a:solidFill>
                  <a:schemeClr val="bg1">
                    <a:lumMod val="95000"/>
                  </a:schemeClr>
                </a:solidFill>
              </a:rPr>
              <a:t>It’s All About…</a:t>
            </a:r>
            <a:endParaRPr lang="en-US" sz="3600" b="1" cap="none" dirty="0">
              <a:solidFill>
                <a:schemeClr val="bg1">
                  <a:lumMod val="95000"/>
                </a:schemeClr>
              </a:solidFill>
              <a:latin typeface="Calibri" panose="020F0502020204030204" pitchFamily="34" charset="0"/>
            </a:endParaRPr>
          </a:p>
        </p:txBody>
      </p:sp>
      <p:sp>
        <p:nvSpPr>
          <p:cNvPr id="6" name="TextBox 5"/>
          <p:cNvSpPr txBox="1"/>
          <p:nvPr/>
        </p:nvSpPr>
        <p:spPr>
          <a:xfrm>
            <a:off x="152400" y="4191000"/>
            <a:ext cx="5509941" cy="1977464"/>
          </a:xfrm>
          <a:prstGeom prst="rect">
            <a:avLst/>
          </a:prstGeom>
          <a:noFill/>
        </p:spPr>
        <p:txBody>
          <a:bodyPr wrap="square" rtlCol="0">
            <a:spAutoFit/>
          </a:bodyPr>
          <a:lstStyle/>
          <a:p>
            <a:endParaRPr lang="en-US" sz="1000" b="1" dirty="0"/>
          </a:p>
          <a:p>
            <a:pPr marL="457200" indent="-457200">
              <a:buFont typeface="Arial" panose="020B0604020202020204" pitchFamily="34" charset="0"/>
              <a:buChar char="•"/>
            </a:pPr>
            <a:r>
              <a:rPr lang="en-US" sz="2800" dirty="0"/>
              <a:t>Meeting children where they are</a:t>
            </a:r>
          </a:p>
          <a:p>
            <a:pPr marL="171450" indent="-171450">
              <a:buFont typeface="Arial" panose="020B0604020202020204" pitchFamily="34" charset="0"/>
              <a:buChar char="•"/>
            </a:pPr>
            <a:endParaRPr lang="en-US" sz="1050" dirty="0"/>
          </a:p>
          <a:p>
            <a:pPr marL="457200" indent="-457200">
              <a:buFont typeface="Arial" panose="020B0604020202020204" pitchFamily="34" charset="0"/>
              <a:buChar char="•"/>
            </a:pPr>
            <a:r>
              <a:rPr lang="en-US" sz="2800" dirty="0"/>
              <a:t>Helping each child reach challenging and achievable goals</a:t>
            </a:r>
          </a:p>
          <a:p>
            <a:endParaRPr lang="en-US" dirty="0"/>
          </a:p>
        </p:txBody>
      </p:sp>
      <p:pic>
        <p:nvPicPr>
          <p:cNvPr id="2" name="Picture 1" descr="pic.8.jpg"/>
          <p:cNvPicPr>
            <a:picLocks noChangeAspect="1"/>
          </p:cNvPicPr>
          <p:nvPr/>
        </p:nvPicPr>
        <p:blipFill rotWithShape="1">
          <a:blip r:embed="rId4" cstate="print">
            <a:extLst>
              <a:ext uri="{28A0092B-C50C-407E-A947-70E740481C1C}">
                <a14:useLocalDpi xmlns:a14="http://schemas.microsoft.com/office/drawing/2010/main" val="0"/>
              </a:ext>
            </a:extLst>
          </a:blip>
          <a:srcRect l="3917" t="7551" r="-154" b="36539"/>
          <a:stretch/>
        </p:blipFill>
        <p:spPr>
          <a:xfrm>
            <a:off x="228600" y="1524000"/>
            <a:ext cx="5623368" cy="2453982"/>
          </a:xfrm>
          <a:prstGeom prst="rect">
            <a:avLst/>
          </a:prstGeom>
        </p:spPr>
      </p:pic>
      <p:pic>
        <p:nvPicPr>
          <p:cNvPr id="15" name="Picture 14" descr="K-3 FormAssessLogo.jpg"/>
          <p:cNvPicPr/>
          <p:nvPr/>
        </p:nvPicPr>
        <p:blipFill>
          <a:blip r:embed="rId5" cstate="print"/>
          <a:stretch>
            <a:fillRect/>
          </a:stretch>
        </p:blipFill>
        <p:spPr>
          <a:xfrm>
            <a:off x="283923" y="6172200"/>
            <a:ext cx="1697278" cy="559473"/>
          </a:xfrm>
          <a:prstGeom prst="rect">
            <a:avLst/>
          </a:prstGeom>
        </p:spPr>
      </p:pic>
      <p:sp>
        <p:nvSpPr>
          <p:cNvPr id="3" name="Slide Number Placeholder 2">
            <a:extLst>
              <a:ext uri="{FF2B5EF4-FFF2-40B4-BE49-F238E27FC236}">
                <a16:creationId xmlns:a16="http://schemas.microsoft.com/office/drawing/2014/main" id="{D4507838-552C-4328-92F7-3F793CA215CF}"/>
              </a:ext>
            </a:extLst>
          </p:cNvPr>
          <p:cNvSpPr>
            <a:spLocks noGrp="1"/>
          </p:cNvSpPr>
          <p:nvPr>
            <p:ph type="sldNum" sz="quarter" idx="12"/>
          </p:nvPr>
        </p:nvSpPr>
        <p:spPr/>
        <p:txBody>
          <a:bodyPr/>
          <a:lstStyle/>
          <a:p>
            <a:fld id="{F7C0AF78-4AB1-4E4A-8B79-43CD6512BA69}" type="slidenum">
              <a:rPr lang="en-US" smtClean="0"/>
              <a:pPr/>
              <a:t>44</a:t>
            </a:fld>
            <a:endParaRPr lang="en-US" dirty="0"/>
          </a:p>
        </p:txBody>
      </p:sp>
    </p:spTree>
    <p:custDataLst>
      <p:tags r:id="rId1"/>
    </p:custDataLst>
    <p:extLst>
      <p:ext uri="{BB962C8B-B14F-4D97-AF65-F5344CB8AC3E}">
        <p14:creationId xmlns:p14="http://schemas.microsoft.com/office/powerpoint/2010/main" val="378987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757"/>
            <a:ext cx="7671686" cy="1146175"/>
          </a:xfrm>
        </p:spPr>
        <p:txBody>
          <a:bodyPr/>
          <a:lstStyle/>
          <a:p>
            <a:r>
              <a:rPr lang="en-US" sz="3600" dirty="0">
                <a:solidFill>
                  <a:schemeClr val="bg1">
                    <a:lumMod val="95000"/>
                  </a:schemeClr>
                </a:solidFill>
              </a:rPr>
              <a:t>In Summary</a:t>
            </a:r>
          </a:p>
        </p:txBody>
      </p:sp>
      <p:sp>
        <p:nvSpPr>
          <p:cNvPr id="3" name="Content Placeholder 2"/>
          <p:cNvSpPr>
            <a:spLocks noGrp="1"/>
          </p:cNvSpPr>
          <p:nvPr>
            <p:ph idx="1"/>
          </p:nvPr>
        </p:nvSpPr>
        <p:spPr>
          <a:xfrm>
            <a:off x="609600" y="1600200"/>
            <a:ext cx="7886700" cy="4351338"/>
          </a:xfrm>
        </p:spPr>
        <p:txBody>
          <a:bodyPr>
            <a:normAutofit/>
          </a:bodyPr>
          <a:lstStyle/>
          <a:p>
            <a:r>
              <a:rPr lang="en-US" b="1" dirty="0"/>
              <a:t>Construct progressions </a:t>
            </a:r>
            <a:r>
              <a:rPr lang="en-US" dirty="0"/>
              <a:t>are central to this formative assessment.</a:t>
            </a:r>
          </a:p>
          <a:p>
            <a:r>
              <a:rPr lang="en-US" dirty="0"/>
              <a:t>Teachers use </a:t>
            </a:r>
            <a:r>
              <a:rPr lang="en-US" b="1" dirty="0"/>
              <a:t>assessment means </a:t>
            </a:r>
            <a:r>
              <a:rPr lang="en-US" dirty="0"/>
              <a:t>to collect evidence of what a student knows during regular classroom routines. </a:t>
            </a:r>
          </a:p>
          <a:p>
            <a:r>
              <a:rPr lang="en-US" dirty="0"/>
              <a:t>Teachers uses that evidence to </a:t>
            </a:r>
            <a:r>
              <a:rPr lang="en-US" b="1" dirty="0"/>
              <a:t>decide</a:t>
            </a:r>
            <a:r>
              <a:rPr lang="en-US" dirty="0"/>
              <a:t> where a student is on a progression.</a:t>
            </a:r>
          </a:p>
          <a:p>
            <a:r>
              <a:rPr lang="en-US" dirty="0"/>
              <a:t>Teachers use what they have learned about the students to </a:t>
            </a:r>
            <a:r>
              <a:rPr lang="en-US" b="1" dirty="0"/>
              <a:t>plan</a:t>
            </a:r>
            <a:r>
              <a:rPr lang="en-US" dirty="0"/>
              <a:t> instruction and </a:t>
            </a:r>
            <a:r>
              <a:rPr lang="en-US" b="1" dirty="0"/>
              <a:t>support</a:t>
            </a:r>
            <a:r>
              <a:rPr lang="en-US" dirty="0"/>
              <a:t> students in moving to the next step of the progression.</a:t>
            </a:r>
          </a:p>
          <a:p>
            <a:pPr lvl="1">
              <a:buFont typeface="Wingdings" panose="05000000000000000000" pitchFamily="2" charset="2"/>
              <a:buChar char="§"/>
            </a:pPr>
            <a:endParaRPr lang="en-US" dirty="0"/>
          </a:p>
          <a:p>
            <a:pPr marL="3657600" lvl="8" indent="0">
              <a:buNone/>
            </a:pPr>
            <a:endParaRPr lang="en-US" dirty="0"/>
          </a:p>
        </p:txBody>
      </p:sp>
      <p:pic>
        <p:nvPicPr>
          <p:cNvPr id="4" name="Picture 3" descr="K-3 FormAssessLogo.jpg"/>
          <p:cNvPicPr/>
          <p:nvPr/>
        </p:nvPicPr>
        <p:blipFill>
          <a:blip r:embed="rId3" cstate="print"/>
          <a:stretch>
            <a:fillRect/>
          </a:stretch>
        </p:blipFill>
        <p:spPr>
          <a:xfrm>
            <a:off x="283923" y="6172200"/>
            <a:ext cx="1697278" cy="559473"/>
          </a:xfrm>
          <a:prstGeom prst="rect">
            <a:avLst/>
          </a:prstGeom>
        </p:spPr>
      </p:pic>
    </p:spTree>
    <p:extLst>
      <p:ext uri="{BB962C8B-B14F-4D97-AF65-F5344CB8AC3E}">
        <p14:creationId xmlns:p14="http://schemas.microsoft.com/office/powerpoint/2010/main" val="119091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7324" y="92591"/>
            <a:ext cx="8229600" cy="1143000"/>
          </a:xfrm>
        </p:spPr>
        <p:txBody>
          <a:bodyPr>
            <a:noAutofit/>
          </a:bodyPr>
          <a:lstStyle/>
          <a:p>
            <a:pPr algn="l"/>
            <a:r>
              <a:rPr lang="en-US" sz="3600" b="1" dirty="0">
                <a:solidFill>
                  <a:schemeClr val="bg1">
                    <a:lumMod val="95000"/>
                  </a:schemeClr>
                </a:solidFill>
                <a:latin typeface="Calibri" panose="020F0502020204030204" pitchFamily="34" charset="0"/>
              </a:rPr>
              <a:t>What Research Tells Us</a:t>
            </a:r>
            <a:endParaRPr lang="en-US" sz="36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sz="half" idx="2"/>
          </p:nvPr>
        </p:nvSpPr>
        <p:spPr>
          <a:xfrm>
            <a:off x="4534304" y="2072480"/>
            <a:ext cx="4419600" cy="3947319"/>
          </a:xfrm>
        </p:spPr>
        <p:txBody>
          <a:bodyPr>
            <a:normAutofit/>
          </a:bodyPr>
          <a:lstStyle/>
          <a:p>
            <a:pPr marL="342900" lvl="1" indent="-342900">
              <a:buFont typeface="Arial"/>
              <a:buChar char="•"/>
            </a:pPr>
            <a:r>
              <a:rPr lang="en-US" sz="3200" dirty="0"/>
              <a:t>The PK-3</a:t>
            </a:r>
            <a:r>
              <a:rPr lang="en-US" sz="3200" baseline="30000" dirty="0"/>
              <a:t>rd</a:t>
            </a:r>
            <a:r>
              <a:rPr lang="en-US" sz="3200" dirty="0"/>
              <a:t> grade years are the </a:t>
            </a:r>
            <a:r>
              <a:rPr lang="en-US" sz="3200" b="1" dirty="0"/>
              <a:t>most promising window of opportunity </a:t>
            </a:r>
            <a:r>
              <a:rPr lang="en-US" sz="3200" dirty="0"/>
              <a:t>during which to influence children’s lifelong trajectories.</a:t>
            </a:r>
          </a:p>
          <a:p>
            <a:pPr marL="0" indent="0" algn="r">
              <a:buNone/>
            </a:pPr>
            <a:r>
              <a:rPr lang="en-US" sz="1800" i="1" dirty="0"/>
              <a:t>Kauerz, 2013</a:t>
            </a:r>
          </a:p>
          <a:p>
            <a:endParaRPr lang="en-US" dirty="0"/>
          </a:p>
        </p:txBody>
      </p:sp>
      <p:sp>
        <p:nvSpPr>
          <p:cNvPr id="13" name="Content Placeholder 4"/>
          <p:cNvSpPr txBox="1">
            <a:spLocks/>
          </p:cNvSpPr>
          <p:nvPr/>
        </p:nvSpPr>
        <p:spPr>
          <a:xfrm>
            <a:off x="457200" y="2514600"/>
            <a:ext cx="3575786" cy="279132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Educational researchers</a:t>
            </a:r>
          </a:p>
          <a:p>
            <a:r>
              <a:rPr lang="en-US" sz="2400" dirty="0"/>
              <a:t>Economists</a:t>
            </a:r>
          </a:p>
          <a:p>
            <a:r>
              <a:rPr lang="en-US" sz="2400" dirty="0"/>
              <a:t>Neuroscientists</a:t>
            </a:r>
          </a:p>
          <a:p>
            <a:r>
              <a:rPr lang="en-US" sz="2400" dirty="0"/>
              <a:t>Developmentalists</a:t>
            </a:r>
          </a:p>
          <a:p>
            <a:r>
              <a:rPr lang="en-US" sz="2400" dirty="0"/>
              <a:t>Molecular biologists</a:t>
            </a:r>
          </a:p>
          <a:p>
            <a:r>
              <a:rPr lang="en-US" sz="2400" dirty="0"/>
              <a:t>Genomic scientists</a:t>
            </a:r>
          </a:p>
        </p:txBody>
      </p:sp>
      <p:sp>
        <p:nvSpPr>
          <p:cNvPr id="6" name="Slide Number Placeholder 5">
            <a:extLst>
              <a:ext uri="{FF2B5EF4-FFF2-40B4-BE49-F238E27FC236}">
                <a16:creationId xmlns:a16="http://schemas.microsoft.com/office/drawing/2014/main" id="{7731E085-7C91-4B0F-963F-17B370378172}"/>
              </a:ext>
            </a:extLst>
          </p:cNvPr>
          <p:cNvSpPr>
            <a:spLocks noGrp="1"/>
          </p:cNvSpPr>
          <p:nvPr>
            <p:ph type="sldNum" sz="quarter" idx="12"/>
          </p:nvPr>
        </p:nvSpPr>
        <p:spPr/>
        <p:txBody>
          <a:bodyPr/>
          <a:lstStyle/>
          <a:p>
            <a:fld id="{F7C0AF78-4AB1-4E4A-8B79-43CD6512BA69}" type="slidenum">
              <a:rPr lang="en-US" smtClean="0"/>
              <a:pPr/>
              <a:t>5</a:t>
            </a:fld>
            <a:endParaRPr lang="en-US" dirty="0"/>
          </a:p>
        </p:txBody>
      </p:sp>
      <p:sp>
        <p:nvSpPr>
          <p:cNvPr id="8" name="Content Placeholder 7">
            <a:extLst>
              <a:ext uri="{FF2B5EF4-FFF2-40B4-BE49-F238E27FC236}">
                <a16:creationId xmlns:a16="http://schemas.microsoft.com/office/drawing/2014/main" id="{3A0C7E2D-5D38-6642-A3A5-E94C787023FD}"/>
              </a:ext>
            </a:extLst>
          </p:cNvPr>
          <p:cNvSpPr>
            <a:spLocks noGrp="1"/>
          </p:cNvSpPr>
          <p:nvPr>
            <p:ph sz="half" idx="1"/>
          </p:nvPr>
        </p:nvSpPr>
        <p:spPr/>
        <p:txBody>
          <a:bodyPr/>
          <a:lstStyle/>
          <a:p>
            <a:endParaRPr lang="en-US"/>
          </a:p>
        </p:txBody>
      </p:sp>
    </p:spTree>
    <p:custDataLst>
      <p:tags r:id="rId1"/>
    </p:custDataLst>
    <p:extLst>
      <p:ext uri="{BB962C8B-B14F-4D97-AF65-F5344CB8AC3E}">
        <p14:creationId xmlns:p14="http://schemas.microsoft.com/office/powerpoint/2010/main" val="175491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Autofit/>
          </a:bodyPr>
          <a:lstStyle/>
          <a:p>
            <a:pPr algn="l"/>
            <a:r>
              <a:rPr lang="en-US" sz="3600" b="1" dirty="0">
                <a:solidFill>
                  <a:schemeClr val="bg1">
                    <a:lumMod val="95000"/>
                  </a:schemeClr>
                </a:solidFill>
                <a:latin typeface="Calibri" panose="020F0502020204030204" pitchFamily="34" charset="0"/>
              </a:rPr>
              <a:t>What Research Tells Us</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2667000" y="1600201"/>
            <a:ext cx="6019800" cy="2503772"/>
          </a:xfrm>
        </p:spPr>
        <p:txBody>
          <a:bodyPr>
            <a:normAutofit fontScale="92500" lnSpcReduction="10000"/>
          </a:bodyPr>
          <a:lstStyle/>
          <a:p>
            <a:r>
              <a:rPr lang="en-US" sz="3500" dirty="0"/>
              <a:t>Brain science tells us that it becomes more difficult</a:t>
            </a:r>
            <a:r>
              <a:rPr lang="en-US" sz="3000" dirty="0"/>
              <a:t>—</a:t>
            </a:r>
            <a:r>
              <a:rPr lang="en-US" sz="3000" i="1" dirty="0"/>
              <a:t>not to mention more expensive</a:t>
            </a:r>
            <a:r>
              <a:rPr lang="en-US" sz="3000" dirty="0"/>
              <a:t>—to </a:t>
            </a:r>
            <a:r>
              <a:rPr lang="en-US" sz="3500" dirty="0"/>
              <a:t>close achievement gaps in populations of older children… </a:t>
            </a:r>
          </a:p>
          <a:p>
            <a:endParaRPr lang="en-US" dirty="0"/>
          </a:p>
          <a:p>
            <a:pPr>
              <a:buFont typeface="Wingdings" panose="05000000000000000000" pitchFamily="2" charset="2"/>
              <a:buChar char="Ø"/>
            </a:pPr>
            <a:endParaRPr lang="en-US" dirty="0"/>
          </a:p>
        </p:txBody>
      </p:sp>
      <p:pic>
        <p:nvPicPr>
          <p:cNvPr id="10" name="Picture 3" descr="C:\Users\Scrinzi\AppData\Local\Microsoft\Windows\Temporary Internet Files\Content.IE5\I3R1AJ0Y\brai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055" y="1828800"/>
            <a:ext cx="2098214" cy="227517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33400" y="4340593"/>
            <a:ext cx="8426924" cy="1569660"/>
          </a:xfrm>
          <a:prstGeom prst="rect">
            <a:avLst/>
          </a:prstGeom>
          <a:noFill/>
        </p:spPr>
        <p:txBody>
          <a:bodyPr wrap="square" rtlCol="0">
            <a:spAutoFit/>
          </a:bodyPr>
          <a:lstStyle/>
          <a:p>
            <a:r>
              <a:rPr lang="en-US" sz="3200" dirty="0"/>
              <a:t>…In short, development during the </a:t>
            </a:r>
            <a:r>
              <a:rPr lang="en-US" sz="3200" b="1" dirty="0"/>
              <a:t>PK-3</a:t>
            </a:r>
            <a:r>
              <a:rPr lang="en-US" sz="3200" b="1" baseline="30000" dirty="0"/>
              <a:t>rd</a:t>
            </a:r>
            <a:r>
              <a:rPr lang="en-US" sz="3200" b="1" dirty="0"/>
              <a:t> grade </a:t>
            </a:r>
            <a:r>
              <a:rPr lang="en-US" sz="3200" dirty="0"/>
              <a:t>years </a:t>
            </a:r>
            <a:r>
              <a:rPr lang="en-US" sz="3200" b="1" dirty="0"/>
              <a:t>sets the tone for </a:t>
            </a:r>
            <a:r>
              <a:rPr lang="en-US" sz="3200" dirty="0"/>
              <a:t>children’s later </a:t>
            </a:r>
            <a:r>
              <a:rPr lang="en-US" sz="3200" b="1" dirty="0"/>
              <a:t>educational and lifelong success.</a:t>
            </a:r>
            <a:r>
              <a:rPr lang="en-US" sz="3200" dirty="0"/>
              <a:t> </a:t>
            </a:r>
          </a:p>
        </p:txBody>
      </p:sp>
      <p:sp>
        <p:nvSpPr>
          <p:cNvPr id="6" name="TextBox 5"/>
          <p:cNvSpPr txBox="1"/>
          <p:nvPr/>
        </p:nvSpPr>
        <p:spPr>
          <a:xfrm>
            <a:off x="4930866" y="5987171"/>
            <a:ext cx="2689134" cy="400110"/>
          </a:xfrm>
          <a:prstGeom prst="rect">
            <a:avLst/>
          </a:prstGeom>
          <a:noFill/>
        </p:spPr>
        <p:txBody>
          <a:bodyPr wrap="none" rtlCol="0">
            <a:spAutoFit/>
          </a:bodyPr>
          <a:lstStyle/>
          <a:p>
            <a:pPr lvl="1" algn="r"/>
            <a:r>
              <a:rPr lang="en-US" sz="2000" dirty="0"/>
              <a:t>Kauerz, 2013, p. 13 </a:t>
            </a:r>
            <a:endParaRPr lang="en-US" dirty="0"/>
          </a:p>
        </p:txBody>
      </p:sp>
      <p:sp>
        <p:nvSpPr>
          <p:cNvPr id="8" name="Slide Number Placeholder 7">
            <a:extLst>
              <a:ext uri="{FF2B5EF4-FFF2-40B4-BE49-F238E27FC236}">
                <a16:creationId xmlns:a16="http://schemas.microsoft.com/office/drawing/2014/main" id="{48540964-526B-4C24-9A8D-ABDA9D81EA70}"/>
              </a:ext>
            </a:extLst>
          </p:cNvPr>
          <p:cNvSpPr>
            <a:spLocks noGrp="1"/>
          </p:cNvSpPr>
          <p:nvPr>
            <p:ph type="sldNum" sz="quarter" idx="12"/>
          </p:nvPr>
        </p:nvSpPr>
        <p:spPr/>
        <p:txBody>
          <a:bodyPr/>
          <a:lstStyle/>
          <a:p>
            <a:fld id="{F7C0AF78-4AB1-4E4A-8B79-43CD6512BA69}" type="slidenum">
              <a:rPr lang="en-US" smtClean="0"/>
              <a:pPr/>
              <a:t>6</a:t>
            </a:fld>
            <a:endParaRPr lang="en-US" dirty="0"/>
          </a:p>
        </p:txBody>
      </p:sp>
    </p:spTree>
    <p:custDataLst>
      <p:tags r:id="rId1"/>
    </p:custDataLst>
    <p:extLst>
      <p:ext uri="{BB962C8B-B14F-4D97-AF65-F5344CB8AC3E}">
        <p14:creationId xmlns:p14="http://schemas.microsoft.com/office/powerpoint/2010/main" val="24125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8197" y="76200"/>
            <a:ext cx="8433135" cy="1143000"/>
          </a:xfrm>
        </p:spPr>
        <p:txBody>
          <a:bodyPr>
            <a:normAutofit/>
          </a:bodyPr>
          <a:lstStyle/>
          <a:p>
            <a:pPr algn="l"/>
            <a:r>
              <a:rPr lang="en-US" sz="3600" b="1" dirty="0">
                <a:solidFill>
                  <a:schemeClr val="bg1">
                    <a:lumMod val="95000"/>
                  </a:schemeClr>
                </a:solidFill>
              </a:rPr>
              <a:t>What Research Tells US</a:t>
            </a:r>
            <a:endParaRPr lang="en-US" sz="33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pPr lvl="1">
              <a:buClr>
                <a:schemeClr val="tx2"/>
              </a:buClr>
              <a:buFont typeface="Wingdings" panose="05000000000000000000" pitchFamily="2" charset="2"/>
              <a:buChar char="§"/>
            </a:pPr>
            <a:endParaRPr lang="en-US" dirty="0"/>
          </a:p>
          <a:p>
            <a:pPr lvl="1">
              <a:buClr>
                <a:schemeClr val="tx2"/>
              </a:buClr>
              <a:buFont typeface="Wingdings" panose="05000000000000000000" pitchFamily="2" charset="2"/>
              <a:buChar char="§"/>
            </a:pPr>
            <a:endParaRPr lang="en-US" b="1" dirty="0"/>
          </a:p>
          <a:p>
            <a:pPr lvl="1">
              <a:buClr>
                <a:schemeClr val="tx2"/>
              </a:buClr>
              <a:buFont typeface="Wingdings" panose="05000000000000000000" pitchFamily="2" charset="2"/>
              <a:buChar char="§"/>
            </a:pPr>
            <a:endParaRPr lang="en-US" dirty="0"/>
          </a:p>
          <a:p>
            <a:pPr marL="457200" lvl="1" indent="0" algn="ctr">
              <a:buClr>
                <a:schemeClr val="tx2"/>
              </a:buClr>
              <a:buNone/>
            </a:pPr>
            <a:endParaRPr lang="en-US" dirty="0"/>
          </a:p>
          <a:p>
            <a:pPr marL="457200" lvl="1" indent="0" algn="ctr">
              <a:buClr>
                <a:schemeClr val="tx2"/>
              </a:buClr>
              <a:buNone/>
            </a:pPr>
            <a:endParaRPr lang="en-US" dirty="0"/>
          </a:p>
          <a:p>
            <a:pPr marL="457200" lvl="1" indent="0" algn="ctr">
              <a:buClr>
                <a:schemeClr val="tx2"/>
              </a:buClr>
              <a:buNone/>
            </a:pPr>
            <a:endParaRPr lang="en-US" dirty="0"/>
          </a:p>
          <a:p>
            <a:pPr marL="457200" lvl="1" indent="0" algn="ctr">
              <a:buClr>
                <a:schemeClr val="tx2"/>
              </a:buClr>
              <a:buNone/>
            </a:pPr>
            <a:r>
              <a:rPr lang="en-US" dirty="0"/>
              <a:t>...Children achieve at higher levels.</a:t>
            </a:r>
          </a:p>
          <a:p>
            <a:endParaRPr lang="en-US" dirty="0"/>
          </a:p>
        </p:txBody>
      </p:sp>
      <p:sp>
        <p:nvSpPr>
          <p:cNvPr id="16" name="Rectangle 15"/>
          <p:cNvSpPr/>
          <p:nvPr/>
        </p:nvSpPr>
        <p:spPr>
          <a:xfrm>
            <a:off x="381000" y="2362200"/>
            <a:ext cx="3689850" cy="17717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dirty="0"/>
              <a:t>Teachers regularly assess what children know and can do </a:t>
            </a:r>
          </a:p>
        </p:txBody>
      </p:sp>
      <p:sp>
        <p:nvSpPr>
          <p:cNvPr id="17" name="Rectangle 16"/>
          <p:cNvSpPr/>
          <p:nvPr/>
        </p:nvSpPr>
        <p:spPr>
          <a:xfrm>
            <a:off x="5214538" y="2362200"/>
            <a:ext cx="3548462" cy="17717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dirty="0"/>
              <a:t>Use that information to guide instruction </a:t>
            </a:r>
          </a:p>
        </p:txBody>
      </p:sp>
      <p:sp>
        <p:nvSpPr>
          <p:cNvPr id="18" name="Rectangle 17"/>
          <p:cNvSpPr/>
          <p:nvPr/>
        </p:nvSpPr>
        <p:spPr>
          <a:xfrm>
            <a:off x="4139528" y="2950463"/>
            <a:ext cx="109354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3200" b="1" dirty="0">
                <a:solidFill>
                  <a:schemeClr val="tx1"/>
                </a:solidFill>
              </a:rPr>
              <a:t>AND</a:t>
            </a:r>
            <a:endParaRPr lang="en-US" b="1" dirty="0">
              <a:solidFill>
                <a:schemeClr val="tx1"/>
              </a:solidFill>
            </a:endParaRPr>
          </a:p>
        </p:txBody>
      </p:sp>
      <p:sp>
        <p:nvSpPr>
          <p:cNvPr id="2" name="Slide Number Placeholder 1">
            <a:extLst>
              <a:ext uri="{FF2B5EF4-FFF2-40B4-BE49-F238E27FC236}">
                <a16:creationId xmlns:a16="http://schemas.microsoft.com/office/drawing/2014/main" id="{91A9BF42-5C28-4BFE-ADD6-A445794F952F}"/>
              </a:ext>
            </a:extLst>
          </p:cNvPr>
          <p:cNvSpPr>
            <a:spLocks noGrp="1"/>
          </p:cNvSpPr>
          <p:nvPr>
            <p:ph type="sldNum" sz="quarter" idx="12"/>
          </p:nvPr>
        </p:nvSpPr>
        <p:spPr/>
        <p:txBody>
          <a:bodyPr/>
          <a:lstStyle/>
          <a:p>
            <a:fld id="{F7C0AF78-4AB1-4E4A-8B79-43CD6512BA69}" type="slidenum">
              <a:rPr lang="en-US" smtClean="0"/>
              <a:pPr/>
              <a:t>7</a:t>
            </a:fld>
            <a:endParaRPr lang="en-US" dirty="0"/>
          </a:p>
        </p:txBody>
      </p:sp>
    </p:spTree>
    <p:custDataLst>
      <p:tags r:id="rId1"/>
    </p:custDataLst>
    <p:extLst>
      <p:ext uri="{BB962C8B-B14F-4D97-AF65-F5344CB8AC3E}">
        <p14:creationId xmlns:p14="http://schemas.microsoft.com/office/powerpoint/2010/main" val="12742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7324" y="106363"/>
            <a:ext cx="8229600" cy="1143000"/>
          </a:xfrm>
        </p:spPr>
        <p:txBody>
          <a:bodyPr>
            <a:normAutofit/>
          </a:bodyPr>
          <a:lstStyle/>
          <a:p>
            <a:pPr algn="l"/>
            <a:r>
              <a:rPr lang="en-US" sz="3600" b="1" dirty="0">
                <a:solidFill>
                  <a:schemeClr val="bg1">
                    <a:lumMod val="95000"/>
                  </a:schemeClr>
                </a:solidFill>
              </a:rPr>
              <a:t>Why Should Teachers Want to Assess?</a:t>
            </a:r>
            <a:endParaRPr lang="en-US" sz="33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b="1" dirty="0"/>
              <a:t>It’s All About…</a:t>
            </a:r>
          </a:p>
          <a:p>
            <a:endParaRPr lang="en-US" sz="1600" b="1" dirty="0"/>
          </a:p>
          <a:p>
            <a:pPr lvl="1">
              <a:buFont typeface="Calibri" panose="020F0502020204030204" pitchFamily="34" charset="0"/>
              <a:buChar char="−"/>
            </a:pPr>
            <a:r>
              <a:rPr lang="en-US" dirty="0"/>
              <a:t>Meeting children where they are</a:t>
            </a:r>
          </a:p>
          <a:p>
            <a:pPr lvl="1">
              <a:buFont typeface="Calibri" panose="020F0502020204030204" pitchFamily="34" charset="0"/>
              <a:buChar char="−"/>
            </a:pPr>
            <a:endParaRPr lang="en-US" sz="1100" dirty="0"/>
          </a:p>
          <a:p>
            <a:pPr lvl="1">
              <a:buFont typeface="Calibri" panose="020F0502020204030204" pitchFamily="34" charset="0"/>
              <a:buChar char="−"/>
            </a:pPr>
            <a:r>
              <a:rPr lang="en-US" dirty="0"/>
              <a:t>Helping each child reach challenging and achievable goals</a:t>
            </a:r>
          </a:p>
          <a:p>
            <a:endParaRPr lang="en-US" dirty="0"/>
          </a:p>
        </p:txBody>
      </p:sp>
      <p:sp>
        <p:nvSpPr>
          <p:cNvPr id="6" name="Rectangle 5"/>
          <p:cNvSpPr/>
          <p:nvPr/>
        </p:nvSpPr>
        <p:spPr>
          <a:xfrm>
            <a:off x="4578824" y="4007707"/>
            <a:ext cx="3273845" cy="221599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3800" b="1" cap="none" spc="0" dirty="0">
                <a:ln/>
                <a:solidFill>
                  <a:schemeClr val="tx2"/>
                </a:solidFill>
                <a:effectLst/>
              </a:rPr>
              <a:t>DAP</a:t>
            </a:r>
          </a:p>
        </p:txBody>
      </p:sp>
      <p:sp>
        <p:nvSpPr>
          <p:cNvPr id="8" name="TextBox 7"/>
          <p:cNvSpPr txBox="1"/>
          <p:nvPr/>
        </p:nvSpPr>
        <p:spPr>
          <a:xfrm>
            <a:off x="4341162" y="5813801"/>
            <a:ext cx="3749168" cy="369332"/>
          </a:xfrm>
          <a:prstGeom prst="rect">
            <a:avLst/>
          </a:prstGeom>
          <a:noFill/>
        </p:spPr>
        <p:txBody>
          <a:bodyPr wrap="none" rtlCol="0">
            <a:spAutoFit/>
          </a:bodyPr>
          <a:lstStyle/>
          <a:p>
            <a:r>
              <a:rPr lang="en-US" dirty="0"/>
              <a:t>Developmentally Appropriate Practice</a:t>
            </a:r>
          </a:p>
        </p:txBody>
      </p:sp>
      <p:sp>
        <p:nvSpPr>
          <p:cNvPr id="2" name="Slide Number Placeholder 1">
            <a:extLst>
              <a:ext uri="{FF2B5EF4-FFF2-40B4-BE49-F238E27FC236}">
                <a16:creationId xmlns:a16="http://schemas.microsoft.com/office/drawing/2014/main" id="{1F0F0266-4E8B-408E-94ED-D69AA469AA40}"/>
              </a:ext>
            </a:extLst>
          </p:cNvPr>
          <p:cNvSpPr>
            <a:spLocks noGrp="1"/>
          </p:cNvSpPr>
          <p:nvPr>
            <p:ph type="sldNum" sz="quarter" idx="12"/>
          </p:nvPr>
        </p:nvSpPr>
        <p:spPr/>
        <p:txBody>
          <a:bodyPr/>
          <a:lstStyle/>
          <a:p>
            <a:fld id="{F7C0AF78-4AB1-4E4A-8B79-43CD6512BA69}" type="slidenum">
              <a:rPr lang="en-US" smtClean="0"/>
              <a:pPr/>
              <a:t>8</a:t>
            </a:fld>
            <a:endParaRPr lang="en-US" dirty="0"/>
          </a:p>
        </p:txBody>
      </p:sp>
    </p:spTree>
    <p:custDataLst>
      <p:tags r:id="rId1"/>
    </p:custDataLst>
    <p:extLst>
      <p:ext uri="{BB962C8B-B14F-4D97-AF65-F5344CB8AC3E}">
        <p14:creationId xmlns:p14="http://schemas.microsoft.com/office/powerpoint/2010/main" val="41405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Red rectangle"/>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229600" cy="1112838"/>
          </a:xfrm>
        </p:spPr>
        <p:txBody>
          <a:bodyPr>
            <a:normAutofit/>
          </a:bodyPr>
          <a:lstStyle/>
          <a:p>
            <a:pPr algn="l"/>
            <a:r>
              <a:rPr lang="en-US" sz="3600" b="1" dirty="0">
                <a:solidFill>
                  <a:schemeClr val="bg1">
                    <a:lumMod val="95000"/>
                  </a:schemeClr>
                </a:solidFill>
              </a:rPr>
              <a:t>Why Should Teachers Want to Assess?</a:t>
            </a:r>
            <a:endParaRPr lang="en-US" sz="36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a:xfrm>
            <a:off x="204776" y="1474966"/>
            <a:ext cx="8229600" cy="4525963"/>
          </a:xfrm>
        </p:spPr>
        <p:txBody>
          <a:bodyPr>
            <a:normAutofit/>
          </a:bodyPr>
          <a:lstStyle/>
          <a:p>
            <a:pPr>
              <a:defRPr/>
            </a:pPr>
            <a:r>
              <a:rPr lang="en-US" altLang="en-US" b="1" dirty="0"/>
              <a:t>In order to do so…</a:t>
            </a:r>
          </a:p>
        </p:txBody>
      </p:sp>
      <p:sp>
        <p:nvSpPr>
          <p:cNvPr id="13" name="TextBox 12"/>
          <p:cNvSpPr txBox="1"/>
          <p:nvPr/>
        </p:nvSpPr>
        <p:spPr>
          <a:xfrm rot="20871700">
            <a:off x="335535" y="2663459"/>
            <a:ext cx="3754746" cy="584775"/>
          </a:xfrm>
          <a:prstGeom prst="rect">
            <a:avLst/>
          </a:prstGeom>
          <a:noFill/>
        </p:spPr>
        <p:txBody>
          <a:bodyPr wrap="none" rtlCol="0">
            <a:spAutoFit/>
          </a:bodyPr>
          <a:lstStyle/>
          <a:p>
            <a:r>
              <a:rPr lang="en-US" sz="3200" dirty="0"/>
              <a:t>Know</a:t>
            </a:r>
            <a:r>
              <a:rPr lang="en-US" sz="3200" b="1" dirty="0"/>
              <a:t> </a:t>
            </a:r>
            <a:r>
              <a:rPr lang="en-US" sz="3200" b="1" dirty="0">
                <a:solidFill>
                  <a:schemeClr val="accent3"/>
                </a:solidFill>
              </a:rPr>
              <a:t>where</a:t>
            </a:r>
            <a:r>
              <a:rPr lang="en-US" sz="3200" b="1" dirty="0">
                <a:solidFill>
                  <a:schemeClr val="tx2"/>
                </a:solidFill>
              </a:rPr>
              <a:t> </a:t>
            </a:r>
            <a:r>
              <a:rPr lang="en-US" sz="3200" dirty="0"/>
              <a:t>they are</a:t>
            </a:r>
          </a:p>
        </p:txBody>
      </p:sp>
      <p:sp>
        <p:nvSpPr>
          <p:cNvPr id="14" name="TextBox 13"/>
          <p:cNvSpPr txBox="1"/>
          <p:nvPr/>
        </p:nvSpPr>
        <p:spPr>
          <a:xfrm>
            <a:off x="533400" y="3881114"/>
            <a:ext cx="8031036" cy="523220"/>
          </a:xfrm>
          <a:prstGeom prst="rect">
            <a:avLst/>
          </a:prstGeom>
          <a:noFill/>
        </p:spPr>
        <p:txBody>
          <a:bodyPr wrap="square" rtlCol="0">
            <a:spAutoFit/>
          </a:bodyPr>
          <a:lstStyle/>
          <a:p>
            <a:r>
              <a:rPr lang="en-US" sz="2800" b="1" dirty="0">
                <a:solidFill>
                  <a:schemeClr val="accent3"/>
                </a:solidFill>
              </a:rPr>
              <a:t>Teachers:</a:t>
            </a:r>
            <a:r>
              <a:rPr lang="en-US" sz="2800" dirty="0"/>
              <a:t>  supportive, engaging, reliable </a:t>
            </a:r>
            <a:r>
              <a:rPr lang="en-US" sz="2800" b="1" dirty="0">
                <a:solidFill>
                  <a:schemeClr val="accent3"/>
                </a:solidFill>
              </a:rPr>
              <a:t>relationships</a:t>
            </a:r>
          </a:p>
        </p:txBody>
      </p:sp>
      <p:sp>
        <p:nvSpPr>
          <p:cNvPr id="15" name="TextBox 14"/>
          <p:cNvSpPr txBox="1"/>
          <p:nvPr/>
        </p:nvSpPr>
        <p:spPr>
          <a:xfrm>
            <a:off x="1722846" y="4636054"/>
            <a:ext cx="6430554" cy="1815882"/>
          </a:xfrm>
          <a:prstGeom prst="rect">
            <a:avLst/>
          </a:prstGeom>
          <a:noFill/>
        </p:spPr>
        <p:txBody>
          <a:bodyPr wrap="square" rtlCol="0">
            <a:spAutoFit/>
          </a:bodyPr>
          <a:lstStyle/>
          <a:p>
            <a:pPr algn="ctr"/>
            <a:r>
              <a:rPr lang="en-US" sz="2800" b="1" dirty="0">
                <a:solidFill>
                  <a:schemeClr val="accent3"/>
                </a:solidFill>
              </a:rPr>
              <a:t>Children:  Actively Involved</a:t>
            </a:r>
          </a:p>
          <a:p>
            <a:pPr algn="ctr"/>
            <a:r>
              <a:rPr lang="en-US" sz="2800" dirty="0"/>
              <a:t>exploring, discovering, playing, experiencing, questioning, discussing, interacting, &amp; constructing understanding</a:t>
            </a:r>
          </a:p>
        </p:txBody>
      </p:sp>
      <p:sp>
        <p:nvSpPr>
          <p:cNvPr id="16" name="Oval 15" descr="Oval"/>
          <p:cNvSpPr/>
          <p:nvPr/>
        </p:nvSpPr>
        <p:spPr>
          <a:xfrm rot="20857060">
            <a:off x="160480" y="2495995"/>
            <a:ext cx="4104853" cy="9512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946399" y="1568822"/>
            <a:ext cx="3949414"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chemeClr val="tx2"/>
                </a:solidFill>
              </a:rPr>
              <a:t>Formative</a:t>
            </a:r>
          </a:p>
          <a:p>
            <a:pPr algn="ctr"/>
            <a:r>
              <a:rPr lang="en-US" sz="6000" b="1" dirty="0">
                <a:ln/>
                <a:solidFill>
                  <a:schemeClr val="tx2"/>
                </a:solidFill>
              </a:rPr>
              <a:t>Assessment</a:t>
            </a:r>
            <a:endParaRPr lang="en-US" sz="6000" b="1" cap="none" spc="0" dirty="0">
              <a:ln/>
              <a:solidFill>
                <a:schemeClr val="tx2"/>
              </a:solidFill>
              <a:effectLst/>
            </a:endParaRPr>
          </a:p>
        </p:txBody>
      </p:sp>
      <p:sp>
        <p:nvSpPr>
          <p:cNvPr id="2" name="Slide Number Placeholder 1">
            <a:extLst>
              <a:ext uri="{FF2B5EF4-FFF2-40B4-BE49-F238E27FC236}">
                <a16:creationId xmlns:a16="http://schemas.microsoft.com/office/drawing/2014/main" id="{BD1CE09A-661E-4F52-AF9C-DB3B0AEF6883}"/>
              </a:ext>
            </a:extLst>
          </p:cNvPr>
          <p:cNvSpPr>
            <a:spLocks noGrp="1"/>
          </p:cNvSpPr>
          <p:nvPr>
            <p:ph type="sldNum" sz="quarter" idx="12"/>
          </p:nvPr>
        </p:nvSpPr>
        <p:spPr/>
        <p:txBody>
          <a:bodyPr/>
          <a:lstStyle/>
          <a:p>
            <a:fld id="{F7C0AF78-4AB1-4E4A-8B79-43CD6512BA69}" type="slidenum">
              <a:rPr lang="en-US" smtClean="0"/>
              <a:pPr/>
              <a:t>9</a:t>
            </a:fld>
            <a:endParaRPr lang="en-US" dirty="0"/>
          </a:p>
        </p:txBody>
      </p:sp>
    </p:spTree>
    <p:extLst>
      <p:ext uri="{BB962C8B-B14F-4D97-AF65-F5344CB8AC3E}">
        <p14:creationId xmlns:p14="http://schemas.microsoft.com/office/powerpoint/2010/main" val="27576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46&quot;/&gt;&lt;/object&gt;&lt;object type=&quot;3&quot; unique_id=&quot;10005&quot;&gt;&lt;property id=&quot;20148&quot; value=&quot;5&quot;/&gt;&lt;property id=&quot;20300&quot; value=&quot;Slide 2 - &amp;quot;Agenda&amp;quot;&quot;/&gt;&lt;property id=&quot;20307&quot; value=&quot;290&quot;/&gt;&lt;/object&gt;&lt;object type=&quot;3&quot; unique_id=&quot;10006&quot;&gt;&lt;property id=&quot;20148&quot; value=&quot;5&quot;/&gt;&lt;property id=&quot;20300&quot; value=&quot;Slide 3 - &amp;quot;Introductions&amp;quot;&quot;/&gt;&lt;property id=&quot;20307&quot; value=&quot;374&quot;/&gt;&lt;/object&gt;&lt;object type=&quot;3&quot; unique_id=&quot;10009&quot;&gt;&lt;property id=&quot;20148&quot; value=&quot;5&quot;/&gt;&lt;property id=&quot;20300&quot; value=&quot;Slide 20 - &amp;quot;Reactions to the video&amp;quot;&quot;/&gt;&lt;property id=&quot;20307&quot; value=&quot;377&quot;/&gt;&lt;/object&gt;&lt;object type=&quot;3&quot; unique_id=&quot;10010&quot;&gt;&lt;property id=&quot;20148&quot; value=&quot;5&quot;/&gt;&lt;property id=&quot;20300&quot; value=&quot;Slide 54 - &amp;quot;Assessment Means: Observations&amp;quot;&quot;/&gt;&lt;property id=&quot;20307&quot; value=&quot;378&quot;/&gt;&lt;/object&gt;&lt;object type=&quot;3&quot; unique_id=&quot;10011&quot;&gt;&lt;property id=&quot;20148&quot; value=&quot;5&quot;/&gt;&lt;property id=&quot;20300&quot; value=&quot;Slide 21 - &amp;quot;K-3 Formative Assessment&amp;quot;&quot;/&gt;&lt;property id=&quot;20307&quot; value=&quot;397&quot;/&gt;&lt;/object&gt;&lt;object type=&quot;3&quot; unique_id=&quot;10012&quot;&gt;&lt;property id=&quot;20148&quot; value=&quot;5&quot;/&gt;&lt;property id=&quot;20300&quot; value=&quot;Slide 4 - &amp;quot;A new vision for k-3 assessment&amp;#x0D;&amp;#x0A;&amp;quot;&quot;/&gt;&lt;property id=&quot;20307&quot; value=&quot;368&quot;/&gt;&lt;/object&gt;&lt;object type=&quot;3&quot; unique_id=&quot;10013&quot;&gt;&lt;property id=&quot;20148&quot; value=&quot;5&quot;/&gt;&lt;property id=&quot;20300&quot; value=&quot;Slide 5&quot;/&gt;&lt;property id=&quot;20307&quot; value=&quot;412&quot;/&gt;&lt;/object&gt;&lt;object type=&quot;3&quot; unique_id=&quot;10014&quot;&gt;&lt;property id=&quot;20148&quot; value=&quot;5&quot;/&gt;&lt;property id=&quot;20300&quot; value=&quot;Slide 6&quot;/&gt;&lt;property id=&quot;20307&quot; value=&quot;411&quot;/&gt;&lt;/object&gt;&lt;object type=&quot;3&quot; unique_id=&quot;10015&quot;&gt;&lt;property id=&quot;20148&quot; value=&quot;5&quot;/&gt;&lt;property id=&quot;20300&quot; value=&quot;Slide 7&quot;/&gt;&lt;property id=&quot;20307&quot; value=&quot;413&quot;/&gt;&lt;/object&gt;&lt;object type=&quot;3&quot; unique_id=&quot;10016&quot;&gt;&lt;property id=&quot;20148&quot; value=&quot;5&quot;/&gt;&lt;property id=&quot;20300&quot; value=&quot;Slide 8&quot;/&gt;&lt;property id=&quot;20307&quot; value=&quot;414&quot;/&gt;&lt;/object&gt;&lt;object type=&quot;3&quot; unique_id=&quot;10017&quot;&gt;&lt;property id=&quot;20148&quot; value=&quot;5&quot;/&gt;&lt;property id=&quot;20300&quot; value=&quot;Slide 9 - &amp;quot;Multiple Purposes of Assessment&amp;quot;&quot;/&gt;&lt;property id=&quot;20307&quot; value=&quot;363&quot;/&gt;&lt;/object&gt;&lt;object type=&quot;3&quot; unique_id=&quot;10019&quot;&gt;&lt;property id=&quot;20148&quot; value=&quot;5&quot;/&gt;&lt;property id=&quot;20300&quot; value=&quot;Slide 19 - &amp;quot;NC’s Vision for the K-3 Formative Assessment&amp;quot;&quot;/&gt;&lt;property id=&quot;20307&quot; value=&quot;416&quot;/&gt;&lt;/object&gt;&lt;object type=&quot;3&quot; unique_id=&quot;10020&quot;&gt;&lt;property id=&quot;20148&quot; value=&quot;5&quot;/&gt;&lt;property id=&quot;20300&quot; value=&quot;Slide 22 - &amp;quot;Vision for the Assessment&amp;quot;&quot;/&gt;&lt;property id=&quot;20307&quot; value=&quot;389&quot;/&gt;&lt;/object&gt;&lt;object type=&quot;3&quot; unique_id=&quot;10023&quot;&gt;&lt;property id=&quot;20148&quot; value=&quot;5&quot;/&gt;&lt;property id=&quot;20300&quot; value=&quot;Slide 17 - &amp;quot;Formative assessment informs instruction&amp;quot;&quot;/&gt;&lt;property id=&quot;20307&quot; value=&quot;384&quot;/&gt;&lt;/object&gt;&lt;object type=&quot;3&quot; unique_id=&quot;10024&quot;&gt;&lt;property id=&quot;20148&quot; value=&quot;5&quot;/&gt;&lt;property id=&quot;20300&quot; value=&quot;Slide 23 - &amp;quot;Vision Continued&amp;quot;&quot;/&gt;&lt;property id=&quot;20307&quot; value=&quot;385&quot;/&gt;&lt;/object&gt;&lt;object type=&quot;3&quot; unique_id=&quot;10025&quot;&gt;&lt;property id=&quot;20148&quot; value=&quot;5&quot;/&gt;&lt;property id=&quot;20300&quot; value=&quot;Slide 18 - &amp;quot;Features of Formative Assessment&amp;quot;&quot;/&gt;&lt;property id=&quot;20307&quot; value=&quot;399&quot;/&gt;&lt;/object&gt;&lt;object type=&quot;3&quot; unique_id=&quot;10026&quot;&gt;&lt;property id=&quot;20148&quot; value=&quot;5&quot;/&gt;&lt;property id=&quot;20300&quot; value=&quot;Slide 52 - &amp;quot;3 Types of Assessment Means&amp;quot;&quot;/&gt;&lt;property id=&quot;20307&quot; value=&quot;400&quot;/&gt;&lt;/object&gt;&lt;object type=&quot;3&quot; unique_id=&quot;10027&quot;&gt;&lt;property id=&quot;20148&quot; value=&quot;5&quot;/&gt;&lt;property id=&quot;20300&quot; value=&quot;Slide 37 - &amp;quot;Looking at the Whole Child:&amp;#x0D;&amp;#x0A;5 Domains of Learning &amp;amp; Development&amp;quot;&quot;/&gt;&lt;property id=&quot;20307&quot; value=&quot;391&quot;/&gt;&lt;/object&gt;&lt;object type=&quot;3&quot; unique_id=&quot;10029&quot;&gt;&lt;property id=&quot;20148&quot; value=&quot;5&quot;/&gt;&lt;property id=&quot;20300&quot; value=&quot;Slide 25 - &amp;quot;Background on the EnHANCED ASSESSMENT GRANT (EAG) and k-3 consortium&amp;quot;&quot;/&gt;&lt;property id=&quot;20307&quot; value=&quot;367&quot;/&gt;&lt;/object&gt;&lt;object type=&quot;3&quot; unique_id=&quot;10030&quot;&gt;&lt;property id=&quot;20148&quot; value=&quot;5&quot;/&gt;&lt;property id=&quot;20300&quot; value=&quot;Slide 26 - &amp;quot;The Alphabet Soup of Federal Grants!&amp;quot;&quot;/&gt;&lt;property id=&quot;20307&quot; value=&quot;298&quot;/&gt;&lt;/object&gt;&lt;object type=&quot;3&quot; unique_id=&quot;10031&quot;&gt;&lt;property id=&quot;20148&quot; value=&quot;5&quot;/&gt;&lt;property id=&quot;20300&quot; value=&quot;Slide 27 - &amp;quot;K-3 Formative Assessment Consortium States&amp;quot;&quot;/&gt;&lt;property id=&quot;20307&quot; value=&quot;301&quot;/&gt;&lt;/object&gt;&lt;object type=&quot;3&quot; unique_id=&quot;10032&quot;&gt;&lt;property id=&quot;20148&quot; value=&quot;5&quot;/&gt;&lt;property id=&quot;20300&quot; value=&quot;Slide 28 - &amp;quot;Enhancement of NC’s K-3 Formative Assessment&amp;quot;&quot;/&gt;&lt;property id=&quot;20307&quot; value=&quot;351&quot;/&gt;&lt;/object&gt;&lt;object type=&quot;3&quot; unique_id=&quot;10033&quot;&gt;&lt;property id=&quot;20148&quot; value=&quot;5&quot;/&gt;&lt;property id=&quot;20300&quot; value=&quot;Slide 29 - &amp;quot;Opportunities for Teacher input in assessment enhancement – &amp;#x0D;&amp;#x0A;Tier II State activities&amp;#x0D;&amp;#x0A;&amp;quot;&quot;/&gt;&lt;property id=&quot;20307&quot; value=&quot;366&quot;/&gt;&lt;/object&gt;&lt;object type=&quot;3&quot; unique_id=&quot;10034&quot;&gt;&lt;property id=&quot;20148&quot; value=&quot;5&quot;/&gt;&lt;property id=&quot;20300&quot; value=&quot;Slide 30 - &amp;quot;Assessment Enhancement Timeline &amp;quot;&quot;/&gt;&lt;property id=&quot;20307&quot; value=&quot;288&quot;/&gt;&lt;/object&gt;&lt;object type=&quot;3&quot; unique_id=&quot;10035&quot;&gt;&lt;property id=&quot;20148&quot; value=&quot;5&quot;/&gt;&lt;property id=&quot;20300&quot; value=&quot;Slide 31 - &amp;quot;K-3 Formative Assessment Enhancement Cognitive Lab&amp;quot;&quot;/&gt;&lt;property id=&quot;20307&quot; value=&quot;365&quot;/&gt;&lt;/object&gt;&lt;object type=&quot;3&quot; unique_id=&quot;10036&quot;&gt;&lt;property id=&quot;20148&quot; value=&quot;5&quot;/&gt;&lt;property id=&quot;20300&quot; value=&quot;Slide 32 - &amp;quot;K-3 Formative Assessment Enhancement Pilot&amp;quot;&quot;/&gt;&lt;property id=&quot;20307&quot; value=&quot;297&quot;/&gt;&lt;/object&gt;&lt;object type=&quot;3&quot; unique_id=&quot;10037&quot;&gt;&lt;property id=&quot;20148&quot; value=&quot;5&quot;/&gt;&lt;property id=&quot;20300&quot; value=&quot;Slide 33 - &amp;quot;K-3 Formative Assessment Enhancement Field Test&amp;quot;&quot;/&gt;&lt;property id=&quot;20307&quot; value=&quot;303&quot;/&gt;&lt;/object&gt;&lt;object type=&quot;3&quot; unique_id=&quot;10038&quot;&gt;&lt;property id=&quot;20148&quot; value=&quot;5&quot;/&gt;&lt;property id=&quot;20300&quot; value=&quot;Slide 35 - &amp;quot;Components of the assessment&amp;#x0D;&amp;#x0A;&amp;quot;&quot;/&gt;&lt;property id=&quot;20307&quot; value=&quot;353&quot;/&gt;&lt;/object&gt;&lt;object type=&quot;3&quot; unique_id=&quot;10040&quot;&gt;&lt;property id=&quot;20148&quot; value=&quot;5&quot;/&gt;&lt;property id=&quot;20300&quot; value=&quot;Slide 24 - &amp;quot;What the K-3 Formative Assessment is NOT?&amp;quot;&quot;/&gt;&lt;property id=&quot;20307&quot; value=&quot;355&quot;/&gt;&lt;/object&gt;&lt;object type=&quot;3&quot; unique_id=&quot;10041&quot;&gt;&lt;property id=&quot;20148&quot; value=&quot;5&quot;/&gt;&lt;property id=&quot;20300&quot; value=&quot;Slide 36 - &amp;quot;Features of the K-3 Formative Assessment&amp;quot;&quot;/&gt;&lt;property id=&quot;20307&quot; value=&quot;350&quot;/&gt;&lt;/object&gt;&lt;object type=&quot;3&quot; unique_id=&quot;10043&quot;&gt;&lt;property id=&quot;20148&quot; value=&quot;5&quot;/&gt;&lt;property id=&quot;20300&quot; value=&quot;Slide 38 - &amp;quot;Domains Are Made up of Constructs&amp;quot;&quot;/&gt;&lt;property id=&quot;20307&quot; value=&quot;319&quot;/&gt;&lt;/object&gt;&lt;object type=&quot;3&quot; unique_id=&quot;10044&quot;&gt;&lt;property id=&quot;20148&quot; value=&quot;5&quot;/&gt;&lt;property id=&quot;20300&quot; value=&quot;Slide 39 - &amp;quot;Domains and Constructs in the&amp;#x0D;&amp;#x0A;K-3 Formative Assessment (Thus Far)&amp;quot;&quot;/&gt;&lt;property id=&quot;20307&quot; value=&quot;383&quot;/&gt;&lt;/object&gt;&lt;object type=&quot;3&quot; unique_id=&quot;10045&quot;&gt;&lt;property id=&quot;20148&quot; value=&quot;5&quot;/&gt;&lt;property id=&quot;20300&quot; value=&quot;Slide 40 - &amp;quot;Components of the Assessment&amp;quot;&quot;/&gt;&lt;property id=&quot;20307&quot; value=&quot;343&quot;/&gt;&lt;/object&gt;&lt;object type=&quot;3&quot; unique_id=&quot;10046&quot;&gt;&lt;property id=&quot;20148&quot; value=&quot;5&quot;/&gt;&lt;property id=&quot;20300&quot; value=&quot;Slide 41 - &amp;quot;Components of the Assessment&amp;quot;&quot;/&gt;&lt;property id=&quot;20307&quot; value=&quot;395&quot;/&gt;&lt;/object&gt;&lt;object type=&quot;3&quot; unique_id=&quot;10047&quot;&gt;&lt;property id=&quot;20148&quot; value=&quot;5&quot;/&gt;&lt;property id=&quot;20300&quot; value=&quot;Slide 42 - &amp;quot;What is a Construct Progression?&amp;quot;&quot;/&gt;&lt;property id=&quot;20307&quot; value=&quot;392&quot;/&gt;&lt;/object&gt;&lt;object type=&quot;3&quot; unique_id=&quot;10048&quot;&gt;&lt;property id=&quot;20148&quot; value=&quot;5&quot;/&gt;&lt;property id=&quot;20300&quot; value=&quot;Slide 43 - &amp;quot;Construct progressions have 3 parts&amp;quot;&quot;/&gt;&lt;property id=&quot;20307&quot; value=&quot;307&quot;/&gt;&lt;/object&gt;&lt;object type=&quot;3&quot; unique_id=&quot;10053&quot;&gt;&lt;property id=&quot;20148&quot; value=&quot;5&quot;/&gt;&lt;property id=&quot;20300&quot; value=&quot;Slide 49 - &amp;quot;Construct Progressions – Take Aways&amp;quot;&quot;/&gt;&lt;property id=&quot;20307&quot; value=&quot;371&quot;/&gt;&lt;/object&gt;&lt;object type=&quot;3&quot; unique_id=&quot;10054&quot;&gt;&lt;property id=&quot;20148&quot; value=&quot;5&quot;/&gt;&lt;property id=&quot;20300&quot; value=&quot;Slide 45 - &amp;quot;Health and Physical Development: Fine Motor – Grip &amp;amp; Manipulation&amp;quot;&quot;/&gt;&lt;property id=&quot;20307&quot; value=&quot;404&quot;/&gt;&lt;/object&gt;&lt;object type=&quot;3&quot; unique_id=&quot;10055&quot;&gt;&lt;property id=&quot;20148&quot; value=&quot;5&quot;/&gt;&lt;property id=&quot;20300&quot; value=&quot;Slide 46 - &amp;quot;What’s the Sequence?&amp;quot;&quot;/&gt;&lt;property id=&quot;20307&quot; value=&quot;402&quot;/&gt;&lt;/object&gt;&lt;object type=&quot;3&quot; unique_id=&quot;10057&quot;&gt;&lt;property id=&quot;20148&quot; value=&quot;5&quot;/&gt;&lt;property id=&quot;20300&quot; value=&quot;Slide 50 - &amp;quot;Components of the Assessment&amp;quot;&quot;/&gt;&lt;property id=&quot;20307&quot; value=&quot;396&quot;/&gt;&lt;/object&gt;&lt;object type=&quot;3&quot; unique_id=&quot;10058&quot;&gt;&lt;property id=&quot;20148&quot; value=&quot;5&quot;/&gt;&lt;property id=&quot;20300&quot; value=&quot;Slide 51 - &amp;quot;What is an Assessment Mean?&amp;quot;&quot;/&gt;&lt;property id=&quot;20307&quot; value=&quot;345&quot;/&gt;&lt;/object&gt;&lt;object type=&quot;3&quot; unique_id=&quot;10060&quot;&gt;&lt;property id=&quot;20148&quot; value=&quot;5&quot;/&gt;&lt;property id=&quot;20300&quot; value=&quot;Slide 55 - &amp;quot;Assessment Means: Observations&amp;quot;&quot;/&gt;&lt;property id=&quot;20307&quot; value=&quot;401&quot;/&gt;&lt;/object&gt;&lt;object type=&quot;3&quot; unique_id=&quot;10061&quot;&gt;&lt;property id=&quot;20148&quot; value=&quot;5&quot;/&gt;&lt;property id=&quot;20300&quot; value=&quot;Slide 57 - &amp;quot;Fine Motor: Grip &amp;amp; Manipulation Assessment Mean:  Observation&amp;quot;&quot;/&gt;&lt;property id=&quot;20307&quot; value=&quot;405&quot;/&gt;&lt;/object&gt;&lt;object type=&quot;3&quot; unique_id=&quot;10062&quot;&gt;&lt;property id=&quot;20148&quot; value=&quot;5&quot;/&gt;&lt;property id=&quot;20300&quot; value=&quot;Slide 58 - &amp;quot;Assessment Means: Situations&amp;quot;&quot;/&gt;&lt;property id=&quot;20307&quot; value=&quot;310&quot;/&gt;&lt;/object&gt;&lt;object type=&quot;3&quot; unique_id=&quot;10063&quot;&gt;&lt;property id=&quot;20148&quot; value=&quot;5&quot;/&gt;&lt;property id=&quot;20300&quot; value=&quot;Slide 59 - &amp;quot;Fine Motor: Grip &amp;amp; Manipulation&amp;#x0D;&amp;#x0A;Assessment Mean: Situation&amp;quot;&quot;/&gt;&lt;property id=&quot;20307&quot; value=&quot;406&quot;/&gt;&lt;/object&gt;&lt;object type=&quot;3&quot; unique_id=&quot;10064&quot;&gt;&lt;property id=&quot;20148&quot; value=&quot;5&quot;/&gt;&lt;property id=&quot;20300&quot; value=&quot;Slide 61 - &amp;quot;Thinking about Observing Grip &amp;amp; Manipulation&amp;quot;&quot;/&gt;&lt;property id=&quot;20307&quot; value=&quot;373&quot;/&gt;&lt;/object&gt;&lt;object type=&quot;3&quot; unique_id=&quot;10065&quot;&gt;&lt;property id=&quot;20148&quot; value=&quot;5&quot;/&gt;&lt;property id=&quot;20300&quot; value=&quot;Slide 53 - &amp;quot;Assessment Means&amp;quot;&quot;/&gt;&lt;property id=&quot;20307&quot; value=&quot;358&quot;/&gt;&lt;/object&gt;&lt;object type=&quot;3&quot; unique_id=&quot;10066&quot;&gt;&lt;property id=&quot;20148&quot; value=&quot;5&quot;/&gt;&lt;property id=&quot;20300&quot; value=&quot;Slide 60 - &amp;quot;Assessment Means: Tasks&amp;quot;&quot;/&gt;&lt;property id=&quot;20307&quot; value=&quot;356&quot;/&gt;&lt;/object&gt;&lt;object type=&quot;3&quot; unique_id=&quot;10067&quot;&gt;&lt;property id=&quot;20148&quot; value=&quot;5&quot;/&gt;&lt;property id=&quot;20300&quot; value=&quot;Slide 34 - &amp;quot;**BREAK**&amp;quot;&quot;/&gt;&lt;property id=&quot;20307&quot; value=&quot;407&quot;/&gt;&lt;/object&gt;&lt;object type=&quot;3&quot; unique_id=&quot;10068&quot;&gt;&lt;property id=&quot;20148&quot; value=&quot;5&quot;/&gt;&lt;property id=&quot;20300&quot; value=&quot;Slide 67 - &amp;quot;Cognitive Lab “rolling” process&amp;quot;&quot;/&gt;&lt;property id=&quot;20307&quot; value=&quot;359&quot;/&gt;&lt;/object&gt;&lt;object type=&quot;3&quot; unique_id=&quot;10069&quot;&gt;&lt;property id=&quot;20148&quot; value=&quot;5&quot;/&gt;&lt;property id=&quot;20300&quot; value=&quot;Slide 68 - &amp;quot;What is a “Cognitive Lab”?&amp;quot;&quot;/&gt;&lt;property id=&quot;20307&quot; value=&quot;304&quot;/&gt;&lt;/object&gt;&lt;object type=&quot;3&quot; unique_id=&quot;10070&quot;&gt;&lt;property id=&quot;20148&quot; value=&quot;5&quot;/&gt;&lt;property id=&quot;20300&quot; value=&quot;Slide 69 - &amp;quot;What we are asking you to do:&amp;quot;&quot;/&gt;&lt;property id=&quot;20307&quot; value=&quot;362&quot;/&gt;&lt;/object&gt;&lt;object type=&quot;3&quot; unique_id=&quot;10071&quot;&gt;&lt;property id=&quot;20148&quot; value=&quot;5&quot;/&gt;&lt;property id=&quot;20300&quot; value=&quot;Slide 72 - &amp;quot;Cognitive Lab Process for Each Construct&amp;quot;&quot;/&gt;&lt;property id=&quot;20307&quot; value=&quot;408&quot;/&gt;&lt;/object&gt;&lt;object type=&quot;3&quot; unique_id=&quot;10072&quot;&gt;&lt;property id=&quot;20148&quot; value=&quot;5&quot;/&gt;&lt;property id=&quot;20300&quot; value=&quot;Slide 73 - &amp;quot;Practicing with Grip &amp;amp; Manipulation&amp;#x0D;&amp;#x0A;&amp;quot;&quot;/&gt;&lt;property id=&quot;20307&quot; value=&quot;409&quot;/&gt;&lt;/object&gt;&lt;object type=&quot;3&quot; unique_id=&quot;10073&quot;&gt;&lt;property id=&quot;20148&quot; value=&quot;5&quot;/&gt;&lt;property id=&quot;20300&quot; value=&quot;Slide 74 - &amp;quot;“Cognitive Lab” Process: &amp;#x0D;&amp;#x0A;Hands-on Activity Discussion &amp;quot;&quot;/&gt;&lt;property id=&quot;20307&quot; value=&quot;410&quot;/&gt;&lt;/object&gt;&lt;object type=&quot;3&quot; unique_id=&quot;10074&quot;&gt;&lt;property id=&quot;20148&quot; value=&quot;5&quot;/&gt;&lt;property id=&quot;20300&quot; value=&quot;Slide 75 - &amp;quot;What Will We Be Asking You:  &amp;#x0D;&amp;#x0A;Examples of Questions&amp;quot;&quot;/&gt;&lt;property id=&quot;20307&quot; value=&quot;318&quot;/&gt;&lt;/object&gt;&lt;object type=&quot;3&quot; unique_id=&quot;10075&quot;&gt;&lt;property id=&quot;20148&quot; value=&quot;5&quot;/&gt;&lt;property id=&quot;20300&quot; value=&quot;Slide 76&quot;/&gt;&lt;property id=&quot;20307&quot; value=&quot;360&quot;/&gt;&lt;/object&gt;&lt;object type=&quot;3&quot; unique_id=&quot;10077&quot;&gt;&lt;property id=&quot;20148&quot; value=&quot;5&quot;/&gt;&lt;property id=&quot;20300&quot; value=&quot;Slide 77 - &amp;quot;Additional Support for “Cognitive Lab” Process&amp;quot;&quot;/&gt;&lt;property id=&quot;20307&quot; value=&quot;321&quot;/&gt;&lt;/object&gt;&lt;object type=&quot;3&quot; unique_id=&quot;10078&quot;&gt;&lt;property id=&quot;20148&quot; value=&quot;5&quot;/&gt;&lt;property id=&quot;20300&quot; value=&quot;Slide 78 - &amp;quot;Feedback about “Cognitive Lab” Process&amp;quot;&quot;/&gt;&lt;property id=&quot;20307&quot; value=&quot;322&quot;/&gt;&lt;/object&gt;&lt;object type=&quot;3&quot; unique_id=&quot;10080&quot;&gt;&lt;property id=&quot;20148&quot; value=&quot;5&quot;/&gt;&lt;property id=&quot;20300&quot; value=&quot;Slide 79 - &amp;quot;Questions?&amp;#x0D;&amp;#x0A;&amp;quot;&quot;/&gt;&lt;property id=&quot;20307&quot; value=&quot;369&quot;/&gt;&lt;/object&gt;&lt;object type=&quot;3&quot; unique_id=&quot;10800&quot;&gt;&lt;property id=&quot;20148&quot; value=&quot;5&quot;/&gt;&lt;property id=&quot;20300&quot; value=&quot;Slide 10 - &amp;quot;Why assess children at entry to Kindergarten?&amp;quot;&quot;/&gt;&lt;property id=&quot;20307&quot; value=&quot;417&quot;/&gt;&lt;/object&gt;&lt;object type=&quot;3&quot; unique_id=&quot;11041&quot;&gt;&lt;property id=&quot;20148&quot; value=&quot;5&quot;/&gt;&lt;property id=&quot;20300&quot; value=&quot;Slide 11 - &amp;quot;Inequality at the Starting Gate&amp;quot;&quot;/&gt;&lt;property id=&quot;20307&quot; value=&quot;418&quot;/&gt;&lt;/object&gt;&lt;object type=&quot;3&quot; unique_id=&quot;11366&quot;&gt;&lt;property id=&quot;20148&quot; value=&quot;5&quot;/&gt;&lt;property id=&quot;20300&quot; value=&quot;Slide 12 - &amp;quot;Where are children in Maine when they start kindergarten?&amp;quot;&quot;/&gt;&lt;property id=&quot;20307&quot; value=&quot;421&quot;/&gt;&lt;/object&gt;&lt;object type=&quot;3&quot; unique_id=&quot;11367&quot;&gt;&lt;property id=&quot;20148&quot; value=&quot;5&quot;/&gt;&lt;property id=&quot;20300&quot; value=&quot;Slide 13 - &amp;quot;Assessing School “Readiness”&amp;quot;&quot;/&gt;&lt;property id=&quot;20307&quot; value=&quot;422&quot;/&gt;&lt;/object&gt;&lt;object type=&quot;3&quot; unique_id=&quot;11880&quot;&gt;&lt;property id=&quot;20148&quot; value=&quot;5&quot;/&gt;&lt;property id=&quot;20300&quot; value=&quot;Slide 14 - &amp;quot;Why should teachers want to assess?&amp;quot;&quot;/&gt;&lt;property id=&quot;20307&quot; value=&quot;423&quot;/&gt;&lt;/object&gt;&lt;object type=&quot;3&quot; unique_id=&quot;11881&quot;&gt;&lt;property id=&quot;20148&quot; value=&quot;5&quot;/&gt;&lt;property id=&quot;20300&quot; value=&quot;Slide 15 - &amp;quot;Let’s pretend…&amp;quot;&quot;/&gt;&lt;property id=&quot;20307&quot; value=&quot;424&quot;/&gt;&lt;/object&gt;&lt;object type=&quot;3&quot; unique_id=&quot;11882&quot;&gt;&lt;property id=&quot;20148&quot; value=&quot;5&quot;/&gt;&lt;property id=&quot;20300&quot; value=&quot;Slide 16&quot;/&gt;&lt;property id=&quot;20307&quot; value=&quot;425&quot;/&gt;&lt;/object&gt;&lt;object type=&quot;3&quot; unique_id=&quot;12566&quot;&gt;&lt;property id=&quot;20148&quot; value=&quot;5&quot;/&gt;&lt;property id=&quot;20300&quot; value=&quot;Slide 44 - &amp;quot;Example of a Construct Progression       Language and Communication: Book Orientation&amp;quot;&quot;/&gt;&lt;property id=&quot;20307&quot; value=&quot;430&quot;/&gt;&lt;/object&gt;&lt;object type=&quot;3&quot; unique_id=&quot;12567&quot;&gt;&lt;property id=&quot;20148&quot; value=&quot;5&quot;/&gt;&lt;property id=&quot;20300&quot; value=&quot;Slide 47 - &amp;quot;Construct Progression Activity - Discussion&amp;quot;&quot;/&gt;&lt;property id=&quot;20307&quot; value=&quot;428&quot;/&gt;&lt;/object&gt;&lt;object type=&quot;3&quot; unique_id=&quot;12568&quot;&gt;&lt;property id=&quot;20148&quot; value=&quot;5&quot;/&gt;&lt;property id=&quot;20300&quot; value=&quot;Slide 48 - &amp;quot;Construct Progression and Performance Descriptors for Fine Motor: Grip &amp;amp; Manipulation&amp;quot;&quot;/&gt;&lt;property id=&quot;20307&quot; value=&quot;431&quot;/&gt;&lt;/object&gt;&lt;object type=&quot;3&quot; unique_id=&quot;12569&quot;&gt;&lt;property id=&quot;20148&quot; value=&quot;5&quot;/&gt;&lt;property id=&quot;20300&quot; value=&quot;Slide 56 - &amp;quot;Assessment Means: Observations&amp;quot;&quot;/&gt;&lt;property id=&quot;20307&quot; value=&quot;429&quot;/&gt;&lt;/object&gt;&lt;object type=&quot;3&quot; unique_id=&quot;12570&quot;&gt;&lt;property id=&quot;20148&quot; value=&quot;5&quot;/&gt;&lt;property id=&quot;20300&quot; value=&quot;Slide 62 - &amp;quot;Recording and Documenting&amp;quot;&quot;/&gt;&lt;property id=&quot;20307&quot; value=&quot;432&quot;/&gt;&lt;/object&gt;&lt;object type=&quot;3&quot; unique_id=&quot;12571&quot;&gt;&lt;property id=&quot;20148&quot; value=&quot;5&quot;/&gt;&lt;property id=&quot;20300&quot; value=&quot;Slide 63 - &amp;quot;Fine Motor: Grip &amp;amp; Manipulation Documentation Forms &amp;quot;&quot;/&gt;&lt;property id=&quot;20307&quot; value=&quot;433&quot;/&gt;&lt;/object&gt;&lt;object type=&quot;3&quot; unique_id=&quot;12572&quot;&gt;&lt;property id=&quot;20148&quot; value=&quot;5&quot;/&gt;&lt;property id=&quot;20300&quot; value=&quot;Slide 70 - &amp;quot;Trying out the constructs&amp;quot;&quot;/&gt;&lt;property id=&quot;20307&quot; value=&quot;426&quot;/&gt;&lt;/object&gt;&lt;object type=&quot;3&quot; unique_id=&quot;12573&quot;&gt;&lt;property id=&quot;20148&quot; value=&quot;5&quot;/&gt;&lt;property id=&quot;20300&quot; value=&quot;Slide 71 - &amp;quot;Process for additional constructs &amp;quot;&quot;/&gt;&lt;property id=&quot;20307&quot; value=&quot;427&quot;/&gt;&lt;/object&gt;&lt;object type=&quot;3&quot; unique_id=&quot;16741&quot;&gt;&lt;property id=&quot;20148&quot; value=&quot;5&quot;/&gt;&lt;property id=&quot;20300&quot; value=&quot;Slide 64 - &amp;quot;Instructions for Recording and Documenting&amp;quot;&quot;/&gt;&lt;property id=&quot;20307&quot; value=&quot;435&quot;/&gt;&lt;/object&gt;&lt;object type=&quot;3&quot; unique_id=&quot;16742&quot;&gt;&lt;property id=&quot;20148&quot; value=&quot;5&quot;/&gt;&lt;property id=&quot;20300&quot; value=&quot;Slide 66 - &amp;quot;Not talking about this today but…&amp;quot;&quot;/&gt;&lt;property id=&quot;20307&quot; value=&quot;436&quot;/&gt;&lt;/object&gt;&lt;object type=&quot;3&quot; unique_id=&quot;16995&quot;&gt;&lt;property id=&quot;20148&quot; value=&quot;5&quot;/&gt;&lt;property id=&quot;20300&quot; value=&quot;Slide 65 - &amp;quot;How much evidence to document?&amp;quot;&quot;/&gt;&lt;property id=&quot;20307&quot; value=&quot;437&quot;/&gt;&lt;/object&gt;&lt;/object&gt;&lt;/object&gt;&lt;/database&gt;"/>
  <p:tag name="SECTOMILLISECCONVERTED" val="1"/>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3-FA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3-FAC" id="{DE06A1BB-5B5F-4F7A-B3B4-4B9D1D99FDE5}" vid="{0703CEAF-5F63-40D4-971E-E0B8C03CA7E8}"/>
    </a:ext>
  </a:extLst>
</a:theme>
</file>

<file path=ppt/theme/theme3.xml><?xml version="1.0" encoding="utf-8"?>
<a:theme xmlns:a="http://schemas.openxmlformats.org/drawingml/2006/main" name="2_K3-FAC">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3-FAC" id="{DE06A1BB-5B5F-4F7A-B3B4-4B9D1D99FDE5}" vid="{0703CEAF-5F63-40D4-971E-E0B8C03CA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2019-08-27T07:00:00+00:00</Remediation_x0020_Date>
    <Estimated_x0020_Creation_x0020_Date xmlns="826a7eb6-1fc1-4229-aedf-6a10bdcdc31e" xsi:nil="true"/>
    <Priority xmlns="826a7eb6-1fc1-4229-aedf-6a10bdcdc31e">New</Prior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DC1B2B-48BA-4785-A0F6-1E39534EF6FB}"/>
</file>

<file path=customXml/itemProps2.xml><?xml version="1.0" encoding="utf-8"?>
<ds:datastoreItem xmlns:ds="http://schemas.openxmlformats.org/officeDocument/2006/customXml" ds:itemID="{4BA3C7DA-757A-4CCF-993B-1FE43078EA89}"/>
</file>

<file path=customXml/itemProps3.xml><?xml version="1.0" encoding="utf-8"?>
<ds:datastoreItem xmlns:ds="http://schemas.openxmlformats.org/officeDocument/2006/customXml" ds:itemID="{62ECA73E-8CC5-4C56-B04A-0275185C8C5B}"/>
</file>

<file path=docProps/app.xml><?xml version="1.0" encoding="utf-8"?>
<Properties xmlns="http://schemas.openxmlformats.org/officeDocument/2006/extended-properties" xmlns:vt="http://schemas.openxmlformats.org/officeDocument/2006/docPropsVTypes">
  <TotalTime>60967</TotalTime>
  <Words>4686</Words>
  <Application>Microsoft Macintosh PowerPoint</Application>
  <PresentationFormat>On-screen Show (4:3)</PresentationFormat>
  <Paragraphs>522</Paragraphs>
  <Slides>45</Slides>
  <Notes>45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45</vt:i4>
      </vt:variant>
    </vt:vector>
  </HeadingPairs>
  <TitlesOfParts>
    <vt:vector size="56" baseType="lpstr">
      <vt:lpstr>ＭＳ Ｐゴシック</vt:lpstr>
      <vt:lpstr>Arial</vt:lpstr>
      <vt:lpstr>Calibri</vt:lpstr>
      <vt:lpstr>Garamond</vt:lpstr>
      <vt:lpstr>LiberationSans</vt:lpstr>
      <vt:lpstr>Times New Roman</vt:lpstr>
      <vt:lpstr>Verdana</vt:lpstr>
      <vt:lpstr>Wingdings</vt:lpstr>
      <vt:lpstr>Office Theme</vt:lpstr>
      <vt:lpstr>K3-FAC</vt:lpstr>
      <vt:lpstr>2_K3-FAC</vt:lpstr>
      <vt:lpstr>K-3 Formative Assessment Administrator Training</vt:lpstr>
      <vt:lpstr>Leadership</vt:lpstr>
      <vt:lpstr>Agenda</vt:lpstr>
      <vt:lpstr>Let’s Reflect</vt:lpstr>
      <vt:lpstr>What Research Tells Us</vt:lpstr>
      <vt:lpstr>What Research Tells Us</vt:lpstr>
      <vt:lpstr>What Research Tells US</vt:lpstr>
      <vt:lpstr>Why Should Teachers Want to Assess?</vt:lpstr>
      <vt:lpstr>Why Should Teachers Want to Assess?</vt:lpstr>
      <vt:lpstr>Different Types of Assessment</vt:lpstr>
      <vt:lpstr>Formative Assessment</vt:lpstr>
      <vt:lpstr>Formative Assessment Process</vt:lpstr>
      <vt:lpstr>What the K-3 Formative Assessment Process is NOT</vt:lpstr>
      <vt:lpstr>What the K-3 Formative Assessment Process is NOT</vt:lpstr>
      <vt:lpstr>K-3 Formative Assessment Process</vt:lpstr>
      <vt:lpstr>Key Points </vt:lpstr>
      <vt:lpstr>Key Point #1: K-3 Formative Assessment Process focuses on the whole child</vt:lpstr>
      <vt:lpstr>Key Point #1: K-3 Formative Assessment Process focuses on the whole child.</vt:lpstr>
      <vt:lpstr>Key Point #2: The assessment process is based on construct progressions.</vt:lpstr>
      <vt:lpstr>Key Point #3: This assessment process occurs during instruction.</vt:lpstr>
      <vt:lpstr>Key Point #4: A teacher can use a variety of strategies to collect evidence.</vt:lpstr>
      <vt:lpstr>Key Point #5: What is learned is used to guide instruction &amp; learning.</vt:lpstr>
      <vt:lpstr>Key Point #6: This process is simplified through technology.</vt:lpstr>
      <vt:lpstr>In Summary</vt:lpstr>
      <vt:lpstr>Norris Parker, Principal</vt:lpstr>
      <vt:lpstr>Jamie Gray, First Grade Teacher</vt:lpstr>
      <vt:lpstr>Susan Choplin, Kindergarten Teacher</vt:lpstr>
      <vt:lpstr>Jordan Krause, Principal</vt:lpstr>
      <vt:lpstr>Let’s Reflect</vt:lpstr>
      <vt:lpstr>A Closer Look </vt:lpstr>
      <vt:lpstr>Assessment Components</vt:lpstr>
      <vt:lpstr>Assessment Components</vt:lpstr>
      <vt:lpstr>What is a Construct Progression?</vt:lpstr>
      <vt:lpstr>Domains and Constructs</vt:lpstr>
      <vt:lpstr>Construct Progression Example</vt:lpstr>
      <vt:lpstr>Examples of Skill Levels on a Progression</vt:lpstr>
      <vt:lpstr>Let’s Examine</vt:lpstr>
      <vt:lpstr>Assessment Components</vt:lpstr>
      <vt:lpstr>What is an Assessment Means?</vt:lpstr>
      <vt:lpstr>What is an Assessment Means?</vt:lpstr>
      <vt:lpstr>The Classroom Environment</vt:lpstr>
      <vt:lpstr>Let’s Reflect</vt:lpstr>
      <vt:lpstr>In Summary </vt:lpstr>
      <vt:lpstr>It’s All About…</vt:lpstr>
      <vt:lpstr>In Summary</vt:lpstr>
    </vt:vector>
  </TitlesOfParts>
  <Company>Hewlett-Packard Company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Aurelie Nsoki</dc:creator>
  <cp:lastModifiedBy>DALTON Holly - ODE</cp:lastModifiedBy>
  <cp:revision>979</cp:revision>
  <cp:lastPrinted>2015-03-04T05:54:50Z</cp:lastPrinted>
  <dcterms:created xsi:type="dcterms:W3CDTF">2014-03-20T15:49:15Z</dcterms:created>
  <dcterms:modified xsi:type="dcterms:W3CDTF">2019-08-06T21:31:06Z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648CBF3A-3C96-48F1-A383-0F4706A08388</vt:lpwstr>
  </property>
  <property fmtid="{D5CDD505-2E9C-101B-9397-08002B2CF9AE}" pid="3" name="ArticulatePath">
    <vt:lpwstr>K3 Formative Assessment Pilot Training_ADMIN Training_8.6.15</vt:lpwstr>
  </property>
  <property fmtid="{D5CDD505-2E9C-101B-9397-08002B2CF9AE}" pid="4" name="ContentTypeId">
    <vt:lpwstr>0x010100ACE426A0BE1DCD4282029129806F0353</vt:lpwstr>
  </property>
</Properties>
</file>