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41"/>
  </p:notesMasterIdLst>
  <p:sldIdLst>
    <p:sldId id="260"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7" r:id="rId36"/>
    <p:sldId id="333" r:id="rId37"/>
    <p:sldId id="334" r:id="rId38"/>
    <p:sldId id="335" r:id="rId39"/>
    <p:sldId id="336" r:id="rId4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6144" autoAdjust="0"/>
  </p:normalViewPr>
  <p:slideViewPr>
    <p:cSldViewPr snapToGrid="0">
      <p:cViewPr varScale="1">
        <p:scale>
          <a:sx n="55" d="100"/>
          <a:sy n="55" d="100"/>
        </p:scale>
        <p:origin x="1704" y="60"/>
      </p:cViewPr>
      <p:guideLst>
        <p:guide orient="horz" pos="2160"/>
        <p:guide pos="2880"/>
      </p:guideLst>
    </p:cSldViewPr>
  </p:slideViewPr>
  <p:notesTextViewPr>
    <p:cViewPr>
      <p:scale>
        <a:sx n="1" d="1"/>
        <a:sy n="1" d="1"/>
      </p:scale>
      <p:origin x="0" y="0"/>
    </p:cViewPr>
  </p:notesTextViewPr>
  <p:notesViewPr>
    <p:cSldViewPr snapToGrid="0">
      <p:cViewPr varScale="1">
        <p:scale>
          <a:sx n="76" d="100"/>
          <a:sy n="76" d="100"/>
        </p:scale>
        <p:origin x="-2004"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F14D7-86BD-4190-91C4-2202ECD918D2}"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0C26DF6-8556-4CF6-BA85-F71860FEB754}">
      <dgm:prSet phldrT="[Text]"/>
      <dgm:spPr/>
      <dgm:t>
        <a:bodyPr/>
        <a:lstStyle/>
        <a:p>
          <a:r>
            <a:rPr lang="en-US" dirty="0" smtClean="0"/>
            <a:t>Making Sense of the Task</a:t>
          </a:r>
          <a:endParaRPr lang="en-US" dirty="0"/>
        </a:p>
      </dgm:t>
    </dgm:pt>
    <dgm:pt modelId="{5064128E-CA80-45AA-B927-26D63B0A75F6}" type="parTrans" cxnId="{07CA756F-0973-40EE-B12D-F7385EF9C05B}">
      <dgm:prSet/>
      <dgm:spPr/>
      <dgm:t>
        <a:bodyPr/>
        <a:lstStyle/>
        <a:p>
          <a:endParaRPr lang="en-US"/>
        </a:p>
      </dgm:t>
    </dgm:pt>
    <dgm:pt modelId="{405D7E3B-A3BE-45DF-BED0-47EE1F80AC14}" type="sibTrans" cxnId="{07CA756F-0973-40EE-B12D-F7385EF9C05B}">
      <dgm:prSet/>
      <dgm:spPr/>
      <dgm:t>
        <a:bodyPr/>
        <a:lstStyle/>
        <a:p>
          <a:endParaRPr lang="en-US"/>
        </a:p>
      </dgm:t>
    </dgm:pt>
    <dgm:pt modelId="{68204903-0C75-4024-95A4-5F30E5352F33}">
      <dgm:prSet phldrT="[Text]"/>
      <dgm:spPr/>
      <dgm:t>
        <a:bodyPr/>
        <a:lstStyle/>
        <a:p>
          <a:r>
            <a:rPr lang="en-US" dirty="0" smtClean="0"/>
            <a:t>Representing and Solving the Task</a:t>
          </a:r>
          <a:endParaRPr lang="en-US" dirty="0"/>
        </a:p>
      </dgm:t>
    </dgm:pt>
    <dgm:pt modelId="{92DFEEF0-7C3C-46BF-9C55-C3816B7E9683}" type="parTrans" cxnId="{CD126A98-1D42-41B3-BBF3-BA5E2126863E}">
      <dgm:prSet/>
      <dgm:spPr/>
      <dgm:t>
        <a:bodyPr/>
        <a:lstStyle/>
        <a:p>
          <a:endParaRPr lang="en-US"/>
        </a:p>
      </dgm:t>
    </dgm:pt>
    <dgm:pt modelId="{08EC8040-A624-4123-88A8-40B39CF07393}" type="sibTrans" cxnId="{CD126A98-1D42-41B3-BBF3-BA5E2126863E}">
      <dgm:prSet/>
      <dgm:spPr/>
      <dgm:t>
        <a:bodyPr/>
        <a:lstStyle/>
        <a:p>
          <a:endParaRPr lang="en-US"/>
        </a:p>
      </dgm:t>
    </dgm:pt>
    <dgm:pt modelId="{7D1B2BA0-0121-4AE2-B97B-C7BCC07E2135}">
      <dgm:prSet phldrT="[Text]"/>
      <dgm:spPr/>
      <dgm:t>
        <a:bodyPr/>
        <a:lstStyle/>
        <a:p>
          <a:r>
            <a:rPr lang="en-US" dirty="0" smtClean="0"/>
            <a:t>Communicating Reasoning</a:t>
          </a:r>
          <a:endParaRPr lang="en-US" dirty="0"/>
        </a:p>
      </dgm:t>
    </dgm:pt>
    <dgm:pt modelId="{198975DA-338D-4F26-B9BF-D0C939A7C3C6}" type="parTrans" cxnId="{47CC3435-AA62-4921-9DE7-C3232B16C579}">
      <dgm:prSet/>
      <dgm:spPr/>
      <dgm:t>
        <a:bodyPr/>
        <a:lstStyle/>
        <a:p>
          <a:endParaRPr lang="en-US"/>
        </a:p>
      </dgm:t>
    </dgm:pt>
    <dgm:pt modelId="{29EC5108-498B-4295-9E16-A73EB1F83E70}" type="sibTrans" cxnId="{47CC3435-AA62-4921-9DE7-C3232B16C579}">
      <dgm:prSet/>
      <dgm:spPr/>
      <dgm:t>
        <a:bodyPr/>
        <a:lstStyle/>
        <a:p>
          <a:endParaRPr lang="en-US"/>
        </a:p>
      </dgm:t>
    </dgm:pt>
    <dgm:pt modelId="{C5C9907D-9C57-41B4-BC70-35127A71106E}">
      <dgm:prSet phldrT="[Text]"/>
      <dgm:spPr/>
      <dgm:t>
        <a:bodyPr/>
        <a:lstStyle/>
        <a:p>
          <a:r>
            <a:rPr lang="en-US" dirty="0" smtClean="0"/>
            <a:t>Accuracy</a:t>
          </a:r>
          <a:endParaRPr lang="en-US" dirty="0"/>
        </a:p>
      </dgm:t>
    </dgm:pt>
    <dgm:pt modelId="{BEFC7965-A1B0-4279-9C4D-C55941264888}" type="parTrans" cxnId="{A32F299F-9962-48E3-85AD-6F7F2BE7F262}">
      <dgm:prSet/>
      <dgm:spPr/>
      <dgm:t>
        <a:bodyPr/>
        <a:lstStyle/>
        <a:p>
          <a:endParaRPr lang="en-US"/>
        </a:p>
      </dgm:t>
    </dgm:pt>
    <dgm:pt modelId="{4050FA02-8051-4015-9CE7-861A831DA156}" type="sibTrans" cxnId="{A32F299F-9962-48E3-85AD-6F7F2BE7F262}">
      <dgm:prSet/>
      <dgm:spPr/>
      <dgm:t>
        <a:bodyPr/>
        <a:lstStyle/>
        <a:p>
          <a:endParaRPr lang="en-US"/>
        </a:p>
      </dgm:t>
    </dgm:pt>
    <dgm:pt modelId="{73492709-46C5-4105-8B53-92964885AFDD}">
      <dgm:prSet phldrT="[Text]"/>
      <dgm:spPr/>
      <dgm:t>
        <a:bodyPr/>
        <a:lstStyle/>
        <a:p>
          <a:r>
            <a:rPr lang="en-US" dirty="0" smtClean="0"/>
            <a:t>Reflecting and Evaluating</a:t>
          </a:r>
          <a:endParaRPr lang="en-US" dirty="0"/>
        </a:p>
      </dgm:t>
    </dgm:pt>
    <dgm:pt modelId="{83B82680-7E06-464A-A84B-6ED16B90402D}" type="parTrans" cxnId="{2626FCC6-113A-4FDC-A74C-936E9D75CEDB}">
      <dgm:prSet/>
      <dgm:spPr/>
      <dgm:t>
        <a:bodyPr/>
        <a:lstStyle/>
        <a:p>
          <a:endParaRPr lang="en-US"/>
        </a:p>
      </dgm:t>
    </dgm:pt>
    <dgm:pt modelId="{90E11D05-2481-4E56-8F12-37D184A1834F}" type="sibTrans" cxnId="{2626FCC6-113A-4FDC-A74C-936E9D75CEDB}">
      <dgm:prSet/>
      <dgm:spPr/>
      <dgm:t>
        <a:bodyPr/>
        <a:lstStyle/>
        <a:p>
          <a:endParaRPr lang="en-US"/>
        </a:p>
      </dgm:t>
    </dgm:pt>
    <dgm:pt modelId="{71E23AE4-59E7-4494-A71F-727EEB091178}" type="pres">
      <dgm:prSet presAssocID="{C8BF14D7-86BD-4190-91C4-2202ECD918D2}" presName="linear" presStyleCnt="0">
        <dgm:presLayoutVars>
          <dgm:dir/>
          <dgm:animLvl val="lvl"/>
          <dgm:resizeHandles val="exact"/>
        </dgm:presLayoutVars>
      </dgm:prSet>
      <dgm:spPr/>
      <dgm:t>
        <a:bodyPr/>
        <a:lstStyle/>
        <a:p>
          <a:endParaRPr lang="en-US"/>
        </a:p>
      </dgm:t>
    </dgm:pt>
    <dgm:pt modelId="{EC8798C1-99EC-49F7-B9E1-C637CE30AD6D}" type="pres">
      <dgm:prSet presAssocID="{50C26DF6-8556-4CF6-BA85-F71860FEB754}" presName="parentLin" presStyleCnt="0"/>
      <dgm:spPr/>
      <dgm:t>
        <a:bodyPr/>
        <a:lstStyle/>
        <a:p>
          <a:endParaRPr lang="en-US"/>
        </a:p>
      </dgm:t>
    </dgm:pt>
    <dgm:pt modelId="{53127D06-6478-4051-B111-77378FA94B02}" type="pres">
      <dgm:prSet presAssocID="{50C26DF6-8556-4CF6-BA85-F71860FEB754}" presName="parentLeftMargin" presStyleLbl="node1" presStyleIdx="0" presStyleCnt="5"/>
      <dgm:spPr/>
      <dgm:t>
        <a:bodyPr/>
        <a:lstStyle/>
        <a:p>
          <a:endParaRPr lang="en-US"/>
        </a:p>
      </dgm:t>
    </dgm:pt>
    <dgm:pt modelId="{8939CDC9-329F-4CE5-9B37-391818027BF0}" type="pres">
      <dgm:prSet presAssocID="{50C26DF6-8556-4CF6-BA85-F71860FEB754}" presName="parentText" presStyleLbl="node1" presStyleIdx="0" presStyleCnt="5" custLinFactNeighborY="-9033">
        <dgm:presLayoutVars>
          <dgm:chMax val="0"/>
          <dgm:bulletEnabled val="1"/>
        </dgm:presLayoutVars>
      </dgm:prSet>
      <dgm:spPr/>
      <dgm:t>
        <a:bodyPr/>
        <a:lstStyle/>
        <a:p>
          <a:endParaRPr lang="en-US"/>
        </a:p>
      </dgm:t>
    </dgm:pt>
    <dgm:pt modelId="{AEA0ED43-64E8-45DB-BA6F-1C66E7456D25}" type="pres">
      <dgm:prSet presAssocID="{50C26DF6-8556-4CF6-BA85-F71860FEB754}" presName="negativeSpace" presStyleCnt="0"/>
      <dgm:spPr/>
      <dgm:t>
        <a:bodyPr/>
        <a:lstStyle/>
        <a:p>
          <a:endParaRPr lang="en-US"/>
        </a:p>
      </dgm:t>
    </dgm:pt>
    <dgm:pt modelId="{20152974-6D3A-422C-BFC1-E214A9A614DA}" type="pres">
      <dgm:prSet presAssocID="{50C26DF6-8556-4CF6-BA85-F71860FEB754}" presName="childText" presStyleLbl="conFgAcc1" presStyleIdx="0" presStyleCnt="5">
        <dgm:presLayoutVars>
          <dgm:bulletEnabled val="1"/>
        </dgm:presLayoutVars>
      </dgm:prSet>
      <dgm:spPr/>
      <dgm:t>
        <a:bodyPr/>
        <a:lstStyle/>
        <a:p>
          <a:endParaRPr lang="en-US"/>
        </a:p>
      </dgm:t>
    </dgm:pt>
    <dgm:pt modelId="{DB073D0D-2940-48A1-9362-EF2F0A0A225A}" type="pres">
      <dgm:prSet presAssocID="{405D7E3B-A3BE-45DF-BED0-47EE1F80AC14}" presName="spaceBetweenRectangles" presStyleCnt="0"/>
      <dgm:spPr/>
      <dgm:t>
        <a:bodyPr/>
        <a:lstStyle/>
        <a:p>
          <a:endParaRPr lang="en-US"/>
        </a:p>
      </dgm:t>
    </dgm:pt>
    <dgm:pt modelId="{73C22DB8-2E6A-4F34-B3E3-8A1B8629D9D7}" type="pres">
      <dgm:prSet presAssocID="{68204903-0C75-4024-95A4-5F30E5352F33}" presName="parentLin" presStyleCnt="0"/>
      <dgm:spPr/>
      <dgm:t>
        <a:bodyPr/>
        <a:lstStyle/>
        <a:p>
          <a:endParaRPr lang="en-US"/>
        </a:p>
      </dgm:t>
    </dgm:pt>
    <dgm:pt modelId="{1360A89A-A606-4248-A413-B0C1B2E38373}" type="pres">
      <dgm:prSet presAssocID="{68204903-0C75-4024-95A4-5F30E5352F33}" presName="parentLeftMargin" presStyleLbl="node1" presStyleIdx="0" presStyleCnt="5"/>
      <dgm:spPr/>
      <dgm:t>
        <a:bodyPr/>
        <a:lstStyle/>
        <a:p>
          <a:endParaRPr lang="en-US"/>
        </a:p>
      </dgm:t>
    </dgm:pt>
    <dgm:pt modelId="{24890A6E-D0B5-472F-8DDF-0D7489542B9F}" type="pres">
      <dgm:prSet presAssocID="{68204903-0C75-4024-95A4-5F30E5352F33}" presName="parentText" presStyleLbl="node1" presStyleIdx="1" presStyleCnt="5">
        <dgm:presLayoutVars>
          <dgm:chMax val="0"/>
          <dgm:bulletEnabled val="1"/>
        </dgm:presLayoutVars>
      </dgm:prSet>
      <dgm:spPr/>
      <dgm:t>
        <a:bodyPr/>
        <a:lstStyle/>
        <a:p>
          <a:endParaRPr lang="en-US"/>
        </a:p>
      </dgm:t>
    </dgm:pt>
    <dgm:pt modelId="{1088D05D-4821-44C5-B303-E25F3E809EAE}" type="pres">
      <dgm:prSet presAssocID="{68204903-0C75-4024-95A4-5F30E5352F33}" presName="negativeSpace" presStyleCnt="0"/>
      <dgm:spPr/>
      <dgm:t>
        <a:bodyPr/>
        <a:lstStyle/>
        <a:p>
          <a:endParaRPr lang="en-US"/>
        </a:p>
      </dgm:t>
    </dgm:pt>
    <dgm:pt modelId="{631A0B26-3A43-49C8-A597-12D4A8246A4E}" type="pres">
      <dgm:prSet presAssocID="{68204903-0C75-4024-95A4-5F30E5352F33}" presName="childText" presStyleLbl="conFgAcc1" presStyleIdx="1" presStyleCnt="5">
        <dgm:presLayoutVars>
          <dgm:bulletEnabled val="1"/>
        </dgm:presLayoutVars>
      </dgm:prSet>
      <dgm:spPr/>
      <dgm:t>
        <a:bodyPr/>
        <a:lstStyle/>
        <a:p>
          <a:endParaRPr lang="en-US"/>
        </a:p>
      </dgm:t>
    </dgm:pt>
    <dgm:pt modelId="{992EF3F6-418F-4471-84D9-FDCEAC083646}" type="pres">
      <dgm:prSet presAssocID="{08EC8040-A624-4123-88A8-40B39CF07393}" presName="spaceBetweenRectangles" presStyleCnt="0"/>
      <dgm:spPr/>
      <dgm:t>
        <a:bodyPr/>
        <a:lstStyle/>
        <a:p>
          <a:endParaRPr lang="en-US"/>
        </a:p>
      </dgm:t>
    </dgm:pt>
    <dgm:pt modelId="{3FCEB5C5-B3EA-4187-B876-90798CA340BF}" type="pres">
      <dgm:prSet presAssocID="{7D1B2BA0-0121-4AE2-B97B-C7BCC07E2135}" presName="parentLin" presStyleCnt="0"/>
      <dgm:spPr/>
      <dgm:t>
        <a:bodyPr/>
        <a:lstStyle/>
        <a:p>
          <a:endParaRPr lang="en-US"/>
        </a:p>
      </dgm:t>
    </dgm:pt>
    <dgm:pt modelId="{5637ACDE-274F-450A-AB6A-D40F8014C8CB}" type="pres">
      <dgm:prSet presAssocID="{7D1B2BA0-0121-4AE2-B97B-C7BCC07E2135}" presName="parentLeftMargin" presStyleLbl="node1" presStyleIdx="1" presStyleCnt="5"/>
      <dgm:spPr/>
      <dgm:t>
        <a:bodyPr/>
        <a:lstStyle/>
        <a:p>
          <a:endParaRPr lang="en-US"/>
        </a:p>
      </dgm:t>
    </dgm:pt>
    <dgm:pt modelId="{BAD3FF95-C852-41D3-BDDB-3D79AEE7EA75}" type="pres">
      <dgm:prSet presAssocID="{7D1B2BA0-0121-4AE2-B97B-C7BCC07E2135}" presName="parentText" presStyleLbl="node1" presStyleIdx="2" presStyleCnt="5">
        <dgm:presLayoutVars>
          <dgm:chMax val="0"/>
          <dgm:bulletEnabled val="1"/>
        </dgm:presLayoutVars>
      </dgm:prSet>
      <dgm:spPr/>
      <dgm:t>
        <a:bodyPr/>
        <a:lstStyle/>
        <a:p>
          <a:endParaRPr lang="en-US"/>
        </a:p>
      </dgm:t>
    </dgm:pt>
    <dgm:pt modelId="{FD02EF87-F5CB-49E5-9FA2-A8286D463A40}" type="pres">
      <dgm:prSet presAssocID="{7D1B2BA0-0121-4AE2-B97B-C7BCC07E2135}" presName="negativeSpace" presStyleCnt="0"/>
      <dgm:spPr/>
      <dgm:t>
        <a:bodyPr/>
        <a:lstStyle/>
        <a:p>
          <a:endParaRPr lang="en-US"/>
        </a:p>
      </dgm:t>
    </dgm:pt>
    <dgm:pt modelId="{8FAA0B70-974E-4D86-AC54-A1A2DB2977AC}" type="pres">
      <dgm:prSet presAssocID="{7D1B2BA0-0121-4AE2-B97B-C7BCC07E2135}" presName="childText" presStyleLbl="conFgAcc1" presStyleIdx="2" presStyleCnt="5">
        <dgm:presLayoutVars>
          <dgm:bulletEnabled val="1"/>
        </dgm:presLayoutVars>
      </dgm:prSet>
      <dgm:spPr/>
      <dgm:t>
        <a:bodyPr/>
        <a:lstStyle/>
        <a:p>
          <a:endParaRPr lang="en-US"/>
        </a:p>
      </dgm:t>
    </dgm:pt>
    <dgm:pt modelId="{672069B5-F0EE-4359-8B09-C7EC6673C7FF}" type="pres">
      <dgm:prSet presAssocID="{29EC5108-498B-4295-9E16-A73EB1F83E70}" presName="spaceBetweenRectangles" presStyleCnt="0"/>
      <dgm:spPr/>
      <dgm:t>
        <a:bodyPr/>
        <a:lstStyle/>
        <a:p>
          <a:endParaRPr lang="en-US"/>
        </a:p>
      </dgm:t>
    </dgm:pt>
    <dgm:pt modelId="{D8D294BF-7E2C-4EEC-A483-AACFE2991A59}" type="pres">
      <dgm:prSet presAssocID="{C5C9907D-9C57-41B4-BC70-35127A71106E}" presName="parentLin" presStyleCnt="0"/>
      <dgm:spPr/>
      <dgm:t>
        <a:bodyPr/>
        <a:lstStyle/>
        <a:p>
          <a:endParaRPr lang="en-US"/>
        </a:p>
      </dgm:t>
    </dgm:pt>
    <dgm:pt modelId="{60B06B21-1419-4C51-B095-B843785519BA}" type="pres">
      <dgm:prSet presAssocID="{C5C9907D-9C57-41B4-BC70-35127A71106E}" presName="parentLeftMargin" presStyleLbl="node1" presStyleIdx="2" presStyleCnt="5" custLinFactNeighborY="-9033"/>
      <dgm:spPr/>
      <dgm:t>
        <a:bodyPr/>
        <a:lstStyle/>
        <a:p>
          <a:endParaRPr lang="en-US"/>
        </a:p>
      </dgm:t>
    </dgm:pt>
    <dgm:pt modelId="{025FDB9C-DF2F-4919-BA71-3DC7236CE1CE}" type="pres">
      <dgm:prSet presAssocID="{C5C9907D-9C57-41B4-BC70-35127A71106E}" presName="parentText" presStyleLbl="node1" presStyleIdx="3" presStyleCnt="5">
        <dgm:presLayoutVars>
          <dgm:chMax val="0"/>
          <dgm:bulletEnabled val="1"/>
        </dgm:presLayoutVars>
      </dgm:prSet>
      <dgm:spPr/>
      <dgm:t>
        <a:bodyPr/>
        <a:lstStyle/>
        <a:p>
          <a:endParaRPr lang="en-US"/>
        </a:p>
      </dgm:t>
    </dgm:pt>
    <dgm:pt modelId="{13BFA8FB-14AB-4473-B969-18F72C98D7B6}" type="pres">
      <dgm:prSet presAssocID="{C5C9907D-9C57-41B4-BC70-35127A71106E}" presName="negativeSpace" presStyleCnt="0"/>
      <dgm:spPr/>
      <dgm:t>
        <a:bodyPr/>
        <a:lstStyle/>
        <a:p>
          <a:endParaRPr lang="en-US"/>
        </a:p>
      </dgm:t>
    </dgm:pt>
    <dgm:pt modelId="{6503AF26-AF6B-4D32-BA37-516B5113BD37}" type="pres">
      <dgm:prSet presAssocID="{C5C9907D-9C57-41B4-BC70-35127A71106E}" presName="childText" presStyleLbl="conFgAcc1" presStyleIdx="3" presStyleCnt="5">
        <dgm:presLayoutVars>
          <dgm:bulletEnabled val="1"/>
        </dgm:presLayoutVars>
      </dgm:prSet>
      <dgm:spPr/>
      <dgm:t>
        <a:bodyPr/>
        <a:lstStyle/>
        <a:p>
          <a:endParaRPr lang="en-US"/>
        </a:p>
      </dgm:t>
    </dgm:pt>
    <dgm:pt modelId="{2B91211F-73FA-4786-AFCA-3B01C31F8339}" type="pres">
      <dgm:prSet presAssocID="{4050FA02-8051-4015-9CE7-861A831DA156}" presName="spaceBetweenRectangles" presStyleCnt="0"/>
      <dgm:spPr/>
      <dgm:t>
        <a:bodyPr/>
        <a:lstStyle/>
        <a:p>
          <a:endParaRPr lang="en-US"/>
        </a:p>
      </dgm:t>
    </dgm:pt>
    <dgm:pt modelId="{E5CF9924-9500-408F-833D-DDB2FFC3BD7E}" type="pres">
      <dgm:prSet presAssocID="{73492709-46C5-4105-8B53-92964885AFDD}" presName="parentLin" presStyleCnt="0"/>
      <dgm:spPr/>
      <dgm:t>
        <a:bodyPr/>
        <a:lstStyle/>
        <a:p>
          <a:endParaRPr lang="en-US"/>
        </a:p>
      </dgm:t>
    </dgm:pt>
    <dgm:pt modelId="{356EC7B2-BC90-4BF3-8454-2585671BCEAD}" type="pres">
      <dgm:prSet presAssocID="{73492709-46C5-4105-8B53-92964885AFDD}" presName="parentLeftMargin" presStyleLbl="node1" presStyleIdx="3" presStyleCnt="5" custLinFactNeighborY="-9033"/>
      <dgm:spPr/>
      <dgm:t>
        <a:bodyPr/>
        <a:lstStyle/>
        <a:p>
          <a:endParaRPr lang="en-US"/>
        </a:p>
      </dgm:t>
    </dgm:pt>
    <dgm:pt modelId="{B1429471-D847-4988-9912-707AB1813AF8}" type="pres">
      <dgm:prSet presAssocID="{73492709-46C5-4105-8B53-92964885AFDD}" presName="parentText" presStyleLbl="node1" presStyleIdx="4" presStyleCnt="5">
        <dgm:presLayoutVars>
          <dgm:chMax val="0"/>
          <dgm:bulletEnabled val="1"/>
        </dgm:presLayoutVars>
      </dgm:prSet>
      <dgm:spPr/>
      <dgm:t>
        <a:bodyPr/>
        <a:lstStyle/>
        <a:p>
          <a:endParaRPr lang="en-US"/>
        </a:p>
      </dgm:t>
    </dgm:pt>
    <dgm:pt modelId="{F88235FB-DC62-4D87-8FBF-C26AC2602501}" type="pres">
      <dgm:prSet presAssocID="{73492709-46C5-4105-8B53-92964885AFDD}" presName="negativeSpace" presStyleCnt="0"/>
      <dgm:spPr/>
      <dgm:t>
        <a:bodyPr/>
        <a:lstStyle/>
        <a:p>
          <a:endParaRPr lang="en-US"/>
        </a:p>
      </dgm:t>
    </dgm:pt>
    <dgm:pt modelId="{4810FC23-9E51-4CCF-BB7A-11BC8AE9C7A4}" type="pres">
      <dgm:prSet presAssocID="{73492709-46C5-4105-8B53-92964885AFDD}" presName="childText" presStyleLbl="conFgAcc1" presStyleIdx="4" presStyleCnt="5">
        <dgm:presLayoutVars>
          <dgm:bulletEnabled val="1"/>
        </dgm:presLayoutVars>
      </dgm:prSet>
      <dgm:spPr/>
      <dgm:t>
        <a:bodyPr/>
        <a:lstStyle/>
        <a:p>
          <a:endParaRPr lang="en-US"/>
        </a:p>
      </dgm:t>
    </dgm:pt>
  </dgm:ptLst>
  <dgm:cxnLst>
    <dgm:cxn modelId="{2626FCC6-113A-4FDC-A74C-936E9D75CEDB}" srcId="{C8BF14D7-86BD-4190-91C4-2202ECD918D2}" destId="{73492709-46C5-4105-8B53-92964885AFDD}" srcOrd="4" destOrd="0" parTransId="{83B82680-7E06-464A-A84B-6ED16B90402D}" sibTransId="{90E11D05-2481-4E56-8F12-37D184A1834F}"/>
    <dgm:cxn modelId="{CC0A4864-0A48-4CAA-AF3B-D646F2651833}" type="presOf" srcId="{50C26DF6-8556-4CF6-BA85-F71860FEB754}" destId="{53127D06-6478-4051-B111-77378FA94B02}" srcOrd="0" destOrd="0" presId="urn:microsoft.com/office/officeart/2005/8/layout/list1"/>
    <dgm:cxn modelId="{91BFFA9A-982C-4C22-8D95-87C4DE91E88C}" type="presOf" srcId="{73492709-46C5-4105-8B53-92964885AFDD}" destId="{B1429471-D847-4988-9912-707AB1813AF8}" srcOrd="1" destOrd="0" presId="urn:microsoft.com/office/officeart/2005/8/layout/list1"/>
    <dgm:cxn modelId="{1DB2BA11-3B9A-432B-9507-7950AB0CF8E0}" type="presOf" srcId="{C5C9907D-9C57-41B4-BC70-35127A71106E}" destId="{025FDB9C-DF2F-4919-BA71-3DC7236CE1CE}" srcOrd="1" destOrd="0" presId="urn:microsoft.com/office/officeart/2005/8/layout/list1"/>
    <dgm:cxn modelId="{1FDEBF1C-DEAF-4E44-8FE6-73CD720730E7}" type="presOf" srcId="{50C26DF6-8556-4CF6-BA85-F71860FEB754}" destId="{8939CDC9-329F-4CE5-9B37-391818027BF0}" srcOrd="1" destOrd="0" presId="urn:microsoft.com/office/officeart/2005/8/layout/list1"/>
    <dgm:cxn modelId="{DF3B7014-89A0-4BA7-ABA3-10C208C9D6A2}" type="presOf" srcId="{C8BF14D7-86BD-4190-91C4-2202ECD918D2}" destId="{71E23AE4-59E7-4494-A71F-727EEB091178}" srcOrd="0" destOrd="0" presId="urn:microsoft.com/office/officeart/2005/8/layout/list1"/>
    <dgm:cxn modelId="{CD126A98-1D42-41B3-BBF3-BA5E2126863E}" srcId="{C8BF14D7-86BD-4190-91C4-2202ECD918D2}" destId="{68204903-0C75-4024-95A4-5F30E5352F33}" srcOrd="1" destOrd="0" parTransId="{92DFEEF0-7C3C-46BF-9C55-C3816B7E9683}" sibTransId="{08EC8040-A624-4123-88A8-40B39CF07393}"/>
    <dgm:cxn modelId="{07CA756F-0973-40EE-B12D-F7385EF9C05B}" srcId="{C8BF14D7-86BD-4190-91C4-2202ECD918D2}" destId="{50C26DF6-8556-4CF6-BA85-F71860FEB754}" srcOrd="0" destOrd="0" parTransId="{5064128E-CA80-45AA-B927-26D63B0A75F6}" sibTransId="{405D7E3B-A3BE-45DF-BED0-47EE1F80AC14}"/>
    <dgm:cxn modelId="{43CB1FBA-D0DA-45CB-A53B-89204C409FA6}" type="presOf" srcId="{C5C9907D-9C57-41B4-BC70-35127A71106E}" destId="{60B06B21-1419-4C51-B095-B843785519BA}" srcOrd="0" destOrd="0" presId="urn:microsoft.com/office/officeart/2005/8/layout/list1"/>
    <dgm:cxn modelId="{B920B66D-24F3-4F6E-885C-84E48248B61E}" type="presOf" srcId="{68204903-0C75-4024-95A4-5F30E5352F33}" destId="{24890A6E-D0B5-472F-8DDF-0D7489542B9F}" srcOrd="1" destOrd="0" presId="urn:microsoft.com/office/officeart/2005/8/layout/list1"/>
    <dgm:cxn modelId="{42D46388-88B9-4A5B-B3A2-DDBD5388875A}" type="presOf" srcId="{7D1B2BA0-0121-4AE2-B97B-C7BCC07E2135}" destId="{5637ACDE-274F-450A-AB6A-D40F8014C8CB}" srcOrd="0" destOrd="0" presId="urn:microsoft.com/office/officeart/2005/8/layout/list1"/>
    <dgm:cxn modelId="{A32F299F-9962-48E3-85AD-6F7F2BE7F262}" srcId="{C8BF14D7-86BD-4190-91C4-2202ECD918D2}" destId="{C5C9907D-9C57-41B4-BC70-35127A71106E}" srcOrd="3" destOrd="0" parTransId="{BEFC7965-A1B0-4279-9C4D-C55941264888}" sibTransId="{4050FA02-8051-4015-9CE7-861A831DA156}"/>
    <dgm:cxn modelId="{47CC3435-AA62-4921-9DE7-C3232B16C579}" srcId="{C8BF14D7-86BD-4190-91C4-2202ECD918D2}" destId="{7D1B2BA0-0121-4AE2-B97B-C7BCC07E2135}" srcOrd="2" destOrd="0" parTransId="{198975DA-338D-4F26-B9BF-D0C939A7C3C6}" sibTransId="{29EC5108-498B-4295-9E16-A73EB1F83E70}"/>
    <dgm:cxn modelId="{1E0981ED-4688-472C-B2BC-4CD9C53AB33F}" type="presOf" srcId="{7D1B2BA0-0121-4AE2-B97B-C7BCC07E2135}" destId="{BAD3FF95-C852-41D3-BDDB-3D79AEE7EA75}" srcOrd="1" destOrd="0" presId="urn:microsoft.com/office/officeart/2005/8/layout/list1"/>
    <dgm:cxn modelId="{22A05391-7327-47DB-8DBF-5A7924150253}" type="presOf" srcId="{73492709-46C5-4105-8B53-92964885AFDD}" destId="{356EC7B2-BC90-4BF3-8454-2585671BCEAD}" srcOrd="0" destOrd="0" presId="urn:microsoft.com/office/officeart/2005/8/layout/list1"/>
    <dgm:cxn modelId="{89B7F5F2-1601-421F-AE26-C75729317B76}" type="presOf" srcId="{68204903-0C75-4024-95A4-5F30E5352F33}" destId="{1360A89A-A606-4248-A413-B0C1B2E38373}" srcOrd="0" destOrd="0" presId="urn:microsoft.com/office/officeart/2005/8/layout/list1"/>
    <dgm:cxn modelId="{AB4DA655-B2F1-43E2-AF5E-7F5D9DFD3F9C}" type="presParOf" srcId="{71E23AE4-59E7-4494-A71F-727EEB091178}" destId="{EC8798C1-99EC-49F7-B9E1-C637CE30AD6D}" srcOrd="0" destOrd="0" presId="urn:microsoft.com/office/officeart/2005/8/layout/list1"/>
    <dgm:cxn modelId="{CC615836-B462-4522-8225-9B007E33A289}" type="presParOf" srcId="{EC8798C1-99EC-49F7-B9E1-C637CE30AD6D}" destId="{53127D06-6478-4051-B111-77378FA94B02}" srcOrd="0" destOrd="0" presId="urn:microsoft.com/office/officeart/2005/8/layout/list1"/>
    <dgm:cxn modelId="{11D73AAB-BF97-4C93-B9B3-4A60554DB877}" type="presParOf" srcId="{EC8798C1-99EC-49F7-B9E1-C637CE30AD6D}" destId="{8939CDC9-329F-4CE5-9B37-391818027BF0}" srcOrd="1" destOrd="0" presId="urn:microsoft.com/office/officeart/2005/8/layout/list1"/>
    <dgm:cxn modelId="{9904229D-4212-476E-99D9-6BDE724CEC7F}" type="presParOf" srcId="{71E23AE4-59E7-4494-A71F-727EEB091178}" destId="{AEA0ED43-64E8-45DB-BA6F-1C66E7456D25}" srcOrd="1" destOrd="0" presId="urn:microsoft.com/office/officeart/2005/8/layout/list1"/>
    <dgm:cxn modelId="{3C98DA1F-F465-4E46-BE84-B8A0B2BE228B}" type="presParOf" srcId="{71E23AE4-59E7-4494-A71F-727EEB091178}" destId="{20152974-6D3A-422C-BFC1-E214A9A614DA}" srcOrd="2" destOrd="0" presId="urn:microsoft.com/office/officeart/2005/8/layout/list1"/>
    <dgm:cxn modelId="{72876DE9-821E-4DE6-A0A1-E9FC0F62F6DB}" type="presParOf" srcId="{71E23AE4-59E7-4494-A71F-727EEB091178}" destId="{DB073D0D-2940-48A1-9362-EF2F0A0A225A}" srcOrd="3" destOrd="0" presId="urn:microsoft.com/office/officeart/2005/8/layout/list1"/>
    <dgm:cxn modelId="{562B5D7D-A0E9-4973-BFFE-A5341AD32194}" type="presParOf" srcId="{71E23AE4-59E7-4494-A71F-727EEB091178}" destId="{73C22DB8-2E6A-4F34-B3E3-8A1B8629D9D7}" srcOrd="4" destOrd="0" presId="urn:microsoft.com/office/officeart/2005/8/layout/list1"/>
    <dgm:cxn modelId="{6C5BBE70-00EB-4FB1-B03D-F5A7369A3574}" type="presParOf" srcId="{73C22DB8-2E6A-4F34-B3E3-8A1B8629D9D7}" destId="{1360A89A-A606-4248-A413-B0C1B2E38373}" srcOrd="0" destOrd="0" presId="urn:microsoft.com/office/officeart/2005/8/layout/list1"/>
    <dgm:cxn modelId="{28B09144-9A77-4D42-8967-9565A8CF6A52}" type="presParOf" srcId="{73C22DB8-2E6A-4F34-B3E3-8A1B8629D9D7}" destId="{24890A6E-D0B5-472F-8DDF-0D7489542B9F}" srcOrd="1" destOrd="0" presId="urn:microsoft.com/office/officeart/2005/8/layout/list1"/>
    <dgm:cxn modelId="{9CA7F810-2E54-4698-AFDA-62FF127F91A6}" type="presParOf" srcId="{71E23AE4-59E7-4494-A71F-727EEB091178}" destId="{1088D05D-4821-44C5-B303-E25F3E809EAE}" srcOrd="5" destOrd="0" presId="urn:microsoft.com/office/officeart/2005/8/layout/list1"/>
    <dgm:cxn modelId="{27A661FC-5714-464F-B776-B6487C304B85}" type="presParOf" srcId="{71E23AE4-59E7-4494-A71F-727EEB091178}" destId="{631A0B26-3A43-49C8-A597-12D4A8246A4E}" srcOrd="6" destOrd="0" presId="urn:microsoft.com/office/officeart/2005/8/layout/list1"/>
    <dgm:cxn modelId="{F6A406DF-184D-4ED6-91B6-8E17AB16A43D}" type="presParOf" srcId="{71E23AE4-59E7-4494-A71F-727EEB091178}" destId="{992EF3F6-418F-4471-84D9-FDCEAC083646}" srcOrd="7" destOrd="0" presId="urn:microsoft.com/office/officeart/2005/8/layout/list1"/>
    <dgm:cxn modelId="{3529F48A-6EA5-41E4-8C9B-4A2C92896BE4}" type="presParOf" srcId="{71E23AE4-59E7-4494-A71F-727EEB091178}" destId="{3FCEB5C5-B3EA-4187-B876-90798CA340BF}" srcOrd="8" destOrd="0" presId="urn:microsoft.com/office/officeart/2005/8/layout/list1"/>
    <dgm:cxn modelId="{1CEB92D9-FD28-4036-9F0B-6AE60DFD2594}" type="presParOf" srcId="{3FCEB5C5-B3EA-4187-B876-90798CA340BF}" destId="{5637ACDE-274F-450A-AB6A-D40F8014C8CB}" srcOrd="0" destOrd="0" presId="urn:microsoft.com/office/officeart/2005/8/layout/list1"/>
    <dgm:cxn modelId="{A4F81DE1-DABF-4E7C-B7A9-636C3AC51B54}" type="presParOf" srcId="{3FCEB5C5-B3EA-4187-B876-90798CA340BF}" destId="{BAD3FF95-C852-41D3-BDDB-3D79AEE7EA75}" srcOrd="1" destOrd="0" presId="urn:microsoft.com/office/officeart/2005/8/layout/list1"/>
    <dgm:cxn modelId="{92EF231F-8633-49C0-88FE-69F2F7579A04}" type="presParOf" srcId="{71E23AE4-59E7-4494-A71F-727EEB091178}" destId="{FD02EF87-F5CB-49E5-9FA2-A8286D463A40}" srcOrd="9" destOrd="0" presId="urn:microsoft.com/office/officeart/2005/8/layout/list1"/>
    <dgm:cxn modelId="{2DF5BF2B-3A16-43BD-B745-8C74D0433839}" type="presParOf" srcId="{71E23AE4-59E7-4494-A71F-727EEB091178}" destId="{8FAA0B70-974E-4D86-AC54-A1A2DB2977AC}" srcOrd="10" destOrd="0" presId="urn:microsoft.com/office/officeart/2005/8/layout/list1"/>
    <dgm:cxn modelId="{710549D6-EA3D-4AB1-8C27-CCE33EB9E372}" type="presParOf" srcId="{71E23AE4-59E7-4494-A71F-727EEB091178}" destId="{672069B5-F0EE-4359-8B09-C7EC6673C7FF}" srcOrd="11" destOrd="0" presId="urn:microsoft.com/office/officeart/2005/8/layout/list1"/>
    <dgm:cxn modelId="{AF1A9351-8CD0-4FD6-A969-1F7C25596056}" type="presParOf" srcId="{71E23AE4-59E7-4494-A71F-727EEB091178}" destId="{D8D294BF-7E2C-4EEC-A483-AACFE2991A59}" srcOrd="12" destOrd="0" presId="urn:microsoft.com/office/officeart/2005/8/layout/list1"/>
    <dgm:cxn modelId="{8EB3C197-66C9-4CA5-BA5E-E2696A1A3350}" type="presParOf" srcId="{D8D294BF-7E2C-4EEC-A483-AACFE2991A59}" destId="{60B06B21-1419-4C51-B095-B843785519BA}" srcOrd="0" destOrd="0" presId="urn:microsoft.com/office/officeart/2005/8/layout/list1"/>
    <dgm:cxn modelId="{7DBC315F-93E2-4396-919E-4A77152A3376}" type="presParOf" srcId="{D8D294BF-7E2C-4EEC-A483-AACFE2991A59}" destId="{025FDB9C-DF2F-4919-BA71-3DC7236CE1CE}" srcOrd="1" destOrd="0" presId="urn:microsoft.com/office/officeart/2005/8/layout/list1"/>
    <dgm:cxn modelId="{C8AAB03D-6389-4E65-AACB-408E29717E33}" type="presParOf" srcId="{71E23AE4-59E7-4494-A71F-727EEB091178}" destId="{13BFA8FB-14AB-4473-B969-18F72C98D7B6}" srcOrd="13" destOrd="0" presId="urn:microsoft.com/office/officeart/2005/8/layout/list1"/>
    <dgm:cxn modelId="{5CC5371E-96AD-4CB9-BC86-0D9BB3021869}" type="presParOf" srcId="{71E23AE4-59E7-4494-A71F-727EEB091178}" destId="{6503AF26-AF6B-4D32-BA37-516B5113BD37}" srcOrd="14" destOrd="0" presId="urn:microsoft.com/office/officeart/2005/8/layout/list1"/>
    <dgm:cxn modelId="{E03B2AB6-BF7F-4941-AC73-870CC60BCD7C}" type="presParOf" srcId="{71E23AE4-59E7-4494-A71F-727EEB091178}" destId="{2B91211F-73FA-4786-AFCA-3B01C31F8339}" srcOrd="15" destOrd="0" presId="urn:microsoft.com/office/officeart/2005/8/layout/list1"/>
    <dgm:cxn modelId="{BCD05C1D-23BD-49EC-8D6F-D5A2A2ADD264}" type="presParOf" srcId="{71E23AE4-59E7-4494-A71F-727EEB091178}" destId="{E5CF9924-9500-408F-833D-DDB2FFC3BD7E}" srcOrd="16" destOrd="0" presId="urn:microsoft.com/office/officeart/2005/8/layout/list1"/>
    <dgm:cxn modelId="{50D7DF37-0795-4665-9809-A48D7BCAE021}" type="presParOf" srcId="{E5CF9924-9500-408F-833D-DDB2FFC3BD7E}" destId="{356EC7B2-BC90-4BF3-8454-2585671BCEAD}" srcOrd="0" destOrd="0" presId="urn:microsoft.com/office/officeart/2005/8/layout/list1"/>
    <dgm:cxn modelId="{C527D797-6A10-494F-8895-DD85A3BFEFB0}" type="presParOf" srcId="{E5CF9924-9500-408F-833D-DDB2FFC3BD7E}" destId="{B1429471-D847-4988-9912-707AB1813AF8}" srcOrd="1" destOrd="0" presId="urn:microsoft.com/office/officeart/2005/8/layout/list1"/>
    <dgm:cxn modelId="{F5759C2A-42A8-4FC8-A5CF-E66BCF30DB2C}" type="presParOf" srcId="{71E23AE4-59E7-4494-A71F-727EEB091178}" destId="{F88235FB-DC62-4D87-8FBF-C26AC2602501}" srcOrd="17" destOrd="0" presId="urn:microsoft.com/office/officeart/2005/8/layout/list1"/>
    <dgm:cxn modelId="{3F83A8FE-0E75-4FBB-A4BF-7081788B74AE}" type="presParOf" srcId="{71E23AE4-59E7-4494-A71F-727EEB091178}" destId="{4810FC23-9E51-4CCF-BB7A-11BC8AE9C7A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52974-6D3A-422C-BFC1-E214A9A614DA}">
      <dsp:nvSpPr>
        <dsp:cNvPr id="0" name=""/>
        <dsp:cNvSpPr/>
      </dsp:nvSpPr>
      <dsp:spPr>
        <a:xfrm>
          <a:off x="0" y="344181"/>
          <a:ext cx="8229600"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39CDC9-329F-4CE5-9B37-391818027BF0}">
      <dsp:nvSpPr>
        <dsp:cNvPr id="0" name=""/>
        <dsp:cNvSpPr/>
      </dsp:nvSpPr>
      <dsp:spPr>
        <a:xfrm>
          <a:off x="411480" y="0"/>
          <a:ext cx="5760720"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t>Making Sense of the Task</a:t>
          </a:r>
          <a:endParaRPr lang="en-US" sz="2000" kern="1200" dirty="0"/>
        </a:p>
      </dsp:txBody>
      <dsp:txXfrm>
        <a:off x="440301" y="28821"/>
        <a:ext cx="5703078" cy="532758"/>
      </dsp:txXfrm>
    </dsp:sp>
    <dsp:sp modelId="{631A0B26-3A43-49C8-A597-12D4A8246A4E}">
      <dsp:nvSpPr>
        <dsp:cNvPr id="0" name=""/>
        <dsp:cNvSpPr/>
      </dsp:nvSpPr>
      <dsp:spPr>
        <a:xfrm>
          <a:off x="0" y="1251381"/>
          <a:ext cx="8229600"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890A6E-D0B5-472F-8DDF-0D7489542B9F}">
      <dsp:nvSpPr>
        <dsp:cNvPr id="0" name=""/>
        <dsp:cNvSpPr/>
      </dsp:nvSpPr>
      <dsp:spPr>
        <a:xfrm>
          <a:off x="411480" y="956181"/>
          <a:ext cx="5760720"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t>Representing and Solving the Task</a:t>
          </a:r>
          <a:endParaRPr lang="en-US" sz="2000" kern="1200" dirty="0"/>
        </a:p>
      </dsp:txBody>
      <dsp:txXfrm>
        <a:off x="440301" y="985002"/>
        <a:ext cx="5703078" cy="532758"/>
      </dsp:txXfrm>
    </dsp:sp>
    <dsp:sp modelId="{8FAA0B70-974E-4D86-AC54-A1A2DB2977AC}">
      <dsp:nvSpPr>
        <dsp:cNvPr id="0" name=""/>
        <dsp:cNvSpPr/>
      </dsp:nvSpPr>
      <dsp:spPr>
        <a:xfrm>
          <a:off x="0" y="2158581"/>
          <a:ext cx="8229600"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D3FF95-C852-41D3-BDDB-3D79AEE7EA75}">
      <dsp:nvSpPr>
        <dsp:cNvPr id="0" name=""/>
        <dsp:cNvSpPr/>
      </dsp:nvSpPr>
      <dsp:spPr>
        <a:xfrm>
          <a:off x="411480" y="1863381"/>
          <a:ext cx="5760720"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t>Communicating Reasoning</a:t>
          </a:r>
          <a:endParaRPr lang="en-US" sz="2000" kern="1200" dirty="0"/>
        </a:p>
      </dsp:txBody>
      <dsp:txXfrm>
        <a:off x="440301" y="1892202"/>
        <a:ext cx="5703078" cy="532758"/>
      </dsp:txXfrm>
    </dsp:sp>
    <dsp:sp modelId="{6503AF26-AF6B-4D32-BA37-516B5113BD37}">
      <dsp:nvSpPr>
        <dsp:cNvPr id="0" name=""/>
        <dsp:cNvSpPr/>
      </dsp:nvSpPr>
      <dsp:spPr>
        <a:xfrm>
          <a:off x="0" y="3065781"/>
          <a:ext cx="8229600"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5FDB9C-DF2F-4919-BA71-3DC7236CE1CE}">
      <dsp:nvSpPr>
        <dsp:cNvPr id="0" name=""/>
        <dsp:cNvSpPr/>
      </dsp:nvSpPr>
      <dsp:spPr>
        <a:xfrm>
          <a:off x="411480" y="2770581"/>
          <a:ext cx="5760720"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t>Accuracy</a:t>
          </a:r>
          <a:endParaRPr lang="en-US" sz="2000" kern="1200" dirty="0"/>
        </a:p>
      </dsp:txBody>
      <dsp:txXfrm>
        <a:off x="440301" y="2799402"/>
        <a:ext cx="5703078" cy="532758"/>
      </dsp:txXfrm>
    </dsp:sp>
    <dsp:sp modelId="{4810FC23-9E51-4CCF-BB7A-11BC8AE9C7A4}">
      <dsp:nvSpPr>
        <dsp:cNvPr id="0" name=""/>
        <dsp:cNvSpPr/>
      </dsp:nvSpPr>
      <dsp:spPr>
        <a:xfrm>
          <a:off x="0" y="3972981"/>
          <a:ext cx="8229600"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429471-D847-4988-9912-707AB1813AF8}">
      <dsp:nvSpPr>
        <dsp:cNvPr id="0" name=""/>
        <dsp:cNvSpPr/>
      </dsp:nvSpPr>
      <dsp:spPr>
        <a:xfrm>
          <a:off x="411480" y="3677781"/>
          <a:ext cx="5760720"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t>Reflecting and Evaluating</a:t>
          </a:r>
          <a:endParaRPr lang="en-US" sz="2000" kern="1200" dirty="0"/>
        </a:p>
      </dsp:txBody>
      <dsp:txXfrm>
        <a:off x="440301" y="3706602"/>
        <a:ext cx="570307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898101" y="1"/>
            <a:ext cx="2982119" cy="466434"/>
          </a:xfrm>
          <a:prstGeom prst="rect">
            <a:avLst/>
          </a:prstGeom>
        </p:spPr>
        <p:txBody>
          <a:bodyPr vert="horz" lIns="92437" tIns="46219" rIns="92437" bIns="46219" rtlCol="0"/>
          <a:lstStyle>
            <a:lvl1pPr algn="r">
              <a:defRPr sz="1200"/>
            </a:lvl1pPr>
          </a:lstStyle>
          <a:p>
            <a:fld id="{16E269B5-A450-40E7-A292-22517D9C251B}" type="datetimeFigureOut">
              <a:rPr lang="en-US" smtClean="0"/>
              <a:t>3/20/2019</a:t>
            </a:fld>
            <a:endParaRPr lang="en-US"/>
          </a:p>
        </p:txBody>
      </p:sp>
      <p:sp>
        <p:nvSpPr>
          <p:cNvPr id="4" name="Slide Image Placeholder 3"/>
          <p:cNvSpPr>
            <a:spLocks noGrp="1" noRot="1" noChangeAspect="1"/>
          </p:cNvSpPr>
          <p:nvPr>
            <p:ph type="sldImg" idx="2"/>
          </p:nvPr>
        </p:nvSpPr>
        <p:spPr>
          <a:xfrm>
            <a:off x="2181225" y="482600"/>
            <a:ext cx="2573338" cy="1931988"/>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688182" y="2486318"/>
            <a:ext cx="5505450" cy="6331012"/>
          </a:xfrm>
          <a:prstGeom prst="rect">
            <a:avLst/>
          </a:prstGeom>
        </p:spPr>
        <p:txBody>
          <a:bodyPr vert="horz" lIns="92437" tIns="46219" rIns="92437" bIns="462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1" y="8829967"/>
            <a:ext cx="2982119" cy="466433"/>
          </a:xfrm>
          <a:prstGeom prst="rect">
            <a:avLst/>
          </a:prstGeom>
        </p:spPr>
        <p:txBody>
          <a:bodyPr vert="horz" lIns="92437" tIns="46219" rIns="92437" bIns="46219" rtlCol="0" anchor="b"/>
          <a:lstStyle>
            <a:lvl1pPr algn="r">
              <a:defRPr sz="12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4441">
              <a:defRPr/>
            </a:pPr>
            <a:r>
              <a:rPr lang="en-US" altLang="en-US" dirty="0" smtClean="0"/>
              <a:t>The session will provide participants</a:t>
            </a:r>
            <a:r>
              <a:rPr lang="en-US" altLang="en-US" b="1" dirty="0" smtClean="0"/>
              <a:t> </a:t>
            </a:r>
            <a:r>
              <a:rPr lang="en-US" altLang="en-US" dirty="0" smtClean="0"/>
              <a:t>with an in-depth training and calibration to the Official Mathematics Scoring Guide; including scoring student work samples to meet the Essential Skills requirement.  Discussion will focus on the Essential Skills requirement and the procedures for work sample administration.  Participants will apply the new Essential Skills work sample guidance template to develop an Essential Skills work sample.  Participants are encouraged to bring a high school math textbook, calculator and a laptop.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783844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#J-15</a:t>
            </a:r>
          </a:p>
          <a:p>
            <a:endParaRPr lang="en-US" dirty="0" smtClean="0"/>
          </a:p>
          <a:p>
            <a:r>
              <a:rPr lang="en-US" dirty="0" smtClean="0"/>
              <a:t>MS 3: The interpretation is only partially developed. There are some correct statements but these are not effectively connected </a:t>
            </a:r>
          </a:p>
          <a:p>
            <a:pPr lvl="1"/>
            <a:r>
              <a:rPr lang="en-US" dirty="0" smtClean="0"/>
              <a:t>to the conclusion. There is also a misinterpretation by using ASA instead of SAS. </a:t>
            </a:r>
          </a:p>
          <a:p>
            <a:r>
              <a:rPr lang="en-US" dirty="0" smtClean="0"/>
              <a:t>RS 3: The strategy is only partially effective and partially complete. The student arrives at congruent triangles, but makes an </a:t>
            </a:r>
          </a:p>
          <a:p>
            <a:pPr lvl="1"/>
            <a:r>
              <a:rPr lang="en-US" dirty="0" smtClean="0"/>
              <a:t>unsupported leap to get to that conclusion. </a:t>
            </a:r>
          </a:p>
          <a:p>
            <a:r>
              <a:rPr lang="en-US" dirty="0" smtClean="0"/>
              <a:t>CR 3: There are significant gaps in the reasoning in both the initial solution and the review. </a:t>
            </a:r>
          </a:p>
          <a:p>
            <a:r>
              <a:rPr lang="en-US" dirty="0" smtClean="0"/>
              <a:t>AC 2: The conclusion is not adequately supported by the work. Mistakes amount to more than minor making this is an example of a strong 2. </a:t>
            </a:r>
          </a:p>
          <a:p>
            <a:r>
              <a:rPr lang="en-US" dirty="0" smtClean="0"/>
              <a:t>RE 2: Reflection is embedded in the reasoning of a proof, however the reasons given are infective and the review contradicts the initial attempt.</a:t>
            </a:r>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3375303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#J-27</a:t>
            </a:r>
          </a:p>
          <a:p>
            <a:endParaRPr lang="en-US" dirty="0" smtClean="0"/>
          </a:p>
          <a:p>
            <a:r>
              <a:rPr lang="en-US" dirty="0" smtClean="0"/>
              <a:t>MS 2: The translation of the task is underdeveloped. The figure is marked incorrectly and angles are improperly referenced in the Work Sample. RS 2: The strategy is underdeveloped and the reasoning required to support the given statements is missing. </a:t>
            </a:r>
          </a:p>
          <a:p>
            <a:r>
              <a:rPr lang="en-US" dirty="0" smtClean="0"/>
              <a:t>CR 2: The communication of the reasoning is significantly underdeveloped. </a:t>
            </a:r>
          </a:p>
          <a:p>
            <a:r>
              <a:rPr lang="en-US" dirty="0" smtClean="0"/>
              <a:t>AC 2: The solution given is incomplete and not supported by the work. </a:t>
            </a:r>
          </a:p>
          <a:p>
            <a:r>
              <a:rPr lang="en-US" dirty="0" smtClean="0"/>
              <a:t>RE 1: The reflection is not evident.</a:t>
            </a:r>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230197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#J-28</a:t>
            </a:r>
          </a:p>
          <a:p>
            <a:endParaRPr lang="en-US" dirty="0" smtClean="0"/>
          </a:p>
          <a:p>
            <a:r>
              <a:rPr lang="en-US" dirty="0" smtClean="0"/>
              <a:t>MS 3: The translation is only partially developed. The student shows an understanding of some of the key concepts but does not </a:t>
            </a:r>
          </a:p>
          <a:p>
            <a:pPr lvl="1"/>
            <a:r>
              <a:rPr lang="en-US" dirty="0" smtClean="0"/>
              <a:t>show an understanding of the criteria for a parallelogram or alternate interior angles. </a:t>
            </a:r>
          </a:p>
          <a:p>
            <a:r>
              <a:rPr lang="en-US" dirty="0" smtClean="0"/>
              <a:t>RS 3: The strategy is only partially effective and partially displayed. The student begins well, but misses the connections needed </a:t>
            </a:r>
          </a:p>
          <a:p>
            <a:pPr lvl="1"/>
            <a:r>
              <a:rPr lang="en-US" dirty="0" smtClean="0"/>
              <a:t>to reach a correct solution. </a:t>
            </a:r>
          </a:p>
          <a:p>
            <a:r>
              <a:rPr lang="en-US" dirty="0" smtClean="0"/>
              <a:t>CR 3: Significant gaps are present in the argument and the communication. The student ambiguously names angles X, Y, Z and R. </a:t>
            </a:r>
          </a:p>
          <a:p>
            <a:r>
              <a:rPr lang="en-US" dirty="0" smtClean="0"/>
              <a:t>AC 2: The given solution is incomplete. The student draws correct conclusions, but does not support them. </a:t>
            </a:r>
          </a:p>
          <a:p>
            <a:r>
              <a:rPr lang="en-US" dirty="0" smtClean="0"/>
              <a:t>RE 2: The reflection is only partial. Some of the reflection is embedded but not enough to justify the given conclusion.</a:t>
            </a:r>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44021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First individually solve this task, then share with a partner, then share with your table.</a:t>
            </a:r>
          </a:p>
          <a:p>
            <a:pPr>
              <a:defRPr/>
            </a:pPr>
            <a:endParaRPr lang="en-US" dirty="0" smtClean="0"/>
          </a:p>
          <a:p>
            <a:pPr>
              <a:defRPr/>
            </a:pPr>
            <a:r>
              <a:rPr lang="en-US" dirty="0" smtClean="0"/>
              <a:t>CCSS – S.ID.5 Summarize, represent, and interpret data on two categorical and quantitative variables (frequency tables)</a:t>
            </a:r>
          </a:p>
          <a:p>
            <a:pPr>
              <a:defRPr/>
            </a:pPr>
            <a:endParaRPr lang="en-US" dirty="0" smtClean="0"/>
          </a:p>
          <a:p>
            <a:pPr>
              <a:defRPr/>
            </a:pPr>
            <a:r>
              <a:rPr lang="en-US" dirty="0" smtClean="0"/>
              <a:t>Although different scorers may use different styles, here is a typical process for using the scoring guide: </a:t>
            </a:r>
          </a:p>
          <a:p>
            <a:pPr marL="218598" indent="-218598">
              <a:buFont typeface="+mj-lt"/>
              <a:buAutoNum type="arabicPeriod"/>
              <a:defRPr/>
            </a:pPr>
            <a:r>
              <a:rPr lang="en-US" dirty="0" smtClean="0"/>
              <a:t>Possibly sort the student work so that you will score all work with similar approaches one after another. </a:t>
            </a:r>
          </a:p>
          <a:p>
            <a:pPr marL="218598" indent="-218598">
              <a:buFont typeface="+mj-lt"/>
              <a:buAutoNum type="arabicPeriod"/>
              <a:defRPr/>
            </a:pPr>
            <a:r>
              <a:rPr lang="en-US" dirty="0" smtClean="0"/>
              <a:t>Read the criteria for a score of 3 on one dimension. </a:t>
            </a:r>
          </a:p>
          <a:p>
            <a:pPr marL="218598" indent="-218598">
              <a:buFont typeface="+mj-lt"/>
              <a:buAutoNum type="arabicPeriod"/>
              <a:defRPr/>
            </a:pPr>
            <a:r>
              <a:rPr lang="en-US" dirty="0" smtClean="0"/>
              <a:t>Review the student work again. If it seems stronger than a 3, read the 4 through 6 criteria. If is weaker than a 3, consider the 1 and 2 criteria. </a:t>
            </a:r>
          </a:p>
          <a:p>
            <a:pPr marL="218598" indent="-218598">
              <a:buFont typeface="+mj-lt"/>
              <a:buAutoNum type="arabicPeriod"/>
              <a:defRPr/>
            </a:pPr>
            <a:r>
              <a:rPr lang="en-US" dirty="0" smtClean="0"/>
              <a:t>Assign a score for that dimension. </a:t>
            </a:r>
          </a:p>
          <a:p>
            <a:pPr marL="218598" indent="-218598">
              <a:buFont typeface="+mj-lt"/>
              <a:buAutoNum type="arabicPeriod"/>
              <a:defRPr/>
            </a:pPr>
            <a:r>
              <a:rPr lang="en-US" dirty="0" smtClean="0"/>
              <a:t>Repeat the process for the other 4 dimensions </a:t>
            </a:r>
          </a:p>
          <a:p>
            <a:pPr marL="218598" indent="-218598">
              <a:buFont typeface="+mj-lt"/>
              <a:buAutoNum type="arabicPeriod"/>
              <a:defRPr/>
            </a:pPr>
            <a:endParaRPr lang="en-US" dirty="0" smtClean="0"/>
          </a:p>
          <a:p>
            <a:pPr>
              <a:defRPr/>
            </a:pPr>
            <a:r>
              <a:rPr lang="en-US" dirty="0" smtClean="0"/>
              <a:t>Additional scoring hints or considerations include the following: </a:t>
            </a:r>
          </a:p>
          <a:p>
            <a:pPr marL="163949" indent="-163949">
              <a:buFont typeface="Arial" panose="020B0604020202020204" pitchFamily="34" charset="0"/>
              <a:buChar char="•"/>
              <a:defRPr/>
            </a:pPr>
            <a:r>
              <a:rPr lang="en-US" dirty="0" smtClean="0"/>
              <a:t>Any scores that you are uncertain about should be set aside to look at again after scoring the rest of the papers (these papers might also be good candidates for collegial discussions). A score of 4 meets the standard, and a 3 nearly meets – so this is a critical distinction.</a:t>
            </a:r>
          </a:p>
          <a:p>
            <a:pPr marL="163949" indent="-163949">
              <a:buFont typeface="Arial" panose="020B0604020202020204" pitchFamily="34" charset="0"/>
              <a:buChar char="•"/>
              <a:defRPr/>
            </a:pPr>
            <a:r>
              <a:rPr lang="en-US" dirty="0" smtClean="0"/>
              <a:t>As a way of validating your scores, it is very helpful to have a colleague score a few of your papers without seeing the scores you gave, then having a discussion about any differences in your scores. </a:t>
            </a:r>
          </a:p>
          <a:p>
            <a:pPr marL="163949" indent="-163949">
              <a:buFont typeface="Arial" panose="020B0604020202020204" pitchFamily="34" charset="0"/>
              <a:buChar char="•"/>
              <a:defRPr/>
            </a:pPr>
            <a:r>
              <a:rPr lang="en-US" dirty="0" smtClean="0"/>
              <a:t>When double scoring, as a general rule, scores that are within 1 point in any given dimension are considered “aligned” but a discussion to agree on the same score can help to “calibrate” your scoring. </a:t>
            </a:r>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a:p>
        </p:txBody>
      </p:sp>
    </p:spTree>
    <p:extLst>
      <p:ext uri="{BB962C8B-B14F-4D97-AF65-F5344CB8AC3E}">
        <p14:creationId xmlns:p14="http://schemas.microsoft.com/office/powerpoint/2010/main" val="374312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#M-6</a:t>
            </a:r>
          </a:p>
          <a:p>
            <a:endParaRPr lang="en-US" dirty="0" smtClean="0"/>
          </a:p>
          <a:p>
            <a:r>
              <a:rPr lang="en-US" dirty="0" smtClean="0"/>
              <a:t>MS 5: The student looks at the task through two distinct approaches. Both are thoroughly developed by the use of models and </a:t>
            </a:r>
          </a:p>
          <a:p>
            <a:pPr lvl="1"/>
            <a:r>
              <a:rPr lang="en-US" dirty="0" smtClean="0"/>
              <a:t>probability notation. </a:t>
            </a:r>
          </a:p>
          <a:p>
            <a:r>
              <a:rPr lang="en-US" dirty="0" smtClean="0"/>
              <a:t>RS 6: The strategies used are complex. The student employs Bayes’ Theorem as a strategy and then uses the joint and marginal </a:t>
            </a:r>
          </a:p>
          <a:p>
            <a:pPr lvl="1"/>
            <a:r>
              <a:rPr lang="en-US" dirty="0" smtClean="0"/>
              <a:t>probabilities to answer the question a second time. </a:t>
            </a:r>
          </a:p>
          <a:p>
            <a:r>
              <a:rPr lang="en-US" dirty="0" smtClean="0"/>
              <a:t>CR 6: The use of mathematical language and formal probability notation are both insightful and enhanced. The use of models makes </a:t>
            </a:r>
          </a:p>
          <a:p>
            <a:pPr lvl="1"/>
            <a:r>
              <a:rPr lang="en-US" dirty="0" smtClean="0"/>
              <a:t>it easy for the reader to move from one thought to another. </a:t>
            </a:r>
          </a:p>
          <a:p>
            <a:r>
              <a:rPr lang="en-US" dirty="0" smtClean="0"/>
              <a:t>AC 5: Correct answers are reached by using conditional probabilities and joint probabilities. The student connects the two solutions by </a:t>
            </a:r>
          </a:p>
          <a:p>
            <a:pPr lvl="1"/>
            <a:r>
              <a:rPr lang="en-US" dirty="0" smtClean="0"/>
              <a:t>recognizing that joint probabilities support the claim and the conditional probability provides strong “overwhelming” evidence for the claim. </a:t>
            </a:r>
          </a:p>
          <a:p>
            <a:r>
              <a:rPr lang="en-US" dirty="0" smtClean="0"/>
              <a:t>RE 6: The student reworks the task using a different method and evaluates the relative efficiency of different approaches taken, </a:t>
            </a:r>
          </a:p>
          <a:p>
            <a:pPr lvl="1"/>
            <a:r>
              <a:rPr lang="en-US" dirty="0" smtClean="0"/>
              <a:t>“Here is a Venn diagram, which is an easier way.” </a:t>
            </a:r>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3517516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#M-8</a:t>
            </a:r>
          </a:p>
          <a:p>
            <a:endParaRPr lang="en-US" dirty="0" smtClean="0"/>
          </a:p>
          <a:p>
            <a:r>
              <a:rPr lang="en-US" dirty="0" smtClean="0"/>
              <a:t>MS 3: The interpretation of the task is only partially developed. The student displays the correct joint probabilities, but does not support</a:t>
            </a:r>
          </a:p>
          <a:p>
            <a:pPr lvl="1"/>
            <a:r>
              <a:rPr lang="en-US" dirty="0" smtClean="0"/>
              <a:t>the joint probabilities with correct mathematics. </a:t>
            </a:r>
          </a:p>
          <a:p>
            <a:r>
              <a:rPr lang="en-US" dirty="0" smtClean="0"/>
              <a:t>RS 2: The student attempts to estimate the distribution of students by using a theoretical class of 30 students creating rounding issues that</a:t>
            </a:r>
          </a:p>
          <a:p>
            <a:pPr lvl="1"/>
            <a:r>
              <a:rPr lang="en-US" dirty="0" smtClean="0"/>
              <a:t>are in conflict with the solution. The student is missing the critical probability of homework and a B average in math. This Work Sample represents a strong 2. </a:t>
            </a:r>
          </a:p>
          <a:p>
            <a:r>
              <a:rPr lang="en-US" dirty="0" smtClean="0"/>
              <a:t>CR 3: The communication contains significant gaps and is hard to follow. The student never addresses the implications of rounding given </a:t>
            </a:r>
          </a:p>
          <a:p>
            <a:pPr lvl="1"/>
            <a:r>
              <a:rPr lang="en-US" dirty="0" smtClean="0"/>
              <a:t>the estimate of only 30 students. The final claim asserts proof, but it is disjointed and not supported by mathematics. </a:t>
            </a:r>
          </a:p>
          <a:p>
            <a:r>
              <a:rPr lang="en-US" dirty="0" smtClean="0"/>
              <a:t>AC 2: The solution is incomplete and not justified with mathematics. </a:t>
            </a:r>
          </a:p>
          <a:p>
            <a:r>
              <a:rPr lang="en-US" dirty="0" smtClean="0"/>
              <a:t>RE 1: The reflection is not evident.</a:t>
            </a:r>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1447484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#M-10</a:t>
            </a:r>
          </a:p>
          <a:p>
            <a:endParaRPr lang="en-US" dirty="0" smtClean="0"/>
          </a:p>
          <a:p>
            <a:r>
              <a:rPr lang="en-US" dirty="0" smtClean="0"/>
              <a:t>MS 4: The interpretation is both effective and complete. The student shows an understanding of the key concepts and how the given </a:t>
            </a:r>
          </a:p>
          <a:p>
            <a:pPr lvl="1"/>
            <a:r>
              <a:rPr lang="en-US" dirty="0" smtClean="0"/>
              <a:t>information is related by translating percentages into a sample size of 100. </a:t>
            </a:r>
          </a:p>
          <a:p>
            <a:r>
              <a:rPr lang="en-US" dirty="0" smtClean="0"/>
              <a:t>RS 4: The strategy is effective and complete. The table provides a simple way to compute the missing probabilities and the commentary </a:t>
            </a:r>
          </a:p>
          <a:p>
            <a:pPr lvl="1"/>
            <a:r>
              <a:rPr lang="en-US" dirty="0" smtClean="0"/>
              <a:t>interprets the results correctly. </a:t>
            </a:r>
          </a:p>
          <a:p>
            <a:r>
              <a:rPr lang="en-US" dirty="0" smtClean="0"/>
              <a:t>CR 4: All of the important elements are in place and the path through the work is clear. The student supports the conclusion by comparing the </a:t>
            </a:r>
          </a:p>
          <a:p>
            <a:pPr lvl="1"/>
            <a:r>
              <a:rPr lang="en-US" dirty="0" smtClean="0"/>
              <a:t>joint probabilities two different ways. </a:t>
            </a:r>
          </a:p>
          <a:p>
            <a:r>
              <a:rPr lang="en-US" dirty="0" smtClean="0"/>
              <a:t>AC 4: The solutions given are correct and supported by the work. </a:t>
            </a:r>
          </a:p>
          <a:p>
            <a:r>
              <a:rPr lang="en-US" dirty="0" smtClean="0"/>
              <a:t>RE 4: All of the values in the table are justified by the equations below. The conclusion is drawn by looking at the data two different ways. This </a:t>
            </a:r>
          </a:p>
          <a:p>
            <a:pPr lvl="1"/>
            <a:r>
              <a:rPr lang="en-US" dirty="0" smtClean="0"/>
              <a:t>Work Sample represents a strong 4.</a:t>
            </a:r>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2270663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#M-22</a:t>
            </a:r>
          </a:p>
          <a:p>
            <a:endParaRPr lang="en-US" dirty="0" smtClean="0"/>
          </a:p>
          <a:p>
            <a:r>
              <a:rPr lang="en-US" dirty="0" smtClean="0"/>
              <a:t>MS 2: The interpretation is partially developed. The use of ratios is applied inappropriately. </a:t>
            </a:r>
          </a:p>
          <a:p>
            <a:r>
              <a:rPr lang="en-US" dirty="0" smtClean="0"/>
              <a:t>RS 2: The strategy selected is sketchy and underdeveloped. The student correctly computes one missing marginal probability and two </a:t>
            </a:r>
          </a:p>
          <a:p>
            <a:pPr lvl="1"/>
            <a:r>
              <a:rPr lang="en-US" dirty="0" smtClean="0"/>
              <a:t>missing joint probabilities, but does not compute the required probabilities to support the claim. </a:t>
            </a:r>
          </a:p>
          <a:p>
            <a:r>
              <a:rPr lang="en-US" dirty="0" smtClean="0"/>
              <a:t>CR 3: The communication contains significant gaps. The description of the probabilities lacks precision and contains errors. </a:t>
            </a:r>
          </a:p>
          <a:p>
            <a:r>
              <a:rPr lang="en-US" dirty="0" smtClean="0"/>
              <a:t>AC 2: The solution given is incomplete and incorrect. </a:t>
            </a:r>
          </a:p>
          <a:p>
            <a:r>
              <a:rPr lang="en-US" dirty="0" smtClean="0"/>
              <a:t>RE 1: The ratios as a reflection of the concepts and strategies are ineffective, and it is not particularly evident that the use of ratios </a:t>
            </a:r>
          </a:p>
          <a:p>
            <a:pPr lvl="1"/>
            <a:r>
              <a:rPr lang="en-US" dirty="0" smtClean="0"/>
              <a:t>represents the student reflecting on their claim.</a:t>
            </a:r>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2757733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#M-29</a:t>
            </a:r>
          </a:p>
          <a:p>
            <a:endParaRPr lang="en-US" dirty="0" smtClean="0"/>
          </a:p>
          <a:p>
            <a:r>
              <a:rPr lang="en-US" dirty="0" smtClean="0"/>
              <a:t>MS 4: The student correctly interprets the task and computes and displays all of the joint and marginal probabilities. </a:t>
            </a:r>
          </a:p>
          <a:p>
            <a:r>
              <a:rPr lang="en-US" dirty="0" smtClean="0"/>
              <a:t>RS 4: The strategy selected is effective, complete and could lead to a correct solution. </a:t>
            </a:r>
          </a:p>
          <a:p>
            <a:r>
              <a:rPr lang="en-US" dirty="0" smtClean="0"/>
              <a:t>CR 3: The communication of the reasoning has significant gaps and is only partially displayed forcing the reader to assemble the solution path. </a:t>
            </a:r>
          </a:p>
          <a:p>
            <a:r>
              <a:rPr lang="en-US" dirty="0" smtClean="0"/>
              <a:t>AC 3: The solution is partially correct and not justified with mathematics. </a:t>
            </a:r>
          </a:p>
          <a:p>
            <a:r>
              <a:rPr lang="en-US" dirty="0" smtClean="0"/>
              <a:t>RE 2: The initial work is repeated, but it is not clear if this is done as a review making the reflection very sketchy.</a:t>
            </a:r>
          </a:p>
        </p:txBody>
      </p:sp>
      <p:sp>
        <p:nvSpPr>
          <p:cNvPr id="4" name="Slide Number Placeholder 3"/>
          <p:cNvSpPr>
            <a:spLocks noGrp="1"/>
          </p:cNvSpPr>
          <p:nvPr>
            <p:ph type="sldNum" sz="quarter" idx="10"/>
          </p:nvPr>
        </p:nvSpPr>
        <p:spPr/>
        <p:txBody>
          <a:bodyPr/>
          <a:lstStyle/>
          <a:p>
            <a:fld id="{E2B63952-BBA8-4838-A0CF-80F9272645AB}" type="slidenum">
              <a:rPr lang="en-US" smtClean="0"/>
              <a:t>21</a:t>
            </a:fld>
            <a:endParaRPr lang="en-US"/>
          </a:p>
        </p:txBody>
      </p:sp>
    </p:spTree>
    <p:extLst>
      <p:ext uri="{BB962C8B-B14F-4D97-AF65-F5344CB8AC3E}">
        <p14:creationId xmlns:p14="http://schemas.microsoft.com/office/powerpoint/2010/main" val="3958967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First individually solve this task, then share with a partner, then share with your table.</a:t>
            </a:r>
          </a:p>
          <a:p>
            <a:pPr>
              <a:defRPr/>
            </a:pPr>
            <a:endParaRPr lang="en-US" dirty="0" smtClean="0"/>
          </a:p>
          <a:p>
            <a:pPr>
              <a:defRPr/>
            </a:pPr>
            <a:r>
              <a:rPr lang="en-US" dirty="0" smtClean="0"/>
              <a:t>CCSS – F.IF.4 Interpret</a:t>
            </a:r>
            <a:r>
              <a:rPr lang="en-US" baseline="0" dirty="0" smtClean="0"/>
              <a:t> functions that arise in applications in terms of the context</a:t>
            </a:r>
            <a:endParaRPr lang="en-US" dirty="0" smtClean="0"/>
          </a:p>
          <a:p>
            <a:pPr>
              <a:defRPr/>
            </a:pPr>
            <a:endParaRPr lang="en-US" dirty="0" smtClean="0"/>
          </a:p>
          <a:p>
            <a:pPr>
              <a:defRPr/>
            </a:pPr>
            <a:r>
              <a:rPr lang="en-US" dirty="0" smtClean="0"/>
              <a:t>Although different scorers may use different styles, here is a typical process for using the scoring guide: </a:t>
            </a:r>
          </a:p>
          <a:p>
            <a:pPr marL="218598" indent="-218598">
              <a:buFont typeface="+mj-lt"/>
              <a:buAutoNum type="arabicPeriod"/>
              <a:defRPr/>
            </a:pPr>
            <a:r>
              <a:rPr lang="en-US" dirty="0" smtClean="0"/>
              <a:t>Possibly sort the student work so that you will score all work with similar approaches one after another. </a:t>
            </a:r>
          </a:p>
          <a:p>
            <a:pPr marL="218598" indent="-218598">
              <a:buFont typeface="+mj-lt"/>
              <a:buAutoNum type="arabicPeriod"/>
              <a:defRPr/>
            </a:pPr>
            <a:r>
              <a:rPr lang="en-US" dirty="0" smtClean="0"/>
              <a:t>Read the criteria for a score of 3 on one dimension. </a:t>
            </a:r>
          </a:p>
          <a:p>
            <a:pPr marL="218598" indent="-218598">
              <a:buFont typeface="+mj-lt"/>
              <a:buAutoNum type="arabicPeriod"/>
              <a:defRPr/>
            </a:pPr>
            <a:r>
              <a:rPr lang="en-US" dirty="0" smtClean="0"/>
              <a:t>Review the student work again. If it seems stronger than a 3, read the 4 through 6 criteria. If is weaker than a 3, consider the 1 and 2 criteria. </a:t>
            </a:r>
          </a:p>
          <a:p>
            <a:pPr marL="218598" indent="-218598">
              <a:buFont typeface="+mj-lt"/>
              <a:buAutoNum type="arabicPeriod"/>
              <a:defRPr/>
            </a:pPr>
            <a:r>
              <a:rPr lang="en-US" dirty="0" smtClean="0"/>
              <a:t>Assign a score for that dimension. </a:t>
            </a:r>
          </a:p>
          <a:p>
            <a:pPr marL="218598" indent="-218598">
              <a:buFont typeface="+mj-lt"/>
              <a:buAutoNum type="arabicPeriod"/>
              <a:defRPr/>
            </a:pPr>
            <a:r>
              <a:rPr lang="en-US" dirty="0" smtClean="0"/>
              <a:t>Repeat the process for the other 4 dimensions </a:t>
            </a:r>
          </a:p>
          <a:p>
            <a:pPr marL="218598" indent="-218598">
              <a:buFont typeface="+mj-lt"/>
              <a:buAutoNum type="arabicPeriod"/>
              <a:defRPr/>
            </a:pPr>
            <a:endParaRPr lang="en-US" dirty="0" smtClean="0"/>
          </a:p>
          <a:p>
            <a:pPr>
              <a:defRPr/>
            </a:pPr>
            <a:r>
              <a:rPr lang="en-US" dirty="0" smtClean="0"/>
              <a:t>Additional scoring hints or considerations include the following: </a:t>
            </a:r>
          </a:p>
          <a:p>
            <a:pPr marL="163949" indent="-163949">
              <a:buFont typeface="Arial" panose="020B0604020202020204" pitchFamily="34" charset="0"/>
              <a:buChar char="•"/>
              <a:defRPr/>
            </a:pPr>
            <a:r>
              <a:rPr lang="en-US" dirty="0" smtClean="0"/>
              <a:t>Any scores that you are uncertain about should be set aside to look at again after scoring the rest of the papers (these papers might also be good candidates for collegial discussions). A score of 4 meets the standard, and a 3 nearly meets – so this is a critical distinction.</a:t>
            </a:r>
          </a:p>
          <a:p>
            <a:pPr marL="163949" indent="-163949">
              <a:buFont typeface="Arial" panose="020B0604020202020204" pitchFamily="34" charset="0"/>
              <a:buChar char="•"/>
              <a:defRPr/>
            </a:pPr>
            <a:r>
              <a:rPr lang="en-US" dirty="0" smtClean="0"/>
              <a:t>As a way of validating your scores, it is very helpful to have a colleague score a few of your papers without seeing the scores you gave, then having a discussion about any differences in your scores. </a:t>
            </a:r>
          </a:p>
          <a:p>
            <a:pPr marL="163949" indent="-163949">
              <a:buFont typeface="Arial" panose="020B0604020202020204" pitchFamily="34" charset="0"/>
              <a:buChar char="•"/>
              <a:defRPr/>
            </a:pPr>
            <a:r>
              <a:rPr lang="en-US" dirty="0" smtClean="0"/>
              <a:t>When double scoring, as a general rule, scores that are within 1 point in any given dimension are considered “aligned” but a discussion to agree on the same score can help to “calibrate” your scoring. </a:t>
            </a:r>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a:p>
        </p:txBody>
      </p:sp>
    </p:spTree>
    <p:extLst>
      <p:ext uri="{BB962C8B-B14F-4D97-AF65-F5344CB8AC3E}">
        <p14:creationId xmlns:p14="http://schemas.microsoft.com/office/powerpoint/2010/main" val="48211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In use since 1988, the latest revision completed in 2011, Powerful instructional tool.  5 Process Dimensions</a:t>
            </a:r>
          </a:p>
          <a:p>
            <a:endParaRPr lang="en-US" altLang="en-US" sz="1200" dirty="0" smtClean="0"/>
          </a:p>
          <a:p>
            <a:r>
              <a:rPr lang="en-US" altLang="en-US" sz="1200" dirty="0" smtClean="0"/>
              <a:t>MS:  The student translates the words from the problem into appropriate mathematics. The key concepts are addressed. Evidence that makes a paper more thoroughly developed or insightful may include extending their thinking to other mathematical ideas or making connections to other contexts.</a:t>
            </a:r>
          </a:p>
          <a:p>
            <a:endParaRPr lang="en-US" altLang="en-US" sz="1200" dirty="0" smtClean="0"/>
          </a:p>
          <a:p>
            <a:r>
              <a:rPr lang="en-US" altLang="en-US" sz="1200" dirty="0" smtClean="0"/>
              <a:t>RS:  The strategies chosen by the student are effective and complete for this task. Evidence that makes a paper more thoroughly developed or insightful may include generalizing a strategy using an algebraic representation versus a numeric or tabular representation. </a:t>
            </a:r>
          </a:p>
          <a:p>
            <a:endParaRPr lang="en-US" altLang="en-US" sz="1200" dirty="0" smtClean="0"/>
          </a:p>
          <a:p>
            <a:r>
              <a:rPr lang="en-US" altLang="en-US" sz="1200" dirty="0" smtClean="0"/>
              <a:t>CR:  Communication of the reasoning refers to the connections among all of the dimensions, and the identifiable solution – allowing the flow of the paper to help the reader understand the path from one part to another. A clear path does not require a linear sequence of thoughts or communication. The student uses math vocabulary and labels appropriately. A significant gap is when the reader is using his/her own knowledge about the problem and mathematics to infer why a student might have moved from one part of the work to another. </a:t>
            </a:r>
          </a:p>
          <a:p>
            <a:endParaRPr lang="en-US" altLang="en-US" sz="1200" dirty="0" smtClean="0"/>
          </a:p>
          <a:p>
            <a:r>
              <a:rPr lang="en-US" altLang="en-US" sz="1200" dirty="0" smtClean="0"/>
              <a:t>A:  The student’s solution is correct, mathematically justified, and supported by the work. It is critical that students who are “close” to having a proficient response, with minor errors or partial answers, be given an opportunity to rework the problem given the scoring feedback, but no further instruction. Evidence that makes a paper more thoroughly developed or insightful may include extending the solution by asking new questions leading to new problems. Although possible, it is a rare occurrence to get a 5 or 6 in accuracy. </a:t>
            </a:r>
          </a:p>
          <a:p>
            <a:r>
              <a:rPr lang="en-US" altLang="en-US" sz="1200" dirty="0" smtClean="0"/>
              <a:t> </a:t>
            </a:r>
          </a:p>
          <a:p>
            <a:r>
              <a:rPr lang="en-US" altLang="en-US" sz="1200" dirty="0" smtClean="0"/>
              <a:t>RE:  The student states the solution within the context of the problem.  This requires the student to review the task and reflect on what was asked.  There should be evidence on the student has reviewed ALL the dimensions in solving the task.  The reflection (a second look) could be embedded in the original work or after arriving at a solution and/or a combination of both. Evidence that makes a paper more thoroughly developed or insightful may include solving the task from a different perspective. Students evaluating their approaches may include addressing the efficiency of an approach or the relative use of a procedure.</a:t>
            </a: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a:p>
        </p:txBody>
      </p:sp>
    </p:spTree>
    <p:extLst>
      <p:ext uri="{BB962C8B-B14F-4D97-AF65-F5344CB8AC3E}">
        <p14:creationId xmlns:p14="http://schemas.microsoft.com/office/powerpoint/2010/main" val="3977878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#B-1</a:t>
            </a:r>
          </a:p>
          <a:p>
            <a:endParaRPr lang="en-US" dirty="0" smtClean="0"/>
          </a:p>
          <a:p>
            <a:r>
              <a:rPr lang="en-US" dirty="0" smtClean="0"/>
              <a:t>MS 2: The student inappropriately uses b/2a to find the t coordinate of the vertex instead of –b/2a. The student does not address the computation of negative heights in the context of the problem. </a:t>
            </a:r>
          </a:p>
          <a:p>
            <a:endParaRPr lang="en-US" dirty="0" smtClean="0"/>
          </a:p>
          <a:p>
            <a:r>
              <a:rPr lang="en-US" dirty="0" smtClean="0"/>
              <a:t>RS 3: A correct formula would have generated a strategy that would be effective. As it is, the strategy is only partially effective. </a:t>
            </a:r>
          </a:p>
          <a:p>
            <a:endParaRPr lang="en-US" dirty="0" smtClean="0"/>
          </a:p>
          <a:p>
            <a:r>
              <a:rPr lang="en-US" dirty="0" smtClean="0"/>
              <a:t>CR 3: The student work is easy to follow and the computations shown are complete and done correctly, but the student never addresses the question asked. </a:t>
            </a:r>
          </a:p>
          <a:p>
            <a:endParaRPr lang="en-US" dirty="0" smtClean="0"/>
          </a:p>
          <a:p>
            <a:r>
              <a:rPr lang="en-US" dirty="0" smtClean="0"/>
              <a:t>AC 2: The solution is incorrect and incomplete. </a:t>
            </a:r>
          </a:p>
          <a:p>
            <a:endParaRPr lang="en-US" dirty="0" smtClean="0"/>
          </a:p>
          <a:p>
            <a:r>
              <a:rPr lang="en-US" dirty="0" smtClean="0"/>
              <a:t>RE 1: The solution is not stated within the context of the problem and no reflection is evident.</a:t>
            </a:r>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a:p>
        </p:txBody>
      </p:sp>
    </p:spTree>
    <p:extLst>
      <p:ext uri="{BB962C8B-B14F-4D97-AF65-F5344CB8AC3E}">
        <p14:creationId xmlns:p14="http://schemas.microsoft.com/office/powerpoint/2010/main" val="2104697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#B-7</a:t>
            </a:r>
          </a:p>
          <a:p>
            <a:endParaRPr lang="en-US" dirty="0" smtClean="0"/>
          </a:p>
          <a:p>
            <a:r>
              <a:rPr lang="en-US" dirty="0" smtClean="0"/>
              <a:t>MS 3: The translation into mathematics is partially developed. The student never gains an awareness of transposing height and time. </a:t>
            </a:r>
          </a:p>
          <a:p>
            <a:r>
              <a:rPr lang="en-US" dirty="0" smtClean="0"/>
              <a:t>RS 4: The strategy is effective and would lead to a correct solution had the student not transposed height and time. </a:t>
            </a:r>
          </a:p>
          <a:p>
            <a:r>
              <a:rPr lang="en-US" dirty="0" smtClean="0"/>
              <a:t>CR 4: The communication is clear and coherent and leads to a clearly identified solution. </a:t>
            </a:r>
          </a:p>
          <a:p>
            <a:r>
              <a:rPr lang="en-US" dirty="0" smtClean="0"/>
              <a:t>AC 2: The solution is incorrect. The ceiling is 30 feet high and the identified solution has Jake throwing the ball 2 feet above the ground. </a:t>
            </a:r>
          </a:p>
          <a:p>
            <a:r>
              <a:rPr lang="en-US" dirty="0" smtClean="0"/>
              <a:t>RE 2: The student restates the vertices found earlier making the reflection minimal.</a:t>
            </a:r>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a:p>
        </p:txBody>
      </p:sp>
    </p:spTree>
    <p:extLst>
      <p:ext uri="{BB962C8B-B14F-4D97-AF65-F5344CB8AC3E}">
        <p14:creationId xmlns:p14="http://schemas.microsoft.com/office/powerpoint/2010/main" val="3727630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#B-11</a:t>
            </a:r>
          </a:p>
          <a:p>
            <a:endParaRPr lang="en-US" dirty="0" smtClean="0"/>
          </a:p>
          <a:p>
            <a:r>
              <a:rPr lang="en-US" dirty="0" smtClean="0"/>
              <a:t>MS 5: The interpretation is enhanced by the student recognizing that the mathematical model is the center of the ball’s path. To eliminate the</a:t>
            </a:r>
          </a:p>
          <a:p>
            <a:pPr lvl="1"/>
            <a:r>
              <a:rPr lang="en-US" dirty="0" smtClean="0"/>
              <a:t>effect of the radius one must consider the ball to have an infinitesimally small radius. </a:t>
            </a:r>
          </a:p>
          <a:p>
            <a:r>
              <a:rPr lang="en-US" dirty="0" smtClean="0"/>
              <a:t>RS 4: The strategy is effective and will lead to a correct solution. </a:t>
            </a:r>
          </a:p>
          <a:p>
            <a:r>
              <a:rPr lang="en-US" dirty="0" smtClean="0"/>
              <a:t>CR 5: The communication of the reasoning is clear, insightful and leads to a clearly identified solution. </a:t>
            </a:r>
          </a:p>
          <a:p>
            <a:r>
              <a:rPr lang="en-US" dirty="0" smtClean="0"/>
              <a:t>AC 4: The given solution is correct and supported by the work. </a:t>
            </a:r>
          </a:p>
          <a:p>
            <a:pPr lvl="0"/>
            <a:r>
              <a:rPr lang="en-US" dirty="0" smtClean="0"/>
              <a:t>RE 5: The student solves the problem explicitly and graphically. The graphical solution would have been stronger had the student graphed</a:t>
            </a:r>
          </a:p>
          <a:p>
            <a:pPr lvl="1"/>
            <a:r>
              <a:rPr lang="en-US" dirty="0" smtClean="0"/>
              <a:t>y = 30 to represent the ceiling. This is an example of a weak 5.</a:t>
            </a:r>
          </a:p>
        </p:txBody>
      </p:sp>
      <p:sp>
        <p:nvSpPr>
          <p:cNvPr id="4" name="Slide Number Placeholder 3"/>
          <p:cNvSpPr>
            <a:spLocks noGrp="1"/>
          </p:cNvSpPr>
          <p:nvPr>
            <p:ph type="sldNum" sz="quarter" idx="10"/>
          </p:nvPr>
        </p:nvSpPr>
        <p:spPr/>
        <p:txBody>
          <a:bodyPr/>
          <a:lstStyle/>
          <a:p>
            <a:fld id="{E2B63952-BBA8-4838-A0CF-80F9272645AB}" type="slidenum">
              <a:rPr lang="en-US" smtClean="0"/>
              <a:t>25</a:t>
            </a:fld>
            <a:endParaRPr lang="en-US"/>
          </a:p>
        </p:txBody>
      </p:sp>
    </p:spTree>
    <p:extLst>
      <p:ext uri="{BB962C8B-B14F-4D97-AF65-F5344CB8AC3E}">
        <p14:creationId xmlns:p14="http://schemas.microsoft.com/office/powerpoint/2010/main" val="2705397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#B-24</a:t>
            </a:r>
          </a:p>
          <a:p>
            <a:endParaRPr lang="en-US" dirty="0" smtClean="0"/>
          </a:p>
          <a:p>
            <a:r>
              <a:rPr lang="en-US" dirty="0" smtClean="0"/>
              <a:t>MS 3: The interpretation of the task is only partially developed. The student does not address the 30 foot ceiling height. </a:t>
            </a:r>
          </a:p>
          <a:p>
            <a:r>
              <a:rPr lang="en-US" dirty="0" smtClean="0"/>
              <a:t>RS 4: The strategy selected is both effective and complete. The strategy would have led to a correct solution had the results been</a:t>
            </a:r>
          </a:p>
          <a:p>
            <a:pPr lvl="1"/>
            <a:r>
              <a:rPr lang="en-US" dirty="0" smtClean="0"/>
              <a:t>interpreted correctly. </a:t>
            </a:r>
          </a:p>
          <a:p>
            <a:r>
              <a:rPr lang="en-US" dirty="0" smtClean="0"/>
              <a:t>CR 4: The student work follows a clear path throughout. The reasoning is questionable with the statement “times by 2 because of</a:t>
            </a:r>
          </a:p>
          <a:p>
            <a:pPr lvl="1"/>
            <a:r>
              <a:rPr lang="en-US" dirty="0" smtClean="0"/>
              <a:t>the square root”. This flaw is minor compared to the rest of the work. </a:t>
            </a:r>
          </a:p>
          <a:p>
            <a:r>
              <a:rPr lang="en-US" dirty="0" smtClean="0"/>
              <a:t>AC 3: The solution is partially correct. All work leading to the final answer is correct, but the results are misinterpreted in the end. </a:t>
            </a:r>
          </a:p>
          <a:p>
            <a:r>
              <a:rPr lang="en-US" dirty="0" smtClean="0"/>
              <a:t>RE 2: There is some justification evident in the commentary, but it only addresses part of the strategy and does not review </a:t>
            </a:r>
          </a:p>
          <a:p>
            <a:pPr lvl="1"/>
            <a:r>
              <a:rPr lang="en-US" dirty="0" smtClean="0"/>
              <a:t>concepts, calculations or reasonableness.</a:t>
            </a:r>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a:p>
        </p:txBody>
      </p:sp>
    </p:spTree>
    <p:extLst>
      <p:ext uri="{BB962C8B-B14F-4D97-AF65-F5344CB8AC3E}">
        <p14:creationId xmlns:p14="http://schemas.microsoft.com/office/powerpoint/2010/main" val="82576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#B-28</a:t>
            </a:r>
          </a:p>
          <a:p>
            <a:endParaRPr lang="en-US" dirty="0" smtClean="0"/>
          </a:p>
          <a:p>
            <a:r>
              <a:rPr lang="en-US" dirty="0" smtClean="0"/>
              <a:t>MS 3: The interpretation of the task is partially developed. The student creates a table of values from the given equations but then</a:t>
            </a:r>
          </a:p>
          <a:p>
            <a:pPr lvl="1"/>
            <a:r>
              <a:rPr lang="en-US" dirty="0" smtClean="0"/>
              <a:t>incorrectly graphs Hannah’s equation. The ceiling constraint is misrepresented by the student. </a:t>
            </a:r>
          </a:p>
          <a:p>
            <a:r>
              <a:rPr lang="en-US" dirty="0" smtClean="0"/>
              <a:t>RS 3: The strategy is partially effective. The graph representing Hannah’s throw is incorrect and does not match the table. </a:t>
            </a:r>
          </a:p>
          <a:p>
            <a:r>
              <a:rPr lang="en-US" dirty="0" smtClean="0"/>
              <a:t>CR 3: The communication of the reasoning contains gaps. No computations are shown and the graph of Hannah’s throw is </a:t>
            </a:r>
          </a:p>
          <a:p>
            <a:pPr lvl="1"/>
            <a:r>
              <a:rPr lang="en-US" dirty="0" smtClean="0"/>
              <a:t>not helpful, nor is it connected to the solution. </a:t>
            </a:r>
          </a:p>
          <a:p>
            <a:r>
              <a:rPr lang="en-US" dirty="0" smtClean="0"/>
              <a:t>AC 3: The solution is partially correct. The student correctly computes both the y coordinates of the vertices, but states that Hannah</a:t>
            </a:r>
          </a:p>
          <a:p>
            <a:pPr lvl="1"/>
            <a:r>
              <a:rPr lang="en-US" dirty="0" smtClean="0"/>
              <a:t>won with a height of 32 feet. </a:t>
            </a:r>
          </a:p>
          <a:p>
            <a:r>
              <a:rPr lang="en-US" dirty="0" smtClean="0"/>
              <a:t>RE 1: The reflection is not evident.</a:t>
            </a:r>
          </a:p>
        </p:txBody>
      </p:sp>
      <p:sp>
        <p:nvSpPr>
          <p:cNvPr id="4" name="Slide Number Placeholder 3"/>
          <p:cNvSpPr>
            <a:spLocks noGrp="1"/>
          </p:cNvSpPr>
          <p:nvPr>
            <p:ph type="sldNum" sz="quarter" idx="10"/>
          </p:nvPr>
        </p:nvSpPr>
        <p:spPr/>
        <p:txBody>
          <a:bodyPr/>
          <a:lstStyle/>
          <a:p>
            <a:fld id="{E2B63952-BBA8-4838-A0CF-80F9272645AB}" type="slidenum">
              <a:rPr lang="en-US" smtClean="0"/>
              <a:t>27</a:t>
            </a:fld>
            <a:endParaRPr lang="en-US"/>
          </a:p>
        </p:txBody>
      </p:sp>
    </p:spTree>
    <p:extLst>
      <p:ext uri="{BB962C8B-B14F-4D97-AF65-F5344CB8AC3E}">
        <p14:creationId xmlns:p14="http://schemas.microsoft.com/office/powerpoint/2010/main" val="2409531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Refer to ES manual for recommendations and</a:t>
            </a:r>
            <a:r>
              <a:rPr lang="en-US" baseline="0" dirty="0" smtClean="0"/>
              <a:t> requirements.</a:t>
            </a:r>
            <a:endParaRPr lang="en-US"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28</a:t>
            </a:fld>
            <a:endParaRPr lang="en-US"/>
          </a:p>
        </p:txBody>
      </p:sp>
    </p:spTree>
    <p:extLst>
      <p:ext uri="{BB962C8B-B14F-4D97-AF65-F5344CB8AC3E}">
        <p14:creationId xmlns:p14="http://schemas.microsoft.com/office/powerpoint/2010/main" val="87612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 Reading: Scoring Guide – Proficient - vs - Not quite Proficient • Participants review scoring guide 4 for Each Dimension • They should identify words and phrases that distinguish a four for each dimension • Facilitator then clarifies the factors that usually differentiate a 3 from a 4 in each dimension </a:t>
            </a:r>
          </a:p>
          <a:p>
            <a:endParaRPr lang="en-US" dirty="0" smtClean="0"/>
          </a:p>
          <a:p>
            <a:pPr defTabSz="874441">
              <a:defRPr/>
            </a:pPr>
            <a:r>
              <a:rPr lang="en-US" dirty="0" smtClean="0"/>
              <a:t>Explain that this part of the training will focus on applying the math scoring guide to student work, with an emphasis on the differences between the 3 and 4 score points for all dimensions and whether or not the student work meets the essential skill requirement for an Oregon diploma. Distinguishing between the 3 and 4 scores points is important for three main reasons: 1) the 3/4 call is the most critical one for students because it determines whether or not they earn passing scores; 2) it is most likely the decision that will have to be made most frequently--most papers fall into this category; 3) it is relatively easy to identify papers that both exceed the standard and those that fall far below the standard. It isn’t worth the investment of limited time to debate the 5 versus 6 or the 1 versus 2 score points. An additional concern at the high school level is whether or not a passing work sample meets the essential skill requirement for graduation. In order to qualify, the student work must reflect high school level standards.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511112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161655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not an “official” position on guess and check, but would point out that work samples are one acceptable source of evidence that a student has demonstrated proficiency in the Essential Skills. If a student has used the “guess and check” method to complete a work sample, how confident would the rater/teacher/district/school board be that the student has acquired the knowledge and skills certified by awarding a diploma? </a:t>
            </a:r>
          </a:p>
          <a:p>
            <a:endParaRPr lang="en-US" dirty="0" smtClean="0"/>
          </a:p>
          <a:p>
            <a:r>
              <a:rPr lang="en-US" dirty="0" smtClean="0"/>
              <a:t>That’s what this issue can really be boiled down to: does the rater feel confident that the work sample(s) are reflective of independent student work and are sufficient evidence to support the student has demonstrated proficiency in the Essential Skill? If so, and the other graduation requirements have been completed, the student should be awarded a diploma to certify the knowledge and skills they’ve acquired/demonstrated. </a:t>
            </a:r>
          </a:p>
          <a:p>
            <a:endParaRPr lang="en-US" dirty="0" smtClean="0"/>
          </a:p>
          <a:p>
            <a:r>
              <a:rPr lang="en-US" dirty="0" smtClean="0"/>
              <a:t>There are situations where “guess and check” is acceptable</a:t>
            </a:r>
            <a:r>
              <a:rPr lang="en-US" baseline="0" dirty="0" smtClean="0"/>
              <a:t> </a:t>
            </a:r>
            <a:r>
              <a:rPr lang="en-US" dirty="0" smtClean="0"/>
              <a:t>in the problem solving process. If so, and the student has used the method in an appropriate manner (as part of a systematic process) and can justify their thinking, then it is acceptable. In cases where the student is clearly guessing (correctly) but not basing it on any clear understanding of content, there is less confidence in making a diploma decision. At</a:t>
            </a:r>
            <a:r>
              <a:rPr lang="en-US" baseline="0" dirty="0" smtClean="0"/>
              <a:t> the local level</a:t>
            </a:r>
            <a:r>
              <a:rPr lang="en-US" dirty="0" smtClean="0"/>
              <a:t>, it is recommended to develop a local performance assessment policy that clearly describes how these and other issues will be managed. </a:t>
            </a:r>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210984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★Modeling is best interpreted not as a collection of isolated topics but in relation to other standards. </a:t>
            </a:r>
          </a:p>
          <a:p>
            <a:pPr eaLnBrk="1" hangingPunct="1">
              <a:spcBef>
                <a:spcPct val="0"/>
              </a:spcBef>
            </a:pPr>
            <a:r>
              <a:rPr lang="en-US" altLang="en-US" dirty="0" smtClean="0"/>
              <a:t>Making mathematical models is a Standard for Mathematical Practice, and specific modeling standards </a:t>
            </a:r>
          </a:p>
          <a:p>
            <a:pPr eaLnBrk="1" hangingPunct="1">
              <a:spcBef>
                <a:spcPct val="0"/>
              </a:spcBef>
            </a:pPr>
            <a:r>
              <a:rPr lang="en-US" altLang="en-US" dirty="0" smtClean="0"/>
              <a:t>appear throughout the high school standards indicated by a star symbol (★). The star symbol sometimes </a:t>
            </a:r>
          </a:p>
          <a:p>
            <a:pPr eaLnBrk="1" hangingPunct="1">
              <a:spcBef>
                <a:spcPct val="0"/>
              </a:spcBef>
            </a:pPr>
            <a:r>
              <a:rPr lang="en-US" altLang="en-US" dirty="0" smtClean="0"/>
              <a:t>appears on the heading for a group of standards; in that case, it should be understood to apply to all </a:t>
            </a:r>
          </a:p>
          <a:p>
            <a:pPr eaLnBrk="1" hangingPunct="1">
              <a:spcBef>
                <a:spcPct val="0"/>
              </a:spcBef>
            </a:pPr>
            <a:r>
              <a:rPr lang="en-US" altLang="en-US" dirty="0" smtClean="0"/>
              <a:t>standards in that group.</a:t>
            </a:r>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135952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First individually solve this task, then share with a partner, then share with your table.</a:t>
            </a:r>
          </a:p>
          <a:p>
            <a:pPr>
              <a:defRPr/>
            </a:pPr>
            <a:endParaRPr lang="en-US" dirty="0" smtClean="0"/>
          </a:p>
          <a:p>
            <a:pPr>
              <a:defRPr/>
            </a:pPr>
            <a:r>
              <a:rPr lang="en-US" dirty="0" smtClean="0"/>
              <a:t>CCSS – G.CO.9 Prove geometric theorems</a:t>
            </a:r>
          </a:p>
          <a:p>
            <a:pPr>
              <a:defRPr/>
            </a:pPr>
            <a:endParaRPr lang="en-US" dirty="0" smtClean="0"/>
          </a:p>
          <a:p>
            <a:pPr>
              <a:defRPr/>
            </a:pPr>
            <a:r>
              <a:rPr lang="en-US" dirty="0" smtClean="0"/>
              <a:t>Although different scorers may use different styles, here is a typical process for using the scoring guide: </a:t>
            </a:r>
          </a:p>
          <a:p>
            <a:pPr marL="218598" indent="-218598">
              <a:buFont typeface="+mj-lt"/>
              <a:buAutoNum type="arabicPeriod"/>
              <a:defRPr/>
            </a:pPr>
            <a:r>
              <a:rPr lang="en-US" dirty="0" smtClean="0"/>
              <a:t>Possibly sort the student work so that you will score all work with similar approaches one after another. </a:t>
            </a:r>
          </a:p>
          <a:p>
            <a:pPr marL="218598" indent="-218598">
              <a:buFont typeface="+mj-lt"/>
              <a:buAutoNum type="arabicPeriod"/>
              <a:defRPr/>
            </a:pPr>
            <a:r>
              <a:rPr lang="en-US" dirty="0" smtClean="0"/>
              <a:t>Read the criteria for a score of 3 on one dimension. </a:t>
            </a:r>
          </a:p>
          <a:p>
            <a:pPr marL="218598" indent="-218598">
              <a:buFont typeface="+mj-lt"/>
              <a:buAutoNum type="arabicPeriod"/>
              <a:defRPr/>
            </a:pPr>
            <a:r>
              <a:rPr lang="en-US" dirty="0" smtClean="0"/>
              <a:t>Review the student work again. If it seems stronger than a 3, read the 4 through 6 criteria. If is weaker than a 3, consider the 1 and 2 criteria. </a:t>
            </a:r>
          </a:p>
          <a:p>
            <a:pPr marL="218598" indent="-218598">
              <a:buFont typeface="+mj-lt"/>
              <a:buAutoNum type="arabicPeriod"/>
              <a:defRPr/>
            </a:pPr>
            <a:r>
              <a:rPr lang="en-US" dirty="0" smtClean="0"/>
              <a:t>Assign a score for that dimension. </a:t>
            </a:r>
          </a:p>
          <a:p>
            <a:pPr marL="218598" indent="-218598">
              <a:buFont typeface="+mj-lt"/>
              <a:buAutoNum type="arabicPeriod"/>
              <a:defRPr/>
            </a:pPr>
            <a:r>
              <a:rPr lang="en-US" dirty="0" smtClean="0"/>
              <a:t>Repeat the process for the other 4 dimensions </a:t>
            </a:r>
          </a:p>
          <a:p>
            <a:pPr marL="218598" indent="-218598">
              <a:buFont typeface="+mj-lt"/>
              <a:buAutoNum type="arabicPeriod"/>
              <a:defRPr/>
            </a:pPr>
            <a:endParaRPr lang="en-US" dirty="0" smtClean="0"/>
          </a:p>
          <a:p>
            <a:pPr>
              <a:defRPr/>
            </a:pPr>
            <a:r>
              <a:rPr lang="en-US" dirty="0" smtClean="0"/>
              <a:t>Additional scoring hints or considerations include the following: </a:t>
            </a:r>
          </a:p>
          <a:p>
            <a:pPr marL="163949" indent="-163949">
              <a:buFont typeface="Arial" panose="020B0604020202020204" pitchFamily="34" charset="0"/>
              <a:buChar char="•"/>
              <a:defRPr/>
            </a:pPr>
            <a:r>
              <a:rPr lang="en-US" dirty="0" smtClean="0"/>
              <a:t>Any scores that you are uncertain about should be set aside to look at again after scoring the rest of the papers (these papers might also be good candidates for collegial discussions). A score of 4 meets the standard, and a 3 nearly meets – so this is a critical distinction.</a:t>
            </a:r>
          </a:p>
          <a:p>
            <a:pPr marL="163949" indent="-163949">
              <a:buFont typeface="Arial" panose="020B0604020202020204" pitchFamily="34" charset="0"/>
              <a:buChar char="•"/>
              <a:defRPr/>
            </a:pPr>
            <a:r>
              <a:rPr lang="en-US" dirty="0" smtClean="0"/>
              <a:t>As a way of validating your scores, it is very helpful to have a colleague score a few of your papers without seeing the scores you gave, then having a discussion about any differences in your scores. </a:t>
            </a:r>
          </a:p>
          <a:p>
            <a:pPr marL="163949" indent="-163949">
              <a:buFont typeface="Arial" panose="020B0604020202020204" pitchFamily="34" charset="0"/>
              <a:buChar char="•"/>
              <a:defRPr/>
            </a:pPr>
            <a:r>
              <a:rPr lang="en-US" dirty="0" smtClean="0"/>
              <a:t>When double scoring, as a general rule, scores that are within 1 point in any given dimension are considered “aligned” but a discussion to agree on the same score can help to “calibrate” your scoring. </a:t>
            </a:r>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3914191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#J-5</a:t>
            </a:r>
          </a:p>
          <a:p>
            <a:endParaRPr lang="en-US" dirty="0" smtClean="0"/>
          </a:p>
          <a:p>
            <a:r>
              <a:rPr lang="en-US" dirty="0" smtClean="0"/>
              <a:t>MS 4: The student correctly marks the figure with the given information and begins to use the given information to create a paragraph proof. </a:t>
            </a:r>
          </a:p>
          <a:p>
            <a:r>
              <a:rPr lang="en-US" dirty="0" smtClean="0"/>
              <a:t>RS 3: The strategy is only partially effective. The student initiates the proof with an unsupported statement and uses this unsupported </a:t>
            </a:r>
          </a:p>
          <a:p>
            <a:pPr lvl="1"/>
            <a:r>
              <a:rPr lang="en-US" dirty="0" smtClean="0"/>
              <a:t>claim to establish proof. </a:t>
            </a:r>
          </a:p>
          <a:p>
            <a:r>
              <a:rPr lang="en-US" dirty="0" smtClean="0"/>
              <a:t>CR 3: There are significant gaps in the communication of the reasoning. </a:t>
            </a:r>
          </a:p>
          <a:p>
            <a:r>
              <a:rPr lang="en-US" dirty="0" smtClean="0"/>
              <a:t>AC 3: The solution is partially complete. The parallelogram opposite angles theorem and opposite sides theorem could be used to </a:t>
            </a:r>
          </a:p>
          <a:p>
            <a:pPr lvl="1"/>
            <a:r>
              <a:rPr lang="en-US" dirty="0" smtClean="0"/>
              <a:t>prove the streets form a parallelogram, however, the foundational supports for these claims are missing. </a:t>
            </a:r>
          </a:p>
          <a:p>
            <a:r>
              <a:rPr lang="en-US" dirty="0" smtClean="0"/>
              <a:t>RE 3: The embedded reflection only partially justifies the outcome due to the missing support for the initial SAS triangle conjecture. </a:t>
            </a:r>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a:p>
        </p:txBody>
      </p:sp>
    </p:spTree>
    <p:extLst>
      <p:ext uri="{BB962C8B-B14F-4D97-AF65-F5344CB8AC3E}">
        <p14:creationId xmlns:p14="http://schemas.microsoft.com/office/powerpoint/2010/main" val="108288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#J-12</a:t>
            </a:r>
          </a:p>
          <a:p>
            <a:endParaRPr lang="en-US" dirty="0" smtClean="0"/>
          </a:p>
          <a:p>
            <a:r>
              <a:rPr lang="en-US" dirty="0" smtClean="0"/>
              <a:t>MS 5: The interpretation is thoroughly developed. The student translates the task into the symbolic representation of a formal proof. </a:t>
            </a:r>
          </a:p>
          <a:p>
            <a:r>
              <a:rPr lang="en-US" dirty="0" smtClean="0"/>
              <a:t>RS 5: The strategy selected is insightful and complex through the formal structure and detail of the proof. </a:t>
            </a:r>
          </a:p>
          <a:p>
            <a:r>
              <a:rPr lang="en-US" dirty="0" smtClean="0"/>
              <a:t>CR 5: The communication is enhanced through the use of detail in both the statements and the reasons. The reasons also reference </a:t>
            </a:r>
          </a:p>
          <a:p>
            <a:pPr lvl="1"/>
            <a:r>
              <a:rPr lang="en-US" dirty="0" smtClean="0"/>
              <a:t>previous steps in the argument, allowing the reader to move easily through the work. </a:t>
            </a:r>
          </a:p>
          <a:p>
            <a:r>
              <a:rPr lang="en-US" dirty="0" smtClean="0"/>
              <a:t>AC 5: The solution is enhanced by making a connection between each step in the proof and the specific steps that lead to and support it. </a:t>
            </a:r>
          </a:p>
          <a:p>
            <a:r>
              <a:rPr lang="en-US" dirty="0" smtClean="0"/>
              <a:t>RE 5: Each step is completely justified throughout the two column proof. The proof is also argued a second way in paragraph form. </a:t>
            </a:r>
          </a:p>
          <a:p>
            <a:pPr lvl="1"/>
            <a:r>
              <a:rPr lang="en-US" dirty="0" smtClean="0"/>
              <a:t>The second representation utilizes many of the reasons given earlier in the two column proof. Since the student does not actually complete the formal argumentation in the paragraph proof this is an example of a weak 5.</a:t>
            </a:r>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936031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781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2834"/>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Tree>
    <p:extLst>
      <p:ext uri="{BB962C8B-B14F-4D97-AF65-F5344CB8AC3E}">
        <p14:creationId xmlns:p14="http://schemas.microsoft.com/office/powerpoint/2010/main" val="2031801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9813"/>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7"/>
            <a:ext cx="2949178"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462480"/>
            <a:ext cx="7886700" cy="1325563"/>
          </a:xfrm>
        </p:spPr>
        <p:txBody>
          <a:bodyPr/>
          <a:lstStyle>
            <a:lvl1pPr algn="ctr">
              <a:defRPr>
                <a:solidFill>
                  <a:schemeClr val="tx1"/>
                </a:solidFill>
              </a:defRPr>
            </a:lvl1pPr>
          </a:lstStyle>
          <a:p>
            <a:r>
              <a:rPr lang="en-US" dirty="0" smtClean="0"/>
              <a:t>CLICK TO EDIT MASTER TITLE STYLE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spTree>
    <p:extLst>
      <p:ext uri="{BB962C8B-B14F-4D97-AF65-F5344CB8AC3E}">
        <p14:creationId xmlns:p14="http://schemas.microsoft.com/office/powerpoint/2010/main" val="40038951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2367"/>
            <a:ext cx="6858000" cy="2274477"/>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4348915"/>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47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982363"/>
            <a:ext cx="7886700" cy="258011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9293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3427255"/>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3427255"/>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391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002541"/>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3440161"/>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4341655"/>
            <a:ext cx="3868340" cy="1848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3440161"/>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4341655"/>
            <a:ext cx="3887391" cy="1848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22920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sp>
        <p:nvSpPr>
          <p:cNvPr id="5" name="TextBox 4"/>
          <p:cNvSpPr txBox="1"/>
          <p:nvPr userDrawn="1"/>
        </p:nvSpPr>
        <p:spPr>
          <a:xfrm>
            <a:off x="5550931" y="6527884"/>
            <a:ext cx="3432350" cy="253916"/>
          </a:xfrm>
          <a:prstGeom prst="rect">
            <a:avLst/>
          </a:prstGeom>
          <a:noFill/>
        </p:spPr>
        <p:txBody>
          <a:bodyPr wrap="none" rtlCol="0">
            <a:spAutoFit/>
          </a:bodyPr>
          <a:lstStyle/>
          <a:p>
            <a:r>
              <a:rPr lang="en-US" sz="1050" baseline="0" dirty="0" smtClean="0">
                <a:solidFill>
                  <a:schemeClr val="bg1">
                    <a:lumMod val="95000"/>
                  </a:schemeClr>
                </a:solidFill>
              </a:rPr>
              <a:t>Office of Teaching Learning &amp; Assessment  |  ESD Tour 2018</a:t>
            </a:r>
            <a:endParaRPr lang="en-US" sz="1050" dirty="0">
              <a:solidFill>
                <a:schemeClr val="bg1">
                  <a:lumMod val="95000"/>
                </a:schemeClr>
              </a:solidFill>
            </a:endParaRPr>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7" r:id="rId10"/>
    <p:sldLayoutId id="2147483705" r:id="rId11"/>
    <p:sldLayoutId id="2147483706" r:id="rId12"/>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www.oregon.gov/ode/educator-resources/essentialskills/Pages/Math-PS-Tasks-HighSchool.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Skills</a:t>
            </a:r>
            <a:r>
              <a:rPr lang="en-US" smtClean="0"/>
              <a:t>: </a:t>
            </a:r>
            <a:r>
              <a:rPr lang="en-US"/>
              <a:t>Math Work </a:t>
            </a:r>
            <a:r>
              <a:rPr lang="en-US" dirty="0" smtClean="0"/>
              <a:t>Samples</a:t>
            </a:r>
            <a:endParaRPr lang="en-US" dirty="0"/>
          </a:p>
        </p:txBody>
      </p:sp>
    </p:spTree>
    <p:extLst>
      <p:ext uri="{BB962C8B-B14F-4D97-AF65-F5344CB8AC3E}">
        <p14:creationId xmlns:p14="http://schemas.microsoft.com/office/powerpoint/2010/main" val="4164148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33" y="241404"/>
            <a:ext cx="7886700" cy="780573"/>
          </a:xfrm>
        </p:spPr>
        <p:txBody>
          <a:bodyPr/>
          <a:lstStyle/>
          <a:p>
            <a:pPr algn="ctr"/>
            <a:r>
              <a:rPr lang="en-US" dirty="0"/>
              <a:t>Roads in </a:t>
            </a:r>
            <a:r>
              <a:rPr lang="en-US" dirty="0" err="1" smtClean="0"/>
              <a:t>Prezville</a:t>
            </a:r>
            <a:endParaRPr lang="en-US" dirty="0"/>
          </a:p>
        </p:txBody>
      </p:sp>
      <p:pic>
        <p:nvPicPr>
          <p:cNvPr id="3" name="Picture 2" descr="Screen shot of The Roads in Prezville Mathematics Work Sample 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04874"/>
            <a:ext cx="7620000" cy="5539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998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79" y="851004"/>
            <a:ext cx="7886700" cy="816432"/>
          </a:xfrm>
        </p:spPr>
        <p:txBody>
          <a:bodyPr/>
          <a:lstStyle/>
          <a:p>
            <a:pPr algn="ctr"/>
            <a:r>
              <a:rPr lang="en-US" dirty="0"/>
              <a:t>Score the First anchor </a:t>
            </a:r>
            <a:r>
              <a:rPr lang="en-US" dirty="0" smtClean="0"/>
              <a:t>paper</a:t>
            </a:r>
            <a:endParaRPr lang="en-US" dirty="0"/>
          </a:p>
        </p:txBody>
      </p:sp>
      <p:graphicFrame>
        <p:nvGraphicFramePr>
          <p:cNvPr id="3" name="Content Placeholder 3" descr="Table with 5 columns and 2 rows, below is each column heading and the corresponding value in the row:&#10;Making Sense of the Task (MS) – 4&#10;Representing and Solving the Task (RS) – 3&#10;Communicating Reasoning (CR) – 3&#10;Accuracy (AC) – 3&#10;Reflecting and Evaluating (RE) – 3&#10;"/>
          <p:cNvGraphicFramePr>
            <a:graphicFrameLocks/>
          </p:cNvGraphicFramePr>
          <p:nvPr>
            <p:extLst>
              <p:ext uri="{D42A27DB-BD31-4B8C-83A1-F6EECF244321}">
                <p14:modId xmlns:p14="http://schemas.microsoft.com/office/powerpoint/2010/main" val="1183488812"/>
              </p:ext>
            </p:extLst>
          </p:nvPr>
        </p:nvGraphicFramePr>
        <p:xfrm>
          <a:off x="246529" y="2840691"/>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smtClean="0"/>
                        <a:t>Making</a:t>
                      </a:r>
                      <a:r>
                        <a:rPr lang="en-US" sz="1800" baseline="0" dirty="0" smtClean="0"/>
                        <a:t> Sense of the Task</a:t>
                      </a:r>
                      <a:endParaRPr lang="en-US" sz="1800" dirty="0">
                        <a:solidFill>
                          <a:schemeClr val="bg1">
                            <a:lumMod val="85000"/>
                          </a:schemeClr>
                        </a:solidFill>
                      </a:endParaRPr>
                    </a:p>
                  </a:txBody>
                  <a:tcPr marT="45743" marB="45743"/>
                </a:tc>
                <a:tc>
                  <a:txBody>
                    <a:bodyPr/>
                    <a:lstStyle/>
                    <a:p>
                      <a:pPr algn="ctr"/>
                      <a:r>
                        <a:rPr lang="en-US" sz="1800" dirty="0" smtClean="0"/>
                        <a:t>Representing and Solving the Task</a:t>
                      </a:r>
                      <a:endParaRPr lang="en-US" sz="1800" dirty="0">
                        <a:solidFill>
                          <a:schemeClr val="bg1">
                            <a:lumMod val="85000"/>
                          </a:schemeClr>
                        </a:solidFill>
                      </a:endParaRPr>
                    </a:p>
                  </a:txBody>
                  <a:tcPr marT="45743" marB="45743"/>
                </a:tc>
                <a:tc>
                  <a:txBody>
                    <a:bodyPr/>
                    <a:lstStyle/>
                    <a:p>
                      <a:pPr algn="ctr"/>
                      <a:r>
                        <a:rPr lang="en-US" sz="1800" dirty="0" smtClean="0"/>
                        <a:t>Communicating and Reasoning</a:t>
                      </a:r>
                      <a:endParaRPr lang="en-US" sz="1800" dirty="0">
                        <a:solidFill>
                          <a:schemeClr val="bg1">
                            <a:lumMod val="85000"/>
                          </a:schemeClr>
                        </a:solidFill>
                      </a:endParaRPr>
                    </a:p>
                  </a:txBody>
                  <a:tcPr marT="45743" marB="45743"/>
                </a:tc>
                <a:tc>
                  <a:txBody>
                    <a:bodyPr/>
                    <a:lstStyle/>
                    <a:p>
                      <a:pPr algn="ctr"/>
                      <a:r>
                        <a:rPr lang="en-US" sz="1800" dirty="0" smtClean="0"/>
                        <a:t>Accuracy</a:t>
                      </a:r>
                      <a:endParaRPr lang="en-US" sz="1800" dirty="0">
                        <a:solidFill>
                          <a:schemeClr val="bg1">
                            <a:lumMod val="85000"/>
                          </a:schemeClr>
                        </a:solidFill>
                      </a:endParaRPr>
                    </a:p>
                  </a:txBody>
                  <a:tcPr marT="45743" marB="45743"/>
                </a:tc>
                <a:tc>
                  <a:txBody>
                    <a:bodyPr/>
                    <a:lstStyle/>
                    <a:p>
                      <a:pPr algn="ctr"/>
                      <a:r>
                        <a:rPr lang="en-US" sz="1800" dirty="0" smtClean="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smtClean="0"/>
                        <a:t>4</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TextBox 9"/>
          <p:cNvSpPr txBox="1">
            <a:spLocks noChangeArrowheads="1"/>
          </p:cNvSpPr>
          <p:nvPr/>
        </p:nvSpPr>
        <p:spPr bwMode="auto">
          <a:xfrm>
            <a:off x="228600" y="59547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eaLnBrk="1" hangingPunct="1">
              <a:spcBef>
                <a:spcPct val="0"/>
              </a:spcBef>
              <a:buFontTx/>
              <a:buNone/>
            </a:pPr>
            <a:r>
              <a:rPr lang="en-US" altLang="en-US" sz="1800" dirty="0">
                <a:latin typeface="Calibri" pitchFamily="34" charset="0"/>
              </a:rPr>
              <a:t>Paper </a:t>
            </a:r>
            <a:r>
              <a:rPr lang="en-US" altLang="en-US" sz="1800" dirty="0" smtClean="0">
                <a:latin typeface="Calibri" pitchFamily="34" charset="0"/>
              </a:rPr>
              <a:t>#J-5</a:t>
            </a:r>
            <a:endParaRPr lang="en-US" altLang="en-US" sz="1800" dirty="0">
              <a:latin typeface="Calibri" pitchFamily="34" charset="0"/>
            </a:endParaRPr>
          </a:p>
        </p:txBody>
      </p:sp>
      <p:sp>
        <p:nvSpPr>
          <p:cNvPr id="6" name="Rectangle 5" descr="Coverd score for animation"/>
          <p:cNvSpPr/>
          <p:nvPr/>
        </p:nvSpPr>
        <p:spPr>
          <a:xfrm>
            <a:off x="992841"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2707341" y="3788708"/>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4589929" y="3788708"/>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descr="Coverd score for animation"/>
          <p:cNvSpPr/>
          <p:nvPr/>
        </p:nvSpPr>
        <p:spPr>
          <a:xfrm>
            <a:off x="6176681" y="377913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descr="Coverd score for animation"/>
          <p:cNvSpPr/>
          <p:nvPr/>
        </p:nvSpPr>
        <p:spPr>
          <a:xfrm>
            <a:off x="7906869" y="3788708"/>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25591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79" y="976511"/>
            <a:ext cx="7886700" cy="852290"/>
          </a:xfrm>
        </p:spPr>
        <p:txBody>
          <a:bodyPr/>
          <a:lstStyle/>
          <a:p>
            <a:pPr algn="ctr"/>
            <a:r>
              <a:rPr lang="en-US" dirty="0"/>
              <a:t>Score the Second anchor </a:t>
            </a:r>
            <a:r>
              <a:rPr lang="en-US" dirty="0" smtClean="0"/>
              <a:t>paper</a:t>
            </a:r>
            <a:endParaRPr lang="en-US" dirty="0"/>
          </a:p>
        </p:txBody>
      </p:sp>
      <p:sp>
        <p:nvSpPr>
          <p:cNvPr id="9" name="TextBox 9"/>
          <p:cNvSpPr txBox="1">
            <a:spLocks noChangeArrowheads="1"/>
          </p:cNvSpPr>
          <p:nvPr/>
        </p:nvSpPr>
        <p:spPr bwMode="auto">
          <a:xfrm>
            <a:off x="228600" y="5954713"/>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eaLnBrk="1" hangingPunct="1">
              <a:spcBef>
                <a:spcPct val="0"/>
              </a:spcBef>
              <a:buFontTx/>
              <a:buNone/>
            </a:pPr>
            <a:r>
              <a:rPr lang="en-US" altLang="en-US" sz="1800" dirty="0">
                <a:latin typeface="Calibri" pitchFamily="34" charset="0"/>
              </a:rPr>
              <a:t>Paper </a:t>
            </a:r>
            <a:r>
              <a:rPr lang="en-US" altLang="en-US" sz="1800" dirty="0" smtClean="0">
                <a:latin typeface="Calibri" pitchFamily="34" charset="0"/>
              </a:rPr>
              <a:t>#J-12</a:t>
            </a:r>
            <a:endParaRPr lang="en-US" altLang="en-US" sz="1800" dirty="0">
              <a:latin typeface="Calibri" pitchFamily="34" charset="0"/>
            </a:endParaRPr>
          </a:p>
        </p:txBody>
      </p:sp>
      <p:graphicFrame>
        <p:nvGraphicFramePr>
          <p:cNvPr id="12" name="Content Placeholder 3" descr="Table with 5 columns and 2 rows, below is each column heading and the corresponding value in the row:&#10;Making Sense of the Task (MS) – 5&#10;Representing and Solving the Task (RS) – 5&#10;Communicating Reasoning (CR) – 5&#10;Accuracy (AC) – 5&#10;Reflecting and Evaluating (RE) – 5&#10;"/>
          <p:cNvGraphicFramePr>
            <a:graphicFrameLocks/>
          </p:cNvGraphicFramePr>
          <p:nvPr>
            <p:extLst>
              <p:ext uri="{D42A27DB-BD31-4B8C-83A1-F6EECF244321}">
                <p14:modId xmlns:p14="http://schemas.microsoft.com/office/powerpoint/2010/main" val="3247642001"/>
              </p:ext>
            </p:extLst>
          </p:nvPr>
        </p:nvGraphicFramePr>
        <p:xfrm>
          <a:off x="228600" y="2876550"/>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smtClean="0"/>
                        <a:t>Making</a:t>
                      </a:r>
                      <a:r>
                        <a:rPr lang="en-US" sz="1800" baseline="0" dirty="0" smtClean="0"/>
                        <a:t> Sense of the Task</a:t>
                      </a:r>
                      <a:endParaRPr lang="en-US" sz="1800" dirty="0">
                        <a:solidFill>
                          <a:schemeClr val="bg1">
                            <a:lumMod val="85000"/>
                          </a:schemeClr>
                        </a:solidFill>
                      </a:endParaRPr>
                    </a:p>
                  </a:txBody>
                  <a:tcPr marT="45743" marB="45743"/>
                </a:tc>
                <a:tc>
                  <a:txBody>
                    <a:bodyPr/>
                    <a:lstStyle/>
                    <a:p>
                      <a:pPr algn="ctr"/>
                      <a:r>
                        <a:rPr lang="en-US" sz="1800" dirty="0" smtClean="0"/>
                        <a:t>Representing and Solving the Task</a:t>
                      </a:r>
                      <a:endParaRPr lang="en-US" sz="1800" dirty="0">
                        <a:solidFill>
                          <a:schemeClr val="bg1">
                            <a:lumMod val="85000"/>
                          </a:schemeClr>
                        </a:solidFill>
                      </a:endParaRPr>
                    </a:p>
                  </a:txBody>
                  <a:tcPr marT="45743" marB="45743"/>
                </a:tc>
                <a:tc>
                  <a:txBody>
                    <a:bodyPr/>
                    <a:lstStyle/>
                    <a:p>
                      <a:pPr algn="ctr"/>
                      <a:r>
                        <a:rPr lang="en-US" sz="1800" dirty="0" smtClean="0"/>
                        <a:t>Communicating and Reasoning</a:t>
                      </a:r>
                      <a:endParaRPr lang="en-US" sz="1800" dirty="0">
                        <a:solidFill>
                          <a:schemeClr val="bg1">
                            <a:lumMod val="85000"/>
                          </a:schemeClr>
                        </a:solidFill>
                      </a:endParaRPr>
                    </a:p>
                  </a:txBody>
                  <a:tcPr marT="45743" marB="45743"/>
                </a:tc>
                <a:tc>
                  <a:txBody>
                    <a:bodyPr/>
                    <a:lstStyle/>
                    <a:p>
                      <a:pPr algn="ctr"/>
                      <a:r>
                        <a:rPr lang="en-US" sz="1800" dirty="0" smtClean="0"/>
                        <a:t>Accuracy</a:t>
                      </a:r>
                      <a:endParaRPr lang="en-US" sz="1800" dirty="0">
                        <a:solidFill>
                          <a:schemeClr val="bg1">
                            <a:lumMod val="85000"/>
                          </a:schemeClr>
                        </a:solidFill>
                      </a:endParaRPr>
                    </a:p>
                  </a:txBody>
                  <a:tcPr marT="45743" marB="45743"/>
                </a:tc>
                <a:tc>
                  <a:txBody>
                    <a:bodyPr/>
                    <a:lstStyle/>
                    <a:p>
                      <a:pPr algn="ctr"/>
                      <a:r>
                        <a:rPr lang="en-US" sz="1800" dirty="0" smtClean="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smtClean="0"/>
                        <a:t>5</a:t>
                      </a:r>
                      <a:endParaRPr lang="en-US" sz="1800" dirty="0"/>
                    </a:p>
                  </a:txBody>
                  <a:tcPr marT="45743" marB="45743">
                    <a:solidFill>
                      <a:schemeClr val="bg1">
                        <a:lumMod val="75000"/>
                      </a:schemeClr>
                    </a:solidFill>
                  </a:tcPr>
                </a:tc>
                <a:tc>
                  <a:txBody>
                    <a:bodyPr/>
                    <a:lstStyle/>
                    <a:p>
                      <a:pPr algn="ctr"/>
                      <a:r>
                        <a:rPr lang="en-US" sz="1800" dirty="0" smtClean="0"/>
                        <a:t>5</a:t>
                      </a:r>
                      <a:endParaRPr lang="en-US" sz="1800" dirty="0"/>
                    </a:p>
                  </a:txBody>
                  <a:tcPr marT="45743" marB="45743">
                    <a:solidFill>
                      <a:schemeClr val="bg1">
                        <a:lumMod val="75000"/>
                      </a:schemeClr>
                    </a:solidFill>
                  </a:tcPr>
                </a:tc>
                <a:tc>
                  <a:txBody>
                    <a:bodyPr/>
                    <a:lstStyle/>
                    <a:p>
                      <a:pPr algn="ctr"/>
                      <a:r>
                        <a:rPr lang="en-US" sz="1800" dirty="0" smtClean="0"/>
                        <a:t>5</a:t>
                      </a:r>
                      <a:endParaRPr lang="en-US" sz="1800" dirty="0"/>
                    </a:p>
                  </a:txBody>
                  <a:tcPr marT="45743" marB="45743">
                    <a:solidFill>
                      <a:schemeClr val="bg1">
                        <a:lumMod val="75000"/>
                      </a:schemeClr>
                    </a:solidFill>
                  </a:tcPr>
                </a:tc>
                <a:tc>
                  <a:txBody>
                    <a:bodyPr/>
                    <a:lstStyle/>
                    <a:p>
                      <a:pPr algn="ctr"/>
                      <a:r>
                        <a:rPr lang="en-US" sz="1800" dirty="0" smtClean="0"/>
                        <a:t>5</a:t>
                      </a:r>
                      <a:endParaRPr lang="en-US" sz="1800" dirty="0"/>
                    </a:p>
                  </a:txBody>
                  <a:tcPr marT="45743" marB="45743">
                    <a:solidFill>
                      <a:schemeClr val="bg1">
                        <a:lumMod val="75000"/>
                      </a:schemeClr>
                    </a:solidFill>
                  </a:tcPr>
                </a:tc>
                <a:tc>
                  <a:txBody>
                    <a:bodyPr/>
                    <a:lstStyle/>
                    <a:p>
                      <a:pPr algn="ctr"/>
                      <a:r>
                        <a:rPr lang="en-US" sz="1800" dirty="0" smtClean="0"/>
                        <a:t>5</a:t>
                      </a:r>
                      <a:endParaRPr lang="en-US" sz="1800" dirty="0"/>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13" name="Rectangle 12" descr="Coverd score for animation"/>
          <p:cNvSpPr/>
          <p:nvPr/>
        </p:nvSpPr>
        <p:spPr>
          <a:xfrm>
            <a:off x="983876" y="38100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descr="Coverd score for animation"/>
          <p:cNvSpPr/>
          <p:nvPr/>
        </p:nvSpPr>
        <p:spPr>
          <a:xfrm>
            <a:off x="2666137" y="38100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descr="Coverd score for animation"/>
          <p:cNvSpPr/>
          <p:nvPr/>
        </p:nvSpPr>
        <p:spPr>
          <a:xfrm>
            <a:off x="4437529" y="38100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descr="Coverd score for animation"/>
          <p:cNvSpPr/>
          <p:nvPr/>
        </p:nvSpPr>
        <p:spPr>
          <a:xfrm>
            <a:off x="6340286" y="38100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descr="Coverd score for animation"/>
          <p:cNvSpPr/>
          <p:nvPr/>
        </p:nvSpPr>
        <p:spPr>
          <a:xfrm>
            <a:off x="7855319" y="38100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1676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09" y="940652"/>
            <a:ext cx="7886700" cy="672996"/>
          </a:xfrm>
        </p:spPr>
        <p:txBody>
          <a:bodyPr>
            <a:normAutofit fontScale="90000"/>
          </a:bodyPr>
          <a:lstStyle/>
          <a:p>
            <a:pPr algn="ctr"/>
            <a:r>
              <a:rPr lang="en-US" dirty="0"/>
              <a:t>Score the Third anchor </a:t>
            </a:r>
            <a:r>
              <a:rPr lang="en-US" dirty="0" smtClean="0"/>
              <a:t>paper</a:t>
            </a:r>
            <a:endParaRPr lang="en-US" dirty="0"/>
          </a:p>
        </p:txBody>
      </p:sp>
      <p:sp>
        <p:nvSpPr>
          <p:cNvPr id="9" name="TextBox 9"/>
          <p:cNvSpPr txBox="1">
            <a:spLocks noChangeArrowheads="1"/>
          </p:cNvSpPr>
          <p:nvPr/>
        </p:nvSpPr>
        <p:spPr bwMode="auto">
          <a:xfrm>
            <a:off x="228600" y="5954713"/>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eaLnBrk="1" hangingPunct="1">
              <a:spcBef>
                <a:spcPct val="0"/>
              </a:spcBef>
              <a:buFontTx/>
              <a:buNone/>
            </a:pPr>
            <a:r>
              <a:rPr lang="en-US" altLang="en-US" sz="1800" dirty="0">
                <a:latin typeface="Calibri" pitchFamily="34" charset="0"/>
              </a:rPr>
              <a:t>Paper </a:t>
            </a:r>
            <a:r>
              <a:rPr lang="en-US" altLang="en-US" sz="1800" dirty="0" smtClean="0">
                <a:latin typeface="Calibri" pitchFamily="34" charset="0"/>
              </a:rPr>
              <a:t>#J-15</a:t>
            </a:r>
            <a:endParaRPr lang="en-US" altLang="en-US" sz="1800" dirty="0">
              <a:latin typeface="Calibri" pitchFamily="34" charset="0"/>
            </a:endParaRPr>
          </a:p>
        </p:txBody>
      </p:sp>
      <p:graphicFrame>
        <p:nvGraphicFramePr>
          <p:cNvPr id="16" name="Content Placeholder 3" descr="Table with 5 columns and 2 rows, below is each column heading and the corresponding value in the row:&#10;Making Sense of the Task (MS) – 3&#10;Representing and Solving the Task (RS) – 3&#10;Communicating Reasoning (CR) – 3&#10;Accuracy (AC) – 2&#10;Reflecting and Evaluating (RE) – 2&#10;"/>
          <p:cNvGraphicFramePr>
            <a:graphicFrameLocks/>
          </p:cNvGraphicFramePr>
          <p:nvPr>
            <p:extLst>
              <p:ext uri="{D42A27DB-BD31-4B8C-83A1-F6EECF244321}">
                <p14:modId xmlns:p14="http://schemas.microsoft.com/office/powerpoint/2010/main" val="4109179641"/>
              </p:ext>
            </p:extLst>
          </p:nvPr>
        </p:nvGraphicFramePr>
        <p:xfrm>
          <a:off x="228600" y="2876550"/>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smtClean="0"/>
                        <a:t>Making</a:t>
                      </a:r>
                      <a:r>
                        <a:rPr lang="en-US" sz="1800" baseline="0" dirty="0" smtClean="0"/>
                        <a:t> Sense of the Task</a:t>
                      </a:r>
                      <a:endParaRPr lang="en-US" sz="1800" dirty="0">
                        <a:solidFill>
                          <a:schemeClr val="bg1">
                            <a:lumMod val="85000"/>
                          </a:schemeClr>
                        </a:solidFill>
                      </a:endParaRPr>
                    </a:p>
                  </a:txBody>
                  <a:tcPr marT="45743" marB="45743"/>
                </a:tc>
                <a:tc>
                  <a:txBody>
                    <a:bodyPr/>
                    <a:lstStyle/>
                    <a:p>
                      <a:pPr algn="ctr"/>
                      <a:r>
                        <a:rPr lang="en-US" sz="1800" dirty="0" smtClean="0"/>
                        <a:t>Representing and Solving the Task</a:t>
                      </a:r>
                      <a:endParaRPr lang="en-US" sz="1800" dirty="0">
                        <a:solidFill>
                          <a:schemeClr val="bg1">
                            <a:lumMod val="85000"/>
                          </a:schemeClr>
                        </a:solidFill>
                      </a:endParaRPr>
                    </a:p>
                  </a:txBody>
                  <a:tcPr marT="45743" marB="45743"/>
                </a:tc>
                <a:tc>
                  <a:txBody>
                    <a:bodyPr/>
                    <a:lstStyle/>
                    <a:p>
                      <a:pPr algn="ctr"/>
                      <a:r>
                        <a:rPr lang="en-US" sz="1800" dirty="0" smtClean="0"/>
                        <a:t>Communicating and Reasoning</a:t>
                      </a:r>
                      <a:endParaRPr lang="en-US" sz="1800" dirty="0">
                        <a:solidFill>
                          <a:schemeClr val="bg1">
                            <a:lumMod val="85000"/>
                          </a:schemeClr>
                        </a:solidFill>
                      </a:endParaRPr>
                    </a:p>
                  </a:txBody>
                  <a:tcPr marT="45743" marB="45743"/>
                </a:tc>
                <a:tc>
                  <a:txBody>
                    <a:bodyPr/>
                    <a:lstStyle/>
                    <a:p>
                      <a:pPr algn="ctr"/>
                      <a:r>
                        <a:rPr lang="en-US" sz="1800" dirty="0" smtClean="0"/>
                        <a:t>Accuracy</a:t>
                      </a:r>
                      <a:endParaRPr lang="en-US" sz="1800" dirty="0">
                        <a:solidFill>
                          <a:schemeClr val="bg1">
                            <a:lumMod val="85000"/>
                          </a:schemeClr>
                        </a:solidFill>
                      </a:endParaRPr>
                    </a:p>
                  </a:txBody>
                  <a:tcPr marT="45743" marB="45743"/>
                </a:tc>
                <a:tc>
                  <a:txBody>
                    <a:bodyPr/>
                    <a:lstStyle/>
                    <a:p>
                      <a:pPr algn="ctr"/>
                      <a:r>
                        <a:rPr lang="en-US" sz="1800" dirty="0" smtClean="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2</a:t>
                      </a:r>
                      <a:endParaRPr lang="en-US" sz="1800" dirty="0"/>
                    </a:p>
                  </a:txBody>
                  <a:tcPr marT="45743" marB="45743">
                    <a:solidFill>
                      <a:schemeClr val="bg1">
                        <a:lumMod val="75000"/>
                      </a:schemeClr>
                    </a:solidFill>
                  </a:tcPr>
                </a:tc>
                <a:tc>
                  <a:txBody>
                    <a:bodyPr/>
                    <a:lstStyle/>
                    <a:p>
                      <a:pPr algn="ctr"/>
                      <a:r>
                        <a:rPr lang="en-US" sz="1800" dirty="0" smtClean="0"/>
                        <a:t>2</a:t>
                      </a:r>
                      <a:endParaRPr lang="en-US" sz="1800" dirty="0"/>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17" name="Rectangle 16" descr="Coverd score for animation"/>
          <p:cNvSpPr/>
          <p:nvPr/>
        </p:nvSpPr>
        <p:spPr>
          <a:xfrm>
            <a:off x="876300"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descr="Coverd score for animation"/>
          <p:cNvSpPr/>
          <p:nvPr/>
        </p:nvSpPr>
        <p:spPr>
          <a:xfrm>
            <a:off x="2647950"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descr="Coverd score for animation"/>
          <p:cNvSpPr/>
          <p:nvPr/>
        </p:nvSpPr>
        <p:spPr>
          <a:xfrm>
            <a:off x="4419600"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descr="Coverd score for animation"/>
          <p:cNvSpPr/>
          <p:nvPr/>
        </p:nvSpPr>
        <p:spPr>
          <a:xfrm>
            <a:off x="6277708"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descr="Coverd score for animation"/>
          <p:cNvSpPr/>
          <p:nvPr/>
        </p:nvSpPr>
        <p:spPr>
          <a:xfrm>
            <a:off x="7831016"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7022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79" y="976509"/>
            <a:ext cx="7886700" cy="834361"/>
          </a:xfrm>
        </p:spPr>
        <p:txBody>
          <a:bodyPr/>
          <a:lstStyle/>
          <a:p>
            <a:pPr algn="ctr"/>
            <a:r>
              <a:rPr lang="en-US" dirty="0"/>
              <a:t>Score the Fourth anchor </a:t>
            </a:r>
            <a:r>
              <a:rPr lang="en-US" dirty="0" smtClean="0"/>
              <a:t>paper</a:t>
            </a:r>
            <a:endParaRPr lang="en-US" dirty="0"/>
          </a:p>
        </p:txBody>
      </p:sp>
      <p:graphicFrame>
        <p:nvGraphicFramePr>
          <p:cNvPr id="3" name="Content Placeholder 3" descr="Table with 5 columns and 2 rows, below is each column heading and the corresponding value in the row:&#10;Making Sense of the Task (MS) – 2&#10;Representing and Solving the Task (RS) – 2&#10;Communicating Reasoning (CR) – 2&#10;Accuracy (AC) – 2&#10;Reflecting and Evaluating (RE) – 1&#10;"/>
          <p:cNvGraphicFramePr>
            <a:graphicFrameLocks/>
          </p:cNvGraphicFramePr>
          <p:nvPr>
            <p:extLst>
              <p:ext uri="{D42A27DB-BD31-4B8C-83A1-F6EECF244321}">
                <p14:modId xmlns:p14="http://schemas.microsoft.com/office/powerpoint/2010/main" val="1809971434"/>
              </p:ext>
            </p:extLst>
          </p:nvPr>
        </p:nvGraphicFramePr>
        <p:xfrm>
          <a:off x="275664" y="2828925"/>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smtClean="0"/>
                        <a:t>Making</a:t>
                      </a:r>
                      <a:r>
                        <a:rPr lang="en-US" sz="1800" baseline="0" dirty="0" smtClean="0"/>
                        <a:t> Sense of the Task</a:t>
                      </a:r>
                      <a:endParaRPr lang="en-US" sz="1800" dirty="0">
                        <a:solidFill>
                          <a:schemeClr val="bg1">
                            <a:lumMod val="85000"/>
                          </a:schemeClr>
                        </a:solidFill>
                      </a:endParaRPr>
                    </a:p>
                  </a:txBody>
                  <a:tcPr marT="45743" marB="45743"/>
                </a:tc>
                <a:tc>
                  <a:txBody>
                    <a:bodyPr/>
                    <a:lstStyle/>
                    <a:p>
                      <a:pPr algn="ctr"/>
                      <a:r>
                        <a:rPr lang="en-US" sz="1800" dirty="0" smtClean="0"/>
                        <a:t>Representing and Solving the Task</a:t>
                      </a:r>
                      <a:endParaRPr lang="en-US" sz="1800" dirty="0">
                        <a:solidFill>
                          <a:schemeClr val="bg1">
                            <a:lumMod val="85000"/>
                          </a:schemeClr>
                        </a:solidFill>
                      </a:endParaRPr>
                    </a:p>
                  </a:txBody>
                  <a:tcPr marT="45743" marB="45743"/>
                </a:tc>
                <a:tc>
                  <a:txBody>
                    <a:bodyPr/>
                    <a:lstStyle/>
                    <a:p>
                      <a:pPr algn="ctr"/>
                      <a:r>
                        <a:rPr lang="en-US" sz="1800" dirty="0" smtClean="0"/>
                        <a:t>Communicating and Reasoning</a:t>
                      </a:r>
                      <a:endParaRPr lang="en-US" sz="1800" dirty="0">
                        <a:solidFill>
                          <a:schemeClr val="bg1">
                            <a:lumMod val="85000"/>
                          </a:schemeClr>
                        </a:solidFill>
                      </a:endParaRPr>
                    </a:p>
                  </a:txBody>
                  <a:tcPr marT="45743" marB="45743"/>
                </a:tc>
                <a:tc>
                  <a:txBody>
                    <a:bodyPr/>
                    <a:lstStyle/>
                    <a:p>
                      <a:pPr algn="ctr"/>
                      <a:r>
                        <a:rPr lang="en-US" sz="1800" dirty="0" smtClean="0"/>
                        <a:t>Accuracy</a:t>
                      </a:r>
                      <a:endParaRPr lang="en-US" sz="1800" dirty="0">
                        <a:solidFill>
                          <a:schemeClr val="bg1">
                            <a:lumMod val="85000"/>
                          </a:schemeClr>
                        </a:solidFill>
                      </a:endParaRPr>
                    </a:p>
                  </a:txBody>
                  <a:tcPr marT="45743" marB="45743"/>
                </a:tc>
                <a:tc>
                  <a:txBody>
                    <a:bodyPr/>
                    <a:lstStyle/>
                    <a:p>
                      <a:pPr algn="ctr"/>
                      <a:r>
                        <a:rPr lang="en-US" sz="1800" dirty="0" smtClean="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smtClean="0"/>
                        <a:t>2</a:t>
                      </a:r>
                      <a:endParaRPr lang="en-US" sz="1800" dirty="0"/>
                    </a:p>
                  </a:txBody>
                  <a:tcPr marT="45743" marB="45743">
                    <a:solidFill>
                      <a:schemeClr val="bg1">
                        <a:lumMod val="75000"/>
                      </a:schemeClr>
                    </a:solidFill>
                  </a:tcPr>
                </a:tc>
                <a:tc>
                  <a:txBody>
                    <a:bodyPr/>
                    <a:lstStyle/>
                    <a:p>
                      <a:pPr algn="ctr"/>
                      <a:r>
                        <a:rPr lang="en-US" sz="1800" dirty="0" smtClean="0"/>
                        <a:t>2</a:t>
                      </a:r>
                      <a:endParaRPr lang="en-US" sz="1800" dirty="0"/>
                    </a:p>
                  </a:txBody>
                  <a:tcPr marT="45743" marB="45743">
                    <a:solidFill>
                      <a:schemeClr val="bg1">
                        <a:lumMod val="75000"/>
                      </a:schemeClr>
                    </a:solidFill>
                  </a:tcPr>
                </a:tc>
                <a:tc>
                  <a:txBody>
                    <a:bodyPr/>
                    <a:lstStyle/>
                    <a:p>
                      <a:pPr algn="ctr"/>
                      <a:r>
                        <a:rPr lang="en-US" sz="1800" dirty="0" smtClean="0"/>
                        <a:t>2</a:t>
                      </a:r>
                      <a:endParaRPr lang="en-US" sz="1800" dirty="0"/>
                    </a:p>
                  </a:txBody>
                  <a:tcPr marT="45743" marB="45743">
                    <a:solidFill>
                      <a:schemeClr val="bg1">
                        <a:lumMod val="75000"/>
                      </a:schemeClr>
                    </a:solidFill>
                  </a:tcPr>
                </a:tc>
                <a:tc>
                  <a:txBody>
                    <a:bodyPr/>
                    <a:lstStyle/>
                    <a:p>
                      <a:pPr algn="ctr"/>
                      <a:r>
                        <a:rPr lang="en-US" sz="1800" dirty="0" smtClean="0"/>
                        <a:t>2</a:t>
                      </a:r>
                      <a:endParaRPr lang="en-US" sz="1800" dirty="0"/>
                    </a:p>
                  </a:txBody>
                  <a:tcPr marT="45743" marB="45743">
                    <a:solidFill>
                      <a:schemeClr val="bg1">
                        <a:lumMod val="75000"/>
                      </a:schemeClr>
                    </a:solidFill>
                  </a:tcPr>
                </a:tc>
                <a:tc>
                  <a:txBody>
                    <a:bodyPr/>
                    <a:lstStyle/>
                    <a:p>
                      <a:pPr algn="ctr"/>
                      <a:r>
                        <a:rPr lang="en-US" sz="1800" dirty="0" smtClean="0"/>
                        <a:t>1</a:t>
                      </a:r>
                      <a:endParaRPr lang="en-US" sz="1800" dirty="0"/>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1066800" y="38100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814917" y="376517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619064" y="376517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324599" y="37338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Table with 5 columns and 2 rows, below is each column heading and the corresponding value in the row:&#10;Making Sense of the Task (MS) – 2&#10;Representing and Solving the Task (RS) – 2&#10;Communicating Reasoning (CR) – 2&#10;Accuracy (AC) – 1&#10;Reflecting and Evaluating (RE) – 1&#10;"/>
          <p:cNvSpPr/>
          <p:nvPr/>
        </p:nvSpPr>
        <p:spPr>
          <a:xfrm>
            <a:off x="7877734" y="37338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28600" y="5954713"/>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eaLnBrk="1" hangingPunct="1">
              <a:spcBef>
                <a:spcPct val="0"/>
              </a:spcBef>
              <a:buFontTx/>
              <a:buNone/>
            </a:pPr>
            <a:r>
              <a:rPr lang="en-US" altLang="en-US" sz="1800" dirty="0">
                <a:latin typeface="Calibri" pitchFamily="34" charset="0"/>
              </a:rPr>
              <a:t>Paper </a:t>
            </a:r>
            <a:r>
              <a:rPr lang="en-US" altLang="en-US" sz="1800" dirty="0" smtClean="0">
                <a:latin typeface="Calibri" pitchFamily="34" charset="0"/>
              </a:rPr>
              <a:t>#J-27</a:t>
            </a:r>
            <a:endParaRPr lang="en-US" altLang="en-US" sz="1800" dirty="0">
              <a:latin typeface="Calibri" pitchFamily="34" charset="0"/>
            </a:endParaRPr>
          </a:p>
        </p:txBody>
      </p:sp>
    </p:spTree>
    <p:extLst>
      <p:ext uri="{BB962C8B-B14F-4D97-AF65-F5344CB8AC3E}">
        <p14:creationId xmlns:p14="http://schemas.microsoft.com/office/powerpoint/2010/main" val="308412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33074"/>
            <a:ext cx="7886700" cy="762643"/>
          </a:xfrm>
        </p:spPr>
        <p:txBody>
          <a:bodyPr/>
          <a:lstStyle/>
          <a:p>
            <a:pPr algn="ctr"/>
            <a:r>
              <a:rPr lang="en-US" dirty="0"/>
              <a:t>Score the Fifth anchor </a:t>
            </a:r>
            <a:r>
              <a:rPr lang="en-US" dirty="0" smtClean="0"/>
              <a:t>paper</a:t>
            </a:r>
            <a:endParaRPr lang="en-US" dirty="0"/>
          </a:p>
        </p:txBody>
      </p:sp>
      <p:graphicFrame>
        <p:nvGraphicFramePr>
          <p:cNvPr id="3" name="Content Placeholder 3" descr="Table with 5 columns and 2 rows, below is each column heading and the corresponding value in the row:&#10;Making Sense of the Task (MS) – 3&#10;Representing and Solving the Task (RS) – 3&#10;Communicating Reasoning (CR) – 3&#10;Accuracy (AC) – 2&#10;Reflecting and Evaluating (RE) – 2&#10;"/>
          <p:cNvGraphicFramePr>
            <a:graphicFrameLocks/>
          </p:cNvGraphicFramePr>
          <p:nvPr>
            <p:extLst>
              <p:ext uri="{D42A27DB-BD31-4B8C-83A1-F6EECF244321}">
                <p14:modId xmlns:p14="http://schemas.microsoft.com/office/powerpoint/2010/main" val="3035064864"/>
              </p:ext>
            </p:extLst>
          </p:nvPr>
        </p:nvGraphicFramePr>
        <p:xfrm>
          <a:off x="228600" y="2822762"/>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smtClean="0"/>
                        <a:t>Making</a:t>
                      </a:r>
                      <a:r>
                        <a:rPr lang="en-US" sz="1800" baseline="0" dirty="0" smtClean="0"/>
                        <a:t> Sense of the Task</a:t>
                      </a:r>
                      <a:endParaRPr lang="en-US" sz="1800" dirty="0">
                        <a:solidFill>
                          <a:schemeClr val="bg1">
                            <a:lumMod val="85000"/>
                          </a:schemeClr>
                        </a:solidFill>
                      </a:endParaRPr>
                    </a:p>
                  </a:txBody>
                  <a:tcPr marT="45743" marB="45743"/>
                </a:tc>
                <a:tc>
                  <a:txBody>
                    <a:bodyPr/>
                    <a:lstStyle/>
                    <a:p>
                      <a:pPr algn="ctr"/>
                      <a:r>
                        <a:rPr lang="en-US" sz="1800" dirty="0" smtClean="0"/>
                        <a:t>Representing and Solving the Task</a:t>
                      </a:r>
                      <a:endParaRPr lang="en-US" sz="1800" dirty="0">
                        <a:solidFill>
                          <a:schemeClr val="bg1">
                            <a:lumMod val="85000"/>
                          </a:schemeClr>
                        </a:solidFill>
                      </a:endParaRPr>
                    </a:p>
                  </a:txBody>
                  <a:tcPr marT="45743" marB="45743"/>
                </a:tc>
                <a:tc>
                  <a:txBody>
                    <a:bodyPr/>
                    <a:lstStyle/>
                    <a:p>
                      <a:pPr algn="ctr"/>
                      <a:r>
                        <a:rPr lang="en-US" sz="1800" dirty="0" smtClean="0"/>
                        <a:t>Communicating and Reasoning</a:t>
                      </a:r>
                      <a:endParaRPr lang="en-US" sz="1800" dirty="0">
                        <a:solidFill>
                          <a:schemeClr val="bg1">
                            <a:lumMod val="85000"/>
                          </a:schemeClr>
                        </a:solidFill>
                      </a:endParaRPr>
                    </a:p>
                  </a:txBody>
                  <a:tcPr marT="45743" marB="45743"/>
                </a:tc>
                <a:tc>
                  <a:txBody>
                    <a:bodyPr/>
                    <a:lstStyle/>
                    <a:p>
                      <a:pPr algn="ctr"/>
                      <a:r>
                        <a:rPr lang="en-US" sz="1800" dirty="0" smtClean="0"/>
                        <a:t>Accuracy</a:t>
                      </a:r>
                      <a:endParaRPr lang="en-US" sz="1800" dirty="0">
                        <a:solidFill>
                          <a:schemeClr val="bg1">
                            <a:lumMod val="85000"/>
                          </a:schemeClr>
                        </a:solidFill>
                      </a:endParaRPr>
                    </a:p>
                  </a:txBody>
                  <a:tcPr marT="45743" marB="45743"/>
                </a:tc>
                <a:tc>
                  <a:txBody>
                    <a:bodyPr/>
                    <a:lstStyle/>
                    <a:p>
                      <a:pPr algn="ctr"/>
                      <a:r>
                        <a:rPr lang="en-US" sz="1800" dirty="0" smtClean="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2</a:t>
                      </a:r>
                      <a:endParaRPr lang="en-US" sz="1800" dirty="0"/>
                    </a:p>
                  </a:txBody>
                  <a:tcPr marT="45743" marB="45743">
                    <a:solidFill>
                      <a:schemeClr val="bg1">
                        <a:lumMod val="75000"/>
                      </a:schemeClr>
                    </a:solidFill>
                  </a:tcPr>
                </a:tc>
                <a:tc>
                  <a:txBody>
                    <a:bodyPr/>
                    <a:lstStyle/>
                    <a:p>
                      <a:pPr algn="ctr"/>
                      <a:r>
                        <a:rPr lang="en-US" sz="1800" dirty="0" smtClean="0"/>
                        <a:t>2</a:t>
                      </a:r>
                      <a:endParaRPr lang="en-US" sz="1800" dirty="0"/>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995083" y="380383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662517" y="380383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572000" y="3784788"/>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176683" y="3791511"/>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844117" y="3790951"/>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28600" y="5954713"/>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eaLnBrk="1" hangingPunct="1">
              <a:spcBef>
                <a:spcPct val="0"/>
              </a:spcBef>
              <a:buFontTx/>
              <a:buNone/>
            </a:pPr>
            <a:r>
              <a:rPr lang="en-US" altLang="en-US" sz="1800" dirty="0">
                <a:latin typeface="Calibri" pitchFamily="34" charset="0"/>
              </a:rPr>
              <a:t>Paper </a:t>
            </a:r>
            <a:r>
              <a:rPr lang="en-US" altLang="en-US" sz="1800" dirty="0" smtClean="0">
                <a:latin typeface="Calibri" pitchFamily="34" charset="0"/>
              </a:rPr>
              <a:t>#J-28</a:t>
            </a:r>
            <a:endParaRPr lang="en-US" altLang="en-US" sz="1800" dirty="0">
              <a:latin typeface="Calibri" pitchFamily="34" charset="0"/>
            </a:endParaRPr>
          </a:p>
        </p:txBody>
      </p:sp>
    </p:spTree>
    <p:extLst>
      <p:ext uri="{BB962C8B-B14F-4D97-AF65-F5344CB8AC3E}">
        <p14:creationId xmlns:p14="http://schemas.microsoft.com/office/powerpoint/2010/main" val="357599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791" y="187616"/>
            <a:ext cx="7886700" cy="816432"/>
          </a:xfrm>
        </p:spPr>
        <p:txBody>
          <a:bodyPr/>
          <a:lstStyle/>
          <a:p>
            <a:pPr algn="ctr"/>
            <a:r>
              <a:rPr lang="en-US" dirty="0"/>
              <a:t>Homework and </a:t>
            </a:r>
            <a:r>
              <a:rPr lang="en-US" dirty="0" smtClean="0"/>
              <a:t>Grades</a:t>
            </a:r>
            <a:endParaRPr lang="en-US" dirty="0"/>
          </a:p>
        </p:txBody>
      </p:sp>
      <p:pic>
        <p:nvPicPr>
          <p:cNvPr id="3" name="Picture 2" descr="Screen shot of the Homework &amp; Grades Mathematics Work Sample 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3" y="838200"/>
            <a:ext cx="696277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535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61" y="868934"/>
            <a:ext cx="7886700" cy="852290"/>
          </a:xfrm>
        </p:spPr>
        <p:txBody>
          <a:bodyPr/>
          <a:lstStyle/>
          <a:p>
            <a:pPr algn="ctr"/>
            <a:r>
              <a:rPr lang="en-US" dirty="0"/>
              <a:t>Score the First anchor </a:t>
            </a:r>
            <a:r>
              <a:rPr lang="en-US" dirty="0" smtClean="0"/>
              <a:t>paper</a:t>
            </a:r>
            <a:endParaRPr lang="en-US" dirty="0"/>
          </a:p>
        </p:txBody>
      </p:sp>
      <p:graphicFrame>
        <p:nvGraphicFramePr>
          <p:cNvPr id="3" name="Content Placeholder 3" descr="Table with 5 columns and 2 rows, below is each column heading and the corresponding value in the row:&#10;Making Sense of the Task (MS) – 5&#10;Representing and Solving the Task (RS) – 6&#10;Communicating Reasoning (CR) – 6&#10;Accuracy (AC) – 5&#10;Reflecting and Evaluating (RE) – 6&#10;"/>
          <p:cNvGraphicFramePr>
            <a:graphicFrameLocks/>
          </p:cNvGraphicFramePr>
          <p:nvPr>
            <p:extLst>
              <p:ext uri="{D42A27DB-BD31-4B8C-83A1-F6EECF244321}">
                <p14:modId xmlns:p14="http://schemas.microsoft.com/office/powerpoint/2010/main" val="922832426"/>
              </p:ext>
            </p:extLst>
          </p:nvPr>
        </p:nvGraphicFramePr>
        <p:xfrm>
          <a:off x="233082" y="2828925"/>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smtClean="0"/>
                        <a:t>Making</a:t>
                      </a:r>
                      <a:r>
                        <a:rPr lang="en-US" sz="1800" baseline="0" dirty="0" smtClean="0"/>
                        <a:t> Sense of the Task</a:t>
                      </a:r>
                      <a:endParaRPr lang="en-US" sz="1800" dirty="0">
                        <a:solidFill>
                          <a:schemeClr val="bg1">
                            <a:lumMod val="85000"/>
                          </a:schemeClr>
                        </a:solidFill>
                      </a:endParaRPr>
                    </a:p>
                  </a:txBody>
                  <a:tcPr marT="45743" marB="45743"/>
                </a:tc>
                <a:tc>
                  <a:txBody>
                    <a:bodyPr/>
                    <a:lstStyle/>
                    <a:p>
                      <a:pPr algn="ctr"/>
                      <a:r>
                        <a:rPr lang="en-US" sz="1800" dirty="0" smtClean="0"/>
                        <a:t>Representing and Solving the Task</a:t>
                      </a:r>
                      <a:endParaRPr lang="en-US" sz="1800" dirty="0">
                        <a:solidFill>
                          <a:schemeClr val="bg1">
                            <a:lumMod val="85000"/>
                          </a:schemeClr>
                        </a:solidFill>
                      </a:endParaRPr>
                    </a:p>
                  </a:txBody>
                  <a:tcPr marT="45743" marB="45743"/>
                </a:tc>
                <a:tc>
                  <a:txBody>
                    <a:bodyPr/>
                    <a:lstStyle/>
                    <a:p>
                      <a:pPr algn="ctr"/>
                      <a:r>
                        <a:rPr lang="en-US" sz="1800" dirty="0" smtClean="0"/>
                        <a:t>Communicating and Reasoning</a:t>
                      </a:r>
                      <a:endParaRPr lang="en-US" sz="1800" dirty="0">
                        <a:solidFill>
                          <a:schemeClr val="bg1">
                            <a:lumMod val="85000"/>
                          </a:schemeClr>
                        </a:solidFill>
                      </a:endParaRPr>
                    </a:p>
                  </a:txBody>
                  <a:tcPr marT="45743" marB="45743"/>
                </a:tc>
                <a:tc>
                  <a:txBody>
                    <a:bodyPr/>
                    <a:lstStyle/>
                    <a:p>
                      <a:pPr algn="ctr"/>
                      <a:r>
                        <a:rPr lang="en-US" sz="1800" dirty="0" smtClean="0"/>
                        <a:t>Accuracy</a:t>
                      </a:r>
                      <a:endParaRPr lang="en-US" sz="1800" dirty="0">
                        <a:solidFill>
                          <a:schemeClr val="bg1">
                            <a:lumMod val="85000"/>
                          </a:schemeClr>
                        </a:solidFill>
                      </a:endParaRPr>
                    </a:p>
                  </a:txBody>
                  <a:tcPr marT="45743" marB="45743"/>
                </a:tc>
                <a:tc>
                  <a:txBody>
                    <a:bodyPr/>
                    <a:lstStyle/>
                    <a:p>
                      <a:pPr algn="ctr"/>
                      <a:r>
                        <a:rPr lang="en-US" sz="1800" dirty="0" smtClean="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smtClean="0"/>
                        <a:t>5</a:t>
                      </a:r>
                      <a:endParaRPr lang="en-US" sz="1800" dirty="0"/>
                    </a:p>
                  </a:txBody>
                  <a:tcPr marT="45743" marB="45743">
                    <a:solidFill>
                      <a:schemeClr val="bg1">
                        <a:lumMod val="75000"/>
                      </a:schemeClr>
                    </a:solidFill>
                  </a:tcPr>
                </a:tc>
                <a:tc>
                  <a:txBody>
                    <a:bodyPr/>
                    <a:lstStyle/>
                    <a:p>
                      <a:pPr algn="ctr"/>
                      <a:r>
                        <a:rPr lang="en-US" sz="1800" dirty="0" smtClean="0"/>
                        <a:t>6</a:t>
                      </a:r>
                      <a:endParaRPr lang="en-US" sz="1800" dirty="0"/>
                    </a:p>
                  </a:txBody>
                  <a:tcPr marT="45743" marB="45743">
                    <a:solidFill>
                      <a:schemeClr val="bg1">
                        <a:lumMod val="75000"/>
                      </a:schemeClr>
                    </a:solidFill>
                  </a:tcPr>
                </a:tc>
                <a:tc>
                  <a:txBody>
                    <a:bodyPr/>
                    <a:lstStyle/>
                    <a:p>
                      <a:pPr algn="ctr"/>
                      <a:r>
                        <a:rPr lang="en-US" sz="1800" dirty="0" smtClean="0"/>
                        <a:t>6</a:t>
                      </a:r>
                      <a:endParaRPr lang="en-US" sz="1800" dirty="0"/>
                    </a:p>
                  </a:txBody>
                  <a:tcPr marT="45743" marB="45743">
                    <a:solidFill>
                      <a:schemeClr val="bg1">
                        <a:lumMod val="75000"/>
                      </a:schemeClr>
                    </a:solidFill>
                  </a:tcPr>
                </a:tc>
                <a:tc>
                  <a:txBody>
                    <a:bodyPr/>
                    <a:lstStyle/>
                    <a:p>
                      <a:pPr algn="ctr"/>
                      <a:r>
                        <a:rPr lang="en-US" sz="1800" dirty="0" smtClean="0"/>
                        <a:t>5</a:t>
                      </a:r>
                      <a:endParaRPr lang="en-US" sz="1800" dirty="0"/>
                    </a:p>
                  </a:txBody>
                  <a:tcPr marT="45743" marB="45743">
                    <a:solidFill>
                      <a:schemeClr val="bg1">
                        <a:lumMod val="75000"/>
                      </a:schemeClr>
                    </a:solidFill>
                  </a:tcPr>
                </a:tc>
                <a:tc>
                  <a:txBody>
                    <a:bodyPr/>
                    <a:lstStyle/>
                    <a:p>
                      <a:pPr algn="ctr"/>
                      <a:r>
                        <a:rPr lang="en-US" sz="1800" dirty="0" smtClean="0"/>
                        <a:t>6</a:t>
                      </a:r>
                      <a:endParaRPr lang="en-US" sz="1800" dirty="0"/>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975084" y="3793449"/>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750785" y="380758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496144" y="38100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271845" y="38100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873079" y="380758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15153" y="59547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a:t>
            </a:r>
            <a:r>
              <a:rPr lang="en-US" altLang="en-US" sz="1800" dirty="0" smtClean="0">
                <a:latin typeface="Calibri" pitchFamily="34" charset="0"/>
              </a:rPr>
              <a:t>#M-6</a:t>
            </a:r>
            <a:endParaRPr lang="en-US" altLang="en-US" sz="1800" dirty="0">
              <a:latin typeface="Calibri" pitchFamily="34" charset="0"/>
            </a:endParaRPr>
          </a:p>
        </p:txBody>
      </p:sp>
    </p:spTree>
    <p:extLst>
      <p:ext uri="{BB962C8B-B14F-4D97-AF65-F5344CB8AC3E}">
        <p14:creationId xmlns:p14="http://schemas.microsoft.com/office/powerpoint/2010/main" val="370185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791" y="904793"/>
            <a:ext cx="7886700" cy="852290"/>
          </a:xfrm>
        </p:spPr>
        <p:txBody>
          <a:bodyPr/>
          <a:lstStyle/>
          <a:p>
            <a:pPr algn="ctr"/>
            <a:r>
              <a:rPr lang="en-US" dirty="0"/>
              <a:t>Score the Second anchor </a:t>
            </a:r>
            <a:r>
              <a:rPr lang="en-US" dirty="0" smtClean="0"/>
              <a:t>paper</a:t>
            </a:r>
            <a:endParaRPr lang="en-US" dirty="0"/>
          </a:p>
        </p:txBody>
      </p:sp>
      <p:graphicFrame>
        <p:nvGraphicFramePr>
          <p:cNvPr id="3" name="Content Placeholder 3" descr="Table with 5 columns and 2 rows, below is each column heading and the corresponding value in the row:&#10;Making Sense of the Task (MS) – 3&#10;Representing and Solving the Task (RS) – 2&#10;Communicating Reasoning (CR) – 3&#10;Accuracy (AC) – 2&#10;Reflecting and Evaluating (RE) – 1&#10;"/>
          <p:cNvGraphicFramePr>
            <a:graphicFrameLocks/>
          </p:cNvGraphicFramePr>
          <p:nvPr>
            <p:extLst>
              <p:ext uri="{D42A27DB-BD31-4B8C-83A1-F6EECF244321}">
                <p14:modId xmlns:p14="http://schemas.microsoft.com/office/powerpoint/2010/main" val="339566948"/>
              </p:ext>
            </p:extLst>
          </p:nvPr>
        </p:nvGraphicFramePr>
        <p:xfrm>
          <a:off x="192741" y="2876550"/>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smtClean="0"/>
                        <a:t>Making</a:t>
                      </a:r>
                      <a:r>
                        <a:rPr lang="en-US" sz="1800" baseline="0" dirty="0" smtClean="0"/>
                        <a:t> Sense of the Task</a:t>
                      </a:r>
                      <a:endParaRPr lang="en-US" sz="1800" dirty="0">
                        <a:solidFill>
                          <a:schemeClr val="bg1">
                            <a:lumMod val="85000"/>
                          </a:schemeClr>
                        </a:solidFill>
                      </a:endParaRPr>
                    </a:p>
                  </a:txBody>
                  <a:tcPr marT="45743" marB="45743"/>
                </a:tc>
                <a:tc>
                  <a:txBody>
                    <a:bodyPr/>
                    <a:lstStyle/>
                    <a:p>
                      <a:pPr algn="ctr"/>
                      <a:r>
                        <a:rPr lang="en-US" sz="1800" dirty="0" smtClean="0"/>
                        <a:t>Representing and Solving the Task</a:t>
                      </a:r>
                      <a:endParaRPr lang="en-US" sz="1800" dirty="0">
                        <a:solidFill>
                          <a:schemeClr val="bg1">
                            <a:lumMod val="85000"/>
                          </a:schemeClr>
                        </a:solidFill>
                      </a:endParaRPr>
                    </a:p>
                  </a:txBody>
                  <a:tcPr marT="45743" marB="45743"/>
                </a:tc>
                <a:tc>
                  <a:txBody>
                    <a:bodyPr/>
                    <a:lstStyle/>
                    <a:p>
                      <a:pPr algn="ctr"/>
                      <a:r>
                        <a:rPr lang="en-US" sz="1800" dirty="0" smtClean="0"/>
                        <a:t>Communicating and Reasoning</a:t>
                      </a:r>
                      <a:endParaRPr lang="en-US" sz="1800" dirty="0">
                        <a:solidFill>
                          <a:schemeClr val="bg1">
                            <a:lumMod val="85000"/>
                          </a:schemeClr>
                        </a:solidFill>
                      </a:endParaRPr>
                    </a:p>
                  </a:txBody>
                  <a:tcPr marT="45743" marB="45743"/>
                </a:tc>
                <a:tc>
                  <a:txBody>
                    <a:bodyPr/>
                    <a:lstStyle/>
                    <a:p>
                      <a:pPr algn="ctr"/>
                      <a:r>
                        <a:rPr lang="en-US" sz="1800" dirty="0" smtClean="0"/>
                        <a:t>Accuracy</a:t>
                      </a:r>
                      <a:endParaRPr lang="en-US" sz="1800" dirty="0">
                        <a:solidFill>
                          <a:schemeClr val="bg1">
                            <a:lumMod val="85000"/>
                          </a:schemeClr>
                        </a:solidFill>
                      </a:endParaRPr>
                    </a:p>
                  </a:txBody>
                  <a:tcPr marT="45743" marB="45743"/>
                </a:tc>
                <a:tc>
                  <a:txBody>
                    <a:bodyPr/>
                    <a:lstStyle/>
                    <a:p>
                      <a:pPr algn="ctr"/>
                      <a:r>
                        <a:rPr lang="en-US" sz="1800" dirty="0" smtClean="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2</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2</a:t>
                      </a:r>
                      <a:endParaRPr lang="en-US" sz="1800" dirty="0"/>
                    </a:p>
                  </a:txBody>
                  <a:tcPr marT="45743" marB="45743">
                    <a:solidFill>
                      <a:schemeClr val="bg1">
                        <a:lumMod val="75000"/>
                      </a:schemeClr>
                    </a:solidFill>
                  </a:tcPr>
                </a:tc>
                <a:tc>
                  <a:txBody>
                    <a:bodyPr/>
                    <a:lstStyle/>
                    <a:p>
                      <a:pPr algn="ctr"/>
                      <a:r>
                        <a:rPr lang="en-US" sz="1800" dirty="0" smtClean="0"/>
                        <a:t>1</a:t>
                      </a:r>
                      <a:endParaRPr lang="en-US" sz="1800" dirty="0"/>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905436"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662517"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419598"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203574"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933759"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15153" y="5954713"/>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a:t>
            </a:r>
            <a:r>
              <a:rPr lang="en-US" altLang="en-US" sz="1800" dirty="0" smtClean="0">
                <a:latin typeface="Calibri" pitchFamily="34" charset="0"/>
              </a:rPr>
              <a:t>#M-8</a:t>
            </a:r>
            <a:endParaRPr lang="en-US" altLang="en-US" sz="1800" dirty="0">
              <a:latin typeface="Calibri" pitchFamily="34" charset="0"/>
            </a:endParaRPr>
          </a:p>
        </p:txBody>
      </p:sp>
    </p:spTree>
    <p:extLst>
      <p:ext uri="{BB962C8B-B14F-4D97-AF65-F5344CB8AC3E}">
        <p14:creationId xmlns:p14="http://schemas.microsoft.com/office/powerpoint/2010/main" val="244216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79" y="833074"/>
            <a:ext cx="7886700" cy="1013655"/>
          </a:xfrm>
        </p:spPr>
        <p:txBody>
          <a:bodyPr/>
          <a:lstStyle/>
          <a:p>
            <a:pPr algn="ctr"/>
            <a:r>
              <a:rPr lang="en-US" dirty="0"/>
              <a:t>Score the Third anchor </a:t>
            </a:r>
            <a:r>
              <a:rPr lang="en-US" dirty="0" smtClean="0"/>
              <a:t>paper</a:t>
            </a:r>
            <a:endParaRPr lang="en-US" dirty="0"/>
          </a:p>
        </p:txBody>
      </p:sp>
      <p:graphicFrame>
        <p:nvGraphicFramePr>
          <p:cNvPr id="3" name="Content Placeholder 3" descr="Table with 5 columns and 2 rows, below is each column heading and the corresponding value in the row:&#10;Making Sense of the Task (MS) – 4&#10;Representing and Solving the Task (RS) – 4&#10;Communicating Reasoning (CR) – 4&#10;Accuracy (AC) – 4&#10;Reflecting and Evaluating (RE) – 4"/>
          <p:cNvGraphicFramePr>
            <a:graphicFrameLocks/>
          </p:cNvGraphicFramePr>
          <p:nvPr>
            <p:extLst>
              <p:ext uri="{D42A27DB-BD31-4B8C-83A1-F6EECF244321}">
                <p14:modId xmlns:p14="http://schemas.microsoft.com/office/powerpoint/2010/main" val="2268502724"/>
              </p:ext>
            </p:extLst>
          </p:nvPr>
        </p:nvGraphicFramePr>
        <p:xfrm>
          <a:off x="246529" y="2822762"/>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smtClean="0"/>
                        <a:t>Making</a:t>
                      </a:r>
                      <a:r>
                        <a:rPr lang="en-US" sz="1800" baseline="0" dirty="0" smtClean="0"/>
                        <a:t> Sense of the Task</a:t>
                      </a:r>
                      <a:endParaRPr lang="en-US" sz="1800" dirty="0">
                        <a:solidFill>
                          <a:schemeClr val="bg1">
                            <a:lumMod val="85000"/>
                          </a:schemeClr>
                        </a:solidFill>
                      </a:endParaRPr>
                    </a:p>
                  </a:txBody>
                  <a:tcPr marT="45743" marB="45743"/>
                </a:tc>
                <a:tc>
                  <a:txBody>
                    <a:bodyPr/>
                    <a:lstStyle/>
                    <a:p>
                      <a:pPr algn="ctr"/>
                      <a:r>
                        <a:rPr lang="en-US" sz="1800" dirty="0" smtClean="0"/>
                        <a:t>Representing and Solving the Task</a:t>
                      </a:r>
                      <a:endParaRPr lang="en-US" sz="1800" dirty="0">
                        <a:solidFill>
                          <a:schemeClr val="bg1">
                            <a:lumMod val="85000"/>
                          </a:schemeClr>
                        </a:solidFill>
                      </a:endParaRPr>
                    </a:p>
                  </a:txBody>
                  <a:tcPr marT="45743" marB="45743"/>
                </a:tc>
                <a:tc>
                  <a:txBody>
                    <a:bodyPr/>
                    <a:lstStyle/>
                    <a:p>
                      <a:pPr algn="ctr"/>
                      <a:r>
                        <a:rPr lang="en-US" sz="1800" dirty="0" smtClean="0"/>
                        <a:t>Communicating and Reasoning</a:t>
                      </a:r>
                      <a:endParaRPr lang="en-US" sz="1800" dirty="0">
                        <a:solidFill>
                          <a:schemeClr val="bg1">
                            <a:lumMod val="85000"/>
                          </a:schemeClr>
                        </a:solidFill>
                      </a:endParaRPr>
                    </a:p>
                  </a:txBody>
                  <a:tcPr marT="45743" marB="45743"/>
                </a:tc>
                <a:tc>
                  <a:txBody>
                    <a:bodyPr/>
                    <a:lstStyle/>
                    <a:p>
                      <a:pPr algn="ctr"/>
                      <a:r>
                        <a:rPr lang="en-US" sz="1800" dirty="0" smtClean="0"/>
                        <a:t>Accuracy</a:t>
                      </a:r>
                      <a:endParaRPr lang="en-US" sz="1800" dirty="0">
                        <a:solidFill>
                          <a:schemeClr val="bg1">
                            <a:lumMod val="85000"/>
                          </a:schemeClr>
                        </a:solidFill>
                      </a:endParaRPr>
                    </a:p>
                  </a:txBody>
                  <a:tcPr marT="45743" marB="45743"/>
                </a:tc>
                <a:tc>
                  <a:txBody>
                    <a:bodyPr/>
                    <a:lstStyle/>
                    <a:p>
                      <a:pPr algn="ctr"/>
                      <a:r>
                        <a:rPr lang="en-US" sz="1800" dirty="0" smtClean="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smtClean="0"/>
                        <a:t>4</a:t>
                      </a:r>
                      <a:endParaRPr lang="en-US" sz="1800" dirty="0"/>
                    </a:p>
                  </a:txBody>
                  <a:tcPr marT="45743" marB="45743">
                    <a:solidFill>
                      <a:schemeClr val="bg1">
                        <a:lumMod val="75000"/>
                      </a:schemeClr>
                    </a:solidFill>
                  </a:tcPr>
                </a:tc>
                <a:tc>
                  <a:txBody>
                    <a:bodyPr/>
                    <a:lstStyle/>
                    <a:p>
                      <a:pPr algn="ctr"/>
                      <a:r>
                        <a:rPr lang="en-US" sz="1800" dirty="0" smtClean="0"/>
                        <a:t>4</a:t>
                      </a:r>
                      <a:endParaRPr lang="en-US" sz="1800" dirty="0"/>
                    </a:p>
                  </a:txBody>
                  <a:tcPr marT="45743" marB="45743">
                    <a:solidFill>
                      <a:schemeClr val="bg1">
                        <a:lumMod val="75000"/>
                      </a:schemeClr>
                    </a:solidFill>
                  </a:tcPr>
                </a:tc>
                <a:tc>
                  <a:txBody>
                    <a:bodyPr/>
                    <a:lstStyle/>
                    <a:p>
                      <a:pPr algn="ctr"/>
                      <a:r>
                        <a:rPr lang="en-US" sz="1800" dirty="0" smtClean="0"/>
                        <a:t>4</a:t>
                      </a:r>
                      <a:endParaRPr lang="en-US" sz="1800" dirty="0"/>
                    </a:p>
                  </a:txBody>
                  <a:tcPr marT="45743" marB="45743">
                    <a:solidFill>
                      <a:schemeClr val="bg1">
                        <a:lumMod val="75000"/>
                      </a:schemeClr>
                    </a:solidFill>
                  </a:tcPr>
                </a:tc>
                <a:tc>
                  <a:txBody>
                    <a:bodyPr/>
                    <a:lstStyle/>
                    <a:p>
                      <a:pPr algn="ctr"/>
                      <a:r>
                        <a:rPr lang="en-US" sz="1800" dirty="0" smtClean="0"/>
                        <a:t>4</a:t>
                      </a:r>
                      <a:endParaRPr lang="en-US" sz="1800" dirty="0"/>
                    </a:p>
                  </a:txBody>
                  <a:tcPr marT="45743" marB="45743">
                    <a:solidFill>
                      <a:schemeClr val="bg1">
                        <a:lumMod val="75000"/>
                      </a:schemeClr>
                    </a:solidFill>
                  </a:tcPr>
                </a:tc>
                <a:tc>
                  <a:txBody>
                    <a:bodyPr/>
                    <a:lstStyle/>
                    <a:p>
                      <a:pPr algn="ctr"/>
                      <a:r>
                        <a:rPr lang="en-US" sz="1800" dirty="0" smtClean="0"/>
                        <a:t>4</a:t>
                      </a:r>
                      <a:endParaRPr lang="en-US" sz="1800" dirty="0"/>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923365" y="380383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662518" y="380383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527176" y="380383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364940" y="380383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897904" y="380383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15152" y="5954713"/>
            <a:ext cx="146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a:t>
            </a:r>
            <a:r>
              <a:rPr lang="en-US" altLang="en-US" sz="1800" dirty="0" smtClean="0">
                <a:latin typeface="Calibri" pitchFamily="34" charset="0"/>
              </a:rPr>
              <a:t>#M-10</a:t>
            </a:r>
            <a:endParaRPr lang="en-US" altLang="en-US" sz="1800" dirty="0">
              <a:latin typeface="Calibri" pitchFamily="34" charset="0"/>
            </a:endParaRPr>
          </a:p>
        </p:txBody>
      </p:sp>
    </p:spTree>
    <p:extLst>
      <p:ext uri="{BB962C8B-B14F-4D97-AF65-F5344CB8AC3E}">
        <p14:creationId xmlns:p14="http://schemas.microsoft.com/office/powerpoint/2010/main" val="355422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97" y="313121"/>
            <a:ext cx="7886700" cy="708855"/>
          </a:xfrm>
        </p:spPr>
        <p:txBody>
          <a:bodyPr/>
          <a:lstStyle/>
          <a:p>
            <a:pPr algn="ctr"/>
            <a:r>
              <a:rPr lang="en-US" dirty="0" smtClean="0"/>
              <a:t>Agenda</a:t>
            </a:r>
            <a:endParaRPr lang="en-US" dirty="0"/>
          </a:p>
        </p:txBody>
      </p:sp>
      <p:sp>
        <p:nvSpPr>
          <p:cNvPr id="3" name="Content Placeholder 2"/>
          <p:cNvSpPr txBox="1">
            <a:spLocks/>
          </p:cNvSpPr>
          <p:nvPr/>
        </p:nvSpPr>
        <p:spPr>
          <a:xfrm>
            <a:off x="457200" y="2303924"/>
            <a:ext cx="8229600" cy="3352799"/>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Official Scoring Guide</a:t>
            </a:r>
          </a:p>
          <a:p>
            <a:r>
              <a:rPr lang="en-US" dirty="0" smtClean="0"/>
              <a:t>Work Sample Development</a:t>
            </a:r>
          </a:p>
          <a:p>
            <a:r>
              <a:rPr lang="en-US" dirty="0" smtClean="0"/>
              <a:t>Scoring Calibration</a:t>
            </a:r>
          </a:p>
          <a:p>
            <a:r>
              <a:rPr lang="en-US" dirty="0" smtClean="0"/>
              <a:t>Work Sample Administration</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5354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62" y="851004"/>
            <a:ext cx="7886700" cy="1325563"/>
          </a:xfrm>
        </p:spPr>
        <p:txBody>
          <a:bodyPr/>
          <a:lstStyle/>
          <a:p>
            <a:pPr algn="ctr"/>
            <a:r>
              <a:rPr lang="en-US" dirty="0"/>
              <a:t>Score the Fourth anchor </a:t>
            </a:r>
            <a:r>
              <a:rPr lang="en-US" dirty="0" smtClean="0"/>
              <a:t>paper</a:t>
            </a:r>
            <a:endParaRPr lang="en-US" dirty="0"/>
          </a:p>
        </p:txBody>
      </p:sp>
      <p:graphicFrame>
        <p:nvGraphicFramePr>
          <p:cNvPr id="3" name="Content Placeholder 3" descr="Table with 5 columns and 2 rows, below is each column heading and the corresponding value in the row:&#10;Making Sense of the Task (MS) – 2&#10;Representing and Solving the Task (RS) – 2&#10;Communicating Reasoning (CR) – 3&#10;Accuracy (AC) – 2&#10;Reflecting and Evaluating (RE) – 1&#10;"/>
          <p:cNvGraphicFramePr>
            <a:graphicFrameLocks/>
          </p:cNvGraphicFramePr>
          <p:nvPr>
            <p:extLst>
              <p:ext uri="{D42A27DB-BD31-4B8C-83A1-F6EECF244321}">
                <p14:modId xmlns:p14="http://schemas.microsoft.com/office/powerpoint/2010/main" val="679090338"/>
              </p:ext>
            </p:extLst>
          </p:nvPr>
        </p:nvGraphicFramePr>
        <p:xfrm>
          <a:off x="174812" y="2840691"/>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smtClean="0"/>
                        <a:t>Making</a:t>
                      </a:r>
                      <a:r>
                        <a:rPr lang="en-US" sz="1800" baseline="0" dirty="0" smtClean="0"/>
                        <a:t> Sense of the Task</a:t>
                      </a:r>
                      <a:endParaRPr lang="en-US" sz="1800" dirty="0">
                        <a:solidFill>
                          <a:schemeClr val="bg1">
                            <a:lumMod val="85000"/>
                          </a:schemeClr>
                        </a:solidFill>
                      </a:endParaRPr>
                    </a:p>
                  </a:txBody>
                  <a:tcPr marT="45743" marB="45743"/>
                </a:tc>
                <a:tc>
                  <a:txBody>
                    <a:bodyPr/>
                    <a:lstStyle/>
                    <a:p>
                      <a:pPr algn="ctr"/>
                      <a:r>
                        <a:rPr lang="en-US" sz="1800" dirty="0" smtClean="0"/>
                        <a:t>Representing and Solving the Task</a:t>
                      </a:r>
                      <a:endParaRPr lang="en-US" sz="1800" dirty="0">
                        <a:solidFill>
                          <a:schemeClr val="bg1">
                            <a:lumMod val="85000"/>
                          </a:schemeClr>
                        </a:solidFill>
                      </a:endParaRPr>
                    </a:p>
                  </a:txBody>
                  <a:tcPr marT="45743" marB="45743"/>
                </a:tc>
                <a:tc>
                  <a:txBody>
                    <a:bodyPr/>
                    <a:lstStyle/>
                    <a:p>
                      <a:pPr algn="ctr"/>
                      <a:r>
                        <a:rPr lang="en-US" sz="1800" dirty="0" smtClean="0"/>
                        <a:t>Communicating and Reasoning</a:t>
                      </a:r>
                      <a:endParaRPr lang="en-US" sz="1800" dirty="0">
                        <a:solidFill>
                          <a:schemeClr val="bg1">
                            <a:lumMod val="85000"/>
                          </a:schemeClr>
                        </a:solidFill>
                      </a:endParaRPr>
                    </a:p>
                  </a:txBody>
                  <a:tcPr marT="45743" marB="45743"/>
                </a:tc>
                <a:tc>
                  <a:txBody>
                    <a:bodyPr/>
                    <a:lstStyle/>
                    <a:p>
                      <a:pPr algn="ctr"/>
                      <a:r>
                        <a:rPr lang="en-US" sz="1800" dirty="0" smtClean="0"/>
                        <a:t>Accuracy</a:t>
                      </a:r>
                      <a:endParaRPr lang="en-US" sz="1800" dirty="0">
                        <a:solidFill>
                          <a:schemeClr val="bg1">
                            <a:lumMod val="85000"/>
                          </a:schemeClr>
                        </a:solidFill>
                      </a:endParaRPr>
                    </a:p>
                  </a:txBody>
                  <a:tcPr marT="45743" marB="45743"/>
                </a:tc>
                <a:tc>
                  <a:txBody>
                    <a:bodyPr/>
                    <a:lstStyle/>
                    <a:p>
                      <a:pPr algn="ctr"/>
                      <a:r>
                        <a:rPr lang="en-US" sz="1800" dirty="0" smtClean="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smtClean="0"/>
                        <a:t>2</a:t>
                      </a:r>
                      <a:endParaRPr lang="en-US" sz="1800" dirty="0"/>
                    </a:p>
                  </a:txBody>
                  <a:tcPr marT="45743" marB="45743">
                    <a:solidFill>
                      <a:schemeClr val="bg1">
                        <a:lumMod val="75000"/>
                      </a:schemeClr>
                    </a:solidFill>
                  </a:tcPr>
                </a:tc>
                <a:tc>
                  <a:txBody>
                    <a:bodyPr/>
                    <a:lstStyle/>
                    <a:p>
                      <a:pPr algn="ctr"/>
                      <a:r>
                        <a:rPr lang="en-US" sz="1800" dirty="0" smtClean="0"/>
                        <a:t>2</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2</a:t>
                      </a:r>
                      <a:endParaRPr lang="en-US" sz="1800" dirty="0"/>
                    </a:p>
                  </a:txBody>
                  <a:tcPr marT="45743" marB="45743">
                    <a:solidFill>
                      <a:schemeClr val="bg1">
                        <a:lumMod val="75000"/>
                      </a:schemeClr>
                    </a:solidFill>
                  </a:tcPr>
                </a:tc>
                <a:tc>
                  <a:txBody>
                    <a:bodyPr/>
                    <a:lstStyle/>
                    <a:p>
                      <a:pPr algn="ctr"/>
                      <a:r>
                        <a:rPr lang="en-US" sz="1800" dirty="0" smtClean="0"/>
                        <a:t>1</a:t>
                      </a:r>
                      <a:endParaRPr lang="en-US" sz="1800" dirty="0"/>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941294"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626658"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509247"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239436"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817225"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15153" y="5954713"/>
            <a:ext cx="1425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a:t>
            </a:r>
            <a:r>
              <a:rPr lang="en-US" altLang="en-US" sz="1800" dirty="0" smtClean="0">
                <a:latin typeface="Calibri" pitchFamily="34" charset="0"/>
              </a:rPr>
              <a:t>#M-22</a:t>
            </a:r>
            <a:endParaRPr lang="en-US" altLang="en-US" sz="1800" dirty="0">
              <a:latin typeface="Calibri" pitchFamily="34" charset="0"/>
            </a:endParaRPr>
          </a:p>
        </p:txBody>
      </p:sp>
    </p:spTree>
    <p:extLst>
      <p:ext uri="{BB962C8B-B14F-4D97-AF65-F5344CB8AC3E}">
        <p14:creationId xmlns:p14="http://schemas.microsoft.com/office/powerpoint/2010/main" val="42073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62" y="833074"/>
            <a:ext cx="7886700" cy="1325563"/>
          </a:xfrm>
        </p:spPr>
        <p:txBody>
          <a:bodyPr/>
          <a:lstStyle/>
          <a:p>
            <a:pPr algn="ctr"/>
            <a:r>
              <a:rPr lang="en-US" dirty="0"/>
              <a:t>Score the Fifth anchor </a:t>
            </a:r>
            <a:r>
              <a:rPr lang="en-US" dirty="0" smtClean="0"/>
              <a:t>paper</a:t>
            </a:r>
            <a:endParaRPr lang="en-US" dirty="0"/>
          </a:p>
        </p:txBody>
      </p:sp>
      <p:graphicFrame>
        <p:nvGraphicFramePr>
          <p:cNvPr id="4" name="Content Placeholder 3" descr="Table with 5 columns and 2 rows, below is each column heading and the corresponding value in the row:&#10;Making Sense of the Task (MS) – 4&#10;Representing and Solving the Task (RS) – 4&#10;Communicating Reasoning (CR) – 3&#10;Accuracy (AC) – 3&#10;Reflecting and Evaluating (RE) – 2&#10;"/>
          <p:cNvGraphicFramePr>
            <a:graphicFrameLocks/>
          </p:cNvGraphicFramePr>
          <p:nvPr>
            <p:extLst>
              <p:ext uri="{D42A27DB-BD31-4B8C-83A1-F6EECF244321}">
                <p14:modId xmlns:p14="http://schemas.microsoft.com/office/powerpoint/2010/main" val="562710944"/>
              </p:ext>
            </p:extLst>
          </p:nvPr>
        </p:nvGraphicFramePr>
        <p:xfrm>
          <a:off x="174812" y="2858620"/>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smtClean="0"/>
                        <a:t>Making</a:t>
                      </a:r>
                      <a:r>
                        <a:rPr lang="en-US" sz="1800" baseline="0" dirty="0" smtClean="0"/>
                        <a:t> Sense of the Task</a:t>
                      </a:r>
                      <a:endParaRPr lang="en-US" sz="1800" dirty="0">
                        <a:solidFill>
                          <a:schemeClr val="bg1">
                            <a:lumMod val="85000"/>
                          </a:schemeClr>
                        </a:solidFill>
                      </a:endParaRPr>
                    </a:p>
                  </a:txBody>
                  <a:tcPr marT="45743" marB="45743"/>
                </a:tc>
                <a:tc>
                  <a:txBody>
                    <a:bodyPr/>
                    <a:lstStyle/>
                    <a:p>
                      <a:pPr algn="ctr"/>
                      <a:r>
                        <a:rPr lang="en-US" sz="1800" dirty="0" smtClean="0"/>
                        <a:t>Representing and Solving the Task</a:t>
                      </a:r>
                      <a:endParaRPr lang="en-US" sz="1800" dirty="0">
                        <a:solidFill>
                          <a:schemeClr val="bg1">
                            <a:lumMod val="85000"/>
                          </a:schemeClr>
                        </a:solidFill>
                      </a:endParaRPr>
                    </a:p>
                  </a:txBody>
                  <a:tcPr marT="45743" marB="45743"/>
                </a:tc>
                <a:tc>
                  <a:txBody>
                    <a:bodyPr/>
                    <a:lstStyle/>
                    <a:p>
                      <a:pPr algn="ctr"/>
                      <a:r>
                        <a:rPr lang="en-US" sz="1800" dirty="0" smtClean="0"/>
                        <a:t>Communicating and Reasoning</a:t>
                      </a:r>
                      <a:endParaRPr lang="en-US" sz="1800" dirty="0">
                        <a:solidFill>
                          <a:schemeClr val="bg1">
                            <a:lumMod val="85000"/>
                          </a:schemeClr>
                        </a:solidFill>
                      </a:endParaRPr>
                    </a:p>
                  </a:txBody>
                  <a:tcPr marT="45743" marB="45743"/>
                </a:tc>
                <a:tc>
                  <a:txBody>
                    <a:bodyPr/>
                    <a:lstStyle/>
                    <a:p>
                      <a:pPr algn="ctr"/>
                      <a:r>
                        <a:rPr lang="en-US" sz="1800" dirty="0" smtClean="0"/>
                        <a:t>Accuracy</a:t>
                      </a:r>
                      <a:endParaRPr lang="en-US" sz="1800" dirty="0">
                        <a:solidFill>
                          <a:schemeClr val="bg1">
                            <a:lumMod val="85000"/>
                          </a:schemeClr>
                        </a:solidFill>
                      </a:endParaRPr>
                    </a:p>
                  </a:txBody>
                  <a:tcPr marT="45743" marB="45743"/>
                </a:tc>
                <a:tc>
                  <a:txBody>
                    <a:bodyPr/>
                    <a:lstStyle/>
                    <a:p>
                      <a:pPr algn="ctr"/>
                      <a:r>
                        <a:rPr lang="en-US" sz="1800" dirty="0" smtClean="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smtClean="0"/>
                        <a:t>4</a:t>
                      </a:r>
                      <a:endParaRPr lang="en-US" sz="1800" dirty="0"/>
                    </a:p>
                  </a:txBody>
                  <a:tcPr marT="45743" marB="45743">
                    <a:solidFill>
                      <a:schemeClr val="bg1">
                        <a:lumMod val="75000"/>
                      </a:schemeClr>
                    </a:solidFill>
                  </a:tcPr>
                </a:tc>
                <a:tc>
                  <a:txBody>
                    <a:bodyPr/>
                    <a:lstStyle/>
                    <a:p>
                      <a:pPr algn="ctr"/>
                      <a:r>
                        <a:rPr lang="en-US" sz="1800" dirty="0" smtClean="0"/>
                        <a:t>4</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2</a:t>
                      </a:r>
                      <a:endParaRPr lang="en-US" sz="1800" dirty="0"/>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5" name="Rectangle 4" descr="Coverd score for animation"/>
          <p:cNvSpPr/>
          <p:nvPr/>
        </p:nvSpPr>
        <p:spPr>
          <a:xfrm>
            <a:off x="887506" y="383969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2590800" y="383969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4509247" y="383969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6275294" y="383969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descr="Coverd score for animation"/>
          <p:cNvSpPr/>
          <p:nvPr/>
        </p:nvSpPr>
        <p:spPr>
          <a:xfrm>
            <a:off x="7888941" y="383969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a:spLocks noChangeArrowheads="1"/>
          </p:cNvSpPr>
          <p:nvPr/>
        </p:nvSpPr>
        <p:spPr bwMode="auto">
          <a:xfrm>
            <a:off x="215153" y="5954713"/>
            <a:ext cx="1425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a:t>
            </a:r>
            <a:r>
              <a:rPr lang="en-US" altLang="en-US" sz="1800" dirty="0" smtClean="0">
                <a:latin typeface="Calibri" pitchFamily="34" charset="0"/>
              </a:rPr>
              <a:t>#M-29</a:t>
            </a:r>
            <a:endParaRPr lang="en-US" altLang="en-US" sz="1800" dirty="0">
              <a:latin typeface="Calibri" pitchFamily="34" charset="0"/>
            </a:endParaRPr>
          </a:p>
        </p:txBody>
      </p:sp>
    </p:spTree>
    <p:extLst>
      <p:ext uri="{BB962C8B-B14F-4D97-AF65-F5344CB8AC3E}">
        <p14:creationId xmlns:p14="http://schemas.microsoft.com/office/powerpoint/2010/main" val="247246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62" y="277264"/>
            <a:ext cx="7886700" cy="816432"/>
          </a:xfrm>
        </p:spPr>
        <p:txBody>
          <a:bodyPr/>
          <a:lstStyle/>
          <a:p>
            <a:pPr algn="ctr"/>
            <a:r>
              <a:rPr lang="en-US" dirty="0"/>
              <a:t>Don’t hit the </a:t>
            </a:r>
            <a:r>
              <a:rPr lang="en-US" dirty="0" smtClean="0"/>
              <a:t>ceiling</a:t>
            </a:r>
            <a:endParaRPr lang="en-US" dirty="0"/>
          </a:p>
        </p:txBody>
      </p:sp>
      <p:pic>
        <p:nvPicPr>
          <p:cNvPr id="3" name="Picture 2" descr="Screen shot of the Don't Hit the Ceiling Mathematics Work Sample 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62" y="1093696"/>
            <a:ext cx="7921671" cy="503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081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791" y="851004"/>
            <a:ext cx="7886700" cy="1325563"/>
          </a:xfrm>
        </p:spPr>
        <p:txBody>
          <a:bodyPr/>
          <a:lstStyle/>
          <a:p>
            <a:pPr algn="ctr"/>
            <a:r>
              <a:rPr lang="en-US" dirty="0"/>
              <a:t>Score the First anchor paper</a:t>
            </a:r>
          </a:p>
        </p:txBody>
      </p:sp>
      <p:graphicFrame>
        <p:nvGraphicFramePr>
          <p:cNvPr id="4" name="Content Placeholder 3" descr="Table with 5 columns and 2 rows, below is each column heading and the corresponding value in the row:&#10;Making Sense of the Task (MS) – 2&#10;Representing and Solving the Task (RS) – 3&#10;Communicating Reasoning (CR) – 3&#10;Accuracy (AC) – 2&#10;Reflecting and Evaluating (RE) – 1&#10;"/>
          <p:cNvGraphicFramePr>
            <a:graphicFrameLocks/>
          </p:cNvGraphicFramePr>
          <p:nvPr>
            <p:extLst>
              <p:ext uri="{D42A27DB-BD31-4B8C-83A1-F6EECF244321}">
                <p14:modId xmlns:p14="http://schemas.microsoft.com/office/powerpoint/2010/main" val="734235935"/>
              </p:ext>
            </p:extLst>
          </p:nvPr>
        </p:nvGraphicFramePr>
        <p:xfrm>
          <a:off x="192741" y="2840691"/>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smtClean="0"/>
                        <a:t>Making</a:t>
                      </a:r>
                      <a:r>
                        <a:rPr lang="en-US" sz="1800" baseline="0" dirty="0" smtClean="0"/>
                        <a:t> Sense of the Task</a:t>
                      </a:r>
                      <a:endParaRPr lang="en-US" sz="1800" dirty="0">
                        <a:solidFill>
                          <a:schemeClr val="bg1">
                            <a:lumMod val="85000"/>
                          </a:schemeClr>
                        </a:solidFill>
                      </a:endParaRPr>
                    </a:p>
                  </a:txBody>
                  <a:tcPr marT="45743" marB="45743"/>
                </a:tc>
                <a:tc>
                  <a:txBody>
                    <a:bodyPr/>
                    <a:lstStyle/>
                    <a:p>
                      <a:pPr algn="ctr"/>
                      <a:r>
                        <a:rPr lang="en-US" sz="1800" dirty="0" smtClean="0"/>
                        <a:t>Representing and Solving the Task</a:t>
                      </a:r>
                      <a:endParaRPr lang="en-US" sz="1800" dirty="0">
                        <a:solidFill>
                          <a:schemeClr val="bg1">
                            <a:lumMod val="85000"/>
                          </a:schemeClr>
                        </a:solidFill>
                      </a:endParaRPr>
                    </a:p>
                  </a:txBody>
                  <a:tcPr marT="45743" marB="45743"/>
                </a:tc>
                <a:tc>
                  <a:txBody>
                    <a:bodyPr/>
                    <a:lstStyle/>
                    <a:p>
                      <a:pPr algn="ctr"/>
                      <a:r>
                        <a:rPr lang="en-US" sz="1800" dirty="0" smtClean="0"/>
                        <a:t>Communicating and Reasoning</a:t>
                      </a:r>
                      <a:endParaRPr lang="en-US" sz="1800" dirty="0">
                        <a:solidFill>
                          <a:schemeClr val="bg1">
                            <a:lumMod val="85000"/>
                          </a:schemeClr>
                        </a:solidFill>
                      </a:endParaRPr>
                    </a:p>
                  </a:txBody>
                  <a:tcPr marT="45743" marB="45743"/>
                </a:tc>
                <a:tc>
                  <a:txBody>
                    <a:bodyPr/>
                    <a:lstStyle/>
                    <a:p>
                      <a:pPr algn="ctr"/>
                      <a:r>
                        <a:rPr lang="en-US" sz="1800" dirty="0" smtClean="0"/>
                        <a:t>Accuracy</a:t>
                      </a:r>
                      <a:endParaRPr lang="en-US" sz="1800" dirty="0">
                        <a:solidFill>
                          <a:schemeClr val="bg1">
                            <a:lumMod val="85000"/>
                          </a:schemeClr>
                        </a:solidFill>
                      </a:endParaRPr>
                    </a:p>
                  </a:txBody>
                  <a:tcPr marT="45743" marB="45743"/>
                </a:tc>
                <a:tc>
                  <a:txBody>
                    <a:bodyPr/>
                    <a:lstStyle/>
                    <a:p>
                      <a:pPr algn="ctr"/>
                      <a:r>
                        <a:rPr lang="en-US" sz="1800" dirty="0" smtClean="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smtClean="0"/>
                        <a:t>2</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2</a:t>
                      </a:r>
                      <a:endParaRPr lang="en-US" sz="1800" dirty="0"/>
                    </a:p>
                  </a:txBody>
                  <a:tcPr marT="45743" marB="45743">
                    <a:solidFill>
                      <a:schemeClr val="bg1">
                        <a:lumMod val="75000"/>
                      </a:schemeClr>
                    </a:solidFill>
                  </a:tcPr>
                </a:tc>
                <a:tc>
                  <a:txBody>
                    <a:bodyPr/>
                    <a:lstStyle/>
                    <a:p>
                      <a:pPr algn="ctr"/>
                      <a:r>
                        <a:rPr lang="en-US" sz="1800" dirty="0" smtClean="0"/>
                        <a:t>1</a:t>
                      </a:r>
                      <a:endParaRPr lang="en-US" sz="1800" dirty="0"/>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5" name="Rectangle 4" descr="Coverd score for animation"/>
          <p:cNvSpPr/>
          <p:nvPr/>
        </p:nvSpPr>
        <p:spPr>
          <a:xfrm>
            <a:off x="869576"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2680447"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4491318"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6293224"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descr="Coverd score for animation"/>
          <p:cNvSpPr/>
          <p:nvPr/>
        </p:nvSpPr>
        <p:spPr>
          <a:xfrm>
            <a:off x="7835153"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a:spLocks noChangeArrowheads="1"/>
          </p:cNvSpPr>
          <p:nvPr/>
        </p:nvSpPr>
        <p:spPr bwMode="auto">
          <a:xfrm>
            <a:off x="215153" y="59547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a:t>
            </a:r>
            <a:r>
              <a:rPr lang="en-US" altLang="en-US" sz="1800" dirty="0" smtClean="0">
                <a:latin typeface="Calibri" pitchFamily="34" charset="0"/>
              </a:rPr>
              <a:t>#B-1</a:t>
            </a:r>
            <a:endParaRPr lang="en-US" altLang="en-US" sz="1800" dirty="0">
              <a:latin typeface="Calibri" pitchFamily="34" charset="0"/>
            </a:endParaRPr>
          </a:p>
        </p:txBody>
      </p:sp>
    </p:spTree>
    <p:extLst>
      <p:ext uri="{BB962C8B-B14F-4D97-AF65-F5344CB8AC3E}">
        <p14:creationId xmlns:p14="http://schemas.microsoft.com/office/powerpoint/2010/main" val="36015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03" y="815145"/>
            <a:ext cx="7886700" cy="1325563"/>
          </a:xfrm>
        </p:spPr>
        <p:txBody>
          <a:bodyPr/>
          <a:lstStyle/>
          <a:p>
            <a:pPr algn="ctr"/>
            <a:r>
              <a:rPr lang="en-US" dirty="0"/>
              <a:t>Score the Second anchor </a:t>
            </a:r>
            <a:r>
              <a:rPr lang="en-US" dirty="0" smtClean="0"/>
              <a:t>paper</a:t>
            </a:r>
            <a:endParaRPr lang="en-US" dirty="0"/>
          </a:p>
        </p:txBody>
      </p:sp>
      <p:graphicFrame>
        <p:nvGraphicFramePr>
          <p:cNvPr id="3" name="Content Placeholder 3" descr="Table with 5 columns and 2 rows, below is each column heading and the corresponding value in the row:&#10;Making Sense of the Task (MS) – 3&#10;Representing and Solving the Task (RS) – 4&#10;Communicating Reasoning (CR) – 4&#10;Accuracy (AC) – 2&#10;Reflecting and Evaluating (RE) – 2&#10;"/>
          <p:cNvGraphicFramePr>
            <a:graphicFrameLocks/>
          </p:cNvGraphicFramePr>
          <p:nvPr>
            <p:extLst>
              <p:ext uri="{D42A27DB-BD31-4B8C-83A1-F6EECF244321}">
                <p14:modId xmlns:p14="http://schemas.microsoft.com/office/powerpoint/2010/main" val="2680061704"/>
              </p:ext>
            </p:extLst>
          </p:nvPr>
        </p:nvGraphicFramePr>
        <p:xfrm>
          <a:off x="273423" y="2876550"/>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smtClean="0"/>
                        <a:t>Making</a:t>
                      </a:r>
                      <a:r>
                        <a:rPr lang="en-US" sz="1800" baseline="0" dirty="0" smtClean="0"/>
                        <a:t> Sense of the Task</a:t>
                      </a:r>
                      <a:endParaRPr lang="en-US" sz="1800" dirty="0">
                        <a:solidFill>
                          <a:schemeClr val="bg1">
                            <a:lumMod val="85000"/>
                          </a:schemeClr>
                        </a:solidFill>
                      </a:endParaRPr>
                    </a:p>
                  </a:txBody>
                  <a:tcPr marT="45743" marB="45743"/>
                </a:tc>
                <a:tc>
                  <a:txBody>
                    <a:bodyPr/>
                    <a:lstStyle/>
                    <a:p>
                      <a:pPr algn="ctr"/>
                      <a:r>
                        <a:rPr lang="en-US" sz="1800" dirty="0" smtClean="0"/>
                        <a:t>Representing and Solving the Task</a:t>
                      </a:r>
                      <a:endParaRPr lang="en-US" sz="1800" dirty="0">
                        <a:solidFill>
                          <a:schemeClr val="bg1">
                            <a:lumMod val="85000"/>
                          </a:schemeClr>
                        </a:solidFill>
                      </a:endParaRPr>
                    </a:p>
                  </a:txBody>
                  <a:tcPr marT="45743" marB="45743"/>
                </a:tc>
                <a:tc>
                  <a:txBody>
                    <a:bodyPr/>
                    <a:lstStyle/>
                    <a:p>
                      <a:pPr algn="ctr"/>
                      <a:r>
                        <a:rPr lang="en-US" sz="1800" dirty="0" smtClean="0"/>
                        <a:t>Communicating and Reasoning</a:t>
                      </a:r>
                      <a:endParaRPr lang="en-US" sz="1800" dirty="0">
                        <a:solidFill>
                          <a:schemeClr val="bg1">
                            <a:lumMod val="85000"/>
                          </a:schemeClr>
                        </a:solidFill>
                      </a:endParaRPr>
                    </a:p>
                  </a:txBody>
                  <a:tcPr marT="45743" marB="45743"/>
                </a:tc>
                <a:tc>
                  <a:txBody>
                    <a:bodyPr/>
                    <a:lstStyle/>
                    <a:p>
                      <a:pPr algn="ctr"/>
                      <a:r>
                        <a:rPr lang="en-US" sz="1800" dirty="0" smtClean="0"/>
                        <a:t>Accuracy</a:t>
                      </a:r>
                      <a:endParaRPr lang="en-US" sz="1800" dirty="0">
                        <a:solidFill>
                          <a:schemeClr val="bg1">
                            <a:lumMod val="85000"/>
                          </a:schemeClr>
                        </a:solidFill>
                      </a:endParaRPr>
                    </a:p>
                  </a:txBody>
                  <a:tcPr marT="45743" marB="45743"/>
                </a:tc>
                <a:tc>
                  <a:txBody>
                    <a:bodyPr/>
                    <a:lstStyle/>
                    <a:p>
                      <a:pPr algn="ctr"/>
                      <a:r>
                        <a:rPr lang="en-US" sz="1800" dirty="0" smtClean="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4</a:t>
                      </a:r>
                      <a:endParaRPr lang="en-US" sz="1800" dirty="0"/>
                    </a:p>
                  </a:txBody>
                  <a:tcPr marT="45743" marB="45743">
                    <a:solidFill>
                      <a:schemeClr val="bg1">
                        <a:lumMod val="75000"/>
                      </a:schemeClr>
                    </a:solidFill>
                  </a:tcPr>
                </a:tc>
                <a:tc>
                  <a:txBody>
                    <a:bodyPr/>
                    <a:lstStyle/>
                    <a:p>
                      <a:pPr algn="ctr"/>
                      <a:r>
                        <a:rPr lang="en-US" sz="1800" dirty="0" smtClean="0"/>
                        <a:t>4</a:t>
                      </a:r>
                      <a:endParaRPr lang="en-US" sz="1800" dirty="0"/>
                    </a:p>
                  </a:txBody>
                  <a:tcPr marT="45743" marB="45743">
                    <a:solidFill>
                      <a:schemeClr val="bg1">
                        <a:lumMod val="75000"/>
                      </a:schemeClr>
                    </a:solidFill>
                  </a:tcPr>
                </a:tc>
                <a:tc>
                  <a:txBody>
                    <a:bodyPr/>
                    <a:lstStyle/>
                    <a:p>
                      <a:pPr algn="ctr"/>
                      <a:r>
                        <a:rPr lang="en-US" sz="1800" dirty="0" smtClean="0"/>
                        <a:t>2</a:t>
                      </a:r>
                      <a:endParaRPr lang="en-US" sz="1800" dirty="0"/>
                    </a:p>
                  </a:txBody>
                  <a:tcPr marT="45743" marB="45743">
                    <a:solidFill>
                      <a:schemeClr val="bg1">
                        <a:lumMod val="75000"/>
                      </a:schemeClr>
                    </a:solidFill>
                  </a:tcPr>
                </a:tc>
                <a:tc>
                  <a:txBody>
                    <a:bodyPr/>
                    <a:lstStyle/>
                    <a:p>
                      <a:pPr algn="ctr"/>
                      <a:r>
                        <a:rPr lang="en-US" sz="1800" dirty="0" smtClean="0"/>
                        <a:t>2</a:t>
                      </a:r>
                      <a:endParaRPr lang="en-US" sz="1800" dirty="0"/>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1048870"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680447"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527176"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239434"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951693"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15153" y="5954713"/>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a:t>
            </a:r>
            <a:r>
              <a:rPr lang="en-US" altLang="en-US" sz="1800" dirty="0" smtClean="0">
                <a:latin typeface="Calibri" pitchFamily="34" charset="0"/>
              </a:rPr>
              <a:t>#B-7</a:t>
            </a:r>
            <a:endParaRPr lang="en-US" altLang="en-US" sz="1800" dirty="0">
              <a:latin typeface="Calibri" pitchFamily="34" charset="0"/>
            </a:endParaRPr>
          </a:p>
        </p:txBody>
      </p:sp>
    </p:spTree>
    <p:extLst>
      <p:ext uri="{BB962C8B-B14F-4D97-AF65-F5344CB8AC3E}">
        <p14:creationId xmlns:p14="http://schemas.microsoft.com/office/powerpoint/2010/main" val="202503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80" y="833074"/>
            <a:ext cx="7886700" cy="1325563"/>
          </a:xfrm>
        </p:spPr>
        <p:txBody>
          <a:bodyPr/>
          <a:lstStyle/>
          <a:p>
            <a:pPr algn="ctr"/>
            <a:r>
              <a:rPr lang="en-US" dirty="0"/>
              <a:t>Score the Third anchor </a:t>
            </a:r>
            <a:r>
              <a:rPr lang="en-US" dirty="0" smtClean="0"/>
              <a:t>paper</a:t>
            </a:r>
            <a:endParaRPr lang="en-US" dirty="0"/>
          </a:p>
        </p:txBody>
      </p:sp>
      <p:graphicFrame>
        <p:nvGraphicFramePr>
          <p:cNvPr id="3" name="Content Placeholder 3" descr="Table with 5 columns and 2 rows, below is each column heading and the corresponding value in the row:&#10;Making Sense of the Task (MS) – 5&#10;Representing and Solving the Task (RS) – 4&#10;Communicating Reasoning (CR) – 5&#10;Accuracy (AC) – 4&#10;Reflecting and Evaluating (RE) – 5&#10;"/>
          <p:cNvGraphicFramePr>
            <a:graphicFrameLocks/>
          </p:cNvGraphicFramePr>
          <p:nvPr>
            <p:extLst>
              <p:ext uri="{D42A27DB-BD31-4B8C-83A1-F6EECF244321}">
                <p14:modId xmlns:p14="http://schemas.microsoft.com/office/powerpoint/2010/main" val="1051069546"/>
              </p:ext>
            </p:extLst>
          </p:nvPr>
        </p:nvGraphicFramePr>
        <p:xfrm>
          <a:off x="246530" y="2876550"/>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smtClean="0"/>
                        <a:t>Making</a:t>
                      </a:r>
                      <a:r>
                        <a:rPr lang="en-US" sz="1800" baseline="0" dirty="0" smtClean="0"/>
                        <a:t> Sense of the Task</a:t>
                      </a:r>
                      <a:endParaRPr lang="en-US" sz="1800" dirty="0">
                        <a:solidFill>
                          <a:schemeClr val="bg1">
                            <a:lumMod val="85000"/>
                          </a:schemeClr>
                        </a:solidFill>
                      </a:endParaRPr>
                    </a:p>
                  </a:txBody>
                  <a:tcPr marT="45743" marB="45743"/>
                </a:tc>
                <a:tc>
                  <a:txBody>
                    <a:bodyPr/>
                    <a:lstStyle/>
                    <a:p>
                      <a:pPr algn="ctr"/>
                      <a:r>
                        <a:rPr lang="en-US" sz="1800" dirty="0" smtClean="0"/>
                        <a:t>Representing and Solving the Task</a:t>
                      </a:r>
                      <a:endParaRPr lang="en-US" sz="1800" dirty="0">
                        <a:solidFill>
                          <a:schemeClr val="bg1">
                            <a:lumMod val="85000"/>
                          </a:schemeClr>
                        </a:solidFill>
                      </a:endParaRPr>
                    </a:p>
                  </a:txBody>
                  <a:tcPr marT="45743" marB="45743"/>
                </a:tc>
                <a:tc>
                  <a:txBody>
                    <a:bodyPr/>
                    <a:lstStyle/>
                    <a:p>
                      <a:pPr algn="ctr"/>
                      <a:r>
                        <a:rPr lang="en-US" sz="1800" dirty="0" smtClean="0"/>
                        <a:t>Communicating and Reasoning</a:t>
                      </a:r>
                      <a:endParaRPr lang="en-US" sz="1800" dirty="0">
                        <a:solidFill>
                          <a:schemeClr val="bg1">
                            <a:lumMod val="85000"/>
                          </a:schemeClr>
                        </a:solidFill>
                      </a:endParaRPr>
                    </a:p>
                  </a:txBody>
                  <a:tcPr marT="45743" marB="45743"/>
                </a:tc>
                <a:tc>
                  <a:txBody>
                    <a:bodyPr/>
                    <a:lstStyle/>
                    <a:p>
                      <a:pPr algn="ctr"/>
                      <a:r>
                        <a:rPr lang="en-US" sz="1800" dirty="0" smtClean="0"/>
                        <a:t>Accuracy</a:t>
                      </a:r>
                      <a:endParaRPr lang="en-US" sz="1800" dirty="0">
                        <a:solidFill>
                          <a:schemeClr val="bg1">
                            <a:lumMod val="85000"/>
                          </a:schemeClr>
                        </a:solidFill>
                      </a:endParaRPr>
                    </a:p>
                  </a:txBody>
                  <a:tcPr marT="45743" marB="45743"/>
                </a:tc>
                <a:tc>
                  <a:txBody>
                    <a:bodyPr/>
                    <a:lstStyle/>
                    <a:p>
                      <a:pPr algn="ctr"/>
                      <a:r>
                        <a:rPr lang="en-US" sz="1800" dirty="0" smtClean="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smtClean="0"/>
                        <a:t>5</a:t>
                      </a:r>
                      <a:endParaRPr lang="en-US" sz="1800" dirty="0"/>
                    </a:p>
                  </a:txBody>
                  <a:tcPr marT="45743" marB="45743">
                    <a:solidFill>
                      <a:schemeClr val="bg1">
                        <a:lumMod val="75000"/>
                      </a:schemeClr>
                    </a:solidFill>
                  </a:tcPr>
                </a:tc>
                <a:tc>
                  <a:txBody>
                    <a:bodyPr/>
                    <a:lstStyle/>
                    <a:p>
                      <a:pPr algn="ctr"/>
                      <a:r>
                        <a:rPr lang="en-US" sz="1800" dirty="0" smtClean="0"/>
                        <a:t>4</a:t>
                      </a:r>
                      <a:endParaRPr lang="en-US" sz="1800" dirty="0"/>
                    </a:p>
                  </a:txBody>
                  <a:tcPr marT="45743" marB="45743">
                    <a:solidFill>
                      <a:schemeClr val="bg1">
                        <a:lumMod val="75000"/>
                      </a:schemeClr>
                    </a:solidFill>
                  </a:tcPr>
                </a:tc>
                <a:tc>
                  <a:txBody>
                    <a:bodyPr/>
                    <a:lstStyle/>
                    <a:p>
                      <a:pPr algn="ctr"/>
                      <a:r>
                        <a:rPr lang="en-US" sz="1800" dirty="0" smtClean="0"/>
                        <a:t>5</a:t>
                      </a:r>
                      <a:endParaRPr lang="en-US" sz="1800" dirty="0"/>
                    </a:p>
                  </a:txBody>
                  <a:tcPr marT="45743" marB="45743">
                    <a:solidFill>
                      <a:schemeClr val="bg1">
                        <a:lumMod val="75000"/>
                      </a:schemeClr>
                    </a:solidFill>
                  </a:tcPr>
                </a:tc>
                <a:tc>
                  <a:txBody>
                    <a:bodyPr/>
                    <a:lstStyle/>
                    <a:p>
                      <a:pPr algn="ctr"/>
                      <a:r>
                        <a:rPr lang="en-US" sz="1800" dirty="0" smtClean="0"/>
                        <a:t>4</a:t>
                      </a:r>
                      <a:endParaRPr lang="en-US" sz="1800" dirty="0"/>
                    </a:p>
                  </a:txBody>
                  <a:tcPr marT="45743" marB="45743">
                    <a:solidFill>
                      <a:schemeClr val="bg1">
                        <a:lumMod val="75000"/>
                      </a:schemeClr>
                    </a:solidFill>
                  </a:tcPr>
                </a:tc>
                <a:tc>
                  <a:txBody>
                    <a:bodyPr/>
                    <a:lstStyle/>
                    <a:p>
                      <a:pPr algn="ctr"/>
                      <a:r>
                        <a:rPr lang="en-US" sz="1800" dirty="0" smtClean="0"/>
                        <a:t>5</a:t>
                      </a:r>
                      <a:endParaRPr lang="en-US" sz="1800" dirty="0"/>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1030941"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662517"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518212"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311155" y="384249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862050" y="384249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15153" y="5954713"/>
            <a:ext cx="1398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a:t>
            </a:r>
            <a:r>
              <a:rPr lang="en-US" altLang="en-US" sz="1800" dirty="0" smtClean="0">
                <a:latin typeface="Calibri" pitchFamily="34" charset="0"/>
              </a:rPr>
              <a:t>#B-11</a:t>
            </a:r>
            <a:endParaRPr lang="en-US" altLang="en-US" sz="1800" dirty="0">
              <a:latin typeface="Calibri" pitchFamily="34" charset="0"/>
            </a:endParaRPr>
          </a:p>
        </p:txBody>
      </p:sp>
    </p:spTree>
    <p:extLst>
      <p:ext uri="{BB962C8B-B14F-4D97-AF65-F5344CB8AC3E}">
        <p14:creationId xmlns:p14="http://schemas.microsoft.com/office/powerpoint/2010/main" val="12457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80" y="815145"/>
            <a:ext cx="7886700" cy="1325563"/>
          </a:xfrm>
        </p:spPr>
        <p:txBody>
          <a:bodyPr/>
          <a:lstStyle/>
          <a:p>
            <a:pPr algn="ctr"/>
            <a:r>
              <a:rPr lang="en-US" dirty="0"/>
              <a:t>Score the Fourth anchor </a:t>
            </a:r>
            <a:r>
              <a:rPr lang="en-US" dirty="0" smtClean="0"/>
              <a:t>paper</a:t>
            </a:r>
            <a:endParaRPr lang="en-US" dirty="0"/>
          </a:p>
        </p:txBody>
      </p:sp>
      <p:graphicFrame>
        <p:nvGraphicFramePr>
          <p:cNvPr id="3" name="Content Placeholder 3" descr="Table with 5 columns and 2 rows, below is each column heading and the corresponding value in the row:&#10;Making Sense of the Task (MS) – 3&#10;Representing and Solving the Task (RS) – 4&#10;Communicating Reasoning (CR) – 4&#10;Accuracy (AC) – 3&#10;Reflecting and Evaluating (RE) – 2"/>
          <p:cNvGraphicFramePr>
            <a:graphicFrameLocks/>
          </p:cNvGraphicFramePr>
          <p:nvPr>
            <p:extLst>
              <p:ext uri="{D42A27DB-BD31-4B8C-83A1-F6EECF244321}">
                <p14:modId xmlns:p14="http://schemas.microsoft.com/office/powerpoint/2010/main" val="3418948520"/>
              </p:ext>
            </p:extLst>
          </p:nvPr>
        </p:nvGraphicFramePr>
        <p:xfrm>
          <a:off x="246530" y="2876550"/>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smtClean="0"/>
                        <a:t>Making</a:t>
                      </a:r>
                      <a:r>
                        <a:rPr lang="en-US" sz="1800" baseline="0" dirty="0" smtClean="0"/>
                        <a:t> Sense of the Task</a:t>
                      </a:r>
                      <a:endParaRPr lang="en-US" sz="1800" dirty="0">
                        <a:solidFill>
                          <a:schemeClr val="bg1">
                            <a:lumMod val="85000"/>
                          </a:schemeClr>
                        </a:solidFill>
                      </a:endParaRPr>
                    </a:p>
                  </a:txBody>
                  <a:tcPr marT="45743" marB="45743"/>
                </a:tc>
                <a:tc>
                  <a:txBody>
                    <a:bodyPr/>
                    <a:lstStyle/>
                    <a:p>
                      <a:pPr algn="ctr"/>
                      <a:r>
                        <a:rPr lang="en-US" sz="1800" dirty="0" smtClean="0"/>
                        <a:t>Representing and Solving the Task</a:t>
                      </a:r>
                      <a:endParaRPr lang="en-US" sz="1800" dirty="0">
                        <a:solidFill>
                          <a:schemeClr val="bg1">
                            <a:lumMod val="85000"/>
                          </a:schemeClr>
                        </a:solidFill>
                      </a:endParaRPr>
                    </a:p>
                  </a:txBody>
                  <a:tcPr marT="45743" marB="45743"/>
                </a:tc>
                <a:tc>
                  <a:txBody>
                    <a:bodyPr/>
                    <a:lstStyle/>
                    <a:p>
                      <a:pPr algn="ctr"/>
                      <a:r>
                        <a:rPr lang="en-US" sz="1800" dirty="0" smtClean="0"/>
                        <a:t>Communicating and Reasoning</a:t>
                      </a:r>
                      <a:endParaRPr lang="en-US" sz="1800" dirty="0">
                        <a:solidFill>
                          <a:schemeClr val="bg1">
                            <a:lumMod val="85000"/>
                          </a:schemeClr>
                        </a:solidFill>
                      </a:endParaRPr>
                    </a:p>
                  </a:txBody>
                  <a:tcPr marT="45743" marB="45743"/>
                </a:tc>
                <a:tc>
                  <a:txBody>
                    <a:bodyPr/>
                    <a:lstStyle/>
                    <a:p>
                      <a:pPr algn="ctr"/>
                      <a:r>
                        <a:rPr lang="en-US" sz="1800" dirty="0" smtClean="0"/>
                        <a:t>Accuracy</a:t>
                      </a:r>
                      <a:endParaRPr lang="en-US" sz="1800" dirty="0">
                        <a:solidFill>
                          <a:schemeClr val="bg1">
                            <a:lumMod val="85000"/>
                          </a:schemeClr>
                        </a:solidFill>
                      </a:endParaRPr>
                    </a:p>
                  </a:txBody>
                  <a:tcPr marT="45743" marB="45743"/>
                </a:tc>
                <a:tc>
                  <a:txBody>
                    <a:bodyPr/>
                    <a:lstStyle/>
                    <a:p>
                      <a:pPr algn="ctr"/>
                      <a:r>
                        <a:rPr lang="en-US" sz="1800" dirty="0" smtClean="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4</a:t>
                      </a:r>
                      <a:endParaRPr lang="en-US" sz="1800" dirty="0"/>
                    </a:p>
                  </a:txBody>
                  <a:tcPr marT="45743" marB="45743">
                    <a:solidFill>
                      <a:schemeClr val="bg1">
                        <a:lumMod val="75000"/>
                      </a:schemeClr>
                    </a:solidFill>
                  </a:tcPr>
                </a:tc>
                <a:tc>
                  <a:txBody>
                    <a:bodyPr/>
                    <a:lstStyle/>
                    <a:p>
                      <a:pPr algn="ctr"/>
                      <a:r>
                        <a:rPr lang="en-US" sz="1800" dirty="0" smtClean="0"/>
                        <a:t>4</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2</a:t>
                      </a:r>
                      <a:endParaRPr lang="en-US" sz="1800" dirty="0"/>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995082"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644588"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589930"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234954" y="380702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879978"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15152" y="5954713"/>
            <a:ext cx="14119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a:t>
            </a:r>
            <a:r>
              <a:rPr lang="en-US" altLang="en-US" sz="1800" dirty="0" smtClean="0">
                <a:latin typeface="Calibri" pitchFamily="34" charset="0"/>
              </a:rPr>
              <a:t>#B-24</a:t>
            </a:r>
            <a:endParaRPr lang="en-US" altLang="en-US" sz="1800" dirty="0">
              <a:latin typeface="Calibri" pitchFamily="34" charset="0"/>
            </a:endParaRPr>
          </a:p>
        </p:txBody>
      </p:sp>
    </p:spTree>
    <p:extLst>
      <p:ext uri="{BB962C8B-B14F-4D97-AF65-F5344CB8AC3E}">
        <p14:creationId xmlns:p14="http://schemas.microsoft.com/office/powerpoint/2010/main" val="129688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33" y="833074"/>
            <a:ext cx="7886700" cy="1325563"/>
          </a:xfrm>
        </p:spPr>
        <p:txBody>
          <a:bodyPr/>
          <a:lstStyle/>
          <a:p>
            <a:pPr algn="ctr"/>
            <a:r>
              <a:rPr lang="en-US" dirty="0"/>
              <a:t>Score the Fifth anchor </a:t>
            </a:r>
            <a:r>
              <a:rPr lang="en-US" dirty="0" smtClean="0"/>
              <a:t>paper</a:t>
            </a:r>
            <a:endParaRPr lang="en-US" dirty="0"/>
          </a:p>
        </p:txBody>
      </p:sp>
      <p:graphicFrame>
        <p:nvGraphicFramePr>
          <p:cNvPr id="3" name="Content Placeholder 3" descr="Table with 5 columns and 2 rows, below is each column heading and the corresponding value in the row:&#10;Making Sense of the Task (MS) – 3&#10;Representing and Solving the Task (RS) – 3&#10;Communicating Reasoning (CR) – 3&#10;Accuracy (AC) – 3&#10;Reflecting and Evaluating (RE) – 1"/>
          <p:cNvGraphicFramePr>
            <a:graphicFrameLocks/>
          </p:cNvGraphicFramePr>
          <p:nvPr>
            <p:extLst>
              <p:ext uri="{D42A27DB-BD31-4B8C-83A1-F6EECF244321}">
                <p14:modId xmlns:p14="http://schemas.microsoft.com/office/powerpoint/2010/main" val="2685592823"/>
              </p:ext>
            </p:extLst>
          </p:nvPr>
        </p:nvGraphicFramePr>
        <p:xfrm>
          <a:off x="156883" y="2912409"/>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smtClean="0"/>
                        <a:t>Making</a:t>
                      </a:r>
                      <a:r>
                        <a:rPr lang="en-US" sz="1800" baseline="0" dirty="0" smtClean="0"/>
                        <a:t> Sense of the Task</a:t>
                      </a:r>
                      <a:endParaRPr lang="en-US" sz="1800" dirty="0">
                        <a:solidFill>
                          <a:schemeClr val="bg1">
                            <a:lumMod val="85000"/>
                          </a:schemeClr>
                        </a:solidFill>
                      </a:endParaRPr>
                    </a:p>
                  </a:txBody>
                  <a:tcPr marT="45743" marB="45743"/>
                </a:tc>
                <a:tc>
                  <a:txBody>
                    <a:bodyPr/>
                    <a:lstStyle/>
                    <a:p>
                      <a:pPr algn="ctr"/>
                      <a:r>
                        <a:rPr lang="en-US" sz="1800" dirty="0" smtClean="0"/>
                        <a:t>Representing and Solving the Task</a:t>
                      </a:r>
                      <a:endParaRPr lang="en-US" sz="1800" dirty="0">
                        <a:solidFill>
                          <a:schemeClr val="bg1">
                            <a:lumMod val="85000"/>
                          </a:schemeClr>
                        </a:solidFill>
                      </a:endParaRPr>
                    </a:p>
                  </a:txBody>
                  <a:tcPr marT="45743" marB="45743"/>
                </a:tc>
                <a:tc>
                  <a:txBody>
                    <a:bodyPr/>
                    <a:lstStyle/>
                    <a:p>
                      <a:pPr algn="ctr"/>
                      <a:r>
                        <a:rPr lang="en-US" sz="1800" dirty="0" smtClean="0"/>
                        <a:t>Communicating and Reasoning</a:t>
                      </a:r>
                      <a:endParaRPr lang="en-US" sz="1800" dirty="0">
                        <a:solidFill>
                          <a:schemeClr val="bg1">
                            <a:lumMod val="85000"/>
                          </a:schemeClr>
                        </a:solidFill>
                      </a:endParaRPr>
                    </a:p>
                  </a:txBody>
                  <a:tcPr marT="45743" marB="45743"/>
                </a:tc>
                <a:tc>
                  <a:txBody>
                    <a:bodyPr/>
                    <a:lstStyle/>
                    <a:p>
                      <a:pPr algn="ctr"/>
                      <a:r>
                        <a:rPr lang="en-US" sz="1800" dirty="0" smtClean="0"/>
                        <a:t>Accuracy</a:t>
                      </a:r>
                      <a:endParaRPr lang="en-US" sz="1800" dirty="0">
                        <a:solidFill>
                          <a:schemeClr val="bg1">
                            <a:lumMod val="85000"/>
                          </a:schemeClr>
                        </a:solidFill>
                      </a:endParaRPr>
                    </a:p>
                  </a:txBody>
                  <a:tcPr marT="45743" marB="45743"/>
                </a:tc>
                <a:tc>
                  <a:txBody>
                    <a:bodyPr/>
                    <a:lstStyle/>
                    <a:p>
                      <a:pPr algn="ctr"/>
                      <a:r>
                        <a:rPr lang="en-US" sz="1800" dirty="0" smtClean="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3</a:t>
                      </a:r>
                      <a:endParaRPr lang="en-US" sz="1800" dirty="0"/>
                    </a:p>
                  </a:txBody>
                  <a:tcPr marT="45743" marB="45743">
                    <a:solidFill>
                      <a:schemeClr val="bg1">
                        <a:lumMod val="75000"/>
                      </a:schemeClr>
                    </a:solidFill>
                  </a:tcPr>
                </a:tc>
                <a:tc>
                  <a:txBody>
                    <a:bodyPr/>
                    <a:lstStyle/>
                    <a:p>
                      <a:pPr algn="ctr"/>
                      <a:r>
                        <a:rPr lang="en-US" sz="1800" dirty="0" smtClean="0"/>
                        <a:t>1</a:t>
                      </a:r>
                      <a:endParaRPr lang="en-US" sz="1800" dirty="0"/>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905435" y="3893484"/>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626659" y="3893484"/>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347883" y="3893484"/>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290983" y="3893484"/>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884459" y="3893484"/>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15152" y="5954713"/>
            <a:ext cx="14119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a:t>
            </a:r>
            <a:r>
              <a:rPr lang="en-US" altLang="en-US" sz="1800" dirty="0" smtClean="0">
                <a:latin typeface="Calibri" pitchFamily="34" charset="0"/>
              </a:rPr>
              <a:t>#B-28</a:t>
            </a:r>
            <a:endParaRPr lang="en-US" altLang="en-US" sz="1800" dirty="0">
              <a:latin typeface="Calibri" pitchFamily="34" charset="0"/>
            </a:endParaRPr>
          </a:p>
        </p:txBody>
      </p:sp>
    </p:spTree>
    <p:extLst>
      <p:ext uri="{BB962C8B-B14F-4D97-AF65-F5344CB8AC3E}">
        <p14:creationId xmlns:p14="http://schemas.microsoft.com/office/powerpoint/2010/main" val="167509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438" y="815145"/>
            <a:ext cx="7886700" cy="1325563"/>
          </a:xfrm>
        </p:spPr>
        <p:txBody>
          <a:bodyPr/>
          <a:lstStyle/>
          <a:p>
            <a:pPr algn="ctr"/>
            <a:r>
              <a:rPr lang="en-US" dirty="0"/>
              <a:t>Work Sample </a:t>
            </a:r>
            <a:r>
              <a:rPr lang="en-US" dirty="0" smtClean="0"/>
              <a:t>Administration</a:t>
            </a:r>
            <a:endParaRPr lang="en-US" dirty="0"/>
          </a:p>
        </p:txBody>
      </p:sp>
      <p:pic>
        <p:nvPicPr>
          <p:cNvPr id="3" name="Picture 3" descr="Screen shot of Essential Skills and Local Performance Assessment Man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2238932"/>
            <a:ext cx="654367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341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6557"/>
            <a:ext cx="7886700" cy="1325563"/>
          </a:xfrm>
        </p:spPr>
        <p:txBody>
          <a:bodyPr/>
          <a:lstStyle/>
          <a:p>
            <a:pPr algn="ctr"/>
            <a:r>
              <a:rPr lang="en-US" dirty="0"/>
              <a:t>Work Sample </a:t>
            </a:r>
            <a:r>
              <a:rPr lang="en-US" dirty="0" smtClean="0"/>
              <a:t>Administration</a:t>
            </a:r>
            <a:endParaRPr lang="en-US" dirty="0"/>
          </a:p>
        </p:txBody>
      </p:sp>
      <p:pic>
        <p:nvPicPr>
          <p:cNvPr id="3" name="Picture 2" descr="Screen shot of Appendix A: Accessibility Support for Work S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656227"/>
            <a:ext cx="62103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040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20" y="492416"/>
            <a:ext cx="7886700" cy="1013655"/>
          </a:xfrm>
        </p:spPr>
        <p:txBody>
          <a:bodyPr/>
          <a:lstStyle/>
          <a:p>
            <a:pPr algn="ctr"/>
            <a:r>
              <a:rPr lang="en-US" dirty="0"/>
              <a:t>Official Scoring </a:t>
            </a:r>
            <a:r>
              <a:rPr lang="en-US" dirty="0" smtClean="0"/>
              <a:t>Guide</a:t>
            </a:r>
            <a:endParaRPr lang="en-US" dirty="0"/>
          </a:p>
        </p:txBody>
      </p:sp>
      <p:graphicFrame>
        <p:nvGraphicFramePr>
          <p:cNvPr id="3" name="Content Placeholder 3" descr="Table listing the requirements of an offical schoring guide "/>
          <p:cNvGraphicFramePr>
            <a:graphicFrameLocks/>
          </p:cNvGraphicFramePr>
          <p:nvPr>
            <p:extLst>
              <p:ext uri="{D42A27DB-BD31-4B8C-83A1-F6EECF244321}">
                <p14:modId xmlns:p14="http://schemas.microsoft.com/office/powerpoint/2010/main" val="3127403937"/>
              </p:ext>
            </p:extLst>
          </p:nvPr>
        </p:nvGraphicFramePr>
        <p:xfrm>
          <a:off x="439270" y="150607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5922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085" y="591670"/>
            <a:ext cx="7708527" cy="883021"/>
          </a:xfrm>
        </p:spPr>
        <p:txBody>
          <a:bodyPr>
            <a:normAutofit fontScale="90000"/>
          </a:bodyPr>
          <a:lstStyle/>
          <a:p>
            <a:pPr algn="ctr"/>
            <a:r>
              <a:rPr lang="en-US" dirty="0"/>
              <a:t>Work Sample Administration</a:t>
            </a:r>
            <a:br>
              <a:rPr lang="en-US" dirty="0"/>
            </a:br>
            <a:r>
              <a:rPr lang="en-US" sz="2700" dirty="0"/>
              <a:t>Appropriate </a:t>
            </a:r>
            <a:r>
              <a:rPr lang="en-US" sz="2700" dirty="0" smtClean="0"/>
              <a:t>Feedback</a:t>
            </a:r>
            <a:endParaRPr lang="en-US" dirty="0"/>
          </a:p>
        </p:txBody>
      </p:sp>
      <p:pic>
        <p:nvPicPr>
          <p:cNvPr id="3" name="Picture 2" descr="Three example statements for appropriate feedback with quoted phrases highlighted: 1) The strategy that has been selected and applied and &quot;the representations used are partially effective&quot; and/or partially complete. 2) The solution/outcome given is &quot;incorrect due to minor error(s)&quot;, or a correct answer but work contains minor error(s), partically complete, and/or partially correct. 3) The solution is not clearly identified and/or the &quot;justification is&quot; underdeveloped, sketchy, ineffective, minimal, &quot;not evident&quot;, and/or inappropriat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424" y="1671915"/>
            <a:ext cx="6006353" cy="4679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743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520" y="474486"/>
            <a:ext cx="7744386" cy="1002835"/>
          </a:xfrm>
        </p:spPr>
        <p:txBody>
          <a:bodyPr>
            <a:normAutofit fontScale="90000"/>
          </a:bodyPr>
          <a:lstStyle/>
          <a:p>
            <a:pPr algn="ctr"/>
            <a:r>
              <a:rPr lang="en-US" dirty="0"/>
              <a:t>Work Sample Administration</a:t>
            </a:r>
            <a:br>
              <a:rPr lang="en-US" dirty="0"/>
            </a:br>
            <a:r>
              <a:rPr lang="en-US" sz="2700" dirty="0"/>
              <a:t>Appropriate Feedback (Essential Skills</a:t>
            </a:r>
            <a:r>
              <a:rPr lang="en-US" sz="2700" dirty="0" smtClean="0"/>
              <a:t>)</a:t>
            </a:r>
            <a:endParaRPr lang="en-US" sz="2700" dirty="0"/>
          </a:p>
        </p:txBody>
      </p:sp>
      <p:pic>
        <p:nvPicPr>
          <p:cNvPr id="3" name="Picture 2" descr="Screen shot of Essential Skills scoring sheet"/>
          <p:cNvPicPr>
            <a:picLocks noChangeAspect="1" noChangeArrowheads="1"/>
          </p:cNvPicPr>
          <p:nvPr/>
        </p:nvPicPr>
        <p:blipFill rotWithShape="1">
          <a:blip r:embed="rId2">
            <a:extLst>
              <a:ext uri="{28A0092B-C50C-407E-A947-70E740481C1C}">
                <a14:useLocalDpi xmlns:a14="http://schemas.microsoft.com/office/drawing/2010/main" val="0"/>
              </a:ext>
            </a:extLst>
          </a:blip>
          <a:srcRect b="7914"/>
          <a:stretch/>
        </p:blipFill>
        <p:spPr bwMode="auto">
          <a:xfrm>
            <a:off x="2290482" y="1477321"/>
            <a:ext cx="4468906" cy="4877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522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03" y="241403"/>
            <a:ext cx="7886700" cy="1048457"/>
          </a:xfrm>
        </p:spPr>
        <p:txBody>
          <a:bodyPr>
            <a:normAutofit fontScale="90000"/>
          </a:bodyPr>
          <a:lstStyle/>
          <a:p>
            <a:pPr algn="ctr"/>
            <a:r>
              <a:rPr lang="en-US" dirty="0"/>
              <a:t>Work Sample Resource</a:t>
            </a:r>
            <a:br>
              <a:rPr lang="en-US" dirty="0"/>
            </a:br>
            <a:r>
              <a:rPr lang="en-US" sz="2700" dirty="0"/>
              <a:t>Universal </a:t>
            </a:r>
            <a:r>
              <a:rPr lang="en-US" sz="2700" dirty="0" smtClean="0"/>
              <a:t>Tool</a:t>
            </a:r>
            <a:endParaRPr lang="en-US" dirty="0"/>
          </a:p>
        </p:txBody>
      </p:sp>
      <p:pic>
        <p:nvPicPr>
          <p:cNvPr id="3" name="Picture 2" descr="Screen shot of Essential Skills Mathematics Problem Solving T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560" y="1289860"/>
            <a:ext cx="4343586" cy="521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939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49" y="277262"/>
            <a:ext cx="7961779" cy="941937"/>
          </a:xfrm>
        </p:spPr>
        <p:txBody>
          <a:bodyPr>
            <a:normAutofit fontScale="90000"/>
          </a:bodyPr>
          <a:lstStyle/>
          <a:p>
            <a:pPr algn="ctr"/>
            <a:r>
              <a:rPr lang="en-US" dirty="0"/>
              <a:t>Work Sample Resource</a:t>
            </a:r>
            <a:br>
              <a:rPr lang="en-US" dirty="0"/>
            </a:br>
            <a:r>
              <a:rPr lang="en-US" sz="2700" dirty="0"/>
              <a:t>Universal </a:t>
            </a:r>
            <a:r>
              <a:rPr lang="en-US" sz="2700" dirty="0" smtClean="0"/>
              <a:t>Tool</a:t>
            </a:r>
            <a:endParaRPr lang="en-US" dirty="0"/>
          </a:p>
        </p:txBody>
      </p:sp>
      <p:pic>
        <p:nvPicPr>
          <p:cNvPr id="3" name="Picture 2" descr="Screen shot of the Plain Language Student Version of the Mathematics Problem Solving Scoring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199"/>
            <a:ext cx="6629400" cy="517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080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09" y="151756"/>
            <a:ext cx="7886700" cy="1325563"/>
          </a:xfrm>
        </p:spPr>
        <p:txBody>
          <a:bodyPr>
            <a:normAutofit/>
          </a:bodyPr>
          <a:lstStyle/>
          <a:p>
            <a:pPr algn="ctr"/>
            <a:r>
              <a:rPr lang="en-US" dirty="0"/>
              <a:t>Work Sample Resource</a:t>
            </a:r>
            <a:br>
              <a:rPr lang="en-US" dirty="0"/>
            </a:br>
            <a:r>
              <a:rPr lang="en-US" sz="2700" dirty="0"/>
              <a:t>Universal </a:t>
            </a:r>
            <a:r>
              <a:rPr lang="en-US" sz="2700" dirty="0" smtClean="0"/>
              <a:t>Tool</a:t>
            </a:r>
            <a:endParaRPr lang="en-US" sz="2700" dirty="0"/>
          </a:p>
        </p:txBody>
      </p:sp>
      <p:pic>
        <p:nvPicPr>
          <p:cNvPr id="3" name="Picture 2" descr="Screen shot of Appendix 1: Official Formula Sheet and Conversion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159" y="1308847"/>
            <a:ext cx="3581400" cy="509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920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32" y="348980"/>
            <a:ext cx="7886700" cy="1325563"/>
          </a:xfrm>
        </p:spPr>
        <p:txBody>
          <a:bodyPr>
            <a:normAutofit/>
          </a:bodyPr>
          <a:lstStyle/>
          <a:p>
            <a:pPr algn="ctr"/>
            <a:r>
              <a:rPr lang="en-US" dirty="0"/>
              <a:t>Work Sample Resource</a:t>
            </a:r>
            <a:br>
              <a:rPr lang="en-US" dirty="0"/>
            </a:br>
            <a:r>
              <a:rPr lang="en-US" sz="2400" dirty="0"/>
              <a:t>Task Bank and </a:t>
            </a:r>
            <a:r>
              <a:rPr lang="en-US" sz="2400" dirty="0" smtClean="0"/>
              <a:t>Scoring</a:t>
            </a:r>
            <a:endParaRPr lang="en-US" sz="2400" dirty="0"/>
          </a:p>
        </p:txBody>
      </p:sp>
      <p:pic>
        <p:nvPicPr>
          <p:cNvPr id="3" name="Picture 2" descr="Screen shot of OR Skills FAQ"/>
          <p:cNvPicPr>
            <a:picLocks noChangeAspect="1"/>
          </p:cNvPicPr>
          <p:nvPr/>
        </p:nvPicPr>
        <p:blipFill>
          <a:blip r:embed="rId2"/>
          <a:stretch>
            <a:fillRect/>
          </a:stretch>
        </p:blipFill>
        <p:spPr>
          <a:xfrm>
            <a:off x="671037" y="1492624"/>
            <a:ext cx="7658490" cy="4914899"/>
          </a:xfrm>
          <a:prstGeom prst="rect">
            <a:avLst/>
          </a:prstGeom>
        </p:spPr>
      </p:pic>
    </p:spTree>
    <p:extLst>
      <p:ext uri="{BB962C8B-B14F-4D97-AF65-F5344CB8AC3E}">
        <p14:creationId xmlns:p14="http://schemas.microsoft.com/office/powerpoint/2010/main" val="3092284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15" y="2590156"/>
            <a:ext cx="7886700" cy="1325563"/>
          </a:xfrm>
        </p:spPr>
        <p:txBody>
          <a:bodyPr/>
          <a:lstStyle/>
          <a:p>
            <a:pPr algn="ctr"/>
            <a:r>
              <a:rPr lang="en-US" altLang="en-US" dirty="0">
                <a:cs typeface="Times New Roman" panose="02020603050405020304" pitchFamily="18" charset="0"/>
              </a:rPr>
              <a:t>Thank You</a:t>
            </a:r>
            <a:r>
              <a:rPr lang="en-US" altLang="en-US" dirty="0" smtClean="0">
                <a:cs typeface="Times New Roman" panose="02020603050405020304" pitchFamily="18" charset="0"/>
              </a:rPr>
              <a:t>!</a:t>
            </a:r>
            <a:endParaRPr lang="en-US" dirty="0"/>
          </a:p>
        </p:txBody>
      </p:sp>
    </p:spTree>
    <p:extLst>
      <p:ext uri="{BB962C8B-B14F-4D97-AF65-F5344CB8AC3E}">
        <p14:creationId xmlns:p14="http://schemas.microsoft.com/office/powerpoint/2010/main" val="3881120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32" y="241403"/>
            <a:ext cx="7886700" cy="780573"/>
          </a:xfrm>
        </p:spPr>
        <p:txBody>
          <a:bodyPr/>
          <a:lstStyle/>
          <a:p>
            <a:pPr algn="ctr"/>
            <a:r>
              <a:rPr lang="en-US" dirty="0"/>
              <a:t>Scoring </a:t>
            </a:r>
            <a:r>
              <a:rPr lang="en-US" dirty="0" smtClean="0"/>
              <a:t>Guide</a:t>
            </a:r>
            <a:endParaRPr lang="en-US" dirty="0"/>
          </a:p>
        </p:txBody>
      </p:sp>
      <p:pic>
        <p:nvPicPr>
          <p:cNvPr id="3" name="Picture 2" descr="Image of a mathematic problem solving official scoring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7139152" cy="549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908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32" y="259333"/>
            <a:ext cx="7886700" cy="888149"/>
          </a:xfrm>
        </p:spPr>
        <p:txBody>
          <a:bodyPr/>
          <a:lstStyle/>
          <a:p>
            <a:pPr algn="ctr"/>
            <a:r>
              <a:rPr lang="en-US" dirty="0"/>
              <a:t>Work Sample </a:t>
            </a:r>
            <a:r>
              <a:rPr lang="en-US" dirty="0" smtClean="0"/>
              <a:t>Template</a:t>
            </a:r>
            <a:endParaRPr lang="en-US" dirty="0"/>
          </a:p>
        </p:txBody>
      </p:sp>
      <p:pic>
        <p:nvPicPr>
          <p:cNvPr id="3" name="Picture 2" descr="Image of the guide to writing a mathematics work sample from the 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990600"/>
            <a:ext cx="7391400" cy="533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762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086" y="295193"/>
            <a:ext cx="7886700" cy="672996"/>
          </a:xfrm>
        </p:spPr>
        <p:txBody>
          <a:bodyPr>
            <a:normAutofit fontScale="90000"/>
          </a:bodyPr>
          <a:lstStyle/>
          <a:p>
            <a:pPr algn="ctr"/>
            <a:r>
              <a:rPr lang="en-US" dirty="0"/>
              <a:t>Work Sample </a:t>
            </a:r>
            <a:r>
              <a:rPr lang="en-US" dirty="0" smtClean="0"/>
              <a:t>Template</a:t>
            </a:r>
            <a:endParaRPr lang="en-US" dirty="0"/>
          </a:p>
        </p:txBody>
      </p:sp>
      <p:pic>
        <p:nvPicPr>
          <p:cNvPr id="3" name="Picture 2" descr="Image of the evaluation matrix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366" y="990600"/>
            <a:ext cx="5832872"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821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791" y="241404"/>
            <a:ext cx="7886700" cy="1085373"/>
          </a:xfrm>
        </p:spPr>
        <p:txBody>
          <a:bodyPr/>
          <a:lstStyle/>
          <a:p>
            <a:pPr algn="ctr"/>
            <a:r>
              <a:rPr lang="en-US" cap="small" dirty="0"/>
              <a:t>Quadrilateral </a:t>
            </a:r>
            <a:r>
              <a:rPr lang="en-US" cap="small" dirty="0" smtClean="0"/>
              <a:t>ABCD</a:t>
            </a:r>
            <a:endParaRPr lang="en-US" dirty="0"/>
          </a:p>
        </p:txBody>
      </p:sp>
      <p:sp>
        <p:nvSpPr>
          <p:cNvPr id="3" name="Content Placeholder 2"/>
          <p:cNvSpPr txBox="1">
            <a:spLocks/>
          </p:cNvSpPr>
          <p:nvPr/>
        </p:nvSpPr>
        <p:spPr>
          <a:xfrm>
            <a:off x="914400" y="1066800"/>
            <a:ext cx="7924800" cy="5562600"/>
          </a:xfrm>
          <a:prstGeom prst="rect">
            <a:avLst/>
          </a:prstGeom>
        </p:spPr>
        <p:txBody>
          <a:bodyPr>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8C4306"/>
              </a:buClr>
              <a:buSzPct val="75000"/>
              <a:buFontTx/>
              <a:buNone/>
            </a:pPr>
            <a:r>
              <a:rPr lang="en-US" altLang="en-US" sz="2900" dirty="0" smtClean="0"/>
              <a:t>Quadrilateral ABCD has the points </a:t>
            </a:r>
          </a:p>
          <a:p>
            <a:pPr marL="0" indent="0">
              <a:buClr>
                <a:srgbClr val="8C4306"/>
              </a:buClr>
              <a:buSzPct val="75000"/>
              <a:buFontTx/>
              <a:buNone/>
            </a:pPr>
            <a:r>
              <a:rPr lang="en-US" altLang="en-US" sz="2900" dirty="0" smtClean="0"/>
              <a:t>A(</a:t>
            </a:r>
            <a:r>
              <a:rPr lang="en-US" altLang="en-US" sz="2900" dirty="0" smtClean="0">
                <a:latin typeface="Arial" charset="0"/>
                <a:cs typeface="Arial" charset="0"/>
              </a:rPr>
              <a:t>1</a:t>
            </a:r>
            <a:r>
              <a:rPr lang="en-US" altLang="en-US" sz="2900" dirty="0" smtClean="0"/>
              <a:t>, </a:t>
            </a:r>
            <a:r>
              <a:rPr lang="en-US" altLang="en-US" sz="2900" dirty="0" smtClean="0">
                <a:latin typeface="Arial" charset="0"/>
                <a:cs typeface="Arial" charset="0"/>
              </a:rPr>
              <a:t>1</a:t>
            </a:r>
            <a:r>
              <a:rPr lang="en-US" altLang="en-US" sz="2900" dirty="0" smtClean="0"/>
              <a:t>), B(3, 3), C(3, 5), D(</a:t>
            </a:r>
            <a:r>
              <a:rPr lang="en-US" altLang="en-US" sz="2900" dirty="0" smtClean="0">
                <a:latin typeface="Arial" charset="0"/>
                <a:cs typeface="Arial" charset="0"/>
              </a:rPr>
              <a:t>1</a:t>
            </a:r>
            <a:r>
              <a:rPr lang="en-US" altLang="en-US" sz="2900" dirty="0" smtClean="0"/>
              <a:t>, 6). If ABCD is reflected across the y-axis and then the x-axis, what is the location of the points A’, B’, C’, and D’?</a:t>
            </a:r>
          </a:p>
          <a:p>
            <a:pPr marL="0" indent="0">
              <a:buClr>
                <a:srgbClr val="8C4306"/>
              </a:buClr>
              <a:buSzPct val="75000"/>
              <a:buFontTx/>
              <a:buNone/>
            </a:pPr>
            <a:endParaRPr lang="en-US" altLang="en-US" dirty="0" smtClean="0"/>
          </a:p>
          <a:p>
            <a:pPr marL="0" indent="0">
              <a:buClr>
                <a:srgbClr val="8C4306"/>
              </a:buClr>
              <a:buSzPct val="75000"/>
              <a:buFontTx/>
              <a:buNone/>
            </a:pPr>
            <a:endParaRPr lang="en-US" altLang="en-US" dirty="0" smtClean="0"/>
          </a:p>
          <a:p>
            <a:pPr marL="0" indent="0">
              <a:buClr>
                <a:srgbClr val="8C4306"/>
              </a:buClr>
              <a:buSzPct val="75000"/>
              <a:buFontTx/>
              <a:buNone/>
            </a:pPr>
            <a:endParaRPr lang="en-US" altLang="en-US" dirty="0" smtClean="0"/>
          </a:p>
          <a:p>
            <a:pPr marL="0" indent="0">
              <a:buClr>
                <a:srgbClr val="8C4306"/>
              </a:buClr>
              <a:buSzPct val="75000"/>
              <a:buFontTx/>
              <a:buNone/>
            </a:pPr>
            <a:endParaRPr lang="en-US" altLang="en-US" dirty="0" smtClean="0"/>
          </a:p>
          <a:p>
            <a:pPr marL="0" indent="0">
              <a:buClr>
                <a:srgbClr val="8C4306"/>
              </a:buClr>
              <a:buSzPct val="75000"/>
              <a:buFontTx/>
              <a:buNone/>
            </a:pPr>
            <a:endParaRPr lang="en-US" altLang="en-US" dirty="0" smtClean="0"/>
          </a:p>
          <a:p>
            <a:pPr marL="0" indent="0">
              <a:buClr>
                <a:srgbClr val="8C4306"/>
              </a:buClr>
              <a:buSzPct val="75000"/>
              <a:buFontTx/>
              <a:buNone/>
            </a:pPr>
            <a:endParaRPr lang="en-US" altLang="en-US" dirty="0" smtClean="0"/>
          </a:p>
          <a:p>
            <a:pPr marL="0" indent="0">
              <a:buClr>
                <a:srgbClr val="8C4306"/>
              </a:buClr>
              <a:buSzPct val="75000"/>
              <a:buFontTx/>
              <a:buNone/>
            </a:pPr>
            <a:endParaRPr lang="en-US" altLang="en-US" dirty="0" smtClean="0"/>
          </a:p>
          <a:p>
            <a:pPr marL="0" indent="0">
              <a:buClr>
                <a:srgbClr val="8C4306"/>
              </a:buClr>
              <a:buSzPct val="75000"/>
              <a:buFontTx/>
              <a:buNone/>
            </a:pPr>
            <a:endParaRPr lang="en-US" altLang="en-US" sz="1600" dirty="0" smtClean="0">
              <a:hlinkClick r:id=""/>
            </a:endParaRPr>
          </a:p>
          <a:p>
            <a:pPr marL="0" indent="0">
              <a:buClr>
                <a:srgbClr val="8C4306"/>
              </a:buClr>
              <a:buSzPct val="75000"/>
              <a:buFontTx/>
              <a:buNone/>
            </a:pPr>
            <a:r>
              <a:rPr lang="en-US" altLang="en-US" sz="1600" dirty="0" smtClean="0">
                <a:hlinkClick r:id=""/>
              </a:rPr>
              <a:t>https://web.archive.org/web/20130805204002/http://www.ode.state.or.us/search/page/?id=281</a:t>
            </a:r>
            <a:endParaRPr lang="en-US" altLang="en-US" sz="1600" dirty="0" smtClean="0"/>
          </a:p>
        </p:txBody>
      </p:sp>
      <p:pic>
        <p:nvPicPr>
          <p:cNvPr id="4" name="Picture 2" descr="image of a gri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57060"/>
            <a:ext cx="2959100" cy="296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351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61" y="366909"/>
            <a:ext cx="7886700" cy="762643"/>
          </a:xfrm>
        </p:spPr>
        <p:txBody>
          <a:bodyPr/>
          <a:lstStyle/>
          <a:p>
            <a:pPr algn="ctr"/>
            <a:r>
              <a:rPr lang="en-US" dirty="0"/>
              <a:t>Gopher </a:t>
            </a:r>
            <a:r>
              <a:rPr lang="en-US" dirty="0" smtClean="0"/>
              <a:t>Security</a:t>
            </a:r>
            <a:endParaRPr lang="en-US" dirty="0"/>
          </a:p>
        </p:txBody>
      </p:sp>
      <p:sp>
        <p:nvSpPr>
          <p:cNvPr id="4" name="Content Placeholder 2"/>
          <p:cNvSpPr txBox="1">
            <a:spLocks/>
          </p:cNvSpPr>
          <p:nvPr/>
        </p:nvSpPr>
        <p:spPr>
          <a:xfrm>
            <a:off x="574861" y="1129552"/>
            <a:ext cx="7924800" cy="4674835"/>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altLang="en-US" sz="2000" dirty="0" smtClean="0"/>
              <a:t>Gopher Security Company has been hired to create a security system for the Portland Museum to guard the famous Hope Diamond. They will be installing a laser beam triggered security system. You will help them determine the distance the beam will travel around the room to protect the diamond. If the beam is broken, the alarm will be triggered. </a:t>
            </a:r>
          </a:p>
          <a:p>
            <a:pPr marL="400050" lvl="1" indent="0">
              <a:buFontTx/>
              <a:buNone/>
            </a:pPr>
            <a:r>
              <a:rPr lang="en-US" altLang="en-US" sz="1800" dirty="0" smtClean="0"/>
              <a:t>The display box will be placed in the center of the room. </a:t>
            </a:r>
          </a:p>
          <a:p>
            <a:pPr marL="400050" lvl="1" indent="0">
              <a:buFontTx/>
              <a:buNone/>
            </a:pPr>
            <a:r>
              <a:rPr lang="en-US" altLang="en-US" sz="1800" dirty="0" smtClean="0"/>
              <a:t>The beam travels from the sensor at point A to sensor B to sensor C to sensor D and back to sensor A. </a:t>
            </a:r>
          </a:p>
          <a:p>
            <a:pPr marL="400050" lvl="1" indent="0">
              <a:buFontTx/>
              <a:buNone/>
            </a:pPr>
            <a:r>
              <a:rPr lang="en-US" altLang="en-US" sz="1800" dirty="0" smtClean="0"/>
              <a:t>What is the total distance the beam will travel around the room? </a:t>
            </a:r>
          </a:p>
          <a:p>
            <a:pPr marL="400050" lvl="1" indent="0">
              <a:buFontTx/>
              <a:buNone/>
            </a:pPr>
            <a:r>
              <a:rPr lang="en-US" altLang="en-US" sz="1800" dirty="0" smtClean="0"/>
              <a:t>Show all work and reasoning to complete the task.</a:t>
            </a:r>
          </a:p>
          <a:p>
            <a:pPr marL="0" indent="0">
              <a:buClr>
                <a:srgbClr val="8C4306"/>
              </a:buClr>
              <a:buSzPct val="75000"/>
              <a:buFontTx/>
              <a:buNone/>
            </a:pPr>
            <a:endParaRPr lang="en-US" altLang="en-US" dirty="0" smtClean="0"/>
          </a:p>
        </p:txBody>
      </p:sp>
      <p:pic>
        <p:nvPicPr>
          <p:cNvPr id="5" name="Picture 2" descr="Image of an irregular square on graph paper with corner D connecting with Y axis, C connecting with X axis. A line parallel to the Y axis is drawn connecting to corner B of the irregular square, and to the X axis connecting with corner A. Degrees are given for four angles external to the irregular square: &lt;CD(Yaxis) = 59.04, &lt;BC(Xaxis) = 50.19, &lt;AB(line parralel to Yaxis) = 71.57, and &lt;DA(line parallel to Yaxis) = 38.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61" y="4029635"/>
            <a:ext cx="311625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889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754156" y="232402"/>
            <a:ext cx="7886700" cy="386126"/>
          </a:xfrm>
        </p:spPr>
        <p:txBody>
          <a:bodyPr>
            <a:normAutofit fontScale="90000"/>
          </a:bodyPr>
          <a:lstStyle/>
          <a:p>
            <a:r>
              <a:rPr lang="en-US" dirty="0" smtClean="0"/>
              <a:t>Blank title</a:t>
            </a:r>
            <a:endParaRPr lang="en-US" dirty="0"/>
          </a:p>
        </p:txBody>
      </p:sp>
      <p:sp>
        <p:nvSpPr>
          <p:cNvPr id="3" name="Content Placeholder 2"/>
          <p:cNvSpPr txBox="1">
            <a:spLocks/>
          </p:cNvSpPr>
          <p:nvPr/>
        </p:nvSpPr>
        <p:spPr>
          <a:xfrm>
            <a:off x="306481" y="954752"/>
            <a:ext cx="4959868" cy="53340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en-US" sz="2000" dirty="0" smtClean="0"/>
              <a:t>Gopher Security Company has been…</a:t>
            </a:r>
            <a:endParaRPr lang="en-US" altLang="en-US" dirty="0" smtClean="0"/>
          </a:p>
        </p:txBody>
      </p:sp>
      <p:pic>
        <p:nvPicPr>
          <p:cNvPr id="4" name="Picture 2" descr="Image of an irregular square on graph paper with corner D connecting with Y axis, C connecting with X axis. A line parallel to the Y axis is drawn connecting to corner B of the irregular square, and to the X axis connecting with corner A. Degrees are given for four angles external to the irregular square: &lt;CD(Yaxis) = 59.04, &lt;BC(Xaxis) = 50.19, &lt;AB(line parralel to Yaxis) = 71.57, and &lt;DA(line parallel to Yaxis) = 3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81" y="1333444"/>
            <a:ext cx="385762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392206" y="4344601"/>
            <a:ext cx="861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eaLnBrk="1" hangingPunct="1">
              <a:spcBef>
                <a:spcPct val="0"/>
              </a:spcBef>
              <a:buFontTx/>
              <a:buNone/>
            </a:pPr>
            <a:r>
              <a:rPr lang="en-US" altLang="en-US" sz="1800" dirty="0">
                <a:latin typeface="Calibri" pitchFamily="34" charset="0"/>
              </a:rPr>
              <a:t>8.G.7 Apply the Pythagorean Theorem to determine unknown side lengths in right triangles in real-world and mathematical problems in two and three dimensions.</a:t>
            </a:r>
          </a:p>
        </p:txBody>
      </p:sp>
      <p:sp>
        <p:nvSpPr>
          <p:cNvPr id="6" name="TextBox 5"/>
          <p:cNvSpPr txBox="1">
            <a:spLocks noChangeArrowheads="1"/>
          </p:cNvSpPr>
          <p:nvPr/>
        </p:nvSpPr>
        <p:spPr bwMode="auto">
          <a:xfrm>
            <a:off x="392206" y="521422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eaLnBrk="1" hangingPunct="1">
              <a:spcBef>
                <a:spcPct val="0"/>
              </a:spcBef>
              <a:buFontTx/>
              <a:buNone/>
            </a:pPr>
            <a:r>
              <a:rPr lang="en-US" altLang="en-US" sz="1800" dirty="0">
                <a:latin typeface="Calibri" pitchFamily="34" charset="0"/>
              </a:rPr>
              <a:t>G.SRT.8 Use trigonometric ratios and the Pythagorean Theorem to solve right triangles in applied problems.</a:t>
            </a:r>
            <a:r>
              <a:rPr lang="en-US" altLang="en-US" sz="1200" baseline="30000" dirty="0">
                <a:latin typeface="Calibri" pitchFamily="34" charset="0"/>
              </a:rPr>
              <a:t>★</a:t>
            </a:r>
          </a:p>
        </p:txBody>
      </p:sp>
      <p:sp>
        <p:nvSpPr>
          <p:cNvPr id="7" name="TextBox 1"/>
          <p:cNvSpPr txBox="1">
            <a:spLocks noChangeArrowheads="1"/>
          </p:cNvSpPr>
          <p:nvPr/>
        </p:nvSpPr>
        <p:spPr bwMode="auto">
          <a:xfrm>
            <a:off x="3532570" y="5660206"/>
            <a:ext cx="53940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eaLnBrk="1" hangingPunct="1">
              <a:spcBef>
                <a:spcPct val="0"/>
              </a:spcBef>
              <a:buFontTx/>
              <a:buNone/>
            </a:pPr>
            <a:r>
              <a:rPr lang="en-US" altLang="en-US" sz="1600" dirty="0" smtClean="0">
                <a:latin typeface="Calibri" pitchFamily="34" charset="0"/>
                <a:hlinkClick r:id="rId4"/>
              </a:rPr>
              <a:t>http://www.oregon.gov/ode/educator-resources/essentialskills/Pages/Math-PS-Tasks-HighSchool.aspx</a:t>
            </a:r>
            <a:endParaRPr lang="en-US" altLang="en-US" sz="1600" dirty="0">
              <a:latin typeface="Calibri" pitchFamily="34" charset="0"/>
            </a:endParaRPr>
          </a:p>
        </p:txBody>
      </p:sp>
    </p:spTree>
    <p:extLst>
      <p:ext uri="{BB962C8B-B14F-4D97-AF65-F5344CB8AC3E}">
        <p14:creationId xmlns:p14="http://schemas.microsoft.com/office/powerpoint/2010/main" val="1710358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826a7eb6-1fc1-4229-aedf-6a10bdcdc31e">2018-11-16T08:00:00+00:00</Remediation_x0020_Date>
    <Estimated_x0020_Creation_x0020_Date xmlns="826a7eb6-1fc1-4229-aedf-6a10bdcdc31e" xsi:nil="true"/>
    <Priority xmlns="826a7eb6-1fc1-4229-aedf-6a10bdcdc31e">New</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C2B98B-41EA-4EF3-A007-C44562981A19}"/>
</file>

<file path=customXml/itemProps2.xml><?xml version="1.0" encoding="utf-8"?>
<ds:datastoreItem xmlns:ds="http://schemas.openxmlformats.org/officeDocument/2006/customXml" ds:itemID="{94966731-0EA9-49AA-90B7-F3AE00122743}"/>
</file>

<file path=customXml/itemProps3.xml><?xml version="1.0" encoding="utf-8"?>
<ds:datastoreItem xmlns:ds="http://schemas.openxmlformats.org/officeDocument/2006/customXml" ds:itemID="{C98446C0-C6FC-4694-AF71-C9713C48980C}"/>
</file>

<file path=docProps/app.xml><?xml version="1.0" encoding="utf-8"?>
<Properties xmlns="http://schemas.openxmlformats.org/officeDocument/2006/extended-properties" xmlns:vt="http://schemas.openxmlformats.org/officeDocument/2006/docPropsVTypes">
  <Template>ODE_Powerpoint Template B</Template>
  <TotalTime>3808</TotalTime>
  <Words>4738</Words>
  <Application>Microsoft Office PowerPoint</Application>
  <PresentationFormat>On-screen Show (4:3)</PresentationFormat>
  <Paragraphs>464</Paragraphs>
  <Slides>36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ODE_Powerpoint Template B</vt:lpstr>
      <vt:lpstr>Essential Skills: Math Work Samples</vt:lpstr>
      <vt:lpstr>Agenda</vt:lpstr>
      <vt:lpstr>Official Scoring Guide</vt:lpstr>
      <vt:lpstr>Scoring Guide</vt:lpstr>
      <vt:lpstr>Work Sample Template</vt:lpstr>
      <vt:lpstr>Work Sample Template</vt:lpstr>
      <vt:lpstr>Quadrilateral ABCD</vt:lpstr>
      <vt:lpstr>Gopher Security</vt:lpstr>
      <vt:lpstr>Blank title</vt:lpstr>
      <vt:lpstr>Roads in Prezville</vt:lpstr>
      <vt:lpstr>Score the First anchor paper</vt:lpstr>
      <vt:lpstr>Score the Second anchor paper</vt:lpstr>
      <vt:lpstr>Score the Third anchor paper</vt:lpstr>
      <vt:lpstr>Score the Fourth anchor paper</vt:lpstr>
      <vt:lpstr>Score the Fifth anchor paper</vt:lpstr>
      <vt:lpstr>Homework and Grades</vt:lpstr>
      <vt:lpstr>Score the First anchor paper</vt:lpstr>
      <vt:lpstr>Score the Second anchor paper</vt:lpstr>
      <vt:lpstr>Score the Third anchor paper</vt:lpstr>
      <vt:lpstr>Score the Fourth anchor paper</vt:lpstr>
      <vt:lpstr>Score the Fifth anchor paper</vt:lpstr>
      <vt:lpstr>Don’t hit the ceiling</vt:lpstr>
      <vt:lpstr>Score the First anchor paper</vt:lpstr>
      <vt:lpstr>Score the Second anchor paper</vt:lpstr>
      <vt:lpstr>Score the Third anchor paper</vt:lpstr>
      <vt:lpstr>Score the Fourth anchor paper</vt:lpstr>
      <vt:lpstr>Score the Fifth anchor paper</vt:lpstr>
      <vt:lpstr>Work Sample Administration</vt:lpstr>
      <vt:lpstr>Work Sample Administration</vt:lpstr>
      <vt:lpstr>Work Sample Administration Appropriate Feedback</vt:lpstr>
      <vt:lpstr>Work Sample Administration Appropriate Feedback (Essential Skills)</vt:lpstr>
      <vt:lpstr>Work Sample Resource Universal Tool</vt:lpstr>
      <vt:lpstr>Work Sample Resource Universal Tool</vt:lpstr>
      <vt:lpstr>Work Sample Resource Universal Tool</vt:lpstr>
      <vt:lpstr>Work Sample Resource Task Bank and Scoring</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KNAUS Jenni - ODE</dc:creator>
  <cp:lastModifiedBy>ASPENGREN Kirsten - ODE</cp:lastModifiedBy>
  <cp:revision>91</cp:revision>
  <cp:lastPrinted>2017-09-26T21:28:58Z</cp:lastPrinted>
  <dcterms:created xsi:type="dcterms:W3CDTF">2017-09-14T21:37:43Z</dcterms:created>
  <dcterms:modified xsi:type="dcterms:W3CDTF">2019-03-21T02:23:23Z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