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7.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notesSlides/notesSlide19.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5.xml" ContentType="application/vnd.openxmlformats-officedocument.presentationml.notesSlide+xml"/>
  <Override PartName="/ppt/slideMasters/slideMaster1.xml" ContentType="application/vnd.openxmlformats-officedocument.presentationml.slideMaster+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20.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61838" cy="6858000"/>
  <p:notesSz cx="7010400" cy="9296400"/>
  <p:custDataLst>
    <p:tags r:id="rId23"/>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6" autoAdjust="0"/>
    <p:restoredTop sz="91915" autoAdjust="0"/>
  </p:normalViewPr>
  <p:slideViewPr>
    <p:cSldViewPr>
      <p:cViewPr varScale="1">
        <p:scale>
          <a:sx n="79" d="100"/>
          <a:sy n="79" d="100"/>
        </p:scale>
        <p:origin x="96" y="450"/>
      </p:cViewPr>
      <p:guideLst>
        <p:guide orient="horz" pos="2160"/>
        <p:guide pos="2880"/>
        <p:guide pos="3831"/>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7" rIns="93172" bIns="46587" rtlCol="0"/>
          <a:lstStyle>
            <a:lvl1pPr algn="l">
              <a:defRPr sz="1200"/>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7" rIns="93172" bIns="46587" rtlCol="0"/>
          <a:lstStyle>
            <a:lvl1pPr algn="r">
              <a:defRPr sz="1200"/>
            </a:lvl1pPr>
          </a:lstStyle>
          <a:p>
            <a:pPr>
              <a:defRPr/>
            </a:pPr>
            <a:fld id="{4C3F47B2-275D-4ED5-B983-1BADAB3FF084}" type="datetimeFigureOut">
              <a:rPr lang="en-US"/>
              <a:pPr>
                <a:defRPr/>
              </a:pPr>
              <a:t>10/12/2017</a:t>
            </a:fld>
            <a:endParaRPr lang="en-US"/>
          </a:p>
        </p:txBody>
      </p:sp>
      <p:sp>
        <p:nvSpPr>
          <p:cNvPr id="4" name="Slide Image Placeholder 3"/>
          <p:cNvSpPr>
            <a:spLocks noGrp="1" noRot="1" noChangeAspect="1"/>
          </p:cNvSpPr>
          <p:nvPr>
            <p:ph type="sldImg" idx="2"/>
          </p:nvPr>
        </p:nvSpPr>
        <p:spPr>
          <a:xfrm>
            <a:off x="414338" y="696913"/>
            <a:ext cx="6181725" cy="3486150"/>
          </a:xfrm>
          <a:prstGeom prst="rect">
            <a:avLst/>
          </a:prstGeom>
          <a:noFill/>
          <a:ln w="12700">
            <a:solidFill>
              <a:prstClr val="black"/>
            </a:solidFill>
          </a:ln>
        </p:spPr>
        <p:txBody>
          <a:bodyPr vert="horz" lIns="93172" tIns="46587" rIns="93172" bIns="46587" rtlCol="0" anchor="ctr"/>
          <a:lstStyle/>
          <a:p>
            <a:pPr lvl="0"/>
            <a:endParaRPr lang="en-US" noProof="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7" rIns="93172" bIns="46587"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7" rIns="93172" bIns="46587"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7" rIns="93172" bIns="46587" rtlCol="0" anchor="b"/>
          <a:lstStyle>
            <a:lvl1pPr algn="r">
              <a:defRPr sz="1200"/>
            </a:lvl1pPr>
          </a:lstStyle>
          <a:p>
            <a:pPr>
              <a:defRPr/>
            </a:pPr>
            <a:fld id="{3E5818BB-6CC3-45D1-AE79-7EEE4B943A08}" type="slidenum">
              <a:rPr lang="en-US"/>
              <a:pPr>
                <a:defRPr/>
              </a:pPr>
              <a:t>‹#›</a:t>
            </a:fld>
            <a:endParaRPr lang="en-US"/>
          </a:p>
        </p:txBody>
      </p:sp>
    </p:spTree>
    <p:extLst>
      <p:ext uri="{BB962C8B-B14F-4D97-AF65-F5344CB8AC3E}">
        <p14:creationId xmlns:p14="http://schemas.microsoft.com/office/powerpoint/2010/main" val="18367882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4338" y="696913"/>
            <a:ext cx="6181725" cy="3486150"/>
          </a:xfrm>
        </p:spPr>
      </p:sp>
      <p:sp>
        <p:nvSpPr>
          <p:cNvPr id="3" name="Notes Placeholder 2"/>
          <p:cNvSpPr>
            <a:spLocks noGrp="1"/>
          </p:cNvSpPr>
          <p:nvPr>
            <p:ph type="body" idx="1"/>
          </p:nvPr>
        </p:nvSpPr>
        <p:spPr/>
        <p:txBody>
          <a:bodyPr/>
          <a:lstStyle/>
          <a:p>
            <a:pPr defTabSz="465887" eaLnBrk="1" fontAlgn="auto" hangingPunct="1">
              <a:spcBef>
                <a:spcPts val="0"/>
              </a:spcBef>
              <a:spcAft>
                <a:spcPts val="0"/>
              </a:spcAft>
              <a:defRPr/>
            </a:pPr>
            <a:r>
              <a:rPr lang="en-US" dirty="0" smtClean="0"/>
              <a:t>In this presentation</a:t>
            </a:r>
            <a:r>
              <a:rPr lang="en-US" baseline="0" dirty="0" smtClean="0"/>
              <a:t> we are going to focus on high leverage strategies in formative assessment – that is, the instructional action that can be taken in response to evidence obtained in the lesson.</a:t>
            </a:r>
            <a:endParaRPr lang="en-US" dirty="0"/>
          </a:p>
        </p:txBody>
      </p:sp>
      <p:sp>
        <p:nvSpPr>
          <p:cNvPr id="4" name="Slide Number Placeholder 3"/>
          <p:cNvSpPr>
            <a:spLocks noGrp="1"/>
          </p:cNvSpPr>
          <p:nvPr>
            <p:ph type="sldNum" sz="quarter" idx="10"/>
          </p:nvPr>
        </p:nvSpPr>
        <p:spPr/>
        <p:txBody>
          <a:bodyPr/>
          <a:lstStyle/>
          <a:p>
            <a:fld id="{9F49DF96-E254-0742-AA5F-815B12B323BB}" type="slidenum">
              <a:rPr lang="en-US" smtClean="0"/>
              <a:pPr/>
              <a:t>1</a:t>
            </a:fld>
            <a:endParaRPr lang="en-US"/>
          </a:p>
        </p:txBody>
      </p:sp>
    </p:spTree>
    <p:extLst>
      <p:ext uri="{BB962C8B-B14F-4D97-AF65-F5344CB8AC3E}">
        <p14:creationId xmlns:p14="http://schemas.microsoft.com/office/powerpoint/2010/main" val="1203050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4338" y="696913"/>
            <a:ext cx="6181725" cy="3486150"/>
          </a:xfrm>
        </p:spPr>
      </p:sp>
      <p:sp>
        <p:nvSpPr>
          <p:cNvPr id="3" name="Notes Placeholder 2"/>
          <p:cNvSpPr>
            <a:spLocks noGrp="1"/>
          </p:cNvSpPr>
          <p:nvPr>
            <p:ph type="body" idx="1"/>
          </p:nvPr>
        </p:nvSpPr>
        <p:spPr/>
        <p:txBody>
          <a:bodyPr/>
          <a:lstStyle/>
          <a:p>
            <a:r>
              <a:rPr lang="en-US" dirty="0"/>
              <a:t>Questioning has two functions: one is for assessment purposes and the other is in response to assessment information. </a:t>
            </a:r>
          </a:p>
          <a:p>
            <a:endParaRPr lang="en-US" dirty="0"/>
          </a:p>
          <a:p>
            <a:r>
              <a:rPr lang="en-US" dirty="0"/>
              <a:t>Questions for assessment purposes are intended to gauge the current status of student learning with respect to learning goals and criteria. </a:t>
            </a:r>
          </a:p>
          <a:p>
            <a:endParaRPr lang="en-US" dirty="0"/>
          </a:p>
          <a:p>
            <a:r>
              <a:rPr lang="en-US" dirty="0"/>
              <a:t>Questions become a Deliberate Act of Teaching when they are used to advance learning in response to the evidence the teachers have obtained; that is, they are intended as a pedagogical response. They become effective pedagogical responses when they are directed towards helping students to meet a learning goal; they are centered on students’ thinking;  there is adequate wait time for students to think through their ideas; students’ ideas are valued and not transformed by evaluative comments that suggest the responses were inadequate; and appropriate follow-up questions are used to extend students’ thinking.</a:t>
            </a:r>
          </a:p>
          <a:p>
            <a:endParaRPr lang="en-US" dirty="0"/>
          </a:p>
        </p:txBody>
      </p:sp>
      <p:sp>
        <p:nvSpPr>
          <p:cNvPr id="4" name="Slide Number Placeholder 3"/>
          <p:cNvSpPr>
            <a:spLocks noGrp="1"/>
          </p:cNvSpPr>
          <p:nvPr>
            <p:ph type="sldNum" sz="quarter" idx="10"/>
          </p:nvPr>
        </p:nvSpPr>
        <p:spPr/>
        <p:txBody>
          <a:bodyPr/>
          <a:lstStyle/>
          <a:p>
            <a:fld id="{9F49DF96-E254-0742-AA5F-815B12B323BB}" type="slidenum">
              <a:rPr lang="en-US" smtClean="0"/>
              <a:pPr/>
              <a:t>10</a:t>
            </a:fld>
            <a:endParaRPr lang="en-US"/>
          </a:p>
        </p:txBody>
      </p:sp>
    </p:spTree>
    <p:extLst>
      <p:ext uri="{BB962C8B-B14F-4D97-AF65-F5344CB8AC3E}">
        <p14:creationId xmlns:p14="http://schemas.microsoft.com/office/powerpoint/2010/main" val="1025849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4338" y="696913"/>
            <a:ext cx="6181725" cy="3486150"/>
          </a:xfrm>
        </p:spPr>
      </p:sp>
      <p:sp>
        <p:nvSpPr>
          <p:cNvPr id="3" name="Notes Placeholder 2"/>
          <p:cNvSpPr>
            <a:spLocks noGrp="1"/>
          </p:cNvSpPr>
          <p:nvPr>
            <p:ph type="body" idx="1"/>
          </p:nvPr>
        </p:nvSpPr>
        <p:spPr/>
        <p:txBody>
          <a:bodyPr/>
          <a:lstStyle/>
          <a:p>
            <a:endParaRPr lang="en-US" dirty="0"/>
          </a:p>
          <a:p>
            <a:pPr defTabSz="465887" eaLnBrk="1" fontAlgn="auto" hangingPunct="1">
              <a:spcBef>
                <a:spcPts val="0"/>
              </a:spcBef>
              <a:spcAft>
                <a:spcPts val="0"/>
              </a:spcAft>
              <a:defRPr/>
            </a:pPr>
            <a:r>
              <a:rPr lang="en-US" dirty="0"/>
              <a:t>An example of questioning as a deliberate act of teaching is  this: a teacher sees that a pair of students working together are having difficulty in identifying perspective shifts in the text, so she intervenes to help their thinking with these questions: Who is the author talking about in this sentence? Why is she talking about them? Now look at the next sentence. Who is the author talking about here? Why is she talking about them? </a:t>
            </a:r>
            <a:r>
              <a:rPr lang="en-US" dirty="0" smtClean="0">
                <a:effectLst/>
              </a:rPr>
              <a:t> </a:t>
            </a:r>
            <a:r>
              <a:rPr lang="en-US" dirty="0"/>
              <a:t> </a:t>
            </a:r>
          </a:p>
          <a:p>
            <a:endParaRPr lang="en-US" dirty="0"/>
          </a:p>
          <a:p>
            <a:r>
              <a:rPr lang="en-US" dirty="0"/>
              <a:t>Thinking in advance of a lesson about what the range of students’ likely responses might be can assist teachers in being prepared to ask the right questions in the moment to support and extend learning.  </a:t>
            </a:r>
          </a:p>
        </p:txBody>
      </p:sp>
      <p:sp>
        <p:nvSpPr>
          <p:cNvPr id="4" name="Slide Number Placeholder 3"/>
          <p:cNvSpPr>
            <a:spLocks noGrp="1"/>
          </p:cNvSpPr>
          <p:nvPr>
            <p:ph type="sldNum" sz="quarter" idx="10"/>
          </p:nvPr>
        </p:nvSpPr>
        <p:spPr/>
        <p:txBody>
          <a:bodyPr/>
          <a:lstStyle/>
          <a:p>
            <a:fld id="{9F49DF96-E254-0742-AA5F-815B12B323BB}" type="slidenum">
              <a:rPr lang="en-US" smtClean="0"/>
              <a:pPr/>
              <a:t>11</a:t>
            </a:fld>
            <a:endParaRPr lang="en-US"/>
          </a:p>
        </p:txBody>
      </p:sp>
    </p:spTree>
    <p:extLst>
      <p:ext uri="{BB962C8B-B14F-4D97-AF65-F5344CB8AC3E}">
        <p14:creationId xmlns:p14="http://schemas.microsoft.com/office/powerpoint/2010/main" val="1970488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4338" y="696913"/>
            <a:ext cx="6181725" cy="3486150"/>
          </a:xfrm>
        </p:spPr>
      </p:sp>
      <p:sp>
        <p:nvSpPr>
          <p:cNvPr id="3" name="Notes Placeholder 2"/>
          <p:cNvSpPr>
            <a:spLocks noGrp="1"/>
          </p:cNvSpPr>
          <p:nvPr>
            <p:ph type="body" idx="1"/>
          </p:nvPr>
        </p:nvSpPr>
        <p:spPr/>
        <p:txBody>
          <a:bodyPr/>
          <a:lstStyle/>
          <a:p>
            <a:r>
              <a:rPr lang="en-US" dirty="0"/>
              <a:t>Sometimes, simply telling students something may be the most effective way to keep learning momentum going. The idea of telling is to fill a gap at that moment to enable the student to keep on going. Examples of telling are:</a:t>
            </a:r>
            <a:endParaRPr lang="en-US" sz="1100" dirty="0"/>
          </a:p>
          <a:p>
            <a:pPr lvl="1"/>
            <a:r>
              <a:rPr lang="en-US" dirty="0"/>
              <a:t>Find another source that supports your conclusion;</a:t>
            </a:r>
          </a:p>
          <a:p>
            <a:pPr lvl="1"/>
            <a:r>
              <a:rPr lang="en-US" dirty="0"/>
              <a:t>You need to measure to find the length of shadows;</a:t>
            </a:r>
          </a:p>
          <a:p>
            <a:pPr lvl="1"/>
            <a:r>
              <a:rPr lang="en-US" dirty="0"/>
              <a:t>Read the question again, and pay attention to the words “</a:t>
            </a:r>
            <a:r>
              <a:rPr lang="en-US" i="1" dirty="0"/>
              <a:t>with evidence from the text</a:t>
            </a:r>
            <a:r>
              <a:rPr lang="en-US" dirty="0"/>
              <a:t>”;</a:t>
            </a:r>
          </a:p>
          <a:p>
            <a:pPr lvl="1"/>
            <a:endParaRPr lang="en-US" dirty="0"/>
          </a:p>
          <a:p>
            <a:pPr marL="465887" lvl="1" defTabSz="465887" eaLnBrk="1" fontAlgn="auto" hangingPunct="1">
              <a:spcBef>
                <a:spcPts val="0"/>
              </a:spcBef>
              <a:spcAft>
                <a:spcPts val="0"/>
              </a:spcAft>
              <a:defRPr/>
            </a:pPr>
            <a:r>
              <a:rPr lang="en-US" dirty="0"/>
              <a:t>Telling should be used very judiciously and only at times when </a:t>
            </a:r>
            <a:r>
              <a:rPr lang="en-US" dirty="0" smtClean="0"/>
              <a:t>students need some quick information to move on and not at points when students need to deepen or extend their thinking.</a:t>
            </a:r>
          </a:p>
          <a:p>
            <a:pPr lvl="1"/>
            <a:endParaRPr lang="en-US" dirty="0"/>
          </a:p>
          <a:p>
            <a:endParaRPr lang="en-US" dirty="0"/>
          </a:p>
        </p:txBody>
      </p:sp>
      <p:sp>
        <p:nvSpPr>
          <p:cNvPr id="4" name="Slide Number Placeholder 3"/>
          <p:cNvSpPr>
            <a:spLocks noGrp="1"/>
          </p:cNvSpPr>
          <p:nvPr>
            <p:ph type="sldNum" sz="quarter" idx="10"/>
          </p:nvPr>
        </p:nvSpPr>
        <p:spPr/>
        <p:txBody>
          <a:bodyPr/>
          <a:lstStyle/>
          <a:p>
            <a:fld id="{9F49DF96-E254-0742-AA5F-815B12B323BB}" type="slidenum">
              <a:rPr lang="en-US" smtClean="0"/>
              <a:pPr/>
              <a:t>12</a:t>
            </a:fld>
            <a:endParaRPr lang="en-US"/>
          </a:p>
        </p:txBody>
      </p:sp>
    </p:spTree>
    <p:extLst>
      <p:ext uri="{BB962C8B-B14F-4D97-AF65-F5344CB8AC3E}">
        <p14:creationId xmlns:p14="http://schemas.microsoft.com/office/powerpoint/2010/main" val="1741962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txBox="1">
            <a:spLocks noGrp="1"/>
          </p:cNvSpPr>
          <p:nvPr>
            <p:ph type="body" idx="1"/>
          </p:nvPr>
        </p:nvSpPr>
        <p:spPr>
          <a:xfrm>
            <a:off x="701040" y="4415790"/>
            <a:ext cx="5608320" cy="4183380"/>
          </a:xfrm>
          <a:prstGeom prst="rect">
            <a:avLst/>
          </a:prstGeom>
          <a:noFill/>
          <a:ln>
            <a:noFill/>
          </a:ln>
        </p:spPr>
        <p:txBody>
          <a:bodyPr lIns="93162" tIns="93162" rIns="93162" bIns="93162" anchor="ctr" anchorCtr="0">
            <a:noAutofit/>
          </a:bodyPr>
          <a:lstStyle/>
          <a:p>
            <a:pPr defTabSz="465887" eaLnBrk="1" fontAlgn="auto" hangingPunct="1">
              <a:spcBef>
                <a:spcPts val="0"/>
              </a:spcBef>
              <a:spcAft>
                <a:spcPts val="0"/>
              </a:spcAft>
              <a:defRPr/>
            </a:pPr>
            <a:r>
              <a:rPr lang="en-US" dirty="0"/>
              <a:t>One of the most powerful actions that teachers can take in response to evidence is to provide feedback to students. John Hattie’s synthesis of over 800 meta-analyses related to achievement focused on effect sizes, which are indicators of practical significance. Hattie considered programs with effect sizes above 0.4 as worthwhile, with those lower than 0.4 needing further consideration. </a:t>
            </a:r>
            <a:r>
              <a:rPr lang="en-US"/>
              <a:t>The influence of feedback has a large effect size of 0.73, slightly greater than teacher-student relations (0.72), whereas class size and ability grouping influences have low effect sizes of 0.21 and 0.12 respectively. </a:t>
            </a:r>
            <a:endParaRPr lang="en-US" smtClean="0"/>
          </a:p>
          <a:p>
            <a:pPr defTabSz="465887" eaLnBrk="1" fontAlgn="auto" hangingPunct="1">
              <a:spcBef>
                <a:spcPts val="0"/>
              </a:spcBef>
              <a:spcAft>
                <a:spcPts val="0"/>
              </a:spcAft>
              <a:defRPr/>
            </a:pPr>
            <a:endParaRPr dirty="0"/>
          </a:p>
        </p:txBody>
      </p:sp>
      <p:sp>
        <p:nvSpPr>
          <p:cNvPr id="252" name="Shape 252"/>
          <p:cNvSpPr>
            <a:spLocks noGrp="1" noRot="1" noChangeAspect="1"/>
          </p:cNvSpPr>
          <p:nvPr>
            <p:ph type="sldImg" idx="2"/>
          </p:nvPr>
        </p:nvSpPr>
        <p:spPr>
          <a:xfrm>
            <a:off x="414338" y="696913"/>
            <a:ext cx="6181725"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2727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xfrm>
            <a:off x="414338" y="696913"/>
            <a:ext cx="6181725" cy="3486150"/>
          </a:xfrm>
          <a:noFill/>
          <a:ln>
            <a:solidFill>
              <a:srgbClr val="000000"/>
            </a:solidFill>
            <a:miter lim="800000"/>
            <a:headEnd/>
            <a:tailEnd/>
          </a:ln>
        </p:spPr>
      </p:sp>
      <p:sp>
        <p:nvSpPr>
          <p:cNvPr id="6553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charset="-128"/>
                <a:cs typeface="ＭＳ Ｐゴシック" charset="-128"/>
              </a:rPr>
              <a:t>However, not all feedback</a:t>
            </a:r>
            <a:r>
              <a:rPr lang="en-US" baseline="0" dirty="0" smtClean="0">
                <a:ea typeface="ＭＳ Ｐゴシック" charset="-128"/>
                <a:cs typeface="ＭＳ Ｐゴシック" charset="-128"/>
              </a:rPr>
              <a:t> is effective. To be effective feedback should be related to the learning goals and success criteria – not other things about the students’ learning that a teacher feels need corrective action. It should enable the learner to understand what they are doing well and what they can do to move closer toward the goals. This means that the teacher does not give the correct answer or provide a solution. If this happens, the students have not had the opportunity to engage their thinking and figure out what they need to do to advance learning. So feedback should provide students with a suggestion, a hint or a cue to be able to think about in relation to moving closer to the goal.</a:t>
            </a:r>
            <a:endParaRPr lang="en-US" dirty="0">
              <a:ea typeface="ＭＳ Ｐゴシック" charset="-128"/>
              <a:cs typeface="ＭＳ Ｐゴシック" charset="-128"/>
            </a:endParaRPr>
          </a:p>
        </p:txBody>
      </p:sp>
      <p:sp>
        <p:nvSpPr>
          <p:cNvPr id="65539" name="Slide Number Placeholder 3"/>
          <p:cNvSpPr>
            <a:spLocks noGrp="1"/>
          </p:cNvSpPr>
          <p:nvPr>
            <p:ph type="sldNum" sz="quarter" idx="5"/>
          </p:nvPr>
        </p:nvSpPr>
        <p:spPr bwMode="auto">
          <a:noFill/>
          <a:ln>
            <a:miter lim="800000"/>
            <a:headEnd/>
            <a:tailEnd/>
          </a:ln>
        </p:spPr>
        <p:txBody>
          <a:bodyPr/>
          <a:lstStyle/>
          <a:p>
            <a:fld id="{D82E7BDB-A461-E542-9101-EA5EC71B8BF6}" type="slidenum">
              <a:rPr lang="en-US">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55714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4338" y="696913"/>
            <a:ext cx="6181725" cy="3486150"/>
          </a:xfrm>
        </p:spPr>
      </p:sp>
      <p:sp>
        <p:nvSpPr>
          <p:cNvPr id="3" name="Notes Placeholder 2"/>
          <p:cNvSpPr>
            <a:spLocks noGrp="1"/>
          </p:cNvSpPr>
          <p:nvPr>
            <p:ph type="body" idx="1"/>
          </p:nvPr>
        </p:nvSpPr>
        <p:spPr/>
        <p:txBody>
          <a:bodyPr/>
          <a:lstStyle/>
          <a:p>
            <a:r>
              <a:rPr lang="en-US" dirty="0" smtClean="0"/>
              <a:t>John Hattie provides</a:t>
            </a:r>
            <a:r>
              <a:rPr lang="en-US" baseline="0" dirty="0" smtClean="0"/>
              <a:t> these examples of the wrong way to provide feedback.</a:t>
            </a:r>
          </a:p>
          <a:p>
            <a:endParaRPr lang="en-US" baseline="0" dirty="0" smtClean="0"/>
          </a:p>
          <a:p>
            <a:pPr marL="2746791" indent="-2746791"/>
            <a:r>
              <a:rPr lang="en-AU" dirty="0">
                <a:solidFill>
                  <a:srgbClr val="000000"/>
                </a:solidFill>
              </a:rPr>
              <a:t>Too evaluative: “You’re a good counter, Debra.”</a:t>
            </a:r>
          </a:p>
          <a:p>
            <a:pPr marL="2746791" indent="-2746791"/>
            <a:r>
              <a:rPr lang="en-AU" dirty="0">
                <a:solidFill>
                  <a:srgbClr val="000000"/>
                </a:solidFill>
              </a:rPr>
              <a:t>   </a:t>
            </a:r>
          </a:p>
          <a:p>
            <a:pPr marL="2746791" indent="-2746791"/>
            <a:r>
              <a:rPr lang="en-AU" dirty="0">
                <a:solidFill>
                  <a:srgbClr val="000000"/>
                </a:solidFill>
              </a:rPr>
              <a:t>Too general: “Great work on the painting, Terry.”</a:t>
            </a:r>
          </a:p>
          <a:p>
            <a:pPr marL="2746791" indent="-2746791"/>
            <a:r>
              <a:rPr lang="en-AU" dirty="0">
                <a:solidFill>
                  <a:srgbClr val="000000"/>
                </a:solidFill>
              </a:rPr>
              <a:t>   </a:t>
            </a:r>
          </a:p>
          <a:p>
            <a:pPr marL="2746791" indent="-2746791"/>
            <a:r>
              <a:rPr lang="en-AU" dirty="0">
                <a:solidFill>
                  <a:srgbClr val="000000"/>
                </a:solidFill>
              </a:rPr>
              <a:t>Too reward focused: “You caught the ball, Kate,  you deserve a star.”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F49DF96-E254-0742-AA5F-815B12B323BB}" type="slidenum">
              <a:rPr lang="en-US" smtClean="0"/>
              <a:pPr/>
              <a:t>15</a:t>
            </a:fld>
            <a:endParaRPr lang="en-US"/>
          </a:p>
        </p:txBody>
      </p:sp>
    </p:spTree>
    <p:extLst>
      <p:ext uri="{BB962C8B-B14F-4D97-AF65-F5344CB8AC3E}">
        <p14:creationId xmlns:p14="http://schemas.microsoft.com/office/powerpoint/2010/main" val="1560649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4338" y="696913"/>
            <a:ext cx="6181725" cy="3486150"/>
          </a:xfrm>
        </p:spPr>
      </p:sp>
      <p:sp>
        <p:nvSpPr>
          <p:cNvPr id="3" name="Notes Placeholder 2"/>
          <p:cNvSpPr>
            <a:spLocks noGrp="1"/>
          </p:cNvSpPr>
          <p:nvPr>
            <p:ph type="body" idx="1"/>
          </p:nvPr>
        </p:nvSpPr>
        <p:spPr/>
        <p:txBody>
          <a:bodyPr/>
          <a:lstStyle/>
          <a:p>
            <a:r>
              <a:rPr lang="en-US" dirty="0"/>
              <a:t>Here is an example of effective feedback: In a physical education class, the teacher gives this feedback to a student after watching a soccer game: “You were clearly aware of where the players were positioned because you were constantly looking around you and made good use of that knowledge when you disposed of the ball. Sometimes though, your disposal was not accurate and the other players missed the ball. In class tomorrow, I suggest you think about how to improve ball disposal skills.” </a:t>
            </a:r>
          </a:p>
          <a:p>
            <a:endParaRPr lang="en-US" dirty="0"/>
          </a:p>
          <a:p>
            <a:r>
              <a:rPr lang="en-US" dirty="0"/>
              <a:t>With this feedback, the student know what he is doing well, where he needs more work, and has a prompt for him to think about improving ball disposal skills. </a:t>
            </a:r>
          </a:p>
        </p:txBody>
      </p:sp>
      <p:sp>
        <p:nvSpPr>
          <p:cNvPr id="4" name="Slide Number Placeholder 3"/>
          <p:cNvSpPr>
            <a:spLocks noGrp="1"/>
          </p:cNvSpPr>
          <p:nvPr>
            <p:ph type="sldNum" sz="quarter" idx="10"/>
          </p:nvPr>
        </p:nvSpPr>
        <p:spPr/>
        <p:txBody>
          <a:bodyPr/>
          <a:lstStyle/>
          <a:p>
            <a:fld id="{9F49DF96-E254-0742-AA5F-815B12B323BB}" type="slidenum">
              <a:rPr lang="en-US" smtClean="0"/>
              <a:pPr/>
              <a:t>16</a:t>
            </a:fld>
            <a:endParaRPr lang="en-US"/>
          </a:p>
        </p:txBody>
      </p:sp>
    </p:spTree>
    <p:extLst>
      <p:ext uri="{BB962C8B-B14F-4D97-AF65-F5344CB8AC3E}">
        <p14:creationId xmlns:p14="http://schemas.microsoft.com/office/powerpoint/2010/main" val="375177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4338" y="696913"/>
            <a:ext cx="6181725" cy="3486150"/>
          </a:xfrm>
        </p:spPr>
      </p:sp>
      <p:sp>
        <p:nvSpPr>
          <p:cNvPr id="3" name="Notes Placeholder 2"/>
          <p:cNvSpPr>
            <a:spLocks noGrp="1"/>
          </p:cNvSpPr>
          <p:nvPr>
            <p:ph type="body" idx="1"/>
          </p:nvPr>
        </p:nvSpPr>
        <p:spPr/>
        <p:txBody>
          <a:bodyPr/>
          <a:lstStyle/>
          <a:p>
            <a:r>
              <a:rPr lang="en-US" dirty="0"/>
              <a:t>As you can see here, one New York teacher summed up the value of taking action through immediate instructional adjustments – deliberate acts of teaching: “It becomes a quick fix – you are meeting the student where he or she is, rather than re-teaching the whole class” She also went on to say that since she had been implementing formative assessment and doing “quick fixes” her students had learned much more than her classes had in previous years.”</a:t>
            </a:r>
          </a:p>
        </p:txBody>
      </p:sp>
      <p:sp>
        <p:nvSpPr>
          <p:cNvPr id="4" name="Slide Number Placeholder 3"/>
          <p:cNvSpPr>
            <a:spLocks noGrp="1"/>
          </p:cNvSpPr>
          <p:nvPr>
            <p:ph type="sldNum" sz="quarter" idx="10"/>
          </p:nvPr>
        </p:nvSpPr>
        <p:spPr/>
        <p:txBody>
          <a:bodyPr/>
          <a:lstStyle/>
          <a:p>
            <a:fld id="{9F49DF96-E254-0742-AA5F-815B12B323BB}" type="slidenum">
              <a:rPr lang="en-US" smtClean="0"/>
              <a:pPr/>
              <a:t>17</a:t>
            </a:fld>
            <a:endParaRPr lang="en-US"/>
          </a:p>
        </p:txBody>
      </p:sp>
    </p:spTree>
    <p:extLst>
      <p:ext uri="{BB962C8B-B14F-4D97-AF65-F5344CB8AC3E}">
        <p14:creationId xmlns:p14="http://schemas.microsoft.com/office/powerpoint/2010/main" val="321820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4338" y="696913"/>
            <a:ext cx="6181725" cy="3486150"/>
          </a:xfrm>
        </p:spPr>
      </p:sp>
      <p:sp>
        <p:nvSpPr>
          <p:cNvPr id="3" name="Notes Placeholder 2"/>
          <p:cNvSpPr>
            <a:spLocks noGrp="1"/>
          </p:cNvSpPr>
          <p:nvPr>
            <p:ph type="body" idx="1"/>
          </p:nvPr>
        </p:nvSpPr>
        <p:spPr/>
        <p:txBody>
          <a:bodyPr/>
          <a:lstStyle/>
          <a:p>
            <a:r>
              <a:rPr lang="en-US" dirty="0" smtClean="0"/>
              <a:t>In her own way, the teacher</a:t>
            </a:r>
            <a:r>
              <a:rPr lang="en-US" baseline="0" dirty="0" smtClean="0"/>
              <a:t> expresses what Jerome Bruner says here “ good teaching is forever being on the cutting edge of a child’s competence’ – when you are on that cutting edge based on the evidence you have, an immediate instructional adjustment through a deliberate act of teaching is a way to keep on the cutting edge of a child’s competence and to keep learning moving forward.</a:t>
            </a:r>
            <a:endParaRPr lang="en-US" dirty="0"/>
          </a:p>
        </p:txBody>
      </p:sp>
      <p:sp>
        <p:nvSpPr>
          <p:cNvPr id="4" name="Slide Number Placeholder 3"/>
          <p:cNvSpPr>
            <a:spLocks noGrp="1"/>
          </p:cNvSpPr>
          <p:nvPr>
            <p:ph type="sldNum" sz="quarter" idx="10"/>
          </p:nvPr>
        </p:nvSpPr>
        <p:spPr/>
        <p:txBody>
          <a:bodyPr/>
          <a:lstStyle/>
          <a:p>
            <a:fld id="{9F49DF96-E254-0742-AA5F-815B12B323BB}" type="slidenum">
              <a:rPr lang="en-US" smtClean="0"/>
              <a:pPr/>
              <a:t>18</a:t>
            </a:fld>
            <a:endParaRPr lang="en-US"/>
          </a:p>
        </p:txBody>
      </p:sp>
    </p:spTree>
    <p:extLst>
      <p:ext uri="{BB962C8B-B14F-4D97-AF65-F5344CB8AC3E}">
        <p14:creationId xmlns:p14="http://schemas.microsoft.com/office/powerpoint/2010/main" val="1866965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4338" y="696913"/>
            <a:ext cx="6181725" cy="3486150"/>
          </a:xfrm>
        </p:spPr>
      </p:sp>
      <p:sp>
        <p:nvSpPr>
          <p:cNvPr id="3" name="Notes Placeholder 2"/>
          <p:cNvSpPr>
            <a:spLocks noGrp="1"/>
          </p:cNvSpPr>
          <p:nvPr>
            <p:ph type="body" idx="1"/>
          </p:nvPr>
        </p:nvSpPr>
        <p:spPr/>
        <p:txBody>
          <a:bodyPr/>
          <a:lstStyle/>
          <a:p>
            <a:r>
              <a:rPr lang="en-US" dirty="0" smtClean="0"/>
              <a:t>Now to conclude with a brief</a:t>
            </a:r>
            <a:r>
              <a:rPr lang="en-US" baseline="0" dirty="0" smtClean="0"/>
              <a:t> recap of key points from this presentation:</a:t>
            </a:r>
          </a:p>
          <a:p>
            <a:endParaRPr lang="en-US" baseline="0" dirty="0" smtClean="0"/>
          </a:p>
          <a:p>
            <a:r>
              <a:rPr lang="en-US" dirty="0" smtClean="0"/>
              <a:t>Teachers make decisions about instructional action based on the evidence they obtain – they are answering the guiding question in formative assessment: where to</a:t>
            </a:r>
            <a:r>
              <a:rPr lang="en-US" baseline="0" dirty="0" smtClean="0"/>
              <a:t> next (and how to get there)? They will know if they have “got there” from further evidence collection which will help them know if student learning has advanced from where it was prior to the intervention of the deliberate act of teaching.</a:t>
            </a:r>
            <a:endParaRPr lang="en-US" dirty="0" smtClean="0"/>
          </a:p>
          <a:p>
            <a:endParaRPr lang="en-US" dirty="0" smtClean="0"/>
          </a:p>
          <a:p>
            <a:r>
              <a:rPr lang="en-US" dirty="0" smtClean="0"/>
              <a:t>Deliberate acts of teaching are teaching</a:t>
            </a:r>
            <a:r>
              <a:rPr lang="en-US" baseline="0" dirty="0" smtClean="0"/>
              <a:t> </a:t>
            </a:r>
            <a:r>
              <a:rPr lang="en-US" dirty="0" smtClean="0"/>
              <a:t>strategies that teachers can use immediately in response to evidence </a:t>
            </a:r>
          </a:p>
          <a:p>
            <a:endParaRPr lang="en-US" dirty="0" smtClean="0"/>
          </a:p>
          <a:p>
            <a:r>
              <a:rPr lang="en-US" dirty="0" smtClean="0"/>
              <a:t>Immediately responding to evidence is a high-leverage strategy in formative assessment</a:t>
            </a:r>
          </a:p>
          <a:p>
            <a:endParaRPr lang="en-US" baseline="0" dirty="0" smtClean="0"/>
          </a:p>
        </p:txBody>
      </p:sp>
      <p:sp>
        <p:nvSpPr>
          <p:cNvPr id="4" name="Slide Number Placeholder 3"/>
          <p:cNvSpPr>
            <a:spLocks noGrp="1"/>
          </p:cNvSpPr>
          <p:nvPr>
            <p:ph type="sldNum" sz="quarter" idx="10"/>
          </p:nvPr>
        </p:nvSpPr>
        <p:spPr/>
        <p:txBody>
          <a:bodyPr/>
          <a:lstStyle/>
          <a:p>
            <a:fld id="{9F49DF96-E254-0742-AA5F-815B12B323BB}" type="slidenum">
              <a:rPr lang="en-US" smtClean="0"/>
              <a:pPr/>
              <a:t>19</a:t>
            </a:fld>
            <a:endParaRPr lang="en-US"/>
          </a:p>
        </p:txBody>
      </p:sp>
    </p:spTree>
    <p:extLst>
      <p:ext uri="{BB962C8B-B14F-4D97-AF65-F5344CB8AC3E}">
        <p14:creationId xmlns:p14="http://schemas.microsoft.com/office/powerpoint/2010/main" val="552736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4338" y="696913"/>
            <a:ext cx="6181725" cy="3486150"/>
          </a:xfrm>
        </p:spPr>
      </p:sp>
      <p:sp>
        <p:nvSpPr>
          <p:cNvPr id="3" name="Notes Placeholder 2"/>
          <p:cNvSpPr>
            <a:spLocks noGrp="1"/>
          </p:cNvSpPr>
          <p:nvPr>
            <p:ph type="body" idx="1"/>
          </p:nvPr>
        </p:nvSpPr>
        <p:spPr/>
        <p:txBody>
          <a:bodyPr/>
          <a:lstStyle/>
          <a:p>
            <a:endParaRPr lang="en-US" dirty="0" smtClean="0">
              <a:solidFill>
                <a:schemeClr val="tx1"/>
              </a:solidFill>
            </a:endParaRPr>
          </a:p>
          <a:p>
            <a:r>
              <a:rPr lang="en-US" dirty="0" smtClean="0">
                <a:solidFill>
                  <a:schemeClr val="tx1"/>
                </a:solidFill>
              </a:rPr>
              <a:t>Instructional</a:t>
            </a:r>
            <a:r>
              <a:rPr lang="en-US" baseline="0" dirty="0" smtClean="0">
                <a:solidFill>
                  <a:schemeClr val="tx1"/>
                </a:solidFill>
              </a:rPr>
              <a:t> action focuses on the third guiding question in formative assessment:</a:t>
            </a:r>
            <a:endParaRPr lang="en-US" dirty="0" smtClean="0">
              <a:solidFill>
                <a:schemeClr val="tx1"/>
              </a:solidFill>
            </a:endParaRPr>
          </a:p>
          <a:p>
            <a:r>
              <a:rPr lang="en-US" dirty="0" smtClean="0">
                <a:solidFill>
                  <a:schemeClr val="tx1"/>
                </a:solidFill>
              </a:rPr>
              <a:t>Where to next? -</a:t>
            </a:r>
            <a:r>
              <a:rPr lang="en-US" baseline="0" dirty="0" smtClean="0">
                <a:solidFill>
                  <a:schemeClr val="tx1"/>
                </a:solidFill>
              </a:rPr>
              <a:t> </a:t>
            </a:r>
            <a:r>
              <a:rPr lang="en-US" dirty="0" smtClean="0">
                <a:solidFill>
                  <a:schemeClr val="tx1"/>
                </a:solidFill>
              </a:rPr>
              <a:t>and the</a:t>
            </a:r>
            <a:r>
              <a:rPr lang="en-US" baseline="0" dirty="0" smtClean="0">
                <a:solidFill>
                  <a:schemeClr val="tx1"/>
                </a:solidFill>
              </a:rPr>
              <a:t> other question that is implicit here, how will I get there?)</a:t>
            </a:r>
            <a:endParaRPr lang="en-US" dirty="0" smtClean="0">
              <a:solidFill>
                <a:schemeClr val="tx1"/>
              </a:solidFill>
            </a:endParaRPr>
          </a:p>
          <a:p>
            <a:endParaRPr lang="en-US" baseline="0" dirty="0" smtClean="0"/>
          </a:p>
        </p:txBody>
      </p:sp>
      <p:sp>
        <p:nvSpPr>
          <p:cNvPr id="4" name="Slide Number Placeholder 3"/>
          <p:cNvSpPr>
            <a:spLocks noGrp="1"/>
          </p:cNvSpPr>
          <p:nvPr>
            <p:ph type="sldNum" sz="quarter" idx="10"/>
          </p:nvPr>
        </p:nvSpPr>
        <p:spPr/>
        <p:txBody>
          <a:bodyPr/>
          <a:lstStyle/>
          <a:p>
            <a:fld id="{9F49DF96-E254-0742-AA5F-815B12B323BB}" type="slidenum">
              <a:rPr lang="en-US" smtClean="0"/>
              <a:pPr/>
              <a:t>2</a:t>
            </a:fld>
            <a:endParaRPr lang="en-US"/>
          </a:p>
        </p:txBody>
      </p:sp>
    </p:spTree>
    <p:extLst>
      <p:ext uri="{BB962C8B-B14F-4D97-AF65-F5344CB8AC3E}">
        <p14:creationId xmlns:p14="http://schemas.microsoft.com/office/powerpoint/2010/main" val="1033449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4338" y="696913"/>
            <a:ext cx="6181725"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49DF96-E254-0742-AA5F-815B12B323BB}" type="slidenum">
              <a:rPr lang="en-US" smtClean="0"/>
              <a:pPr/>
              <a:t>20</a:t>
            </a:fld>
            <a:endParaRPr lang="en-US"/>
          </a:p>
        </p:txBody>
      </p:sp>
    </p:spTree>
    <p:extLst>
      <p:ext uri="{BB962C8B-B14F-4D97-AF65-F5344CB8AC3E}">
        <p14:creationId xmlns:p14="http://schemas.microsoft.com/office/powerpoint/2010/main" val="3681443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4338" y="696913"/>
            <a:ext cx="6181725" cy="3486150"/>
          </a:xfrm>
        </p:spPr>
      </p:sp>
      <p:sp>
        <p:nvSpPr>
          <p:cNvPr id="3" name="Notes Placeholder 2"/>
          <p:cNvSpPr>
            <a:spLocks noGrp="1"/>
          </p:cNvSpPr>
          <p:nvPr>
            <p:ph type="body" idx="1"/>
          </p:nvPr>
        </p:nvSpPr>
        <p:spPr/>
        <p:txBody>
          <a:bodyPr/>
          <a:lstStyle/>
          <a:p>
            <a:r>
              <a:rPr lang="en-US" dirty="0" smtClean="0"/>
              <a:t>When teachers have obtained</a:t>
            </a:r>
            <a:r>
              <a:rPr lang="en-US" baseline="0" dirty="0" smtClean="0"/>
              <a:t> evidence and made a judgment about what it tells them about student learning in relation to the goal and criteria, they decide what is next for the student and how they will get there. They need to make decisions about the instructional action they will take. This action could be making immediate instructional adjustments, and/or using the evidence to plan the next lesson. </a:t>
            </a:r>
          </a:p>
          <a:p>
            <a:endParaRPr lang="en-US" baseline="0" dirty="0" smtClean="0"/>
          </a:p>
          <a:p>
            <a:r>
              <a:rPr lang="en-US" baseline="0" dirty="0" smtClean="0"/>
              <a:t>In the next section, we are going to focus on the immediate instructional adjustments, which is a high—leverage strategy in formative assessment: responding to student learning through deliberate acts of teaching.</a:t>
            </a:r>
            <a:endParaRPr lang="en-US" dirty="0"/>
          </a:p>
        </p:txBody>
      </p:sp>
      <p:sp>
        <p:nvSpPr>
          <p:cNvPr id="4" name="Slide Number Placeholder 3"/>
          <p:cNvSpPr>
            <a:spLocks noGrp="1"/>
          </p:cNvSpPr>
          <p:nvPr>
            <p:ph type="sldNum" sz="quarter" idx="10"/>
          </p:nvPr>
        </p:nvSpPr>
        <p:spPr/>
        <p:txBody>
          <a:bodyPr/>
          <a:lstStyle/>
          <a:p>
            <a:fld id="{9F49DF96-E254-0742-AA5F-815B12B323BB}" type="slidenum">
              <a:rPr lang="en-US" smtClean="0"/>
              <a:pPr/>
              <a:t>3</a:t>
            </a:fld>
            <a:endParaRPr lang="en-US"/>
          </a:p>
        </p:txBody>
      </p:sp>
    </p:spTree>
    <p:extLst>
      <p:ext uri="{BB962C8B-B14F-4D97-AF65-F5344CB8AC3E}">
        <p14:creationId xmlns:p14="http://schemas.microsoft.com/office/powerpoint/2010/main" val="677187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4338" y="696913"/>
            <a:ext cx="6181725" cy="3486150"/>
          </a:xfrm>
        </p:spPr>
      </p:sp>
      <p:sp>
        <p:nvSpPr>
          <p:cNvPr id="3" name="Notes Placeholder 2"/>
          <p:cNvSpPr>
            <a:spLocks noGrp="1"/>
          </p:cNvSpPr>
          <p:nvPr>
            <p:ph type="body" idx="1"/>
          </p:nvPr>
        </p:nvSpPr>
        <p:spPr/>
        <p:txBody>
          <a:bodyPr/>
          <a:lstStyle/>
          <a:p>
            <a:r>
              <a:rPr lang="en-US" dirty="0" smtClean="0"/>
              <a:t>Deliberate</a:t>
            </a:r>
            <a:r>
              <a:rPr lang="en-US" baseline="0" dirty="0" smtClean="0"/>
              <a:t> acts of teaching are the teaching strategies that teachers can use in response to evidence to move students’ learning forward in real-time during the lesson. </a:t>
            </a:r>
            <a:endParaRPr lang="en-US" dirty="0"/>
          </a:p>
        </p:txBody>
      </p:sp>
      <p:sp>
        <p:nvSpPr>
          <p:cNvPr id="4" name="Slide Number Placeholder 3"/>
          <p:cNvSpPr>
            <a:spLocks noGrp="1"/>
          </p:cNvSpPr>
          <p:nvPr>
            <p:ph type="sldNum" sz="quarter" idx="10"/>
          </p:nvPr>
        </p:nvSpPr>
        <p:spPr/>
        <p:txBody>
          <a:bodyPr/>
          <a:lstStyle/>
          <a:p>
            <a:fld id="{C66370D1-61F6-F547-8884-E00FB8972674}" type="slidenum">
              <a:rPr lang="en-US" smtClean="0"/>
              <a:t>4</a:t>
            </a:fld>
            <a:endParaRPr lang="en-US"/>
          </a:p>
        </p:txBody>
      </p:sp>
    </p:spTree>
    <p:extLst>
      <p:ext uri="{BB962C8B-B14F-4D97-AF65-F5344CB8AC3E}">
        <p14:creationId xmlns:p14="http://schemas.microsoft.com/office/powerpoint/2010/main" val="95711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4338" y="696913"/>
            <a:ext cx="6181725" cy="3486150"/>
          </a:xfrm>
        </p:spPr>
      </p:sp>
      <p:sp>
        <p:nvSpPr>
          <p:cNvPr id="3" name="Notes Placeholder 2"/>
          <p:cNvSpPr>
            <a:spLocks noGrp="1"/>
          </p:cNvSpPr>
          <p:nvPr>
            <p:ph type="body" idx="1"/>
          </p:nvPr>
        </p:nvSpPr>
        <p:spPr/>
        <p:txBody>
          <a:bodyPr/>
          <a:lstStyle/>
          <a:p>
            <a:r>
              <a:rPr lang="en-US" dirty="0" smtClean="0"/>
              <a:t>Responding</a:t>
            </a:r>
            <a:r>
              <a:rPr lang="en-US" baseline="0" dirty="0" smtClean="0"/>
              <a:t> to evidence through deliberate acts of teaching is a high-leverage formative assessment strategy because it assists students to maintain momentum in their learning to reaching intended goals.</a:t>
            </a:r>
            <a:endParaRPr lang="en-US" dirty="0"/>
          </a:p>
        </p:txBody>
      </p:sp>
      <p:sp>
        <p:nvSpPr>
          <p:cNvPr id="4" name="Slide Number Placeholder 3"/>
          <p:cNvSpPr>
            <a:spLocks noGrp="1"/>
          </p:cNvSpPr>
          <p:nvPr>
            <p:ph type="sldNum" sz="quarter" idx="10"/>
          </p:nvPr>
        </p:nvSpPr>
        <p:spPr/>
        <p:txBody>
          <a:bodyPr/>
          <a:lstStyle/>
          <a:p>
            <a:fld id="{9F49DF96-E254-0742-AA5F-815B12B323BB}" type="slidenum">
              <a:rPr lang="en-US" smtClean="0"/>
              <a:pPr/>
              <a:t>5</a:t>
            </a:fld>
            <a:endParaRPr lang="en-US"/>
          </a:p>
        </p:txBody>
      </p:sp>
    </p:spTree>
    <p:extLst>
      <p:ext uri="{BB962C8B-B14F-4D97-AF65-F5344CB8AC3E}">
        <p14:creationId xmlns:p14="http://schemas.microsoft.com/office/powerpoint/2010/main" val="1641812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4338" y="696913"/>
            <a:ext cx="6181725" cy="3486150"/>
          </a:xfrm>
        </p:spPr>
      </p:sp>
      <p:sp>
        <p:nvSpPr>
          <p:cNvPr id="3" name="Notes Placeholder 2"/>
          <p:cNvSpPr>
            <a:spLocks noGrp="1"/>
          </p:cNvSpPr>
          <p:nvPr>
            <p:ph type="body" idx="1"/>
          </p:nvPr>
        </p:nvSpPr>
        <p:spPr/>
        <p:txBody>
          <a:bodyPr/>
          <a:lstStyle/>
          <a:p>
            <a:r>
              <a:rPr lang="en-US" dirty="0" smtClean="0"/>
              <a:t>Deliberate acts of teaching are modeling, explaining, prompting, questioning, telling, feedback.</a:t>
            </a:r>
            <a:endParaRPr lang="en-US" dirty="0"/>
          </a:p>
        </p:txBody>
      </p:sp>
      <p:sp>
        <p:nvSpPr>
          <p:cNvPr id="4" name="Slide Number Placeholder 3"/>
          <p:cNvSpPr>
            <a:spLocks noGrp="1"/>
          </p:cNvSpPr>
          <p:nvPr>
            <p:ph type="sldNum" sz="quarter" idx="10"/>
          </p:nvPr>
        </p:nvSpPr>
        <p:spPr/>
        <p:txBody>
          <a:bodyPr/>
          <a:lstStyle/>
          <a:p>
            <a:fld id="{9F49DF96-E254-0742-AA5F-815B12B323BB}" type="slidenum">
              <a:rPr lang="en-US" smtClean="0"/>
              <a:pPr/>
              <a:t>6</a:t>
            </a:fld>
            <a:endParaRPr lang="en-US"/>
          </a:p>
        </p:txBody>
      </p:sp>
    </p:spTree>
    <p:extLst>
      <p:ext uri="{BB962C8B-B14F-4D97-AF65-F5344CB8AC3E}">
        <p14:creationId xmlns:p14="http://schemas.microsoft.com/office/powerpoint/2010/main" val="1165070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4338" y="696913"/>
            <a:ext cx="6181725" cy="3486150"/>
          </a:xfrm>
        </p:spPr>
      </p:sp>
      <p:sp>
        <p:nvSpPr>
          <p:cNvPr id="3" name="Notes Placeholder 2"/>
          <p:cNvSpPr>
            <a:spLocks noGrp="1"/>
          </p:cNvSpPr>
          <p:nvPr>
            <p:ph type="body" idx="1"/>
          </p:nvPr>
        </p:nvSpPr>
        <p:spPr/>
        <p:txBody>
          <a:bodyPr/>
          <a:lstStyle/>
          <a:p>
            <a:r>
              <a:rPr lang="en-US" dirty="0"/>
              <a:t>Purposeful modeling can be a powerful pedagogical response to evidence of learning. </a:t>
            </a:r>
          </a:p>
          <a:p>
            <a:endParaRPr lang="en-US" dirty="0"/>
          </a:p>
          <a:p>
            <a:r>
              <a:rPr lang="en-US" dirty="0"/>
              <a:t>Teachers might decide to do a demonstration; for example, In a dance class, if the teacher has decided from evidence that students didn’t solidly understand how movement may define an emotion, the teacher might model several movement phrases inspired by emotional intent. </a:t>
            </a:r>
          </a:p>
          <a:p>
            <a:endParaRPr lang="en-US" dirty="0"/>
          </a:p>
          <a:p>
            <a:r>
              <a:rPr lang="en-US" dirty="0"/>
              <a:t>Providing examples is another form of modeling; for instance, a teacher may provide several examples of ways to approach a math problem. Think-</a:t>
            </a:r>
            <a:r>
              <a:rPr lang="en-US" dirty="0" err="1"/>
              <a:t>alouds</a:t>
            </a:r>
            <a:r>
              <a:rPr lang="en-US" dirty="0"/>
              <a:t> can also provide strong models,  for example, if students are having difficulties making inferences from text a teacher could ”think aloud” her own process for making inferences. </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9F49DF96-E254-0742-AA5F-815B12B323BB}" type="slidenum">
              <a:rPr lang="en-US" smtClean="0"/>
              <a:pPr/>
              <a:t>7</a:t>
            </a:fld>
            <a:endParaRPr lang="en-US"/>
          </a:p>
        </p:txBody>
      </p:sp>
    </p:spTree>
    <p:extLst>
      <p:ext uri="{BB962C8B-B14F-4D97-AF65-F5344CB8AC3E}">
        <p14:creationId xmlns:p14="http://schemas.microsoft.com/office/powerpoint/2010/main" val="1757177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4338" y="696913"/>
            <a:ext cx="6181725" cy="3486150"/>
          </a:xfrm>
        </p:spPr>
      </p:sp>
      <p:sp>
        <p:nvSpPr>
          <p:cNvPr id="3" name="Notes Placeholder 2"/>
          <p:cNvSpPr>
            <a:spLocks noGrp="1"/>
          </p:cNvSpPr>
          <p:nvPr>
            <p:ph type="body" idx="1"/>
          </p:nvPr>
        </p:nvSpPr>
        <p:spPr/>
        <p:txBody>
          <a:bodyPr/>
          <a:lstStyle/>
          <a:p>
            <a:pPr defTabSz="465887" eaLnBrk="1" fontAlgn="auto" hangingPunct="1">
              <a:spcBef>
                <a:spcPts val="0"/>
              </a:spcBef>
              <a:spcAft>
                <a:spcPts val="0"/>
              </a:spcAft>
              <a:defRPr/>
            </a:pPr>
            <a:r>
              <a:rPr lang="en-US" dirty="0"/>
              <a:t>An explanation is a statement or account that makes something clearer.  Effective explanations in response to evidence are non-trivial because they have to be calibrated to the students’ current learning. </a:t>
            </a:r>
          </a:p>
          <a:p>
            <a:pPr defTabSz="465887" eaLnBrk="1" fontAlgn="auto" hangingPunct="1">
              <a:spcBef>
                <a:spcPts val="0"/>
              </a:spcBef>
              <a:spcAft>
                <a:spcPts val="0"/>
              </a:spcAft>
              <a:defRPr/>
            </a:pPr>
            <a:endParaRPr lang="en-US" dirty="0"/>
          </a:p>
          <a:p>
            <a:pPr defTabSz="465887" eaLnBrk="1" fontAlgn="auto" hangingPunct="1">
              <a:spcBef>
                <a:spcPts val="0"/>
              </a:spcBef>
              <a:spcAft>
                <a:spcPts val="0"/>
              </a:spcAft>
              <a:defRPr/>
            </a:pPr>
            <a:r>
              <a:rPr lang="en-US" dirty="0"/>
              <a:t>Teachers need to think carefully about how to convey what they want to make clearer to students.. </a:t>
            </a:r>
            <a:r>
              <a:rPr lang="en-US" dirty="0" smtClean="0">
                <a:effectLst/>
              </a:rPr>
              <a:t> </a:t>
            </a:r>
            <a:r>
              <a:rPr lang="en-US" dirty="0"/>
              <a:t>An example when a teacher might use an explanation as a deliberate act of teaching is: When students are evaluating an 1898 newspaper article about Spain sinking the USS </a:t>
            </a:r>
            <a:r>
              <a:rPr lang="en-US" i="1" dirty="0"/>
              <a:t>Maine</a:t>
            </a:r>
            <a:r>
              <a:rPr lang="en-US" dirty="0"/>
              <a:t> in a history lesson, a teacher might decide that the students need an explanation of yellow journalism to help them better evaluate the text.</a:t>
            </a:r>
            <a:endParaRPr lang="en-US" dirty="0" smtClean="0"/>
          </a:p>
          <a:p>
            <a:pPr defTabSz="465887" eaLnBrk="1" fontAlgn="auto" hangingPunct="1">
              <a:spcBef>
                <a:spcPts val="0"/>
              </a:spcBef>
              <a:spcAft>
                <a:spcPts val="0"/>
              </a:spcAft>
              <a:defRPr/>
            </a:pPr>
            <a:r>
              <a:rPr lang="en-US" dirty="0"/>
              <a:t>(Yellow journalism refers to newspapers  that were  fighting for readership and  jumped on the incident, exploiting and distorting the news as a means to increase sales). </a:t>
            </a:r>
          </a:p>
        </p:txBody>
      </p:sp>
      <p:sp>
        <p:nvSpPr>
          <p:cNvPr id="4" name="Slide Number Placeholder 3"/>
          <p:cNvSpPr>
            <a:spLocks noGrp="1"/>
          </p:cNvSpPr>
          <p:nvPr>
            <p:ph type="sldNum" sz="quarter" idx="10"/>
          </p:nvPr>
        </p:nvSpPr>
        <p:spPr/>
        <p:txBody>
          <a:bodyPr/>
          <a:lstStyle/>
          <a:p>
            <a:fld id="{9F49DF96-E254-0742-AA5F-815B12B323BB}" type="slidenum">
              <a:rPr lang="en-US" smtClean="0"/>
              <a:pPr/>
              <a:t>8</a:t>
            </a:fld>
            <a:endParaRPr lang="en-US"/>
          </a:p>
        </p:txBody>
      </p:sp>
    </p:spTree>
    <p:extLst>
      <p:ext uri="{BB962C8B-B14F-4D97-AF65-F5344CB8AC3E}">
        <p14:creationId xmlns:p14="http://schemas.microsoft.com/office/powerpoint/2010/main" val="2039804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4338" y="696913"/>
            <a:ext cx="6181725" cy="3486150"/>
          </a:xfrm>
        </p:spPr>
      </p:sp>
      <p:sp>
        <p:nvSpPr>
          <p:cNvPr id="3" name="Notes Placeholder 2"/>
          <p:cNvSpPr>
            <a:spLocks noGrp="1"/>
          </p:cNvSpPr>
          <p:nvPr>
            <p:ph type="body" idx="1"/>
          </p:nvPr>
        </p:nvSpPr>
        <p:spPr/>
        <p:txBody>
          <a:bodyPr/>
          <a:lstStyle/>
          <a:p>
            <a:r>
              <a:rPr lang="en-US" dirty="0"/>
              <a:t>Prompting involves encouraging students to use their existing knowledge to make their own connections and find their own solutions. They can help students become “unstuck.”</a:t>
            </a:r>
          </a:p>
          <a:p>
            <a:r>
              <a:rPr lang="en-US" dirty="0"/>
              <a:t>For example, in mathematics if students are stuck on a problem, a prompt might be “remember when you solved the problem with directed numbers. Think about how you did that and make some connections to this problem.” </a:t>
            </a:r>
          </a:p>
        </p:txBody>
      </p:sp>
      <p:sp>
        <p:nvSpPr>
          <p:cNvPr id="4" name="Slide Number Placeholder 3"/>
          <p:cNvSpPr>
            <a:spLocks noGrp="1"/>
          </p:cNvSpPr>
          <p:nvPr>
            <p:ph type="sldNum" sz="quarter" idx="10"/>
          </p:nvPr>
        </p:nvSpPr>
        <p:spPr/>
        <p:txBody>
          <a:bodyPr/>
          <a:lstStyle/>
          <a:p>
            <a:fld id="{9F49DF96-E254-0742-AA5F-815B12B323BB}" type="slidenum">
              <a:rPr lang="en-US" smtClean="0"/>
              <a:pPr/>
              <a:t>9</a:t>
            </a:fld>
            <a:endParaRPr lang="en-US"/>
          </a:p>
        </p:txBody>
      </p:sp>
    </p:spTree>
    <p:extLst>
      <p:ext uri="{BB962C8B-B14F-4D97-AF65-F5344CB8AC3E}">
        <p14:creationId xmlns:p14="http://schemas.microsoft.com/office/powerpoint/2010/main" val="8112577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hyperlink" Target="http://creativecommons.org/licenses/by-nc-sa/4.0"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descr="I:\aOutsideOffice\Jenni Knaus ODE\Publishing Development ODE\1170823_ODE_HLogo TAG_2016-FINAL-RGB from Illustratorr.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12658" y="609600"/>
            <a:ext cx="4936524"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2138" y="2819400"/>
            <a:ext cx="10337562" cy="781050"/>
          </a:xfrm>
        </p:spPr>
        <p:txBody>
          <a:bodyPr/>
          <a:lstStyle>
            <a:lvl1pPr algn="ctr">
              <a:defRPr sz="4000">
                <a:latin typeface="Calibri" panose="020F0502020204030204" pitchFamily="34"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12138" y="3657600"/>
            <a:ext cx="10337562" cy="1752600"/>
          </a:xfrm>
        </p:spPr>
        <p:txBody>
          <a:bodyPr/>
          <a:lstStyle>
            <a:lvl1pPr marL="0" indent="0" algn="ctr">
              <a:buNone/>
              <a:defRPr sz="3000">
                <a:latin typeface="Calibri" panose="020F0502020204030204" pitchFamily="34" charset="0"/>
                <a:cs typeface="Times New Roman" panose="02020603050405020304" pitchFamily="18"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5" name="Rounded Rectangle 4"/>
          <p:cNvSpPr/>
          <p:nvPr userDrawn="1"/>
        </p:nvSpPr>
        <p:spPr>
          <a:xfrm>
            <a:off x="0" y="152400"/>
            <a:ext cx="304046" cy="6553200"/>
          </a:xfrm>
          <a:prstGeom prst="roundRect">
            <a:avLst/>
          </a:prstGeom>
          <a:solidFill>
            <a:srgbClr val="0070C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0" name="Picture 1" descr="cc_by_nc_sa-01ee261355" title="Creative commons 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96473" y="6294331"/>
            <a:ext cx="836126" cy="2952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p:cNvSpPr>
            <a:spLocks noChangeArrowheads="1"/>
          </p:cNvSpPr>
          <p:nvPr userDrawn="1"/>
        </p:nvSpPr>
        <p:spPr bwMode="auto">
          <a:xfrm>
            <a:off x="3232601" y="6417528"/>
            <a:ext cx="87772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971800" algn="ctr"/>
                <a:tab pos="5943600" algn="r"/>
              </a:tabLst>
              <a:defRPr>
                <a:solidFill>
                  <a:schemeClr val="tx1"/>
                </a:solidFill>
                <a:latin typeface="Arial" pitchFamily="34" charset="0"/>
                <a:cs typeface="Arial" pitchFamily="34" charset="0"/>
              </a:defRPr>
            </a:lvl1pPr>
            <a:lvl2pPr marL="457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2pPr>
            <a:lvl3pPr marL="914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3pPr>
            <a:lvl4pPr marL="1371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4pPr>
            <a:lvl5pPr marL="18288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5pPr>
            <a:lvl6pPr marL="22860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6pPr>
            <a:lvl7pPr marL="2743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7pPr>
            <a:lvl8pPr marL="3200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8pPr>
            <a:lvl9pPr marL="3657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971800" algn="ctr"/>
                <a:tab pos="5943600" algn="r"/>
              </a:tabLst>
            </a:pPr>
            <a:r>
              <a:rPr kumimoji="0" lang="en-US" altLang="zh-CN" sz="1100" b="0" i="0" u="none" strike="noStrike" cap="none" normalizeH="0" baseline="0" dirty="0" smtClean="0">
                <a:ln>
                  <a:noFill/>
                </a:ln>
                <a:solidFill>
                  <a:schemeClr val="tx1"/>
                </a:solidFill>
                <a:effectLst/>
                <a:latin typeface="Calibri" pitchFamily="34" charset="0"/>
                <a:ea typeface="DengXian"/>
                <a:cs typeface="Times New Roman" pitchFamily="18" charset="0"/>
              </a:rPr>
              <a:t>This content is offered by the Oregon Department of Education under a </a:t>
            </a:r>
            <a:r>
              <a:rPr kumimoji="0" lang="en-US" altLang="zh-CN" sz="900" b="1" i="0" u="none" strike="noStrike" cap="none" normalizeH="0" baseline="0" dirty="0" smtClean="0">
                <a:ln>
                  <a:noFill/>
                </a:ln>
                <a:solidFill>
                  <a:schemeClr val="tx1"/>
                </a:solidFill>
                <a:effectLst/>
                <a:latin typeface="Calibri" pitchFamily="34" charset="0"/>
                <a:ea typeface="DengXian"/>
                <a:cs typeface="Times New Roman" pitchFamily="18" charset="0"/>
                <a:hlinkClick r:id="rId4"/>
              </a:rPr>
              <a:t>Creative Commons Attribution Non-Commercial Share Alike 4.0 </a:t>
            </a:r>
            <a:r>
              <a:rPr kumimoji="0" lang="en-US" altLang="zh-CN" sz="900" b="0" i="0" u="none" strike="noStrike" cap="none" normalizeH="0" baseline="0" dirty="0" smtClean="0">
                <a:ln>
                  <a:noFill/>
                </a:ln>
                <a:solidFill>
                  <a:schemeClr val="tx1"/>
                </a:solidFill>
                <a:effectLst/>
                <a:latin typeface="Calibri" pitchFamily="34" charset="0"/>
                <a:ea typeface="DengXian"/>
                <a:cs typeface="Times New Roman" pitchFamily="18" charset="0"/>
                <a:hlinkClick r:id="rId4"/>
              </a:rPr>
              <a:t>license</a:t>
            </a:r>
            <a:endParaRPr kumimoji="0" lang="en-US" altLang="zh-CN" sz="20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817120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Shape 15"/>
        <p:cNvGrpSpPr/>
        <p:nvPr/>
      </p:nvGrpSpPr>
      <p:grpSpPr>
        <a:xfrm>
          <a:off x="0" y="0"/>
          <a:ext cx="0" cy="0"/>
          <a:chOff x="0" y="0"/>
          <a:chExt cx="0" cy="0"/>
        </a:xfrm>
      </p:grpSpPr>
      <p:sp>
        <p:nvSpPr>
          <p:cNvPr id="7" name="Rectangle 2"/>
          <p:cNvSpPr>
            <a:spLocks noGrp="1" noChangeArrowheads="1"/>
          </p:cNvSpPr>
          <p:nvPr>
            <p:ph type="title"/>
          </p:nvPr>
        </p:nvSpPr>
        <p:spPr bwMode="auto">
          <a:xfrm>
            <a:off x="532080" y="274638"/>
            <a:ext cx="805721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8" name="Rectangle 3"/>
          <p:cNvSpPr>
            <a:spLocks noGrp="1" noChangeArrowheads="1"/>
          </p:cNvSpPr>
          <p:nvPr>
            <p:ph idx="1"/>
          </p:nvPr>
        </p:nvSpPr>
        <p:spPr bwMode="auto">
          <a:xfrm>
            <a:off x="532080" y="1600200"/>
            <a:ext cx="8057218" cy="431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9" name="Rectangle 4"/>
          <p:cNvSpPr>
            <a:spLocks noGrp="1" noChangeArrowheads="1"/>
          </p:cNvSpPr>
          <p:nvPr>
            <p:ph type="dt" sz="half" idx="2"/>
          </p:nvPr>
        </p:nvSpPr>
        <p:spPr bwMode="auto">
          <a:xfrm>
            <a:off x="456069" y="6245225"/>
            <a:ext cx="212832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cs typeface="Arial" panose="020B0604020202020204" pitchFamily="34" charset="0"/>
              </a:defRPr>
            </a:lvl1pPr>
          </a:lstStyle>
          <a:p>
            <a:pPr>
              <a:defRPr/>
            </a:pPr>
            <a:endParaRPr lang="en-US" altLang="en-US"/>
          </a:p>
        </p:txBody>
      </p:sp>
      <p:sp>
        <p:nvSpPr>
          <p:cNvPr id="10" name="Rounded Rectangle 9"/>
          <p:cNvSpPr/>
          <p:nvPr userDrawn="1"/>
        </p:nvSpPr>
        <p:spPr>
          <a:xfrm>
            <a:off x="0" y="152400"/>
            <a:ext cx="228034" cy="1447800"/>
          </a:xfrm>
          <a:prstGeom prst="roundRect">
            <a:avLst/>
          </a:prstGeom>
          <a:solidFill>
            <a:srgbClr val="0070C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4439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Shape 15"/>
        <p:cNvGrpSpPr/>
        <p:nvPr/>
      </p:nvGrpSpPr>
      <p:grpSpPr>
        <a:xfrm>
          <a:off x="0" y="0"/>
          <a:ext cx="0" cy="0"/>
          <a:chOff x="0" y="0"/>
          <a:chExt cx="0" cy="0"/>
        </a:xfrm>
      </p:grpSpPr>
      <p:sp>
        <p:nvSpPr>
          <p:cNvPr id="7" name="Rectangle 2"/>
          <p:cNvSpPr>
            <a:spLocks noGrp="1" noChangeArrowheads="1"/>
          </p:cNvSpPr>
          <p:nvPr>
            <p:ph type="title"/>
          </p:nvPr>
        </p:nvSpPr>
        <p:spPr bwMode="auto">
          <a:xfrm>
            <a:off x="532080" y="274638"/>
            <a:ext cx="805721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8" name="Rectangle 3"/>
          <p:cNvSpPr>
            <a:spLocks noGrp="1" noChangeArrowheads="1"/>
          </p:cNvSpPr>
          <p:nvPr>
            <p:ph idx="1"/>
          </p:nvPr>
        </p:nvSpPr>
        <p:spPr bwMode="auto">
          <a:xfrm>
            <a:off x="532080" y="1600200"/>
            <a:ext cx="8057218" cy="431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9" name="Rectangle 4"/>
          <p:cNvSpPr>
            <a:spLocks noGrp="1" noChangeArrowheads="1"/>
          </p:cNvSpPr>
          <p:nvPr>
            <p:ph type="dt" sz="half" idx="2"/>
          </p:nvPr>
        </p:nvSpPr>
        <p:spPr bwMode="auto">
          <a:xfrm>
            <a:off x="456069" y="6245225"/>
            <a:ext cx="212832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cs typeface="Arial" panose="020B0604020202020204" pitchFamily="34" charset="0"/>
              </a:defRPr>
            </a:lvl1pPr>
          </a:lstStyle>
          <a:p>
            <a:pPr>
              <a:defRPr/>
            </a:pPr>
            <a:endParaRPr lang="en-US" altLang="en-US"/>
          </a:p>
        </p:txBody>
      </p:sp>
      <p:sp>
        <p:nvSpPr>
          <p:cNvPr id="10" name="Rounded Rectangle 9"/>
          <p:cNvSpPr/>
          <p:nvPr userDrawn="1"/>
        </p:nvSpPr>
        <p:spPr>
          <a:xfrm>
            <a:off x="0" y="152400"/>
            <a:ext cx="228034" cy="1447800"/>
          </a:xfrm>
          <a:prstGeom prst="roundRect">
            <a:avLst/>
          </a:prstGeom>
          <a:solidFill>
            <a:srgbClr val="0070C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4439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Shape 15"/>
        <p:cNvGrpSpPr/>
        <p:nvPr/>
      </p:nvGrpSpPr>
      <p:grpSpPr>
        <a:xfrm>
          <a:off x="0" y="0"/>
          <a:ext cx="0" cy="0"/>
          <a:chOff x="0" y="0"/>
          <a:chExt cx="0" cy="0"/>
        </a:xfrm>
      </p:grpSpPr>
      <p:sp>
        <p:nvSpPr>
          <p:cNvPr id="7" name="Rectangle 2"/>
          <p:cNvSpPr>
            <a:spLocks noGrp="1" noChangeArrowheads="1"/>
          </p:cNvSpPr>
          <p:nvPr>
            <p:ph type="title"/>
          </p:nvPr>
        </p:nvSpPr>
        <p:spPr bwMode="auto">
          <a:xfrm>
            <a:off x="532080" y="274638"/>
            <a:ext cx="805721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8" name="Rectangle 3"/>
          <p:cNvSpPr>
            <a:spLocks noGrp="1" noChangeArrowheads="1"/>
          </p:cNvSpPr>
          <p:nvPr>
            <p:ph idx="1"/>
          </p:nvPr>
        </p:nvSpPr>
        <p:spPr bwMode="auto">
          <a:xfrm>
            <a:off x="532080" y="1600200"/>
            <a:ext cx="8057218" cy="431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9" name="Rectangle 4"/>
          <p:cNvSpPr>
            <a:spLocks noGrp="1" noChangeArrowheads="1"/>
          </p:cNvSpPr>
          <p:nvPr>
            <p:ph type="dt" sz="half" idx="2"/>
          </p:nvPr>
        </p:nvSpPr>
        <p:spPr bwMode="auto">
          <a:xfrm>
            <a:off x="456069" y="6245225"/>
            <a:ext cx="212832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cs typeface="Arial" panose="020B0604020202020204" pitchFamily="34" charset="0"/>
              </a:defRPr>
            </a:lvl1pPr>
          </a:lstStyle>
          <a:p>
            <a:pPr>
              <a:defRPr/>
            </a:pPr>
            <a:endParaRPr lang="en-US" altLang="en-US"/>
          </a:p>
        </p:txBody>
      </p:sp>
      <p:sp>
        <p:nvSpPr>
          <p:cNvPr id="10" name="Rounded Rectangle 9"/>
          <p:cNvSpPr/>
          <p:nvPr userDrawn="1"/>
        </p:nvSpPr>
        <p:spPr>
          <a:xfrm>
            <a:off x="0" y="152400"/>
            <a:ext cx="228034" cy="1447800"/>
          </a:xfrm>
          <a:prstGeom prst="roundRect">
            <a:avLst/>
          </a:prstGeom>
          <a:solidFill>
            <a:srgbClr val="0070C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4439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5" descr="I:\aOutsideOffice\Jenni Knaus ODE\Publishing Development ODE\1170823_ODE_HLogo TAG_2016-FINAL-RGB from Illustratorr.jpg"/>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24299"/>
          <a:stretch/>
        </p:blipFill>
        <p:spPr bwMode="auto">
          <a:xfrm>
            <a:off x="4662038" y="6136460"/>
            <a:ext cx="2533716" cy="645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sz="4000">
                <a:latin typeface="Calibri" panose="020F050202020403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709441" y="1600202"/>
            <a:ext cx="10742957" cy="4267199"/>
          </a:xfrm>
        </p:spPr>
        <p:txBody>
          <a:bodyPr/>
          <a:lstStyle>
            <a:lvl1pPr>
              <a:defRPr>
                <a:latin typeface="Calibri" panose="020F0502020204030204" pitchFamily="34" charset="0"/>
                <a:cs typeface="Arial" panose="020B0604020202020204" pitchFamily="34" charset="0"/>
              </a:defRPr>
            </a:lvl1pPr>
            <a:lvl2pPr>
              <a:defRPr>
                <a:latin typeface="Calibri" panose="020F0502020204030204" pitchFamily="34" charset="0"/>
                <a:cs typeface="Arial" panose="020B0604020202020204" pitchFamily="34" charset="0"/>
              </a:defRPr>
            </a:lvl2pPr>
            <a:lvl3pPr>
              <a:defRPr>
                <a:latin typeface="Calibri" panose="020F0502020204030204" pitchFamily="34" charset="0"/>
                <a:cs typeface="Arial" panose="020B0604020202020204" pitchFamily="34" charset="0"/>
              </a:defRPr>
            </a:lvl3pPr>
            <a:lvl4pPr>
              <a:defRPr>
                <a:latin typeface="Calibri" panose="020F0502020204030204" pitchFamily="34" charset="0"/>
                <a:cs typeface="Arial" panose="020B0604020202020204" pitchFamily="34" charset="0"/>
              </a:defRPr>
            </a:lvl4pPr>
            <a:lvl5pPr marL="2057400" indent="-228600">
              <a:buFont typeface="Arial" panose="020B0604020202020204" pitchFamily="34" charset="0"/>
              <a:buChar char="•"/>
              <a:defRPr>
                <a:latin typeface="Calibri" panose="020F050202020403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91028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5" descr="I:\aOutsideOffice\Jenni Knaus ODE\Publishing Development ODE\1170823_ODE_HLogo TAG_2016-FINAL-RGB from Illustratorr.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12658" y="609600"/>
            <a:ext cx="4936524"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28322" y="2895601"/>
            <a:ext cx="9169942" cy="1362075"/>
          </a:xfrm>
        </p:spPr>
        <p:txBody>
          <a:bodyPr anchor="ctr"/>
          <a:lstStyle>
            <a:lvl1pPr algn="l">
              <a:defRPr sz="4000" b="0" cap="all">
                <a:latin typeface="Calibri" panose="020F050202020403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128322" y="4419601"/>
            <a:ext cx="9169942" cy="1500187"/>
          </a:xfrm>
        </p:spPr>
        <p:txBody>
          <a:bodyPr anchor="t"/>
          <a:lstStyle>
            <a:lvl1pPr marL="0" indent="0">
              <a:buNone/>
              <a:defRPr sz="2000">
                <a:latin typeface="Calibri" panose="020F050202020403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3758283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5" descr="I:\aOutsideOffice\Jenni Knaus ODE\Publishing Development ODE\1170823_ODE_HLogo TAG_2016-FINAL-RGB from Illustratorr.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2038" y="5853114"/>
            <a:ext cx="2533716"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10789" y="274638"/>
            <a:ext cx="10438911"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10789" y="1599971"/>
            <a:ext cx="4966084" cy="42531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79570" y="1600201"/>
            <a:ext cx="5270130" cy="42531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1658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5" descr="I:\aOutsideOffice\Jenni Knaus ODE\Publishing Development ODE\1170823_ODE_HLogo TAG_2016-FINAL-RGB from Illustratorr.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2038" y="5853114"/>
            <a:ext cx="2533716"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sz="4000">
                <a:latin typeface="Calibri" panose="020F050202020403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72567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712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Shape 27"/>
        <p:cNvGrpSpPr/>
        <p:nvPr/>
      </p:nvGrpSpPr>
      <p:grpSpPr>
        <a:xfrm>
          <a:off x="0" y="0"/>
          <a:ext cx="0" cy="0"/>
          <a:chOff x="0" y="0"/>
          <a:chExt cx="0" cy="0"/>
        </a:xfrm>
      </p:grpSpPr>
      <p:pic>
        <p:nvPicPr>
          <p:cNvPr id="6" name="Picture 5" descr="I:\aOutsideOffice\Jenni Knaus ODE\Publishing Development ODE\1170823_ODE_HLogo TAG_2016-FINAL-RGB from Illustratorr.jpg"/>
          <p:cNvPicPr>
            <a:picLocks noChangeAspect="1" noChangeArrowheads="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24299"/>
          <a:stretch/>
        </p:blipFill>
        <p:spPr bwMode="auto">
          <a:xfrm>
            <a:off x="3496529" y="6136461"/>
            <a:ext cx="1900287" cy="645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532080" y="274638"/>
            <a:ext cx="8057218" cy="1143000"/>
          </a:xfrm>
          <a:prstGeom prst="rect">
            <a:avLst/>
          </a:prstGeom>
        </p:spPr>
        <p:txBody>
          <a:bodyPr/>
          <a:lstStyle>
            <a:lvl1pPr>
              <a:defRPr sz="4000">
                <a:latin typeface="Calibri" panose="020F0502020204030204" pitchFamily="34" charset="0"/>
                <a:cs typeface="Arial" panose="020B0604020202020204" pitchFamily="34" charset="0"/>
              </a:defRPr>
            </a:lvl1pPr>
          </a:lstStyle>
          <a:p>
            <a:r>
              <a:rPr lang="en-US" dirty="0" smtClean="0"/>
              <a:t>Click to edit Master title style</a:t>
            </a:r>
            <a:endParaRPr lang="en-US" dirty="0"/>
          </a:p>
        </p:txBody>
      </p:sp>
      <p:sp>
        <p:nvSpPr>
          <p:cNvPr id="8" name="Content Placeholder 2"/>
          <p:cNvSpPr>
            <a:spLocks noGrp="1"/>
          </p:cNvSpPr>
          <p:nvPr>
            <p:ph idx="1"/>
          </p:nvPr>
        </p:nvSpPr>
        <p:spPr>
          <a:xfrm>
            <a:off x="532080" y="1600203"/>
            <a:ext cx="8057218" cy="4267199"/>
          </a:xfrm>
          <a:prstGeom prst="rect">
            <a:avLst/>
          </a:prstGeom>
        </p:spPr>
        <p:txBody>
          <a:bodyPr/>
          <a:lstStyle>
            <a:lvl1pPr>
              <a:defRPr>
                <a:latin typeface="Calibri" panose="020F0502020204030204" pitchFamily="34" charset="0"/>
                <a:cs typeface="Arial" panose="020B0604020202020204" pitchFamily="34" charset="0"/>
              </a:defRPr>
            </a:lvl1pPr>
            <a:lvl2pPr>
              <a:defRPr>
                <a:latin typeface="Calibri" panose="020F0502020204030204" pitchFamily="34" charset="0"/>
                <a:cs typeface="Arial" panose="020B0604020202020204" pitchFamily="34" charset="0"/>
              </a:defRPr>
            </a:lvl2pPr>
            <a:lvl3pPr>
              <a:defRPr>
                <a:latin typeface="Calibri" panose="020F0502020204030204" pitchFamily="34" charset="0"/>
                <a:cs typeface="Arial" panose="020B0604020202020204" pitchFamily="34" charset="0"/>
              </a:defRPr>
            </a:lvl3pPr>
            <a:lvl4pPr>
              <a:defRPr>
                <a:latin typeface="Calibri" panose="020F0502020204030204" pitchFamily="34" charset="0"/>
                <a:cs typeface="Arial" panose="020B0604020202020204" pitchFamily="34" charset="0"/>
              </a:defRPr>
            </a:lvl4pPr>
            <a:lvl5pPr marL="2057400" indent="-228600">
              <a:buFont typeface="Arial" panose="020B0604020202020204" pitchFamily="34" charset="0"/>
              <a:buChar char="•"/>
              <a:defRPr>
                <a:latin typeface="Calibri" panose="020F050202020403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3"/>
          <p:cNvSpPr>
            <a:spLocks noGrp="1"/>
          </p:cNvSpPr>
          <p:nvPr>
            <p:ph type="dt" sz="half" idx="10"/>
          </p:nvPr>
        </p:nvSpPr>
        <p:spPr>
          <a:xfrm>
            <a:off x="456069" y="6245225"/>
            <a:ext cx="2128322" cy="476250"/>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endParaRPr lang="en-US" altLang="en-US" dirty="0"/>
          </a:p>
        </p:txBody>
      </p:sp>
      <p:sp>
        <p:nvSpPr>
          <p:cNvPr id="10" name="TextBox 9"/>
          <p:cNvSpPr txBox="1"/>
          <p:nvPr userDrawn="1"/>
        </p:nvSpPr>
        <p:spPr>
          <a:xfrm>
            <a:off x="8437275" y="6254819"/>
            <a:ext cx="532080" cy="408623"/>
          </a:xfrm>
          <a:prstGeom prst="roundRect">
            <a:avLst/>
          </a:prstGeom>
          <a:noFill/>
          <a:ln>
            <a:solidFill>
              <a:schemeClr val="tx1"/>
            </a:solidFill>
          </a:ln>
        </p:spPr>
        <p:style>
          <a:lnRef idx="0">
            <a:schemeClr val="accent6"/>
          </a:lnRef>
          <a:fillRef idx="3">
            <a:schemeClr val="accent6"/>
          </a:fillRef>
          <a:effectRef idx="3">
            <a:schemeClr val="accent6"/>
          </a:effectRef>
          <a:fontRef idx="minor">
            <a:schemeClr val="lt1"/>
          </a:fontRef>
        </p:style>
        <p:txBody>
          <a:bodyPr wrap="square" rtlCol="0" anchor="ctr">
            <a:spAutoFit/>
          </a:bodyPr>
          <a:lstStyle/>
          <a:p>
            <a:pPr algn="ctr"/>
            <a:fld id="{425690FC-6E47-4B61-AE14-EDE258B0793C}" type="slidenum">
              <a:rPr lang="en-US" smtClean="0">
                <a:solidFill>
                  <a:schemeClr val="tx1"/>
                </a:solidFill>
              </a:rPr>
              <a:pPr algn="ctr"/>
              <a:t>‹#›</a:t>
            </a:fld>
            <a:endParaRPr lang="en-US" dirty="0">
              <a:solidFill>
                <a:schemeClr val="tx1"/>
              </a:solidFill>
            </a:endParaRPr>
          </a:p>
        </p:txBody>
      </p:sp>
    </p:spTree>
    <p:extLst>
      <p:ext uri="{BB962C8B-B14F-4D97-AF65-F5344CB8AC3E}">
        <p14:creationId xmlns:p14="http://schemas.microsoft.com/office/powerpoint/2010/main" val="217695657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Shape 27"/>
        <p:cNvGrpSpPr/>
        <p:nvPr/>
      </p:nvGrpSpPr>
      <p:grpSpPr>
        <a:xfrm>
          <a:off x="0" y="0"/>
          <a:ext cx="0" cy="0"/>
          <a:chOff x="0" y="0"/>
          <a:chExt cx="0" cy="0"/>
        </a:xfrm>
      </p:grpSpPr>
      <p:pic>
        <p:nvPicPr>
          <p:cNvPr id="6" name="Picture 5" descr="I:\aOutsideOffice\Jenni Knaus ODE\Publishing Development ODE\1170823_ODE_HLogo TAG_2016-FINAL-RGB from Illustratorr.jpg"/>
          <p:cNvPicPr>
            <a:picLocks noChangeAspect="1" noChangeArrowheads="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24299"/>
          <a:stretch/>
        </p:blipFill>
        <p:spPr bwMode="auto">
          <a:xfrm>
            <a:off x="3496529" y="6136461"/>
            <a:ext cx="1900287" cy="645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532080" y="274638"/>
            <a:ext cx="8057218" cy="1143000"/>
          </a:xfrm>
          <a:prstGeom prst="rect">
            <a:avLst/>
          </a:prstGeom>
        </p:spPr>
        <p:txBody>
          <a:bodyPr/>
          <a:lstStyle>
            <a:lvl1pPr>
              <a:defRPr sz="4000">
                <a:latin typeface="Calibri" panose="020F0502020204030204" pitchFamily="34" charset="0"/>
                <a:cs typeface="Arial" panose="020B0604020202020204" pitchFamily="34" charset="0"/>
              </a:defRPr>
            </a:lvl1pPr>
          </a:lstStyle>
          <a:p>
            <a:r>
              <a:rPr lang="en-US" dirty="0" smtClean="0"/>
              <a:t>Click to edit Master title style</a:t>
            </a:r>
            <a:endParaRPr lang="en-US" dirty="0"/>
          </a:p>
        </p:txBody>
      </p:sp>
      <p:sp>
        <p:nvSpPr>
          <p:cNvPr id="8" name="Content Placeholder 2"/>
          <p:cNvSpPr>
            <a:spLocks noGrp="1"/>
          </p:cNvSpPr>
          <p:nvPr>
            <p:ph idx="1"/>
          </p:nvPr>
        </p:nvSpPr>
        <p:spPr>
          <a:xfrm>
            <a:off x="532080" y="1600203"/>
            <a:ext cx="8057218" cy="4267199"/>
          </a:xfrm>
          <a:prstGeom prst="rect">
            <a:avLst/>
          </a:prstGeom>
        </p:spPr>
        <p:txBody>
          <a:bodyPr/>
          <a:lstStyle>
            <a:lvl1pPr>
              <a:defRPr>
                <a:latin typeface="Calibri" panose="020F0502020204030204" pitchFamily="34" charset="0"/>
                <a:cs typeface="Arial" panose="020B0604020202020204" pitchFamily="34" charset="0"/>
              </a:defRPr>
            </a:lvl1pPr>
            <a:lvl2pPr>
              <a:defRPr>
                <a:latin typeface="Calibri" panose="020F0502020204030204" pitchFamily="34" charset="0"/>
                <a:cs typeface="Arial" panose="020B0604020202020204" pitchFamily="34" charset="0"/>
              </a:defRPr>
            </a:lvl2pPr>
            <a:lvl3pPr>
              <a:defRPr>
                <a:latin typeface="Calibri" panose="020F0502020204030204" pitchFamily="34" charset="0"/>
                <a:cs typeface="Arial" panose="020B0604020202020204" pitchFamily="34" charset="0"/>
              </a:defRPr>
            </a:lvl3pPr>
            <a:lvl4pPr>
              <a:defRPr>
                <a:latin typeface="Calibri" panose="020F0502020204030204" pitchFamily="34" charset="0"/>
                <a:cs typeface="Arial" panose="020B0604020202020204" pitchFamily="34" charset="0"/>
              </a:defRPr>
            </a:lvl4pPr>
            <a:lvl5pPr marL="2057400" indent="-228600">
              <a:buFont typeface="Arial" panose="020B0604020202020204" pitchFamily="34" charset="0"/>
              <a:buChar char="•"/>
              <a:defRPr>
                <a:latin typeface="Calibri" panose="020F050202020403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3"/>
          <p:cNvSpPr>
            <a:spLocks noGrp="1"/>
          </p:cNvSpPr>
          <p:nvPr>
            <p:ph type="dt" sz="half" idx="10"/>
          </p:nvPr>
        </p:nvSpPr>
        <p:spPr>
          <a:xfrm>
            <a:off x="456069" y="6245225"/>
            <a:ext cx="2128322" cy="476250"/>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10" name="TextBox 9"/>
          <p:cNvSpPr txBox="1"/>
          <p:nvPr userDrawn="1"/>
        </p:nvSpPr>
        <p:spPr>
          <a:xfrm>
            <a:off x="8437275" y="6254819"/>
            <a:ext cx="532080" cy="408623"/>
          </a:xfrm>
          <a:prstGeom prst="roundRect">
            <a:avLst/>
          </a:prstGeom>
          <a:noFill/>
          <a:ln>
            <a:solidFill>
              <a:schemeClr val="tx1"/>
            </a:solidFill>
          </a:ln>
        </p:spPr>
        <p:style>
          <a:lnRef idx="0">
            <a:schemeClr val="accent6"/>
          </a:lnRef>
          <a:fillRef idx="3">
            <a:schemeClr val="accent6"/>
          </a:fillRef>
          <a:effectRef idx="3">
            <a:schemeClr val="accent6"/>
          </a:effectRef>
          <a:fontRef idx="minor">
            <a:schemeClr val="lt1"/>
          </a:fontRef>
        </p:style>
        <p:txBody>
          <a:bodyPr wrap="square" rtlCol="0" anchor="ctr">
            <a:spAutoFit/>
          </a:bodyPr>
          <a:lstStyle/>
          <a:p>
            <a:pPr algn="ctr"/>
            <a:fld id="{425690FC-6E47-4B61-AE14-EDE258B0793C}" type="slidenum">
              <a:rPr lang="en-US" smtClean="0">
                <a:solidFill>
                  <a:schemeClr val="tx1"/>
                </a:solidFill>
              </a:rPr>
              <a:pPr algn="ctr"/>
              <a:t>‹#›</a:t>
            </a:fld>
            <a:endParaRPr lang="en-US" dirty="0">
              <a:solidFill>
                <a:schemeClr val="tx1"/>
              </a:solidFill>
            </a:endParaRPr>
          </a:p>
        </p:txBody>
      </p:sp>
    </p:spTree>
    <p:extLst>
      <p:ext uri="{BB962C8B-B14F-4D97-AF65-F5344CB8AC3E}">
        <p14:creationId xmlns:p14="http://schemas.microsoft.com/office/powerpoint/2010/main" val="2176956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Shape 27"/>
        <p:cNvGrpSpPr/>
        <p:nvPr/>
      </p:nvGrpSpPr>
      <p:grpSpPr>
        <a:xfrm>
          <a:off x="0" y="0"/>
          <a:ext cx="0" cy="0"/>
          <a:chOff x="0" y="0"/>
          <a:chExt cx="0" cy="0"/>
        </a:xfrm>
      </p:grpSpPr>
      <p:pic>
        <p:nvPicPr>
          <p:cNvPr id="6" name="Picture 5" descr="I:\aOutsideOffice\Jenni Knaus ODE\Publishing Development ODE\1170823_ODE_HLogo TAG_2016-FINAL-RGB from Illustratorr.jpg"/>
          <p:cNvPicPr>
            <a:picLocks noChangeAspect="1" noChangeArrowheads="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24299"/>
          <a:stretch/>
        </p:blipFill>
        <p:spPr bwMode="auto">
          <a:xfrm>
            <a:off x="3496529" y="6136461"/>
            <a:ext cx="1900287" cy="645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532080" y="274638"/>
            <a:ext cx="8057218" cy="1143000"/>
          </a:xfrm>
          <a:prstGeom prst="rect">
            <a:avLst/>
          </a:prstGeom>
        </p:spPr>
        <p:txBody>
          <a:bodyPr/>
          <a:lstStyle>
            <a:lvl1pPr>
              <a:defRPr sz="4000">
                <a:latin typeface="Calibri" panose="020F0502020204030204" pitchFamily="34" charset="0"/>
                <a:cs typeface="Arial" panose="020B0604020202020204" pitchFamily="34" charset="0"/>
              </a:defRPr>
            </a:lvl1pPr>
          </a:lstStyle>
          <a:p>
            <a:r>
              <a:rPr lang="en-US" dirty="0" smtClean="0"/>
              <a:t>Click to edit Master title style</a:t>
            </a:r>
            <a:endParaRPr lang="en-US" dirty="0"/>
          </a:p>
        </p:txBody>
      </p:sp>
      <p:sp>
        <p:nvSpPr>
          <p:cNvPr id="8" name="Content Placeholder 2"/>
          <p:cNvSpPr>
            <a:spLocks noGrp="1"/>
          </p:cNvSpPr>
          <p:nvPr>
            <p:ph idx="1"/>
          </p:nvPr>
        </p:nvSpPr>
        <p:spPr>
          <a:xfrm>
            <a:off x="532080" y="1600203"/>
            <a:ext cx="8057218" cy="4267199"/>
          </a:xfrm>
          <a:prstGeom prst="rect">
            <a:avLst/>
          </a:prstGeom>
        </p:spPr>
        <p:txBody>
          <a:bodyPr/>
          <a:lstStyle>
            <a:lvl1pPr>
              <a:defRPr>
                <a:latin typeface="Calibri" panose="020F0502020204030204" pitchFamily="34" charset="0"/>
                <a:cs typeface="Arial" panose="020B0604020202020204" pitchFamily="34" charset="0"/>
              </a:defRPr>
            </a:lvl1pPr>
            <a:lvl2pPr>
              <a:defRPr>
                <a:latin typeface="Calibri" panose="020F0502020204030204" pitchFamily="34" charset="0"/>
                <a:cs typeface="Arial" panose="020B0604020202020204" pitchFamily="34" charset="0"/>
              </a:defRPr>
            </a:lvl2pPr>
            <a:lvl3pPr>
              <a:defRPr>
                <a:latin typeface="Calibri" panose="020F0502020204030204" pitchFamily="34" charset="0"/>
                <a:cs typeface="Arial" panose="020B0604020202020204" pitchFamily="34" charset="0"/>
              </a:defRPr>
            </a:lvl3pPr>
            <a:lvl4pPr>
              <a:defRPr>
                <a:latin typeface="Calibri" panose="020F0502020204030204" pitchFamily="34" charset="0"/>
                <a:cs typeface="Arial" panose="020B0604020202020204" pitchFamily="34" charset="0"/>
              </a:defRPr>
            </a:lvl4pPr>
            <a:lvl5pPr marL="2057400" indent="-228600">
              <a:buFont typeface="Arial" panose="020B0604020202020204" pitchFamily="34" charset="0"/>
              <a:buChar char="•"/>
              <a:defRPr>
                <a:latin typeface="Calibri" panose="020F050202020403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3"/>
          <p:cNvSpPr>
            <a:spLocks noGrp="1"/>
          </p:cNvSpPr>
          <p:nvPr>
            <p:ph type="dt" sz="half" idx="10"/>
          </p:nvPr>
        </p:nvSpPr>
        <p:spPr>
          <a:xfrm>
            <a:off x="456069" y="6245225"/>
            <a:ext cx="2128322" cy="476250"/>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10" name="TextBox 9"/>
          <p:cNvSpPr txBox="1"/>
          <p:nvPr userDrawn="1"/>
        </p:nvSpPr>
        <p:spPr>
          <a:xfrm>
            <a:off x="8437275" y="6254819"/>
            <a:ext cx="532080" cy="408623"/>
          </a:xfrm>
          <a:prstGeom prst="roundRect">
            <a:avLst/>
          </a:prstGeom>
          <a:noFill/>
          <a:ln>
            <a:solidFill>
              <a:schemeClr val="tx1"/>
            </a:solidFill>
          </a:ln>
        </p:spPr>
        <p:style>
          <a:lnRef idx="0">
            <a:schemeClr val="accent6"/>
          </a:lnRef>
          <a:fillRef idx="3">
            <a:schemeClr val="accent6"/>
          </a:fillRef>
          <a:effectRef idx="3">
            <a:schemeClr val="accent6"/>
          </a:effectRef>
          <a:fontRef idx="minor">
            <a:schemeClr val="lt1"/>
          </a:fontRef>
        </p:style>
        <p:txBody>
          <a:bodyPr wrap="square" rtlCol="0" anchor="ctr">
            <a:spAutoFit/>
          </a:bodyPr>
          <a:lstStyle/>
          <a:p>
            <a:pPr algn="ctr"/>
            <a:fld id="{425690FC-6E47-4B61-AE14-EDE258B0793C}" type="slidenum">
              <a:rPr lang="en-US" smtClean="0">
                <a:solidFill>
                  <a:schemeClr val="tx1"/>
                </a:solidFill>
              </a:rPr>
              <a:pPr algn="ctr"/>
              <a:t>‹#›</a:t>
            </a:fld>
            <a:endParaRPr lang="en-US" dirty="0">
              <a:solidFill>
                <a:schemeClr val="tx1"/>
              </a:solidFill>
            </a:endParaRPr>
          </a:p>
        </p:txBody>
      </p:sp>
    </p:spTree>
    <p:extLst>
      <p:ext uri="{BB962C8B-B14F-4D97-AF65-F5344CB8AC3E}">
        <p14:creationId xmlns:p14="http://schemas.microsoft.com/office/powerpoint/2010/main" val="21769565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09441" y="274638"/>
            <a:ext cx="1074295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709441" y="1600200"/>
            <a:ext cx="10742957" cy="431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3" name="Rounded Rectangle 2"/>
          <p:cNvSpPr/>
          <p:nvPr userDrawn="1"/>
        </p:nvSpPr>
        <p:spPr>
          <a:xfrm>
            <a:off x="0" y="152400"/>
            <a:ext cx="304046" cy="1447800"/>
          </a:xfrm>
          <a:prstGeom prst="roundRect">
            <a:avLst/>
          </a:prstGeom>
          <a:solidFill>
            <a:srgbClr val="0070C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2" r:id="rId5"/>
    <p:sldLayoutId id="2147483813" r:id="rId6"/>
    <p:sldLayoutId id="2147483815" r:id="rId7"/>
    <p:sldLayoutId id="2147483816" r:id="rId8"/>
    <p:sldLayoutId id="2147483817" r:id="rId9"/>
    <p:sldLayoutId id="2147483818" r:id="rId10"/>
    <p:sldLayoutId id="2147483819" r:id="rId11"/>
    <p:sldLayoutId id="2147483820" r:id="rId12"/>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Times New Roman" panose="02020603050405020304" pitchFamily="18" charset="0"/>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cs typeface="Times New Roman" panose="02020603050405020304" pitchFamily="18"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cs typeface="Times New Roman" panose="02020603050405020304" pitchFamily="18"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cs typeface="Times New Roman" panose="02020603050405020304" pitchFamily="18"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cs typeface="Times New Roman" panose="0202060305040502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www.oregon.gov/ode/educator-resources/assessment/Documents/quick-guide_to_deliberate_acts_teaching.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oregon.gov/ode/educator-resources/assessment/Documents/graphic_organizer_planning_elicit_use_evidence.pdf" TargetMode="External"/><Relationship Id="rId4" Type="http://schemas.openxmlformats.org/officeDocument/2006/relationships/hyperlink" Target="https://www.oregon.gov/ode/educator-resources/assessment/Documents/six_insights_about_feedback.pdf"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000" b="1" dirty="0" smtClean="0"/>
              <a:t>Module 3 Presentation</a:t>
            </a:r>
            <a:endParaRPr lang="en-US" sz="6000" b="1" dirty="0"/>
          </a:p>
        </p:txBody>
      </p:sp>
      <p:sp>
        <p:nvSpPr>
          <p:cNvPr id="3" name="Subtitle 2"/>
          <p:cNvSpPr>
            <a:spLocks noGrp="1"/>
          </p:cNvSpPr>
          <p:nvPr>
            <p:ph type="subTitle" idx="1"/>
          </p:nvPr>
        </p:nvSpPr>
        <p:spPr>
          <a:xfrm>
            <a:off x="1966119" y="3657600"/>
            <a:ext cx="8513287" cy="1752600"/>
          </a:xfrm>
        </p:spPr>
        <p:txBody>
          <a:bodyPr/>
          <a:lstStyle/>
          <a:p>
            <a:r>
              <a:rPr lang="en-US" sz="3600" dirty="0" smtClean="0">
                <a:solidFill>
                  <a:schemeClr val="tx1"/>
                </a:solidFill>
              </a:rPr>
              <a:t>Margaret Heritage</a:t>
            </a:r>
            <a:endParaRPr lang="en-US" sz="3600" dirty="0">
              <a:solidFill>
                <a:schemeClr val="tx1"/>
              </a:solidFill>
            </a:endParaRPr>
          </a:p>
        </p:txBody>
      </p:sp>
      <p:pic>
        <p:nvPicPr>
          <p:cNvPr id="5"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5475" y="5892800"/>
            <a:ext cx="812800" cy="812800"/>
          </a:xfrm>
          <a:prstGeom prst="rect">
            <a:avLst/>
          </a:prstGeom>
        </p:spPr>
      </p:pic>
    </p:spTree>
    <p:extLst>
      <p:ext uri="{BB962C8B-B14F-4D97-AF65-F5344CB8AC3E}">
        <p14:creationId xmlns:p14="http://schemas.microsoft.com/office/powerpoint/2010/main" val="967097726"/>
      </p:ext>
    </p:extLst>
  </p:cSld>
  <p:clrMapOvr>
    <a:masterClrMapping/>
  </p:clrMapOvr>
  <mc:AlternateContent xmlns:mc="http://schemas.openxmlformats.org/markup-compatibility/2006" xmlns:p14="http://schemas.microsoft.com/office/powerpoint/2010/main">
    <mc:Choice Requires="p14">
      <p:transition spd="slow" p14:dur="2000" advTm="18284"/>
    </mc:Choice>
    <mc:Fallback xmlns="">
      <p:transition spd="slow" advTm="18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Effective Questioning</a:t>
            </a:r>
            <a:endParaRPr lang="en-US" b="1" dirty="0"/>
          </a:p>
        </p:txBody>
      </p:sp>
      <p:sp>
        <p:nvSpPr>
          <p:cNvPr id="3" name="Content Placeholder 2"/>
          <p:cNvSpPr>
            <a:spLocks noGrp="1"/>
          </p:cNvSpPr>
          <p:nvPr>
            <p:ph idx="1"/>
          </p:nvPr>
        </p:nvSpPr>
        <p:spPr>
          <a:xfrm>
            <a:off x="608092" y="1143260"/>
            <a:ext cx="10945654" cy="5575258"/>
          </a:xfrm>
        </p:spPr>
        <p:txBody>
          <a:bodyPr/>
          <a:lstStyle/>
          <a:p>
            <a:pPr>
              <a:spcBef>
                <a:spcPts val="0"/>
              </a:spcBef>
            </a:pPr>
            <a:r>
              <a:rPr lang="en-US" sz="3100" dirty="0" smtClean="0"/>
              <a:t>Directed towards helping students to meet a learning goal; </a:t>
            </a:r>
          </a:p>
          <a:p>
            <a:pPr>
              <a:spcBef>
                <a:spcPts val="0"/>
              </a:spcBef>
            </a:pPr>
            <a:r>
              <a:rPr lang="en-US" sz="3100" dirty="0" smtClean="0"/>
              <a:t>Centered on students’ thinking;</a:t>
            </a:r>
          </a:p>
          <a:p>
            <a:pPr>
              <a:spcBef>
                <a:spcPts val="0"/>
              </a:spcBef>
            </a:pPr>
            <a:r>
              <a:rPr lang="en-US" sz="3100" dirty="0" smtClean="0"/>
              <a:t>Adequate wait time for students to think through their ideas; </a:t>
            </a:r>
          </a:p>
          <a:p>
            <a:pPr>
              <a:spcBef>
                <a:spcPts val="0"/>
              </a:spcBef>
            </a:pPr>
            <a:r>
              <a:rPr lang="en-US" sz="3100" dirty="0" smtClean="0"/>
              <a:t>Students’ ideas are valued and not transformed by evaluative comments that suggest the responses were inadequate;</a:t>
            </a:r>
          </a:p>
          <a:p>
            <a:pPr>
              <a:spcBef>
                <a:spcPts val="0"/>
              </a:spcBef>
            </a:pPr>
            <a:r>
              <a:rPr lang="en-US" sz="3100" dirty="0" smtClean="0"/>
              <a:t>Appropriate follow-up questions are used to extend students’ thinking </a:t>
            </a:r>
            <a:endParaRPr lang="en-US" sz="3100"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47346" y="5892800"/>
            <a:ext cx="812800" cy="812800"/>
          </a:xfrm>
          <a:prstGeom prst="rect">
            <a:avLst/>
          </a:prstGeom>
        </p:spPr>
      </p:pic>
    </p:spTree>
    <p:extLst>
      <p:ext uri="{BB962C8B-B14F-4D97-AF65-F5344CB8AC3E}">
        <p14:creationId xmlns:p14="http://schemas.microsoft.com/office/powerpoint/2010/main" val="1009607433"/>
      </p:ext>
    </p:extLst>
  </p:cSld>
  <p:clrMapOvr>
    <a:masterClrMapping/>
  </p:clrMapOvr>
  <mc:AlternateContent xmlns:mc="http://schemas.openxmlformats.org/markup-compatibility/2006" xmlns:p14="http://schemas.microsoft.com/office/powerpoint/2010/main">
    <mc:Choice Requires="p14">
      <p:transition spd="slow" p14:dur="2000" advTm="63860"/>
    </mc:Choice>
    <mc:Fallback xmlns="">
      <p:transition spd="slow" advTm="63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Effective Questioning Cont’d</a:t>
            </a:r>
            <a:endParaRPr lang="en-US" b="1" dirty="0"/>
          </a:p>
        </p:txBody>
      </p:sp>
      <p:sp>
        <p:nvSpPr>
          <p:cNvPr id="3" name="Content Placeholder 2"/>
          <p:cNvSpPr>
            <a:spLocks noGrp="1"/>
          </p:cNvSpPr>
          <p:nvPr>
            <p:ph idx="1"/>
          </p:nvPr>
        </p:nvSpPr>
        <p:spPr>
          <a:xfrm>
            <a:off x="608092" y="1282742"/>
            <a:ext cx="10945654" cy="5575258"/>
          </a:xfrm>
        </p:spPr>
        <p:txBody>
          <a:bodyPr/>
          <a:lstStyle/>
          <a:p>
            <a:endParaRPr lang="en-US" dirty="0" smtClean="0"/>
          </a:p>
          <a:p>
            <a:r>
              <a:rPr lang="en-US" dirty="0" smtClean="0"/>
              <a:t>An example of questioning as a DAT</a:t>
            </a:r>
          </a:p>
          <a:p>
            <a:endParaRPr lang="en-US" dirty="0"/>
          </a:p>
          <a:p>
            <a:r>
              <a:rPr lang="en-US" dirty="0" smtClean="0"/>
              <a:t>Think in advance about a range of student responses</a:t>
            </a:r>
            <a:endParaRPr lang="en-US" dirty="0"/>
          </a:p>
        </p:txBody>
      </p:sp>
      <p:pic>
        <p:nvPicPr>
          <p:cNvPr id="6"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2519" y="5892800"/>
            <a:ext cx="812800" cy="812800"/>
          </a:xfrm>
          <a:prstGeom prst="rect">
            <a:avLst/>
          </a:prstGeom>
        </p:spPr>
      </p:pic>
    </p:spTree>
    <p:extLst>
      <p:ext uri="{BB962C8B-B14F-4D97-AF65-F5344CB8AC3E}">
        <p14:creationId xmlns:p14="http://schemas.microsoft.com/office/powerpoint/2010/main" val="398091421"/>
      </p:ext>
    </p:extLst>
  </p:cSld>
  <p:clrMapOvr>
    <a:masterClrMapping/>
  </p:clrMapOvr>
  <mc:AlternateContent xmlns:mc="http://schemas.openxmlformats.org/markup-compatibility/2006" xmlns:p14="http://schemas.microsoft.com/office/powerpoint/2010/main">
    <mc:Choice Requires="p14">
      <p:transition spd="slow" p14:dur="2000" advTm="49848"/>
    </mc:Choice>
    <mc:Fallback xmlns="">
      <p:transition spd="slow" advTm="49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Telling</a:t>
            </a:r>
            <a:endParaRPr lang="en-US" b="1" dirty="0"/>
          </a:p>
        </p:txBody>
      </p:sp>
      <p:sp>
        <p:nvSpPr>
          <p:cNvPr id="3" name="Content Placeholder 2"/>
          <p:cNvSpPr>
            <a:spLocks noGrp="1"/>
          </p:cNvSpPr>
          <p:nvPr>
            <p:ph idx="1"/>
          </p:nvPr>
        </p:nvSpPr>
        <p:spPr>
          <a:xfrm>
            <a:off x="608092" y="1133350"/>
            <a:ext cx="10945654" cy="5332496"/>
          </a:xfrm>
        </p:spPr>
        <p:txBody>
          <a:bodyPr/>
          <a:lstStyle/>
          <a:p>
            <a:r>
              <a:rPr lang="en-US" dirty="0" smtClean="0"/>
              <a:t>Telling students something may be the most effective way to keep learning momentum going </a:t>
            </a:r>
          </a:p>
          <a:p>
            <a:r>
              <a:rPr lang="en-US" dirty="0" smtClean="0"/>
              <a:t>Fill a gap at that moment to enable to student to keep going </a:t>
            </a:r>
          </a:p>
          <a:p>
            <a:r>
              <a:rPr lang="en-US" dirty="0" smtClean="0"/>
              <a:t>Used judiciously, when the students need some quick information to move on and not at points when students need to deepen or extend their thinking.</a:t>
            </a:r>
          </a:p>
          <a:p>
            <a:endParaRPr lang="en-US" dirty="0"/>
          </a:p>
        </p:txBody>
      </p:sp>
      <p:pic>
        <p:nvPicPr>
          <p:cNvPr id="6"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0909" y="5892800"/>
            <a:ext cx="812800" cy="812800"/>
          </a:xfrm>
          <a:prstGeom prst="rect">
            <a:avLst/>
          </a:prstGeom>
        </p:spPr>
      </p:pic>
    </p:spTree>
    <p:extLst>
      <p:ext uri="{BB962C8B-B14F-4D97-AF65-F5344CB8AC3E}">
        <p14:creationId xmlns:p14="http://schemas.microsoft.com/office/powerpoint/2010/main" val="1410524221"/>
      </p:ext>
    </p:extLst>
  </p:cSld>
  <p:clrMapOvr>
    <a:masterClrMapping/>
  </p:clrMapOvr>
  <mc:AlternateContent xmlns:mc="http://schemas.openxmlformats.org/markup-compatibility/2006" xmlns:p14="http://schemas.microsoft.com/office/powerpoint/2010/main">
    <mc:Choice Requires="p14">
      <p:transition spd="slow" p14:dur="2000" advTm="47031"/>
    </mc:Choice>
    <mc:Fallback xmlns="">
      <p:transition spd="slow" advTm="47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836127" y="365124"/>
            <a:ext cx="10489585" cy="13256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Arial"/>
              <a:buNone/>
            </a:pPr>
            <a:r>
              <a:rPr lang="en-US" sz="3300" b="1" i="0" u="none" strike="noStrike" cap="none" dirty="0" smtClean="0">
                <a:solidFill>
                  <a:schemeClr val="dk1"/>
                </a:solidFill>
                <a:latin typeface="Arial"/>
                <a:ea typeface="Arial"/>
                <a:cs typeface="Arial"/>
                <a:sym typeface="Arial"/>
              </a:rPr>
              <a:t>Feedback</a:t>
            </a:r>
            <a:r>
              <a:rPr lang="en-US" sz="3300" b="0" i="0" u="none" strike="noStrike" cap="none" dirty="0" smtClean="0">
                <a:solidFill>
                  <a:schemeClr val="dk1"/>
                </a:solidFill>
                <a:latin typeface="Arial"/>
                <a:ea typeface="Arial"/>
                <a:cs typeface="Arial"/>
                <a:sym typeface="Arial"/>
              </a:rPr>
              <a:t> </a:t>
            </a:r>
            <a:r>
              <a:rPr lang="en" sz="3300" b="0" i="0" u="none" strike="noStrike" cap="none" dirty="0" smtClean="0">
                <a:solidFill>
                  <a:schemeClr val="dk1"/>
                </a:solidFill>
                <a:latin typeface="Arial"/>
                <a:ea typeface="Arial"/>
                <a:cs typeface="Arial"/>
                <a:sym typeface="Arial"/>
              </a:rPr>
              <a:t>(Hattie</a:t>
            </a:r>
            <a:r>
              <a:rPr lang="en-US" sz="3300" b="0" i="0" u="none" strike="noStrike" cap="none" dirty="0" smtClean="0">
                <a:solidFill>
                  <a:schemeClr val="dk1"/>
                </a:solidFill>
                <a:latin typeface="Arial"/>
                <a:ea typeface="Arial"/>
                <a:cs typeface="Arial"/>
                <a:sym typeface="Arial"/>
              </a:rPr>
              <a:t>,</a:t>
            </a:r>
            <a:r>
              <a:rPr lang="en" sz="3300" b="0" i="0" u="none" strike="noStrike" cap="none" dirty="0" smtClean="0">
                <a:solidFill>
                  <a:schemeClr val="dk1"/>
                </a:solidFill>
                <a:latin typeface="Arial"/>
                <a:ea typeface="Arial"/>
                <a:cs typeface="Arial"/>
                <a:sym typeface="Arial"/>
              </a:rPr>
              <a:t> </a:t>
            </a:r>
            <a:r>
              <a:rPr lang="en" sz="3300" b="0" i="0" u="none" strike="noStrike" cap="none" dirty="0">
                <a:solidFill>
                  <a:schemeClr val="dk1"/>
                </a:solidFill>
                <a:latin typeface="Arial"/>
                <a:ea typeface="Arial"/>
                <a:cs typeface="Arial"/>
                <a:sym typeface="Arial"/>
              </a:rPr>
              <a:t>2009)</a:t>
            </a:r>
          </a:p>
        </p:txBody>
      </p:sp>
      <p:sp>
        <p:nvSpPr>
          <p:cNvPr id="255" name="Shape 255"/>
          <p:cNvSpPr txBox="1">
            <a:spLocks noGrp="1"/>
          </p:cNvSpPr>
          <p:nvPr>
            <p:ph idx="1"/>
          </p:nvPr>
        </p:nvSpPr>
        <p:spPr>
          <a:xfrm>
            <a:off x="718509" y="1690700"/>
            <a:ext cx="10572579" cy="4924400"/>
          </a:xfrm>
          <a:prstGeom prst="rect">
            <a:avLst/>
          </a:prstGeom>
          <a:noFill/>
          <a:ln>
            <a:noFill/>
          </a:ln>
        </p:spPr>
        <p:txBody>
          <a:bodyPr lIns="68575" tIns="34275" rIns="68575" bIns="34275" anchor="t" anchorCtr="0">
            <a:noAutofit/>
          </a:bodyPr>
          <a:lstStyle/>
          <a:p>
            <a:pPr marL="0" lvl="0" indent="0">
              <a:lnSpc>
                <a:spcPct val="80000"/>
              </a:lnSpc>
              <a:spcBef>
                <a:spcPts val="0"/>
              </a:spcBef>
              <a:spcAft>
                <a:spcPts val="0"/>
              </a:spcAft>
              <a:buClr>
                <a:schemeClr val="dk1"/>
              </a:buClr>
              <a:buSzPct val="25000"/>
              <a:buNone/>
            </a:pPr>
            <a:r>
              <a:rPr lang="en" sz="2100" b="0" i="0" u="none" strike="noStrike" cap="none" dirty="0">
                <a:solidFill>
                  <a:srgbClr val="FF0000"/>
                </a:solidFill>
                <a:latin typeface="Arial"/>
                <a:ea typeface="Arial"/>
                <a:cs typeface="Arial"/>
                <a:sym typeface="Arial"/>
              </a:rPr>
              <a:t>	</a:t>
            </a:r>
            <a:r>
              <a:rPr lang="en" sz="2100" u="sng" dirty="0" smtClean="0">
                <a:solidFill>
                  <a:srgbClr val="FF0000"/>
                </a:solidFill>
                <a:latin typeface="Arial"/>
                <a:ea typeface="Arial"/>
                <a:cs typeface="Arial"/>
                <a:sym typeface="Arial"/>
              </a:rPr>
              <a:t>Influence</a:t>
            </a:r>
            <a:r>
              <a:rPr lang="en" sz="2100" b="0" i="0" u="none" strike="noStrike" cap="none" dirty="0">
                <a:solidFill>
                  <a:srgbClr val="FF0000"/>
                </a:solidFill>
                <a:latin typeface="Arial"/>
                <a:ea typeface="Arial"/>
                <a:cs typeface="Arial"/>
                <a:sym typeface="Arial"/>
              </a:rPr>
              <a:t>					</a:t>
            </a:r>
            <a:r>
              <a:rPr lang="en" sz="2100" b="0" i="0" u="sng" strike="noStrike" cap="none" dirty="0" smtClean="0">
                <a:solidFill>
                  <a:srgbClr val="FF0000"/>
                </a:solidFill>
                <a:latin typeface="Arial"/>
                <a:ea typeface="Arial"/>
                <a:cs typeface="Arial"/>
                <a:sym typeface="Arial"/>
              </a:rPr>
              <a:t>Effect </a:t>
            </a:r>
            <a:r>
              <a:rPr lang="en" sz="2100" b="0" i="0" u="sng" strike="noStrike" cap="none" dirty="0">
                <a:solidFill>
                  <a:srgbClr val="FF0000"/>
                </a:solidFill>
                <a:latin typeface="Arial"/>
                <a:ea typeface="Arial"/>
                <a:cs typeface="Arial"/>
                <a:sym typeface="Arial"/>
              </a:rPr>
              <a:t>size</a:t>
            </a:r>
          </a:p>
          <a:p>
            <a:pPr marL="0" lvl="0" indent="0">
              <a:lnSpc>
                <a:spcPct val="80000"/>
              </a:lnSpc>
              <a:spcBef>
                <a:spcPts val="800"/>
              </a:spcBef>
              <a:spcAft>
                <a:spcPts val="0"/>
              </a:spcAft>
              <a:buClr>
                <a:schemeClr val="dk1"/>
              </a:buClr>
              <a:buSzPct val="25000"/>
              <a:buNone/>
            </a:pPr>
            <a:r>
              <a:rPr lang="en" sz="2100" b="0" i="0" u="none" strike="noStrike" cap="none" dirty="0">
                <a:solidFill>
                  <a:schemeClr val="dk1"/>
                </a:solidFill>
                <a:latin typeface="Arial"/>
                <a:ea typeface="Arial"/>
                <a:cs typeface="Arial"/>
                <a:sym typeface="Arial"/>
              </a:rPr>
              <a:t>	</a:t>
            </a:r>
            <a:r>
              <a:rPr lang="en" sz="2100" b="1" i="0" u="none" strike="noStrike" cap="none" dirty="0">
                <a:solidFill>
                  <a:schemeClr val="dk1"/>
                </a:solidFill>
                <a:latin typeface="Arial"/>
                <a:ea typeface="Arial"/>
                <a:cs typeface="Arial"/>
                <a:sym typeface="Arial"/>
              </a:rPr>
              <a:t>Feedback					</a:t>
            </a:r>
            <a:r>
              <a:rPr lang="en" sz="2100" b="1" dirty="0" smtClean="0">
                <a:solidFill>
                  <a:schemeClr val="dk1"/>
                </a:solidFill>
                <a:latin typeface="Arial"/>
                <a:ea typeface="Arial"/>
                <a:cs typeface="Arial"/>
                <a:sym typeface="Arial"/>
              </a:rPr>
              <a:t>0.73 </a:t>
            </a:r>
            <a:endParaRPr lang="en" sz="2100" b="1" i="0" u="none" strike="noStrike" cap="none" dirty="0">
              <a:solidFill>
                <a:schemeClr val="dk1"/>
              </a:solidFill>
              <a:latin typeface="Arial"/>
              <a:ea typeface="Arial"/>
              <a:cs typeface="Arial"/>
              <a:sym typeface="Arial"/>
            </a:endParaRPr>
          </a:p>
          <a:p>
            <a:pPr marL="0" marR="0" lvl="0" indent="0" algn="l" rtl="0">
              <a:lnSpc>
                <a:spcPct val="80000"/>
              </a:lnSpc>
              <a:spcBef>
                <a:spcPts val="800"/>
              </a:spcBef>
              <a:spcAft>
                <a:spcPts val="0"/>
              </a:spcAft>
              <a:buClr>
                <a:schemeClr val="dk1"/>
              </a:buClr>
              <a:buSzPct val="25000"/>
              <a:buFont typeface="Arial"/>
              <a:buNone/>
            </a:pPr>
            <a:r>
              <a:rPr lang="en" sz="2100" b="0" i="0" u="none" strike="noStrike" cap="none" dirty="0">
                <a:solidFill>
                  <a:schemeClr val="dk1"/>
                </a:solidFill>
                <a:latin typeface="Arial"/>
                <a:ea typeface="Arial"/>
                <a:cs typeface="Arial"/>
                <a:sym typeface="Arial"/>
              </a:rPr>
              <a:t>	Teacher–student relationships	</a:t>
            </a:r>
            <a:r>
              <a:rPr lang="en-US" sz="2100" b="0" i="0" u="none" strike="noStrike" cap="none" dirty="0" smtClean="0">
                <a:solidFill>
                  <a:schemeClr val="dk1"/>
                </a:solidFill>
                <a:latin typeface="Arial"/>
                <a:ea typeface="Arial"/>
                <a:cs typeface="Arial"/>
                <a:sym typeface="Arial"/>
              </a:rPr>
              <a:t>                         </a:t>
            </a:r>
            <a:r>
              <a:rPr lang="en" sz="2100" b="0" i="0" u="none" strike="noStrike" cap="none" dirty="0" smtClean="0">
                <a:solidFill>
                  <a:schemeClr val="dk1"/>
                </a:solidFill>
                <a:latin typeface="Arial"/>
                <a:ea typeface="Arial"/>
                <a:cs typeface="Arial"/>
                <a:sym typeface="Arial"/>
              </a:rPr>
              <a:t>0.72                          </a:t>
            </a:r>
            <a:endParaRPr lang="en" sz="2100" b="0" i="0" u="none" strike="noStrike" cap="none" dirty="0">
              <a:solidFill>
                <a:schemeClr val="dk1"/>
              </a:solidFill>
              <a:latin typeface="Arial"/>
              <a:ea typeface="Arial"/>
              <a:cs typeface="Arial"/>
              <a:sym typeface="Arial"/>
            </a:endParaRPr>
          </a:p>
          <a:p>
            <a:pPr marL="0" marR="0" lvl="0" indent="0" algn="l" rtl="0">
              <a:lnSpc>
                <a:spcPct val="80000"/>
              </a:lnSpc>
              <a:spcBef>
                <a:spcPts val="800"/>
              </a:spcBef>
              <a:spcAft>
                <a:spcPts val="0"/>
              </a:spcAft>
              <a:buClr>
                <a:schemeClr val="dk1"/>
              </a:buClr>
              <a:buSzPct val="25000"/>
              <a:buFont typeface="Arial"/>
              <a:buNone/>
            </a:pPr>
            <a:r>
              <a:rPr lang="en" sz="2100" b="0" i="0" u="none" strike="noStrike" cap="none" dirty="0">
                <a:solidFill>
                  <a:schemeClr val="dk1"/>
                </a:solidFill>
                <a:latin typeface="Arial"/>
                <a:ea typeface="Arial"/>
                <a:cs typeface="Arial"/>
                <a:sym typeface="Arial"/>
              </a:rPr>
              <a:t>					</a:t>
            </a:r>
          </a:p>
          <a:p>
            <a:pPr marL="0" lvl="0" indent="0">
              <a:lnSpc>
                <a:spcPct val="80000"/>
              </a:lnSpc>
              <a:spcBef>
                <a:spcPts val="800"/>
              </a:spcBef>
              <a:spcAft>
                <a:spcPts val="0"/>
              </a:spcAft>
              <a:buClr>
                <a:schemeClr val="dk1"/>
              </a:buClr>
              <a:buSzPct val="25000"/>
              <a:buNone/>
            </a:pPr>
            <a:r>
              <a:rPr lang="en" sz="2100" b="0" i="0" u="none" strike="noStrike" cap="none" dirty="0">
                <a:solidFill>
                  <a:schemeClr val="dk1"/>
                </a:solidFill>
                <a:latin typeface="Arial"/>
                <a:ea typeface="Arial"/>
                <a:cs typeface="Arial"/>
                <a:sym typeface="Arial"/>
              </a:rPr>
              <a:t>							</a:t>
            </a:r>
            <a:r>
              <a:rPr lang="en" sz="2100" b="0" i="0" u="none" strike="noStrike" cap="none" dirty="0" smtClean="0">
                <a:solidFill>
                  <a:schemeClr val="dk1"/>
                </a:solidFill>
                <a:latin typeface="Arial"/>
                <a:ea typeface="Arial"/>
                <a:cs typeface="Arial"/>
                <a:sym typeface="Arial"/>
              </a:rPr>
              <a:t>                                       </a:t>
            </a:r>
            <a:r>
              <a:rPr lang="en-US" sz="2100" b="0" i="0" u="none" strike="noStrike" cap="none" dirty="0" smtClean="0">
                <a:solidFill>
                  <a:schemeClr val="dk1"/>
                </a:solidFill>
                <a:latin typeface="Arial"/>
                <a:ea typeface="Arial"/>
                <a:cs typeface="Arial"/>
                <a:sym typeface="Arial"/>
              </a:rPr>
              <a:t>   </a:t>
            </a:r>
            <a:endParaRPr lang="en-US" sz="2100" dirty="0">
              <a:solidFill>
                <a:schemeClr val="dk1"/>
              </a:solidFill>
              <a:latin typeface="Arial"/>
              <a:ea typeface="Arial"/>
              <a:cs typeface="Arial"/>
              <a:sym typeface="Arial"/>
            </a:endParaRPr>
          </a:p>
          <a:p>
            <a:pPr marL="0" lvl="0" indent="0">
              <a:lnSpc>
                <a:spcPct val="80000"/>
              </a:lnSpc>
              <a:spcBef>
                <a:spcPts val="800"/>
              </a:spcBef>
              <a:spcAft>
                <a:spcPts val="0"/>
              </a:spcAft>
              <a:buClr>
                <a:schemeClr val="dk1"/>
              </a:buClr>
              <a:buSzPct val="25000"/>
              <a:buNone/>
            </a:pPr>
            <a:endParaRPr lang="en-US" sz="2100" dirty="0" smtClean="0">
              <a:solidFill>
                <a:schemeClr val="dk1"/>
              </a:solidFill>
              <a:latin typeface="Arial"/>
              <a:ea typeface="Arial"/>
              <a:cs typeface="Arial"/>
              <a:sym typeface="Arial"/>
            </a:endParaRPr>
          </a:p>
          <a:p>
            <a:pPr marL="0" lvl="0" indent="0">
              <a:lnSpc>
                <a:spcPct val="80000"/>
              </a:lnSpc>
              <a:spcBef>
                <a:spcPts val="800"/>
              </a:spcBef>
              <a:spcAft>
                <a:spcPts val="0"/>
              </a:spcAft>
              <a:buClr>
                <a:schemeClr val="dk1"/>
              </a:buClr>
              <a:buSzPct val="25000"/>
              <a:buNone/>
            </a:pPr>
            <a:r>
              <a:rPr lang="en-US" sz="2100" dirty="0" smtClean="0">
                <a:solidFill>
                  <a:schemeClr val="dk1"/>
                </a:solidFill>
                <a:latin typeface="Arial"/>
                <a:ea typeface="Arial"/>
                <a:cs typeface="Arial"/>
                <a:sym typeface="Arial"/>
              </a:rPr>
              <a:t>	</a:t>
            </a:r>
            <a:r>
              <a:rPr lang="en" sz="2100" b="0" i="0" u="none" strike="noStrike" cap="none" dirty="0">
                <a:solidFill>
                  <a:schemeClr val="dk1"/>
                </a:solidFill>
                <a:latin typeface="Arial"/>
                <a:ea typeface="Arial"/>
                <a:cs typeface="Arial"/>
                <a:sym typeface="Arial"/>
              </a:rPr>
              <a:t>						</a:t>
            </a:r>
            <a:endParaRPr lang="en-US" sz="2100" b="0" i="0" u="none" strike="noStrike" cap="none" dirty="0" smtClean="0">
              <a:solidFill>
                <a:schemeClr val="dk1"/>
              </a:solidFill>
              <a:latin typeface="Arial"/>
              <a:ea typeface="Arial"/>
              <a:cs typeface="Arial"/>
              <a:sym typeface="Arial"/>
            </a:endParaRPr>
          </a:p>
          <a:p>
            <a:pPr marL="0" lvl="0" indent="0">
              <a:lnSpc>
                <a:spcPct val="80000"/>
              </a:lnSpc>
              <a:spcBef>
                <a:spcPts val="800"/>
              </a:spcBef>
              <a:spcAft>
                <a:spcPts val="0"/>
              </a:spcAft>
              <a:buClr>
                <a:schemeClr val="dk1"/>
              </a:buClr>
              <a:buSzPct val="25000"/>
              <a:buNone/>
            </a:pPr>
            <a:r>
              <a:rPr lang="en-US" sz="2100" dirty="0" smtClean="0">
                <a:solidFill>
                  <a:schemeClr val="dk1"/>
                </a:solidFill>
                <a:latin typeface="Arial"/>
                <a:ea typeface="Arial"/>
                <a:cs typeface="Arial"/>
                <a:sym typeface="Arial"/>
              </a:rPr>
              <a:t>	</a:t>
            </a:r>
            <a:r>
              <a:rPr lang="en" sz="2100" b="0" i="0" u="none" strike="noStrike" cap="none" dirty="0" smtClean="0">
                <a:solidFill>
                  <a:schemeClr val="dk1"/>
                </a:solidFill>
                <a:latin typeface="Arial"/>
                <a:ea typeface="Arial"/>
                <a:cs typeface="Arial"/>
                <a:sym typeface="Arial"/>
              </a:rPr>
              <a:t>Class </a:t>
            </a:r>
            <a:r>
              <a:rPr lang="en" sz="2100" b="0" i="0" u="none" strike="noStrike" cap="none" dirty="0">
                <a:solidFill>
                  <a:schemeClr val="dk1"/>
                </a:solidFill>
                <a:latin typeface="Arial"/>
                <a:ea typeface="Arial"/>
                <a:cs typeface="Arial"/>
                <a:sym typeface="Arial"/>
              </a:rPr>
              <a:t>size 					</a:t>
            </a:r>
            <a:r>
              <a:rPr lang="en-US" sz="2100" b="0" i="0" u="none" strike="noStrike" cap="none" dirty="0" smtClean="0">
                <a:solidFill>
                  <a:schemeClr val="dk1"/>
                </a:solidFill>
                <a:latin typeface="Arial"/>
                <a:ea typeface="Arial"/>
                <a:cs typeface="Arial"/>
                <a:sym typeface="Arial"/>
              </a:rPr>
              <a:t> </a:t>
            </a:r>
            <a:r>
              <a:rPr lang="en" sz="2100" dirty="0" smtClean="0">
                <a:solidFill>
                  <a:schemeClr val="dk1"/>
                </a:solidFill>
                <a:latin typeface="Arial"/>
                <a:ea typeface="Arial"/>
                <a:cs typeface="Arial"/>
                <a:sym typeface="Arial"/>
              </a:rPr>
              <a:t>0.21 </a:t>
            </a:r>
            <a:r>
              <a:rPr lang="en" sz="2100" b="0" i="0" u="none" strike="noStrike" cap="none" dirty="0">
                <a:solidFill>
                  <a:schemeClr val="dk1"/>
                </a:solidFill>
                <a:latin typeface="Arial"/>
                <a:ea typeface="Arial"/>
                <a:cs typeface="Arial"/>
                <a:sym typeface="Arial"/>
              </a:rPr>
              <a:t>	</a:t>
            </a:r>
          </a:p>
          <a:p>
            <a:pPr marL="0" lvl="0" indent="0">
              <a:lnSpc>
                <a:spcPct val="80000"/>
              </a:lnSpc>
              <a:spcBef>
                <a:spcPts val="800"/>
              </a:spcBef>
              <a:buClr>
                <a:schemeClr val="dk1"/>
              </a:buClr>
              <a:buSzPct val="25000"/>
              <a:buNone/>
            </a:pPr>
            <a:r>
              <a:rPr lang="en" sz="2100" b="0" i="0" u="none" strike="noStrike" cap="none" dirty="0">
                <a:solidFill>
                  <a:schemeClr val="dk1"/>
                </a:solidFill>
                <a:latin typeface="Arial"/>
                <a:ea typeface="Arial"/>
                <a:cs typeface="Arial"/>
                <a:sym typeface="Arial"/>
              </a:rPr>
              <a:t>	Ability grouping					</a:t>
            </a:r>
            <a:r>
              <a:rPr lang="en-US" sz="2100" b="0" i="0" u="none" strike="noStrike" cap="none" dirty="0" smtClean="0">
                <a:solidFill>
                  <a:schemeClr val="dk1"/>
                </a:solidFill>
                <a:latin typeface="Arial"/>
                <a:ea typeface="Arial"/>
                <a:cs typeface="Arial"/>
                <a:sym typeface="Arial"/>
              </a:rPr>
              <a:t> </a:t>
            </a:r>
            <a:r>
              <a:rPr lang="en" sz="2100" dirty="0" smtClean="0">
                <a:solidFill>
                  <a:schemeClr val="dk1"/>
                </a:solidFill>
                <a:latin typeface="Arial"/>
                <a:ea typeface="Arial"/>
                <a:cs typeface="Arial"/>
                <a:sym typeface="Arial"/>
              </a:rPr>
              <a:t>0.12 </a:t>
            </a:r>
            <a:r>
              <a:rPr lang="en" sz="2100" b="0" i="0" u="none" strike="noStrike" cap="none" dirty="0">
                <a:solidFill>
                  <a:schemeClr val="dk1"/>
                </a:solidFill>
                <a:latin typeface="Arial"/>
                <a:ea typeface="Arial"/>
                <a:cs typeface="Arial"/>
                <a:sym typeface="Arial"/>
              </a:rPr>
              <a:t>	</a:t>
            </a:r>
          </a:p>
        </p:txBody>
      </p:sp>
      <p:cxnSp>
        <p:nvCxnSpPr>
          <p:cNvPr id="256" name="Shape 256" title="line"/>
          <p:cNvCxnSpPr/>
          <p:nvPr/>
        </p:nvCxnSpPr>
        <p:spPr>
          <a:xfrm rot="10800000">
            <a:off x="1543977" y="3572610"/>
            <a:ext cx="9073884" cy="14401"/>
          </a:xfrm>
          <a:prstGeom prst="straightConnector1">
            <a:avLst/>
          </a:prstGeom>
          <a:noFill/>
          <a:ln w="9525" cap="flat" cmpd="sng">
            <a:solidFill>
              <a:schemeClr val="accent1"/>
            </a:solidFill>
            <a:prstDash val="solid"/>
            <a:miter/>
            <a:headEnd type="none" w="med" len="med"/>
            <a:tailEnd type="none" w="med" len="med"/>
          </a:ln>
        </p:spPr>
      </p:cxnSp>
      <p:pic>
        <p:nvPicPr>
          <p:cNvPr id="6"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1088" y="5892800"/>
            <a:ext cx="812800" cy="812800"/>
          </a:xfrm>
          <a:prstGeom prst="rect">
            <a:avLst/>
          </a:prstGeom>
        </p:spPr>
      </p:pic>
    </p:spTree>
    <p:extLst>
      <p:ext uri="{BB962C8B-B14F-4D97-AF65-F5344CB8AC3E}">
        <p14:creationId xmlns:p14="http://schemas.microsoft.com/office/powerpoint/2010/main" val="1692344367"/>
      </p:ext>
    </p:extLst>
  </p:cSld>
  <p:clrMapOvr>
    <a:masterClrMapping/>
  </p:clrMapOvr>
  <mc:AlternateContent xmlns:mc="http://schemas.openxmlformats.org/markup-compatibility/2006" xmlns:p14="http://schemas.microsoft.com/office/powerpoint/2010/main">
    <mc:Choice Requires="p14">
      <p:transition spd="slow" p14:dur="2000" advTm="55475"/>
    </mc:Choice>
    <mc:Fallback xmlns="">
      <p:transition spd="slow" advTm="55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10699" y="1113776"/>
            <a:ext cx="7465197" cy="3739485"/>
          </a:xfrm>
          <a:prstGeom prst="rect">
            <a:avLst/>
          </a:prstGeom>
          <a:noFill/>
        </p:spPr>
        <p:txBody>
          <a:bodyPr wrap="square" rtlCol="0">
            <a:spAutoFit/>
          </a:bodyPr>
          <a:lstStyle/>
          <a:p>
            <a:pPr marL="342900" indent="-342900">
              <a:spcAft>
                <a:spcPts val="1800"/>
              </a:spcAft>
              <a:buFont typeface="Arial"/>
              <a:buChar char="•"/>
            </a:pPr>
            <a:endParaRPr lang="en-US" sz="3200" dirty="0" smtClean="0">
              <a:solidFill>
                <a:srgbClr val="000000"/>
              </a:solidFill>
              <a:ea typeface="Times New Roman" charset="0"/>
              <a:cs typeface="Calibri"/>
            </a:endParaRPr>
          </a:p>
          <a:p>
            <a:pPr marL="342900" indent="-342900">
              <a:spcAft>
                <a:spcPts val="1800"/>
              </a:spcAft>
              <a:buFont typeface="Arial"/>
              <a:buChar char="•"/>
            </a:pPr>
            <a:r>
              <a:rPr lang="en-US" sz="3200" dirty="0" smtClean="0">
                <a:solidFill>
                  <a:srgbClr val="000000"/>
                </a:solidFill>
                <a:ea typeface="Times New Roman" charset="0"/>
                <a:cs typeface="Calibri"/>
              </a:rPr>
              <a:t>Be related to goals and criteria</a:t>
            </a:r>
          </a:p>
          <a:p>
            <a:pPr marL="342900" indent="-342900">
              <a:spcAft>
                <a:spcPts val="1800"/>
              </a:spcAft>
              <a:buFont typeface="Arial"/>
              <a:buChar char="•"/>
            </a:pPr>
            <a:r>
              <a:rPr lang="en-US" sz="3200" dirty="0" smtClean="0">
                <a:solidFill>
                  <a:srgbClr val="000000"/>
                </a:solidFill>
                <a:ea typeface="Times New Roman" charset="0"/>
                <a:cs typeface="Calibri"/>
              </a:rPr>
              <a:t>Provide </a:t>
            </a:r>
            <a:r>
              <a:rPr lang="en-US" sz="3200" dirty="0">
                <a:solidFill>
                  <a:srgbClr val="000000"/>
                </a:solidFill>
                <a:ea typeface="Times New Roman" charset="0"/>
                <a:cs typeface="Calibri"/>
              </a:rPr>
              <a:t>the learner with suggestions, hints or cues for how to improve rather than correct </a:t>
            </a:r>
            <a:r>
              <a:rPr lang="en-US" sz="3200" dirty="0" smtClean="0">
                <a:solidFill>
                  <a:srgbClr val="000000"/>
                </a:solidFill>
                <a:ea typeface="Times New Roman" charset="0"/>
                <a:cs typeface="Calibri"/>
              </a:rPr>
              <a:t>answers</a:t>
            </a:r>
          </a:p>
          <a:p>
            <a:pPr marL="342900" indent="-342900">
              <a:spcAft>
                <a:spcPts val="1800"/>
              </a:spcAft>
              <a:buFont typeface="Arial"/>
              <a:buChar char="•"/>
            </a:pPr>
            <a:r>
              <a:rPr lang="en-US" sz="3200" dirty="0" smtClean="0">
                <a:solidFill>
                  <a:prstClr val="black"/>
                </a:solidFill>
                <a:ea typeface="Times New Roman" charset="0"/>
                <a:cs typeface="Calibri"/>
              </a:rPr>
              <a:t>Engage students’ thinking</a:t>
            </a:r>
            <a:endParaRPr lang="en-US" sz="3200" dirty="0">
              <a:solidFill>
                <a:prstClr val="black"/>
              </a:solidFill>
              <a:ea typeface="Times New Roman" charset="0"/>
              <a:cs typeface="Calibri"/>
            </a:endParaRPr>
          </a:p>
        </p:txBody>
      </p:sp>
      <p:sp>
        <p:nvSpPr>
          <p:cNvPr id="17" name="Title 1"/>
          <p:cNvSpPr>
            <a:spLocks noGrp="1"/>
          </p:cNvSpPr>
          <p:nvPr>
            <p:ph type="title"/>
          </p:nvPr>
        </p:nvSpPr>
        <p:spPr>
          <a:xfrm>
            <a:off x="608092" y="0"/>
            <a:ext cx="10945654" cy="1143000"/>
          </a:xfrm>
        </p:spPr>
        <p:txBody>
          <a:bodyPr>
            <a:normAutofit/>
          </a:bodyPr>
          <a:lstStyle/>
          <a:p>
            <a:pPr algn="l" eaLnBrk="1" hangingPunct="1"/>
            <a:r>
              <a:rPr lang="en-US" b="1" dirty="0" smtClean="0">
                <a:solidFill>
                  <a:srgbClr val="000000"/>
                </a:solidFill>
                <a:effectLst>
                  <a:outerShdw blurRad="50800" dist="38100" algn="l" rotWithShape="0">
                    <a:prstClr val="black">
                      <a:alpha val="40000"/>
                    </a:prstClr>
                  </a:outerShdw>
                </a:effectLst>
                <a:latin typeface="Helvetica"/>
                <a:ea typeface="ＭＳ Ｐゴシック" charset="0"/>
                <a:cs typeface="Helvetica"/>
              </a:rPr>
              <a:t>Feedback Should…</a:t>
            </a:r>
            <a:endParaRPr lang="en-US" b="1" dirty="0">
              <a:solidFill>
                <a:srgbClr val="000000"/>
              </a:solidFill>
              <a:effectLst>
                <a:outerShdw blurRad="50800" dist="38100" algn="l" rotWithShape="0">
                  <a:prstClr val="black">
                    <a:alpha val="40000"/>
                  </a:prstClr>
                </a:outerShdw>
              </a:effectLst>
              <a:latin typeface="Helvetica"/>
              <a:ea typeface="ＭＳ Ｐゴシック" charset="0"/>
              <a:cs typeface="Helvetica"/>
            </a:endParaRPr>
          </a:p>
        </p:txBody>
      </p:sp>
      <p:pic>
        <p:nvPicPr>
          <p:cNvPr id="6" name="Picture 5" descr="feedback.png" title="Feedback"/>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08" y="1382454"/>
            <a:ext cx="4866494" cy="3840480"/>
          </a:xfrm>
          <a:prstGeom prst="rect">
            <a:avLst/>
          </a:prstGeom>
        </p:spPr>
      </p:pic>
      <p:pic>
        <p:nvPicPr>
          <p:cNvPr id="7"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86319" y="5892800"/>
            <a:ext cx="812800" cy="812800"/>
          </a:xfrm>
          <a:prstGeom prst="rect">
            <a:avLst/>
          </a:prstGeom>
        </p:spPr>
      </p:pic>
    </p:spTree>
    <p:extLst>
      <p:ext uri="{BB962C8B-B14F-4D97-AF65-F5344CB8AC3E}">
        <p14:creationId xmlns:p14="http://schemas.microsoft.com/office/powerpoint/2010/main" val="1728933494"/>
      </p:ext>
    </p:extLst>
  </p:cSld>
  <p:clrMapOvr>
    <a:masterClrMapping/>
  </p:clrMapOvr>
  <mc:AlternateContent xmlns:mc="http://schemas.openxmlformats.org/markup-compatibility/2006" xmlns:p14="http://schemas.microsoft.com/office/powerpoint/2010/main">
    <mc:Choice Requires="p14">
      <p:transition spd="slow" p14:dur="2000" advTm="54904"/>
    </mc:Choice>
    <mc:Fallback xmlns="">
      <p:transition spd="slow" advTm="54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596" y="1600200"/>
            <a:ext cx="11395995" cy="2831544"/>
          </a:xfrm>
          <a:prstGeom prst="rect">
            <a:avLst/>
          </a:prstGeom>
          <a:noFill/>
        </p:spPr>
        <p:txBody>
          <a:bodyPr wrap="square" rtlCol="0">
            <a:spAutoFit/>
          </a:bodyPr>
          <a:lstStyle/>
          <a:p>
            <a:pPr marL="2695575" indent="-2695575">
              <a:buFont typeface="Wingdings" pitchFamily="-108" charset="2"/>
              <a:buNone/>
            </a:pPr>
            <a:r>
              <a:rPr lang="en-AU" sz="3200" dirty="0" smtClean="0">
                <a:solidFill>
                  <a:srgbClr val="000000"/>
                </a:solidFill>
                <a:latin typeface="+mj-lt"/>
              </a:rPr>
              <a:t>Too evaluative: “You’re a good counter, Debra.”</a:t>
            </a:r>
          </a:p>
          <a:p>
            <a:pPr marL="2695575" indent="-2695575">
              <a:buFont typeface="Wingdings" pitchFamily="-108" charset="2"/>
              <a:buNone/>
            </a:pPr>
            <a:r>
              <a:rPr lang="en-AU" sz="3200" dirty="0" smtClean="0">
                <a:solidFill>
                  <a:srgbClr val="000000"/>
                </a:solidFill>
                <a:latin typeface="+mj-lt"/>
              </a:rPr>
              <a:t>   </a:t>
            </a:r>
          </a:p>
          <a:p>
            <a:pPr marL="2695575" indent="-2695575">
              <a:buFont typeface="Wingdings" pitchFamily="-108" charset="2"/>
              <a:buNone/>
            </a:pPr>
            <a:r>
              <a:rPr lang="en-AU" sz="3200" dirty="0" smtClean="0">
                <a:solidFill>
                  <a:srgbClr val="000000"/>
                </a:solidFill>
                <a:latin typeface="+mj-lt"/>
              </a:rPr>
              <a:t>Too general: “Great work on the painting, Terry.”</a:t>
            </a:r>
          </a:p>
          <a:p>
            <a:pPr marL="2695575" indent="-2695575">
              <a:buFont typeface="Wingdings" pitchFamily="-108" charset="2"/>
              <a:buNone/>
            </a:pPr>
            <a:r>
              <a:rPr lang="en-AU" sz="3200" dirty="0" smtClean="0">
                <a:solidFill>
                  <a:srgbClr val="000000"/>
                </a:solidFill>
                <a:latin typeface="+mj-lt"/>
              </a:rPr>
              <a:t>   </a:t>
            </a:r>
          </a:p>
          <a:p>
            <a:pPr marL="2695575" indent="-2695575">
              <a:buFont typeface="Wingdings" pitchFamily="-108" charset="2"/>
              <a:buNone/>
            </a:pPr>
            <a:r>
              <a:rPr lang="en-AU" sz="3200" dirty="0" smtClean="0">
                <a:solidFill>
                  <a:srgbClr val="000000"/>
                </a:solidFill>
                <a:latin typeface="+mj-lt"/>
              </a:rPr>
              <a:t>Too reward focused: “You caught the ball, Kate,  you deserve a star.”</a:t>
            </a:r>
          </a:p>
          <a:p>
            <a:endParaRPr lang="en-US" dirty="0"/>
          </a:p>
        </p:txBody>
      </p:sp>
      <p:pic>
        <p:nvPicPr>
          <p:cNvPr id="4" name="Picture 3" descr="6a00d8341c2cc953ef014e89cb805e970d-2 copy.jpg" title="Wrong way"/>
          <p:cNvPicPr>
            <a:picLocks noChangeAspect="1"/>
          </p:cNvPicPr>
          <p:nvPr/>
        </p:nvPicPr>
        <p:blipFill>
          <a:blip r:embed="rId5"/>
          <a:stretch>
            <a:fillRect/>
          </a:stretch>
        </p:blipFill>
        <p:spPr>
          <a:xfrm>
            <a:off x="4175919" y="4684679"/>
            <a:ext cx="4076182" cy="2043145"/>
          </a:xfrm>
          <a:prstGeom prst="rect">
            <a:avLst/>
          </a:prstGeom>
        </p:spPr>
      </p:pic>
      <p:sp>
        <p:nvSpPr>
          <p:cNvPr id="5" name="TextBox 4"/>
          <p:cNvSpPr txBox="1"/>
          <p:nvPr/>
        </p:nvSpPr>
        <p:spPr>
          <a:xfrm>
            <a:off x="1181100" y="4728563"/>
            <a:ext cx="1845377" cy="461665"/>
          </a:xfrm>
          <a:prstGeom prst="rect">
            <a:avLst/>
          </a:prstGeom>
          <a:noFill/>
        </p:spPr>
        <p:txBody>
          <a:bodyPr wrap="none" rtlCol="0">
            <a:spAutoFit/>
          </a:bodyPr>
          <a:lstStyle/>
          <a:p>
            <a:r>
              <a:rPr lang="en-US" sz="2400" i="1" dirty="0" smtClean="0"/>
              <a:t>Hattie, 2014</a:t>
            </a:r>
            <a:endParaRPr lang="en-US" sz="2400" i="1" dirty="0"/>
          </a:p>
        </p:txBody>
      </p:sp>
      <p:sp>
        <p:nvSpPr>
          <p:cNvPr id="10" name="Title 9" descr="Title" title="Title"/>
          <p:cNvSpPr>
            <a:spLocks noGrp="1"/>
          </p:cNvSpPr>
          <p:nvPr>
            <p:ph type="title"/>
          </p:nvPr>
        </p:nvSpPr>
        <p:spPr/>
        <p:txBody>
          <a:bodyPr/>
          <a:lstStyle/>
          <a:p>
            <a:r>
              <a:rPr lang="en-US" b="1" dirty="0">
                <a:solidFill>
                  <a:srgbClr val="000000"/>
                </a:solidFill>
                <a:effectLst>
                  <a:outerShdw blurRad="50800" dist="38100" algn="l" rotWithShape="0">
                    <a:prstClr val="black">
                      <a:alpha val="40000"/>
                    </a:prstClr>
                  </a:outerShdw>
                </a:effectLst>
                <a:latin typeface="Helvetica"/>
                <a:ea typeface="ＭＳ Ｐゴシック" charset="0"/>
                <a:cs typeface="Helvetica"/>
              </a:rPr>
              <a:t>Feedback Shouldn’t Be…</a:t>
            </a:r>
            <a:endParaRPr lang="en-US" dirty="0"/>
          </a:p>
        </p:txBody>
      </p:sp>
      <p:pic>
        <p:nvPicPr>
          <p:cNvPr id="7"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21765" y="5892800"/>
            <a:ext cx="812800" cy="812800"/>
          </a:xfrm>
          <a:prstGeom prst="rect">
            <a:avLst/>
          </a:prstGeom>
        </p:spPr>
      </p:pic>
    </p:spTree>
    <p:extLst>
      <p:ext uri="{BB962C8B-B14F-4D97-AF65-F5344CB8AC3E}">
        <p14:creationId xmlns:p14="http://schemas.microsoft.com/office/powerpoint/2010/main" val="2151659168"/>
      </p:ext>
    </p:extLst>
  </p:cSld>
  <p:clrMapOvr>
    <a:masterClrMapping/>
  </p:clrMapOvr>
  <mc:AlternateContent xmlns:mc="http://schemas.openxmlformats.org/markup-compatibility/2006" xmlns:p14="http://schemas.microsoft.com/office/powerpoint/2010/main">
    <mc:Choice Requires="p14">
      <p:transition spd="slow" p14:dur="2000" advTm="22008"/>
    </mc:Choice>
    <mc:Fallback xmlns="">
      <p:transition spd="slow" advTm="22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4" name="Content Placeholder 3" title="soccer ball"/>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029849" y="716815"/>
            <a:ext cx="6019688" cy="4525963"/>
          </a:xfrm>
        </p:spPr>
      </p:pic>
      <p:pic>
        <p:nvPicPr>
          <p:cNvPr id="6"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86319" y="5892800"/>
            <a:ext cx="812800" cy="812800"/>
          </a:xfrm>
          <a:prstGeom prst="rect">
            <a:avLst/>
          </a:prstGeom>
        </p:spPr>
      </p:pic>
    </p:spTree>
    <p:extLst>
      <p:ext uri="{BB962C8B-B14F-4D97-AF65-F5344CB8AC3E}">
        <p14:creationId xmlns:p14="http://schemas.microsoft.com/office/powerpoint/2010/main" val="1613871222"/>
      </p:ext>
    </p:extLst>
  </p:cSld>
  <p:clrMapOvr>
    <a:masterClrMapping/>
  </p:clrMapOvr>
  <mc:AlternateContent xmlns:mc="http://schemas.openxmlformats.org/markup-compatibility/2006" xmlns:p14="http://schemas.microsoft.com/office/powerpoint/2010/main">
    <mc:Choice Requires="p14">
      <p:transition spd="slow" p14:dur="2000" advTm="49456"/>
    </mc:Choice>
    <mc:Fallback xmlns="">
      <p:transition spd="slow" advTm="49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High-Leverage Strategy</a:t>
            </a:r>
            <a:endParaRPr lang="en-US" b="1" dirty="0"/>
          </a:p>
        </p:txBody>
      </p:sp>
      <p:sp>
        <p:nvSpPr>
          <p:cNvPr id="3" name="Content Placeholder 2"/>
          <p:cNvSpPr>
            <a:spLocks noGrp="1"/>
          </p:cNvSpPr>
          <p:nvPr>
            <p:ph idx="1"/>
          </p:nvPr>
        </p:nvSpPr>
        <p:spPr/>
        <p:txBody>
          <a:bodyPr/>
          <a:lstStyle/>
          <a:p>
            <a:pPr marL="0" indent="0">
              <a:buNone/>
            </a:pPr>
            <a:r>
              <a:rPr lang="en-US" sz="3600" dirty="0" smtClean="0"/>
              <a:t>“It </a:t>
            </a:r>
            <a:r>
              <a:rPr lang="en-US" sz="3600" dirty="0"/>
              <a:t>becomes a quick fix – you are meeting the student where he or she is, rather than re-teaching the whole </a:t>
            </a:r>
            <a:r>
              <a:rPr lang="en-US" sz="3600" dirty="0" smtClean="0"/>
              <a:t>class.”</a:t>
            </a:r>
            <a:endParaRPr lang="en-US" sz="3600" dirty="0"/>
          </a:p>
          <a:p>
            <a:endParaRPr lang="en-US" dirty="0"/>
          </a:p>
        </p:txBody>
      </p:sp>
      <p:pic>
        <p:nvPicPr>
          <p:cNvPr id="5"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6319" y="5892800"/>
            <a:ext cx="812800" cy="812800"/>
          </a:xfrm>
          <a:prstGeom prst="rect">
            <a:avLst/>
          </a:prstGeom>
        </p:spPr>
      </p:pic>
    </p:spTree>
    <p:extLst>
      <p:ext uri="{BB962C8B-B14F-4D97-AF65-F5344CB8AC3E}">
        <p14:creationId xmlns:p14="http://schemas.microsoft.com/office/powerpoint/2010/main" val="4210897835"/>
      </p:ext>
    </p:extLst>
  </p:cSld>
  <p:clrMapOvr>
    <a:masterClrMapping/>
  </p:clrMapOvr>
  <mc:AlternateContent xmlns:mc="http://schemas.openxmlformats.org/markup-compatibility/2006" xmlns:p14="http://schemas.microsoft.com/office/powerpoint/2010/main">
    <mc:Choice Requires="p14">
      <p:transition spd="slow" p14:dur="2000" advTm="37640"/>
    </mc:Choice>
    <mc:Fallback xmlns="">
      <p:transition spd="slow" advTm="37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title="image of Jerome Bruner"/>
          <p:cNvSpPr/>
          <p:nvPr/>
        </p:nvSpPr>
        <p:spPr>
          <a:xfrm>
            <a:off x="0" y="0"/>
            <a:ext cx="12161838" cy="6858000"/>
          </a:xfrm>
          <a:prstGeom prst="rect">
            <a:avLst/>
          </a:prstGeom>
          <a:solidFill>
            <a:srgbClr val="0E0E0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title="Jerome Bruner"/>
          <p:cNvPicPr>
            <a:picLocks noChangeAspect="1"/>
          </p:cNvPicPr>
          <p:nvPr/>
        </p:nvPicPr>
        <p:blipFill rotWithShape="1">
          <a:blip r:embed="rId5">
            <a:extLst>
              <a:ext uri="{28A0092B-C50C-407E-A947-70E740481C1C}">
                <a14:useLocalDpi xmlns:a14="http://schemas.microsoft.com/office/drawing/2010/main" val="0"/>
              </a:ext>
            </a:extLst>
          </a:blip>
          <a:srcRect t="33889" r="39215"/>
          <a:stretch/>
        </p:blipFill>
        <p:spPr>
          <a:xfrm>
            <a:off x="5933998" y="1765300"/>
            <a:ext cx="6227840" cy="5092700"/>
          </a:xfrm>
          <a:prstGeom prst="rect">
            <a:avLst/>
          </a:prstGeom>
        </p:spPr>
      </p:pic>
      <p:grpSp>
        <p:nvGrpSpPr>
          <p:cNvPr id="2" name="Group 12" title="Quote"/>
          <p:cNvGrpSpPr/>
          <p:nvPr/>
        </p:nvGrpSpPr>
        <p:grpSpPr>
          <a:xfrm>
            <a:off x="747316" y="1223966"/>
            <a:ext cx="6279659" cy="3914935"/>
            <a:chOff x="561876" y="584199"/>
            <a:chExt cx="4721425" cy="3914935"/>
          </a:xfrm>
        </p:grpSpPr>
        <p:pic>
          <p:nvPicPr>
            <p:cNvPr id="8" name="Picture 7" title="name"/>
            <p:cNvPicPr>
              <a:picLocks noChangeAspect="1"/>
            </p:cNvPicPr>
            <p:nvPr/>
          </p:nvPicPr>
          <p:blipFill>
            <a:blip r:embed="rId6">
              <a:alphaModFix amt="10000"/>
              <a:extLst>
                <a:ext uri="{28A0092B-C50C-407E-A947-70E740481C1C}">
                  <a14:useLocalDpi xmlns:a14="http://schemas.microsoft.com/office/drawing/2010/main" val="0"/>
                </a:ext>
              </a:extLst>
            </a:blip>
            <a:stretch>
              <a:fillRect/>
            </a:stretch>
          </p:blipFill>
          <p:spPr>
            <a:xfrm>
              <a:off x="2891118" y="2461348"/>
              <a:ext cx="2392183" cy="2037786"/>
            </a:xfrm>
            <a:prstGeom prst="rect">
              <a:avLst/>
            </a:prstGeom>
            <a:noFill/>
          </p:spPr>
        </p:pic>
        <p:sp>
          <p:nvSpPr>
            <p:cNvPr id="9" name="TextBox 8"/>
            <p:cNvSpPr txBox="1"/>
            <p:nvPr/>
          </p:nvSpPr>
          <p:spPr>
            <a:xfrm>
              <a:off x="1065212" y="1223965"/>
              <a:ext cx="3714752" cy="2246769"/>
            </a:xfrm>
            <a:prstGeom prst="rect">
              <a:avLst/>
            </a:prstGeom>
            <a:noFill/>
          </p:spPr>
          <p:txBody>
            <a:bodyPr wrap="square" rtlCol="0">
              <a:spAutoFit/>
            </a:bodyPr>
            <a:lstStyle/>
            <a:p>
              <a:r>
                <a:rPr lang="en-US" sz="3000" dirty="0" smtClean="0">
                  <a:solidFill>
                    <a:schemeClr val="bg1"/>
                  </a:solidFill>
                  <a:latin typeface="Helvetica" charset="0"/>
                  <a:ea typeface="Helvetica" charset="0"/>
                  <a:cs typeface="Helvetica" charset="0"/>
                </a:rPr>
                <a:t>Good teaching is forever being on the cutting edge of a child’s competence.</a:t>
              </a:r>
            </a:p>
            <a:p>
              <a:endParaRPr lang="en-US" sz="3000" dirty="0">
                <a:solidFill>
                  <a:schemeClr val="bg1"/>
                </a:solidFill>
                <a:latin typeface="Helvetica" charset="0"/>
                <a:ea typeface="Helvetica" charset="0"/>
                <a:cs typeface="Helvetica" charset="0"/>
              </a:endParaRPr>
            </a:p>
            <a:p>
              <a:pPr algn="r"/>
              <a:r>
                <a:rPr lang="en-US" sz="2000" dirty="0" smtClean="0">
                  <a:solidFill>
                    <a:schemeClr val="bg1"/>
                  </a:solidFill>
                  <a:latin typeface="Helvetica" charset="0"/>
                  <a:ea typeface="Helvetica" charset="0"/>
                  <a:cs typeface="Helvetica" charset="0"/>
                </a:rPr>
                <a:t>Jerome Bruner</a:t>
              </a:r>
              <a:endParaRPr lang="en-US" sz="2000" dirty="0">
                <a:solidFill>
                  <a:schemeClr val="bg1"/>
                </a:solidFill>
                <a:latin typeface="Helvetica" charset="0"/>
                <a:ea typeface="Helvetica" charset="0"/>
                <a:cs typeface="Helvetica" charset="0"/>
              </a:endParaRPr>
            </a:p>
          </p:txBody>
        </p:sp>
        <p:pic>
          <p:nvPicPr>
            <p:cNvPr id="10" name="Picture 9" title="quotes"/>
            <p:cNvPicPr>
              <a:picLocks noChangeAspect="1"/>
            </p:cNvPicPr>
            <p:nvPr/>
          </p:nvPicPr>
          <p:blipFill>
            <a:blip r:embed="rId6">
              <a:alphaModFix amt="10000"/>
              <a:extLst>
                <a:ext uri="{28A0092B-C50C-407E-A947-70E740481C1C}">
                  <a14:useLocalDpi xmlns:a14="http://schemas.microsoft.com/office/drawing/2010/main" val="0"/>
                </a:ext>
              </a:extLst>
            </a:blip>
            <a:stretch>
              <a:fillRect/>
            </a:stretch>
          </p:blipFill>
          <p:spPr>
            <a:xfrm rot="10800000">
              <a:off x="561876" y="584199"/>
              <a:ext cx="1684519" cy="1434961"/>
            </a:xfrm>
            <a:prstGeom prst="rect">
              <a:avLst/>
            </a:prstGeom>
            <a:noFill/>
          </p:spPr>
        </p:pic>
      </p:grpSp>
      <p:sp>
        <p:nvSpPr>
          <p:cNvPr id="14" name="Title 1"/>
          <p:cNvSpPr>
            <a:spLocks noGrp="1"/>
          </p:cNvSpPr>
          <p:nvPr>
            <p:ph type="title"/>
          </p:nvPr>
        </p:nvSpPr>
        <p:spPr>
          <a:xfrm>
            <a:off x="608092" y="0"/>
            <a:ext cx="10945654" cy="1143000"/>
          </a:xfrm>
        </p:spPr>
        <p:txBody>
          <a:bodyPr>
            <a:normAutofit/>
          </a:bodyPr>
          <a:lstStyle/>
          <a:p>
            <a:pPr algn="l" eaLnBrk="1" hangingPunct="1"/>
            <a:r>
              <a:rPr lang="en-US" b="1" dirty="0" smtClean="0">
                <a:solidFill>
                  <a:schemeClr val="accent3"/>
                </a:solidFill>
                <a:effectLst>
                  <a:outerShdw blurRad="50800" dist="38100" algn="l" rotWithShape="0">
                    <a:prstClr val="black">
                      <a:alpha val="40000"/>
                    </a:prstClr>
                  </a:outerShdw>
                </a:effectLst>
                <a:latin typeface="Helvetica"/>
                <a:ea typeface="ＭＳ Ｐゴシック" charset="0"/>
                <a:cs typeface="Helvetica"/>
              </a:rPr>
              <a:t>Moving Learning Forward</a:t>
            </a:r>
            <a:endParaRPr lang="en-US" b="1" dirty="0">
              <a:solidFill>
                <a:srgbClr val="000000"/>
              </a:solidFill>
              <a:effectLst>
                <a:outerShdw blurRad="50800" dist="38100" algn="l" rotWithShape="0">
                  <a:prstClr val="black">
                    <a:alpha val="40000"/>
                  </a:prstClr>
                </a:outerShdw>
              </a:effectLst>
              <a:latin typeface="Helvetica"/>
              <a:ea typeface="ＭＳ Ｐゴシック" charset="0"/>
              <a:cs typeface="Helvetica"/>
            </a:endParaRPr>
          </a:p>
        </p:txBody>
      </p:sp>
      <p:pic>
        <p:nvPicPr>
          <p:cNvPr id="15"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47346" y="5892800"/>
            <a:ext cx="812800" cy="812800"/>
          </a:xfrm>
          <a:prstGeom prst="rect">
            <a:avLst/>
          </a:prstGeom>
        </p:spPr>
      </p:pic>
    </p:spTree>
    <p:extLst>
      <p:ext uri="{BB962C8B-B14F-4D97-AF65-F5344CB8AC3E}">
        <p14:creationId xmlns:p14="http://schemas.microsoft.com/office/powerpoint/2010/main" val="786247024"/>
      </p:ext>
    </p:extLst>
  </p:cSld>
  <p:clrMapOvr>
    <a:masterClrMapping/>
  </p:clrMapOvr>
  <mc:AlternateContent xmlns:mc="http://schemas.openxmlformats.org/markup-compatibility/2006" xmlns:p14="http://schemas.microsoft.com/office/powerpoint/2010/main">
    <mc:Choice Requires="p14">
      <p:transition spd="med" p14:dur="700" advTm="29643">
        <p:fade/>
      </p:transition>
    </mc:Choice>
    <mc:Fallback xmlns="">
      <p:transition spd="med" advTm="296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a:t>
            </a:r>
            <a:endParaRPr lang="en-US" b="1" dirty="0"/>
          </a:p>
        </p:txBody>
      </p:sp>
      <p:sp>
        <p:nvSpPr>
          <p:cNvPr id="3" name="Content Placeholder 2"/>
          <p:cNvSpPr>
            <a:spLocks noGrp="1"/>
          </p:cNvSpPr>
          <p:nvPr>
            <p:ph idx="1"/>
          </p:nvPr>
        </p:nvSpPr>
        <p:spPr>
          <a:xfrm>
            <a:off x="608092" y="1414225"/>
            <a:ext cx="10945654" cy="4525963"/>
          </a:xfrm>
        </p:spPr>
        <p:txBody>
          <a:bodyPr/>
          <a:lstStyle/>
          <a:p>
            <a:r>
              <a:rPr lang="en-US" dirty="0" smtClean="0"/>
              <a:t>Teachers make decisions about instructional action based on the evidence they obtain</a:t>
            </a:r>
          </a:p>
          <a:p>
            <a:endParaRPr lang="en-US" sz="1600" dirty="0"/>
          </a:p>
          <a:p>
            <a:r>
              <a:rPr lang="en-US" dirty="0" smtClean="0"/>
              <a:t>Deliberate acts of teaching are strategies that teachers can use immediately in response to evidence </a:t>
            </a:r>
          </a:p>
          <a:p>
            <a:endParaRPr lang="en-US" sz="1600" dirty="0" smtClean="0"/>
          </a:p>
          <a:p>
            <a:r>
              <a:rPr lang="en-US" dirty="0" smtClean="0"/>
              <a:t>Immediately responding to evidence is a high-leverage strategy in formative assessment</a:t>
            </a:r>
            <a:endParaRPr lang="en-US" dirty="0"/>
          </a:p>
        </p:txBody>
      </p:sp>
      <p:pic>
        <p:nvPicPr>
          <p:cNvPr id="5"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2519" y="5892800"/>
            <a:ext cx="812800" cy="812800"/>
          </a:xfrm>
          <a:prstGeom prst="rect">
            <a:avLst/>
          </a:prstGeom>
        </p:spPr>
      </p:pic>
    </p:spTree>
    <p:extLst>
      <p:ext uri="{BB962C8B-B14F-4D97-AF65-F5344CB8AC3E}">
        <p14:creationId xmlns:p14="http://schemas.microsoft.com/office/powerpoint/2010/main" val="1967565319"/>
      </p:ext>
    </p:extLst>
  </p:cSld>
  <p:clrMapOvr>
    <a:masterClrMapping/>
  </p:clrMapOvr>
  <mc:AlternateContent xmlns:mc="http://schemas.openxmlformats.org/markup-compatibility/2006" xmlns:p14="http://schemas.microsoft.com/office/powerpoint/2010/main">
    <mc:Choice Requires="p14">
      <p:transition spd="slow" p14:dur="2000" advTm="51257"/>
    </mc:Choice>
    <mc:Fallback xmlns="">
      <p:transition spd="slow" advTm="51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Guiding Questions</a:t>
            </a:r>
            <a:endParaRPr lang="en-US" b="1" dirty="0"/>
          </a:p>
        </p:txBody>
      </p:sp>
      <p:sp>
        <p:nvSpPr>
          <p:cNvPr id="3" name="Content Placeholder 2"/>
          <p:cNvSpPr>
            <a:spLocks noGrp="1"/>
          </p:cNvSpPr>
          <p:nvPr>
            <p:ph idx="1"/>
          </p:nvPr>
        </p:nvSpPr>
        <p:spPr/>
        <p:txBody>
          <a:bodyPr/>
          <a:lstStyle/>
          <a:p>
            <a:r>
              <a:rPr lang="en-US" dirty="0" smtClean="0">
                <a:solidFill>
                  <a:srgbClr val="FF0000"/>
                </a:solidFill>
              </a:rPr>
              <a:t>Where am I going?</a:t>
            </a:r>
          </a:p>
          <a:p>
            <a:endParaRPr lang="en-US" dirty="0" smtClean="0"/>
          </a:p>
          <a:p>
            <a:r>
              <a:rPr lang="en-US" dirty="0" smtClean="0">
                <a:solidFill>
                  <a:schemeClr val="tx2">
                    <a:lumMod val="60000"/>
                    <a:lumOff val="40000"/>
                  </a:schemeClr>
                </a:solidFill>
              </a:rPr>
              <a:t>Where am I now?</a:t>
            </a:r>
          </a:p>
          <a:p>
            <a:endParaRPr lang="en-US" dirty="0" smtClean="0"/>
          </a:p>
          <a:p>
            <a:r>
              <a:rPr lang="en-US" dirty="0" smtClean="0">
                <a:solidFill>
                  <a:srgbClr val="FC7808"/>
                </a:solidFill>
              </a:rPr>
              <a:t>Where to next (and how will I get there)?</a:t>
            </a:r>
          </a:p>
          <a:p>
            <a:endParaRPr lang="en-US" dirty="0" smtClean="0"/>
          </a:p>
          <a:p>
            <a:endParaRPr lang="en-US" dirty="0"/>
          </a:p>
        </p:txBody>
      </p:sp>
      <p:pic>
        <p:nvPicPr>
          <p:cNvPr id="6"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2519" y="6045200"/>
            <a:ext cx="812800" cy="812800"/>
          </a:xfrm>
          <a:prstGeom prst="rect">
            <a:avLst/>
          </a:prstGeom>
        </p:spPr>
      </p:pic>
    </p:spTree>
    <p:extLst>
      <p:ext uri="{BB962C8B-B14F-4D97-AF65-F5344CB8AC3E}">
        <p14:creationId xmlns:p14="http://schemas.microsoft.com/office/powerpoint/2010/main" val="2654010546"/>
      </p:ext>
    </p:extLst>
  </p:cSld>
  <p:clrMapOvr>
    <a:masterClrMapping/>
  </p:clrMapOvr>
  <mc:AlternateContent xmlns:mc="http://schemas.openxmlformats.org/markup-compatibility/2006" xmlns:p14="http://schemas.microsoft.com/office/powerpoint/2010/main">
    <mc:Choice Requires="p14">
      <p:transition spd="slow" p14:dur="2000" advTm="14793"/>
    </mc:Choice>
    <mc:Fallback xmlns="">
      <p:transition spd="slow" advTm="14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ODE Resources</a:t>
            </a:r>
            <a:endParaRPr lang="en-US" b="1" dirty="0"/>
          </a:p>
        </p:txBody>
      </p:sp>
      <p:sp>
        <p:nvSpPr>
          <p:cNvPr id="3" name="Content Placeholder 2"/>
          <p:cNvSpPr>
            <a:spLocks noGrp="1"/>
          </p:cNvSpPr>
          <p:nvPr>
            <p:ph idx="1"/>
          </p:nvPr>
        </p:nvSpPr>
        <p:spPr>
          <a:xfrm>
            <a:off x="608092" y="1228249"/>
            <a:ext cx="10945654" cy="4525963"/>
          </a:xfrm>
        </p:spPr>
        <p:txBody>
          <a:bodyPr/>
          <a:lstStyle/>
          <a:p>
            <a:pPr marL="0" indent="0">
              <a:buNone/>
            </a:pPr>
            <a:r>
              <a:rPr lang="en-US" u="sng" dirty="0">
                <a:solidFill>
                  <a:srgbClr val="61B1ED"/>
                </a:solidFill>
              </a:rPr>
              <a:t/>
            </a:r>
            <a:br>
              <a:rPr lang="en-US" u="sng" dirty="0">
                <a:solidFill>
                  <a:srgbClr val="61B1ED"/>
                </a:solidFill>
              </a:rPr>
            </a:br>
            <a:r>
              <a:rPr lang="en-US" dirty="0">
                <a:hlinkClick r:id="rId3"/>
              </a:rPr>
              <a:t>Quick-Guide to the Deliberate Acts of Teaching</a:t>
            </a:r>
            <a:endParaRPr lang="en-US" dirty="0"/>
          </a:p>
          <a:p>
            <a:pPr marL="0" indent="0">
              <a:buNone/>
            </a:pPr>
            <a:r>
              <a:rPr lang="en-US" dirty="0">
                <a:hlinkClick r:id="rId4"/>
              </a:rPr>
              <a:t>Six Insights about Feedback</a:t>
            </a:r>
            <a:endParaRPr lang="en-US" dirty="0"/>
          </a:p>
          <a:p>
            <a:pPr marL="0" indent="0">
              <a:buNone/>
            </a:pPr>
            <a:r>
              <a:rPr lang="en-US" dirty="0">
                <a:hlinkClick r:id="rId5"/>
              </a:rPr>
              <a:t>Graphic Organizer for Planning to Elicit and Use Evidence</a:t>
            </a:r>
            <a:r>
              <a:rPr lang="en-US" u="sng" dirty="0">
                <a:solidFill>
                  <a:srgbClr val="61B1ED"/>
                </a:solidFill>
              </a:rPr>
              <a:t/>
            </a:r>
            <a:br>
              <a:rPr lang="en-US" u="sng" dirty="0">
                <a:solidFill>
                  <a:srgbClr val="61B1ED"/>
                </a:solidFill>
              </a:rPr>
            </a:br>
            <a:endParaRPr lang="en-US" u="sng" dirty="0">
              <a:solidFill>
                <a:srgbClr val="61B1ED"/>
              </a:solidFill>
            </a:endParaRPr>
          </a:p>
          <a:p>
            <a:endParaRPr lang="en-US" dirty="0"/>
          </a:p>
        </p:txBody>
      </p:sp>
    </p:spTree>
    <p:extLst>
      <p:ext uri="{BB962C8B-B14F-4D97-AF65-F5344CB8AC3E}">
        <p14:creationId xmlns:p14="http://schemas.microsoft.com/office/powerpoint/2010/main" val="585405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Where am I going?</a:t>
            </a:r>
            <a:endParaRPr lang="en-US" b="1" dirty="0"/>
          </a:p>
        </p:txBody>
      </p:sp>
      <p:pic>
        <p:nvPicPr>
          <p:cNvPr id="6" name="Content Placeholder 5" descr="Unknown.jpg" title="Crossroads image"/>
          <p:cNvPicPr>
            <a:picLocks noGrp="1" noChangeAspect="1"/>
          </p:cNvPicPr>
          <p:nvPr>
            <p:ph idx="1"/>
          </p:nvPr>
        </p:nvPicPr>
        <p:blipFill>
          <a:blip r:embed="rId5"/>
          <a:srcRect l="-10500" r="-10500"/>
          <a:stretch>
            <a:fillRect/>
          </a:stretch>
        </p:blipFill>
        <p:spPr>
          <a:xfrm>
            <a:off x="594519" y="1295400"/>
            <a:ext cx="10945654" cy="4525963"/>
          </a:xfrm>
        </p:spPr>
      </p:pic>
      <p:pic>
        <p:nvPicPr>
          <p:cNvPr id="5"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2621" y="5892800"/>
            <a:ext cx="812800" cy="812800"/>
          </a:xfrm>
          <a:prstGeom prst="rect">
            <a:avLst/>
          </a:prstGeom>
        </p:spPr>
      </p:pic>
    </p:spTree>
    <p:extLst>
      <p:ext uri="{BB962C8B-B14F-4D97-AF65-F5344CB8AC3E}">
        <p14:creationId xmlns:p14="http://schemas.microsoft.com/office/powerpoint/2010/main" val="2234121677"/>
      </p:ext>
    </p:extLst>
  </p:cSld>
  <p:clrMapOvr>
    <a:masterClrMapping/>
  </p:clrMapOvr>
  <mc:AlternateContent xmlns:mc="http://schemas.openxmlformats.org/markup-compatibility/2006" xmlns:p14="http://schemas.microsoft.com/office/powerpoint/2010/main">
    <mc:Choice Requires="p14">
      <p:transition spd="slow" p14:dur="2000" advTm="42433"/>
    </mc:Choice>
    <mc:Fallback xmlns="">
      <p:transition spd="slow" advTm="42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Deliberate Acts of Teaching</a:t>
            </a:r>
            <a:endParaRPr lang="en-US" b="1" dirty="0"/>
          </a:p>
        </p:txBody>
      </p:sp>
      <p:sp>
        <p:nvSpPr>
          <p:cNvPr id="6" name="Right Arrow 5" title="Arrow"/>
          <p:cNvSpPr/>
          <p:nvPr/>
        </p:nvSpPr>
        <p:spPr>
          <a:xfrm>
            <a:off x="2575719" y="2209800"/>
            <a:ext cx="7848600" cy="274320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6319" y="5892800"/>
            <a:ext cx="812800" cy="812800"/>
          </a:xfrm>
          <a:prstGeom prst="rect">
            <a:avLst/>
          </a:prstGeom>
        </p:spPr>
      </p:pic>
    </p:spTree>
    <p:extLst>
      <p:ext uri="{BB962C8B-B14F-4D97-AF65-F5344CB8AC3E}">
        <p14:creationId xmlns:p14="http://schemas.microsoft.com/office/powerpoint/2010/main" val="2884375284"/>
      </p:ext>
    </p:extLst>
  </p:cSld>
  <p:clrMapOvr>
    <a:masterClrMapping/>
  </p:clrMapOvr>
  <mc:AlternateContent xmlns:mc="http://schemas.openxmlformats.org/markup-compatibility/2006" xmlns:p14="http://schemas.microsoft.com/office/powerpoint/2010/main">
    <mc:Choice Requires="p14">
      <p:transition spd="slow" p14:dur="2000" advTm="13854"/>
    </mc:Choice>
    <mc:Fallback xmlns="">
      <p:transition spd="slow" advTm="13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marL="0" indent="0" defTabSz="685800" eaLnBrk="1" fontAlgn="auto" hangingPunct="1">
              <a:spcBef>
                <a:spcPts val="0"/>
              </a:spcBef>
              <a:spcAft>
                <a:spcPts val="0"/>
              </a:spcAft>
              <a:defRPr/>
            </a:pPr>
            <a:r>
              <a:rPr lang="en-US" b="1" dirty="0" smtClean="0"/>
              <a:t>Deliberate Acts of Teaching</a:t>
            </a:r>
            <a:endParaRPr lang="en-US" b="1" dirty="0"/>
          </a:p>
        </p:txBody>
      </p:sp>
      <p:pic>
        <p:nvPicPr>
          <p:cNvPr id="7" name="Content Placeholder 6" title="Lifting"/>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062224" y="1481107"/>
            <a:ext cx="7819269" cy="3829774"/>
          </a:xfrm>
        </p:spPr>
      </p:pic>
      <p:pic>
        <p:nvPicPr>
          <p:cNvPr id="8"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21765" y="5892800"/>
            <a:ext cx="812800" cy="812800"/>
          </a:xfrm>
          <a:prstGeom prst="rect">
            <a:avLst/>
          </a:prstGeom>
        </p:spPr>
      </p:pic>
    </p:spTree>
    <p:extLst>
      <p:ext uri="{BB962C8B-B14F-4D97-AF65-F5344CB8AC3E}">
        <p14:creationId xmlns:p14="http://schemas.microsoft.com/office/powerpoint/2010/main" val="3758619167"/>
      </p:ext>
    </p:extLst>
  </p:cSld>
  <p:clrMapOvr>
    <a:masterClrMapping/>
  </p:clrMapOvr>
  <mc:AlternateContent xmlns:mc="http://schemas.openxmlformats.org/markup-compatibility/2006" xmlns:p14="http://schemas.microsoft.com/office/powerpoint/2010/main">
    <mc:Choice Requires="p14">
      <p:transition spd="slow" p14:dur="2000" advTm="15990"/>
    </mc:Choice>
    <mc:Fallback xmlns="">
      <p:transition spd="slow" advTm="15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b="1" dirty="0" smtClean="0">
                <a:solidFill>
                  <a:srgbClr val="4F81BD"/>
                </a:solidFill>
                <a:latin typeface="Century Gothic"/>
                <a:cs typeface="Century Gothic"/>
              </a:rPr>
              <a:t>Deliberate Acts of Teaching</a:t>
            </a:r>
            <a:endParaRPr lang="en-US" sz="3600" b="1" dirty="0">
              <a:solidFill>
                <a:srgbClr val="4F81BD"/>
              </a:solidFill>
              <a:latin typeface="Century Gothic"/>
              <a:cs typeface="Century Gothic"/>
            </a:endParaRPr>
          </a:p>
        </p:txBody>
      </p:sp>
      <p:sp>
        <p:nvSpPr>
          <p:cNvPr id="7" name="Text Placeholder 6"/>
          <p:cNvSpPr>
            <a:spLocks noGrp="1"/>
          </p:cNvSpPr>
          <p:nvPr>
            <p:ph idx="1"/>
          </p:nvPr>
        </p:nvSpPr>
        <p:spPr>
          <a:xfrm>
            <a:off x="2732299" y="1600201"/>
            <a:ext cx="8821446" cy="4525963"/>
          </a:xfrm>
        </p:spPr>
        <p:txBody>
          <a:bodyPr/>
          <a:lstStyle/>
          <a:p>
            <a:pPr>
              <a:buFont typeface="Arial" panose="020B0604020202020204" pitchFamily="34" charset="0"/>
              <a:buChar char="•"/>
            </a:pPr>
            <a:r>
              <a:rPr lang="en-US" i="1" dirty="0" smtClean="0"/>
              <a:t>Modeling</a:t>
            </a:r>
          </a:p>
          <a:p>
            <a:pPr>
              <a:buFont typeface="Arial" panose="020B0604020202020204" pitchFamily="34" charset="0"/>
              <a:buChar char="•"/>
            </a:pPr>
            <a:r>
              <a:rPr lang="en-US" i="1" dirty="0" smtClean="0"/>
              <a:t>Explaining</a:t>
            </a:r>
          </a:p>
          <a:p>
            <a:pPr>
              <a:buFont typeface="Arial" panose="020B0604020202020204" pitchFamily="34" charset="0"/>
              <a:buChar char="•"/>
            </a:pPr>
            <a:r>
              <a:rPr lang="en-US" i="1" dirty="0"/>
              <a:t>Prompting</a:t>
            </a:r>
          </a:p>
          <a:p>
            <a:pPr>
              <a:buFont typeface="Arial" panose="020B0604020202020204" pitchFamily="34" charset="0"/>
              <a:buChar char="•"/>
            </a:pPr>
            <a:r>
              <a:rPr lang="en-US" i="1" dirty="0" smtClean="0"/>
              <a:t>Questioning</a:t>
            </a:r>
          </a:p>
          <a:p>
            <a:pPr>
              <a:buFont typeface="Arial" panose="020B0604020202020204" pitchFamily="34" charset="0"/>
              <a:buChar char="•"/>
            </a:pPr>
            <a:r>
              <a:rPr lang="en-US" i="1" dirty="0" smtClean="0"/>
              <a:t>Telling</a:t>
            </a:r>
          </a:p>
          <a:p>
            <a:pPr>
              <a:buFont typeface="Arial" panose="020B0604020202020204" pitchFamily="34" charset="0"/>
              <a:buChar char="•"/>
            </a:pPr>
            <a:r>
              <a:rPr lang="en-US" i="1" dirty="0" smtClean="0"/>
              <a:t>Feedback</a:t>
            </a:r>
          </a:p>
          <a:p>
            <a:pPr>
              <a:buFont typeface="Wingdings" charset="2"/>
              <a:buChar char="Ø"/>
            </a:pPr>
            <a:endParaRPr lang="en-US" i="1" dirty="0"/>
          </a:p>
        </p:txBody>
      </p:sp>
      <p:pic>
        <p:nvPicPr>
          <p:cNvPr id="8"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47345" y="5892800"/>
            <a:ext cx="812800" cy="812800"/>
          </a:xfrm>
          <a:prstGeom prst="rect">
            <a:avLst/>
          </a:prstGeom>
        </p:spPr>
      </p:pic>
    </p:spTree>
    <p:extLst>
      <p:ext uri="{BB962C8B-B14F-4D97-AF65-F5344CB8AC3E}">
        <p14:creationId xmlns:p14="http://schemas.microsoft.com/office/powerpoint/2010/main" val="1169523747"/>
      </p:ext>
    </p:extLst>
  </p:cSld>
  <p:clrMapOvr>
    <a:masterClrMapping/>
  </p:clrMapOvr>
  <mc:AlternateContent xmlns:mc="http://schemas.openxmlformats.org/markup-compatibility/2006" xmlns:p14="http://schemas.microsoft.com/office/powerpoint/2010/main">
    <mc:Choice Requires="p14">
      <p:transition spd="slow" p14:dur="2000" advTm="13735"/>
    </mc:Choice>
    <mc:Fallback xmlns="">
      <p:transition spd="slow" advTm="13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Modeling</a:t>
            </a:r>
            <a:endParaRPr lang="en-US" b="1" dirty="0"/>
          </a:p>
        </p:txBody>
      </p:sp>
      <p:sp>
        <p:nvSpPr>
          <p:cNvPr id="3" name="Content Placeholder 2"/>
          <p:cNvSpPr>
            <a:spLocks noGrp="1"/>
          </p:cNvSpPr>
          <p:nvPr>
            <p:ph idx="1"/>
          </p:nvPr>
        </p:nvSpPr>
        <p:spPr>
          <a:xfrm>
            <a:off x="608092" y="1437723"/>
            <a:ext cx="10945654" cy="4250153"/>
          </a:xfrm>
        </p:spPr>
        <p:txBody>
          <a:bodyPr/>
          <a:lstStyle/>
          <a:p>
            <a:r>
              <a:rPr lang="en-US" dirty="0" smtClean="0"/>
              <a:t>Demonstrations</a:t>
            </a:r>
          </a:p>
          <a:p>
            <a:endParaRPr lang="en-US" dirty="0"/>
          </a:p>
          <a:p>
            <a:r>
              <a:rPr lang="en-US" dirty="0" smtClean="0"/>
              <a:t>Examples</a:t>
            </a:r>
          </a:p>
          <a:p>
            <a:endParaRPr lang="en-US" dirty="0"/>
          </a:p>
          <a:p>
            <a:r>
              <a:rPr lang="en-US" dirty="0" smtClean="0"/>
              <a:t>Think-</a:t>
            </a:r>
            <a:r>
              <a:rPr lang="en-US" dirty="0" err="1" smtClean="0"/>
              <a:t>alouds</a:t>
            </a:r>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2519" y="5892800"/>
            <a:ext cx="812800" cy="812800"/>
          </a:xfrm>
          <a:prstGeom prst="rect">
            <a:avLst/>
          </a:prstGeom>
        </p:spPr>
      </p:pic>
    </p:spTree>
    <p:extLst>
      <p:ext uri="{BB962C8B-B14F-4D97-AF65-F5344CB8AC3E}">
        <p14:creationId xmlns:p14="http://schemas.microsoft.com/office/powerpoint/2010/main" val="758774404"/>
      </p:ext>
    </p:extLst>
  </p:cSld>
  <p:clrMapOvr>
    <a:masterClrMapping/>
  </p:clrMapOvr>
  <mc:AlternateContent xmlns:mc="http://schemas.openxmlformats.org/markup-compatibility/2006" xmlns:p14="http://schemas.microsoft.com/office/powerpoint/2010/main">
    <mc:Choice Requires="p14">
      <p:transition spd="slow" p14:dur="2000" advTm="52109"/>
    </mc:Choice>
    <mc:Fallback xmlns="">
      <p:transition spd="slow" advTm="52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Explaining</a:t>
            </a:r>
            <a:endParaRPr lang="en-US" b="1" dirty="0"/>
          </a:p>
        </p:txBody>
      </p:sp>
      <p:sp>
        <p:nvSpPr>
          <p:cNvPr id="3" name="Content Placeholder 2"/>
          <p:cNvSpPr>
            <a:spLocks noGrp="1"/>
          </p:cNvSpPr>
          <p:nvPr>
            <p:ph idx="1"/>
          </p:nvPr>
        </p:nvSpPr>
        <p:spPr>
          <a:xfrm>
            <a:off x="608092" y="883419"/>
            <a:ext cx="10945654" cy="5104431"/>
          </a:xfrm>
        </p:spPr>
        <p:txBody>
          <a:bodyPr anchor="ctr"/>
          <a:lstStyle/>
          <a:p>
            <a:pPr>
              <a:lnSpc>
                <a:spcPct val="150000"/>
              </a:lnSpc>
            </a:pPr>
            <a:r>
              <a:rPr lang="en-US" dirty="0" smtClean="0"/>
              <a:t>“statement or account that makes something clear”</a:t>
            </a:r>
            <a:endParaRPr lang="en-US" dirty="0"/>
          </a:p>
          <a:p>
            <a:pPr>
              <a:lnSpc>
                <a:spcPct val="150000"/>
              </a:lnSpc>
            </a:pPr>
            <a:r>
              <a:rPr lang="en-US" dirty="0"/>
              <a:t>Effective explanations are non-trivial</a:t>
            </a:r>
          </a:p>
          <a:p>
            <a:pPr>
              <a:lnSpc>
                <a:spcPct val="150000"/>
              </a:lnSpc>
            </a:pPr>
            <a:r>
              <a:rPr lang="en-US" dirty="0" smtClean="0"/>
              <a:t>Used in response to evidence/calibrated to students’ current learning</a:t>
            </a:r>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2519" y="5892800"/>
            <a:ext cx="812800" cy="812800"/>
          </a:xfrm>
          <a:prstGeom prst="rect">
            <a:avLst/>
          </a:prstGeom>
        </p:spPr>
      </p:pic>
    </p:spTree>
    <p:extLst>
      <p:ext uri="{BB962C8B-B14F-4D97-AF65-F5344CB8AC3E}">
        <p14:creationId xmlns:p14="http://schemas.microsoft.com/office/powerpoint/2010/main" val="958692286"/>
      </p:ext>
    </p:extLst>
  </p:cSld>
  <p:clrMapOvr>
    <a:masterClrMapping/>
  </p:clrMapOvr>
  <mc:AlternateContent xmlns:mc="http://schemas.openxmlformats.org/markup-compatibility/2006" xmlns:p14="http://schemas.microsoft.com/office/powerpoint/2010/main">
    <mc:Choice Requires="p14">
      <p:transition spd="slow" p14:dur="2000" advTm="62143"/>
    </mc:Choice>
    <mc:Fallback xmlns="">
      <p:transition spd="slow" advTm="62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Prompting</a:t>
            </a:r>
            <a:endParaRPr lang="en-US" b="1" dirty="0"/>
          </a:p>
        </p:txBody>
      </p:sp>
      <p:sp>
        <p:nvSpPr>
          <p:cNvPr id="3" name="Content Placeholder 2"/>
          <p:cNvSpPr>
            <a:spLocks noGrp="1"/>
          </p:cNvSpPr>
          <p:nvPr>
            <p:ph idx="1"/>
          </p:nvPr>
        </p:nvSpPr>
        <p:spPr/>
        <p:txBody>
          <a:bodyPr/>
          <a:lstStyle/>
          <a:p>
            <a:r>
              <a:rPr lang="en-US" dirty="0"/>
              <a:t>E</a:t>
            </a:r>
            <a:r>
              <a:rPr lang="en-US" dirty="0" smtClean="0"/>
              <a:t>ncouraging </a:t>
            </a:r>
            <a:r>
              <a:rPr lang="en-US" dirty="0"/>
              <a:t>students to use their existing knowledge to make their own connections and find their own </a:t>
            </a:r>
            <a:r>
              <a:rPr lang="en-US" dirty="0" smtClean="0"/>
              <a:t>solutions</a:t>
            </a:r>
          </a:p>
          <a:p>
            <a:endParaRPr lang="en-US" dirty="0"/>
          </a:p>
          <a:p>
            <a:r>
              <a:rPr lang="en-US" dirty="0" smtClean="0"/>
              <a:t>Prompts for students to become “unstuck” and move forward</a:t>
            </a:r>
          </a:p>
        </p:txBody>
      </p:sp>
      <p:pic>
        <p:nvPicPr>
          <p:cNvPr id="6"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6319" y="5892800"/>
            <a:ext cx="812800" cy="812800"/>
          </a:xfrm>
          <a:prstGeom prst="rect">
            <a:avLst/>
          </a:prstGeom>
        </p:spPr>
      </p:pic>
    </p:spTree>
    <p:extLst>
      <p:ext uri="{BB962C8B-B14F-4D97-AF65-F5344CB8AC3E}">
        <p14:creationId xmlns:p14="http://schemas.microsoft.com/office/powerpoint/2010/main" val="1197535386"/>
      </p:ext>
    </p:extLst>
  </p:cSld>
  <p:clrMapOvr>
    <a:masterClrMapping/>
  </p:clrMapOvr>
  <mc:AlternateContent xmlns:mc="http://schemas.openxmlformats.org/markup-compatibility/2006" xmlns:p14="http://schemas.microsoft.com/office/powerpoint/2010/main">
    <mc:Choice Requires="p14">
      <p:transition spd="slow" p14:dur="2000" advTm="27627"/>
    </mc:Choice>
    <mc:Fallback xmlns="">
      <p:transition spd="slow" advTm="27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8.0&quot;&gt;&lt;object type=&quot;1&quot; unique_id=&quot;10001&quot;&gt;&lt;object type=&quot;2&quot; unique_id=&quot;37306&quot;&gt;&lt;object type=&quot;3&quot; unique_id=&quot;38522&quot;&gt;&lt;property id=&quot;20148&quot; value=&quot;5&quot;/&gt;&lt;property id=&quot;20300&quot; value=&quot;Slide 1 - &amp;quot;Module 3 Presentation&amp;quot;&quot;/&gt;&lt;property id=&quot;20307&quot; value=&quot;256&quot;/&gt;&lt;/object&gt;&lt;object type=&quot;3&quot; unique_id=&quot;38523&quot;&gt;&lt;property id=&quot;20148&quot; value=&quot;5&quot;/&gt;&lt;property id=&quot;20300&quot; value=&quot;Slide 2 - &amp;quot;Guiding Questions&amp;quot;&quot;/&gt;&lt;property id=&quot;20307&quot; value=&quot;257&quot;/&gt;&lt;/object&gt;&lt;object type=&quot;3&quot; unique_id=&quot;38524&quot;&gt;&lt;property id=&quot;20148&quot; value=&quot;5&quot;/&gt;&lt;property id=&quot;20300&quot; value=&quot;Slide 3 - &amp;quot;Where am I going?&amp;quot;&quot;/&gt;&lt;property id=&quot;20307&quot; value=&quot;258&quot;/&gt;&lt;/object&gt;&lt;object type=&quot;3&quot; unique_id=&quot;38525&quot;&gt;&lt;property id=&quot;20148&quot; value=&quot;5&quot;/&gt;&lt;property id=&quot;20300&quot; value=&quot;Slide 4 - &amp;quot;Deliberate Acts of Teaching&amp;quot;&quot;/&gt;&lt;property id=&quot;20307&quot; value=&quot;259&quot;/&gt;&lt;/object&gt;&lt;object type=&quot;3&quot; unique_id=&quot;38526&quot;&gt;&lt;property id=&quot;20148&quot; value=&quot;5&quot;/&gt;&lt;property id=&quot;20300&quot; value=&quot;Slide 5 - &amp;quot;Deliberate Acts of Teaching&amp;quot;&quot;/&gt;&lt;property id=&quot;20307&quot; value=&quot;260&quot;/&gt;&lt;/object&gt;&lt;object type=&quot;3&quot; unique_id=&quot;38527&quot;&gt;&lt;property id=&quot;20148&quot; value=&quot;5&quot;/&gt;&lt;property id=&quot;20300&quot; value=&quot;Slide 6 - &amp;quot;Deliberate Acts of Teaching&amp;quot;&quot;/&gt;&lt;property id=&quot;20307&quot; value=&quot;261&quot;/&gt;&lt;/object&gt;&lt;object type=&quot;3&quot; unique_id=&quot;38528&quot;&gt;&lt;property id=&quot;20148&quot; value=&quot;5&quot;/&gt;&lt;property id=&quot;20300&quot; value=&quot;Slide 7 - &amp;quot;Modeling&amp;quot;&quot;/&gt;&lt;property id=&quot;20307&quot; value=&quot;262&quot;/&gt;&lt;/object&gt;&lt;object type=&quot;3&quot; unique_id=&quot;38529&quot;&gt;&lt;property id=&quot;20148&quot; value=&quot;5&quot;/&gt;&lt;property id=&quot;20300&quot; value=&quot;Slide 8 - &amp;quot;Explaining&amp;quot;&quot;/&gt;&lt;property id=&quot;20307&quot; value=&quot;263&quot;/&gt;&lt;/object&gt;&lt;object type=&quot;3&quot; unique_id=&quot;38530&quot;&gt;&lt;property id=&quot;20148&quot; value=&quot;5&quot;/&gt;&lt;property id=&quot;20300&quot; value=&quot;Slide 9 - &amp;quot;Prompting&amp;quot;&quot;/&gt;&lt;property id=&quot;20307&quot; value=&quot;264&quot;/&gt;&lt;/object&gt;&lt;object type=&quot;3&quot; unique_id=&quot;38531&quot;&gt;&lt;property id=&quot;20148&quot; value=&quot;5&quot;/&gt;&lt;property id=&quot;20300&quot; value=&quot;Slide 10 - &amp;quot;Effective Questioning&amp;quot;&quot;/&gt;&lt;property id=&quot;20307&quot; value=&quot;265&quot;/&gt;&lt;/object&gt;&lt;object type=&quot;3&quot; unique_id=&quot;38532&quot;&gt;&lt;property id=&quot;20148&quot; value=&quot;5&quot;/&gt;&lt;property id=&quot;20300&quot; value=&quot;Slide 11 - &amp;quot;Effective Questioning Cont’d&amp;quot;&quot;/&gt;&lt;property id=&quot;20307&quot; value=&quot;266&quot;/&gt;&lt;/object&gt;&lt;object type=&quot;3&quot; unique_id=&quot;38533&quot;&gt;&lt;property id=&quot;20148&quot; value=&quot;5&quot;/&gt;&lt;property id=&quot;20300&quot; value=&quot;Slide 12 - &amp;quot;Telling&amp;quot;&quot;/&gt;&lt;property id=&quot;20307&quot; value=&quot;267&quot;/&gt;&lt;/object&gt;&lt;object type=&quot;3&quot; unique_id=&quot;38534&quot;&gt;&lt;property id=&quot;20148&quot; value=&quot;5&quot;/&gt;&lt;property id=&quot;20300&quot; value=&quot;Slide 13 - &amp;quot;Feedback (Hattie, 2009)&amp;quot;&quot;/&gt;&lt;property id=&quot;20307&quot; value=&quot;268&quot;/&gt;&lt;/object&gt;&lt;object type=&quot;3&quot; unique_id=&quot;38535&quot;&gt;&lt;property id=&quot;20148&quot; value=&quot;5&quot;/&gt;&lt;property id=&quot;20300&quot; value=&quot;Slide 14 - &amp;quot;Feedback Should…&amp;quot;&quot;/&gt;&lt;property id=&quot;20307&quot; value=&quot;269&quot;/&gt;&lt;/object&gt;&lt;object type=&quot;3&quot; unique_id=&quot;38536&quot;&gt;&lt;property id=&quot;20148&quot; value=&quot;5&quot;/&gt;&lt;property id=&quot;20300&quot; value=&quot;Slide 15&quot;/&gt;&lt;property id=&quot;20307&quot; value=&quot;270&quot;/&gt;&lt;/object&gt;&lt;object type=&quot;3&quot; unique_id=&quot;38537&quot;&gt;&lt;property id=&quot;20148&quot; value=&quot;5&quot;/&gt;&lt;property id=&quot;20300&quot; value=&quot;Slide 16 - &amp;quot;Example&amp;quot;&quot;/&gt;&lt;property id=&quot;20307&quot; value=&quot;271&quot;/&gt;&lt;/object&gt;&lt;object type=&quot;3&quot; unique_id=&quot;38538&quot;&gt;&lt;property id=&quot;20148&quot; value=&quot;5&quot;/&gt;&lt;property id=&quot;20300&quot; value=&quot;Slide 17 - &amp;quot;High-Leverage Strategy&amp;quot;&quot;/&gt;&lt;property id=&quot;20307&quot; value=&quot;272&quot;/&gt;&lt;/object&gt;&lt;object type=&quot;3&quot; unique_id=&quot;38539&quot;&gt;&lt;property id=&quot;20148&quot; value=&quot;5&quot;/&gt;&lt;property id=&quot;20300&quot; value=&quot;Slide 18 - &amp;quot;Moving Learning Forward&amp;quot;&quot;/&gt;&lt;property id=&quot;20307&quot; value=&quot;273&quot;/&gt;&lt;/object&gt;&lt;object type=&quot;3&quot; unique_id=&quot;38540&quot;&gt;&lt;property id=&quot;20148&quot; value=&quot;5&quot;/&gt;&lt;property id=&quot;20300&quot; value=&quot;Slide 19 - &amp;quot;Recap&amp;quot;&quot;/&gt;&lt;property id=&quot;20307&quot; value=&quot;274&quot;/&gt;&lt;/object&gt;&lt;object type=&quot;3&quot; unique_id=&quot;38541&quot;&gt;&lt;property id=&quot;20148&quot; value=&quot;5&quot;/&gt;&lt;property id=&quot;20300&quot; value=&quot;Slide 20 - &amp;quot;ODE Resources&amp;quot;&quot;/&gt;&lt;property id=&quot;20307&quot; value=&quot;275&quot;/&gt;&lt;/object&gt;&lt;/object&gt;&lt;object type=&quot;8&quot; unique_id=&quot;37354&quot;&gt;&lt;/object&gt;&lt;/object&gt;&lt;/database&gt;"/>
  <p:tag name="SECTOMILLISECCONVERTED" val="1"/>
</p:tagLst>
</file>

<file path=ppt/theme/theme1.xml><?xml version="1.0" encoding="utf-8"?>
<a:theme xmlns:a="http://schemas.openxmlformats.org/drawingml/2006/main" name="1_simple">
  <a:themeElements>
    <a:clrScheme name="Custom 1">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3333FF"/>
      </a:hlink>
      <a:folHlink>
        <a:srgbClr val="9900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imple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_simple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_simple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_simple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_simple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_simple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_simple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_simple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_simple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_simple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_simple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_simple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_simple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_simple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_simple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_simple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Remediation_x0020_Date xmlns="826a7eb6-1fc1-4229-aedf-6a10bdcdc31e">2018-07-04T03:43:12+00:00</Remediation_x0020_Date>
    <Estimated_x0020_Creation_x0020_Date xmlns="826a7eb6-1fc1-4229-aedf-6a10bdcdc31e" xsi:nil="true"/>
    <Priority xmlns="826a7eb6-1fc1-4229-aedf-6a10bdcdc31e">New</Priorit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CE426A0BE1DCD4282029129806F0353" ma:contentTypeVersion="8" ma:contentTypeDescription="Create a new document." ma:contentTypeScope="" ma:versionID="2fa6e710697f4022c0d5a648e4491bb5">
  <xsd:schema xmlns:xsd="http://www.w3.org/2001/XMLSchema" xmlns:xs="http://www.w3.org/2001/XMLSchema" xmlns:p="http://schemas.microsoft.com/office/2006/metadata/properties" xmlns:ns1="http://schemas.microsoft.com/sharepoint/v3" xmlns:ns2="826a7eb6-1fc1-4229-aedf-6a10bdcdc31e" xmlns:ns3="54031767-dd6d-417c-ab73-583408f47564" targetNamespace="http://schemas.microsoft.com/office/2006/metadata/properties" ma:root="true" ma:fieldsID="256e605d0e29d97c9081fe2632c68745" ns1:_="" ns2:_="" ns3:_="">
    <xsd:import namespace="http://schemas.microsoft.com/sharepoint/v3"/>
    <xsd:import namespace="826a7eb6-1fc1-4229-aedf-6a10bdcdc31e"/>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26a7eb6-1fc1-4229-aedf-6a10bdcdc31e"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1280EB-0789-4B31-9345-2256B2A84531}"/>
</file>

<file path=customXml/itemProps2.xml><?xml version="1.0" encoding="utf-8"?>
<ds:datastoreItem xmlns:ds="http://schemas.openxmlformats.org/officeDocument/2006/customXml" ds:itemID="{EA316680-CE43-4401-A5A4-47796989F15E}"/>
</file>

<file path=customXml/itemProps3.xml><?xml version="1.0" encoding="utf-8"?>
<ds:datastoreItem xmlns:ds="http://schemas.openxmlformats.org/officeDocument/2006/customXml" ds:itemID="{4FAA3451-B748-48D8-9C64-0DC8A223CD22}"/>
</file>

<file path=docProps/app.xml><?xml version="1.0" encoding="utf-8"?>
<Properties xmlns="http://schemas.openxmlformats.org/officeDocument/2006/extended-properties" xmlns:vt="http://schemas.openxmlformats.org/officeDocument/2006/docPropsVTypes">
  <Template/>
  <TotalTime>3401</TotalTime>
  <Words>1979</Words>
  <Application>Microsoft Office PowerPoint</Application>
  <PresentationFormat>Custom</PresentationFormat>
  <Paragraphs>162</Paragraphs>
  <Slides>20</Slides>
  <Notes>20</Notes>
  <HiddenSlides>0</HiddenSlides>
  <MMClips>19</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ＭＳ Ｐゴシック</vt:lpstr>
      <vt:lpstr>宋体</vt:lpstr>
      <vt:lpstr>Arial</vt:lpstr>
      <vt:lpstr>Calibri</vt:lpstr>
      <vt:lpstr>Century Gothic</vt:lpstr>
      <vt:lpstr>DengXian</vt:lpstr>
      <vt:lpstr>Helvetica</vt:lpstr>
      <vt:lpstr>Times New Roman</vt:lpstr>
      <vt:lpstr>Wingdings</vt:lpstr>
      <vt:lpstr>1_simple</vt:lpstr>
      <vt:lpstr>Module 3 Presentation</vt:lpstr>
      <vt:lpstr>Guiding Questions</vt:lpstr>
      <vt:lpstr>Where am I going?</vt:lpstr>
      <vt:lpstr>Deliberate Acts of Teaching</vt:lpstr>
      <vt:lpstr>Deliberate Acts of Teaching</vt:lpstr>
      <vt:lpstr>Deliberate Acts of Teaching</vt:lpstr>
      <vt:lpstr>Modeling</vt:lpstr>
      <vt:lpstr>Explaining</vt:lpstr>
      <vt:lpstr>Prompting</vt:lpstr>
      <vt:lpstr>Effective Questioning</vt:lpstr>
      <vt:lpstr>Effective Questioning Cont’d</vt:lpstr>
      <vt:lpstr>Telling</vt:lpstr>
      <vt:lpstr>Feedback (Hattie, 2009)</vt:lpstr>
      <vt:lpstr>Feedback Should…</vt:lpstr>
      <vt:lpstr>Feedback Shouldn’t Be…</vt:lpstr>
      <vt:lpstr>Example</vt:lpstr>
      <vt:lpstr>High-Leverage Strategy</vt:lpstr>
      <vt:lpstr>Moving Learning Forward</vt:lpstr>
      <vt:lpstr>Recap</vt:lpstr>
      <vt:lpstr>ODE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Sheila Somerville</dc:creator>
  <cp:lastModifiedBy>HEIDE Jordan - ODE</cp:lastModifiedBy>
  <cp:revision>192</cp:revision>
  <cp:lastPrinted>2017-04-10T19:07:15Z</cp:lastPrinted>
  <dcterms:created xsi:type="dcterms:W3CDTF">2017-01-05T16:22:22Z</dcterms:created>
  <dcterms:modified xsi:type="dcterms:W3CDTF">2017-10-12T14:45:49Z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0x010100ACE426A0BE1DCD4282029129806F0353</vt:lpwstr>
  </property>
</Properties>
</file>