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9.xml" ContentType="application/vnd.openxmlformats-officedocument.theme+xml"/>
  <Override PartName="/ppt/theme/theme10.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 id="2147483700" r:id="rId3"/>
    <p:sldMasterId id="2147483712" r:id="rId4"/>
    <p:sldMasterId id="2147483724" r:id="rId5"/>
    <p:sldMasterId id="2147483736" r:id="rId6"/>
    <p:sldMasterId id="2147483772" r:id="rId7"/>
    <p:sldMasterId id="2147483784" r:id="rId8"/>
    <p:sldMasterId id="2147483796" r:id="rId9"/>
  </p:sldMasterIdLst>
  <p:notesMasterIdLst>
    <p:notesMasterId r:id="rId29"/>
  </p:notesMasterIdLst>
  <p:sldIdLst>
    <p:sldId id="257" r:id="rId10"/>
    <p:sldId id="258" r:id="rId11"/>
    <p:sldId id="259" r:id="rId12"/>
    <p:sldId id="275" r:id="rId13"/>
    <p:sldId id="261" r:id="rId14"/>
    <p:sldId id="262" r:id="rId15"/>
    <p:sldId id="263" r:id="rId16"/>
    <p:sldId id="276" r:id="rId17"/>
    <p:sldId id="265" r:id="rId18"/>
    <p:sldId id="279" r:id="rId19"/>
    <p:sldId id="266" r:id="rId20"/>
    <p:sldId id="277" r:id="rId21"/>
    <p:sldId id="268" r:id="rId22"/>
    <p:sldId id="269" r:id="rId23"/>
    <p:sldId id="278" r:id="rId24"/>
    <p:sldId id="280" r:id="rId25"/>
    <p:sldId id="281" r:id="rId26"/>
    <p:sldId id="273"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30" autoAdjust="0"/>
    <p:restoredTop sz="54377" autoAdjust="0"/>
  </p:normalViewPr>
  <p:slideViewPr>
    <p:cSldViewPr snapToGrid="0">
      <p:cViewPr varScale="1">
        <p:scale>
          <a:sx n="68" d="100"/>
          <a:sy n="68" d="100"/>
        </p:scale>
        <p:origin x="23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customXml" Target="../customXml/item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customXml" Target="../customXml/item3.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F2C00-7E2D-4CA2-A8B9-345E61D33797}"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0E6BD3-8A62-42E7-B310-409FBA235AD1}" type="slidenum">
              <a:rPr lang="en-US" smtClean="0"/>
              <a:t>‹#›</a:t>
            </a:fld>
            <a:endParaRPr lang="en-US"/>
          </a:p>
        </p:txBody>
      </p:sp>
    </p:spTree>
    <p:extLst>
      <p:ext uri="{BB962C8B-B14F-4D97-AF65-F5344CB8AC3E}">
        <p14:creationId xmlns:p14="http://schemas.microsoft.com/office/powerpoint/2010/main" val="38448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the English Language Proficiency Assessment training, which is required for all district and school test coordinators, as well as ELPA Summative test administrators.</a:t>
            </a:r>
          </a:p>
          <a:p>
            <a:endParaRPr lang="en-US" altLang="en-US" dirty="0"/>
          </a:p>
          <a:p>
            <a:r>
              <a:rPr lang="en-US" altLang="en-US" dirty="0"/>
              <a:t>During this training module, I will use “ELPA” to refer to this summative English Language Proficiency Assessment for Oregon and</a:t>
            </a:r>
            <a:r>
              <a:rPr lang="en-US" altLang="en-US" baseline="0" dirty="0"/>
              <a:t> “ELPA21” to refer to the consortium which develops and oversees this testing instrument</a:t>
            </a:r>
            <a:r>
              <a:rPr lang="en-US" altLang="en-US" dirty="0"/>
              <a:t>.</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EED57C8-3F95-4A5E-A7E8-E2DA580932C5}" type="slidenum">
              <a:rPr lang="en-US" altLang="en-US" smtClean="0"/>
              <a:pPr>
                <a:spcBef>
                  <a:spcPct val="0"/>
                </a:spcBef>
              </a:pPr>
              <a:t>1</a:t>
            </a:fld>
            <a:endParaRPr lang="en-US" altLang="en-US"/>
          </a:p>
        </p:txBody>
      </p:sp>
    </p:spTree>
    <p:extLst>
      <p:ext uri="{BB962C8B-B14F-4D97-AF65-F5344CB8AC3E}">
        <p14:creationId xmlns:p14="http://schemas.microsoft.com/office/powerpoint/2010/main" val="4261613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the Speaking section of</a:t>
            </a:r>
            <a:r>
              <a:rPr lang="en-US" altLang="en-US" baseline="0" dirty="0"/>
              <a:t> the test, user error may prevent accurate capture of student responses. It may be worth a few minutes of extra training here to ensure that TAs and students fully understand how the Speaking section operates.</a:t>
            </a:r>
          </a:p>
          <a:p>
            <a:endParaRPr lang="en-US" altLang="en-US" baseline="0" dirty="0"/>
          </a:p>
          <a:p>
            <a:r>
              <a:rPr lang="en-US" altLang="en-US" baseline="0" dirty="0"/>
              <a:t>While it is always the student’s choice whether to listen to their submitted Speaking responses, TAs should encourage students to take advantage of this opportunity. Only the student is in a position to know whether a recorded response is blank or garbled in time to take corrective action.</a:t>
            </a:r>
          </a:p>
          <a:p>
            <a:endParaRPr lang="en-US" altLang="en-US" baseline="0" dirty="0"/>
          </a:p>
          <a:p>
            <a:r>
              <a:rPr lang="en-US" altLang="en-US" baseline="0" dirty="0"/>
              <a:t>Pressing the record button overwrites the previously recorded response, so when listening to their recorded responses, students should take care to click play rather than record.</a:t>
            </a:r>
          </a:p>
          <a:p>
            <a:endParaRPr lang="en-US" altLang="en-US" baseline="0" dirty="0"/>
          </a:p>
          <a:p>
            <a:r>
              <a:rPr lang="en-US" altLang="en-US" baseline="0" dirty="0"/>
              <a:t>Recording takes place in a single attempt. It is not possible to continue or modify a recorded response.</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23C126-AF91-49FD-AABB-6401EB86DD43}" type="slidenum">
              <a:rPr lang="en-US" altLang="en-US" smtClean="0"/>
              <a:pPr>
                <a:spcBef>
                  <a:spcPct val="0"/>
                </a:spcBef>
              </a:pPr>
              <a:t>10</a:t>
            </a:fld>
            <a:endParaRPr lang="en-US" altLang="en-US"/>
          </a:p>
        </p:txBody>
      </p:sp>
    </p:spTree>
    <p:extLst>
      <p:ext uri="{BB962C8B-B14F-4D97-AF65-F5344CB8AC3E}">
        <p14:creationId xmlns:p14="http://schemas.microsoft.com/office/powerpoint/2010/main" val="188651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solidFill>
                  <a:srgbClr val="FFFFCC"/>
                </a:solidFill>
              </a:rPr>
              <a:t>As previously noted, domain exemptions from a student’s IEP must be pre-programmed before the student begins the ELPA Summative.  If the student begins the ELPA Summative with inappropriate domains being administered, this must be reported.  The student should not be inappropriately tested. Please review the TAM for additional information on this topic.  Also, note that it generally takes at least 1 business day for a recently-programmed domain exemption to appear correctly for the student -- It is not instantaneous. If there is any doubt about which domain exemptions a student on an IEP should have, do not start the ELPA Summative.   Verify the correct exemptions are programmed prior to allowing the student to begin the test.</a:t>
            </a:r>
          </a:p>
          <a:p>
            <a:pPr eaLnBrk="1" hangingPunct="1"/>
            <a:endParaRPr lang="en-US" altLang="en-US" dirty="0">
              <a:solidFill>
                <a:srgbClr val="FFFFCC"/>
              </a:solidFill>
            </a:endParaRPr>
          </a:p>
          <a:p>
            <a:pPr eaLnBrk="1" hangingPunct="1"/>
            <a:r>
              <a:rPr lang="en-US" altLang="en-US" dirty="0">
                <a:solidFill>
                  <a:srgbClr val="FFFFCC"/>
                </a:solidFill>
              </a:rPr>
              <a:t>Remember that the IEP that is in force when the student started the ELPA Summative is the IEP that governs any domain exemptions.  If the domain exemptions are changed (due to the scheduling of the annual IEP meeting), but the student has already started the test, the IEP that was in force on the start date that the student logged in to start the ELPA Summative dictates which domain exemptions the student should have.</a:t>
            </a:r>
          </a:p>
          <a:p>
            <a:pPr eaLnBrk="1" hangingPunct="1"/>
            <a:endParaRPr lang="en-US" altLang="en-US" dirty="0">
              <a:solidFill>
                <a:srgbClr val="FFFFCC"/>
              </a:solidFill>
            </a:endParaRPr>
          </a:p>
          <a:p>
            <a:pPr eaLnBrk="1" hangingPunct="1"/>
            <a:r>
              <a:rPr lang="en-US" altLang="en-US" dirty="0">
                <a:solidFill>
                  <a:srgbClr val="FFFFCC"/>
                </a:solidFill>
              </a:rPr>
              <a:t>If there is a potential conflict due to IEP meeting dates, do not have the student start the ELPA Summative (thereby locking in the domain exemptions for that test).  Instead have the student begin the test </a:t>
            </a:r>
            <a:r>
              <a:rPr lang="en-US" altLang="en-US" u="sng" dirty="0">
                <a:solidFill>
                  <a:srgbClr val="FFFFCC"/>
                </a:solidFill>
              </a:rPr>
              <a:t>after</a:t>
            </a:r>
            <a:r>
              <a:rPr lang="en-US" altLang="en-US" dirty="0">
                <a:solidFill>
                  <a:srgbClr val="FFFFCC"/>
                </a:solidFill>
              </a:rPr>
              <a:t> the updated IEP is in force, but consider the number of sessions that student might need to fully complete their ELPA Summative by the test window closure date.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C4C7E7-F50A-424A-9203-71E374C13C1C}"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470637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a:t>
            </a:r>
            <a:r>
              <a:rPr lang="en-US" baseline="0" dirty="0"/>
              <a:t> Key elements, we’ll mention important dates and points to keep in mind.</a:t>
            </a:r>
            <a:endParaRPr lang="en-US" dirty="0"/>
          </a:p>
        </p:txBody>
      </p:sp>
      <p:sp>
        <p:nvSpPr>
          <p:cNvPr id="4" name="Slide Number Placeholder 3"/>
          <p:cNvSpPr>
            <a:spLocks noGrp="1"/>
          </p:cNvSpPr>
          <p:nvPr>
            <p:ph type="sldNum" sz="quarter" idx="10"/>
          </p:nvPr>
        </p:nvSpPr>
        <p:spPr/>
        <p:txBody>
          <a:bodyPr/>
          <a:lstStyle/>
          <a:p>
            <a:fld id="{DB0E6BD3-8A62-42E7-B310-409FBA235AD1}" type="slidenum">
              <a:rPr lang="en-US" smtClean="0"/>
              <a:t>12</a:t>
            </a:fld>
            <a:endParaRPr lang="en-US"/>
          </a:p>
        </p:txBody>
      </p:sp>
    </p:spTree>
    <p:extLst>
      <p:ext uri="{BB962C8B-B14F-4D97-AF65-F5344CB8AC3E}">
        <p14:creationId xmlns:p14="http://schemas.microsoft.com/office/powerpoint/2010/main" val="648069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Newcomer students with EL status may have different testing requirements for the content tests.  Please see Table </a:t>
            </a:r>
            <a:r>
              <a:rPr lang="en-US" altLang="en-US" dirty="0">
                <a:solidFill>
                  <a:srgbClr val="FF0000"/>
                </a:solidFill>
              </a:rPr>
              <a:t>24, “Assessment Requirements for Students with EL Status Based on Enrollment Date</a:t>
            </a:r>
            <a:r>
              <a:rPr lang="en-US" altLang="en-US" baseline="0" dirty="0">
                <a:solidFill>
                  <a:srgbClr val="FF0000"/>
                </a:solidFill>
              </a:rPr>
              <a:t>,”</a:t>
            </a:r>
            <a:r>
              <a:rPr lang="en-US" altLang="en-US" dirty="0"/>
              <a:t> for the listing of important dates and testing requirements.</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88B2297-C718-4AA4-9339-51471CB9E979}" type="slidenum">
              <a:rPr lang="en-US" altLang="en-US" smtClean="0"/>
              <a:pPr>
                <a:spcBef>
                  <a:spcPct val="0"/>
                </a:spcBef>
              </a:pPr>
              <a:t>13</a:t>
            </a:fld>
            <a:endParaRPr lang="en-US" altLang="en-US"/>
          </a:p>
        </p:txBody>
      </p:sp>
    </p:spTree>
    <p:extLst>
      <p:ext uri="{BB962C8B-B14F-4D97-AF65-F5344CB8AC3E}">
        <p14:creationId xmlns:p14="http://schemas.microsoft.com/office/powerpoint/2010/main" val="688139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solidFill>
                  <a:srgbClr val="FFFFCC"/>
                </a:solidFill>
              </a:rPr>
              <a:t>The Opt-out process available</a:t>
            </a:r>
            <a:r>
              <a:rPr lang="en-US" altLang="en-US" baseline="0" dirty="0">
                <a:solidFill>
                  <a:srgbClr val="FFFFCC"/>
                </a:solidFill>
              </a:rPr>
              <a:t> for summative ELA and Math testing is not available for the ELPA Summative. </a:t>
            </a:r>
            <a:r>
              <a:rPr lang="en-US" altLang="en-US" dirty="0">
                <a:solidFill>
                  <a:srgbClr val="FFFFCC"/>
                </a:solidFill>
              </a:rPr>
              <a:t>All students</a:t>
            </a:r>
            <a:r>
              <a:rPr lang="en-US" altLang="en-US" baseline="0" dirty="0">
                <a:solidFill>
                  <a:srgbClr val="FFFFCC"/>
                </a:solidFill>
              </a:rPr>
              <a:t> identified as having EL status must participate </a:t>
            </a:r>
            <a:r>
              <a:rPr lang="en-US" altLang="en-US" dirty="0">
                <a:solidFill>
                  <a:srgbClr val="FFFFCC"/>
                </a:solidFill>
              </a:rPr>
              <a:t>in the annual ELPA Summative, unles</a:t>
            </a:r>
            <a:r>
              <a:rPr lang="en-US" altLang="en-US" baseline="0" dirty="0">
                <a:solidFill>
                  <a:srgbClr val="FFFFCC"/>
                </a:solidFill>
              </a:rPr>
              <a:t>s their parent or guardian requests an exemption based on religion or disability</a:t>
            </a:r>
            <a:r>
              <a:rPr lang="en-US" altLang="en-US" dirty="0">
                <a:solidFill>
                  <a:srgbClr val="FFFFCC"/>
                </a:solidFill>
              </a:rPr>
              <a:t>.  There are no “4-domain exemptions.” This is federal guidance that has been in force for a number of years. Refer to the EL Program Guide for additional information on this topic.</a:t>
            </a:r>
          </a:p>
          <a:p>
            <a:endParaRPr lang="en-US" altLang="en-US" dirty="0">
              <a:solidFill>
                <a:srgbClr val="FFFFCC"/>
              </a:solidFill>
            </a:endParaRPr>
          </a:p>
          <a:p>
            <a:r>
              <a:rPr lang="en-US" altLang="en-US" dirty="0">
                <a:solidFill>
                  <a:srgbClr val="FFFFCC"/>
                </a:solidFill>
              </a:rPr>
              <a:t>Refer to the Oregon Accessibility Manual for information on translations of </a:t>
            </a:r>
            <a:r>
              <a:rPr lang="en-US" altLang="en-US" u="sng" dirty="0">
                <a:solidFill>
                  <a:srgbClr val="FFFFCC"/>
                </a:solidFill>
              </a:rPr>
              <a:t>directions</a:t>
            </a:r>
            <a:r>
              <a:rPr lang="en-US" altLang="en-US" dirty="0">
                <a:solidFill>
                  <a:srgbClr val="FFFFCC"/>
                </a:solidFill>
              </a:rPr>
              <a:t> only on the ELPA Summative items. There is no read-aloud of passages or test questions for the ELPA Summative, other than what is pre-programmed into the online test itself. </a:t>
            </a:r>
          </a:p>
          <a:p>
            <a:endParaRPr lang="en-US" altLang="en-US" dirty="0">
              <a:solidFill>
                <a:srgbClr val="FFFFCC"/>
              </a:solidFill>
            </a:endParaRP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435067A-5BC0-4AE9-AB7D-B0483364C771}" type="slidenum">
              <a:rPr lang="en-US" altLang="en-US" smtClean="0"/>
              <a:pPr>
                <a:spcBef>
                  <a:spcPct val="0"/>
                </a:spcBef>
              </a:pPr>
              <a:t>14</a:t>
            </a:fld>
            <a:endParaRPr lang="en-US" altLang="en-US"/>
          </a:p>
        </p:txBody>
      </p:sp>
    </p:spTree>
    <p:extLst>
      <p:ext uri="{BB962C8B-B14F-4D97-AF65-F5344CB8AC3E}">
        <p14:creationId xmlns:p14="http://schemas.microsoft.com/office/powerpoint/2010/main" val="918680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finish with a few</a:t>
            </a:r>
            <a:r>
              <a:rPr lang="en-US" baseline="0" dirty="0"/>
              <a:t> best practice recommendations.</a:t>
            </a:r>
            <a:endParaRPr lang="en-US" dirty="0"/>
          </a:p>
        </p:txBody>
      </p:sp>
      <p:sp>
        <p:nvSpPr>
          <p:cNvPr id="4" name="Slide Number Placeholder 3"/>
          <p:cNvSpPr>
            <a:spLocks noGrp="1"/>
          </p:cNvSpPr>
          <p:nvPr>
            <p:ph type="sldNum" sz="quarter" idx="10"/>
          </p:nvPr>
        </p:nvSpPr>
        <p:spPr/>
        <p:txBody>
          <a:bodyPr/>
          <a:lstStyle/>
          <a:p>
            <a:fld id="{DB0E6BD3-8A62-42E7-B310-409FBA235AD1}" type="slidenum">
              <a:rPr lang="en-US" smtClean="0"/>
              <a:t>15</a:t>
            </a:fld>
            <a:endParaRPr lang="en-US"/>
          </a:p>
        </p:txBody>
      </p:sp>
    </p:spTree>
    <p:extLst>
      <p:ext uri="{BB962C8B-B14F-4D97-AF65-F5344CB8AC3E}">
        <p14:creationId xmlns:p14="http://schemas.microsoft.com/office/powerpoint/2010/main" val="188205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It’s important that students and</a:t>
            </a:r>
            <a:r>
              <a:rPr lang="en-US" altLang="en-US" baseline="0" dirty="0"/>
              <a:t> TAs have a chance to interact with the test format and technology before the test date arrives.  Take advantage of the sample tests available on the state testing portal.</a:t>
            </a:r>
          </a:p>
          <a:p>
            <a:endParaRPr lang="en-US" altLang="en-US" baseline="0" dirty="0"/>
          </a:p>
          <a:p>
            <a:r>
              <a:rPr lang="en-US" altLang="en-US" baseline="0" dirty="0"/>
              <a:t>The ELPA21 consortium recommends adjusting the ratio of testing students to TAs based on grade band.  See the recommended ratios in the table on this slide.</a:t>
            </a:r>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23C126-AF91-49FD-AABB-6401EB86DD43}" type="slidenum">
              <a:rPr lang="en-US" altLang="en-US" smtClean="0"/>
              <a:pPr>
                <a:spcBef>
                  <a:spcPct val="0"/>
                </a:spcBef>
              </a:pPr>
              <a:t>16</a:t>
            </a:fld>
            <a:endParaRPr lang="en-US" altLang="en-US"/>
          </a:p>
        </p:txBody>
      </p:sp>
    </p:spTree>
    <p:extLst>
      <p:ext uri="{BB962C8B-B14F-4D97-AF65-F5344CB8AC3E}">
        <p14:creationId xmlns:p14="http://schemas.microsoft.com/office/powerpoint/2010/main" val="497974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It</a:t>
            </a:r>
            <a:r>
              <a:rPr lang="en-US" altLang="en-US" baseline="0" dirty="0"/>
              <a:t> may be useful to have students pause the ELPA Summative to break up their testing sessions.</a:t>
            </a:r>
          </a:p>
          <a:p>
            <a:endParaRPr lang="en-US" altLang="en-US" baseline="0" dirty="0"/>
          </a:p>
          <a:p>
            <a:r>
              <a:rPr lang="en-US" altLang="en-US" baseline="0" dirty="0"/>
              <a:t>It may also be useful to have systems in place that expedite the log-in process, such as providing students with name tags with pictures.</a:t>
            </a:r>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23C126-AF91-49FD-AABB-6401EB86DD43}"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680816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This is an optional point in the required training to pause and discuss the questions provided or locally developed set of relevant questions. If you would like to pause, please pause now.</a:t>
            </a:r>
            <a:endParaRPr lang="en-US" altLang="en-US" dirty="0"/>
          </a:p>
          <a:p>
            <a:endParaRPr lang="en-US" altLang="en-US" dirty="0"/>
          </a:p>
          <a:p>
            <a:r>
              <a:rPr lang="en-US" altLang="en-US" dirty="0"/>
              <a:t>Suggested activities include:</a:t>
            </a:r>
          </a:p>
          <a:p>
            <a:r>
              <a:rPr lang="en-US" altLang="en-US" dirty="0"/>
              <a:t>-For</a:t>
            </a:r>
            <a:r>
              <a:rPr lang="en-US" altLang="en-US" baseline="0" dirty="0"/>
              <a:t> </a:t>
            </a:r>
            <a:r>
              <a:rPr lang="en-US" altLang="en-US" dirty="0"/>
              <a:t>Small groups: use post-its to capture local considerations and challenges, one per sheet. Mount post-its</a:t>
            </a:r>
            <a:r>
              <a:rPr lang="en-US" altLang="en-US" baseline="0" dirty="0"/>
              <a:t> OR </a:t>
            </a:r>
            <a:r>
              <a:rPr lang="en-US" altLang="en-US" dirty="0"/>
              <a:t>share effective approaches, look at artifacts OR use note organizer to capture take-homes, next steps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-For Large groups: facilitate review/summary of considerations/challenges from across the large group OR facilitate share out, writing down approaches via chart pack</a:t>
            </a:r>
          </a:p>
          <a:p>
            <a:endParaRPr lang="en-US" altLang="en-US" dirty="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C995B5B-A772-43B2-9150-EBF656CBBFC3}" type="slidenum">
              <a:rPr lang="en-US" altLang="en-US" smtClean="0">
                <a:solidFill>
                  <a:srgbClr val="000000"/>
                </a:solidFill>
              </a:rPr>
              <a:pPr>
                <a:spcBef>
                  <a:spcPct val="0"/>
                </a:spcBef>
              </a:pPr>
              <a:t>18</a:t>
            </a:fld>
            <a:endParaRPr lang="en-US" altLang="en-US">
              <a:solidFill>
                <a:srgbClr val="000000"/>
              </a:solidFill>
            </a:endParaRPr>
          </a:p>
        </p:txBody>
      </p:sp>
    </p:spTree>
    <p:extLst>
      <p:ext uri="{BB962C8B-B14F-4D97-AF65-F5344CB8AC3E}">
        <p14:creationId xmlns:p14="http://schemas.microsoft.com/office/powerpoint/2010/main" val="1883067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Finally, here</a:t>
            </a:r>
            <a:r>
              <a:rPr lang="en-US" altLang="en-US" baseline="0" dirty="0"/>
              <a:t> are some links to other helpful Test Administration and ELPA resources.</a:t>
            </a:r>
            <a:endParaRPr lang="en-US" altLang="en-US" dirty="0"/>
          </a:p>
          <a:p>
            <a:endParaRPr lang="en-US" altLang="en-US" dirty="0"/>
          </a:p>
          <a:p>
            <a:r>
              <a:rPr lang="en-US" altLang="en-US" dirty="0"/>
              <a:t>This concludes the</a:t>
            </a:r>
            <a:r>
              <a:rPr lang="en-US" altLang="en-US" baseline="0" dirty="0"/>
              <a:t> ELPA Summative training module.  Thank you for your time, and good luck with this year’s testing.</a:t>
            </a:r>
            <a:endParaRPr lang="en-US" altLang="en-US" dirty="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E26A92-1646-4CFF-9587-90B210F8AB00}" type="slidenum">
              <a:rPr lang="en-US" altLang="en-US" smtClean="0"/>
              <a:pPr>
                <a:spcBef>
                  <a:spcPct val="0"/>
                </a:spcBef>
              </a:pPr>
              <a:t>19</a:t>
            </a:fld>
            <a:endParaRPr lang="en-US" altLang="en-US"/>
          </a:p>
        </p:txBody>
      </p:sp>
    </p:spTree>
    <p:extLst>
      <p:ext uri="{BB962C8B-B14F-4D97-AF65-F5344CB8AC3E}">
        <p14:creationId xmlns:p14="http://schemas.microsoft.com/office/powerpoint/2010/main" val="191295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module will cover four main topics: Scheduling, Administration, Key Elements, and Best Practices.</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D278DE-58B4-476C-A1FA-4FA877F173C6}" type="slidenum">
              <a:rPr lang="en-US" altLang="en-US" smtClean="0"/>
              <a:pPr>
                <a:spcBef>
                  <a:spcPct val="0"/>
                </a:spcBef>
              </a:pPr>
              <a:t>2</a:t>
            </a:fld>
            <a:endParaRPr lang="en-US" altLang="en-US"/>
          </a:p>
        </p:txBody>
      </p:sp>
    </p:spTree>
    <p:extLst>
      <p:ext uri="{BB962C8B-B14F-4D97-AF65-F5344CB8AC3E}">
        <p14:creationId xmlns:p14="http://schemas.microsoft.com/office/powerpoint/2010/main" val="120756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ELPA Summative is a required Title I-A assessment for all identified English Learners.  It measures English proficiency in four domains, based</a:t>
            </a:r>
            <a:r>
              <a:rPr lang="en-US" altLang="en-US" baseline="0" dirty="0"/>
              <a:t> on Oregon’s English Language Proficiency standards.</a:t>
            </a:r>
            <a:endParaRPr lang="en-US" altLang="en-US" dirty="0"/>
          </a:p>
          <a:p>
            <a:endParaRPr lang="en-US" altLang="en-US" dirty="0"/>
          </a:p>
          <a:p>
            <a:r>
              <a:rPr lang="en-US" altLang="en-US" dirty="0"/>
              <a:t>Further information</a:t>
            </a:r>
            <a:r>
              <a:rPr lang="en-US" altLang="en-US" baseline="0" dirty="0"/>
              <a:t> about EL requirements can be found in t</a:t>
            </a:r>
            <a:r>
              <a:rPr lang="en-US" altLang="en-US" dirty="0"/>
              <a:t>he EL Program Guide, located on ODE’s Title III web page.  The page link is provided at the end of this testing module for easy reference.</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66206F-BF86-4C27-9434-9C2E4344112F}" type="slidenum">
              <a:rPr lang="en-US" altLang="en-US" smtClean="0"/>
              <a:pPr>
                <a:spcBef>
                  <a:spcPct val="0"/>
                </a:spcBef>
              </a:pPr>
              <a:t>3</a:t>
            </a:fld>
            <a:endParaRPr lang="en-US" altLang="en-US"/>
          </a:p>
        </p:txBody>
      </p:sp>
    </p:spTree>
    <p:extLst>
      <p:ext uri="{BB962C8B-B14F-4D97-AF65-F5344CB8AC3E}">
        <p14:creationId xmlns:p14="http://schemas.microsoft.com/office/powerpoint/2010/main" val="3084462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a:t>
            </a:r>
            <a:r>
              <a:rPr lang="en-US" baseline="0" dirty="0"/>
              <a:t> we’ll discuss scheduling.</a:t>
            </a:r>
            <a:endParaRPr lang="en-US" dirty="0"/>
          </a:p>
        </p:txBody>
      </p:sp>
      <p:sp>
        <p:nvSpPr>
          <p:cNvPr id="4" name="Slide Number Placeholder 3"/>
          <p:cNvSpPr>
            <a:spLocks noGrp="1"/>
          </p:cNvSpPr>
          <p:nvPr>
            <p:ph type="sldNum" sz="quarter" idx="10"/>
          </p:nvPr>
        </p:nvSpPr>
        <p:spPr/>
        <p:txBody>
          <a:bodyPr/>
          <a:lstStyle/>
          <a:p>
            <a:fld id="{DB0E6BD3-8A62-42E7-B310-409FBA235AD1}" type="slidenum">
              <a:rPr lang="en-US" smtClean="0"/>
              <a:t>4</a:t>
            </a:fld>
            <a:endParaRPr lang="en-US"/>
          </a:p>
        </p:txBody>
      </p:sp>
    </p:spTree>
    <p:extLst>
      <p:ext uri="{BB962C8B-B14F-4D97-AF65-F5344CB8AC3E}">
        <p14:creationId xmlns:p14="http://schemas.microsoft.com/office/powerpoint/2010/main" val="2496966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defRPr/>
            </a:pPr>
            <a:r>
              <a:rPr lang="en-US" altLang="en-US" sz="1200" dirty="0"/>
              <a:t>-On this</a:t>
            </a:r>
            <a:r>
              <a:rPr lang="en-US" altLang="en-US" sz="1200" baseline="0" dirty="0"/>
              <a:t> slide you will see the testing window for the coming school year.</a:t>
            </a:r>
            <a:endParaRPr lang="en-US" sz="1200" dirty="0">
              <a:solidFill>
                <a:schemeClr val="tx1">
                  <a:lumMod val="50000"/>
                </a:schemeClr>
              </a:solidFill>
            </a:endParaRPr>
          </a:p>
          <a:p>
            <a:pPr marL="0" lvl="1">
              <a:defRPr/>
            </a:pPr>
            <a:r>
              <a:rPr lang="en-US" sz="1200" baseline="0" dirty="0">
                <a:solidFill>
                  <a:schemeClr val="tx1">
                    <a:lumMod val="50000"/>
                  </a:schemeClr>
                </a:solidFill>
              </a:rPr>
              <a:t>-Districts may enter administration code 8 for students who enroll after the close of the statewide test window but who are enrolled on the first weekday in May.</a:t>
            </a:r>
            <a:endParaRPr lang="en-US" sz="1200" dirty="0">
              <a:solidFill>
                <a:schemeClr val="tx1">
                  <a:lumMod val="50000"/>
                </a:schemeClr>
              </a:solidFill>
            </a:endParaRPr>
          </a:p>
          <a:p>
            <a:pPr marL="0" lvl="1">
              <a:defRPr/>
            </a:pPr>
            <a:r>
              <a:rPr lang="en-US" sz="1200" dirty="0">
                <a:solidFill>
                  <a:schemeClr val="tx1">
                    <a:lumMod val="50000"/>
                  </a:schemeClr>
                </a:solidFill>
              </a:rPr>
              <a:t>-For more information about school-level test windows, please refer to Module 1: Test Coordinators and Section 5.2 of the Test Administration Manual.</a:t>
            </a:r>
          </a:p>
          <a:p>
            <a:pPr>
              <a:defRPr/>
            </a:pPr>
            <a:endParaRPr lang="en-US" altLang="en-US" sz="1200" dirty="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55650" indent="-290513" defTabSz="931863">
              <a:spcBef>
                <a:spcPct val="30000"/>
              </a:spcBef>
              <a:defRPr sz="1200">
                <a:solidFill>
                  <a:schemeClr val="tx1"/>
                </a:solidFill>
                <a:latin typeface="Times New Roman" panose="02020603050405020304" pitchFamily="18" charset="0"/>
              </a:defRPr>
            </a:lvl2pPr>
            <a:lvl3pPr marL="1163638" indent="-231775" defTabSz="931863">
              <a:spcBef>
                <a:spcPct val="30000"/>
              </a:spcBef>
              <a:defRPr sz="1200">
                <a:solidFill>
                  <a:schemeClr val="tx1"/>
                </a:solidFill>
                <a:latin typeface="Times New Roman" panose="02020603050405020304" pitchFamily="18" charset="0"/>
              </a:defRPr>
            </a:lvl3pPr>
            <a:lvl4pPr marL="1630363" indent="-231775" defTabSz="931863">
              <a:spcBef>
                <a:spcPct val="30000"/>
              </a:spcBef>
              <a:defRPr sz="1200">
                <a:solidFill>
                  <a:schemeClr val="tx1"/>
                </a:solidFill>
                <a:latin typeface="Times New Roman" panose="02020603050405020304" pitchFamily="18" charset="0"/>
              </a:defRPr>
            </a:lvl4pPr>
            <a:lvl5pPr marL="2095500" indent="-231775" defTabSz="931863">
              <a:spcBef>
                <a:spcPct val="30000"/>
              </a:spcBef>
              <a:defRPr sz="1200">
                <a:solidFill>
                  <a:schemeClr val="tx1"/>
                </a:solidFill>
                <a:latin typeface="Times New Roman" panose="02020603050405020304" pitchFamily="18" charset="0"/>
              </a:defRPr>
            </a:lvl5pPr>
            <a:lvl6pPr marL="2552700" indent="-231775"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3009900" indent="-231775"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67100" indent="-231775"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924300" indent="-231775"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C390EF0-7F89-40C6-8B93-E54440B01E21}" type="slidenum">
              <a:rPr lang="en-US" altLang="en-US" smtClean="0"/>
              <a:pPr>
                <a:spcBef>
                  <a:spcPct val="0"/>
                </a:spcBef>
              </a:pPr>
              <a:t>5</a:t>
            </a:fld>
            <a:endParaRPr lang="en-US" altLang="en-US"/>
          </a:p>
        </p:txBody>
      </p:sp>
    </p:spTree>
    <p:extLst>
      <p:ext uri="{BB962C8B-B14F-4D97-AF65-F5344CB8AC3E}">
        <p14:creationId xmlns:p14="http://schemas.microsoft.com/office/powerpoint/2010/main" val="886317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ELPA Summative is administered in two segments.  The first segment assesses 3 domains: reading, writing, and listening.  The second segment assesses the Speaking domain. </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1363" indent="-284163" defTabSz="930275">
              <a:spcBef>
                <a:spcPct val="30000"/>
              </a:spcBef>
              <a:defRPr sz="1200">
                <a:solidFill>
                  <a:schemeClr val="tx1"/>
                </a:solidFill>
                <a:latin typeface="Times New Roman" panose="02020603050405020304" pitchFamily="18" charset="0"/>
              </a:defRPr>
            </a:lvl2pPr>
            <a:lvl3pPr marL="1141413" indent="-227013" defTabSz="930275">
              <a:spcBef>
                <a:spcPct val="30000"/>
              </a:spcBef>
              <a:defRPr sz="1200">
                <a:solidFill>
                  <a:schemeClr val="tx1"/>
                </a:solidFill>
                <a:latin typeface="Times New Roman" panose="02020603050405020304" pitchFamily="18" charset="0"/>
              </a:defRPr>
            </a:lvl3pPr>
            <a:lvl4pPr marL="1598613" indent="-227013" defTabSz="930275">
              <a:spcBef>
                <a:spcPct val="30000"/>
              </a:spcBef>
              <a:defRPr sz="1200">
                <a:solidFill>
                  <a:schemeClr val="tx1"/>
                </a:solidFill>
                <a:latin typeface="Times New Roman" panose="02020603050405020304" pitchFamily="18" charset="0"/>
              </a:defRPr>
            </a:lvl4pPr>
            <a:lvl5pPr marL="2055813" indent="-227013" defTabSz="930275">
              <a:spcBef>
                <a:spcPct val="30000"/>
              </a:spcBef>
              <a:defRPr sz="1200">
                <a:solidFill>
                  <a:schemeClr val="tx1"/>
                </a:solidFill>
                <a:latin typeface="Times New Roman" panose="02020603050405020304" pitchFamily="18" charset="0"/>
              </a:defRPr>
            </a:lvl5pPr>
            <a:lvl6pPr marL="2513013" indent="-227013"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E8DEA1-E56B-4DFA-93E8-7D3829FDA3DC}" type="slidenum">
              <a:rPr lang="en-US" altLang="en-US" smtClean="0"/>
              <a:pPr>
                <a:spcBef>
                  <a:spcPct val="0"/>
                </a:spcBef>
              </a:pPr>
              <a:t>6</a:t>
            </a:fld>
            <a:endParaRPr lang="en-US" altLang="en-US"/>
          </a:p>
        </p:txBody>
      </p:sp>
    </p:spTree>
    <p:extLst>
      <p:ext uri="{BB962C8B-B14F-4D97-AF65-F5344CB8AC3E}">
        <p14:creationId xmlns:p14="http://schemas.microsoft.com/office/powerpoint/2010/main" val="278905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Prior to testing, please review the settings for the students to ensure that students who were exited from the EL program during the last school</a:t>
            </a:r>
            <a:r>
              <a:rPr lang="en-US" altLang="en-US" baseline="0" dirty="0"/>
              <a:t> year </a:t>
            </a:r>
            <a:r>
              <a:rPr lang="en-US" altLang="en-US" dirty="0"/>
              <a:t>have an EL code of “N” (because they should not participate in the ELPA Summative during this school year), and all in-program ELs have the flag set to Y.  The ELPA Summative will not appear in a student’s list of tests if the EL code is set to N.</a:t>
            </a:r>
          </a:p>
          <a:p>
            <a:pPr eaLnBrk="1" hangingPunct="1"/>
            <a:endParaRPr lang="en-US" altLang="en-US" dirty="0"/>
          </a:p>
          <a:p>
            <a:pPr eaLnBrk="1" hangingPunct="1"/>
            <a:r>
              <a:rPr lang="en-US" altLang="en-US" dirty="0"/>
              <a:t>Domain exemptions are allowed– up to 3 of the 4 domains may be exempted, as per the IEP team decision making.  This must be reflected in the student’s IEP </a:t>
            </a:r>
            <a:r>
              <a:rPr lang="en-US" altLang="en-US" b="1" dirty="0"/>
              <a:t>prior</a:t>
            </a:r>
            <a:r>
              <a:rPr lang="en-US" altLang="en-US" dirty="0"/>
              <a:t> to starting the test. The exemptions should be verified </a:t>
            </a:r>
            <a:r>
              <a:rPr lang="en-US" altLang="en-US" u="sng" dirty="0"/>
              <a:t>before</a:t>
            </a:r>
            <a:r>
              <a:rPr lang="en-US" altLang="en-US" dirty="0"/>
              <a:t> the student logs in and starts the test. </a:t>
            </a:r>
          </a:p>
          <a:p>
            <a:pPr eaLnBrk="1" hangingPunct="1"/>
            <a:endParaRPr lang="en-US" altLang="en-US" dirty="0"/>
          </a:p>
          <a:p>
            <a:pPr eaLnBrk="1" hangingPunct="1"/>
            <a:r>
              <a:rPr lang="en-US" altLang="en-US" dirty="0"/>
              <a:t>All students who are participating in the ELPA Summative should have multiple opportunities to practice.  This is also a great opportunity for school staff to verify that their headsets are functioning correctly and that the volume is set to an appropriate level.</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A701B4-15F8-4094-8A2B-63FDB304D609}" type="slidenum">
              <a:rPr lang="en-US" altLang="en-US" smtClean="0"/>
              <a:pPr>
                <a:spcBef>
                  <a:spcPct val="0"/>
                </a:spcBef>
              </a:pPr>
              <a:t>7</a:t>
            </a:fld>
            <a:endParaRPr lang="en-US" altLang="en-US"/>
          </a:p>
        </p:txBody>
      </p:sp>
    </p:spTree>
    <p:extLst>
      <p:ext uri="{BB962C8B-B14F-4D97-AF65-F5344CB8AC3E}">
        <p14:creationId xmlns:p14="http://schemas.microsoft.com/office/powerpoint/2010/main" val="71146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we’ll go over test administration.</a:t>
            </a:r>
          </a:p>
        </p:txBody>
      </p:sp>
      <p:sp>
        <p:nvSpPr>
          <p:cNvPr id="4" name="Slide Number Placeholder 3"/>
          <p:cNvSpPr>
            <a:spLocks noGrp="1"/>
          </p:cNvSpPr>
          <p:nvPr>
            <p:ph type="sldNum" sz="quarter" idx="10"/>
          </p:nvPr>
        </p:nvSpPr>
        <p:spPr/>
        <p:txBody>
          <a:bodyPr/>
          <a:lstStyle/>
          <a:p>
            <a:fld id="{DB0E6BD3-8A62-42E7-B310-409FBA235AD1}" type="slidenum">
              <a:rPr lang="en-US" smtClean="0"/>
              <a:t>8</a:t>
            </a:fld>
            <a:endParaRPr lang="en-US"/>
          </a:p>
        </p:txBody>
      </p:sp>
    </p:spTree>
    <p:extLst>
      <p:ext uri="{BB962C8B-B14F-4D97-AF65-F5344CB8AC3E}">
        <p14:creationId xmlns:p14="http://schemas.microsoft.com/office/powerpoint/2010/main" val="298870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dirty="0">
                <a:solidFill>
                  <a:srgbClr val="FFFFCC"/>
                </a:solidFill>
              </a:rPr>
              <a:t>In Oregon Accessibility Manual, you will find the ELPA Summative accessibility supports tables.  Please review these tables prior to testing, and remember to ensure that each student has access only to allowable resources. </a:t>
            </a:r>
          </a:p>
          <a:p>
            <a:pPr eaLnBrk="1" hangingPunct="1"/>
            <a:endParaRPr lang="en-US" altLang="en-US" sz="1200" dirty="0">
              <a:solidFill>
                <a:srgbClr val="FFFFCC"/>
              </a:solidFill>
            </a:endParaRPr>
          </a:p>
          <a:p>
            <a:pPr marL="0" lvl="1" eaLnBrk="1" hangingPunct="1"/>
            <a:r>
              <a:rPr lang="en-US" altLang="en-US" sz="1200" dirty="0">
                <a:solidFill>
                  <a:srgbClr val="FFFFCC"/>
                </a:solidFill>
              </a:rPr>
              <a:t>The ELPA Summative test delivery system has a “too soft” warning for the speaking recordings.  Although our test vendor has it set at optimal levels for the overall system, local technology and volume settings at the school level can affect how often a student receives this warning when making the recordings. </a:t>
            </a:r>
            <a:r>
              <a:rPr lang="en-US" altLang="en-US" sz="1200" dirty="0"/>
              <a:t>For tasks with multiple recordings, the warning will come at the end of the group of recordings and will list the item numbers that potentially have recordings that are perceived as too soft by the computer.  Students should then go back to the items listed and replay/re-record if they choose.</a:t>
            </a:r>
          </a:p>
          <a:p>
            <a:pPr eaLnBrk="1" hangingPunct="1"/>
            <a:r>
              <a:rPr lang="en-US" altLang="en-US" sz="1200" dirty="0">
                <a:solidFill>
                  <a:srgbClr val="FFFFCC"/>
                </a:solidFill>
              </a:rPr>
              <a:t>Remember that if a student gets the “too soft” warning, there is no obligation for them to re-record.  Best practice is that the student should playback the recording.  If they are satisfied with the recording, there is no reason to re-record.  If the recording is garbled or inaudible, best practice is to re-record, but this is the student’s choice at that time.  </a:t>
            </a:r>
          </a:p>
          <a:p>
            <a:pPr eaLnBrk="1" hangingPunct="1"/>
            <a:endParaRPr lang="en-US" altLang="en-US" sz="1200" dirty="0">
              <a:solidFill>
                <a:srgbClr val="FFFFCC"/>
              </a:solidFill>
            </a:endParaRPr>
          </a:p>
          <a:p>
            <a:pPr eaLnBrk="1" hangingPunct="1"/>
            <a:r>
              <a:rPr lang="en-US" altLang="en-US" sz="1200" dirty="0">
                <a:solidFill>
                  <a:srgbClr val="FFFFCC"/>
                </a:solidFill>
              </a:rPr>
              <a:t>For some ELPA Summative speaking tasks, there are clustered, or grouped, speaking items – if the computer system perceives that one (or all) of the clustered recordings are too soft, the pop up warning will include the test question number that caused the warning.  The student can then go back to that item (or items, if more than one in the group), and follow the best practices outlined a moment ago.  </a:t>
            </a:r>
          </a:p>
          <a:p>
            <a:pPr eaLnBrk="1" hangingPunct="1"/>
            <a:endParaRPr lang="en-US" altLang="en-US" sz="1200" dirty="0">
              <a:solidFill>
                <a:srgbClr val="FFFFCC"/>
              </a:solidFill>
            </a:endParaRPr>
          </a:p>
          <a:p>
            <a:pPr eaLnBrk="1" hangingPunct="1"/>
            <a:r>
              <a:rPr lang="en-US" altLang="en-US" sz="1200" dirty="0">
                <a:solidFill>
                  <a:srgbClr val="FFFFCC"/>
                </a:solidFill>
              </a:rPr>
              <a:t>If the warning message appears again after the student has re-recorded and/or is satisfied with the response, the student is allowed to move on.  There is </a:t>
            </a:r>
            <a:r>
              <a:rPr lang="en-US" altLang="en-US" sz="1200" b="1" dirty="0">
                <a:solidFill>
                  <a:srgbClr val="FFFFCC"/>
                </a:solidFill>
              </a:rPr>
              <a:t>never</a:t>
            </a:r>
            <a:r>
              <a:rPr lang="en-US" altLang="en-US" sz="1200" dirty="0">
                <a:solidFill>
                  <a:srgbClr val="FFFFCC"/>
                </a:solidFill>
              </a:rPr>
              <a:t> a reason to cause a student to re-record over and over again if the response is audible and the student is satisfied. The required verbatim instructions for students provided in the TAM include this information to try to reduce the number of times students re-record when it is unnecessary.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FA10EF6-2306-4BC1-8078-1462534D9A33}" type="slidenum">
              <a:rPr lang="en-US" altLang="en-US" smtClean="0"/>
              <a:pPr>
                <a:spcBef>
                  <a:spcPct val="0"/>
                </a:spcBef>
              </a:pPr>
              <a:t>9</a:t>
            </a:fld>
            <a:endParaRPr lang="en-US" altLang="en-US"/>
          </a:p>
        </p:txBody>
      </p:sp>
    </p:spTree>
    <p:extLst>
      <p:ext uri="{BB962C8B-B14F-4D97-AF65-F5344CB8AC3E}">
        <p14:creationId xmlns:p14="http://schemas.microsoft.com/office/powerpoint/2010/main" val="3102768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7.xml"/><Relationship Id="rId4" Type="http://schemas.openxmlformats.org/officeDocument/2006/relationships/image" Target="../media/image4.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lang="en-US" dirty="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8655A9-AE5B-42BE-B032-46216877ADE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dirty="0"/>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9511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09225A30-F60B-4C6B-8B3E-EA65EA903138}"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9183466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6F191709-90AC-472B-B2AE-963AA30E423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91145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CF96E664-5895-4C39-91FC-ADE52DF573D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17149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5178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sz="1800" dirty="0"/>
          </a:p>
        </p:txBody>
      </p:sp>
      <p:sp>
        <p:nvSpPr>
          <p:cNvPr id="5" name="Oval 4"/>
          <p:cNvSpPr/>
          <p:nvPr userDrawn="1"/>
        </p:nvSpPr>
        <p:spPr bwMode="auto">
          <a:xfrm>
            <a:off x="5181601" y="3505200"/>
            <a:ext cx="918633" cy="688975"/>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pic>
        <p:nvPicPr>
          <p:cNvPr id="6" name="Picture 2" descr="OAKS Tree Only Paper_2014"/>
          <p:cNvPicPr>
            <a:picLocks noChangeAspect="1" noChangeArrowheads="1"/>
          </p:cNvPicPr>
          <p:nvPr userDrawn="1"/>
        </p:nvPicPr>
        <p:blipFill>
          <a:blip r:embed="rId2">
            <a:extLst>
              <a:ext uri="{28A0092B-C50C-407E-A947-70E740481C1C}">
                <a14:useLocalDpi xmlns:a14="http://schemas.microsoft.com/office/drawing/2010/main" val="0"/>
              </a:ext>
            </a:extLst>
          </a:blip>
          <a:srcRect l="27104" t="1495" r="28221" b="39485"/>
          <a:stretch>
            <a:fillRect/>
          </a:stretch>
        </p:blipFill>
        <p:spPr bwMode="auto">
          <a:xfrm>
            <a:off x="5240867" y="3516313"/>
            <a:ext cx="85513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7"/>
          <p:cNvSpPr>
            <a:spLocks noGrp="1"/>
          </p:cNvSpPr>
          <p:nvPr>
            <p:ph type="ctrTitle"/>
          </p:nvPr>
        </p:nvSpPr>
        <p:spPr>
          <a:xfrm>
            <a:off x="1524000" y="1371600"/>
            <a:ext cx="8229600" cy="1371600"/>
          </a:xfrm>
        </p:spPr>
        <p:txBody>
          <a:bodyPr/>
          <a:lstStyle>
            <a:lvl1pPr algn="ctr">
              <a:defRPr sz="3600" b="1" cap="none" baseline="0"/>
            </a:lvl1pPr>
          </a:lstStyle>
          <a:p>
            <a:r>
              <a:rPr lang="en-US" dirty="0"/>
              <a:t>Click to edit Master title style</a:t>
            </a:r>
          </a:p>
        </p:txBody>
      </p:sp>
      <p:sp>
        <p:nvSpPr>
          <p:cNvPr id="10" name="Content Placeholder 7"/>
          <p:cNvSpPr>
            <a:spLocks noGrp="1"/>
          </p:cNvSpPr>
          <p:nvPr>
            <p:ph sz="quarter" idx="1"/>
          </p:nvPr>
        </p:nvSpPr>
        <p:spPr>
          <a:xfrm>
            <a:off x="1524000" y="2743200"/>
            <a:ext cx="8229600" cy="457200"/>
          </a:xfrm>
        </p:spPr>
        <p:txBody>
          <a:bodyPr/>
          <a:lstStyle>
            <a:lvl1pPr marL="0" indent="0" algn="ctr">
              <a:buFont typeface="Wingdings" panose="05000000000000000000" pitchFamily="2" charset="2"/>
              <a:buNone/>
              <a:defRPr sz="1800" i="1"/>
            </a:lvl1pPr>
            <a:lvl2pPr marL="639763" indent="-273050">
              <a:buFont typeface="Wingdings" panose="05000000000000000000" pitchFamily="2" charset="2"/>
              <a:buChar char="Ø"/>
              <a:defRPr/>
            </a:lvl2pPr>
          </a:lstStyle>
          <a:p>
            <a:pPr lvl="0"/>
            <a:r>
              <a:rPr lang="en-US" dirty="0"/>
              <a:t>Click to edit Master text styles</a:t>
            </a:r>
          </a:p>
        </p:txBody>
      </p:sp>
    </p:spTree>
    <p:extLst>
      <p:ext uri="{BB962C8B-B14F-4D97-AF65-F5344CB8AC3E}">
        <p14:creationId xmlns:p14="http://schemas.microsoft.com/office/powerpoint/2010/main" val="783230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A02EE3-CE19-4368-9654-779531F7D928}"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678356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A5D706F9-3C2A-4FB4-B631-75F538D82337}"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284658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6DD07-C75E-4661-A50B-3ADE0E1E00C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679656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CB655-F9D7-466A-B152-36D4E9E83CC5}"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2666012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906B8-25FC-46F7-AE1A-BA90DE443E5F}"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291138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8BDCD4-1C24-400F-BF15-0405A701B082}"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87262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59386C-D4BA-4359-85DB-A7F656CD37A4}"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438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AAFF8D3-F996-42D8-B996-81847CA74DC8}"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18469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059D9882-FF4E-4579-8EB5-169ACC542F82}"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61080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79DAA95B-AEF9-485C-A02B-BE3A451F08CA}"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8397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D3CBBA4B-5413-4F15-94FA-89E251E89FB0}"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61970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14F67ADE-0E7D-499D-BD10-ECDF259DA31B}"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72083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A42AE7-1181-4E38-9163-BE804BD84A6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32387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D74A7E3F-CA3D-46C8-B4CE-4D637953ACBF}"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914186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5FCD47-EAC8-49DA-9E08-76F89D8EFB2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84390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664359-CFF6-48CD-9BF6-3212F45F0DC7}"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484865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770F7-1B75-43A7-8413-3D8BFE5DA047}"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0565780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BB542D-AA80-4FB3-BA5B-CD8ADC4B8810}"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77199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4758A-F531-4E86-AA14-353E038A3D45}"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382680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FCFE0A-C00B-4D41-BD2E-0929FA335A88}"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616051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3CC8DDEA-DE39-4C3D-9CB7-26D5B51897D5}"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902342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37CB24B3-887E-488C-9C97-43C7D20D2426}"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14084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D1A3D7F7-B45E-420E-87C6-4D29114B9F17}"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957052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BB6A7E78-B036-4409-A50C-946E12541013}"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15318888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9CF89F-942E-4377-8FE9-9CCC01E8B51E}"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8135471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F57DC0C8-F449-4320-AA83-7DEC9BE2B8E5}"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08227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37A92-2943-46F7-BC76-92FD5E5E1DD5}"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512784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6CB8AB-1260-407D-A4AC-08B315F50F6E}"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23564421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1E8824-66F2-4D87-A3E0-1C21EB150CF7}"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23807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D94532-F9A1-4C82-9C17-BB241DD3BADA}"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2453077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6E2C11-26A5-4769-8E18-171ACCABB8D7}"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5836425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A46568-79F4-4A84-A7A4-6C95F67A297A}"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5506715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E5E3109-919D-4816-870A-799E1D0967D7}"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8495066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A69304D-186A-4C77-98E7-8ED76B15E849}"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93043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1705C46C-6A77-418E-9931-4FA6ADE7A283}"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156248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0FABB346-8D89-4D08-AD69-5CD36FC3F96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18467735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1C643F-FE62-4B8C-918E-3B5AE21FD419}"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5230150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1BE0AD41-C8E8-4493-9190-A41C7FDA162B}"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088669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269AB-CD8F-48B5-B204-9866FAFD9994}"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3547957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9309B-E7E7-431D-890E-A78A21A6D957}"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260835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FC27E1-E347-4186-A2CD-F661D929776D}"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0522791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510955-05F4-461D-A538-E9192FE0D150}"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0148672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7F7E27-3997-4547-8743-579CC4884C1F}"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19858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BCE639-7B03-4FC3-AFE4-0DE627421AD0}"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554671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DAF8EB9-35FC-476A-800F-B881E9B29493}"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9944779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9DE0F1B0-CD4E-4F43-9126-56EDF6BEF9D1}"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349375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A7180D80-BA00-4B3D-9763-46F746FEFD9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641906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E2484BB4-7660-4253-B96E-3EAC0E44CAED}"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2049681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79A26C-3E73-4FE5-B8C9-6146C4D9AFCB}"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50860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BD11322E-DAB8-43FB-87D4-E9064AE7DD04}"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0357085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3580AA-52C8-4923-9AB2-AA24645600A7}"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5384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16D4A0-823D-4E57-93B1-BDE1733D5553}"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06857636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8DFE17-4DAE-407A-A5BA-A99ED8A1F37C}"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9717779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A7193A-152A-4603-8ADE-7FBE473EE62E}"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6176549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4D5DBA-1A61-4928-9885-8E41FBCA9E0F}"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78863842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14AA92-FD1B-411C-9DC7-77FD01A72CB1}"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1016129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D1521614-AB1E-4720-8BE8-5DD72E8246AE}"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96892879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6EA5CF55-1326-42D2-952F-0B8E40314668}"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98270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24F3D109-B3C5-4F76-BF58-CE7994DF5BC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070181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84F9CDA3-60EE-4ABE-881C-CC682F0CA49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157978635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E7017-26B4-413D-826D-3182E28225A8}"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2737948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21C9EF91-113E-409C-87B2-887DC001DD4A}"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0046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D30D13-FE70-4497-A708-ECCF2643C4D0}"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5700823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7C38-2569-4DF7-8E0F-46B4D1C289F8}"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040350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E46CBA-0E9F-43C3-91F8-B1C21B2ACEBC}"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24309941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33C13-1C3F-436C-8588-668EB760AAFA}"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09821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4EB7DC-67DF-48D2-BA46-070B8084BB1F}"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9468807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CCDDD8-959D-4ADE-8071-4F4A2E28E6E8}"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25690075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97E7F22-6172-493A-AE82-7869CEBE3317}"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6232807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C4AA6DE-4D17-41AD-BC05-DB53FC440F40}"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27928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11DD72B3-D211-4D9C-AB68-DAEF91FE7AE0}"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8805943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BC00F423-F530-4E2B-9874-E3BA4483952E}"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979591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612527-A72E-4476-A402-ADE354A1DD38}"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01674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3ABEAF76-0795-4181-8045-83251A458642}"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79685019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6BCE282-6468-46D7-B937-AB22912F85C6}"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168123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D29097-DCBA-4ECB-A9BF-08FED6BE4A07}"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99182509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28E260-C3EF-4105-A655-97E47D28BFCD}"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6420849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DBEB9E-2BE9-409C-A3CE-C867FDE29250}"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699650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9BB453-E4FF-4143-894A-108148F129D7}"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864511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AF2B73-718B-4FED-9011-088900AB8639}"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18751096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A0CB36D-CDE5-44CD-9899-D6E9B4E541B8}"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40084528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CD5652F-DD88-40EF-B28E-C8E0766D824C}"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255833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175879F8-5E2D-43B0-B075-968C24092322}"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80402936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F6B3DB5A-B2B5-435E-A25F-D67D1D53A88E}"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190919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F4712F53-F9F4-4E3A-8666-31D53A822F9A}"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2119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D66C69-232C-4D6F-98E3-DD8DED322CBB}"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47962307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0096349-A7B6-4040-93BE-8B15ACC79297}" type="datetime1">
              <a:rPr lang="en-US" smtClean="0"/>
              <a:t>9/29/2023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5937912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425BB-EA2C-4142-BE46-7A9B7FE9A23B}"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94316091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CB1AC-60A1-4AE4-82F8-60F384B5432A}"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98566915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E9A4E-CB1E-4769-A803-5115FFF9D37C}"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54174895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12732A-3CB6-4C70-86E9-E13AE2622F40}" type="datetime1">
              <a:rPr lang="en-US" smtClean="0"/>
              <a:t>9/29/2023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43063837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B865DD-28B8-48E0-ABC4-CE20182787A0}" type="datetime1">
              <a:rPr lang="en-US" smtClean="0"/>
              <a:t>9/29/2023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135683945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3CCFB28-32B3-4530-81A8-DE1AB5409771}" type="datetime1">
              <a:rPr lang="en-US" smtClean="0"/>
              <a:t>9/29/2023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2358454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C37F3FE3-C497-47CB-9E33-71DDE903BDDF}" type="datetime1">
              <a:rPr lang="en-US" smtClean="0"/>
              <a:t>9/29/2023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783270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8E14C66C-2B93-4806-BE06-2E0BCF68506B}" type="datetime1">
              <a:rPr lang="en-US" smtClean="0"/>
              <a:t>9/29/2023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2806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071C09B5-AAEB-4433-8779-56EB4AB26359}"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14979804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61" r:id="rId12"/>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EE876F5-A7A2-4D6D-A839-EF91E7C7A825}"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4325824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6FAE709-42B9-48A5-8733-F7CAAC40572F}"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18823755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04977B64-5566-4EE3-970F-A88E62164FBB}"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83752837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667BAB0D-102B-49FB-9954-753C4BAFE13A}"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25706858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6A3F1C5F-E9C1-4C3C-A4A7-4365E6FDA0F8}"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600983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16D359DA-3F26-4025-9CDA-48851267FAB6}"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647369531"/>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A705E2C-EB65-42F0-8230-8069CDB74B93}"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97567575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D9A79FA-D7D6-44AE-942A-303EE885D1EC}" type="datetime1">
              <a:rPr lang="en-US" smtClean="0"/>
              <a:t>9/29/2023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81992370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hyperlink" Target="https://www.oregon.gov/ode/educator-resources/assessment/Documents/accessibility_manual.pdf" TargetMode="External"/><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2.xml"/></Relationships>
</file>

<file path=ppt/slides/_rels/slide19.xml.rels><?xml version="1.0" encoding="UTF-8" standalone="yes"?>
<Relationships xmlns="http://schemas.openxmlformats.org/package/2006/relationships"><Relationship Id="rId8" Type="http://schemas.openxmlformats.org/officeDocument/2006/relationships/hyperlink" Target="https://www.oregon.gov/ode/schools-and-districts/grants/ESEA/EL/Pages/Guidance-and-Research.aspx" TargetMode="External"/><Relationship Id="rId3" Type="http://schemas.openxmlformats.org/officeDocument/2006/relationships/hyperlink" Target="http://www.elpa21.org/" TargetMode="External"/><Relationship Id="rId7" Type="http://schemas.openxmlformats.org/officeDocument/2006/relationships/hyperlink" Target="https://login4.cloud1.tds.airast.org/student/V194/Pages/LoginShell.aspx?c=Oregon_PT" TargetMode="External"/><Relationship Id="rId2" Type="http://schemas.openxmlformats.org/officeDocument/2006/relationships/notesSlide" Target="../notesSlides/notesSlide19.xml"/><Relationship Id="rId1" Type="http://schemas.openxmlformats.org/officeDocument/2006/relationships/slideLayout" Target="../slideLayouts/slideLayout70.xml"/><Relationship Id="rId6" Type="http://schemas.openxmlformats.org/officeDocument/2006/relationships/hyperlink" Target="http://www.ode.state.or.us/go/assessmenthelp" TargetMode="External"/><Relationship Id="rId5" Type="http://schemas.openxmlformats.org/officeDocument/2006/relationships/hyperlink" Target="http://www.oregon.gov/ode/educator-resources/assessment/Pages/Assessment-Administration-Resources.aspx#PromisingPractices" TargetMode="External"/><Relationship Id="rId4" Type="http://schemas.openxmlformats.org/officeDocument/2006/relationships/hyperlink" Target="http://www.oregon.gov/ode/educator-resources/assessment/Pages/Assessment-Administration.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100" y="2166730"/>
            <a:ext cx="10096500" cy="2385392"/>
          </a:xfrm>
        </p:spPr>
        <p:txBody>
          <a:bodyPr anchor="t">
            <a:noAutofit/>
          </a:bodyPr>
          <a:lstStyle/>
          <a:p>
            <a:pPr algn="ctr">
              <a:defRPr/>
            </a:pPr>
            <a:r>
              <a:rPr lang="en-US" sz="4000" kern="0" dirty="0"/>
              <a:t>Oregon’s English Language Proficiency Assessment (ELPA Summative)</a:t>
            </a:r>
            <a:br>
              <a:rPr lang="en-US" sz="3600" kern="0" dirty="0"/>
            </a:br>
            <a:br>
              <a:rPr lang="en-US" sz="3600" kern="0" dirty="0"/>
            </a:br>
            <a:r>
              <a:rPr lang="en-US" sz="3200" kern="0" dirty="0"/>
              <a:t>DTC Training Module</a:t>
            </a:r>
          </a:p>
        </p:txBody>
      </p:sp>
      <p:sp>
        <p:nvSpPr>
          <p:cNvPr id="28676" name="Subtitle 2"/>
          <p:cNvSpPr>
            <a:spLocks noGrp="1"/>
          </p:cNvSpPr>
          <p:nvPr>
            <p:ph type="subTitle" idx="1"/>
          </p:nvPr>
        </p:nvSpPr>
        <p:spPr>
          <a:xfrm>
            <a:off x="2726773" y="4651514"/>
            <a:ext cx="6497154" cy="755373"/>
          </a:xfrm>
        </p:spPr>
        <p:txBody>
          <a:bodyPr/>
          <a:lstStyle/>
          <a:p>
            <a:pPr algn="ctr"/>
            <a:r>
              <a:rPr lang="en-US" altLang="en-US" dirty="0"/>
              <a:t>Required for DTCs, STCs, and ELPA Summative TAs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1534864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Autofit/>
          </a:bodyPr>
          <a:lstStyle/>
          <a:p>
            <a:pPr marL="511175" lvl="1" indent="-511175">
              <a:lnSpc>
                <a:spcPts val="2600"/>
              </a:lnSpc>
              <a:spcBef>
                <a:spcPts val="0"/>
              </a:spcBef>
              <a:buSzPct val="100000"/>
              <a:defRPr/>
            </a:pPr>
            <a:r>
              <a:rPr lang="en-US" dirty="0">
                <a:solidFill>
                  <a:schemeClr val="tx1">
                    <a:lumMod val="50000"/>
                  </a:schemeClr>
                </a:solidFill>
              </a:rPr>
              <a:t>Students should be encouraged to listen to every one of their recorded responses.</a:t>
            </a:r>
          </a:p>
          <a:p>
            <a:pPr marL="511175" lvl="1" indent="-511175">
              <a:lnSpc>
                <a:spcPts val="2600"/>
              </a:lnSpc>
              <a:spcBef>
                <a:spcPts val="0"/>
              </a:spcBef>
              <a:buSzPct val="100000"/>
              <a:defRPr/>
            </a:pPr>
            <a:endParaRPr lang="en-US" altLang="en-US" dirty="0">
              <a:solidFill>
                <a:schemeClr val="tx1">
                  <a:lumMod val="50000"/>
                </a:schemeClr>
              </a:solidFill>
            </a:endParaRPr>
          </a:p>
          <a:p>
            <a:pPr marL="511175" lvl="1" indent="-511175">
              <a:lnSpc>
                <a:spcPts val="2600"/>
              </a:lnSpc>
              <a:spcBef>
                <a:spcPts val="0"/>
              </a:spcBef>
              <a:buSzPct val="100000"/>
              <a:defRPr/>
            </a:pPr>
            <a:r>
              <a:rPr lang="en-US" altLang="en-US" dirty="0">
                <a:solidFill>
                  <a:schemeClr val="tx1">
                    <a:lumMod val="50000"/>
                  </a:schemeClr>
                </a:solidFill>
              </a:rPr>
              <a:t>TAs and students should know that each time the record button is pressed, it irretrievably overwrites any previously recorded response.</a:t>
            </a:r>
          </a:p>
          <a:p>
            <a:pPr marL="511175" lvl="1" indent="-511175">
              <a:lnSpc>
                <a:spcPts val="2600"/>
              </a:lnSpc>
              <a:spcBef>
                <a:spcPts val="0"/>
              </a:spcBef>
              <a:buSzPct val="100000"/>
              <a:defRPr/>
            </a:pPr>
            <a:endParaRPr lang="en-US" altLang="en-US" dirty="0">
              <a:solidFill>
                <a:schemeClr val="tx1">
                  <a:lumMod val="50000"/>
                </a:schemeClr>
              </a:solidFill>
            </a:endParaRPr>
          </a:p>
          <a:p>
            <a:pPr marL="511175" lvl="1" indent="-511175">
              <a:lnSpc>
                <a:spcPts val="2600"/>
              </a:lnSpc>
              <a:spcBef>
                <a:spcPts val="0"/>
              </a:spcBef>
              <a:buSzPct val="100000"/>
              <a:defRPr/>
            </a:pPr>
            <a:r>
              <a:rPr lang="en-US" altLang="en-US" dirty="0">
                <a:solidFill>
                  <a:schemeClr val="tx1">
                    <a:lumMod val="50000"/>
                  </a:schemeClr>
                </a:solidFill>
              </a:rPr>
              <a:t>It is not possible to add to or extend a previously recorded response.</a:t>
            </a:r>
          </a:p>
          <a:p>
            <a:pPr marL="342900" lvl="1" indent="-342900">
              <a:spcBef>
                <a:spcPts val="0"/>
              </a:spcBef>
              <a:buSzPct val="100000"/>
              <a:defRPr/>
            </a:pPr>
            <a:endParaRPr lang="en-US" sz="2000" dirty="0">
              <a:solidFill>
                <a:schemeClr val="tx1">
                  <a:lumMod val="50000"/>
                </a:schemeClr>
              </a:solidFill>
            </a:endParaRP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3" name="Slide Number Placeholder 2"/>
          <p:cNvSpPr>
            <a:spLocks noGrp="1"/>
          </p:cNvSpPr>
          <p:nvPr>
            <p:ph type="sldNum" sz="quarter" idx="12"/>
          </p:nvPr>
        </p:nvSpPr>
        <p:spPr/>
        <p:txBody>
          <a:bodyPr/>
          <a:lstStyle/>
          <a:p>
            <a:fld id="{357F5B69-6281-4C1F-8C38-6DA0F56DA430}" type="slidenum">
              <a:rPr lang="en-US" smtClean="0"/>
              <a:t>10</a:t>
            </a:fld>
            <a:endParaRPr lang="en-US" dirty="0"/>
          </a:p>
        </p:txBody>
      </p:sp>
      <p:sp>
        <p:nvSpPr>
          <p:cNvPr id="57346"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t>Speaking Section Reminders</a:t>
            </a:r>
          </a:p>
        </p:txBody>
      </p:sp>
    </p:spTree>
    <p:extLst>
      <p:ext uri="{BB962C8B-B14F-4D97-AF65-F5344CB8AC3E}">
        <p14:creationId xmlns:p14="http://schemas.microsoft.com/office/powerpoint/2010/main" val="185551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idx="1"/>
          </p:nvPr>
        </p:nvSpPr>
        <p:spPr/>
        <p:txBody>
          <a:bodyPr/>
          <a:lstStyle/>
          <a:p>
            <a:pPr marL="511175" lvl="1" indent="-511175">
              <a:spcBef>
                <a:spcPts val="600"/>
              </a:spcBef>
              <a:spcAft>
                <a:spcPts val="600"/>
              </a:spcAft>
              <a:buSzPct val="100000"/>
              <a:defRPr/>
            </a:pPr>
            <a:r>
              <a:rPr lang="en-US" altLang="en-US" dirty="0">
                <a:solidFill>
                  <a:schemeClr val="tx1">
                    <a:lumMod val="50000"/>
                  </a:schemeClr>
                </a:solidFill>
              </a:rPr>
              <a:t>For students whose IEP or 504 Plan exempts them from a domain, enter the domain exemption in TIDE as a restricted resource prior to approving the student to test. </a:t>
            </a:r>
          </a:p>
          <a:p>
            <a:pPr marL="511175" lvl="1" indent="-511175">
              <a:spcBef>
                <a:spcPts val="600"/>
              </a:spcBef>
              <a:spcAft>
                <a:spcPts val="600"/>
              </a:spcAft>
              <a:buSzPct val="100000"/>
              <a:defRPr/>
            </a:pPr>
            <a:r>
              <a:rPr lang="en-US" altLang="en-US" dirty="0">
                <a:solidFill>
                  <a:schemeClr val="tx1">
                    <a:lumMod val="50000"/>
                  </a:schemeClr>
                </a:solidFill>
              </a:rPr>
              <a:t>All domain </a:t>
            </a:r>
            <a:r>
              <a:rPr lang="en-US" altLang="en-US" dirty="0"/>
              <a:t>exemptions that were programmed during the previous school year </a:t>
            </a:r>
            <a:r>
              <a:rPr lang="en-US" altLang="en-US" b="1" dirty="0"/>
              <a:t>have been removed </a:t>
            </a:r>
            <a:r>
              <a:rPr lang="en-US" altLang="en-US" dirty="0"/>
              <a:t>from </a:t>
            </a:r>
            <a:r>
              <a:rPr lang="en-US" altLang="en-US" dirty="0">
                <a:solidFill>
                  <a:schemeClr val="tx1">
                    <a:lumMod val="50000"/>
                  </a:schemeClr>
                </a:solidFill>
              </a:rPr>
              <a:t>TIDE.</a:t>
            </a:r>
          </a:p>
          <a:p>
            <a:pPr marL="511175" lvl="1" indent="-511175">
              <a:spcBef>
                <a:spcPts val="600"/>
              </a:spcBef>
              <a:spcAft>
                <a:spcPts val="600"/>
              </a:spcAft>
              <a:buSzPct val="100000"/>
              <a:defRPr/>
            </a:pPr>
            <a:r>
              <a:rPr lang="en-US" altLang="en-US" dirty="0">
                <a:solidFill>
                  <a:schemeClr val="tx1">
                    <a:lumMod val="50000"/>
                  </a:schemeClr>
                </a:solidFill>
              </a:rPr>
              <a:t>When in doubt, do not start the ELPA Summative.</a:t>
            </a:r>
            <a:endParaRPr lang="en-US" altLang="en-US" sz="2000" i="1" dirty="0">
              <a:solidFill>
                <a:schemeClr val="tx1">
                  <a:lumMod val="50000"/>
                </a:schemeClr>
              </a:solidFill>
            </a:endParaRPr>
          </a:p>
        </p:txBody>
      </p:sp>
      <p:sp>
        <p:nvSpPr>
          <p:cNvPr id="8" name="Footer Placeholder 4"/>
          <p:cNvSpPr>
            <a:spLocks noGrp="1"/>
          </p:cNvSpPr>
          <p:nvPr>
            <p:ph type="ftr" sz="quarter" idx="11"/>
          </p:nvPr>
        </p:nvSpPr>
        <p:spPr/>
        <p:txBody>
          <a:bodyPr/>
          <a:lstStyle/>
          <a:p>
            <a:r>
              <a:rPr lang="en-US" dirty="0"/>
              <a:t>Oregon Department of Education</a:t>
            </a:r>
          </a:p>
        </p:txBody>
      </p:sp>
      <p:sp>
        <p:nvSpPr>
          <p:cNvPr id="2" name="Slide Number Placeholder 1"/>
          <p:cNvSpPr>
            <a:spLocks noGrp="1"/>
          </p:cNvSpPr>
          <p:nvPr>
            <p:ph type="sldNum" sz="quarter" idx="12"/>
          </p:nvPr>
        </p:nvSpPr>
        <p:spPr/>
        <p:txBody>
          <a:bodyPr/>
          <a:lstStyle/>
          <a:p>
            <a:fld id="{357F5B69-6281-4C1F-8C38-6DA0F56DA430}" type="slidenum">
              <a:rPr lang="en-US" smtClean="0"/>
              <a:t>11</a:t>
            </a:fld>
            <a:endParaRPr lang="en-US" dirty="0"/>
          </a:p>
        </p:txBody>
      </p:sp>
      <p:sp>
        <p:nvSpPr>
          <p:cNvPr id="7" name="Title 1"/>
          <p:cNvSpPr>
            <a:spLocks noGrp="1"/>
          </p:cNvSpPr>
          <p:nvPr>
            <p:ph type="title"/>
          </p:nvPr>
        </p:nvSpPr>
        <p:spPr/>
        <p:txBody>
          <a:bodyPr/>
          <a:lstStyle/>
          <a:p>
            <a:pPr>
              <a:defRPr/>
            </a:pPr>
            <a:r>
              <a:rPr lang="en-US" dirty="0">
                <a:ea typeface="+mn-ea"/>
                <a:cs typeface="+mn-cs"/>
              </a:rPr>
              <a:t>Domain Exemptions</a:t>
            </a:r>
          </a:p>
        </p:txBody>
      </p:sp>
      <p:sp>
        <p:nvSpPr>
          <p:cNvPr id="47107" name="TextBox 1"/>
          <p:cNvSpPr txBox="1">
            <a:spLocks noChangeArrowheads="1"/>
          </p:cNvSpPr>
          <p:nvPr/>
        </p:nvSpPr>
        <p:spPr bwMode="auto">
          <a:xfrm>
            <a:off x="7617776" y="5633791"/>
            <a:ext cx="41170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TAM, Section 10: Exempting Domains</a:t>
            </a:r>
          </a:p>
        </p:txBody>
      </p:sp>
    </p:spTree>
    <p:extLst>
      <p:ext uri="{BB962C8B-B14F-4D97-AF65-F5344CB8AC3E}">
        <p14:creationId xmlns:p14="http://schemas.microsoft.com/office/powerpoint/2010/main" val="328471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Key Elements</a:t>
            </a:r>
          </a:p>
        </p:txBody>
      </p:sp>
      <p:sp>
        <p:nvSpPr>
          <p:cNvPr id="5"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12</a:t>
            </a:fld>
            <a:endParaRPr lang="en-US" dirty="0"/>
          </a:p>
        </p:txBody>
      </p:sp>
      <p:sp>
        <p:nvSpPr>
          <p:cNvPr id="3" name="Content Placeholder 2"/>
          <p:cNvSpPr>
            <a:spLocks noGrp="1"/>
          </p:cNvSpPr>
          <p:nvPr>
            <p:ph idx="4294967295"/>
          </p:nvPr>
        </p:nvSpPr>
        <p:spPr>
          <a:xfrm>
            <a:off x="2664554" y="5004106"/>
            <a:ext cx="7500937" cy="520700"/>
          </a:xfrm>
        </p:spPr>
        <p:txBody>
          <a:bodyPr/>
          <a:lstStyle/>
          <a:p>
            <a:pPr marL="0" indent="0" algn="ctr">
              <a:buNone/>
            </a:pPr>
            <a:r>
              <a:rPr lang="en-US" altLang="en-US" i="1" dirty="0"/>
              <a:t>Knowing the different resources across assessments.</a:t>
            </a:r>
          </a:p>
        </p:txBody>
      </p:sp>
    </p:spTree>
    <p:extLst>
      <p:ext uri="{BB962C8B-B14F-4D97-AF65-F5344CB8AC3E}">
        <p14:creationId xmlns:p14="http://schemas.microsoft.com/office/powerpoint/2010/main" val="366503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1175" lvl="1" indent="-511175">
              <a:lnSpc>
                <a:spcPts val="3000"/>
              </a:lnSpc>
              <a:spcBef>
                <a:spcPts val="600"/>
              </a:spcBef>
              <a:spcAft>
                <a:spcPts val="1200"/>
              </a:spcAft>
              <a:buSzPct val="100000"/>
              <a:defRPr/>
            </a:pPr>
            <a:r>
              <a:rPr lang="en-US" altLang="en-US" dirty="0">
                <a:solidFill>
                  <a:schemeClr val="tx1">
                    <a:lumMod val="50000"/>
                  </a:schemeClr>
                </a:solidFill>
              </a:rPr>
              <a:t>Students with EL status can have different assessment requirements depending upon their original entry date into US schools</a:t>
            </a:r>
            <a:r>
              <a:rPr lang="en-US" altLang="en-US" dirty="0">
                <a:solidFill>
                  <a:srgbClr val="FF0000"/>
                </a:solidFill>
              </a:rPr>
              <a:t>.</a:t>
            </a:r>
            <a:endParaRPr lang="en-US" altLang="en-US" dirty="0">
              <a:solidFill>
                <a:schemeClr val="tx1">
                  <a:lumMod val="50000"/>
                </a:schemeClr>
              </a:solidFill>
            </a:endParaRPr>
          </a:p>
          <a:p>
            <a:pPr marL="511175" lvl="1" indent="-511175">
              <a:lnSpc>
                <a:spcPts val="3000"/>
              </a:lnSpc>
              <a:spcBef>
                <a:spcPts val="600"/>
              </a:spcBef>
              <a:spcAft>
                <a:spcPts val="1200"/>
              </a:spcAft>
              <a:buSzPct val="100000"/>
              <a:defRPr/>
            </a:pPr>
            <a:r>
              <a:rPr lang="en-US" altLang="en-US" dirty="0">
                <a:solidFill>
                  <a:schemeClr val="tx1">
                    <a:lumMod val="50000"/>
                  </a:schemeClr>
                </a:solidFill>
              </a:rPr>
              <a:t>See the Table 24 in Appendix B of the TAM for specific dates that may apply to your newcomer students with EL status for this school year</a:t>
            </a:r>
            <a:r>
              <a:rPr lang="en-US" altLang="en-US" dirty="0">
                <a:solidFill>
                  <a:srgbClr val="FF0000"/>
                </a:solidFill>
              </a:rPr>
              <a:t>.</a:t>
            </a:r>
            <a:endParaRPr lang="en-US" altLang="en-US" dirty="0">
              <a:solidFill>
                <a:schemeClr val="tx1">
                  <a:lumMod val="50000"/>
                </a:schemeClr>
              </a:solidFill>
            </a:endParaRPr>
          </a:p>
          <a:p>
            <a:pPr marL="0" lvl="1" indent="0">
              <a:lnSpc>
                <a:spcPts val="3000"/>
              </a:lnSpc>
              <a:spcBef>
                <a:spcPts val="600"/>
              </a:spcBef>
              <a:spcAft>
                <a:spcPts val="1200"/>
              </a:spcAft>
              <a:buSzPct val="100000"/>
              <a:buNone/>
              <a:defRPr/>
            </a:pPr>
            <a:endParaRPr lang="en-US" altLang="en-US" dirty="0">
              <a:solidFill>
                <a:schemeClr val="tx1">
                  <a:lumMod val="50000"/>
                </a:schemeClr>
              </a:solidFill>
            </a:endParaRPr>
          </a:p>
          <a:p>
            <a:endParaRPr lang="en-US" dirty="0"/>
          </a:p>
        </p:txBody>
      </p:sp>
      <p:sp>
        <p:nvSpPr>
          <p:cNvPr id="7"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13</a:t>
            </a:fld>
            <a:endParaRPr lang="en-US" dirty="0"/>
          </a:p>
        </p:txBody>
      </p:sp>
      <p:sp>
        <p:nvSpPr>
          <p:cNvPr id="51202"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t>Important dates to remember</a:t>
            </a:r>
          </a:p>
        </p:txBody>
      </p:sp>
      <p:sp>
        <p:nvSpPr>
          <p:cNvPr id="51203" name="TextBox 1"/>
          <p:cNvSpPr txBox="1">
            <a:spLocks noChangeArrowheads="1"/>
          </p:cNvSpPr>
          <p:nvPr/>
        </p:nvSpPr>
        <p:spPr bwMode="auto">
          <a:xfrm>
            <a:off x="7809943" y="5689295"/>
            <a:ext cx="39248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chemeClr val="accent1"/>
                </a:solidFill>
                <a:latin typeface="Times New Roman" panose="02020603050405020304" pitchFamily="18" charset="0"/>
              </a:rPr>
              <a:t>TAM, Appendix B: Student Inclusion</a:t>
            </a:r>
          </a:p>
        </p:txBody>
      </p:sp>
    </p:spTree>
    <p:extLst>
      <p:ext uri="{BB962C8B-B14F-4D97-AF65-F5344CB8AC3E}">
        <p14:creationId xmlns:p14="http://schemas.microsoft.com/office/powerpoint/2010/main" val="414485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idx="1"/>
          </p:nvPr>
        </p:nvSpPr>
        <p:spPr>
          <a:xfrm>
            <a:off x="717176" y="1619248"/>
            <a:ext cx="10784542" cy="4605282"/>
          </a:xfrm>
        </p:spPr>
        <p:txBody>
          <a:bodyPr>
            <a:noAutofit/>
          </a:bodyPr>
          <a:lstStyle/>
          <a:p>
            <a:pPr marL="511175" lvl="1" indent="-511175">
              <a:spcBef>
                <a:spcPts val="0"/>
              </a:spcBef>
              <a:spcAft>
                <a:spcPts val="600"/>
              </a:spcAft>
              <a:buSzPct val="100000"/>
              <a:defRPr/>
            </a:pPr>
            <a:r>
              <a:rPr lang="en-US" dirty="0">
                <a:solidFill>
                  <a:schemeClr val="tx1">
                    <a:lumMod val="50000"/>
                  </a:schemeClr>
                </a:solidFill>
              </a:rPr>
              <a:t>A student with EL status cannot Opt-out of ELPA Summative testing. All students identified as having EL status must participate. </a:t>
            </a:r>
          </a:p>
          <a:p>
            <a:pPr marL="968375" lvl="2" indent="-511175">
              <a:spcBef>
                <a:spcPts val="0"/>
              </a:spcBef>
              <a:spcAft>
                <a:spcPts val="600"/>
              </a:spcAft>
              <a:buSzPct val="100000"/>
              <a:defRPr/>
            </a:pPr>
            <a:r>
              <a:rPr lang="en-US" sz="2000" dirty="0">
                <a:solidFill>
                  <a:schemeClr val="tx1">
                    <a:lumMod val="50000"/>
                  </a:schemeClr>
                </a:solidFill>
              </a:rPr>
              <a:t>The parent/guardian may request exemption due to reasons of disability or religion. (See TAM section 5.3)</a:t>
            </a:r>
          </a:p>
          <a:p>
            <a:pPr marL="511175" lvl="1" indent="-511175">
              <a:spcBef>
                <a:spcPts val="0"/>
              </a:spcBef>
              <a:spcAft>
                <a:spcPts val="600"/>
              </a:spcAft>
              <a:buSzPct val="100000"/>
              <a:defRPr/>
            </a:pPr>
            <a:r>
              <a:rPr lang="en-US" dirty="0">
                <a:solidFill>
                  <a:schemeClr val="tx1">
                    <a:lumMod val="50000"/>
                  </a:schemeClr>
                </a:solidFill>
              </a:rPr>
              <a:t>Schools must use the ELPA Summative for ALL students eligible for services under the ESEA criteria for an English Learner (re-implemented through ESSA), regardless of whether the student actually receives services.</a:t>
            </a:r>
          </a:p>
          <a:p>
            <a:pPr marL="511175" lvl="1" indent="-511175">
              <a:spcBef>
                <a:spcPts val="0"/>
              </a:spcBef>
              <a:spcAft>
                <a:spcPts val="600"/>
              </a:spcAft>
              <a:buSzPct val="100000"/>
              <a:defRPr/>
            </a:pPr>
            <a:r>
              <a:rPr lang="en-US" dirty="0">
                <a:solidFill>
                  <a:schemeClr val="tx1">
                    <a:lumMod val="50000"/>
                  </a:schemeClr>
                </a:solidFill>
              </a:rPr>
              <a:t>Exited students in Years 1 through 4 of monitor status should not participate in the ELPA Summative unless they were exited “late.” </a:t>
            </a:r>
          </a:p>
          <a:p>
            <a:pPr marL="511175" lvl="1" indent="-511175">
              <a:spcBef>
                <a:spcPts val="0"/>
              </a:spcBef>
              <a:spcAft>
                <a:spcPts val="600"/>
              </a:spcAft>
              <a:buSzPct val="100000"/>
              <a:defRPr/>
            </a:pPr>
            <a:r>
              <a:rPr lang="en-US" dirty="0">
                <a:solidFill>
                  <a:schemeClr val="tx1">
                    <a:lumMod val="50000"/>
                  </a:schemeClr>
                </a:solidFill>
              </a:rPr>
              <a:t>No ELPA Summative test </a:t>
            </a:r>
            <a:r>
              <a:rPr lang="en-US" u="sng" dirty="0">
                <a:solidFill>
                  <a:schemeClr val="tx1">
                    <a:lumMod val="50000"/>
                  </a:schemeClr>
                </a:solidFill>
              </a:rPr>
              <a:t>items</a:t>
            </a:r>
            <a:r>
              <a:rPr lang="en-US" dirty="0">
                <a:solidFill>
                  <a:schemeClr val="tx1">
                    <a:lumMod val="50000"/>
                  </a:schemeClr>
                </a:solidFill>
              </a:rPr>
              <a:t> should be translated or read aloud.</a:t>
            </a:r>
          </a:p>
          <a:p>
            <a:pPr marL="968375" lvl="2" indent="-511175">
              <a:spcBef>
                <a:spcPts val="0"/>
              </a:spcBef>
              <a:spcAft>
                <a:spcPts val="600"/>
              </a:spcAft>
              <a:buSzPct val="100000"/>
              <a:defRPr/>
            </a:pPr>
            <a:r>
              <a:rPr lang="en-US" sz="2000" dirty="0">
                <a:solidFill>
                  <a:schemeClr val="tx1">
                    <a:lumMod val="50000"/>
                  </a:schemeClr>
                </a:solidFill>
              </a:rPr>
              <a:t>This general rule may be affected by accommodations or supports found in the </a:t>
            </a:r>
            <a:r>
              <a:rPr lang="en-US" sz="2000" dirty="0">
                <a:solidFill>
                  <a:schemeClr val="tx1">
                    <a:lumMod val="50000"/>
                  </a:schemeClr>
                </a:solidFill>
                <a:hlinkClick r:id="rId3"/>
              </a:rPr>
              <a:t>Oregon Accessibility Manual</a:t>
            </a:r>
            <a:r>
              <a:rPr lang="en-US" sz="2000" dirty="0">
                <a:solidFill>
                  <a:schemeClr val="tx1">
                    <a:lumMod val="50000"/>
                  </a:schemeClr>
                </a:solidFill>
              </a:rPr>
              <a:t>.</a:t>
            </a: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2" name="Slide Number Placeholder 1"/>
          <p:cNvSpPr>
            <a:spLocks noGrp="1"/>
          </p:cNvSpPr>
          <p:nvPr>
            <p:ph type="sldNum" sz="quarter" idx="12"/>
          </p:nvPr>
        </p:nvSpPr>
        <p:spPr/>
        <p:txBody>
          <a:bodyPr/>
          <a:lstStyle/>
          <a:p>
            <a:fld id="{357F5B69-6281-4C1F-8C38-6DA0F56DA430}" type="slidenum">
              <a:rPr lang="en-US" smtClean="0"/>
              <a:t>14</a:t>
            </a:fld>
            <a:endParaRPr lang="en-US" dirty="0"/>
          </a:p>
        </p:txBody>
      </p:sp>
      <p:sp>
        <p:nvSpPr>
          <p:cNvPr id="53250"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t>Key Administration Points</a:t>
            </a:r>
          </a:p>
        </p:txBody>
      </p:sp>
      <p:sp>
        <p:nvSpPr>
          <p:cNvPr id="53253" name="TextBox 1"/>
          <p:cNvSpPr txBox="1">
            <a:spLocks noChangeArrowheads="1"/>
          </p:cNvSpPr>
          <p:nvPr/>
        </p:nvSpPr>
        <p:spPr bwMode="auto">
          <a:xfrm>
            <a:off x="9349068" y="5604156"/>
            <a:ext cx="215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EL Program Guide</a:t>
            </a:r>
          </a:p>
        </p:txBody>
      </p:sp>
    </p:spTree>
    <p:extLst>
      <p:ext uri="{BB962C8B-B14F-4D97-AF65-F5344CB8AC3E}">
        <p14:creationId xmlns:p14="http://schemas.microsoft.com/office/powerpoint/2010/main" val="367523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Best Practices</a:t>
            </a:r>
          </a:p>
        </p:txBody>
      </p:sp>
      <p:sp>
        <p:nvSpPr>
          <p:cNvPr id="5" name="Footer Placeholder 4"/>
          <p:cNvSpPr>
            <a:spLocks noGrp="1"/>
          </p:cNvSpPr>
          <p:nvPr>
            <p:ph type="ftr" sz="quarter" idx="11"/>
          </p:nvPr>
        </p:nvSpPr>
        <p:spPr/>
        <p:txBody>
          <a:bodyPr/>
          <a:lstStyle/>
          <a:p>
            <a:r>
              <a:rPr lang="en-US" dirty="0"/>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15</a:t>
            </a:fld>
            <a:endParaRPr lang="en-US" dirty="0"/>
          </a:p>
        </p:txBody>
      </p:sp>
      <p:sp>
        <p:nvSpPr>
          <p:cNvPr id="3" name="Content Placeholder 2"/>
          <p:cNvSpPr>
            <a:spLocks noGrp="1"/>
          </p:cNvSpPr>
          <p:nvPr>
            <p:ph idx="4294967295"/>
          </p:nvPr>
        </p:nvSpPr>
        <p:spPr>
          <a:xfrm>
            <a:off x="2149288" y="5034269"/>
            <a:ext cx="8767762" cy="460375"/>
          </a:xfrm>
        </p:spPr>
        <p:txBody>
          <a:bodyPr/>
          <a:lstStyle/>
          <a:p>
            <a:pPr marL="0" indent="0" algn="ctr">
              <a:buNone/>
            </a:pPr>
            <a:r>
              <a:rPr lang="en-US" altLang="en-US" i="1" dirty="0"/>
              <a:t>Ensure an optimal test environment for students</a:t>
            </a:r>
          </a:p>
        </p:txBody>
      </p:sp>
    </p:spTree>
    <p:extLst>
      <p:ext uri="{BB962C8B-B14F-4D97-AF65-F5344CB8AC3E}">
        <p14:creationId xmlns:p14="http://schemas.microsoft.com/office/powerpoint/2010/main" val="3754504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Autofit/>
          </a:bodyPr>
          <a:lstStyle/>
          <a:p>
            <a:pPr marL="511175" lvl="1" indent="-511175">
              <a:lnSpc>
                <a:spcPts val="2600"/>
              </a:lnSpc>
              <a:spcBef>
                <a:spcPts val="0"/>
              </a:spcBef>
              <a:buSzPct val="100000"/>
              <a:defRPr/>
            </a:pPr>
            <a:r>
              <a:rPr lang="en-US" dirty="0">
                <a:solidFill>
                  <a:schemeClr val="tx1">
                    <a:lumMod val="50000"/>
                  </a:schemeClr>
                </a:solidFill>
              </a:rPr>
              <a:t>Familiarize yourself and your students ahead of testing about available accommodations and supports, especially for newcomer students with EL status. </a:t>
            </a:r>
          </a:p>
          <a:p>
            <a:pPr marL="342900" lvl="1" indent="-342900">
              <a:spcBef>
                <a:spcPts val="0"/>
              </a:spcBef>
              <a:buSzPct val="100000"/>
              <a:defRPr/>
            </a:pPr>
            <a:endParaRPr lang="en-US" sz="2000" dirty="0">
              <a:solidFill>
                <a:schemeClr val="tx1">
                  <a:lumMod val="50000"/>
                </a:schemeClr>
              </a:solidFill>
            </a:endParaRPr>
          </a:p>
          <a:p>
            <a:pPr marL="511175" lvl="1" indent="-511175">
              <a:spcBef>
                <a:spcPts val="0"/>
              </a:spcBef>
              <a:buSzPct val="100000"/>
              <a:defRPr/>
            </a:pPr>
            <a:r>
              <a:rPr lang="en-US" dirty="0">
                <a:solidFill>
                  <a:schemeClr val="tx1">
                    <a:lumMod val="50000"/>
                  </a:schemeClr>
                </a:solidFill>
              </a:rPr>
              <a:t>The ELPA21 Consortium recommends following student-to-TA ratios in each grade band:</a:t>
            </a: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3" name="Slide Number Placeholder 2"/>
          <p:cNvSpPr>
            <a:spLocks noGrp="1"/>
          </p:cNvSpPr>
          <p:nvPr>
            <p:ph type="sldNum" sz="quarter" idx="12"/>
          </p:nvPr>
        </p:nvSpPr>
        <p:spPr/>
        <p:txBody>
          <a:bodyPr/>
          <a:lstStyle/>
          <a:p>
            <a:fld id="{357F5B69-6281-4C1F-8C38-6DA0F56DA430}" type="slidenum">
              <a:rPr lang="en-US" smtClean="0"/>
              <a:t>16</a:t>
            </a:fld>
            <a:endParaRPr lang="en-US" dirty="0"/>
          </a:p>
        </p:txBody>
      </p:sp>
      <p:sp>
        <p:nvSpPr>
          <p:cNvPr id="57346"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solidFill>
                  <a:schemeClr val="tx2"/>
                </a:solidFill>
              </a:rPr>
              <a:t>Best Practice Reminders</a:t>
            </a:r>
          </a:p>
        </p:txBody>
      </p:sp>
      <p:graphicFrame>
        <p:nvGraphicFramePr>
          <p:cNvPr id="2" name="Table 1" descr="Table listing how many TAs should be present for a number of students per grade band"/>
          <p:cNvGraphicFramePr>
            <a:graphicFrameLocks noGrp="1"/>
          </p:cNvGraphicFramePr>
          <p:nvPr>
            <p:extLst>
              <p:ext uri="{D42A27DB-BD31-4B8C-83A1-F6EECF244321}">
                <p14:modId xmlns:p14="http://schemas.microsoft.com/office/powerpoint/2010/main" val="1085331354"/>
              </p:ext>
            </p:extLst>
          </p:nvPr>
        </p:nvGraphicFramePr>
        <p:xfrm>
          <a:off x="2226365" y="3419066"/>
          <a:ext cx="7647057" cy="2637338"/>
        </p:xfrm>
        <a:graphic>
          <a:graphicData uri="http://schemas.openxmlformats.org/drawingml/2006/table">
            <a:tbl>
              <a:tblPr firstRow="1" firstCol="1" bandRow="1">
                <a:tableStyleId>{5C22544A-7EE6-4342-B048-85BDC9FD1C3A}</a:tableStyleId>
              </a:tblPr>
              <a:tblGrid>
                <a:gridCol w="3231434">
                  <a:extLst>
                    <a:ext uri="{9D8B030D-6E8A-4147-A177-3AD203B41FA5}">
                      <a16:colId xmlns:a16="http://schemas.microsoft.com/office/drawing/2014/main" val="20000"/>
                    </a:ext>
                  </a:extLst>
                </a:gridCol>
                <a:gridCol w="2508877">
                  <a:extLst>
                    <a:ext uri="{9D8B030D-6E8A-4147-A177-3AD203B41FA5}">
                      <a16:colId xmlns:a16="http://schemas.microsoft.com/office/drawing/2014/main" val="20001"/>
                    </a:ext>
                  </a:extLst>
                </a:gridCol>
                <a:gridCol w="1906746">
                  <a:extLst>
                    <a:ext uri="{9D8B030D-6E8A-4147-A177-3AD203B41FA5}">
                      <a16:colId xmlns:a16="http://schemas.microsoft.com/office/drawing/2014/main" val="20002"/>
                    </a:ext>
                  </a:extLst>
                </a:gridCol>
              </a:tblGrid>
              <a:tr h="529811">
                <a:tc>
                  <a:txBody>
                    <a:bodyPr/>
                    <a:lstStyle/>
                    <a:p>
                      <a:pPr marL="0" marR="0" algn="ctr">
                        <a:lnSpc>
                          <a:spcPct val="115000"/>
                        </a:lnSpc>
                        <a:spcBef>
                          <a:spcPts val="0"/>
                        </a:spcBef>
                        <a:spcAft>
                          <a:spcPts val="0"/>
                        </a:spcAft>
                      </a:pPr>
                      <a:r>
                        <a:rPr lang="en-US" sz="2000" dirty="0">
                          <a:effectLst/>
                        </a:rPr>
                        <a:t>Grade Band</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Number of students</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Number of TAs</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29811">
                <a:tc>
                  <a:txBody>
                    <a:bodyPr/>
                    <a:lstStyle/>
                    <a:p>
                      <a:pPr marL="0" marR="0">
                        <a:lnSpc>
                          <a:spcPct val="115000"/>
                        </a:lnSpc>
                        <a:spcBef>
                          <a:spcPts val="0"/>
                        </a:spcBef>
                        <a:spcAft>
                          <a:spcPts val="0"/>
                        </a:spcAft>
                      </a:pPr>
                      <a:r>
                        <a:rPr lang="en-US" sz="2000" dirty="0">
                          <a:effectLst/>
                        </a:rPr>
                        <a:t>Kindergarten and Grade 1 </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 to 5</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94429">
                <a:tc>
                  <a:txBody>
                    <a:bodyPr/>
                    <a:lstStyle/>
                    <a:p>
                      <a:pPr marL="0" marR="0">
                        <a:lnSpc>
                          <a:spcPct val="115000"/>
                        </a:lnSpc>
                        <a:spcBef>
                          <a:spcPts val="0"/>
                        </a:spcBef>
                        <a:spcAft>
                          <a:spcPts val="0"/>
                        </a:spcAft>
                      </a:pPr>
                      <a:r>
                        <a:rPr lang="en-US" sz="2000">
                          <a:effectLst/>
                        </a:rPr>
                        <a:t>Grade band 2-3</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mn-ea"/>
                          <a:cs typeface="+mn-cs"/>
                        </a:rPr>
                        <a:t>8</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94429">
                <a:tc>
                  <a:txBody>
                    <a:bodyPr/>
                    <a:lstStyle/>
                    <a:p>
                      <a:pPr marL="0" marR="0">
                        <a:lnSpc>
                          <a:spcPct val="115000"/>
                        </a:lnSpc>
                        <a:spcBef>
                          <a:spcPts val="0"/>
                        </a:spcBef>
                        <a:spcAft>
                          <a:spcPts val="0"/>
                        </a:spcAft>
                      </a:pPr>
                      <a:r>
                        <a:rPr lang="en-US" sz="2000" dirty="0">
                          <a:effectLst/>
                        </a:rPr>
                        <a:t>Grade band 4-5</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mn-ea"/>
                          <a:cs typeface="+mn-cs"/>
                        </a:rPr>
                        <a:t>10</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94429">
                <a:tc>
                  <a:txBody>
                    <a:bodyPr/>
                    <a:lstStyle/>
                    <a:p>
                      <a:pPr marL="0" marR="0">
                        <a:lnSpc>
                          <a:spcPct val="115000"/>
                        </a:lnSpc>
                        <a:spcBef>
                          <a:spcPts val="0"/>
                        </a:spcBef>
                        <a:spcAft>
                          <a:spcPts val="0"/>
                        </a:spcAft>
                      </a:pPr>
                      <a:r>
                        <a:rPr lang="en-US" sz="2000">
                          <a:effectLst/>
                        </a:rPr>
                        <a:t>Grade band 6-8</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mn-ea"/>
                          <a:cs typeface="+mn-cs"/>
                        </a:rPr>
                        <a:t>15</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94429">
                <a:tc>
                  <a:txBody>
                    <a:bodyPr/>
                    <a:lstStyle/>
                    <a:p>
                      <a:pPr marL="0" marR="0">
                        <a:lnSpc>
                          <a:spcPct val="115000"/>
                        </a:lnSpc>
                        <a:spcBef>
                          <a:spcPts val="0"/>
                        </a:spcBef>
                        <a:spcAft>
                          <a:spcPts val="0"/>
                        </a:spcAft>
                      </a:pPr>
                      <a:r>
                        <a:rPr lang="en-US" sz="2000" dirty="0">
                          <a:effectLst/>
                        </a:rPr>
                        <a:t>Grade band 9-12</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latin typeface="+mn-lt"/>
                          <a:ea typeface="+mn-ea"/>
                          <a:cs typeface="+mn-cs"/>
                        </a:rPr>
                        <a:t>20</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41649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Autofit/>
          </a:bodyPr>
          <a:lstStyle/>
          <a:p>
            <a:pPr marL="511175" lvl="1" indent="-511175">
              <a:lnSpc>
                <a:spcPct val="85000"/>
              </a:lnSpc>
              <a:spcBef>
                <a:spcPts val="0"/>
              </a:spcBef>
              <a:buSzPct val="100000"/>
              <a:defRPr/>
            </a:pPr>
            <a:r>
              <a:rPr lang="en-US" altLang="en-US" dirty="0">
                <a:solidFill>
                  <a:schemeClr val="tx1">
                    <a:lumMod val="50000"/>
                  </a:schemeClr>
                </a:solidFill>
              </a:rPr>
              <a:t>You may have students pause the ELPA Summative at the end of the first segment (prior to the speaking domain), then have the student resume later.</a:t>
            </a:r>
          </a:p>
          <a:p>
            <a:pPr marL="511175" lvl="1" indent="-511175">
              <a:lnSpc>
                <a:spcPct val="85000"/>
              </a:lnSpc>
              <a:spcBef>
                <a:spcPts val="0"/>
              </a:spcBef>
              <a:buSzPct val="100000"/>
              <a:defRPr/>
            </a:pPr>
            <a:endParaRPr lang="en-US" altLang="en-US" dirty="0">
              <a:solidFill>
                <a:schemeClr val="tx1">
                  <a:lumMod val="50000"/>
                </a:schemeClr>
              </a:solidFill>
            </a:endParaRPr>
          </a:p>
          <a:p>
            <a:pPr marL="511175" lvl="1" indent="-511175">
              <a:lnSpc>
                <a:spcPct val="85000"/>
              </a:lnSpc>
              <a:spcBef>
                <a:spcPts val="0"/>
              </a:spcBef>
              <a:buSzPct val="100000"/>
              <a:defRPr/>
            </a:pPr>
            <a:r>
              <a:rPr lang="en-US" altLang="en-US" dirty="0">
                <a:solidFill>
                  <a:schemeClr val="tx1">
                    <a:lumMod val="50000"/>
                  </a:schemeClr>
                </a:solidFill>
              </a:rPr>
              <a:t>You might choose to provide students with a name tag with picture to avoid confusion during the log-in process.</a:t>
            </a:r>
          </a:p>
          <a:p>
            <a:pPr marL="342900" lvl="1" indent="-342900">
              <a:spcBef>
                <a:spcPts val="0"/>
              </a:spcBef>
              <a:buSzPct val="100000"/>
              <a:defRPr/>
            </a:pPr>
            <a:endParaRPr lang="en-US" sz="2000" dirty="0">
              <a:solidFill>
                <a:schemeClr val="tx1">
                  <a:lumMod val="50000"/>
                </a:schemeClr>
              </a:solidFill>
            </a:endParaRPr>
          </a:p>
        </p:txBody>
      </p:sp>
      <p:sp>
        <p:nvSpPr>
          <p:cNvPr id="5" name="Footer Placeholder 4"/>
          <p:cNvSpPr>
            <a:spLocks noGrp="1"/>
          </p:cNvSpPr>
          <p:nvPr>
            <p:ph type="ftr" sz="quarter" idx="11"/>
          </p:nvPr>
        </p:nvSpPr>
        <p:spPr/>
        <p:txBody>
          <a:bodyPr/>
          <a:lstStyle/>
          <a:p>
            <a:r>
              <a:rPr lang="en-US" dirty="0"/>
              <a:t>Oregon Department of Education</a:t>
            </a:r>
          </a:p>
        </p:txBody>
      </p:sp>
      <p:sp>
        <p:nvSpPr>
          <p:cNvPr id="2" name="Slide Number Placeholder 1"/>
          <p:cNvSpPr>
            <a:spLocks noGrp="1"/>
          </p:cNvSpPr>
          <p:nvPr>
            <p:ph type="sldNum" sz="quarter" idx="12"/>
          </p:nvPr>
        </p:nvSpPr>
        <p:spPr/>
        <p:txBody>
          <a:bodyPr/>
          <a:lstStyle/>
          <a:p>
            <a:fld id="{357F5B69-6281-4C1F-8C38-6DA0F56DA430}" type="slidenum">
              <a:rPr lang="en-US" smtClean="0"/>
              <a:t>17</a:t>
            </a:fld>
            <a:endParaRPr lang="en-US" dirty="0"/>
          </a:p>
        </p:txBody>
      </p:sp>
      <p:sp>
        <p:nvSpPr>
          <p:cNvPr id="57346"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t>Best Practice Reminders</a:t>
            </a:r>
          </a:p>
        </p:txBody>
      </p:sp>
    </p:spTree>
    <p:extLst>
      <p:ext uri="{BB962C8B-B14F-4D97-AF65-F5344CB8AC3E}">
        <p14:creationId xmlns:p14="http://schemas.microsoft.com/office/powerpoint/2010/main" val="94575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p:txBody>
          <a:bodyPr/>
          <a:lstStyle/>
          <a:p>
            <a:pPr>
              <a:spcAft>
                <a:spcPts val="1200"/>
              </a:spcAft>
            </a:pPr>
            <a:r>
              <a:rPr lang="en-US" altLang="en-US" dirty="0"/>
              <a:t>What are the local considerations and challenges around scheduling ELPA Summative within your school or district?</a:t>
            </a:r>
          </a:p>
          <a:p>
            <a:pPr>
              <a:spcAft>
                <a:spcPts val="1200"/>
              </a:spcAft>
            </a:pPr>
            <a:r>
              <a:rPr lang="en-US" altLang="en-US" dirty="0"/>
              <a:t>What are some effective approaches you could use to address these challenges?</a:t>
            </a:r>
          </a:p>
          <a:p>
            <a:pPr>
              <a:spcAft>
                <a:spcPts val="1200"/>
              </a:spcAft>
            </a:pPr>
            <a:r>
              <a:rPr lang="en-US" altLang="en-US" dirty="0"/>
              <a:t>What resources or strategies do you plan to use to prepare for administering ELPA Summative?</a:t>
            </a:r>
          </a:p>
        </p:txBody>
      </p:sp>
      <p:sp>
        <p:nvSpPr>
          <p:cNvPr id="5"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18</a:t>
            </a:fld>
            <a:endParaRPr lang="en-US" dirty="0"/>
          </a:p>
        </p:txBody>
      </p:sp>
      <p:sp>
        <p:nvSpPr>
          <p:cNvPr id="2" name="Title 1"/>
          <p:cNvSpPr>
            <a:spLocks noGrp="1"/>
          </p:cNvSpPr>
          <p:nvPr>
            <p:ph type="title"/>
          </p:nvPr>
        </p:nvSpPr>
        <p:spPr/>
        <p:txBody>
          <a:bodyPr>
            <a:noAutofit/>
          </a:bodyPr>
          <a:lstStyle/>
          <a:p>
            <a:pPr>
              <a:defRPr/>
            </a:pPr>
            <a:r>
              <a:rPr lang="en-US" dirty="0">
                <a:solidFill>
                  <a:schemeClr val="tx2"/>
                </a:solidFill>
                <a:ea typeface="+mn-ea"/>
                <a:cs typeface="+mn-cs"/>
              </a:rPr>
              <a:t>Q&amp;A Discussion</a:t>
            </a:r>
          </a:p>
        </p:txBody>
      </p:sp>
    </p:spTree>
    <p:extLst>
      <p:ext uri="{BB962C8B-B14F-4D97-AF65-F5344CB8AC3E}">
        <p14:creationId xmlns:p14="http://schemas.microsoft.com/office/powerpoint/2010/main" val="3744692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1175" lvl="1" indent="-511175">
              <a:spcBef>
                <a:spcPts val="600"/>
              </a:spcBef>
              <a:spcAft>
                <a:spcPts val="600"/>
              </a:spcAft>
              <a:buSzPct val="100000"/>
              <a:defRPr/>
            </a:pPr>
            <a:r>
              <a:rPr lang="en-US" sz="3200" dirty="0">
                <a:solidFill>
                  <a:schemeClr val="tx1">
                    <a:lumMod val="50000"/>
                  </a:schemeClr>
                </a:solidFill>
                <a:hlinkClick r:id="rId3"/>
              </a:rPr>
              <a:t>ELPA21 Webpage </a:t>
            </a:r>
            <a:endParaRPr lang="en-US" sz="3200" dirty="0">
              <a:solidFill>
                <a:schemeClr val="tx1">
                  <a:lumMod val="50000"/>
                </a:schemeClr>
              </a:solidFill>
            </a:endParaRPr>
          </a:p>
          <a:p>
            <a:pPr marL="511175" lvl="1" indent="-511175">
              <a:spcBef>
                <a:spcPts val="600"/>
              </a:spcBef>
              <a:spcAft>
                <a:spcPts val="600"/>
              </a:spcAft>
              <a:buSzPct val="100000"/>
              <a:defRPr/>
            </a:pPr>
            <a:r>
              <a:rPr lang="en-US" sz="3200" dirty="0">
                <a:solidFill>
                  <a:schemeClr val="tx1">
                    <a:lumMod val="50000"/>
                  </a:schemeClr>
                </a:solidFill>
                <a:hlinkClick r:id="rId4"/>
              </a:rPr>
              <a:t>Test Administration Manual</a:t>
            </a:r>
            <a:r>
              <a:rPr lang="en-US" sz="3200" dirty="0">
                <a:solidFill>
                  <a:schemeClr val="tx1">
                    <a:lumMod val="50000"/>
                  </a:schemeClr>
                </a:solidFill>
              </a:rPr>
              <a:t>, Section 10</a:t>
            </a:r>
          </a:p>
          <a:p>
            <a:pPr marL="511175" lvl="1" indent="-511175">
              <a:spcBef>
                <a:spcPts val="600"/>
              </a:spcBef>
              <a:spcAft>
                <a:spcPts val="600"/>
              </a:spcAft>
              <a:buSzPct val="100000"/>
              <a:defRPr/>
            </a:pPr>
            <a:r>
              <a:rPr lang="en-US" sz="3200" dirty="0">
                <a:solidFill>
                  <a:schemeClr val="tx1">
                    <a:lumMod val="50000"/>
                  </a:schemeClr>
                </a:solidFill>
                <a:hlinkClick r:id="rId5"/>
              </a:rPr>
              <a:t>Promising Practices</a:t>
            </a:r>
            <a:endParaRPr lang="en-US" sz="3200" dirty="0">
              <a:solidFill>
                <a:schemeClr val="tx1">
                  <a:lumMod val="50000"/>
                </a:schemeClr>
              </a:solidFill>
              <a:hlinkClick r:id="rId6"/>
            </a:endParaRPr>
          </a:p>
          <a:p>
            <a:pPr marL="511175" lvl="1" indent="-511175">
              <a:spcBef>
                <a:spcPts val="600"/>
              </a:spcBef>
              <a:spcAft>
                <a:spcPts val="600"/>
              </a:spcAft>
              <a:buSzPct val="100000"/>
              <a:defRPr/>
            </a:pPr>
            <a:r>
              <a:rPr lang="en-US" sz="3200" dirty="0">
                <a:solidFill>
                  <a:schemeClr val="tx1">
                    <a:lumMod val="50000"/>
                  </a:schemeClr>
                </a:solidFill>
                <a:hlinkClick r:id="rId7"/>
              </a:rPr>
              <a:t>Testing Portal and Sample Tests</a:t>
            </a:r>
            <a:endParaRPr lang="en-US" sz="3200" dirty="0">
              <a:solidFill>
                <a:schemeClr val="tx1">
                  <a:lumMod val="50000"/>
                </a:schemeClr>
              </a:solidFill>
            </a:endParaRPr>
          </a:p>
          <a:p>
            <a:pPr marL="511175" lvl="1" indent="-511175">
              <a:spcBef>
                <a:spcPts val="600"/>
              </a:spcBef>
              <a:spcAft>
                <a:spcPts val="600"/>
              </a:spcAft>
              <a:buSzPct val="100000"/>
              <a:defRPr/>
            </a:pPr>
            <a:r>
              <a:rPr lang="en-US" sz="3200" dirty="0">
                <a:solidFill>
                  <a:schemeClr val="tx1">
                    <a:lumMod val="50000"/>
                  </a:schemeClr>
                </a:solidFill>
                <a:hlinkClick r:id="rId4"/>
              </a:rPr>
              <a:t>Oregon Accessibility Manual</a:t>
            </a:r>
            <a:endParaRPr lang="en-US" sz="3200" dirty="0">
              <a:solidFill>
                <a:schemeClr val="tx1">
                  <a:lumMod val="50000"/>
                </a:schemeClr>
              </a:solidFill>
            </a:endParaRPr>
          </a:p>
          <a:p>
            <a:pPr marL="511175" lvl="1" indent="-511175">
              <a:spcBef>
                <a:spcPts val="600"/>
              </a:spcBef>
              <a:spcAft>
                <a:spcPts val="600"/>
              </a:spcAft>
              <a:buSzPct val="100000"/>
              <a:defRPr/>
            </a:pPr>
            <a:r>
              <a:rPr lang="en-US" sz="3200" dirty="0">
                <a:solidFill>
                  <a:schemeClr val="tx1">
                    <a:lumMod val="50000"/>
                  </a:schemeClr>
                </a:solidFill>
                <a:hlinkClick r:id="rId8"/>
              </a:rPr>
              <a:t>Title III English Learners webpage</a:t>
            </a:r>
            <a:r>
              <a:rPr lang="en-US" sz="3200" dirty="0">
                <a:solidFill>
                  <a:schemeClr val="tx1">
                    <a:lumMod val="50000"/>
                  </a:schemeClr>
                </a:solidFill>
              </a:rPr>
              <a:t> (with EL Program Guide)</a:t>
            </a:r>
            <a:endParaRPr lang="en-US" sz="1800" dirty="0"/>
          </a:p>
          <a:p>
            <a:pPr marL="174625" indent="0">
              <a:spcBef>
                <a:spcPct val="35000"/>
              </a:spcBef>
              <a:spcAft>
                <a:spcPts val="1800"/>
              </a:spcAft>
              <a:buNone/>
              <a:defRPr/>
            </a:pPr>
            <a:endParaRPr lang="en-US" sz="1800" dirty="0"/>
          </a:p>
          <a:p>
            <a:endParaRPr lang="en-US" dirty="0"/>
          </a:p>
        </p:txBody>
      </p:sp>
      <p:sp>
        <p:nvSpPr>
          <p:cNvPr id="5" name="Footer Placeholder 4"/>
          <p:cNvSpPr>
            <a:spLocks noGrp="1"/>
          </p:cNvSpPr>
          <p:nvPr>
            <p:ph type="ftr" sz="quarter" idx="11"/>
          </p:nvPr>
        </p:nvSpPr>
        <p:spPr/>
        <p:txBody>
          <a:bodyPr/>
          <a:lstStyle/>
          <a:p>
            <a:r>
              <a:rPr lang="en-US" dirty="0"/>
              <a:t>Oregon Department of Education</a:t>
            </a:r>
          </a:p>
        </p:txBody>
      </p:sp>
      <p:sp>
        <p:nvSpPr>
          <p:cNvPr id="3" name="Slide Number Placeholder 2"/>
          <p:cNvSpPr>
            <a:spLocks noGrp="1"/>
          </p:cNvSpPr>
          <p:nvPr>
            <p:ph type="sldNum" sz="quarter" idx="12"/>
          </p:nvPr>
        </p:nvSpPr>
        <p:spPr/>
        <p:txBody>
          <a:bodyPr/>
          <a:lstStyle/>
          <a:p>
            <a:fld id="{357F5B69-6281-4C1F-8C38-6DA0F56DA430}" type="slidenum">
              <a:rPr lang="en-US" smtClean="0"/>
              <a:t>19</a:t>
            </a:fld>
            <a:endParaRPr lang="en-US" dirty="0"/>
          </a:p>
        </p:txBody>
      </p:sp>
      <p:sp>
        <p:nvSpPr>
          <p:cNvPr id="63490"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en-US" altLang="en-US" dirty="0"/>
              <a:t>Online Resources</a:t>
            </a:r>
          </a:p>
        </p:txBody>
      </p:sp>
    </p:spTree>
    <p:extLst>
      <p:ext uri="{BB962C8B-B14F-4D97-AF65-F5344CB8AC3E}">
        <p14:creationId xmlns:p14="http://schemas.microsoft.com/office/powerpoint/2010/main" val="136276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idx="1"/>
          </p:nvPr>
        </p:nvSpPr>
        <p:spPr/>
        <p:txBody>
          <a:bodyPr/>
          <a:lstStyle/>
          <a:p>
            <a:pPr marL="511175" lvl="1" indent="-511175">
              <a:lnSpc>
                <a:spcPts val="3000"/>
              </a:lnSpc>
              <a:spcBef>
                <a:spcPts val="600"/>
              </a:spcBef>
              <a:spcAft>
                <a:spcPts val="1200"/>
              </a:spcAft>
              <a:buSzPct val="100000"/>
              <a:defRPr/>
            </a:pPr>
            <a:r>
              <a:rPr lang="en-US" altLang="en-US" sz="2800" dirty="0">
                <a:solidFill>
                  <a:schemeClr val="tx1">
                    <a:lumMod val="50000"/>
                  </a:schemeClr>
                </a:solidFill>
              </a:rPr>
              <a:t>Scheduling</a:t>
            </a:r>
          </a:p>
          <a:p>
            <a:pPr marL="511175" lvl="1" indent="-511175">
              <a:lnSpc>
                <a:spcPts val="3000"/>
              </a:lnSpc>
              <a:spcBef>
                <a:spcPts val="600"/>
              </a:spcBef>
              <a:spcAft>
                <a:spcPts val="1200"/>
              </a:spcAft>
              <a:buSzPct val="100000"/>
              <a:defRPr/>
            </a:pPr>
            <a:r>
              <a:rPr lang="en-US" altLang="en-US" sz="2800" dirty="0">
                <a:solidFill>
                  <a:schemeClr val="tx1">
                    <a:lumMod val="50000"/>
                  </a:schemeClr>
                </a:solidFill>
              </a:rPr>
              <a:t>Administration</a:t>
            </a:r>
          </a:p>
          <a:p>
            <a:pPr marL="511175" lvl="1" indent="-511175">
              <a:lnSpc>
                <a:spcPts val="3000"/>
              </a:lnSpc>
              <a:spcBef>
                <a:spcPts val="600"/>
              </a:spcBef>
              <a:spcAft>
                <a:spcPts val="1200"/>
              </a:spcAft>
              <a:buSzPct val="100000"/>
              <a:defRPr/>
            </a:pPr>
            <a:r>
              <a:rPr lang="en-US" altLang="en-US" sz="2800" dirty="0">
                <a:solidFill>
                  <a:schemeClr val="tx1">
                    <a:lumMod val="50000"/>
                  </a:schemeClr>
                </a:solidFill>
              </a:rPr>
              <a:t>Key Elements</a:t>
            </a:r>
          </a:p>
          <a:p>
            <a:pPr marL="511175" lvl="1" indent="-511175">
              <a:lnSpc>
                <a:spcPts val="3000"/>
              </a:lnSpc>
              <a:spcBef>
                <a:spcPts val="600"/>
              </a:spcBef>
              <a:spcAft>
                <a:spcPts val="1200"/>
              </a:spcAft>
              <a:buSzPct val="100000"/>
              <a:defRPr/>
            </a:pPr>
            <a:r>
              <a:rPr lang="en-US" altLang="en-US" sz="2800" dirty="0">
                <a:solidFill>
                  <a:schemeClr val="tx1">
                    <a:lumMod val="50000"/>
                  </a:schemeClr>
                </a:solidFill>
              </a:rPr>
              <a:t>Best Practices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2</a:t>
            </a:fld>
            <a:endParaRPr lang="en-US" dirty="0"/>
          </a:p>
        </p:txBody>
      </p:sp>
      <p:sp>
        <p:nvSpPr>
          <p:cNvPr id="2" name="Title 1"/>
          <p:cNvSpPr>
            <a:spLocks noGrp="1"/>
          </p:cNvSpPr>
          <p:nvPr>
            <p:ph type="title"/>
          </p:nvPr>
        </p:nvSpPr>
        <p:spPr/>
        <p:txBody>
          <a:bodyPr/>
          <a:lstStyle/>
          <a:p>
            <a:pPr eaLnBrk="1" hangingPunct="1">
              <a:defRPr/>
            </a:pPr>
            <a:r>
              <a:rPr lang="en-US" altLang="en-US" dirty="0">
                <a:solidFill>
                  <a:srgbClr val="0070C0"/>
                </a:solidFill>
                <a:ea typeface="+mn-ea"/>
                <a:cs typeface="+mn-cs"/>
              </a:rPr>
              <a:t>Topics</a:t>
            </a:r>
            <a:endParaRPr lang="en-US" dirty="0">
              <a:solidFill>
                <a:srgbClr val="0070C0"/>
              </a:solidFill>
            </a:endParaRPr>
          </a:p>
        </p:txBody>
      </p:sp>
    </p:spTree>
    <p:extLst>
      <p:ext uri="{BB962C8B-B14F-4D97-AF65-F5344CB8AC3E}">
        <p14:creationId xmlns:p14="http://schemas.microsoft.com/office/powerpoint/2010/main" val="246948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511175" lvl="1" indent="-511175">
              <a:lnSpc>
                <a:spcPts val="3000"/>
              </a:lnSpc>
              <a:spcBef>
                <a:spcPts val="600"/>
              </a:spcBef>
              <a:spcAft>
                <a:spcPts val="1200"/>
              </a:spcAft>
              <a:buSzPct val="100000"/>
              <a:defRPr/>
            </a:pPr>
            <a:r>
              <a:rPr lang="en-US" altLang="en-US" dirty="0">
                <a:solidFill>
                  <a:schemeClr val="tx1">
                    <a:lumMod val="50000"/>
                  </a:schemeClr>
                </a:solidFill>
              </a:rPr>
              <a:t>ELPA Summative measures the proficiency of students with English learner (EL) status in </a:t>
            </a:r>
            <a:r>
              <a:rPr lang="en-US" altLang="en-US" b="1" i="1" u="sng" dirty="0">
                <a:solidFill>
                  <a:schemeClr val="tx1">
                    <a:lumMod val="50000"/>
                  </a:schemeClr>
                </a:solidFill>
              </a:rPr>
              <a:t>reading</a:t>
            </a:r>
            <a:r>
              <a:rPr lang="en-US" altLang="en-US" dirty="0">
                <a:solidFill>
                  <a:schemeClr val="tx1">
                    <a:lumMod val="50000"/>
                  </a:schemeClr>
                </a:solidFill>
              </a:rPr>
              <a:t>, </a:t>
            </a:r>
            <a:r>
              <a:rPr lang="en-US" altLang="en-US" b="1" i="1" u="sng" dirty="0">
                <a:solidFill>
                  <a:schemeClr val="tx1">
                    <a:lumMod val="50000"/>
                  </a:schemeClr>
                </a:solidFill>
              </a:rPr>
              <a:t>writing</a:t>
            </a:r>
            <a:r>
              <a:rPr lang="en-US" altLang="en-US" dirty="0">
                <a:solidFill>
                  <a:schemeClr val="tx1">
                    <a:lumMod val="50000"/>
                  </a:schemeClr>
                </a:solidFill>
              </a:rPr>
              <a:t>, </a:t>
            </a:r>
            <a:r>
              <a:rPr lang="en-US" altLang="en-US" b="1" i="1" u="sng" dirty="0">
                <a:solidFill>
                  <a:schemeClr val="tx1">
                    <a:lumMod val="50000"/>
                  </a:schemeClr>
                </a:solidFill>
              </a:rPr>
              <a:t>speaking</a:t>
            </a:r>
            <a:r>
              <a:rPr lang="en-US" altLang="en-US" b="1" i="1" dirty="0"/>
              <a:t>,</a:t>
            </a:r>
            <a:r>
              <a:rPr lang="en-US" altLang="en-US" dirty="0">
                <a:solidFill>
                  <a:schemeClr val="tx1">
                    <a:lumMod val="50000"/>
                  </a:schemeClr>
                </a:solidFill>
              </a:rPr>
              <a:t> and </a:t>
            </a:r>
            <a:r>
              <a:rPr lang="en-US" altLang="en-US" b="1" i="1" u="sng" dirty="0">
                <a:solidFill>
                  <a:schemeClr val="tx1">
                    <a:lumMod val="50000"/>
                  </a:schemeClr>
                </a:solidFill>
              </a:rPr>
              <a:t>listening</a:t>
            </a:r>
            <a:r>
              <a:rPr lang="en-US" altLang="en-US" dirty="0">
                <a:solidFill>
                  <a:schemeClr val="tx1">
                    <a:lumMod val="50000"/>
                  </a:schemeClr>
                </a:solidFill>
              </a:rPr>
              <a:t> English based on Oregon’s English Language Proficiency Standards.</a:t>
            </a:r>
          </a:p>
          <a:p>
            <a:pPr marL="511175" lvl="1" indent="-511175">
              <a:lnSpc>
                <a:spcPts val="3000"/>
              </a:lnSpc>
              <a:spcBef>
                <a:spcPts val="600"/>
              </a:spcBef>
              <a:spcAft>
                <a:spcPts val="1200"/>
              </a:spcAft>
              <a:buSzPct val="100000"/>
              <a:defRPr/>
            </a:pPr>
            <a:r>
              <a:rPr lang="en-US" altLang="en-US" dirty="0">
                <a:solidFill>
                  <a:schemeClr val="tx1">
                    <a:lumMod val="50000"/>
                  </a:schemeClr>
                </a:solidFill>
              </a:rPr>
              <a:t>Used to document progress towards English Language Proficiency as part of Title I-A Accountability. </a:t>
            </a:r>
          </a:p>
          <a:p>
            <a:pPr marL="511175" lvl="1" indent="-511175">
              <a:lnSpc>
                <a:spcPts val="3000"/>
              </a:lnSpc>
              <a:spcBef>
                <a:spcPts val="600"/>
              </a:spcBef>
              <a:spcAft>
                <a:spcPts val="1200"/>
              </a:spcAft>
              <a:buSzPct val="100000"/>
              <a:defRPr/>
            </a:pPr>
            <a:r>
              <a:rPr lang="en-US" altLang="en-US" dirty="0">
                <a:solidFill>
                  <a:schemeClr val="tx1">
                    <a:lumMod val="50000"/>
                  </a:schemeClr>
                </a:solidFill>
              </a:rPr>
              <a:t>Required for all students eligible to receive English Language Development (ELD) services.</a:t>
            </a:r>
          </a:p>
        </p:txBody>
      </p:sp>
      <p:sp>
        <p:nvSpPr>
          <p:cNvPr id="6" name="Footer Placeholder 4"/>
          <p:cNvSpPr>
            <a:spLocks noGrp="1"/>
          </p:cNvSpPr>
          <p:nvPr>
            <p:ph type="ftr" sz="quarter" idx="11"/>
          </p:nvPr>
        </p:nvSpPr>
        <p:spPr/>
        <p:txBody>
          <a:bodyPr/>
          <a:lstStyle/>
          <a:p>
            <a:r>
              <a:rPr lang="en-US" dirty="0"/>
              <a:t>Oregon Department of Education</a:t>
            </a:r>
          </a:p>
        </p:txBody>
      </p:sp>
      <p:sp>
        <p:nvSpPr>
          <p:cNvPr id="3" name="Slide Number Placeholder 2"/>
          <p:cNvSpPr>
            <a:spLocks noGrp="1"/>
          </p:cNvSpPr>
          <p:nvPr>
            <p:ph type="sldNum" sz="quarter" idx="12"/>
          </p:nvPr>
        </p:nvSpPr>
        <p:spPr/>
        <p:txBody>
          <a:bodyPr/>
          <a:lstStyle/>
          <a:p>
            <a:fld id="{357F5B69-6281-4C1F-8C38-6DA0F56DA430}" type="slidenum">
              <a:rPr lang="en-US" smtClean="0"/>
              <a:t>3</a:t>
            </a:fld>
            <a:endParaRPr lang="en-US" dirty="0"/>
          </a:p>
        </p:txBody>
      </p:sp>
      <p:sp>
        <p:nvSpPr>
          <p:cNvPr id="2" name="Title 1"/>
          <p:cNvSpPr>
            <a:spLocks noGrp="1"/>
          </p:cNvSpPr>
          <p:nvPr>
            <p:ph type="title"/>
          </p:nvPr>
        </p:nvSpPr>
        <p:spPr/>
        <p:txBody>
          <a:bodyPr/>
          <a:lstStyle/>
          <a:p>
            <a:pPr eaLnBrk="1" hangingPunct="1">
              <a:defRPr/>
            </a:pPr>
            <a:r>
              <a:rPr lang="en-US" altLang="en-US" dirty="0">
                <a:solidFill>
                  <a:srgbClr val="0070C0"/>
                </a:solidFill>
                <a:ea typeface="+mn-ea"/>
                <a:cs typeface="+mn-cs"/>
              </a:rPr>
              <a:t>Purpose and Use</a:t>
            </a:r>
            <a:endParaRPr lang="en-US" dirty="0">
              <a:solidFill>
                <a:srgbClr val="0070C0"/>
              </a:solidFill>
            </a:endParaRPr>
          </a:p>
        </p:txBody>
      </p:sp>
      <p:sp>
        <p:nvSpPr>
          <p:cNvPr id="32772" name="TextBox 1"/>
          <p:cNvSpPr txBox="1">
            <a:spLocks noChangeArrowheads="1"/>
          </p:cNvSpPr>
          <p:nvPr/>
        </p:nvSpPr>
        <p:spPr bwMode="auto">
          <a:xfrm>
            <a:off x="9582150" y="5637164"/>
            <a:ext cx="215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EL Program Guide</a:t>
            </a:r>
          </a:p>
        </p:txBody>
      </p:sp>
    </p:spTree>
    <p:extLst>
      <p:ext uri="{BB962C8B-B14F-4D97-AF65-F5344CB8AC3E}">
        <p14:creationId xmlns:p14="http://schemas.microsoft.com/office/powerpoint/2010/main" val="371456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Scheduling</a:t>
            </a:r>
          </a:p>
        </p:txBody>
      </p:sp>
      <p:sp>
        <p:nvSpPr>
          <p:cNvPr id="6"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4</a:t>
            </a:fld>
            <a:endParaRPr lang="en-US" dirty="0"/>
          </a:p>
        </p:txBody>
      </p:sp>
      <p:sp>
        <p:nvSpPr>
          <p:cNvPr id="3" name="Content Placeholder 2"/>
          <p:cNvSpPr>
            <a:spLocks noGrp="1"/>
          </p:cNvSpPr>
          <p:nvPr>
            <p:ph idx="4294967295"/>
          </p:nvPr>
        </p:nvSpPr>
        <p:spPr>
          <a:xfrm>
            <a:off x="3771854" y="4860368"/>
            <a:ext cx="4675187" cy="600075"/>
          </a:xfrm>
        </p:spPr>
        <p:txBody>
          <a:bodyPr/>
          <a:lstStyle/>
          <a:p>
            <a:pPr marL="0" indent="0" algn="ctr">
              <a:buNone/>
            </a:pPr>
            <a:r>
              <a:rPr lang="en-US" altLang="en-US" i="1" dirty="0"/>
              <a:t>Equitable access for all students</a:t>
            </a:r>
          </a:p>
        </p:txBody>
      </p:sp>
    </p:spTree>
    <p:extLst>
      <p:ext uri="{BB962C8B-B14F-4D97-AF65-F5344CB8AC3E}">
        <p14:creationId xmlns:p14="http://schemas.microsoft.com/office/powerpoint/2010/main" val="166204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normAutofit/>
          </a:bodyPr>
          <a:lstStyle/>
          <a:p>
            <a:pPr marL="511175" lvl="1" indent="-511175">
              <a:lnSpc>
                <a:spcPts val="3000"/>
              </a:lnSpc>
              <a:spcBef>
                <a:spcPts val="0"/>
              </a:spcBef>
              <a:spcAft>
                <a:spcPts val="600"/>
              </a:spcAft>
              <a:buSzPct val="100000"/>
              <a:defRPr/>
            </a:pPr>
            <a:r>
              <a:rPr lang="en-US" sz="2800" dirty="0">
                <a:solidFill>
                  <a:schemeClr val="tx1">
                    <a:lumMod val="50000"/>
                  </a:schemeClr>
                </a:solidFill>
              </a:rPr>
              <a:t>ELPA Summative statewide test window:</a:t>
            </a:r>
          </a:p>
          <a:p>
            <a:pPr marL="968375" lvl="2" indent="-511175">
              <a:lnSpc>
                <a:spcPts val="3000"/>
              </a:lnSpc>
              <a:spcBef>
                <a:spcPts val="0"/>
              </a:spcBef>
              <a:spcAft>
                <a:spcPts val="600"/>
              </a:spcAft>
              <a:buSzPct val="100000"/>
              <a:defRPr/>
            </a:pPr>
            <a:r>
              <a:rPr lang="en-US" sz="2800" dirty="0">
                <a:solidFill>
                  <a:schemeClr val="tx1">
                    <a:lumMod val="50000"/>
                  </a:schemeClr>
                </a:solidFill>
              </a:rPr>
              <a:t>In-person: 1/9 – 4/12/24</a:t>
            </a:r>
            <a:endParaRPr lang="en-US" sz="2800" dirty="0">
              <a:solidFill>
                <a:srgbClr val="FF0000"/>
              </a:solidFill>
            </a:endParaRPr>
          </a:p>
          <a:p>
            <a:pPr marL="968375" lvl="2" indent="-511175">
              <a:lnSpc>
                <a:spcPts val="3000"/>
              </a:lnSpc>
              <a:spcBef>
                <a:spcPts val="0"/>
              </a:spcBef>
              <a:spcAft>
                <a:spcPts val="600"/>
              </a:spcAft>
              <a:buSzPct val="100000"/>
              <a:defRPr/>
            </a:pPr>
            <a:r>
              <a:rPr lang="en-US" altLang="en-US" sz="2800" dirty="0">
                <a:solidFill>
                  <a:schemeClr val="tx1">
                    <a:lumMod val="50000"/>
                  </a:schemeClr>
                </a:solidFill>
              </a:rPr>
              <a:t>Remote: 3/5 – 4/12/24</a:t>
            </a:r>
          </a:p>
          <a:p>
            <a:pPr marL="511175" lvl="1" indent="-511175">
              <a:lnSpc>
                <a:spcPts val="3000"/>
              </a:lnSpc>
              <a:spcBef>
                <a:spcPts val="0"/>
              </a:spcBef>
              <a:spcAft>
                <a:spcPts val="600"/>
              </a:spcAft>
              <a:buSzPct val="100000"/>
              <a:defRPr/>
            </a:pPr>
            <a:r>
              <a:rPr lang="en-US" altLang="en-US" sz="2800" dirty="0">
                <a:solidFill>
                  <a:schemeClr val="tx1">
                    <a:lumMod val="50000"/>
                  </a:schemeClr>
                </a:solidFill>
              </a:rPr>
              <a:t>The ELPA Summative does not expire</a:t>
            </a:r>
            <a:r>
              <a:rPr lang="en-US" altLang="en-US" sz="2800" dirty="0"/>
              <a:t>.</a:t>
            </a:r>
            <a:endParaRPr lang="en-US" altLang="en-US" sz="2800" strike="sngStrike" dirty="0"/>
          </a:p>
          <a:p>
            <a:pPr marL="511175" lvl="1" indent="-511175">
              <a:lnSpc>
                <a:spcPts val="3000"/>
              </a:lnSpc>
              <a:spcBef>
                <a:spcPts val="0"/>
              </a:spcBef>
              <a:spcAft>
                <a:spcPts val="600"/>
              </a:spcAft>
              <a:buSzPct val="100000"/>
              <a:defRPr/>
            </a:pPr>
            <a:r>
              <a:rPr lang="en-US" sz="2800" dirty="0"/>
              <a:t>Districts may use administration code 8 for students who enroll after the close of the testing window but who are enrolled on the first school day in May.</a:t>
            </a: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2" name="Slide Number Placeholder 1"/>
          <p:cNvSpPr>
            <a:spLocks noGrp="1"/>
          </p:cNvSpPr>
          <p:nvPr>
            <p:ph type="sldNum" sz="quarter" idx="12"/>
          </p:nvPr>
        </p:nvSpPr>
        <p:spPr/>
        <p:txBody>
          <a:bodyPr/>
          <a:lstStyle/>
          <a:p>
            <a:fld id="{357F5B69-6281-4C1F-8C38-6DA0F56DA430}" type="slidenum">
              <a:rPr lang="en-US" smtClean="0"/>
              <a:t>5</a:t>
            </a:fld>
            <a:endParaRPr lang="en-US" dirty="0"/>
          </a:p>
        </p:txBody>
      </p:sp>
      <p:sp>
        <p:nvSpPr>
          <p:cNvPr id="8" name="Title 1"/>
          <p:cNvSpPr>
            <a:spLocks noGrp="1"/>
          </p:cNvSpPr>
          <p:nvPr>
            <p:ph type="title"/>
          </p:nvPr>
        </p:nvSpPr>
        <p:spPr bwMode="auto"/>
        <p:txBody>
          <a:bodyPr vert="horz" wrap="square" lIns="91440" tIns="45720" rIns="91440" bIns="45720" numCol="1" rtlCol="0" anchor="ctr" anchorCtr="0" compatLnSpc="1">
            <a:prstTxWarp prst="textNoShape">
              <a:avLst/>
            </a:prstTxWarp>
            <a:noAutofit/>
          </a:bodyPr>
          <a:lstStyle/>
          <a:p>
            <a:pPr>
              <a:defRPr/>
            </a:pPr>
            <a:r>
              <a:rPr lang="en-US" altLang="en-US" dirty="0">
                <a:solidFill>
                  <a:schemeClr val="accent6"/>
                </a:solidFill>
              </a:rPr>
              <a:t>Test Window</a:t>
            </a:r>
            <a:endParaRPr lang="en-US" altLang="en-US" i="1" dirty="0">
              <a:solidFill>
                <a:schemeClr val="accent6"/>
              </a:solidFill>
            </a:endParaRPr>
          </a:p>
        </p:txBody>
      </p:sp>
      <p:sp>
        <p:nvSpPr>
          <p:cNvPr id="36869" name="TextBox 3"/>
          <p:cNvSpPr txBox="1">
            <a:spLocks noChangeArrowheads="1"/>
          </p:cNvSpPr>
          <p:nvPr/>
        </p:nvSpPr>
        <p:spPr bwMode="auto">
          <a:xfrm>
            <a:off x="6978548" y="5123793"/>
            <a:ext cx="48212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TAM, Appendix A</a:t>
            </a:r>
          </a:p>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Section 6.4 Pause Rules and Test Expirations</a:t>
            </a:r>
          </a:p>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Section 5.2: School-Level Test Windows</a:t>
            </a:r>
          </a:p>
        </p:txBody>
      </p:sp>
    </p:spTree>
    <p:extLst>
      <p:ext uri="{BB962C8B-B14F-4D97-AF65-F5344CB8AC3E}">
        <p14:creationId xmlns:p14="http://schemas.microsoft.com/office/powerpoint/2010/main" val="16086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511175" lvl="1" indent="-511175">
              <a:lnSpc>
                <a:spcPct val="150000"/>
              </a:lnSpc>
              <a:spcBef>
                <a:spcPts val="0"/>
              </a:spcBef>
              <a:buSzPct val="100000"/>
              <a:defRPr/>
            </a:pPr>
            <a:r>
              <a:rPr lang="en-US" altLang="en-US" sz="2800" dirty="0">
                <a:solidFill>
                  <a:schemeClr val="tx1">
                    <a:lumMod val="50000"/>
                  </a:schemeClr>
                </a:solidFill>
              </a:rPr>
              <a:t>Single test opportunity with two segments:</a:t>
            </a:r>
          </a:p>
          <a:p>
            <a:pPr marL="742950" lvl="1" indent="-342900">
              <a:lnSpc>
                <a:spcPct val="150000"/>
              </a:lnSpc>
              <a:spcBef>
                <a:spcPts val="0"/>
              </a:spcBef>
              <a:defRPr/>
            </a:pPr>
            <a:r>
              <a:rPr lang="en-US" altLang="en-US" dirty="0">
                <a:solidFill>
                  <a:schemeClr val="tx1">
                    <a:lumMod val="50000"/>
                  </a:schemeClr>
                </a:solidFill>
              </a:rPr>
              <a:t>Segment 1 – Reading, Writing and Listening domains in random order</a:t>
            </a:r>
          </a:p>
          <a:p>
            <a:pPr marL="742950" lvl="1" indent="-342900">
              <a:lnSpc>
                <a:spcPct val="150000"/>
              </a:lnSpc>
              <a:spcBef>
                <a:spcPts val="0"/>
              </a:spcBef>
              <a:defRPr/>
            </a:pPr>
            <a:r>
              <a:rPr lang="en-US" altLang="en-US" dirty="0">
                <a:solidFill>
                  <a:schemeClr val="tx1">
                    <a:lumMod val="50000"/>
                  </a:schemeClr>
                </a:solidFill>
              </a:rPr>
              <a:t>Segment 2 – Speaking domain</a:t>
            </a:r>
            <a:endParaRPr lang="en-US" altLang="en-US" sz="2800" b="1" dirty="0">
              <a:solidFill>
                <a:srgbClr val="326A45"/>
              </a:solidFill>
            </a:endParaRP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6</a:t>
            </a:fld>
            <a:endParaRPr lang="en-US" dirty="0"/>
          </a:p>
        </p:txBody>
      </p:sp>
      <p:sp>
        <p:nvSpPr>
          <p:cNvPr id="20482" name="Title 1"/>
          <p:cNvSpPr>
            <a:spLocks noGrp="1"/>
          </p:cNvSpPr>
          <p:nvPr>
            <p:ph type="title"/>
          </p:nvPr>
        </p:nvSpPr>
        <p:spPr bwMode="auto"/>
        <p:txBody>
          <a:bodyPr vert="horz" wrap="square" lIns="91440" tIns="45720" rIns="91440" bIns="45720" numCol="1" rtlCol="0" anchor="ctr" anchorCtr="0" compatLnSpc="1">
            <a:prstTxWarp prst="textNoShape">
              <a:avLst/>
            </a:prstTxWarp>
            <a:noAutofit/>
          </a:bodyPr>
          <a:lstStyle/>
          <a:p>
            <a:pPr eaLnBrk="1" hangingPunct="1">
              <a:defRPr/>
            </a:pPr>
            <a:r>
              <a:rPr lang="en-US" altLang="en-US" dirty="0">
                <a:solidFill>
                  <a:schemeClr val="accent6"/>
                </a:solidFill>
                <a:ea typeface="+mn-ea"/>
                <a:cs typeface="+mn-cs"/>
              </a:rPr>
              <a:t>ELPA Summative Components</a:t>
            </a:r>
          </a:p>
        </p:txBody>
      </p:sp>
      <p:sp>
        <p:nvSpPr>
          <p:cNvPr id="38916" name="TextBox 5"/>
          <p:cNvSpPr txBox="1">
            <a:spLocks noChangeArrowheads="1"/>
          </p:cNvSpPr>
          <p:nvPr/>
        </p:nvSpPr>
        <p:spPr bwMode="auto">
          <a:xfrm>
            <a:off x="6955536" y="5637104"/>
            <a:ext cx="47792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TAM: 10.0 Oregon’s ELPA Summative</a:t>
            </a:r>
            <a:endParaRPr lang="en-US" altLang="en-US" sz="2000"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168811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idx="1"/>
          </p:nvPr>
        </p:nvSpPr>
        <p:spPr/>
        <p:txBody>
          <a:bodyPr>
            <a:noAutofit/>
          </a:bodyPr>
          <a:lstStyle/>
          <a:p>
            <a:pPr marL="511175" lvl="1" indent="-511175">
              <a:lnSpc>
                <a:spcPct val="100000"/>
              </a:lnSpc>
              <a:spcBef>
                <a:spcPts val="0"/>
              </a:spcBef>
              <a:spcAft>
                <a:spcPts val="600"/>
              </a:spcAft>
              <a:buSzPct val="100000"/>
              <a:defRPr/>
            </a:pPr>
            <a:r>
              <a:rPr lang="en-US" dirty="0"/>
              <a:t>Identify students to be tested.</a:t>
            </a:r>
          </a:p>
          <a:p>
            <a:pPr lvl="1">
              <a:lnSpc>
                <a:spcPct val="100000"/>
              </a:lnSpc>
              <a:spcBef>
                <a:spcPts val="0"/>
              </a:spcBef>
              <a:spcAft>
                <a:spcPts val="600"/>
              </a:spcAft>
              <a:defRPr/>
            </a:pPr>
            <a:r>
              <a:rPr lang="en-US" sz="2000" dirty="0"/>
              <a:t>Make sure you have the correct SSID for each student.</a:t>
            </a:r>
          </a:p>
          <a:p>
            <a:pPr lvl="1">
              <a:lnSpc>
                <a:spcPct val="100000"/>
              </a:lnSpc>
              <a:spcBef>
                <a:spcPts val="0"/>
              </a:spcBef>
              <a:spcAft>
                <a:spcPts val="600"/>
              </a:spcAft>
              <a:defRPr/>
            </a:pPr>
            <a:r>
              <a:rPr lang="en-US" sz="2000" dirty="0"/>
              <a:t>Make sure each student’s EL flag is set to “</a:t>
            </a:r>
            <a:r>
              <a:rPr lang="en-US" sz="2000" b="1" dirty="0"/>
              <a:t>Y</a:t>
            </a:r>
            <a:r>
              <a:rPr lang="en-US" sz="2000" dirty="0"/>
              <a:t>” in TIDE.</a:t>
            </a:r>
          </a:p>
          <a:p>
            <a:pPr lvl="1">
              <a:lnSpc>
                <a:spcPct val="100000"/>
              </a:lnSpc>
              <a:spcBef>
                <a:spcPts val="0"/>
              </a:spcBef>
              <a:spcAft>
                <a:spcPts val="600"/>
              </a:spcAft>
              <a:defRPr/>
            </a:pPr>
            <a:r>
              <a:rPr lang="en-US" sz="2000" dirty="0"/>
              <a:t>Verify that any domain exemptions identified in the student’s IEP for this school year are programmed in TIDE </a:t>
            </a:r>
            <a:r>
              <a:rPr lang="en-US" sz="2000" b="1" u="sng" dirty="0"/>
              <a:t>before</a:t>
            </a:r>
            <a:r>
              <a:rPr lang="en-US" sz="2000" dirty="0"/>
              <a:t> starting the test.</a:t>
            </a:r>
          </a:p>
          <a:p>
            <a:pPr marL="511175" lvl="1" indent="-511175">
              <a:lnSpc>
                <a:spcPct val="100000"/>
              </a:lnSpc>
              <a:spcBef>
                <a:spcPts val="0"/>
              </a:spcBef>
              <a:spcAft>
                <a:spcPts val="600"/>
              </a:spcAft>
              <a:buSzPct val="100000"/>
              <a:defRPr/>
            </a:pPr>
            <a:r>
              <a:rPr lang="en-US" dirty="0"/>
              <a:t>Provide students with opportunities to become familiar with the test format and technology.</a:t>
            </a:r>
          </a:p>
          <a:p>
            <a:pPr marL="511175" lvl="1" indent="-511175">
              <a:lnSpc>
                <a:spcPct val="100000"/>
              </a:lnSpc>
              <a:spcBef>
                <a:spcPts val="0"/>
              </a:spcBef>
              <a:spcAft>
                <a:spcPts val="600"/>
              </a:spcAft>
              <a:buSzPct val="100000"/>
              <a:defRPr/>
            </a:pPr>
            <a:r>
              <a:rPr lang="en-US" dirty="0"/>
              <a:t>Check headsets to ensure they are properly installed and functioning correctly.</a:t>
            </a:r>
            <a:endParaRPr lang="en-US" sz="2800" dirty="0"/>
          </a:p>
          <a:p>
            <a:pPr lvl="1">
              <a:lnSpc>
                <a:spcPct val="100000"/>
              </a:lnSpc>
              <a:spcBef>
                <a:spcPts val="0"/>
              </a:spcBef>
              <a:spcAft>
                <a:spcPts val="600"/>
              </a:spcAft>
              <a:defRPr/>
            </a:pPr>
            <a:r>
              <a:rPr lang="en-US" sz="2000" dirty="0"/>
              <a:t>Use the Practice Test or embedded diagnostic tool to check headsets.</a:t>
            </a: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7</a:t>
            </a:fld>
            <a:endParaRPr lang="en-US" dirty="0"/>
          </a:p>
        </p:txBody>
      </p:sp>
      <p:sp>
        <p:nvSpPr>
          <p:cNvPr id="2" name="Title 1"/>
          <p:cNvSpPr>
            <a:spLocks noGrp="1"/>
          </p:cNvSpPr>
          <p:nvPr>
            <p:ph type="title"/>
          </p:nvPr>
        </p:nvSpPr>
        <p:spPr/>
        <p:txBody>
          <a:bodyPr/>
          <a:lstStyle/>
          <a:p>
            <a:pPr>
              <a:defRPr/>
            </a:pPr>
            <a:r>
              <a:rPr lang="en-US" altLang="en-US" dirty="0">
                <a:solidFill>
                  <a:schemeClr val="accent6"/>
                </a:solidFill>
                <a:ea typeface="+mn-ea"/>
                <a:cs typeface="+mn-cs"/>
              </a:rPr>
              <a:t>Before Testing</a:t>
            </a:r>
            <a:endParaRPr lang="en-US" dirty="0">
              <a:solidFill>
                <a:schemeClr val="accent6"/>
              </a:solidFill>
              <a:ea typeface="+mn-ea"/>
              <a:cs typeface="+mn-cs"/>
            </a:endParaRPr>
          </a:p>
        </p:txBody>
      </p:sp>
      <p:sp>
        <p:nvSpPr>
          <p:cNvPr id="40964" name="TextBox 1"/>
          <p:cNvSpPr txBox="1">
            <a:spLocks noChangeArrowheads="1"/>
          </p:cNvSpPr>
          <p:nvPr/>
        </p:nvSpPr>
        <p:spPr bwMode="auto">
          <a:xfrm>
            <a:off x="7134937" y="5749238"/>
            <a:ext cx="47522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TAM, Section 7.1: Administration Procedure</a:t>
            </a:r>
          </a:p>
        </p:txBody>
      </p:sp>
    </p:spTree>
    <p:extLst>
      <p:ext uri="{BB962C8B-B14F-4D97-AF65-F5344CB8AC3E}">
        <p14:creationId xmlns:p14="http://schemas.microsoft.com/office/powerpoint/2010/main" val="26333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Administration</a:t>
            </a:r>
          </a:p>
        </p:txBody>
      </p:sp>
      <p:sp>
        <p:nvSpPr>
          <p:cNvPr id="5" name="Footer Placeholder 4"/>
          <p:cNvSpPr>
            <a:spLocks noGrp="1"/>
          </p:cNvSpPr>
          <p:nvPr>
            <p:ph type="ftr" sz="quarter" idx="11"/>
          </p:nvPr>
        </p:nvSpPr>
        <p:spPr/>
        <p:txBody>
          <a:bodyPr/>
          <a:lstStyle/>
          <a:p>
            <a:r>
              <a:rPr lang="en-US" dirty="0"/>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8</a:t>
            </a:fld>
            <a:endParaRPr lang="en-US" dirty="0"/>
          </a:p>
        </p:txBody>
      </p:sp>
      <p:sp>
        <p:nvSpPr>
          <p:cNvPr id="3" name="Content Placeholder 2"/>
          <p:cNvSpPr>
            <a:spLocks noGrp="1"/>
          </p:cNvSpPr>
          <p:nvPr>
            <p:ph idx="4294967295"/>
          </p:nvPr>
        </p:nvSpPr>
        <p:spPr>
          <a:xfrm>
            <a:off x="1928767" y="4603321"/>
            <a:ext cx="8361362" cy="1125538"/>
          </a:xfrm>
        </p:spPr>
        <p:txBody>
          <a:bodyPr/>
          <a:lstStyle/>
          <a:p>
            <a:pPr marL="0" indent="0" algn="ctr">
              <a:buNone/>
            </a:pPr>
            <a:r>
              <a:rPr lang="en-US" altLang="en-US" i="1" dirty="0"/>
              <a:t>Ensure students have sufficient time to complete all assigned segments of the assessment.</a:t>
            </a:r>
          </a:p>
        </p:txBody>
      </p:sp>
    </p:spTree>
    <p:extLst>
      <p:ext uri="{BB962C8B-B14F-4D97-AF65-F5344CB8AC3E}">
        <p14:creationId xmlns:p14="http://schemas.microsoft.com/office/powerpoint/2010/main" val="2406238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idx="1"/>
          </p:nvPr>
        </p:nvSpPr>
        <p:spPr/>
        <p:txBody>
          <a:bodyPr/>
          <a:lstStyle/>
          <a:p>
            <a:pPr marL="511175" lvl="1" indent="-511175">
              <a:spcBef>
                <a:spcPts val="400"/>
              </a:spcBef>
              <a:spcAft>
                <a:spcPts val="400"/>
              </a:spcAft>
              <a:buSzPct val="100000"/>
              <a:defRPr/>
            </a:pPr>
            <a:r>
              <a:rPr lang="en-US" altLang="en-US" dirty="0">
                <a:solidFill>
                  <a:schemeClr val="tx1">
                    <a:lumMod val="50000"/>
                  </a:schemeClr>
                </a:solidFill>
              </a:rPr>
              <a:t>Monitor to ensure that students only have access to the allowable resources listed in the Oregon Accessibility Manual (OAM).</a:t>
            </a:r>
          </a:p>
          <a:p>
            <a:pPr marL="511175" lvl="1" indent="-511175">
              <a:spcBef>
                <a:spcPts val="400"/>
              </a:spcBef>
              <a:spcAft>
                <a:spcPts val="400"/>
              </a:spcAft>
              <a:buSzPct val="100000"/>
              <a:defRPr/>
            </a:pPr>
            <a:r>
              <a:rPr lang="en-US" altLang="en-US" dirty="0">
                <a:solidFill>
                  <a:schemeClr val="tx1">
                    <a:lumMod val="50000"/>
                  </a:schemeClr>
                </a:solidFill>
              </a:rPr>
              <a:t>If breaking up the test into multiple sessions, allow students to finish all presented items on the screen before pausing the test. </a:t>
            </a:r>
          </a:p>
          <a:p>
            <a:pPr marL="457188" lvl="2" indent="0">
              <a:spcBef>
                <a:spcPts val="400"/>
              </a:spcBef>
              <a:spcAft>
                <a:spcPts val="400"/>
              </a:spcAft>
              <a:buSzPct val="100000"/>
              <a:buNone/>
              <a:defRPr/>
            </a:pPr>
            <a:r>
              <a:rPr lang="en-US" altLang="en-US" i="1" dirty="0"/>
              <a:t>	Note: Only completed ELPA tests are scored</a:t>
            </a:r>
            <a:r>
              <a:rPr lang="en-US" altLang="en-US" dirty="0"/>
              <a:t>.</a:t>
            </a:r>
          </a:p>
          <a:p>
            <a:pPr marL="511175" lvl="1" indent="-511175">
              <a:spcBef>
                <a:spcPts val="400"/>
              </a:spcBef>
              <a:spcAft>
                <a:spcPts val="400"/>
              </a:spcAft>
              <a:buSzPct val="100000"/>
              <a:defRPr/>
            </a:pPr>
            <a:r>
              <a:rPr lang="en-US" altLang="en-US" dirty="0">
                <a:solidFill>
                  <a:schemeClr val="tx1">
                    <a:lumMod val="50000"/>
                  </a:schemeClr>
                </a:solidFill>
              </a:rPr>
              <a:t>For the ELPA Summative Speaking domain, students may receive a pop-up warning if the recorded response is too soft. Students can play back their responses to verify before moving on, and can re-record if necessary.</a:t>
            </a:r>
          </a:p>
        </p:txBody>
      </p:sp>
      <p:sp>
        <p:nvSpPr>
          <p:cNvPr id="7" name="Footer Placeholder 4"/>
          <p:cNvSpPr>
            <a:spLocks noGrp="1"/>
          </p:cNvSpPr>
          <p:nvPr>
            <p:ph type="ftr" sz="quarter" idx="11"/>
          </p:nvPr>
        </p:nvSpPr>
        <p:spPr/>
        <p:txBody>
          <a:bodyPr/>
          <a:lstStyle/>
          <a:p>
            <a:r>
              <a:rPr lang="en-US" dirty="0"/>
              <a:t>Oregon Department of Education</a:t>
            </a:r>
          </a:p>
        </p:txBody>
      </p:sp>
      <p:sp>
        <p:nvSpPr>
          <p:cNvPr id="2" name="Slide Number Placeholder 1"/>
          <p:cNvSpPr>
            <a:spLocks noGrp="1"/>
          </p:cNvSpPr>
          <p:nvPr>
            <p:ph type="sldNum" sz="quarter" idx="12"/>
          </p:nvPr>
        </p:nvSpPr>
        <p:spPr/>
        <p:txBody>
          <a:bodyPr/>
          <a:lstStyle/>
          <a:p>
            <a:fld id="{357F5B69-6281-4C1F-8C38-6DA0F56DA430}" type="slidenum">
              <a:rPr lang="en-US" smtClean="0"/>
              <a:t>9</a:t>
            </a:fld>
            <a:endParaRPr lang="en-US" dirty="0"/>
          </a:p>
        </p:txBody>
      </p:sp>
      <p:sp>
        <p:nvSpPr>
          <p:cNvPr id="4" name="Title 1"/>
          <p:cNvSpPr>
            <a:spLocks noGrp="1"/>
          </p:cNvSpPr>
          <p:nvPr>
            <p:ph type="title"/>
          </p:nvPr>
        </p:nvSpPr>
        <p:spPr/>
        <p:txBody>
          <a:bodyPr/>
          <a:lstStyle/>
          <a:p>
            <a:pPr>
              <a:defRPr/>
            </a:pPr>
            <a:r>
              <a:rPr lang="en-US" dirty="0">
                <a:ea typeface="+mn-ea"/>
                <a:cs typeface="+mn-cs"/>
              </a:rPr>
              <a:t>Test Administration</a:t>
            </a:r>
          </a:p>
        </p:txBody>
      </p:sp>
      <p:sp>
        <p:nvSpPr>
          <p:cNvPr id="45060" name="TextBox 1"/>
          <p:cNvSpPr txBox="1">
            <a:spLocks noChangeArrowheads="1"/>
          </p:cNvSpPr>
          <p:nvPr/>
        </p:nvSpPr>
        <p:spPr bwMode="auto">
          <a:xfrm>
            <a:off x="5177323" y="5755619"/>
            <a:ext cx="6624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2000" i="1" dirty="0">
                <a:solidFill>
                  <a:srgbClr val="0070C0"/>
                </a:solidFill>
                <a:latin typeface="Times New Roman" panose="02020603050405020304" pitchFamily="18" charset="0"/>
              </a:rPr>
              <a:t>TAM, Section 7: Administering Online Summative Assessments</a:t>
            </a:r>
          </a:p>
        </p:txBody>
      </p:sp>
    </p:spTree>
    <p:extLst>
      <p:ext uri="{BB962C8B-B14F-4D97-AF65-F5344CB8AC3E}">
        <p14:creationId xmlns:p14="http://schemas.microsoft.com/office/powerpoint/2010/main" val="1946226283"/>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EB67050E-0E24-4803-A5FA-A7DAB8675003}"/>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697ED0C2-6A2F-44BD-A89B-AB51946EBEAC}"/>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BFF507A3-746C-4A8E-AC20-2966B2C8A103}"/>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47491027-B441-47A4-BE8F-967E7F9DFD6B}"/>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AEBF3550-3ED6-42D9-9388-1BD7DEB20E28}"/>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89E1311E-2E1D-4481-BE67-5562D085D4A5}"/>
    </a:ext>
  </a:extLst>
</a:theme>
</file>

<file path=ppt/theme/theme7.xml><?xml version="1.0" encoding="utf-8"?>
<a:theme xmlns:a="http://schemas.openxmlformats.org/drawingml/2006/main" name="1_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47491027-B441-47A4-BE8F-967E7F9DFD6B}"/>
    </a:ext>
  </a:extLst>
</a:theme>
</file>

<file path=ppt/theme/theme8.xml><?xml version="1.0" encoding="utf-8"?>
<a:theme xmlns:a="http://schemas.openxmlformats.org/drawingml/2006/main" name="1_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AEBF3550-3ED6-42D9-9388-1BD7DEB20E28}"/>
    </a:ext>
  </a:extLst>
</a:theme>
</file>

<file path=ppt/theme/theme9.xml><?xml version="1.0" encoding="utf-8"?>
<a:theme xmlns:a="http://schemas.openxmlformats.org/drawingml/2006/main" name="1_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89E1311E-2E1D-4481-BE67-5562D085D4A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2023-09-29T21:27:21+00:00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4359CFED-2AA3-4F89-8F78-6FB09463394E}"/>
</file>

<file path=customXml/itemProps2.xml><?xml version="1.0" encoding="utf-8"?>
<ds:datastoreItem xmlns:ds="http://schemas.openxmlformats.org/officeDocument/2006/customXml" ds:itemID="{4EE36FA8-3BE4-463A-95E5-D63B51BADAE2}"/>
</file>

<file path=customXml/itemProps3.xml><?xml version="1.0" encoding="utf-8"?>
<ds:datastoreItem xmlns:ds="http://schemas.openxmlformats.org/officeDocument/2006/customXml" ds:itemID="{6BAA0BF1-D43C-468E-AA75-89DD5C4366DF}"/>
</file>

<file path=docProps/app.xml><?xml version="1.0" encoding="utf-8"?>
<Properties xmlns="http://schemas.openxmlformats.org/officeDocument/2006/extended-properties" xmlns:vt="http://schemas.openxmlformats.org/officeDocument/2006/docPropsVTypes">
  <Template>ODE-PowerPoint-Template</Template>
  <TotalTime>7306</TotalTime>
  <Words>2780</Words>
  <Application>Microsoft Office PowerPoint</Application>
  <PresentationFormat>Widescreen</PresentationFormat>
  <Paragraphs>224</Paragraphs>
  <Slides>19</Slides>
  <Notes>19</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19</vt:i4>
      </vt:variant>
    </vt:vector>
  </HeadingPairs>
  <TitlesOfParts>
    <vt:vector size="32" baseType="lpstr">
      <vt:lpstr>Arial</vt:lpstr>
      <vt:lpstr>Calibri</vt:lpstr>
      <vt:lpstr>Times New Roman</vt:lpstr>
      <vt:lpstr>Wingdings</vt:lpstr>
      <vt:lpstr>2021ODE</vt:lpstr>
      <vt:lpstr>Green_2021ODE</vt:lpstr>
      <vt:lpstr>Gold_2021ODE</vt:lpstr>
      <vt:lpstr>Orange_2021ODE</vt:lpstr>
      <vt:lpstr>Red_2021ODE</vt:lpstr>
      <vt:lpstr>Teal_2021ODE</vt:lpstr>
      <vt:lpstr>1_Orange_2021ODE</vt:lpstr>
      <vt:lpstr>1_Red_2021ODE</vt:lpstr>
      <vt:lpstr>1_Teal_2021ODE</vt:lpstr>
      <vt:lpstr>Oregon’s English Language Proficiency Assessment (ELPA Summative)  DTC Training Module</vt:lpstr>
      <vt:lpstr>Topics</vt:lpstr>
      <vt:lpstr>Purpose and Use</vt:lpstr>
      <vt:lpstr>Scheduling</vt:lpstr>
      <vt:lpstr>Test Window</vt:lpstr>
      <vt:lpstr>ELPA Summative Components</vt:lpstr>
      <vt:lpstr>Before Testing</vt:lpstr>
      <vt:lpstr>Administration</vt:lpstr>
      <vt:lpstr>Test Administration</vt:lpstr>
      <vt:lpstr>Speaking Section Reminders</vt:lpstr>
      <vt:lpstr>Domain Exemptions</vt:lpstr>
      <vt:lpstr>Key Elements</vt:lpstr>
      <vt:lpstr>Important dates to remember</vt:lpstr>
      <vt:lpstr>Key Administration Points</vt:lpstr>
      <vt:lpstr>Best Practices</vt:lpstr>
      <vt:lpstr>Best Practice Reminders</vt:lpstr>
      <vt:lpstr>Best Practice Reminders</vt:lpstr>
      <vt:lpstr>Q&amp;A Discussion</vt:lpstr>
      <vt:lpstr>Online Resources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2017-18 English Language Proficiency Assessment for the 21st Century (ELPA21)</dc:title>
  <dc:creator>WOLCOTT Ben - ODE</dc:creator>
  <cp:lastModifiedBy>PLATTNER Crys * ODE</cp:lastModifiedBy>
  <cp:revision>88</cp:revision>
  <dcterms:created xsi:type="dcterms:W3CDTF">2018-06-18T20:19:58Z</dcterms:created>
  <dcterms:modified xsi:type="dcterms:W3CDTF">2023-09-29T21:24:30Z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