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9.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19.xml" ContentType="application/vnd.openxmlformats-officedocument.presentationml.notesSlide+xml"/>
  <Override PartName="/ppt/notesSlides/notesSlide12.xml" ContentType="application/vnd.openxmlformats-officedocument.presentationml.notesSlid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1.xml" ContentType="application/vnd.openxmlformats-officedocument.presentationml.notesSlide+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2"/>
  </p:notesMasterIdLst>
  <p:sldIdLst>
    <p:sldId id="278" r:id="rId2"/>
    <p:sldId id="258" r:id="rId3"/>
    <p:sldId id="279" r:id="rId4"/>
    <p:sldId id="280" r:id="rId5"/>
    <p:sldId id="281" r:id="rId6"/>
    <p:sldId id="262" r:id="rId7"/>
    <p:sldId id="282"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initials="" lastIdx="1" clrIdx="0"/>
  <p:cmAuthor id="1" name="Cindy Bagwell" initials="CB" lastIdx="10"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56569"/>
    <a:srgbClr val="890D5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327"/>
    <p:restoredTop sz="54888" autoAdjust="0"/>
  </p:normalViewPr>
  <p:slideViewPr>
    <p:cSldViewPr snapToGrid="0">
      <p:cViewPr varScale="1">
        <p:scale>
          <a:sx n="65" d="100"/>
          <a:sy n="65" d="100"/>
        </p:scale>
        <p:origin x="2920" y="192"/>
      </p:cViewPr>
      <p:guideLst>
        <p:guide orient="horz" pos="2160"/>
        <p:guide pos="2880"/>
      </p:guideLst>
    </p:cSldViewPr>
  </p:slideViewPr>
  <p:notesTextViewPr>
    <p:cViewPr>
      <p:scale>
        <a:sx n="1" d="1"/>
        <a:sy n="1" d="1"/>
      </p:scale>
      <p:origin x="0" y="0"/>
    </p:cViewPr>
  </p:notesTextViewPr>
  <p:notesViewPr>
    <p:cSldViewPr snapToGrid="0">
      <p:cViewPr>
        <p:scale>
          <a:sx n="80" d="100"/>
          <a:sy n="80" d="100"/>
        </p:scale>
        <p:origin x="1314" y="6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28"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 Id="rId30"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0000"/>
              </a:buClr>
              <a:buFont typeface="Calibri"/>
              <a:buNone/>
              <a:defRPr sz="1800" b="0" i="0" u="none" strike="noStrike" cap="none">
                <a:solidFill>
                  <a:srgbClr val="000000"/>
                </a:solidFill>
                <a:latin typeface="Calibri"/>
                <a:ea typeface="Calibri"/>
                <a:cs typeface="Calibri"/>
                <a:sym typeface="Calibri"/>
              </a:defRPr>
            </a:lvl1pPr>
            <a:lvl2pPr marL="457200" marR="0" lvl="1" indent="0" algn="l" rtl="0">
              <a:lnSpc>
                <a:spcPct val="100000"/>
              </a:lnSpc>
              <a:spcBef>
                <a:spcPts val="0"/>
              </a:spcBef>
              <a:spcAft>
                <a:spcPts val="0"/>
              </a:spcAft>
              <a:buClr>
                <a:srgbClr val="000000"/>
              </a:buClr>
              <a:buFont typeface="Calibri"/>
              <a:buNone/>
              <a:defRPr sz="1800" b="0" i="0" u="none" strike="noStrike" cap="none">
                <a:solidFill>
                  <a:srgbClr val="000000"/>
                </a:solidFill>
                <a:latin typeface="Calibri"/>
                <a:ea typeface="Calibri"/>
                <a:cs typeface="Calibri"/>
                <a:sym typeface="Calibri"/>
              </a:defRPr>
            </a:lvl2pPr>
            <a:lvl3pPr marL="914400" marR="0" lvl="2" indent="0" algn="l" rtl="0">
              <a:lnSpc>
                <a:spcPct val="100000"/>
              </a:lnSpc>
              <a:spcBef>
                <a:spcPts val="0"/>
              </a:spcBef>
              <a:spcAft>
                <a:spcPts val="0"/>
              </a:spcAft>
              <a:buClr>
                <a:srgbClr val="000000"/>
              </a:buClr>
              <a:buFont typeface="Calibri"/>
              <a:buNone/>
              <a:defRPr sz="1800" b="0" i="0" u="none" strike="noStrike" cap="none">
                <a:solidFill>
                  <a:srgbClr val="000000"/>
                </a:solidFill>
                <a:latin typeface="Calibri"/>
                <a:ea typeface="Calibri"/>
                <a:cs typeface="Calibri"/>
                <a:sym typeface="Calibri"/>
              </a:defRPr>
            </a:lvl3pPr>
            <a:lvl4pPr marL="1371600" marR="0" lvl="3" indent="0" algn="l" rtl="0">
              <a:lnSpc>
                <a:spcPct val="100000"/>
              </a:lnSpc>
              <a:spcBef>
                <a:spcPts val="0"/>
              </a:spcBef>
              <a:spcAft>
                <a:spcPts val="0"/>
              </a:spcAft>
              <a:buClr>
                <a:srgbClr val="000000"/>
              </a:buClr>
              <a:buFont typeface="Calibri"/>
              <a:buNone/>
              <a:defRPr sz="1800" b="0" i="0" u="none" strike="noStrike" cap="none">
                <a:solidFill>
                  <a:srgbClr val="000000"/>
                </a:solidFill>
                <a:latin typeface="Calibri"/>
                <a:ea typeface="Calibri"/>
                <a:cs typeface="Calibri"/>
                <a:sym typeface="Calibri"/>
              </a:defRPr>
            </a:lvl4pPr>
            <a:lvl5pPr marL="1828800" marR="0" lvl="4" indent="0" algn="l" rtl="0">
              <a:lnSpc>
                <a:spcPct val="100000"/>
              </a:lnSpc>
              <a:spcBef>
                <a:spcPts val="0"/>
              </a:spcBef>
              <a:spcAft>
                <a:spcPts val="0"/>
              </a:spcAft>
              <a:buClr>
                <a:srgbClr val="000000"/>
              </a:buClr>
              <a:buFont typeface="Calibri"/>
              <a:buNone/>
              <a:defRPr sz="1800" b="0" i="0" u="none" strike="noStrike" cap="none">
                <a:solidFill>
                  <a:srgbClr val="000000"/>
                </a:solidFill>
                <a:latin typeface="Calibri"/>
                <a:ea typeface="Calibri"/>
                <a:cs typeface="Calibri"/>
                <a:sym typeface="Calibri"/>
              </a:defRPr>
            </a:lvl5pPr>
            <a:lvl6pPr marL="2286000" marR="0" lvl="5" indent="0" algn="l" rtl="0">
              <a:lnSpc>
                <a:spcPct val="100000"/>
              </a:lnSpc>
              <a:spcBef>
                <a:spcPts val="0"/>
              </a:spcBef>
              <a:spcAft>
                <a:spcPts val="0"/>
              </a:spcAft>
              <a:buClr>
                <a:srgbClr val="000000"/>
              </a:buClr>
              <a:buFont typeface="Calibri"/>
              <a:buNone/>
              <a:defRPr sz="1800" b="0" i="0" u="none" strike="noStrike" cap="none">
                <a:solidFill>
                  <a:srgbClr val="000000"/>
                </a:solidFill>
                <a:latin typeface="Calibri"/>
                <a:ea typeface="Calibri"/>
                <a:cs typeface="Calibri"/>
                <a:sym typeface="Calibri"/>
              </a:defRPr>
            </a:lvl6pPr>
            <a:lvl7pPr marL="3200400" marR="0" lvl="6" indent="0" algn="l" rtl="0">
              <a:lnSpc>
                <a:spcPct val="100000"/>
              </a:lnSpc>
              <a:spcBef>
                <a:spcPts val="0"/>
              </a:spcBef>
              <a:spcAft>
                <a:spcPts val="0"/>
              </a:spcAft>
              <a:buClr>
                <a:srgbClr val="000000"/>
              </a:buClr>
              <a:buFont typeface="Calibri"/>
              <a:buNone/>
              <a:defRPr sz="1800" b="0" i="0" u="none" strike="noStrike" cap="none">
                <a:solidFill>
                  <a:srgbClr val="000000"/>
                </a:solidFill>
                <a:latin typeface="Calibri"/>
                <a:ea typeface="Calibri"/>
                <a:cs typeface="Calibri"/>
                <a:sym typeface="Calibri"/>
              </a:defRPr>
            </a:lvl7pPr>
            <a:lvl8pPr marL="4572000" marR="0" lvl="7" indent="0" algn="l" rtl="0">
              <a:lnSpc>
                <a:spcPct val="100000"/>
              </a:lnSpc>
              <a:spcBef>
                <a:spcPts val="0"/>
              </a:spcBef>
              <a:spcAft>
                <a:spcPts val="0"/>
              </a:spcAft>
              <a:buClr>
                <a:srgbClr val="000000"/>
              </a:buClr>
              <a:buFont typeface="Calibri"/>
              <a:buNone/>
              <a:defRPr sz="1800" b="0" i="0" u="none" strike="noStrike" cap="none">
                <a:solidFill>
                  <a:srgbClr val="000000"/>
                </a:solidFill>
                <a:latin typeface="Calibri"/>
                <a:ea typeface="Calibri"/>
                <a:cs typeface="Calibri"/>
                <a:sym typeface="Calibri"/>
              </a:defRPr>
            </a:lvl8pPr>
            <a:lvl9pPr marL="6400800" marR="0" lvl="8" indent="0" algn="l" rtl="0">
              <a:lnSpc>
                <a:spcPct val="100000"/>
              </a:lnSpc>
              <a:spcBef>
                <a:spcPts val="0"/>
              </a:spcBef>
              <a:spcAft>
                <a:spcPts val="0"/>
              </a:spcAft>
              <a:buClr>
                <a:srgbClr val="000000"/>
              </a:buClr>
              <a:buFont typeface="Calibri"/>
              <a:buNone/>
              <a:defRPr sz="1800" b="0" i="0" u="none" strike="noStrike" cap="none">
                <a:solidFill>
                  <a:srgbClr val="000000"/>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lnSpc>
                <a:spcPct val="100000"/>
              </a:lnSpc>
              <a:spcBef>
                <a:spcPts val="0"/>
              </a:spcBef>
              <a:spcAft>
                <a:spcPts val="0"/>
              </a:spcAft>
              <a:buClr>
                <a:srgbClr val="000000"/>
              </a:buClr>
              <a:buFont typeface="Calibri"/>
              <a:buNone/>
              <a:defRPr sz="1200" b="0" i="0" u="none" strike="noStrike" cap="none">
                <a:solidFill>
                  <a:srgbClr val="000000"/>
                </a:solidFill>
                <a:latin typeface="Calibri"/>
                <a:ea typeface="Calibri"/>
                <a:cs typeface="Calibri"/>
                <a:sym typeface="Calibri"/>
              </a:defRPr>
            </a:lvl1pPr>
            <a:lvl2pPr marL="457200" marR="0" lvl="1" indent="0" algn="l" rtl="0">
              <a:lnSpc>
                <a:spcPct val="100000"/>
              </a:lnSpc>
              <a:spcBef>
                <a:spcPts val="0"/>
              </a:spcBef>
              <a:spcAft>
                <a:spcPts val="0"/>
              </a:spcAft>
              <a:buClr>
                <a:srgbClr val="000000"/>
              </a:buClr>
              <a:buFont typeface="Calibri"/>
              <a:buNone/>
              <a:defRPr sz="1800" b="0" i="0" u="none" strike="noStrike" cap="none">
                <a:solidFill>
                  <a:srgbClr val="000000"/>
                </a:solidFill>
                <a:latin typeface="Calibri"/>
                <a:ea typeface="Calibri"/>
                <a:cs typeface="Calibri"/>
                <a:sym typeface="Calibri"/>
              </a:defRPr>
            </a:lvl2pPr>
            <a:lvl3pPr marL="914400" marR="0" lvl="2" indent="0" algn="l" rtl="0">
              <a:lnSpc>
                <a:spcPct val="100000"/>
              </a:lnSpc>
              <a:spcBef>
                <a:spcPts val="0"/>
              </a:spcBef>
              <a:spcAft>
                <a:spcPts val="0"/>
              </a:spcAft>
              <a:buClr>
                <a:srgbClr val="000000"/>
              </a:buClr>
              <a:buFont typeface="Calibri"/>
              <a:buNone/>
              <a:defRPr sz="1800" b="0" i="0" u="none" strike="noStrike" cap="none">
                <a:solidFill>
                  <a:srgbClr val="000000"/>
                </a:solidFill>
                <a:latin typeface="Calibri"/>
                <a:ea typeface="Calibri"/>
                <a:cs typeface="Calibri"/>
                <a:sym typeface="Calibri"/>
              </a:defRPr>
            </a:lvl3pPr>
            <a:lvl4pPr marL="1371600" marR="0" lvl="3" indent="0" algn="l" rtl="0">
              <a:lnSpc>
                <a:spcPct val="100000"/>
              </a:lnSpc>
              <a:spcBef>
                <a:spcPts val="0"/>
              </a:spcBef>
              <a:spcAft>
                <a:spcPts val="0"/>
              </a:spcAft>
              <a:buClr>
                <a:srgbClr val="000000"/>
              </a:buClr>
              <a:buFont typeface="Calibri"/>
              <a:buNone/>
              <a:defRPr sz="1800" b="0" i="0" u="none" strike="noStrike" cap="none">
                <a:solidFill>
                  <a:srgbClr val="000000"/>
                </a:solidFill>
                <a:latin typeface="Calibri"/>
                <a:ea typeface="Calibri"/>
                <a:cs typeface="Calibri"/>
                <a:sym typeface="Calibri"/>
              </a:defRPr>
            </a:lvl4pPr>
            <a:lvl5pPr marL="1828800" marR="0" lvl="4" indent="0" algn="l" rtl="0">
              <a:lnSpc>
                <a:spcPct val="100000"/>
              </a:lnSpc>
              <a:spcBef>
                <a:spcPts val="0"/>
              </a:spcBef>
              <a:spcAft>
                <a:spcPts val="0"/>
              </a:spcAft>
              <a:buClr>
                <a:srgbClr val="000000"/>
              </a:buClr>
              <a:buFont typeface="Calibri"/>
              <a:buNone/>
              <a:defRPr sz="1800" b="0" i="0" u="none" strike="noStrike" cap="none">
                <a:solidFill>
                  <a:srgbClr val="000000"/>
                </a:solidFill>
                <a:latin typeface="Calibri"/>
                <a:ea typeface="Calibri"/>
                <a:cs typeface="Calibri"/>
                <a:sym typeface="Calibri"/>
              </a:defRPr>
            </a:lvl5pPr>
            <a:lvl6pPr marL="2286000" marR="0" lvl="5" indent="0" algn="l" rtl="0">
              <a:lnSpc>
                <a:spcPct val="100000"/>
              </a:lnSpc>
              <a:spcBef>
                <a:spcPts val="0"/>
              </a:spcBef>
              <a:spcAft>
                <a:spcPts val="0"/>
              </a:spcAft>
              <a:buClr>
                <a:srgbClr val="000000"/>
              </a:buClr>
              <a:buFont typeface="Calibri"/>
              <a:buNone/>
              <a:defRPr sz="1800" b="0" i="0" u="none" strike="noStrike" cap="none">
                <a:solidFill>
                  <a:srgbClr val="000000"/>
                </a:solidFill>
                <a:latin typeface="Calibri"/>
                <a:ea typeface="Calibri"/>
                <a:cs typeface="Calibri"/>
                <a:sym typeface="Calibri"/>
              </a:defRPr>
            </a:lvl6pPr>
            <a:lvl7pPr marL="3200400" marR="0" lvl="6" indent="0" algn="l" rtl="0">
              <a:lnSpc>
                <a:spcPct val="100000"/>
              </a:lnSpc>
              <a:spcBef>
                <a:spcPts val="0"/>
              </a:spcBef>
              <a:spcAft>
                <a:spcPts val="0"/>
              </a:spcAft>
              <a:buClr>
                <a:srgbClr val="000000"/>
              </a:buClr>
              <a:buFont typeface="Calibri"/>
              <a:buNone/>
              <a:defRPr sz="1800" b="0" i="0" u="none" strike="noStrike" cap="none">
                <a:solidFill>
                  <a:srgbClr val="000000"/>
                </a:solidFill>
                <a:latin typeface="Calibri"/>
                <a:ea typeface="Calibri"/>
                <a:cs typeface="Calibri"/>
                <a:sym typeface="Calibri"/>
              </a:defRPr>
            </a:lvl7pPr>
            <a:lvl8pPr marL="4572000" marR="0" lvl="7" indent="0" algn="l" rtl="0">
              <a:lnSpc>
                <a:spcPct val="100000"/>
              </a:lnSpc>
              <a:spcBef>
                <a:spcPts val="0"/>
              </a:spcBef>
              <a:spcAft>
                <a:spcPts val="0"/>
              </a:spcAft>
              <a:buClr>
                <a:srgbClr val="000000"/>
              </a:buClr>
              <a:buFont typeface="Calibri"/>
              <a:buNone/>
              <a:defRPr sz="1800" b="0" i="0" u="none" strike="noStrike" cap="none">
                <a:solidFill>
                  <a:srgbClr val="000000"/>
                </a:solidFill>
                <a:latin typeface="Calibri"/>
                <a:ea typeface="Calibri"/>
                <a:cs typeface="Calibri"/>
                <a:sym typeface="Calibri"/>
              </a:defRPr>
            </a:lvl8pPr>
            <a:lvl9pPr marL="6400800" marR="0" lvl="8" indent="0" algn="l" rtl="0">
              <a:lnSpc>
                <a:spcPct val="100000"/>
              </a:lnSpc>
              <a:spcBef>
                <a:spcPts val="0"/>
              </a:spcBef>
              <a:spcAft>
                <a:spcPts val="0"/>
              </a:spcAft>
              <a:buClr>
                <a:srgbClr val="000000"/>
              </a:buClr>
              <a:buFont typeface="Calibri"/>
              <a:buNone/>
              <a:defRPr sz="1800" b="0" i="0" u="none" strike="noStrike" cap="none">
                <a:solidFill>
                  <a:srgbClr val="000000"/>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Clr>
                <a:schemeClr val="dk1"/>
              </a:buClr>
              <a:buFont typeface="Arial"/>
              <a:buNone/>
              <a:defRPr sz="1800" b="0" i="0" u="none" strike="noStrike" cap="none">
                <a:solidFill>
                  <a:schemeClr val="dk1"/>
                </a:solidFill>
                <a:latin typeface="Arial"/>
                <a:ea typeface="Arial"/>
                <a:cs typeface="Arial"/>
                <a:sym typeface="Arial"/>
              </a:defRPr>
            </a:lvl1pPr>
            <a:lvl2pPr marL="457200" marR="0" lvl="1" indent="0" algn="l" rtl="0">
              <a:spcBef>
                <a:spcPts val="0"/>
              </a:spcBef>
              <a:buClr>
                <a:schemeClr val="dk1"/>
              </a:buClr>
              <a:buFont typeface="Arial"/>
              <a:buNone/>
              <a:defRPr sz="1800" b="0" i="0" u="none" strike="noStrike" cap="none">
                <a:solidFill>
                  <a:schemeClr val="dk1"/>
                </a:solidFill>
                <a:latin typeface="Arial"/>
                <a:ea typeface="Arial"/>
                <a:cs typeface="Arial"/>
                <a:sym typeface="Arial"/>
              </a:defRPr>
            </a:lvl2pPr>
            <a:lvl3pPr marL="914400" marR="0" lvl="2" indent="0" algn="l" rtl="0">
              <a:spcBef>
                <a:spcPts val="0"/>
              </a:spcBef>
              <a:buClr>
                <a:schemeClr val="dk1"/>
              </a:buClr>
              <a:buFont typeface="Arial"/>
              <a:buNone/>
              <a:defRPr sz="1800" b="0" i="0" u="none" strike="noStrike" cap="none">
                <a:solidFill>
                  <a:schemeClr val="dk1"/>
                </a:solidFill>
                <a:latin typeface="Arial"/>
                <a:ea typeface="Arial"/>
                <a:cs typeface="Arial"/>
                <a:sym typeface="Arial"/>
              </a:defRPr>
            </a:lvl3pPr>
            <a:lvl4pPr marL="1371600" marR="0" lvl="3" indent="0" algn="l" rtl="0">
              <a:spcBef>
                <a:spcPts val="0"/>
              </a:spcBef>
              <a:buClr>
                <a:schemeClr val="dk1"/>
              </a:buClr>
              <a:buFont typeface="Arial"/>
              <a:buNone/>
              <a:defRPr sz="1800" b="0" i="0" u="none" strike="noStrike" cap="none">
                <a:solidFill>
                  <a:schemeClr val="dk1"/>
                </a:solidFill>
                <a:latin typeface="Arial"/>
                <a:ea typeface="Arial"/>
                <a:cs typeface="Arial"/>
                <a:sym typeface="Arial"/>
              </a:defRPr>
            </a:lvl4pPr>
            <a:lvl5pPr marL="1828800" marR="0" lvl="4" indent="0" algn="l" rtl="0">
              <a:spcBef>
                <a:spcPts val="0"/>
              </a:spcBef>
              <a:buClr>
                <a:schemeClr val="dk1"/>
              </a:buClr>
              <a:buFont typeface="Arial"/>
              <a:buNone/>
              <a:defRPr sz="1800" b="0" i="0" u="none" strike="noStrike" cap="none">
                <a:solidFill>
                  <a:schemeClr val="dk1"/>
                </a:solidFill>
                <a:latin typeface="Arial"/>
                <a:ea typeface="Arial"/>
                <a:cs typeface="Arial"/>
                <a:sym typeface="Arial"/>
              </a:defRPr>
            </a:lvl5pPr>
            <a:lvl6pPr marL="2286000" marR="0" lvl="5" indent="0" algn="l" rtl="0">
              <a:spcBef>
                <a:spcPts val="0"/>
              </a:spcBef>
              <a:buClr>
                <a:schemeClr val="dk1"/>
              </a:buClr>
              <a:buFont typeface="Arial"/>
              <a:buNone/>
              <a:defRPr sz="1800" b="0" i="0" u="none" strike="noStrike" cap="none">
                <a:solidFill>
                  <a:schemeClr val="dk1"/>
                </a:solidFill>
                <a:latin typeface="Arial"/>
                <a:ea typeface="Arial"/>
                <a:cs typeface="Arial"/>
                <a:sym typeface="Arial"/>
              </a:defRPr>
            </a:lvl6pPr>
            <a:lvl7pPr marL="2743200" marR="0" lvl="6" indent="0" algn="l" rtl="0">
              <a:spcBef>
                <a:spcPts val="0"/>
              </a:spcBef>
              <a:buClr>
                <a:schemeClr val="dk1"/>
              </a:buClr>
              <a:buFont typeface="Arial"/>
              <a:buNone/>
              <a:defRPr sz="1800" b="0" i="0" u="none" strike="noStrike" cap="none">
                <a:solidFill>
                  <a:schemeClr val="dk1"/>
                </a:solidFill>
                <a:latin typeface="Arial"/>
                <a:ea typeface="Arial"/>
                <a:cs typeface="Arial"/>
                <a:sym typeface="Arial"/>
              </a:defRPr>
            </a:lvl7pPr>
            <a:lvl8pPr marL="3200400" marR="0" lvl="7" indent="0" algn="l" rtl="0">
              <a:spcBef>
                <a:spcPts val="0"/>
              </a:spcBef>
              <a:buClr>
                <a:schemeClr val="dk1"/>
              </a:buClr>
              <a:buFont typeface="Arial"/>
              <a:buNone/>
              <a:defRPr sz="1800" b="0" i="0" u="none" strike="noStrike" cap="none">
                <a:solidFill>
                  <a:schemeClr val="dk1"/>
                </a:solidFill>
                <a:latin typeface="Arial"/>
                <a:ea typeface="Arial"/>
                <a:cs typeface="Arial"/>
                <a:sym typeface="Arial"/>
              </a:defRPr>
            </a:lvl8pPr>
            <a:lvl9pPr marL="3657600" marR="0" lvl="8" indent="0" algn="l" rtl="0">
              <a:spcBef>
                <a:spcPts val="0"/>
              </a:spcBef>
              <a:buClr>
                <a:schemeClr val="dk1"/>
              </a:buClr>
              <a:buFont typeface="Arial"/>
              <a:buNone/>
              <a:defRPr sz="1800" b="0" i="0" u="none" strike="noStrike" cap="none">
                <a:solidFill>
                  <a:schemeClr val="dk1"/>
                </a:solidFill>
                <a:latin typeface="Arial"/>
                <a:ea typeface="Arial"/>
                <a:cs typeface="Arial"/>
                <a:sym typeface="Arial"/>
              </a:defRPr>
            </a:lvl9pPr>
          </a:lstStyle>
          <a:p>
            <a:endParaRPr/>
          </a:p>
        </p:txBody>
      </p:sp>
      <p:sp>
        <p:nvSpPr>
          <p:cNvPr id="7" name="Shape 7"/>
          <p:cNvSpPr txBox="1">
            <a:spLocks noGrp="1"/>
          </p:cNvSpPr>
          <p:nvPr>
            <p:ph type="ftr" idx="11"/>
          </p:nvPr>
        </p:nvSpPr>
        <p:spPr>
          <a:xfrm>
            <a:off x="0" y="8685210"/>
            <a:ext cx="2971799" cy="4572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000000"/>
              </a:buClr>
              <a:buFont typeface="Calibri"/>
              <a:buNone/>
              <a:defRPr sz="1800" b="0" i="0" u="none" strike="noStrike" cap="none">
                <a:solidFill>
                  <a:srgbClr val="000000"/>
                </a:solidFill>
                <a:latin typeface="Calibri"/>
                <a:ea typeface="Calibri"/>
                <a:cs typeface="Calibri"/>
                <a:sym typeface="Calibri"/>
              </a:defRPr>
            </a:lvl1pPr>
            <a:lvl2pPr marL="457200" marR="0" lvl="1" indent="0" algn="l" rtl="0">
              <a:lnSpc>
                <a:spcPct val="100000"/>
              </a:lnSpc>
              <a:spcBef>
                <a:spcPts val="0"/>
              </a:spcBef>
              <a:spcAft>
                <a:spcPts val="0"/>
              </a:spcAft>
              <a:buClr>
                <a:srgbClr val="000000"/>
              </a:buClr>
              <a:buFont typeface="Calibri"/>
              <a:buNone/>
              <a:defRPr sz="1800" b="0" i="0" u="none" strike="noStrike" cap="none">
                <a:solidFill>
                  <a:srgbClr val="000000"/>
                </a:solidFill>
                <a:latin typeface="Calibri"/>
                <a:ea typeface="Calibri"/>
                <a:cs typeface="Calibri"/>
                <a:sym typeface="Calibri"/>
              </a:defRPr>
            </a:lvl2pPr>
            <a:lvl3pPr marL="914400" marR="0" lvl="2" indent="0" algn="l" rtl="0">
              <a:lnSpc>
                <a:spcPct val="100000"/>
              </a:lnSpc>
              <a:spcBef>
                <a:spcPts val="0"/>
              </a:spcBef>
              <a:spcAft>
                <a:spcPts val="0"/>
              </a:spcAft>
              <a:buClr>
                <a:srgbClr val="000000"/>
              </a:buClr>
              <a:buFont typeface="Calibri"/>
              <a:buNone/>
              <a:defRPr sz="1800" b="0" i="0" u="none" strike="noStrike" cap="none">
                <a:solidFill>
                  <a:srgbClr val="000000"/>
                </a:solidFill>
                <a:latin typeface="Calibri"/>
                <a:ea typeface="Calibri"/>
                <a:cs typeface="Calibri"/>
                <a:sym typeface="Calibri"/>
              </a:defRPr>
            </a:lvl3pPr>
            <a:lvl4pPr marL="1371600" marR="0" lvl="3" indent="0" algn="l" rtl="0">
              <a:lnSpc>
                <a:spcPct val="100000"/>
              </a:lnSpc>
              <a:spcBef>
                <a:spcPts val="0"/>
              </a:spcBef>
              <a:spcAft>
                <a:spcPts val="0"/>
              </a:spcAft>
              <a:buClr>
                <a:srgbClr val="000000"/>
              </a:buClr>
              <a:buFont typeface="Calibri"/>
              <a:buNone/>
              <a:defRPr sz="1800" b="0" i="0" u="none" strike="noStrike" cap="none">
                <a:solidFill>
                  <a:srgbClr val="000000"/>
                </a:solidFill>
                <a:latin typeface="Calibri"/>
                <a:ea typeface="Calibri"/>
                <a:cs typeface="Calibri"/>
                <a:sym typeface="Calibri"/>
              </a:defRPr>
            </a:lvl4pPr>
            <a:lvl5pPr marL="1828800" marR="0" lvl="4" indent="0" algn="l" rtl="0">
              <a:lnSpc>
                <a:spcPct val="100000"/>
              </a:lnSpc>
              <a:spcBef>
                <a:spcPts val="0"/>
              </a:spcBef>
              <a:spcAft>
                <a:spcPts val="0"/>
              </a:spcAft>
              <a:buClr>
                <a:srgbClr val="000000"/>
              </a:buClr>
              <a:buFont typeface="Calibri"/>
              <a:buNone/>
              <a:defRPr sz="1800" b="0" i="0" u="none" strike="noStrike" cap="none">
                <a:solidFill>
                  <a:srgbClr val="000000"/>
                </a:solidFill>
                <a:latin typeface="Calibri"/>
                <a:ea typeface="Calibri"/>
                <a:cs typeface="Calibri"/>
                <a:sym typeface="Calibri"/>
              </a:defRPr>
            </a:lvl5pPr>
            <a:lvl6pPr marL="2286000" marR="0" lvl="5" indent="0" algn="l" rtl="0">
              <a:lnSpc>
                <a:spcPct val="100000"/>
              </a:lnSpc>
              <a:spcBef>
                <a:spcPts val="0"/>
              </a:spcBef>
              <a:spcAft>
                <a:spcPts val="0"/>
              </a:spcAft>
              <a:buClr>
                <a:srgbClr val="000000"/>
              </a:buClr>
              <a:buFont typeface="Calibri"/>
              <a:buNone/>
              <a:defRPr sz="1800" b="0" i="0" u="none" strike="noStrike" cap="none">
                <a:solidFill>
                  <a:srgbClr val="000000"/>
                </a:solidFill>
                <a:latin typeface="Calibri"/>
                <a:ea typeface="Calibri"/>
                <a:cs typeface="Calibri"/>
                <a:sym typeface="Calibri"/>
              </a:defRPr>
            </a:lvl6pPr>
            <a:lvl7pPr marL="3200400" marR="0" lvl="6" indent="0" algn="l" rtl="0">
              <a:lnSpc>
                <a:spcPct val="100000"/>
              </a:lnSpc>
              <a:spcBef>
                <a:spcPts val="0"/>
              </a:spcBef>
              <a:spcAft>
                <a:spcPts val="0"/>
              </a:spcAft>
              <a:buClr>
                <a:srgbClr val="000000"/>
              </a:buClr>
              <a:buFont typeface="Calibri"/>
              <a:buNone/>
              <a:defRPr sz="1800" b="0" i="0" u="none" strike="noStrike" cap="none">
                <a:solidFill>
                  <a:srgbClr val="000000"/>
                </a:solidFill>
                <a:latin typeface="Calibri"/>
                <a:ea typeface="Calibri"/>
                <a:cs typeface="Calibri"/>
                <a:sym typeface="Calibri"/>
              </a:defRPr>
            </a:lvl7pPr>
            <a:lvl8pPr marL="4572000" marR="0" lvl="7" indent="0" algn="l" rtl="0">
              <a:lnSpc>
                <a:spcPct val="100000"/>
              </a:lnSpc>
              <a:spcBef>
                <a:spcPts val="0"/>
              </a:spcBef>
              <a:spcAft>
                <a:spcPts val="0"/>
              </a:spcAft>
              <a:buClr>
                <a:srgbClr val="000000"/>
              </a:buClr>
              <a:buFont typeface="Calibri"/>
              <a:buNone/>
              <a:defRPr sz="1800" b="0" i="0" u="none" strike="noStrike" cap="none">
                <a:solidFill>
                  <a:srgbClr val="000000"/>
                </a:solidFill>
                <a:latin typeface="Calibri"/>
                <a:ea typeface="Calibri"/>
                <a:cs typeface="Calibri"/>
                <a:sym typeface="Calibri"/>
              </a:defRPr>
            </a:lvl8pPr>
            <a:lvl9pPr marL="6400800" marR="0" lvl="8" indent="0" algn="l" rtl="0">
              <a:lnSpc>
                <a:spcPct val="100000"/>
              </a:lnSpc>
              <a:spcBef>
                <a:spcPts val="0"/>
              </a:spcBef>
              <a:spcAft>
                <a:spcPts val="0"/>
              </a:spcAft>
              <a:buClr>
                <a:srgbClr val="000000"/>
              </a:buClr>
              <a:buFont typeface="Calibri"/>
              <a:buNone/>
              <a:defRPr sz="1800" b="0" i="0" u="none" strike="noStrike" cap="none">
                <a:solidFill>
                  <a:srgbClr val="000000"/>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2" y="8685210"/>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a:t>
            </a:fld>
            <a:endParaRPr lang="en-US"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526580428"/>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edglossary.org/formative-assessment/"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97" name="Shape 9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Arial"/>
              <a:buNone/>
            </a:pPr>
            <a:r>
              <a:rPr lang="en-US" sz="900" b="1" i="0" u="none" strike="noStrike" cap="none" dirty="0">
                <a:solidFill>
                  <a:schemeClr val="dk1"/>
                </a:solidFill>
                <a:latin typeface="Arial"/>
                <a:ea typeface="Arial"/>
                <a:cs typeface="Arial"/>
                <a:sym typeface="Arial"/>
              </a:rPr>
              <a:t>This resource was designed to be facilitated with families to help them better understand the concept and practice of shared decision-making. Depending on the size of the group, your pacing, the need for language interpretation, and the amount of time you want to allow for activities with discussion, you will need approximately 45 minutes to facilitate the session.</a:t>
            </a:r>
          </a:p>
          <a:p>
            <a:pPr marL="0" marR="0" lvl="0" indent="0" algn="l" rtl="0">
              <a:spcBef>
                <a:spcPts val="0"/>
              </a:spcBef>
              <a:spcAft>
                <a:spcPts val="0"/>
              </a:spcAft>
              <a:buClr>
                <a:schemeClr val="dk1"/>
              </a:buClr>
              <a:buSzPct val="25000"/>
              <a:buFont typeface="Arial"/>
              <a:buNone/>
            </a:pPr>
            <a:endParaRPr sz="900" b="1" i="0" u="none" strike="noStrike" cap="none" dirty="0">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900" b="1" i="0" u="none" strike="noStrike" cap="none" dirty="0">
                <a:solidFill>
                  <a:schemeClr val="dk1"/>
                </a:solidFill>
                <a:latin typeface="Arial"/>
                <a:ea typeface="Arial"/>
                <a:cs typeface="Arial"/>
                <a:sym typeface="Arial"/>
              </a:rPr>
              <a:t>What to do:</a:t>
            </a:r>
          </a:p>
          <a:p>
            <a:pPr marL="0" marR="0" lvl="0" indent="0" algn="l" rtl="0">
              <a:spcBef>
                <a:spcPts val="0"/>
              </a:spcBef>
              <a:spcAft>
                <a:spcPts val="0"/>
              </a:spcAft>
              <a:buClr>
                <a:schemeClr val="dk1"/>
              </a:buClr>
              <a:buSzPct val="25000"/>
              <a:buFont typeface="Arial"/>
              <a:buNone/>
            </a:pPr>
            <a:endParaRPr lang="en-US" sz="900" b="0" i="0" u="none" strike="noStrike" cap="none" dirty="0">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900" b="0" i="0" u="none" strike="noStrike" cap="none" dirty="0">
                <a:solidFill>
                  <a:schemeClr val="dk1"/>
                </a:solidFill>
                <a:latin typeface="Arial"/>
                <a:ea typeface="Arial"/>
                <a:cs typeface="Arial"/>
                <a:sym typeface="Arial"/>
              </a:rPr>
              <a:t>Welcome. I’m pleased to see </a:t>
            </a:r>
            <a:r>
              <a:rPr lang="en-US" sz="900" b="0" i="0" u="none" strike="noStrike" cap="none" dirty="0">
                <a:solidFill>
                  <a:schemeClr val="tx1"/>
                </a:solidFill>
                <a:latin typeface="Arial"/>
                <a:ea typeface="Arial"/>
                <a:cs typeface="Arial"/>
                <a:sym typeface="Arial"/>
              </a:rPr>
              <a:t>so</a:t>
            </a:r>
            <a:r>
              <a:rPr lang="en-US" sz="900" b="0" i="0" u="none" strike="noStrike" cap="none" dirty="0">
                <a:solidFill>
                  <a:srgbClr val="FF0000"/>
                </a:solidFill>
                <a:latin typeface="Arial"/>
                <a:ea typeface="Arial"/>
                <a:cs typeface="Arial"/>
                <a:sym typeface="Arial"/>
              </a:rPr>
              <a:t> </a:t>
            </a:r>
            <a:r>
              <a:rPr lang="en-US" sz="900" b="0" i="0" u="none" strike="noStrike" cap="none" dirty="0">
                <a:solidFill>
                  <a:schemeClr val="dk1"/>
                </a:solidFill>
                <a:latin typeface="Arial"/>
                <a:ea typeface="Arial"/>
                <a:cs typeface="Arial"/>
                <a:sym typeface="Arial"/>
              </a:rPr>
              <a:t>many of you and excited that we’ll be thinking about how we can work together to make the important decisions that impact your children’s development and learning. This session is about shared decision-making, and we will learn about this process over the next 90 minutes.</a:t>
            </a:r>
          </a:p>
          <a:p>
            <a:pPr marL="0" marR="0" lvl="0" indent="0" algn="l" rtl="0">
              <a:spcBef>
                <a:spcPts val="0"/>
              </a:spcBef>
              <a:spcAft>
                <a:spcPts val="0"/>
              </a:spcAft>
              <a:buClr>
                <a:schemeClr val="dk1"/>
              </a:buClr>
              <a:buSzPct val="25000"/>
              <a:buFont typeface="Arial"/>
              <a:buNone/>
            </a:pPr>
            <a:endParaRPr sz="900" b="0" i="0" u="none" strike="noStrike" cap="none" dirty="0">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endParaRPr sz="900" b="0" i="0" u="none" strike="noStrike" cap="none" dirty="0">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endParaRPr sz="900" b="0" i="0" u="none" strike="noStrike" cap="none" dirty="0">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endParaRPr sz="900" b="0" i="0" u="none" strike="noStrike" cap="none" dirty="0">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endParaRPr sz="900" b="0" i="0" u="none" strike="noStrike" cap="none" dirty="0">
              <a:solidFill>
                <a:schemeClr val="dk1"/>
              </a:solidFill>
              <a:latin typeface="Arial"/>
              <a:ea typeface="Arial"/>
              <a:cs typeface="Arial"/>
              <a:sym typeface="Arial"/>
            </a:endParaRPr>
          </a:p>
          <a:p>
            <a:pPr marL="0" marR="0" lvl="0" indent="0" algn="l" rtl="0">
              <a:spcBef>
                <a:spcPts val="0"/>
              </a:spcBef>
              <a:buClr>
                <a:schemeClr val="dk1"/>
              </a:buClr>
              <a:buSzPct val="25000"/>
              <a:buFont typeface="Arial"/>
              <a:buNone/>
            </a:pPr>
            <a:endParaRPr sz="900" b="0" i="0" u="none" strike="noStrike" cap="none" dirty="0">
              <a:solidFill>
                <a:schemeClr val="dk1"/>
              </a:solidFill>
              <a:latin typeface="Arial"/>
              <a:ea typeface="Arial"/>
              <a:cs typeface="Arial"/>
              <a:sym typeface="Arial"/>
            </a:endParaRPr>
          </a:p>
        </p:txBody>
      </p:sp>
      <p:sp>
        <p:nvSpPr>
          <p:cNvPr id="98" name="Shape 98"/>
          <p:cNvSpPr txBox="1"/>
          <p:nvPr/>
        </p:nvSpPr>
        <p:spPr>
          <a:xfrm>
            <a:off x="3884612" y="8685210"/>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a:t>
            </a:fld>
            <a:endParaRPr lang="en-US"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42604894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Shape 1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61" name="Shape 1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Arial"/>
              <a:buNone/>
            </a:pPr>
            <a:r>
              <a:rPr lang="en-US" sz="900" b="1" i="0" u="none" strike="noStrike" cap="none" dirty="0">
                <a:solidFill>
                  <a:schemeClr val="dk1"/>
                </a:solidFill>
                <a:latin typeface="Arial"/>
                <a:ea typeface="Arial"/>
                <a:cs typeface="Arial"/>
                <a:sym typeface="Arial"/>
              </a:rPr>
              <a:t>What to do:</a:t>
            </a:r>
            <a:endParaRPr lang="en-US" sz="900" b="0" i="0" u="none" strike="noStrike" cap="none" dirty="0">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900" b="0" i="0" u="none" strike="noStrike" cap="none" dirty="0">
                <a:solidFill>
                  <a:schemeClr val="dk1"/>
                </a:solidFill>
                <a:latin typeface="Arial"/>
                <a:ea typeface="Arial"/>
                <a:cs typeface="Arial"/>
                <a:sym typeface="Arial"/>
              </a:rPr>
              <a:t>Anything else you think may be important in the shared decision-making process with teachers?</a:t>
            </a:r>
          </a:p>
          <a:p>
            <a:pPr marL="0" marR="0" lvl="0" indent="0" algn="l" rtl="0">
              <a:spcBef>
                <a:spcPts val="0"/>
              </a:spcBef>
              <a:spcAft>
                <a:spcPts val="0"/>
              </a:spcAft>
              <a:buClr>
                <a:schemeClr val="dk1"/>
              </a:buClr>
              <a:buSzPct val="25000"/>
              <a:buFont typeface="Arial"/>
              <a:buNone/>
            </a:pPr>
            <a:endParaRPr sz="900" b="0" i="0" u="none" strike="noStrike" cap="none" dirty="0">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900" b="0" i="0" u="none" strike="noStrike" cap="none" dirty="0">
                <a:solidFill>
                  <a:schemeClr val="dk1"/>
                </a:solidFill>
                <a:latin typeface="Arial"/>
                <a:ea typeface="Arial"/>
                <a:cs typeface="Arial"/>
                <a:sym typeface="Arial"/>
              </a:rPr>
              <a:t>Read the slide</a:t>
            </a:r>
          </a:p>
          <a:p>
            <a:pPr marL="0" marR="0" lvl="0" indent="0" algn="l" rtl="0">
              <a:spcBef>
                <a:spcPts val="0"/>
              </a:spcBef>
              <a:spcAft>
                <a:spcPts val="0"/>
              </a:spcAft>
              <a:buClr>
                <a:schemeClr val="dk1"/>
              </a:buClr>
              <a:buSzPct val="25000"/>
              <a:buFont typeface="Arial"/>
              <a:buNone/>
            </a:pPr>
            <a:endParaRPr lang="en-US" sz="900" b="0" i="0" u="none" strike="noStrike" cap="none" dirty="0">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900" b="0" i="0" u="none" strike="noStrike" cap="none" dirty="0">
                <a:solidFill>
                  <a:schemeClr val="dk1"/>
                </a:solidFill>
                <a:latin typeface="Arial"/>
                <a:ea typeface="Arial"/>
                <a:cs typeface="Arial"/>
                <a:sym typeface="Arial"/>
              </a:rPr>
              <a:t>What might be some strengths that you or other families bring to the decision-making process on behalf of your child’s learning?</a:t>
            </a:r>
          </a:p>
          <a:p>
            <a:pPr marL="0" marR="0" lvl="0" indent="0" algn="l" rtl="0">
              <a:spcBef>
                <a:spcPts val="0"/>
              </a:spcBef>
              <a:spcAft>
                <a:spcPts val="0"/>
              </a:spcAft>
              <a:buClr>
                <a:schemeClr val="dk1"/>
              </a:buClr>
              <a:buSzPct val="25000"/>
              <a:buFont typeface="Arial"/>
              <a:buNone/>
            </a:pPr>
            <a:r>
              <a:rPr lang="en-US" sz="900" b="0" i="0" u="none" strike="noStrike" cap="none" dirty="0">
                <a:solidFill>
                  <a:schemeClr val="dk1"/>
                </a:solidFill>
                <a:latin typeface="Arial"/>
                <a:ea typeface="Arial"/>
                <a:cs typeface="Arial"/>
                <a:sym typeface="Arial"/>
              </a:rPr>
              <a:t>(Examples: good listeners, have extensive knowledge of the child’s role within the family; or have deep understanding of the cultural expectations for the child.)</a:t>
            </a:r>
          </a:p>
          <a:p>
            <a:pPr marL="0" marR="0" lvl="0" indent="0" algn="l" rtl="0">
              <a:spcBef>
                <a:spcPts val="0"/>
              </a:spcBef>
              <a:spcAft>
                <a:spcPts val="0"/>
              </a:spcAft>
              <a:buClr>
                <a:schemeClr val="dk1"/>
              </a:buClr>
              <a:buSzPct val="25000"/>
              <a:buFont typeface="Arial"/>
              <a:buNone/>
            </a:pPr>
            <a:endParaRPr sz="900" b="0" i="0" u="none" strike="noStrike" cap="none" dirty="0">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900" b="0" i="0" u="none" strike="noStrike" cap="none" dirty="0">
                <a:solidFill>
                  <a:schemeClr val="dk1"/>
                </a:solidFill>
                <a:latin typeface="Arial"/>
                <a:ea typeface="Arial"/>
                <a:cs typeface="Arial"/>
                <a:sym typeface="Arial"/>
              </a:rPr>
              <a:t>What challenges might you or other families face while participating in the process? (Examples:  work schedule and responsibilities, language differences, transportation needs, conflicting schedules with older and younger siblings.)</a:t>
            </a:r>
          </a:p>
          <a:p>
            <a:pPr marL="0" marR="0" lvl="0" indent="0" algn="l" rtl="0">
              <a:spcBef>
                <a:spcPts val="0"/>
              </a:spcBef>
              <a:spcAft>
                <a:spcPts val="0"/>
              </a:spcAft>
              <a:buClr>
                <a:schemeClr val="dk1"/>
              </a:buClr>
              <a:buSzPct val="25000"/>
              <a:buFont typeface="Arial"/>
              <a:buNone/>
            </a:pPr>
            <a:endParaRPr sz="900" b="0" i="0" u="none" strike="noStrike" cap="none" dirty="0">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900" b="0" i="0" u="none" strike="noStrike" cap="none" dirty="0">
                <a:solidFill>
                  <a:schemeClr val="dk1"/>
                </a:solidFill>
                <a:latin typeface="Arial"/>
                <a:ea typeface="Arial"/>
                <a:cs typeface="Arial"/>
                <a:sym typeface="Arial"/>
              </a:rPr>
              <a:t>What needs to be in place to support you or other families in shared decision-making with the school?</a:t>
            </a:r>
            <a:r>
              <a:rPr lang="en-US" sz="1800" b="0" i="0" u="none" strike="noStrike" cap="none" dirty="0">
                <a:solidFill>
                  <a:schemeClr val="dk1"/>
                </a:solidFill>
                <a:latin typeface="Arial"/>
                <a:ea typeface="Arial"/>
                <a:cs typeface="Arial"/>
                <a:sym typeface="Arial"/>
              </a:rPr>
              <a:t> </a:t>
            </a:r>
            <a:r>
              <a:rPr lang="en-US" sz="900" b="0" i="0" u="none" strike="noStrike" cap="none" dirty="0">
                <a:solidFill>
                  <a:schemeClr val="dk1"/>
                </a:solidFill>
                <a:latin typeface="Arial"/>
                <a:ea typeface="Arial"/>
                <a:cs typeface="Arial"/>
                <a:sym typeface="Arial"/>
              </a:rPr>
              <a:t>(Examples: child care offered at meetings, evening meetings with teachers, ride-share, interpreters) </a:t>
            </a:r>
          </a:p>
          <a:p>
            <a:pPr marL="0" marR="0" lvl="0" indent="0" algn="l" rtl="0">
              <a:spcBef>
                <a:spcPts val="0"/>
              </a:spcBef>
              <a:spcAft>
                <a:spcPts val="0"/>
              </a:spcAft>
              <a:buClr>
                <a:schemeClr val="dk1"/>
              </a:buClr>
              <a:buSzPct val="25000"/>
              <a:buFont typeface="Arial"/>
              <a:buNone/>
            </a:pPr>
            <a:endParaRPr sz="900" b="0" i="0" u="none" strike="noStrike" cap="none" dirty="0">
              <a:solidFill>
                <a:schemeClr val="dk1"/>
              </a:solidFill>
              <a:latin typeface="Arial"/>
              <a:ea typeface="Arial"/>
              <a:cs typeface="Arial"/>
              <a:sym typeface="Arial"/>
            </a:endParaRPr>
          </a:p>
          <a:p>
            <a:pPr marL="0" marR="0" lvl="0" indent="0" algn="l" rtl="0">
              <a:spcBef>
                <a:spcPts val="0"/>
              </a:spcBef>
              <a:buClr>
                <a:schemeClr val="dk1"/>
              </a:buClr>
              <a:buSzPct val="25000"/>
              <a:buFont typeface="Arial"/>
              <a:buNone/>
            </a:pPr>
            <a:endParaRPr sz="900" b="0" i="0" u="none" strike="noStrike" cap="none" dirty="0">
              <a:solidFill>
                <a:schemeClr val="dk1"/>
              </a:solidFill>
              <a:latin typeface="Arial"/>
              <a:ea typeface="Arial"/>
              <a:cs typeface="Arial"/>
              <a:sym typeface="Arial"/>
            </a:endParaRPr>
          </a:p>
        </p:txBody>
      </p:sp>
      <p:sp>
        <p:nvSpPr>
          <p:cNvPr id="162" name="Shape 162"/>
          <p:cNvSpPr txBox="1"/>
          <p:nvPr/>
        </p:nvSpPr>
        <p:spPr>
          <a:xfrm>
            <a:off x="3884612" y="8685210"/>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11</a:t>
            </a:fld>
            <a:endParaRPr lang="en-US"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5260082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Shape 16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68" name="Shape 16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Arial"/>
              <a:buNone/>
            </a:pPr>
            <a:r>
              <a:rPr lang="en-US" sz="900" b="1" i="0" u="none" strike="noStrike" cap="none" dirty="0">
                <a:solidFill>
                  <a:schemeClr val="dk1"/>
                </a:solidFill>
                <a:latin typeface="Arial"/>
                <a:ea typeface="Arial"/>
                <a:cs typeface="Arial"/>
                <a:sym typeface="Arial"/>
              </a:rPr>
              <a:t>What to do:</a:t>
            </a:r>
          </a:p>
          <a:p>
            <a:pPr marL="0" marR="0" lvl="0" indent="0" algn="l" rtl="0">
              <a:spcBef>
                <a:spcPts val="0"/>
              </a:spcBef>
              <a:spcAft>
                <a:spcPts val="0"/>
              </a:spcAft>
              <a:buClr>
                <a:schemeClr val="dk1"/>
              </a:buClr>
              <a:buSzPct val="25000"/>
              <a:buFont typeface="Arial"/>
              <a:buNone/>
            </a:pPr>
            <a:endParaRPr lang="en-US" sz="900" b="0" i="0" u="none" strike="noStrike" cap="none" dirty="0">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900" b="0" i="0" u="none" strike="noStrike" cap="none" dirty="0">
                <a:solidFill>
                  <a:schemeClr val="dk1"/>
                </a:solidFill>
                <a:latin typeface="Arial"/>
                <a:ea typeface="Arial"/>
                <a:cs typeface="Arial"/>
                <a:sym typeface="Arial"/>
              </a:rPr>
              <a:t>There are 3 essential elements to consider in order for you to engage meaningfully in the shared decision-making process with your child’s teacher or other support staff:</a:t>
            </a:r>
          </a:p>
          <a:p>
            <a:pPr marL="0" marR="0" lvl="0" indent="0" algn="l" rtl="0">
              <a:spcBef>
                <a:spcPts val="0"/>
              </a:spcBef>
              <a:spcAft>
                <a:spcPts val="0"/>
              </a:spcAft>
              <a:buClr>
                <a:schemeClr val="dk1"/>
              </a:buClr>
              <a:buSzPct val="25000"/>
              <a:buFont typeface="Arial"/>
              <a:buNone/>
            </a:pPr>
            <a:endParaRPr sz="900" b="0" i="0" u="none" strike="noStrike" cap="none" dirty="0">
              <a:solidFill>
                <a:schemeClr val="dk1"/>
              </a:solidFill>
              <a:latin typeface="Arial"/>
              <a:ea typeface="Arial"/>
              <a:cs typeface="Arial"/>
              <a:sym typeface="Arial"/>
            </a:endParaRPr>
          </a:p>
          <a:p>
            <a:pPr marL="0" marR="0" lvl="0" indent="0" algn="l" rtl="0">
              <a:spcBef>
                <a:spcPts val="0"/>
              </a:spcBef>
              <a:spcAft>
                <a:spcPts val="0"/>
              </a:spcAft>
              <a:buClr>
                <a:schemeClr val="dk1"/>
              </a:buClr>
              <a:buSzPct val="100000"/>
              <a:buFont typeface="Arial"/>
              <a:buAutoNum type="arabicParenR"/>
            </a:pPr>
            <a:r>
              <a:rPr lang="en-US" sz="900" b="0" i="0" u="none" strike="noStrike" cap="none" dirty="0">
                <a:solidFill>
                  <a:schemeClr val="dk1"/>
                </a:solidFill>
                <a:latin typeface="Arial"/>
                <a:ea typeface="Arial"/>
                <a:cs typeface="Arial"/>
                <a:sym typeface="Arial"/>
              </a:rPr>
              <a:t> You have access to your child’s individual learning and development information. </a:t>
            </a:r>
          </a:p>
          <a:p>
            <a:pPr marL="0" marR="0" lvl="0" indent="0" algn="l" rtl="0">
              <a:spcBef>
                <a:spcPts val="0"/>
              </a:spcBef>
              <a:spcAft>
                <a:spcPts val="0"/>
              </a:spcAft>
              <a:buClr>
                <a:schemeClr val="dk1"/>
              </a:buClr>
              <a:buSzPct val="100000"/>
              <a:buFont typeface="Arial"/>
              <a:buAutoNum type="arabicParenR"/>
            </a:pPr>
            <a:r>
              <a:rPr lang="en-US" sz="900" b="0" i="0" u="none" strike="noStrike" cap="none" dirty="0">
                <a:solidFill>
                  <a:schemeClr val="dk1"/>
                </a:solidFill>
                <a:latin typeface="Arial"/>
                <a:ea typeface="Arial"/>
                <a:cs typeface="Arial"/>
                <a:sym typeface="Arial"/>
              </a:rPr>
              <a:t> Information that is shared by teachers is understandable and meaningful to you.</a:t>
            </a:r>
          </a:p>
          <a:p>
            <a:pPr marL="0" marR="0" lvl="0" indent="0" algn="l" rtl="0">
              <a:spcBef>
                <a:spcPts val="0"/>
              </a:spcBef>
              <a:spcAft>
                <a:spcPts val="0"/>
              </a:spcAft>
              <a:buClr>
                <a:schemeClr val="dk1"/>
              </a:buClr>
              <a:buSzPct val="25000"/>
              <a:buFont typeface="Arial"/>
              <a:buNone/>
            </a:pPr>
            <a:r>
              <a:rPr lang="en-US" sz="900" b="0" i="0" u="none" strike="noStrike" cap="none" dirty="0">
                <a:solidFill>
                  <a:schemeClr val="dk1"/>
                </a:solidFill>
                <a:latin typeface="Arial"/>
                <a:ea typeface="Arial"/>
                <a:cs typeface="Arial"/>
                <a:sym typeface="Arial"/>
              </a:rPr>
              <a:t>3) You put the information you receive and share into action</a:t>
            </a:r>
          </a:p>
          <a:p>
            <a:pPr marL="0" marR="0" lvl="0" indent="0" algn="l" rtl="0">
              <a:spcBef>
                <a:spcPts val="0"/>
              </a:spcBef>
              <a:spcAft>
                <a:spcPts val="0"/>
              </a:spcAft>
              <a:buClr>
                <a:schemeClr val="dk1"/>
              </a:buClr>
              <a:buSzPct val="25000"/>
              <a:buFont typeface="Arial"/>
              <a:buNone/>
            </a:pPr>
            <a:endParaRPr sz="900" b="0" i="0" u="none" strike="noStrike" cap="none" dirty="0">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900" b="0" i="0" u="none" strike="noStrike" cap="none" dirty="0">
                <a:solidFill>
                  <a:schemeClr val="dk1"/>
                </a:solidFill>
                <a:latin typeface="Arial"/>
                <a:ea typeface="Arial"/>
                <a:cs typeface="Arial"/>
                <a:sym typeface="Arial"/>
              </a:rPr>
              <a:t>Let’s discuss each of them in turn.</a:t>
            </a:r>
          </a:p>
          <a:p>
            <a:pPr marL="0" marR="0" lvl="0" indent="0" algn="l" rtl="0">
              <a:spcBef>
                <a:spcPts val="0"/>
              </a:spcBef>
              <a:spcAft>
                <a:spcPts val="0"/>
              </a:spcAft>
              <a:buClr>
                <a:schemeClr val="dk1"/>
              </a:buClr>
              <a:buSzPct val="25000"/>
              <a:buFont typeface="Arial"/>
              <a:buNone/>
            </a:pPr>
            <a:endParaRPr sz="900" b="0" i="0" u="none" strike="noStrike" cap="none" dirty="0">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endParaRPr sz="900" b="0" i="0" u="none" strike="noStrike" cap="none" dirty="0">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endParaRPr sz="900" b="0" i="0" u="none" strike="noStrike" cap="none" dirty="0">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900" b="0" i="0" u="none" strike="noStrike" cap="none" dirty="0">
                <a:solidFill>
                  <a:schemeClr val="dk1"/>
                </a:solidFill>
                <a:latin typeface="Arial"/>
                <a:ea typeface="Arial"/>
                <a:cs typeface="Arial"/>
                <a:sym typeface="Arial"/>
              </a:rPr>
              <a:t>Source: OHS National Center on Parent, Family and Community Engagement. (2011). Family Engagement and Ongoing</a:t>
            </a:r>
          </a:p>
          <a:p>
            <a:pPr marL="0" marR="0" lvl="0" indent="0" algn="l" rtl="0">
              <a:spcBef>
                <a:spcPts val="0"/>
              </a:spcBef>
              <a:spcAft>
                <a:spcPts val="0"/>
              </a:spcAft>
              <a:buClr>
                <a:schemeClr val="dk1"/>
              </a:buClr>
              <a:buSzPct val="25000"/>
              <a:buFont typeface="Arial"/>
              <a:buNone/>
            </a:pPr>
            <a:r>
              <a:rPr lang="en-US" sz="900" b="0" i="0" u="none" strike="noStrike" cap="none" dirty="0">
                <a:solidFill>
                  <a:schemeClr val="dk1"/>
                </a:solidFill>
                <a:latin typeface="Arial"/>
                <a:ea typeface="Arial"/>
                <a:cs typeface="Arial"/>
                <a:sym typeface="Arial"/>
              </a:rPr>
              <a:t>Child Assessment series. Retrieved from the Office of Head Start Early Childhood Learning Knowledge Center. </a:t>
            </a:r>
          </a:p>
          <a:p>
            <a:pPr marL="0" marR="0" lvl="0" indent="0" algn="l" rtl="0">
              <a:spcBef>
                <a:spcPts val="0"/>
              </a:spcBef>
              <a:buClr>
                <a:schemeClr val="dk1"/>
              </a:buClr>
              <a:buSzPct val="25000"/>
              <a:buFont typeface="Arial"/>
              <a:buNone/>
            </a:pPr>
            <a:endParaRPr sz="900" b="0" i="0" u="none" strike="noStrike" cap="none" dirty="0">
              <a:solidFill>
                <a:schemeClr val="dk1"/>
              </a:solidFill>
              <a:latin typeface="Arial"/>
              <a:ea typeface="Arial"/>
              <a:cs typeface="Arial"/>
              <a:sym typeface="Arial"/>
            </a:endParaRPr>
          </a:p>
        </p:txBody>
      </p:sp>
      <p:sp>
        <p:nvSpPr>
          <p:cNvPr id="169" name="Shape 169"/>
          <p:cNvSpPr txBox="1"/>
          <p:nvPr/>
        </p:nvSpPr>
        <p:spPr>
          <a:xfrm>
            <a:off x="3884612" y="8685210"/>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12</a:t>
            </a:fld>
            <a:endParaRPr lang="en-US"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9563830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Shape 17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r>
              <a:rPr lang="en-US" sz="1200" dirty="0"/>
              <a:t>What to do:</a:t>
            </a:r>
            <a:br>
              <a:rPr lang="en-US" sz="1200" dirty="0"/>
            </a:br>
            <a:r>
              <a:rPr lang="en-US" sz="1200" dirty="0"/>
              <a:t>Read the slide</a:t>
            </a:r>
            <a:br>
              <a:rPr lang="en-US" sz="1200" dirty="0"/>
            </a:br>
            <a:br>
              <a:rPr lang="en-US" sz="1200" dirty="0"/>
            </a:br>
            <a:r>
              <a:rPr lang="en-US" sz="1200" dirty="0"/>
              <a:t>This means that both families and staff have important information to share about a child’s development. Parent observations inform teaching at various points in the assessment cycle, while teacher-conducted assessments provide parents a comprehensive picture of their child’s progress at school. </a:t>
            </a:r>
            <a:br>
              <a:rPr lang="en-US" sz="1200" dirty="0"/>
            </a:br>
            <a:br>
              <a:rPr lang="en-US" sz="1200" dirty="0"/>
            </a:br>
            <a:br>
              <a:rPr lang="en-US" sz="1200" dirty="0"/>
            </a:br>
            <a:r>
              <a:rPr lang="en-US" sz="1200" dirty="0"/>
              <a:t>Source: OHS National Center on Parent, Family and Community Engagement. (2011). Family Engagement and Ongoing</a:t>
            </a:r>
            <a:br>
              <a:rPr lang="en-US" sz="1200" dirty="0"/>
            </a:br>
            <a:r>
              <a:rPr lang="en-US" sz="1200" dirty="0"/>
              <a:t>Child Assessment series. Retrieved from the Office of Head Start Early Childhood Learning Knowledge Center. </a:t>
            </a:r>
            <a:br>
              <a:rPr lang="en-US" sz="1200" dirty="0"/>
            </a:br>
            <a:r>
              <a:rPr lang="en-US" sz="1200" dirty="0"/>
              <a:t>Image: Latimes.com</a:t>
            </a:r>
            <a:br>
              <a:rPr lang="en-US" sz="1200" dirty="0"/>
            </a:br>
            <a:br>
              <a:rPr lang="en-US" sz="1200" dirty="0"/>
            </a:br>
            <a:endParaRPr lang="en-US" sz="1200" dirty="0"/>
          </a:p>
        </p:txBody>
      </p:sp>
      <p:sp>
        <p:nvSpPr>
          <p:cNvPr id="176" name="Shape 17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a:headEnd type="none" w="med" len="med"/>
            <a:tailEnd type="none" w="med" len="med"/>
          </a:ln>
        </p:spPr>
      </p:sp>
    </p:spTree>
    <p:extLst>
      <p:ext uri="{BB962C8B-B14F-4D97-AF65-F5344CB8AC3E}">
        <p14:creationId xmlns:p14="http://schemas.microsoft.com/office/powerpoint/2010/main" val="14622194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Shape 1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82" name="Shape 18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Arial"/>
              <a:buNone/>
            </a:pPr>
            <a:r>
              <a:rPr lang="en-US" sz="900" b="1" i="0" u="none" strike="noStrike" cap="none" dirty="0">
                <a:solidFill>
                  <a:schemeClr val="dk1"/>
                </a:solidFill>
                <a:latin typeface="Arial"/>
                <a:ea typeface="Arial"/>
                <a:cs typeface="Arial"/>
                <a:sym typeface="Arial"/>
              </a:rPr>
              <a:t>What to do:</a:t>
            </a:r>
          </a:p>
          <a:p>
            <a:pPr marL="0" marR="0" lvl="0" indent="0" algn="l" rtl="0">
              <a:spcBef>
                <a:spcPts val="0"/>
              </a:spcBef>
              <a:spcAft>
                <a:spcPts val="0"/>
              </a:spcAft>
              <a:buClr>
                <a:schemeClr val="dk1"/>
              </a:buClr>
              <a:buSzPct val="25000"/>
              <a:buFont typeface="Arial"/>
              <a:buNone/>
            </a:pPr>
            <a:r>
              <a:rPr lang="en-US" sz="900" b="0" i="0" u="none" strike="noStrike" cap="none" dirty="0">
                <a:solidFill>
                  <a:schemeClr val="dk1"/>
                </a:solidFill>
                <a:latin typeface="Arial"/>
                <a:ea typeface="Arial"/>
                <a:cs typeface="Arial"/>
                <a:sym typeface="Arial"/>
              </a:rPr>
              <a:t>Read the slide or have 3 participants read each bullet in turn</a:t>
            </a:r>
          </a:p>
          <a:p>
            <a:pPr marL="0" marR="0" lvl="0" indent="0" algn="l" rtl="0">
              <a:spcBef>
                <a:spcPts val="0"/>
              </a:spcBef>
              <a:spcAft>
                <a:spcPts val="0"/>
              </a:spcAft>
              <a:buClr>
                <a:schemeClr val="dk1"/>
              </a:buClr>
              <a:buSzPct val="25000"/>
              <a:buFont typeface="Arial"/>
              <a:buNone/>
            </a:pPr>
            <a:endParaRPr lang="en-US" sz="900" b="0" i="0" u="none" strike="noStrike" cap="none" dirty="0">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900" b="0" i="0" u="none" strike="noStrike" cap="none" dirty="0">
                <a:solidFill>
                  <a:schemeClr val="dk1"/>
                </a:solidFill>
                <a:latin typeface="Arial"/>
                <a:ea typeface="Arial"/>
                <a:cs typeface="Arial"/>
                <a:sym typeface="Arial"/>
              </a:rPr>
              <a:t>Which of these strategies do you currently use with teachers?</a:t>
            </a:r>
          </a:p>
          <a:p>
            <a:pPr marL="0" marR="0" lvl="0" indent="0" algn="l" rtl="0">
              <a:spcBef>
                <a:spcPts val="0"/>
              </a:spcBef>
              <a:spcAft>
                <a:spcPts val="0"/>
              </a:spcAft>
              <a:buClr>
                <a:schemeClr val="dk1"/>
              </a:buClr>
              <a:buSzPct val="25000"/>
              <a:buFont typeface="Arial"/>
              <a:buNone/>
            </a:pPr>
            <a:endParaRPr sz="900" b="0" i="0" u="none" strike="noStrike" cap="none" dirty="0">
              <a:solidFill>
                <a:schemeClr val="dk1"/>
              </a:solidFill>
              <a:latin typeface="Arial"/>
              <a:ea typeface="Arial"/>
              <a:cs typeface="Arial"/>
              <a:sym typeface="Arial"/>
            </a:endParaRPr>
          </a:p>
          <a:p>
            <a:pPr marL="0" marR="0" lvl="0" indent="0" algn="l" rtl="0">
              <a:spcBef>
                <a:spcPts val="0"/>
              </a:spcBef>
              <a:buClr>
                <a:schemeClr val="dk1"/>
              </a:buClr>
              <a:buSzPct val="25000"/>
              <a:buFont typeface="Arial"/>
              <a:buNone/>
            </a:pPr>
            <a:r>
              <a:rPr lang="en-US" sz="900" b="0" i="0" u="none" strike="noStrike" cap="none" dirty="0">
                <a:solidFill>
                  <a:schemeClr val="dk1"/>
                </a:solidFill>
                <a:latin typeface="Arial"/>
                <a:ea typeface="Arial"/>
                <a:cs typeface="Arial"/>
                <a:sym typeface="Arial"/>
              </a:rPr>
              <a:t>What could you add to your list of information sharing strategies? What has been a struggle?</a:t>
            </a:r>
          </a:p>
        </p:txBody>
      </p:sp>
      <p:sp>
        <p:nvSpPr>
          <p:cNvPr id="183" name="Shape 183"/>
          <p:cNvSpPr txBox="1"/>
          <p:nvPr/>
        </p:nvSpPr>
        <p:spPr>
          <a:xfrm>
            <a:off x="3884612" y="8685210"/>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14</a:t>
            </a:fld>
            <a:endParaRPr lang="en-US"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0593108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Shape 18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89" name="Shape 18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Arial"/>
              <a:buNone/>
            </a:pPr>
            <a:r>
              <a:rPr lang="en-US" sz="900" b="1" i="0" u="none" strike="noStrike" cap="none" dirty="0">
                <a:solidFill>
                  <a:schemeClr val="dk1"/>
                </a:solidFill>
                <a:latin typeface="Arial"/>
                <a:ea typeface="Arial"/>
                <a:cs typeface="Arial"/>
                <a:sym typeface="Arial"/>
              </a:rPr>
              <a:t>What to do:</a:t>
            </a:r>
          </a:p>
          <a:p>
            <a:pPr marL="0" marR="0" lvl="0" indent="0" algn="l" rtl="0">
              <a:spcBef>
                <a:spcPts val="0"/>
              </a:spcBef>
              <a:spcAft>
                <a:spcPts val="0"/>
              </a:spcAft>
              <a:buClr>
                <a:schemeClr val="dk1"/>
              </a:buClr>
              <a:buSzPct val="25000"/>
              <a:buFont typeface="Arial"/>
              <a:buNone/>
            </a:pPr>
            <a:r>
              <a:rPr lang="en-US" sz="900" b="0" i="0" u="none" strike="noStrike" cap="none" dirty="0">
                <a:solidFill>
                  <a:schemeClr val="dk1"/>
                </a:solidFill>
                <a:latin typeface="Arial"/>
                <a:ea typeface="Arial"/>
                <a:cs typeface="Arial"/>
                <a:sym typeface="Arial"/>
              </a:rPr>
              <a:t>Read the slide</a:t>
            </a:r>
          </a:p>
          <a:p>
            <a:pPr marL="0" marR="0" lvl="0" indent="0" algn="l" rtl="0">
              <a:spcBef>
                <a:spcPts val="0"/>
              </a:spcBef>
              <a:spcAft>
                <a:spcPts val="0"/>
              </a:spcAft>
              <a:buClr>
                <a:schemeClr val="dk1"/>
              </a:buClr>
              <a:buSzPct val="25000"/>
              <a:buFont typeface="Arial"/>
              <a:buNone/>
            </a:pPr>
            <a:endParaRPr lang="en-US" sz="900" b="0" i="0" u="none" strike="noStrike" cap="none" dirty="0">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900" b="0" i="0" u="none" strike="noStrike" cap="none" dirty="0">
                <a:solidFill>
                  <a:schemeClr val="dk1"/>
                </a:solidFill>
                <a:latin typeface="Arial"/>
                <a:ea typeface="Arial"/>
                <a:cs typeface="Arial"/>
                <a:sym typeface="Arial"/>
              </a:rPr>
              <a:t>This means that child assessment information must be made clear and meaningful to families. Teachers need to help you understand what their assessment information means about your child’s learning and development. Families need to help teachers understand their assessment information in light of their observations of their child at home and in other settings. </a:t>
            </a:r>
          </a:p>
          <a:p>
            <a:pPr marL="0" marR="0" lvl="0" indent="0" algn="l" rtl="0">
              <a:spcBef>
                <a:spcPts val="0"/>
              </a:spcBef>
              <a:spcAft>
                <a:spcPts val="0"/>
              </a:spcAft>
              <a:buClr>
                <a:schemeClr val="dk1"/>
              </a:buClr>
              <a:buSzPct val="25000"/>
              <a:buFont typeface="Arial"/>
              <a:buNone/>
            </a:pPr>
            <a:endParaRPr sz="900" b="0" i="0" u="sng" strike="noStrike" cap="none" dirty="0">
              <a:solidFill>
                <a:schemeClr val="dk1"/>
              </a:solidFill>
              <a:latin typeface="Arial"/>
              <a:ea typeface="Arial"/>
              <a:cs typeface="Arial"/>
              <a:sym typeface="Arial"/>
            </a:endParaRPr>
          </a:p>
          <a:p>
            <a:pPr marL="0" marR="0" lvl="0" indent="0" algn="l" rtl="0">
              <a:spcBef>
                <a:spcPts val="0"/>
              </a:spcBef>
              <a:buClr>
                <a:schemeClr val="dk1"/>
              </a:buClr>
              <a:buSzPct val="25000"/>
              <a:buFont typeface="Arial"/>
              <a:buNone/>
            </a:pPr>
            <a:endParaRPr sz="900" b="0" i="0" u="sng" strike="noStrike" cap="none" dirty="0">
              <a:solidFill>
                <a:schemeClr val="dk1"/>
              </a:solidFill>
              <a:latin typeface="Arial"/>
              <a:ea typeface="Arial"/>
              <a:cs typeface="Arial"/>
              <a:sym typeface="Arial"/>
            </a:endParaRPr>
          </a:p>
        </p:txBody>
      </p:sp>
      <p:sp>
        <p:nvSpPr>
          <p:cNvPr id="190" name="Shape 190"/>
          <p:cNvSpPr txBox="1"/>
          <p:nvPr/>
        </p:nvSpPr>
        <p:spPr>
          <a:xfrm>
            <a:off x="3884612" y="8685210"/>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15</a:t>
            </a:fld>
            <a:endParaRPr lang="en-US"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8401335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Shape 19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96" name="Shape 19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Arial"/>
              <a:buNone/>
            </a:pPr>
            <a:r>
              <a:rPr lang="en-US" sz="900" b="1" i="0" u="none" strike="noStrike" cap="none" dirty="0">
                <a:solidFill>
                  <a:schemeClr val="dk1"/>
                </a:solidFill>
                <a:latin typeface="Arial"/>
                <a:ea typeface="Arial"/>
                <a:cs typeface="Arial"/>
                <a:sym typeface="Arial"/>
              </a:rPr>
              <a:t>What to do:</a:t>
            </a:r>
          </a:p>
          <a:p>
            <a:pPr marL="0" marR="0" lvl="0" indent="0" algn="l" rtl="0">
              <a:spcBef>
                <a:spcPts val="0"/>
              </a:spcBef>
              <a:spcAft>
                <a:spcPts val="0"/>
              </a:spcAft>
              <a:buClr>
                <a:schemeClr val="dk1"/>
              </a:buClr>
              <a:buSzPct val="25000"/>
              <a:buFont typeface="Arial"/>
              <a:buNone/>
            </a:pPr>
            <a:r>
              <a:rPr lang="en-US" sz="900" b="0" i="0" u="none" strike="noStrike" cap="none" dirty="0">
                <a:solidFill>
                  <a:schemeClr val="dk1"/>
                </a:solidFill>
                <a:latin typeface="Arial"/>
                <a:ea typeface="Arial"/>
                <a:cs typeface="Arial"/>
                <a:sym typeface="Arial"/>
              </a:rPr>
              <a:t>Read the slide or have 3 participants read each bullet in turn</a:t>
            </a:r>
          </a:p>
          <a:p>
            <a:pPr marL="0" marR="0" lvl="0" indent="0" algn="l" rtl="0">
              <a:spcBef>
                <a:spcPts val="0"/>
              </a:spcBef>
              <a:spcAft>
                <a:spcPts val="0"/>
              </a:spcAft>
              <a:buClr>
                <a:schemeClr val="dk1"/>
              </a:buClr>
              <a:buSzPct val="25000"/>
              <a:buFont typeface="Arial"/>
              <a:buNone/>
            </a:pPr>
            <a:endParaRPr sz="900" b="0" i="0" u="none" strike="noStrike" cap="none" dirty="0">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900" b="1" i="0" u="none" strike="noStrike" cap="none" dirty="0">
                <a:solidFill>
                  <a:schemeClr val="dk1"/>
                </a:solidFill>
                <a:latin typeface="Arial"/>
                <a:ea typeface="Arial"/>
                <a:cs typeface="Arial"/>
                <a:sym typeface="Arial"/>
              </a:rPr>
              <a:t>What to say: </a:t>
            </a:r>
          </a:p>
          <a:p>
            <a:pPr marL="0" marR="0" lvl="0" indent="0" algn="l" rtl="0">
              <a:spcBef>
                <a:spcPts val="0"/>
              </a:spcBef>
              <a:spcAft>
                <a:spcPts val="0"/>
              </a:spcAft>
              <a:buClr>
                <a:schemeClr val="dk1"/>
              </a:buClr>
              <a:buSzPct val="25000"/>
              <a:buFont typeface="Arial"/>
              <a:buNone/>
            </a:pPr>
            <a:r>
              <a:rPr lang="en-US" sz="1100" b="0" i="0" u="none" strike="noStrike" cap="none" dirty="0">
                <a:solidFill>
                  <a:schemeClr val="dk1"/>
                </a:solidFill>
                <a:latin typeface="Arial"/>
                <a:ea typeface="Arial"/>
                <a:cs typeface="Arial"/>
                <a:sym typeface="Arial"/>
              </a:rPr>
              <a:t>The general goal of formative assessment is to collect detailed information that can be used to improve instruction and student learning </a:t>
            </a:r>
            <a:r>
              <a:rPr lang="en-US" sz="1100" b="0" i="1" u="none" strike="noStrike" cap="none" dirty="0">
                <a:solidFill>
                  <a:schemeClr val="dk1"/>
                </a:solidFill>
                <a:latin typeface="Arial"/>
                <a:ea typeface="Arial"/>
                <a:cs typeface="Arial"/>
                <a:sym typeface="Arial"/>
              </a:rPr>
              <a:t>while it’s happening</a:t>
            </a:r>
            <a:r>
              <a:rPr lang="en-US" sz="1100" b="0" i="0" u="none" strike="noStrike" cap="none" dirty="0">
                <a:solidFill>
                  <a:schemeClr val="dk1"/>
                </a:solidFill>
                <a:latin typeface="Arial"/>
                <a:ea typeface="Arial"/>
                <a:cs typeface="Arial"/>
                <a:sym typeface="Arial"/>
              </a:rPr>
              <a:t>.</a:t>
            </a:r>
            <a:r>
              <a:rPr lang="en-US" sz="1100" b="0" i="0" u="none" strike="noStrike" cap="none" dirty="0">
                <a:solidFill>
                  <a:srgbClr val="FF0000"/>
                </a:solidFill>
                <a:latin typeface="Arial"/>
                <a:ea typeface="Arial"/>
                <a:cs typeface="Arial"/>
                <a:sym typeface="Arial"/>
              </a:rPr>
              <a:t> </a:t>
            </a:r>
            <a:r>
              <a:rPr lang="en-US" sz="1100" b="0" i="0" u="sng" strike="noStrike" cap="none" dirty="0">
                <a:solidFill>
                  <a:schemeClr val="hlink"/>
                </a:solidFill>
                <a:latin typeface="Arial"/>
                <a:ea typeface="Arial"/>
                <a:cs typeface="Arial"/>
                <a:sym typeface="Arial"/>
                <a:hlinkClick r:id="rId3"/>
              </a:rPr>
              <a:t>http://edglossary.org/formative-assessment/</a:t>
            </a:r>
          </a:p>
          <a:p>
            <a:pPr marL="0" marR="0" lvl="0" indent="0" algn="l" rtl="0">
              <a:spcBef>
                <a:spcPts val="0"/>
              </a:spcBef>
              <a:spcAft>
                <a:spcPts val="0"/>
              </a:spcAft>
              <a:buClr>
                <a:schemeClr val="dk1"/>
              </a:buClr>
              <a:buSzPct val="25000"/>
              <a:buFont typeface="Arial"/>
              <a:buNone/>
            </a:pPr>
            <a:endParaRPr sz="1100" b="0" i="0" u="none" strike="noStrike" cap="none" dirty="0">
              <a:solidFill>
                <a:srgbClr val="FF0000"/>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900" b="0" i="0" u="none" strike="noStrike" cap="none" dirty="0">
                <a:solidFill>
                  <a:schemeClr val="dk1"/>
                </a:solidFill>
                <a:latin typeface="Arial"/>
                <a:ea typeface="Arial"/>
                <a:cs typeface="Arial"/>
                <a:sym typeface="Arial"/>
              </a:rPr>
              <a:t>It can help you understand what the next stage of learning will be (e.g., kindergartener is about to write their</a:t>
            </a:r>
            <a:r>
              <a:rPr lang="en-US" sz="900" b="0" i="0" u="none" strike="noStrike" cap="none" dirty="0">
                <a:solidFill>
                  <a:srgbClr val="FF0000"/>
                </a:solidFill>
                <a:latin typeface="Arial"/>
                <a:ea typeface="Arial"/>
                <a:cs typeface="Arial"/>
                <a:sym typeface="Arial"/>
              </a:rPr>
              <a:t> </a:t>
            </a:r>
            <a:r>
              <a:rPr lang="en-US" sz="900" b="0" i="0" u="none" strike="noStrike" cap="none" dirty="0">
                <a:solidFill>
                  <a:schemeClr val="dk1"/>
                </a:solidFill>
                <a:latin typeface="Arial"/>
                <a:ea typeface="Arial"/>
                <a:cs typeface="Arial"/>
                <a:sym typeface="Arial"/>
              </a:rPr>
              <a:t>full name, 1</a:t>
            </a:r>
            <a:r>
              <a:rPr lang="en-US" sz="900" b="0" i="0" u="none" strike="noStrike" cap="none" baseline="30000" dirty="0">
                <a:solidFill>
                  <a:schemeClr val="dk1"/>
                </a:solidFill>
                <a:latin typeface="Arial"/>
                <a:ea typeface="Arial"/>
                <a:cs typeface="Arial"/>
                <a:sym typeface="Arial"/>
              </a:rPr>
              <a:t>st</a:t>
            </a:r>
            <a:r>
              <a:rPr lang="en-US" sz="900" b="0" i="0" u="none" strike="noStrike" cap="none" dirty="0">
                <a:solidFill>
                  <a:schemeClr val="dk1"/>
                </a:solidFill>
                <a:latin typeface="Arial"/>
                <a:ea typeface="Arial"/>
                <a:cs typeface="Arial"/>
                <a:sym typeface="Arial"/>
              </a:rPr>
              <a:t> grader is about to decode 2-syllable words), so you can anticipate and look to support that next stage.</a:t>
            </a:r>
          </a:p>
          <a:p>
            <a:pPr marL="0" marR="0" lvl="0" indent="0" algn="l" rtl="0">
              <a:spcBef>
                <a:spcPts val="0"/>
              </a:spcBef>
              <a:spcAft>
                <a:spcPts val="0"/>
              </a:spcAft>
              <a:buClr>
                <a:schemeClr val="dk1"/>
              </a:buClr>
              <a:buSzPct val="25000"/>
              <a:buFont typeface="Arial"/>
              <a:buNone/>
            </a:pPr>
            <a:r>
              <a:rPr lang="en-US" sz="900" b="0" i="0" u="none" strike="noStrike" cap="none" dirty="0">
                <a:solidFill>
                  <a:schemeClr val="dk1"/>
                </a:solidFill>
                <a:latin typeface="Arial"/>
                <a:ea typeface="Arial"/>
                <a:cs typeface="Arial"/>
                <a:sym typeface="Arial"/>
              </a:rPr>
              <a:t>Share your hopes, concerns, and questions about how and whether your child’s development and learning will move forward.</a:t>
            </a:r>
          </a:p>
          <a:p>
            <a:pPr marL="0" marR="0" lvl="0" indent="0" algn="l" rtl="0">
              <a:spcBef>
                <a:spcPts val="0"/>
              </a:spcBef>
              <a:buClr>
                <a:schemeClr val="dk1"/>
              </a:buClr>
              <a:buSzPct val="25000"/>
              <a:buFont typeface="Arial"/>
              <a:buNone/>
            </a:pPr>
            <a:endParaRPr sz="900" b="0" i="0" u="none" strike="noStrike" cap="none" dirty="0">
              <a:solidFill>
                <a:schemeClr val="dk1"/>
              </a:solidFill>
              <a:latin typeface="Arial"/>
              <a:ea typeface="Arial"/>
              <a:cs typeface="Arial"/>
              <a:sym typeface="Arial"/>
            </a:endParaRPr>
          </a:p>
        </p:txBody>
      </p:sp>
      <p:sp>
        <p:nvSpPr>
          <p:cNvPr id="197" name="Shape 197"/>
          <p:cNvSpPr txBox="1"/>
          <p:nvPr/>
        </p:nvSpPr>
        <p:spPr>
          <a:xfrm>
            <a:off x="3884612" y="8685210"/>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16</a:t>
            </a:fld>
            <a:endParaRPr lang="en-US"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8447308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r>
              <a:rPr lang="en-US" sz="1200" dirty="0"/>
              <a:t>What to do:</a:t>
            </a:r>
            <a:br>
              <a:rPr lang="en-US" sz="1200" dirty="0"/>
            </a:br>
            <a:r>
              <a:rPr lang="en-US" sz="1200" dirty="0"/>
              <a:t>Read the slide</a:t>
            </a:r>
            <a:br>
              <a:rPr lang="en-US" sz="1200" dirty="0"/>
            </a:br>
            <a:br>
              <a:rPr lang="en-US" sz="1200" dirty="0"/>
            </a:br>
            <a:r>
              <a:rPr lang="en-US" sz="1200" dirty="0"/>
              <a:t>Children greatly benefit when teachers and parents share information in order to co-design activities that parents can do at home and in the community to support learning. School effectiveness and children’s school readiness will be enhanced when data is shared and acted upon. Sharing data helps to focus conversations on what is and isn’t working, and on action steps that support children’s learning, parent engagement, improved teaching, and improved program quality.</a:t>
            </a:r>
            <a:br>
              <a:rPr lang="en-US" sz="1200" dirty="0"/>
            </a:br>
            <a:br>
              <a:rPr lang="en-US" sz="1200" dirty="0"/>
            </a:br>
            <a:br>
              <a:rPr lang="en-US" sz="1200" dirty="0"/>
            </a:br>
            <a:endParaRPr lang="en-US" sz="1200" dirty="0"/>
          </a:p>
        </p:txBody>
      </p:sp>
      <p:sp>
        <p:nvSpPr>
          <p:cNvPr id="203" name="Shape 20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a:headEnd type="none" w="med" len="med"/>
            <a:tailEnd type="none" w="med" len="med"/>
          </a:ln>
        </p:spPr>
      </p:sp>
    </p:spTree>
    <p:extLst>
      <p:ext uri="{BB962C8B-B14F-4D97-AF65-F5344CB8AC3E}">
        <p14:creationId xmlns:p14="http://schemas.microsoft.com/office/powerpoint/2010/main" val="40116684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r>
              <a:rPr lang="en-US" sz="1200" b="1" dirty="0"/>
              <a:t>What to say:</a:t>
            </a:r>
            <a:br>
              <a:rPr lang="en-US" sz="1200" dirty="0"/>
            </a:br>
            <a:r>
              <a:rPr lang="en-US" sz="1200" dirty="0"/>
              <a:t>- Translating assessment information from different areas of learning into every day activities.</a:t>
            </a:r>
            <a:br>
              <a:rPr lang="en-US" sz="1200" dirty="0"/>
            </a:br>
            <a:br>
              <a:rPr lang="en-US" sz="1200" dirty="0"/>
            </a:br>
            <a:r>
              <a:rPr lang="en-US" sz="1200" dirty="0"/>
              <a:t>- Sharing information with each other about resources within the community that can support children’s learning, such as programs at the library or community center.</a:t>
            </a:r>
            <a:br>
              <a:rPr lang="en-US" sz="1200" dirty="0"/>
            </a:br>
            <a:br>
              <a:rPr lang="en-US" sz="1200" dirty="0"/>
            </a:br>
            <a:r>
              <a:rPr lang="en-US" sz="1200" dirty="0"/>
              <a:t>- Supporting transitions from preschool to school and between grade levels by helping families feel comfortable in communicating and describing their child’s accomplishments, strengths, and challenges.</a:t>
            </a:r>
            <a:br>
              <a:rPr lang="en-US" sz="1200" dirty="0"/>
            </a:br>
            <a:br>
              <a:rPr lang="en-US" sz="1200" dirty="0"/>
            </a:br>
            <a:r>
              <a:rPr lang="en-US" sz="1200" dirty="0"/>
              <a:t>There are many things all of you are already doing to put into action the information that you’ve shared and learned about your child.</a:t>
            </a:r>
            <a:br>
              <a:rPr lang="en-US" sz="1200" dirty="0"/>
            </a:br>
            <a:br>
              <a:rPr lang="en-US" sz="1200" dirty="0"/>
            </a:br>
            <a:r>
              <a:rPr lang="en-US" sz="1200" dirty="0"/>
              <a:t>These may be some other things for you to consider, such as ideas for bullet #1. For example, every day literacy can be advanced with parent–child conversations about directional signs as they travel together or labels on food items at the grocery store. Every day math skills can be reinforced when parents and children sort through socks, counting them and organizing them into colors, before selecting a pair to wear.</a:t>
            </a:r>
            <a:br>
              <a:rPr lang="en-US" sz="1200" dirty="0"/>
            </a:br>
            <a:br>
              <a:rPr lang="en-US" sz="1200" dirty="0"/>
            </a:br>
            <a:r>
              <a:rPr lang="en-US" sz="1200" dirty="0"/>
              <a:t>A shared decision-making conversation focuses on:</a:t>
            </a:r>
            <a:br>
              <a:rPr lang="en-US" sz="1200" dirty="0"/>
            </a:br>
            <a:r>
              <a:rPr lang="en-US" sz="1200" dirty="0"/>
              <a:t>Progress </a:t>
            </a:r>
            <a:br>
              <a:rPr lang="en-US" sz="1200" dirty="0"/>
            </a:br>
            <a:r>
              <a:rPr lang="en-US" sz="1200" dirty="0"/>
              <a:t>Assignments and assessments</a:t>
            </a:r>
            <a:br>
              <a:rPr lang="en-US" sz="1200" dirty="0"/>
            </a:br>
            <a:r>
              <a:rPr lang="en-US" sz="1200" dirty="0"/>
              <a:t>Your thoughts about your child</a:t>
            </a:r>
            <a:br>
              <a:rPr lang="en-US" sz="1200" dirty="0"/>
            </a:br>
            <a:r>
              <a:rPr lang="en-US" sz="1200" dirty="0"/>
              <a:t>Supporting learning at home</a:t>
            </a:r>
            <a:br>
              <a:rPr lang="en-US" sz="1200" dirty="0"/>
            </a:br>
            <a:r>
              <a:rPr lang="en-US" sz="1200" dirty="0"/>
              <a:t>Supporting learning at school</a:t>
            </a:r>
            <a:br>
              <a:rPr lang="en-US" sz="1200" dirty="0"/>
            </a:br>
            <a:br>
              <a:rPr lang="en-US" sz="1200" dirty="0"/>
            </a:br>
            <a:r>
              <a:rPr lang="en-US" sz="1200" dirty="0"/>
              <a:t>What to do:</a:t>
            </a:r>
            <a:br>
              <a:rPr lang="en-US" sz="1200" dirty="0"/>
            </a:br>
            <a:r>
              <a:rPr lang="en-US" sz="1200" dirty="0"/>
              <a:t>During shared decision-making conversations you will want to focus on the following:</a:t>
            </a:r>
            <a:br>
              <a:rPr lang="en-US" sz="1200" dirty="0"/>
            </a:br>
            <a:br>
              <a:rPr lang="en-US" sz="1200" dirty="0"/>
            </a:br>
            <a:r>
              <a:rPr lang="en-US" sz="1200" dirty="0"/>
              <a:t>Progress: </a:t>
            </a:r>
            <a:br>
              <a:rPr lang="en-US" sz="1200" dirty="0"/>
            </a:br>
            <a:r>
              <a:rPr lang="en-US" sz="1200" dirty="0"/>
              <a:t>Find out how your child is doing by asking questions like: Is my child performing at grade level? How is he or she doing compared to the rest of the class? What do you see as his or her strengths? How could he or she improve?</a:t>
            </a:r>
            <a:br>
              <a:rPr lang="en-US" sz="1200" dirty="0"/>
            </a:br>
            <a:br>
              <a:rPr lang="en-US" sz="1200" dirty="0"/>
            </a:br>
            <a:r>
              <a:rPr lang="en-US" sz="1200" dirty="0"/>
              <a:t>Assignments and assessments: </a:t>
            </a:r>
            <a:br>
              <a:rPr lang="en-US" sz="1200" dirty="0"/>
            </a:br>
            <a:r>
              <a:rPr lang="en-US" sz="1200" dirty="0"/>
              <a:t>Ask to see examples of your child’s work. Ask how the teacher gives grades.</a:t>
            </a:r>
            <a:br>
              <a:rPr lang="en-US" sz="1200" dirty="0"/>
            </a:br>
            <a:br>
              <a:rPr lang="en-US" sz="1200" dirty="0"/>
            </a:br>
            <a:r>
              <a:rPr lang="en-US" sz="1200" dirty="0"/>
              <a:t>Your thoughts about your child: </a:t>
            </a:r>
            <a:br>
              <a:rPr lang="en-US" sz="1200" dirty="0"/>
            </a:br>
            <a:r>
              <a:rPr lang="en-US" sz="1200" dirty="0"/>
              <a:t>Be sure to share your thoughts and feelings about your child. Tell the teacher what you think your child is good at. Explain what he or she needs more help with.</a:t>
            </a:r>
            <a:br>
              <a:rPr lang="en-US" sz="1200" dirty="0"/>
            </a:br>
            <a:br>
              <a:rPr lang="en-US" sz="1200" dirty="0"/>
            </a:br>
            <a:r>
              <a:rPr lang="en-US" sz="1200" dirty="0"/>
              <a:t>Support learning at home:</a:t>
            </a:r>
            <a:br>
              <a:rPr lang="en-US" sz="1200" dirty="0"/>
            </a:br>
            <a:r>
              <a:rPr lang="en-US" sz="1200" dirty="0"/>
              <a:t>Ask what you can do at home to help your child learn. Ask if the teacher knows of other programs or services in the community that could also help your child.</a:t>
            </a:r>
            <a:br>
              <a:rPr lang="en-US" sz="1200" dirty="0"/>
            </a:br>
            <a:br>
              <a:rPr lang="en-US" sz="1200" dirty="0"/>
            </a:br>
            <a:r>
              <a:rPr lang="en-US" sz="1200" dirty="0"/>
              <a:t>Support learning at school:</a:t>
            </a:r>
            <a:br>
              <a:rPr lang="en-US" sz="1200" dirty="0"/>
            </a:br>
            <a:r>
              <a:rPr lang="en-US" sz="1200" dirty="0"/>
              <a:t>Find out what services are available at the school to help your child. Ask how the teacher will both challenge your child and support your child when he or she needs it. </a:t>
            </a:r>
            <a:br>
              <a:rPr lang="en-US" sz="1200" dirty="0"/>
            </a:br>
            <a:br>
              <a:rPr lang="en-US" sz="1200" dirty="0"/>
            </a:br>
            <a:br>
              <a:rPr lang="en-US" sz="1200" dirty="0"/>
            </a:br>
            <a:br>
              <a:rPr lang="en-US" sz="1200" dirty="0"/>
            </a:br>
            <a:endParaRPr lang="en-US" sz="1200" dirty="0"/>
          </a:p>
        </p:txBody>
      </p:sp>
      <p:sp>
        <p:nvSpPr>
          <p:cNvPr id="209" name="Shape 20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a:headEnd type="none" w="med" len="med"/>
            <a:tailEnd type="none" w="med" len="med"/>
          </a:ln>
        </p:spPr>
      </p:sp>
    </p:spTree>
    <p:extLst>
      <p:ext uri="{BB962C8B-B14F-4D97-AF65-F5344CB8AC3E}">
        <p14:creationId xmlns:p14="http://schemas.microsoft.com/office/powerpoint/2010/main" val="40781109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Shape 21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15" name="Shape 21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r>
              <a:rPr lang="en-US" sz="900" b="1" i="0" dirty="0"/>
              <a:t>What to do:</a:t>
            </a:r>
          </a:p>
          <a:p>
            <a:pPr marL="171450" indent="-171450">
              <a:buFont typeface="Arial"/>
              <a:buChar char="•"/>
            </a:pPr>
            <a:r>
              <a:rPr lang="en-US" sz="900" b="0" i="0" dirty="0"/>
              <a:t>Say</a:t>
            </a:r>
          </a:p>
          <a:p>
            <a:r>
              <a:rPr lang="en-US" sz="900" i="1" dirty="0"/>
              <a:t>A two-way conversation:</a:t>
            </a:r>
          </a:p>
          <a:p>
            <a:r>
              <a:rPr lang="en-US" sz="900" i="0" dirty="0"/>
              <a:t>Like all good conversations,</a:t>
            </a:r>
            <a:r>
              <a:rPr lang="en-US" sz="900" i="0" baseline="0" dirty="0"/>
              <a:t> shared decision-making conversations </a:t>
            </a:r>
            <a:r>
              <a:rPr lang="en-US" sz="900" i="0" dirty="0"/>
              <a:t>are best when both people</a:t>
            </a:r>
            <a:r>
              <a:rPr lang="en-US" sz="900" i="0" baseline="0" dirty="0"/>
              <a:t> </a:t>
            </a:r>
            <a:r>
              <a:rPr lang="en-US" sz="900" i="0" dirty="0"/>
              <a:t>talk </a:t>
            </a:r>
            <a:r>
              <a:rPr lang="en-US" sz="900" i="1" dirty="0"/>
              <a:t>and</a:t>
            </a:r>
            <a:r>
              <a:rPr lang="en-US" sz="900" i="0" dirty="0"/>
              <a:t> listen. When you tell the teacher about your</a:t>
            </a:r>
            <a:r>
              <a:rPr lang="en-US" sz="900" i="0" baseline="0" dirty="0"/>
              <a:t> </a:t>
            </a:r>
            <a:r>
              <a:rPr lang="en-US" sz="900" i="0" dirty="0"/>
              <a:t>child’s skills, interests, needs, and dreams, the teacher</a:t>
            </a:r>
            <a:r>
              <a:rPr lang="en-US" sz="900" i="0" baseline="0" dirty="0"/>
              <a:t> </a:t>
            </a:r>
            <a:r>
              <a:rPr lang="en-US" sz="900" i="0" dirty="0"/>
              <a:t>can help your child more. </a:t>
            </a:r>
          </a:p>
          <a:p>
            <a:endParaRPr lang="en-US" sz="900" dirty="0"/>
          </a:p>
          <a:p>
            <a:r>
              <a:rPr lang="en-US" sz="900" i="1" dirty="0"/>
              <a:t>Emphasis on learning:</a:t>
            </a:r>
          </a:p>
          <a:p>
            <a:r>
              <a:rPr lang="en-US" sz="900" i="0" dirty="0"/>
              <a:t>Good shared decision-making conversations focus on how well the child is doing in</a:t>
            </a:r>
            <a:r>
              <a:rPr lang="en-US" sz="900" i="0" baseline="0" dirty="0"/>
              <a:t> </a:t>
            </a:r>
            <a:r>
              <a:rPr lang="en-US" sz="900" i="0" dirty="0"/>
              <a:t>school. They also talk about how the child can do even</a:t>
            </a:r>
            <a:r>
              <a:rPr lang="en-US" sz="900" i="0" baseline="0" dirty="0"/>
              <a:t> </a:t>
            </a:r>
            <a:r>
              <a:rPr lang="en-US" sz="900" i="0" dirty="0"/>
              <a:t>better. Be sure to bring a list of questions that you</a:t>
            </a:r>
            <a:r>
              <a:rPr lang="en-US" sz="900" i="0" baseline="0" dirty="0"/>
              <a:t> </a:t>
            </a:r>
            <a:r>
              <a:rPr lang="en-US" sz="900" i="0" dirty="0"/>
              <a:t>would like to ask the teacher. </a:t>
            </a:r>
          </a:p>
          <a:p>
            <a:endParaRPr lang="en-US" sz="900" dirty="0"/>
          </a:p>
          <a:p>
            <a:r>
              <a:rPr lang="en-US" sz="900" i="1" dirty="0"/>
              <a:t>Opportunities and challenges:</a:t>
            </a:r>
          </a:p>
          <a:p>
            <a:r>
              <a:rPr lang="en-US" sz="900" dirty="0"/>
              <a:t>Just like you, teachers</a:t>
            </a:r>
            <a:r>
              <a:rPr lang="en-US" sz="900" baseline="0" dirty="0"/>
              <a:t> </a:t>
            </a:r>
            <a:r>
              <a:rPr lang="en-US" sz="900" dirty="0"/>
              <a:t>want your child to succeed. You will probably hear</a:t>
            </a:r>
            <a:r>
              <a:rPr lang="en-US" sz="900" baseline="0" dirty="0"/>
              <a:t> </a:t>
            </a:r>
            <a:r>
              <a:rPr lang="en-US" sz="900" dirty="0"/>
              <a:t>positive feedback about your child’s progress and discuss</a:t>
            </a:r>
            <a:r>
              <a:rPr lang="en-US" sz="900" baseline="0" dirty="0"/>
              <a:t> </a:t>
            </a:r>
            <a:r>
              <a:rPr lang="en-US" sz="900" dirty="0"/>
              <a:t>areas where</a:t>
            </a:r>
            <a:r>
              <a:rPr lang="en-US" sz="900" baseline="0" dirty="0"/>
              <a:t> there is room for</a:t>
            </a:r>
            <a:r>
              <a:rPr lang="en-US" sz="900" dirty="0"/>
              <a:t> improvement. Be ready to ask questions</a:t>
            </a:r>
            <a:r>
              <a:rPr lang="en-US" sz="900" baseline="0" dirty="0"/>
              <a:t> </a:t>
            </a:r>
            <a:r>
              <a:rPr lang="en-US" sz="900" dirty="0"/>
              <a:t>about ways you and the teacher can help your child with some of his or her challenges. </a:t>
            </a:r>
          </a:p>
          <a:p>
            <a:endParaRPr lang="en-US" sz="900" dirty="0"/>
          </a:p>
          <a:p>
            <a:endParaRPr lang="en-US" sz="900" dirty="0"/>
          </a:p>
          <a:p>
            <a:endParaRPr lang="en-US" sz="900" dirty="0"/>
          </a:p>
          <a:p>
            <a:endParaRPr lang="en-US" sz="900" dirty="0"/>
          </a:p>
          <a:p>
            <a:r>
              <a:rPr lang="en-US" sz="900" dirty="0"/>
              <a:t>Source: Parent–Teacher Conference Tip Sheets</a:t>
            </a:r>
            <a:r>
              <a:rPr lang="en-US" sz="900" baseline="0" dirty="0"/>
              <a:t> </a:t>
            </a:r>
            <a:r>
              <a:rPr lang="en-US" sz="900" dirty="0"/>
              <a:t>for Principals, Teachers, and Parents. Harvard Family Research Project, October 2010 </a:t>
            </a:r>
          </a:p>
          <a:p>
            <a:endParaRPr lang="en-US" sz="900" u="sng" dirty="0"/>
          </a:p>
          <a:p>
            <a:r>
              <a:rPr lang="en-US" sz="900" u="sng" dirty="0"/>
              <a:t>These tips are based on the following resources:</a:t>
            </a:r>
          </a:p>
          <a:p>
            <a:r>
              <a:rPr lang="en-US" sz="900" dirty="0"/>
              <a:t>Henderson, A., </a:t>
            </a:r>
            <a:r>
              <a:rPr lang="en-US" sz="900" dirty="0" err="1"/>
              <a:t>Mapp</a:t>
            </a:r>
            <a:r>
              <a:rPr lang="en-US" sz="900" dirty="0"/>
              <a:t>, K. L., Johnson, V., &amp; Davies, D. (2007). Beyond the bake sale: The essential guide to family-school partnerships. New York: The New</a:t>
            </a:r>
          </a:p>
          <a:p>
            <a:r>
              <a:rPr lang="en-US" sz="900" dirty="0"/>
              <a:t>Press.</a:t>
            </a:r>
          </a:p>
          <a:p>
            <a:r>
              <a:rPr lang="en-US" sz="900" dirty="0"/>
              <a:t>Lawrence-Lightfoot, S. (2003). The essential conversation: What parents and teachers can learn from each other. New York: Ballantine Books.</a:t>
            </a:r>
          </a:p>
          <a:p>
            <a:r>
              <a:rPr lang="en-US" sz="900" dirty="0" err="1"/>
              <a:t>Pappano</a:t>
            </a:r>
            <a:r>
              <a:rPr lang="en-US" sz="900" dirty="0"/>
              <a:t>, L. (2007). Meeting of the minds. Harvard Education Letter, 23(4), 1–3. </a:t>
            </a:r>
          </a:p>
        </p:txBody>
      </p:sp>
      <p:sp>
        <p:nvSpPr>
          <p:cNvPr id="216" name="Shape 216"/>
          <p:cNvSpPr txBox="1"/>
          <p:nvPr/>
        </p:nvSpPr>
        <p:spPr>
          <a:xfrm>
            <a:off x="3884612" y="8685210"/>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19</a:t>
            </a:fld>
            <a:endParaRPr lang="en-US"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8420798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Shape 2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22" name="Shape 22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Arial"/>
              <a:buNone/>
            </a:pPr>
            <a:endParaRPr sz="900" b="0" i="0" u="none" strike="noStrike" cap="none" dirty="0">
              <a:solidFill>
                <a:schemeClr val="dk1"/>
              </a:solidFill>
              <a:latin typeface="Arial"/>
              <a:ea typeface="Arial"/>
              <a:cs typeface="Arial"/>
              <a:sym typeface="Arial"/>
            </a:endParaRPr>
          </a:p>
          <a:p>
            <a:pPr marL="0" marR="0" lvl="0" indent="0" algn="l" rtl="0">
              <a:spcBef>
                <a:spcPts val="0"/>
              </a:spcBef>
              <a:buClr>
                <a:schemeClr val="dk1"/>
              </a:buClr>
              <a:buSzPct val="25000"/>
              <a:buFont typeface="Arial"/>
              <a:buNone/>
            </a:pPr>
            <a:endParaRPr sz="900" b="0" i="0" u="none" strike="noStrike" cap="none" dirty="0">
              <a:solidFill>
                <a:schemeClr val="dk1"/>
              </a:solidFill>
              <a:latin typeface="Arial"/>
              <a:ea typeface="Arial"/>
              <a:cs typeface="Arial"/>
              <a:sym typeface="Arial"/>
            </a:endParaRPr>
          </a:p>
        </p:txBody>
      </p:sp>
      <p:sp>
        <p:nvSpPr>
          <p:cNvPr id="223" name="Shape 223"/>
          <p:cNvSpPr txBox="1"/>
          <p:nvPr/>
        </p:nvSpPr>
        <p:spPr>
          <a:xfrm>
            <a:off x="3884612" y="8685210"/>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20</a:t>
            </a:fld>
            <a:endParaRPr lang="en-US"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8011527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dirty="0"/>
              <a:t>What to do:</a:t>
            </a:r>
          </a:p>
          <a:p>
            <a:pPr marL="171450" indent="-171450">
              <a:buFont typeface="Arial"/>
              <a:buChar char="•"/>
            </a:pPr>
            <a:r>
              <a:rPr lang="en-US" sz="1800" dirty="0"/>
              <a:t>Say </a:t>
            </a:r>
          </a:p>
          <a:p>
            <a:pPr marL="0" indent="0">
              <a:buFont typeface="Arial"/>
              <a:buNone/>
            </a:pPr>
            <a:r>
              <a:rPr lang="en-US" sz="1800" dirty="0"/>
              <a:t>As a parent you make decisions everyday. Little ones</a:t>
            </a:r>
            <a:r>
              <a:rPr lang="is-IS" sz="1800" dirty="0"/>
              <a:t>….</a:t>
            </a:r>
            <a:r>
              <a:rPr lang="en-US" sz="1800" dirty="0"/>
              <a:t>cereal or eggs for</a:t>
            </a:r>
            <a:r>
              <a:rPr lang="en-US" sz="1800" baseline="0" dirty="0"/>
              <a:t> breakfast</a:t>
            </a:r>
            <a:r>
              <a:rPr lang="is-IS" sz="1800" baseline="0" dirty="0"/>
              <a:t>…</a:t>
            </a:r>
            <a:r>
              <a:rPr lang="en-US" sz="1800" baseline="0" dirty="0"/>
              <a:t> and big ones</a:t>
            </a:r>
            <a:r>
              <a:rPr lang="is-IS" sz="1800" baseline="0" dirty="0"/>
              <a:t>….buy a new tire for the car or get it repaired again? </a:t>
            </a:r>
          </a:p>
          <a:p>
            <a:r>
              <a:rPr lang="is-IS" sz="1800" baseline="0" dirty="0"/>
              <a:t>You have choices and you exercise your choice when you make a decision. </a:t>
            </a:r>
          </a:p>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ct val="25000"/>
              <a:buFont typeface="Calibri"/>
              <a:buNone/>
            </a:pPr>
            <a:fld id="{00000000-1234-1234-1234-123412341234}" type="slidenum">
              <a:rPr lang="en-US" sz="1200" b="0" i="0" u="none" strike="noStrike" cap="none" smtClean="0">
                <a:solidFill>
                  <a:srgbClr val="000000"/>
                </a:solidFill>
                <a:latin typeface="Calibri"/>
                <a:ea typeface="Calibri"/>
                <a:cs typeface="Calibri"/>
                <a:sym typeface="Calibri"/>
              </a:rPr>
              <a:t>3</a:t>
            </a:fld>
            <a:endParaRPr lang="en-US"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0118264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dirty="0"/>
              <a:t>What to do:</a:t>
            </a:r>
          </a:p>
          <a:p>
            <a:pPr marL="171450" indent="-171450">
              <a:buFont typeface="Arial"/>
              <a:buChar char="•"/>
            </a:pPr>
            <a:r>
              <a:rPr lang="en-US" sz="1800" b="0" dirty="0"/>
              <a:t>Ask</a:t>
            </a:r>
          </a:p>
          <a:p>
            <a:pPr marL="0" indent="0">
              <a:buFont typeface="Arial"/>
              <a:buNone/>
            </a:pPr>
            <a:r>
              <a:rPr lang="en-US" sz="1800" b="0" dirty="0"/>
              <a:t>How do you go about making a decision for yourself? For your child? </a:t>
            </a:r>
          </a:p>
          <a:p>
            <a:r>
              <a:rPr lang="en-US" sz="1800" b="0" dirty="0"/>
              <a:t>What are the similarities and differences</a:t>
            </a:r>
            <a:r>
              <a:rPr lang="en-US" sz="1800" b="0" baseline="0" dirty="0"/>
              <a:t> in your decision-making process when you are deciding something for yourself compared to deciding something for your child?</a:t>
            </a:r>
            <a:r>
              <a:rPr lang="en-US" sz="1800" b="0" dirty="0"/>
              <a:t> Take a minute and think about your process.</a:t>
            </a:r>
          </a:p>
          <a:p>
            <a:endParaRPr lang="en-US" sz="1800" b="0" dirty="0"/>
          </a:p>
          <a:p>
            <a:pPr marL="171450" indent="-171450">
              <a:buFont typeface="Arial"/>
              <a:buChar char="•"/>
            </a:pPr>
            <a:r>
              <a:rPr lang="en-US" sz="1800" b="0" dirty="0"/>
              <a:t>Ask</a:t>
            </a:r>
          </a:p>
          <a:p>
            <a:pPr marL="0" indent="0">
              <a:buFont typeface="Arial"/>
              <a:buNone/>
            </a:pPr>
            <a:r>
              <a:rPr lang="en-US" sz="1800" b="0" baseline="0" dirty="0"/>
              <a:t>Would anyone like to share their decision-making process with us? </a:t>
            </a:r>
          </a:p>
          <a:p>
            <a:pPr marL="0" indent="0">
              <a:buFont typeface="Arial"/>
              <a:buNone/>
            </a:pPr>
            <a:endParaRPr lang="en-US" sz="1800" b="0" baseline="0" dirty="0"/>
          </a:p>
          <a:p>
            <a:pPr marL="171450" indent="-171450">
              <a:buFont typeface="Arial"/>
              <a:buChar char="•"/>
            </a:pPr>
            <a:r>
              <a:rPr lang="en-US" sz="1800" b="0" baseline="0" dirty="0"/>
              <a:t>Say</a:t>
            </a:r>
            <a:endParaRPr lang="en-US" sz="1800" b="1" dirty="0"/>
          </a:p>
          <a:p>
            <a:r>
              <a:rPr lang="en-US" sz="1800" u="none" dirty="0"/>
              <a:t>As you heard, people make decisions in all sorts of ways:</a:t>
            </a:r>
          </a:p>
          <a:p>
            <a:pPr marL="171450" indent="-171450">
              <a:buFont typeface="Arial"/>
              <a:buChar char="•"/>
            </a:pPr>
            <a:r>
              <a:rPr lang="en-US" sz="1800" dirty="0"/>
              <a:t>They gather information from the internet, books, television, etc.</a:t>
            </a:r>
          </a:p>
          <a:p>
            <a:pPr marL="171450" indent="-171450">
              <a:buFont typeface="Arial"/>
              <a:buChar char="•"/>
            </a:pPr>
            <a:r>
              <a:rPr lang="en-US" sz="1800" dirty="0"/>
              <a:t>Ask trusted others for their opinions</a:t>
            </a:r>
          </a:p>
          <a:p>
            <a:pPr marL="171450" indent="-171450">
              <a:buFont typeface="Arial"/>
              <a:buChar char="•"/>
            </a:pPr>
            <a:r>
              <a:rPr lang="en-US" sz="1800" dirty="0"/>
              <a:t>Do what  just ‘feels’ right</a:t>
            </a:r>
          </a:p>
          <a:p>
            <a:pPr marL="171450" indent="-171450">
              <a:buFont typeface="Arial"/>
              <a:buChar char="•"/>
            </a:pPr>
            <a:r>
              <a:rPr lang="en-US" sz="1800" dirty="0"/>
              <a:t>Rely on their own past experiences –positive and negative</a:t>
            </a:r>
          </a:p>
          <a:p>
            <a:pPr marL="171450" indent="-171450">
              <a:buFont typeface="Arial"/>
              <a:buChar char="•"/>
            </a:pPr>
            <a:r>
              <a:rPr lang="en-US" sz="1800" dirty="0"/>
              <a:t>Rely on an ‘experts’ advice </a:t>
            </a:r>
          </a:p>
          <a:p>
            <a:pPr marL="171450" indent="-171450">
              <a:buFont typeface="Arial"/>
              <a:buChar char="•"/>
            </a:pPr>
            <a:r>
              <a:rPr lang="en-US" sz="1800" dirty="0"/>
              <a:t>Flip a coin</a:t>
            </a:r>
          </a:p>
          <a:p>
            <a:pPr marL="171450" indent="-171450">
              <a:buFont typeface="Arial"/>
              <a:buChar char="•"/>
            </a:pPr>
            <a:r>
              <a:rPr lang="en-US" sz="1800" dirty="0"/>
              <a:t>Never decide and</a:t>
            </a:r>
            <a:r>
              <a:rPr lang="en-US" sz="1800" baseline="0" dirty="0"/>
              <a:t> </a:t>
            </a:r>
            <a:r>
              <a:rPr lang="en-US" sz="1800" dirty="0"/>
              <a:t>go with whatever happens</a:t>
            </a:r>
          </a:p>
          <a:p>
            <a:pPr marL="171450" indent="-171450">
              <a:buFont typeface="Arial"/>
              <a:buChar char="•"/>
            </a:pPr>
            <a:endParaRPr lang="en-US" sz="1800" dirty="0"/>
          </a:p>
          <a:p>
            <a:pPr marL="0" indent="0">
              <a:buFont typeface="Arial"/>
              <a:buNone/>
            </a:pPr>
            <a:r>
              <a:rPr lang="en-US" sz="1800" dirty="0"/>
              <a:t>Decision-making lies somewhere</a:t>
            </a:r>
            <a:r>
              <a:rPr lang="en-US" sz="1800" baseline="0" dirty="0"/>
              <a:t> between our experiences (what we know about something or think we know), our hopes and dreams (what we are wishing to happen) and the data (different forms of evidence that we’ve gathered).</a:t>
            </a:r>
          </a:p>
          <a:p>
            <a:pPr marL="0" indent="0">
              <a:buFont typeface="Arial"/>
              <a:buNone/>
            </a:pPr>
            <a:endParaRPr lang="en-US" sz="1800" baseline="0" dirty="0"/>
          </a:p>
          <a:p>
            <a:pPr marL="0" indent="0">
              <a:buFont typeface="Arial"/>
              <a:buNone/>
            </a:pPr>
            <a:r>
              <a:rPr lang="en-US" sz="1800" baseline="0" dirty="0"/>
              <a:t>In education, we also make decisions, big and small, every day and they all impact your child in some way or another.  While we use our experience with your child to help us make decisions, we also rely heavily on the data--- information and knowledge we have of your child as a learner and how he or she has experienced being a student.</a:t>
            </a:r>
          </a:p>
          <a:p>
            <a:pPr marL="0" indent="0">
              <a:buFont typeface="Arial"/>
              <a:buNone/>
            </a:pPr>
            <a:endParaRPr lang="en-US" sz="1800" baseline="0" dirty="0"/>
          </a:p>
          <a:p>
            <a:pPr marL="0" indent="0">
              <a:buFont typeface="Arial"/>
              <a:buNone/>
            </a:pPr>
            <a:r>
              <a:rPr lang="en-US" sz="1800" dirty="0"/>
              <a:t>At our school,</a:t>
            </a:r>
            <a:r>
              <a:rPr lang="en-US" sz="1800" baseline="0" dirty="0"/>
              <a:t> we rely on parents to partner with us in making the decisions that impact their child’s learning and development. We don’t want to be the sole decision-maker when the stakes are so high, especially when families have specific hopes and dreams for their child that need to be included in the child’s learning goals. We want you to help us make the best decision that we can, based on the information we’ve gathered and knowledge we’ve constructed, about your child as a learner and a person. </a:t>
            </a:r>
          </a:p>
          <a:p>
            <a:pPr marL="0" indent="0">
              <a:buFont typeface="Arial"/>
              <a:buNone/>
            </a:pPr>
            <a:endParaRPr lang="en-US" sz="1800" baseline="0" dirty="0"/>
          </a:p>
          <a:p>
            <a:pPr marL="0" indent="0">
              <a:buFont typeface="Arial"/>
              <a:buNone/>
            </a:pPr>
            <a:r>
              <a:rPr lang="en-US" sz="1800" baseline="0" dirty="0"/>
              <a:t>That process of making decisions together is called shared decision-making or SDM. The information you offer and your knowledge of your child is the data we use to  make those instructional decisions with you.</a:t>
            </a:r>
            <a:endParaRPr lang="en-US" sz="1800" dirty="0"/>
          </a:p>
          <a:p>
            <a:endParaRPr lang="en-US" sz="1600" dirty="0"/>
          </a:p>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ct val="25000"/>
              <a:buFont typeface="Calibri"/>
              <a:buNone/>
            </a:pPr>
            <a:fld id="{00000000-1234-1234-1234-123412341234}" type="slidenum">
              <a:rPr lang="en-US" sz="1200" b="0" i="0" u="none" strike="noStrike" cap="none" smtClean="0">
                <a:solidFill>
                  <a:srgbClr val="000000"/>
                </a:solidFill>
                <a:latin typeface="Calibri"/>
                <a:ea typeface="Calibri"/>
                <a:cs typeface="Calibri"/>
                <a:sym typeface="Calibri"/>
              </a:rPr>
              <a:t>4</a:t>
            </a:fld>
            <a:endParaRPr lang="en-US"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8113399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chemeClr val="dk1"/>
              </a:buClr>
              <a:buSzTx/>
              <a:buFont typeface="Arial"/>
              <a:buNone/>
              <a:tabLst/>
              <a:defRPr/>
            </a:pPr>
            <a:r>
              <a:rPr lang="en-US" sz="1800" b="1" dirty="0"/>
              <a:t>What to do:</a:t>
            </a:r>
            <a:br>
              <a:rPr lang="en-US" sz="1800" dirty="0"/>
            </a:br>
            <a:r>
              <a:rPr lang="en-US" sz="1800" dirty="0"/>
              <a:t>Have paper and pens available for participants to use</a:t>
            </a:r>
            <a:br>
              <a:rPr lang="en-US" sz="1800" dirty="0"/>
            </a:br>
            <a:r>
              <a:rPr lang="en-US" sz="1800" dirty="0"/>
              <a:t>Have timer ready to set to 3 minutes for the turn-and-talk</a:t>
            </a:r>
            <a:br>
              <a:rPr lang="en-US" sz="1800" dirty="0"/>
            </a:br>
            <a:br>
              <a:rPr lang="en-US" sz="1800" dirty="0"/>
            </a:br>
            <a:r>
              <a:rPr lang="en-US" sz="1800" dirty="0"/>
              <a:t>Say</a:t>
            </a:r>
            <a:br>
              <a:rPr lang="en-US" sz="1800" dirty="0"/>
            </a:br>
            <a:r>
              <a:rPr lang="en-US" sz="1800" dirty="0"/>
              <a:t>Take a moment and consider these words, ‘shared’ and ‘decision making.’  </a:t>
            </a:r>
            <a:br>
              <a:rPr lang="en-US" sz="1800" dirty="0"/>
            </a:br>
            <a:br>
              <a:rPr lang="en-US" sz="1800" dirty="0"/>
            </a:br>
            <a:r>
              <a:rPr lang="en-US" sz="1800" dirty="0"/>
              <a:t>What images or experiences come to mind as you think about them separately and then together? </a:t>
            </a:r>
            <a:br>
              <a:rPr lang="en-US" sz="1800" dirty="0"/>
            </a:br>
            <a:r>
              <a:rPr lang="en-US" sz="1800" dirty="0"/>
              <a:t>Separately, the word ‘sharing’ may conjure up images of you and a friend or loved one sharing a warm blanket and cup of hot chocolate as it rained or snowed outdoors; crying or laughing together as you watched a movie; or snuggling with a child as you read a favorite bedtime story book together.</a:t>
            </a:r>
            <a:br>
              <a:rPr lang="en-US" sz="1800" dirty="0"/>
            </a:br>
            <a:r>
              <a:rPr lang="en-US" sz="1800" dirty="0"/>
              <a:t>It may also bring up for you some not-so-pleasant experiences of, as a child, being forced to share a favorite toy or loved possession with another child; sharing a favorite item of clothing or a bed or room with a sibling or relative, or even as an adult, the requirement to share office or desk space with a colleague. </a:t>
            </a:r>
            <a:br>
              <a:rPr lang="en-US" sz="1800" dirty="0"/>
            </a:br>
            <a:br>
              <a:rPr lang="en-US" sz="1800" dirty="0"/>
            </a:br>
            <a:r>
              <a:rPr lang="en-US" sz="1800" dirty="0"/>
              <a:t>What about ‘decision making?’ Does that word make you feel powerful… someone able to wield authority and make things happen or possibly anxious and concerned about how you will be perceived by others, as well as, the ‘correctness’ of your decisions? How burdensome does it feel to you to ensure that you are making the ‘right’ decision?</a:t>
            </a:r>
            <a:br>
              <a:rPr lang="en-US" sz="1800" dirty="0"/>
            </a:br>
            <a:br>
              <a:rPr lang="en-US" sz="1800" dirty="0"/>
            </a:br>
            <a:r>
              <a:rPr lang="en-US" sz="1800" dirty="0"/>
              <a:t>One relevant definition of ‘sharing’ is to participate in, use, enjoy, or experience jointly.</a:t>
            </a:r>
            <a:br>
              <a:rPr lang="en-US" sz="1800" dirty="0"/>
            </a:br>
            <a:br>
              <a:rPr lang="en-US" sz="1800" dirty="0"/>
            </a:br>
            <a:r>
              <a:rPr lang="en-US" sz="1800" dirty="0"/>
              <a:t>The Merriam-Webster dictionary defines ‘decision-making’ as the act or process of deciding something especially with a group of people.</a:t>
            </a:r>
            <a:br>
              <a:rPr lang="en-US" sz="1800" dirty="0"/>
            </a:br>
            <a:br>
              <a:rPr lang="en-US" sz="1800" dirty="0"/>
            </a:br>
            <a:r>
              <a:rPr lang="en-US" sz="1800" dirty="0"/>
              <a:t>Now put those words together- ‘shared’ and ‘decision-making.’ </a:t>
            </a:r>
            <a:br>
              <a:rPr lang="en-US" sz="1800" dirty="0"/>
            </a:br>
            <a:r>
              <a:rPr lang="en-US" sz="1800" dirty="0"/>
              <a:t>Let’s do a 3 minute turn-and talk with your elbow partner and come up with a written, shared definition of this concept. </a:t>
            </a:r>
            <a:br>
              <a:rPr lang="en-US" dirty="0"/>
            </a:br>
            <a:br>
              <a:rPr lang="en-US" dirty="0"/>
            </a:br>
            <a:endParaRPr lang="en-US" dirty="0"/>
          </a:p>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ct val="25000"/>
              <a:buFont typeface="Calibri"/>
              <a:buNone/>
            </a:pPr>
            <a:fld id="{00000000-1234-1234-1234-123412341234}" type="slidenum">
              <a:rPr lang="en-US" sz="1200" b="0" i="0" u="none" strike="noStrike" cap="none" smtClean="0">
                <a:solidFill>
                  <a:srgbClr val="000000"/>
                </a:solidFill>
                <a:latin typeface="Calibri"/>
                <a:ea typeface="Calibri"/>
                <a:cs typeface="Calibri"/>
                <a:sym typeface="Calibri"/>
              </a:rPr>
              <a:t>5</a:t>
            </a:fld>
            <a:endParaRPr lang="en-US"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8151464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Shape 12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r>
              <a:rPr lang="en-US" sz="1200" b="1" dirty="0">
                <a:solidFill>
                  <a:srgbClr val="000000"/>
                </a:solidFill>
              </a:rPr>
              <a:t>What to do:</a:t>
            </a:r>
            <a:br>
              <a:rPr lang="en-US" sz="1200" dirty="0">
                <a:solidFill>
                  <a:srgbClr val="000000"/>
                </a:solidFill>
              </a:rPr>
            </a:br>
            <a:r>
              <a:rPr lang="en-US" sz="1200" dirty="0">
                <a:solidFill>
                  <a:srgbClr val="000000"/>
                </a:solidFill>
              </a:rPr>
              <a:t>Have an easel pad and markers or whiteboard available </a:t>
            </a:r>
            <a:br>
              <a:rPr lang="en-US" sz="1200" dirty="0">
                <a:solidFill>
                  <a:srgbClr val="000000"/>
                </a:solidFill>
              </a:rPr>
            </a:br>
            <a:r>
              <a:rPr lang="en-US" sz="1200" dirty="0">
                <a:solidFill>
                  <a:srgbClr val="000000"/>
                </a:solidFill>
              </a:rPr>
              <a:t>Read the slide</a:t>
            </a:r>
            <a:br>
              <a:rPr lang="en-US" sz="1200" dirty="0">
                <a:solidFill>
                  <a:srgbClr val="000000"/>
                </a:solidFill>
              </a:rPr>
            </a:br>
            <a:r>
              <a:rPr lang="en-US" sz="1200" dirty="0">
                <a:solidFill>
                  <a:srgbClr val="000000"/>
                </a:solidFill>
              </a:rPr>
              <a:t>Ask</a:t>
            </a:r>
            <a:br>
              <a:rPr lang="en-US" sz="1200" dirty="0">
                <a:solidFill>
                  <a:srgbClr val="000000"/>
                </a:solidFill>
              </a:rPr>
            </a:br>
            <a:r>
              <a:rPr lang="en-US" sz="1200" dirty="0">
                <a:solidFill>
                  <a:srgbClr val="000000"/>
                </a:solidFill>
              </a:rPr>
              <a:t>By a show of hands, how many of you had some or all of the words in bold as a part of your definition? Any other words you thought were important to include in your shared definition?  </a:t>
            </a:r>
            <a:br>
              <a:rPr lang="en-US" sz="1200" dirty="0">
                <a:solidFill>
                  <a:srgbClr val="000000"/>
                </a:solidFill>
              </a:rPr>
            </a:br>
            <a:r>
              <a:rPr lang="en-US" sz="1200" dirty="0">
                <a:solidFill>
                  <a:srgbClr val="000000"/>
                </a:solidFill>
              </a:rPr>
              <a:t>Do</a:t>
            </a:r>
            <a:br>
              <a:rPr lang="en-US" sz="1200" dirty="0">
                <a:solidFill>
                  <a:srgbClr val="000000"/>
                </a:solidFill>
              </a:rPr>
            </a:br>
            <a:r>
              <a:rPr lang="en-US" sz="1200" dirty="0">
                <a:solidFill>
                  <a:srgbClr val="000000"/>
                </a:solidFill>
              </a:rPr>
              <a:t>If yes, list the words on a whiteboard or easel pad</a:t>
            </a:r>
            <a:br>
              <a:rPr lang="en-US" sz="1200" dirty="0">
                <a:solidFill>
                  <a:srgbClr val="000000"/>
                </a:solidFill>
              </a:rPr>
            </a:br>
            <a:r>
              <a:rPr lang="en-US" sz="1200" dirty="0">
                <a:solidFill>
                  <a:srgbClr val="000000"/>
                </a:solidFill>
              </a:rPr>
              <a:t>Working with the group, re-read the definition aloud and insert any new words </a:t>
            </a:r>
            <a:br>
              <a:rPr lang="en-US" sz="1200" dirty="0">
                <a:solidFill>
                  <a:srgbClr val="000000"/>
                </a:solidFill>
              </a:rPr>
            </a:br>
            <a:r>
              <a:rPr lang="en-US" sz="1200" dirty="0">
                <a:solidFill>
                  <a:srgbClr val="000000"/>
                </a:solidFill>
              </a:rPr>
              <a:t>Write on an easel pad or whiteboard the edited definition to capture any words, core values or beliefs about the concept of shared decision-making or partnering with teachers that the group determines is essential moving forward.</a:t>
            </a:r>
            <a:br>
              <a:rPr lang="en-US" sz="1200" dirty="0">
                <a:solidFill>
                  <a:srgbClr val="000000"/>
                </a:solidFill>
              </a:rPr>
            </a:br>
            <a:r>
              <a:rPr lang="en-US" sz="1200" dirty="0">
                <a:solidFill>
                  <a:srgbClr val="000000"/>
                </a:solidFill>
              </a:rPr>
              <a:t>Display the new definition where everyone can see it and refer to it over the course of the session</a:t>
            </a:r>
            <a:br>
              <a:rPr lang="en-US" sz="1200" dirty="0">
                <a:solidFill>
                  <a:srgbClr val="000000"/>
                </a:solidFill>
              </a:rPr>
            </a:br>
            <a:br>
              <a:rPr lang="en-US" sz="1200" dirty="0">
                <a:solidFill>
                  <a:srgbClr val="000000"/>
                </a:solidFill>
              </a:rPr>
            </a:br>
            <a:r>
              <a:rPr lang="en-US" sz="1200" dirty="0">
                <a:solidFill>
                  <a:srgbClr val="000000"/>
                </a:solidFill>
              </a:rPr>
              <a:t>Say:</a:t>
            </a:r>
            <a:br>
              <a:rPr lang="en-US" sz="1200" dirty="0">
                <a:solidFill>
                  <a:srgbClr val="000000"/>
                </a:solidFill>
              </a:rPr>
            </a:br>
            <a:r>
              <a:rPr lang="en-US" sz="1200" dirty="0">
                <a:solidFill>
                  <a:srgbClr val="000000"/>
                </a:solidFill>
              </a:rPr>
              <a:t>The purpose of shared decision-making is to create a shared process where everyone makes decisions together. These decisions are discussed and agreed upon. These decisions are an effort to support and enhance student achievement and success in both the school and home contexts, through improvement of instructional programs and delivery of support services</a:t>
            </a:r>
            <a:br>
              <a:rPr lang="en-US" sz="1200" dirty="0">
                <a:solidFill>
                  <a:srgbClr val="000000"/>
                </a:solidFill>
              </a:rPr>
            </a:br>
            <a:r>
              <a:rPr lang="en-US" sz="1200" dirty="0">
                <a:solidFill>
                  <a:srgbClr val="000000"/>
                </a:solidFill>
              </a:rPr>
              <a:t> </a:t>
            </a:r>
            <a:br>
              <a:rPr lang="en-US" sz="1200" dirty="0">
                <a:solidFill>
                  <a:srgbClr val="000000"/>
                </a:solidFill>
              </a:rPr>
            </a:br>
            <a:br>
              <a:rPr lang="en-US" sz="1200" dirty="0">
                <a:solidFill>
                  <a:srgbClr val="000000"/>
                </a:solidFill>
              </a:rPr>
            </a:br>
            <a:br>
              <a:rPr lang="en-US" sz="1200" dirty="0">
                <a:solidFill>
                  <a:srgbClr val="000000"/>
                </a:solidFill>
              </a:rPr>
            </a:br>
            <a:br>
              <a:rPr lang="en-US" sz="1200" dirty="0">
                <a:solidFill>
                  <a:srgbClr val="000000"/>
                </a:solidFill>
              </a:rPr>
            </a:br>
            <a:br>
              <a:rPr lang="en-US" sz="1200" dirty="0">
                <a:solidFill>
                  <a:srgbClr val="000000"/>
                </a:solidFill>
              </a:rPr>
            </a:br>
            <a:br>
              <a:rPr lang="en-US" sz="1200" dirty="0">
                <a:solidFill>
                  <a:srgbClr val="000000"/>
                </a:solidFill>
              </a:rPr>
            </a:br>
            <a:br>
              <a:rPr lang="en-US" sz="1200" dirty="0">
                <a:solidFill>
                  <a:srgbClr val="000000"/>
                </a:solidFill>
              </a:rPr>
            </a:br>
            <a:endParaRPr lang="en-US" sz="1200" dirty="0">
              <a:solidFill>
                <a:srgbClr val="000000"/>
              </a:solidFill>
            </a:endParaRPr>
          </a:p>
        </p:txBody>
      </p:sp>
      <p:sp>
        <p:nvSpPr>
          <p:cNvPr id="124" name="Shape 12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a:headEnd type="none" w="med" len="med"/>
            <a:tailEnd type="none" w="med" len="med"/>
          </a:ln>
        </p:spPr>
      </p:sp>
    </p:spTree>
    <p:extLst>
      <p:ext uri="{BB962C8B-B14F-4D97-AF65-F5344CB8AC3E}">
        <p14:creationId xmlns:p14="http://schemas.microsoft.com/office/powerpoint/2010/main" val="38833886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chemeClr val="dk1"/>
              </a:buClr>
              <a:buSzTx/>
              <a:buFont typeface="Arial"/>
              <a:buNone/>
              <a:tabLst/>
              <a:defRPr/>
            </a:pPr>
            <a:r>
              <a:rPr lang="en-US" sz="1800" b="1" dirty="0"/>
              <a:t>What to say:</a:t>
            </a:r>
            <a:br>
              <a:rPr lang="en-US" sz="1800" dirty="0"/>
            </a:br>
            <a:r>
              <a:rPr lang="en-US" sz="1800" dirty="0"/>
              <a:t>We’ll now talk about how shared decision-making within your child’s learning can be possible in our school.</a:t>
            </a:r>
            <a:br>
              <a:rPr lang="en-US" sz="1800" dirty="0"/>
            </a:br>
            <a:endParaRPr lang="en-US" sz="1800" dirty="0"/>
          </a:p>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ct val="25000"/>
              <a:buFont typeface="Calibri"/>
              <a:buNone/>
            </a:pPr>
            <a:fld id="{00000000-1234-1234-1234-123412341234}" type="slidenum">
              <a:rPr lang="en-US" sz="1200" b="0" i="0" u="none" strike="noStrike" cap="none" smtClean="0">
                <a:solidFill>
                  <a:srgbClr val="000000"/>
                </a:solidFill>
                <a:latin typeface="Calibri"/>
                <a:ea typeface="Calibri"/>
                <a:cs typeface="Calibri"/>
                <a:sym typeface="Calibri"/>
              </a:rPr>
              <a:t>7</a:t>
            </a:fld>
            <a:endParaRPr lang="en-US"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8246302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Shape 14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41" name="Shape 14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Arial"/>
              <a:buNone/>
            </a:pPr>
            <a:r>
              <a:rPr lang="en-US" sz="1200" b="1" i="0" u="none" strike="noStrike" cap="none" dirty="0">
                <a:solidFill>
                  <a:schemeClr val="dk1"/>
                </a:solidFill>
                <a:latin typeface="Arial"/>
                <a:ea typeface="Arial"/>
                <a:cs typeface="Arial"/>
                <a:sym typeface="Arial"/>
              </a:rPr>
              <a:t>What to do:</a:t>
            </a:r>
            <a:endParaRPr lang="en-US" sz="1200" b="0" i="0" u="none" strike="noStrike" cap="none" dirty="0">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200" b="0" i="0" u="none" strike="noStrike" cap="none" dirty="0">
                <a:solidFill>
                  <a:schemeClr val="dk1"/>
                </a:solidFill>
                <a:latin typeface="Arial"/>
                <a:ea typeface="Arial"/>
                <a:cs typeface="Arial"/>
                <a:sym typeface="Arial"/>
              </a:rPr>
              <a:t>Teachers gather planned observations and other informal and formal assessments which help them to appreciate your child’s unique qualities and strengths, to develop the right goals, and to plan, implement, and evaluate effective teaching. Pre-Kindergarten through 3</a:t>
            </a:r>
            <a:r>
              <a:rPr lang="en-US" sz="1200" b="0" i="0" u="none" strike="noStrike" cap="none" baseline="30000" dirty="0">
                <a:solidFill>
                  <a:schemeClr val="dk1"/>
                </a:solidFill>
                <a:latin typeface="Arial"/>
                <a:ea typeface="Arial"/>
                <a:cs typeface="Arial"/>
                <a:sym typeface="Arial"/>
              </a:rPr>
              <a:t>rd</a:t>
            </a:r>
            <a:r>
              <a:rPr lang="en-US" sz="1200" b="0" i="0" u="none" strike="noStrike" cap="none" dirty="0">
                <a:solidFill>
                  <a:schemeClr val="dk1"/>
                </a:solidFill>
                <a:latin typeface="Arial"/>
                <a:ea typeface="Arial"/>
                <a:cs typeface="Arial"/>
                <a:sym typeface="Arial"/>
              </a:rPr>
              <a:t> grade teachers then use those assessments to guide student learning and support growth as your child develops in school.</a:t>
            </a:r>
            <a:r>
              <a:rPr lang="en-US" sz="1200" b="0" i="0" u="none" strike="sngStrike" cap="none" dirty="0">
                <a:solidFill>
                  <a:schemeClr val="dk1"/>
                </a:solidFill>
                <a:latin typeface="Arial"/>
                <a:ea typeface="Arial"/>
                <a:cs typeface="Arial"/>
                <a:sym typeface="Arial"/>
              </a:rPr>
              <a:t>  </a:t>
            </a:r>
          </a:p>
          <a:p>
            <a:pPr marL="0" marR="0" lvl="0" indent="0" algn="l" rtl="0">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200" b="0" i="0" u="none" strike="noStrike" cap="none" dirty="0">
                <a:solidFill>
                  <a:schemeClr val="dk1"/>
                </a:solidFill>
                <a:latin typeface="Arial"/>
                <a:ea typeface="Arial"/>
                <a:cs typeface="Arial"/>
                <a:sym typeface="Arial"/>
              </a:rPr>
              <a:t>Source: National Board for Professional Teaching Standards, Standard 3: Early Childhood Generalist Standards, 2012</a:t>
            </a:r>
          </a:p>
          <a:p>
            <a:pPr marL="0" marR="0" lvl="0" indent="0" algn="l" rtl="0">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200" b="0" i="0" u="none" strike="noStrike" cap="none" dirty="0">
                <a:solidFill>
                  <a:schemeClr val="dk1"/>
                </a:solidFill>
                <a:latin typeface="Arial"/>
                <a:ea typeface="Arial"/>
                <a:cs typeface="Arial"/>
                <a:sym typeface="Arial"/>
              </a:rPr>
              <a:t>image: opalschoolblog.typepad.com</a:t>
            </a:r>
          </a:p>
          <a:p>
            <a:pPr marL="0" marR="0" lvl="0" indent="0" algn="l" rtl="0">
              <a:spcBef>
                <a:spcPts val="0"/>
              </a:spcBef>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142" name="Shape 142"/>
          <p:cNvSpPr txBox="1"/>
          <p:nvPr/>
        </p:nvSpPr>
        <p:spPr>
          <a:xfrm>
            <a:off x="3884612" y="8685210"/>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8</a:t>
            </a:fld>
            <a:endParaRPr lang="en-US"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9433431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Shape 14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48" name="Shape 14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900" b="1" baseline="0" dirty="0"/>
              <a:t>What to do:</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900" baseline="0" dirty="0"/>
              <a:t>Say</a:t>
            </a:r>
          </a:p>
          <a:p>
            <a:pPr marL="0" marR="0" indent="0" algn="l" defTabSz="457200" rtl="0" eaLnBrk="1" fontAlgn="auto" latinLnBrk="0" hangingPunct="1">
              <a:lnSpc>
                <a:spcPct val="100000"/>
              </a:lnSpc>
              <a:spcBef>
                <a:spcPts val="0"/>
              </a:spcBef>
              <a:spcAft>
                <a:spcPts val="0"/>
              </a:spcAft>
              <a:buClrTx/>
              <a:buSzTx/>
              <a:buFontTx/>
              <a:buNone/>
              <a:tabLst/>
              <a:defRPr/>
            </a:pPr>
            <a:r>
              <a:rPr lang="en-US" sz="900" baseline="0" dirty="0"/>
              <a:t>Who better to help ‘paint that picture’ of your child, than you?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900" baseline="0" dirty="0"/>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900" baseline="0" dirty="0"/>
              <a:t>Read the slide</a:t>
            </a:r>
          </a:p>
          <a:p>
            <a:pPr marL="0" marR="0" indent="0" algn="l" defTabSz="457200" rtl="0" eaLnBrk="1" fontAlgn="auto" latinLnBrk="0" hangingPunct="1">
              <a:lnSpc>
                <a:spcPct val="100000"/>
              </a:lnSpc>
              <a:spcBef>
                <a:spcPts val="0"/>
              </a:spcBef>
              <a:spcAft>
                <a:spcPts val="0"/>
              </a:spcAft>
              <a:buClrTx/>
              <a:buSzTx/>
              <a:buFont typeface="Arial"/>
              <a:buNone/>
              <a:tabLst/>
              <a:defRPr/>
            </a:pPr>
            <a:endParaRPr lang="en-US" sz="900" baseline="0" dirty="0"/>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900" baseline="0" dirty="0"/>
              <a:t>Say</a:t>
            </a:r>
          </a:p>
          <a:p>
            <a:pPr marL="0" marR="0" indent="0" algn="l" defTabSz="457200" rtl="0" eaLnBrk="1" fontAlgn="auto" latinLnBrk="0" hangingPunct="1">
              <a:lnSpc>
                <a:spcPct val="100000"/>
              </a:lnSpc>
              <a:spcBef>
                <a:spcPts val="0"/>
              </a:spcBef>
              <a:spcAft>
                <a:spcPts val="0"/>
              </a:spcAft>
              <a:buClrTx/>
              <a:buSzTx/>
              <a:buFontTx/>
              <a:buNone/>
              <a:tabLst/>
              <a:defRPr/>
            </a:pPr>
            <a:r>
              <a:rPr lang="en-US" sz="900" baseline="0" dirty="0"/>
              <a:t>You and other family members bring a broad array of information, feelings, beliefs and expectations relevant to your child’s experience at school:</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900" baseline="0" dirty="0"/>
              <a:t>	the child’s temperament, health history, and behavior at home;</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900" baseline="0" dirty="0"/>
              <a:t> 	family expectations, fears, hopes and dreams about the child’s success or failure;</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900" baseline="0" dirty="0"/>
              <a:t>  	culturally-rooted beliefs about child-rearing;</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900" baseline="0" dirty="0"/>
              <a:t>	your experiences of school and beliefs about your role in relation to school professionals;</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900" baseline="0" dirty="0"/>
              <a:t> 	your sense of control and authority, and other personal and familial influences.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900"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sz="900" baseline="0" dirty="0"/>
              <a:t>You can provide teachers with your initial  ‘assessment data’-- information about your </a:t>
            </a:r>
            <a:r>
              <a:rPr lang="en-US" sz="900" dirty="0"/>
              <a:t>child’s strengths and needs,</a:t>
            </a:r>
            <a:r>
              <a:rPr lang="en-US" sz="900" baseline="0" dirty="0"/>
              <a:t> as well as, who your child is as an </a:t>
            </a:r>
            <a:r>
              <a:rPr lang="en-US" sz="900" dirty="0"/>
              <a:t>individual, family member, and member of your cultural and</a:t>
            </a:r>
            <a:r>
              <a:rPr lang="en-US" sz="900" baseline="0" dirty="0"/>
              <a:t> </a:t>
            </a:r>
            <a:r>
              <a:rPr lang="en-US" sz="900" dirty="0"/>
              <a:t>linguistic community.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900" baseline="0" dirty="0"/>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900" b="0" baseline="0" dirty="0"/>
              <a:t>Say</a:t>
            </a:r>
          </a:p>
          <a:p>
            <a:pPr marL="0" marR="0" indent="0" algn="l" defTabSz="457200" rtl="0" eaLnBrk="1" fontAlgn="auto" latinLnBrk="0" hangingPunct="1">
              <a:lnSpc>
                <a:spcPct val="100000"/>
              </a:lnSpc>
              <a:spcBef>
                <a:spcPts val="0"/>
              </a:spcBef>
              <a:spcAft>
                <a:spcPts val="0"/>
              </a:spcAft>
              <a:buClrTx/>
              <a:buSzTx/>
              <a:buFontTx/>
              <a:buNone/>
              <a:tabLst/>
              <a:defRPr/>
            </a:pPr>
            <a:r>
              <a:rPr lang="en-US" sz="900" b="0" baseline="0" dirty="0"/>
              <a:t>Formative assessment gathered by both the teacher and parent is an opportunity AND a strategy for teachers and families to paint a fuller, more comprehensive and realistic picture of your child. From there, decisions can be made jointly as to the direction and next steps in your child’s development and learning.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900" baseline="0" dirty="0"/>
          </a:p>
          <a:p>
            <a:endParaRPr lang="en-US" sz="900" b="0" baseline="0" dirty="0"/>
          </a:p>
          <a:p>
            <a:endParaRPr lang="en-US" sz="900" b="0" baseline="0" dirty="0"/>
          </a:p>
          <a:p>
            <a:r>
              <a:rPr lang="en-US" sz="900" b="0" baseline="0" dirty="0"/>
              <a:t>Source: Office of Head Start, National Center on Parent, Family and Community Engagement. (2011). Family Engagement and Ongoing</a:t>
            </a:r>
          </a:p>
          <a:p>
            <a:r>
              <a:rPr lang="en-US" sz="900" b="0" baseline="0" dirty="0"/>
              <a:t>Child Assessment series.</a:t>
            </a:r>
          </a:p>
          <a:p>
            <a:endParaRPr lang="en-US" sz="900" b="1" baseline="0" dirty="0"/>
          </a:p>
          <a:p>
            <a:endParaRPr lang="en-US" sz="900" dirty="0"/>
          </a:p>
        </p:txBody>
      </p:sp>
      <p:sp>
        <p:nvSpPr>
          <p:cNvPr id="149" name="Shape 149"/>
          <p:cNvSpPr txBox="1"/>
          <p:nvPr/>
        </p:nvSpPr>
        <p:spPr>
          <a:xfrm>
            <a:off x="3884612" y="8685210"/>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9</a:t>
            </a:fld>
            <a:endParaRPr lang="en-US"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225103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Shape 15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54" name="Shape 15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Arial"/>
              <a:buNone/>
            </a:pPr>
            <a:r>
              <a:rPr lang="en-US" sz="900" b="1" i="0" u="none" strike="noStrike" cap="none" dirty="0">
                <a:solidFill>
                  <a:schemeClr val="dk1"/>
                </a:solidFill>
                <a:latin typeface="Arial"/>
                <a:ea typeface="Arial"/>
                <a:cs typeface="Arial"/>
                <a:sym typeface="Arial"/>
              </a:rPr>
              <a:t>What to say:</a:t>
            </a:r>
          </a:p>
          <a:p>
            <a:pPr marL="0" marR="0" lvl="0" indent="0" algn="l" rtl="0">
              <a:spcBef>
                <a:spcPts val="0"/>
              </a:spcBef>
              <a:buClr>
                <a:schemeClr val="dk1"/>
              </a:buClr>
              <a:buSzPct val="25000"/>
              <a:buFont typeface="Arial"/>
              <a:buNone/>
            </a:pPr>
            <a:r>
              <a:rPr lang="en-US" sz="900" b="0" i="0" u="none" strike="noStrike" cap="none" dirty="0">
                <a:solidFill>
                  <a:schemeClr val="dk1"/>
                </a:solidFill>
                <a:latin typeface="Arial"/>
                <a:ea typeface="Arial"/>
                <a:cs typeface="Arial"/>
                <a:sym typeface="Arial"/>
              </a:rPr>
              <a:t>We’ll now talk about how shared decision-making within your child’s learning can be possible in our school.</a:t>
            </a:r>
          </a:p>
        </p:txBody>
      </p:sp>
      <p:sp>
        <p:nvSpPr>
          <p:cNvPr id="155" name="Shape 155"/>
          <p:cNvSpPr txBox="1"/>
          <p:nvPr/>
        </p:nvSpPr>
        <p:spPr>
          <a:xfrm>
            <a:off x="3884612" y="8685210"/>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10</a:t>
            </a:fld>
            <a:endParaRPr lang="en-US"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9440128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5"/>
        <p:cNvGrpSpPr/>
        <p:nvPr/>
      </p:nvGrpSpPr>
      <p:grpSpPr>
        <a:xfrm>
          <a:off x="0" y="0"/>
          <a:ext cx="0" cy="0"/>
          <a:chOff x="0" y="0"/>
          <a:chExt cx="0" cy="0"/>
        </a:xfrm>
      </p:grpSpPr>
      <p:sp>
        <p:nvSpPr>
          <p:cNvPr id="16" name="Shape 16"/>
          <p:cNvSpPr txBox="1">
            <a:spLocks noGrp="1"/>
          </p:cNvSpPr>
          <p:nvPr>
            <p:ph type="dt" idx="10"/>
          </p:nvPr>
        </p:nvSpPr>
        <p:spPr>
          <a:xfrm>
            <a:off x="457200" y="6356350"/>
            <a:ext cx="2133598"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7" name="Shape 17"/>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8" name="Shape 18"/>
          <p:cNvSpPr txBox="1">
            <a:spLocks noGrp="1"/>
          </p:cNvSpPr>
          <p:nvPr>
            <p:ph type="sldNum" idx="12"/>
          </p:nvPr>
        </p:nvSpPr>
        <p:spPr>
          <a:xfrm>
            <a:off x="6553200" y="6356350"/>
            <a:ext cx="2133598"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Calibri"/>
              <a:buNone/>
            </a:pPr>
            <a:fld id="{00000000-1234-1234-1234-123412341234}" type="slidenum">
              <a:rPr lang="en-US" sz="1200" b="0" i="0" u="none" strike="noStrike" cap="none">
                <a:solidFill>
                  <a:srgbClr val="898989"/>
                </a:solidFill>
                <a:latin typeface="Calibri"/>
                <a:ea typeface="Calibri"/>
                <a:cs typeface="Calibri"/>
                <a:sym typeface="Calibri"/>
              </a:rPr>
              <a:t>‹#›</a:t>
            </a:fld>
            <a:endParaRPr lang="en-US" sz="1200" b="0" i="0" u="none" strike="noStrike" cap="none">
              <a:solidFill>
                <a:srgbClr val="898989"/>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78"/>
        <p:cNvGrpSpPr/>
        <p:nvPr/>
      </p:nvGrpSpPr>
      <p:grpSpPr>
        <a:xfrm>
          <a:off x="0" y="0"/>
          <a:ext cx="0" cy="0"/>
          <a:chOff x="0" y="0"/>
          <a:chExt cx="0" cy="0"/>
        </a:xfrm>
      </p:grpSpPr>
      <p:sp>
        <p:nvSpPr>
          <p:cNvPr id="79" name="Shape 79"/>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Calibri"/>
              <a:buNone/>
              <a:defRPr sz="4000" b="1" i="0" u="none" strike="noStrike" cap="none">
                <a:solidFill>
                  <a:schemeClr val="dk1"/>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80" name="Shape 80"/>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marR="0" lvl="0" indent="0" algn="l"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360"/>
              </a:spcBef>
              <a:spcAft>
                <a:spcPts val="0"/>
              </a:spcAft>
              <a:buClr>
                <a:srgbClr val="888888"/>
              </a:buClr>
              <a:buFont typeface="Arial"/>
              <a:buNone/>
              <a:defRPr sz="1800" b="0" i="0" u="none" strike="noStrike" cap="none">
                <a:solidFill>
                  <a:srgbClr val="888888"/>
                </a:solidFill>
                <a:latin typeface="Calibri"/>
                <a:ea typeface="Calibri"/>
                <a:cs typeface="Calibri"/>
                <a:sym typeface="Calibri"/>
              </a:defRPr>
            </a:lvl2pPr>
            <a:lvl3pPr marL="914400" marR="0" lvl="2" indent="0" algn="l" rtl="0">
              <a:lnSpc>
                <a:spcPct val="100000"/>
              </a:lnSpc>
              <a:spcBef>
                <a:spcPts val="320"/>
              </a:spcBef>
              <a:spcAft>
                <a:spcPts val="0"/>
              </a:spcAft>
              <a:buClr>
                <a:srgbClr val="888888"/>
              </a:buClr>
              <a:buFont typeface="Arial"/>
              <a:buNone/>
              <a:defRPr sz="1600" b="0" i="0" u="none" strike="noStrike" cap="none">
                <a:solidFill>
                  <a:srgbClr val="888888"/>
                </a:solidFill>
                <a:latin typeface="Calibri"/>
                <a:ea typeface="Calibri"/>
                <a:cs typeface="Calibri"/>
                <a:sym typeface="Calibri"/>
              </a:defRPr>
            </a:lvl3pPr>
            <a:lvl4pPr marL="1371600" marR="0" lvl="3" indent="0" algn="l" rtl="0">
              <a:lnSpc>
                <a:spcPct val="100000"/>
              </a:lnSpc>
              <a:spcBef>
                <a:spcPts val="280"/>
              </a:spcBef>
              <a:spcAft>
                <a:spcPts val="0"/>
              </a:spcAft>
              <a:buClr>
                <a:srgbClr val="888888"/>
              </a:buClr>
              <a:buFont typeface="Arial"/>
              <a:buNone/>
              <a:defRPr sz="1400" b="0" i="0" u="none" strike="noStrike" cap="none">
                <a:solidFill>
                  <a:srgbClr val="888888"/>
                </a:solidFill>
                <a:latin typeface="Calibri"/>
                <a:ea typeface="Calibri"/>
                <a:cs typeface="Calibri"/>
                <a:sym typeface="Calibri"/>
              </a:defRPr>
            </a:lvl4pPr>
            <a:lvl5pPr marL="1828800" marR="0" lvl="4" indent="0" algn="l" rtl="0">
              <a:lnSpc>
                <a:spcPct val="100000"/>
              </a:lnSpc>
              <a:spcBef>
                <a:spcPts val="280"/>
              </a:spcBef>
              <a:spcAft>
                <a:spcPts val="0"/>
              </a:spcAft>
              <a:buClr>
                <a:srgbClr val="888888"/>
              </a:buClr>
              <a:buFont typeface="Arial"/>
              <a:buNone/>
              <a:defRPr sz="1400" b="0" i="0" u="none" strike="noStrike" cap="none">
                <a:solidFill>
                  <a:srgbClr val="888888"/>
                </a:solidFill>
                <a:latin typeface="Calibri"/>
                <a:ea typeface="Calibri"/>
                <a:cs typeface="Calibri"/>
                <a:sym typeface="Calibri"/>
              </a:defRPr>
            </a:lvl5pPr>
            <a:lvl6pPr marL="2286000" marR="0" lvl="5" indent="0" algn="l" rtl="0">
              <a:lnSpc>
                <a:spcPct val="100000"/>
              </a:lnSpc>
              <a:spcBef>
                <a:spcPts val="280"/>
              </a:spcBef>
              <a:spcAft>
                <a:spcPts val="0"/>
              </a:spcAft>
              <a:buClr>
                <a:srgbClr val="888888"/>
              </a:buClr>
              <a:buFont typeface="Arial"/>
              <a:buNone/>
              <a:defRPr sz="1400" b="0" i="0" u="none" strike="noStrike" cap="none">
                <a:solidFill>
                  <a:srgbClr val="888888"/>
                </a:solidFill>
                <a:latin typeface="Calibri"/>
                <a:ea typeface="Calibri"/>
                <a:cs typeface="Calibri"/>
                <a:sym typeface="Calibri"/>
              </a:defRPr>
            </a:lvl6pPr>
            <a:lvl7pPr marL="2743200" marR="0" lvl="6" indent="0" algn="l" rtl="0">
              <a:lnSpc>
                <a:spcPct val="100000"/>
              </a:lnSpc>
              <a:spcBef>
                <a:spcPts val="280"/>
              </a:spcBef>
              <a:spcAft>
                <a:spcPts val="0"/>
              </a:spcAft>
              <a:buClr>
                <a:srgbClr val="888888"/>
              </a:buClr>
              <a:buFont typeface="Arial"/>
              <a:buNone/>
              <a:defRPr sz="1400" b="0" i="0" u="none" strike="noStrike" cap="none">
                <a:solidFill>
                  <a:srgbClr val="888888"/>
                </a:solidFill>
                <a:latin typeface="Calibri"/>
                <a:ea typeface="Calibri"/>
                <a:cs typeface="Calibri"/>
                <a:sym typeface="Calibri"/>
              </a:defRPr>
            </a:lvl7pPr>
            <a:lvl8pPr marL="3200400" marR="0" lvl="7" indent="0" algn="l" rtl="0">
              <a:lnSpc>
                <a:spcPct val="100000"/>
              </a:lnSpc>
              <a:spcBef>
                <a:spcPts val="280"/>
              </a:spcBef>
              <a:spcAft>
                <a:spcPts val="0"/>
              </a:spcAft>
              <a:buClr>
                <a:srgbClr val="888888"/>
              </a:buClr>
              <a:buFont typeface="Arial"/>
              <a:buNone/>
              <a:defRPr sz="1400" b="0" i="0" u="none" strike="noStrike" cap="none">
                <a:solidFill>
                  <a:srgbClr val="888888"/>
                </a:solidFill>
                <a:latin typeface="Calibri"/>
                <a:ea typeface="Calibri"/>
                <a:cs typeface="Calibri"/>
                <a:sym typeface="Calibri"/>
              </a:defRPr>
            </a:lvl8pPr>
            <a:lvl9pPr marL="3657600" marR="0" lvl="8" indent="0" algn="l" rtl="0">
              <a:lnSpc>
                <a:spcPct val="100000"/>
              </a:lnSpc>
              <a:spcBef>
                <a:spcPts val="280"/>
              </a:spcBef>
              <a:spcAft>
                <a:spcPts val="0"/>
              </a:spcAft>
              <a:buClr>
                <a:srgbClr val="888888"/>
              </a:buClr>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81" name="Shape 81"/>
          <p:cNvSpPr txBox="1">
            <a:spLocks noGrp="1"/>
          </p:cNvSpPr>
          <p:nvPr>
            <p:ph type="dt" idx="10"/>
          </p:nvPr>
        </p:nvSpPr>
        <p:spPr>
          <a:xfrm>
            <a:off x="457200" y="6356350"/>
            <a:ext cx="2133598"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2" name="Shape 8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3" name="Shape 83"/>
          <p:cNvSpPr txBox="1">
            <a:spLocks noGrp="1"/>
          </p:cNvSpPr>
          <p:nvPr>
            <p:ph type="sldNum" idx="12"/>
          </p:nvPr>
        </p:nvSpPr>
        <p:spPr>
          <a:xfrm>
            <a:off x="6553200" y="6356350"/>
            <a:ext cx="2133598"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Calibri"/>
              <a:buNone/>
            </a:pPr>
            <a:fld id="{00000000-1234-1234-1234-123412341234}" type="slidenum">
              <a:rPr lang="en-US" sz="1200" b="0" i="0" u="none" strike="noStrike" cap="none">
                <a:solidFill>
                  <a:srgbClr val="898989"/>
                </a:solidFill>
                <a:latin typeface="Calibri"/>
                <a:ea typeface="Calibri"/>
                <a:cs typeface="Calibri"/>
                <a:sym typeface="Calibri"/>
              </a:rPr>
              <a:t>‹#›</a:t>
            </a:fld>
            <a:endParaRPr lang="en-US" sz="1200" b="0" i="0" u="none" strike="noStrike" cap="none">
              <a:solidFill>
                <a:srgbClr val="898989"/>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27" name="Shape 27"/>
          <p:cNvSpPr txBox="1">
            <a:spLocks noGrp="1"/>
          </p:cNvSpPr>
          <p:nvPr>
            <p:ph type="body" idx="1"/>
          </p:nvPr>
        </p:nvSpPr>
        <p:spPr>
          <a:xfrm>
            <a:off x="457200" y="1600200"/>
            <a:ext cx="8229600" cy="4525960"/>
          </a:xfrm>
          <a:prstGeom prst="rect">
            <a:avLst/>
          </a:prstGeom>
          <a:noFill/>
          <a:ln>
            <a:noFill/>
          </a:ln>
        </p:spPr>
        <p:txBody>
          <a:bodyPr lIns="91425" tIns="91425" rIns="91425" bIns="91425" anchor="t" anchorCtr="0"/>
          <a:lstStyle>
            <a:lvl1pPr marL="342900" marR="0" lvl="0" indent="63500" algn="l" rtl="0">
              <a:lnSpc>
                <a:spcPct val="100000"/>
              </a:lnSpc>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698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8" name="Shape 28"/>
          <p:cNvSpPr txBox="1">
            <a:spLocks noGrp="1"/>
          </p:cNvSpPr>
          <p:nvPr>
            <p:ph type="dt" idx="10"/>
          </p:nvPr>
        </p:nvSpPr>
        <p:spPr>
          <a:xfrm>
            <a:off x="457200" y="6356350"/>
            <a:ext cx="2133598"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9" name="Shape 29"/>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30" name="Shape 30"/>
          <p:cNvSpPr txBox="1">
            <a:spLocks noGrp="1"/>
          </p:cNvSpPr>
          <p:nvPr>
            <p:ph type="sldNum" idx="12"/>
          </p:nvPr>
        </p:nvSpPr>
        <p:spPr>
          <a:xfrm>
            <a:off x="6553200" y="6356350"/>
            <a:ext cx="2133598"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Calibri"/>
              <a:buNone/>
            </a:pPr>
            <a:fld id="{00000000-1234-1234-1234-123412341234}" type="slidenum">
              <a:rPr lang="en-US" sz="1200" b="0" i="0" u="none" strike="noStrike" cap="none">
                <a:solidFill>
                  <a:srgbClr val="898989"/>
                </a:solidFill>
                <a:latin typeface="Calibri"/>
                <a:ea typeface="Calibri"/>
                <a:cs typeface="Calibri"/>
                <a:sym typeface="Calibri"/>
              </a:rPr>
              <a:t>‹#›</a:t>
            </a:fld>
            <a:endParaRPr lang="en-US" sz="1200" b="0" i="0" u="none" strike="noStrike" cap="none">
              <a:solidFill>
                <a:srgbClr val="898989"/>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457200" y="273050"/>
            <a:ext cx="3008313" cy="1162048"/>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dk1"/>
              </a:buClr>
              <a:buFont typeface="Calibri"/>
              <a:buNone/>
              <a:defRPr sz="2000" b="1" i="0" u="none" strike="noStrike" cap="none">
                <a:solidFill>
                  <a:schemeClr val="dk1"/>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33" name="Shape 33"/>
          <p:cNvSpPr txBox="1">
            <a:spLocks noGrp="1"/>
          </p:cNvSpPr>
          <p:nvPr>
            <p:ph type="body" idx="1"/>
          </p:nvPr>
        </p:nvSpPr>
        <p:spPr>
          <a:xfrm>
            <a:off x="3575050" y="273050"/>
            <a:ext cx="5111750" cy="5853111"/>
          </a:xfrm>
          <a:prstGeom prst="rect">
            <a:avLst/>
          </a:prstGeom>
          <a:noFill/>
          <a:ln>
            <a:noFill/>
          </a:ln>
        </p:spPr>
        <p:txBody>
          <a:bodyPr lIns="91425" tIns="91425" rIns="91425" bIns="91425" anchor="t" anchorCtr="0"/>
          <a:lstStyle>
            <a:lvl1pPr marL="342900" marR="0" lvl="0" indent="63500" algn="l" rtl="0">
              <a:lnSpc>
                <a:spcPct val="100000"/>
              </a:lnSpc>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698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4" name="Shape 34"/>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marR="0" lvl="0" indent="0" algn="l" rtl="0">
              <a:lnSpc>
                <a:spcPct val="100000"/>
              </a:lnSpc>
              <a:spcBef>
                <a:spcPts val="280"/>
              </a:spcBef>
              <a:spcAft>
                <a:spcPts val="0"/>
              </a:spcAft>
              <a:buClr>
                <a:schemeClr val="dk1"/>
              </a:buClr>
              <a:buFont typeface="Arial"/>
              <a:buNone/>
              <a:defRPr sz="14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240"/>
              </a:spcBef>
              <a:spcAft>
                <a:spcPts val="0"/>
              </a:spcAft>
              <a:buClr>
                <a:schemeClr val="dk1"/>
              </a:buClr>
              <a:buFont typeface="Arial"/>
              <a:buNone/>
              <a:defRPr sz="12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200"/>
              </a:spcBef>
              <a:spcAft>
                <a:spcPts val="0"/>
              </a:spcAft>
              <a:buClr>
                <a:schemeClr val="dk1"/>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35" name="Shape 35"/>
          <p:cNvSpPr txBox="1">
            <a:spLocks noGrp="1"/>
          </p:cNvSpPr>
          <p:nvPr>
            <p:ph type="dt" idx="10"/>
          </p:nvPr>
        </p:nvSpPr>
        <p:spPr>
          <a:xfrm>
            <a:off x="457200" y="6356350"/>
            <a:ext cx="2133598"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36" name="Shape 36"/>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37" name="Shape 37"/>
          <p:cNvSpPr txBox="1">
            <a:spLocks noGrp="1"/>
          </p:cNvSpPr>
          <p:nvPr>
            <p:ph type="sldNum" idx="12"/>
          </p:nvPr>
        </p:nvSpPr>
        <p:spPr>
          <a:xfrm>
            <a:off x="6553200" y="6356350"/>
            <a:ext cx="2133598"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Calibri"/>
              <a:buNone/>
            </a:pPr>
            <a:fld id="{00000000-1234-1234-1234-123412341234}" type="slidenum">
              <a:rPr lang="en-US" sz="1200" b="0" i="0" u="none" strike="noStrike" cap="none">
                <a:solidFill>
                  <a:srgbClr val="898989"/>
                </a:solidFill>
                <a:latin typeface="Calibri"/>
                <a:ea typeface="Calibri"/>
                <a:cs typeface="Calibri"/>
                <a:sym typeface="Calibri"/>
              </a:rPr>
              <a:t>‹#›</a:t>
            </a:fld>
            <a:endParaRPr lang="en-US" sz="1200" b="0" i="0" u="none" strike="noStrike" cap="none">
              <a:solidFill>
                <a:srgbClr val="898989"/>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38"/>
        <p:cNvGrpSpPr/>
        <p:nvPr/>
      </p:nvGrpSpPr>
      <p:grpSpPr>
        <a:xfrm>
          <a:off x="0" y="0"/>
          <a:ext cx="0" cy="0"/>
          <a:chOff x="0" y="0"/>
          <a:chExt cx="0" cy="0"/>
        </a:xfrm>
      </p:grpSpPr>
      <p:sp>
        <p:nvSpPr>
          <p:cNvPr id="39" name="Shape 39"/>
          <p:cNvSpPr txBox="1">
            <a:spLocks noGrp="1"/>
          </p:cNvSpPr>
          <p:nvPr>
            <p:ph type="title"/>
          </p:nvPr>
        </p:nvSpPr>
        <p:spPr>
          <a:xfrm rot="5400000">
            <a:off x="4732336" y="2171700"/>
            <a:ext cx="5851525" cy="20574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40" name="Shape 40"/>
          <p:cNvSpPr txBox="1">
            <a:spLocks noGrp="1"/>
          </p:cNvSpPr>
          <p:nvPr>
            <p:ph type="body" idx="1"/>
          </p:nvPr>
        </p:nvSpPr>
        <p:spPr>
          <a:xfrm rot="5400000">
            <a:off x="541336" y="190500"/>
            <a:ext cx="5851525" cy="6019798"/>
          </a:xfrm>
          <a:prstGeom prst="rect">
            <a:avLst/>
          </a:prstGeom>
          <a:noFill/>
          <a:ln>
            <a:noFill/>
          </a:ln>
        </p:spPr>
        <p:txBody>
          <a:bodyPr lIns="91425" tIns="91425" rIns="91425" bIns="91425" anchor="t" anchorCtr="0"/>
          <a:lstStyle>
            <a:lvl1pPr marL="342900" marR="0" lvl="0" indent="63500" algn="l" rtl="0">
              <a:lnSpc>
                <a:spcPct val="100000"/>
              </a:lnSpc>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698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1" name="Shape 41"/>
          <p:cNvSpPr txBox="1">
            <a:spLocks noGrp="1"/>
          </p:cNvSpPr>
          <p:nvPr>
            <p:ph type="dt" idx="10"/>
          </p:nvPr>
        </p:nvSpPr>
        <p:spPr>
          <a:xfrm>
            <a:off x="457200" y="6356350"/>
            <a:ext cx="2133598"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2" name="Shape 4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sldNum" idx="12"/>
          </p:nvPr>
        </p:nvSpPr>
        <p:spPr>
          <a:xfrm>
            <a:off x="6553200" y="6356350"/>
            <a:ext cx="2133598"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Calibri"/>
              <a:buNone/>
            </a:pPr>
            <a:fld id="{00000000-1234-1234-1234-123412341234}" type="slidenum">
              <a:rPr lang="en-US" sz="1200" b="0" i="0" u="none" strike="noStrike" cap="none">
                <a:solidFill>
                  <a:srgbClr val="898989"/>
                </a:solidFill>
                <a:latin typeface="Calibri"/>
                <a:ea typeface="Calibri"/>
                <a:cs typeface="Calibri"/>
                <a:sym typeface="Calibri"/>
              </a:rPr>
              <a:t>‹#›</a:t>
            </a:fld>
            <a:endParaRPr lang="en-US" sz="1200" b="0" i="0" u="none" strike="noStrike" cap="none">
              <a:solidFill>
                <a:srgbClr val="898989"/>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46" name="Shape 46"/>
          <p:cNvSpPr txBox="1">
            <a:spLocks noGrp="1"/>
          </p:cNvSpPr>
          <p:nvPr>
            <p:ph type="body" idx="1"/>
          </p:nvPr>
        </p:nvSpPr>
        <p:spPr>
          <a:xfrm rot="5400000">
            <a:off x="2309017" y="-251619"/>
            <a:ext cx="4525960" cy="8229600"/>
          </a:xfrm>
          <a:prstGeom prst="rect">
            <a:avLst/>
          </a:prstGeom>
          <a:noFill/>
          <a:ln>
            <a:noFill/>
          </a:ln>
        </p:spPr>
        <p:txBody>
          <a:bodyPr lIns="91425" tIns="91425" rIns="91425" bIns="91425" anchor="t" anchorCtr="0"/>
          <a:lstStyle>
            <a:lvl1pPr marL="342900" marR="0" lvl="0" indent="63500" algn="l" rtl="0">
              <a:lnSpc>
                <a:spcPct val="100000"/>
              </a:lnSpc>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698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7" name="Shape 47"/>
          <p:cNvSpPr txBox="1">
            <a:spLocks noGrp="1"/>
          </p:cNvSpPr>
          <p:nvPr>
            <p:ph type="dt" idx="10"/>
          </p:nvPr>
        </p:nvSpPr>
        <p:spPr>
          <a:xfrm>
            <a:off x="457200" y="6356350"/>
            <a:ext cx="2133598"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9" name="Shape 49"/>
          <p:cNvSpPr txBox="1">
            <a:spLocks noGrp="1"/>
          </p:cNvSpPr>
          <p:nvPr>
            <p:ph type="sldNum" idx="12"/>
          </p:nvPr>
        </p:nvSpPr>
        <p:spPr>
          <a:xfrm>
            <a:off x="6553200" y="6356350"/>
            <a:ext cx="2133598"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Calibri"/>
              <a:buNone/>
            </a:pPr>
            <a:fld id="{00000000-1234-1234-1234-123412341234}" type="slidenum">
              <a:rPr lang="en-US" sz="1200" b="0" i="0" u="none" strike="noStrike" cap="none">
                <a:solidFill>
                  <a:srgbClr val="898989"/>
                </a:solidFill>
                <a:latin typeface="Calibri"/>
                <a:ea typeface="Calibri"/>
                <a:cs typeface="Calibri"/>
                <a:sym typeface="Calibri"/>
              </a:rPr>
              <a:t>‹#›</a:t>
            </a:fld>
            <a:endParaRPr lang="en-US" sz="1200" b="0" i="0" u="none" strike="noStrike" cap="none">
              <a:solidFill>
                <a:srgbClr val="898989"/>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50"/>
        <p:cNvGrpSpPr/>
        <p:nvPr/>
      </p:nvGrpSpPr>
      <p:grpSpPr>
        <a:xfrm>
          <a:off x="0" y="0"/>
          <a:ext cx="0" cy="0"/>
          <a:chOff x="0" y="0"/>
          <a:chExt cx="0" cy="0"/>
        </a:xfrm>
      </p:grpSpPr>
      <p:sp>
        <p:nvSpPr>
          <p:cNvPr id="51" name="Shape 51"/>
          <p:cNvSpPr txBox="1">
            <a:spLocks noGrp="1"/>
          </p:cNvSpPr>
          <p:nvPr>
            <p:ph type="title"/>
          </p:nvPr>
        </p:nvSpPr>
        <p:spPr>
          <a:xfrm>
            <a:off x="1792288" y="4800600"/>
            <a:ext cx="5486399" cy="566736"/>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dk1"/>
              </a:buClr>
              <a:buFont typeface="Calibri"/>
              <a:buNone/>
              <a:defRPr sz="2000" b="1" i="0" u="none" strike="noStrike" cap="none">
                <a:solidFill>
                  <a:schemeClr val="dk1"/>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52" name="Shape 52"/>
          <p:cNvSpPr>
            <a:spLocks noGrp="1"/>
          </p:cNvSpPr>
          <p:nvPr>
            <p:ph type="pic" idx="2"/>
          </p:nvPr>
        </p:nvSpPr>
        <p:spPr>
          <a:xfrm>
            <a:off x="1792288" y="612775"/>
            <a:ext cx="5486399" cy="4114800"/>
          </a:xfrm>
          <a:prstGeom prst="rect">
            <a:avLst/>
          </a:prstGeom>
          <a:noFill/>
          <a:ln>
            <a:noFill/>
          </a:ln>
        </p:spPr>
        <p:txBody>
          <a:bodyPr lIns="91425" tIns="91425" rIns="91425" bIns="91425" anchor="t" anchorCtr="0"/>
          <a:lstStyle>
            <a:lvl1pPr marL="0" marR="0" lvl="0" indent="0" algn="l" rtl="0">
              <a:lnSpc>
                <a:spcPct val="100000"/>
              </a:lnSpc>
              <a:spcBef>
                <a:spcPts val="640"/>
              </a:spcBef>
              <a:spcAft>
                <a:spcPts val="0"/>
              </a:spcAft>
              <a:buClr>
                <a:schemeClr val="dk1"/>
              </a:buClr>
              <a:buFont typeface="Arial"/>
              <a:buNone/>
              <a:defRPr sz="32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560"/>
              </a:spcBef>
              <a:spcAft>
                <a:spcPts val="0"/>
              </a:spcAft>
              <a:buClr>
                <a:schemeClr val="dk1"/>
              </a:buClr>
              <a:buFont typeface="Arial"/>
              <a:buNone/>
              <a:defRPr sz="2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480"/>
              </a:spcBef>
              <a:spcAft>
                <a:spcPts val="0"/>
              </a:spcAft>
              <a:buClr>
                <a:schemeClr val="dk1"/>
              </a:buClr>
              <a:buFont typeface="Arial"/>
              <a:buNone/>
              <a:defRPr sz="24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marR="0" lvl="0" indent="0" algn="l" rtl="0">
              <a:lnSpc>
                <a:spcPct val="100000"/>
              </a:lnSpc>
              <a:spcBef>
                <a:spcPts val="280"/>
              </a:spcBef>
              <a:spcAft>
                <a:spcPts val="0"/>
              </a:spcAft>
              <a:buClr>
                <a:schemeClr val="dk1"/>
              </a:buClr>
              <a:buFont typeface="Arial"/>
              <a:buNone/>
              <a:defRPr sz="14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240"/>
              </a:spcBef>
              <a:spcAft>
                <a:spcPts val="0"/>
              </a:spcAft>
              <a:buClr>
                <a:schemeClr val="dk1"/>
              </a:buClr>
              <a:buFont typeface="Arial"/>
              <a:buNone/>
              <a:defRPr sz="12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200"/>
              </a:spcBef>
              <a:spcAft>
                <a:spcPts val="0"/>
              </a:spcAft>
              <a:buClr>
                <a:schemeClr val="dk1"/>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54" name="Shape 54"/>
          <p:cNvSpPr txBox="1">
            <a:spLocks noGrp="1"/>
          </p:cNvSpPr>
          <p:nvPr>
            <p:ph type="dt" idx="10"/>
          </p:nvPr>
        </p:nvSpPr>
        <p:spPr>
          <a:xfrm>
            <a:off x="457200" y="6356350"/>
            <a:ext cx="2133598"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5" name="Shape 55"/>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6" name="Shape 56"/>
          <p:cNvSpPr txBox="1">
            <a:spLocks noGrp="1"/>
          </p:cNvSpPr>
          <p:nvPr>
            <p:ph type="sldNum" idx="12"/>
          </p:nvPr>
        </p:nvSpPr>
        <p:spPr>
          <a:xfrm>
            <a:off x="6553200" y="6356350"/>
            <a:ext cx="2133598"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Calibri"/>
              <a:buNone/>
            </a:pPr>
            <a:fld id="{00000000-1234-1234-1234-123412341234}" type="slidenum">
              <a:rPr lang="en-US" sz="1200" b="0" i="0" u="none" strike="noStrike" cap="none">
                <a:solidFill>
                  <a:srgbClr val="898989"/>
                </a:solidFill>
                <a:latin typeface="Calibri"/>
                <a:ea typeface="Calibri"/>
                <a:cs typeface="Calibri"/>
                <a:sym typeface="Calibri"/>
              </a:rPr>
              <a:t>‹#›</a:t>
            </a:fld>
            <a:endParaRPr lang="en-US" sz="1200" b="0" i="0" u="none" strike="noStrike" cap="none">
              <a:solidFill>
                <a:srgbClr val="898989"/>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57"/>
        <p:cNvGrpSpPr/>
        <p:nvPr/>
      </p:nvGrpSpPr>
      <p:grpSpPr>
        <a:xfrm>
          <a:off x="0" y="0"/>
          <a:ext cx="0" cy="0"/>
          <a:chOff x="0" y="0"/>
          <a:chExt cx="0" cy="0"/>
        </a:xfrm>
      </p:grpSpPr>
      <p:sp>
        <p:nvSpPr>
          <p:cNvPr id="58" name="Shape 58"/>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59" name="Shape 59"/>
          <p:cNvSpPr txBox="1">
            <a:spLocks noGrp="1"/>
          </p:cNvSpPr>
          <p:nvPr>
            <p:ph type="dt" idx="10"/>
          </p:nvPr>
        </p:nvSpPr>
        <p:spPr>
          <a:xfrm>
            <a:off x="457200" y="6356350"/>
            <a:ext cx="2133598"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60" name="Shape 60"/>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61" name="Shape 61"/>
          <p:cNvSpPr txBox="1">
            <a:spLocks noGrp="1"/>
          </p:cNvSpPr>
          <p:nvPr>
            <p:ph type="sldNum" idx="12"/>
          </p:nvPr>
        </p:nvSpPr>
        <p:spPr>
          <a:xfrm>
            <a:off x="6553200" y="6356350"/>
            <a:ext cx="2133598"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Calibri"/>
              <a:buNone/>
            </a:pPr>
            <a:fld id="{00000000-1234-1234-1234-123412341234}" type="slidenum">
              <a:rPr lang="en-US" sz="1200" b="0" i="0" u="none" strike="noStrike" cap="none">
                <a:solidFill>
                  <a:srgbClr val="898989"/>
                </a:solidFill>
                <a:latin typeface="Calibri"/>
                <a:ea typeface="Calibri"/>
                <a:cs typeface="Calibri"/>
                <a:sym typeface="Calibri"/>
              </a:rPr>
              <a:t>‹#›</a:t>
            </a:fld>
            <a:endParaRPr lang="en-US" sz="1200" b="0" i="0" u="none" strike="noStrike" cap="none">
              <a:solidFill>
                <a:srgbClr val="898989"/>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62"/>
        <p:cNvGrpSpPr/>
        <p:nvPr/>
      </p:nvGrpSpPr>
      <p:grpSpPr>
        <a:xfrm>
          <a:off x="0" y="0"/>
          <a:ext cx="0" cy="0"/>
          <a:chOff x="0" y="0"/>
          <a:chExt cx="0" cy="0"/>
        </a:xfrm>
      </p:grpSpPr>
      <p:sp>
        <p:nvSpPr>
          <p:cNvPr id="63" name="Shape 63"/>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64" name="Shape 64"/>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marR="0" lvl="0" indent="0" algn="l" rtl="0">
              <a:lnSpc>
                <a:spcPct val="100000"/>
              </a:lnSpc>
              <a:spcBef>
                <a:spcPts val="480"/>
              </a:spcBef>
              <a:spcAft>
                <a:spcPts val="0"/>
              </a:spcAft>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lnSpc>
                <a:spcPct val="100000"/>
              </a:lnSpc>
              <a:spcBef>
                <a:spcPts val="400"/>
              </a:spcBef>
              <a:spcAft>
                <a:spcPts val="0"/>
              </a:spcAft>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lnSpc>
                <a:spcPct val="100000"/>
              </a:lnSpc>
              <a:spcBef>
                <a:spcPts val="360"/>
              </a:spcBef>
              <a:spcAft>
                <a:spcPts val="0"/>
              </a:spcAft>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65" name="Shape 65"/>
          <p:cNvSpPr txBox="1">
            <a:spLocks noGrp="1"/>
          </p:cNvSpPr>
          <p:nvPr>
            <p:ph type="body" idx="2"/>
          </p:nvPr>
        </p:nvSpPr>
        <p:spPr>
          <a:xfrm>
            <a:off x="457200" y="2174875"/>
            <a:ext cx="4040187" cy="3951286"/>
          </a:xfrm>
          <a:prstGeom prst="rect">
            <a:avLst/>
          </a:prstGeom>
          <a:noFill/>
          <a:ln>
            <a:noFill/>
          </a:ln>
        </p:spPr>
        <p:txBody>
          <a:bodyPr lIns="91425" tIns="91425" rIns="91425" bIns="91425" anchor="t" anchorCtr="0"/>
          <a:lstStyle>
            <a:lvl1pPr marL="342900" marR="0" lvl="0" indent="-381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742950" marR="0" lvl="1" indent="-3175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600200" marR="0" lvl="3"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4pPr>
            <a:lvl5pPr marL="2057400" marR="0" lvl="4"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5pPr>
            <a:lvl6pPr marL="2514600" marR="0" lvl="5"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66" name="Shape 66"/>
          <p:cNvSpPr txBox="1">
            <a:spLocks noGrp="1"/>
          </p:cNvSpPr>
          <p:nvPr>
            <p:ph type="body" idx="3"/>
          </p:nvPr>
        </p:nvSpPr>
        <p:spPr>
          <a:xfrm>
            <a:off x="4645025" y="1535112"/>
            <a:ext cx="4041773" cy="639762"/>
          </a:xfrm>
          <a:prstGeom prst="rect">
            <a:avLst/>
          </a:prstGeom>
          <a:noFill/>
          <a:ln>
            <a:noFill/>
          </a:ln>
        </p:spPr>
        <p:txBody>
          <a:bodyPr lIns="91425" tIns="91425" rIns="91425" bIns="91425" anchor="b" anchorCtr="0"/>
          <a:lstStyle>
            <a:lvl1pPr marL="0" marR="0" lvl="0" indent="0" algn="l" rtl="0">
              <a:lnSpc>
                <a:spcPct val="100000"/>
              </a:lnSpc>
              <a:spcBef>
                <a:spcPts val="480"/>
              </a:spcBef>
              <a:spcAft>
                <a:spcPts val="0"/>
              </a:spcAft>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lnSpc>
                <a:spcPct val="100000"/>
              </a:lnSpc>
              <a:spcBef>
                <a:spcPts val="400"/>
              </a:spcBef>
              <a:spcAft>
                <a:spcPts val="0"/>
              </a:spcAft>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lnSpc>
                <a:spcPct val="100000"/>
              </a:lnSpc>
              <a:spcBef>
                <a:spcPts val="360"/>
              </a:spcBef>
              <a:spcAft>
                <a:spcPts val="0"/>
              </a:spcAft>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67" name="Shape 67"/>
          <p:cNvSpPr txBox="1">
            <a:spLocks noGrp="1"/>
          </p:cNvSpPr>
          <p:nvPr>
            <p:ph type="body" idx="4"/>
          </p:nvPr>
        </p:nvSpPr>
        <p:spPr>
          <a:xfrm>
            <a:off x="4645025" y="2174875"/>
            <a:ext cx="4041773" cy="3951286"/>
          </a:xfrm>
          <a:prstGeom prst="rect">
            <a:avLst/>
          </a:prstGeom>
          <a:noFill/>
          <a:ln>
            <a:noFill/>
          </a:ln>
        </p:spPr>
        <p:txBody>
          <a:bodyPr lIns="91425" tIns="91425" rIns="91425" bIns="91425" anchor="t" anchorCtr="0"/>
          <a:lstStyle>
            <a:lvl1pPr marL="342900" marR="0" lvl="0" indent="-381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742950" marR="0" lvl="1" indent="-3175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600200" marR="0" lvl="3"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4pPr>
            <a:lvl5pPr marL="2057400" marR="0" lvl="4"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5pPr>
            <a:lvl6pPr marL="2514600" marR="0" lvl="5"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68" name="Shape 68"/>
          <p:cNvSpPr txBox="1">
            <a:spLocks noGrp="1"/>
          </p:cNvSpPr>
          <p:nvPr>
            <p:ph type="dt" idx="10"/>
          </p:nvPr>
        </p:nvSpPr>
        <p:spPr>
          <a:xfrm>
            <a:off x="457200" y="6356350"/>
            <a:ext cx="2133598"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69" name="Shape 69"/>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70" name="Shape 70"/>
          <p:cNvSpPr txBox="1">
            <a:spLocks noGrp="1"/>
          </p:cNvSpPr>
          <p:nvPr>
            <p:ph type="sldNum" idx="12"/>
          </p:nvPr>
        </p:nvSpPr>
        <p:spPr>
          <a:xfrm>
            <a:off x="6553200" y="6356350"/>
            <a:ext cx="2133598"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Calibri"/>
              <a:buNone/>
            </a:pPr>
            <a:fld id="{00000000-1234-1234-1234-123412341234}" type="slidenum">
              <a:rPr lang="en-US" sz="1200" b="0" i="0" u="none" strike="noStrike" cap="none">
                <a:solidFill>
                  <a:srgbClr val="898989"/>
                </a:solidFill>
                <a:latin typeface="Calibri"/>
                <a:ea typeface="Calibri"/>
                <a:cs typeface="Calibri"/>
                <a:sym typeface="Calibri"/>
              </a:rPr>
              <a:t>‹#›</a:t>
            </a:fld>
            <a:endParaRPr lang="en-US" sz="1200" b="0" i="0" u="none" strike="noStrike" cap="none">
              <a:solidFill>
                <a:srgbClr val="898989"/>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73" name="Shape 73"/>
          <p:cNvSpPr txBox="1">
            <a:spLocks noGrp="1"/>
          </p:cNvSpPr>
          <p:nvPr>
            <p:ph type="body" idx="1"/>
          </p:nvPr>
        </p:nvSpPr>
        <p:spPr>
          <a:xfrm>
            <a:off x="457200" y="1600200"/>
            <a:ext cx="4038598" cy="4525963"/>
          </a:xfrm>
          <a:prstGeom prst="rect">
            <a:avLst/>
          </a:prstGeom>
          <a:noFill/>
          <a:ln>
            <a:noFill/>
          </a:ln>
        </p:spPr>
        <p:txBody>
          <a:bodyPr lIns="91425" tIns="91425" rIns="91425" bIns="91425" anchor="t" anchorCtr="0"/>
          <a:lstStyle>
            <a:lvl1pPr marL="342900" marR="0" lvl="0" indent="1270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905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4" name="Shape 74"/>
          <p:cNvSpPr txBox="1">
            <a:spLocks noGrp="1"/>
          </p:cNvSpPr>
          <p:nvPr>
            <p:ph type="body" idx="2"/>
          </p:nvPr>
        </p:nvSpPr>
        <p:spPr>
          <a:xfrm>
            <a:off x="4648200" y="1600200"/>
            <a:ext cx="4038598" cy="4525963"/>
          </a:xfrm>
          <a:prstGeom prst="rect">
            <a:avLst/>
          </a:prstGeom>
          <a:noFill/>
          <a:ln>
            <a:noFill/>
          </a:ln>
        </p:spPr>
        <p:txBody>
          <a:bodyPr lIns="91425" tIns="91425" rIns="91425" bIns="91425" anchor="t" anchorCtr="0"/>
          <a:lstStyle>
            <a:lvl1pPr marL="342900" marR="0" lvl="0" indent="1270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905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5" name="Shape 75"/>
          <p:cNvSpPr txBox="1">
            <a:spLocks noGrp="1"/>
          </p:cNvSpPr>
          <p:nvPr>
            <p:ph type="dt" idx="10"/>
          </p:nvPr>
        </p:nvSpPr>
        <p:spPr>
          <a:xfrm>
            <a:off x="457200" y="6356350"/>
            <a:ext cx="2133598"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76" name="Shape 76"/>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sldNum" idx="12"/>
          </p:nvPr>
        </p:nvSpPr>
        <p:spPr>
          <a:xfrm>
            <a:off x="6553200" y="6356350"/>
            <a:ext cx="2133598"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Calibri"/>
              <a:buNone/>
            </a:pPr>
            <a:fld id="{00000000-1234-1234-1234-123412341234}" type="slidenum">
              <a:rPr lang="en-US" sz="1200" b="0" i="0" u="none" strike="noStrike" cap="none">
                <a:solidFill>
                  <a:srgbClr val="898989"/>
                </a:solidFill>
                <a:latin typeface="Calibri"/>
                <a:ea typeface="Calibri"/>
                <a:cs typeface="Calibri"/>
                <a:sym typeface="Calibri"/>
              </a:rPr>
              <a:t>‹#›</a:t>
            </a:fld>
            <a:endParaRPr lang="en-US" sz="1200" b="0" i="0" u="none" strike="noStrike" cap="none">
              <a:solidFill>
                <a:srgbClr val="898989"/>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11" name="Shape 11"/>
          <p:cNvSpPr txBox="1">
            <a:spLocks noGrp="1"/>
          </p:cNvSpPr>
          <p:nvPr>
            <p:ph type="body" idx="1"/>
          </p:nvPr>
        </p:nvSpPr>
        <p:spPr>
          <a:xfrm>
            <a:off x="457200" y="1600200"/>
            <a:ext cx="8229600" cy="4525960"/>
          </a:xfrm>
          <a:prstGeom prst="rect">
            <a:avLst/>
          </a:prstGeom>
          <a:noFill/>
          <a:ln>
            <a:noFill/>
          </a:ln>
        </p:spPr>
        <p:txBody>
          <a:bodyPr lIns="91425" tIns="91425" rIns="91425" bIns="91425" anchor="t" anchorCtr="0"/>
          <a:lstStyle>
            <a:lvl1pPr marL="342900" marR="0" lvl="0" indent="63500" algn="l" rtl="0">
              <a:lnSpc>
                <a:spcPct val="100000"/>
              </a:lnSpc>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698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Shape 12"/>
          <p:cNvSpPr txBox="1">
            <a:spLocks noGrp="1"/>
          </p:cNvSpPr>
          <p:nvPr>
            <p:ph type="dt" idx="10"/>
          </p:nvPr>
        </p:nvSpPr>
        <p:spPr>
          <a:xfrm>
            <a:off x="457200" y="6356350"/>
            <a:ext cx="2133598"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3" name="Shape 13"/>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sldNum" idx="12"/>
          </p:nvPr>
        </p:nvSpPr>
        <p:spPr>
          <a:xfrm>
            <a:off x="6553200" y="6356350"/>
            <a:ext cx="2133598"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Calibri"/>
              <a:buNone/>
            </a:pPr>
            <a:fld id="{00000000-1234-1234-1234-123412341234}" type="slidenum">
              <a:rPr lang="en-US" sz="1200" b="0" i="0" u="none" strike="noStrike" cap="none">
                <a:solidFill>
                  <a:srgbClr val="898989"/>
                </a:solidFill>
                <a:latin typeface="Calibri"/>
                <a:ea typeface="Calibri"/>
                <a:cs typeface="Calibri"/>
                <a:sym typeface="Calibri"/>
              </a:rPr>
              <a:t>‹#›</a:t>
            </a:fld>
            <a:endParaRPr lang="en-US" sz="1200" b="0" i="0" u="none" strike="noStrike" cap="none">
              <a:solidFill>
                <a:srgbClr val="898989"/>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edglossary.org/learning-standards/"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hyperlink" Target="http://edglossary.org/formative-assessment/" TargetMode="External"/><Relationship Id="rId4" Type="http://schemas.openxmlformats.org/officeDocument/2006/relationships/hyperlink" Target="http://edglossary.org/academic-support/"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D307D-3440-A747-B28F-D4B47271BE1A}"/>
              </a:ext>
            </a:extLst>
          </p:cNvPr>
          <p:cNvSpPr>
            <a:spLocks noGrp="1"/>
          </p:cNvSpPr>
          <p:nvPr>
            <p:ph type="title"/>
          </p:nvPr>
        </p:nvSpPr>
        <p:spPr>
          <a:xfrm>
            <a:off x="0" y="0"/>
            <a:ext cx="9144000" cy="1143000"/>
          </a:xfrm>
          <a:solidFill>
            <a:schemeClr val="bg1">
              <a:lumMod val="50000"/>
            </a:schemeClr>
          </a:solidFill>
        </p:spPr>
        <p:txBody>
          <a:bodyPr/>
          <a:lstStyle/>
          <a:p>
            <a:r>
              <a:rPr lang="en-US" sz="2800" dirty="0">
                <a:solidFill>
                  <a:schemeClr val="bg1"/>
                </a:solidFill>
              </a:rPr>
              <a:t>Shared Decision Making for Principals: Building Powerful Partnerships Between Families and Teachers</a:t>
            </a:r>
          </a:p>
        </p:txBody>
      </p:sp>
      <p:sp>
        <p:nvSpPr>
          <p:cNvPr id="3" name="Text Placeholder 2">
            <a:extLst>
              <a:ext uri="{FF2B5EF4-FFF2-40B4-BE49-F238E27FC236}">
                <a16:creationId xmlns:a16="http://schemas.microsoft.com/office/drawing/2014/main" id="{6F034F26-C4F8-2244-BA4E-CDEA302E9359}"/>
              </a:ext>
            </a:extLst>
          </p:cNvPr>
          <p:cNvSpPr>
            <a:spLocks noGrp="1"/>
          </p:cNvSpPr>
          <p:nvPr>
            <p:ph type="body" idx="1"/>
          </p:nvPr>
        </p:nvSpPr>
        <p:spPr/>
        <p:txBody>
          <a:bodyPr/>
          <a:lstStyle/>
          <a:p>
            <a:endParaRPr lang="en-US" dirty="0"/>
          </a:p>
        </p:txBody>
      </p:sp>
      <p:pic>
        <p:nvPicPr>
          <p:cNvPr id="5" name="Shape 94" descr="76037677.jpg">
            <a:extLst>
              <a:ext uri="{FF2B5EF4-FFF2-40B4-BE49-F238E27FC236}">
                <a16:creationId xmlns:a16="http://schemas.microsoft.com/office/drawing/2014/main" id="{2F228A73-936D-8A48-8381-6503F6E3E944}"/>
              </a:ext>
            </a:extLst>
          </p:cNvPr>
          <p:cNvPicPr preferRelativeResize="0">
            <a:picLocks noChangeAspect="1"/>
          </p:cNvPicPr>
          <p:nvPr/>
        </p:nvPicPr>
        <p:blipFill rotWithShape="1">
          <a:blip r:embed="rId2">
            <a:alphaModFix/>
          </a:blip>
          <a:srcRect l="7524" r="-170"/>
          <a:stretch/>
        </p:blipFill>
        <p:spPr>
          <a:xfrm>
            <a:off x="830209" y="1600200"/>
            <a:ext cx="7483582" cy="4572000"/>
          </a:xfrm>
          <a:prstGeom prst="rect">
            <a:avLst/>
          </a:prstGeom>
          <a:solidFill>
            <a:srgbClr val="ECECEC"/>
          </a:solidFill>
          <a:ln w="88900" cap="sq" cmpd="sng">
            <a:solidFill>
              <a:srgbClr val="FFFFFF"/>
            </a:solidFill>
            <a:prstDash val="solid"/>
            <a:miter/>
            <a:headEnd type="none" w="med" len="med"/>
            <a:tailEnd type="none" w="med" len="med"/>
          </a:ln>
          <a:effectLst>
            <a:outerShdw blurRad="152400" dist="127000" dir="2700000" algn="tl" rotWithShape="0">
              <a:schemeClr val="bg2">
                <a:lumMod val="50000"/>
                <a:alpha val="40000"/>
              </a:schemeClr>
            </a:outerShdw>
          </a:effectLst>
        </p:spPr>
      </p:pic>
      <p:pic>
        <p:nvPicPr>
          <p:cNvPr id="6" name="Picture 5" descr="Sticky note">
            <a:extLst>
              <a:ext uri="{FF2B5EF4-FFF2-40B4-BE49-F238E27FC236}">
                <a16:creationId xmlns:a16="http://schemas.microsoft.com/office/drawing/2014/main" id="{53846E52-EFA0-D64D-87B9-BDE74A8EDF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79722" y="3377751"/>
            <a:ext cx="3353696" cy="2977012"/>
          </a:xfrm>
          <a:prstGeom prst="rect">
            <a:avLst/>
          </a:prstGeom>
        </p:spPr>
      </p:pic>
    </p:spTree>
    <p:extLst>
      <p:ext uri="{BB962C8B-B14F-4D97-AF65-F5344CB8AC3E}">
        <p14:creationId xmlns:p14="http://schemas.microsoft.com/office/powerpoint/2010/main" val="8082826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pic>
        <p:nvPicPr>
          <p:cNvPr id="157" name="Shape 157" descr="Picture of a girl writing"/>
          <p:cNvPicPr preferRelativeResize="0"/>
          <p:nvPr/>
        </p:nvPicPr>
        <p:blipFill rotWithShape="1">
          <a:blip r:embed="rId3">
            <a:alphaModFix/>
          </a:blip>
          <a:srcRect/>
          <a:stretch/>
        </p:blipFill>
        <p:spPr>
          <a:xfrm>
            <a:off x="0" y="1068266"/>
            <a:ext cx="9152511" cy="6133652"/>
          </a:xfrm>
          <a:prstGeom prst="rect">
            <a:avLst/>
          </a:prstGeom>
          <a:noFill/>
          <a:ln>
            <a:noFill/>
          </a:ln>
        </p:spPr>
      </p:pic>
      <p:sp>
        <p:nvSpPr>
          <p:cNvPr id="2" name="Title 1">
            <a:extLst>
              <a:ext uri="{FF2B5EF4-FFF2-40B4-BE49-F238E27FC236}">
                <a16:creationId xmlns:a16="http://schemas.microsoft.com/office/drawing/2014/main" id="{84067A41-B0AC-B84A-92D0-6C0D443CF1F3}"/>
              </a:ext>
            </a:extLst>
          </p:cNvPr>
          <p:cNvSpPr>
            <a:spLocks noGrp="1"/>
          </p:cNvSpPr>
          <p:nvPr>
            <p:ph type="title"/>
          </p:nvPr>
        </p:nvSpPr>
        <p:spPr>
          <a:xfrm>
            <a:off x="0" y="0"/>
            <a:ext cx="9144000" cy="1068266"/>
          </a:xfrm>
          <a:solidFill>
            <a:schemeClr val="accent2">
              <a:lumMod val="75000"/>
            </a:schemeClr>
          </a:solidFill>
        </p:spPr>
        <p:txBody>
          <a:bodyPr/>
          <a:lstStyle/>
          <a:p>
            <a:r>
              <a:rPr lang="en-US" dirty="0">
                <a:solidFill>
                  <a:schemeClr val="bg1"/>
                </a:solidFill>
              </a:rPr>
              <a:t>A Detailed Picture of Your Child</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2" name="Title 1">
            <a:extLst>
              <a:ext uri="{FF2B5EF4-FFF2-40B4-BE49-F238E27FC236}">
                <a16:creationId xmlns:a16="http://schemas.microsoft.com/office/drawing/2014/main" id="{EBBC0F89-7E46-1A45-8B27-31FDAE3A2F82}"/>
              </a:ext>
            </a:extLst>
          </p:cNvPr>
          <p:cNvSpPr>
            <a:spLocks noGrp="1"/>
          </p:cNvSpPr>
          <p:nvPr>
            <p:ph type="title"/>
          </p:nvPr>
        </p:nvSpPr>
        <p:spPr>
          <a:xfrm>
            <a:off x="0" y="0"/>
            <a:ext cx="9144000" cy="1143000"/>
          </a:xfrm>
          <a:solidFill>
            <a:schemeClr val="accent3">
              <a:lumMod val="75000"/>
            </a:schemeClr>
          </a:solidFill>
        </p:spPr>
        <p:txBody>
          <a:bodyPr/>
          <a:lstStyle/>
          <a:p>
            <a:r>
              <a:rPr lang="en-US" sz="3600" b="1" dirty="0">
                <a:solidFill>
                  <a:schemeClr val="bg1"/>
                </a:solidFill>
              </a:rPr>
              <a:t>A shared decision-making process involves…</a:t>
            </a:r>
            <a:br>
              <a:rPr lang="en-US" b="1" dirty="0">
                <a:solidFill>
                  <a:schemeClr val="bg1"/>
                </a:solidFill>
              </a:rPr>
            </a:br>
            <a:endParaRPr lang="en-US" dirty="0"/>
          </a:p>
        </p:txBody>
      </p:sp>
      <p:sp>
        <p:nvSpPr>
          <p:cNvPr id="165" name="Shape 165"/>
          <p:cNvSpPr txBox="1">
            <a:spLocks noGrp="1"/>
          </p:cNvSpPr>
          <p:nvPr>
            <p:ph type="body" idx="1"/>
          </p:nvPr>
        </p:nvSpPr>
        <p:spPr>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dk1"/>
              </a:buClr>
              <a:buSzPct val="100000"/>
              <a:buFont typeface="Arial"/>
              <a:buChar char="•"/>
            </a:pPr>
            <a:r>
              <a:rPr lang="en-US" sz="2400" b="0" i="0" u="none" strike="noStrike" cap="none" dirty="0">
                <a:solidFill>
                  <a:srgbClr val="656569"/>
                </a:solidFill>
                <a:latin typeface="+mj-lt"/>
                <a:ea typeface="Calibri"/>
                <a:cs typeface="Calibri"/>
                <a:sym typeface="Calibri"/>
              </a:rPr>
              <a:t>Recognizing your strengths;</a:t>
            </a:r>
          </a:p>
          <a:p>
            <a:pPr marL="342900" marR="0" lvl="0" indent="-342900" algn="l" rtl="0">
              <a:lnSpc>
                <a:spcPct val="100000"/>
              </a:lnSpc>
              <a:spcBef>
                <a:spcPts val="720"/>
              </a:spcBef>
              <a:spcAft>
                <a:spcPts val="0"/>
              </a:spcAft>
              <a:buClr>
                <a:schemeClr val="dk1"/>
              </a:buClr>
              <a:buSzPct val="25000"/>
              <a:buFont typeface="Arial"/>
              <a:buNone/>
            </a:pPr>
            <a:endParaRPr sz="2400" b="0" i="0" u="none" strike="noStrike" cap="none" dirty="0">
              <a:solidFill>
                <a:srgbClr val="656569"/>
              </a:solidFill>
              <a:latin typeface="+mj-lt"/>
              <a:ea typeface="Calibri"/>
              <a:cs typeface="Calibri"/>
              <a:sym typeface="Calibri"/>
            </a:endParaRPr>
          </a:p>
          <a:p>
            <a:pPr marL="342900" marR="0" lvl="0" indent="-342900" algn="l" rtl="0">
              <a:lnSpc>
                <a:spcPct val="100000"/>
              </a:lnSpc>
              <a:spcBef>
                <a:spcPts val="720"/>
              </a:spcBef>
              <a:spcAft>
                <a:spcPts val="0"/>
              </a:spcAft>
              <a:buClr>
                <a:schemeClr val="dk1"/>
              </a:buClr>
              <a:buSzPct val="100000"/>
              <a:buFont typeface="Arial"/>
              <a:buChar char="•"/>
            </a:pPr>
            <a:r>
              <a:rPr lang="en-US" sz="2400" b="0" i="0" u="none" strike="noStrike" cap="none" dirty="0">
                <a:solidFill>
                  <a:srgbClr val="656569"/>
                </a:solidFill>
                <a:latin typeface="+mj-lt"/>
                <a:ea typeface="Calibri"/>
                <a:cs typeface="Calibri"/>
                <a:sym typeface="Calibri"/>
              </a:rPr>
              <a:t>Solving problems together;</a:t>
            </a:r>
          </a:p>
          <a:p>
            <a:pPr marL="342900" marR="0" lvl="0" indent="-342900" algn="l" rtl="0">
              <a:lnSpc>
                <a:spcPct val="100000"/>
              </a:lnSpc>
              <a:spcBef>
                <a:spcPts val="720"/>
              </a:spcBef>
              <a:spcAft>
                <a:spcPts val="0"/>
              </a:spcAft>
              <a:buClr>
                <a:schemeClr val="dk1"/>
              </a:buClr>
              <a:buSzPct val="25000"/>
              <a:buFont typeface="Arial"/>
              <a:buNone/>
            </a:pPr>
            <a:endParaRPr sz="2400" b="0" i="0" u="none" strike="noStrike" cap="none" dirty="0">
              <a:solidFill>
                <a:srgbClr val="656569"/>
              </a:solidFill>
              <a:latin typeface="+mj-lt"/>
              <a:ea typeface="Calibri"/>
              <a:cs typeface="Calibri"/>
              <a:sym typeface="Calibri"/>
            </a:endParaRPr>
          </a:p>
          <a:p>
            <a:pPr marL="342900" marR="0" lvl="0" indent="-342900" algn="l" rtl="0">
              <a:lnSpc>
                <a:spcPct val="100000"/>
              </a:lnSpc>
              <a:spcBef>
                <a:spcPts val="720"/>
              </a:spcBef>
              <a:spcAft>
                <a:spcPts val="0"/>
              </a:spcAft>
              <a:buClr>
                <a:schemeClr val="dk1"/>
              </a:buClr>
              <a:buSzPct val="100000"/>
              <a:buFont typeface="Arial"/>
              <a:buChar char="•"/>
            </a:pPr>
            <a:r>
              <a:rPr lang="en-US" sz="2400" b="0" i="0" u="none" strike="noStrike" cap="none" dirty="0">
                <a:solidFill>
                  <a:srgbClr val="656569"/>
                </a:solidFill>
                <a:latin typeface="+mj-lt"/>
                <a:ea typeface="Calibri"/>
                <a:cs typeface="Calibri"/>
                <a:sym typeface="Calibri"/>
              </a:rPr>
              <a:t>Developing a course of action; and </a:t>
            </a:r>
          </a:p>
          <a:p>
            <a:pPr marL="342900" marR="0" lvl="0" indent="-342900" algn="l" rtl="0">
              <a:lnSpc>
                <a:spcPct val="100000"/>
              </a:lnSpc>
              <a:spcBef>
                <a:spcPts val="720"/>
              </a:spcBef>
              <a:spcAft>
                <a:spcPts val="0"/>
              </a:spcAft>
              <a:buClr>
                <a:schemeClr val="dk1"/>
              </a:buClr>
              <a:buSzPct val="25000"/>
              <a:buFont typeface="Arial"/>
              <a:buNone/>
            </a:pPr>
            <a:endParaRPr sz="2400" b="0" i="0" u="none" strike="noStrike" cap="none" dirty="0">
              <a:solidFill>
                <a:srgbClr val="656569"/>
              </a:solidFill>
              <a:latin typeface="+mj-lt"/>
              <a:ea typeface="Calibri"/>
              <a:cs typeface="Calibri"/>
              <a:sym typeface="Calibri"/>
            </a:endParaRPr>
          </a:p>
          <a:p>
            <a:pPr marL="342900" marR="0" lvl="0" indent="-342900" algn="l" rtl="0">
              <a:lnSpc>
                <a:spcPct val="100000"/>
              </a:lnSpc>
              <a:spcBef>
                <a:spcPts val="720"/>
              </a:spcBef>
              <a:spcAft>
                <a:spcPts val="0"/>
              </a:spcAft>
              <a:buClr>
                <a:schemeClr val="dk1"/>
              </a:buClr>
              <a:buSzPct val="100000"/>
              <a:buFont typeface="Arial"/>
              <a:buChar char="•"/>
            </a:pPr>
            <a:r>
              <a:rPr lang="en-US" sz="2400" b="0" i="0" u="none" strike="noStrike" cap="none" dirty="0">
                <a:solidFill>
                  <a:srgbClr val="656569"/>
                </a:solidFill>
                <a:latin typeface="+mj-lt"/>
                <a:ea typeface="Calibri"/>
                <a:cs typeface="Calibri"/>
                <a:sym typeface="Calibri"/>
              </a:rPr>
              <a:t>Collaborating with the teacher.</a:t>
            </a:r>
          </a:p>
          <a:p>
            <a:pPr marL="342900" marR="0" lvl="0" indent="-342900" algn="l" rtl="0">
              <a:lnSpc>
                <a:spcPct val="100000"/>
              </a:lnSpc>
              <a:spcBef>
                <a:spcPts val="640"/>
              </a:spcBef>
              <a:spcAft>
                <a:spcPts val="0"/>
              </a:spcAft>
              <a:buClr>
                <a:schemeClr val="dk1"/>
              </a:buClr>
              <a:buSzPct val="25000"/>
              <a:buFont typeface="Arial"/>
              <a:buNone/>
            </a:pPr>
            <a:endParaRPr sz="2400" b="0" i="0" u="none" strike="noStrike" cap="none" dirty="0">
              <a:solidFill>
                <a:srgbClr val="656569"/>
              </a:solidFill>
              <a:latin typeface="+mj-lt"/>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9" name="Rectangle 8" descr="Things you need to know"/>
          <p:cNvSpPr/>
          <p:nvPr/>
        </p:nvSpPr>
        <p:spPr>
          <a:xfrm>
            <a:off x="3962400" y="0"/>
            <a:ext cx="5206701" cy="6858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Shape 171"/>
          <p:cNvSpPr txBox="1">
            <a:spLocks noGrp="1"/>
          </p:cNvSpPr>
          <p:nvPr>
            <p:ph type="title"/>
          </p:nvPr>
        </p:nvSpPr>
        <p:spPr>
          <a:xfrm>
            <a:off x="5766098" y="1999516"/>
            <a:ext cx="2840019" cy="233482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3200" b="1" i="0" u="none" strike="noStrike" cap="none" dirty="0">
                <a:solidFill>
                  <a:srgbClr val="656569"/>
                </a:solidFill>
                <a:latin typeface="+mj-lt"/>
                <a:ea typeface="Calibri"/>
                <a:cs typeface="Calibri"/>
                <a:sym typeface="Calibri"/>
              </a:rPr>
              <a:t>Things </a:t>
            </a:r>
            <a:br>
              <a:rPr lang="en-US" sz="3200" b="1" i="0" u="none" strike="noStrike" cap="none" dirty="0">
                <a:solidFill>
                  <a:srgbClr val="656569"/>
                </a:solidFill>
                <a:latin typeface="+mj-lt"/>
                <a:ea typeface="Calibri"/>
                <a:cs typeface="Calibri"/>
                <a:sym typeface="Calibri"/>
              </a:rPr>
            </a:br>
            <a:r>
              <a:rPr lang="en-US" sz="3200" b="1" i="0" u="none" strike="noStrike" cap="none" dirty="0">
                <a:solidFill>
                  <a:srgbClr val="656569"/>
                </a:solidFill>
                <a:latin typeface="+mj-lt"/>
                <a:ea typeface="Calibri"/>
                <a:cs typeface="Calibri"/>
                <a:sym typeface="Calibri"/>
              </a:rPr>
              <a:t>You </a:t>
            </a:r>
            <a:br>
              <a:rPr lang="en-US" sz="3200" b="1" i="0" u="none" strike="noStrike" cap="none" dirty="0">
                <a:solidFill>
                  <a:srgbClr val="656569"/>
                </a:solidFill>
                <a:latin typeface="+mj-lt"/>
                <a:ea typeface="Calibri"/>
                <a:cs typeface="Calibri"/>
                <a:sym typeface="Calibri"/>
              </a:rPr>
            </a:br>
            <a:r>
              <a:rPr lang="en-US" sz="3200" b="1" i="0" u="none" strike="noStrike" cap="none" dirty="0">
                <a:solidFill>
                  <a:srgbClr val="656569"/>
                </a:solidFill>
                <a:latin typeface="+mj-lt"/>
                <a:ea typeface="Calibri"/>
                <a:cs typeface="Calibri"/>
                <a:sym typeface="Calibri"/>
              </a:rPr>
              <a:t>Need</a:t>
            </a:r>
            <a:br>
              <a:rPr lang="en-US" sz="3200" b="1" i="0" u="none" strike="noStrike" cap="none" dirty="0">
                <a:solidFill>
                  <a:srgbClr val="656569"/>
                </a:solidFill>
                <a:latin typeface="+mj-lt"/>
                <a:ea typeface="Calibri"/>
                <a:cs typeface="Calibri"/>
                <a:sym typeface="Calibri"/>
              </a:rPr>
            </a:br>
            <a:r>
              <a:rPr lang="en-US" sz="3200" b="1" i="0" u="none" strike="noStrike" cap="none" dirty="0">
                <a:solidFill>
                  <a:srgbClr val="656569"/>
                </a:solidFill>
                <a:latin typeface="+mj-lt"/>
                <a:ea typeface="Calibri"/>
                <a:cs typeface="Calibri"/>
                <a:sym typeface="Calibri"/>
              </a:rPr>
              <a:t>to </a:t>
            </a:r>
            <a:br>
              <a:rPr lang="en-US" sz="3200" b="1" i="0" u="none" strike="noStrike" cap="none" dirty="0">
                <a:solidFill>
                  <a:srgbClr val="656569"/>
                </a:solidFill>
                <a:latin typeface="+mj-lt"/>
                <a:ea typeface="Calibri"/>
                <a:cs typeface="Calibri"/>
                <a:sym typeface="Calibri"/>
              </a:rPr>
            </a:br>
            <a:r>
              <a:rPr lang="en-US" sz="3200" b="1" i="0" u="none" strike="noStrike" cap="none" dirty="0">
                <a:solidFill>
                  <a:srgbClr val="656569"/>
                </a:solidFill>
                <a:latin typeface="+mj-lt"/>
                <a:ea typeface="Calibri"/>
                <a:cs typeface="Calibri"/>
                <a:sym typeface="Calibri"/>
              </a:rPr>
              <a:t>Know</a:t>
            </a:r>
          </a:p>
        </p:txBody>
      </p:sp>
      <p:sp>
        <p:nvSpPr>
          <p:cNvPr id="2" name="Rectangle 1" descr="Blue Rectangle"/>
          <p:cNvSpPr/>
          <p:nvPr/>
        </p:nvSpPr>
        <p:spPr>
          <a:xfrm>
            <a:off x="0" y="0"/>
            <a:ext cx="52067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hape 171" descr="3"/>
          <p:cNvSpPr txBox="1">
            <a:spLocks/>
          </p:cNvSpPr>
          <p:nvPr/>
        </p:nvSpPr>
        <p:spPr>
          <a:xfrm>
            <a:off x="689247" y="1667439"/>
            <a:ext cx="3647880" cy="2998974"/>
          </a:xfrm>
          <a:prstGeom prst="rect">
            <a:avLst/>
          </a:prstGeom>
          <a:noFill/>
          <a:ln>
            <a:noFill/>
          </a:ln>
        </p:spPr>
        <p:txBody>
          <a:bodyPr lIns="91425" tIns="45700" rIns="91425" bIns="45700"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pPr>
              <a:buSzPct val="25000"/>
            </a:pPr>
            <a:r>
              <a:rPr lang="en-US" sz="30000" b="1" dirty="0">
                <a:solidFill>
                  <a:schemeClr val="bg1"/>
                </a:solidFill>
                <a:latin typeface="Arial Black" pitchFamily="34" charset="0"/>
              </a:rPr>
              <a:t>3</a:t>
            </a:r>
          </a:p>
        </p:txBody>
      </p:sp>
      <p:sp>
        <p:nvSpPr>
          <p:cNvPr id="3" name="Oval 2" descr="Yellow circle"/>
          <p:cNvSpPr/>
          <p:nvPr/>
        </p:nvSpPr>
        <p:spPr>
          <a:xfrm>
            <a:off x="484093" y="1086524"/>
            <a:ext cx="4109421" cy="4109421"/>
          </a:xfrm>
          <a:prstGeom prst="ellipse">
            <a:avLst/>
          </a:prstGeom>
          <a:noFill/>
          <a:ln w="508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pic>
        <p:nvPicPr>
          <p:cNvPr id="178" name="Shape 178" descr="la-me-edu-how-to-actually-get-something-out-of-parent-teacher-conferences-20151023.jpg"/>
          <p:cNvPicPr preferRelativeResize="0"/>
          <p:nvPr/>
        </p:nvPicPr>
        <p:blipFill rotWithShape="1">
          <a:blip r:embed="rId3">
            <a:alphaModFix/>
          </a:blip>
          <a:srcRect/>
          <a:stretch/>
        </p:blipFill>
        <p:spPr>
          <a:xfrm>
            <a:off x="-142802" y="703524"/>
            <a:ext cx="9286802" cy="6154476"/>
          </a:xfrm>
          <a:prstGeom prst="rect">
            <a:avLst/>
          </a:prstGeom>
          <a:solidFill>
            <a:srgbClr val="ECECEC"/>
          </a:solidFill>
          <a:ln w="88900" cap="sq" cmpd="sng">
            <a:solidFill>
              <a:srgbClr val="FFFFFF"/>
            </a:solidFill>
            <a:prstDash val="solid"/>
            <a:miter/>
            <a:headEnd type="none" w="med" len="med"/>
            <a:tailEnd type="none" w="med" len="med"/>
          </a:ln>
          <a:effectLst>
            <a:outerShdw blurRad="54999" dist="18000" dir="5400000" algn="tl" rotWithShape="0">
              <a:srgbClr val="000000">
                <a:alpha val="40000"/>
              </a:srgbClr>
            </a:outerShdw>
          </a:effectLst>
        </p:spPr>
      </p:pic>
      <p:sp>
        <p:nvSpPr>
          <p:cNvPr id="16" name="Shape 100"/>
          <p:cNvSpPr txBox="1">
            <a:spLocks/>
          </p:cNvSpPr>
          <p:nvPr/>
        </p:nvSpPr>
        <p:spPr>
          <a:xfrm>
            <a:off x="161260" y="133837"/>
            <a:ext cx="585239" cy="661827"/>
          </a:xfrm>
          <a:prstGeom prst="rect">
            <a:avLst/>
          </a:prstGeom>
          <a:noFill/>
          <a:ln>
            <a:noFill/>
          </a:ln>
        </p:spPr>
        <p:txBody>
          <a:bodyPr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stStyle>
          <a:p>
            <a:pPr algn="ctr"/>
            <a:r>
              <a:rPr lang="en-US" sz="2800" b="1" dirty="0">
                <a:solidFill>
                  <a:schemeClr val="bg1"/>
                </a:solidFill>
                <a:latin typeface="+mn-lt"/>
              </a:rPr>
              <a:t>1</a:t>
            </a:r>
          </a:p>
        </p:txBody>
      </p:sp>
      <p:sp>
        <p:nvSpPr>
          <p:cNvPr id="2" name="Title 1">
            <a:extLst>
              <a:ext uri="{FF2B5EF4-FFF2-40B4-BE49-F238E27FC236}">
                <a16:creationId xmlns:a16="http://schemas.microsoft.com/office/drawing/2014/main" id="{0DCB93B8-EEDC-3649-A5C8-9CB61E3E6DCC}"/>
              </a:ext>
            </a:extLst>
          </p:cNvPr>
          <p:cNvSpPr>
            <a:spLocks noGrp="1"/>
          </p:cNvSpPr>
          <p:nvPr>
            <p:ph type="title"/>
          </p:nvPr>
        </p:nvSpPr>
        <p:spPr>
          <a:xfrm>
            <a:off x="-142802" y="0"/>
            <a:ext cx="9286802" cy="1143000"/>
          </a:xfrm>
          <a:solidFill>
            <a:schemeClr val="accent6">
              <a:lumMod val="75000"/>
            </a:schemeClr>
          </a:solidFill>
        </p:spPr>
        <p:txBody>
          <a:bodyPr/>
          <a:lstStyle/>
          <a:p>
            <a:r>
              <a:rPr lang="en-US" sz="2800" dirty="0">
                <a:solidFill>
                  <a:schemeClr val="bg1"/>
                </a:solidFill>
              </a:rPr>
              <a:t>You have </a:t>
            </a:r>
            <a:r>
              <a:rPr lang="en-US" sz="2800" b="1" dirty="0">
                <a:solidFill>
                  <a:schemeClr val="bg1"/>
                </a:solidFill>
              </a:rPr>
              <a:t>access</a:t>
            </a:r>
            <a:r>
              <a:rPr lang="en-US" sz="2800" dirty="0">
                <a:solidFill>
                  <a:schemeClr val="bg1"/>
                </a:solidFill>
              </a:rPr>
              <a:t> to your child’s development information</a:t>
            </a:r>
            <a:br>
              <a:rPr lang="en-US" dirty="0">
                <a:solidFill>
                  <a:schemeClr val="bg1"/>
                </a:solidFill>
              </a:rPr>
            </a:b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2" name="Title 1">
            <a:extLst>
              <a:ext uri="{FF2B5EF4-FFF2-40B4-BE49-F238E27FC236}">
                <a16:creationId xmlns:a16="http://schemas.microsoft.com/office/drawing/2014/main" id="{FA82B997-9085-4442-8083-5787DC28A0BF}"/>
              </a:ext>
            </a:extLst>
          </p:cNvPr>
          <p:cNvSpPr>
            <a:spLocks noGrp="1"/>
          </p:cNvSpPr>
          <p:nvPr>
            <p:ph type="title"/>
          </p:nvPr>
        </p:nvSpPr>
        <p:spPr>
          <a:xfrm>
            <a:off x="0" y="0"/>
            <a:ext cx="9144000" cy="1143000"/>
          </a:xfrm>
          <a:solidFill>
            <a:schemeClr val="accent1"/>
          </a:solidFill>
        </p:spPr>
        <p:txBody>
          <a:bodyPr/>
          <a:lstStyle/>
          <a:p>
            <a:r>
              <a:rPr lang="en-US" b="1" dirty="0">
                <a:solidFill>
                  <a:schemeClr val="bg1"/>
                </a:solidFill>
              </a:rPr>
              <a:t>You can share your expert knowledge </a:t>
            </a:r>
            <a:br>
              <a:rPr lang="en-US" b="1" dirty="0">
                <a:solidFill>
                  <a:schemeClr val="bg1"/>
                </a:solidFill>
              </a:rPr>
            </a:br>
            <a:r>
              <a:rPr lang="en-US" b="1" dirty="0">
                <a:solidFill>
                  <a:schemeClr val="bg1"/>
                </a:solidFill>
              </a:rPr>
              <a:t>with schools by:</a:t>
            </a:r>
          </a:p>
        </p:txBody>
      </p:sp>
      <p:sp>
        <p:nvSpPr>
          <p:cNvPr id="186" name="Shape 186"/>
          <p:cNvSpPr txBox="1">
            <a:spLocks noGrp="1"/>
          </p:cNvSpPr>
          <p:nvPr>
            <p:ph type="body" idx="1"/>
          </p:nvPr>
        </p:nvSpPr>
        <p:spPr>
          <a:prstGeom prst="rect">
            <a:avLst/>
          </a:prstGeom>
          <a:noFill/>
          <a:ln>
            <a:noFill/>
          </a:ln>
        </p:spPr>
        <p:txBody>
          <a:bodyPr lIns="91425" tIns="45700" rIns="91425" bIns="45700" anchor="t" anchorCtr="0">
            <a:noAutofit/>
          </a:bodyPr>
          <a:lstStyle/>
          <a:p>
            <a:pPr marL="171450" marR="0" lvl="0" indent="-171450" algn="l" rtl="0">
              <a:lnSpc>
                <a:spcPct val="90000"/>
              </a:lnSpc>
              <a:spcBef>
                <a:spcPts val="0"/>
              </a:spcBef>
              <a:spcAft>
                <a:spcPts val="0"/>
              </a:spcAft>
              <a:buClr>
                <a:schemeClr val="dk1"/>
              </a:buClr>
              <a:buSzPct val="100000"/>
              <a:buFont typeface="Arial"/>
              <a:buChar char="•"/>
            </a:pPr>
            <a:r>
              <a:rPr lang="en-US" sz="2400" b="0" i="0" u="none" strike="noStrike" cap="none" dirty="0">
                <a:solidFill>
                  <a:srgbClr val="656569"/>
                </a:solidFill>
                <a:latin typeface="+mj-lt"/>
                <a:ea typeface="Calibri"/>
                <a:cs typeface="Calibri"/>
                <a:sym typeface="Calibri"/>
              </a:rPr>
              <a:t>Sharing what you see your child do and what he or she works on outside of school;</a:t>
            </a:r>
          </a:p>
          <a:p>
            <a:pPr marL="171450" marR="0" lvl="0" indent="-171450" algn="l" rtl="0">
              <a:lnSpc>
                <a:spcPct val="90000"/>
              </a:lnSpc>
              <a:spcBef>
                <a:spcPts val="0"/>
              </a:spcBef>
              <a:spcAft>
                <a:spcPts val="0"/>
              </a:spcAft>
              <a:buClr>
                <a:schemeClr val="dk1"/>
              </a:buClr>
              <a:buSzPct val="25000"/>
              <a:buFont typeface="Arial"/>
              <a:buNone/>
            </a:pPr>
            <a:endParaRPr sz="2400" b="0" i="0" u="none" strike="noStrike" cap="none" dirty="0">
              <a:solidFill>
                <a:srgbClr val="656569"/>
              </a:solidFill>
              <a:latin typeface="+mj-lt"/>
              <a:ea typeface="Calibri"/>
              <a:cs typeface="Calibri"/>
              <a:sym typeface="Calibri"/>
            </a:endParaRPr>
          </a:p>
          <a:p>
            <a:pPr marL="171450" marR="0" lvl="0" indent="-171450" algn="l" rtl="0">
              <a:lnSpc>
                <a:spcPct val="90000"/>
              </a:lnSpc>
              <a:spcBef>
                <a:spcPts val="0"/>
              </a:spcBef>
              <a:spcAft>
                <a:spcPts val="0"/>
              </a:spcAft>
              <a:buClr>
                <a:schemeClr val="dk1"/>
              </a:buClr>
              <a:buSzPct val="100000"/>
              <a:buFont typeface="Arial"/>
              <a:buChar char="•"/>
            </a:pPr>
            <a:r>
              <a:rPr lang="en-US" sz="2400" b="0" i="0" u="none" strike="noStrike" cap="none" dirty="0">
                <a:solidFill>
                  <a:srgbClr val="656569"/>
                </a:solidFill>
                <a:latin typeface="+mj-lt"/>
                <a:ea typeface="Calibri"/>
                <a:cs typeface="Calibri"/>
                <a:sym typeface="Calibri"/>
              </a:rPr>
              <a:t>Communicating with teachers through school visits, parent–teacher meetings, phone calls, text messaging, and secure online platforms; and</a:t>
            </a:r>
          </a:p>
          <a:p>
            <a:pPr marL="171450" marR="0" lvl="0" indent="-171450" algn="l" rtl="0">
              <a:lnSpc>
                <a:spcPct val="90000"/>
              </a:lnSpc>
              <a:spcBef>
                <a:spcPts val="640"/>
              </a:spcBef>
              <a:spcAft>
                <a:spcPts val="0"/>
              </a:spcAft>
              <a:buClr>
                <a:schemeClr val="dk1"/>
              </a:buClr>
              <a:buSzPct val="25000"/>
              <a:buFont typeface="Arial"/>
              <a:buNone/>
            </a:pPr>
            <a:endParaRPr sz="2400" b="0" i="0" u="none" strike="noStrike" cap="none" dirty="0">
              <a:solidFill>
                <a:srgbClr val="656569"/>
              </a:solidFill>
              <a:latin typeface="+mj-lt"/>
              <a:ea typeface="Calibri"/>
              <a:cs typeface="Calibri"/>
              <a:sym typeface="Calibri"/>
            </a:endParaRPr>
          </a:p>
          <a:p>
            <a:pPr marL="171450" marR="0" lvl="0" indent="-171450" algn="l" rtl="0">
              <a:lnSpc>
                <a:spcPct val="90000"/>
              </a:lnSpc>
              <a:spcBef>
                <a:spcPts val="640"/>
              </a:spcBef>
              <a:spcAft>
                <a:spcPts val="0"/>
              </a:spcAft>
              <a:buClr>
                <a:schemeClr val="dk1"/>
              </a:buClr>
              <a:buSzPct val="100000"/>
              <a:buFont typeface="Arial"/>
              <a:buChar char="•"/>
            </a:pPr>
            <a:r>
              <a:rPr lang="en-US" sz="2400" b="0" i="0" u="none" strike="noStrike" cap="none" dirty="0">
                <a:solidFill>
                  <a:srgbClr val="656569"/>
                </a:solidFill>
                <a:latin typeface="+mj-lt"/>
                <a:ea typeface="Calibri"/>
                <a:cs typeface="Calibri"/>
                <a:sym typeface="Calibri"/>
              </a:rPr>
              <a:t>Discussing with your child’s teacher what you’ve learned at parenting education sessions. </a:t>
            </a:r>
          </a:p>
          <a:p>
            <a:pPr marL="171450" marR="0" lvl="0" indent="-171450" algn="l" rtl="0">
              <a:lnSpc>
                <a:spcPct val="90000"/>
              </a:lnSpc>
              <a:spcBef>
                <a:spcPts val="400"/>
              </a:spcBef>
              <a:spcAft>
                <a:spcPts val="0"/>
              </a:spcAft>
              <a:buClr>
                <a:schemeClr val="dk1"/>
              </a:buClr>
              <a:buSzPct val="25000"/>
              <a:buFont typeface="Arial"/>
              <a:buNone/>
            </a:pPr>
            <a:endParaRPr sz="2000" b="0" i="0" u="none" strike="noStrike" cap="none" dirty="0">
              <a:solidFill>
                <a:schemeClr val="dk1"/>
              </a:solidFill>
              <a:latin typeface="Calibri"/>
              <a:ea typeface="Calibri"/>
              <a:cs typeface="Calibri"/>
              <a:sym typeface="Calibri"/>
            </a:endParaRPr>
          </a:p>
          <a:p>
            <a:pPr marL="342900" marR="0" lvl="0" indent="-342900" algn="l" rtl="0">
              <a:lnSpc>
                <a:spcPct val="100000"/>
              </a:lnSpc>
              <a:spcBef>
                <a:spcPts val="400"/>
              </a:spcBef>
              <a:spcAft>
                <a:spcPts val="0"/>
              </a:spcAft>
              <a:buClr>
                <a:schemeClr val="dk1"/>
              </a:buClr>
              <a:buSzPct val="25000"/>
              <a:buFont typeface="Arial"/>
              <a:buNone/>
            </a:pPr>
            <a:endParaRPr sz="20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pic>
        <p:nvPicPr>
          <p:cNvPr id="193" name="Shape 193" descr="reuniao-pais-professores.jpg"/>
          <p:cNvPicPr preferRelativeResize="0">
            <a:picLocks noChangeAspect="1"/>
          </p:cNvPicPr>
          <p:nvPr/>
        </p:nvPicPr>
        <p:blipFill rotWithShape="1">
          <a:blip r:embed="rId3">
            <a:alphaModFix/>
          </a:blip>
          <a:srcRect/>
          <a:stretch/>
        </p:blipFill>
        <p:spPr>
          <a:xfrm>
            <a:off x="746499" y="1401767"/>
            <a:ext cx="7574443" cy="5120640"/>
          </a:xfrm>
          <a:prstGeom prst="rect">
            <a:avLst/>
          </a:prstGeom>
          <a:solidFill>
            <a:srgbClr val="ECECEC"/>
          </a:solidFill>
          <a:ln w="88900" cap="sq" cmpd="sng">
            <a:solidFill>
              <a:srgbClr val="FFFFFF"/>
            </a:solidFill>
            <a:prstDash val="solid"/>
            <a:miter/>
            <a:headEnd type="none" w="med" len="med"/>
            <a:tailEnd type="none" w="med" len="med"/>
          </a:ln>
          <a:effectLst>
            <a:outerShdw blurRad="54999" dist="18000" dir="5400000" algn="tl" rotWithShape="0">
              <a:srgbClr val="000000">
                <a:alpha val="40000"/>
              </a:srgbClr>
            </a:outerShdw>
          </a:effectLst>
        </p:spPr>
      </p:pic>
      <p:sp>
        <p:nvSpPr>
          <p:cNvPr id="8" name="Shape 100"/>
          <p:cNvSpPr txBox="1">
            <a:spLocks/>
          </p:cNvSpPr>
          <p:nvPr/>
        </p:nvSpPr>
        <p:spPr>
          <a:xfrm>
            <a:off x="161260" y="133837"/>
            <a:ext cx="585239" cy="661827"/>
          </a:xfrm>
          <a:prstGeom prst="rect">
            <a:avLst/>
          </a:prstGeom>
          <a:noFill/>
          <a:ln>
            <a:noFill/>
          </a:ln>
        </p:spPr>
        <p:txBody>
          <a:bodyPr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stStyle>
          <a:p>
            <a:pPr algn="ctr"/>
            <a:r>
              <a:rPr lang="en-US" sz="2800" b="1" dirty="0">
                <a:solidFill>
                  <a:schemeClr val="bg1"/>
                </a:solidFill>
                <a:latin typeface="+mn-lt"/>
              </a:rPr>
              <a:t>2</a:t>
            </a:r>
          </a:p>
        </p:txBody>
      </p:sp>
      <p:sp>
        <p:nvSpPr>
          <p:cNvPr id="12" name="Title 1">
            <a:extLst>
              <a:ext uri="{FF2B5EF4-FFF2-40B4-BE49-F238E27FC236}">
                <a16:creationId xmlns:a16="http://schemas.microsoft.com/office/drawing/2014/main" id="{1F7A57ED-17D8-E543-8D59-A4842CF1C067}"/>
              </a:ext>
            </a:extLst>
          </p:cNvPr>
          <p:cNvSpPr>
            <a:spLocks noGrp="1"/>
          </p:cNvSpPr>
          <p:nvPr>
            <p:ph type="title"/>
          </p:nvPr>
        </p:nvSpPr>
        <p:spPr>
          <a:xfrm>
            <a:off x="0" y="0"/>
            <a:ext cx="9144000" cy="1401767"/>
          </a:xfrm>
          <a:solidFill>
            <a:schemeClr val="accent3"/>
          </a:solidFill>
        </p:spPr>
        <p:txBody>
          <a:bodyPr/>
          <a:lstStyle/>
          <a:p>
            <a:r>
              <a:rPr lang="en-US" sz="2400" dirty="0">
                <a:solidFill>
                  <a:schemeClr val="bg1"/>
                </a:solidFill>
              </a:rPr>
              <a:t>Information that is shared must be </a:t>
            </a:r>
            <a:r>
              <a:rPr lang="en-US" sz="2400" b="1" dirty="0">
                <a:solidFill>
                  <a:schemeClr val="bg1"/>
                </a:solidFill>
              </a:rPr>
              <a:t>understandable </a:t>
            </a:r>
            <a:br>
              <a:rPr lang="en-US" sz="2400" b="1" dirty="0">
                <a:solidFill>
                  <a:schemeClr val="bg1"/>
                </a:solidFill>
              </a:rPr>
            </a:br>
            <a:r>
              <a:rPr lang="en-US" sz="2400" b="1" dirty="0">
                <a:solidFill>
                  <a:schemeClr val="bg1"/>
                </a:solidFill>
              </a:rPr>
              <a:t>and meaningful </a:t>
            </a:r>
            <a:r>
              <a:rPr lang="en-US" sz="2400" dirty="0">
                <a:solidFill>
                  <a:schemeClr val="bg1"/>
                </a:solidFill>
              </a:rPr>
              <a:t>to you</a:t>
            </a:r>
            <a:br>
              <a:rPr lang="en-US" dirty="0">
                <a:solidFill>
                  <a:schemeClr val="bg1"/>
                </a:solidFill>
              </a:rPr>
            </a:b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2" name="Title 1">
            <a:extLst>
              <a:ext uri="{FF2B5EF4-FFF2-40B4-BE49-F238E27FC236}">
                <a16:creationId xmlns:a16="http://schemas.microsoft.com/office/drawing/2014/main" id="{0F3E45A8-7AB8-5E4E-84F0-20A423D85148}"/>
              </a:ext>
            </a:extLst>
          </p:cNvPr>
          <p:cNvSpPr>
            <a:spLocks noGrp="1"/>
          </p:cNvSpPr>
          <p:nvPr>
            <p:ph type="title"/>
          </p:nvPr>
        </p:nvSpPr>
        <p:spPr>
          <a:xfrm>
            <a:off x="0" y="0"/>
            <a:ext cx="9144000" cy="1600200"/>
          </a:xfrm>
          <a:solidFill>
            <a:schemeClr val="accent1"/>
          </a:solidFill>
          <a:ln>
            <a:solidFill>
              <a:schemeClr val="bg1"/>
            </a:solidFill>
          </a:ln>
        </p:spPr>
        <p:txBody>
          <a:bodyPr/>
          <a:lstStyle/>
          <a:p>
            <a:r>
              <a:rPr lang="en-US" sz="2800" b="1" dirty="0">
                <a:solidFill>
                  <a:schemeClr val="bg1"/>
                </a:solidFill>
              </a:rPr>
              <a:t>Ways that school staff can ensure that child information is meaningful to you include:</a:t>
            </a:r>
            <a:br>
              <a:rPr lang="en-US" b="1" dirty="0">
                <a:solidFill>
                  <a:schemeClr val="bg1"/>
                </a:solidFill>
              </a:rPr>
            </a:br>
            <a:endParaRPr lang="en-US" dirty="0"/>
          </a:p>
        </p:txBody>
      </p:sp>
      <p:sp>
        <p:nvSpPr>
          <p:cNvPr id="200" name="Shape 200"/>
          <p:cNvSpPr txBox="1">
            <a:spLocks noGrp="1"/>
          </p:cNvSpPr>
          <p:nvPr>
            <p:ph type="body" idx="1"/>
          </p:nvPr>
        </p:nvSpPr>
        <p:spPr>
          <a:xfrm>
            <a:off x="457200" y="1800721"/>
            <a:ext cx="8229600" cy="452596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dk1"/>
              </a:buClr>
              <a:buSzPct val="100000"/>
              <a:buFont typeface="Arial"/>
              <a:buChar char="•"/>
            </a:pPr>
            <a:r>
              <a:rPr lang="en-US" sz="2400" b="0" i="0" u="none" strike="noStrike" cap="none" dirty="0">
                <a:solidFill>
                  <a:srgbClr val="656569"/>
                </a:solidFill>
                <a:latin typeface="Arial" pitchFamily="34" charset="0"/>
                <a:cs typeface="Arial" pitchFamily="34" charset="0"/>
                <a:sym typeface="Calibri"/>
              </a:rPr>
              <a:t>Discussing the purposes of assessment;</a:t>
            </a:r>
          </a:p>
          <a:p>
            <a:pPr marL="342900" marR="0" lvl="0" indent="-342900" algn="l" rtl="0">
              <a:lnSpc>
                <a:spcPct val="100000"/>
              </a:lnSpc>
              <a:spcBef>
                <a:spcPts val="640"/>
              </a:spcBef>
              <a:spcAft>
                <a:spcPts val="0"/>
              </a:spcAft>
              <a:buClr>
                <a:schemeClr val="dk1"/>
              </a:buClr>
              <a:buSzPct val="25000"/>
              <a:buFont typeface="Arial"/>
              <a:buNone/>
            </a:pPr>
            <a:endParaRPr sz="2400" b="0" i="0" u="none" strike="noStrike" cap="none" dirty="0">
              <a:solidFill>
                <a:srgbClr val="656569"/>
              </a:solidFill>
              <a:latin typeface="Arial" pitchFamily="34" charset="0"/>
              <a:cs typeface="Arial" pitchFamily="34" charset="0"/>
              <a:sym typeface="Calibri"/>
            </a:endParaRPr>
          </a:p>
          <a:p>
            <a:pPr marL="342900" marR="0" lvl="0" indent="-342900" algn="l" rtl="0">
              <a:lnSpc>
                <a:spcPct val="100000"/>
              </a:lnSpc>
              <a:spcBef>
                <a:spcPts val="640"/>
              </a:spcBef>
              <a:spcAft>
                <a:spcPts val="0"/>
              </a:spcAft>
              <a:buClr>
                <a:schemeClr val="dk1"/>
              </a:buClr>
              <a:buSzPct val="100000"/>
              <a:buFont typeface="Arial"/>
              <a:buChar char="•"/>
            </a:pPr>
            <a:r>
              <a:rPr lang="en-US" sz="2400" b="0" i="0" u="none" strike="noStrike" cap="none" dirty="0">
                <a:solidFill>
                  <a:srgbClr val="656569"/>
                </a:solidFill>
                <a:latin typeface="Arial" pitchFamily="34" charset="0"/>
                <a:cs typeface="Arial" pitchFamily="34" charset="0"/>
                <a:sym typeface="Calibri"/>
              </a:rPr>
              <a:t>Sharing what the next stage of learning will be; and</a:t>
            </a:r>
          </a:p>
          <a:p>
            <a:pPr marL="342900" marR="0" lvl="0" indent="-342900" algn="l" rtl="0">
              <a:lnSpc>
                <a:spcPct val="100000"/>
              </a:lnSpc>
              <a:spcBef>
                <a:spcPts val="640"/>
              </a:spcBef>
              <a:spcAft>
                <a:spcPts val="0"/>
              </a:spcAft>
              <a:buClr>
                <a:schemeClr val="dk1"/>
              </a:buClr>
              <a:buSzPct val="25000"/>
              <a:buFont typeface="Arial"/>
              <a:buNone/>
            </a:pPr>
            <a:endParaRPr sz="2400" b="0" i="0" u="none" strike="noStrike" cap="none" dirty="0">
              <a:solidFill>
                <a:srgbClr val="656569"/>
              </a:solidFill>
              <a:latin typeface="Arial" pitchFamily="34" charset="0"/>
              <a:cs typeface="Arial" pitchFamily="34" charset="0"/>
              <a:sym typeface="Calibri"/>
            </a:endParaRPr>
          </a:p>
          <a:p>
            <a:pPr marL="342900" marR="0" lvl="0" indent="-342900" algn="l" rtl="0">
              <a:lnSpc>
                <a:spcPct val="100000"/>
              </a:lnSpc>
              <a:spcBef>
                <a:spcPts val="640"/>
              </a:spcBef>
              <a:spcAft>
                <a:spcPts val="0"/>
              </a:spcAft>
              <a:buClr>
                <a:schemeClr val="dk1"/>
              </a:buClr>
              <a:buSzPct val="100000"/>
              <a:buFont typeface="Arial"/>
              <a:buChar char="•"/>
            </a:pPr>
            <a:r>
              <a:rPr lang="en-US" sz="2400" b="0" i="0" u="none" strike="noStrike" cap="none" dirty="0">
                <a:solidFill>
                  <a:srgbClr val="656569"/>
                </a:solidFill>
                <a:latin typeface="Arial" pitchFamily="34" charset="0"/>
                <a:cs typeface="Arial" pitchFamily="34" charset="0"/>
                <a:sym typeface="Calibri"/>
              </a:rPr>
              <a:t>Listening to your hopes, concerns, and questions. </a:t>
            </a:r>
          </a:p>
          <a:p>
            <a:pPr marL="342900" marR="0" lvl="0" indent="-342900" algn="l" rtl="0">
              <a:lnSpc>
                <a:spcPct val="100000"/>
              </a:lnSpc>
              <a:spcBef>
                <a:spcPts val="640"/>
              </a:spcBef>
              <a:spcAft>
                <a:spcPts val="0"/>
              </a:spcAft>
              <a:buClr>
                <a:schemeClr val="dk1"/>
              </a:buClr>
              <a:buSzPct val="25000"/>
              <a:buFont typeface="Arial"/>
              <a:buNone/>
            </a:pPr>
            <a:endParaRPr sz="3200" b="0" i="0" u="none" strike="noStrike" cap="none" dirty="0">
              <a:solidFill>
                <a:schemeClr val="dk1"/>
              </a:solidFill>
              <a:latin typeface="Calibri"/>
              <a:ea typeface="Calibri"/>
              <a:cs typeface="Calibri"/>
              <a:sym typeface="Calibri"/>
            </a:endParaRPr>
          </a:p>
        </p:txBody>
      </p:sp>
      <p:pic>
        <p:nvPicPr>
          <p:cNvPr id="3" name="Picture 2" descr="Picture of a teacher at her desk"/>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33656" y="4063701"/>
            <a:ext cx="2689411" cy="2689411"/>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pic>
        <p:nvPicPr>
          <p:cNvPr id="206" name="Shape 206" descr="make the most of your parent teacher conference.jpg"/>
          <p:cNvPicPr preferRelativeResize="0">
            <a:picLocks noChangeAspect="1"/>
          </p:cNvPicPr>
          <p:nvPr/>
        </p:nvPicPr>
        <p:blipFill rotWithShape="1">
          <a:blip r:embed="rId3">
            <a:alphaModFix/>
          </a:blip>
          <a:srcRect/>
          <a:stretch/>
        </p:blipFill>
        <p:spPr>
          <a:xfrm>
            <a:off x="453879" y="1181067"/>
            <a:ext cx="8101578" cy="5486400"/>
          </a:xfrm>
          <a:prstGeom prst="rect">
            <a:avLst/>
          </a:prstGeom>
          <a:solidFill>
            <a:srgbClr val="ECECEC"/>
          </a:solidFill>
          <a:ln w="88900" cap="sq" cmpd="sng">
            <a:solidFill>
              <a:srgbClr val="FFFFFF"/>
            </a:solidFill>
            <a:prstDash val="solid"/>
            <a:miter/>
            <a:headEnd type="none" w="med" len="med"/>
            <a:tailEnd type="none" w="med" len="med"/>
          </a:ln>
          <a:effectLst>
            <a:outerShdw blurRad="54999" dist="18000" dir="5400000" algn="tl" rotWithShape="0">
              <a:srgbClr val="000000">
                <a:alpha val="40000"/>
              </a:srgbClr>
            </a:outerShdw>
          </a:effectLst>
        </p:spPr>
      </p:pic>
      <p:sp>
        <p:nvSpPr>
          <p:cNvPr id="2" name="Title 1">
            <a:extLst>
              <a:ext uri="{FF2B5EF4-FFF2-40B4-BE49-F238E27FC236}">
                <a16:creationId xmlns:a16="http://schemas.microsoft.com/office/drawing/2014/main" id="{6EA94525-E849-FC46-965A-BE94615B8515}"/>
              </a:ext>
            </a:extLst>
          </p:cNvPr>
          <p:cNvSpPr>
            <a:spLocks noGrp="1"/>
          </p:cNvSpPr>
          <p:nvPr>
            <p:ph type="title"/>
          </p:nvPr>
        </p:nvSpPr>
        <p:spPr>
          <a:xfrm>
            <a:off x="5746" y="38067"/>
            <a:ext cx="9138253" cy="1143000"/>
          </a:xfrm>
          <a:solidFill>
            <a:schemeClr val="accent2">
              <a:lumMod val="60000"/>
              <a:lumOff val="40000"/>
            </a:schemeClr>
          </a:solidFill>
        </p:spPr>
        <p:txBody>
          <a:bodyPr/>
          <a:lstStyle/>
          <a:p>
            <a:r>
              <a:rPr lang="en-US" sz="2800" dirty="0">
                <a:solidFill>
                  <a:schemeClr val="bg1"/>
                </a:solidFill>
              </a:rPr>
              <a:t>Parents should be supported by teachers, the principal, </a:t>
            </a:r>
            <a:br>
              <a:rPr lang="en-US" sz="2800" dirty="0">
                <a:solidFill>
                  <a:schemeClr val="bg1"/>
                </a:solidFill>
              </a:rPr>
            </a:br>
            <a:r>
              <a:rPr lang="en-US" sz="2800" dirty="0">
                <a:solidFill>
                  <a:schemeClr val="bg1"/>
                </a:solidFill>
              </a:rPr>
              <a:t>and other parents in putting the information into </a:t>
            </a:r>
            <a:r>
              <a:rPr lang="en-US" sz="2800" b="1" dirty="0">
                <a:solidFill>
                  <a:schemeClr val="bg1"/>
                </a:solidFill>
              </a:rPr>
              <a:t>action</a:t>
            </a:r>
            <a:endParaRPr lang="en-US" sz="28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 name="Title 1">
            <a:extLst>
              <a:ext uri="{FF2B5EF4-FFF2-40B4-BE49-F238E27FC236}">
                <a16:creationId xmlns:a16="http://schemas.microsoft.com/office/drawing/2014/main" id="{8F86BBA5-0D6A-084B-A21B-E5C7A15B9277}"/>
              </a:ext>
            </a:extLst>
          </p:cNvPr>
          <p:cNvSpPr>
            <a:spLocks noGrp="1"/>
          </p:cNvSpPr>
          <p:nvPr>
            <p:ph type="title"/>
          </p:nvPr>
        </p:nvSpPr>
        <p:spPr>
          <a:xfrm>
            <a:off x="0" y="36098"/>
            <a:ext cx="9144000" cy="1564102"/>
          </a:xfrm>
          <a:solidFill>
            <a:schemeClr val="accent1"/>
          </a:solidFill>
        </p:spPr>
        <p:txBody>
          <a:bodyPr/>
          <a:lstStyle/>
          <a:p>
            <a:r>
              <a:rPr lang="en-US" sz="2800" b="1" dirty="0">
                <a:solidFill>
                  <a:schemeClr val="bg1"/>
                </a:solidFill>
              </a:rPr>
              <a:t>Some ways that staff and families can </a:t>
            </a:r>
            <a:br>
              <a:rPr lang="en-US" sz="2800" b="1" dirty="0">
                <a:solidFill>
                  <a:schemeClr val="bg1"/>
                </a:solidFill>
              </a:rPr>
            </a:br>
            <a:r>
              <a:rPr lang="en-US" sz="2800" b="1" dirty="0">
                <a:solidFill>
                  <a:schemeClr val="bg1"/>
                </a:solidFill>
              </a:rPr>
              <a:t>jointly put information into action:</a:t>
            </a:r>
            <a:br>
              <a:rPr lang="en-US" b="1" dirty="0">
                <a:solidFill>
                  <a:schemeClr val="bg1"/>
                </a:solidFill>
              </a:rPr>
            </a:br>
            <a:endParaRPr lang="en-US" dirty="0"/>
          </a:p>
        </p:txBody>
      </p:sp>
      <p:sp>
        <p:nvSpPr>
          <p:cNvPr id="212" name="Shape 212"/>
          <p:cNvSpPr txBox="1">
            <a:spLocks noGrp="1"/>
          </p:cNvSpPr>
          <p:nvPr>
            <p:ph type="body" idx="1"/>
          </p:nvPr>
        </p:nvSpPr>
        <p:spPr>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dk1"/>
              </a:buClr>
              <a:buSzPct val="100000"/>
              <a:buFont typeface="Arial"/>
              <a:buChar char="•"/>
            </a:pPr>
            <a:r>
              <a:rPr lang="en-US" sz="2400" b="0" i="0" u="none" strike="noStrike" cap="none" dirty="0">
                <a:solidFill>
                  <a:srgbClr val="656569"/>
                </a:solidFill>
                <a:latin typeface="+mj-lt"/>
                <a:ea typeface="Calibri"/>
                <a:cs typeface="Calibri"/>
                <a:sym typeface="Calibri"/>
              </a:rPr>
              <a:t>Translating information into daily activities;</a:t>
            </a:r>
          </a:p>
          <a:p>
            <a:pPr marL="342900" marR="0" lvl="0" indent="-342900" algn="l" rtl="0">
              <a:lnSpc>
                <a:spcPct val="100000"/>
              </a:lnSpc>
              <a:spcBef>
                <a:spcPts val="700"/>
              </a:spcBef>
              <a:spcAft>
                <a:spcPts val="0"/>
              </a:spcAft>
              <a:buClr>
                <a:schemeClr val="dk1"/>
              </a:buClr>
              <a:buSzPct val="25000"/>
              <a:buFont typeface="Arial"/>
              <a:buNone/>
            </a:pPr>
            <a:endParaRPr sz="2400" b="0" i="0" u="none" strike="noStrike" cap="none" dirty="0">
              <a:solidFill>
                <a:srgbClr val="656569"/>
              </a:solidFill>
              <a:latin typeface="+mj-lt"/>
              <a:ea typeface="Calibri"/>
              <a:cs typeface="Calibri"/>
              <a:sym typeface="Calibri"/>
            </a:endParaRPr>
          </a:p>
          <a:p>
            <a:pPr marL="342900" marR="0" lvl="0" indent="-342900" algn="l" rtl="0">
              <a:lnSpc>
                <a:spcPct val="100000"/>
              </a:lnSpc>
              <a:spcBef>
                <a:spcPts val="700"/>
              </a:spcBef>
              <a:spcAft>
                <a:spcPts val="0"/>
              </a:spcAft>
              <a:buClr>
                <a:schemeClr val="dk1"/>
              </a:buClr>
              <a:buSzPct val="100000"/>
              <a:buFont typeface="Arial"/>
              <a:buChar char="•"/>
            </a:pPr>
            <a:r>
              <a:rPr lang="en-US" sz="2400" b="0" i="0" u="none" strike="noStrike" cap="none" dirty="0">
                <a:solidFill>
                  <a:srgbClr val="656569"/>
                </a:solidFill>
                <a:latin typeface="+mj-lt"/>
                <a:ea typeface="Calibri"/>
                <a:cs typeface="Calibri"/>
                <a:sym typeface="Calibri"/>
              </a:rPr>
              <a:t>Sharing information with each other; and</a:t>
            </a:r>
          </a:p>
          <a:p>
            <a:pPr marL="342900" marR="0" lvl="0" indent="-342900" algn="l" rtl="0">
              <a:lnSpc>
                <a:spcPct val="100000"/>
              </a:lnSpc>
              <a:spcBef>
                <a:spcPts val="700"/>
              </a:spcBef>
              <a:spcAft>
                <a:spcPts val="0"/>
              </a:spcAft>
              <a:buClr>
                <a:schemeClr val="dk1"/>
              </a:buClr>
              <a:buSzPct val="25000"/>
              <a:buFont typeface="Arial"/>
              <a:buNone/>
            </a:pPr>
            <a:endParaRPr sz="2400" b="0" i="0" u="none" strike="noStrike" cap="none" dirty="0">
              <a:solidFill>
                <a:srgbClr val="656569"/>
              </a:solidFill>
              <a:latin typeface="+mj-lt"/>
              <a:ea typeface="Calibri"/>
              <a:cs typeface="Calibri"/>
              <a:sym typeface="Calibri"/>
            </a:endParaRPr>
          </a:p>
          <a:p>
            <a:pPr marL="342900" marR="0" lvl="0" indent="-342900" algn="l" rtl="0">
              <a:lnSpc>
                <a:spcPct val="100000"/>
              </a:lnSpc>
              <a:spcBef>
                <a:spcPts val="700"/>
              </a:spcBef>
              <a:spcAft>
                <a:spcPts val="0"/>
              </a:spcAft>
              <a:buClr>
                <a:schemeClr val="dk1"/>
              </a:buClr>
              <a:buSzPct val="100000"/>
              <a:buFont typeface="Arial"/>
              <a:buChar char="•"/>
            </a:pPr>
            <a:r>
              <a:rPr lang="en-US" sz="2400" b="0" i="0" u="none" strike="noStrike" cap="none" dirty="0">
                <a:solidFill>
                  <a:srgbClr val="656569"/>
                </a:solidFill>
                <a:latin typeface="+mj-lt"/>
                <a:ea typeface="Calibri"/>
                <a:cs typeface="Calibri"/>
                <a:sym typeface="Calibri"/>
              </a:rPr>
              <a:t>Supporting transitions from preschool to school and between grade levels.</a:t>
            </a:r>
          </a:p>
          <a:p>
            <a:pPr marL="342900" marR="0" lvl="0" indent="-342900" algn="l" rtl="0">
              <a:lnSpc>
                <a:spcPct val="100000"/>
              </a:lnSpc>
              <a:spcBef>
                <a:spcPts val="700"/>
              </a:spcBef>
              <a:spcAft>
                <a:spcPts val="0"/>
              </a:spcAft>
              <a:buClr>
                <a:schemeClr val="dk1"/>
              </a:buClr>
              <a:buSzPct val="25000"/>
              <a:buFont typeface="Arial"/>
              <a:buNone/>
            </a:pPr>
            <a:endParaRPr sz="2400" b="0" i="0" u="none" strike="noStrike" cap="none" dirty="0">
              <a:solidFill>
                <a:srgbClr val="656569"/>
              </a:solidFill>
              <a:latin typeface="+mj-lt"/>
              <a:ea typeface="Calibri"/>
              <a:cs typeface="Calibri"/>
              <a:sym typeface="Calibri"/>
            </a:endParaRPr>
          </a:p>
        </p:txBody>
      </p:sp>
      <p:pic>
        <p:nvPicPr>
          <p:cNvPr id="3" name="Picture 2" descr="People and arrow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0469" y="4762769"/>
            <a:ext cx="4148835" cy="1562728"/>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9" name="Title 8">
            <a:extLst>
              <a:ext uri="{FF2B5EF4-FFF2-40B4-BE49-F238E27FC236}">
                <a16:creationId xmlns:a16="http://schemas.microsoft.com/office/drawing/2014/main" id="{1F567DDB-15BE-6545-97F7-20BB4C0DBCC4}"/>
              </a:ext>
            </a:extLst>
          </p:cNvPr>
          <p:cNvSpPr>
            <a:spLocks noGrp="1"/>
          </p:cNvSpPr>
          <p:nvPr>
            <p:ph type="title"/>
          </p:nvPr>
        </p:nvSpPr>
        <p:spPr>
          <a:xfrm>
            <a:off x="0" y="2384"/>
            <a:ext cx="9144000" cy="1162048"/>
          </a:xfrm>
          <a:solidFill>
            <a:schemeClr val="accent4"/>
          </a:solidFill>
        </p:spPr>
        <p:txBody>
          <a:bodyPr/>
          <a:lstStyle/>
          <a:p>
            <a:r>
              <a:rPr lang="en-US" sz="2800" dirty="0">
                <a:solidFill>
                  <a:schemeClr val="bg1"/>
                </a:solidFill>
              </a:rPr>
              <a:t>Shared decision-making conversations </a:t>
            </a:r>
            <a:br>
              <a:rPr lang="en-US" sz="2800" dirty="0">
                <a:solidFill>
                  <a:schemeClr val="bg1"/>
                </a:solidFill>
              </a:rPr>
            </a:br>
            <a:r>
              <a:rPr lang="en-US" sz="2800" dirty="0">
                <a:solidFill>
                  <a:schemeClr val="bg1"/>
                </a:solidFill>
              </a:rPr>
              <a:t>work best when they:</a:t>
            </a:r>
            <a:endParaRPr lang="en-US" sz="2800" dirty="0"/>
          </a:p>
        </p:txBody>
      </p:sp>
      <p:pic>
        <p:nvPicPr>
          <p:cNvPr id="219" name="Shape 219" descr="webRead1.jpg"/>
          <p:cNvPicPr preferRelativeResize="0">
            <a:picLocks noGrp="1" noChangeAspect="1"/>
          </p:cNvPicPr>
          <p:nvPr>
            <p:ph type="body" idx="1"/>
          </p:nvPr>
        </p:nvPicPr>
        <p:blipFill rotWithShape="1">
          <a:blip r:embed="rId3">
            <a:alphaModFix/>
          </a:blip>
          <a:stretch/>
        </p:blipFill>
        <p:spPr>
          <a:xfrm>
            <a:off x="3675960" y="1669558"/>
            <a:ext cx="5120640" cy="3840480"/>
          </a:xfrm>
          <a:prstGeom prst="rect">
            <a:avLst/>
          </a:prstGeom>
          <a:solidFill>
            <a:srgbClr val="ECECEC"/>
          </a:solidFill>
          <a:ln w="88900" cap="sq" cmpd="sng">
            <a:solidFill>
              <a:srgbClr val="FFFFFF"/>
            </a:solidFill>
            <a:prstDash val="solid"/>
            <a:miter/>
            <a:headEnd type="none" w="med" len="med"/>
            <a:tailEnd type="none" w="med" len="med"/>
          </a:ln>
          <a:effectLst>
            <a:outerShdw blurRad="54999" dist="18000" dir="5400000" algn="tl" rotWithShape="0">
              <a:srgbClr val="000000">
                <a:alpha val="40000"/>
              </a:srgbClr>
            </a:outerShdw>
          </a:effectLst>
        </p:spPr>
      </p:pic>
      <p:sp>
        <p:nvSpPr>
          <p:cNvPr id="10" name="Text Placeholder 9">
            <a:extLst>
              <a:ext uri="{FF2B5EF4-FFF2-40B4-BE49-F238E27FC236}">
                <a16:creationId xmlns:a16="http://schemas.microsoft.com/office/drawing/2014/main" id="{6C5777E3-6A28-EA4C-B12B-E6E61E9FD2F3}"/>
              </a:ext>
            </a:extLst>
          </p:cNvPr>
          <p:cNvSpPr>
            <a:spLocks noGrp="1"/>
          </p:cNvSpPr>
          <p:nvPr>
            <p:ph type="body" idx="2"/>
          </p:nvPr>
        </p:nvSpPr>
        <p:spPr/>
        <p:txBody>
          <a:bodyPr/>
          <a:lstStyle/>
          <a:p>
            <a:pPr indent="-342900">
              <a:spcBef>
                <a:spcPts val="560"/>
              </a:spcBef>
              <a:buFont typeface="Arial" panose="020B0604020202020204" pitchFamily="34" charset="0"/>
              <a:buChar char="•"/>
            </a:pPr>
            <a:r>
              <a:rPr lang="en-US" sz="2800" dirty="0">
                <a:solidFill>
                  <a:srgbClr val="656569"/>
                </a:solidFill>
              </a:rPr>
              <a:t>Are a two-way     conversation; </a:t>
            </a:r>
          </a:p>
          <a:p>
            <a:pPr indent="-342900">
              <a:spcBef>
                <a:spcPts val="560"/>
              </a:spcBef>
              <a:buFont typeface="Arial" panose="020B0604020202020204" pitchFamily="34" charset="0"/>
              <a:buChar char="•"/>
            </a:pPr>
            <a:r>
              <a:rPr lang="en-US" sz="2800" dirty="0">
                <a:solidFill>
                  <a:srgbClr val="656569"/>
                </a:solidFill>
              </a:rPr>
              <a:t>Focus on learning; and </a:t>
            </a:r>
          </a:p>
          <a:p>
            <a:pPr indent="-342900">
              <a:spcBef>
                <a:spcPts val="560"/>
              </a:spcBef>
              <a:buFont typeface="Arial" panose="020B0604020202020204" pitchFamily="34" charset="0"/>
              <a:buChar char="•"/>
            </a:pPr>
            <a:r>
              <a:rPr lang="en-US" sz="2800" dirty="0">
                <a:solidFill>
                  <a:srgbClr val="656569"/>
                </a:solidFill>
              </a:rPr>
              <a:t>Highlight opportunities and challenges.</a:t>
            </a:r>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Shape 100"/>
          <p:cNvSpPr txBox="1">
            <a:spLocks noGrp="1"/>
          </p:cNvSpPr>
          <p:nvPr>
            <p:ph type="title"/>
          </p:nvPr>
        </p:nvSpPr>
        <p:spPr>
          <a:prstGeom prst="rect">
            <a:avLst/>
          </a:prstGeom>
          <a:noFill/>
          <a:ln>
            <a:noFill/>
          </a:ln>
        </p:spPr>
        <p:txBody>
          <a:bodyPr lIns="91425" tIns="45700" rIns="91425" bIns="45700" anchor="ctr" anchorCtr="0">
            <a:noAutofit/>
          </a:bodyPr>
          <a:lstStyle/>
          <a:p>
            <a:r>
              <a:rPr lang="en-US" sz="2800" b="1" dirty="0">
                <a:solidFill>
                  <a:schemeClr val="tx1"/>
                </a:solidFill>
                <a:latin typeface="+mj-lt"/>
              </a:rPr>
              <a:t>Learning </a:t>
            </a:r>
            <a:r>
              <a:rPr lang="en-US" sz="2800" b="1" dirty="0" err="1">
                <a:solidFill>
                  <a:schemeClr val="tx1"/>
                </a:solidFill>
                <a:latin typeface="+mj-lt"/>
              </a:rPr>
              <a:t>Objectives</a:t>
            </a:r>
            <a:r>
              <a:rPr lang="en-US" sz="2800" b="1" dirty="0" err="1">
                <a:solidFill>
                  <a:schemeClr val="bg1"/>
                </a:solidFill>
                <a:latin typeface="+mj-lt"/>
              </a:rPr>
              <a:t>Objectives</a:t>
            </a:r>
            <a:endParaRPr lang="en-US" sz="2800" b="1" dirty="0">
              <a:solidFill>
                <a:schemeClr val="bg1"/>
              </a:solidFill>
              <a:latin typeface="+mj-lt"/>
            </a:endParaRPr>
          </a:p>
        </p:txBody>
      </p:sp>
      <p:sp>
        <p:nvSpPr>
          <p:cNvPr id="101" name="Shape 101"/>
          <p:cNvSpPr txBox="1">
            <a:spLocks noGrp="1"/>
          </p:cNvSpPr>
          <p:nvPr>
            <p:ph type="body" idx="1"/>
          </p:nvPr>
        </p:nvSpPr>
        <p:spPr>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400" b="1" i="0" u="none" strike="noStrike" cap="none" dirty="0">
                <a:solidFill>
                  <a:srgbClr val="656569"/>
                </a:solidFill>
                <a:latin typeface="+mj-lt"/>
                <a:ea typeface="Calibri"/>
                <a:cs typeface="Calibri"/>
                <a:sym typeface="Calibri"/>
              </a:rPr>
              <a:t>Participants will:</a:t>
            </a:r>
          </a:p>
          <a:p>
            <a:pPr marL="457200" indent="-457200">
              <a:lnSpc>
                <a:spcPct val="120000"/>
              </a:lnSpc>
            </a:pPr>
            <a:r>
              <a:rPr lang="en-US" sz="2400" b="0" i="0" u="none" strike="noStrike" cap="none" dirty="0">
                <a:solidFill>
                  <a:srgbClr val="656569"/>
                </a:solidFill>
                <a:latin typeface="+mj-lt"/>
                <a:ea typeface="Calibri"/>
                <a:cs typeface="Calibri"/>
                <a:sym typeface="Calibri"/>
              </a:rPr>
              <a:t>Understand what shared decision-making means;</a:t>
            </a:r>
          </a:p>
          <a:p>
            <a:pPr marL="457200" indent="-457200">
              <a:lnSpc>
                <a:spcPct val="120000"/>
              </a:lnSpc>
            </a:pPr>
            <a:r>
              <a:rPr lang="en-US" sz="2400" b="0" i="0" u="none" strike="noStrike" cap="none" dirty="0">
                <a:solidFill>
                  <a:srgbClr val="656569"/>
                </a:solidFill>
                <a:latin typeface="+mj-lt"/>
                <a:ea typeface="Calibri"/>
                <a:cs typeface="Calibri"/>
                <a:sym typeface="Calibri"/>
              </a:rPr>
              <a:t>Explore shared decision-making within the formative assessment; and</a:t>
            </a:r>
          </a:p>
          <a:p>
            <a:pPr marL="457200" indent="-457200">
              <a:lnSpc>
                <a:spcPct val="120000"/>
              </a:lnSpc>
            </a:pPr>
            <a:r>
              <a:rPr lang="en-US" sz="2400" b="0" i="0" u="none" strike="noStrike" cap="none" dirty="0">
                <a:solidFill>
                  <a:srgbClr val="656569"/>
                </a:solidFill>
                <a:latin typeface="+mj-lt"/>
                <a:ea typeface="Calibri"/>
                <a:cs typeface="Calibri"/>
                <a:sym typeface="Calibri"/>
              </a:rPr>
              <a:t>Identify ways parents can collaborate with teachers in shared decision-making processes.</a:t>
            </a:r>
          </a:p>
          <a:p>
            <a:pPr marL="342900" marR="0" lvl="0" indent="-342900" algn="l" rtl="0">
              <a:lnSpc>
                <a:spcPct val="100000"/>
              </a:lnSpc>
              <a:spcBef>
                <a:spcPts val="640"/>
              </a:spcBef>
              <a:spcAft>
                <a:spcPts val="0"/>
              </a:spcAft>
              <a:buClr>
                <a:schemeClr val="dk1"/>
              </a:buClr>
              <a:buSzPct val="25000"/>
              <a:buFont typeface="Arial"/>
              <a:buNone/>
            </a:pPr>
            <a:endParaRPr sz="2400" b="0" i="0" u="none" strike="noStrike" cap="none" dirty="0">
              <a:solidFill>
                <a:srgbClr val="656569"/>
              </a:solidFill>
              <a:latin typeface="+mj-lt"/>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pic>
        <p:nvPicPr>
          <p:cNvPr id="225" name="Shape 225" descr="Parent-teacher-Conference.jpg"/>
          <p:cNvPicPr preferRelativeResize="0"/>
          <p:nvPr/>
        </p:nvPicPr>
        <p:blipFill rotWithShape="1">
          <a:blip r:embed="rId3">
            <a:alphaModFix/>
          </a:blip>
          <a:srcRect/>
          <a:stretch/>
        </p:blipFill>
        <p:spPr>
          <a:xfrm>
            <a:off x="1693860" y="1055687"/>
            <a:ext cx="5672137" cy="5626100"/>
          </a:xfrm>
          <a:prstGeom prst="rect">
            <a:avLst/>
          </a:prstGeom>
          <a:noFill/>
          <a:ln>
            <a:noFill/>
          </a:ln>
        </p:spPr>
      </p:pic>
      <p:sp>
        <p:nvSpPr>
          <p:cNvPr id="2" name="Title 1">
            <a:extLst>
              <a:ext uri="{FF2B5EF4-FFF2-40B4-BE49-F238E27FC236}">
                <a16:creationId xmlns:a16="http://schemas.microsoft.com/office/drawing/2014/main" id="{1131B3EB-598C-1648-ABBE-5D42FCB320B2}"/>
              </a:ext>
            </a:extLst>
          </p:cNvPr>
          <p:cNvSpPr>
            <a:spLocks noGrp="1"/>
          </p:cNvSpPr>
          <p:nvPr>
            <p:ph type="title"/>
          </p:nvPr>
        </p:nvSpPr>
        <p:spPr>
          <a:xfrm>
            <a:off x="0" y="0"/>
            <a:ext cx="9144000" cy="1143000"/>
          </a:xfrm>
          <a:solidFill>
            <a:schemeClr val="accent5">
              <a:lumMod val="75000"/>
            </a:schemeClr>
          </a:solidFill>
        </p:spPr>
        <p:txBody>
          <a:bodyPr/>
          <a:lstStyle/>
          <a:p>
            <a:r>
              <a:rPr lang="en-US" b="1" dirty="0">
                <a:solidFill>
                  <a:schemeClr val="bg1"/>
                </a:solidFill>
              </a:rPr>
              <a:t>Reflections and Closing</a:t>
            </a:r>
            <a:br>
              <a:rPr lang="en-US" b="1" dirty="0">
                <a:solidFill>
                  <a:schemeClr val="bg1"/>
                </a:solidFill>
              </a:rPr>
            </a:b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1733C3-5A4B-0A4A-9F38-240D64C4088D}"/>
              </a:ext>
            </a:extLst>
          </p:cNvPr>
          <p:cNvSpPr>
            <a:spLocks noGrp="1"/>
          </p:cNvSpPr>
          <p:nvPr>
            <p:ph type="title"/>
          </p:nvPr>
        </p:nvSpPr>
        <p:spPr>
          <a:xfrm>
            <a:off x="0" y="0"/>
            <a:ext cx="9144000" cy="1143000"/>
          </a:xfrm>
          <a:solidFill>
            <a:schemeClr val="accent6"/>
          </a:solidFill>
        </p:spPr>
        <p:txBody>
          <a:bodyPr/>
          <a:lstStyle/>
          <a:p>
            <a:r>
              <a:rPr lang="en-US" dirty="0">
                <a:solidFill>
                  <a:schemeClr val="bg1"/>
                </a:solidFill>
              </a:rPr>
              <a:t>Decision Making</a:t>
            </a:r>
          </a:p>
        </p:txBody>
      </p:sp>
      <p:sp>
        <p:nvSpPr>
          <p:cNvPr id="3" name="Text Placeholder 2">
            <a:extLst>
              <a:ext uri="{FF2B5EF4-FFF2-40B4-BE49-F238E27FC236}">
                <a16:creationId xmlns:a16="http://schemas.microsoft.com/office/drawing/2014/main" id="{8C1D8699-E827-FB41-AD98-795638DA72C5}"/>
              </a:ext>
            </a:extLst>
          </p:cNvPr>
          <p:cNvSpPr>
            <a:spLocks noGrp="1"/>
          </p:cNvSpPr>
          <p:nvPr>
            <p:ph type="body" idx="1"/>
          </p:nvPr>
        </p:nvSpPr>
        <p:spPr/>
        <p:txBody>
          <a:bodyPr/>
          <a:lstStyle/>
          <a:p>
            <a:pPr indent="0">
              <a:buNone/>
            </a:pPr>
            <a:r>
              <a:rPr lang="en-US" dirty="0">
                <a:solidFill>
                  <a:srgbClr val="656569"/>
                </a:solidFill>
                <a:latin typeface="Arial" pitchFamily="34" charset="0"/>
                <a:cs typeface="Arial" pitchFamily="34" charset="0"/>
              </a:rPr>
              <a:t>A decision is made when you have many choices and you choose one as your focus. You make lots of decisions everyday!</a:t>
            </a:r>
          </a:p>
          <a:p>
            <a:endParaRPr lang="en-US" dirty="0"/>
          </a:p>
        </p:txBody>
      </p:sp>
      <p:pic>
        <p:nvPicPr>
          <p:cNvPr id="4" name="Shape 108" descr="Perdon deciding a path">
            <a:extLst>
              <a:ext uri="{FF2B5EF4-FFF2-40B4-BE49-F238E27FC236}">
                <a16:creationId xmlns:a16="http://schemas.microsoft.com/office/drawing/2014/main" id="{602A9D5D-D75D-C14D-A395-6508B7CCE5BC}"/>
              </a:ext>
            </a:extLst>
          </p:cNvPr>
          <p:cNvPicPr preferRelativeResize="0">
            <a:picLocks noChangeAspect="1"/>
          </p:cNvPicPr>
          <p:nvPr/>
        </p:nvPicPr>
        <p:blipFill rotWithShape="1">
          <a:blip r:embed="rId3">
            <a:alphaModFix/>
          </a:blip>
          <a:srcRect/>
          <a:stretch/>
        </p:blipFill>
        <p:spPr>
          <a:xfrm flipH="1">
            <a:off x="0" y="3657600"/>
            <a:ext cx="4006762" cy="3200400"/>
          </a:xfrm>
          <a:prstGeom prst="rect">
            <a:avLst/>
          </a:prstGeom>
          <a:noFill/>
          <a:ln>
            <a:noFill/>
          </a:ln>
        </p:spPr>
      </p:pic>
    </p:spTree>
    <p:extLst>
      <p:ext uri="{BB962C8B-B14F-4D97-AF65-F5344CB8AC3E}">
        <p14:creationId xmlns:p14="http://schemas.microsoft.com/office/powerpoint/2010/main" val="38108121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1AE89-10DD-3540-8D01-02DC4EA3E5C2}"/>
              </a:ext>
            </a:extLst>
          </p:cNvPr>
          <p:cNvSpPr>
            <a:spLocks noGrp="1"/>
          </p:cNvSpPr>
          <p:nvPr>
            <p:ph type="title"/>
          </p:nvPr>
        </p:nvSpPr>
        <p:spPr>
          <a:xfrm>
            <a:off x="0" y="0"/>
            <a:ext cx="9144000" cy="1143000"/>
          </a:xfrm>
          <a:solidFill>
            <a:schemeClr val="bg2"/>
          </a:solidFill>
        </p:spPr>
        <p:txBody>
          <a:bodyPr/>
          <a:lstStyle/>
          <a:p>
            <a:r>
              <a:rPr lang="en-US" dirty="0">
                <a:solidFill>
                  <a:schemeClr val="bg1"/>
                </a:solidFill>
              </a:rPr>
              <a:t>Decision-Making Spectrum</a:t>
            </a:r>
          </a:p>
        </p:txBody>
      </p:sp>
      <p:pic>
        <p:nvPicPr>
          <p:cNvPr id="4" name="Shape 115" descr="Data_Informed-Large.jpg">
            <a:extLst>
              <a:ext uri="{FF2B5EF4-FFF2-40B4-BE49-F238E27FC236}">
                <a16:creationId xmlns:a16="http://schemas.microsoft.com/office/drawing/2014/main" id="{31287F62-88FE-DA4A-943F-3FE77A990BBA}"/>
              </a:ext>
            </a:extLst>
          </p:cNvPr>
          <p:cNvPicPr preferRelativeResize="0"/>
          <p:nvPr/>
        </p:nvPicPr>
        <p:blipFill rotWithShape="1">
          <a:blip r:embed="rId3">
            <a:alphaModFix/>
          </a:blip>
          <a:srcRect b="18798"/>
          <a:stretch/>
        </p:blipFill>
        <p:spPr>
          <a:xfrm>
            <a:off x="34925" y="2057400"/>
            <a:ext cx="9074149" cy="4114800"/>
          </a:xfrm>
          <a:prstGeom prst="rect">
            <a:avLst/>
          </a:prstGeom>
          <a:noFill/>
          <a:ln>
            <a:noFill/>
          </a:ln>
        </p:spPr>
      </p:pic>
    </p:spTree>
    <p:extLst>
      <p:ext uri="{BB962C8B-B14F-4D97-AF65-F5344CB8AC3E}">
        <p14:creationId xmlns:p14="http://schemas.microsoft.com/office/powerpoint/2010/main" val="17345532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3AD8DA-8F36-A341-A13D-5255745D77C6}"/>
              </a:ext>
            </a:extLst>
          </p:cNvPr>
          <p:cNvSpPr>
            <a:spLocks noGrp="1"/>
          </p:cNvSpPr>
          <p:nvPr>
            <p:ph type="title"/>
          </p:nvPr>
        </p:nvSpPr>
        <p:spPr>
          <a:xfrm>
            <a:off x="0" y="0"/>
            <a:ext cx="9144000" cy="1143000"/>
          </a:xfrm>
          <a:solidFill>
            <a:schemeClr val="accent4"/>
          </a:solidFill>
        </p:spPr>
        <p:txBody>
          <a:bodyPr/>
          <a:lstStyle/>
          <a:p>
            <a:r>
              <a:rPr lang="en-US" dirty="0">
                <a:solidFill>
                  <a:schemeClr val="bg1"/>
                </a:solidFill>
              </a:rPr>
              <a:t>What is Shred Decision Making?</a:t>
            </a:r>
          </a:p>
        </p:txBody>
      </p:sp>
      <p:pic>
        <p:nvPicPr>
          <p:cNvPr id="4" name="Shape 121" descr="Two people talking">
            <a:extLst>
              <a:ext uri="{FF2B5EF4-FFF2-40B4-BE49-F238E27FC236}">
                <a16:creationId xmlns:a16="http://schemas.microsoft.com/office/drawing/2014/main" id="{0811A6C9-960E-DB4E-871F-A34FBC71DF31}"/>
              </a:ext>
            </a:extLst>
          </p:cNvPr>
          <p:cNvPicPr preferRelativeResize="0"/>
          <p:nvPr/>
        </p:nvPicPr>
        <p:blipFill rotWithShape="1">
          <a:blip r:embed="rId3">
            <a:alphaModFix/>
          </a:blip>
          <a:srcRect/>
          <a:stretch/>
        </p:blipFill>
        <p:spPr>
          <a:xfrm>
            <a:off x="1065006" y="1376578"/>
            <a:ext cx="7013987" cy="5260889"/>
          </a:xfrm>
          <a:prstGeom prst="rect">
            <a:avLst/>
          </a:prstGeom>
          <a:noFill/>
          <a:ln>
            <a:noFill/>
          </a:ln>
          <a:effectLst>
            <a:outerShdw blurRad="152400" dist="127000" dir="2700000" algn="ctr" rotWithShape="0">
              <a:schemeClr val="bg2">
                <a:lumMod val="50000"/>
                <a:alpha val="40000"/>
              </a:schemeClr>
            </a:outerShdw>
          </a:effectLst>
          <a:scene3d>
            <a:camera prst="orthographicFront">
              <a:rot lat="0" lon="0" rev="300000"/>
            </a:camera>
            <a:lightRig rig="threePt" dir="t"/>
          </a:scene3d>
        </p:spPr>
      </p:pic>
    </p:spTree>
    <p:extLst>
      <p:ext uri="{BB962C8B-B14F-4D97-AF65-F5344CB8AC3E}">
        <p14:creationId xmlns:p14="http://schemas.microsoft.com/office/powerpoint/2010/main" val="9751629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Shape 126"/>
          <p:cNvSpPr txBox="1">
            <a:spLocks noGrp="1"/>
          </p:cNvSpPr>
          <p:nvPr>
            <p:ph type="body" idx="1"/>
          </p:nvPr>
        </p:nvSpPr>
        <p:spPr>
          <a:xfrm>
            <a:off x="186237" y="1524269"/>
            <a:ext cx="3638108" cy="4202112"/>
          </a:xfrm>
          <a:prstGeom prst="rect">
            <a:avLst/>
          </a:prstGeom>
          <a:noFill/>
          <a:ln>
            <a:noFill/>
          </a:ln>
        </p:spPr>
        <p:txBody>
          <a:bodyPr lIns="91425" tIns="45700" rIns="91425" bIns="45700" anchor="t" anchorCtr="0">
            <a:noAutofit/>
          </a:bodyPr>
          <a:lstStyle/>
          <a:p>
            <a:pPr marL="0" marR="0" lvl="0" indent="0" rtl="0">
              <a:lnSpc>
                <a:spcPct val="100000"/>
              </a:lnSpc>
              <a:spcBef>
                <a:spcPts val="0"/>
              </a:spcBef>
              <a:spcAft>
                <a:spcPts val="0"/>
              </a:spcAft>
              <a:buClr>
                <a:schemeClr val="dk1"/>
              </a:buClr>
              <a:buSzPct val="25000"/>
              <a:buFont typeface="Arial"/>
              <a:buNone/>
            </a:pPr>
            <a:r>
              <a:rPr lang="en-US" sz="2400" b="0" i="0" u="none" strike="noStrike" cap="none" dirty="0">
                <a:solidFill>
                  <a:srgbClr val="656569"/>
                </a:solidFill>
                <a:latin typeface="Arial" pitchFamily="34" charset="0"/>
                <a:cs typeface="Arial" pitchFamily="34" charset="0"/>
                <a:sym typeface="Calibri"/>
              </a:rPr>
              <a:t>is a </a:t>
            </a:r>
            <a:r>
              <a:rPr lang="en-US" sz="2400" b="1" i="0" u="none" strike="noStrike" cap="none" dirty="0">
                <a:solidFill>
                  <a:srgbClr val="656569"/>
                </a:solidFill>
                <a:latin typeface="Arial" pitchFamily="34" charset="0"/>
                <a:cs typeface="Arial" pitchFamily="34" charset="0"/>
                <a:sym typeface="Calibri"/>
              </a:rPr>
              <a:t>process</a:t>
            </a:r>
            <a:r>
              <a:rPr lang="en-US" sz="2400" b="0" i="0" u="none" strike="noStrike" cap="none" dirty="0">
                <a:solidFill>
                  <a:srgbClr val="656569"/>
                </a:solidFill>
                <a:latin typeface="Arial" pitchFamily="34" charset="0"/>
                <a:cs typeface="Arial" pitchFamily="34" charset="0"/>
                <a:sym typeface="Calibri"/>
              </a:rPr>
              <a:t> that provides </a:t>
            </a:r>
            <a:r>
              <a:rPr lang="en-US" sz="2400" b="1" i="0" u="none" strike="noStrike" cap="none" dirty="0">
                <a:solidFill>
                  <a:srgbClr val="656569"/>
                </a:solidFill>
                <a:latin typeface="Arial" pitchFamily="34" charset="0"/>
                <a:cs typeface="Arial" pitchFamily="34" charset="0"/>
                <a:sym typeface="Calibri"/>
              </a:rPr>
              <a:t>opportunities</a:t>
            </a:r>
            <a:r>
              <a:rPr lang="en-US" sz="2400" b="0" i="0" u="none" strike="noStrike" cap="none" dirty="0">
                <a:solidFill>
                  <a:srgbClr val="656569"/>
                </a:solidFill>
                <a:latin typeface="Arial" pitchFamily="34" charset="0"/>
                <a:cs typeface="Arial" pitchFamily="34" charset="0"/>
                <a:sym typeface="Calibri"/>
              </a:rPr>
              <a:t> for families and educators to </a:t>
            </a:r>
            <a:r>
              <a:rPr lang="en-US" sz="2400" b="1" i="0" u="none" strike="noStrike" cap="none" dirty="0">
                <a:solidFill>
                  <a:srgbClr val="656569"/>
                </a:solidFill>
                <a:latin typeface="Arial" pitchFamily="34" charset="0"/>
                <a:cs typeface="Arial" pitchFamily="34" charset="0"/>
                <a:sym typeface="Calibri"/>
              </a:rPr>
              <a:t>work together to set learning and development goals </a:t>
            </a:r>
            <a:r>
              <a:rPr lang="en-US" sz="2400" b="0" i="0" u="none" strike="noStrike" cap="none" dirty="0">
                <a:solidFill>
                  <a:srgbClr val="656569"/>
                </a:solidFill>
                <a:latin typeface="Arial" pitchFamily="34" charset="0"/>
                <a:cs typeface="Arial" pitchFamily="34" charset="0"/>
                <a:sym typeface="Calibri"/>
              </a:rPr>
              <a:t>on behalf of the children</a:t>
            </a:r>
            <a:r>
              <a:rPr lang="en-US" sz="2400" b="0" i="0" u="none" strike="noStrike" cap="none" dirty="0">
                <a:solidFill>
                  <a:srgbClr val="656569"/>
                </a:solidFill>
                <a:latin typeface="+mj-lt"/>
                <a:cs typeface="Arial" pitchFamily="34" charset="0"/>
                <a:sym typeface="Calibri"/>
              </a:rPr>
              <a:t>. </a:t>
            </a:r>
          </a:p>
          <a:p>
            <a:pPr marL="0" indent="0">
              <a:spcBef>
                <a:spcPts val="0"/>
              </a:spcBef>
              <a:buSzPct val="25000"/>
              <a:buNone/>
            </a:pPr>
            <a:endParaRPr lang="en-US" sz="2400" dirty="0">
              <a:solidFill>
                <a:srgbClr val="656569"/>
              </a:solidFill>
              <a:latin typeface="+mj-lt"/>
            </a:endParaRPr>
          </a:p>
          <a:p>
            <a:pPr marL="0" indent="0">
              <a:spcBef>
                <a:spcPts val="0"/>
              </a:spcBef>
              <a:buSzPct val="25000"/>
              <a:buNone/>
            </a:pPr>
            <a:r>
              <a:rPr lang="en-US" sz="2400" dirty="0">
                <a:solidFill>
                  <a:srgbClr val="656569"/>
                </a:solidFill>
                <a:latin typeface="+mj-lt"/>
              </a:rPr>
              <a:t>Shared decision-making benefits schools and families.</a:t>
            </a:r>
            <a:endParaRPr lang="en-US" sz="2400" b="0" i="0" u="none" strike="noStrike" cap="none" dirty="0">
              <a:solidFill>
                <a:srgbClr val="656569"/>
              </a:solidFill>
              <a:latin typeface="+mj-lt"/>
              <a:cs typeface="Arial" pitchFamily="34" charset="0"/>
              <a:sym typeface="Calibri"/>
            </a:endParaRPr>
          </a:p>
          <a:p>
            <a:pPr marL="342900" marR="0" lvl="0" indent="-342900" algn="l" rtl="0">
              <a:lnSpc>
                <a:spcPct val="100000"/>
              </a:lnSpc>
              <a:spcBef>
                <a:spcPts val="720"/>
              </a:spcBef>
              <a:spcAft>
                <a:spcPts val="0"/>
              </a:spcAft>
              <a:buClr>
                <a:schemeClr val="dk1"/>
              </a:buClr>
              <a:buSzPct val="25000"/>
              <a:buFont typeface="Arial"/>
              <a:buNone/>
            </a:pPr>
            <a:endParaRPr sz="3600" b="0" i="0" u="none" strike="noStrike" cap="none" dirty="0">
              <a:solidFill>
                <a:schemeClr val="dk1"/>
              </a:solidFill>
              <a:latin typeface="Calibri"/>
              <a:ea typeface="Calibri"/>
              <a:cs typeface="Calibri"/>
              <a:sym typeface="Calibri"/>
            </a:endParaRPr>
          </a:p>
        </p:txBody>
      </p:sp>
      <p:pic>
        <p:nvPicPr>
          <p:cNvPr id="2" name="Picture 1" descr="Picture of parent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42679" y="1068266"/>
            <a:ext cx="5234153" cy="5789734"/>
          </a:xfrm>
          <a:prstGeom prst="rect">
            <a:avLst/>
          </a:prstGeom>
        </p:spPr>
      </p:pic>
      <p:sp>
        <p:nvSpPr>
          <p:cNvPr id="8" name="Title 7">
            <a:extLst>
              <a:ext uri="{FF2B5EF4-FFF2-40B4-BE49-F238E27FC236}">
                <a16:creationId xmlns:a16="http://schemas.microsoft.com/office/drawing/2014/main" id="{0770C172-19F3-6448-BAA3-BAD20F82006E}"/>
              </a:ext>
            </a:extLst>
          </p:cNvPr>
          <p:cNvSpPr>
            <a:spLocks noGrp="1"/>
          </p:cNvSpPr>
          <p:nvPr>
            <p:ph type="title"/>
          </p:nvPr>
        </p:nvSpPr>
        <p:spPr>
          <a:xfrm>
            <a:off x="0" y="0"/>
            <a:ext cx="9144000" cy="1143000"/>
          </a:xfrm>
          <a:solidFill>
            <a:schemeClr val="bg1">
              <a:lumMod val="50000"/>
            </a:schemeClr>
          </a:solidFill>
        </p:spPr>
        <p:txBody>
          <a:bodyPr/>
          <a:lstStyle/>
          <a:p>
            <a:r>
              <a:rPr lang="en-US" dirty="0">
                <a:solidFill>
                  <a:schemeClr val="bg1"/>
                </a:solidFill>
              </a:rPr>
              <a:t>Shared Decision Making</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E2E85C-A08C-4749-9692-45EB031C7F0D}"/>
              </a:ext>
            </a:extLst>
          </p:cNvPr>
          <p:cNvSpPr>
            <a:spLocks noGrp="1"/>
          </p:cNvSpPr>
          <p:nvPr>
            <p:ph type="title"/>
          </p:nvPr>
        </p:nvSpPr>
        <p:spPr>
          <a:xfrm>
            <a:off x="0" y="0"/>
            <a:ext cx="9144000" cy="1143000"/>
          </a:xfrm>
          <a:solidFill>
            <a:srgbClr val="FF0000"/>
          </a:solidFill>
        </p:spPr>
        <p:txBody>
          <a:bodyPr/>
          <a:lstStyle/>
          <a:p>
            <a:r>
              <a:rPr lang="en-US" sz="2800" dirty="0">
                <a:solidFill>
                  <a:schemeClr val="bg1"/>
                </a:solidFill>
              </a:rPr>
              <a:t>What Does Shared Decision Making Look Like With Teachers? </a:t>
            </a:r>
          </a:p>
        </p:txBody>
      </p:sp>
      <p:pic>
        <p:nvPicPr>
          <p:cNvPr id="4" name="Shape 137" descr="o-PARENT-TEACHER-MEETING-facebook.jpg">
            <a:extLst>
              <a:ext uri="{FF2B5EF4-FFF2-40B4-BE49-F238E27FC236}">
                <a16:creationId xmlns:a16="http://schemas.microsoft.com/office/drawing/2014/main" id="{C1394A48-9481-6E4F-9C66-C4DC355CCD31}"/>
              </a:ext>
            </a:extLst>
          </p:cNvPr>
          <p:cNvPicPr preferRelativeResize="0">
            <a:picLocks noChangeAspect="1"/>
          </p:cNvPicPr>
          <p:nvPr/>
        </p:nvPicPr>
        <p:blipFill rotWithShape="1">
          <a:blip r:embed="rId3">
            <a:alphaModFix/>
          </a:blip>
          <a:srcRect/>
          <a:stretch/>
        </p:blipFill>
        <p:spPr>
          <a:xfrm>
            <a:off x="219905" y="1633931"/>
            <a:ext cx="8704189" cy="4480560"/>
          </a:xfrm>
          <a:prstGeom prst="rect">
            <a:avLst/>
          </a:prstGeom>
          <a:solidFill>
            <a:srgbClr val="ECECEC"/>
          </a:solidFill>
          <a:ln w="88900" cap="sq" cmpd="sng">
            <a:solidFill>
              <a:srgbClr val="FFFFFF"/>
            </a:solidFill>
            <a:prstDash val="solid"/>
            <a:miter/>
            <a:headEnd type="none" w="med" len="med"/>
            <a:tailEnd type="none" w="med" len="med"/>
          </a:ln>
          <a:effectLst>
            <a:outerShdw blurRad="152400" dist="127000" dir="2700000" algn="tl" rotWithShape="0">
              <a:srgbClr val="000000">
                <a:alpha val="40000"/>
              </a:srgbClr>
            </a:outerShdw>
          </a:effectLst>
        </p:spPr>
      </p:pic>
    </p:spTree>
    <p:extLst>
      <p:ext uri="{BB962C8B-B14F-4D97-AF65-F5344CB8AC3E}">
        <p14:creationId xmlns:p14="http://schemas.microsoft.com/office/powerpoint/2010/main" val="1142572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4" name="Rectangle 3" descr="Colored rectangle"/>
          <p:cNvSpPr/>
          <p:nvPr/>
        </p:nvSpPr>
        <p:spPr>
          <a:xfrm>
            <a:off x="0" y="0"/>
            <a:ext cx="9144000" cy="68580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Shape 144" descr="Formative assessment is a process."/>
          <p:cNvSpPr txBox="1">
            <a:spLocks noGrp="1"/>
          </p:cNvSpPr>
          <p:nvPr>
            <p:ph type="title"/>
          </p:nvPr>
        </p:nvSpPr>
        <p:spPr>
          <a:xfrm>
            <a:off x="207100" y="430307"/>
            <a:ext cx="8637599" cy="2919673"/>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2400" b="0" i="0" u="none" strike="noStrike" cap="none" dirty="0">
                <a:solidFill>
                  <a:srgbClr val="656569"/>
                </a:solidFill>
                <a:latin typeface="+mn-lt"/>
                <a:ea typeface="Calibri"/>
                <a:cs typeface="Calibri"/>
                <a:sym typeface="Calibri"/>
              </a:rPr>
              <a:t>Formative assessment provides teachers with an </a:t>
            </a:r>
            <a:r>
              <a:rPr lang="en-US" sz="2400" b="1" i="0" u="none" strike="noStrike" cap="none" dirty="0">
                <a:solidFill>
                  <a:srgbClr val="656569"/>
                </a:solidFill>
                <a:latin typeface="+mn-lt"/>
                <a:ea typeface="Calibri"/>
                <a:cs typeface="Calibri"/>
                <a:sym typeface="Calibri"/>
              </a:rPr>
              <a:t>unfolding picture </a:t>
            </a:r>
            <a:r>
              <a:rPr lang="en-US" sz="2400" b="0" i="0" u="none" strike="noStrike" cap="none" dirty="0">
                <a:solidFill>
                  <a:srgbClr val="656569"/>
                </a:solidFill>
                <a:latin typeface="+mn-lt"/>
                <a:ea typeface="Calibri"/>
                <a:cs typeface="Calibri"/>
                <a:sym typeface="Calibri"/>
              </a:rPr>
              <a:t>of your child as a learner and person. Formative assessment help teachers identify concepts that students are struggling to understand, skills they are having difficulty acquiring, or</a:t>
            </a:r>
            <a:r>
              <a:rPr lang="en-US" sz="2400" b="0" i="0" u="sng" strike="noStrike" cap="none" dirty="0">
                <a:solidFill>
                  <a:srgbClr val="656569"/>
                </a:solidFill>
                <a:latin typeface="+mn-lt"/>
                <a:ea typeface="Calibri"/>
                <a:cs typeface="Calibri"/>
                <a:sym typeface="Calibri"/>
                <a:hlinkClick r:id="rId3"/>
              </a:rPr>
              <a:t> learning standards</a:t>
            </a:r>
            <a:r>
              <a:rPr lang="en-US" sz="2400" b="0" i="0" u="none" strike="noStrike" cap="none" dirty="0">
                <a:solidFill>
                  <a:srgbClr val="656569"/>
                </a:solidFill>
                <a:latin typeface="+mn-lt"/>
                <a:ea typeface="Calibri"/>
                <a:cs typeface="Calibri"/>
                <a:sym typeface="Calibri"/>
              </a:rPr>
              <a:t> they have not yet achieved so that adjustments can be made to lessons, instructional techniques, and</a:t>
            </a:r>
            <a:r>
              <a:rPr lang="en-US" sz="2400" b="0" i="0" u="sng" strike="noStrike" cap="none" dirty="0">
                <a:solidFill>
                  <a:srgbClr val="656569"/>
                </a:solidFill>
                <a:latin typeface="+mn-lt"/>
                <a:ea typeface="Calibri"/>
                <a:cs typeface="Calibri"/>
                <a:sym typeface="Calibri"/>
                <a:hlinkClick r:id="rId4"/>
              </a:rPr>
              <a:t> academic support</a:t>
            </a:r>
            <a:r>
              <a:rPr lang="en-US" sz="2400" b="0" i="0" u="none" strike="noStrike" cap="none" dirty="0">
                <a:solidFill>
                  <a:srgbClr val="000000"/>
                </a:solidFill>
                <a:latin typeface="Calibri"/>
                <a:ea typeface="Calibri"/>
                <a:cs typeface="Calibri"/>
                <a:sym typeface="Calibri"/>
              </a:rPr>
              <a:t>.</a:t>
            </a:r>
          </a:p>
          <a:p>
            <a:pPr marL="0" marR="0" lvl="0" indent="0" algn="ctr" rtl="0">
              <a:lnSpc>
                <a:spcPct val="100000"/>
              </a:lnSpc>
              <a:spcBef>
                <a:spcPts val="0"/>
              </a:spcBef>
              <a:spcAft>
                <a:spcPts val="0"/>
              </a:spcAft>
              <a:buClr>
                <a:schemeClr val="dk1"/>
              </a:buClr>
              <a:buSzPct val="25000"/>
              <a:buFont typeface="Calibri"/>
              <a:buNone/>
            </a:pPr>
            <a:r>
              <a:rPr lang="en-US" sz="1050" b="0" i="0" u="sng" strike="noStrike" cap="none" dirty="0">
                <a:solidFill>
                  <a:schemeClr val="hlink"/>
                </a:solidFill>
                <a:latin typeface="+mj-lt"/>
                <a:ea typeface="Calibri"/>
                <a:cs typeface="Calibri"/>
                <a:sym typeface="Calibri"/>
                <a:hlinkClick r:id="rId5"/>
              </a:rPr>
              <a:t>http://edglossary.org/formative-assessment/</a:t>
            </a:r>
          </a:p>
          <a:p>
            <a:pPr marL="0" marR="0" lvl="0" indent="0" algn="ctr" rtl="0">
              <a:lnSpc>
                <a:spcPct val="100000"/>
              </a:lnSpc>
              <a:spcBef>
                <a:spcPts val="0"/>
              </a:spcBef>
              <a:spcAft>
                <a:spcPts val="0"/>
              </a:spcAft>
              <a:buClr>
                <a:schemeClr val="dk1"/>
              </a:buClr>
              <a:buSzPct val="25000"/>
              <a:buFont typeface="Calibri"/>
              <a:buNone/>
            </a:pPr>
            <a:br>
              <a:rPr lang="en-US" sz="3200" b="0" i="0" u="none" strike="noStrike" cap="none" dirty="0">
                <a:solidFill>
                  <a:srgbClr val="000000"/>
                </a:solidFill>
                <a:latin typeface="Calibri"/>
                <a:ea typeface="Calibri"/>
                <a:cs typeface="Calibri"/>
                <a:sym typeface="Calibri"/>
              </a:rPr>
            </a:br>
            <a:endParaRPr lang="en-US" sz="3200" b="0" i="0" u="none" strike="noStrike" cap="none" dirty="0">
              <a:solidFill>
                <a:srgbClr val="000000"/>
              </a:solidFill>
              <a:latin typeface="Calibri"/>
              <a:ea typeface="Calibri"/>
              <a:cs typeface="Calibri"/>
              <a:sym typeface="Calibri"/>
            </a:endParaRPr>
          </a:p>
        </p:txBody>
      </p:sp>
      <p:pic>
        <p:nvPicPr>
          <p:cNvPr id="145" name="Shape 145" descr="Teacher and student"/>
          <p:cNvPicPr preferRelativeResize="0">
            <a:picLocks noGrp="1"/>
          </p:cNvPicPr>
          <p:nvPr>
            <p:ph type="body" idx="1"/>
          </p:nvPr>
        </p:nvPicPr>
        <p:blipFill rotWithShape="1">
          <a:blip r:embed="rId6">
            <a:alphaModFix/>
          </a:blip>
          <a:srcRect l="709" r="701"/>
          <a:stretch/>
        </p:blipFill>
        <p:spPr>
          <a:xfrm>
            <a:off x="871370" y="2962294"/>
            <a:ext cx="7196866" cy="3670294"/>
          </a:xfrm>
          <a:prstGeom prst="rect">
            <a:avLst/>
          </a:prstGeom>
          <a:solidFill>
            <a:srgbClr val="ECECEC"/>
          </a:solidFill>
          <a:ln w="88900" cap="sq" cmpd="sng">
            <a:solidFill>
              <a:srgbClr val="FFFFFF"/>
            </a:solidFill>
            <a:prstDash val="solid"/>
            <a:miter/>
            <a:headEnd type="none" w="med" len="med"/>
            <a:tailEnd type="none" w="med" len="med"/>
          </a:ln>
          <a:effectLst>
            <a:outerShdw blurRad="152400" dist="127000" dir="2700000" algn="tl" rotWithShape="0">
              <a:srgbClr val="000000">
                <a:alpha val="40000"/>
              </a:srgbClr>
            </a:outerShdw>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8" name="Rectangle 7" descr="Rectangle"/>
          <p:cNvSpPr/>
          <p:nvPr/>
        </p:nvSpPr>
        <p:spPr>
          <a:xfrm>
            <a:off x="0" y="0"/>
            <a:ext cx="9144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Quotation mark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17167" y="3654925"/>
            <a:ext cx="811947" cy="836551"/>
          </a:xfrm>
          <a:prstGeom prst="rect">
            <a:avLst/>
          </a:prstGeom>
        </p:spPr>
      </p:pic>
      <p:pic>
        <p:nvPicPr>
          <p:cNvPr id="4" name="Picture 3" descr="Quotation mark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72401" y="1714410"/>
            <a:ext cx="828101" cy="853195"/>
          </a:xfrm>
          <a:prstGeom prst="rect">
            <a:avLst/>
          </a:prstGeom>
        </p:spPr>
      </p:pic>
      <p:sp>
        <p:nvSpPr>
          <p:cNvPr id="5" name="Shape 121" descr="Quotation marks"/>
          <p:cNvSpPr txBox="1">
            <a:spLocks/>
          </p:cNvSpPr>
          <p:nvPr/>
        </p:nvSpPr>
        <p:spPr>
          <a:xfrm>
            <a:off x="3579793" y="2061995"/>
            <a:ext cx="4869757" cy="2585309"/>
          </a:xfrm>
          <a:prstGeom prst="rect">
            <a:avLst/>
          </a:prstGeom>
          <a:noFill/>
          <a:ln>
            <a:solidFill>
              <a:srgbClr val="0070C0"/>
            </a:solidFill>
          </a:ln>
        </p:spPr>
        <p:txBody>
          <a:bodyPr lIns="50800" tIns="50800" rIns="50800" bIns="50800" anchor="t" anchorCtr="0">
            <a:noAutofit/>
          </a:bodyPr>
          <a:lstStyle>
            <a:defPPr marR="0" lvl="0" algn="l" rtl="0">
              <a:lnSpc>
                <a:spcPct val="100000"/>
              </a:lnSpc>
              <a:spcBef>
                <a:spcPts val="0"/>
              </a:spcBef>
              <a:spcAft>
                <a:spcPts val="0"/>
              </a:spcAft>
            </a:defPPr>
            <a:lvl1pPr marL="342900" marR="0" lvl="0" indent="63500" algn="l" rtl="0">
              <a:lnSpc>
                <a:spcPct val="100000"/>
              </a:lnSpc>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698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pPr marL="0" indent="0">
              <a:spcBef>
                <a:spcPts val="0"/>
              </a:spcBef>
              <a:buClr>
                <a:srgbClr val="747676"/>
              </a:buClr>
              <a:buSzPct val="25000"/>
              <a:buFont typeface="Arial"/>
              <a:buNone/>
            </a:pPr>
            <a:r>
              <a:rPr lang="en-US" sz="2400" dirty="0">
                <a:solidFill>
                  <a:srgbClr val="0070C0"/>
                </a:solidFill>
                <a:latin typeface="Arial Narrow" pitchFamily="34" charset="0"/>
                <a:sym typeface="Arial"/>
              </a:rPr>
              <a:t>My dream for Stephen is to be a great student, a great athlete, but primarily a great person. For him to be a very educated child, responsible with his things, and very humble. In a few words, I would like him to be an exemplary child.</a:t>
            </a:r>
          </a:p>
          <a:p>
            <a:pPr marL="0" indent="0" algn="r">
              <a:spcBef>
                <a:spcPts val="0"/>
              </a:spcBef>
              <a:buClr>
                <a:srgbClr val="747676"/>
              </a:buClr>
              <a:buSzPct val="25000"/>
              <a:buFont typeface="Arial"/>
              <a:buNone/>
            </a:pPr>
            <a:r>
              <a:rPr lang="en-US" sz="2000" dirty="0">
                <a:solidFill>
                  <a:srgbClr val="0070C0"/>
                </a:solidFill>
                <a:latin typeface="Arial Narrow" pitchFamily="34" charset="0"/>
                <a:sym typeface="Arial"/>
              </a:rPr>
              <a:t>- Stephen’s Father</a:t>
            </a:r>
          </a:p>
        </p:txBody>
      </p:sp>
      <p:pic>
        <p:nvPicPr>
          <p:cNvPr id="7" name="Picture 6" descr="Picture of a boy"/>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3492" y="1258646"/>
            <a:ext cx="2737634" cy="3636085"/>
          </a:xfrm>
          <a:prstGeom prst="rect">
            <a:avLst/>
          </a:prstGeom>
          <a:effectLst>
            <a:outerShdw blurRad="152400" dist="127000" dir="2700000" algn="ctr" rotWithShape="0">
              <a:schemeClr val="bg2">
                <a:lumMod val="50000"/>
                <a:alpha val="40000"/>
              </a:schemeClr>
            </a:outerShdw>
          </a:effectLst>
          <a:scene3d>
            <a:camera prst="orthographicFront">
              <a:rot lat="0" lon="0" rev="300000"/>
            </a:camera>
            <a:lightRig rig="threePt" dir="t"/>
          </a:scene3d>
        </p:spPr>
      </p:pic>
      <p:sp>
        <p:nvSpPr>
          <p:cNvPr id="2" name="Title 1">
            <a:extLst>
              <a:ext uri="{FF2B5EF4-FFF2-40B4-BE49-F238E27FC236}">
                <a16:creationId xmlns:a16="http://schemas.microsoft.com/office/drawing/2014/main" id="{33261062-7823-E94B-B6F4-EA0F76C5AC81}"/>
              </a:ext>
            </a:extLst>
          </p:cNvPr>
          <p:cNvSpPr>
            <a:spLocks noGrp="1"/>
          </p:cNvSpPr>
          <p:nvPr>
            <p:ph type="title"/>
          </p:nvPr>
        </p:nvSpPr>
        <p:spPr>
          <a:xfrm>
            <a:off x="0" y="27217"/>
            <a:ext cx="9144000" cy="1143000"/>
          </a:xfrm>
          <a:solidFill>
            <a:schemeClr val="accent1"/>
          </a:solidFill>
        </p:spPr>
        <p:txBody>
          <a:bodyPr/>
          <a:lstStyle/>
          <a:p>
            <a:r>
              <a:rPr lang="en-US" dirty="0">
                <a:solidFill>
                  <a:schemeClr val="bg1"/>
                </a:solidFill>
              </a:rPr>
              <a:t>Parental Input</a:t>
            </a: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CE426A0BE1DCD4282029129806F0353" ma:contentTypeVersion="8" ma:contentTypeDescription="Create a new document." ma:contentTypeScope="" ma:versionID="2fa6e710697f4022c0d5a648e4491bb5">
  <xsd:schema xmlns:xsd="http://www.w3.org/2001/XMLSchema" xmlns:xs="http://www.w3.org/2001/XMLSchema" xmlns:p="http://schemas.microsoft.com/office/2006/metadata/properties" xmlns:ns1="http://schemas.microsoft.com/sharepoint/v3" xmlns:ns2="826a7eb6-1fc1-4229-aedf-6a10bdcdc31e" xmlns:ns3="54031767-dd6d-417c-ab73-583408f47564" targetNamespace="http://schemas.microsoft.com/office/2006/metadata/properties" ma:root="true" ma:fieldsID="256e605d0e29d97c9081fe2632c68745" ns1:_="" ns2:_="" ns3:_="">
    <xsd:import namespace="http://schemas.microsoft.com/sharepoint/v3"/>
    <xsd:import namespace="826a7eb6-1fc1-4229-aedf-6a10bdcdc31e"/>
    <xsd:import namespace="54031767-dd6d-417c-ab73-583408f47564"/>
    <xsd:element name="properties">
      <xsd:complexType>
        <xsd:sequence>
          <xsd:element name="documentManagement">
            <xsd:complexType>
              <xsd:all>
                <xsd:element ref="ns1:PublishingStartDate" minOccurs="0"/>
                <xsd:element ref="ns1:PublishingExpirationDate" minOccurs="0"/>
                <xsd:element ref="ns2:Estimated_x0020_Creation_x0020_Date" minOccurs="0"/>
                <xsd:element ref="ns2:Remediation_x0020_Date" minOccurs="0"/>
                <xsd:element ref="ns2:Priority"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26a7eb6-1fc1-4229-aedf-6a10bdcdc31e" elementFormDefault="qualified">
    <xsd:import namespace="http://schemas.microsoft.com/office/2006/documentManagement/types"/>
    <xsd:import namespace="http://schemas.microsoft.com/office/infopath/2007/PartnerControls"/>
    <xsd:element name="Estimated_x0020_Creation_x0020_Date" ma:index="6" nillable="true" ma:displayName="Estimated Creation Date" ma:format="DateOnly" ma:internalName="Estimated_x0020_Creation_x0020_Date" ma:readOnly="false">
      <xsd:simpleType>
        <xsd:restriction base="dms:DateTime"/>
      </xsd:simpleType>
    </xsd:element>
    <xsd:element name="Remediation_x0020_Date" ma:index="7" nillable="true" ma:displayName="Remediation Date" ma:default="[today]" ma:format="DateOnly" ma:internalName="Remediation_x0020_Date" ma:readOnly="false">
      <xsd:simpleType>
        <xsd:restriction base="dms:DateTime"/>
      </xsd:simpleType>
    </xsd:element>
    <xsd:element name="Priority" ma:index="8" nillable="true" ma:displayName="Priority" ma:default="New" ma:description="What Priority Level Is This Document?" ma:format="RadioButtons" ma:internalName="Priority" ma:readOnly="false">
      <xsd:simpleType>
        <xsd:restriction base="dms:Choice">
          <xsd:enumeration value="New"/>
          <xsd:enumeration value="Legacy"/>
          <xsd:enumeration value="Tier 1"/>
          <xsd:enumeration value="Tier 2"/>
          <xsd:enumeration value="Tier 3"/>
        </xsd:restriction>
      </xsd:simpleType>
    </xsd:element>
  </xsd:schema>
  <xsd:schema xmlns:xsd="http://www.w3.org/2001/XMLSchema" xmlns:xs="http://www.w3.org/2001/XMLSchema" xmlns:dms="http://schemas.microsoft.com/office/2006/documentManagement/types" xmlns:pc="http://schemas.microsoft.com/office/infopath/2007/PartnerControls" targetNamespace="54031767-dd6d-417c-ab73-583408f4756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Remediation_x0020_Date xmlns="826a7eb6-1fc1-4229-aedf-6a10bdcdc31e">2019-09-10T07:00:00+00:00</Remediation_x0020_Date>
    <Estimated_x0020_Creation_x0020_Date xmlns="826a7eb6-1fc1-4229-aedf-6a10bdcdc31e" xsi:nil="true"/>
    <Priority xmlns="826a7eb6-1fc1-4229-aedf-6a10bdcdc31e">New</Priority>
  </documentManagement>
</p:properties>
</file>

<file path=customXml/itemProps1.xml><?xml version="1.0" encoding="utf-8"?>
<ds:datastoreItem xmlns:ds="http://schemas.openxmlformats.org/officeDocument/2006/customXml" ds:itemID="{98E82D04-ED77-4B4B-B4F7-9B928FC448F7}"/>
</file>

<file path=customXml/itemProps2.xml><?xml version="1.0" encoding="utf-8"?>
<ds:datastoreItem xmlns:ds="http://schemas.openxmlformats.org/officeDocument/2006/customXml" ds:itemID="{C715C86B-8B01-493D-815D-444169AE82CD}"/>
</file>

<file path=customXml/itemProps3.xml><?xml version="1.0" encoding="utf-8"?>
<ds:datastoreItem xmlns:ds="http://schemas.openxmlformats.org/officeDocument/2006/customXml" ds:itemID="{F9F1BF60-7B6D-4F04-9816-BFA99D6B7474}"/>
</file>

<file path=docProps/app.xml><?xml version="1.0" encoding="utf-8"?>
<Properties xmlns="http://schemas.openxmlformats.org/officeDocument/2006/extended-properties" xmlns:vt="http://schemas.openxmlformats.org/officeDocument/2006/docPropsVTypes">
  <TotalTime>1286</TotalTime>
  <Words>1992</Words>
  <Application>Microsoft Macintosh PowerPoint</Application>
  <PresentationFormat>On-screen Show (4:3)</PresentationFormat>
  <Paragraphs>216</Paragraphs>
  <Slides>20</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Arial Black</vt:lpstr>
      <vt:lpstr>Arial Narrow</vt:lpstr>
      <vt:lpstr>Calibri</vt:lpstr>
      <vt:lpstr>Office Theme</vt:lpstr>
      <vt:lpstr>Shared Decision Making for Principals: Building Powerful Partnerships Between Families and Teachers</vt:lpstr>
      <vt:lpstr>Learning ObjectivesObjectives</vt:lpstr>
      <vt:lpstr>Decision Making</vt:lpstr>
      <vt:lpstr>Decision-Making Spectrum</vt:lpstr>
      <vt:lpstr>What is Shred Decision Making?</vt:lpstr>
      <vt:lpstr>Shared Decision Making</vt:lpstr>
      <vt:lpstr>What Does Shared Decision Making Look Like With Teachers? </vt:lpstr>
      <vt:lpstr>Formative assessment provides teachers with an unfolding picture of your child as a learner and person. Formative assessment help teachers identify concepts that students are struggling to understand, skills they are having difficulty acquiring, or learning standards they have not yet achieved so that adjustments can be made to lessons, instructional techniques, and academic support. http://edglossary.org/formative-assessment/  </vt:lpstr>
      <vt:lpstr>Parental Input</vt:lpstr>
      <vt:lpstr>A Detailed Picture of Your Child</vt:lpstr>
      <vt:lpstr>A shared decision-making process involves… </vt:lpstr>
      <vt:lpstr>Things  You  Need to  Know</vt:lpstr>
      <vt:lpstr>You have access to your child’s development information </vt:lpstr>
      <vt:lpstr>You can share your expert knowledge  with schools by:</vt:lpstr>
      <vt:lpstr>Information that is shared must be understandable  and meaningful to you </vt:lpstr>
      <vt:lpstr>Ways that school staff can ensure that child information is meaningful to you include: </vt:lpstr>
      <vt:lpstr>Parents should be supported by teachers, the principal,  and other parents in putting the information into action</vt:lpstr>
      <vt:lpstr>Some ways that staff and families can  jointly put information into action: </vt:lpstr>
      <vt:lpstr>Shared decision-making conversations  work best when they:</vt:lpstr>
      <vt:lpstr>Reflections and Closing </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Gerry</dc:creator>
  <cp:lastModifiedBy>DALTON Holly - ODE</cp:lastModifiedBy>
  <cp:revision>55</cp:revision>
  <dcterms:modified xsi:type="dcterms:W3CDTF">2019-08-28T19:13:09Z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0x010100ACE426A0BE1DCD4282029129806F0353</vt:lpwstr>
  </property>
</Properties>
</file>