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8"/>
  </p:notesMasterIdLst>
  <p:handoutMasterIdLst>
    <p:handoutMasterId r:id="rId29"/>
  </p:handoutMasterIdLst>
  <p:sldIdLst>
    <p:sldId id="256" r:id="rId2"/>
    <p:sldId id="257" r:id="rId3"/>
    <p:sldId id="258" r:id="rId4"/>
    <p:sldId id="259" r:id="rId5"/>
    <p:sldId id="261" r:id="rId6"/>
    <p:sldId id="262" r:id="rId7"/>
    <p:sldId id="263" r:id="rId8"/>
    <p:sldId id="264" r:id="rId9"/>
    <p:sldId id="277" r:id="rId10"/>
    <p:sldId id="281" r:id="rId11"/>
    <p:sldId id="265" r:id="rId12"/>
    <p:sldId id="273" r:id="rId13"/>
    <p:sldId id="266" r:id="rId14"/>
    <p:sldId id="267" r:id="rId15"/>
    <p:sldId id="268" r:id="rId16"/>
    <p:sldId id="276" r:id="rId17"/>
    <p:sldId id="269" r:id="rId18"/>
    <p:sldId id="270" r:id="rId19"/>
    <p:sldId id="278" r:id="rId20"/>
    <p:sldId id="271" r:id="rId21"/>
    <p:sldId id="279" r:id="rId22"/>
    <p:sldId id="272" r:id="rId23"/>
    <p:sldId id="280" r:id="rId24"/>
    <p:sldId id="274" r:id="rId25"/>
    <p:sldId id="282" r:id="rId26"/>
    <p:sldId id="275"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p:scale>
          <a:sx n="80" d="100"/>
          <a:sy n="80" d="100"/>
        </p:scale>
        <p:origin x="-90" y="-216"/>
      </p:cViewPr>
      <p:guideLst>
        <p:guide orient="horz" pos="2160"/>
        <p:guide pos="2880"/>
      </p:guideLst>
    </p:cSldViewPr>
  </p:slideViewPr>
  <p:outlineViewPr>
    <p:cViewPr>
      <p:scale>
        <a:sx n="33" d="100"/>
        <a:sy n="33" d="100"/>
      </p:scale>
      <p:origin x="0" y="650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Legacy SG</c:v>
                </c:pt>
              </c:strCache>
            </c:strRef>
          </c:tx>
          <c:spPr>
            <a:solidFill>
              <a:schemeClr val="accent1"/>
            </a:solidFill>
          </c:spPr>
          <c:invertIfNegative val="0"/>
          <c:cat>
            <c:strRef>
              <c:f>Sheet1!$A$2:$A$5</c:f>
              <c:strCache>
                <c:ptCount val="4"/>
                <c:pt idx="0">
                  <c:v>I / C</c:v>
                </c:pt>
                <c:pt idx="1">
                  <c:v>Org.</c:v>
                </c:pt>
                <c:pt idx="2">
                  <c:v>Sent. Fl.</c:v>
                </c:pt>
                <c:pt idx="3">
                  <c:v>Conv.</c:v>
                </c:pt>
              </c:strCache>
            </c:strRef>
          </c:cat>
          <c:val>
            <c:numRef>
              <c:f>Sheet1!$B$2:$B$5</c:f>
              <c:numCache>
                <c:formatCode>0.00</c:formatCode>
                <c:ptCount val="4"/>
                <c:pt idx="0">
                  <c:v>3.57</c:v>
                </c:pt>
                <c:pt idx="1">
                  <c:v>3.5</c:v>
                </c:pt>
                <c:pt idx="2">
                  <c:v>3.72</c:v>
                </c:pt>
                <c:pt idx="3">
                  <c:v>3.56</c:v>
                </c:pt>
              </c:numCache>
            </c:numRef>
          </c:val>
        </c:ser>
        <c:ser>
          <c:idx val="1"/>
          <c:order val="1"/>
          <c:tx>
            <c:strRef>
              <c:f>Sheet1!$C$1</c:f>
              <c:strCache>
                <c:ptCount val="1"/>
                <c:pt idx="0">
                  <c:v>Official SG</c:v>
                </c:pt>
              </c:strCache>
            </c:strRef>
          </c:tx>
          <c:spPr>
            <a:solidFill>
              <a:schemeClr val="accent3">
                <a:lumMod val="75000"/>
              </a:schemeClr>
            </a:solidFill>
          </c:spPr>
          <c:invertIfNegative val="0"/>
          <c:cat>
            <c:strRef>
              <c:f>Sheet1!$A$2:$A$5</c:f>
              <c:strCache>
                <c:ptCount val="4"/>
                <c:pt idx="0">
                  <c:v>I / C</c:v>
                </c:pt>
                <c:pt idx="1">
                  <c:v>Org.</c:v>
                </c:pt>
                <c:pt idx="2">
                  <c:v>Sent. Fl.</c:v>
                </c:pt>
                <c:pt idx="3">
                  <c:v>Conv.</c:v>
                </c:pt>
              </c:strCache>
            </c:strRef>
          </c:cat>
          <c:val>
            <c:numRef>
              <c:f>Sheet1!$C$2:$C$5</c:f>
              <c:numCache>
                <c:formatCode>0.00</c:formatCode>
                <c:ptCount val="4"/>
                <c:pt idx="0">
                  <c:v>3.57</c:v>
                </c:pt>
                <c:pt idx="1">
                  <c:v>3.54</c:v>
                </c:pt>
                <c:pt idx="2">
                  <c:v>3.63</c:v>
                </c:pt>
                <c:pt idx="3">
                  <c:v>3.58</c:v>
                </c:pt>
              </c:numCache>
            </c:numRef>
          </c:val>
        </c:ser>
        <c:dLbls>
          <c:showLegendKey val="0"/>
          <c:showVal val="0"/>
          <c:showCatName val="0"/>
          <c:showSerName val="0"/>
          <c:showPercent val="0"/>
          <c:showBubbleSize val="0"/>
        </c:dLbls>
        <c:gapWidth val="150"/>
        <c:axId val="37008896"/>
        <c:axId val="37010432"/>
      </c:barChart>
      <c:catAx>
        <c:axId val="37008896"/>
        <c:scaling>
          <c:orientation val="minMax"/>
        </c:scaling>
        <c:delete val="0"/>
        <c:axPos val="b"/>
        <c:majorTickMark val="none"/>
        <c:minorTickMark val="none"/>
        <c:tickLblPos val="nextTo"/>
        <c:crossAx val="37010432"/>
        <c:crosses val="autoZero"/>
        <c:auto val="1"/>
        <c:lblAlgn val="ctr"/>
        <c:lblOffset val="100"/>
        <c:noMultiLvlLbl val="0"/>
      </c:catAx>
      <c:valAx>
        <c:axId val="37010432"/>
        <c:scaling>
          <c:orientation val="minMax"/>
          <c:max val="6"/>
          <c:min val="0"/>
        </c:scaling>
        <c:delete val="0"/>
        <c:axPos val="l"/>
        <c:majorGridlines/>
        <c:title>
          <c:tx>
            <c:rich>
              <a:bodyPr/>
              <a:lstStyle/>
              <a:p>
                <a:pPr>
                  <a:defRPr/>
                </a:pPr>
                <a:r>
                  <a:rPr lang="en-US" dirty="0" smtClean="0"/>
                  <a:t>Mean Trait Score</a:t>
                </a:r>
                <a:endParaRPr lang="en-US" dirty="0"/>
              </a:p>
            </c:rich>
          </c:tx>
          <c:layout/>
          <c:overlay val="0"/>
        </c:title>
        <c:numFmt formatCode="0.00" sourceLinked="1"/>
        <c:majorTickMark val="none"/>
        <c:minorTickMark val="none"/>
        <c:tickLblPos val="nextTo"/>
        <c:crossAx val="37008896"/>
        <c:crosses val="autoZero"/>
        <c:crossBetween val="between"/>
        <c:majorUnit val="1"/>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255457-EE33-44CC-86F5-D26F4A9CD785}" type="datetimeFigureOut">
              <a:rPr lang="en-US" smtClean="0"/>
              <a:t>9/8/2017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9FDCEF-76FE-4A29-870F-E97807016DEB}" type="slidenum">
              <a:rPr lang="en-US" smtClean="0"/>
              <a:t>‹#›</a:t>
            </a:fld>
            <a:endParaRPr lang="en-US" dirty="0"/>
          </a:p>
        </p:txBody>
      </p:sp>
    </p:spTree>
    <p:extLst>
      <p:ext uri="{BB962C8B-B14F-4D97-AF65-F5344CB8AC3E}">
        <p14:creationId xmlns:p14="http://schemas.microsoft.com/office/powerpoint/2010/main" val="1721151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F29CEAE0-5593-49F6-8EA9-0539B55D0ABF}" type="datetimeFigureOut">
              <a:rPr lang="en-US"/>
              <a:pPr>
                <a:defRPr/>
              </a:pPr>
              <a:t>9/8/2017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64C0021-9965-4DCE-82E5-402A647015D6}" type="slidenum">
              <a:rPr lang="en-US" altLang="en-US"/>
              <a:pPr/>
              <a:t>‹#›</a:t>
            </a:fld>
            <a:endParaRPr lang="en-US" altLang="en-US" dirty="0"/>
          </a:p>
        </p:txBody>
      </p:sp>
    </p:spTree>
    <p:extLst>
      <p:ext uri="{BB962C8B-B14F-4D97-AF65-F5344CB8AC3E}">
        <p14:creationId xmlns:p14="http://schemas.microsoft.com/office/powerpoint/2010/main" val="1417946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0B4406F-D30D-4AF7-963C-A0EF9BDFB6C6}" type="slidenum">
              <a:rPr lang="en-US" altLang="en-US">
                <a:latin typeface="Arial" pitchFamily="34" charset="0"/>
              </a:rPr>
              <a:pPr>
                <a:spcBef>
                  <a:spcPct val="0"/>
                </a:spcBef>
              </a:pPr>
              <a:t>1</a:t>
            </a:fld>
            <a:endParaRPr lang="en-US" altLang="en-US"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4C0021-9965-4DCE-82E5-402A647015D6}" type="slidenum">
              <a:rPr lang="en-US" altLang="en-US" smtClean="0"/>
              <a:pPr/>
              <a:t>11</a:t>
            </a:fld>
            <a:endParaRPr lang="en-US" altLang="en-US" dirty="0"/>
          </a:p>
        </p:txBody>
      </p:sp>
    </p:spTree>
    <p:extLst>
      <p:ext uri="{BB962C8B-B14F-4D97-AF65-F5344CB8AC3E}">
        <p14:creationId xmlns:p14="http://schemas.microsoft.com/office/powerpoint/2010/main" val="1136306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4C0021-9965-4DCE-82E5-402A647015D6}" type="slidenum">
              <a:rPr lang="en-US" altLang="en-US" smtClean="0"/>
              <a:pPr/>
              <a:t>17</a:t>
            </a:fld>
            <a:endParaRPr lang="en-US" altLang="en-US" dirty="0"/>
          </a:p>
        </p:txBody>
      </p:sp>
    </p:spTree>
    <p:extLst>
      <p:ext uri="{BB962C8B-B14F-4D97-AF65-F5344CB8AC3E}">
        <p14:creationId xmlns:p14="http://schemas.microsoft.com/office/powerpoint/2010/main" val="686103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4C0021-9965-4DCE-82E5-402A647015D6}" type="slidenum">
              <a:rPr lang="en-US" altLang="en-US" smtClean="0"/>
              <a:pPr/>
              <a:t>22</a:t>
            </a:fld>
            <a:endParaRPr lang="en-US" altLang="en-US" dirty="0"/>
          </a:p>
        </p:txBody>
      </p:sp>
    </p:spTree>
    <p:extLst>
      <p:ext uri="{BB962C8B-B14F-4D97-AF65-F5344CB8AC3E}">
        <p14:creationId xmlns:p14="http://schemas.microsoft.com/office/powerpoint/2010/main" val="94106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4C0021-9965-4DCE-82E5-402A647015D6}" type="slidenum">
              <a:rPr lang="en-US" altLang="en-US" smtClean="0"/>
              <a:pPr/>
              <a:t>23</a:t>
            </a:fld>
            <a:endParaRPr lang="en-US" altLang="en-US" dirty="0"/>
          </a:p>
        </p:txBody>
      </p:sp>
    </p:spTree>
    <p:extLst>
      <p:ext uri="{BB962C8B-B14F-4D97-AF65-F5344CB8AC3E}">
        <p14:creationId xmlns:p14="http://schemas.microsoft.com/office/powerpoint/2010/main" val="94106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6213" y="609600"/>
            <a:ext cx="37115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00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020038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Bookman Old Style" panose="02050604050505020204" pitchFamily="18"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marL="2057400" indent="-228600">
              <a:buFont typeface="Arial" panose="020B0604020202020204" pitchFamily="34" charset="0"/>
              <a:buChar char="•"/>
              <a:defRPr>
                <a:latin typeface="Bookman Old Style" panose="0205060405050502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fld id="{40EBC26A-3CB1-4467-AC3A-9702BD35C517}" type="slidenum">
              <a:rPr lang="en-US" altLang="en-US"/>
              <a:pPr/>
              <a:t>‹#›</a:t>
            </a:fld>
            <a:endParaRPr lang="en-US" altLang="en-US" dirty="0"/>
          </a:p>
        </p:txBody>
      </p:sp>
    </p:spTree>
    <p:extLst>
      <p:ext uri="{BB962C8B-B14F-4D97-AF65-F5344CB8AC3E}">
        <p14:creationId xmlns:p14="http://schemas.microsoft.com/office/powerpoint/2010/main" val="3544990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10400" y="274638"/>
            <a:ext cx="2057400" cy="5851525"/>
          </a:xfrm>
        </p:spPr>
        <p:txBody>
          <a:bodyPr vert="eaVert"/>
          <a:lstStyle>
            <a:lvl1pPr>
              <a:defRPr sz="4000">
                <a:latin typeface="Bookman Old Style" panose="02050604050505020204" pitchFamily="18"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74638"/>
            <a:ext cx="6019800" cy="5578705"/>
          </a:xfrm>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marL="2057400" indent="-228600">
              <a:buFont typeface="Arial" panose="020B0604020202020204" pitchFamily="34" charset="0"/>
              <a:buChar char="•"/>
              <a:defRPr>
                <a:latin typeface="Bookman Old Style" panose="0205060405050502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fld id="{AD40F93C-DC78-41E9-A4DE-DB6369285764}" type="slidenum">
              <a:rPr lang="en-US" altLang="en-US"/>
              <a:pPr/>
              <a:t>‹#›</a:t>
            </a:fld>
            <a:endParaRPr lang="en-US" altLang="en-US" dirty="0"/>
          </a:p>
        </p:txBody>
      </p:sp>
    </p:spTree>
    <p:extLst>
      <p:ext uri="{BB962C8B-B14F-4D97-AF65-F5344CB8AC3E}">
        <p14:creationId xmlns:p14="http://schemas.microsoft.com/office/powerpoint/2010/main" val="179178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600201"/>
            <a:ext cx="8229600" cy="426719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dirty="0"/>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fld id="{4BE8A437-548E-46A9-BFA2-25AABB8B82BF}" type="slidenum">
              <a:rPr lang="en-US" altLang="en-US"/>
              <a:pPr/>
              <a:t>‹#›</a:t>
            </a:fld>
            <a:endParaRPr lang="en-US" altLang="en-US" dirty="0"/>
          </a:p>
        </p:txBody>
      </p:sp>
    </p:spTree>
    <p:extLst>
      <p:ext uri="{BB962C8B-B14F-4D97-AF65-F5344CB8AC3E}">
        <p14:creationId xmlns:p14="http://schemas.microsoft.com/office/powerpoint/2010/main" val="3702491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6213" y="609600"/>
            <a:ext cx="37115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0" cap="a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4854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4038600" cy="4253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4038600" cy="4253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dirty="0"/>
          </a:p>
        </p:txBody>
      </p:sp>
      <p:sp>
        <p:nvSpPr>
          <p:cNvPr id="7" name="Slide Number Placeholder 6"/>
          <p:cNvSpPr>
            <a:spLocks noGrp="1"/>
          </p:cNvSpPr>
          <p:nvPr>
            <p:ph type="sldNum" sz="quarter" idx="11"/>
          </p:nvPr>
        </p:nvSpPr>
        <p:spPr>
          <a:xfrm>
            <a:off x="6096000" y="6245225"/>
            <a:ext cx="2133600" cy="476250"/>
          </a:xfrm>
        </p:spPr>
        <p:txBody>
          <a:bodyPr/>
          <a:lstStyle>
            <a:lvl1pPr>
              <a:defRPr/>
            </a:lvl1pPr>
          </a:lstStyle>
          <a:p>
            <a:fld id="{F5E720E6-6D17-4DD8-9F75-3F57BB0183A7}" type="slidenum">
              <a:rPr lang="en-US" altLang="en-US"/>
              <a:pPr/>
              <a:t>‹#›</a:t>
            </a:fld>
            <a:endParaRPr lang="en-US" altLang="en-US" dirty="0"/>
          </a:p>
        </p:txBody>
      </p:sp>
    </p:spTree>
    <p:extLst>
      <p:ext uri="{BB962C8B-B14F-4D97-AF65-F5344CB8AC3E}">
        <p14:creationId xmlns:p14="http://schemas.microsoft.com/office/powerpoint/2010/main" val="8509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0" u="sng">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0" u="sng">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dirty="0"/>
          </a:p>
        </p:txBody>
      </p:sp>
      <p:sp>
        <p:nvSpPr>
          <p:cNvPr id="9" name="Slide Number Placeholder 8"/>
          <p:cNvSpPr>
            <a:spLocks noGrp="1"/>
          </p:cNvSpPr>
          <p:nvPr>
            <p:ph type="sldNum" sz="quarter" idx="11"/>
          </p:nvPr>
        </p:nvSpPr>
        <p:spPr>
          <a:xfrm>
            <a:off x="6096000" y="6245225"/>
            <a:ext cx="2133600" cy="476250"/>
          </a:xfrm>
        </p:spPr>
        <p:txBody>
          <a:bodyPr/>
          <a:lstStyle>
            <a:lvl1pPr>
              <a:defRPr/>
            </a:lvl1pPr>
          </a:lstStyle>
          <a:p>
            <a:fld id="{F5552794-D607-42DC-98F6-33F2913398D5}" type="slidenum">
              <a:rPr lang="en-US" altLang="en-US"/>
              <a:pPr/>
              <a:t>‹#›</a:t>
            </a:fld>
            <a:endParaRPr lang="en-US" altLang="en-US" dirty="0"/>
          </a:p>
        </p:txBody>
      </p:sp>
    </p:spTree>
    <p:extLst>
      <p:ext uri="{BB962C8B-B14F-4D97-AF65-F5344CB8AC3E}">
        <p14:creationId xmlns:p14="http://schemas.microsoft.com/office/powerpoint/2010/main" val="186226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dirty="0"/>
          </a:p>
        </p:txBody>
      </p:sp>
      <p:sp>
        <p:nvSpPr>
          <p:cNvPr id="5" name="Slide Number Placeholder 4"/>
          <p:cNvSpPr>
            <a:spLocks noGrp="1"/>
          </p:cNvSpPr>
          <p:nvPr>
            <p:ph type="sldNum" sz="quarter" idx="11"/>
          </p:nvPr>
        </p:nvSpPr>
        <p:spPr>
          <a:xfrm>
            <a:off x="6096000" y="6245225"/>
            <a:ext cx="2133600" cy="476250"/>
          </a:xfrm>
        </p:spPr>
        <p:txBody>
          <a:bodyPr/>
          <a:lstStyle>
            <a:lvl1pPr>
              <a:defRPr/>
            </a:lvl1pPr>
          </a:lstStyle>
          <a:p>
            <a:fld id="{FE38823B-D334-4573-9ACA-7964669232C1}" type="slidenum">
              <a:rPr lang="en-US" altLang="en-US"/>
              <a:pPr/>
              <a:t>‹#›</a:t>
            </a:fld>
            <a:endParaRPr lang="en-US" altLang="en-US" dirty="0"/>
          </a:p>
        </p:txBody>
      </p:sp>
    </p:spTree>
    <p:extLst>
      <p:ext uri="{BB962C8B-B14F-4D97-AF65-F5344CB8AC3E}">
        <p14:creationId xmlns:p14="http://schemas.microsoft.com/office/powerpoint/2010/main" val="401254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ltLang="en-US" dirty="0"/>
          </a:p>
        </p:txBody>
      </p:sp>
      <p:sp>
        <p:nvSpPr>
          <p:cNvPr id="4" name="Slide Number Placeholder 3"/>
          <p:cNvSpPr>
            <a:spLocks noGrp="1"/>
          </p:cNvSpPr>
          <p:nvPr>
            <p:ph type="sldNum" sz="quarter" idx="11"/>
          </p:nvPr>
        </p:nvSpPr>
        <p:spPr>
          <a:xfrm>
            <a:off x="6096000" y="6245225"/>
            <a:ext cx="2133600" cy="476250"/>
          </a:xfrm>
        </p:spPr>
        <p:txBody>
          <a:bodyPr/>
          <a:lstStyle>
            <a:lvl1pPr>
              <a:defRPr/>
            </a:lvl1pPr>
          </a:lstStyle>
          <a:p>
            <a:fld id="{D251EA2B-DFD7-4B8C-98F0-D270275B6251}" type="slidenum">
              <a:rPr lang="en-US" altLang="en-US"/>
              <a:pPr/>
              <a:t>‹#›</a:t>
            </a:fld>
            <a:endParaRPr lang="en-US" altLang="en-US" dirty="0"/>
          </a:p>
        </p:txBody>
      </p:sp>
    </p:spTree>
    <p:extLst>
      <p:ext uri="{BB962C8B-B14F-4D97-AF65-F5344CB8AC3E}">
        <p14:creationId xmlns:p14="http://schemas.microsoft.com/office/powerpoint/2010/main" val="98452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ctr">
              <a:defRPr sz="20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8029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472407"/>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dirty="0"/>
          </a:p>
        </p:txBody>
      </p:sp>
      <p:sp>
        <p:nvSpPr>
          <p:cNvPr id="7" name="Slide Number Placeholder 6"/>
          <p:cNvSpPr>
            <a:spLocks noGrp="1"/>
          </p:cNvSpPr>
          <p:nvPr>
            <p:ph type="sldNum" sz="quarter" idx="11"/>
          </p:nvPr>
        </p:nvSpPr>
        <p:spPr>
          <a:xfrm>
            <a:off x="6096000" y="6245225"/>
            <a:ext cx="2133600" cy="476250"/>
          </a:xfrm>
        </p:spPr>
        <p:txBody>
          <a:bodyPr/>
          <a:lstStyle>
            <a:lvl1pPr>
              <a:defRPr/>
            </a:lvl1pPr>
          </a:lstStyle>
          <a:p>
            <a:fld id="{A32A564A-39DE-4DEF-8AAC-ED9B0A37A0FA}" type="slidenum">
              <a:rPr lang="en-US" altLang="en-US"/>
              <a:pPr/>
              <a:t>‹#›</a:t>
            </a:fld>
            <a:endParaRPr lang="en-US" altLang="en-US" dirty="0"/>
          </a:p>
        </p:txBody>
      </p:sp>
    </p:spTree>
    <p:extLst>
      <p:ext uri="{BB962C8B-B14F-4D97-AF65-F5344CB8AC3E}">
        <p14:creationId xmlns:p14="http://schemas.microsoft.com/office/powerpoint/2010/main" val="1549763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ctr">
              <a:defRPr sz="2000" b="0" u="sng">
                <a:latin typeface="Bookman Old Style" panose="02050604050505020204"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Bookman Old Style" panose="0205060405050502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486005"/>
          </a:xfrm>
        </p:spPr>
        <p:txBody>
          <a:bodyPr/>
          <a:lstStyle>
            <a:lvl1pPr marL="0" indent="0" algn="ctr">
              <a:buNone/>
              <a:defRPr sz="1400">
                <a:latin typeface="Bookman Old Style" panose="020506040505050202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dirty="0"/>
          </a:p>
        </p:txBody>
      </p:sp>
      <p:sp>
        <p:nvSpPr>
          <p:cNvPr id="7" name="Slide Number Placeholder 6"/>
          <p:cNvSpPr>
            <a:spLocks noGrp="1"/>
          </p:cNvSpPr>
          <p:nvPr>
            <p:ph type="sldNum" sz="quarter" idx="11"/>
          </p:nvPr>
        </p:nvSpPr>
        <p:spPr>
          <a:xfrm>
            <a:off x="6096000" y="6245225"/>
            <a:ext cx="2133600" cy="476250"/>
          </a:xfrm>
        </p:spPr>
        <p:txBody>
          <a:bodyPr/>
          <a:lstStyle>
            <a:lvl1pPr>
              <a:defRPr/>
            </a:lvl1pPr>
          </a:lstStyle>
          <a:p>
            <a:fld id="{14F9F0D3-0294-4C3F-BEAB-80D2FC853F41}" type="slidenum">
              <a:rPr lang="en-US" altLang="en-US"/>
              <a:pPr/>
              <a:t>‹#›</a:t>
            </a:fld>
            <a:endParaRPr lang="en-US" altLang="en-US" dirty="0"/>
          </a:p>
        </p:txBody>
      </p:sp>
    </p:spTree>
    <p:extLst>
      <p:ext uri="{BB962C8B-B14F-4D97-AF65-F5344CB8AC3E}">
        <p14:creationId xmlns:p14="http://schemas.microsoft.com/office/powerpoint/2010/main" val="133632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38200" y="1600200"/>
            <a:ext cx="8229600" cy="431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a:defRPr/>
            </a:pPr>
            <a:endParaRPr lang="en-US" altLang="en-US" dirty="0"/>
          </a:p>
        </p:txBody>
      </p:sp>
      <p:sp>
        <p:nvSpPr>
          <p:cNvPr id="16390" name="Rectangle 6"/>
          <p:cNvSpPr>
            <a:spLocks noGrp="1" noChangeArrowheads="1"/>
          </p:cNvSpPr>
          <p:nvPr>
            <p:ph type="sldNum" sz="quarter" idx="4"/>
          </p:nvPr>
        </p:nvSpPr>
        <p:spPr bwMode="auto">
          <a:xfrm>
            <a:off x="63246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cs typeface="Arial" pitchFamily="34" charset="0"/>
              </a:defRPr>
            </a:lvl1pPr>
          </a:lstStyle>
          <a:p>
            <a:fld id="{C4940D43-D213-47D3-833D-6E053FFC120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oregon.gov/ode/educator-resources/assessment/Pages/Local-Performance-Assessment-Requirement.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oregon.gov/ode/educator-resources/assessment/Documents/writing-scoring-guide_narrative_highlighted.pdf" TargetMode="External"/><Relationship Id="rId2" Type="http://schemas.openxmlformats.org/officeDocument/2006/relationships/hyperlink" Target="https://www.oregon.gov/ode/educator-resources/essentialskills/Pages/Scoring-Guides.aspx" TargetMode="External"/><Relationship Id="rId1" Type="http://schemas.openxmlformats.org/officeDocument/2006/relationships/slideLayout" Target="../slideLayouts/slideLayout2.xml"/><Relationship Id="rId6" Type="http://schemas.openxmlformats.org/officeDocument/2006/relationships/hyperlink" Target="https://www.oregon.gov/ode/educator-resources/assessment/Pages/Local-Performance-Assessment-Requirement.aspx" TargetMode="External"/><Relationship Id="rId5" Type="http://schemas.openxmlformats.org/officeDocument/2006/relationships/hyperlink" Target="https://www.oregon.gov/ode/educator-resources/essentialskills/Pages/Writing-Work-Sample-Tasks.aspx" TargetMode="External"/><Relationship Id="rId4" Type="http://schemas.openxmlformats.org/officeDocument/2006/relationships/hyperlink" Target="https://www.oregon.gov/ode/educator-resources/assessment/Documents/writing-scoring-guide_explan-arg_highlighted.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oregon.gov/ode/about-us/stateboard/Pages/State-Board-Meeting06232016.aspx" TargetMode="External"/><Relationship Id="rId2" Type="http://schemas.openxmlformats.org/officeDocument/2006/relationships/hyperlink" Target="https://www.oregon.gov/ode/educator-resources/essentialskills/Documents/es_localperformanceasmt_manual.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219200" y="2514600"/>
            <a:ext cx="7239000" cy="1470025"/>
          </a:xfrm>
        </p:spPr>
        <p:txBody>
          <a:bodyPr anchor="t">
            <a:noAutofit/>
          </a:bodyPr>
          <a:lstStyle/>
          <a:p>
            <a:pPr algn="l"/>
            <a:r>
              <a:rPr lang="en-US" sz="4400" b="1" dirty="0" smtClean="0">
                <a:latin typeface="Cambria Math" panose="02040503050406030204" pitchFamily="18" charset="0"/>
                <a:ea typeface="Cambria Math" panose="02040503050406030204" pitchFamily="18" charset="0"/>
              </a:rPr>
              <a:t>Implementing the Oregon </a:t>
            </a:r>
            <a:br>
              <a:rPr lang="en-US" sz="4400" b="1" dirty="0" smtClean="0">
                <a:latin typeface="Cambria Math" panose="02040503050406030204" pitchFamily="18" charset="0"/>
                <a:ea typeface="Cambria Math" panose="02040503050406030204" pitchFamily="18" charset="0"/>
              </a:rPr>
            </a:br>
            <a:r>
              <a:rPr lang="en-US" sz="4400" b="1" dirty="0" smtClean="0">
                <a:latin typeface="Cambria Math" panose="02040503050406030204" pitchFamily="18" charset="0"/>
                <a:ea typeface="Cambria Math" panose="02040503050406030204" pitchFamily="18" charset="0"/>
              </a:rPr>
              <a:t>Official Writing Scoring Guide</a:t>
            </a:r>
            <a:r>
              <a:rPr lang="en-US" sz="3600" dirty="0">
                <a:latin typeface="Cambria Math" panose="02040503050406030204" pitchFamily="18" charset="0"/>
                <a:ea typeface="Cambria Math" panose="02040503050406030204" pitchFamily="18" charset="0"/>
              </a:rPr>
              <a:t/>
            </a:r>
            <a:br>
              <a:rPr lang="en-US" sz="3600" dirty="0">
                <a:latin typeface="Cambria Math" panose="02040503050406030204" pitchFamily="18" charset="0"/>
                <a:ea typeface="Cambria Math" panose="02040503050406030204" pitchFamily="18" charset="0"/>
              </a:rPr>
            </a:br>
            <a:r>
              <a:rPr lang="en-US" sz="3600" dirty="0" smtClean="0">
                <a:latin typeface="Cambria Math" panose="02040503050406030204" pitchFamily="18" charset="0"/>
                <a:ea typeface="Cambria Math" panose="02040503050406030204" pitchFamily="18" charset="0"/>
              </a:rPr>
              <a:t/>
            </a:r>
            <a:br>
              <a:rPr lang="en-US" sz="3600" dirty="0" smtClean="0">
                <a:latin typeface="Cambria Math" panose="02040503050406030204" pitchFamily="18" charset="0"/>
                <a:ea typeface="Cambria Math" panose="02040503050406030204" pitchFamily="18" charset="0"/>
              </a:rPr>
            </a:br>
            <a:endParaRPr lang="en-US" altLang="en-US" sz="3600" dirty="0" smtClean="0">
              <a:latin typeface="Cambria Math" panose="02040503050406030204" pitchFamily="18" charset="0"/>
              <a:ea typeface="Cambria Math" panose="02040503050406030204" pitchFamily="18" charset="0"/>
            </a:endParaRPr>
          </a:p>
        </p:txBody>
      </p:sp>
      <p:sp>
        <p:nvSpPr>
          <p:cNvPr id="14339" name="Rectangle 3"/>
          <p:cNvSpPr>
            <a:spLocks noGrp="1" noChangeArrowheads="1"/>
          </p:cNvSpPr>
          <p:nvPr>
            <p:ph type="subTitle" idx="1"/>
          </p:nvPr>
        </p:nvSpPr>
        <p:spPr>
          <a:xfrm>
            <a:off x="1752600" y="5943600"/>
            <a:ext cx="6400800" cy="381000"/>
          </a:xfrm>
        </p:spPr>
        <p:txBody>
          <a:bodyPr/>
          <a:lstStyle/>
          <a:p>
            <a:pPr lvl="0" algn="r" fontAlgn="auto">
              <a:spcAft>
                <a:spcPts val="0"/>
              </a:spcAft>
              <a:buClr>
                <a:srgbClr val="A9A57C"/>
              </a:buClr>
            </a:pPr>
            <a:r>
              <a:rPr lang="en-US" sz="2000" kern="1200" dirty="0">
                <a:latin typeface="Calibri"/>
                <a:cs typeface="+mn-cs"/>
              </a:rPr>
              <a:t>Adopted Fall 2017</a:t>
            </a:r>
          </a:p>
          <a:p>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400" b="1" dirty="0" smtClean="0">
                <a:latin typeface="Cambria" panose="02040503050406030204" pitchFamily="18" charset="0"/>
              </a:rPr>
              <a:t>Scoring Impact</a:t>
            </a:r>
            <a:endParaRPr lang="en-US" sz="4400" dirty="0"/>
          </a:p>
        </p:txBody>
      </p:sp>
      <p:sp>
        <p:nvSpPr>
          <p:cNvPr id="3" name="Content Placeholder 2"/>
          <p:cNvSpPr>
            <a:spLocks noGrp="1"/>
          </p:cNvSpPr>
          <p:nvPr>
            <p:ph idx="1"/>
          </p:nvPr>
        </p:nvSpPr>
        <p:spPr>
          <a:xfrm>
            <a:off x="1143000" y="1447800"/>
            <a:ext cx="7772400" cy="4572000"/>
          </a:xfrm>
        </p:spPr>
        <p:txBody>
          <a:bodyPr>
            <a:normAutofit/>
          </a:bodyPr>
          <a:lstStyle/>
          <a:p>
            <a:r>
              <a:rPr lang="en-US" sz="2700" dirty="0">
                <a:latin typeface="Cambria" panose="02040503050406030204" pitchFamily="18" charset="0"/>
              </a:rPr>
              <a:t>The use of the </a:t>
            </a:r>
            <a:r>
              <a:rPr lang="en-US" sz="2700" dirty="0" smtClean="0">
                <a:latin typeface="Cambria" panose="02040503050406030204" pitchFamily="18" charset="0"/>
              </a:rPr>
              <a:t>updated </a:t>
            </a:r>
            <a:r>
              <a:rPr lang="en-US" sz="2700" dirty="0">
                <a:latin typeface="Cambria" panose="02040503050406030204" pitchFamily="18" charset="0"/>
              </a:rPr>
              <a:t>scoring guide </a:t>
            </a:r>
            <a:r>
              <a:rPr lang="en-US" sz="2700" b="1" dirty="0">
                <a:latin typeface="Cambria" panose="02040503050406030204" pitchFamily="18" charset="0"/>
              </a:rPr>
              <a:t>does not </a:t>
            </a:r>
            <a:r>
              <a:rPr lang="en-US" sz="2700" dirty="0">
                <a:latin typeface="Cambria" panose="02040503050406030204" pitchFamily="18" charset="0"/>
              </a:rPr>
              <a:t>reflect an expectation of greater rigor in the Ideas and Content, Organization, Sentence Fluency, and Conventions at the 4 score point, just stronger alignment to Common Core language.  </a:t>
            </a:r>
            <a:endParaRPr lang="en-US" sz="2700" dirty="0" smtClean="0">
              <a:latin typeface="Cambria" panose="02040503050406030204" pitchFamily="18" charset="0"/>
            </a:endParaRPr>
          </a:p>
          <a:p>
            <a:endParaRPr lang="en-US" sz="1000" dirty="0">
              <a:latin typeface="Cambria" panose="02040503050406030204" pitchFamily="18" charset="0"/>
            </a:endParaRPr>
          </a:p>
          <a:p>
            <a:r>
              <a:rPr lang="en-US" sz="2700" dirty="0" smtClean="0">
                <a:latin typeface="Cambria" panose="02040503050406030204" pitchFamily="18" charset="0"/>
              </a:rPr>
              <a:t>The </a:t>
            </a:r>
            <a:r>
              <a:rPr lang="en-US" sz="2700" dirty="0">
                <a:latin typeface="Cambria" panose="02040503050406030204" pitchFamily="18" charset="0"/>
              </a:rPr>
              <a:t>other scoring guide traits and levels were not evaluated in terms of increases in rigor, but our estimation is that rigor did increase at least in Use of Sources.</a:t>
            </a:r>
          </a:p>
        </p:txBody>
      </p:sp>
    </p:spTree>
    <p:extLst>
      <p:ext uri="{BB962C8B-B14F-4D97-AF65-F5344CB8AC3E}">
        <p14:creationId xmlns:p14="http://schemas.microsoft.com/office/powerpoint/2010/main" val="500425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400" b="1" dirty="0">
                <a:latin typeface="Cambria" panose="02040503050406030204" pitchFamily="18" charset="0"/>
              </a:rPr>
              <a:t>What has remained the same?</a:t>
            </a:r>
          </a:p>
        </p:txBody>
      </p:sp>
      <p:sp>
        <p:nvSpPr>
          <p:cNvPr id="3" name="Content Placeholder 2"/>
          <p:cNvSpPr>
            <a:spLocks noGrp="1"/>
          </p:cNvSpPr>
          <p:nvPr>
            <p:ph idx="1"/>
          </p:nvPr>
        </p:nvSpPr>
        <p:spPr>
          <a:xfrm>
            <a:off x="1066800" y="1295401"/>
            <a:ext cx="8001000" cy="4876799"/>
          </a:xfrm>
        </p:spPr>
        <p:txBody>
          <a:bodyPr>
            <a:normAutofit fontScale="92500" lnSpcReduction="20000"/>
          </a:bodyPr>
          <a:lstStyle/>
          <a:p>
            <a:endParaRPr lang="en-US" sz="1300" dirty="0" smtClean="0">
              <a:latin typeface="Cambria" panose="02040503050406030204" pitchFamily="18" charset="0"/>
            </a:endParaRPr>
          </a:p>
          <a:p>
            <a:r>
              <a:rPr lang="en-US" dirty="0" smtClean="0">
                <a:latin typeface="Cambria" panose="02040503050406030204" pitchFamily="18" charset="0"/>
              </a:rPr>
              <a:t>6-point scaled rubric.</a:t>
            </a:r>
            <a:endParaRPr lang="en-US" dirty="0">
              <a:latin typeface="Cambria" panose="02040503050406030204" pitchFamily="18" charset="0"/>
            </a:endParaRPr>
          </a:p>
          <a:p>
            <a:endParaRPr lang="en-US" sz="1300" dirty="0" smtClean="0">
              <a:latin typeface="Cambria" panose="02040503050406030204" pitchFamily="18" charset="0"/>
            </a:endParaRPr>
          </a:p>
          <a:p>
            <a:r>
              <a:rPr lang="en-US" dirty="0" smtClean="0">
                <a:latin typeface="Cambria" panose="02040503050406030204" pitchFamily="18" charset="0"/>
              </a:rPr>
              <a:t>Four </a:t>
            </a:r>
            <a:r>
              <a:rPr lang="en-US" dirty="0">
                <a:latin typeface="Cambria" panose="02040503050406030204" pitchFamily="18" charset="0"/>
              </a:rPr>
              <a:t>“counting” traits remain the </a:t>
            </a:r>
            <a:r>
              <a:rPr lang="en-US" dirty="0" smtClean="0">
                <a:latin typeface="Cambria" panose="02040503050406030204" pitchFamily="18" charset="0"/>
              </a:rPr>
              <a:t>same: </a:t>
            </a:r>
            <a:r>
              <a:rPr lang="en-US" sz="2600" i="1" dirty="0" smtClean="0">
                <a:latin typeface="Cambria" panose="02040503050406030204" pitchFamily="18" charset="0"/>
              </a:rPr>
              <a:t>Ideas and Content, Organization, Sentence Fluency, and Conventions.</a:t>
            </a:r>
          </a:p>
          <a:p>
            <a:endParaRPr lang="en-US" sz="1300" dirty="0" smtClean="0">
              <a:latin typeface="Cambria" panose="02040503050406030204" pitchFamily="18" charset="0"/>
            </a:endParaRPr>
          </a:p>
          <a:p>
            <a:r>
              <a:rPr lang="en-US" dirty="0" smtClean="0">
                <a:latin typeface="Cambria" panose="02040503050406030204" pitchFamily="18" charset="0"/>
              </a:rPr>
              <a:t>A score of “4 – meets the standard”, exception 3</a:t>
            </a:r>
            <a:r>
              <a:rPr lang="en-US" baseline="30000" dirty="0" smtClean="0">
                <a:latin typeface="Cambria" panose="02040503050406030204" pitchFamily="18" charset="0"/>
              </a:rPr>
              <a:t>rd</a:t>
            </a:r>
            <a:r>
              <a:rPr lang="en-US" dirty="0" smtClean="0">
                <a:latin typeface="Cambria" panose="02040503050406030204" pitchFamily="18" charset="0"/>
              </a:rPr>
              <a:t> grade. </a:t>
            </a:r>
            <a:r>
              <a:rPr lang="en-US" sz="2200" i="1" dirty="0" smtClean="0">
                <a:latin typeface="Cambria" panose="02040503050406030204" pitchFamily="18" charset="0"/>
              </a:rPr>
              <a:t>(Essential </a:t>
            </a:r>
            <a:r>
              <a:rPr lang="en-US" sz="2200" i="1" dirty="0">
                <a:latin typeface="Cambria" panose="02040503050406030204" pitchFamily="18" charset="0"/>
              </a:rPr>
              <a:t>Skills and Local Performance Assessment </a:t>
            </a:r>
            <a:r>
              <a:rPr lang="en-US" sz="2200" i="1" dirty="0" smtClean="0">
                <a:latin typeface="Cambria" panose="02040503050406030204" pitchFamily="18" charset="0"/>
              </a:rPr>
              <a:t>Manual Guidelines).</a:t>
            </a:r>
            <a:endParaRPr lang="en-US" dirty="0" smtClean="0">
              <a:latin typeface="Cambria" panose="02040503050406030204" pitchFamily="18" charset="0"/>
            </a:endParaRPr>
          </a:p>
          <a:p>
            <a:endParaRPr lang="en-US" sz="1300" dirty="0" smtClean="0">
              <a:latin typeface="Cambria" panose="02040503050406030204" pitchFamily="18" charset="0"/>
            </a:endParaRPr>
          </a:p>
          <a:p>
            <a:r>
              <a:rPr lang="en-US" dirty="0" smtClean="0">
                <a:latin typeface="Cambria" panose="02040503050406030204" pitchFamily="18" charset="0"/>
              </a:rPr>
              <a:t>Remains </a:t>
            </a:r>
            <a:r>
              <a:rPr lang="en-US" dirty="0">
                <a:latin typeface="Cambria" panose="02040503050406030204" pitchFamily="18" charset="0"/>
              </a:rPr>
              <a:t>the sole instrument approved by the State Board for scoring Essential Skills writing </a:t>
            </a:r>
            <a:r>
              <a:rPr lang="en-US" dirty="0" smtClean="0">
                <a:latin typeface="Cambria" panose="02040503050406030204" pitchFamily="18" charset="0"/>
              </a:rPr>
              <a:t>samples</a:t>
            </a:r>
            <a:r>
              <a:rPr lang="en-US" dirty="0" smtClean="0"/>
              <a:t>.</a:t>
            </a:r>
            <a:endParaRPr lang="en-US" dirty="0"/>
          </a:p>
        </p:txBody>
      </p:sp>
    </p:spTree>
    <p:extLst>
      <p:ext uri="{BB962C8B-B14F-4D97-AF65-F5344CB8AC3E}">
        <p14:creationId xmlns:p14="http://schemas.microsoft.com/office/powerpoint/2010/main" val="1152963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Cambria" panose="02040503050406030204" pitchFamily="18" charset="0"/>
              </a:rPr>
              <a:t>Official Scoring Guide </a:t>
            </a:r>
            <a:br>
              <a:rPr lang="en-US" sz="4400" b="1" dirty="0" smtClean="0">
                <a:latin typeface="Cambria" panose="02040503050406030204" pitchFamily="18" charset="0"/>
              </a:rPr>
            </a:br>
            <a:r>
              <a:rPr lang="en-US" sz="4400" b="1" dirty="0" smtClean="0">
                <a:latin typeface="Cambria" panose="02040503050406030204" pitchFamily="18" charset="0"/>
              </a:rPr>
              <a:t>Grades 3</a:t>
            </a:r>
            <a:r>
              <a:rPr lang="en-US" sz="4400" b="1" baseline="30000" dirty="0" smtClean="0">
                <a:latin typeface="Cambria" panose="02040503050406030204" pitchFamily="18" charset="0"/>
              </a:rPr>
              <a:t>rd</a:t>
            </a:r>
            <a:r>
              <a:rPr lang="en-US" sz="4400" b="1" dirty="0">
                <a:latin typeface="Cambria" panose="02040503050406030204" pitchFamily="18" charset="0"/>
              </a:rPr>
              <a:t> </a:t>
            </a:r>
            <a:r>
              <a:rPr lang="en-US" sz="4400" b="1" dirty="0" smtClean="0">
                <a:latin typeface="Cambria" panose="02040503050406030204" pitchFamily="18" charset="0"/>
              </a:rPr>
              <a:t>– 8</a:t>
            </a:r>
            <a:r>
              <a:rPr lang="en-US" sz="4400" b="1" baseline="30000" dirty="0" smtClean="0">
                <a:latin typeface="Cambria" panose="02040503050406030204" pitchFamily="18" charset="0"/>
              </a:rPr>
              <a:t>th</a:t>
            </a:r>
            <a:r>
              <a:rPr lang="en-US" sz="4400" b="1" dirty="0" smtClean="0">
                <a:latin typeface="Cambria" panose="02040503050406030204" pitchFamily="18" charset="0"/>
              </a:rPr>
              <a:t> </a:t>
            </a:r>
            <a:endParaRPr lang="en-US" sz="4400" b="1" dirty="0">
              <a:latin typeface="Cambria" panose="02040503050406030204" pitchFamily="18" charset="0"/>
            </a:endParaRPr>
          </a:p>
        </p:txBody>
      </p:sp>
      <p:sp>
        <p:nvSpPr>
          <p:cNvPr id="3" name="Content Placeholder 2"/>
          <p:cNvSpPr>
            <a:spLocks noGrp="1"/>
          </p:cNvSpPr>
          <p:nvPr>
            <p:ph idx="1"/>
          </p:nvPr>
        </p:nvSpPr>
        <p:spPr>
          <a:xfrm>
            <a:off x="914400" y="1295400"/>
            <a:ext cx="8077200" cy="4572000"/>
          </a:xfrm>
        </p:spPr>
        <p:txBody>
          <a:bodyPr>
            <a:normAutofit fontScale="77500" lnSpcReduction="20000"/>
          </a:bodyPr>
          <a:lstStyle/>
          <a:p>
            <a:endParaRPr lang="en-US" dirty="0" smtClean="0">
              <a:latin typeface="Cambria" panose="02040503050406030204" pitchFamily="18" charset="0"/>
            </a:endParaRPr>
          </a:p>
          <a:p>
            <a:r>
              <a:rPr lang="en-US" sz="3600" dirty="0" smtClean="0">
                <a:latin typeface="Cambria" panose="02040503050406030204" pitchFamily="18" charset="0"/>
              </a:rPr>
              <a:t>The </a:t>
            </a:r>
            <a:r>
              <a:rPr lang="en-US" sz="3600" dirty="0">
                <a:latin typeface="Cambria" panose="02040503050406030204" pitchFamily="18" charset="0"/>
              </a:rPr>
              <a:t>requirement to collect a </a:t>
            </a:r>
            <a:r>
              <a:rPr lang="en-US" sz="3600" dirty="0" smtClean="0">
                <a:latin typeface="Cambria" panose="02040503050406030204" pitchFamily="18" charset="0"/>
              </a:rPr>
              <a:t>Local Performance Assessment in writing at </a:t>
            </a:r>
            <a:r>
              <a:rPr lang="en-US" sz="3600" dirty="0">
                <a:latin typeface="Cambria" panose="02040503050406030204" pitchFamily="18" charset="0"/>
              </a:rPr>
              <a:t>grades 3-8 (and once in high school) remains</a:t>
            </a:r>
            <a:r>
              <a:rPr lang="en-US" sz="3600" dirty="0" smtClean="0">
                <a:latin typeface="Cambria" panose="02040503050406030204" pitchFamily="18" charset="0"/>
              </a:rPr>
              <a:t>.</a:t>
            </a:r>
          </a:p>
          <a:p>
            <a:endParaRPr lang="en-US" sz="1400" dirty="0">
              <a:latin typeface="Cambria" panose="02040503050406030204" pitchFamily="18" charset="0"/>
            </a:endParaRPr>
          </a:p>
          <a:p>
            <a:r>
              <a:rPr lang="en-US" sz="3600" dirty="0" smtClean="0">
                <a:latin typeface="Cambria" panose="02040503050406030204" pitchFamily="18" charset="0"/>
              </a:rPr>
              <a:t>The </a:t>
            </a:r>
            <a:r>
              <a:rPr lang="en-US" sz="3600" dirty="0">
                <a:latin typeface="Cambria" panose="02040503050406030204" pitchFamily="18" charset="0"/>
              </a:rPr>
              <a:t>Local Performance Assessment requirement can be fulfilled through work sample prompts scored using the Official Writing Scoring Guide or other comparable measures adopted by the district. </a:t>
            </a:r>
            <a:endParaRPr lang="en-US" sz="3600" dirty="0" smtClean="0">
              <a:latin typeface="Cambria" panose="02040503050406030204" pitchFamily="18" charset="0"/>
            </a:endParaRPr>
          </a:p>
          <a:p>
            <a:endParaRPr lang="en-US" sz="1400" dirty="0">
              <a:latin typeface="Cambria" panose="02040503050406030204" pitchFamily="18" charset="0"/>
            </a:endParaRPr>
          </a:p>
          <a:p>
            <a:pPr lvl="0"/>
            <a:r>
              <a:rPr lang="en-US" sz="3600" dirty="0" smtClean="0">
                <a:latin typeface="Cambria" panose="02040503050406030204" pitchFamily="18" charset="0"/>
              </a:rPr>
              <a:t>For </a:t>
            </a:r>
            <a:r>
              <a:rPr lang="en-US" sz="3600" dirty="0">
                <a:latin typeface="Cambria" panose="02040503050406030204" pitchFamily="18" charset="0"/>
              </a:rPr>
              <a:t>additional information, please see the Local Performance Assessment </a:t>
            </a:r>
            <a:r>
              <a:rPr lang="en-US" sz="3600" u="sng" dirty="0">
                <a:latin typeface="Cambria" panose="02040503050406030204" pitchFamily="18" charset="0"/>
                <a:hlinkClick r:id="rId2"/>
              </a:rPr>
              <a:t>webpage</a:t>
            </a:r>
            <a:r>
              <a:rPr lang="en-US" sz="3600" u="sng" dirty="0" smtClean="0">
                <a:latin typeface="Cambria" panose="02040503050406030204" pitchFamily="18" charset="0"/>
                <a:hlinkClick r:id="rId2"/>
              </a:rPr>
              <a:t>.</a:t>
            </a:r>
            <a:endParaRPr lang="en-US" sz="3600" dirty="0" smtClean="0">
              <a:latin typeface="Cambria" panose="02040503050406030204" pitchFamily="18" charset="0"/>
            </a:endParaRPr>
          </a:p>
          <a:p>
            <a:endParaRPr lang="en-US" sz="1600" dirty="0" smtClean="0">
              <a:latin typeface="Cambria" panose="02040503050406030204" pitchFamily="18" charset="0"/>
            </a:endParaRPr>
          </a:p>
        </p:txBody>
      </p:sp>
    </p:spTree>
    <p:extLst>
      <p:ext uri="{BB962C8B-B14F-4D97-AF65-F5344CB8AC3E}">
        <p14:creationId xmlns:p14="http://schemas.microsoft.com/office/powerpoint/2010/main" val="3406157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Cambria" panose="02040503050406030204" pitchFamily="18" charset="0"/>
              </a:rPr>
              <a:t>What about Essential Skills?</a:t>
            </a:r>
            <a:endParaRPr lang="en-US" sz="4400" b="1" dirty="0">
              <a:latin typeface="Cambria" panose="02040503050406030204" pitchFamily="18" charset="0"/>
            </a:endParaRPr>
          </a:p>
        </p:txBody>
      </p:sp>
      <p:sp>
        <p:nvSpPr>
          <p:cNvPr id="3" name="Content Placeholder 2"/>
          <p:cNvSpPr>
            <a:spLocks noGrp="1"/>
          </p:cNvSpPr>
          <p:nvPr>
            <p:ph idx="1"/>
          </p:nvPr>
        </p:nvSpPr>
        <p:spPr>
          <a:xfrm>
            <a:off x="1219200" y="1371600"/>
            <a:ext cx="7924800" cy="4724399"/>
          </a:xfrm>
        </p:spPr>
        <p:txBody>
          <a:bodyPr>
            <a:normAutofit fontScale="92500" lnSpcReduction="20000"/>
          </a:bodyPr>
          <a:lstStyle/>
          <a:p>
            <a:pPr marL="517525" indent="-457200">
              <a:spcAft>
                <a:spcPts val="600"/>
              </a:spcAft>
            </a:pPr>
            <a:endParaRPr lang="en-US" altLang="en-US" sz="1200" dirty="0" smtClean="0">
              <a:latin typeface="Cambria" panose="02040503050406030204" pitchFamily="18" charset="0"/>
            </a:endParaRPr>
          </a:p>
          <a:p>
            <a:pPr marL="517525" indent="-457200">
              <a:spcAft>
                <a:spcPts val="600"/>
              </a:spcAft>
            </a:pPr>
            <a:r>
              <a:rPr lang="en-US" altLang="en-US" sz="3000" dirty="0" smtClean="0">
                <a:latin typeface="Cambria" panose="02040503050406030204" pitchFamily="18" charset="0"/>
              </a:rPr>
              <a:t>Work </a:t>
            </a:r>
            <a:r>
              <a:rPr lang="en-US" altLang="en-US" sz="3000" dirty="0">
                <a:latin typeface="Cambria" panose="02040503050406030204" pitchFamily="18" charset="0"/>
              </a:rPr>
              <a:t>Samples are </a:t>
            </a:r>
            <a:r>
              <a:rPr lang="en-US" altLang="en-US" sz="3000" dirty="0" smtClean="0">
                <a:latin typeface="Cambria" panose="02040503050406030204" pitchFamily="18" charset="0"/>
              </a:rPr>
              <a:t>still one way </a:t>
            </a:r>
            <a:r>
              <a:rPr lang="en-US" altLang="en-US" sz="3000" dirty="0">
                <a:latin typeface="Cambria" panose="02040503050406030204" pitchFamily="18" charset="0"/>
              </a:rPr>
              <a:t>students can demonstrate proficiency in </a:t>
            </a:r>
            <a:r>
              <a:rPr lang="en-US" altLang="en-US" sz="3000" dirty="0" smtClean="0">
                <a:latin typeface="Cambria" panose="02040503050406030204" pitchFamily="18" charset="0"/>
              </a:rPr>
              <a:t>writing </a:t>
            </a:r>
            <a:r>
              <a:rPr lang="en-US" altLang="en-US" sz="3000" dirty="0">
                <a:latin typeface="Cambria" panose="02040503050406030204" pitchFamily="18" charset="0"/>
              </a:rPr>
              <a:t>for Essential </a:t>
            </a:r>
            <a:r>
              <a:rPr lang="en-US" altLang="en-US" sz="3000" dirty="0" smtClean="0">
                <a:latin typeface="Cambria" panose="02040503050406030204" pitchFamily="18" charset="0"/>
              </a:rPr>
              <a:t>Skills.</a:t>
            </a:r>
          </a:p>
          <a:p>
            <a:pPr marL="517525" indent="-457200">
              <a:spcAft>
                <a:spcPts val="600"/>
              </a:spcAft>
            </a:pPr>
            <a:endParaRPr lang="en-US" altLang="en-US" sz="1300" dirty="0">
              <a:latin typeface="Cambria" panose="02040503050406030204" pitchFamily="18" charset="0"/>
            </a:endParaRPr>
          </a:p>
          <a:p>
            <a:pPr marL="517525" indent="-457200">
              <a:spcAft>
                <a:spcPts val="600"/>
              </a:spcAft>
            </a:pPr>
            <a:r>
              <a:rPr lang="en-US" altLang="en-US" sz="3000" dirty="0">
                <a:latin typeface="Cambria" panose="02040503050406030204" pitchFamily="18" charset="0"/>
              </a:rPr>
              <a:t>Students produce two passing samples; one must be  either </a:t>
            </a:r>
            <a:r>
              <a:rPr lang="en-US" altLang="en-US" sz="3000" dirty="0" smtClean="0">
                <a:latin typeface="Cambria" panose="02040503050406030204" pitchFamily="18" charset="0"/>
              </a:rPr>
              <a:t>Explanatory </a:t>
            </a:r>
            <a:r>
              <a:rPr lang="en-US" altLang="en-US" sz="3000" dirty="0">
                <a:latin typeface="Cambria" panose="02040503050406030204" pitchFamily="18" charset="0"/>
              </a:rPr>
              <a:t>or </a:t>
            </a:r>
            <a:r>
              <a:rPr lang="en-US" altLang="en-US" sz="3000" dirty="0" smtClean="0">
                <a:latin typeface="Cambria" panose="02040503050406030204" pitchFamily="18" charset="0"/>
              </a:rPr>
              <a:t>Argumentative.</a:t>
            </a:r>
            <a:endParaRPr lang="en-US" altLang="en-US" sz="3000" dirty="0">
              <a:latin typeface="Cambria" panose="02040503050406030204" pitchFamily="18" charset="0"/>
            </a:endParaRPr>
          </a:p>
          <a:p>
            <a:pPr marL="517525" indent="-457200">
              <a:spcAft>
                <a:spcPts val="600"/>
              </a:spcAft>
            </a:pPr>
            <a:endParaRPr lang="en-US" altLang="en-US" sz="1300" dirty="0" smtClean="0">
              <a:latin typeface="Cambria" panose="02040503050406030204" pitchFamily="18" charset="0"/>
            </a:endParaRPr>
          </a:p>
          <a:p>
            <a:pPr marL="517525" indent="-457200">
              <a:spcAft>
                <a:spcPts val="600"/>
              </a:spcAft>
            </a:pPr>
            <a:r>
              <a:rPr lang="en-US" altLang="en-US" sz="3000" dirty="0" smtClean="0">
                <a:latin typeface="Cambria" panose="02040503050406030204" pitchFamily="18" charset="0"/>
              </a:rPr>
              <a:t>Minimum </a:t>
            </a:r>
            <a:r>
              <a:rPr lang="en-US" altLang="en-US" sz="3000" dirty="0">
                <a:latin typeface="Cambria" panose="02040503050406030204" pitchFamily="18" charset="0"/>
              </a:rPr>
              <a:t>score of 4 in </a:t>
            </a:r>
            <a:r>
              <a:rPr lang="en-US" altLang="en-US" sz="3000" i="1" dirty="0">
                <a:latin typeface="Cambria" panose="02040503050406030204" pitchFamily="18" charset="0"/>
              </a:rPr>
              <a:t>Ideas, Organization, Sentence Fluency, </a:t>
            </a:r>
            <a:r>
              <a:rPr lang="en-US" altLang="en-US" sz="3000" i="1" dirty="0" smtClean="0">
                <a:latin typeface="Cambria" panose="02040503050406030204" pitchFamily="18" charset="0"/>
              </a:rPr>
              <a:t>Conventions</a:t>
            </a:r>
            <a:r>
              <a:rPr lang="en-US" altLang="en-US" sz="3000" dirty="0" smtClean="0">
                <a:latin typeface="Cambria" panose="02040503050406030204" pitchFamily="18" charset="0"/>
              </a:rPr>
              <a:t>.</a:t>
            </a:r>
            <a:endParaRPr lang="en-US" altLang="en-US" sz="3000" dirty="0">
              <a:latin typeface="Cambria" panose="02040503050406030204" pitchFamily="18" charset="0"/>
            </a:endParaRPr>
          </a:p>
          <a:p>
            <a:pPr marL="517525" indent="-457200">
              <a:spcAft>
                <a:spcPts val="600"/>
              </a:spcAft>
            </a:pPr>
            <a:endParaRPr lang="en-US" altLang="en-US" sz="1300" dirty="0" smtClean="0">
              <a:latin typeface="Cambria" panose="02040503050406030204" pitchFamily="18" charset="0"/>
            </a:endParaRPr>
          </a:p>
          <a:p>
            <a:pPr marL="517525" indent="-457200">
              <a:spcAft>
                <a:spcPts val="600"/>
              </a:spcAft>
            </a:pPr>
            <a:r>
              <a:rPr lang="en-US" altLang="en-US" sz="3000" dirty="0" smtClean="0">
                <a:latin typeface="Cambria" panose="02040503050406030204" pitchFamily="18" charset="0"/>
              </a:rPr>
              <a:t>Revision </a:t>
            </a:r>
            <a:r>
              <a:rPr lang="en-US" altLang="en-US" sz="3000" dirty="0">
                <a:latin typeface="Cambria" panose="02040503050406030204" pitchFamily="18" charset="0"/>
              </a:rPr>
              <a:t>is an </a:t>
            </a:r>
            <a:r>
              <a:rPr lang="en-US" altLang="en-US" sz="3000" dirty="0" smtClean="0">
                <a:latin typeface="Cambria" panose="02040503050406030204" pitchFamily="18" charset="0"/>
              </a:rPr>
              <a:t>allowable option.</a:t>
            </a:r>
            <a:endParaRPr lang="en-US" altLang="en-US" sz="3000" dirty="0">
              <a:latin typeface="Cambria" panose="02040503050406030204" pitchFamily="18" charset="0"/>
            </a:endParaRPr>
          </a:p>
        </p:txBody>
      </p:sp>
    </p:spTree>
    <p:extLst>
      <p:ext uri="{BB962C8B-B14F-4D97-AF65-F5344CB8AC3E}">
        <p14:creationId xmlns:p14="http://schemas.microsoft.com/office/powerpoint/2010/main" val="425641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z="4400" b="1" dirty="0" smtClean="0">
                <a:latin typeface="Cambria" panose="02040503050406030204" pitchFamily="18" charset="0"/>
              </a:rPr>
              <a:t>Important Notes to Remember</a:t>
            </a:r>
            <a:endParaRPr lang="en-US" sz="4400" b="1" dirty="0">
              <a:latin typeface="Cambria" panose="02040503050406030204" pitchFamily="18" charset="0"/>
            </a:endParaRPr>
          </a:p>
        </p:txBody>
      </p:sp>
      <p:sp>
        <p:nvSpPr>
          <p:cNvPr id="3" name="Content Placeholder 2"/>
          <p:cNvSpPr>
            <a:spLocks noGrp="1"/>
          </p:cNvSpPr>
          <p:nvPr>
            <p:ph idx="1"/>
          </p:nvPr>
        </p:nvSpPr>
        <p:spPr>
          <a:xfrm>
            <a:off x="914400" y="1447801"/>
            <a:ext cx="7848600" cy="4571999"/>
          </a:xfrm>
        </p:spPr>
        <p:txBody>
          <a:bodyPr>
            <a:normAutofit fontScale="62500" lnSpcReduction="20000"/>
          </a:bodyPr>
          <a:lstStyle/>
          <a:p>
            <a:endParaRPr lang="en-US" dirty="0" smtClean="0"/>
          </a:p>
          <a:p>
            <a:r>
              <a:rPr lang="en-US" sz="4000" dirty="0">
                <a:latin typeface="Cambria" panose="02040503050406030204" pitchFamily="18" charset="0"/>
              </a:rPr>
              <a:t>Feedback may only be provided after the Work Sample has been completed and scored. The official scoring guides and accompanying scoring forms are the only means that districts may use to communicate feedback</a:t>
            </a:r>
            <a:r>
              <a:rPr lang="en-US" sz="4000" dirty="0" smtClean="0">
                <a:latin typeface="Cambria" panose="02040503050406030204" pitchFamily="18" charset="0"/>
              </a:rPr>
              <a:t>.</a:t>
            </a:r>
          </a:p>
          <a:p>
            <a:endParaRPr lang="en-US" sz="1600" dirty="0" smtClean="0">
              <a:latin typeface="Cambria" panose="02040503050406030204" pitchFamily="18" charset="0"/>
            </a:endParaRPr>
          </a:p>
          <a:p>
            <a:r>
              <a:rPr lang="en-US" sz="4000" dirty="0" smtClean="0">
                <a:latin typeface="Cambria" panose="02040503050406030204" pitchFamily="18" charset="0"/>
              </a:rPr>
              <a:t>Papers </a:t>
            </a:r>
            <a:r>
              <a:rPr lang="en-US" sz="4000" dirty="0">
                <a:latin typeface="Cambria" panose="02040503050406030204" pitchFamily="18" charset="0"/>
              </a:rPr>
              <a:t>scored </a:t>
            </a:r>
            <a:r>
              <a:rPr lang="en-US" sz="4000" dirty="0" smtClean="0">
                <a:latin typeface="Cambria" panose="02040503050406030204" pitchFamily="18" charset="0"/>
              </a:rPr>
              <a:t>prior to 2017 – 2018 </a:t>
            </a:r>
            <a:r>
              <a:rPr lang="en-US" sz="4000" dirty="0">
                <a:latin typeface="Cambria" panose="02040503050406030204" pitchFamily="18" charset="0"/>
              </a:rPr>
              <a:t>using the </a:t>
            </a:r>
            <a:r>
              <a:rPr lang="en-US" sz="4000" dirty="0" smtClean="0">
                <a:latin typeface="Cambria" panose="02040503050406030204" pitchFamily="18" charset="0"/>
              </a:rPr>
              <a:t>Legacy Scoring </a:t>
            </a:r>
            <a:r>
              <a:rPr lang="en-US" sz="4000" dirty="0">
                <a:latin typeface="Cambria" panose="02040503050406030204" pitchFamily="18" charset="0"/>
              </a:rPr>
              <a:t>Guide do </a:t>
            </a:r>
            <a:r>
              <a:rPr lang="en-US" sz="4000" b="1" dirty="0">
                <a:latin typeface="Cambria" panose="02040503050406030204" pitchFamily="18" charset="0"/>
              </a:rPr>
              <a:t>NOT</a:t>
            </a:r>
            <a:r>
              <a:rPr lang="en-US" sz="4000" dirty="0">
                <a:latin typeface="Cambria" panose="02040503050406030204" pitchFamily="18" charset="0"/>
              </a:rPr>
              <a:t> need to </a:t>
            </a:r>
            <a:r>
              <a:rPr lang="en-US" sz="4000" dirty="0" smtClean="0">
                <a:latin typeface="Cambria" panose="02040503050406030204" pitchFamily="18" charset="0"/>
              </a:rPr>
              <a:t>be re-scored </a:t>
            </a:r>
            <a:r>
              <a:rPr lang="en-US" sz="4000" dirty="0">
                <a:latin typeface="Cambria" panose="02040503050406030204" pitchFamily="18" charset="0"/>
              </a:rPr>
              <a:t>using the Official Writing Scoring </a:t>
            </a:r>
            <a:r>
              <a:rPr lang="en-US" sz="4000" dirty="0" smtClean="0">
                <a:latin typeface="Cambria" panose="02040503050406030204" pitchFamily="18" charset="0"/>
              </a:rPr>
              <a:t>Guide.</a:t>
            </a:r>
            <a:endParaRPr lang="en-US" sz="4000" dirty="0">
              <a:latin typeface="Cambria" panose="02040503050406030204" pitchFamily="18" charset="0"/>
            </a:endParaRPr>
          </a:p>
          <a:p>
            <a:pPr marL="0" indent="0">
              <a:buNone/>
            </a:pPr>
            <a:endParaRPr lang="en-US" sz="1600" dirty="0" smtClean="0">
              <a:latin typeface="Cambria" panose="02040503050406030204" pitchFamily="18" charset="0"/>
            </a:endParaRPr>
          </a:p>
          <a:p>
            <a:r>
              <a:rPr lang="en-US" sz="4000" dirty="0" smtClean="0">
                <a:latin typeface="Cambria" panose="02040503050406030204" pitchFamily="18" charset="0"/>
              </a:rPr>
              <a:t>Writing </a:t>
            </a:r>
            <a:r>
              <a:rPr lang="en-US" sz="4000" dirty="0">
                <a:latin typeface="Cambria" panose="02040503050406030204" pitchFamily="18" charset="0"/>
              </a:rPr>
              <a:t>based on source material is </a:t>
            </a:r>
            <a:r>
              <a:rPr lang="en-US" sz="4000" b="1" dirty="0">
                <a:latin typeface="Cambria" panose="02040503050406030204" pitchFamily="18" charset="0"/>
              </a:rPr>
              <a:t>not</a:t>
            </a:r>
            <a:r>
              <a:rPr lang="en-US" sz="4000" dirty="0">
                <a:latin typeface="Cambria" panose="02040503050406030204" pitchFamily="18" charset="0"/>
              </a:rPr>
              <a:t> required but is desirable to </a:t>
            </a:r>
            <a:r>
              <a:rPr lang="en-US" sz="4000" dirty="0" smtClean="0">
                <a:latin typeface="Cambria" panose="02040503050406030204" pitchFamily="18" charset="0"/>
              </a:rPr>
              <a:t>help ensure students are college </a:t>
            </a:r>
            <a:r>
              <a:rPr lang="en-US" sz="4000" dirty="0">
                <a:latin typeface="Cambria" panose="02040503050406030204" pitchFamily="18" charset="0"/>
              </a:rPr>
              <a:t>and career ready</a:t>
            </a:r>
            <a:r>
              <a:rPr lang="en-US" sz="4000" dirty="0" smtClean="0">
                <a:latin typeface="Cambria" panose="02040503050406030204" pitchFamily="18" charset="0"/>
              </a:rPr>
              <a:t>.</a:t>
            </a:r>
          </a:p>
          <a:p>
            <a:pPr marL="0" indent="0">
              <a:buNone/>
            </a:pPr>
            <a:endParaRPr lang="en-US" dirty="0">
              <a:latin typeface="Cambria" panose="02040503050406030204" pitchFamily="18" charset="0"/>
            </a:endParaRPr>
          </a:p>
          <a:p>
            <a:pPr marL="0" indent="0">
              <a:buNone/>
            </a:pPr>
            <a:endParaRPr lang="en-US" dirty="0"/>
          </a:p>
        </p:txBody>
      </p:sp>
    </p:spTree>
    <p:extLst>
      <p:ext uri="{BB962C8B-B14F-4D97-AF65-F5344CB8AC3E}">
        <p14:creationId xmlns:p14="http://schemas.microsoft.com/office/powerpoint/2010/main" val="208525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400" b="1" dirty="0">
                <a:latin typeface="Cambria" panose="02040503050406030204" pitchFamily="18" charset="0"/>
              </a:rPr>
              <a:t>What is slightly different?</a:t>
            </a:r>
            <a:endParaRPr lang="en-US" sz="4400" b="1" dirty="0">
              <a:latin typeface="Cambria" panose="02040503050406030204" pitchFamily="18" charset="0"/>
            </a:endParaRPr>
          </a:p>
        </p:txBody>
      </p:sp>
      <p:sp>
        <p:nvSpPr>
          <p:cNvPr id="3" name="Content Placeholder 2"/>
          <p:cNvSpPr>
            <a:spLocks noGrp="1"/>
          </p:cNvSpPr>
          <p:nvPr>
            <p:ph idx="1"/>
          </p:nvPr>
        </p:nvSpPr>
        <p:spPr>
          <a:xfrm>
            <a:off x="1143000" y="1600200"/>
            <a:ext cx="7848600" cy="4267199"/>
          </a:xfrm>
        </p:spPr>
        <p:txBody>
          <a:bodyPr>
            <a:normAutofit fontScale="85000" lnSpcReduction="10000"/>
          </a:bodyPr>
          <a:lstStyle/>
          <a:p>
            <a:pPr marL="60325" indent="0">
              <a:spcAft>
                <a:spcPts val="600"/>
              </a:spcAft>
              <a:buClr>
                <a:srgbClr val="BF7BA7"/>
              </a:buClr>
              <a:buFont typeface="Wingdings 2" pitchFamily="18" charset="2"/>
              <a:buNone/>
            </a:pPr>
            <a:r>
              <a:rPr lang="en-US" altLang="en-US" b="1" dirty="0">
                <a:latin typeface="Cambria" panose="02040503050406030204" pitchFamily="18" charset="0"/>
              </a:rPr>
              <a:t>Oregon Modes align with Common Core </a:t>
            </a:r>
            <a:endParaRPr lang="en-US" altLang="en-US" b="1" dirty="0" smtClean="0">
              <a:latin typeface="Cambria" panose="02040503050406030204" pitchFamily="18" charset="0"/>
            </a:endParaRPr>
          </a:p>
          <a:p>
            <a:pPr marL="60325" indent="0">
              <a:spcAft>
                <a:spcPts val="600"/>
              </a:spcAft>
              <a:buClr>
                <a:srgbClr val="BF7BA7"/>
              </a:buClr>
              <a:buFont typeface="Wingdings 2" pitchFamily="18" charset="2"/>
              <a:buNone/>
            </a:pPr>
            <a:r>
              <a:rPr lang="en-US" altLang="en-US" b="1" dirty="0" smtClean="0">
                <a:latin typeface="Cambria" panose="02040503050406030204" pitchFamily="18" charset="0"/>
              </a:rPr>
              <a:t>Text Types </a:t>
            </a:r>
            <a:r>
              <a:rPr lang="en-US" altLang="en-US" b="1" dirty="0">
                <a:latin typeface="Cambria" panose="02040503050406030204" pitchFamily="18" charset="0"/>
              </a:rPr>
              <a:t>&amp; Purposes</a:t>
            </a:r>
          </a:p>
          <a:p>
            <a:pPr marL="60325" indent="0">
              <a:spcAft>
                <a:spcPts val="600"/>
              </a:spcAft>
              <a:buClr>
                <a:srgbClr val="BF7BA7"/>
              </a:buClr>
              <a:buFont typeface="Wingdings 2" pitchFamily="18" charset="2"/>
              <a:buNone/>
            </a:pPr>
            <a:endParaRPr lang="en-US" altLang="en-US" dirty="0">
              <a:latin typeface="Cambria" panose="02040503050406030204" pitchFamily="18" charset="0"/>
            </a:endParaRPr>
          </a:p>
          <a:p>
            <a:pPr marL="60325" indent="0">
              <a:spcAft>
                <a:spcPts val="600"/>
              </a:spcAft>
              <a:buClr>
                <a:srgbClr val="BF7BA7"/>
              </a:buClr>
              <a:buFont typeface="Wingdings 2" pitchFamily="18" charset="2"/>
              <a:buNone/>
            </a:pPr>
            <a:r>
              <a:rPr lang="en-US" altLang="en-US" i="1" dirty="0">
                <a:latin typeface="Cambria" panose="02040503050406030204" pitchFamily="18" charset="0"/>
              </a:rPr>
              <a:t>Persuasive</a:t>
            </a:r>
            <a:r>
              <a:rPr lang="en-US" altLang="en-US" dirty="0">
                <a:latin typeface="Cambria" panose="02040503050406030204" pitchFamily="18" charset="0"/>
              </a:rPr>
              <a:t>  	</a:t>
            </a:r>
            <a:r>
              <a:rPr lang="en-US" altLang="en-US" dirty="0" smtClean="0">
                <a:latin typeface="Cambria" panose="02040503050406030204" pitchFamily="18" charset="0"/>
              </a:rPr>
              <a:t>	 	Opinion </a:t>
            </a:r>
            <a:r>
              <a:rPr lang="en-US" altLang="en-US" dirty="0">
                <a:latin typeface="Cambria" panose="02040503050406030204" pitchFamily="18" charset="0"/>
              </a:rPr>
              <a:t>/ Argumentative</a:t>
            </a:r>
          </a:p>
          <a:p>
            <a:pPr marL="60325" indent="0">
              <a:spcAft>
                <a:spcPts val="600"/>
              </a:spcAft>
              <a:buClr>
                <a:srgbClr val="BF7BA7"/>
              </a:buClr>
              <a:buFont typeface="Wingdings 2" pitchFamily="18" charset="2"/>
              <a:buNone/>
            </a:pPr>
            <a:endParaRPr lang="en-US" altLang="en-US" sz="1600" dirty="0">
              <a:latin typeface="Cambria" panose="02040503050406030204" pitchFamily="18" charset="0"/>
            </a:endParaRPr>
          </a:p>
          <a:p>
            <a:pPr marL="60325" indent="0">
              <a:spcAft>
                <a:spcPts val="600"/>
              </a:spcAft>
              <a:buClr>
                <a:srgbClr val="BF7BA7"/>
              </a:buClr>
              <a:buFont typeface="Wingdings 2" pitchFamily="18" charset="2"/>
              <a:buNone/>
            </a:pPr>
            <a:r>
              <a:rPr lang="en-US" altLang="en-US" i="1" dirty="0">
                <a:latin typeface="Cambria" panose="02040503050406030204" pitchFamily="18" charset="0"/>
              </a:rPr>
              <a:t>Expository</a:t>
            </a:r>
            <a:r>
              <a:rPr lang="en-US" altLang="en-US" dirty="0">
                <a:latin typeface="Cambria" panose="02040503050406030204" pitchFamily="18" charset="0"/>
              </a:rPr>
              <a:t>  </a:t>
            </a:r>
            <a:r>
              <a:rPr lang="en-US" altLang="en-US" dirty="0" smtClean="0">
                <a:latin typeface="Cambria" panose="02040503050406030204" pitchFamily="18" charset="0"/>
              </a:rPr>
              <a:t>			Informative/Explanatory</a:t>
            </a:r>
            <a:endParaRPr lang="en-US" altLang="en-US" dirty="0">
              <a:latin typeface="Cambria" panose="02040503050406030204" pitchFamily="18" charset="0"/>
            </a:endParaRPr>
          </a:p>
          <a:p>
            <a:pPr marL="60325" indent="0">
              <a:spcAft>
                <a:spcPts val="600"/>
              </a:spcAft>
              <a:buClr>
                <a:srgbClr val="BF7BA7"/>
              </a:buClr>
              <a:buFont typeface="Wingdings 2" pitchFamily="18" charset="2"/>
              <a:buNone/>
            </a:pPr>
            <a:endParaRPr lang="en-US" altLang="en-US" sz="1600" dirty="0">
              <a:latin typeface="Cambria" panose="02040503050406030204" pitchFamily="18" charset="0"/>
            </a:endParaRPr>
          </a:p>
          <a:p>
            <a:pPr marL="60325" indent="0">
              <a:spcAft>
                <a:spcPts val="600"/>
              </a:spcAft>
              <a:buClr>
                <a:srgbClr val="BF7BA7"/>
              </a:buClr>
              <a:buFont typeface="Wingdings 2" pitchFamily="18" charset="2"/>
              <a:buNone/>
            </a:pPr>
            <a:r>
              <a:rPr lang="en-US" altLang="en-US" i="1" dirty="0">
                <a:latin typeface="Cambria" panose="02040503050406030204" pitchFamily="18" charset="0"/>
              </a:rPr>
              <a:t>Narrative</a:t>
            </a:r>
            <a:r>
              <a:rPr lang="en-US" altLang="en-US" dirty="0">
                <a:latin typeface="Cambria" panose="02040503050406030204" pitchFamily="18" charset="0"/>
              </a:rPr>
              <a:t>            </a:t>
            </a:r>
            <a:r>
              <a:rPr lang="en-US" altLang="en-US" dirty="0" smtClean="0">
                <a:latin typeface="Cambria" panose="02040503050406030204" pitchFamily="18" charset="0"/>
              </a:rPr>
              <a:t>		Narrative, real </a:t>
            </a:r>
            <a:r>
              <a:rPr lang="en-US" altLang="en-US" dirty="0">
                <a:latin typeface="Cambria" panose="02040503050406030204" pitchFamily="18" charset="0"/>
              </a:rPr>
              <a:t>or </a:t>
            </a:r>
            <a:r>
              <a:rPr lang="en-US" altLang="en-US" dirty="0" smtClean="0">
                <a:latin typeface="Cambria" panose="02040503050406030204" pitchFamily="18" charset="0"/>
              </a:rPr>
              <a:t>imagine</a:t>
            </a:r>
            <a:endParaRPr lang="en-US" altLang="en-US" dirty="0">
              <a:latin typeface="Cambria" panose="02040503050406030204" pitchFamily="18" charset="0"/>
            </a:endParaRPr>
          </a:p>
          <a:p>
            <a:pPr marL="0" indent="0">
              <a:buNone/>
            </a:pPr>
            <a:endParaRPr lang="en-US" dirty="0">
              <a:latin typeface="Cambria" panose="02040503050406030204" pitchFamily="18" charset="0"/>
            </a:endParaRPr>
          </a:p>
        </p:txBody>
      </p:sp>
      <p:sp>
        <p:nvSpPr>
          <p:cNvPr id="4" name="Right Arrow 3" descr="Arrow pointing from the Legacy Persuasive Writing to the CCSS Aligned Official Titile of Opinion or Argumentative." title="Persuassive "/>
          <p:cNvSpPr/>
          <p:nvPr/>
        </p:nvSpPr>
        <p:spPr>
          <a:xfrm>
            <a:off x="3276600" y="3276600"/>
            <a:ext cx="1295400" cy="304800"/>
          </a:xfrm>
          <a:prstGeom prst="rightArrow">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descr="Arrow pointing from the Legacy Expository Writing to the CCSS Aligned Official Titile of Infomrative or Explanatory."/>
          <p:cNvSpPr/>
          <p:nvPr/>
        </p:nvSpPr>
        <p:spPr>
          <a:xfrm>
            <a:off x="3276600" y="4114800"/>
            <a:ext cx="1295400" cy="304800"/>
          </a:xfrm>
          <a:prstGeom prst="rightArrow">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descr="Arrow pointing from the Legacy Narrative Writing to the CCSS Aligned Official Titile of Narrative Real or Imagine." title="Narrative"/>
          <p:cNvSpPr/>
          <p:nvPr/>
        </p:nvSpPr>
        <p:spPr>
          <a:xfrm>
            <a:off x="3276600" y="4953000"/>
            <a:ext cx="1295400" cy="304800"/>
          </a:xfrm>
          <a:prstGeom prst="rightArrow">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1526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Cambria" panose="02040503050406030204" pitchFamily="18" charset="0"/>
              </a:rPr>
              <a:t>6 Traits Comparison</a:t>
            </a:r>
            <a:endParaRPr lang="en-US" sz="4400" b="1" dirty="0">
              <a:latin typeface="Cambria" panose="02040503050406030204" pitchFamily="18" charset="0"/>
            </a:endParaRPr>
          </a:p>
        </p:txBody>
      </p:sp>
      <p:sp>
        <p:nvSpPr>
          <p:cNvPr id="4" name="Content Placeholder 3"/>
          <p:cNvSpPr>
            <a:spLocks noGrp="1"/>
          </p:cNvSpPr>
          <p:nvPr>
            <p:ph sz="half" idx="1"/>
          </p:nvPr>
        </p:nvSpPr>
        <p:spPr/>
        <p:txBody>
          <a:bodyPr/>
          <a:lstStyle/>
          <a:p>
            <a:pPr marL="0" indent="0" algn="ctr">
              <a:buNone/>
            </a:pPr>
            <a:r>
              <a:rPr lang="en-US" sz="2400" b="1" dirty="0" smtClean="0">
                <a:latin typeface="Cambria" panose="02040503050406030204" pitchFamily="18" charset="0"/>
              </a:rPr>
              <a:t>Narrative Scoring Guide</a:t>
            </a:r>
          </a:p>
          <a:p>
            <a:pPr marL="0" indent="0" algn="ctr">
              <a:buNone/>
            </a:pPr>
            <a:endParaRPr lang="en-US" sz="2400" b="1" dirty="0" smtClean="0">
              <a:latin typeface="Cambria" panose="02040503050406030204" pitchFamily="18" charset="0"/>
            </a:endParaRPr>
          </a:p>
          <a:p>
            <a:r>
              <a:rPr lang="en-US" sz="2400" dirty="0">
                <a:latin typeface="Cambria" panose="02040503050406030204" pitchFamily="18" charset="0"/>
              </a:rPr>
              <a:t>* Ideas and Content</a:t>
            </a:r>
          </a:p>
          <a:p>
            <a:r>
              <a:rPr lang="en-US" sz="2400" dirty="0">
                <a:latin typeface="Cambria" panose="02040503050406030204" pitchFamily="18" charset="0"/>
              </a:rPr>
              <a:t>* Organization</a:t>
            </a:r>
          </a:p>
          <a:p>
            <a:r>
              <a:rPr lang="en-US" sz="2400" dirty="0">
                <a:latin typeface="Cambria" panose="02040503050406030204" pitchFamily="18" charset="0"/>
              </a:rPr>
              <a:t>* Sentence Fluency</a:t>
            </a:r>
          </a:p>
          <a:p>
            <a:r>
              <a:rPr lang="en-US" sz="2400" dirty="0">
                <a:latin typeface="Cambria" panose="02040503050406030204" pitchFamily="18" charset="0"/>
              </a:rPr>
              <a:t>* Conventions</a:t>
            </a:r>
          </a:p>
          <a:p>
            <a:r>
              <a:rPr lang="en-US" sz="2400" dirty="0">
                <a:latin typeface="Cambria" panose="02040503050406030204" pitchFamily="18" charset="0"/>
              </a:rPr>
              <a:t>   Voice</a:t>
            </a:r>
          </a:p>
          <a:p>
            <a:r>
              <a:rPr lang="en-US" sz="2400" dirty="0">
                <a:latin typeface="Cambria" panose="02040503050406030204" pitchFamily="18" charset="0"/>
              </a:rPr>
              <a:t>   Word </a:t>
            </a:r>
            <a:r>
              <a:rPr lang="en-US" sz="2400" dirty="0" smtClean="0">
                <a:latin typeface="Cambria" panose="02040503050406030204" pitchFamily="18" charset="0"/>
              </a:rPr>
              <a:t>Choice</a:t>
            </a:r>
            <a:endParaRPr lang="en-US" sz="2400" dirty="0">
              <a:latin typeface="Cambria" panose="02040503050406030204" pitchFamily="18" charset="0"/>
            </a:endParaRPr>
          </a:p>
        </p:txBody>
      </p:sp>
      <p:sp>
        <p:nvSpPr>
          <p:cNvPr id="5" name="Content Placeholder 4"/>
          <p:cNvSpPr>
            <a:spLocks noGrp="1"/>
          </p:cNvSpPr>
          <p:nvPr>
            <p:ph sz="half" idx="2"/>
          </p:nvPr>
        </p:nvSpPr>
        <p:spPr>
          <a:xfrm>
            <a:off x="4876800" y="1600200"/>
            <a:ext cx="4038600" cy="4253143"/>
          </a:xfrm>
        </p:spPr>
        <p:txBody>
          <a:bodyPr>
            <a:noAutofit/>
          </a:bodyPr>
          <a:lstStyle/>
          <a:p>
            <a:pPr marL="0" indent="0" algn="ctr">
              <a:buNone/>
            </a:pPr>
            <a:r>
              <a:rPr lang="en-US" sz="2400" b="1" dirty="0" smtClean="0"/>
              <a:t>Informative Scoring Guide</a:t>
            </a:r>
          </a:p>
          <a:p>
            <a:endParaRPr lang="en-US" sz="2400" dirty="0" smtClean="0">
              <a:latin typeface="Cambria" panose="02040503050406030204" pitchFamily="18" charset="0"/>
            </a:endParaRPr>
          </a:p>
          <a:p>
            <a:r>
              <a:rPr lang="en-US" sz="2400" dirty="0">
                <a:latin typeface="Cambria" panose="02040503050406030204" pitchFamily="18" charset="0"/>
              </a:rPr>
              <a:t>* Ideas and Content</a:t>
            </a:r>
          </a:p>
          <a:p>
            <a:r>
              <a:rPr lang="en-US" sz="2400" dirty="0">
                <a:latin typeface="Cambria" panose="02040503050406030204" pitchFamily="18" charset="0"/>
              </a:rPr>
              <a:t>* Organization</a:t>
            </a:r>
          </a:p>
          <a:p>
            <a:r>
              <a:rPr lang="en-US" sz="2400" dirty="0">
                <a:latin typeface="Cambria" panose="02040503050406030204" pitchFamily="18" charset="0"/>
              </a:rPr>
              <a:t>* Sentence Fluency</a:t>
            </a:r>
          </a:p>
          <a:p>
            <a:r>
              <a:rPr lang="en-US" sz="2400" dirty="0">
                <a:latin typeface="Cambria" panose="02040503050406030204" pitchFamily="18" charset="0"/>
              </a:rPr>
              <a:t>* Conventions</a:t>
            </a:r>
          </a:p>
          <a:p>
            <a:r>
              <a:rPr lang="en-US" sz="2400" dirty="0">
                <a:latin typeface="Cambria" panose="02040503050406030204" pitchFamily="18" charset="0"/>
              </a:rPr>
              <a:t>   Voice</a:t>
            </a:r>
          </a:p>
          <a:p>
            <a:r>
              <a:rPr lang="en-US" sz="2400" dirty="0">
                <a:latin typeface="Cambria" panose="02040503050406030204" pitchFamily="18" charset="0"/>
              </a:rPr>
              <a:t>   Word Choice</a:t>
            </a:r>
          </a:p>
          <a:p>
            <a:r>
              <a:rPr lang="en-US" sz="2400" dirty="0">
                <a:latin typeface="Cambria" panose="02040503050406030204" pitchFamily="18" charset="0"/>
              </a:rPr>
              <a:t>   Use of Sources</a:t>
            </a:r>
          </a:p>
          <a:p>
            <a:endParaRPr lang="en-US" dirty="0"/>
          </a:p>
        </p:txBody>
      </p:sp>
    </p:spTree>
    <p:extLst>
      <p:ext uri="{BB962C8B-B14F-4D97-AF65-F5344CB8AC3E}">
        <p14:creationId xmlns:p14="http://schemas.microsoft.com/office/powerpoint/2010/main" val="883552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400" b="1" dirty="0" smtClean="0">
                <a:latin typeface="Cambria" panose="02040503050406030204" pitchFamily="18" charset="0"/>
              </a:rPr>
              <a:t>What has Changed?</a:t>
            </a:r>
            <a:endParaRPr lang="en-US" sz="4400" b="1" dirty="0">
              <a:latin typeface="Cambria" panose="02040503050406030204" pitchFamily="18" charset="0"/>
            </a:endParaRPr>
          </a:p>
        </p:txBody>
      </p:sp>
      <p:sp>
        <p:nvSpPr>
          <p:cNvPr id="3" name="Content Placeholder 2"/>
          <p:cNvSpPr>
            <a:spLocks noGrp="1"/>
          </p:cNvSpPr>
          <p:nvPr>
            <p:ph idx="1"/>
          </p:nvPr>
        </p:nvSpPr>
        <p:spPr>
          <a:xfrm>
            <a:off x="1295400" y="1371599"/>
            <a:ext cx="7620000" cy="4876801"/>
          </a:xfrm>
        </p:spPr>
        <p:txBody>
          <a:bodyPr>
            <a:normAutofit fontScale="85000" lnSpcReduction="20000"/>
          </a:bodyPr>
          <a:lstStyle/>
          <a:p>
            <a:r>
              <a:rPr lang="en-US" dirty="0" smtClean="0">
                <a:latin typeface="Cambria" panose="02040503050406030204" pitchFamily="18" charset="0"/>
              </a:rPr>
              <a:t>The Official Writing Scoring Guide includes two </a:t>
            </a:r>
            <a:r>
              <a:rPr lang="en-US" dirty="0">
                <a:latin typeface="Cambria" panose="02040503050406030204" pitchFamily="18" charset="0"/>
              </a:rPr>
              <a:t>separate but correlated </a:t>
            </a:r>
            <a:r>
              <a:rPr lang="en-US" dirty="0" smtClean="0">
                <a:latin typeface="Cambria" panose="02040503050406030204" pitchFamily="18" charset="0"/>
              </a:rPr>
              <a:t>rubrics.</a:t>
            </a:r>
          </a:p>
          <a:p>
            <a:pPr lvl="1"/>
            <a:r>
              <a:rPr lang="en-US" dirty="0" smtClean="0">
                <a:latin typeface="Cambria" panose="02040503050406030204" pitchFamily="18" charset="0"/>
              </a:rPr>
              <a:t>Narrative Writing</a:t>
            </a:r>
          </a:p>
          <a:p>
            <a:pPr lvl="1"/>
            <a:r>
              <a:rPr lang="en-US" dirty="0">
                <a:latin typeface="Cambria" panose="02040503050406030204" pitchFamily="18" charset="0"/>
              </a:rPr>
              <a:t>Explanatory/Argumentative </a:t>
            </a:r>
            <a:r>
              <a:rPr lang="en-US" dirty="0" smtClean="0">
                <a:latin typeface="Cambria" panose="02040503050406030204" pitchFamily="18" charset="0"/>
              </a:rPr>
              <a:t>Writing</a:t>
            </a:r>
          </a:p>
          <a:p>
            <a:endParaRPr lang="en-US" sz="1800" dirty="0">
              <a:latin typeface="Cambria" panose="02040503050406030204" pitchFamily="18" charset="0"/>
            </a:endParaRPr>
          </a:p>
          <a:p>
            <a:r>
              <a:rPr lang="en-US" dirty="0" smtClean="0">
                <a:latin typeface="Cambria" panose="02040503050406030204" pitchFamily="18" charset="0"/>
              </a:rPr>
              <a:t>Shifts </a:t>
            </a:r>
            <a:r>
              <a:rPr lang="en-US" dirty="0">
                <a:latin typeface="Cambria" panose="02040503050406030204" pitchFamily="18" charset="0"/>
              </a:rPr>
              <a:t>in </a:t>
            </a:r>
            <a:r>
              <a:rPr lang="en-US" dirty="0" smtClean="0">
                <a:latin typeface="Cambria" panose="02040503050406030204" pitchFamily="18" charset="0"/>
              </a:rPr>
              <a:t>CCSS language </a:t>
            </a:r>
            <a:r>
              <a:rPr lang="en-US" dirty="0">
                <a:latin typeface="Cambria" panose="02040503050406030204" pitchFamily="18" charset="0"/>
              </a:rPr>
              <a:t>occur primarily in the </a:t>
            </a:r>
            <a:r>
              <a:rPr lang="en-US" dirty="0" smtClean="0">
                <a:latin typeface="Cambria" panose="02040503050406030204" pitchFamily="18" charset="0"/>
              </a:rPr>
              <a:t>trait areas of </a:t>
            </a:r>
            <a:r>
              <a:rPr lang="en-US" i="1" dirty="0">
                <a:latin typeface="Cambria" panose="02040503050406030204" pitchFamily="18" charset="0"/>
              </a:rPr>
              <a:t>Ideas and Content and </a:t>
            </a:r>
            <a:r>
              <a:rPr lang="en-US" i="1" dirty="0" smtClean="0">
                <a:latin typeface="Cambria" panose="02040503050406030204" pitchFamily="18" charset="0"/>
              </a:rPr>
              <a:t>Organization.</a:t>
            </a:r>
            <a:endParaRPr lang="en-US" i="1" dirty="0">
              <a:latin typeface="Cambria" panose="02040503050406030204" pitchFamily="18" charset="0"/>
            </a:endParaRPr>
          </a:p>
          <a:p>
            <a:endParaRPr lang="en-US" sz="1800" dirty="0" smtClean="0">
              <a:latin typeface="Cambria" panose="02040503050406030204" pitchFamily="18" charset="0"/>
            </a:endParaRPr>
          </a:p>
          <a:p>
            <a:r>
              <a:rPr lang="en-US" dirty="0" smtClean="0">
                <a:latin typeface="Cambria" panose="02040503050406030204" pitchFamily="18" charset="0"/>
              </a:rPr>
              <a:t>The </a:t>
            </a:r>
            <a:r>
              <a:rPr lang="en-US" dirty="0">
                <a:latin typeface="Cambria" panose="02040503050406030204" pitchFamily="18" charset="0"/>
              </a:rPr>
              <a:t>changes are primarily seen in the “higher” </a:t>
            </a:r>
            <a:r>
              <a:rPr lang="en-US" dirty="0" smtClean="0">
                <a:latin typeface="Cambria" panose="02040503050406030204" pitchFamily="18" charset="0"/>
              </a:rPr>
              <a:t>achievement levels of  5 or 6</a:t>
            </a:r>
            <a:r>
              <a:rPr lang="en-US" dirty="0">
                <a:latin typeface="Cambria" panose="02040503050406030204" pitchFamily="18" charset="0"/>
              </a:rPr>
              <a:t>.</a:t>
            </a:r>
          </a:p>
          <a:p>
            <a:endParaRPr lang="en-US" sz="1800" dirty="0" smtClean="0">
              <a:latin typeface="Cambria" panose="02040503050406030204" pitchFamily="18" charset="0"/>
            </a:endParaRPr>
          </a:p>
          <a:p>
            <a:r>
              <a:rPr lang="en-US" dirty="0" smtClean="0">
                <a:latin typeface="Cambria" panose="02040503050406030204" pitchFamily="18" charset="0"/>
              </a:rPr>
              <a:t>Trait </a:t>
            </a:r>
            <a:r>
              <a:rPr lang="en-US" dirty="0">
                <a:latin typeface="Cambria" panose="02040503050406030204" pitchFamily="18" charset="0"/>
              </a:rPr>
              <a:t>7: “Citing Sources” has become “Use of Sources</a:t>
            </a:r>
            <a:r>
              <a:rPr lang="en-US" dirty="0" smtClean="0">
                <a:latin typeface="Cambria" panose="02040503050406030204" pitchFamily="18" charset="0"/>
              </a:rPr>
              <a:t>”.</a:t>
            </a:r>
            <a:endParaRPr lang="en-US" dirty="0">
              <a:latin typeface="Cambria" panose="02040503050406030204" pitchFamily="18" charset="0"/>
            </a:endParaRPr>
          </a:p>
          <a:p>
            <a:pPr marL="0" indent="0">
              <a:buNone/>
            </a:pPr>
            <a:endParaRPr lang="en-US" dirty="0">
              <a:latin typeface="Cambria" panose="02040503050406030204" pitchFamily="18" charset="0"/>
            </a:endParaRPr>
          </a:p>
        </p:txBody>
      </p:sp>
    </p:spTree>
    <p:extLst>
      <p:ext uri="{BB962C8B-B14F-4D97-AF65-F5344CB8AC3E}">
        <p14:creationId xmlns:p14="http://schemas.microsoft.com/office/powerpoint/2010/main" val="622612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panose="02040503050406030204" pitchFamily="18" charset="0"/>
              </a:rPr>
              <a:t>What are Changes in </a:t>
            </a:r>
            <a:br>
              <a:rPr lang="en-US" b="1" dirty="0" smtClean="0">
                <a:latin typeface="Cambria" panose="02040503050406030204" pitchFamily="18" charset="0"/>
              </a:rPr>
            </a:br>
            <a:r>
              <a:rPr lang="en-US" b="1" dirty="0" smtClean="0">
                <a:latin typeface="Cambria" panose="02040503050406030204" pitchFamily="18" charset="0"/>
              </a:rPr>
              <a:t>Scoring </a:t>
            </a:r>
            <a:r>
              <a:rPr lang="en-US" b="1" dirty="0">
                <a:latin typeface="Cambria" panose="02040503050406030204" pitchFamily="18" charset="0"/>
              </a:rPr>
              <a:t>Guide </a:t>
            </a:r>
            <a:r>
              <a:rPr lang="en-US" b="1" dirty="0" smtClean="0">
                <a:latin typeface="Cambria" panose="02040503050406030204" pitchFamily="18" charset="0"/>
              </a:rPr>
              <a:t>Traits?</a:t>
            </a:r>
            <a:endParaRPr lang="en-US" b="1" dirty="0">
              <a:latin typeface="Cambria" panose="02040503050406030204" pitchFamily="18" charset="0"/>
            </a:endParaRPr>
          </a:p>
        </p:txBody>
      </p:sp>
      <p:sp>
        <p:nvSpPr>
          <p:cNvPr id="3" name="Content Placeholder 2"/>
          <p:cNvSpPr>
            <a:spLocks noGrp="1"/>
          </p:cNvSpPr>
          <p:nvPr>
            <p:ph idx="1"/>
          </p:nvPr>
        </p:nvSpPr>
        <p:spPr/>
        <p:txBody>
          <a:bodyPr>
            <a:normAutofit/>
          </a:bodyPr>
          <a:lstStyle/>
          <a:p>
            <a:pPr marL="0" indent="0" algn="ctr">
              <a:buNone/>
            </a:pPr>
            <a:r>
              <a:rPr lang="en-US" sz="3100" b="1" u="sng" dirty="0">
                <a:latin typeface="Cambria" panose="02040503050406030204" pitchFamily="18" charset="0"/>
              </a:rPr>
              <a:t>Ideas and </a:t>
            </a:r>
            <a:r>
              <a:rPr lang="en-US" sz="3100" b="1" u="sng" dirty="0" smtClean="0">
                <a:latin typeface="Cambria" panose="02040503050406030204" pitchFamily="18" charset="0"/>
              </a:rPr>
              <a:t>Content</a:t>
            </a:r>
          </a:p>
          <a:p>
            <a:endParaRPr lang="en-US" sz="800" dirty="0" smtClean="0">
              <a:latin typeface="Cambria" panose="02040503050406030204" pitchFamily="18" charset="0"/>
            </a:endParaRPr>
          </a:p>
          <a:p>
            <a:r>
              <a:rPr lang="en-US" sz="3100" dirty="0" smtClean="0">
                <a:latin typeface="Cambria" panose="02040503050406030204" pitchFamily="18" charset="0"/>
              </a:rPr>
              <a:t>Insertion </a:t>
            </a:r>
            <a:r>
              <a:rPr lang="en-US" sz="3100" dirty="0">
                <a:latin typeface="Cambria" panose="02040503050406030204" pitchFamily="18" charset="0"/>
              </a:rPr>
              <a:t>of the word “</a:t>
            </a:r>
            <a:r>
              <a:rPr lang="en-US" sz="3100" dirty="0">
                <a:solidFill>
                  <a:srgbClr val="FF0000"/>
                </a:solidFill>
                <a:latin typeface="Cambria" panose="02040503050406030204" pitchFamily="18" charset="0"/>
              </a:rPr>
              <a:t>claims</a:t>
            </a:r>
            <a:r>
              <a:rPr lang="en-US" sz="3100" dirty="0" smtClean="0">
                <a:latin typeface="Cambria" panose="02040503050406030204" pitchFamily="18" charset="0"/>
              </a:rPr>
              <a:t>”.</a:t>
            </a:r>
          </a:p>
          <a:p>
            <a:r>
              <a:rPr lang="en-US" sz="3100" dirty="0" smtClean="0">
                <a:latin typeface="Cambria" panose="02040503050406030204" pitchFamily="18" charset="0"/>
              </a:rPr>
              <a:t>In </a:t>
            </a:r>
            <a:r>
              <a:rPr lang="en-US" sz="3100" dirty="0">
                <a:latin typeface="Cambria" panose="02040503050406030204" pitchFamily="18" charset="0"/>
              </a:rPr>
              <a:t>argumentative writing that </a:t>
            </a:r>
            <a:r>
              <a:rPr lang="en-US" sz="3100" dirty="0">
                <a:solidFill>
                  <a:srgbClr val="FF0000"/>
                </a:solidFill>
                <a:latin typeface="Cambria" panose="02040503050406030204" pitchFamily="18" charset="0"/>
              </a:rPr>
              <a:t>counterclaims</a:t>
            </a:r>
            <a:r>
              <a:rPr lang="en-US" sz="3100" dirty="0">
                <a:latin typeface="Cambria" panose="02040503050406030204" pitchFamily="18" charset="0"/>
              </a:rPr>
              <a:t> will be </a:t>
            </a:r>
            <a:r>
              <a:rPr lang="en-US" sz="3100" dirty="0" smtClean="0">
                <a:latin typeface="Cambria" panose="02040503050406030204" pitchFamily="18" charset="0"/>
              </a:rPr>
              <a:t>acknowledged.</a:t>
            </a:r>
          </a:p>
          <a:p>
            <a:r>
              <a:rPr lang="en-US" sz="3100" dirty="0">
                <a:latin typeface="Cambria" panose="02040503050406030204" pitchFamily="18" charset="0"/>
              </a:rPr>
              <a:t>More verbiage surrounding the use of details beyond </a:t>
            </a:r>
            <a:r>
              <a:rPr lang="en-US" sz="3100" dirty="0" smtClean="0">
                <a:latin typeface="Cambria" panose="02040503050406030204" pitchFamily="18" charset="0"/>
              </a:rPr>
              <a:t>relevance.</a:t>
            </a:r>
          </a:p>
          <a:p>
            <a:r>
              <a:rPr lang="en-US" sz="3100" dirty="0">
                <a:latin typeface="Cambria" panose="02040503050406030204" pitchFamily="18" charset="0"/>
              </a:rPr>
              <a:t>Use of </a:t>
            </a:r>
            <a:r>
              <a:rPr lang="en-US" sz="3100" dirty="0">
                <a:solidFill>
                  <a:srgbClr val="FF0000"/>
                </a:solidFill>
                <a:latin typeface="Cambria" panose="02040503050406030204" pitchFamily="18" charset="0"/>
              </a:rPr>
              <a:t>resources</a:t>
            </a:r>
            <a:r>
              <a:rPr lang="en-US" sz="3100" dirty="0">
                <a:latin typeface="Cambria" panose="02040503050406030204" pitchFamily="18" charset="0"/>
              </a:rPr>
              <a:t> addressed more </a:t>
            </a:r>
            <a:r>
              <a:rPr lang="en-US" sz="3100" dirty="0" smtClean="0">
                <a:latin typeface="Cambria" panose="02040503050406030204" pitchFamily="18" charset="0"/>
              </a:rPr>
              <a:t>extensively.</a:t>
            </a:r>
            <a:endParaRPr lang="en-US" sz="3100" dirty="0">
              <a:latin typeface="Cambria" panose="02040503050406030204" pitchFamily="18" charset="0"/>
            </a:endParaRPr>
          </a:p>
        </p:txBody>
      </p:sp>
    </p:spTree>
    <p:extLst>
      <p:ext uri="{BB962C8B-B14F-4D97-AF65-F5344CB8AC3E}">
        <p14:creationId xmlns:p14="http://schemas.microsoft.com/office/powerpoint/2010/main" val="1996415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panose="02040503050406030204" pitchFamily="18" charset="0"/>
              </a:rPr>
              <a:t>What are Changes in </a:t>
            </a:r>
            <a:br>
              <a:rPr lang="en-US" b="1" dirty="0" smtClean="0">
                <a:latin typeface="Cambria" panose="02040503050406030204" pitchFamily="18" charset="0"/>
              </a:rPr>
            </a:br>
            <a:r>
              <a:rPr lang="en-US" b="1" dirty="0" smtClean="0">
                <a:latin typeface="Cambria" panose="02040503050406030204" pitchFamily="18" charset="0"/>
              </a:rPr>
              <a:t>Scoring </a:t>
            </a:r>
            <a:r>
              <a:rPr lang="en-US" b="1" dirty="0">
                <a:latin typeface="Cambria" panose="02040503050406030204" pitchFamily="18" charset="0"/>
              </a:rPr>
              <a:t>Guide </a:t>
            </a:r>
            <a:r>
              <a:rPr lang="en-US" b="1" dirty="0" smtClean="0">
                <a:latin typeface="Cambria" panose="02040503050406030204" pitchFamily="18" charset="0"/>
              </a:rPr>
              <a:t>Traits?</a:t>
            </a:r>
            <a:endParaRPr lang="en-US" b="1" dirty="0">
              <a:latin typeface="Cambria" panose="02040503050406030204" pitchFamily="18" charset="0"/>
            </a:endParaRPr>
          </a:p>
        </p:txBody>
      </p:sp>
      <p:sp>
        <p:nvSpPr>
          <p:cNvPr id="4" name="Content Placeholder 3"/>
          <p:cNvSpPr>
            <a:spLocks noGrp="1"/>
          </p:cNvSpPr>
          <p:nvPr>
            <p:ph idx="1"/>
          </p:nvPr>
        </p:nvSpPr>
        <p:spPr/>
        <p:txBody>
          <a:bodyPr>
            <a:normAutofit fontScale="92500" lnSpcReduction="20000"/>
          </a:bodyPr>
          <a:lstStyle/>
          <a:p>
            <a:pPr marL="0" indent="0" algn="ctr">
              <a:spcBef>
                <a:spcPts val="580"/>
              </a:spcBef>
              <a:buNone/>
              <a:defRPr/>
            </a:pPr>
            <a:r>
              <a:rPr lang="en-US" sz="3200" b="1" u="sng" dirty="0" smtClean="0">
                <a:latin typeface="Cambria" panose="02040503050406030204" pitchFamily="18" charset="0"/>
              </a:rPr>
              <a:t>Organization</a:t>
            </a:r>
          </a:p>
          <a:p>
            <a:pPr marL="0" indent="0">
              <a:spcBef>
                <a:spcPts val="580"/>
              </a:spcBef>
              <a:buNone/>
              <a:defRPr/>
            </a:pPr>
            <a:endParaRPr lang="en-US" sz="1500" dirty="0">
              <a:latin typeface="Cambria" panose="02040503050406030204" pitchFamily="18" charset="0"/>
            </a:endParaRPr>
          </a:p>
          <a:p>
            <a:r>
              <a:rPr lang="en-US" altLang="en-US" dirty="0">
                <a:latin typeface="Cambria" panose="02040503050406030204" pitchFamily="18" charset="0"/>
              </a:rPr>
              <a:t>Specific references to “</a:t>
            </a:r>
            <a:r>
              <a:rPr lang="en-US" altLang="en-US" dirty="0">
                <a:solidFill>
                  <a:srgbClr val="FF0000"/>
                </a:solidFill>
                <a:latin typeface="Cambria" panose="02040503050406030204" pitchFamily="18" charset="0"/>
              </a:rPr>
              <a:t>claims or </a:t>
            </a:r>
            <a:r>
              <a:rPr lang="en-US" altLang="en-US" dirty="0" smtClean="0">
                <a:solidFill>
                  <a:srgbClr val="FF0000"/>
                </a:solidFill>
                <a:latin typeface="Cambria" panose="02040503050406030204" pitchFamily="18" charset="0"/>
              </a:rPr>
              <a:t>arguments</a:t>
            </a:r>
            <a:r>
              <a:rPr lang="en-US" altLang="en-US" dirty="0" smtClean="0">
                <a:latin typeface="Cambria" panose="02040503050406030204" pitchFamily="18" charset="0"/>
              </a:rPr>
              <a:t>”.</a:t>
            </a:r>
            <a:endParaRPr lang="en-US" altLang="en-US" dirty="0">
              <a:latin typeface="Cambria" panose="02040503050406030204" pitchFamily="18" charset="0"/>
            </a:endParaRPr>
          </a:p>
          <a:p>
            <a:r>
              <a:rPr lang="en-US" altLang="en-US" dirty="0">
                <a:latin typeface="Cambria" panose="02040503050406030204" pitchFamily="18" charset="0"/>
              </a:rPr>
              <a:t>Conclusion “supports the argument, </a:t>
            </a:r>
            <a:r>
              <a:rPr lang="en-US" altLang="en-US" dirty="0">
                <a:solidFill>
                  <a:srgbClr val="FF0000"/>
                </a:solidFill>
                <a:latin typeface="Cambria" panose="02040503050406030204" pitchFamily="18" charset="0"/>
              </a:rPr>
              <a:t>claims</a:t>
            </a:r>
            <a:r>
              <a:rPr lang="en-US" altLang="en-US" dirty="0">
                <a:latin typeface="Cambria" panose="02040503050406030204" pitchFamily="18" charset="0"/>
              </a:rPr>
              <a:t>, information or explanation </a:t>
            </a:r>
            <a:r>
              <a:rPr lang="en-US" altLang="en-US" dirty="0" smtClean="0">
                <a:latin typeface="Cambria" panose="02040503050406030204" pitchFamily="18" charset="0"/>
              </a:rPr>
              <a:t>presented; </a:t>
            </a:r>
            <a:r>
              <a:rPr lang="en-US" altLang="en-US" dirty="0" smtClean="0">
                <a:solidFill>
                  <a:srgbClr val="FF0000"/>
                </a:solidFill>
                <a:latin typeface="Cambria" panose="02040503050406030204" pitchFamily="18" charset="0"/>
              </a:rPr>
              <a:t>follows </a:t>
            </a:r>
            <a:r>
              <a:rPr lang="en-US" altLang="en-US" dirty="0">
                <a:solidFill>
                  <a:srgbClr val="FF0000"/>
                </a:solidFill>
                <a:latin typeface="Cambria" panose="02040503050406030204" pitchFamily="18" charset="0"/>
              </a:rPr>
              <a:t>a logical </a:t>
            </a:r>
            <a:r>
              <a:rPr lang="en-US" altLang="en-US" dirty="0" smtClean="0">
                <a:solidFill>
                  <a:srgbClr val="FF0000"/>
                </a:solidFill>
                <a:latin typeface="Cambria" panose="02040503050406030204" pitchFamily="18" charset="0"/>
              </a:rPr>
              <a:t>progression</a:t>
            </a:r>
            <a:r>
              <a:rPr lang="en-US" altLang="en-US" dirty="0" smtClean="0">
                <a:latin typeface="Cambria" panose="02040503050406030204" pitchFamily="18" charset="0"/>
              </a:rPr>
              <a:t>.</a:t>
            </a:r>
            <a:endParaRPr lang="en-US" altLang="en-US" dirty="0">
              <a:latin typeface="Cambria" panose="02040503050406030204" pitchFamily="18" charset="0"/>
            </a:endParaRPr>
          </a:p>
          <a:p>
            <a:r>
              <a:rPr lang="en-US" altLang="en-US" dirty="0">
                <a:latin typeface="Cambria" panose="02040503050406030204" pitchFamily="18" charset="0"/>
              </a:rPr>
              <a:t>Details </a:t>
            </a:r>
            <a:r>
              <a:rPr lang="en-US" altLang="en-US" dirty="0" smtClean="0">
                <a:latin typeface="Cambria" panose="02040503050406030204" pitchFamily="18" charset="0"/>
              </a:rPr>
              <a:t>“support </a:t>
            </a:r>
            <a:r>
              <a:rPr lang="en-US" altLang="en-US" dirty="0">
                <a:latin typeface="Cambria" panose="02040503050406030204" pitchFamily="18" charset="0"/>
              </a:rPr>
              <a:t>the </a:t>
            </a:r>
            <a:r>
              <a:rPr lang="en-US" altLang="en-US" dirty="0">
                <a:solidFill>
                  <a:srgbClr val="FF0000"/>
                </a:solidFill>
                <a:latin typeface="Cambria" panose="02040503050406030204" pitchFamily="18" charset="0"/>
              </a:rPr>
              <a:t>arguments, information, or explanations </a:t>
            </a:r>
            <a:r>
              <a:rPr lang="en-US" altLang="en-US" dirty="0">
                <a:latin typeface="Cambria" panose="02040503050406030204" pitchFamily="18" charset="0"/>
              </a:rPr>
              <a:t>used.”</a:t>
            </a:r>
          </a:p>
          <a:p>
            <a:r>
              <a:rPr lang="en-US" altLang="en-US" dirty="0">
                <a:latin typeface="Cambria" panose="02040503050406030204" pitchFamily="18" charset="0"/>
              </a:rPr>
              <a:t>“Connections to </a:t>
            </a:r>
            <a:r>
              <a:rPr lang="en-US" altLang="en-US" dirty="0">
                <a:solidFill>
                  <a:srgbClr val="FF0000"/>
                </a:solidFill>
                <a:latin typeface="Cambria" panose="02040503050406030204" pitchFamily="18" charset="0"/>
              </a:rPr>
              <a:t>source materials</a:t>
            </a:r>
            <a:r>
              <a:rPr lang="en-US" altLang="en-US" dirty="0">
                <a:latin typeface="Cambria" panose="02040503050406030204" pitchFamily="18" charset="0"/>
              </a:rPr>
              <a:t>, where used, are </a:t>
            </a:r>
            <a:r>
              <a:rPr lang="en-US" altLang="en-US" dirty="0">
                <a:solidFill>
                  <a:srgbClr val="FF0000"/>
                </a:solidFill>
                <a:latin typeface="Cambria" panose="02040503050406030204" pitchFamily="18" charset="0"/>
              </a:rPr>
              <a:t>integrated into the writing</a:t>
            </a:r>
            <a:r>
              <a:rPr lang="en-US" altLang="en-US" dirty="0">
                <a:latin typeface="Cambria" panose="02040503050406030204" pitchFamily="18" charset="0"/>
              </a:rPr>
              <a:t>.”</a:t>
            </a:r>
          </a:p>
          <a:p>
            <a:pPr marL="0" indent="0" algn="ctr">
              <a:buNone/>
            </a:pPr>
            <a:endParaRPr lang="en-US" dirty="0"/>
          </a:p>
        </p:txBody>
      </p:sp>
    </p:spTree>
    <p:extLst>
      <p:ext uri="{BB962C8B-B14F-4D97-AF65-F5344CB8AC3E}">
        <p14:creationId xmlns:p14="http://schemas.microsoft.com/office/powerpoint/2010/main" val="2425072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400" b="1" u="sng" dirty="0" smtClean="0">
                <a:latin typeface="Cambria" panose="02040503050406030204" pitchFamily="18" charset="0"/>
                <a:ea typeface="Cambria Math" panose="02040503050406030204" pitchFamily="18" charset="0"/>
              </a:rPr>
              <a:t>Agenda</a:t>
            </a:r>
            <a:endParaRPr lang="en-US" sz="4400" b="1" u="sng" dirty="0">
              <a:latin typeface="Cambria"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1371600" y="1295400"/>
            <a:ext cx="7543800" cy="5105400"/>
          </a:xfrm>
        </p:spPr>
        <p:txBody>
          <a:bodyPr>
            <a:normAutofit/>
          </a:bodyPr>
          <a:lstStyle/>
          <a:p>
            <a:r>
              <a:rPr lang="en-US" sz="2400" b="1" dirty="0" smtClean="0">
                <a:latin typeface="Cambria Math" panose="02040503050406030204" pitchFamily="18" charset="0"/>
                <a:ea typeface="Cambria Math" panose="02040503050406030204" pitchFamily="18" charset="0"/>
              </a:rPr>
              <a:t>Definitions and Implementation Historical Timeline</a:t>
            </a:r>
            <a:endParaRPr lang="en-US" sz="800" b="1" dirty="0" smtClean="0">
              <a:latin typeface="Cambria Math" panose="02040503050406030204" pitchFamily="18" charset="0"/>
              <a:ea typeface="Cambria Math" panose="02040503050406030204" pitchFamily="18" charset="0"/>
            </a:endParaRPr>
          </a:p>
          <a:p>
            <a:endParaRPr lang="en-US" sz="600" b="1" dirty="0" smtClean="0">
              <a:latin typeface="Cambria Math" panose="02040503050406030204" pitchFamily="18" charset="0"/>
              <a:ea typeface="Cambria Math" panose="02040503050406030204" pitchFamily="18" charset="0"/>
            </a:endParaRPr>
          </a:p>
          <a:p>
            <a:r>
              <a:rPr lang="en-US" sz="2400" b="1" dirty="0" smtClean="0">
                <a:latin typeface="Cambria Math" panose="02040503050406030204" pitchFamily="18" charset="0"/>
                <a:ea typeface="Cambria Math" panose="02040503050406030204" pitchFamily="18" charset="0"/>
              </a:rPr>
              <a:t>Background: History of Official Scoring Guide </a:t>
            </a:r>
          </a:p>
          <a:p>
            <a:pPr lvl="1"/>
            <a:r>
              <a:rPr lang="en-US" sz="2000" dirty="0" smtClean="0">
                <a:latin typeface="Cambria Math" panose="02040503050406030204" pitchFamily="18" charset="0"/>
                <a:ea typeface="Cambria Math" panose="02040503050406030204" pitchFamily="18" charset="0"/>
              </a:rPr>
              <a:t>Why was there a revision?</a:t>
            </a:r>
          </a:p>
          <a:p>
            <a:pPr lvl="1"/>
            <a:r>
              <a:rPr lang="en-US" sz="2000" dirty="0" smtClean="0">
                <a:latin typeface="Cambria Math" panose="02040503050406030204" pitchFamily="18" charset="0"/>
                <a:ea typeface="Cambria Math" panose="02040503050406030204" pitchFamily="18" charset="0"/>
              </a:rPr>
              <a:t>What was the revision process?</a:t>
            </a:r>
          </a:p>
          <a:p>
            <a:pPr lvl="1"/>
            <a:r>
              <a:rPr lang="en-US" sz="2000" dirty="0" smtClean="0">
                <a:latin typeface="Cambria Math" panose="02040503050406030204" pitchFamily="18" charset="0"/>
                <a:ea typeface="Cambria Math" panose="02040503050406030204" pitchFamily="18" charset="0"/>
              </a:rPr>
              <a:t>How was the Scoring Guide “tested”?</a:t>
            </a:r>
            <a:endParaRPr lang="en-US" sz="800" b="1" dirty="0" smtClean="0">
              <a:latin typeface="Cambria Math" panose="02040503050406030204" pitchFamily="18" charset="0"/>
              <a:ea typeface="Cambria Math" panose="02040503050406030204" pitchFamily="18" charset="0"/>
            </a:endParaRPr>
          </a:p>
          <a:p>
            <a:endParaRPr lang="en-US" sz="600" b="1" dirty="0" smtClean="0">
              <a:latin typeface="Cambria Math" panose="02040503050406030204" pitchFamily="18" charset="0"/>
              <a:ea typeface="Cambria Math" panose="02040503050406030204" pitchFamily="18" charset="0"/>
            </a:endParaRPr>
          </a:p>
          <a:p>
            <a:r>
              <a:rPr lang="en-US" sz="2400" b="1" dirty="0" smtClean="0">
                <a:latin typeface="Cambria Math" panose="02040503050406030204" pitchFamily="18" charset="0"/>
                <a:ea typeface="Cambria Math" panose="02040503050406030204" pitchFamily="18" charset="0"/>
              </a:rPr>
              <a:t>Official and Legacy Scoring Guides</a:t>
            </a:r>
          </a:p>
          <a:p>
            <a:pPr lvl="1"/>
            <a:r>
              <a:rPr lang="en-US" sz="2000" dirty="0" smtClean="0">
                <a:latin typeface="Cambria Math" panose="02040503050406030204" pitchFamily="18" charset="0"/>
                <a:ea typeface="Cambria Math" panose="02040503050406030204" pitchFamily="18" charset="0"/>
              </a:rPr>
              <a:t>What has remained the same?</a:t>
            </a:r>
          </a:p>
          <a:p>
            <a:pPr lvl="1"/>
            <a:r>
              <a:rPr lang="en-US" sz="2000" dirty="0" smtClean="0">
                <a:latin typeface="Cambria Math" panose="02040503050406030204" pitchFamily="18" charset="0"/>
                <a:ea typeface="Cambria Math" panose="02040503050406030204" pitchFamily="18" charset="0"/>
              </a:rPr>
              <a:t>What has changed?</a:t>
            </a:r>
            <a:endParaRPr lang="en-US" sz="800" b="1" dirty="0" smtClean="0">
              <a:latin typeface="Cambria Math" panose="02040503050406030204" pitchFamily="18" charset="0"/>
              <a:ea typeface="Cambria Math" panose="02040503050406030204" pitchFamily="18" charset="0"/>
            </a:endParaRPr>
          </a:p>
          <a:p>
            <a:endParaRPr lang="en-US" sz="600" b="1" dirty="0" smtClean="0">
              <a:latin typeface="Cambria Math" panose="02040503050406030204" pitchFamily="18" charset="0"/>
              <a:ea typeface="Cambria Math" panose="02040503050406030204" pitchFamily="18" charset="0"/>
            </a:endParaRPr>
          </a:p>
          <a:p>
            <a:r>
              <a:rPr lang="en-US" sz="2400" b="1" dirty="0" smtClean="0">
                <a:latin typeface="Cambria Math" panose="02040503050406030204" pitchFamily="18" charset="0"/>
                <a:ea typeface="Cambria Math" panose="02040503050406030204" pitchFamily="18" charset="0"/>
              </a:rPr>
              <a:t>Resources on Implementing Official Scoring Guide</a:t>
            </a:r>
          </a:p>
          <a:p>
            <a:endParaRPr lang="en-US" sz="800" b="1" dirty="0" smtClean="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842631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panose="02040503050406030204" pitchFamily="18" charset="0"/>
              </a:rPr>
              <a:t>What are Changes in </a:t>
            </a:r>
            <a:br>
              <a:rPr lang="en-US" b="1" dirty="0" smtClean="0">
                <a:latin typeface="Cambria" panose="02040503050406030204" pitchFamily="18" charset="0"/>
              </a:rPr>
            </a:br>
            <a:r>
              <a:rPr lang="en-US" b="1" dirty="0" smtClean="0">
                <a:latin typeface="Cambria" panose="02040503050406030204" pitchFamily="18" charset="0"/>
              </a:rPr>
              <a:t>Scoring </a:t>
            </a:r>
            <a:r>
              <a:rPr lang="en-US" b="1" dirty="0">
                <a:latin typeface="Cambria" panose="02040503050406030204" pitchFamily="18" charset="0"/>
              </a:rPr>
              <a:t>Guide </a:t>
            </a:r>
            <a:r>
              <a:rPr lang="en-US" b="1" dirty="0" smtClean="0">
                <a:latin typeface="Cambria" panose="02040503050406030204" pitchFamily="18" charset="0"/>
              </a:rPr>
              <a:t>Traits?</a:t>
            </a:r>
            <a:endParaRPr lang="en-US" b="1" dirty="0">
              <a:latin typeface="Cambria" panose="02040503050406030204" pitchFamily="18" charset="0"/>
            </a:endParaRPr>
          </a:p>
        </p:txBody>
      </p:sp>
      <p:sp>
        <p:nvSpPr>
          <p:cNvPr id="3" name="Content Placeholder 2"/>
          <p:cNvSpPr>
            <a:spLocks noGrp="1"/>
          </p:cNvSpPr>
          <p:nvPr>
            <p:ph idx="1"/>
          </p:nvPr>
        </p:nvSpPr>
        <p:spPr/>
        <p:txBody>
          <a:bodyPr>
            <a:noAutofit/>
          </a:bodyPr>
          <a:lstStyle/>
          <a:p>
            <a:pPr marL="0" indent="0" algn="ctr">
              <a:spcBef>
                <a:spcPts val="580"/>
              </a:spcBef>
              <a:buNone/>
              <a:defRPr/>
            </a:pPr>
            <a:r>
              <a:rPr lang="en-US" sz="3000" b="1" u="sng" dirty="0" smtClean="0">
                <a:latin typeface="Cambria" panose="02040503050406030204" pitchFamily="18" charset="0"/>
              </a:rPr>
              <a:t>Voice</a:t>
            </a:r>
          </a:p>
          <a:p>
            <a:pPr marL="0" indent="0">
              <a:spcBef>
                <a:spcPts val="580"/>
              </a:spcBef>
              <a:buNone/>
              <a:defRPr/>
            </a:pPr>
            <a:endParaRPr lang="en-US" sz="1400" dirty="0">
              <a:latin typeface="Cambria" panose="02040503050406030204" pitchFamily="18" charset="0"/>
            </a:endParaRPr>
          </a:p>
          <a:p>
            <a:r>
              <a:rPr lang="en-US" altLang="en-US" sz="3000" dirty="0">
                <a:latin typeface="Cambria" panose="02040503050406030204" pitchFamily="18" charset="0"/>
              </a:rPr>
              <a:t>In the bold: </a:t>
            </a:r>
            <a:r>
              <a:rPr lang="en-US" altLang="en-US" sz="3000" dirty="0">
                <a:solidFill>
                  <a:srgbClr val="FF0000"/>
                </a:solidFill>
                <a:latin typeface="Cambria" panose="02040503050406030204" pitchFamily="18" charset="0"/>
              </a:rPr>
              <a:t>“…an objective tone and level of formality consistent with norms in the discipline</a:t>
            </a:r>
            <a:r>
              <a:rPr lang="en-US" altLang="en-US" sz="3000" dirty="0" smtClean="0">
                <a:solidFill>
                  <a:srgbClr val="FF0000"/>
                </a:solidFill>
                <a:latin typeface="Cambria" panose="02040503050406030204" pitchFamily="18" charset="0"/>
              </a:rPr>
              <a:t>.”</a:t>
            </a:r>
          </a:p>
          <a:p>
            <a:r>
              <a:rPr lang="en-US" altLang="en-US" sz="3000" dirty="0" smtClean="0">
                <a:latin typeface="Cambria" panose="02040503050406030204" pitchFamily="18" charset="0"/>
              </a:rPr>
              <a:t>Same </a:t>
            </a:r>
            <a:r>
              <a:rPr lang="en-US" altLang="en-US" sz="3000" dirty="0">
                <a:latin typeface="Cambria" panose="02040503050406030204" pitchFamily="18" charset="0"/>
              </a:rPr>
              <a:t>reference to objective tone and level of formality is repeated in </a:t>
            </a:r>
            <a:r>
              <a:rPr lang="en-US" altLang="en-US" sz="3000" dirty="0" smtClean="0">
                <a:latin typeface="Cambria" panose="02040503050406030204" pitchFamily="18" charset="0"/>
              </a:rPr>
              <a:t>bullets.</a:t>
            </a:r>
            <a:endParaRPr lang="en-US" altLang="en-US" sz="3000" dirty="0">
              <a:latin typeface="Cambria" panose="02040503050406030204" pitchFamily="18" charset="0"/>
            </a:endParaRPr>
          </a:p>
        </p:txBody>
      </p:sp>
    </p:spTree>
    <p:extLst>
      <p:ext uri="{BB962C8B-B14F-4D97-AF65-F5344CB8AC3E}">
        <p14:creationId xmlns:p14="http://schemas.microsoft.com/office/powerpoint/2010/main" val="2425179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panose="02040503050406030204" pitchFamily="18" charset="0"/>
              </a:rPr>
              <a:t>What are Changes in </a:t>
            </a:r>
            <a:br>
              <a:rPr lang="en-US" b="1" dirty="0" smtClean="0">
                <a:latin typeface="Cambria" panose="02040503050406030204" pitchFamily="18" charset="0"/>
              </a:rPr>
            </a:br>
            <a:r>
              <a:rPr lang="en-US" b="1" dirty="0" smtClean="0">
                <a:latin typeface="Cambria" panose="02040503050406030204" pitchFamily="18" charset="0"/>
              </a:rPr>
              <a:t>Scoring </a:t>
            </a:r>
            <a:r>
              <a:rPr lang="en-US" b="1" dirty="0">
                <a:latin typeface="Cambria" panose="02040503050406030204" pitchFamily="18" charset="0"/>
              </a:rPr>
              <a:t>Guide </a:t>
            </a:r>
            <a:r>
              <a:rPr lang="en-US" b="1" dirty="0" smtClean="0">
                <a:latin typeface="Cambria" panose="02040503050406030204" pitchFamily="18" charset="0"/>
              </a:rPr>
              <a:t>Traits?</a:t>
            </a:r>
            <a:endParaRPr lang="en-US" b="1" dirty="0">
              <a:latin typeface="Cambria" panose="02040503050406030204" pitchFamily="18" charset="0"/>
            </a:endParaRPr>
          </a:p>
        </p:txBody>
      </p:sp>
      <p:sp>
        <p:nvSpPr>
          <p:cNvPr id="4" name="Content Placeholder 3"/>
          <p:cNvSpPr>
            <a:spLocks noGrp="1"/>
          </p:cNvSpPr>
          <p:nvPr>
            <p:ph idx="1"/>
          </p:nvPr>
        </p:nvSpPr>
        <p:spPr/>
        <p:txBody>
          <a:bodyPr>
            <a:normAutofit fontScale="77500" lnSpcReduction="20000"/>
          </a:bodyPr>
          <a:lstStyle/>
          <a:p>
            <a:pPr marL="0" indent="0" algn="ctr">
              <a:spcBef>
                <a:spcPts val="580"/>
              </a:spcBef>
              <a:buNone/>
              <a:defRPr/>
            </a:pPr>
            <a:r>
              <a:rPr lang="en-US" sz="3500" b="1" u="sng" dirty="0">
                <a:latin typeface="Cambria" panose="02040503050406030204" pitchFamily="18" charset="0"/>
              </a:rPr>
              <a:t>Word </a:t>
            </a:r>
            <a:r>
              <a:rPr lang="en-US" sz="3500" b="1" u="sng" dirty="0" smtClean="0">
                <a:latin typeface="Cambria" panose="02040503050406030204" pitchFamily="18" charset="0"/>
              </a:rPr>
              <a:t>Choice</a:t>
            </a:r>
          </a:p>
          <a:p>
            <a:pPr marL="0" indent="0" algn="ctr">
              <a:spcBef>
                <a:spcPts val="580"/>
              </a:spcBef>
              <a:buNone/>
              <a:defRPr/>
            </a:pPr>
            <a:endParaRPr lang="en-US" sz="1800" b="1" u="sng" dirty="0">
              <a:latin typeface="Cambria" panose="02040503050406030204" pitchFamily="18" charset="0"/>
            </a:endParaRPr>
          </a:p>
          <a:p>
            <a:r>
              <a:rPr lang="en-US" altLang="en-US" sz="3600" dirty="0">
                <a:latin typeface="Cambria" panose="02040503050406030204" pitchFamily="18" charset="0"/>
              </a:rPr>
              <a:t>Domain-specific vocabulary is referenced at each score point.</a:t>
            </a:r>
          </a:p>
          <a:p>
            <a:r>
              <a:rPr lang="en-US" altLang="en-US" sz="3600" dirty="0">
                <a:latin typeface="Cambria" panose="02040503050406030204" pitchFamily="18" charset="0"/>
              </a:rPr>
              <a:t>Academic language is used accurately to convey information or make claims/counterclaims, arguments or explanations. </a:t>
            </a:r>
          </a:p>
          <a:p>
            <a:r>
              <a:rPr lang="en-US" altLang="en-US" sz="3600" dirty="0">
                <a:latin typeface="Cambria" panose="02040503050406030204" pitchFamily="18" charset="0"/>
              </a:rPr>
              <a:t>At the 5 and 6 levels, </a:t>
            </a:r>
            <a:r>
              <a:rPr lang="en-US" altLang="en-US" sz="3600" dirty="0" smtClean="0">
                <a:latin typeface="Cambria" panose="02040503050406030204" pitchFamily="18" charset="0"/>
              </a:rPr>
              <a:t>language </a:t>
            </a:r>
            <a:r>
              <a:rPr lang="en-US" altLang="en-US" sz="3600" dirty="0">
                <a:latin typeface="Cambria" panose="02040503050406030204" pitchFamily="18" charset="0"/>
              </a:rPr>
              <a:t>“is used accurately to </a:t>
            </a:r>
            <a:r>
              <a:rPr lang="en-US" altLang="en-US" sz="3600" dirty="0">
                <a:solidFill>
                  <a:srgbClr val="FF0000"/>
                </a:solidFill>
                <a:latin typeface="Cambria" panose="02040503050406030204" pitchFamily="18" charset="0"/>
              </a:rPr>
              <a:t>convey information and clarify relationships among information, claims/counterclaims, reasons and evidence</a:t>
            </a:r>
            <a:r>
              <a:rPr lang="en-US" altLang="en-US" sz="3600" dirty="0" smtClean="0">
                <a:solidFill>
                  <a:srgbClr val="FF0000"/>
                </a:solidFill>
                <a:latin typeface="Cambria" panose="02040503050406030204" pitchFamily="18" charset="0"/>
              </a:rPr>
              <a:t>.”</a:t>
            </a:r>
            <a:endParaRPr lang="en-US" altLang="en-US" sz="3600" dirty="0">
              <a:latin typeface="Cambria" panose="02040503050406030204" pitchFamily="18" charset="0"/>
            </a:endParaRPr>
          </a:p>
        </p:txBody>
      </p:sp>
    </p:spTree>
    <p:extLst>
      <p:ext uri="{BB962C8B-B14F-4D97-AF65-F5344CB8AC3E}">
        <p14:creationId xmlns:p14="http://schemas.microsoft.com/office/powerpoint/2010/main" val="2503790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panose="02040503050406030204" pitchFamily="18" charset="0"/>
              </a:rPr>
              <a:t>What are Changes in </a:t>
            </a:r>
            <a:br>
              <a:rPr lang="en-US" b="1" dirty="0" smtClean="0">
                <a:latin typeface="Cambria" panose="02040503050406030204" pitchFamily="18" charset="0"/>
              </a:rPr>
            </a:br>
            <a:r>
              <a:rPr lang="en-US" b="1" dirty="0" smtClean="0">
                <a:latin typeface="Cambria" panose="02040503050406030204" pitchFamily="18" charset="0"/>
              </a:rPr>
              <a:t>Scoring </a:t>
            </a:r>
            <a:r>
              <a:rPr lang="en-US" b="1" dirty="0">
                <a:latin typeface="Cambria" panose="02040503050406030204" pitchFamily="18" charset="0"/>
              </a:rPr>
              <a:t>Guide </a:t>
            </a:r>
            <a:r>
              <a:rPr lang="en-US" b="1" dirty="0" smtClean="0">
                <a:latin typeface="Cambria" panose="02040503050406030204" pitchFamily="18" charset="0"/>
              </a:rPr>
              <a:t>Traits?</a:t>
            </a:r>
            <a:endParaRPr lang="en-US" b="1" dirty="0">
              <a:latin typeface="Cambria" panose="02040503050406030204" pitchFamily="18" charset="0"/>
            </a:endParaRPr>
          </a:p>
        </p:txBody>
      </p:sp>
      <p:sp>
        <p:nvSpPr>
          <p:cNvPr id="3" name="Content Placeholder 2"/>
          <p:cNvSpPr>
            <a:spLocks noGrp="1"/>
          </p:cNvSpPr>
          <p:nvPr>
            <p:ph idx="1"/>
          </p:nvPr>
        </p:nvSpPr>
        <p:spPr/>
        <p:txBody>
          <a:bodyPr>
            <a:normAutofit/>
          </a:bodyPr>
          <a:lstStyle/>
          <a:p>
            <a:pPr marL="0" indent="0" algn="ctr">
              <a:spcBef>
                <a:spcPts val="580"/>
              </a:spcBef>
              <a:buNone/>
              <a:defRPr/>
            </a:pPr>
            <a:r>
              <a:rPr lang="en-US" sz="3000" b="1" u="sng" dirty="0">
                <a:latin typeface="Cambria" panose="02040503050406030204" pitchFamily="18" charset="0"/>
              </a:rPr>
              <a:t>Sentence </a:t>
            </a:r>
            <a:r>
              <a:rPr lang="en-US" sz="3000" b="1" u="sng" dirty="0" smtClean="0">
                <a:latin typeface="Cambria" panose="02040503050406030204" pitchFamily="18" charset="0"/>
              </a:rPr>
              <a:t>Fluency</a:t>
            </a:r>
          </a:p>
          <a:p>
            <a:pPr marL="0" indent="0" algn="ctr">
              <a:spcBef>
                <a:spcPts val="580"/>
              </a:spcBef>
              <a:buNone/>
              <a:defRPr/>
            </a:pPr>
            <a:endParaRPr lang="en-US" sz="1400" b="1" u="sng" dirty="0">
              <a:latin typeface="Cambria" panose="02040503050406030204" pitchFamily="18" charset="0"/>
            </a:endParaRPr>
          </a:p>
          <a:p>
            <a:r>
              <a:rPr lang="en-US" altLang="en-US" sz="3000" dirty="0">
                <a:latin typeface="Cambria" panose="02040503050406030204" pitchFamily="18" charset="0"/>
              </a:rPr>
              <a:t>At the high school level, Sentence Fluency is not explicitly addressed in the Common Core.</a:t>
            </a:r>
          </a:p>
          <a:p>
            <a:r>
              <a:rPr lang="en-US" altLang="en-US" sz="3000" dirty="0">
                <a:latin typeface="Cambria" panose="02040503050406030204" pitchFamily="18" charset="0"/>
              </a:rPr>
              <a:t>In the Smarter Balanced rubric, reference is made to </a:t>
            </a:r>
            <a:r>
              <a:rPr lang="en-US" altLang="en-US" sz="3000" dirty="0">
                <a:solidFill>
                  <a:srgbClr val="FF0000"/>
                </a:solidFill>
                <a:latin typeface="Cambria" panose="02040503050406030204" pitchFamily="18" charset="0"/>
              </a:rPr>
              <a:t>“syntactic control is strong.” </a:t>
            </a:r>
            <a:r>
              <a:rPr lang="en-US" altLang="en-US" sz="3000" b="1" dirty="0">
                <a:latin typeface="Cambria" panose="02040503050406030204" pitchFamily="18" charset="0"/>
              </a:rPr>
              <a:t>This phrase is used </a:t>
            </a:r>
            <a:r>
              <a:rPr lang="en-US" altLang="en-US" sz="3000" b="1" dirty="0" smtClean="0">
                <a:latin typeface="Cambria" panose="02040503050406030204" pitchFamily="18" charset="0"/>
              </a:rPr>
              <a:t>at </a:t>
            </a:r>
            <a:r>
              <a:rPr lang="en-US" altLang="en-US" sz="3000" b="1" dirty="0">
                <a:latin typeface="Cambria" panose="02040503050406030204" pitchFamily="18" charset="0"/>
              </a:rPr>
              <a:t>the “6” level</a:t>
            </a:r>
            <a:r>
              <a:rPr lang="en-US" altLang="en-US" sz="3000" b="1" dirty="0" smtClean="0">
                <a:latin typeface="Cambria" panose="02040503050406030204" pitchFamily="18" charset="0"/>
              </a:rPr>
              <a:t>.</a:t>
            </a:r>
            <a:endParaRPr lang="en-US" altLang="en-US" sz="3000" b="1" dirty="0">
              <a:latin typeface="Cambria" panose="02040503050406030204" pitchFamily="18" charset="0"/>
            </a:endParaRPr>
          </a:p>
        </p:txBody>
      </p:sp>
    </p:spTree>
    <p:extLst>
      <p:ext uri="{BB962C8B-B14F-4D97-AF65-F5344CB8AC3E}">
        <p14:creationId xmlns:p14="http://schemas.microsoft.com/office/powerpoint/2010/main" val="2664377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panose="02040503050406030204" pitchFamily="18" charset="0"/>
              </a:rPr>
              <a:t>What are Changes in </a:t>
            </a:r>
            <a:br>
              <a:rPr lang="en-US" b="1" dirty="0" smtClean="0">
                <a:latin typeface="Cambria" panose="02040503050406030204" pitchFamily="18" charset="0"/>
              </a:rPr>
            </a:br>
            <a:r>
              <a:rPr lang="en-US" b="1" dirty="0" smtClean="0">
                <a:latin typeface="Cambria" panose="02040503050406030204" pitchFamily="18" charset="0"/>
              </a:rPr>
              <a:t>Scoring </a:t>
            </a:r>
            <a:r>
              <a:rPr lang="en-US" b="1" dirty="0">
                <a:latin typeface="Cambria" panose="02040503050406030204" pitchFamily="18" charset="0"/>
              </a:rPr>
              <a:t>Guide </a:t>
            </a:r>
            <a:r>
              <a:rPr lang="en-US" b="1" dirty="0" smtClean="0">
                <a:latin typeface="Cambria" panose="02040503050406030204" pitchFamily="18" charset="0"/>
              </a:rPr>
              <a:t>Traits?</a:t>
            </a:r>
            <a:endParaRPr lang="en-US" b="1" dirty="0">
              <a:latin typeface="Cambria" panose="02040503050406030204" pitchFamily="18" charset="0"/>
            </a:endParaRPr>
          </a:p>
        </p:txBody>
      </p:sp>
      <p:sp>
        <p:nvSpPr>
          <p:cNvPr id="4" name="Content Placeholder 3"/>
          <p:cNvSpPr>
            <a:spLocks noGrp="1"/>
          </p:cNvSpPr>
          <p:nvPr>
            <p:ph idx="1"/>
          </p:nvPr>
        </p:nvSpPr>
        <p:spPr/>
        <p:txBody>
          <a:bodyPr>
            <a:normAutofit/>
          </a:bodyPr>
          <a:lstStyle/>
          <a:p>
            <a:pPr marL="0" indent="0" algn="ctr">
              <a:spcBef>
                <a:spcPts val="580"/>
              </a:spcBef>
              <a:buNone/>
              <a:defRPr/>
            </a:pPr>
            <a:r>
              <a:rPr lang="en-US" sz="3000" b="1" u="sng" dirty="0" smtClean="0">
                <a:latin typeface="Cambria" panose="02040503050406030204" pitchFamily="18" charset="0"/>
              </a:rPr>
              <a:t>Conventions</a:t>
            </a:r>
          </a:p>
          <a:p>
            <a:pPr marL="0" indent="0" algn="ctr">
              <a:spcBef>
                <a:spcPts val="580"/>
              </a:spcBef>
              <a:buNone/>
              <a:defRPr/>
            </a:pPr>
            <a:endParaRPr lang="en-US" sz="1400" b="1" u="sng" dirty="0">
              <a:latin typeface="Cambria" panose="02040503050406030204" pitchFamily="18" charset="0"/>
            </a:endParaRPr>
          </a:p>
          <a:p>
            <a:r>
              <a:rPr lang="en-US" altLang="en-US" sz="3000" dirty="0">
                <a:latin typeface="Cambria" panose="02040503050406030204" pitchFamily="18" charset="0"/>
              </a:rPr>
              <a:t>No changes were made</a:t>
            </a:r>
          </a:p>
          <a:p>
            <a:endParaRPr lang="en-US" altLang="en-US" sz="1400" dirty="0" smtClean="0">
              <a:latin typeface="Cambria" panose="02040503050406030204" pitchFamily="18" charset="0"/>
            </a:endParaRPr>
          </a:p>
          <a:p>
            <a:r>
              <a:rPr lang="en-US" altLang="en-US" sz="3000" dirty="0" smtClean="0">
                <a:latin typeface="Cambria" panose="02040503050406030204" pitchFamily="18" charset="0"/>
              </a:rPr>
              <a:t>Grade </a:t>
            </a:r>
            <a:r>
              <a:rPr lang="en-US" altLang="en-US" sz="3000" dirty="0">
                <a:latin typeface="Cambria" panose="02040503050406030204" pitchFamily="18" charset="0"/>
              </a:rPr>
              <a:t>level expectations for Conventions are explicitly stated in the Common </a:t>
            </a:r>
            <a:r>
              <a:rPr lang="en-US" altLang="en-US" sz="3000" dirty="0" smtClean="0">
                <a:latin typeface="Cambria" panose="02040503050406030204" pitchFamily="18" charset="0"/>
              </a:rPr>
              <a:t>Core</a:t>
            </a:r>
          </a:p>
          <a:p>
            <a:endParaRPr lang="en-US" altLang="en-US" sz="2200" dirty="0">
              <a:latin typeface="Cambria" panose="02040503050406030204" pitchFamily="18" charset="0"/>
            </a:endParaRPr>
          </a:p>
        </p:txBody>
      </p:sp>
      <p:pic>
        <p:nvPicPr>
          <p:cNvPr id="5" name="Picture 3" descr="Decorative Picture" title="What are Changes in the Scoring Guide Tra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495800"/>
            <a:ext cx="3429000" cy="119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899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400" b="1" dirty="0" smtClean="0">
                <a:latin typeface="Cambria" panose="02040503050406030204" pitchFamily="18" charset="0"/>
              </a:rPr>
              <a:t>Informative / Explanatory</a:t>
            </a:r>
            <a:br>
              <a:rPr lang="en-US" sz="4400" b="1" dirty="0" smtClean="0">
                <a:latin typeface="Cambria" panose="02040503050406030204" pitchFamily="18" charset="0"/>
              </a:rPr>
            </a:br>
            <a:r>
              <a:rPr lang="en-US" sz="4400" b="1" dirty="0" smtClean="0">
                <a:latin typeface="Cambria" panose="02040503050406030204" pitchFamily="18" charset="0"/>
              </a:rPr>
              <a:t>&amp; Argumentative</a:t>
            </a:r>
            <a:endParaRPr lang="en-US" sz="4400" b="1" dirty="0">
              <a:latin typeface="Cambria" panose="02040503050406030204" pitchFamily="18" charset="0"/>
            </a:endParaRPr>
          </a:p>
        </p:txBody>
      </p:sp>
      <p:sp>
        <p:nvSpPr>
          <p:cNvPr id="3" name="Content Placeholder 2"/>
          <p:cNvSpPr>
            <a:spLocks noGrp="1"/>
          </p:cNvSpPr>
          <p:nvPr>
            <p:ph idx="1"/>
          </p:nvPr>
        </p:nvSpPr>
        <p:spPr>
          <a:xfrm>
            <a:off x="1143000" y="1600201"/>
            <a:ext cx="7696200" cy="4267199"/>
          </a:xfrm>
        </p:spPr>
        <p:txBody>
          <a:bodyPr>
            <a:normAutofit fontScale="77500" lnSpcReduction="20000"/>
          </a:bodyPr>
          <a:lstStyle/>
          <a:p>
            <a:endParaRPr lang="en-US" sz="1200" dirty="0" smtClean="0"/>
          </a:p>
          <a:p>
            <a:pPr marL="0" indent="0" algn="ctr">
              <a:buNone/>
            </a:pPr>
            <a:r>
              <a:rPr lang="en-US" b="1" u="sng" dirty="0">
                <a:latin typeface="Cambria" panose="02040503050406030204" pitchFamily="18" charset="0"/>
              </a:rPr>
              <a:t>Use of Sources</a:t>
            </a:r>
            <a:endParaRPr lang="en-US" u="sng" dirty="0" smtClean="0">
              <a:latin typeface="Cambria" panose="02040503050406030204" pitchFamily="18" charset="0"/>
            </a:endParaRPr>
          </a:p>
          <a:p>
            <a:endParaRPr lang="en-US" sz="1800" dirty="0">
              <a:latin typeface="Cambria" panose="02040503050406030204" pitchFamily="18" charset="0"/>
            </a:endParaRPr>
          </a:p>
          <a:p>
            <a:r>
              <a:rPr lang="en-US" dirty="0" smtClean="0">
                <a:latin typeface="Cambria" panose="02040503050406030204" pitchFamily="18" charset="0"/>
              </a:rPr>
              <a:t>Is </a:t>
            </a:r>
            <a:r>
              <a:rPr lang="en-US" dirty="0">
                <a:latin typeface="Cambria" panose="02040503050406030204" pitchFamily="18" charset="0"/>
              </a:rPr>
              <a:t>there evidence multiple sources were consulted to support the arguments?</a:t>
            </a:r>
          </a:p>
          <a:p>
            <a:endParaRPr lang="en-US" sz="1400" dirty="0" smtClean="0">
              <a:latin typeface="Cambria" panose="02040503050406030204" pitchFamily="18" charset="0"/>
            </a:endParaRPr>
          </a:p>
          <a:p>
            <a:r>
              <a:rPr lang="en-US" dirty="0" smtClean="0">
                <a:latin typeface="Cambria" panose="02040503050406030204" pitchFamily="18" charset="0"/>
              </a:rPr>
              <a:t>Are </a:t>
            </a:r>
            <a:r>
              <a:rPr lang="en-US" dirty="0">
                <a:latin typeface="Cambria" panose="02040503050406030204" pitchFamily="18" charset="0"/>
              </a:rPr>
              <a:t>there attributions present to acknowledge the source material?</a:t>
            </a:r>
          </a:p>
          <a:p>
            <a:endParaRPr lang="en-US" sz="1300" dirty="0" smtClean="0">
              <a:latin typeface="Cambria" panose="02040503050406030204" pitchFamily="18" charset="0"/>
            </a:endParaRPr>
          </a:p>
          <a:p>
            <a:r>
              <a:rPr lang="en-US" dirty="0" smtClean="0">
                <a:latin typeface="Cambria" panose="02040503050406030204" pitchFamily="18" charset="0"/>
              </a:rPr>
              <a:t>How </a:t>
            </a:r>
            <a:r>
              <a:rPr lang="en-US" dirty="0">
                <a:latin typeface="Cambria" panose="02040503050406030204" pitchFamily="18" charset="0"/>
              </a:rPr>
              <a:t>effectively was source material integrated into the paper?</a:t>
            </a:r>
          </a:p>
          <a:p>
            <a:endParaRPr lang="en-US" sz="1200" dirty="0" smtClean="0">
              <a:latin typeface="Cambria" panose="02040503050406030204" pitchFamily="18" charset="0"/>
            </a:endParaRPr>
          </a:p>
          <a:p>
            <a:r>
              <a:rPr lang="en-US" dirty="0" smtClean="0">
                <a:latin typeface="Cambria" panose="02040503050406030204" pitchFamily="18" charset="0"/>
              </a:rPr>
              <a:t>Was </a:t>
            </a:r>
            <a:r>
              <a:rPr lang="en-US" dirty="0">
                <a:latin typeface="Cambria" panose="02040503050406030204" pitchFamily="18" charset="0"/>
              </a:rPr>
              <a:t>the student successful at avoiding plagiarism by paraphrasing or using quotation marks?</a:t>
            </a:r>
          </a:p>
          <a:p>
            <a:endParaRPr lang="en-US" dirty="0"/>
          </a:p>
        </p:txBody>
      </p:sp>
    </p:spTree>
    <p:extLst>
      <p:ext uri="{BB962C8B-B14F-4D97-AF65-F5344CB8AC3E}">
        <p14:creationId xmlns:p14="http://schemas.microsoft.com/office/powerpoint/2010/main" val="1048857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Cambria" panose="02040503050406030204" pitchFamily="18" charset="0"/>
              </a:rPr>
              <a:t>Implementing Resources</a:t>
            </a:r>
            <a:endParaRPr lang="en-US" sz="4400" b="1" dirty="0">
              <a:latin typeface="Cambria" panose="02040503050406030204" pitchFamily="18" charset="0"/>
            </a:endParaRPr>
          </a:p>
        </p:txBody>
      </p:sp>
      <p:sp>
        <p:nvSpPr>
          <p:cNvPr id="3" name="Content Placeholder 2"/>
          <p:cNvSpPr>
            <a:spLocks noGrp="1"/>
          </p:cNvSpPr>
          <p:nvPr>
            <p:ph idx="1"/>
          </p:nvPr>
        </p:nvSpPr>
        <p:spPr>
          <a:xfrm>
            <a:off x="1066800" y="1371600"/>
            <a:ext cx="7543800" cy="4876800"/>
          </a:xfrm>
        </p:spPr>
        <p:txBody>
          <a:bodyPr>
            <a:normAutofit fontScale="77500" lnSpcReduction="20000"/>
          </a:bodyPr>
          <a:lstStyle/>
          <a:p>
            <a:r>
              <a:rPr lang="en-US" b="1" dirty="0">
                <a:latin typeface="Cambria" panose="02040503050406030204" pitchFamily="18" charset="0"/>
              </a:rPr>
              <a:t>ODE – Scoring Guides</a:t>
            </a:r>
          </a:p>
          <a:p>
            <a:pPr lvl="1"/>
            <a:r>
              <a:rPr lang="en-US" sz="1600" b="1" dirty="0">
                <a:latin typeface="Cambria" panose="02040503050406030204" pitchFamily="18" charset="0"/>
                <a:hlinkClick r:id="rId2"/>
              </a:rPr>
              <a:t>http://</a:t>
            </a:r>
            <a:r>
              <a:rPr lang="en-US" sz="1600" b="1" dirty="0" smtClean="0">
                <a:latin typeface="Cambria" panose="02040503050406030204" pitchFamily="18" charset="0"/>
                <a:hlinkClick r:id="rId2"/>
              </a:rPr>
              <a:t>www.oregon.gov/ode/educator-resources/essentialskills/Pages/Scoring-Guides.aspx</a:t>
            </a:r>
            <a:endParaRPr lang="en-US" sz="1600" b="1" dirty="0">
              <a:latin typeface="Cambria" panose="02040503050406030204" pitchFamily="18" charset="0"/>
            </a:endParaRPr>
          </a:p>
          <a:p>
            <a:pPr marL="457200" lvl="1" indent="0">
              <a:buNone/>
            </a:pPr>
            <a:endParaRPr lang="en-US" sz="1600" b="1" dirty="0">
              <a:latin typeface="Cambria" panose="02040503050406030204" pitchFamily="18" charset="0"/>
            </a:endParaRPr>
          </a:p>
          <a:p>
            <a:r>
              <a:rPr lang="en-US" b="1" dirty="0" smtClean="0">
                <a:latin typeface="Cambria" panose="02040503050406030204" pitchFamily="18" charset="0"/>
              </a:rPr>
              <a:t>Scoring Guide Highlighted Differences</a:t>
            </a:r>
          </a:p>
          <a:p>
            <a:pPr lvl="1"/>
            <a:r>
              <a:rPr lang="en-US" sz="2600" b="1" dirty="0" smtClean="0">
                <a:latin typeface="Cambria" panose="02040503050406030204" pitchFamily="18" charset="0"/>
              </a:rPr>
              <a:t>Narrative:</a:t>
            </a:r>
          </a:p>
          <a:p>
            <a:pPr lvl="2">
              <a:buFont typeface="Wingdings" panose="05000000000000000000" pitchFamily="2" charset="2"/>
              <a:buChar char="§"/>
            </a:pPr>
            <a:r>
              <a:rPr lang="en-US" sz="1600" b="1" dirty="0">
                <a:latin typeface="Cambria" panose="02040503050406030204" pitchFamily="18" charset="0"/>
                <a:hlinkClick r:id="rId3"/>
              </a:rPr>
              <a:t>http://</a:t>
            </a:r>
            <a:r>
              <a:rPr lang="en-US" sz="1600" b="1" dirty="0" smtClean="0">
                <a:latin typeface="Cambria" panose="02040503050406030204" pitchFamily="18" charset="0"/>
                <a:hlinkClick r:id="rId3"/>
              </a:rPr>
              <a:t>www.oregon.gov/ode/educator-resources/assessment/Documents/writing-scoring-guide_narrative_highlighted.pdf</a:t>
            </a:r>
            <a:endParaRPr lang="en-US" sz="1600" b="1" dirty="0" smtClean="0">
              <a:latin typeface="Cambria" panose="02040503050406030204" pitchFamily="18" charset="0"/>
            </a:endParaRPr>
          </a:p>
          <a:p>
            <a:pPr lvl="1"/>
            <a:r>
              <a:rPr lang="en-US" sz="2600" b="1" dirty="0" smtClean="0">
                <a:latin typeface="Cambria" panose="02040503050406030204" pitchFamily="18" charset="0"/>
              </a:rPr>
              <a:t>Informative / Explanatory &amp; Argumentative:</a:t>
            </a:r>
          </a:p>
          <a:p>
            <a:pPr lvl="2">
              <a:buFont typeface="Wingdings" panose="05000000000000000000" pitchFamily="2" charset="2"/>
              <a:buChar char="§"/>
            </a:pPr>
            <a:r>
              <a:rPr lang="en-US" sz="1600" b="1" dirty="0">
                <a:latin typeface="Cambria" panose="02040503050406030204" pitchFamily="18" charset="0"/>
                <a:hlinkClick r:id="rId4"/>
              </a:rPr>
              <a:t>http://</a:t>
            </a:r>
            <a:r>
              <a:rPr lang="en-US" sz="1600" b="1" dirty="0" smtClean="0">
                <a:latin typeface="Cambria" panose="02040503050406030204" pitchFamily="18" charset="0"/>
                <a:hlinkClick r:id="rId4"/>
              </a:rPr>
              <a:t>www.oregon.gov/ode/educator-resources/assessment/Documents/writing-scoring-guide_explan-arg_highlighted.pdf</a:t>
            </a:r>
            <a:endParaRPr lang="en-US" sz="1600" b="1" dirty="0" smtClean="0">
              <a:latin typeface="Cambria" panose="02040503050406030204" pitchFamily="18" charset="0"/>
            </a:endParaRPr>
          </a:p>
          <a:p>
            <a:pPr marL="457200" lvl="1" indent="0">
              <a:buNone/>
            </a:pPr>
            <a:endParaRPr lang="en-US" sz="1300" b="1" dirty="0">
              <a:latin typeface="Cambria" panose="02040503050406030204" pitchFamily="18" charset="0"/>
            </a:endParaRPr>
          </a:p>
          <a:p>
            <a:r>
              <a:rPr lang="en-US" b="1" dirty="0" smtClean="0">
                <a:latin typeface="Cambria" panose="02040503050406030204" pitchFamily="18" charset="0"/>
              </a:rPr>
              <a:t>ODE – Essential Skills Writing Work Samples Website</a:t>
            </a:r>
          </a:p>
          <a:p>
            <a:pPr lvl="1"/>
            <a:r>
              <a:rPr lang="en-US" sz="1600" b="1" dirty="0">
                <a:latin typeface="Cambria" panose="02040503050406030204" pitchFamily="18" charset="0"/>
                <a:hlinkClick r:id="rId5"/>
              </a:rPr>
              <a:t>http://</a:t>
            </a:r>
            <a:r>
              <a:rPr lang="en-US" sz="1600" b="1" dirty="0" smtClean="0">
                <a:latin typeface="Cambria" panose="02040503050406030204" pitchFamily="18" charset="0"/>
                <a:hlinkClick r:id="rId5"/>
              </a:rPr>
              <a:t>www.oregon.gov/ode/educator-resources/essentialskills/Pages/Writing-Work-Sample-Tasks.aspx</a:t>
            </a:r>
            <a:endParaRPr lang="en-US" sz="1600" b="1" dirty="0" smtClean="0">
              <a:latin typeface="Cambria" panose="02040503050406030204" pitchFamily="18" charset="0"/>
            </a:endParaRPr>
          </a:p>
          <a:p>
            <a:pPr lvl="1"/>
            <a:endParaRPr lang="en-US" sz="1600" b="1" dirty="0" smtClean="0">
              <a:latin typeface="Cambria" panose="02040503050406030204" pitchFamily="18" charset="0"/>
            </a:endParaRPr>
          </a:p>
          <a:p>
            <a:pPr lvl="0"/>
            <a:r>
              <a:rPr lang="en-US" b="1" dirty="0">
                <a:solidFill>
                  <a:srgbClr val="000000"/>
                </a:solidFill>
                <a:latin typeface="Cambria" panose="02040503050406030204" pitchFamily="18" charset="0"/>
              </a:rPr>
              <a:t>ODE – </a:t>
            </a:r>
            <a:r>
              <a:rPr lang="en-US" b="1" dirty="0" smtClean="0">
                <a:solidFill>
                  <a:srgbClr val="000000"/>
                </a:solidFill>
                <a:latin typeface="Cambria" panose="02040503050406030204" pitchFamily="18" charset="0"/>
              </a:rPr>
              <a:t>Local Performance Assessment Website</a:t>
            </a:r>
          </a:p>
          <a:p>
            <a:pPr lvl="1"/>
            <a:r>
              <a:rPr lang="en-US" sz="1600" b="1" dirty="0">
                <a:solidFill>
                  <a:srgbClr val="000000"/>
                </a:solidFill>
                <a:latin typeface="Cambria" panose="02040503050406030204" pitchFamily="18" charset="0"/>
                <a:hlinkClick r:id="rId6"/>
              </a:rPr>
              <a:t>http://</a:t>
            </a:r>
            <a:r>
              <a:rPr lang="en-US" sz="1600" b="1" dirty="0" smtClean="0">
                <a:solidFill>
                  <a:srgbClr val="000000"/>
                </a:solidFill>
                <a:latin typeface="Cambria" panose="02040503050406030204" pitchFamily="18" charset="0"/>
                <a:hlinkClick r:id="rId6"/>
              </a:rPr>
              <a:t>www.oregon.gov/ode/educator-resources/assessment/Pages/Local-Performance-Assessment-Requirement.aspx</a:t>
            </a:r>
            <a:endParaRPr lang="en-US" sz="1600" b="1" dirty="0" smtClean="0">
              <a:solidFill>
                <a:srgbClr val="000000"/>
              </a:solidFill>
              <a:latin typeface="Cambria" panose="02040503050406030204" pitchFamily="18" charset="0"/>
            </a:endParaRPr>
          </a:p>
          <a:p>
            <a:pPr lvl="1"/>
            <a:endParaRPr lang="en-US" sz="1600" b="1" dirty="0">
              <a:solidFill>
                <a:srgbClr val="000000"/>
              </a:solidFill>
              <a:latin typeface="Cambria" panose="02040503050406030204" pitchFamily="18" charset="0"/>
            </a:endParaRPr>
          </a:p>
          <a:p>
            <a:pPr marL="457200" lvl="1" indent="0">
              <a:buNone/>
            </a:pPr>
            <a:endParaRPr lang="en-US" sz="1400" b="1" dirty="0" smtClean="0">
              <a:latin typeface="Cambria" panose="02040503050406030204" pitchFamily="18" charset="0"/>
            </a:endParaRPr>
          </a:p>
        </p:txBody>
      </p:sp>
    </p:spTree>
    <p:extLst>
      <p:ext uri="{BB962C8B-B14F-4D97-AF65-F5344CB8AC3E}">
        <p14:creationId xmlns:p14="http://schemas.microsoft.com/office/powerpoint/2010/main" val="328125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Cambria" panose="02040503050406030204" pitchFamily="18" charset="0"/>
              </a:rPr>
              <a:t>Implementing Resources</a:t>
            </a:r>
            <a:endParaRPr lang="en-US" sz="4400" b="1" dirty="0">
              <a:latin typeface="Cambria" panose="02040503050406030204" pitchFamily="18" charset="0"/>
            </a:endParaRPr>
          </a:p>
        </p:txBody>
      </p:sp>
      <p:sp>
        <p:nvSpPr>
          <p:cNvPr id="3" name="Content Placeholder 2"/>
          <p:cNvSpPr>
            <a:spLocks noGrp="1"/>
          </p:cNvSpPr>
          <p:nvPr>
            <p:ph idx="1"/>
          </p:nvPr>
        </p:nvSpPr>
        <p:spPr>
          <a:xfrm>
            <a:off x="1066800" y="1524000"/>
            <a:ext cx="7543800" cy="4876800"/>
          </a:xfrm>
        </p:spPr>
        <p:txBody>
          <a:bodyPr>
            <a:normAutofit/>
          </a:bodyPr>
          <a:lstStyle/>
          <a:p>
            <a:r>
              <a:rPr lang="en-US" b="1" dirty="0" smtClean="0">
                <a:latin typeface="Cambria" panose="02040503050406030204" pitchFamily="18" charset="0"/>
              </a:rPr>
              <a:t>Essential </a:t>
            </a:r>
            <a:r>
              <a:rPr lang="en-US" b="1" dirty="0">
                <a:latin typeface="Cambria" panose="02040503050406030204" pitchFamily="18" charset="0"/>
              </a:rPr>
              <a:t>Skills and Local Performance Assessment </a:t>
            </a:r>
            <a:r>
              <a:rPr lang="en-US" b="1" dirty="0" smtClean="0">
                <a:latin typeface="Cambria" panose="02040503050406030204" pitchFamily="18" charset="0"/>
              </a:rPr>
              <a:t>Manual</a:t>
            </a:r>
          </a:p>
          <a:p>
            <a:pPr lvl="1"/>
            <a:r>
              <a:rPr lang="en-US" sz="1600" b="1" dirty="0">
                <a:latin typeface="Cambria" panose="02040503050406030204" pitchFamily="18" charset="0"/>
                <a:hlinkClick r:id="rId2"/>
              </a:rPr>
              <a:t>http://</a:t>
            </a:r>
            <a:r>
              <a:rPr lang="en-US" sz="1600" b="1" dirty="0" smtClean="0">
                <a:latin typeface="Cambria" panose="02040503050406030204" pitchFamily="18" charset="0"/>
                <a:hlinkClick r:id="rId2"/>
              </a:rPr>
              <a:t>www.oregon.gov/ode/educator-resources/essentialskills/Documents/es_localperformanceasmt_manual.pdf</a:t>
            </a:r>
            <a:endParaRPr lang="en-US" sz="1600" b="1" dirty="0">
              <a:latin typeface="Cambria" panose="02040503050406030204" pitchFamily="18" charset="0"/>
            </a:endParaRPr>
          </a:p>
          <a:p>
            <a:pPr lvl="1"/>
            <a:endParaRPr lang="en-US" sz="1000" b="1" dirty="0">
              <a:latin typeface="Cambria" panose="02040503050406030204" pitchFamily="18" charset="0"/>
            </a:endParaRPr>
          </a:p>
          <a:p>
            <a:r>
              <a:rPr lang="en-US" b="1" dirty="0">
                <a:latin typeface="Cambria" panose="02040503050406030204" pitchFamily="18" charset="0"/>
              </a:rPr>
              <a:t>State Board </a:t>
            </a:r>
            <a:r>
              <a:rPr lang="en-US" b="1" dirty="0" smtClean="0">
                <a:latin typeface="Cambria" panose="02040503050406030204" pitchFamily="18" charset="0"/>
              </a:rPr>
              <a:t>Meeting June 2016 – </a:t>
            </a:r>
            <a:r>
              <a:rPr lang="en-US" dirty="0" smtClean="0">
                <a:latin typeface="Cambria" panose="02040503050406030204" pitchFamily="18" charset="0"/>
              </a:rPr>
              <a:t>Presentation analysis of updated Official Writing Scoring Guide</a:t>
            </a:r>
          </a:p>
          <a:p>
            <a:pPr lvl="1"/>
            <a:r>
              <a:rPr lang="en-US" sz="1600" b="1" dirty="0" smtClean="0">
                <a:latin typeface="Cambria" panose="02040503050406030204" pitchFamily="18" charset="0"/>
                <a:hlinkClick r:id="rId3"/>
              </a:rPr>
              <a:t>http</a:t>
            </a:r>
            <a:r>
              <a:rPr lang="en-US" sz="1600" b="1" dirty="0">
                <a:latin typeface="Cambria" panose="02040503050406030204" pitchFamily="18" charset="0"/>
                <a:hlinkClick r:id="rId3"/>
              </a:rPr>
              <a:t>://</a:t>
            </a:r>
            <a:r>
              <a:rPr lang="en-US" sz="1600" b="1" dirty="0" smtClean="0">
                <a:latin typeface="Cambria" panose="02040503050406030204" pitchFamily="18" charset="0"/>
                <a:hlinkClick r:id="rId3"/>
              </a:rPr>
              <a:t>www.oregon.gov/ode/about-us/stateboard/Pages/State-Board-Meeting06232016.aspx</a:t>
            </a:r>
            <a:endParaRPr lang="en-US" sz="1600" b="1" dirty="0" smtClean="0">
              <a:latin typeface="Cambria" panose="02040503050406030204" pitchFamily="18" charset="0"/>
            </a:endParaRPr>
          </a:p>
        </p:txBody>
      </p:sp>
    </p:spTree>
    <p:extLst>
      <p:ext uri="{BB962C8B-B14F-4D97-AF65-F5344CB8AC3E}">
        <p14:creationId xmlns:p14="http://schemas.microsoft.com/office/powerpoint/2010/main" val="2377460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400" b="1" kern="1200" spc="-100" dirty="0" smtClean="0">
                <a:solidFill>
                  <a:schemeClr val="tx1"/>
                </a:solidFill>
                <a:latin typeface="Cambria" panose="02040503050406030204" pitchFamily="18" charset="0"/>
                <a:ea typeface="Cambria Math" panose="02040503050406030204" pitchFamily="18" charset="0"/>
                <a:cs typeface="+mj-cs"/>
              </a:rPr>
              <a:t>Writing  Scoring Guides     Descriptors &amp; Definitions</a:t>
            </a:r>
            <a:endParaRPr lang="en-US" dirty="0">
              <a:solidFill>
                <a:schemeClr val="tx1"/>
              </a:solidFill>
              <a:latin typeface="Cambria"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1066800" y="1600200"/>
            <a:ext cx="8001000" cy="4267199"/>
          </a:xfrm>
        </p:spPr>
        <p:txBody>
          <a:bodyPr>
            <a:normAutofit fontScale="92500" lnSpcReduction="10000"/>
          </a:bodyPr>
          <a:lstStyle/>
          <a:p>
            <a:pPr marL="0" indent="0">
              <a:buNone/>
            </a:pPr>
            <a:endParaRPr lang="en-US" dirty="0" smtClean="0">
              <a:latin typeface="Cambria" panose="02040503050406030204" pitchFamily="18" charset="0"/>
              <a:ea typeface="Cambria Math" panose="02040503050406030204" pitchFamily="18" charset="0"/>
            </a:endParaRPr>
          </a:p>
          <a:p>
            <a:r>
              <a:rPr lang="en-US" b="1" dirty="0">
                <a:latin typeface="Cambria" panose="02040503050406030204" pitchFamily="18" charset="0"/>
                <a:ea typeface="Cambria Math" panose="02040503050406030204" pitchFamily="18" charset="0"/>
              </a:rPr>
              <a:t>Official Writing Scoring </a:t>
            </a:r>
            <a:r>
              <a:rPr lang="en-US" b="1" dirty="0" smtClean="0">
                <a:latin typeface="Cambria" panose="02040503050406030204" pitchFamily="18" charset="0"/>
                <a:ea typeface="Cambria Math" panose="02040503050406030204" pitchFamily="18" charset="0"/>
              </a:rPr>
              <a:t>Guides </a:t>
            </a:r>
            <a:r>
              <a:rPr lang="en-US" b="1" dirty="0">
                <a:latin typeface="Cambria" panose="02040503050406030204" pitchFamily="18" charset="0"/>
                <a:ea typeface="Cambria Math" panose="02040503050406030204" pitchFamily="18" charset="0"/>
              </a:rPr>
              <a:t>– </a:t>
            </a:r>
            <a:r>
              <a:rPr lang="en-US" dirty="0">
                <a:latin typeface="Cambria" panose="02040503050406030204" pitchFamily="18" charset="0"/>
                <a:ea typeface="Cambria Math" panose="02040503050406030204" pitchFamily="18" charset="0"/>
              </a:rPr>
              <a:t>refers to the updated </a:t>
            </a:r>
            <a:r>
              <a:rPr lang="en-US" dirty="0" smtClean="0">
                <a:latin typeface="Cambria" panose="02040503050406030204" pitchFamily="18" charset="0"/>
                <a:ea typeface="Cambria Math" panose="02040503050406030204" pitchFamily="18" charset="0"/>
              </a:rPr>
              <a:t>scoring guides for </a:t>
            </a:r>
            <a:r>
              <a:rPr lang="en-US" dirty="0">
                <a:latin typeface="Cambria" panose="02040503050406030204" pitchFamily="18" charset="0"/>
                <a:ea typeface="Cambria Math" panose="02040503050406030204" pitchFamily="18" charset="0"/>
              </a:rPr>
              <a:t>implementation beginning Fall 2017.</a:t>
            </a:r>
          </a:p>
          <a:p>
            <a:pPr marL="0" indent="0">
              <a:buNone/>
            </a:pPr>
            <a:endParaRPr lang="en-US" dirty="0">
              <a:latin typeface="Cambria" panose="02040503050406030204" pitchFamily="18" charset="0"/>
              <a:ea typeface="Cambria Math" panose="02040503050406030204" pitchFamily="18" charset="0"/>
            </a:endParaRPr>
          </a:p>
          <a:p>
            <a:r>
              <a:rPr lang="en-US" b="1" dirty="0">
                <a:latin typeface="Cambria" panose="02040503050406030204" pitchFamily="18" charset="0"/>
                <a:ea typeface="Cambria Math" panose="02040503050406030204" pitchFamily="18" charset="0"/>
              </a:rPr>
              <a:t>Legacy Writing Scoring </a:t>
            </a:r>
            <a:r>
              <a:rPr lang="en-US" b="1" dirty="0" smtClean="0">
                <a:latin typeface="Cambria" panose="02040503050406030204" pitchFamily="18" charset="0"/>
                <a:ea typeface="Cambria Math" panose="02040503050406030204" pitchFamily="18" charset="0"/>
              </a:rPr>
              <a:t>Guides </a:t>
            </a:r>
            <a:r>
              <a:rPr lang="en-US" dirty="0">
                <a:latin typeface="Cambria" panose="02040503050406030204" pitchFamily="18" charset="0"/>
                <a:ea typeface="Cambria Math" panose="02040503050406030204" pitchFamily="18" charset="0"/>
              </a:rPr>
              <a:t>– refers to the previous </a:t>
            </a:r>
            <a:r>
              <a:rPr lang="en-US" dirty="0" smtClean="0">
                <a:latin typeface="Cambria" panose="02040503050406030204" pitchFamily="18" charset="0"/>
                <a:ea typeface="Cambria Math" panose="02040503050406030204" pitchFamily="18" charset="0"/>
              </a:rPr>
              <a:t>writing scoring guides, which are </a:t>
            </a:r>
            <a:r>
              <a:rPr lang="en-US" u="sng" dirty="0" smtClean="0">
                <a:latin typeface="Cambria" panose="02040503050406030204" pitchFamily="18" charset="0"/>
                <a:ea typeface="Cambria Math" panose="02040503050406030204" pitchFamily="18" charset="0"/>
              </a:rPr>
              <a:t>not</a:t>
            </a:r>
            <a:r>
              <a:rPr lang="en-US" dirty="0" smtClean="0">
                <a:latin typeface="Cambria" panose="02040503050406030204" pitchFamily="18" charset="0"/>
                <a:ea typeface="Cambria Math" panose="02040503050406030204" pitchFamily="18" charset="0"/>
              </a:rPr>
              <a:t> </a:t>
            </a:r>
            <a:r>
              <a:rPr lang="en-US" dirty="0">
                <a:latin typeface="Cambria" panose="02040503050406030204" pitchFamily="18" charset="0"/>
                <a:ea typeface="Cambria Math" panose="02040503050406030204" pitchFamily="18" charset="0"/>
              </a:rPr>
              <a:t>aligned the CCSS and are no longer approved.</a:t>
            </a:r>
          </a:p>
          <a:p>
            <a:endParaRPr lang="en-US" dirty="0"/>
          </a:p>
        </p:txBody>
      </p:sp>
    </p:spTree>
    <p:extLst>
      <p:ext uri="{BB962C8B-B14F-4D97-AF65-F5344CB8AC3E}">
        <p14:creationId xmlns:p14="http://schemas.microsoft.com/office/powerpoint/2010/main" val="94893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400" b="1" kern="1200" spc="-100" dirty="0">
                <a:solidFill>
                  <a:schemeClr val="tx1"/>
                </a:solidFill>
                <a:latin typeface="Cambria" panose="02040503050406030204" pitchFamily="18" charset="0"/>
                <a:ea typeface="Cambria Math" panose="02040503050406030204" pitchFamily="18" charset="0"/>
                <a:cs typeface="+mj-cs"/>
              </a:rPr>
              <a:t>What is the Implementation Historical Timeline?</a:t>
            </a:r>
            <a:endParaRPr lang="en-US" dirty="0">
              <a:solidFill>
                <a:schemeClr val="tx1"/>
              </a:solidFill>
              <a:latin typeface="Cambria"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1066800" y="1600200"/>
            <a:ext cx="8001000" cy="4267199"/>
          </a:xfrm>
        </p:spPr>
        <p:txBody>
          <a:bodyPr>
            <a:normAutofit fontScale="92500" lnSpcReduction="20000"/>
          </a:bodyPr>
          <a:lstStyle/>
          <a:p>
            <a:pPr marL="0" indent="0">
              <a:buNone/>
            </a:pPr>
            <a:endParaRPr lang="en-US" dirty="0" smtClean="0"/>
          </a:p>
          <a:p>
            <a:r>
              <a:rPr lang="en-US" b="1" dirty="0">
                <a:latin typeface="Cambria" panose="02040503050406030204" pitchFamily="18" charset="0"/>
              </a:rPr>
              <a:t>2016-2017</a:t>
            </a:r>
            <a:r>
              <a:rPr lang="en-US" dirty="0">
                <a:latin typeface="Cambria" panose="02040503050406030204" pitchFamily="18" charset="0"/>
              </a:rPr>
              <a:t> – either Official Writing Scoring Guide </a:t>
            </a:r>
            <a:r>
              <a:rPr lang="en-US" dirty="0" smtClean="0">
                <a:latin typeface="Cambria" panose="02040503050406030204" pitchFamily="18" charset="0"/>
              </a:rPr>
              <a:t>or </a:t>
            </a:r>
            <a:r>
              <a:rPr lang="en-US" dirty="0">
                <a:latin typeface="Cambria" panose="02040503050406030204" pitchFamily="18" charset="0"/>
              </a:rPr>
              <a:t>Legacy Official Writing Scoring Guide </a:t>
            </a:r>
            <a:r>
              <a:rPr lang="en-US" dirty="0" smtClean="0">
                <a:latin typeface="Cambria" panose="02040503050406030204" pitchFamily="18" charset="0"/>
              </a:rPr>
              <a:t>were permitted </a:t>
            </a:r>
            <a:r>
              <a:rPr lang="en-US" dirty="0">
                <a:latin typeface="Cambria" panose="02040503050406030204" pitchFamily="18" charset="0"/>
              </a:rPr>
              <a:t>for scoring Essential Skills Work </a:t>
            </a:r>
            <a:r>
              <a:rPr lang="en-US" dirty="0" smtClean="0">
                <a:latin typeface="Cambria" panose="02040503050406030204" pitchFamily="18" charset="0"/>
              </a:rPr>
              <a:t>Samples. </a:t>
            </a:r>
            <a:endParaRPr lang="en-US" dirty="0">
              <a:latin typeface="Cambria" panose="02040503050406030204" pitchFamily="18" charset="0"/>
            </a:endParaRPr>
          </a:p>
          <a:p>
            <a:endParaRPr lang="en-US" b="1" dirty="0" smtClean="0">
              <a:latin typeface="Cambria" panose="02040503050406030204" pitchFamily="18" charset="0"/>
            </a:endParaRPr>
          </a:p>
          <a:p>
            <a:r>
              <a:rPr lang="en-US" b="1" dirty="0" smtClean="0">
                <a:latin typeface="Cambria" panose="02040503050406030204" pitchFamily="18" charset="0"/>
              </a:rPr>
              <a:t>2017-2018</a:t>
            </a:r>
            <a:r>
              <a:rPr lang="en-US" dirty="0" smtClean="0">
                <a:latin typeface="Cambria" panose="02040503050406030204" pitchFamily="18" charset="0"/>
              </a:rPr>
              <a:t> – The updated Official Writing </a:t>
            </a:r>
            <a:r>
              <a:rPr lang="en-US" dirty="0">
                <a:latin typeface="Cambria" panose="02040503050406030204" pitchFamily="18" charset="0"/>
              </a:rPr>
              <a:t>Scoring Guide </a:t>
            </a:r>
            <a:r>
              <a:rPr lang="en-US" dirty="0" smtClean="0">
                <a:latin typeface="Cambria" panose="02040503050406030204" pitchFamily="18" charset="0"/>
              </a:rPr>
              <a:t>becomes </a:t>
            </a:r>
            <a:r>
              <a:rPr lang="en-US" dirty="0">
                <a:latin typeface="Cambria" panose="02040503050406030204" pitchFamily="18" charset="0"/>
              </a:rPr>
              <a:t>the “Official” State Scoring </a:t>
            </a:r>
            <a:r>
              <a:rPr lang="en-US" dirty="0" smtClean="0">
                <a:latin typeface="Cambria" panose="02040503050406030204" pitchFamily="18" charset="0"/>
              </a:rPr>
              <a:t>Guide for all grades; Legacy Official </a:t>
            </a:r>
            <a:r>
              <a:rPr lang="en-US" dirty="0">
                <a:latin typeface="Cambria" panose="02040503050406030204" pitchFamily="18" charset="0"/>
              </a:rPr>
              <a:t>Writing Scoring Guide “sunsets</a:t>
            </a:r>
            <a:r>
              <a:rPr lang="en-US" dirty="0" smtClean="0">
                <a:latin typeface="Cambria" panose="02040503050406030204" pitchFamily="18" charset="0"/>
              </a:rPr>
              <a:t>”.</a:t>
            </a:r>
            <a:endParaRPr lang="en-US" dirty="0">
              <a:latin typeface="Cambria" panose="02040503050406030204" pitchFamily="18" charset="0"/>
            </a:endParaRPr>
          </a:p>
        </p:txBody>
      </p:sp>
    </p:spTree>
    <p:extLst>
      <p:ext uri="{BB962C8B-B14F-4D97-AF65-F5344CB8AC3E}">
        <p14:creationId xmlns:p14="http://schemas.microsoft.com/office/powerpoint/2010/main" val="3445528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400" b="1" dirty="0">
                <a:latin typeface="Cambria" panose="02040503050406030204" pitchFamily="18" charset="0"/>
              </a:rPr>
              <a:t>Why the </a:t>
            </a:r>
            <a:r>
              <a:rPr lang="en-US" sz="4400" b="1" dirty="0" smtClean="0">
                <a:latin typeface="Cambria" panose="02040503050406030204" pitchFamily="18" charset="0"/>
              </a:rPr>
              <a:t>Revision</a:t>
            </a:r>
            <a:r>
              <a:rPr lang="en-US" sz="4400" b="1" dirty="0">
                <a:latin typeface="Cambria" panose="02040503050406030204" pitchFamily="18" charset="0"/>
              </a:rPr>
              <a:t>?</a:t>
            </a:r>
            <a:endParaRPr lang="en-US" sz="4400" dirty="0"/>
          </a:p>
        </p:txBody>
      </p:sp>
      <p:sp>
        <p:nvSpPr>
          <p:cNvPr id="3" name="Content Placeholder 2"/>
          <p:cNvSpPr>
            <a:spLocks noGrp="1"/>
          </p:cNvSpPr>
          <p:nvPr>
            <p:ph idx="1"/>
          </p:nvPr>
        </p:nvSpPr>
        <p:spPr>
          <a:xfrm>
            <a:off x="1143000" y="1447800"/>
            <a:ext cx="7772400" cy="4800600"/>
          </a:xfrm>
        </p:spPr>
        <p:txBody>
          <a:bodyPr>
            <a:normAutofit fontScale="85000" lnSpcReduction="20000"/>
          </a:bodyPr>
          <a:lstStyle/>
          <a:p>
            <a:r>
              <a:rPr lang="en-US" dirty="0">
                <a:latin typeface="Cambria" panose="02040503050406030204" pitchFamily="18" charset="0"/>
              </a:rPr>
              <a:t>Adoption of the Common Core State Standards in October of 2010; </a:t>
            </a:r>
            <a:r>
              <a:rPr lang="en-US" dirty="0" smtClean="0">
                <a:latin typeface="Cambria" panose="02040503050406030204" pitchFamily="18" charset="0"/>
              </a:rPr>
              <a:t>with implementation </a:t>
            </a:r>
            <a:r>
              <a:rPr lang="en-US" dirty="0">
                <a:latin typeface="Cambria" panose="02040503050406030204" pitchFamily="18" charset="0"/>
              </a:rPr>
              <a:t>in </a:t>
            </a:r>
            <a:r>
              <a:rPr lang="en-US" dirty="0" smtClean="0">
                <a:latin typeface="Cambria" panose="02040503050406030204" pitchFamily="18" charset="0"/>
              </a:rPr>
              <a:t>2013-2014 dictated </a:t>
            </a:r>
            <a:r>
              <a:rPr lang="en-US" dirty="0">
                <a:latin typeface="Cambria" panose="02040503050406030204" pitchFamily="18" charset="0"/>
              </a:rPr>
              <a:t>an alignment review of assessment tools used to measure instructional </a:t>
            </a:r>
            <a:r>
              <a:rPr lang="en-US" dirty="0" smtClean="0">
                <a:latin typeface="Cambria" panose="02040503050406030204" pitchFamily="18" charset="0"/>
              </a:rPr>
              <a:t>standards.</a:t>
            </a:r>
            <a:endParaRPr lang="en-US" dirty="0">
              <a:latin typeface="Cambria" panose="02040503050406030204" pitchFamily="18" charset="0"/>
            </a:endParaRPr>
          </a:p>
          <a:p>
            <a:pPr marL="0" indent="0">
              <a:buNone/>
            </a:pPr>
            <a:endParaRPr lang="en-US" dirty="0" smtClean="0">
              <a:latin typeface="Cambria" panose="02040503050406030204" pitchFamily="18" charset="0"/>
            </a:endParaRPr>
          </a:p>
          <a:p>
            <a:r>
              <a:rPr lang="en-US" dirty="0" smtClean="0">
                <a:latin typeface="Cambria" panose="02040503050406030204" pitchFamily="18" charset="0"/>
              </a:rPr>
              <a:t>Smarter </a:t>
            </a:r>
            <a:r>
              <a:rPr lang="en-US" dirty="0">
                <a:latin typeface="Cambria" panose="02040503050406030204" pitchFamily="18" charset="0"/>
              </a:rPr>
              <a:t>Balanced ELA Assessments represent a new approach to writing assessment with a new </a:t>
            </a:r>
            <a:r>
              <a:rPr lang="en-US" dirty="0" smtClean="0">
                <a:latin typeface="Cambria" panose="02040503050406030204" pitchFamily="18" charset="0"/>
              </a:rPr>
              <a:t>vocabulary.</a:t>
            </a:r>
          </a:p>
          <a:p>
            <a:pPr marL="0" indent="0">
              <a:buNone/>
            </a:pPr>
            <a:endParaRPr lang="en-US" dirty="0">
              <a:latin typeface="Cambria" panose="02040503050406030204" pitchFamily="18" charset="0"/>
            </a:endParaRPr>
          </a:p>
          <a:p>
            <a:r>
              <a:rPr lang="en-US" dirty="0">
                <a:latin typeface="Cambria" panose="02040503050406030204" pitchFamily="18" charset="0"/>
              </a:rPr>
              <a:t>Writing Scoring Guide retained as tool for Essential Skills </a:t>
            </a:r>
            <a:r>
              <a:rPr lang="en-US" dirty="0" smtClean="0">
                <a:latin typeface="Cambria" panose="02040503050406030204" pitchFamily="18" charset="0"/>
              </a:rPr>
              <a:t>Assessment and Local Performance Assessments</a:t>
            </a:r>
            <a:r>
              <a:rPr lang="en-US" dirty="0">
                <a:latin typeface="Cambria" panose="02040503050406030204" pitchFamily="18" charset="0"/>
              </a:rPr>
              <a:t>.</a:t>
            </a:r>
          </a:p>
        </p:txBody>
      </p:sp>
    </p:spTree>
    <p:extLst>
      <p:ext uri="{BB962C8B-B14F-4D97-AF65-F5344CB8AC3E}">
        <p14:creationId xmlns:p14="http://schemas.microsoft.com/office/powerpoint/2010/main" val="651307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400" b="1" dirty="0">
                <a:latin typeface="Cambria" panose="02040503050406030204" pitchFamily="18" charset="0"/>
              </a:rPr>
              <a:t>What was the </a:t>
            </a:r>
            <a:r>
              <a:rPr lang="en-US" sz="4400" b="1" dirty="0" smtClean="0">
                <a:latin typeface="Cambria" panose="02040503050406030204" pitchFamily="18" charset="0"/>
              </a:rPr>
              <a:t/>
            </a:r>
            <a:br>
              <a:rPr lang="en-US" sz="4400" b="1" dirty="0" smtClean="0">
                <a:latin typeface="Cambria" panose="02040503050406030204" pitchFamily="18" charset="0"/>
              </a:rPr>
            </a:br>
            <a:r>
              <a:rPr lang="en-US" sz="4400" b="1" dirty="0" smtClean="0">
                <a:latin typeface="Cambria" panose="02040503050406030204" pitchFamily="18" charset="0"/>
              </a:rPr>
              <a:t>Revision Process</a:t>
            </a:r>
            <a:r>
              <a:rPr lang="en-US" sz="4400" b="1" dirty="0">
                <a:latin typeface="Cambria" panose="02040503050406030204" pitchFamily="18" charset="0"/>
              </a:rPr>
              <a:t>?</a:t>
            </a:r>
          </a:p>
        </p:txBody>
      </p:sp>
      <p:sp>
        <p:nvSpPr>
          <p:cNvPr id="3" name="Content Placeholder 2"/>
          <p:cNvSpPr>
            <a:spLocks noGrp="1"/>
          </p:cNvSpPr>
          <p:nvPr>
            <p:ph idx="1"/>
          </p:nvPr>
        </p:nvSpPr>
        <p:spPr>
          <a:xfrm>
            <a:off x="838200" y="1524000"/>
            <a:ext cx="8229600" cy="4267199"/>
          </a:xfrm>
        </p:spPr>
        <p:txBody>
          <a:bodyPr>
            <a:normAutofit fontScale="85000" lnSpcReduction="20000"/>
          </a:bodyPr>
          <a:lstStyle/>
          <a:p>
            <a:pPr marL="0" indent="0">
              <a:buNone/>
            </a:pPr>
            <a:endParaRPr lang="en-US" sz="3800" dirty="0" smtClean="0"/>
          </a:p>
          <a:p>
            <a:r>
              <a:rPr lang="en-US" dirty="0" smtClean="0">
                <a:latin typeface="Cambria" panose="02040503050406030204" pitchFamily="18" charset="0"/>
              </a:rPr>
              <a:t>A </a:t>
            </a:r>
            <a:r>
              <a:rPr lang="en-US" dirty="0">
                <a:latin typeface="Cambria" panose="02040503050406030204" pitchFamily="18" charset="0"/>
              </a:rPr>
              <a:t>panel of educators met for two days in </a:t>
            </a:r>
            <a:r>
              <a:rPr lang="en-US" dirty="0" smtClean="0">
                <a:latin typeface="Cambria" panose="02040503050406030204" pitchFamily="18" charset="0"/>
              </a:rPr>
              <a:t>Spring of 2014: teachers</a:t>
            </a:r>
            <a:r>
              <a:rPr lang="en-US" dirty="0">
                <a:latin typeface="Cambria" panose="02040503050406030204" pitchFamily="18" charset="0"/>
              </a:rPr>
              <a:t>, TOSAs, ESD representatives, and writing scoring </a:t>
            </a:r>
            <a:r>
              <a:rPr lang="en-US" dirty="0" smtClean="0">
                <a:latin typeface="Cambria" panose="02040503050406030204" pitchFamily="18" charset="0"/>
              </a:rPr>
              <a:t>directors.</a:t>
            </a:r>
          </a:p>
          <a:p>
            <a:pPr marL="0" indent="0">
              <a:buNone/>
            </a:pPr>
            <a:endParaRPr lang="en-US" dirty="0">
              <a:latin typeface="Cambria" panose="02040503050406030204" pitchFamily="18" charset="0"/>
            </a:endParaRPr>
          </a:p>
          <a:p>
            <a:r>
              <a:rPr lang="en-US" dirty="0">
                <a:latin typeface="Cambria" panose="02040503050406030204" pitchFamily="18" charset="0"/>
              </a:rPr>
              <a:t>Review materials included </a:t>
            </a:r>
            <a:endParaRPr lang="en-US" dirty="0" smtClean="0">
              <a:latin typeface="Cambria" panose="02040503050406030204" pitchFamily="18" charset="0"/>
            </a:endParaRPr>
          </a:p>
          <a:p>
            <a:pPr marL="0" indent="0">
              <a:buNone/>
            </a:pPr>
            <a:r>
              <a:rPr lang="en-US" dirty="0">
                <a:latin typeface="Cambria" panose="02040503050406030204" pitchFamily="18" charset="0"/>
              </a:rPr>
              <a:t> </a:t>
            </a:r>
            <a:r>
              <a:rPr lang="en-US" dirty="0" smtClean="0">
                <a:latin typeface="Cambria" panose="02040503050406030204" pitchFamily="18" charset="0"/>
              </a:rPr>
              <a:t>   Common Core Standards </a:t>
            </a:r>
          </a:p>
          <a:p>
            <a:pPr marL="0" indent="0">
              <a:buNone/>
            </a:pPr>
            <a:r>
              <a:rPr lang="en-US" dirty="0">
                <a:latin typeface="Cambria" panose="02040503050406030204" pitchFamily="18" charset="0"/>
              </a:rPr>
              <a:t> </a:t>
            </a:r>
            <a:r>
              <a:rPr lang="en-US" dirty="0" smtClean="0">
                <a:latin typeface="Cambria" panose="02040503050406030204" pitchFamily="18" charset="0"/>
              </a:rPr>
              <a:t>   for Writing, Education </a:t>
            </a:r>
          </a:p>
          <a:p>
            <a:pPr marL="0" indent="0">
              <a:buNone/>
            </a:pPr>
            <a:r>
              <a:rPr lang="en-US" dirty="0">
                <a:latin typeface="Cambria" panose="02040503050406030204" pitchFamily="18" charset="0"/>
              </a:rPr>
              <a:t> </a:t>
            </a:r>
            <a:r>
              <a:rPr lang="en-US" dirty="0" smtClean="0">
                <a:latin typeface="Cambria" panose="02040503050406030204" pitchFamily="18" charset="0"/>
              </a:rPr>
              <a:t>   Northwest Rubrics</a:t>
            </a:r>
            <a:r>
              <a:rPr lang="en-US" dirty="0">
                <a:latin typeface="Cambria" panose="02040503050406030204" pitchFamily="18" charset="0"/>
              </a:rPr>
              <a:t>, </a:t>
            </a:r>
            <a:endParaRPr lang="en-US" dirty="0" smtClean="0">
              <a:latin typeface="Cambria" panose="02040503050406030204" pitchFamily="18" charset="0"/>
            </a:endParaRPr>
          </a:p>
          <a:p>
            <a:pPr marL="0" indent="0">
              <a:buNone/>
            </a:pPr>
            <a:r>
              <a:rPr lang="en-US" dirty="0">
                <a:latin typeface="Cambria" panose="02040503050406030204" pitchFamily="18" charset="0"/>
              </a:rPr>
              <a:t> </a:t>
            </a:r>
            <a:r>
              <a:rPr lang="en-US" dirty="0" smtClean="0">
                <a:latin typeface="Cambria" panose="02040503050406030204" pitchFamily="18" charset="0"/>
              </a:rPr>
              <a:t>   Smarter Balanced Rubrics.</a:t>
            </a:r>
            <a:endParaRPr lang="en-US" dirty="0">
              <a:latin typeface="Cambria" panose="02040503050406030204" pitchFamily="18" charset="0"/>
            </a:endParaRPr>
          </a:p>
        </p:txBody>
      </p:sp>
      <p:pic>
        <p:nvPicPr>
          <p:cNvPr id="1026" name="Picture 2" descr="Decorative Picture" title="What was the Revision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886200"/>
            <a:ext cx="3582988" cy="179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326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400" b="1" dirty="0">
                <a:latin typeface="Cambria" panose="02040503050406030204" pitchFamily="18" charset="0"/>
              </a:rPr>
              <a:t>What was the </a:t>
            </a:r>
            <a:r>
              <a:rPr lang="en-US" sz="4400" b="1" dirty="0" smtClean="0">
                <a:latin typeface="Cambria" panose="02040503050406030204" pitchFamily="18" charset="0"/>
              </a:rPr>
              <a:t/>
            </a:r>
            <a:br>
              <a:rPr lang="en-US" sz="4400" b="1" dirty="0" smtClean="0">
                <a:latin typeface="Cambria" panose="02040503050406030204" pitchFamily="18" charset="0"/>
              </a:rPr>
            </a:br>
            <a:r>
              <a:rPr lang="en-US" sz="4400" b="1" dirty="0" smtClean="0">
                <a:latin typeface="Cambria" panose="02040503050406030204" pitchFamily="18" charset="0"/>
              </a:rPr>
              <a:t>Revision Process</a:t>
            </a:r>
            <a:r>
              <a:rPr lang="en-US" sz="4400" b="1" dirty="0">
                <a:latin typeface="Cambria" panose="02040503050406030204" pitchFamily="18" charset="0"/>
              </a:rPr>
              <a:t>?</a:t>
            </a:r>
          </a:p>
        </p:txBody>
      </p:sp>
      <p:sp>
        <p:nvSpPr>
          <p:cNvPr id="3" name="Content Placeholder 2"/>
          <p:cNvSpPr>
            <a:spLocks noGrp="1"/>
          </p:cNvSpPr>
          <p:nvPr>
            <p:ph idx="1"/>
          </p:nvPr>
        </p:nvSpPr>
        <p:spPr>
          <a:xfrm>
            <a:off x="1066800" y="1371600"/>
            <a:ext cx="7924800" cy="4419600"/>
          </a:xfrm>
        </p:spPr>
        <p:txBody>
          <a:bodyPr>
            <a:normAutofit lnSpcReduction="10000"/>
          </a:bodyPr>
          <a:lstStyle/>
          <a:p>
            <a:pPr marL="0" indent="0">
              <a:buNone/>
            </a:pPr>
            <a:endParaRPr lang="en-US" sz="1400" dirty="0" smtClean="0"/>
          </a:p>
          <a:p>
            <a:r>
              <a:rPr lang="en-US" sz="2500" dirty="0">
                <a:latin typeface="Cambria" panose="02040503050406030204" pitchFamily="18" charset="0"/>
              </a:rPr>
              <a:t>Panelists identified key language and skills in the CCSS, </a:t>
            </a:r>
            <a:r>
              <a:rPr lang="en-US" sz="2500" dirty="0" smtClean="0">
                <a:latin typeface="Cambria" panose="02040503050406030204" pitchFamily="18" charset="0"/>
              </a:rPr>
              <a:t>and composed </a:t>
            </a:r>
            <a:r>
              <a:rPr lang="en-US" sz="2500" dirty="0">
                <a:latin typeface="Cambria" panose="02040503050406030204" pitchFamily="18" charset="0"/>
              </a:rPr>
              <a:t>a list of recommendations specifying changes to the guide that would not affect </a:t>
            </a:r>
            <a:r>
              <a:rPr lang="en-US" sz="2500" dirty="0" smtClean="0">
                <a:latin typeface="Cambria" panose="02040503050406030204" pitchFamily="18" charset="0"/>
              </a:rPr>
              <a:t>rigor.</a:t>
            </a:r>
          </a:p>
          <a:p>
            <a:endParaRPr lang="en-US" sz="1400" dirty="0">
              <a:latin typeface="Cambria" panose="02040503050406030204" pitchFamily="18" charset="0"/>
            </a:endParaRPr>
          </a:p>
          <a:p>
            <a:r>
              <a:rPr lang="en-US" sz="2500" dirty="0">
                <a:latin typeface="Cambria" panose="02040503050406030204" pitchFamily="18" charset="0"/>
              </a:rPr>
              <a:t>Draft versions </a:t>
            </a:r>
            <a:r>
              <a:rPr lang="en-US" sz="2500" dirty="0" smtClean="0">
                <a:latin typeface="Cambria" panose="02040503050406030204" pitchFamily="18" charset="0"/>
              </a:rPr>
              <a:t>were </a:t>
            </a:r>
            <a:r>
              <a:rPr lang="en-US" sz="2500" dirty="0">
                <a:latin typeface="Cambria" panose="02040503050406030204" pitchFamily="18" charset="0"/>
              </a:rPr>
              <a:t>distributed to the panelists for feedback and piloting in fall and winter, </a:t>
            </a:r>
            <a:r>
              <a:rPr lang="en-US" sz="2500" dirty="0" smtClean="0">
                <a:latin typeface="Cambria" panose="02040503050406030204" pitchFamily="18" charset="0"/>
              </a:rPr>
              <a:t>2014-2015.</a:t>
            </a:r>
          </a:p>
          <a:p>
            <a:pPr marL="0" indent="0">
              <a:buNone/>
            </a:pPr>
            <a:endParaRPr lang="en-US" sz="1400" dirty="0" smtClean="0">
              <a:latin typeface="Cambria" panose="02040503050406030204" pitchFamily="18" charset="0"/>
            </a:endParaRPr>
          </a:p>
          <a:p>
            <a:r>
              <a:rPr lang="en-US" sz="2500" dirty="0">
                <a:latin typeface="Cambria" panose="02040503050406030204" pitchFamily="18" charset="0"/>
              </a:rPr>
              <a:t>After additional edits were made to address feedback from the pilot, draft versions of the scoring </a:t>
            </a:r>
            <a:r>
              <a:rPr lang="en-US" sz="2500" dirty="0" smtClean="0">
                <a:latin typeface="Cambria" panose="02040503050406030204" pitchFamily="18" charset="0"/>
              </a:rPr>
              <a:t>guide, developed by an outside contractor, </a:t>
            </a:r>
            <a:r>
              <a:rPr lang="en-US" sz="2500" dirty="0">
                <a:latin typeface="Cambria" panose="02040503050406030204" pitchFamily="18" charset="0"/>
              </a:rPr>
              <a:t>were posted for statewide review and use in spring, </a:t>
            </a:r>
            <a:r>
              <a:rPr lang="en-US" sz="2500" dirty="0" smtClean="0">
                <a:latin typeface="Cambria" panose="02040503050406030204" pitchFamily="18" charset="0"/>
              </a:rPr>
              <a:t>2015.</a:t>
            </a:r>
            <a:endParaRPr lang="en-US" sz="2500" dirty="0">
              <a:latin typeface="Cambria" panose="02040503050406030204" pitchFamily="18" charset="0"/>
            </a:endParaRPr>
          </a:p>
          <a:p>
            <a:endParaRPr lang="en-US" sz="2400" dirty="0"/>
          </a:p>
        </p:txBody>
      </p:sp>
    </p:spTree>
    <p:extLst>
      <p:ext uri="{BB962C8B-B14F-4D97-AF65-F5344CB8AC3E}">
        <p14:creationId xmlns:p14="http://schemas.microsoft.com/office/powerpoint/2010/main" val="3801671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400" b="1" dirty="0">
                <a:latin typeface="Cambria" panose="02040503050406030204" pitchFamily="18" charset="0"/>
              </a:rPr>
              <a:t>How </a:t>
            </a:r>
            <a:r>
              <a:rPr lang="en-US" sz="4400" b="1" dirty="0" smtClean="0">
                <a:latin typeface="Cambria" panose="02040503050406030204" pitchFamily="18" charset="0"/>
              </a:rPr>
              <a:t>was </a:t>
            </a:r>
            <a:r>
              <a:rPr lang="en-US" sz="4400" b="1" dirty="0">
                <a:latin typeface="Cambria" panose="02040503050406030204" pitchFamily="18" charset="0"/>
              </a:rPr>
              <a:t>the </a:t>
            </a:r>
            <a:r>
              <a:rPr lang="en-US" sz="4400" b="1" dirty="0" smtClean="0">
                <a:latin typeface="Cambria" panose="02040503050406030204" pitchFamily="18" charset="0"/>
              </a:rPr>
              <a:t/>
            </a:r>
            <a:br>
              <a:rPr lang="en-US" sz="4400" b="1" dirty="0" smtClean="0">
                <a:latin typeface="Cambria" panose="02040503050406030204" pitchFamily="18" charset="0"/>
              </a:rPr>
            </a:br>
            <a:r>
              <a:rPr lang="en-US" sz="4400" b="1" dirty="0" smtClean="0">
                <a:latin typeface="Cambria" panose="02040503050406030204" pitchFamily="18" charset="0"/>
              </a:rPr>
              <a:t>Scoring Guide Tested</a:t>
            </a:r>
            <a:r>
              <a:rPr lang="en-US" sz="4400" b="1" dirty="0">
                <a:latin typeface="Cambria" panose="02040503050406030204" pitchFamily="18" charset="0"/>
              </a:rPr>
              <a:t>?</a:t>
            </a:r>
          </a:p>
        </p:txBody>
      </p:sp>
      <p:sp>
        <p:nvSpPr>
          <p:cNvPr id="3" name="Content Placeholder 2"/>
          <p:cNvSpPr>
            <a:spLocks noGrp="1"/>
          </p:cNvSpPr>
          <p:nvPr>
            <p:ph idx="1"/>
          </p:nvPr>
        </p:nvSpPr>
        <p:spPr>
          <a:xfrm>
            <a:off x="838200" y="1371600"/>
            <a:ext cx="8229600" cy="4648200"/>
          </a:xfrm>
        </p:spPr>
        <p:txBody>
          <a:bodyPr>
            <a:normAutofit fontScale="85000" lnSpcReduction="10000"/>
          </a:bodyPr>
          <a:lstStyle/>
          <a:p>
            <a:endParaRPr lang="en-US" sz="1500" dirty="0" smtClean="0">
              <a:latin typeface="Cambria" panose="02040503050406030204" pitchFamily="18" charset="0"/>
            </a:endParaRPr>
          </a:p>
          <a:p>
            <a:r>
              <a:rPr lang="en-US" dirty="0" smtClean="0">
                <a:latin typeface="Cambria" panose="02040503050406030204" pitchFamily="18" charset="0"/>
              </a:rPr>
              <a:t>Panels were established at two separate sites; both </a:t>
            </a:r>
            <a:r>
              <a:rPr lang="en-US" dirty="0">
                <a:latin typeface="Cambria" panose="02040503050406030204" pitchFamily="18" charset="0"/>
              </a:rPr>
              <a:t>sites scored the same set of </a:t>
            </a:r>
            <a:r>
              <a:rPr lang="en-US" dirty="0" smtClean="0">
                <a:latin typeface="Cambria" panose="02040503050406030204" pitchFamily="18" charset="0"/>
              </a:rPr>
              <a:t>“field test” papers.</a:t>
            </a:r>
          </a:p>
          <a:p>
            <a:endParaRPr lang="en-US" sz="1600" dirty="0" smtClean="0">
              <a:latin typeface="Cambria" panose="02040503050406030204" pitchFamily="18" charset="0"/>
            </a:endParaRPr>
          </a:p>
          <a:p>
            <a:r>
              <a:rPr lang="en-US" dirty="0" smtClean="0">
                <a:latin typeface="Cambria" panose="02040503050406030204" pitchFamily="18" charset="0"/>
              </a:rPr>
              <a:t>Panelists </a:t>
            </a:r>
            <a:r>
              <a:rPr lang="en-US" dirty="0">
                <a:latin typeface="Cambria" panose="02040503050406030204" pitchFamily="18" charset="0"/>
              </a:rPr>
              <a:t>received </a:t>
            </a:r>
            <a:r>
              <a:rPr lang="en-US" dirty="0" smtClean="0">
                <a:latin typeface="Cambria" panose="02040503050406030204" pitchFamily="18" charset="0"/>
              </a:rPr>
              <a:t>an overview </a:t>
            </a:r>
            <a:r>
              <a:rPr lang="en-US" dirty="0">
                <a:latin typeface="Cambria" panose="02040503050406030204" pitchFamily="18" charset="0"/>
              </a:rPr>
              <a:t>of the “differences” in the new official scoring guide vs. the legacy scoring </a:t>
            </a:r>
            <a:r>
              <a:rPr lang="en-US" dirty="0" smtClean="0">
                <a:latin typeface="Cambria" panose="02040503050406030204" pitchFamily="18" charset="0"/>
              </a:rPr>
              <a:t>guide.</a:t>
            </a:r>
          </a:p>
          <a:p>
            <a:endParaRPr lang="en-US" sz="1600" dirty="0" smtClean="0">
              <a:latin typeface="Cambria" panose="02040503050406030204" pitchFamily="18" charset="0"/>
            </a:endParaRPr>
          </a:p>
          <a:p>
            <a:r>
              <a:rPr lang="en-US" dirty="0" smtClean="0">
                <a:latin typeface="Cambria" panose="02040503050406030204" pitchFamily="18" charset="0"/>
              </a:rPr>
              <a:t>Panels were </a:t>
            </a:r>
            <a:r>
              <a:rPr lang="en-US" dirty="0">
                <a:latin typeface="Cambria" panose="02040503050406030204" pitchFamily="18" charset="0"/>
              </a:rPr>
              <a:t>trained by </a:t>
            </a:r>
            <a:r>
              <a:rPr lang="en-US" dirty="0" smtClean="0">
                <a:latin typeface="Cambria" panose="02040503050406030204" pitchFamily="18" charset="0"/>
              </a:rPr>
              <a:t>the</a:t>
            </a:r>
          </a:p>
          <a:p>
            <a:pPr marL="0" indent="0">
              <a:buNone/>
            </a:pPr>
            <a:r>
              <a:rPr lang="en-US" dirty="0" smtClean="0">
                <a:latin typeface="Cambria" panose="02040503050406030204" pitchFamily="18" charset="0"/>
              </a:rPr>
              <a:t>     same </a:t>
            </a:r>
            <a:r>
              <a:rPr lang="en-US" dirty="0">
                <a:latin typeface="Cambria" panose="02040503050406030204" pitchFamily="18" charset="0"/>
              </a:rPr>
              <a:t>trainer using the same </a:t>
            </a:r>
            <a:endParaRPr lang="en-US" dirty="0" smtClean="0">
              <a:latin typeface="Cambria" panose="02040503050406030204" pitchFamily="18" charset="0"/>
            </a:endParaRPr>
          </a:p>
          <a:p>
            <a:pPr marL="0" indent="0">
              <a:buNone/>
            </a:pPr>
            <a:r>
              <a:rPr lang="en-US" dirty="0">
                <a:latin typeface="Cambria" panose="02040503050406030204" pitchFamily="18" charset="0"/>
              </a:rPr>
              <a:t> </a:t>
            </a:r>
            <a:r>
              <a:rPr lang="en-US" dirty="0" smtClean="0">
                <a:latin typeface="Cambria" panose="02040503050406030204" pitchFamily="18" charset="0"/>
              </a:rPr>
              <a:t>     training materials and </a:t>
            </a:r>
          </a:p>
          <a:p>
            <a:pPr marL="0" indent="0">
              <a:buNone/>
            </a:pPr>
            <a:r>
              <a:rPr lang="en-US" dirty="0">
                <a:latin typeface="Cambria" panose="02040503050406030204" pitchFamily="18" charset="0"/>
              </a:rPr>
              <a:t> </a:t>
            </a:r>
            <a:r>
              <a:rPr lang="en-US" dirty="0" smtClean="0">
                <a:latin typeface="Cambria" panose="02040503050406030204" pitchFamily="18" charset="0"/>
              </a:rPr>
              <a:t>      anchor papers.</a:t>
            </a:r>
            <a:endParaRPr lang="en-US" dirty="0">
              <a:latin typeface="Cambria" panose="02040503050406030204" pitchFamily="18" charset="0"/>
            </a:endParaRPr>
          </a:p>
        </p:txBody>
      </p:sp>
      <p:pic>
        <p:nvPicPr>
          <p:cNvPr id="2050" name="Picture 2" descr="Decorative Picture" title="How was the Scoring Guide Tes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809999"/>
            <a:ext cx="3352800" cy="221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0737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panose="02040503050406030204" pitchFamily="18" charset="0"/>
              </a:rPr>
              <a:t>Data Comparison of Writing Scoring Guides</a:t>
            </a:r>
            <a:endParaRPr lang="en-US" b="1" dirty="0">
              <a:latin typeface="Cambria" panose="02040503050406030204" pitchFamily="18" charset="0"/>
            </a:endParaRPr>
          </a:p>
        </p:txBody>
      </p:sp>
      <p:graphicFrame>
        <p:nvGraphicFramePr>
          <p:cNvPr id="6" name="Content Placeholder 5" descr="Chart show that ideas and content in both scoring guides is equal in rigor and that the other three traits counted towards passing are comparable to be of equal rigor within a tenth of a point of closer. Therefore the new CCSS aligned Official scoring guide is closely aligned in rigor to the legacy scoring guide." title="Data Comparision Chart of Leagcy and Official Writing Scoring Guides"/>
          <p:cNvGraphicFramePr>
            <a:graphicFrameLocks noGrp="1"/>
          </p:cNvGraphicFramePr>
          <p:nvPr>
            <p:ph idx="1"/>
            <p:extLst>
              <p:ext uri="{D42A27DB-BD31-4B8C-83A1-F6EECF244321}">
                <p14:modId xmlns:p14="http://schemas.microsoft.com/office/powerpoint/2010/main" val="2152386008"/>
              </p:ext>
            </p:extLst>
          </p:nvPr>
        </p:nvGraphicFramePr>
        <p:xfrm>
          <a:off x="1295400" y="1600200"/>
          <a:ext cx="72390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420556"/>
      </p:ext>
    </p:extLst>
  </p:cSld>
  <p:clrMapOvr>
    <a:masterClrMapping/>
  </p:clrMapOvr>
</p:sld>
</file>

<file path=ppt/theme/theme1.xml><?xml version="1.0" encoding="utf-8"?>
<a:theme xmlns:a="http://schemas.openxmlformats.org/drawingml/2006/main" name="ode-template_2017">
  <a:themeElements>
    <a:clrScheme name="Custom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0071E5"/>
      </a:hlink>
      <a:folHlink>
        <a:srgbClr val="0071E5"/>
      </a:folHlink>
    </a:clrScheme>
    <a:fontScheme name="1_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826a7eb6-1fc1-4229-aedf-6a10bdcdc31e">2018-06-28T00:14:47+00:00</Remediation_x0020_Date>
    <Estimated_x0020_Creation_x0020_Date xmlns="826a7eb6-1fc1-4229-aedf-6a10bdcdc31e" xsi:nil="true"/>
    <Priority xmlns="826a7eb6-1fc1-4229-aedf-6a10bdcdc31e">New</Priorit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6E7735-4E85-46DD-AD08-A53D0B98C60A}"/>
</file>

<file path=customXml/itemProps2.xml><?xml version="1.0" encoding="utf-8"?>
<ds:datastoreItem xmlns:ds="http://schemas.openxmlformats.org/officeDocument/2006/customXml" ds:itemID="{10AB505A-39AE-45BF-92E7-124E811B3B0A}"/>
</file>

<file path=customXml/itemProps3.xml><?xml version="1.0" encoding="utf-8"?>
<ds:datastoreItem xmlns:ds="http://schemas.openxmlformats.org/officeDocument/2006/customXml" ds:itemID="{ADB1E056-7093-45EB-8115-B582A8AC259D}"/>
</file>

<file path=docProps/app.xml><?xml version="1.0" encoding="utf-8"?>
<Properties xmlns="http://schemas.openxmlformats.org/officeDocument/2006/extended-properties" xmlns:vt="http://schemas.openxmlformats.org/officeDocument/2006/docPropsVTypes">
  <Template>ode-template_2017</Template>
  <TotalTime>6277</TotalTime>
  <Words>1316</Words>
  <Application>Microsoft Office PowerPoint</Application>
  <PresentationFormat>On-screen Show (4:3)</PresentationFormat>
  <Paragraphs>205</Paragraphs>
  <Slides>26</Slides>
  <Notes>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ode-template_2017</vt:lpstr>
      <vt:lpstr>Implementing the Oregon  Official Writing Scoring Guide  </vt:lpstr>
      <vt:lpstr>Agenda</vt:lpstr>
      <vt:lpstr>Writing  Scoring Guides     Descriptors &amp; Definitions</vt:lpstr>
      <vt:lpstr>What is the Implementation Historical Timeline?</vt:lpstr>
      <vt:lpstr>Why the Revision?</vt:lpstr>
      <vt:lpstr>What was the  Revision Process?</vt:lpstr>
      <vt:lpstr>What was the  Revision Process?</vt:lpstr>
      <vt:lpstr>How was the  Scoring Guide Tested?</vt:lpstr>
      <vt:lpstr>Data Comparison of Writing Scoring Guides</vt:lpstr>
      <vt:lpstr>Scoring Impact</vt:lpstr>
      <vt:lpstr>What has remained the same?</vt:lpstr>
      <vt:lpstr>Official Scoring Guide  Grades 3rd – 8th </vt:lpstr>
      <vt:lpstr>What about Essential Skills?</vt:lpstr>
      <vt:lpstr>Important Notes to Remember</vt:lpstr>
      <vt:lpstr>What is slightly different?</vt:lpstr>
      <vt:lpstr>6 Traits Comparison</vt:lpstr>
      <vt:lpstr>What has Changed?</vt:lpstr>
      <vt:lpstr>What are Changes in  Scoring Guide Traits?</vt:lpstr>
      <vt:lpstr>What are Changes in  Scoring Guide Traits?</vt:lpstr>
      <vt:lpstr>What are Changes in  Scoring Guide Traits?</vt:lpstr>
      <vt:lpstr>What are Changes in  Scoring Guide Traits?</vt:lpstr>
      <vt:lpstr>What are Changes in  Scoring Guide Traits?</vt:lpstr>
      <vt:lpstr>What are Changes in  Scoring Guide Traits?</vt:lpstr>
      <vt:lpstr>Informative / Explanatory &amp; Argumentative</vt:lpstr>
      <vt:lpstr>Implementing Resources</vt:lpstr>
      <vt:lpstr>Implementing Resources</vt:lpstr>
    </vt:vector>
  </TitlesOfParts>
  <Company>Oregon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Implementation 2017   Oregon Official Scoring Guide (CCSS Aligned)</dc:title>
  <dc:creator>BERTRAND Tony - ODE</dc:creator>
  <cp:lastModifiedBy>Administrator</cp:lastModifiedBy>
  <cp:revision>56</cp:revision>
  <dcterms:created xsi:type="dcterms:W3CDTF">2017-08-11T20:35:33Z</dcterms:created>
  <dcterms:modified xsi:type="dcterms:W3CDTF">2017-09-08T20:24:29Z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