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43"/>
  </p:notesMasterIdLst>
  <p:handoutMasterIdLst>
    <p:handoutMasterId r:id="rId44"/>
  </p:handoutMasterIdLst>
  <p:sldIdLst>
    <p:sldId id="302" r:id="rId6"/>
    <p:sldId id="303" r:id="rId7"/>
    <p:sldId id="258" r:id="rId8"/>
    <p:sldId id="266" r:id="rId9"/>
    <p:sldId id="260" r:id="rId10"/>
    <p:sldId id="259" r:id="rId11"/>
    <p:sldId id="304" r:id="rId12"/>
    <p:sldId id="262" r:id="rId13"/>
    <p:sldId id="305" r:id="rId14"/>
    <p:sldId id="263" r:id="rId15"/>
    <p:sldId id="267" r:id="rId16"/>
    <p:sldId id="265" r:id="rId17"/>
    <p:sldId id="306" r:id="rId18"/>
    <p:sldId id="307" r:id="rId19"/>
    <p:sldId id="308" r:id="rId20"/>
    <p:sldId id="309" r:id="rId21"/>
    <p:sldId id="310" r:id="rId22"/>
    <p:sldId id="311" r:id="rId23"/>
    <p:sldId id="312" r:id="rId24"/>
    <p:sldId id="313" r:id="rId25"/>
    <p:sldId id="277" r:id="rId26"/>
    <p:sldId id="298" r:id="rId27"/>
    <p:sldId id="300" r:id="rId28"/>
    <p:sldId id="278" r:id="rId29"/>
    <p:sldId id="301" r:id="rId30"/>
    <p:sldId id="295" r:id="rId31"/>
    <p:sldId id="279" r:id="rId32"/>
    <p:sldId id="280" r:id="rId33"/>
    <p:sldId id="288" r:id="rId34"/>
    <p:sldId id="292" r:id="rId35"/>
    <p:sldId id="293" r:id="rId36"/>
    <p:sldId id="294" r:id="rId37"/>
    <p:sldId id="282" r:id="rId38"/>
    <p:sldId id="285" r:id="rId39"/>
    <p:sldId id="283" r:id="rId40"/>
    <p:sldId id="297" r:id="rId41"/>
    <p:sldId id="284" r:id="rId42"/>
  </p:sldIdLst>
  <p:sldSz cx="9144000" cy="6858000" type="screen4x3"/>
  <p:notesSz cx="6845300" cy="9196388"/>
  <p:defaultTextStyle>
    <a:defPPr>
      <a:defRPr lang="en-US"/>
    </a:defPPr>
    <a:lvl1pPr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5pPr>
    <a:lvl6pPr marL="2286000" algn="l" defTabSz="914400" rtl="0" eaLnBrk="1" latinLnBrk="0" hangingPunct="1">
      <a:defRPr kumimoji="1" sz="2400" b="1" kern="1200">
        <a:solidFill>
          <a:schemeClr val="tx1"/>
        </a:solidFill>
        <a:latin typeface="Times New Roman" pitchFamily="18" charset="0"/>
        <a:ea typeface="+mn-ea"/>
        <a:cs typeface="+mn-cs"/>
      </a:defRPr>
    </a:lvl6pPr>
    <a:lvl7pPr marL="2743200" algn="l" defTabSz="914400" rtl="0" eaLnBrk="1" latinLnBrk="0" hangingPunct="1">
      <a:defRPr kumimoji="1" sz="2400" b="1" kern="1200">
        <a:solidFill>
          <a:schemeClr val="tx1"/>
        </a:solidFill>
        <a:latin typeface="Times New Roman" pitchFamily="18" charset="0"/>
        <a:ea typeface="+mn-ea"/>
        <a:cs typeface="+mn-cs"/>
      </a:defRPr>
    </a:lvl7pPr>
    <a:lvl8pPr marL="3200400" algn="l" defTabSz="914400" rtl="0" eaLnBrk="1" latinLnBrk="0" hangingPunct="1">
      <a:defRPr kumimoji="1" sz="2400" b="1" kern="1200">
        <a:solidFill>
          <a:schemeClr val="tx1"/>
        </a:solidFill>
        <a:latin typeface="Times New Roman" pitchFamily="18" charset="0"/>
        <a:ea typeface="+mn-ea"/>
        <a:cs typeface="+mn-cs"/>
      </a:defRPr>
    </a:lvl8pPr>
    <a:lvl9pPr marL="3657600" algn="l" defTabSz="914400" rtl="0" eaLnBrk="1" latinLnBrk="0" hangingPunct="1">
      <a:defRPr kumimoji="1"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C40"/>
    <a:srgbClr val="006666"/>
    <a:srgbClr val="E4790E"/>
    <a:srgbClr val="7BA44A"/>
    <a:srgbClr val="8B4E35"/>
    <a:srgbClr val="339933"/>
    <a:srgbClr val="660066"/>
    <a:srgbClr val="FFFFFF"/>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853" autoAdjust="0"/>
  </p:normalViewPr>
  <p:slideViewPr>
    <p:cSldViewPr>
      <p:cViewPr varScale="1">
        <p:scale>
          <a:sx n="84" d="100"/>
          <a:sy n="84" d="100"/>
        </p:scale>
        <p:origin x="45" y="5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9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670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21507" name="Rectangle 3"/>
          <p:cNvSpPr>
            <a:spLocks noGrp="1" noChangeArrowheads="1"/>
          </p:cNvSpPr>
          <p:nvPr>
            <p:ph type="dt" sz="quarter" idx="1"/>
          </p:nvPr>
        </p:nvSpPr>
        <p:spPr bwMode="auto">
          <a:xfrm>
            <a:off x="3876675" y="0"/>
            <a:ext cx="29670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21508" name="Rectangle 4"/>
          <p:cNvSpPr>
            <a:spLocks noGrp="1" noChangeArrowheads="1"/>
          </p:cNvSpPr>
          <p:nvPr>
            <p:ph type="ftr" sz="quarter" idx="2"/>
          </p:nvPr>
        </p:nvSpPr>
        <p:spPr bwMode="auto">
          <a:xfrm>
            <a:off x="0" y="8734425"/>
            <a:ext cx="29670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21509" name="Rectangle 5"/>
          <p:cNvSpPr>
            <a:spLocks noGrp="1" noChangeArrowheads="1"/>
          </p:cNvSpPr>
          <p:nvPr>
            <p:ph type="sldNum" sz="quarter" idx="3"/>
          </p:nvPr>
        </p:nvSpPr>
        <p:spPr bwMode="auto">
          <a:xfrm>
            <a:off x="3876675" y="8734425"/>
            <a:ext cx="29670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F5A723F5-75B0-4BC2-9102-3C972C0C714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09638">
              <a:defRPr sz="1000" b="0" i="1"/>
            </a:lvl1pPr>
          </a:lstStyle>
          <a:p>
            <a:r>
              <a:rPr lang="en-US"/>
              <a:t>*</a:t>
            </a:r>
            <a:endParaRPr lang="en-US" sz="1200"/>
          </a:p>
        </p:txBody>
      </p:sp>
      <p:sp>
        <p:nvSpPr>
          <p:cNvPr id="2051" name="Rectangle 3"/>
          <p:cNvSpPr>
            <a:spLocks noGrp="1" noChangeArrowheads="1"/>
          </p:cNvSpPr>
          <p:nvPr>
            <p:ph type="dt" idx="1"/>
          </p:nvPr>
        </p:nvSpPr>
        <p:spPr bwMode="auto">
          <a:xfrm>
            <a:off x="3884613" y="0"/>
            <a:ext cx="2973387" cy="45561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09638">
              <a:defRPr sz="1000" b="0" i="1"/>
            </a:lvl1pPr>
          </a:lstStyle>
          <a:p>
            <a:r>
              <a:rPr lang="en-US"/>
              <a:t>07/16/96</a:t>
            </a:r>
            <a:endParaRPr lang="en-US" sz="1200"/>
          </a:p>
        </p:txBody>
      </p:sp>
      <p:sp>
        <p:nvSpPr>
          <p:cNvPr id="2052" name="Rectangle 4"/>
          <p:cNvSpPr>
            <a:spLocks noGrp="1" noRot="1" noChangeAspect="1" noChangeArrowheads="1"/>
          </p:cNvSpPr>
          <p:nvPr>
            <p:ph type="sldImg" idx="2"/>
          </p:nvPr>
        </p:nvSpPr>
        <p:spPr bwMode="auto">
          <a:xfrm>
            <a:off x="1143000" y="685800"/>
            <a:ext cx="4572000" cy="3429000"/>
          </a:xfrm>
          <a:prstGeom prst="rect">
            <a:avLst/>
          </a:prstGeom>
          <a:noFill/>
          <a:ln w="12700" cap="sq">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341813"/>
            <a:ext cx="5027613"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85213"/>
            <a:ext cx="2971800" cy="45878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09638">
              <a:defRPr sz="1000" b="0" i="1"/>
            </a:lvl1pPr>
          </a:lstStyle>
          <a:p>
            <a:r>
              <a:rPr lang="en-US"/>
              <a:t>*</a:t>
            </a:r>
            <a:endParaRPr lang="en-US" sz="1200"/>
          </a:p>
        </p:txBody>
      </p:sp>
      <p:sp>
        <p:nvSpPr>
          <p:cNvPr id="2055" name="Rectangle 7"/>
          <p:cNvSpPr>
            <a:spLocks noGrp="1" noChangeArrowheads="1"/>
          </p:cNvSpPr>
          <p:nvPr>
            <p:ph type="sldNum" sz="quarter" idx="5"/>
          </p:nvPr>
        </p:nvSpPr>
        <p:spPr bwMode="auto">
          <a:xfrm>
            <a:off x="3884613" y="8685213"/>
            <a:ext cx="2973387" cy="45878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09638">
              <a:defRPr sz="1000" b="0" i="1"/>
            </a:lvl1pPr>
          </a:lstStyle>
          <a:p>
            <a:r>
              <a:rPr lang="en-US"/>
              <a:t>##</a:t>
            </a:r>
            <a:endParaRPr lang="en-US" sz="1200"/>
          </a:p>
        </p:txBody>
      </p:sp>
    </p:spTree>
  </p:cSld>
  <p:clrMap bg1="lt1" tx1="dk1" bg2="lt2" tx2="dk2" accent1="accent1" accent2="accent2" accent3="accent3" accent4="accent4" accent5="accent5" accent6="accent6" hlink="hlink" folHlink="folHlink"/>
  <p:hf/>
  <p:notesStyle>
    <a:lvl1pPr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This PowerPoint presentation is intended to be used as a 90- minute to 2 hour introductory training session.  An</a:t>
            </a:r>
            <a:r>
              <a:rPr lang="en-US" baseline="0" dirty="0" smtClean="0"/>
              <a:t> in-depth training session is also available.  It provides more practice in calibrating participant’s scoring to the scoring guide, connecting the reading work samples to classroom assessment and instruction, and developing understanding of the alignment of the Reading Scoring Guide to the Common Core State Standards.</a:t>
            </a:r>
            <a:endParaRPr lang="en-US" b="1" dirty="0" smtClean="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extLst>
      <p:ext uri="{BB962C8B-B14F-4D97-AF65-F5344CB8AC3E}">
        <p14:creationId xmlns:p14="http://schemas.microsoft.com/office/powerpoint/2010/main" val="136534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Overview of Demonstrate Understanding.  This trait is focused on literal comprehension.  Students demonstrate understanding by explaining things like main ideas, details, fact versus opinion, etc.</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Overview of Develop an Interpretation.  This trait focuses on deriving meaning by inference.  Students demonstrate this trait by explaining how they came up with an interpretation, generalization, inference, etc.</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Overview of Analyze Text. For informational text, students are asked to analyze the author’s purpose and reasoning and the use of various stylistic techniques.  The focus is always on the effect of the author’s decisions on the impact of the writing.  Students must give specific examples from the text.</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Overview of Analyze Text.  In Literary selections, students are asked to analyze the author’s stylistic  techniques and they may use knowledge of literature to explain the impact on the text.  For example, a student might explain how a particular sentence creates a visual picture – with or without using the term imagery. Again, emphasis is</a:t>
            </a:r>
            <a:r>
              <a:rPr lang="en-US" baseline="0" dirty="0" smtClean="0"/>
              <a:t> on student identifying and explaining examples from the text.</a:t>
            </a:r>
            <a:endParaRPr lang="en-US" dirty="0" smtClean="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extLst>
      <p:ext uri="{BB962C8B-B14F-4D97-AF65-F5344CB8AC3E}">
        <p14:creationId xmlns:p14="http://schemas.microsoft.com/office/powerpoint/2010/main" val="134801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This is a visual representation of the scale used in Oregon with single</a:t>
            </a:r>
            <a:r>
              <a:rPr lang="en-US" baseline="0" dirty="0" smtClean="0"/>
              <a:t> words </a:t>
            </a:r>
            <a:r>
              <a:rPr lang="en-US" dirty="0" smtClean="0"/>
              <a:t>to describe each score level.  Point out that the scoring guide uses detailed descriptions to help raters determine where a student is performing on the 6 - point scale for each of the 3 traits and that the</a:t>
            </a:r>
            <a:r>
              <a:rPr lang="en-US" baseline="0" dirty="0" smtClean="0"/>
              <a:t> focus is on student performance on a specific work sample rather than an evaluation of the student’s overall ability as a reader</a:t>
            </a:r>
            <a:r>
              <a:rPr lang="en-US" dirty="0" smtClean="0"/>
              <a:t>.</a:t>
            </a:r>
          </a:p>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On the reading scoring guide, scores</a:t>
            </a:r>
            <a:r>
              <a:rPr lang="en-US" baseline="0" dirty="0" smtClean="0"/>
              <a:t> of 5/6 are described in one column as are scores of 1 / 2.  However, all scores are available to use. </a:t>
            </a:r>
            <a:endParaRPr lang="en-US" dirty="0" smtClean="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extLst>
      <p:ext uri="{BB962C8B-B14F-4D97-AF65-F5344CB8AC3E}">
        <p14:creationId xmlns:p14="http://schemas.microsoft.com/office/powerpoint/2010/main" val="4202802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Reading Work Samples differ from Writing in that students are given a series of “prompts” in the form of questions to help them in responding to the text.  Raters are not looking for answers to each question.  Instead, questions are to prompt students to tell more about what they read.  Evidence for each trait of reading may be found anywhere in the student response, (including within margin notes) not just within the question designed to prompt for the trait.</a:t>
            </a:r>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extLst>
      <p:ext uri="{BB962C8B-B14F-4D97-AF65-F5344CB8AC3E}">
        <p14:creationId xmlns:p14="http://schemas.microsoft.com/office/powerpoint/2010/main" val="2212208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has a unique set of requirements for work samples:</a:t>
            </a:r>
          </a:p>
          <a:p>
            <a:pPr lvl="1">
              <a:buFontTx/>
              <a:buChar char="•"/>
            </a:pPr>
            <a:r>
              <a:rPr lang="en-US" dirty="0" smtClean="0"/>
              <a:t> 2 tasks – 1 must be informative (other can also be informative or can be literary)</a:t>
            </a:r>
          </a:p>
          <a:p>
            <a:pPr lvl="1">
              <a:buFontTx/>
              <a:buChar char="•"/>
            </a:pPr>
            <a:r>
              <a:rPr lang="en-US" dirty="0" smtClean="0"/>
              <a:t> Trait scores are added up for a total – 12 points if one rater scores, 24 points if 2 raters score</a:t>
            </a:r>
          </a:p>
          <a:p>
            <a:pPr lvl="1">
              <a:buFontTx/>
              <a:buChar char="•"/>
            </a:pPr>
            <a:r>
              <a:rPr lang="en-US" dirty="0" smtClean="0"/>
              <a:t> But – no score in any trait may be lower than a 3 (from either rater)</a:t>
            </a:r>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extLst>
      <p:ext uri="{BB962C8B-B14F-4D97-AF65-F5344CB8AC3E}">
        <p14:creationId xmlns:p14="http://schemas.microsoft.com/office/powerpoint/2010/main" val="3783466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0" cap="all" dirty="0" smtClean="0"/>
              <a:t>Refer to handout</a:t>
            </a:r>
            <a:r>
              <a:rPr lang="en-US" b="1" cap="all" dirty="0" smtClean="0"/>
              <a:t>:</a:t>
            </a:r>
            <a:r>
              <a:rPr lang="en-US" b="1" cap="all" baseline="0" dirty="0" smtClean="0"/>
              <a:t>  </a:t>
            </a:r>
            <a:r>
              <a:rPr lang="en-US" b="1" baseline="0" dirty="0" smtClean="0"/>
              <a:t>Official Scoring Form. </a:t>
            </a:r>
            <a:r>
              <a:rPr lang="en-US" dirty="0" smtClean="0"/>
              <a:t>Emphasize that teachers may provide feedback for revisions by highlighting on the Official Scoring Guide, and/or checking boxes on the Official Scoring Form which is included in handouts.  </a:t>
            </a:r>
          </a:p>
          <a:p>
            <a:pPr lvl="1">
              <a:buFontTx/>
              <a:buChar char="•"/>
            </a:pPr>
            <a:r>
              <a:rPr lang="en-US" dirty="0" smtClean="0"/>
              <a:t> But – no score in any trait may be lower than a 3 (from either rater)</a:t>
            </a:r>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extLst>
      <p:ext uri="{BB962C8B-B14F-4D97-AF65-F5344CB8AC3E}">
        <p14:creationId xmlns:p14="http://schemas.microsoft.com/office/powerpoint/2010/main" val="3360230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Paper TR 1 received all 4’s.  Lead participants through a discussion to help them find the descriptions in the scoring guide that best match this paper in each trait.  Use the Facilitator’s Guide to Leading the Scoring Session to assist you in leading participants through the scoring process.  The papers are called</a:t>
            </a:r>
            <a:r>
              <a:rPr lang="en-US" baseline="0" dirty="0" smtClean="0"/>
              <a:t> “anchor” papers because they serve as strong exemplars to help raters calibrate (or anchor themselves) to the scoring guide.</a:t>
            </a:r>
            <a:endParaRPr lang="en-US" dirty="0" smtClean="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extLst>
      <p:ext uri="{BB962C8B-B14F-4D97-AF65-F5344CB8AC3E}">
        <p14:creationId xmlns:p14="http://schemas.microsoft.com/office/powerpoint/2010/main" val="3704534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9638" rtl="0" eaLnBrk="0" fontAlgn="base" latinLnBrk="0" hangingPunct="0">
              <a:lnSpc>
                <a:spcPct val="100000"/>
              </a:lnSpc>
              <a:spcBef>
                <a:spcPct val="30000"/>
              </a:spcBef>
              <a:spcAft>
                <a:spcPct val="0"/>
              </a:spcAft>
              <a:buClrTx/>
              <a:buSzTx/>
              <a:buFontTx/>
              <a:buNone/>
              <a:tabLst/>
              <a:defRPr/>
            </a:pPr>
            <a:r>
              <a:rPr lang="en-US" dirty="0" smtClean="0"/>
              <a:t>Paper TR 2 received</a:t>
            </a:r>
            <a:r>
              <a:rPr lang="en-US" baseline="0" dirty="0" smtClean="0"/>
              <a:t> one 3 and two 2’s</a:t>
            </a:r>
            <a:r>
              <a:rPr lang="en-US" dirty="0" smtClean="0"/>
              <a:t>.  Again, refer to</a:t>
            </a:r>
            <a:r>
              <a:rPr lang="en-US" baseline="0" dirty="0" smtClean="0"/>
              <a:t> the Facilitator’s Guide for help in leading this discussion</a:t>
            </a:r>
            <a:r>
              <a:rPr lang="en-US" dirty="0" smtClean="0"/>
              <a:t>.</a:t>
            </a:r>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extLst>
      <p:ext uri="{BB962C8B-B14F-4D97-AF65-F5344CB8AC3E}">
        <p14:creationId xmlns:p14="http://schemas.microsoft.com/office/powerpoint/2010/main" val="175570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9638" rtl="0" eaLnBrk="0" fontAlgn="base" latinLnBrk="0" hangingPunct="0">
              <a:lnSpc>
                <a:spcPct val="100000"/>
              </a:lnSpc>
              <a:spcBef>
                <a:spcPct val="30000"/>
              </a:spcBef>
              <a:spcAft>
                <a:spcPct val="0"/>
              </a:spcAft>
              <a:buClrTx/>
              <a:buSzTx/>
              <a:buFontTx/>
              <a:buNone/>
              <a:tabLst/>
              <a:defRPr/>
            </a:pPr>
            <a:r>
              <a:rPr lang="en-US" dirty="0" smtClean="0"/>
              <a:t>Goals for the training session – Emphasize</a:t>
            </a:r>
            <a:r>
              <a:rPr lang="en-US" baseline="0" dirty="0" smtClean="0"/>
              <a:t> that this is introductory – Level 2 training  Participants may also wish to sign up for Level 3 In-Depth Reading Scoring Guide training and Level 4 – Developing Reading Work Samples.</a:t>
            </a:r>
            <a:endParaRPr lang="en-US" dirty="0" smtClean="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extLst>
      <p:ext uri="{BB962C8B-B14F-4D97-AF65-F5344CB8AC3E}">
        <p14:creationId xmlns:p14="http://schemas.microsoft.com/office/powerpoint/2010/main" val="1109016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9638" rtl="0" eaLnBrk="0" fontAlgn="base" latinLnBrk="0" hangingPunct="0">
              <a:lnSpc>
                <a:spcPct val="100000"/>
              </a:lnSpc>
              <a:spcBef>
                <a:spcPct val="30000"/>
              </a:spcBef>
              <a:spcAft>
                <a:spcPct val="0"/>
              </a:spcAft>
              <a:buClrTx/>
              <a:buSzTx/>
              <a:buFontTx/>
              <a:buNone/>
              <a:tabLst/>
              <a:defRPr/>
            </a:pPr>
            <a:r>
              <a:rPr lang="en-US" dirty="0" smtClean="0"/>
              <a:t>Discussion!  Have raters use highlighters to emphasize key points between a 3 and a 4.  In general, it is not difficult to recognize high papers or very low papers.  The key decision point for many papers will be between a 3 or a 4, so raters must become proficient in making this distinction.</a:t>
            </a:r>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extLst>
      <p:ext uri="{BB962C8B-B14F-4D97-AF65-F5344CB8AC3E}">
        <p14:creationId xmlns:p14="http://schemas.microsoft.com/office/powerpoint/2010/main" val="1974141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This paper received all 5’s.  (If someone thinks it deserves a 6, that is ok.)  This paper is included in the introductory training so that raters can see the difference between a nice solid 4 and a more sophisticated 5 level paper.</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section looks at common vocabulary for</a:t>
            </a:r>
            <a:r>
              <a:rPr lang="en-US" baseline="0" dirty="0" smtClean="0"/>
              <a:t> various types of assessments and how the reading scoring guide can be used for both instruction and assessment in the classroom.</a:t>
            </a:r>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These definitions provide common vocabulary for various</a:t>
            </a:r>
            <a:r>
              <a:rPr lang="en-US" baseline="0" dirty="0" smtClean="0"/>
              <a:t> assessments. They also define assessments by purpose and when they would most commonly be administered.  Ask participants whether their school uses all or some of these assessments.  (Many high schools do not use a screening test and should consider doing so.)  Both types of reading assessments and the ones on the following slide are recommended in the Oregon Literacy Framework.</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Talk about importance of Reading Scoring Guide as a powerful instructional</a:t>
            </a:r>
            <a:r>
              <a:rPr lang="en-US" baseline="0" dirty="0" smtClean="0"/>
              <a:t> tool. </a:t>
            </a:r>
            <a:r>
              <a:rPr lang="en-US" dirty="0" smtClean="0"/>
              <a:t>Have participants discuss how they could use the reading scoring guide in their classrooms.  This discussion empowers</a:t>
            </a:r>
            <a:r>
              <a:rPr lang="en-US" baseline="0" dirty="0" smtClean="0"/>
              <a:t> teachers to incorporate work samples in addition to the school assessment plan or where no assessment plan exists yet.  </a:t>
            </a:r>
            <a:r>
              <a:rPr lang="en-US" dirty="0" smtClean="0"/>
              <a:t>Depending on the size of the group you may want to have them pair/share or form small groups to discuss this.  If a school has no other screening tool, having students complete a Reading Work Sample at the beginning of 9</a:t>
            </a:r>
            <a:r>
              <a:rPr lang="en-US" baseline="30000" dirty="0" smtClean="0"/>
              <a:t>th</a:t>
            </a:r>
            <a:r>
              <a:rPr lang="en-US" dirty="0" smtClean="0"/>
              <a:t> grade can assist in determining the risk level of students for Essential Skill proficiency.</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 on time available, you may want to have participants</a:t>
            </a:r>
            <a:r>
              <a:rPr lang="en-US" baseline="0" dirty="0" smtClean="0"/>
              <a:t> discuss how various assessments in their schools are used.</a:t>
            </a:r>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can use Reading</a:t>
            </a:r>
            <a:r>
              <a:rPr lang="en-US" baseline="0" dirty="0" smtClean="0"/>
              <a:t> Work Samples to determine student progress throughout their courses or on a planned schedule.  They do not have to assign all parts of the work sample or score all elements – for example, after a lesson on text analysis, having students respond to only questions on text analysis would be an appropriate use of the scoring guide.</a:t>
            </a:r>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As students become familiar with the reading scoring guide (point out student language version) they will begin to understand what they need to do in order to improve their scores.  Have participants look at student language version of scoring guide in their handout packets.</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Although the scoring guide can be used on work samples for Essential Skill proficiency, it can also be used in the classroom as part of regular assignments and scores can be converted into whatever grading system the teacher uses.</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This slide focuses on the importance of a school or district assessment plan. High school English departments may want to consider developing such a plan for reading and writing if one does not exist at the school level.</a:t>
            </a:r>
          </a:p>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Does</a:t>
            </a:r>
            <a:r>
              <a:rPr lang="en-US" baseline="0" dirty="0" smtClean="0"/>
              <a:t> your school </a:t>
            </a:r>
            <a:r>
              <a:rPr lang="en-US" dirty="0" smtClean="0"/>
              <a:t>have a plan as to who</a:t>
            </a:r>
            <a:r>
              <a:rPr lang="en-US" baseline="0" dirty="0" smtClean="0"/>
              <a:t> gets assessed and when they are assessed?</a:t>
            </a:r>
          </a:p>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Does</a:t>
            </a:r>
            <a:r>
              <a:rPr lang="en-US" baseline="0" dirty="0" smtClean="0"/>
              <a:t> your school have a plan as to who analyzes the data, how the data are analyzed, when the data are analyzed and how the information from the analysis is used?</a:t>
            </a:r>
          </a:p>
          <a:p>
            <a:pPr marL="0" marR="0" indent="0" algn="l" defTabSz="909638" rtl="0" eaLnBrk="0" fontAlgn="base" latinLnBrk="0" hangingPunct="0">
              <a:lnSpc>
                <a:spcPct val="100000"/>
              </a:lnSpc>
              <a:spcBef>
                <a:spcPct val="30000"/>
              </a:spcBef>
              <a:spcAft>
                <a:spcPct val="0"/>
              </a:spcAft>
              <a:buClrTx/>
              <a:buSzTx/>
              <a:buFontTx/>
              <a:buNone/>
              <a:tabLst/>
              <a:defRPr/>
            </a:pPr>
            <a:r>
              <a:rPr lang="en-US" baseline="0" dirty="0" smtClean="0"/>
              <a:t>Where is information about the assessment plan kept and who has access/knowledge about it?</a:t>
            </a:r>
          </a:p>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Is the assessment</a:t>
            </a:r>
            <a:r>
              <a:rPr lang="en-US" baseline="0" dirty="0" smtClean="0"/>
              <a:t> plan written and made available to all staff in the school?</a:t>
            </a:r>
          </a:p>
          <a:p>
            <a:pPr marL="0" marR="0" indent="0" algn="l" defTabSz="909638"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09638" rtl="0" eaLnBrk="0" fontAlgn="base" latinLnBrk="0" hangingPunct="0">
              <a:lnSpc>
                <a:spcPct val="100000"/>
              </a:lnSpc>
              <a:spcBef>
                <a:spcPct val="30000"/>
              </a:spcBef>
              <a:spcAft>
                <a:spcPct val="0"/>
              </a:spcAft>
              <a:buClrTx/>
              <a:buSzTx/>
              <a:buFontTx/>
              <a:buNone/>
              <a:tabLst/>
              <a:defRPr/>
            </a:pPr>
            <a:r>
              <a:rPr lang="en-US" baseline="0" dirty="0" smtClean="0"/>
              <a:t>Participants can fill out the corresponding handout in their packet or use it as a springboard for discussion.</a:t>
            </a:r>
            <a:endParaRPr lang="en-US" dirty="0" smtClean="0"/>
          </a:p>
          <a:p>
            <a:pPr marL="0" marR="0" indent="0" algn="l" defTabSz="909638"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09638"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solidFill>
                  <a:srgbClr val="663300"/>
                </a:solidFill>
                <a:latin typeface="Trebuchet MS" pitchFamily="34" charset="0"/>
              </a:rPr>
              <a:t>This is the Oregon Administrative Rule, adopted by the State Board of Education, that sets the diploma requirements for the Essential Skills.  The Essential Skill of Reading is required for all entering freshmen classes beginning with those from 2008-09 (most of whom are seniors now).  In addition, the Essential Skill of Writing will apply to students who entered 9</a:t>
            </a:r>
            <a:r>
              <a:rPr lang="en-US" baseline="30000" dirty="0" smtClean="0">
                <a:solidFill>
                  <a:srgbClr val="663300"/>
                </a:solidFill>
                <a:latin typeface="Trebuchet MS" pitchFamily="34" charset="0"/>
              </a:rPr>
              <a:t>th</a:t>
            </a:r>
            <a:r>
              <a:rPr lang="en-US" dirty="0" smtClean="0">
                <a:solidFill>
                  <a:srgbClr val="663300"/>
                </a:solidFill>
                <a:latin typeface="Trebuchet MS" pitchFamily="34" charset="0"/>
              </a:rPr>
              <a:t> grade in 2009-10 school year and beyond; Apply Math will be required for students who first enrolled in 9</a:t>
            </a:r>
            <a:r>
              <a:rPr lang="en-US" baseline="30000" dirty="0" smtClean="0">
                <a:solidFill>
                  <a:srgbClr val="663300"/>
                </a:solidFill>
                <a:latin typeface="Trebuchet MS" pitchFamily="34" charset="0"/>
              </a:rPr>
              <a:t>th</a:t>
            </a:r>
            <a:r>
              <a:rPr lang="en-US" dirty="0" smtClean="0">
                <a:solidFill>
                  <a:srgbClr val="663300"/>
                </a:solidFill>
                <a:latin typeface="Trebuchet MS" pitchFamily="34" charset="0"/>
              </a:rPr>
              <a:t> grade in 2010-11 and beyond.</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Oregon City High School believes</a:t>
            </a:r>
            <a:r>
              <a:rPr lang="en-US" baseline="0" dirty="0" smtClean="0"/>
              <a:t> that using the Reading Work Sample &amp; Scoring Guide as an instructional tool has made a significant difference in students passing the OAKS test who had not previously been able to achieve the required  236 score.</a:t>
            </a:r>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McMinnville SD had very good results when students learned to complete reading</a:t>
            </a:r>
            <a:r>
              <a:rPr lang="en-US" baseline="0" dirty="0" smtClean="0"/>
              <a:t> work samples and use the scoring guide.  Many met Essential Skill requirements with work samples and a number also met via the OAKS 236 standard.</a:t>
            </a:r>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Full quote from Teri: </a:t>
            </a:r>
          </a:p>
          <a:p>
            <a:r>
              <a:rPr kumimoji="1" lang="en-US" sz="1200" kern="1200" dirty="0" smtClean="0">
                <a:solidFill>
                  <a:schemeClr val="tx1"/>
                </a:solidFill>
                <a:latin typeface="Times New Roman" pitchFamily="18" charset="0"/>
                <a:ea typeface="+mn-ea"/>
                <a:cs typeface="+mn-cs"/>
              </a:rPr>
              <a:t>After my sophomores completed their first round of OAKS Reading testing, we spent time in class working with Reading Work Samples.  After my students completed one practice task, we looked at samples of student responses and compared them to the language in the scoring guide. Students identified examples of responses that demonstrated passing scores and suggested ways the incomplete responses could be improved to demonstrate a score of 4 or higher on the scoring guide.  Small group and whole class discussions were used.  Many of my students who were within several points of meeting the standard on the OAKS test were able to meet it on their next attempt.  </a:t>
            </a:r>
          </a:p>
          <a:p>
            <a:r>
              <a:rPr kumimoji="1" lang="en-US" sz="1200" kern="1200" dirty="0" smtClean="0">
                <a:solidFill>
                  <a:schemeClr val="tx1"/>
                </a:solidFill>
                <a:latin typeface="Times New Roman" pitchFamily="18" charset="0"/>
                <a:ea typeface="+mn-ea"/>
                <a:cs typeface="+mn-cs"/>
              </a:rPr>
              <a:t> </a:t>
            </a:r>
          </a:p>
          <a:p>
            <a:r>
              <a:rPr kumimoji="1" lang="en-US" sz="1200" kern="1200" dirty="0" smtClean="0">
                <a:solidFill>
                  <a:schemeClr val="tx1"/>
                </a:solidFill>
                <a:latin typeface="Times New Roman" pitchFamily="18" charset="0"/>
                <a:ea typeface="+mn-ea"/>
                <a:cs typeface="+mn-cs"/>
              </a:rPr>
              <a:t>The discussion and practice with the Reading Work Samples and scoring guide were the only direct instructional practices used between the students' first and second attempts on the state test.  I am convinced that the scoring guide and Reading Work Samples call on students to demonstrate what good readers do when they understand what they are reading, can make supported inferences, and analyze the text and author's craft.  Many of my students were able to transfer this understanding to higher scores on the OAKS test.</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This is the start of a </a:t>
            </a:r>
            <a:r>
              <a:rPr lang="en-US" u="sng" dirty="0" smtClean="0"/>
              <a:t>very powerful </a:t>
            </a:r>
            <a:r>
              <a:rPr lang="en-US" dirty="0" smtClean="0"/>
              <a:t>research finding.  This section seems obvious, but it is worth reading aloud or having a participant read the slide aloud to lead into the next.</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This finding has implications for all teachers and for district/building approaches to increasing student achievement in reading in middle schools</a:t>
            </a:r>
            <a:r>
              <a:rPr lang="en-US" baseline="0" dirty="0" smtClean="0"/>
              <a:t> </a:t>
            </a:r>
            <a:r>
              <a:rPr lang="en-US" dirty="0" smtClean="0"/>
              <a:t>and high schools.</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Here are some site for reading</a:t>
            </a:r>
            <a:r>
              <a:rPr lang="en-US" b="0" baseline="0" dirty="0" smtClean="0"/>
              <a:t> assessment </a:t>
            </a:r>
            <a:r>
              <a:rPr lang="en-US" b="0" dirty="0" smtClean="0"/>
              <a:t>resources.</a:t>
            </a:r>
            <a:r>
              <a:rPr lang="en-US" b="0" baseline="0" dirty="0" smtClean="0"/>
              <a:t> </a:t>
            </a:r>
            <a:r>
              <a:rPr lang="en-US" b="0" dirty="0" smtClean="0"/>
              <a:t>The go/worksamples address does not work as a link, but if you type /go/worksamples in the address line of your browser on the ODE homepage following www.ode.state.or.us, it will take you directly</a:t>
            </a:r>
            <a:r>
              <a:rPr lang="en-US" b="0" baseline="0" dirty="0" smtClean="0"/>
              <a:t> to a page of information on work samples</a:t>
            </a:r>
            <a:r>
              <a:rPr lang="en-US" b="0" dirty="0" smtClean="0"/>
              <a:t>.  You can also use the search feature and type in worksamples as one word.</a:t>
            </a:r>
            <a:r>
              <a:rPr lang="en-US" b="0" baseline="0" dirty="0" smtClean="0"/>
              <a:t>  </a:t>
            </a:r>
            <a:r>
              <a:rPr lang="en-US" b="0" dirty="0" smtClean="0"/>
              <a:t>Many resources are available in the Resources and Promising Practices section for Reading Work Samples and more are added frequently.</a:t>
            </a:r>
          </a:p>
          <a:p>
            <a:endParaRPr lang="en-US" b="0" dirty="0" smtClean="0"/>
          </a:p>
          <a:p>
            <a:r>
              <a:rPr lang="en-US" b="0" dirty="0" smtClean="0"/>
              <a:t>Oregon Data Project</a:t>
            </a:r>
            <a:r>
              <a:rPr lang="en-US" b="0" baseline="0" dirty="0" smtClean="0"/>
              <a:t> provides training in establishing assessment systems and analyzing data, as well as in the specific Essential Skills of Reading, Writing and Mathematics.</a:t>
            </a:r>
          </a:p>
          <a:p>
            <a:endParaRPr lang="en-US" b="0" baseline="0" dirty="0" smtClean="0"/>
          </a:p>
          <a:p>
            <a:r>
              <a:rPr lang="en-US" b="0" baseline="0" dirty="0" smtClean="0"/>
              <a:t>The Assessment of Essential Skills Toolkit provides a step by step approach to designing a district assessment system geared to students meeting diploma requirements.</a:t>
            </a:r>
            <a:endParaRPr lang="en-US" b="0" dirty="0" smtClean="0"/>
          </a:p>
          <a:p>
            <a:endParaRPr lang="en-US" b="0"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Fill in any</a:t>
            </a:r>
            <a:r>
              <a:rPr lang="en-US" baseline="0" dirty="0" smtClean="0"/>
              <a:t> workshop dates you have scheduled and your contact information here.</a:t>
            </a:r>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This is a quote to use as a final thought in ending the session and gives a nice focal point during a Q &amp; A period.</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12813"/>
            <a:r>
              <a:rPr lang="en-US" dirty="0" smtClean="0">
                <a:solidFill>
                  <a:srgbClr val="663300"/>
                </a:solidFill>
                <a:latin typeface="Trebuchet MS" pitchFamily="34" charset="0"/>
              </a:rPr>
              <a:t>This slide shows the first 2 options -- OAKS assessment and other standardized assessments, with required scores, which can be used to demonstrate proficiency in the Essential Skill of Reading.  Some of these may be helpful to some students, but more</a:t>
            </a:r>
            <a:r>
              <a:rPr lang="en-US" baseline="0" dirty="0" smtClean="0">
                <a:solidFill>
                  <a:srgbClr val="663300"/>
                </a:solidFill>
                <a:latin typeface="Trebuchet MS" pitchFamily="34" charset="0"/>
              </a:rPr>
              <a:t> are likely to benefit from the next option: Reading Work Samples</a:t>
            </a:r>
          </a:p>
          <a:p>
            <a:pPr defTabSz="912813"/>
            <a:endParaRPr lang="en-US" baseline="0" dirty="0" smtClean="0">
              <a:solidFill>
                <a:srgbClr val="663300"/>
              </a:solidFill>
              <a:latin typeface="Trebuchet MS" pitchFamily="34" charset="0"/>
            </a:endParaRPr>
          </a:p>
          <a:p>
            <a:pPr defTabSz="912813"/>
            <a:r>
              <a:rPr lang="en-US" baseline="0" dirty="0" smtClean="0">
                <a:solidFill>
                  <a:srgbClr val="663300"/>
                </a:solidFill>
                <a:latin typeface="Trebuchet MS" pitchFamily="34" charset="0"/>
              </a:rPr>
              <a:t>A flow chart in the Participant’s packet helps to clarify the 3 options</a:t>
            </a:r>
            <a:endParaRPr lang="en-US" dirty="0" smtClean="0">
              <a:solidFill>
                <a:srgbClr val="663300"/>
              </a:solidFill>
              <a:latin typeface="Trebuchet MS" pitchFamily="34" charset="0"/>
            </a:endParaRPr>
          </a:p>
          <a:p>
            <a:pPr defTabSz="912813"/>
            <a:endParaRPr lang="en-US" dirty="0" smtClean="0">
              <a:solidFill>
                <a:srgbClr val="663300"/>
              </a:solidFill>
              <a:latin typeface="Trebuchet MS" pitchFamily="34" charset="0"/>
            </a:endParaRPr>
          </a:p>
          <a:p>
            <a:pPr defTabSz="912813"/>
            <a:r>
              <a:rPr lang="en-US" dirty="0" smtClean="0">
                <a:solidFill>
                  <a:srgbClr val="663300"/>
                </a:solidFill>
                <a:latin typeface="Trebuchet MS" pitchFamily="34" charset="0"/>
              </a:rPr>
              <a:t>On March 11, 2011 the State Board of Education adopted additional </a:t>
            </a:r>
            <a:r>
              <a:rPr lang="en-US" u="sng" dirty="0" smtClean="0">
                <a:solidFill>
                  <a:srgbClr val="663300"/>
                </a:solidFill>
                <a:latin typeface="Trebuchet MS" pitchFamily="34" charset="0"/>
              </a:rPr>
              <a:t>tests</a:t>
            </a:r>
            <a:r>
              <a:rPr lang="en-US" dirty="0" smtClean="0">
                <a:solidFill>
                  <a:srgbClr val="663300"/>
                </a:solidFill>
                <a:latin typeface="Trebuchet MS" pitchFamily="34" charset="0"/>
              </a:rPr>
              <a:t> and </a:t>
            </a:r>
            <a:r>
              <a:rPr lang="en-US" u="sng" dirty="0" smtClean="0">
                <a:solidFill>
                  <a:srgbClr val="663300"/>
                </a:solidFill>
                <a:latin typeface="Trebuchet MS" pitchFamily="34" charset="0"/>
              </a:rPr>
              <a:t>scores</a:t>
            </a:r>
            <a:r>
              <a:rPr lang="en-US" dirty="0" smtClean="0">
                <a:solidFill>
                  <a:srgbClr val="663300"/>
                </a:solidFill>
                <a:latin typeface="Trebuchet MS" pitchFamily="34" charset="0"/>
              </a:rPr>
              <a:t> for proficiency in the Essential Skill of Reading.  They are listed below.</a:t>
            </a:r>
            <a:r>
              <a:rPr lang="en-US" baseline="0" dirty="0" smtClean="0">
                <a:solidFill>
                  <a:srgbClr val="663300"/>
                </a:solidFill>
                <a:latin typeface="Trebuchet MS" pitchFamily="34" charset="0"/>
              </a:rPr>
              <a:t>  You do not need to share this information – it is here in case someone asks you about a specific course and score.  Remember it is passing the test that counts – not taking the class.</a:t>
            </a:r>
            <a:endParaRPr lang="en-US" dirty="0" smtClean="0">
              <a:solidFill>
                <a:srgbClr val="663300"/>
              </a:solidFill>
              <a:latin typeface="Trebuchet MS" pitchFamily="34" charset="0"/>
            </a:endParaRPr>
          </a:p>
          <a:p>
            <a:pPr defTabSz="912813"/>
            <a:endParaRPr lang="en-US" dirty="0" smtClean="0">
              <a:solidFill>
                <a:srgbClr val="663300"/>
              </a:solidFill>
              <a:latin typeface="Trebuchet MS" pitchFamily="34" charset="0"/>
            </a:endParaRPr>
          </a:p>
          <a:p>
            <a:pPr defTabSz="912813"/>
            <a:r>
              <a:rPr lang="en-US" dirty="0" smtClean="0"/>
              <a:t>AP English Literature &amp; Composition, AP Macroeconomics, AP Microeconomics, AP Psychology, AP United States History, AP World History, AP United States Government &amp; Politics, AP Comparative Government &amp; Politics</a:t>
            </a:r>
          </a:p>
          <a:p>
            <a:pPr defTabSz="912813"/>
            <a:endParaRPr lang="en-US" dirty="0" smtClean="0"/>
          </a:p>
          <a:p>
            <a:pPr defTabSz="912813"/>
            <a:r>
              <a:rPr lang="en-US" dirty="0" smtClean="0"/>
              <a:t>All AP tests require a score of 3 or higher to meet proficiency requirements for the Essential Skill of Reading.</a:t>
            </a:r>
          </a:p>
          <a:p>
            <a:pPr defTabSz="912813"/>
            <a:endParaRPr lang="en-US" dirty="0" smtClean="0"/>
          </a:p>
          <a:p>
            <a:pPr defTabSz="912813"/>
            <a:r>
              <a:rPr lang="en-US" dirty="0" smtClean="0"/>
              <a:t>IB English Language , IB History of Americas, IB History of Europe, IB 20th Century Topics, IB Economics, IB Psychology, IB Social Anthropology</a:t>
            </a:r>
          </a:p>
          <a:p>
            <a:pPr defTabSz="912813"/>
            <a:endParaRPr lang="en-US" dirty="0" smtClean="0"/>
          </a:p>
          <a:p>
            <a:pPr defTabSz="912813"/>
            <a:r>
              <a:rPr lang="en-US" dirty="0" smtClean="0"/>
              <a:t>All IB tests require a score of 4 or higher to meet proficiency requirements for the Essential Skill of Reading.</a:t>
            </a:r>
          </a:p>
          <a:p>
            <a:pPr defTabSz="912813"/>
            <a:endParaRPr lang="en-US" dirty="0" smtClean="0">
              <a:solidFill>
                <a:srgbClr val="663300"/>
              </a:solidFill>
              <a:latin typeface="Trebuchet MS" pitchFamily="34" charset="0"/>
            </a:endParaRP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An additional option, the use of Reading Work Samples, may also be used to demonstrate proficiency in the Essential Skill of Reading.</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9638" rtl="0" eaLnBrk="0" fontAlgn="base" latinLnBrk="0" hangingPunct="0">
              <a:lnSpc>
                <a:spcPct val="100000"/>
              </a:lnSpc>
              <a:spcBef>
                <a:spcPct val="30000"/>
              </a:spcBef>
              <a:spcAft>
                <a:spcPct val="0"/>
              </a:spcAft>
              <a:buClrTx/>
              <a:buSzTx/>
              <a:buFontTx/>
              <a:buNone/>
              <a:tabLst/>
              <a:defRPr/>
            </a:pPr>
            <a:r>
              <a:rPr lang="en-US" dirty="0" smtClean="0"/>
              <a:t>Work Samples require equal rigor but provide a different format to demonstrate proficiency.</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9638" rtl="0" eaLnBrk="0" fontAlgn="base" latinLnBrk="0" hangingPunct="0">
              <a:lnSpc>
                <a:spcPct val="100000"/>
              </a:lnSpc>
              <a:spcBef>
                <a:spcPct val="30000"/>
              </a:spcBef>
              <a:spcAft>
                <a:spcPct val="0"/>
              </a:spcAft>
              <a:buClrTx/>
              <a:buSzTx/>
              <a:buFontTx/>
              <a:buNone/>
              <a:tabLst/>
              <a:defRPr/>
            </a:pPr>
            <a:r>
              <a:rPr lang="en-US" dirty="0" smtClean="0"/>
              <a:t>Use this as an interactive opportunity.  Have</a:t>
            </a:r>
            <a:r>
              <a:rPr lang="en-US" baseline="0" dirty="0" smtClean="0"/>
              <a:t> participant’s pair and share, small groups &amp; report out, or whole group, depending on numbers.</a:t>
            </a:r>
            <a:endParaRPr lang="en-US" dirty="0" smtClean="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extLst>
      <p:ext uri="{BB962C8B-B14F-4D97-AF65-F5344CB8AC3E}">
        <p14:creationId xmlns:p14="http://schemas.microsoft.com/office/powerpoint/2010/main" val="1024675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2 versions of the Scoring Guide, one to be used with Informational text and one to be used with Literary text. </a:t>
            </a:r>
          </a:p>
          <a:p>
            <a:r>
              <a:rPr lang="en-US" dirty="0" smtClean="0"/>
              <a:t>Demonstrate Understanding and Develop an Interpretation are the same whether the selection is informational or literary.  Analyze Text differs between the two types of reading selections, which is why there are two scoring guides.</a:t>
            </a:r>
          </a:p>
          <a:p>
            <a:endParaRPr lang="en-US" dirty="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9638" rtl="0" eaLnBrk="0" fontAlgn="base" latinLnBrk="0" hangingPunct="0">
              <a:lnSpc>
                <a:spcPct val="100000"/>
              </a:lnSpc>
              <a:spcBef>
                <a:spcPct val="30000"/>
              </a:spcBef>
              <a:spcAft>
                <a:spcPct val="0"/>
              </a:spcAft>
              <a:buClrTx/>
              <a:buSzTx/>
              <a:buFontTx/>
              <a:buNone/>
              <a:tabLst/>
              <a:defRPr/>
            </a:pPr>
            <a:r>
              <a:rPr lang="en-US" dirty="0" smtClean="0"/>
              <a:t>This slide shows a side-by-side comparison of the categories</a:t>
            </a:r>
            <a:r>
              <a:rPr lang="en-US" baseline="0" dirty="0" smtClean="0"/>
              <a:t> tested and reported on the OAKS Reading/Literature Assessment and on the Reading Work Sample scored with the Official Reading Scoring Guide.  Two SRCs are not specifically assessed on the Reading Work Sample (1 &amp; 2).  Both assume a lesser role in the OAKS test at high school in terms of the percent of questions asked in these categories.  During development of the Reading Scoring Guide, vocabulary was clearly subsumed under Demonstrate General Understanding and text that supports reading to perform a task, does not lend itself to Develop an Interpretation or Analyze Text.</a:t>
            </a:r>
            <a:endParaRPr lang="en-US" dirty="0" smtClean="0"/>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extLst>
      <p:ext uri="{BB962C8B-B14F-4D97-AF65-F5344CB8AC3E}">
        <p14:creationId xmlns:p14="http://schemas.microsoft.com/office/powerpoint/2010/main" val="1793055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7" name="Rectangle 15"/>
          <p:cNvSpPr>
            <a:spLocks noChangeArrowheads="1"/>
          </p:cNvSpPr>
          <p:nvPr/>
        </p:nvSpPr>
        <p:spPr bwMode="auto">
          <a:xfrm>
            <a:off x="304800" y="533400"/>
            <a:ext cx="8458200" cy="5791200"/>
          </a:xfrm>
          <a:prstGeom prst="rect">
            <a:avLst/>
          </a:prstGeom>
          <a:solidFill>
            <a:srgbClr val="FFFFFF">
              <a:alpha val="80000"/>
            </a:srgbClr>
          </a:solidFill>
          <a:ln w="38100" cap="sq">
            <a:solidFill>
              <a:srgbClr val="5C2305"/>
            </a:solidFill>
            <a:miter lim="800000"/>
            <a:headEnd type="none" w="sm" len="sm"/>
            <a:tailEnd type="none" w="sm" len="sm"/>
          </a:ln>
          <a:effectLst/>
        </p:spPr>
        <p:txBody>
          <a:bodyPr wrap="none" anchor="ctr"/>
          <a:lstStyle/>
          <a:p>
            <a:endParaRPr lang="en-US"/>
          </a:p>
        </p:txBody>
      </p:sp>
      <p:sp>
        <p:nvSpPr>
          <p:cNvPr id="3088" name="Rectangle 16"/>
          <p:cNvSpPr>
            <a:spLocks noChangeArrowheads="1"/>
          </p:cNvSpPr>
          <p:nvPr/>
        </p:nvSpPr>
        <p:spPr bwMode="auto">
          <a:xfrm>
            <a:off x="533400" y="762000"/>
            <a:ext cx="8001000" cy="5334000"/>
          </a:xfrm>
          <a:prstGeom prst="rect">
            <a:avLst/>
          </a:prstGeom>
          <a:noFill/>
          <a:ln w="76200" cap="sq">
            <a:solidFill>
              <a:srgbClr val="FFFFFF"/>
            </a:solidFill>
            <a:miter lim="800000"/>
            <a:headEnd type="none" w="sm" len="sm"/>
            <a:tailEnd type="none" w="sm" len="sm"/>
          </a:ln>
          <a:effectLst/>
        </p:spPr>
        <p:txBody>
          <a:bodyPr wrap="none" anchor="ctr"/>
          <a:lstStyle/>
          <a:p>
            <a:endParaRPr lang="en-US"/>
          </a:p>
        </p:txBody>
      </p:sp>
      <p:sp>
        <p:nvSpPr>
          <p:cNvPr id="3081" name="Rectangle 9"/>
          <p:cNvSpPr>
            <a:spLocks noGrp="1" noChangeArrowheads="1"/>
          </p:cNvSpPr>
          <p:nvPr>
            <p:ph type="ctrTitle" sz="quarter"/>
          </p:nvPr>
        </p:nvSpPr>
        <p:spPr>
          <a:xfrm>
            <a:off x="2741613" y="1370013"/>
            <a:ext cx="5484812" cy="2133600"/>
          </a:xfrm>
        </p:spPr>
        <p:txBody>
          <a:bodyPr anchor="b"/>
          <a:lstStyle>
            <a:lvl1pPr>
              <a:defRPr sz="4600" b="1"/>
            </a:lvl1pPr>
          </a:lstStyle>
          <a:p>
            <a:r>
              <a:rPr lang="en-US"/>
              <a:t>Click to edit Master title style</a:t>
            </a:r>
          </a:p>
        </p:txBody>
      </p:sp>
      <p:sp>
        <p:nvSpPr>
          <p:cNvPr id="3083" name="Rectangle 11"/>
          <p:cNvSpPr>
            <a:spLocks noGrp="1" noChangeArrowheads="1"/>
          </p:cNvSpPr>
          <p:nvPr>
            <p:ph type="subTitle" sz="quarter" idx="1"/>
          </p:nvPr>
        </p:nvSpPr>
        <p:spPr>
          <a:xfrm>
            <a:off x="2741613" y="3581400"/>
            <a:ext cx="5486400" cy="1058863"/>
          </a:xfrm>
        </p:spPr>
        <p:txBody>
          <a:bodyPr/>
          <a:lstStyle>
            <a:lvl1pPr marL="0" indent="0">
              <a:buFontTx/>
              <a:buNone/>
              <a:defRPr sz="3200"/>
            </a:lvl1pPr>
          </a:lstStyle>
          <a:p>
            <a:r>
              <a:rPr lang="en-US"/>
              <a:t>Click to edit Master subtitle style</a:t>
            </a:r>
          </a:p>
        </p:txBody>
      </p:sp>
      <p:sp>
        <p:nvSpPr>
          <p:cNvPr id="3084" name="Rectangle 12"/>
          <p:cNvSpPr>
            <a:spLocks noGrp="1" noChangeArrowheads="1"/>
          </p:cNvSpPr>
          <p:nvPr>
            <p:ph type="sldNum" sz="quarter" idx="4"/>
          </p:nvPr>
        </p:nvSpPr>
        <p:spPr/>
        <p:txBody>
          <a:bodyPr/>
          <a:lstStyle>
            <a:lvl1pPr>
              <a:defRPr/>
            </a:lvl1pPr>
          </a:lstStyle>
          <a:p>
            <a:fld id="{B2333934-1615-4A0D-9498-16BBDEE59F5F}" type="slidenum">
              <a:rPr lang="en-US"/>
              <a:pPr/>
              <a:t>‹#›</a:t>
            </a:fld>
            <a:endParaRPr lang="en-US"/>
          </a:p>
        </p:txBody>
      </p:sp>
      <p:sp>
        <p:nvSpPr>
          <p:cNvPr id="3085" name="Rectangle 13"/>
          <p:cNvSpPr>
            <a:spLocks noGrp="1" noChangeArrowheads="1"/>
          </p:cNvSpPr>
          <p:nvPr>
            <p:ph type="ftr" sz="quarter" idx="3"/>
          </p:nvPr>
        </p:nvSpPr>
        <p:spPr/>
        <p:txBody>
          <a:bodyPr/>
          <a:lstStyle>
            <a:lvl1pPr>
              <a:defRPr/>
            </a:lvl1pPr>
          </a:lstStyle>
          <a:p>
            <a:endParaRPr lang="en-US"/>
          </a:p>
        </p:txBody>
      </p:sp>
      <p:sp>
        <p:nvSpPr>
          <p:cNvPr id="3086" name="Rectangle 14"/>
          <p:cNvSpPr>
            <a:spLocks noGrp="1" noChangeArrowheads="1"/>
          </p:cNvSpPr>
          <p:nvPr>
            <p:ph type="dt" sz="quarter" idx="2"/>
          </p:nvPr>
        </p:nvSpPr>
        <p:spPr/>
        <p:txBody>
          <a:bodyPr/>
          <a:lstStyle>
            <a:lvl1pPr>
              <a:defRPr/>
            </a:lvl1pPr>
          </a:lstStyle>
          <a:p>
            <a:fld id="{37622F48-396E-426C-8899-592AB49A46A6}" type="datetime1">
              <a:rPr lang="en-US"/>
              <a:pPr/>
              <a:t>10/20/2019</a:t>
            </a:fld>
            <a:endParaRPr lang="en-US"/>
          </a:p>
        </p:txBody>
      </p:sp>
    </p:spTree>
  </p:cSld>
  <p:clrMapOvr>
    <a:masterClrMapping/>
  </p:clrMapOvr>
  <p:transition spd="med">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9CB4EBC-E54F-42E4-955C-D2D3E5836E2A}"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5"/>
          <p:cNvSpPr>
            <a:spLocks noGrp="1"/>
          </p:cNvSpPr>
          <p:nvPr>
            <p:ph type="dt" sz="quarter" idx="12"/>
          </p:nvPr>
        </p:nvSpPr>
        <p:spPr/>
        <p:txBody>
          <a:bodyPr/>
          <a:lstStyle>
            <a:lvl1pPr>
              <a:defRPr/>
            </a:lvl1pPr>
          </a:lstStyle>
          <a:p>
            <a:fld id="{3400F8D9-D09F-47DD-87C9-C1248CFCADC9}" type="datetime1">
              <a:rPr lang="en-US"/>
              <a:pPr/>
              <a:t>10/20/2019</a:t>
            </a:fld>
            <a:endParaRPr lang="en-US"/>
          </a:p>
        </p:txBody>
      </p:sp>
    </p:spTree>
  </p:cSld>
  <p:clrMapOvr>
    <a:masterClrMapping/>
  </p:clrMapOvr>
  <p:transition spd="med">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838200"/>
            <a:ext cx="15811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838200"/>
            <a:ext cx="45910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AB52CA3-C3E6-48E3-A0BD-27272555416D}"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5"/>
          <p:cNvSpPr>
            <a:spLocks noGrp="1"/>
          </p:cNvSpPr>
          <p:nvPr>
            <p:ph type="dt" sz="quarter" idx="12"/>
          </p:nvPr>
        </p:nvSpPr>
        <p:spPr/>
        <p:txBody>
          <a:bodyPr/>
          <a:lstStyle>
            <a:lvl1pPr>
              <a:defRPr/>
            </a:lvl1pPr>
          </a:lstStyle>
          <a:p>
            <a:fld id="{487676F7-971C-4417-AA19-62E5F8330851}" type="datetime1">
              <a:rPr lang="en-US"/>
              <a:pPr/>
              <a:t>10/20/2019</a:t>
            </a:fld>
            <a:endParaRPr lang="en-US"/>
          </a:p>
        </p:txBody>
      </p:sp>
    </p:spTree>
  </p:cSld>
  <p:clrMapOvr>
    <a:masterClrMapping/>
  </p:clrMapOvr>
  <p:transition spd="med">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5451B84-9C7A-4CD5-87D4-26C961DAE966}"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5"/>
          <p:cNvSpPr>
            <a:spLocks noGrp="1"/>
          </p:cNvSpPr>
          <p:nvPr>
            <p:ph type="dt" sz="quarter" idx="12"/>
          </p:nvPr>
        </p:nvSpPr>
        <p:spPr/>
        <p:txBody>
          <a:bodyPr/>
          <a:lstStyle>
            <a:lvl1pPr>
              <a:defRPr/>
            </a:lvl1pPr>
          </a:lstStyle>
          <a:p>
            <a:fld id="{75F5B521-5BDD-4352-9490-62051D9FD4FB}" type="datetime1">
              <a:rPr lang="en-US"/>
              <a:pPr/>
              <a:t>10/20/2019</a:t>
            </a:fld>
            <a:endParaRPr lang="en-US"/>
          </a:p>
        </p:txBody>
      </p:sp>
    </p:spTree>
  </p:cSld>
  <p:clrMapOvr>
    <a:masterClrMapping/>
  </p:clrMapOvr>
  <p:transition spd="med">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CB3F879-C1DE-49D3-A20E-57E4841F659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5"/>
          <p:cNvSpPr>
            <a:spLocks noGrp="1"/>
          </p:cNvSpPr>
          <p:nvPr>
            <p:ph type="dt" sz="quarter" idx="12"/>
          </p:nvPr>
        </p:nvSpPr>
        <p:spPr/>
        <p:txBody>
          <a:bodyPr/>
          <a:lstStyle>
            <a:lvl1pPr>
              <a:defRPr/>
            </a:lvl1pPr>
          </a:lstStyle>
          <a:p>
            <a:fld id="{D1AE8696-9540-4EFF-858B-5A8C6DBE64D9}" type="datetime1">
              <a:rPr lang="en-US"/>
              <a:pPr/>
              <a:t>10/20/2019</a:t>
            </a:fld>
            <a:endParaRPr lang="en-US"/>
          </a:p>
        </p:txBody>
      </p:sp>
    </p:spTree>
  </p:cSld>
  <p:clrMapOvr>
    <a:masterClrMapping/>
  </p:clrMapOvr>
  <p:transition spd="med">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1613" y="1752600"/>
            <a:ext cx="266541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752600"/>
            <a:ext cx="2667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8BDC749-C567-44E7-8B15-AFE57763B4E0}"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Date Placeholder 6"/>
          <p:cNvSpPr>
            <a:spLocks noGrp="1"/>
          </p:cNvSpPr>
          <p:nvPr>
            <p:ph type="dt" sz="quarter" idx="12"/>
          </p:nvPr>
        </p:nvSpPr>
        <p:spPr/>
        <p:txBody>
          <a:bodyPr/>
          <a:lstStyle>
            <a:lvl1pPr>
              <a:defRPr/>
            </a:lvl1pPr>
          </a:lstStyle>
          <a:p>
            <a:fld id="{8061CE56-9108-4E21-AEB6-DFE95B758F5D}" type="datetime1">
              <a:rPr lang="en-US"/>
              <a:pPr/>
              <a:t>10/20/2019</a:t>
            </a:fld>
            <a:endParaRPr lang="en-US"/>
          </a:p>
        </p:txBody>
      </p:sp>
    </p:spTree>
  </p:cSld>
  <p:clrMapOvr>
    <a:masterClrMapping/>
  </p:clrMapOvr>
  <p:transition spd="med">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607B31B-D196-4BEF-82D9-E5369D3472F6}"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Date Placeholder 8"/>
          <p:cNvSpPr>
            <a:spLocks noGrp="1"/>
          </p:cNvSpPr>
          <p:nvPr>
            <p:ph type="dt" sz="quarter" idx="12"/>
          </p:nvPr>
        </p:nvSpPr>
        <p:spPr/>
        <p:txBody>
          <a:bodyPr/>
          <a:lstStyle>
            <a:lvl1pPr>
              <a:defRPr/>
            </a:lvl1pPr>
          </a:lstStyle>
          <a:p>
            <a:fld id="{F663085D-5D73-47F2-8A41-F2EA5E57E47C}" type="datetime1">
              <a:rPr lang="en-US"/>
              <a:pPr/>
              <a:t>10/20/2019</a:t>
            </a:fld>
            <a:endParaRPr lang="en-US"/>
          </a:p>
        </p:txBody>
      </p:sp>
    </p:spTree>
  </p:cSld>
  <p:clrMapOvr>
    <a:masterClrMapping/>
  </p:clrMapOvr>
  <p:transition spd="med">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D876D36-FF7E-41B6-9839-C54976DBA169}"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Date Placeholder 4"/>
          <p:cNvSpPr>
            <a:spLocks noGrp="1"/>
          </p:cNvSpPr>
          <p:nvPr>
            <p:ph type="dt" sz="quarter" idx="12"/>
          </p:nvPr>
        </p:nvSpPr>
        <p:spPr/>
        <p:txBody>
          <a:bodyPr/>
          <a:lstStyle>
            <a:lvl1pPr>
              <a:defRPr/>
            </a:lvl1pPr>
          </a:lstStyle>
          <a:p>
            <a:fld id="{88CF0D03-1B8F-46FF-8938-8E944C46AD67}" type="datetime1">
              <a:rPr lang="en-US"/>
              <a:pPr/>
              <a:t>10/20/2019</a:t>
            </a:fld>
            <a:endParaRPr lang="en-US"/>
          </a:p>
        </p:txBody>
      </p:sp>
    </p:spTree>
  </p:cSld>
  <p:clrMapOvr>
    <a:masterClrMapping/>
  </p:clrMapOvr>
  <p:transition spd="med">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1E0269C-C677-4389-A45D-AB7628F632A9}"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Date Placeholder 3"/>
          <p:cNvSpPr>
            <a:spLocks noGrp="1"/>
          </p:cNvSpPr>
          <p:nvPr>
            <p:ph type="dt" sz="quarter" idx="12"/>
          </p:nvPr>
        </p:nvSpPr>
        <p:spPr/>
        <p:txBody>
          <a:bodyPr/>
          <a:lstStyle>
            <a:lvl1pPr>
              <a:defRPr/>
            </a:lvl1pPr>
          </a:lstStyle>
          <a:p>
            <a:fld id="{BD9BCBD5-6F74-4FA9-9073-4B5ABD1D396E}" type="datetime1">
              <a:rPr lang="en-US"/>
              <a:pPr/>
              <a:t>10/20/2019</a:t>
            </a:fld>
            <a:endParaRPr lang="en-US"/>
          </a:p>
        </p:txBody>
      </p:sp>
    </p:spTree>
  </p:cSld>
  <p:clrMapOvr>
    <a:masterClrMapping/>
  </p:clrMapOvr>
  <p:transition spd="med">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8F96FD8-0F60-49FB-955A-E52FA39DE606}"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Date Placeholder 6"/>
          <p:cNvSpPr>
            <a:spLocks noGrp="1"/>
          </p:cNvSpPr>
          <p:nvPr>
            <p:ph type="dt" sz="quarter" idx="12"/>
          </p:nvPr>
        </p:nvSpPr>
        <p:spPr/>
        <p:txBody>
          <a:bodyPr/>
          <a:lstStyle>
            <a:lvl1pPr>
              <a:defRPr/>
            </a:lvl1pPr>
          </a:lstStyle>
          <a:p>
            <a:fld id="{80E89665-672B-428E-B20C-95BB3F371015}" type="datetime1">
              <a:rPr lang="en-US"/>
              <a:pPr/>
              <a:t>10/20/2019</a:t>
            </a:fld>
            <a:endParaRPr lang="en-US"/>
          </a:p>
        </p:txBody>
      </p:sp>
    </p:spTree>
  </p:cSld>
  <p:clrMapOvr>
    <a:masterClrMapping/>
  </p:clrMapOvr>
  <p:transition spd="med">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3A2995-97CE-4E0B-A497-256026751E06}"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Date Placeholder 6"/>
          <p:cNvSpPr>
            <a:spLocks noGrp="1"/>
          </p:cNvSpPr>
          <p:nvPr>
            <p:ph type="dt" sz="quarter" idx="12"/>
          </p:nvPr>
        </p:nvSpPr>
        <p:spPr/>
        <p:txBody>
          <a:bodyPr/>
          <a:lstStyle>
            <a:lvl1pPr>
              <a:defRPr/>
            </a:lvl1pPr>
          </a:lstStyle>
          <a:p>
            <a:fld id="{21CC2305-5E6E-44A1-9CDA-6CED1430BCEB}" type="datetime1">
              <a:rPr lang="en-US"/>
              <a:pPr/>
              <a:t>10/20/2019</a:t>
            </a:fld>
            <a:endParaRPr lang="en-US"/>
          </a:p>
        </p:txBody>
      </p:sp>
    </p:spTree>
  </p:cSld>
  <p:clrMapOvr>
    <a:masterClrMapping/>
  </p:clrMapOvr>
  <p:transition spd="med">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304800" y="533400"/>
            <a:ext cx="8458200" cy="5791200"/>
          </a:xfrm>
          <a:prstGeom prst="rect">
            <a:avLst/>
          </a:prstGeom>
          <a:solidFill>
            <a:srgbClr val="FFFFFF">
              <a:alpha val="80000"/>
            </a:srgbClr>
          </a:solidFill>
          <a:ln w="38100" cap="sq">
            <a:solidFill>
              <a:srgbClr val="5C2305"/>
            </a:solidFill>
            <a:miter lim="800000"/>
            <a:headEnd type="none" w="sm" len="sm"/>
            <a:tailEnd type="none" w="sm" len="sm"/>
          </a:ln>
          <a:effectLst/>
        </p:spPr>
        <p:txBody>
          <a:bodyPr wrap="none" anchor="ctr"/>
          <a:lstStyle/>
          <a:p>
            <a:endParaRPr lang="en-US"/>
          </a:p>
        </p:txBody>
      </p:sp>
      <p:sp>
        <p:nvSpPr>
          <p:cNvPr id="1045" name="Rectangle 21"/>
          <p:cNvSpPr>
            <a:spLocks noChangeArrowheads="1"/>
          </p:cNvSpPr>
          <p:nvPr/>
        </p:nvSpPr>
        <p:spPr bwMode="auto">
          <a:xfrm>
            <a:off x="533400" y="762000"/>
            <a:ext cx="8001000" cy="5334000"/>
          </a:xfrm>
          <a:prstGeom prst="rect">
            <a:avLst/>
          </a:prstGeom>
          <a:noFill/>
          <a:ln w="76200" cap="sq">
            <a:solidFill>
              <a:srgbClr val="FFFFFF"/>
            </a:solidFill>
            <a:miter lim="800000"/>
            <a:headEnd type="none" w="sm" len="sm"/>
            <a:tailEnd type="none" w="sm" len="sm"/>
          </a:ln>
          <a:effectLst/>
        </p:spPr>
        <p:txBody>
          <a:bodyPr wrap="none" anchor="ctr"/>
          <a:lstStyle/>
          <a:p>
            <a:endParaRPr lang="en-US"/>
          </a:p>
        </p:txBody>
      </p:sp>
      <p:sp>
        <p:nvSpPr>
          <p:cNvPr id="1034" name="Rectangle 10"/>
          <p:cNvSpPr>
            <a:spLocks noGrp="1" noChangeArrowheads="1"/>
          </p:cNvSpPr>
          <p:nvPr>
            <p:ph type="title"/>
          </p:nvPr>
        </p:nvSpPr>
        <p:spPr bwMode="auto">
          <a:xfrm>
            <a:off x="1905000" y="838200"/>
            <a:ext cx="6324600" cy="685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6" name="Rectangle 12"/>
          <p:cNvSpPr>
            <a:spLocks noGrp="1" noChangeArrowheads="1"/>
          </p:cNvSpPr>
          <p:nvPr>
            <p:ph type="body" idx="1"/>
          </p:nvPr>
        </p:nvSpPr>
        <p:spPr bwMode="auto">
          <a:xfrm>
            <a:off x="2741613" y="1752600"/>
            <a:ext cx="5484812"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1" name="Rectangle 17"/>
          <p:cNvSpPr>
            <a:spLocks noGrp="1" noChangeArrowheads="1"/>
          </p:cNvSpPr>
          <p:nvPr>
            <p:ph type="sldNum" sz="quarter" idx="4"/>
          </p:nvPr>
        </p:nvSpPr>
        <p:spPr bwMode="auto">
          <a:xfrm>
            <a:off x="8077200" y="6415088"/>
            <a:ext cx="739775" cy="42386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000" b="0">
                <a:latin typeface="+mn-lt"/>
              </a:defRPr>
            </a:lvl1pPr>
          </a:lstStyle>
          <a:p>
            <a:fld id="{9BAF30EF-482B-49B7-B78E-E786DAEC760E}" type="slidenum">
              <a:rPr lang="en-US"/>
              <a:pPr/>
              <a:t>‹#›</a:t>
            </a:fld>
            <a:endParaRPr lang="en-US"/>
          </a:p>
        </p:txBody>
      </p:sp>
      <p:sp>
        <p:nvSpPr>
          <p:cNvPr id="1042" name="Rectangle 18"/>
          <p:cNvSpPr>
            <a:spLocks noGrp="1" noChangeArrowheads="1"/>
          </p:cNvSpPr>
          <p:nvPr>
            <p:ph type="ftr" sz="quarter" idx="3"/>
          </p:nvPr>
        </p:nvSpPr>
        <p:spPr bwMode="auto">
          <a:xfrm>
            <a:off x="3581400" y="6415088"/>
            <a:ext cx="4419600" cy="44132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000" b="0">
                <a:latin typeface="+mn-lt"/>
              </a:defRPr>
            </a:lvl1pPr>
          </a:lstStyle>
          <a:p>
            <a:endParaRPr lang="en-US"/>
          </a:p>
        </p:txBody>
      </p:sp>
      <p:sp>
        <p:nvSpPr>
          <p:cNvPr id="1043" name="Rectangle 19"/>
          <p:cNvSpPr>
            <a:spLocks noGrp="1" noChangeArrowheads="1"/>
          </p:cNvSpPr>
          <p:nvPr>
            <p:ph type="dt" sz="quarter" idx="2"/>
          </p:nvPr>
        </p:nvSpPr>
        <p:spPr bwMode="auto">
          <a:xfrm>
            <a:off x="1905000" y="6415088"/>
            <a:ext cx="1593850" cy="44132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000" b="0">
                <a:latin typeface="+mn-lt"/>
              </a:defRPr>
            </a:lvl1pPr>
          </a:lstStyle>
          <a:p>
            <a:fld id="{7462CB99-2088-479E-9A09-C05F4D9A18E7}" type="datetime1">
              <a:rPr lang="en-US"/>
              <a:pPr/>
              <a:t>10/20/2019</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ut/>
  </p:transition>
  <p:hf sldNum="0" hdr="0" ftr="0"/>
  <p:txStyles>
    <p:titleStyle>
      <a:lvl1pPr algn="l" rtl="0" eaLnBrk="0" fontAlgn="base" hangingPunct="0">
        <a:spcBef>
          <a:spcPct val="0"/>
        </a:spcBef>
        <a:spcAft>
          <a:spcPct val="0"/>
        </a:spcAft>
        <a:defRPr kumimoji="1" sz="2800">
          <a:solidFill>
            <a:srgbClr val="5C2305"/>
          </a:solidFill>
          <a:latin typeface="+mj-lt"/>
          <a:ea typeface="+mj-ea"/>
          <a:cs typeface="+mj-cs"/>
        </a:defRPr>
      </a:lvl1pPr>
      <a:lvl2pPr algn="l" rtl="0" eaLnBrk="0" fontAlgn="base" hangingPunct="0">
        <a:spcBef>
          <a:spcPct val="0"/>
        </a:spcBef>
        <a:spcAft>
          <a:spcPct val="0"/>
        </a:spcAft>
        <a:defRPr kumimoji="1" sz="2800">
          <a:solidFill>
            <a:srgbClr val="5C2305"/>
          </a:solidFill>
          <a:latin typeface="Verdana" pitchFamily="34" charset="0"/>
        </a:defRPr>
      </a:lvl2pPr>
      <a:lvl3pPr algn="l" rtl="0" eaLnBrk="0" fontAlgn="base" hangingPunct="0">
        <a:spcBef>
          <a:spcPct val="0"/>
        </a:spcBef>
        <a:spcAft>
          <a:spcPct val="0"/>
        </a:spcAft>
        <a:defRPr kumimoji="1" sz="2800">
          <a:solidFill>
            <a:srgbClr val="5C2305"/>
          </a:solidFill>
          <a:latin typeface="Verdana" pitchFamily="34" charset="0"/>
        </a:defRPr>
      </a:lvl3pPr>
      <a:lvl4pPr algn="l" rtl="0" eaLnBrk="0" fontAlgn="base" hangingPunct="0">
        <a:spcBef>
          <a:spcPct val="0"/>
        </a:spcBef>
        <a:spcAft>
          <a:spcPct val="0"/>
        </a:spcAft>
        <a:defRPr kumimoji="1" sz="2800">
          <a:solidFill>
            <a:srgbClr val="5C2305"/>
          </a:solidFill>
          <a:latin typeface="Verdana" pitchFamily="34" charset="0"/>
        </a:defRPr>
      </a:lvl4pPr>
      <a:lvl5pPr algn="l" rtl="0" eaLnBrk="0" fontAlgn="base" hangingPunct="0">
        <a:spcBef>
          <a:spcPct val="0"/>
        </a:spcBef>
        <a:spcAft>
          <a:spcPct val="0"/>
        </a:spcAft>
        <a:defRPr kumimoji="1" sz="2800">
          <a:solidFill>
            <a:srgbClr val="5C2305"/>
          </a:solidFill>
          <a:latin typeface="Verdana" pitchFamily="34" charset="0"/>
        </a:defRPr>
      </a:lvl5pPr>
      <a:lvl6pPr marL="457200" algn="l" rtl="0" eaLnBrk="0" fontAlgn="base" hangingPunct="0">
        <a:spcBef>
          <a:spcPct val="0"/>
        </a:spcBef>
        <a:spcAft>
          <a:spcPct val="0"/>
        </a:spcAft>
        <a:defRPr kumimoji="1" sz="2800">
          <a:solidFill>
            <a:srgbClr val="5C2305"/>
          </a:solidFill>
          <a:latin typeface="Verdana" pitchFamily="34" charset="0"/>
        </a:defRPr>
      </a:lvl6pPr>
      <a:lvl7pPr marL="914400" algn="l" rtl="0" eaLnBrk="0" fontAlgn="base" hangingPunct="0">
        <a:spcBef>
          <a:spcPct val="0"/>
        </a:spcBef>
        <a:spcAft>
          <a:spcPct val="0"/>
        </a:spcAft>
        <a:defRPr kumimoji="1" sz="2800">
          <a:solidFill>
            <a:srgbClr val="5C2305"/>
          </a:solidFill>
          <a:latin typeface="Verdana" pitchFamily="34" charset="0"/>
        </a:defRPr>
      </a:lvl7pPr>
      <a:lvl8pPr marL="1371600" algn="l" rtl="0" eaLnBrk="0" fontAlgn="base" hangingPunct="0">
        <a:spcBef>
          <a:spcPct val="0"/>
        </a:spcBef>
        <a:spcAft>
          <a:spcPct val="0"/>
        </a:spcAft>
        <a:defRPr kumimoji="1" sz="2800">
          <a:solidFill>
            <a:srgbClr val="5C2305"/>
          </a:solidFill>
          <a:latin typeface="Verdana" pitchFamily="34" charset="0"/>
        </a:defRPr>
      </a:lvl8pPr>
      <a:lvl9pPr marL="1828800" algn="l" rtl="0" eaLnBrk="0" fontAlgn="base" hangingPunct="0">
        <a:spcBef>
          <a:spcPct val="0"/>
        </a:spcBef>
        <a:spcAft>
          <a:spcPct val="0"/>
        </a:spcAft>
        <a:defRPr kumimoji="1" sz="2800">
          <a:solidFill>
            <a:srgbClr val="5C2305"/>
          </a:solidFill>
          <a:latin typeface="Verdana" pitchFamily="34" charset="0"/>
        </a:defRPr>
      </a:lvl9pPr>
    </p:titleStyle>
    <p:bodyStyle>
      <a:lvl1pPr marL="342900" indent="-342900" algn="l" rtl="0" eaLnBrk="0" fontAlgn="base" hangingPunct="0">
        <a:spcBef>
          <a:spcPct val="20000"/>
        </a:spcBef>
        <a:spcAft>
          <a:spcPct val="0"/>
        </a:spcAft>
        <a:buClr>
          <a:srgbClr val="5C2305"/>
        </a:buClr>
        <a:buChar char="•"/>
        <a:defRPr kumimoji="1" sz="2200">
          <a:solidFill>
            <a:srgbClr val="5C2305"/>
          </a:solidFill>
          <a:latin typeface="+mn-lt"/>
          <a:ea typeface="+mn-ea"/>
          <a:cs typeface="+mn-cs"/>
        </a:defRPr>
      </a:lvl1pPr>
      <a:lvl2pPr marL="742950" indent="-285750" algn="l" rtl="0" eaLnBrk="0" fontAlgn="base" hangingPunct="0">
        <a:spcBef>
          <a:spcPct val="20000"/>
        </a:spcBef>
        <a:spcAft>
          <a:spcPct val="0"/>
        </a:spcAft>
        <a:buClr>
          <a:srgbClr val="5C2305"/>
        </a:buClr>
        <a:buChar char="•"/>
        <a:defRPr kumimoji="1" sz="2000">
          <a:solidFill>
            <a:srgbClr val="5C2305"/>
          </a:solidFill>
          <a:latin typeface="+mn-lt"/>
        </a:defRPr>
      </a:lvl2pPr>
      <a:lvl3pPr marL="1085850" indent="-228600" algn="l" rtl="0" eaLnBrk="0" fontAlgn="base" hangingPunct="0">
        <a:spcBef>
          <a:spcPct val="20000"/>
        </a:spcBef>
        <a:spcAft>
          <a:spcPct val="0"/>
        </a:spcAft>
        <a:buClr>
          <a:srgbClr val="5C2305"/>
        </a:buClr>
        <a:buChar char="•"/>
        <a:defRPr kumimoji="1">
          <a:solidFill>
            <a:srgbClr val="5C2305"/>
          </a:solidFill>
          <a:latin typeface="+mn-lt"/>
        </a:defRPr>
      </a:lvl3pPr>
      <a:lvl4pPr marL="1428750" indent="-228600" algn="l" rtl="0" eaLnBrk="0" fontAlgn="base" hangingPunct="0">
        <a:spcBef>
          <a:spcPct val="20000"/>
        </a:spcBef>
        <a:spcAft>
          <a:spcPct val="0"/>
        </a:spcAft>
        <a:buClr>
          <a:srgbClr val="5C2305"/>
        </a:buClr>
        <a:buChar char="•"/>
        <a:defRPr kumimoji="1" sz="1600">
          <a:solidFill>
            <a:srgbClr val="5C2305"/>
          </a:solidFill>
          <a:latin typeface="+mn-lt"/>
        </a:defRPr>
      </a:lvl4pPr>
      <a:lvl5pPr marL="1771650" indent="-228600" algn="l" rtl="0" eaLnBrk="0" fontAlgn="base" hangingPunct="0">
        <a:spcBef>
          <a:spcPct val="20000"/>
        </a:spcBef>
        <a:spcAft>
          <a:spcPct val="0"/>
        </a:spcAft>
        <a:buClr>
          <a:srgbClr val="5C2305"/>
        </a:buClr>
        <a:buChar char="•"/>
        <a:defRPr kumimoji="1" sz="1400">
          <a:solidFill>
            <a:srgbClr val="5C2305"/>
          </a:solidFill>
          <a:latin typeface="+mn-lt"/>
        </a:defRPr>
      </a:lvl5pPr>
      <a:lvl6pPr marL="2228850" indent="-228600" algn="l" rtl="0" eaLnBrk="0" fontAlgn="base" hangingPunct="0">
        <a:spcBef>
          <a:spcPct val="20000"/>
        </a:spcBef>
        <a:spcAft>
          <a:spcPct val="0"/>
        </a:spcAft>
        <a:buClr>
          <a:srgbClr val="5C2305"/>
        </a:buClr>
        <a:buChar char="•"/>
        <a:defRPr kumimoji="1" sz="1400">
          <a:solidFill>
            <a:srgbClr val="5C2305"/>
          </a:solidFill>
          <a:latin typeface="+mn-lt"/>
        </a:defRPr>
      </a:lvl6pPr>
      <a:lvl7pPr marL="2686050" indent="-228600" algn="l" rtl="0" eaLnBrk="0" fontAlgn="base" hangingPunct="0">
        <a:spcBef>
          <a:spcPct val="20000"/>
        </a:spcBef>
        <a:spcAft>
          <a:spcPct val="0"/>
        </a:spcAft>
        <a:buClr>
          <a:srgbClr val="5C2305"/>
        </a:buClr>
        <a:buChar char="•"/>
        <a:defRPr kumimoji="1" sz="1400">
          <a:solidFill>
            <a:srgbClr val="5C2305"/>
          </a:solidFill>
          <a:latin typeface="+mn-lt"/>
        </a:defRPr>
      </a:lvl7pPr>
      <a:lvl8pPr marL="3143250" indent="-228600" algn="l" rtl="0" eaLnBrk="0" fontAlgn="base" hangingPunct="0">
        <a:spcBef>
          <a:spcPct val="20000"/>
        </a:spcBef>
        <a:spcAft>
          <a:spcPct val="0"/>
        </a:spcAft>
        <a:buClr>
          <a:srgbClr val="5C2305"/>
        </a:buClr>
        <a:buChar char="•"/>
        <a:defRPr kumimoji="1" sz="1400">
          <a:solidFill>
            <a:srgbClr val="5C2305"/>
          </a:solidFill>
          <a:latin typeface="+mn-lt"/>
        </a:defRPr>
      </a:lvl8pPr>
      <a:lvl9pPr marL="3600450" indent="-228600" algn="l" rtl="0" eaLnBrk="0" fontAlgn="base" hangingPunct="0">
        <a:spcBef>
          <a:spcPct val="20000"/>
        </a:spcBef>
        <a:spcAft>
          <a:spcPct val="0"/>
        </a:spcAft>
        <a:buClr>
          <a:srgbClr val="5C2305"/>
        </a:buClr>
        <a:buChar char="•"/>
        <a:defRPr kumimoji="1" sz="1400">
          <a:solidFill>
            <a:srgbClr val="5C230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ode.state.or.us/search/page/?id=2834"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hyperlink" Target="http://assessment.oregonk-12.net/" TargetMode="External"/><Relationship Id="rId5" Type="http://schemas.openxmlformats.org/officeDocument/2006/relationships/hyperlink" Target="http://www.oregondataproject.org/" TargetMode="External"/><Relationship Id="rId4" Type="http://schemas.openxmlformats.org/officeDocument/2006/relationships/hyperlink" Target="http://www.ode.state.or.us/go/worksample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799" y="914400"/>
            <a:ext cx="7540625" cy="4953000"/>
          </a:xfrm>
        </p:spPr>
        <p:txBody>
          <a:bodyPr/>
          <a:lstStyle/>
          <a:p>
            <a:pPr algn="ctr"/>
            <a:r>
              <a:rPr lang="en-US" sz="4400" dirty="0">
                <a:solidFill>
                  <a:srgbClr val="663300"/>
                </a:solidFill>
                <a:latin typeface="Trebuchet MS" pitchFamily="34" charset="0"/>
              </a:rPr>
              <a:t>2011-12</a:t>
            </a:r>
            <a:br>
              <a:rPr lang="en-US" sz="4400" dirty="0">
                <a:solidFill>
                  <a:srgbClr val="663300"/>
                </a:solidFill>
                <a:latin typeface="Trebuchet MS" pitchFamily="34" charset="0"/>
              </a:rPr>
            </a:br>
            <a:r>
              <a:rPr lang="en-US" sz="4400" dirty="0" smtClean="0">
                <a:solidFill>
                  <a:srgbClr val="663300"/>
                </a:solidFill>
                <a:latin typeface="Trebuchet MS" pitchFamily="34" charset="0"/>
              </a:rPr>
              <a:t>State </a:t>
            </a:r>
            <a:r>
              <a:rPr lang="en-US" sz="4400" dirty="0">
                <a:solidFill>
                  <a:srgbClr val="663300"/>
                </a:solidFill>
                <a:latin typeface="Trebuchet MS" pitchFamily="34" charset="0"/>
              </a:rPr>
              <a:t>Scoring Guide </a:t>
            </a:r>
            <a:br>
              <a:rPr lang="en-US" sz="4400" dirty="0">
                <a:solidFill>
                  <a:srgbClr val="663300"/>
                </a:solidFill>
                <a:latin typeface="Trebuchet MS" pitchFamily="34" charset="0"/>
              </a:rPr>
            </a:br>
            <a:r>
              <a:rPr lang="en-US" sz="4400" dirty="0">
                <a:solidFill>
                  <a:srgbClr val="663300"/>
                </a:solidFill>
                <a:latin typeface="Trebuchet MS" pitchFamily="34" charset="0"/>
              </a:rPr>
              <a:t>Professional Development</a:t>
            </a:r>
            <a:r>
              <a:rPr lang="en-US" sz="4400" dirty="0" smtClean="0">
                <a:solidFill>
                  <a:srgbClr val="663300"/>
                </a:solidFill>
                <a:latin typeface="Trebuchet MS" pitchFamily="34" charset="0"/>
              </a:rPr>
              <a:t>:</a:t>
            </a:r>
            <a:br>
              <a:rPr lang="en-US" sz="4400" dirty="0" smtClean="0">
                <a:solidFill>
                  <a:srgbClr val="663300"/>
                </a:solidFill>
                <a:latin typeface="Trebuchet MS" pitchFamily="34" charset="0"/>
              </a:rPr>
            </a:br>
            <a:r>
              <a:rPr lang="en-US" sz="4400" dirty="0" smtClean="0">
                <a:solidFill>
                  <a:schemeClr val="accent5">
                    <a:lumMod val="50000"/>
                  </a:schemeClr>
                </a:solidFill>
                <a:latin typeface="Trebuchet MS" pitchFamily="34" charset="0"/>
              </a:rPr>
              <a:t>Assessing </a:t>
            </a:r>
            <a:r>
              <a:rPr lang="en-US" sz="4400" dirty="0">
                <a:solidFill>
                  <a:schemeClr val="accent5">
                    <a:lumMod val="50000"/>
                  </a:schemeClr>
                </a:solidFill>
                <a:latin typeface="Trebuchet MS" pitchFamily="34" charset="0"/>
              </a:rPr>
              <a:t>the Essential Skill of </a:t>
            </a:r>
            <a:r>
              <a:rPr lang="en-US" sz="4400" dirty="0" smtClean="0">
                <a:solidFill>
                  <a:schemeClr val="accent5">
                    <a:lumMod val="50000"/>
                  </a:schemeClr>
                </a:solidFill>
                <a:latin typeface="Trebuchet MS" pitchFamily="34" charset="0"/>
              </a:rPr>
              <a:t>Reading</a:t>
            </a:r>
            <a:br>
              <a:rPr lang="en-US" sz="4400" dirty="0" smtClean="0">
                <a:solidFill>
                  <a:schemeClr val="accent5">
                    <a:lumMod val="50000"/>
                  </a:schemeClr>
                </a:solidFill>
                <a:latin typeface="Trebuchet MS" pitchFamily="34" charset="0"/>
              </a:rPr>
            </a:br>
            <a:r>
              <a:rPr lang="en-US" sz="4400" dirty="0">
                <a:solidFill>
                  <a:schemeClr val="accent5">
                    <a:lumMod val="50000"/>
                  </a:schemeClr>
                </a:solidFill>
                <a:latin typeface="Trebuchet MS" pitchFamily="34" charset="0"/>
              </a:rPr>
              <a:t/>
            </a:r>
            <a:br>
              <a:rPr lang="en-US" sz="4400" dirty="0">
                <a:solidFill>
                  <a:schemeClr val="accent5">
                    <a:lumMod val="50000"/>
                  </a:schemeClr>
                </a:solidFill>
                <a:latin typeface="Trebuchet MS" pitchFamily="34" charset="0"/>
              </a:rPr>
            </a:br>
            <a:endParaRPr lang="en-US" dirty="0"/>
          </a:p>
        </p:txBody>
      </p:sp>
      <p:sp>
        <p:nvSpPr>
          <p:cNvPr id="3" name="Subtitle 2"/>
          <p:cNvSpPr>
            <a:spLocks noGrp="1"/>
          </p:cNvSpPr>
          <p:nvPr>
            <p:ph type="subTitle" sz="quarter" idx="1"/>
          </p:nvPr>
        </p:nvSpPr>
        <p:spPr>
          <a:xfrm>
            <a:off x="755650" y="4748902"/>
            <a:ext cx="5486400" cy="525463"/>
          </a:xfrm>
        </p:spPr>
        <p:txBody>
          <a:bodyPr/>
          <a:lstStyle/>
          <a:p>
            <a:r>
              <a:rPr lang="en-US" dirty="0">
                <a:solidFill>
                  <a:schemeClr val="accent5">
                    <a:lumMod val="50000"/>
                  </a:schemeClr>
                </a:solidFill>
                <a:latin typeface="Trebuchet MS" pitchFamily="34" charset="0"/>
              </a:rPr>
              <a:t>Level 2 – Introduction</a:t>
            </a:r>
            <a:endParaRPr lang="en-US" dirty="0"/>
          </a:p>
        </p:txBody>
      </p:sp>
      <p:sp>
        <p:nvSpPr>
          <p:cNvPr id="5" name="TextBox 4"/>
          <p:cNvSpPr txBox="1"/>
          <p:nvPr/>
        </p:nvSpPr>
        <p:spPr>
          <a:xfrm>
            <a:off x="2743200" y="5562600"/>
            <a:ext cx="5486400" cy="646331"/>
          </a:xfrm>
          <a:prstGeom prst="rect">
            <a:avLst/>
          </a:prstGeom>
          <a:noFill/>
        </p:spPr>
        <p:txBody>
          <a:bodyPr wrap="square" rtlCol="0">
            <a:spAutoFit/>
          </a:bodyPr>
          <a:lstStyle/>
          <a:p>
            <a:r>
              <a:rPr lang="en-US" sz="1800" dirty="0" smtClean="0">
                <a:latin typeface="Trebuchet MS" pitchFamily="34" charset="0"/>
              </a:rPr>
              <a:t>Information provided by</a:t>
            </a:r>
          </a:p>
          <a:p>
            <a:r>
              <a:rPr lang="en-US" sz="1800" dirty="0" smtClean="0">
                <a:latin typeface="Trebuchet MS" pitchFamily="34" charset="0"/>
              </a:rPr>
              <a:t>Oregon Department of Education</a:t>
            </a:r>
            <a:endParaRPr lang="en-US" sz="1800" dirty="0">
              <a:latin typeface="Trebuchet MS" pitchFamily="34" charset="0"/>
            </a:endParaRPr>
          </a:p>
        </p:txBody>
      </p:sp>
      <p:pic>
        <p:nvPicPr>
          <p:cNvPr id="6" name="Picture 5" descr="&quot; &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53200" y="3352800"/>
            <a:ext cx="2166938" cy="2971800"/>
          </a:xfrm>
          <a:prstGeom prst="rect">
            <a:avLst/>
          </a:prstGeom>
          <a:noFill/>
          <a:ln w="9525">
            <a:noFill/>
            <a:miter lim="800000"/>
            <a:headEnd/>
            <a:tailEnd/>
          </a:ln>
        </p:spPr>
      </p:pic>
    </p:spTree>
    <p:extLst>
      <p:ext uri="{BB962C8B-B14F-4D97-AF65-F5344CB8AC3E}">
        <p14:creationId xmlns:p14="http://schemas.microsoft.com/office/powerpoint/2010/main" val="3451858058"/>
      </p:ext>
    </p:extLst>
  </p:cSld>
  <p:clrMapOvr>
    <a:masterClrMapping/>
  </p:clrMapOvr>
  <p:transition spd="med">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990600" y="533400"/>
            <a:ext cx="7543800" cy="731838"/>
          </a:xfrm>
        </p:spPr>
        <p:txBody>
          <a:bodyPr/>
          <a:lstStyle/>
          <a:p>
            <a:pPr eaLnBrk="1" hangingPunct="1">
              <a:defRPr/>
            </a:pPr>
            <a:r>
              <a:rPr lang="en-US" sz="4400" b="1" dirty="0" smtClean="0">
                <a:solidFill>
                  <a:srgbClr val="E87C40"/>
                </a:solidFill>
                <a:effectLst>
                  <a:outerShdw blurRad="38100" dist="38100" dir="2700000" algn="tl">
                    <a:srgbClr val="C0C0C0"/>
                  </a:outerShdw>
                </a:effectLst>
                <a:latin typeface="Trebuchet MS" pitchFamily="34" charset="0"/>
              </a:rPr>
              <a:t>Demonstrate Understanding</a:t>
            </a:r>
          </a:p>
        </p:txBody>
      </p:sp>
      <p:sp>
        <p:nvSpPr>
          <p:cNvPr id="9" name="Rectangle 6"/>
          <p:cNvSpPr>
            <a:spLocks noChangeArrowheads="1"/>
          </p:cNvSpPr>
          <p:nvPr/>
        </p:nvSpPr>
        <p:spPr bwMode="auto">
          <a:xfrm>
            <a:off x="2057400" y="1371600"/>
            <a:ext cx="5105400" cy="609600"/>
          </a:xfrm>
          <a:prstGeom prst="rect">
            <a:avLst/>
          </a:prstGeom>
          <a:noFill/>
          <a:ln w="9525">
            <a:noFill/>
            <a:miter lim="800000"/>
            <a:headEnd/>
            <a:tailEnd/>
          </a:ln>
        </p:spPr>
        <p:txBody>
          <a:bodyPr anchor="ctr"/>
          <a:lstStyle/>
          <a:p>
            <a:pPr algn="ctr"/>
            <a:r>
              <a:rPr lang="en-US" sz="4000" dirty="0">
                <a:solidFill>
                  <a:srgbClr val="808000"/>
                </a:solidFill>
                <a:latin typeface="Trebuchet MS" pitchFamily="34" charset="0"/>
              </a:rPr>
              <a:t>“Getting the gist”</a:t>
            </a:r>
          </a:p>
        </p:txBody>
      </p:sp>
      <p:sp>
        <p:nvSpPr>
          <p:cNvPr id="10" name="Rectangle 3"/>
          <p:cNvSpPr txBox="1">
            <a:spLocks noChangeArrowheads="1"/>
          </p:cNvSpPr>
          <p:nvPr/>
        </p:nvSpPr>
        <p:spPr bwMode="auto">
          <a:xfrm>
            <a:off x="2971800" y="2286000"/>
            <a:ext cx="5715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98463" marR="0" lvl="0" indent="-398463"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 Main ideas, relevant  details, sequence of  events, relationship  among ideas,  facts/opinions</a:t>
            </a:r>
          </a:p>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 Literal Comprehension</a:t>
            </a:r>
          </a:p>
          <a:p>
            <a:pPr marL="342900" marR="0" lvl="0" indent="-342900" algn="l" defTabSz="914400" rtl="0" eaLnBrk="1" fontAlgn="base" latinLnBrk="0" hangingPunct="1">
              <a:lnSpc>
                <a:spcPct val="100000"/>
              </a:lnSpc>
              <a:spcBef>
                <a:spcPct val="20000"/>
              </a:spcBef>
              <a:spcAft>
                <a:spcPct val="0"/>
              </a:spcAft>
              <a:buClr>
                <a:srgbClr val="5C2305"/>
              </a:buClr>
              <a:buSzTx/>
              <a:buFontTx/>
              <a:buChar char="•"/>
              <a:tabLst/>
              <a:defRPr/>
            </a:pPr>
            <a:endParaRPr kumimoji="1" lang="en-US" sz="2200" b="1" i="0" u="none" strike="noStrike" kern="0" cap="none" spc="0" normalizeH="0" baseline="0" noProof="0" dirty="0" smtClean="0">
              <a:ln>
                <a:noFill/>
              </a:ln>
              <a:solidFill>
                <a:srgbClr val="663300"/>
              </a:solidFill>
              <a:effectLst/>
              <a:uLnTx/>
              <a:uFillTx/>
              <a:latin typeface="Trebuchet MS" pitchFamily="34" charset="0"/>
              <a:ea typeface="+mn-ea"/>
              <a:cs typeface="+mn-cs"/>
            </a:endParaRPr>
          </a:p>
        </p:txBody>
      </p:sp>
      <p:pic>
        <p:nvPicPr>
          <p:cNvPr id="5" name="Picture 4" descr="&quot; &quot;"/>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304800" y="2133600"/>
            <a:ext cx="2694503" cy="4038600"/>
          </a:xfrm>
          <a:prstGeom prst="rect">
            <a:avLst/>
          </a:prstGeom>
        </p:spPr>
      </p:pic>
    </p:spTree>
  </p:cSld>
  <p:clrMapOvr>
    <a:masterClrMapping/>
  </p:clrMapOvr>
  <p:transition spd="med">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990600" y="685800"/>
            <a:ext cx="7620000" cy="731838"/>
          </a:xfrm>
        </p:spPr>
        <p:txBody>
          <a:bodyPr/>
          <a:lstStyle/>
          <a:p>
            <a:pPr eaLnBrk="1" hangingPunct="1">
              <a:defRPr/>
            </a:pPr>
            <a:r>
              <a:rPr lang="en-US" sz="4800" b="1" dirty="0" smtClean="0">
                <a:solidFill>
                  <a:srgbClr val="E87C40"/>
                </a:solidFill>
                <a:effectLst>
                  <a:outerShdw blurRad="38100" dist="38100" dir="2700000" algn="tl">
                    <a:srgbClr val="C0C0C0"/>
                  </a:outerShdw>
                </a:effectLst>
                <a:latin typeface="Trebuchet MS" pitchFamily="34" charset="0"/>
              </a:rPr>
              <a:t>Develop an Interpretation</a:t>
            </a:r>
          </a:p>
        </p:txBody>
      </p:sp>
      <p:sp>
        <p:nvSpPr>
          <p:cNvPr id="9" name="Rectangle 6"/>
          <p:cNvSpPr>
            <a:spLocks noChangeArrowheads="1"/>
          </p:cNvSpPr>
          <p:nvPr/>
        </p:nvSpPr>
        <p:spPr bwMode="auto">
          <a:xfrm>
            <a:off x="1066800" y="1524000"/>
            <a:ext cx="7620000" cy="609600"/>
          </a:xfrm>
          <a:prstGeom prst="rect">
            <a:avLst/>
          </a:prstGeom>
          <a:noFill/>
          <a:ln w="9525">
            <a:noFill/>
            <a:miter lim="800000"/>
            <a:headEnd/>
            <a:tailEnd/>
          </a:ln>
        </p:spPr>
        <p:txBody>
          <a:bodyPr anchor="ctr"/>
          <a:lstStyle/>
          <a:p>
            <a:pPr algn="ctr"/>
            <a:r>
              <a:rPr lang="en-US" sz="4000" dirty="0">
                <a:solidFill>
                  <a:srgbClr val="808000"/>
                </a:solidFill>
                <a:latin typeface="Trebuchet MS" pitchFamily="34" charset="0"/>
              </a:rPr>
              <a:t>“Reading between the lines”</a:t>
            </a:r>
          </a:p>
        </p:txBody>
      </p:sp>
      <p:sp>
        <p:nvSpPr>
          <p:cNvPr id="10" name="Rectangle 5"/>
          <p:cNvSpPr txBox="1">
            <a:spLocks noChangeArrowheads="1"/>
          </p:cNvSpPr>
          <p:nvPr/>
        </p:nvSpPr>
        <p:spPr bwMode="auto">
          <a:xfrm>
            <a:off x="457200" y="2560637"/>
            <a:ext cx="6096000" cy="345916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E87C40"/>
              </a:buClr>
              <a:buSzPct val="200000"/>
              <a:buFont typeface="Wingdings" pitchFamily="2" charset="2"/>
              <a:buChar char="§"/>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Unstated main ideas/themes</a:t>
            </a:r>
          </a:p>
          <a:p>
            <a:pPr marL="342900" marR="0" lvl="0" indent="-342900" algn="l" defTabSz="914400" rtl="0" eaLnBrk="1" fontAlgn="base" latinLnBrk="0" hangingPunct="1">
              <a:lnSpc>
                <a:spcPct val="100000"/>
              </a:lnSpc>
              <a:spcBef>
                <a:spcPct val="20000"/>
              </a:spcBef>
              <a:spcAft>
                <a:spcPct val="0"/>
              </a:spcAft>
              <a:buClr>
                <a:srgbClr val="E87C40"/>
              </a:buClr>
              <a:buSzPct val="200000"/>
              <a:buFont typeface="Wingdings" pitchFamily="2" charset="2"/>
              <a:buChar char="§"/>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Inferences, interpretations, conclusions, generalizations, and predictions</a:t>
            </a:r>
          </a:p>
          <a:p>
            <a:pPr marL="342900" marR="0" lvl="0" indent="-342900" algn="l" defTabSz="914400" rtl="0" eaLnBrk="1" fontAlgn="base" latinLnBrk="0" hangingPunct="1">
              <a:lnSpc>
                <a:spcPct val="100000"/>
              </a:lnSpc>
              <a:spcBef>
                <a:spcPct val="20000"/>
              </a:spcBef>
              <a:spcAft>
                <a:spcPct val="0"/>
              </a:spcAft>
              <a:buClr>
                <a:srgbClr val="E87C40"/>
              </a:buClr>
              <a:buSzPct val="200000"/>
              <a:buFont typeface="Wingdings" pitchFamily="2" charset="2"/>
              <a:buChar char="§"/>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Inferential Comprehension</a:t>
            </a:r>
          </a:p>
          <a:p>
            <a:pPr marL="342900" marR="0" lvl="0" indent="-342900" algn="l" defTabSz="914400" rtl="0" eaLnBrk="1" fontAlgn="base" latinLnBrk="0" hangingPunct="1">
              <a:lnSpc>
                <a:spcPct val="90000"/>
              </a:lnSpc>
              <a:spcBef>
                <a:spcPct val="20000"/>
              </a:spcBef>
              <a:spcAft>
                <a:spcPct val="0"/>
              </a:spcAft>
              <a:buClr>
                <a:srgbClr val="5C2305"/>
              </a:buClr>
              <a:buSzTx/>
              <a:buFontTx/>
              <a:buNone/>
              <a:tabLst/>
              <a:defRPr/>
            </a:pPr>
            <a:endParaRPr kumimoji="1" lang="en-US" sz="2600" b="1" i="0" u="none" strike="noStrike" kern="0" cap="none" spc="0" normalizeH="0" baseline="0" noProof="0" dirty="0" smtClean="0">
              <a:ln>
                <a:noFill/>
              </a:ln>
              <a:solidFill>
                <a:srgbClr val="5C2305"/>
              </a:solidFill>
              <a:effectLst/>
              <a:uLnTx/>
              <a:uFillTx/>
              <a:latin typeface="Adobe Garamond Pro Bold" pitchFamily="18" charset="0"/>
              <a:ea typeface="+mn-ea"/>
              <a:cs typeface="+mn-cs"/>
            </a:endParaRPr>
          </a:p>
        </p:txBody>
      </p:sp>
      <p:pic>
        <p:nvPicPr>
          <p:cNvPr id="6" name="Picture 5" descr="&quot; &quot;"/>
          <p:cNvPicPr>
            <a:picLocks noChangeAspect="1"/>
          </p:cNvPicPr>
          <p:nvPr/>
        </p:nvPicPr>
        <p:blipFill>
          <a:blip r:embed="rId3" cstate="print">
            <a:clrChange>
              <a:clrFrom>
                <a:srgbClr val="FFFFFF"/>
              </a:clrFrom>
              <a:clrTo>
                <a:srgbClr val="FFFFFF">
                  <a:alpha val="0"/>
                </a:srgbClr>
              </a:clrTo>
            </a:clrChange>
          </a:blip>
          <a:stretch>
            <a:fillRect/>
          </a:stretch>
        </p:blipFill>
        <p:spPr>
          <a:xfrm>
            <a:off x="6173352" y="3581400"/>
            <a:ext cx="2665848" cy="2449390"/>
          </a:xfrm>
          <a:prstGeom prst="roundRect">
            <a:avLst/>
          </a:prstGeom>
        </p:spPr>
      </p:pic>
    </p:spTree>
  </p:cSld>
  <p:clrMapOvr>
    <a:masterClrMapping/>
  </p:clrMapOvr>
  <p:transition spd="med">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685800"/>
            <a:ext cx="8001000" cy="731838"/>
          </a:xfrm>
        </p:spPr>
        <p:txBody>
          <a:bodyPr/>
          <a:lstStyle/>
          <a:p>
            <a:pPr algn="ctr">
              <a:defRPr/>
            </a:pPr>
            <a:r>
              <a:rPr lang="en-US" sz="4400" b="1" dirty="0">
                <a:solidFill>
                  <a:srgbClr val="E87C40"/>
                </a:solidFill>
                <a:effectLst>
                  <a:outerShdw blurRad="38100" dist="38100" dir="2700000" algn="tl">
                    <a:srgbClr val="C0C0C0"/>
                  </a:outerShdw>
                </a:effectLst>
                <a:latin typeface="Trebuchet MS" pitchFamily="34" charset="0"/>
              </a:rPr>
              <a:t>Analyze </a:t>
            </a:r>
            <a:r>
              <a:rPr lang="en-US" sz="4400" b="1" dirty="0" smtClean="0">
                <a:solidFill>
                  <a:srgbClr val="E87C40"/>
                </a:solidFill>
                <a:effectLst>
                  <a:outerShdw blurRad="38100" dist="38100" dir="2700000" algn="tl">
                    <a:srgbClr val="C0C0C0"/>
                  </a:outerShdw>
                </a:effectLst>
                <a:latin typeface="Trebuchet MS" pitchFamily="34" charset="0"/>
              </a:rPr>
              <a:t>Text</a:t>
            </a:r>
            <a:r>
              <a:rPr lang="en-US" sz="4400" b="1" dirty="0">
                <a:solidFill>
                  <a:srgbClr val="E87C40"/>
                </a:solidFill>
                <a:effectLst>
                  <a:outerShdw blurRad="38100" dist="38100" dir="2700000" algn="tl">
                    <a:srgbClr val="C0C0C0"/>
                  </a:outerShdw>
                </a:effectLst>
                <a:latin typeface="Trebuchet MS" pitchFamily="34" charset="0"/>
              </a:rPr>
              <a:t> </a:t>
            </a:r>
            <a:r>
              <a:rPr lang="en-US" sz="4400" b="1" dirty="0" smtClean="0">
                <a:solidFill>
                  <a:srgbClr val="E87C40"/>
                </a:solidFill>
                <a:effectLst>
                  <a:outerShdw blurRad="38100" dist="38100" dir="2700000" algn="tl">
                    <a:srgbClr val="C0C0C0"/>
                  </a:outerShdw>
                </a:effectLst>
                <a:latin typeface="Trebuchet MS" pitchFamily="34" charset="0"/>
              </a:rPr>
              <a:t>― </a:t>
            </a:r>
            <a:r>
              <a:rPr lang="en-US" sz="4400" b="1" dirty="0" smtClean="0">
                <a:solidFill>
                  <a:srgbClr val="E87C40"/>
                </a:solidFill>
                <a:latin typeface="Trebuchet MS" pitchFamily="34" charset="0"/>
              </a:rPr>
              <a:t>Informational</a:t>
            </a:r>
            <a:endParaRPr lang="en-US" sz="4400" b="1" dirty="0">
              <a:solidFill>
                <a:srgbClr val="E87C40"/>
              </a:solidFill>
              <a:latin typeface="Trebuchet MS" pitchFamily="34" charset="0"/>
            </a:endParaRPr>
          </a:p>
        </p:txBody>
      </p:sp>
      <p:sp>
        <p:nvSpPr>
          <p:cNvPr id="11" name="Text Box 4"/>
          <p:cNvSpPr txBox="1">
            <a:spLocks noChangeArrowheads="1"/>
          </p:cNvSpPr>
          <p:nvPr/>
        </p:nvSpPr>
        <p:spPr bwMode="auto">
          <a:xfrm>
            <a:off x="914400" y="1676400"/>
            <a:ext cx="7391400" cy="646331"/>
          </a:xfrm>
          <a:prstGeom prst="rect">
            <a:avLst/>
          </a:prstGeom>
          <a:noFill/>
          <a:ln w="9525">
            <a:noFill/>
            <a:miter lim="800000"/>
            <a:headEnd/>
            <a:tailEnd/>
          </a:ln>
        </p:spPr>
        <p:txBody>
          <a:bodyPr wrap="square">
            <a:spAutoFit/>
          </a:bodyPr>
          <a:lstStyle/>
          <a:p>
            <a:pPr algn="ctr"/>
            <a:r>
              <a:rPr lang="en-US" sz="3600" dirty="0">
                <a:solidFill>
                  <a:srgbClr val="808000"/>
                </a:solidFill>
                <a:latin typeface="Trebuchet MS" pitchFamily="34" charset="0"/>
              </a:rPr>
              <a:t>“Looking at the author’s craft”</a:t>
            </a:r>
            <a:endParaRPr lang="en-US" sz="3600" b="0" dirty="0">
              <a:solidFill>
                <a:srgbClr val="808000"/>
              </a:solidFill>
              <a:latin typeface="Trebuchet MS" pitchFamily="34" charset="0"/>
            </a:endParaRPr>
          </a:p>
        </p:txBody>
      </p:sp>
      <p:sp>
        <p:nvSpPr>
          <p:cNvPr id="12" name="Rectangle 3"/>
          <p:cNvSpPr txBox="1">
            <a:spLocks noChangeArrowheads="1"/>
          </p:cNvSpPr>
          <p:nvPr/>
        </p:nvSpPr>
        <p:spPr bwMode="auto">
          <a:xfrm>
            <a:off x="990600" y="2667000"/>
            <a:ext cx="7620000" cy="2362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spcBef>
                <a:spcPts val="0"/>
              </a:spcBef>
              <a:spcAft>
                <a:spcPts val="600"/>
              </a:spcAft>
              <a:buClr>
                <a:srgbClr val="E87C40"/>
              </a:buClr>
              <a:buSzPct val="110000"/>
              <a:buFont typeface="Wingdings" pitchFamily="2" charset="2"/>
              <a:buChar char="n"/>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Author’s purpose, ideas</a:t>
            </a:r>
          </a:p>
          <a:p>
            <a:pPr marL="342900" marR="0" lvl="0" indent="-342900" algn="l" defTabSz="914400" rtl="0" eaLnBrk="1" fontAlgn="base" latinLnBrk="0" hangingPunct="1">
              <a:spcBef>
                <a:spcPts val="0"/>
              </a:spcBef>
              <a:spcAft>
                <a:spcPts val="1200"/>
              </a:spcAft>
              <a:buClr>
                <a:srgbClr val="E87C40"/>
              </a:buClr>
              <a:buSzPct val="110000"/>
              <a:buFont typeface="Wingdings" pitchFamily="2" charset="2"/>
              <a:buNone/>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	and reasoning</a:t>
            </a:r>
          </a:p>
          <a:p>
            <a:pPr marL="342900" marR="0" lvl="0" indent="-342900" algn="l" defTabSz="914400" rtl="0" eaLnBrk="1" fontAlgn="base" latinLnBrk="0" hangingPunct="1">
              <a:spcBef>
                <a:spcPts val="0"/>
              </a:spcBef>
              <a:spcAft>
                <a:spcPts val="1200"/>
              </a:spcAft>
              <a:buClr>
                <a:srgbClr val="E87C40"/>
              </a:buClr>
              <a:buSzPct val="110000"/>
              <a:buFont typeface="Wingdings" pitchFamily="2" charset="2"/>
              <a:buChar char="n"/>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Writer’s Strategies</a:t>
            </a:r>
          </a:p>
          <a:p>
            <a:pPr marL="342900" marR="0" lvl="0" indent="-342900" algn="l" defTabSz="914400" rtl="0" eaLnBrk="1" fontAlgn="base" latinLnBrk="0" hangingPunct="1">
              <a:spcBef>
                <a:spcPts val="0"/>
              </a:spcBef>
              <a:spcAft>
                <a:spcPts val="1200"/>
              </a:spcAft>
              <a:buClr>
                <a:srgbClr val="E87C40"/>
              </a:buClr>
              <a:buSzPct val="110000"/>
              <a:buFont typeface="Wingdings" pitchFamily="2" charset="2"/>
              <a:buChar char="n"/>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Textual evidence</a:t>
            </a:r>
          </a:p>
        </p:txBody>
      </p:sp>
      <p:pic>
        <p:nvPicPr>
          <p:cNvPr id="5" name="Picture 5" descr="&quot; &quot;"/>
          <p:cNvPicPr>
            <a:picLocks noChangeAspect="1"/>
          </p:cNvPicPr>
          <p:nvPr/>
        </p:nvPicPr>
        <p:blipFill>
          <a:blip r:embed="rId3" cstate="print"/>
          <a:srcRect/>
          <a:stretch>
            <a:fillRect/>
          </a:stretch>
        </p:blipFill>
        <p:spPr bwMode="auto">
          <a:xfrm>
            <a:off x="6096000" y="2757055"/>
            <a:ext cx="2590800" cy="3491345"/>
          </a:xfrm>
          <a:prstGeom prst="rect">
            <a:avLst/>
          </a:prstGeom>
          <a:noFill/>
          <a:ln w="9525">
            <a:noFill/>
            <a:miter lim="800000"/>
            <a:headEnd/>
            <a:tailEnd/>
          </a:ln>
        </p:spPr>
      </p:pic>
    </p:spTree>
  </p:cSld>
  <p:clrMapOvr>
    <a:masterClrMapping/>
  </p:clrMapOvr>
  <p:transition spd="med">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685800"/>
            <a:ext cx="8001000" cy="731838"/>
          </a:xfrm>
        </p:spPr>
        <p:txBody>
          <a:bodyPr/>
          <a:lstStyle/>
          <a:p>
            <a:pPr lvl="0" algn="ctr">
              <a:defRPr/>
            </a:pPr>
            <a:r>
              <a:rPr lang="en-US" sz="4400" b="1" dirty="0">
                <a:solidFill>
                  <a:srgbClr val="E87C40"/>
                </a:solidFill>
                <a:effectLst>
                  <a:outerShdw blurRad="38100" dist="38100" dir="2700000" algn="tl">
                    <a:srgbClr val="C0C0C0"/>
                  </a:outerShdw>
                </a:effectLst>
                <a:latin typeface="Trebuchet MS" pitchFamily="34" charset="0"/>
              </a:rPr>
              <a:t>Analyze Text ― </a:t>
            </a:r>
            <a:r>
              <a:rPr lang="en-US" sz="4400" b="1" dirty="0">
                <a:solidFill>
                  <a:srgbClr val="E87C40"/>
                </a:solidFill>
                <a:latin typeface="Trebuchet MS" pitchFamily="34" charset="0"/>
              </a:rPr>
              <a:t>Literary</a:t>
            </a:r>
          </a:p>
        </p:txBody>
      </p:sp>
      <p:sp>
        <p:nvSpPr>
          <p:cNvPr id="11" name="Text Box 4"/>
          <p:cNvSpPr txBox="1">
            <a:spLocks noChangeArrowheads="1"/>
          </p:cNvSpPr>
          <p:nvPr/>
        </p:nvSpPr>
        <p:spPr bwMode="auto">
          <a:xfrm>
            <a:off x="914400" y="1676400"/>
            <a:ext cx="7391400" cy="584775"/>
          </a:xfrm>
          <a:prstGeom prst="rect">
            <a:avLst/>
          </a:prstGeom>
          <a:noFill/>
          <a:ln w="9525">
            <a:noFill/>
            <a:miter lim="800000"/>
            <a:headEnd/>
            <a:tailEnd/>
          </a:ln>
        </p:spPr>
        <p:txBody>
          <a:bodyPr wrap="square">
            <a:spAutoFit/>
          </a:bodyPr>
          <a:lstStyle/>
          <a:p>
            <a:r>
              <a:rPr lang="en-US" sz="3200" dirty="0">
                <a:solidFill>
                  <a:srgbClr val="808000"/>
                </a:solidFill>
                <a:latin typeface="Trebuchet MS" pitchFamily="34" charset="0"/>
              </a:rPr>
              <a:t>“Applying Knowledge of Literature”</a:t>
            </a:r>
            <a:endParaRPr lang="en-US" sz="3200" b="0" dirty="0">
              <a:solidFill>
                <a:srgbClr val="808000"/>
              </a:solidFill>
              <a:latin typeface="Trebuchet MS" pitchFamily="34" charset="0"/>
            </a:endParaRPr>
          </a:p>
        </p:txBody>
      </p:sp>
      <p:sp>
        <p:nvSpPr>
          <p:cNvPr id="12" name="Rectangle 3"/>
          <p:cNvSpPr txBox="1">
            <a:spLocks noChangeArrowheads="1"/>
          </p:cNvSpPr>
          <p:nvPr/>
        </p:nvSpPr>
        <p:spPr bwMode="auto">
          <a:xfrm>
            <a:off x="990600" y="2667000"/>
            <a:ext cx="7620000" cy="2362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lvl="0" indent="-342900" eaLnBrk="1" hangingPunct="1">
              <a:lnSpc>
                <a:spcPct val="80000"/>
              </a:lnSpc>
              <a:spcBef>
                <a:spcPct val="20000"/>
              </a:spcBef>
              <a:spcAft>
                <a:spcPct val="20000"/>
              </a:spcAft>
              <a:buClr>
                <a:srgbClr val="E87C40"/>
              </a:buClr>
              <a:buSzPct val="110000"/>
              <a:buFont typeface="Wingdings" pitchFamily="2" charset="2"/>
              <a:buChar char="n"/>
              <a:defRPr/>
            </a:pPr>
            <a:r>
              <a:rPr lang="en-US" sz="3200" kern="0" dirty="0">
                <a:solidFill>
                  <a:srgbClr val="663300"/>
                </a:solidFill>
                <a:latin typeface="Trebuchet MS" pitchFamily="34" charset="0"/>
              </a:rPr>
              <a:t>Author’s stylistic decisions</a:t>
            </a:r>
          </a:p>
          <a:p>
            <a:pPr marL="342900" lvl="0" indent="-342900" eaLnBrk="1" hangingPunct="1">
              <a:lnSpc>
                <a:spcPct val="80000"/>
              </a:lnSpc>
              <a:spcBef>
                <a:spcPct val="20000"/>
              </a:spcBef>
              <a:spcAft>
                <a:spcPct val="20000"/>
              </a:spcAft>
              <a:buClr>
                <a:srgbClr val="E87C40"/>
              </a:buClr>
              <a:buSzPct val="110000"/>
              <a:buFont typeface="Wingdings" pitchFamily="2" charset="2"/>
              <a:buChar char="n"/>
              <a:defRPr/>
            </a:pPr>
            <a:r>
              <a:rPr lang="en-US" sz="3200" kern="0" dirty="0">
                <a:solidFill>
                  <a:srgbClr val="663300"/>
                </a:solidFill>
                <a:latin typeface="Trebuchet MS" pitchFamily="34" charset="0"/>
              </a:rPr>
              <a:t>Literary elements</a:t>
            </a:r>
          </a:p>
          <a:p>
            <a:pPr marL="342900" lvl="0" indent="-342900" eaLnBrk="1" hangingPunct="1">
              <a:lnSpc>
                <a:spcPct val="80000"/>
              </a:lnSpc>
              <a:spcBef>
                <a:spcPct val="20000"/>
              </a:spcBef>
              <a:spcAft>
                <a:spcPct val="20000"/>
              </a:spcAft>
              <a:buClr>
                <a:srgbClr val="E87C40"/>
              </a:buClr>
              <a:buSzPct val="110000"/>
              <a:buFont typeface="Wingdings" pitchFamily="2" charset="2"/>
              <a:buChar char="n"/>
              <a:defRPr/>
            </a:pPr>
            <a:r>
              <a:rPr lang="en-US" sz="3200" kern="0" dirty="0">
                <a:solidFill>
                  <a:srgbClr val="663300"/>
                </a:solidFill>
                <a:latin typeface="Trebuchet MS" pitchFamily="34" charset="0"/>
              </a:rPr>
              <a:t>Literary devices</a:t>
            </a:r>
          </a:p>
          <a:p>
            <a:pPr marL="342900" lvl="0" indent="-342900" eaLnBrk="1" hangingPunct="1">
              <a:lnSpc>
                <a:spcPct val="80000"/>
              </a:lnSpc>
              <a:spcBef>
                <a:spcPct val="20000"/>
              </a:spcBef>
              <a:spcAft>
                <a:spcPct val="20000"/>
              </a:spcAft>
              <a:buClr>
                <a:srgbClr val="E87C40"/>
              </a:buClr>
              <a:buSzPct val="110000"/>
              <a:buFont typeface="Wingdings" pitchFamily="2" charset="2"/>
              <a:buChar char="n"/>
              <a:defRPr/>
            </a:pPr>
            <a:r>
              <a:rPr lang="en-US" sz="3200" kern="0" dirty="0">
                <a:solidFill>
                  <a:srgbClr val="663300"/>
                </a:solidFill>
                <a:latin typeface="Trebuchet MS" pitchFamily="34" charset="0"/>
              </a:rPr>
              <a:t>Textual evidence</a:t>
            </a:r>
          </a:p>
        </p:txBody>
      </p:sp>
      <p:pic>
        <p:nvPicPr>
          <p:cNvPr id="6" name="Picture 5" descr="&quot; &quot;"/>
          <p:cNvPicPr>
            <a:picLocks noChangeAspect="1" noChangeArrowheads="1"/>
          </p:cNvPicPr>
          <p:nvPr/>
        </p:nvPicPr>
        <p:blipFill>
          <a:blip r:embed="rId3" cstate="print"/>
          <a:srcRect/>
          <a:stretch>
            <a:fillRect/>
          </a:stretch>
        </p:blipFill>
        <p:spPr bwMode="auto">
          <a:xfrm>
            <a:off x="6553200" y="3075442"/>
            <a:ext cx="2209800" cy="3325358"/>
          </a:xfrm>
          <a:prstGeom prst="roundRect">
            <a:avLst/>
          </a:prstGeom>
          <a:noFill/>
          <a:ln w="9525">
            <a:noFill/>
            <a:miter lim="800000"/>
            <a:headEnd/>
            <a:tailEnd/>
          </a:ln>
          <a:scene3d>
            <a:camera prst="isometricOffAxis2Left"/>
            <a:lightRig rig="threePt" dir="t"/>
          </a:scene3d>
        </p:spPr>
      </p:pic>
    </p:spTree>
    <p:extLst>
      <p:ext uri="{BB962C8B-B14F-4D97-AF65-F5344CB8AC3E}">
        <p14:creationId xmlns:p14="http://schemas.microsoft.com/office/powerpoint/2010/main" val="1048296615"/>
      </p:ext>
    </p:extLst>
  </p:cSld>
  <p:clrMapOvr>
    <a:masterClrMapping/>
  </p:clrMapOvr>
  <p:transition spd="med">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239000" cy="685800"/>
          </a:xfrm>
        </p:spPr>
        <p:txBody>
          <a:bodyPr/>
          <a:lstStyle/>
          <a:p>
            <a:r>
              <a:rPr lang="en-US" sz="3600" dirty="0">
                <a:solidFill>
                  <a:srgbClr val="E87C40"/>
                </a:solidFill>
                <a:effectLst>
                  <a:outerShdw blurRad="38100" dist="38100" dir="2700000" algn="tl">
                    <a:srgbClr val="C0C0C0"/>
                  </a:outerShdw>
                </a:effectLst>
                <a:latin typeface="Trebuchet MS" pitchFamily="34" charset="0"/>
                <a:cs typeface="Times New Roman" pitchFamily="18" charset="0"/>
              </a:rPr>
              <a:t>Simplified Reading Scoring </a:t>
            </a:r>
            <a:r>
              <a:rPr lang="en-US" sz="3600" dirty="0" smtClean="0">
                <a:solidFill>
                  <a:srgbClr val="E87C40"/>
                </a:solidFill>
                <a:effectLst>
                  <a:outerShdw blurRad="38100" dist="38100" dir="2700000" algn="tl">
                    <a:srgbClr val="C0C0C0"/>
                  </a:outerShdw>
                </a:effectLst>
                <a:latin typeface="Trebuchet MS" pitchFamily="34" charset="0"/>
                <a:cs typeface="Times New Roman" pitchFamily="18" charset="0"/>
              </a:rPr>
              <a:t>Guide</a:t>
            </a:r>
            <a:endParaRPr lang="en-US" sz="3600" dirty="0"/>
          </a:p>
        </p:txBody>
      </p:sp>
      <p:pic>
        <p:nvPicPr>
          <p:cNvPr id="4" name="Picture 12" descr="ScoringScaleChar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7775" y="1705079"/>
            <a:ext cx="8244649" cy="4495800"/>
          </a:xfrm>
          <a:prstGeom prst="rect">
            <a:avLst/>
          </a:prstGeom>
          <a:noFill/>
          <a:ln w="9525">
            <a:noFill/>
            <a:miter lim="800000"/>
            <a:headEnd/>
            <a:tailEnd/>
          </a:ln>
        </p:spPr>
      </p:pic>
    </p:spTree>
    <p:extLst>
      <p:ext uri="{BB962C8B-B14F-4D97-AF65-F5344CB8AC3E}">
        <p14:creationId xmlns:p14="http://schemas.microsoft.com/office/powerpoint/2010/main" val="2785320404"/>
      </p:ext>
    </p:extLst>
  </p:cSld>
  <p:clrMapOvr>
    <a:masterClrMapping/>
  </p:clrMapOvr>
  <p:transition spd="med">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696200" cy="685800"/>
          </a:xfrm>
        </p:spPr>
        <p:txBody>
          <a:bodyPr/>
          <a:lstStyle/>
          <a:p>
            <a:r>
              <a:rPr lang="en-US" sz="4400" b="1" dirty="0">
                <a:solidFill>
                  <a:srgbClr val="E87C40"/>
                </a:solidFill>
                <a:effectLst>
                  <a:outerShdw blurRad="38100" dist="38100" dir="2700000" algn="tl">
                    <a:srgbClr val="C0C0C0"/>
                  </a:outerShdw>
                </a:effectLst>
                <a:latin typeface="Trebuchet MS" pitchFamily="34" charset="0"/>
              </a:rPr>
              <a:t>Important Issues in </a:t>
            </a:r>
            <a:r>
              <a:rPr lang="en-US" sz="4400" b="1" dirty="0" smtClean="0">
                <a:solidFill>
                  <a:srgbClr val="E87C40"/>
                </a:solidFill>
                <a:effectLst>
                  <a:outerShdw blurRad="38100" dist="38100" dir="2700000" algn="tl">
                    <a:srgbClr val="C0C0C0"/>
                  </a:outerShdw>
                </a:effectLst>
                <a:latin typeface="Trebuchet MS" pitchFamily="34" charset="0"/>
              </a:rPr>
              <a:t>Scoring</a:t>
            </a:r>
            <a:endParaRPr lang="en-US" sz="4400" dirty="0"/>
          </a:p>
        </p:txBody>
      </p:sp>
      <p:pic>
        <p:nvPicPr>
          <p:cNvPr id="4" name="Picture 4" descr="MPj04394520000[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81200" y="3124200"/>
            <a:ext cx="4572000" cy="3187700"/>
          </a:xfrm>
          <a:prstGeom prst="rect">
            <a:avLst/>
          </a:prstGeom>
          <a:noFill/>
          <a:ln w="9525">
            <a:noFill/>
            <a:miter lim="800000"/>
            <a:headEnd/>
            <a:tailEnd/>
          </a:ln>
        </p:spPr>
      </p:pic>
      <p:sp>
        <p:nvSpPr>
          <p:cNvPr id="5" name="Rectangle 3"/>
          <p:cNvSpPr txBox="1">
            <a:spLocks noChangeArrowheads="1"/>
          </p:cNvSpPr>
          <p:nvPr/>
        </p:nvSpPr>
        <p:spPr>
          <a:xfrm>
            <a:off x="838200" y="1676400"/>
            <a:ext cx="7924800" cy="762000"/>
          </a:xfrm>
          <a:prstGeom prst="rect">
            <a:avLst/>
          </a:prstGeom>
        </p:spPr>
        <p:txBody>
          <a:bodyPr/>
          <a:lstStyle/>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200" b="0" i="0" u="none" strike="noStrike" kern="0" cap="none" spc="0" normalizeH="0" baseline="0" noProof="0" dirty="0" smtClean="0">
                <a:ln>
                  <a:noFill/>
                </a:ln>
                <a:solidFill>
                  <a:srgbClr val="663300"/>
                </a:solidFill>
                <a:effectLst/>
                <a:uLnTx/>
                <a:uFillTx/>
                <a:latin typeface="Trebuchet MS" pitchFamily="34" charset="0"/>
                <a:ea typeface="+mn-ea"/>
                <a:cs typeface="+mn-cs"/>
              </a:rPr>
              <a:t> Seeking evidence of accomplishment</a:t>
            </a:r>
          </a:p>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defRPr/>
            </a:pPr>
            <a:endParaRPr kumimoji="1" lang="en-US" sz="3200" b="0" i="0" u="none" strike="noStrike" kern="0" cap="none" spc="0" normalizeH="0" baseline="0" noProof="0" dirty="0" smtClean="0">
              <a:ln>
                <a:noFill/>
              </a:ln>
              <a:solidFill>
                <a:srgbClr val="663300"/>
              </a:solidFill>
              <a:effectLst/>
              <a:uLnTx/>
              <a:uFillTx/>
              <a:latin typeface="+mn-lt"/>
              <a:ea typeface="+mn-ea"/>
              <a:cs typeface="+mn-cs"/>
            </a:endParaRPr>
          </a:p>
        </p:txBody>
      </p:sp>
      <p:sp>
        <p:nvSpPr>
          <p:cNvPr id="6" name="Text Box 6"/>
          <p:cNvSpPr txBox="1">
            <a:spLocks noChangeArrowheads="1"/>
          </p:cNvSpPr>
          <p:nvPr/>
        </p:nvSpPr>
        <p:spPr bwMode="auto">
          <a:xfrm>
            <a:off x="838200" y="2514600"/>
            <a:ext cx="7696200" cy="2006703"/>
          </a:xfrm>
          <a:prstGeom prst="rect">
            <a:avLst/>
          </a:prstGeom>
          <a:noFill/>
          <a:ln w="9525">
            <a:noFill/>
            <a:miter lim="800000"/>
            <a:headEnd/>
            <a:tailEnd/>
          </a:ln>
        </p:spPr>
        <p:txBody>
          <a:bodyPr wrap="square">
            <a:spAutoFit/>
          </a:bodyPr>
          <a:lstStyle/>
          <a:p>
            <a:pPr>
              <a:spcBef>
                <a:spcPct val="20000"/>
              </a:spcBef>
              <a:spcAft>
                <a:spcPct val="20000"/>
              </a:spcAft>
              <a:buClr>
                <a:srgbClr val="E87C40"/>
              </a:buClr>
              <a:buSzPct val="110000"/>
              <a:buFont typeface="Wingdings" pitchFamily="2" charset="2"/>
              <a:buChar char="n"/>
              <a:tabLst>
                <a:tab pos="466725" algn="l"/>
              </a:tabLst>
            </a:pPr>
            <a:r>
              <a:rPr lang="en-US" sz="3200" b="0" dirty="0" smtClean="0">
                <a:solidFill>
                  <a:srgbClr val="663300"/>
                </a:solidFill>
                <a:latin typeface="Trebuchet MS" pitchFamily="34" charset="0"/>
              </a:rPr>
              <a:t> Evidence </a:t>
            </a:r>
            <a:r>
              <a:rPr lang="en-US" sz="3200" b="0" dirty="0">
                <a:solidFill>
                  <a:srgbClr val="663300"/>
                </a:solidFill>
                <a:latin typeface="Trebuchet MS" pitchFamily="34" charset="0"/>
              </a:rPr>
              <a:t>may be found throughout </a:t>
            </a:r>
            <a:r>
              <a:rPr lang="en-US" sz="3200" b="0" dirty="0" smtClean="0">
                <a:solidFill>
                  <a:srgbClr val="663300"/>
                </a:solidFill>
                <a:latin typeface="Trebuchet MS" pitchFamily="34" charset="0"/>
              </a:rPr>
              <a:t>	the response</a:t>
            </a:r>
            <a:endParaRPr lang="en-US" sz="3200" b="0" dirty="0">
              <a:solidFill>
                <a:srgbClr val="663300"/>
              </a:solidFill>
              <a:latin typeface="Trebuchet MS" pitchFamily="34" charset="0"/>
            </a:endParaRPr>
          </a:p>
          <a:p>
            <a:pPr>
              <a:spcBef>
                <a:spcPct val="50000"/>
              </a:spcBef>
            </a:pPr>
            <a:endParaRPr lang="en-US" sz="3600" b="0" dirty="0">
              <a:latin typeface="Trebuchet MS" pitchFamily="34" charset="0"/>
            </a:endParaRPr>
          </a:p>
        </p:txBody>
      </p:sp>
    </p:spTree>
    <p:extLst>
      <p:ext uri="{BB962C8B-B14F-4D97-AF65-F5344CB8AC3E}">
        <p14:creationId xmlns:p14="http://schemas.microsoft.com/office/powerpoint/2010/main" val="45587040"/>
      </p:ext>
    </p:extLst>
  </p:cSld>
  <p:clrMapOvr>
    <a:masterClrMapping/>
  </p:clrMapOvr>
  <p:transition spd="med">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458200" cy="685800"/>
          </a:xfrm>
        </p:spPr>
        <p:txBody>
          <a:bodyPr/>
          <a:lstStyle/>
          <a:p>
            <a:r>
              <a:rPr lang="en-US" sz="4400" b="1" dirty="0">
                <a:solidFill>
                  <a:srgbClr val="E87C40"/>
                </a:solidFill>
                <a:effectLst>
                  <a:outerShdw blurRad="38100" dist="38100" dir="2700000" algn="tl">
                    <a:srgbClr val="C0C0C0"/>
                  </a:outerShdw>
                </a:effectLst>
                <a:latin typeface="Trebuchet MS" pitchFamily="34" charset="0"/>
              </a:rPr>
              <a:t>Important Issues in </a:t>
            </a:r>
            <a:r>
              <a:rPr lang="en-US" sz="4400" b="1" dirty="0" smtClean="0">
                <a:solidFill>
                  <a:srgbClr val="E87C40"/>
                </a:solidFill>
                <a:effectLst>
                  <a:outerShdw blurRad="38100" dist="38100" dir="2700000" algn="tl">
                    <a:srgbClr val="C0C0C0"/>
                  </a:outerShdw>
                </a:effectLst>
                <a:latin typeface="Trebuchet MS" pitchFamily="34" charset="0"/>
              </a:rPr>
              <a:t>Proficiency</a:t>
            </a:r>
            <a:endParaRPr lang="en-US" sz="4400" dirty="0"/>
          </a:p>
        </p:txBody>
      </p:sp>
      <p:sp>
        <p:nvSpPr>
          <p:cNvPr id="5" name="Rectangle 3"/>
          <p:cNvSpPr txBox="1">
            <a:spLocks noChangeArrowheads="1"/>
          </p:cNvSpPr>
          <p:nvPr/>
        </p:nvSpPr>
        <p:spPr>
          <a:xfrm>
            <a:off x="914400" y="1600200"/>
            <a:ext cx="52578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200" b="0" i="0" u="none" strike="noStrike" kern="0" cap="none" spc="0" normalizeH="0" baseline="0" noProof="0" dirty="0" smtClean="0">
                <a:ln>
                  <a:noFill/>
                </a:ln>
                <a:solidFill>
                  <a:srgbClr val="663300"/>
                </a:solidFill>
                <a:effectLst/>
                <a:uLnTx/>
                <a:uFillTx/>
                <a:latin typeface="Trebuchet MS" pitchFamily="34" charset="0"/>
                <a:ea typeface="+mn-ea"/>
                <a:cs typeface="+mn-cs"/>
              </a:rPr>
              <a:t>Demonstrate</a:t>
            </a:r>
            <a:r>
              <a:rPr kumimoji="1" lang="en-US" sz="3200" b="0" i="0" u="none" strike="noStrike" kern="0" cap="none" spc="0" normalizeH="0" noProof="0" dirty="0" smtClean="0">
                <a:ln>
                  <a:noFill/>
                </a:ln>
                <a:solidFill>
                  <a:srgbClr val="663300"/>
                </a:solidFill>
                <a:effectLst/>
                <a:uLnTx/>
                <a:uFillTx/>
                <a:latin typeface="Trebuchet MS" pitchFamily="34" charset="0"/>
                <a:ea typeface="+mn-ea"/>
                <a:cs typeface="+mn-cs"/>
              </a:rPr>
              <a:t> </a:t>
            </a:r>
            <a:r>
              <a:rPr kumimoji="1" lang="en-US" sz="3200" b="0" i="0" u="none" strike="noStrike" kern="0" cap="none" spc="0" normalizeH="0" baseline="0" noProof="0" dirty="0" smtClean="0">
                <a:ln>
                  <a:noFill/>
                </a:ln>
                <a:solidFill>
                  <a:srgbClr val="663300"/>
                </a:solidFill>
                <a:effectLst/>
                <a:uLnTx/>
                <a:uFillTx/>
                <a:latin typeface="Trebuchet MS" pitchFamily="34" charset="0"/>
                <a:ea typeface="+mn-ea"/>
                <a:cs typeface="+mn-cs"/>
              </a:rPr>
              <a:t>proficiency on </a:t>
            </a: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two</a:t>
            </a:r>
            <a:r>
              <a:rPr kumimoji="1" lang="en-US" sz="3200" b="0" i="0" u="none" strike="noStrike" kern="0" cap="none" spc="0" normalizeH="0" baseline="0" noProof="0" dirty="0" smtClean="0">
                <a:ln>
                  <a:noFill/>
                </a:ln>
                <a:solidFill>
                  <a:srgbClr val="663300"/>
                </a:solidFill>
                <a:effectLst/>
                <a:uLnTx/>
                <a:uFillTx/>
                <a:latin typeface="Trebuchet MS" pitchFamily="34" charset="0"/>
                <a:ea typeface="+mn-ea"/>
                <a:cs typeface="+mn-cs"/>
              </a:rPr>
              <a:t> tasks – at least one must be informative.</a:t>
            </a:r>
          </a:p>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200" b="0" i="0" u="none" strike="noStrike" kern="0" cap="none" spc="0" normalizeH="0" baseline="0" noProof="0" dirty="0" smtClean="0">
                <a:ln>
                  <a:noFill/>
                </a:ln>
                <a:solidFill>
                  <a:srgbClr val="663300"/>
                </a:solidFill>
                <a:effectLst/>
                <a:uLnTx/>
                <a:uFillTx/>
                <a:latin typeface="Trebuchet MS" pitchFamily="34" charset="0"/>
                <a:ea typeface="+mn-ea"/>
                <a:cs typeface="+mn-cs"/>
              </a:rPr>
              <a:t>Achieve a score of “12” or higher on each task (4,4,4, or combination of 3,4,&amp;5)</a:t>
            </a:r>
            <a:endParaRPr kumimoji="1" lang="en-US" sz="2500" b="0" i="0" u="none" strike="noStrike" kern="0" cap="none" spc="0" normalizeH="0" baseline="0" noProof="0" dirty="0" smtClean="0">
              <a:ln>
                <a:noFill/>
              </a:ln>
              <a:solidFill>
                <a:srgbClr val="663300"/>
              </a:solidFill>
              <a:effectLst/>
              <a:uLnTx/>
              <a:uFillTx/>
              <a:latin typeface="Adobe Garamond Pro Bold"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5C2305"/>
              </a:buClr>
              <a:buSzTx/>
              <a:buFontTx/>
              <a:buChar char="•"/>
              <a:tabLst/>
              <a:defRPr/>
            </a:pPr>
            <a:endParaRPr kumimoji="1" lang="en-US" sz="2400" b="0" i="0" u="none" strike="noStrike" kern="0" cap="none" spc="0" normalizeH="0" baseline="0" noProof="0" dirty="0" smtClean="0">
              <a:ln>
                <a:noFill/>
              </a:ln>
              <a:solidFill>
                <a:srgbClr val="5C2305"/>
              </a:solidFill>
              <a:effectLst/>
              <a:uLnTx/>
              <a:uFillTx/>
              <a:latin typeface="+mn-lt"/>
              <a:ea typeface="+mn-ea"/>
              <a:cs typeface="+mn-cs"/>
            </a:endParaRPr>
          </a:p>
        </p:txBody>
      </p:sp>
      <p:sp>
        <p:nvSpPr>
          <p:cNvPr id="3" name="Date Placeholder 2"/>
          <p:cNvSpPr>
            <a:spLocks noGrp="1"/>
          </p:cNvSpPr>
          <p:nvPr>
            <p:ph type="dt" sz="quarter" idx="12"/>
          </p:nvPr>
        </p:nvSpPr>
        <p:spPr/>
        <p:txBody>
          <a:bodyPr/>
          <a:lstStyle/>
          <a:p>
            <a:fld id="{88CF0D03-1B8F-46FF-8938-8E944C46AD67}" type="datetime1">
              <a:rPr lang="en-US" smtClean="0"/>
              <a:pPr/>
              <a:t>10/20/2019</a:t>
            </a:fld>
            <a:endParaRPr lang="en-US"/>
          </a:p>
        </p:txBody>
      </p:sp>
      <p:pic>
        <p:nvPicPr>
          <p:cNvPr id="4" name="Picture 6" descr="MPj04383630000[1]"/>
          <p:cNvPicPr>
            <a:picLocks noChangeAspect="1" noChangeArrowheads="1"/>
          </p:cNvPicPr>
          <p:nvPr/>
        </p:nvPicPr>
        <p:blipFill>
          <a:blip r:embed="rId3" cstate="print"/>
          <a:srcRect/>
          <a:stretch>
            <a:fillRect/>
          </a:stretch>
        </p:blipFill>
        <p:spPr bwMode="auto">
          <a:xfrm>
            <a:off x="6345237" y="2743200"/>
            <a:ext cx="2341563" cy="3505200"/>
          </a:xfrm>
          <a:prstGeom prst="rect">
            <a:avLst/>
          </a:prstGeom>
          <a:noFill/>
          <a:ln w="9525">
            <a:noFill/>
            <a:miter lim="800000"/>
            <a:headEnd/>
            <a:tailEnd/>
          </a:ln>
        </p:spPr>
      </p:pic>
    </p:spTree>
    <p:extLst>
      <p:ext uri="{BB962C8B-B14F-4D97-AF65-F5344CB8AC3E}">
        <p14:creationId xmlns:p14="http://schemas.microsoft.com/office/powerpoint/2010/main" val="608330369"/>
      </p:ext>
    </p:extLst>
  </p:cSld>
  <p:clrMapOvr>
    <a:masterClrMapping/>
  </p:clrMapOvr>
  <p:transition spd="med">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685800"/>
          </a:xfrm>
        </p:spPr>
        <p:txBody>
          <a:bodyPr/>
          <a:lstStyle/>
          <a:p>
            <a:r>
              <a:rPr lang="en-US" sz="3600" b="1" dirty="0" smtClean="0">
                <a:solidFill>
                  <a:srgbClr val="E87C40"/>
                </a:solidFill>
                <a:effectLst>
                  <a:outerShdw blurRad="38100" dist="38100" dir="2700000" algn="tl">
                    <a:srgbClr val="C0C0C0"/>
                  </a:outerShdw>
                </a:effectLst>
                <a:latin typeface="Trebuchet MS" pitchFamily="34" charset="0"/>
              </a:rPr>
              <a:t>More Important </a:t>
            </a:r>
            <a:r>
              <a:rPr lang="en-US" sz="3600" b="1" dirty="0">
                <a:solidFill>
                  <a:srgbClr val="E87C40"/>
                </a:solidFill>
                <a:effectLst>
                  <a:outerShdw blurRad="38100" dist="38100" dir="2700000" algn="tl">
                    <a:srgbClr val="C0C0C0"/>
                  </a:outerShdw>
                </a:effectLst>
                <a:latin typeface="Trebuchet MS" pitchFamily="34" charset="0"/>
              </a:rPr>
              <a:t>Issues in </a:t>
            </a:r>
            <a:r>
              <a:rPr lang="en-US" sz="3600" b="1" dirty="0" smtClean="0">
                <a:solidFill>
                  <a:srgbClr val="E87C40"/>
                </a:solidFill>
                <a:effectLst>
                  <a:outerShdw blurRad="38100" dist="38100" dir="2700000" algn="tl">
                    <a:srgbClr val="C0C0C0"/>
                  </a:outerShdw>
                </a:effectLst>
                <a:latin typeface="Trebuchet MS" pitchFamily="34" charset="0"/>
              </a:rPr>
              <a:t>Proficiency</a:t>
            </a:r>
            <a:endParaRPr lang="en-US" sz="3600" dirty="0"/>
          </a:p>
        </p:txBody>
      </p:sp>
      <p:sp>
        <p:nvSpPr>
          <p:cNvPr id="5" name="Rectangle 3"/>
          <p:cNvSpPr txBox="1">
            <a:spLocks noChangeArrowheads="1"/>
          </p:cNvSpPr>
          <p:nvPr/>
        </p:nvSpPr>
        <p:spPr>
          <a:xfrm>
            <a:off x="3092726" y="1674123"/>
            <a:ext cx="52578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200" b="0" i="0" u="none" strike="noStrike" kern="0" cap="none" spc="0" normalizeH="0" baseline="0" noProof="0" dirty="0" smtClean="0">
                <a:ln>
                  <a:noFill/>
                </a:ln>
                <a:solidFill>
                  <a:srgbClr val="663300"/>
                </a:solidFill>
                <a:effectLst/>
                <a:uLnTx/>
                <a:uFillTx/>
                <a:latin typeface="Trebuchet MS" pitchFamily="34" charset="0"/>
                <a:ea typeface="+mn-ea"/>
                <a:cs typeface="+mn-cs"/>
              </a:rPr>
              <a:t>Students may revise worksamples for rescoring.</a:t>
            </a:r>
          </a:p>
          <a:p>
            <a:pPr marL="342900" indent="-342900" eaLnBrk="1" hangingPunct="1">
              <a:spcBef>
                <a:spcPct val="20000"/>
              </a:spcBef>
              <a:spcAft>
                <a:spcPct val="20000"/>
              </a:spcAft>
              <a:buClr>
                <a:srgbClr val="E87C40"/>
              </a:buClr>
              <a:buSzPct val="110000"/>
              <a:buFont typeface="Wingdings" pitchFamily="2" charset="2"/>
              <a:buChar char="n"/>
              <a:defRPr/>
            </a:pPr>
            <a:r>
              <a:rPr lang="en-US" sz="3200" b="0" kern="0" dirty="0" smtClean="0">
                <a:solidFill>
                  <a:srgbClr val="663300"/>
                </a:solidFill>
                <a:latin typeface="Trebuchet MS" pitchFamily="34" charset="0"/>
              </a:rPr>
              <a:t>Feedback is allowed using only the Scoring Guide and/or the Official Scoring Form</a:t>
            </a:r>
          </a:p>
          <a:p>
            <a:pPr marL="342900" marR="0" lvl="0" indent="-342900" algn="l" defTabSz="914400" rtl="0" eaLnBrk="1" fontAlgn="base" latinLnBrk="0" hangingPunct="1">
              <a:lnSpc>
                <a:spcPct val="100000"/>
              </a:lnSpc>
              <a:spcBef>
                <a:spcPct val="20000"/>
              </a:spcBef>
              <a:spcAft>
                <a:spcPct val="0"/>
              </a:spcAft>
              <a:buClr>
                <a:srgbClr val="5C2305"/>
              </a:buClr>
              <a:buSzTx/>
              <a:buFontTx/>
              <a:buChar char="•"/>
              <a:tabLst/>
              <a:defRPr/>
            </a:pPr>
            <a:endParaRPr kumimoji="1" lang="en-US" sz="2400" b="0" i="0" u="none" strike="noStrike" kern="0" cap="none" spc="0" normalizeH="0" baseline="0" noProof="0" dirty="0" smtClean="0">
              <a:ln>
                <a:noFill/>
              </a:ln>
              <a:solidFill>
                <a:srgbClr val="5C2305"/>
              </a:solidFill>
              <a:effectLst/>
              <a:uLnTx/>
              <a:uFillTx/>
              <a:latin typeface="+mn-lt"/>
              <a:ea typeface="+mn-ea"/>
              <a:cs typeface="+mn-cs"/>
            </a:endParaRPr>
          </a:p>
        </p:txBody>
      </p:sp>
      <p:pic>
        <p:nvPicPr>
          <p:cNvPr id="4" name="Picture 3" descr="Photo of stack of books"/>
          <p:cNvPicPr>
            <a:picLocks noChangeAspect="1"/>
          </p:cNvPicPr>
          <p:nvPr/>
        </p:nvPicPr>
        <p:blipFill>
          <a:blip r:embed="rId3" cstate="print"/>
          <a:stretch>
            <a:fillRect/>
          </a:stretch>
        </p:blipFill>
        <p:spPr>
          <a:xfrm>
            <a:off x="723900" y="1311965"/>
            <a:ext cx="2362200" cy="4724400"/>
          </a:xfrm>
          <a:prstGeom prst="roundRect">
            <a:avLst/>
          </a:prstGeom>
        </p:spPr>
      </p:pic>
      <p:sp>
        <p:nvSpPr>
          <p:cNvPr id="3" name="Date Placeholder 2"/>
          <p:cNvSpPr>
            <a:spLocks noGrp="1"/>
          </p:cNvSpPr>
          <p:nvPr>
            <p:ph type="dt" sz="quarter" idx="12"/>
          </p:nvPr>
        </p:nvSpPr>
        <p:spPr/>
        <p:txBody>
          <a:bodyPr/>
          <a:lstStyle/>
          <a:p>
            <a:fld id="{88CF0D03-1B8F-46FF-8938-8E944C46AD67}" type="datetime1">
              <a:rPr lang="en-US" smtClean="0"/>
              <a:pPr/>
              <a:t>10/20/2019</a:t>
            </a:fld>
            <a:endParaRPr lang="en-US"/>
          </a:p>
        </p:txBody>
      </p:sp>
    </p:spTree>
    <p:extLst>
      <p:ext uri="{BB962C8B-B14F-4D97-AF65-F5344CB8AC3E}">
        <p14:creationId xmlns:p14="http://schemas.microsoft.com/office/powerpoint/2010/main" val="1430905174"/>
      </p:ext>
    </p:extLst>
  </p:cSld>
  <p:clrMapOvr>
    <a:masterClrMapping/>
  </p:clrMapOvr>
  <p:transition spd="med">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685800"/>
          </a:xfrm>
        </p:spPr>
        <p:txBody>
          <a:bodyPr/>
          <a:lstStyle/>
          <a:p>
            <a:r>
              <a:rPr lang="en-US" sz="4400" b="1" dirty="0">
                <a:solidFill>
                  <a:srgbClr val="E87C40"/>
                </a:solidFill>
                <a:effectLst>
                  <a:outerShdw blurRad="38100" dist="38100" dir="2700000" algn="tl">
                    <a:srgbClr val="C0C0C0"/>
                  </a:outerShdw>
                </a:effectLst>
                <a:latin typeface="Trebuchet MS" pitchFamily="34" charset="0"/>
              </a:rPr>
              <a:t>Scoring the First Anchor </a:t>
            </a:r>
            <a:r>
              <a:rPr lang="en-US" sz="4400" b="1" dirty="0" smtClean="0">
                <a:solidFill>
                  <a:srgbClr val="E87C40"/>
                </a:solidFill>
                <a:effectLst>
                  <a:outerShdw blurRad="38100" dist="38100" dir="2700000" algn="tl">
                    <a:srgbClr val="C0C0C0"/>
                  </a:outerShdw>
                </a:effectLst>
                <a:latin typeface="Trebuchet MS" pitchFamily="34" charset="0"/>
              </a:rPr>
              <a:t>Paper</a:t>
            </a:r>
            <a:endParaRPr lang="en-US" sz="4400" dirty="0"/>
          </a:p>
        </p:txBody>
      </p:sp>
      <p:sp>
        <p:nvSpPr>
          <p:cNvPr id="4" name="Rectangle 3"/>
          <p:cNvSpPr txBox="1">
            <a:spLocks noChangeArrowheads="1"/>
          </p:cNvSpPr>
          <p:nvPr/>
        </p:nvSpPr>
        <p:spPr>
          <a:xfrm>
            <a:off x="533400" y="1752601"/>
            <a:ext cx="7924800" cy="2362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defRPr/>
            </a:pPr>
            <a:r>
              <a:rPr kumimoji="1" lang="en-US" sz="3200" b="0" i="0" u="none" strike="noStrike" kern="0" cap="none" spc="0" normalizeH="0" baseline="0" noProof="0" dirty="0" smtClean="0">
                <a:ln>
                  <a:noFill/>
                </a:ln>
                <a:solidFill>
                  <a:srgbClr val="622C78"/>
                </a:solidFill>
                <a:effectLst/>
                <a:uLnTx/>
                <a:uFillTx/>
                <a:latin typeface="Trebuchet MS" pitchFamily="34" charset="0"/>
                <a:ea typeface="+mn-ea"/>
                <a:cs typeface="+mn-cs"/>
              </a:rPr>
              <a:t>	</a:t>
            </a: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This anchor paper met the achievement standard in each trait.</a:t>
            </a:r>
            <a:b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br>
            <a:r>
              <a:rPr kumimoji="1" lang="en-US" sz="3200" b="0" i="0" u="none" strike="noStrike" kern="0" cap="none" spc="0" normalizeH="0" baseline="0" noProof="0" dirty="0" smtClean="0">
                <a:ln>
                  <a:noFill/>
                </a:ln>
                <a:solidFill>
                  <a:srgbClr val="622C78"/>
                </a:solidFill>
                <a:effectLst/>
                <a:uLnTx/>
                <a:uFillTx/>
                <a:latin typeface="Trebuchet MS" pitchFamily="34" charset="0"/>
                <a:ea typeface="+mn-ea"/>
                <a:cs typeface="+mn-cs"/>
              </a:rPr>
              <a:t/>
            </a:r>
            <a:br>
              <a:rPr kumimoji="1" lang="en-US" sz="3200" b="0" i="0" u="none" strike="noStrike" kern="0" cap="none" spc="0" normalizeH="0" baseline="0" noProof="0" dirty="0" smtClean="0">
                <a:ln>
                  <a:noFill/>
                </a:ln>
                <a:solidFill>
                  <a:srgbClr val="622C78"/>
                </a:solidFill>
                <a:effectLst/>
                <a:uLnTx/>
                <a:uFillTx/>
                <a:latin typeface="Trebuchet MS" pitchFamily="34" charset="0"/>
                <a:ea typeface="+mn-ea"/>
                <a:cs typeface="+mn-cs"/>
              </a:rPr>
            </a:br>
            <a:endParaRPr kumimoji="1" lang="en-US" sz="3200" b="1" i="0" u="none" strike="noStrike" kern="0" cap="none" spc="0" normalizeH="0" baseline="0" noProof="0" dirty="0" smtClean="0">
              <a:ln>
                <a:noFill/>
              </a:ln>
              <a:solidFill>
                <a:srgbClr val="808000"/>
              </a:solidFill>
              <a:effectLst/>
              <a:uLnTx/>
              <a:uFillTx/>
              <a:latin typeface="Trebuchet MS" pitchFamily="34" charset="0"/>
              <a:ea typeface="+mn-ea"/>
              <a:cs typeface="+mn-cs"/>
            </a:endParaRPr>
          </a:p>
        </p:txBody>
      </p:sp>
      <p:sp>
        <p:nvSpPr>
          <p:cNvPr id="5" name="TextBox 4"/>
          <p:cNvSpPr txBox="1"/>
          <p:nvPr/>
        </p:nvSpPr>
        <p:spPr>
          <a:xfrm>
            <a:off x="914400" y="3810000"/>
            <a:ext cx="3733800" cy="1754326"/>
          </a:xfrm>
          <a:prstGeom prst="rect">
            <a:avLst/>
          </a:prstGeom>
          <a:noFill/>
        </p:spPr>
        <p:txBody>
          <a:bodyPr wrap="square" rtlCol="0">
            <a:spAutoFit/>
          </a:bodyPr>
          <a:lstStyle/>
          <a:p>
            <a:r>
              <a:rPr lang="en-US" sz="3600" kern="0" dirty="0" smtClean="0">
                <a:solidFill>
                  <a:srgbClr val="808000"/>
                </a:solidFill>
                <a:latin typeface="Trebuchet MS" pitchFamily="34" charset="0"/>
              </a:rPr>
              <a:t>Why did this paper earn these scores?</a:t>
            </a:r>
            <a:endParaRPr lang="en-US" sz="3600" dirty="0"/>
          </a:p>
        </p:txBody>
      </p:sp>
      <p:sp>
        <p:nvSpPr>
          <p:cNvPr id="3" name="Date Placeholder 2"/>
          <p:cNvSpPr>
            <a:spLocks noGrp="1"/>
          </p:cNvSpPr>
          <p:nvPr>
            <p:ph type="dt" sz="quarter" idx="12"/>
          </p:nvPr>
        </p:nvSpPr>
        <p:spPr/>
        <p:txBody>
          <a:bodyPr/>
          <a:lstStyle/>
          <a:p>
            <a:fld id="{88CF0D03-1B8F-46FF-8938-8E944C46AD67}" type="datetime1">
              <a:rPr lang="en-US" smtClean="0"/>
              <a:pPr/>
              <a:t>10/20/2019</a:t>
            </a:fld>
            <a:endParaRPr lang="en-US"/>
          </a:p>
        </p:txBody>
      </p:sp>
      <p:pic>
        <p:nvPicPr>
          <p:cNvPr id="6" name="Picture 5" descr="Photo of a book and a pair of glasses"/>
          <p:cNvPicPr>
            <a:picLocks noChangeAspect="1"/>
          </p:cNvPicPr>
          <p:nvPr/>
        </p:nvPicPr>
        <p:blipFill>
          <a:blip r:embed="rId3" cstate="print"/>
          <a:stretch>
            <a:fillRect/>
          </a:stretch>
        </p:blipFill>
        <p:spPr>
          <a:xfrm>
            <a:off x="5105400" y="3370217"/>
            <a:ext cx="3429000" cy="2573383"/>
          </a:xfrm>
          <a:prstGeom prst="rect">
            <a:avLst/>
          </a:prstGeom>
        </p:spPr>
      </p:pic>
    </p:spTree>
    <p:extLst>
      <p:ext uri="{BB962C8B-B14F-4D97-AF65-F5344CB8AC3E}">
        <p14:creationId xmlns:p14="http://schemas.microsoft.com/office/powerpoint/2010/main" val="558950581"/>
      </p:ext>
    </p:extLst>
  </p:cSld>
  <p:clrMapOvr>
    <a:masterClrMapping/>
  </p:clrMapOvr>
  <p:transition spd="med">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305800" cy="685800"/>
          </a:xfrm>
        </p:spPr>
        <p:txBody>
          <a:bodyPr/>
          <a:lstStyle/>
          <a:p>
            <a:r>
              <a:rPr lang="en-US" sz="4400" b="1" dirty="0">
                <a:solidFill>
                  <a:srgbClr val="E87C40"/>
                </a:solidFill>
                <a:effectLst>
                  <a:outerShdw blurRad="38100" dist="38100" dir="2700000" algn="tl">
                    <a:srgbClr val="C0C0C0"/>
                  </a:outerShdw>
                </a:effectLst>
                <a:latin typeface="Trebuchet MS" pitchFamily="34" charset="0"/>
              </a:rPr>
              <a:t>Scoring the 2nd Anchor </a:t>
            </a:r>
            <a:r>
              <a:rPr lang="en-US" sz="4400" b="1" dirty="0" smtClean="0">
                <a:solidFill>
                  <a:srgbClr val="E87C40"/>
                </a:solidFill>
                <a:effectLst>
                  <a:outerShdw blurRad="38100" dist="38100" dir="2700000" algn="tl">
                    <a:srgbClr val="C0C0C0"/>
                  </a:outerShdw>
                </a:effectLst>
                <a:latin typeface="Trebuchet MS" pitchFamily="34" charset="0"/>
              </a:rPr>
              <a:t>Paper</a:t>
            </a:r>
            <a:endParaRPr lang="en-US" sz="4400" dirty="0"/>
          </a:p>
        </p:txBody>
      </p:sp>
      <p:pic>
        <p:nvPicPr>
          <p:cNvPr id="4" name="Picture 3" descr="Photo of an open book"/>
          <p:cNvPicPr>
            <a:picLocks noChangeAspect="1"/>
          </p:cNvPicPr>
          <p:nvPr/>
        </p:nvPicPr>
        <p:blipFill>
          <a:blip r:embed="rId3" cstate="print">
            <a:clrChange>
              <a:clrFrom>
                <a:srgbClr val="FFFFFF"/>
              </a:clrFrom>
              <a:clrTo>
                <a:srgbClr val="FFFFFF">
                  <a:alpha val="0"/>
                </a:srgbClr>
              </a:clrTo>
            </a:clrChange>
          </a:blip>
          <a:stretch>
            <a:fillRect/>
          </a:stretch>
        </p:blipFill>
        <p:spPr>
          <a:xfrm rot="20851283">
            <a:off x="609600" y="2971800"/>
            <a:ext cx="2962900" cy="1971675"/>
          </a:xfrm>
          <a:prstGeom prst="rect">
            <a:avLst/>
          </a:prstGeom>
          <a:ln>
            <a:noFill/>
          </a:ln>
          <a:effectLst>
            <a:softEdge rad="112500"/>
          </a:effectLst>
        </p:spPr>
      </p:pic>
      <p:sp>
        <p:nvSpPr>
          <p:cNvPr id="5" name="Rectangle 3"/>
          <p:cNvSpPr txBox="1">
            <a:spLocks noChangeArrowheads="1"/>
          </p:cNvSpPr>
          <p:nvPr/>
        </p:nvSpPr>
        <p:spPr>
          <a:xfrm>
            <a:off x="3505200" y="1905000"/>
            <a:ext cx="5715000" cy="42211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defRPr/>
            </a:pPr>
            <a:r>
              <a:rPr kumimoji="1" lang="en-US" sz="3600" b="1" i="0" u="none" strike="noStrike" kern="0" cap="none" spc="0" normalizeH="0" baseline="0" noProof="0" dirty="0" smtClean="0">
                <a:ln>
                  <a:noFill/>
                </a:ln>
                <a:solidFill>
                  <a:srgbClr val="663300"/>
                </a:solidFill>
                <a:effectLst/>
                <a:uLnTx/>
                <a:uFillTx/>
                <a:latin typeface="+mn-lt"/>
                <a:ea typeface="+mn-ea"/>
                <a:cs typeface="+mn-cs"/>
              </a:rPr>
              <a:t>  This anchor paper did not meet the achievement standard.</a:t>
            </a:r>
          </a:p>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defRPr/>
            </a:pPr>
            <a:r>
              <a:rPr kumimoji="1" lang="en-US" sz="3600" b="0" i="0" u="none" strike="noStrike" kern="0" cap="none" spc="0" normalizeH="0" baseline="0" noProof="0" dirty="0" smtClean="0">
                <a:ln>
                  <a:noFill/>
                </a:ln>
                <a:solidFill>
                  <a:srgbClr val="622C78"/>
                </a:solidFill>
                <a:effectLst/>
                <a:uLnTx/>
                <a:uFillTx/>
                <a:latin typeface="+mn-lt"/>
                <a:ea typeface="+mn-ea"/>
                <a:cs typeface="+mn-cs"/>
              </a:rPr>
              <a:t/>
            </a:r>
            <a:br>
              <a:rPr kumimoji="1" lang="en-US" sz="3600" b="0" i="0" u="none" strike="noStrike" kern="0" cap="none" spc="0" normalizeH="0" baseline="0" noProof="0" dirty="0" smtClean="0">
                <a:ln>
                  <a:noFill/>
                </a:ln>
                <a:solidFill>
                  <a:srgbClr val="622C78"/>
                </a:solidFill>
                <a:effectLst/>
                <a:uLnTx/>
                <a:uFillTx/>
                <a:latin typeface="+mn-lt"/>
                <a:ea typeface="+mn-ea"/>
                <a:cs typeface="+mn-cs"/>
              </a:rPr>
            </a:br>
            <a:r>
              <a:rPr kumimoji="1" lang="en-US" sz="3600" b="1" i="0" u="none" strike="noStrike" kern="0" cap="none" spc="0" normalizeH="0" baseline="0" noProof="0" dirty="0" smtClean="0">
                <a:ln>
                  <a:noFill/>
                </a:ln>
                <a:solidFill>
                  <a:srgbClr val="808000"/>
                </a:solidFill>
                <a:effectLst/>
                <a:uLnTx/>
                <a:uFillTx/>
                <a:latin typeface="+mn-lt"/>
                <a:ea typeface="+mn-ea"/>
                <a:cs typeface="+mn-cs"/>
              </a:rPr>
              <a:t>What scores did this paper earn?</a:t>
            </a:r>
          </a:p>
        </p:txBody>
      </p:sp>
      <p:sp>
        <p:nvSpPr>
          <p:cNvPr id="3" name="Date Placeholder 2"/>
          <p:cNvSpPr>
            <a:spLocks noGrp="1"/>
          </p:cNvSpPr>
          <p:nvPr>
            <p:ph type="dt" sz="quarter" idx="12"/>
          </p:nvPr>
        </p:nvSpPr>
        <p:spPr/>
        <p:txBody>
          <a:bodyPr/>
          <a:lstStyle/>
          <a:p>
            <a:fld id="{88CF0D03-1B8F-46FF-8938-8E944C46AD67}" type="datetime1">
              <a:rPr lang="en-US" smtClean="0"/>
              <a:pPr/>
              <a:t>10/20/2019</a:t>
            </a:fld>
            <a:endParaRPr lang="en-US"/>
          </a:p>
        </p:txBody>
      </p:sp>
    </p:spTree>
    <p:extLst>
      <p:ext uri="{BB962C8B-B14F-4D97-AF65-F5344CB8AC3E}">
        <p14:creationId xmlns:p14="http://schemas.microsoft.com/office/powerpoint/2010/main" val="3720867911"/>
      </p:ext>
    </p:extLst>
  </p:cSld>
  <p:clrMapOvr>
    <a:masterClrMapping/>
  </p:clrMapOvr>
  <p:transition spd="med">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467600" cy="1219200"/>
          </a:xfrm>
        </p:spPr>
        <p:txBody>
          <a:bodyPr/>
          <a:lstStyle/>
          <a:p>
            <a:r>
              <a:rPr lang="en-US" sz="4000" b="1" dirty="0">
                <a:solidFill>
                  <a:srgbClr val="E87C40"/>
                </a:solidFill>
                <a:effectLst>
                  <a:outerShdw blurRad="38100" dist="38100" dir="2700000" algn="tl">
                    <a:srgbClr val="C0C0C0"/>
                  </a:outerShdw>
                </a:effectLst>
                <a:latin typeface="Trebuchet MS" pitchFamily="34" charset="0"/>
              </a:rPr>
              <a:t>Goals</a:t>
            </a:r>
            <a:r>
              <a:rPr lang="en-US" sz="3600" dirty="0">
                <a:solidFill>
                  <a:srgbClr val="E87C40"/>
                </a:solidFill>
                <a:latin typeface="Trebuchet MS" pitchFamily="34" charset="0"/>
              </a:rPr>
              <a:t/>
            </a:r>
            <a:br>
              <a:rPr lang="en-US" sz="3600" dirty="0">
                <a:solidFill>
                  <a:srgbClr val="E87C40"/>
                </a:solidFill>
                <a:latin typeface="Trebuchet MS" pitchFamily="34" charset="0"/>
              </a:rPr>
            </a:br>
            <a:r>
              <a:rPr lang="en-US" sz="4000" b="1" dirty="0">
                <a:solidFill>
                  <a:srgbClr val="E87C40"/>
                </a:solidFill>
                <a:effectLst>
                  <a:outerShdw blurRad="38100" dist="38100" dir="2700000" algn="tl">
                    <a:srgbClr val="C0C0C0"/>
                  </a:outerShdw>
                </a:effectLst>
                <a:latin typeface="Trebuchet MS" pitchFamily="34" charset="0"/>
              </a:rPr>
              <a:t>Participants will know</a:t>
            </a:r>
            <a:r>
              <a:rPr lang="en-US" sz="4000" b="1" dirty="0" smtClean="0">
                <a:solidFill>
                  <a:srgbClr val="E87C40"/>
                </a:solidFill>
                <a:effectLst>
                  <a:outerShdw blurRad="38100" dist="38100" dir="2700000" algn="tl">
                    <a:srgbClr val="C0C0C0"/>
                  </a:outerShdw>
                </a:effectLst>
                <a:latin typeface="Trebuchet MS" pitchFamily="34" charset="0"/>
              </a:rPr>
              <a:t>:</a:t>
            </a:r>
            <a:endParaRPr lang="en-US" sz="4000" dirty="0"/>
          </a:p>
        </p:txBody>
      </p:sp>
      <p:sp>
        <p:nvSpPr>
          <p:cNvPr id="3" name="Content Placeholder 2"/>
          <p:cNvSpPr>
            <a:spLocks noGrp="1"/>
          </p:cNvSpPr>
          <p:nvPr>
            <p:ph idx="1"/>
          </p:nvPr>
        </p:nvSpPr>
        <p:spPr>
          <a:xfrm>
            <a:off x="762000" y="2057400"/>
            <a:ext cx="7464425" cy="3886200"/>
          </a:xfrm>
        </p:spPr>
        <p:txBody>
          <a:bodyPr/>
          <a:lstStyle/>
          <a:p>
            <a:pPr lvl="0" eaLnBrk="1" hangingPunct="1">
              <a:lnSpc>
                <a:spcPct val="90000"/>
              </a:lnSpc>
              <a:spcAft>
                <a:spcPct val="20000"/>
              </a:spcAft>
              <a:buClr>
                <a:srgbClr val="E87C40"/>
              </a:buClr>
              <a:buSzPct val="110000"/>
              <a:buFont typeface="Wingdings" pitchFamily="2" charset="2"/>
              <a:buChar char="n"/>
              <a:defRPr/>
            </a:pPr>
            <a:r>
              <a:rPr lang="en-US" sz="3200" dirty="0">
                <a:solidFill>
                  <a:srgbClr val="663300"/>
                </a:solidFill>
                <a:latin typeface="Trebuchet MS" pitchFamily="34" charset="0"/>
              </a:rPr>
              <a:t>Requirements for demonstrating proficiency in the Essential Skill of Reading   </a:t>
            </a:r>
          </a:p>
          <a:p>
            <a:pPr lvl="0" eaLnBrk="1" hangingPunct="1">
              <a:lnSpc>
                <a:spcPct val="90000"/>
              </a:lnSpc>
              <a:spcAft>
                <a:spcPct val="20000"/>
              </a:spcAft>
              <a:buClr>
                <a:srgbClr val="E87C40"/>
              </a:buClr>
              <a:buSzPct val="110000"/>
              <a:buFont typeface="Wingdings" pitchFamily="2" charset="2"/>
              <a:buChar char="n"/>
              <a:defRPr/>
            </a:pPr>
            <a:r>
              <a:rPr lang="en-US" sz="3200" dirty="0">
                <a:solidFill>
                  <a:srgbClr val="663300"/>
                </a:solidFill>
                <a:latin typeface="Trebuchet MS" pitchFamily="34" charset="0"/>
              </a:rPr>
              <a:t>Official State Scoring Guide traits</a:t>
            </a:r>
          </a:p>
          <a:p>
            <a:pPr lvl="0" eaLnBrk="1" hangingPunct="1">
              <a:lnSpc>
                <a:spcPct val="90000"/>
              </a:lnSpc>
              <a:spcAft>
                <a:spcPct val="20000"/>
              </a:spcAft>
              <a:buClr>
                <a:srgbClr val="E87C40"/>
              </a:buClr>
              <a:buSzPct val="110000"/>
              <a:buFont typeface="Wingdings" pitchFamily="2" charset="2"/>
              <a:buChar char="n"/>
              <a:defRPr/>
            </a:pPr>
            <a:r>
              <a:rPr lang="en-US" sz="3200" dirty="0">
                <a:solidFill>
                  <a:srgbClr val="663300"/>
                </a:solidFill>
                <a:latin typeface="Trebuchet MS" pitchFamily="34" charset="0"/>
              </a:rPr>
              <a:t>Various assessments &amp; data uses </a:t>
            </a:r>
          </a:p>
          <a:p>
            <a:pPr lvl="0" eaLnBrk="1" hangingPunct="1">
              <a:lnSpc>
                <a:spcPct val="90000"/>
              </a:lnSpc>
              <a:spcAft>
                <a:spcPct val="20000"/>
              </a:spcAft>
              <a:buClr>
                <a:srgbClr val="E87C40"/>
              </a:buClr>
              <a:buSzPct val="110000"/>
              <a:buFont typeface="Wingdings" pitchFamily="2" charset="2"/>
              <a:buChar char="n"/>
              <a:defRPr/>
            </a:pPr>
            <a:r>
              <a:rPr lang="en-US" sz="3200" dirty="0">
                <a:solidFill>
                  <a:srgbClr val="663300"/>
                </a:solidFill>
                <a:latin typeface="Trebuchet MS" pitchFamily="34" charset="0"/>
              </a:rPr>
              <a:t>Resources &amp; further professional development </a:t>
            </a:r>
            <a:r>
              <a:rPr lang="en-US" sz="3200" dirty="0" smtClean="0">
                <a:solidFill>
                  <a:srgbClr val="663300"/>
                </a:solidFill>
                <a:latin typeface="Trebuchet MS" pitchFamily="34" charset="0"/>
              </a:rPr>
              <a:t>available</a:t>
            </a:r>
            <a:endParaRPr lang="en-US" sz="3200" dirty="0">
              <a:solidFill>
                <a:srgbClr val="663300"/>
              </a:solidFill>
              <a:latin typeface="Trebuchet MS" pitchFamily="34" charset="0"/>
            </a:endParaRPr>
          </a:p>
        </p:txBody>
      </p:sp>
      <p:pic>
        <p:nvPicPr>
          <p:cNvPr id="5" name="Picture 2" descr="Target with arrow in bulls eye"/>
          <p:cNvPicPr>
            <a:picLocks noChangeAspect="1" noChangeArrowheads="1"/>
          </p:cNvPicPr>
          <p:nvPr/>
        </p:nvPicPr>
        <p:blipFill>
          <a:blip r:embed="rId3" cstate="print"/>
          <a:srcRect/>
          <a:stretch>
            <a:fillRect/>
          </a:stretch>
        </p:blipFill>
        <p:spPr bwMode="auto">
          <a:xfrm rot="1147820" flipH="1">
            <a:off x="6553199" y="615702"/>
            <a:ext cx="1687187" cy="1670298"/>
          </a:xfrm>
          <a:prstGeom prst="rect">
            <a:avLst/>
          </a:prstGeom>
          <a:noFill/>
        </p:spPr>
      </p:pic>
    </p:spTree>
    <p:extLst>
      <p:ext uri="{BB962C8B-B14F-4D97-AF65-F5344CB8AC3E}">
        <p14:creationId xmlns:p14="http://schemas.microsoft.com/office/powerpoint/2010/main" val="2777431571"/>
      </p:ext>
    </p:extLst>
  </p:cSld>
  <p:clrMapOvr>
    <a:masterClrMapping/>
  </p:clrMapOvr>
  <p:transition spd="med">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838200"/>
            <a:ext cx="6324600" cy="685800"/>
          </a:xfrm>
        </p:spPr>
        <p:txBody>
          <a:bodyPr/>
          <a:lstStyle/>
          <a:p>
            <a:r>
              <a:rPr lang="en-US" sz="4400" b="1" dirty="0" smtClean="0">
                <a:solidFill>
                  <a:srgbClr val="E87C40"/>
                </a:solidFill>
                <a:effectLst>
                  <a:outerShdw blurRad="38100" dist="38100" dir="2700000" algn="tl">
                    <a:srgbClr val="C0C0C0"/>
                  </a:outerShdw>
                </a:effectLst>
                <a:latin typeface="Trebuchet MS" pitchFamily="34" charset="0"/>
              </a:rPr>
              <a:t>Scoring</a:t>
            </a:r>
            <a:endParaRPr lang="en-US" sz="4400" dirty="0"/>
          </a:p>
        </p:txBody>
      </p:sp>
      <p:sp>
        <p:nvSpPr>
          <p:cNvPr id="4" name="Rectangle 3"/>
          <p:cNvSpPr txBox="1">
            <a:spLocks noChangeArrowheads="1"/>
          </p:cNvSpPr>
          <p:nvPr/>
        </p:nvSpPr>
        <p:spPr>
          <a:xfrm>
            <a:off x="533400" y="1524000"/>
            <a:ext cx="7010400" cy="2590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Within the Traits . . .</a:t>
            </a:r>
            <a:b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br>
            <a:endPar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tab pos="690563" algn="l"/>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What differentiates</a:t>
            </a:r>
          </a:p>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tab pos="690563" algn="l"/>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a 3</a:t>
            </a:r>
            <a:r>
              <a:rPr kumimoji="1" lang="en-US" sz="3600" b="1" i="0" u="none" strike="noStrike" kern="0" cap="none" spc="0" normalizeH="0" noProof="0" dirty="0" smtClean="0">
                <a:ln>
                  <a:noFill/>
                </a:ln>
                <a:solidFill>
                  <a:srgbClr val="663300"/>
                </a:solidFill>
                <a:effectLst/>
                <a:uLnTx/>
                <a:uFillTx/>
                <a:latin typeface="Trebuchet MS" pitchFamily="34" charset="0"/>
                <a:ea typeface="+mn-ea"/>
                <a:cs typeface="+mn-cs"/>
              </a:rPr>
              <a:t> </a:t>
            </a: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from</a:t>
            </a:r>
            <a:r>
              <a:rPr kumimoji="1" lang="en-US" sz="3600" b="1" i="0" u="none" strike="noStrike" kern="0" cap="none" spc="0" normalizeH="0" noProof="0" dirty="0" smtClean="0">
                <a:ln>
                  <a:noFill/>
                </a:ln>
                <a:solidFill>
                  <a:srgbClr val="663300"/>
                </a:solidFill>
                <a:effectLst/>
                <a:uLnTx/>
                <a:uFillTx/>
                <a:latin typeface="Trebuchet MS" pitchFamily="34" charset="0"/>
                <a:ea typeface="+mn-ea"/>
                <a:cs typeface="+mn-cs"/>
              </a:rPr>
              <a:t> </a:t>
            </a: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a 4?</a:t>
            </a:r>
          </a:p>
        </p:txBody>
      </p:sp>
      <p:pic>
        <p:nvPicPr>
          <p:cNvPr id="5" name="Picture 4" descr="&quot; &quot;"/>
          <p:cNvPicPr>
            <a:picLocks noChangeAspect="1"/>
          </p:cNvPicPr>
          <p:nvPr/>
        </p:nvPicPr>
        <p:blipFill>
          <a:blip r:embed="rId3" cstate="print"/>
          <a:stretch>
            <a:fillRect/>
          </a:stretch>
        </p:blipFill>
        <p:spPr>
          <a:xfrm rot="627690">
            <a:off x="5029200" y="2667000"/>
            <a:ext cx="3683000" cy="3572510"/>
          </a:xfrm>
          <a:prstGeom prst="rect">
            <a:avLst/>
          </a:prstGeom>
        </p:spPr>
      </p:pic>
      <p:sp>
        <p:nvSpPr>
          <p:cNvPr id="3" name="Date Placeholder 2"/>
          <p:cNvSpPr>
            <a:spLocks noGrp="1"/>
          </p:cNvSpPr>
          <p:nvPr>
            <p:ph type="dt" sz="quarter" idx="12"/>
          </p:nvPr>
        </p:nvSpPr>
        <p:spPr/>
        <p:txBody>
          <a:bodyPr/>
          <a:lstStyle/>
          <a:p>
            <a:fld id="{88CF0D03-1B8F-46FF-8938-8E944C46AD67}" type="datetime1">
              <a:rPr lang="en-US" smtClean="0"/>
              <a:pPr/>
              <a:t>10/20/2019</a:t>
            </a:fld>
            <a:endParaRPr lang="en-US"/>
          </a:p>
        </p:txBody>
      </p:sp>
    </p:spTree>
    <p:extLst>
      <p:ext uri="{BB962C8B-B14F-4D97-AF65-F5344CB8AC3E}">
        <p14:creationId xmlns:p14="http://schemas.microsoft.com/office/powerpoint/2010/main" val="2724800230"/>
      </p:ext>
    </p:extLst>
  </p:cSld>
  <p:clrMapOvr>
    <a:masterClrMapping/>
  </p:clrMapOvr>
  <p:transition spd="med">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685800"/>
          </a:xfrm>
        </p:spPr>
        <p:txBody>
          <a:bodyPr/>
          <a:lstStyle/>
          <a:p>
            <a:r>
              <a:rPr lang="en-US" sz="4400" b="1" dirty="0">
                <a:solidFill>
                  <a:srgbClr val="E87C40"/>
                </a:solidFill>
                <a:effectLst>
                  <a:outerShdw blurRad="38100" dist="38100" dir="2700000" algn="tl">
                    <a:srgbClr val="C0C0C0"/>
                  </a:outerShdw>
                </a:effectLst>
                <a:latin typeface="Trebuchet MS" pitchFamily="34" charset="0"/>
              </a:rPr>
              <a:t>Scoring the 3rd Anchor </a:t>
            </a:r>
            <a:r>
              <a:rPr lang="en-US" sz="4400" b="1" dirty="0" smtClean="0">
                <a:solidFill>
                  <a:srgbClr val="E87C40"/>
                </a:solidFill>
                <a:effectLst>
                  <a:outerShdw blurRad="38100" dist="38100" dir="2700000" algn="tl">
                    <a:srgbClr val="C0C0C0"/>
                  </a:outerShdw>
                </a:effectLst>
                <a:latin typeface="Trebuchet MS" pitchFamily="34" charset="0"/>
              </a:rPr>
              <a:t>Paper</a:t>
            </a:r>
            <a:endParaRPr lang="en-US" sz="4400" dirty="0"/>
          </a:p>
        </p:txBody>
      </p:sp>
      <p:sp>
        <p:nvSpPr>
          <p:cNvPr id="4" name="Rectangle 3"/>
          <p:cNvSpPr txBox="1">
            <a:spLocks noChangeArrowheads="1"/>
          </p:cNvSpPr>
          <p:nvPr/>
        </p:nvSpPr>
        <p:spPr>
          <a:xfrm>
            <a:off x="1287462" y="1447800"/>
            <a:ext cx="6873875" cy="4144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  Use the scoring guide to rate this paper.</a:t>
            </a:r>
            <a:endParaRPr kumimoji="1" lang="en-US" sz="3200" b="0" i="0" u="none" strike="noStrike" kern="0" cap="none" spc="0" normalizeH="0" baseline="0" noProof="0" dirty="0" smtClean="0">
              <a:ln>
                <a:noFill/>
              </a:ln>
              <a:solidFill>
                <a:srgbClr val="622C78"/>
              </a:solidFill>
              <a:effectLst/>
              <a:uLnTx/>
              <a:uFillTx/>
              <a:latin typeface="Trebuchet MS"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defRPr/>
            </a:pPr>
            <a:r>
              <a:rPr kumimoji="1" lang="en-US" sz="3200" b="0" i="0" u="none" strike="noStrike" kern="0" cap="none" spc="0" normalizeH="0" baseline="0" noProof="0" dirty="0" smtClean="0">
                <a:ln>
                  <a:noFill/>
                </a:ln>
                <a:solidFill>
                  <a:srgbClr val="622C78"/>
                </a:solidFill>
                <a:effectLst/>
                <a:uLnTx/>
                <a:uFillTx/>
                <a:latin typeface="Trebuchet MS" pitchFamily="34" charset="0"/>
                <a:ea typeface="+mn-ea"/>
                <a:cs typeface="+mn-cs"/>
              </a:rPr>
              <a:t>  </a:t>
            </a:r>
            <a:r>
              <a:rPr kumimoji="1" lang="en-US" sz="3200" b="1" i="0" u="none" strike="noStrike" kern="0" cap="none" spc="0" normalizeH="0" baseline="0" noProof="0" dirty="0" smtClean="0">
                <a:ln>
                  <a:noFill/>
                </a:ln>
                <a:solidFill>
                  <a:srgbClr val="808000"/>
                </a:solidFill>
                <a:effectLst/>
                <a:uLnTx/>
                <a:uFillTx/>
                <a:latin typeface="Trebuchet MS" pitchFamily="34" charset="0"/>
                <a:ea typeface="+mn-ea"/>
                <a:cs typeface="+mn-cs"/>
              </a:rPr>
              <a:t>What scores did this paper earn?</a:t>
            </a:r>
          </a:p>
        </p:txBody>
      </p:sp>
      <p:pic>
        <p:nvPicPr>
          <p:cNvPr id="6" name="Picture 5" descr="&quot; &quot;"/>
          <p:cNvPicPr>
            <a:picLocks noChangeAspect="1" noChangeArrowheads="1"/>
          </p:cNvPicPr>
          <p:nvPr/>
        </p:nvPicPr>
        <p:blipFill>
          <a:blip r:embed="rId3" cstate="print"/>
          <a:srcRect r="13333" b="156"/>
          <a:stretch>
            <a:fillRect/>
          </a:stretch>
        </p:blipFill>
        <p:spPr bwMode="auto">
          <a:xfrm>
            <a:off x="2743200" y="3200400"/>
            <a:ext cx="3962400" cy="3048000"/>
          </a:xfrm>
          <a:prstGeom prst="rect">
            <a:avLst/>
          </a:prstGeom>
          <a:ln>
            <a:noFill/>
          </a:ln>
          <a:effectLst>
            <a:outerShdw blurRad="190500" algn="tl" rotWithShape="0">
              <a:srgbClr val="000000">
                <a:alpha val="70000"/>
              </a:srgbClr>
            </a:outerShdw>
          </a:effectLst>
        </p:spPr>
      </p:pic>
    </p:spTree>
  </p:cSld>
  <p:clrMapOvr>
    <a:masterClrMapping/>
  </p:clrMapOvr>
  <p:transition spd="med">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599" y="1165225"/>
            <a:ext cx="4343401" cy="4930775"/>
          </a:xfrm>
        </p:spPr>
        <p:txBody>
          <a:bodyPr/>
          <a:lstStyle/>
          <a:p>
            <a:r>
              <a:rPr lang="en-US" sz="3600" dirty="0" smtClean="0"/>
              <a:t>Using the Reading scoring guide for Instruction and Assessment</a:t>
            </a:r>
            <a:endParaRPr lang="en-US" sz="3600" dirty="0"/>
          </a:p>
        </p:txBody>
      </p:sp>
      <p:pic>
        <p:nvPicPr>
          <p:cNvPr id="5" name="Picture 4" descr="&quot; &quot;"/>
          <p:cNvPicPr>
            <a:picLocks noChangeAspect="1"/>
          </p:cNvPicPr>
          <p:nvPr/>
        </p:nvPicPr>
        <p:blipFill>
          <a:blip r:embed="rId3" cstate="print"/>
          <a:stretch>
            <a:fillRect/>
          </a:stretch>
        </p:blipFill>
        <p:spPr>
          <a:xfrm>
            <a:off x="272634" y="533400"/>
            <a:ext cx="4562368" cy="5791200"/>
          </a:xfrm>
          <a:prstGeom prst="rect">
            <a:avLst/>
          </a:prstGeom>
        </p:spPr>
      </p:pic>
    </p:spTree>
  </p:cSld>
  <p:clrMapOvr>
    <a:masterClrMapping/>
  </p:clrMapOvr>
  <p:transition spd="med">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162800" cy="685800"/>
          </a:xfrm>
        </p:spPr>
        <p:txBody>
          <a:bodyPr/>
          <a:lstStyle/>
          <a:p>
            <a:pPr algn="ctr"/>
            <a:r>
              <a:rPr lang="en-US" sz="3600" b="1" dirty="0">
                <a:solidFill>
                  <a:srgbClr val="8B4E35"/>
                </a:solidFill>
                <a:latin typeface="Calibri" pitchFamily="34" charset="0"/>
                <a:cs typeface="Calibri" pitchFamily="34" charset="0"/>
              </a:rPr>
              <a:t>Building Consensus on </a:t>
            </a:r>
            <a:br>
              <a:rPr lang="en-US" sz="3600" b="1" dirty="0">
                <a:solidFill>
                  <a:srgbClr val="8B4E35"/>
                </a:solidFill>
                <a:latin typeface="Calibri" pitchFamily="34" charset="0"/>
                <a:cs typeface="Calibri" pitchFamily="34" charset="0"/>
              </a:rPr>
            </a:br>
            <a:r>
              <a:rPr lang="en-US" sz="3600" b="1" dirty="0">
                <a:solidFill>
                  <a:srgbClr val="8B4E35"/>
                </a:solidFill>
                <a:latin typeface="Calibri" pitchFamily="34" charset="0"/>
                <a:cs typeface="Calibri" pitchFamily="34" charset="0"/>
              </a:rPr>
              <a:t>Definitions of </a:t>
            </a:r>
            <a:r>
              <a:rPr lang="en-US" sz="3600" b="1" dirty="0" smtClean="0">
                <a:solidFill>
                  <a:srgbClr val="8B4E35"/>
                </a:solidFill>
                <a:latin typeface="Calibri" pitchFamily="34" charset="0"/>
                <a:cs typeface="Calibri" pitchFamily="34" charset="0"/>
              </a:rPr>
              <a:t>Assessments</a:t>
            </a:r>
            <a:endParaRPr lang="en-US" sz="3600" b="1" dirty="0"/>
          </a:p>
        </p:txBody>
      </p:sp>
      <p:graphicFrame>
        <p:nvGraphicFramePr>
          <p:cNvPr id="3" name="Table 2" descr="Table with three columns (Assessment, Purpose, and When Administered?) and two columns: &#10;Screening / Identify students at risk of reading difficulties &amp; provides info to target instruction for all students / Beginning of year or semester; when new students arrive&#10;&#10;Formative / Supports learning and informs instruction / Embedded directly in instruction to inform teacher decisions"/>
          <p:cNvGraphicFramePr>
            <a:graphicFrameLocks noGrp="1"/>
          </p:cNvGraphicFramePr>
          <p:nvPr>
            <p:extLst>
              <p:ext uri="{D42A27DB-BD31-4B8C-83A1-F6EECF244321}">
                <p14:modId xmlns:p14="http://schemas.microsoft.com/office/powerpoint/2010/main" val="3092174215"/>
              </p:ext>
            </p:extLst>
          </p:nvPr>
        </p:nvGraphicFramePr>
        <p:xfrm>
          <a:off x="533400" y="1874521"/>
          <a:ext cx="8077201" cy="3840479"/>
        </p:xfrm>
        <a:graphic>
          <a:graphicData uri="http://schemas.openxmlformats.org/drawingml/2006/table">
            <a:tbl>
              <a:tblPr firstRow="1" bandRow="1">
                <a:tableStyleId>{5C22544A-7EE6-4342-B048-85BDC9FD1C3A}</a:tableStyleId>
              </a:tblPr>
              <a:tblGrid>
                <a:gridCol w="1878419">
                  <a:extLst>
                    <a:ext uri="{9D8B030D-6E8A-4147-A177-3AD203B41FA5}">
                      <a16:colId xmlns:a16="http://schemas.microsoft.com/office/drawing/2014/main" val="20000"/>
                    </a:ext>
                  </a:extLst>
                </a:gridCol>
                <a:gridCol w="3099391">
                  <a:extLst>
                    <a:ext uri="{9D8B030D-6E8A-4147-A177-3AD203B41FA5}">
                      <a16:colId xmlns:a16="http://schemas.microsoft.com/office/drawing/2014/main" val="20001"/>
                    </a:ext>
                  </a:extLst>
                </a:gridCol>
                <a:gridCol w="3099391">
                  <a:extLst>
                    <a:ext uri="{9D8B030D-6E8A-4147-A177-3AD203B41FA5}">
                      <a16:colId xmlns:a16="http://schemas.microsoft.com/office/drawing/2014/main" val="20002"/>
                    </a:ext>
                  </a:extLst>
                </a:gridCol>
              </a:tblGrid>
              <a:tr h="914399">
                <a:tc>
                  <a:txBody>
                    <a:bodyPr/>
                    <a:lstStyle/>
                    <a:p>
                      <a:pPr algn="ctr"/>
                      <a:r>
                        <a:rPr lang="en-US" dirty="0" smtClean="0"/>
                        <a:t>Assessment</a:t>
                      </a:r>
                      <a:endParaRPr lang="en-US" dirty="0"/>
                    </a:p>
                  </a:txBody>
                  <a:tcPr anchor="ctr">
                    <a:solidFill>
                      <a:srgbClr val="E4790E"/>
                    </a:solidFill>
                  </a:tcPr>
                </a:tc>
                <a:tc>
                  <a:txBody>
                    <a:bodyPr/>
                    <a:lstStyle/>
                    <a:p>
                      <a:pPr algn="ctr"/>
                      <a:r>
                        <a:rPr lang="en-US" dirty="0" smtClean="0"/>
                        <a:t>Purpose</a:t>
                      </a:r>
                      <a:endParaRPr lang="en-US" dirty="0"/>
                    </a:p>
                  </a:txBody>
                  <a:tcPr anchor="ctr">
                    <a:solidFill>
                      <a:srgbClr val="E4790E"/>
                    </a:solidFill>
                  </a:tcPr>
                </a:tc>
                <a:tc>
                  <a:txBody>
                    <a:bodyPr/>
                    <a:lstStyle/>
                    <a:p>
                      <a:pPr algn="ctr"/>
                      <a:r>
                        <a:rPr lang="en-US" dirty="0" smtClean="0"/>
                        <a:t>When Administered?</a:t>
                      </a:r>
                      <a:endParaRPr lang="en-US" dirty="0"/>
                    </a:p>
                  </a:txBody>
                  <a:tcPr anchor="ctr">
                    <a:solidFill>
                      <a:srgbClr val="E4790E"/>
                    </a:solidFill>
                  </a:tcPr>
                </a:tc>
                <a:extLst>
                  <a:ext uri="{0D108BD9-81ED-4DB2-BD59-A6C34878D82A}">
                    <a16:rowId xmlns:a16="http://schemas.microsoft.com/office/drawing/2014/main" val="10000"/>
                  </a:ext>
                </a:extLst>
              </a:tr>
              <a:tr h="741680">
                <a:tc>
                  <a:txBody>
                    <a:bodyPr/>
                    <a:lstStyle/>
                    <a:p>
                      <a:endParaRPr lang="en-US" dirty="0" smtClean="0"/>
                    </a:p>
                    <a:p>
                      <a:r>
                        <a:rPr lang="en-US" dirty="0" smtClean="0"/>
                        <a:t>Screening</a:t>
                      </a:r>
                      <a:endParaRPr lang="en-US" dirty="0"/>
                    </a:p>
                  </a:txBody>
                  <a:tcPr>
                    <a:gradFill flip="none" rotWithShape="1">
                      <a:gsLst>
                        <a:gs pos="0">
                          <a:srgbClr val="E87C40">
                            <a:tint val="66000"/>
                            <a:satMod val="160000"/>
                          </a:srgbClr>
                        </a:gs>
                        <a:gs pos="50000">
                          <a:srgbClr val="E87C40">
                            <a:tint val="44500"/>
                            <a:satMod val="160000"/>
                          </a:srgbClr>
                        </a:gs>
                        <a:gs pos="100000">
                          <a:srgbClr val="E87C40">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Identify students at risk of reading difficulties &amp; provides info to target</a:t>
                      </a:r>
                      <a:r>
                        <a:rPr lang="en-US" baseline="0" dirty="0" smtClean="0"/>
                        <a:t> instruction for all students</a:t>
                      </a:r>
                      <a:endParaRPr lang="en-US" dirty="0" smtClean="0"/>
                    </a:p>
                    <a:p>
                      <a:endParaRPr lang="en-US" dirty="0"/>
                    </a:p>
                  </a:txBody>
                  <a:tcPr>
                    <a:gradFill flip="none" rotWithShape="1">
                      <a:gsLst>
                        <a:gs pos="0">
                          <a:srgbClr val="E87C40">
                            <a:tint val="66000"/>
                            <a:satMod val="160000"/>
                          </a:srgbClr>
                        </a:gs>
                        <a:gs pos="50000">
                          <a:srgbClr val="E87C40">
                            <a:tint val="44500"/>
                            <a:satMod val="160000"/>
                          </a:srgbClr>
                        </a:gs>
                        <a:gs pos="100000">
                          <a:srgbClr val="E87C40">
                            <a:tint val="23500"/>
                            <a:satMod val="160000"/>
                          </a:srgbClr>
                        </a:gs>
                      </a:gsLst>
                      <a:lin ang="2700000" scaled="1"/>
                      <a:tileRect/>
                    </a:gradFill>
                  </a:tcPr>
                </a:tc>
                <a:tc>
                  <a:txBody>
                    <a:bodyPr/>
                    <a:lstStyle/>
                    <a:p>
                      <a:r>
                        <a:rPr lang="en-US" dirty="0" smtClean="0"/>
                        <a:t>Beginning of year or semester; when new students arrive </a:t>
                      </a:r>
                      <a:endParaRPr lang="en-US" dirty="0"/>
                    </a:p>
                  </a:txBody>
                  <a:tcPr>
                    <a:gradFill flip="none" rotWithShape="1">
                      <a:gsLst>
                        <a:gs pos="0">
                          <a:srgbClr val="E87C40">
                            <a:tint val="66000"/>
                            <a:satMod val="160000"/>
                          </a:srgbClr>
                        </a:gs>
                        <a:gs pos="50000">
                          <a:srgbClr val="E87C40">
                            <a:tint val="44500"/>
                            <a:satMod val="160000"/>
                          </a:srgbClr>
                        </a:gs>
                        <a:gs pos="100000">
                          <a:srgbClr val="E87C40">
                            <a:tint val="23500"/>
                            <a:satMod val="160000"/>
                          </a:srgbClr>
                        </a:gs>
                      </a:gsLst>
                      <a:lin ang="2700000" scaled="1"/>
                      <a:tileRect/>
                    </a:gradFill>
                  </a:tcPr>
                </a:tc>
                <a:extLst>
                  <a:ext uri="{0D108BD9-81ED-4DB2-BD59-A6C34878D82A}">
                    <a16:rowId xmlns:a16="http://schemas.microsoft.com/office/drawing/2014/main" val="10001"/>
                  </a:ext>
                </a:extLst>
              </a:tr>
              <a:tr h="741680">
                <a:tc>
                  <a:txBody>
                    <a:bodyPr/>
                    <a:lstStyle/>
                    <a:p>
                      <a:endParaRPr lang="en-US" dirty="0" smtClean="0"/>
                    </a:p>
                    <a:p>
                      <a:r>
                        <a:rPr lang="en-US" dirty="0" smtClean="0"/>
                        <a:t>Formative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Supports learning and informs instruction</a:t>
                      </a:r>
                      <a:endParaRPr lang="en-US" dirty="0" smtClean="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Embedded directly in instruction to inform teacher decisions</a:t>
                      </a:r>
                      <a:endParaRPr lang="en-US" sz="1800" kern="1200" dirty="0" smtClean="0">
                        <a:solidFill>
                          <a:schemeClr val="dk1"/>
                        </a:solidFill>
                        <a:latin typeface="+mn-lt"/>
                        <a:ea typeface="+mn-ea"/>
                        <a:cs typeface="+mn-cs"/>
                      </a:endParaRPr>
                    </a:p>
                    <a:p>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transition spd="med">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900"/>
            <a:ext cx="8458200" cy="685800"/>
          </a:xfrm>
        </p:spPr>
        <p:txBody>
          <a:bodyPr/>
          <a:lstStyle/>
          <a:p>
            <a:r>
              <a:rPr lang="en-US" sz="3200" b="1" dirty="0">
                <a:solidFill>
                  <a:srgbClr val="663300"/>
                </a:solidFill>
              </a:rPr>
              <a:t>Multiple Uses for the Scoring </a:t>
            </a:r>
            <a:r>
              <a:rPr lang="en-US" sz="3200" b="1" dirty="0" smtClean="0">
                <a:solidFill>
                  <a:srgbClr val="663300"/>
                </a:solidFill>
              </a:rPr>
              <a:t>Guide</a:t>
            </a:r>
            <a:endParaRPr lang="en-US" sz="3200" dirty="0"/>
          </a:p>
        </p:txBody>
      </p:sp>
      <p:sp>
        <p:nvSpPr>
          <p:cNvPr id="4" name="Content Placeholder 2"/>
          <p:cNvSpPr txBox="1">
            <a:spLocks/>
          </p:cNvSpPr>
          <p:nvPr/>
        </p:nvSpPr>
        <p:spPr>
          <a:xfrm>
            <a:off x="457200" y="1066800"/>
            <a:ext cx="8229600" cy="41910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5C2305"/>
              </a:buClr>
              <a:buSzTx/>
              <a:buFont typeface="Wingdings" pitchFamily="2" charset="2"/>
              <a:buChar char="§"/>
              <a:tabLst/>
              <a:defRPr/>
            </a:pPr>
            <a:endParaRPr kumimoji="1" lang="en-US" sz="800" b="1" i="0" u="none" strike="noStrike" kern="0" cap="none" spc="0" normalizeH="0" baseline="0" noProof="0" dirty="0" smtClean="0">
              <a:ln>
                <a:noFill/>
              </a:ln>
              <a:solidFill>
                <a:srgbClr val="BF5317"/>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5C2305"/>
              </a:buClr>
              <a:buSzTx/>
              <a:buFont typeface="Wingdings" pitchFamily="2" charset="2"/>
              <a:buChar char="§"/>
              <a:tabLst/>
              <a:defRPr/>
            </a:pPr>
            <a:r>
              <a:rPr kumimoji="1" lang="en-US" sz="3600" b="1" i="0" u="none" strike="noStrike" kern="0" cap="none" spc="0" normalizeH="0" baseline="0" noProof="0" dirty="0" smtClean="0">
                <a:ln>
                  <a:noFill/>
                </a:ln>
                <a:solidFill>
                  <a:srgbClr val="BF5317"/>
                </a:solidFill>
                <a:effectLst/>
                <a:uLnTx/>
                <a:uFillTx/>
                <a:latin typeface="+mn-lt"/>
                <a:ea typeface="+mn-ea"/>
                <a:cs typeface="+mn-cs"/>
              </a:rPr>
              <a:t>Instructional Tool</a:t>
            </a:r>
          </a:p>
          <a:p>
            <a:pPr marL="742950" marR="0" lvl="1" indent="-285750" algn="l" defTabSz="914400" rtl="0" eaLnBrk="0" fontAlgn="base" latinLnBrk="0" hangingPunct="0">
              <a:lnSpc>
                <a:spcPct val="100000"/>
              </a:lnSpc>
              <a:spcBef>
                <a:spcPct val="20000"/>
              </a:spcBef>
              <a:spcAft>
                <a:spcPct val="0"/>
              </a:spcAft>
              <a:buClr>
                <a:srgbClr val="5C2305"/>
              </a:buClr>
              <a:buSzTx/>
              <a:buFontTx/>
              <a:buChar char="•"/>
              <a:tabLst/>
              <a:defRPr/>
            </a:pPr>
            <a:r>
              <a:rPr kumimoji="1" lang="en-US" sz="2800" b="0" i="0" u="none" strike="noStrike" kern="0" cap="none" spc="0" normalizeH="0" baseline="0" noProof="0" dirty="0" smtClean="0">
                <a:ln>
                  <a:noFill/>
                </a:ln>
                <a:solidFill>
                  <a:srgbClr val="5C2305"/>
                </a:solidFill>
                <a:effectLst/>
                <a:uLnTx/>
                <a:uFillTx/>
                <a:latin typeface="+mn-lt"/>
              </a:rPr>
              <a:t>Makes targets explicit to students</a:t>
            </a:r>
          </a:p>
          <a:p>
            <a:pPr marL="742950" marR="0" lvl="1" indent="-285750" algn="l" defTabSz="914400" rtl="0" eaLnBrk="0" fontAlgn="base" latinLnBrk="0" hangingPunct="0">
              <a:lnSpc>
                <a:spcPct val="100000"/>
              </a:lnSpc>
              <a:spcBef>
                <a:spcPct val="20000"/>
              </a:spcBef>
              <a:spcAft>
                <a:spcPct val="0"/>
              </a:spcAft>
              <a:buClr>
                <a:srgbClr val="5C2305"/>
              </a:buClr>
              <a:buSzTx/>
              <a:buFontTx/>
              <a:buChar char="•"/>
              <a:tabLst/>
              <a:defRPr/>
            </a:pPr>
            <a:r>
              <a:rPr kumimoji="1" lang="en-US" sz="2800" b="0" i="0" u="none" strike="noStrike" kern="0" cap="none" spc="0" normalizeH="0" baseline="0" noProof="0" dirty="0" smtClean="0">
                <a:ln>
                  <a:noFill/>
                </a:ln>
                <a:solidFill>
                  <a:srgbClr val="5C2305"/>
                </a:solidFill>
                <a:effectLst/>
                <a:uLnTx/>
                <a:uFillTx/>
                <a:latin typeface="+mn-lt"/>
              </a:rPr>
              <a:t>Opportunities to show students models from website or other examples</a:t>
            </a:r>
          </a:p>
          <a:p>
            <a:pPr marL="342900" marR="0" lvl="0" indent="-342900" algn="l" defTabSz="914400" rtl="0" eaLnBrk="0" fontAlgn="base" latinLnBrk="0" hangingPunct="0">
              <a:lnSpc>
                <a:spcPct val="100000"/>
              </a:lnSpc>
              <a:spcBef>
                <a:spcPct val="20000"/>
              </a:spcBef>
              <a:spcAft>
                <a:spcPct val="0"/>
              </a:spcAft>
              <a:buClr>
                <a:srgbClr val="5C2305"/>
              </a:buClr>
              <a:buSzTx/>
              <a:buFont typeface="Wingdings" pitchFamily="2" charset="2"/>
              <a:buChar char="§"/>
              <a:tabLst/>
              <a:defRPr/>
            </a:pPr>
            <a:r>
              <a:rPr kumimoji="1" lang="en-US" sz="3600" b="1" i="0" u="none" strike="noStrike" kern="0" cap="none" spc="0" normalizeH="0" baseline="0" noProof="0" dirty="0" smtClean="0">
                <a:ln>
                  <a:noFill/>
                </a:ln>
                <a:solidFill>
                  <a:srgbClr val="BF5317"/>
                </a:solidFill>
                <a:effectLst/>
                <a:uLnTx/>
                <a:uFillTx/>
                <a:latin typeface="+mn-lt"/>
                <a:ea typeface="+mn-ea"/>
                <a:cs typeface="+mn-cs"/>
              </a:rPr>
              <a:t>Screening Tool</a:t>
            </a:r>
          </a:p>
          <a:p>
            <a:pPr marL="742950" marR="0" lvl="1" indent="-285750" algn="l" defTabSz="914400" rtl="0" eaLnBrk="0" fontAlgn="base" latinLnBrk="0" hangingPunct="0">
              <a:lnSpc>
                <a:spcPct val="100000"/>
              </a:lnSpc>
              <a:spcBef>
                <a:spcPct val="20000"/>
              </a:spcBef>
              <a:spcAft>
                <a:spcPct val="0"/>
              </a:spcAft>
              <a:buClr>
                <a:srgbClr val="5C2305"/>
              </a:buClr>
              <a:buSzTx/>
              <a:buFontTx/>
              <a:buChar char="•"/>
              <a:tabLst/>
              <a:defRPr/>
            </a:pPr>
            <a:r>
              <a:rPr kumimoji="1" lang="en-US" sz="2800" b="0" i="0" u="none" strike="noStrike" kern="0" cap="none" spc="0" normalizeH="0" baseline="0" noProof="0" dirty="0" smtClean="0">
                <a:ln>
                  <a:noFill/>
                </a:ln>
                <a:solidFill>
                  <a:srgbClr val="5C2305"/>
                </a:solidFill>
                <a:effectLst/>
                <a:uLnTx/>
                <a:uFillTx/>
                <a:latin typeface="+mn-lt"/>
              </a:rPr>
              <a:t>Help determine likelihood of reaching proficiency – on target, need assistance, at risk</a:t>
            </a:r>
          </a:p>
          <a:p>
            <a:pPr marL="742950" lvl="1" indent="-285750">
              <a:spcBef>
                <a:spcPct val="20000"/>
              </a:spcBef>
              <a:buClr>
                <a:srgbClr val="5C2305"/>
              </a:buClr>
              <a:buFontTx/>
              <a:buChar char="•"/>
              <a:defRPr/>
            </a:pPr>
            <a:r>
              <a:rPr lang="en-US" sz="2800" b="0" kern="0" dirty="0" smtClean="0">
                <a:solidFill>
                  <a:srgbClr val="5C2305"/>
                </a:solidFill>
                <a:latin typeface="+mn-lt"/>
              </a:rPr>
              <a:t>Help determine </a:t>
            </a:r>
            <a:r>
              <a:rPr kumimoji="1" lang="en-US" sz="2800" b="0" i="0" u="none" strike="noStrike" kern="0" cap="none" spc="0" normalizeH="0" baseline="0" noProof="0" dirty="0" smtClean="0">
                <a:ln>
                  <a:noFill/>
                </a:ln>
                <a:solidFill>
                  <a:srgbClr val="5C2305"/>
                </a:solidFill>
                <a:effectLst/>
                <a:uLnTx/>
                <a:uFillTx/>
                <a:latin typeface="+mn-lt"/>
              </a:rPr>
              <a:t>which students need additional instruction and coaching</a:t>
            </a:r>
          </a:p>
        </p:txBody>
      </p:sp>
    </p:spTree>
  </p:cSld>
  <p:clrMapOvr>
    <a:masterClrMapping/>
  </p:clrMapOvr>
  <p:transition spd="med">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620000" cy="685800"/>
          </a:xfrm>
        </p:spPr>
        <p:txBody>
          <a:bodyPr/>
          <a:lstStyle/>
          <a:p>
            <a:pPr algn="ctr"/>
            <a:r>
              <a:rPr lang="en-US" sz="3600" b="1" dirty="0">
                <a:solidFill>
                  <a:srgbClr val="8B4E35"/>
                </a:solidFill>
                <a:latin typeface="Calibri" pitchFamily="34" charset="0"/>
                <a:cs typeface="Calibri" pitchFamily="34" charset="0"/>
              </a:rPr>
              <a:t>Building Consensus on </a:t>
            </a:r>
            <a:br>
              <a:rPr lang="en-US" sz="3600" b="1" dirty="0">
                <a:solidFill>
                  <a:srgbClr val="8B4E35"/>
                </a:solidFill>
                <a:latin typeface="Calibri" pitchFamily="34" charset="0"/>
                <a:cs typeface="Calibri" pitchFamily="34" charset="0"/>
              </a:rPr>
            </a:br>
            <a:r>
              <a:rPr lang="en-US" sz="3600" b="1" dirty="0">
                <a:solidFill>
                  <a:srgbClr val="8B4E35"/>
                </a:solidFill>
                <a:latin typeface="Calibri" pitchFamily="34" charset="0"/>
                <a:cs typeface="Calibri" pitchFamily="34" charset="0"/>
              </a:rPr>
              <a:t>Definitions of </a:t>
            </a:r>
            <a:r>
              <a:rPr lang="en-US" sz="3600" b="1" dirty="0" smtClean="0">
                <a:solidFill>
                  <a:srgbClr val="8B4E35"/>
                </a:solidFill>
                <a:latin typeface="Calibri" pitchFamily="34" charset="0"/>
                <a:cs typeface="Calibri" pitchFamily="34" charset="0"/>
              </a:rPr>
              <a:t>Assessments, cont.</a:t>
            </a:r>
            <a:endParaRPr lang="en-US" sz="3600" dirty="0"/>
          </a:p>
        </p:txBody>
      </p:sp>
      <p:graphicFrame>
        <p:nvGraphicFramePr>
          <p:cNvPr id="3" name="Table 2" descr="Table with three columns (Assessment, Purpose, and When Administered?) and two columns: &#10;Interim and Predictive / Determine the progress of individuals of groups of students based on focused elements of content / Occasional, based on curriculum &amp; other instructional milestones&#10;&#10;Summative / Determine how much knowledge and skills individuals or groups of students (e.g., programs, schools, districts and states) have acquired. / Periodically after substantial period of time (e.g., end of the year and end of course)."/>
          <p:cNvGraphicFramePr>
            <a:graphicFrameLocks noGrp="1"/>
          </p:cNvGraphicFramePr>
          <p:nvPr>
            <p:extLst>
              <p:ext uri="{D42A27DB-BD31-4B8C-83A1-F6EECF244321}">
                <p14:modId xmlns:p14="http://schemas.microsoft.com/office/powerpoint/2010/main" val="4069781387"/>
              </p:ext>
            </p:extLst>
          </p:nvPr>
        </p:nvGraphicFramePr>
        <p:xfrm>
          <a:off x="457200" y="1752600"/>
          <a:ext cx="8077201" cy="4490720"/>
        </p:xfrm>
        <a:graphic>
          <a:graphicData uri="http://schemas.openxmlformats.org/drawingml/2006/table">
            <a:tbl>
              <a:tblPr firstRow="1" bandRow="1">
                <a:tableStyleId>{5C22544A-7EE6-4342-B048-85BDC9FD1C3A}</a:tableStyleId>
              </a:tblPr>
              <a:tblGrid>
                <a:gridCol w="1878419">
                  <a:extLst>
                    <a:ext uri="{9D8B030D-6E8A-4147-A177-3AD203B41FA5}">
                      <a16:colId xmlns:a16="http://schemas.microsoft.com/office/drawing/2014/main" val="20000"/>
                    </a:ext>
                  </a:extLst>
                </a:gridCol>
                <a:gridCol w="3099391">
                  <a:extLst>
                    <a:ext uri="{9D8B030D-6E8A-4147-A177-3AD203B41FA5}">
                      <a16:colId xmlns:a16="http://schemas.microsoft.com/office/drawing/2014/main" val="20001"/>
                    </a:ext>
                  </a:extLst>
                </a:gridCol>
                <a:gridCol w="3099391">
                  <a:extLst>
                    <a:ext uri="{9D8B030D-6E8A-4147-A177-3AD203B41FA5}">
                      <a16:colId xmlns:a16="http://schemas.microsoft.com/office/drawing/2014/main" val="20002"/>
                    </a:ext>
                  </a:extLst>
                </a:gridCol>
              </a:tblGrid>
              <a:tr h="741680">
                <a:tc>
                  <a:txBody>
                    <a:bodyPr/>
                    <a:lstStyle/>
                    <a:p>
                      <a:pPr algn="ctr"/>
                      <a:r>
                        <a:rPr lang="en-US" dirty="0" smtClean="0"/>
                        <a:t>Assessment</a:t>
                      </a:r>
                      <a:endParaRPr lang="en-US" dirty="0"/>
                    </a:p>
                  </a:txBody>
                  <a:tcPr anchor="ctr">
                    <a:solidFill>
                      <a:srgbClr val="E87C40"/>
                    </a:solidFill>
                  </a:tcPr>
                </a:tc>
                <a:tc>
                  <a:txBody>
                    <a:bodyPr/>
                    <a:lstStyle/>
                    <a:p>
                      <a:pPr algn="ctr"/>
                      <a:r>
                        <a:rPr lang="en-US" dirty="0" smtClean="0"/>
                        <a:t>Purpose</a:t>
                      </a:r>
                      <a:endParaRPr lang="en-US" dirty="0"/>
                    </a:p>
                  </a:txBody>
                  <a:tcPr anchor="ctr">
                    <a:solidFill>
                      <a:srgbClr val="E87C40"/>
                    </a:solidFill>
                  </a:tcPr>
                </a:tc>
                <a:tc>
                  <a:txBody>
                    <a:bodyPr/>
                    <a:lstStyle/>
                    <a:p>
                      <a:pPr algn="ctr"/>
                      <a:r>
                        <a:rPr lang="en-US" dirty="0" smtClean="0"/>
                        <a:t>When Administered?</a:t>
                      </a:r>
                      <a:endParaRPr lang="en-US" dirty="0"/>
                    </a:p>
                  </a:txBody>
                  <a:tcPr anchor="ctr">
                    <a:solidFill>
                      <a:srgbClr val="E87C40"/>
                    </a:solidFill>
                  </a:tcPr>
                </a:tc>
                <a:extLst>
                  <a:ext uri="{0D108BD9-81ED-4DB2-BD59-A6C34878D82A}">
                    <a16:rowId xmlns:a16="http://schemas.microsoft.com/office/drawing/2014/main" val="10000"/>
                  </a:ext>
                </a:extLst>
              </a:tr>
              <a:tr h="741680">
                <a:tc>
                  <a:txBody>
                    <a:bodyPr/>
                    <a:lstStyle/>
                    <a:p>
                      <a:endParaRPr lang="en-US" dirty="0" smtClean="0"/>
                    </a:p>
                    <a:p>
                      <a:r>
                        <a:rPr lang="en-US" dirty="0" smtClean="0"/>
                        <a:t>Interim and Predictive</a:t>
                      </a:r>
                      <a:endParaRPr lang="en-US" dirty="0"/>
                    </a:p>
                  </a:txBody>
                  <a:tcPr>
                    <a:gradFill flip="none" rotWithShape="1">
                      <a:gsLst>
                        <a:gs pos="0">
                          <a:srgbClr val="E87C40">
                            <a:tint val="66000"/>
                            <a:satMod val="160000"/>
                          </a:srgbClr>
                        </a:gs>
                        <a:gs pos="50000">
                          <a:srgbClr val="E87C40">
                            <a:tint val="44500"/>
                            <a:satMod val="160000"/>
                          </a:srgbClr>
                        </a:gs>
                        <a:gs pos="100000">
                          <a:srgbClr val="E87C40">
                            <a:tint val="23500"/>
                            <a:satMod val="160000"/>
                          </a:srgbClr>
                        </a:gs>
                      </a:gsLst>
                      <a:lin ang="27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Determine the progress of individuals or groups of students based on focused elements of content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gradFill flip="none" rotWithShape="1">
                      <a:gsLst>
                        <a:gs pos="0">
                          <a:srgbClr val="E87C40">
                            <a:tint val="66000"/>
                            <a:satMod val="160000"/>
                          </a:srgbClr>
                        </a:gs>
                        <a:gs pos="50000">
                          <a:srgbClr val="E87C40">
                            <a:tint val="44500"/>
                            <a:satMod val="160000"/>
                          </a:srgbClr>
                        </a:gs>
                        <a:gs pos="100000">
                          <a:srgbClr val="E87C40">
                            <a:tint val="23500"/>
                            <a:satMod val="160000"/>
                          </a:srgbClr>
                        </a:gs>
                      </a:gsLst>
                      <a:lin ang="27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Occasional, </a:t>
                      </a:r>
                      <a:r>
                        <a:rPr lang="en-US" sz="1800" kern="1200" dirty="0" smtClean="0">
                          <a:solidFill>
                            <a:schemeClr val="dk1"/>
                          </a:solidFill>
                          <a:latin typeface="+mn-lt"/>
                          <a:ea typeface="+mn-ea"/>
                          <a:cs typeface="+mn-cs"/>
                        </a:rPr>
                        <a:t>based on curriculum</a:t>
                      </a:r>
                      <a:r>
                        <a:rPr lang="en-US" sz="1800" kern="1200" baseline="0" dirty="0" smtClean="0">
                          <a:solidFill>
                            <a:schemeClr val="dk1"/>
                          </a:solidFill>
                          <a:latin typeface="+mn-lt"/>
                          <a:ea typeface="+mn-ea"/>
                          <a:cs typeface="+mn-cs"/>
                        </a:rPr>
                        <a:t> &amp; other instructional milestones</a:t>
                      </a:r>
                      <a:endParaRPr lang="en-US" sz="1800"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gradFill flip="none" rotWithShape="1">
                      <a:gsLst>
                        <a:gs pos="0">
                          <a:srgbClr val="E87C40">
                            <a:tint val="66000"/>
                            <a:satMod val="160000"/>
                          </a:srgbClr>
                        </a:gs>
                        <a:gs pos="50000">
                          <a:srgbClr val="E87C40">
                            <a:tint val="44500"/>
                            <a:satMod val="160000"/>
                          </a:srgbClr>
                        </a:gs>
                        <a:gs pos="100000">
                          <a:srgbClr val="E87C40">
                            <a:tint val="23500"/>
                            <a:satMod val="160000"/>
                          </a:srgbClr>
                        </a:gs>
                      </a:gsLst>
                      <a:lin ang="2700000" scaled="1"/>
                      <a:tileRect/>
                    </a:gradFill>
                  </a:tcPr>
                </a:tc>
                <a:extLst>
                  <a:ext uri="{0D108BD9-81ED-4DB2-BD59-A6C34878D82A}">
                    <a16:rowId xmlns:a16="http://schemas.microsoft.com/office/drawing/2014/main" val="10001"/>
                  </a:ext>
                </a:extLst>
              </a:tr>
              <a:tr h="741680">
                <a:tc>
                  <a:txBody>
                    <a:bodyPr/>
                    <a:lstStyle/>
                    <a:p>
                      <a:endParaRPr lang="en-US" dirty="0" smtClean="0"/>
                    </a:p>
                    <a:p>
                      <a:r>
                        <a:rPr lang="en-US" dirty="0" smtClean="0"/>
                        <a:t>Summative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Determine how much knowledge and skills individuals or groups of students (e.g. programs, schools, districts and states) have acquired.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Periodically after a substantial period of time (e.g. end of the year and end of course).</a:t>
                      </a:r>
                      <a:endParaRPr lang="en-US" dirty="0" smtClean="0"/>
                    </a:p>
                    <a:p>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transition spd="med">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05800" cy="685800"/>
          </a:xfrm>
        </p:spPr>
        <p:txBody>
          <a:bodyPr/>
          <a:lstStyle/>
          <a:p>
            <a:pPr lvl="0" algn="ctr"/>
            <a:r>
              <a:rPr lang="en-US" sz="3200" b="1" dirty="0" smtClean="0">
                <a:solidFill>
                  <a:srgbClr val="663300"/>
                </a:solidFill>
              </a:rPr>
              <a:t>Multiple Uses for the Scoring Guide</a:t>
            </a:r>
            <a:br>
              <a:rPr lang="en-US" sz="3200" b="1" dirty="0" smtClean="0">
                <a:solidFill>
                  <a:srgbClr val="663300"/>
                </a:solidFill>
              </a:rPr>
            </a:br>
            <a:endParaRPr lang="en-US" sz="3200" dirty="0"/>
          </a:p>
        </p:txBody>
      </p:sp>
      <p:sp>
        <p:nvSpPr>
          <p:cNvPr id="3" name="Content Placeholder 2"/>
          <p:cNvSpPr>
            <a:spLocks noGrp="1"/>
          </p:cNvSpPr>
          <p:nvPr>
            <p:ph idx="1"/>
          </p:nvPr>
        </p:nvSpPr>
        <p:spPr>
          <a:xfrm>
            <a:off x="381000" y="1447800"/>
            <a:ext cx="6781800" cy="4191000"/>
          </a:xfrm>
        </p:spPr>
        <p:txBody>
          <a:bodyPr/>
          <a:lstStyle/>
          <a:p>
            <a:pPr lvl="0">
              <a:buFont typeface="Wingdings" pitchFamily="2" charset="2"/>
              <a:buChar char="§"/>
              <a:defRPr/>
            </a:pPr>
            <a:r>
              <a:rPr lang="en-US" sz="3600" b="1" dirty="0" smtClean="0">
                <a:solidFill>
                  <a:srgbClr val="BF5317"/>
                </a:solidFill>
              </a:rPr>
              <a:t>Formative &amp; Interim Assessments</a:t>
            </a:r>
          </a:p>
          <a:p>
            <a:pPr lvl="1">
              <a:defRPr/>
            </a:pPr>
            <a:r>
              <a:rPr lang="en-US" sz="2800" dirty="0" smtClean="0"/>
              <a:t>Inform instructional strategies</a:t>
            </a:r>
          </a:p>
          <a:p>
            <a:pPr lvl="1">
              <a:defRPr/>
            </a:pPr>
            <a:r>
              <a:rPr lang="en-US" sz="2800" dirty="0" smtClean="0"/>
              <a:t>Provide data on student progress</a:t>
            </a:r>
            <a:endParaRPr lang="en-US" sz="2800" b="1" dirty="0" smtClean="0">
              <a:solidFill>
                <a:srgbClr val="BF5317"/>
              </a:solidFill>
            </a:endParaRPr>
          </a:p>
          <a:p>
            <a:pPr lvl="0">
              <a:buFont typeface="Wingdings" pitchFamily="2" charset="2"/>
              <a:buChar char="§"/>
              <a:defRPr/>
            </a:pPr>
            <a:r>
              <a:rPr lang="en-US" sz="3600" b="1" dirty="0" smtClean="0">
                <a:solidFill>
                  <a:srgbClr val="BF5317"/>
                </a:solidFill>
              </a:rPr>
              <a:t>Classroom/ Summative Assessment</a:t>
            </a:r>
          </a:p>
          <a:p>
            <a:pPr lvl="1">
              <a:defRPr/>
            </a:pPr>
            <a:r>
              <a:rPr lang="en-US" sz="2800" dirty="0" smtClean="0"/>
              <a:t>End of unit, course, etc. or Essential Skills</a:t>
            </a:r>
          </a:p>
          <a:p>
            <a:endParaRPr lang="en-US" dirty="0"/>
          </a:p>
        </p:txBody>
      </p:sp>
      <p:pic>
        <p:nvPicPr>
          <p:cNvPr id="4" name="Picture 3" descr="Photo of a stack of books"/>
          <p:cNvPicPr>
            <a:picLocks noChangeAspect="1"/>
          </p:cNvPicPr>
          <p:nvPr/>
        </p:nvPicPr>
        <p:blipFill>
          <a:blip r:embed="rId3" cstate="print"/>
          <a:stretch>
            <a:fillRect/>
          </a:stretch>
        </p:blipFill>
        <p:spPr>
          <a:xfrm>
            <a:off x="6858000" y="4180570"/>
            <a:ext cx="1874520" cy="2067830"/>
          </a:xfrm>
          <a:prstGeom prst="rect">
            <a:avLst/>
          </a:prstGeom>
        </p:spPr>
      </p:pic>
    </p:spTree>
  </p:cSld>
  <p:clrMapOvr>
    <a:masterClrMapping/>
  </p:clrMapOvr>
  <p:transition spd="med">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75" y="743506"/>
            <a:ext cx="7543800" cy="685800"/>
          </a:xfrm>
        </p:spPr>
        <p:txBody>
          <a:bodyPr/>
          <a:lstStyle/>
          <a:p>
            <a:pPr algn="ctr"/>
            <a:r>
              <a:rPr lang="en-US" sz="4800" b="1" dirty="0">
                <a:solidFill>
                  <a:srgbClr val="E87C40"/>
                </a:solidFill>
                <a:effectLst>
                  <a:outerShdw blurRad="38100" dist="38100" dir="2700000" algn="tl">
                    <a:srgbClr val="C0C0C0"/>
                  </a:outerShdw>
                </a:effectLst>
                <a:latin typeface="Trebuchet MS" pitchFamily="34" charset="0"/>
              </a:rPr>
              <a:t>Formative </a:t>
            </a:r>
            <a:r>
              <a:rPr lang="en-US" sz="4800" b="1" dirty="0" smtClean="0">
                <a:solidFill>
                  <a:srgbClr val="E87C40"/>
                </a:solidFill>
                <a:effectLst>
                  <a:outerShdw blurRad="38100" dist="38100" dir="2700000" algn="tl">
                    <a:srgbClr val="C0C0C0"/>
                  </a:outerShdw>
                </a:effectLst>
                <a:latin typeface="Trebuchet MS" pitchFamily="34" charset="0"/>
              </a:rPr>
              <a:t>Assessment</a:t>
            </a:r>
            <a:endParaRPr lang="en-US" sz="4800" dirty="0"/>
          </a:p>
        </p:txBody>
      </p:sp>
      <p:sp>
        <p:nvSpPr>
          <p:cNvPr id="4" name="Text Box 4"/>
          <p:cNvSpPr txBox="1">
            <a:spLocks noChangeArrowheads="1"/>
          </p:cNvSpPr>
          <p:nvPr/>
        </p:nvSpPr>
        <p:spPr bwMode="auto">
          <a:xfrm>
            <a:off x="777876" y="1371600"/>
            <a:ext cx="7543800" cy="1250950"/>
          </a:xfrm>
          <a:prstGeom prst="rect">
            <a:avLst/>
          </a:prstGeom>
          <a:noFill/>
          <a:ln w="9525">
            <a:noFill/>
            <a:miter lim="800000"/>
            <a:headEnd/>
            <a:tailEnd/>
          </a:ln>
          <a:effectLst/>
        </p:spPr>
        <p:txBody>
          <a:bodyPr wrap="square">
            <a:spAutoFit/>
          </a:bodyPr>
          <a:lstStyle/>
          <a:p>
            <a:pPr algn="ctr">
              <a:lnSpc>
                <a:spcPct val="90000"/>
              </a:lnSpc>
              <a:spcBef>
                <a:spcPct val="20000"/>
              </a:spcBef>
              <a:buClr>
                <a:schemeClr val="tx2"/>
              </a:buClr>
              <a:buSzPct val="50000"/>
              <a:buFont typeface="Wingdings" pitchFamily="2" charset="2"/>
              <a:buNone/>
              <a:defRPr/>
            </a:pPr>
            <a:r>
              <a:rPr lang="en-US" sz="4000" dirty="0">
                <a:solidFill>
                  <a:srgbClr val="E87C40"/>
                </a:solidFill>
                <a:effectLst>
                  <a:outerShdw blurRad="38100" dist="38100" dir="2700000" algn="tl">
                    <a:srgbClr val="C0C0C0"/>
                  </a:outerShdw>
                </a:effectLst>
                <a:latin typeface="Trebuchet MS" pitchFamily="34" charset="0"/>
              </a:rPr>
              <a:t>and the Scoring Guide</a:t>
            </a:r>
          </a:p>
          <a:p>
            <a:pPr>
              <a:defRPr/>
            </a:pPr>
            <a:endParaRPr lang="en-US" sz="4000" dirty="0">
              <a:solidFill>
                <a:srgbClr val="E87C40"/>
              </a:solidFill>
              <a:effectLst>
                <a:outerShdw blurRad="38100" dist="38100" dir="2700000" algn="tl">
                  <a:srgbClr val="C0C0C0"/>
                </a:outerShdw>
              </a:effectLst>
              <a:latin typeface="Trebuchet MS" pitchFamily="34" charset="0"/>
            </a:endParaRPr>
          </a:p>
        </p:txBody>
      </p:sp>
      <p:sp>
        <p:nvSpPr>
          <p:cNvPr id="5" name="Rectangle 3"/>
          <p:cNvSpPr txBox="1">
            <a:spLocks noChangeArrowheads="1"/>
          </p:cNvSpPr>
          <p:nvPr/>
        </p:nvSpPr>
        <p:spPr>
          <a:xfrm>
            <a:off x="457200" y="2590800"/>
            <a:ext cx="6172200" cy="3535363"/>
          </a:xfrm>
          <a:prstGeom prst="rect">
            <a:avLst/>
          </a:prstGeom>
        </p:spPr>
        <p:txBody>
          <a:bodyPr/>
          <a:lstStyle/>
          <a:p>
            <a:pPr marL="342900" marR="0" lvl="0" indent="-342900" algn="l" defTabSz="914400" rtl="0" eaLnBrk="1" fontAlgn="base" latinLnBrk="0" hangingPunct="1">
              <a:lnSpc>
                <a:spcPct val="85000"/>
              </a:lnSpc>
              <a:spcBef>
                <a:spcPct val="0"/>
              </a:spcBef>
              <a:spcAft>
                <a:spcPct val="20000"/>
              </a:spcAft>
              <a:buClr>
                <a:srgbClr val="E87C40"/>
              </a:buClr>
              <a:buSzPct val="110000"/>
              <a:buFont typeface="Wingdings" pitchFamily="2" charset="2"/>
              <a:buChar char="n"/>
              <a:tabLst/>
              <a:defRPr/>
            </a:pPr>
            <a:r>
              <a:rPr kumimoji="1" lang="en-US" sz="3000" b="0" i="0" u="none" strike="noStrike" kern="0" cap="none" spc="0" normalizeH="0" baseline="0" noProof="0" dirty="0" smtClean="0">
                <a:ln>
                  <a:noFill/>
                </a:ln>
                <a:solidFill>
                  <a:srgbClr val="663300"/>
                </a:solidFill>
                <a:effectLst/>
                <a:uLnTx/>
                <a:uFillTx/>
                <a:latin typeface="Trebuchet MS" pitchFamily="34" charset="0"/>
                <a:ea typeface="+mn-ea"/>
                <a:cs typeface="+mn-cs"/>
              </a:rPr>
              <a:t>The Scoring Guide can help to identify reading strengths and weaknesses.</a:t>
            </a:r>
          </a:p>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000" b="0" i="0" u="none" strike="noStrike" kern="0" cap="none" spc="0" normalizeH="0" baseline="0" noProof="0" dirty="0" smtClean="0">
                <a:ln>
                  <a:noFill/>
                </a:ln>
                <a:solidFill>
                  <a:srgbClr val="663300"/>
                </a:solidFill>
                <a:effectLst/>
                <a:uLnTx/>
                <a:uFillTx/>
                <a:latin typeface="Trebuchet MS" pitchFamily="34" charset="0"/>
                <a:ea typeface="+mn-ea"/>
                <a:cs typeface="+mn-cs"/>
              </a:rPr>
              <a:t>Students learn where to focus to improve reading skills.</a:t>
            </a:r>
          </a:p>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000" b="0" i="0" u="none" strike="noStrike" kern="0" cap="none" spc="0" normalizeH="0" baseline="0" noProof="0" dirty="0" smtClean="0">
                <a:ln>
                  <a:noFill/>
                </a:ln>
                <a:solidFill>
                  <a:srgbClr val="663300"/>
                </a:solidFill>
                <a:effectLst/>
                <a:uLnTx/>
                <a:uFillTx/>
                <a:latin typeface="Trebuchet MS" pitchFamily="34" charset="0"/>
                <a:ea typeface="+mn-ea"/>
                <a:cs typeface="+mn-cs"/>
              </a:rPr>
              <a:t>Teachers learn where additional instruction is needed.</a:t>
            </a:r>
            <a:endParaRPr kumimoji="1" lang="en-US" sz="2200" b="0" i="0" u="none" strike="noStrike" kern="0" cap="none" spc="0" normalizeH="0" baseline="0" noProof="0" dirty="0" smtClean="0">
              <a:ln>
                <a:noFill/>
              </a:ln>
              <a:solidFill>
                <a:srgbClr val="5C2305"/>
              </a:solidFill>
              <a:effectLst/>
              <a:uLnTx/>
              <a:uFillTx/>
              <a:latin typeface="+mn-lt"/>
              <a:ea typeface="+mn-ea"/>
              <a:cs typeface="+mn-cs"/>
            </a:endParaRPr>
          </a:p>
        </p:txBody>
      </p:sp>
      <p:pic>
        <p:nvPicPr>
          <p:cNvPr id="7" name="Picture 6" descr="&quot; &quot;"/>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6368058" y="2038906"/>
            <a:ext cx="2394942" cy="4133294"/>
          </a:xfrm>
          <a:prstGeom prst="rect">
            <a:avLst/>
          </a:prstGeom>
        </p:spPr>
      </p:pic>
    </p:spTree>
  </p:cSld>
  <p:clrMapOvr>
    <a:masterClrMapping/>
  </p:clrMapOvr>
  <p:transition spd="med">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543800" cy="685800"/>
          </a:xfrm>
        </p:spPr>
        <p:txBody>
          <a:bodyPr/>
          <a:lstStyle/>
          <a:p>
            <a:pPr algn="ctr"/>
            <a:r>
              <a:rPr lang="en-US" sz="4400" b="1" dirty="0">
                <a:solidFill>
                  <a:schemeClr val="accent5">
                    <a:lumMod val="75000"/>
                  </a:schemeClr>
                </a:solidFill>
                <a:effectLst>
                  <a:outerShdw blurRad="38100" dist="38100" dir="2700000" algn="tl">
                    <a:srgbClr val="C0C0C0"/>
                  </a:outerShdw>
                </a:effectLst>
                <a:latin typeface="Trebuchet MS" pitchFamily="34" charset="0"/>
              </a:rPr>
              <a:t>Summative </a:t>
            </a:r>
            <a:r>
              <a:rPr lang="en-US" sz="4400" b="1" dirty="0" smtClean="0">
                <a:solidFill>
                  <a:schemeClr val="accent5">
                    <a:lumMod val="75000"/>
                  </a:schemeClr>
                </a:solidFill>
                <a:effectLst>
                  <a:outerShdw blurRad="38100" dist="38100" dir="2700000" algn="tl">
                    <a:srgbClr val="C0C0C0"/>
                  </a:outerShdw>
                </a:effectLst>
                <a:latin typeface="Trebuchet MS" pitchFamily="34" charset="0"/>
              </a:rPr>
              <a:t>Assessment</a:t>
            </a:r>
            <a:endParaRPr lang="en-US" sz="4400" dirty="0"/>
          </a:p>
        </p:txBody>
      </p:sp>
      <p:sp>
        <p:nvSpPr>
          <p:cNvPr id="4" name="Content Placeholder 7"/>
          <p:cNvSpPr txBox="1">
            <a:spLocks/>
          </p:cNvSpPr>
          <p:nvPr/>
        </p:nvSpPr>
        <p:spPr>
          <a:xfrm>
            <a:off x="381000" y="1447800"/>
            <a:ext cx="8305800" cy="345916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5C2305"/>
              </a:buClr>
              <a:buSzTx/>
              <a:tabLst/>
              <a:defRPr/>
            </a:pPr>
            <a:r>
              <a:rPr kumimoji="1" lang="en-US" sz="3200" b="1" i="0" u="none" strike="noStrike" kern="0" cap="none" spc="0" normalizeH="0" baseline="0" noProof="0" dirty="0" smtClean="0">
                <a:ln>
                  <a:noFill/>
                </a:ln>
                <a:solidFill>
                  <a:srgbClr val="BF5317"/>
                </a:solidFill>
                <a:effectLst/>
                <a:uLnTx/>
                <a:uFillTx/>
                <a:latin typeface="+mn-lt"/>
                <a:ea typeface="+mn-ea"/>
                <a:cs typeface="+mn-cs"/>
              </a:rPr>
              <a:t>Classroom Assignment</a:t>
            </a:r>
          </a:p>
          <a:p>
            <a:pPr marL="742950" marR="0" lvl="1" indent="-285750" algn="l" defTabSz="914400" rtl="0" eaLnBrk="0" fontAlgn="base" latinLnBrk="0" hangingPunct="0">
              <a:lnSpc>
                <a:spcPct val="100000"/>
              </a:lnSpc>
              <a:spcBef>
                <a:spcPct val="20000"/>
              </a:spcBef>
              <a:spcAft>
                <a:spcPct val="0"/>
              </a:spcAft>
              <a:buClr>
                <a:srgbClr val="5C2305"/>
              </a:buClr>
              <a:buSzTx/>
              <a:tabLst/>
              <a:defRPr/>
            </a:pPr>
            <a:r>
              <a:rPr kumimoji="1" lang="en-US" sz="3000" b="0" i="0" u="none" strike="noStrike" kern="0" cap="none" spc="0" normalizeH="0" baseline="0" noProof="0" dirty="0" smtClean="0">
                <a:ln>
                  <a:noFill/>
                </a:ln>
                <a:solidFill>
                  <a:srgbClr val="5C2305"/>
                </a:solidFill>
                <a:effectLst/>
                <a:uLnTx/>
                <a:uFillTx/>
                <a:latin typeface="+mn-lt"/>
              </a:rPr>
              <a:t>Grade on one or all traits</a:t>
            </a:r>
          </a:p>
          <a:p>
            <a:pPr marL="342900" marR="0" lvl="0" indent="-342900" algn="l" defTabSz="914400" rtl="0" eaLnBrk="0" fontAlgn="base" latinLnBrk="0" hangingPunct="0">
              <a:lnSpc>
                <a:spcPct val="100000"/>
              </a:lnSpc>
              <a:spcBef>
                <a:spcPct val="20000"/>
              </a:spcBef>
              <a:spcAft>
                <a:spcPct val="0"/>
              </a:spcAft>
              <a:buClr>
                <a:srgbClr val="5C2305"/>
              </a:buClr>
              <a:buSzTx/>
              <a:tabLst/>
              <a:defRPr/>
            </a:pPr>
            <a:r>
              <a:rPr kumimoji="1" lang="en-US" sz="3200" b="1" i="0" u="none" strike="noStrike" kern="0" cap="none" spc="0" normalizeH="0" baseline="0" noProof="0" dirty="0" smtClean="0">
                <a:ln>
                  <a:noFill/>
                </a:ln>
                <a:solidFill>
                  <a:srgbClr val="BF5317"/>
                </a:solidFill>
                <a:effectLst/>
                <a:uLnTx/>
                <a:uFillTx/>
                <a:latin typeface="+mn-lt"/>
                <a:ea typeface="+mn-ea"/>
                <a:cs typeface="+mn-cs"/>
              </a:rPr>
              <a:t>Essential Skills Work Sample</a:t>
            </a:r>
          </a:p>
          <a:p>
            <a:pPr marL="742950" marR="0" lvl="1" indent="-285750" algn="l" defTabSz="914400" rtl="0" eaLnBrk="0" fontAlgn="base" latinLnBrk="0" hangingPunct="0">
              <a:lnSpc>
                <a:spcPct val="100000"/>
              </a:lnSpc>
              <a:spcBef>
                <a:spcPct val="20000"/>
              </a:spcBef>
              <a:spcAft>
                <a:spcPct val="0"/>
              </a:spcAft>
              <a:buClr>
                <a:srgbClr val="5C2305"/>
              </a:buClr>
              <a:buSzTx/>
              <a:tabLst/>
              <a:defRPr/>
            </a:pPr>
            <a:r>
              <a:rPr kumimoji="1" lang="en-US" sz="3000" b="0" i="0" u="none" strike="noStrike" kern="0" cap="none" spc="0" normalizeH="0" baseline="0" noProof="0" dirty="0" smtClean="0">
                <a:ln>
                  <a:noFill/>
                </a:ln>
                <a:solidFill>
                  <a:srgbClr val="5C2305"/>
                </a:solidFill>
                <a:effectLst/>
                <a:uLnTx/>
                <a:uFillTx/>
                <a:latin typeface="+mn-lt"/>
              </a:rPr>
              <a:t>Meet requirements for Oregon diploma</a:t>
            </a:r>
          </a:p>
        </p:txBody>
      </p:sp>
      <p:pic>
        <p:nvPicPr>
          <p:cNvPr id="6" name="Picture 5" descr="&quot; &quot;"/>
          <p:cNvPicPr>
            <a:picLocks noChangeAspect="1" noChangeArrowheads="1"/>
          </p:cNvPicPr>
          <p:nvPr/>
        </p:nvPicPr>
        <p:blipFill>
          <a:blip r:embed="rId3" cstate="print"/>
          <a:srcRect/>
          <a:stretch>
            <a:fillRect/>
          </a:stretch>
        </p:blipFill>
        <p:spPr bwMode="auto">
          <a:xfrm>
            <a:off x="2819400" y="3810000"/>
            <a:ext cx="3582504" cy="2376854"/>
          </a:xfrm>
          <a:prstGeom prst="rect">
            <a:avLst/>
          </a:prstGeom>
          <a:noFill/>
          <a:ln w="9525">
            <a:noFill/>
            <a:miter lim="800000"/>
            <a:headEnd/>
            <a:tailEnd/>
          </a:ln>
        </p:spPr>
      </p:pic>
    </p:spTree>
  </p:cSld>
  <p:clrMapOvr>
    <a:masterClrMapping/>
  </p:clrMapOvr>
  <p:transition spd="med">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Table with three columns (Assessment, Purpose, and When Administered?) and four rows (with last two columns blank):&#10;Screening&#10;Formative&#10;Interim and Predictive&#10;Summative"/>
          <p:cNvGraphicFramePr>
            <a:graphicFrameLocks noGrp="1"/>
          </p:cNvGraphicFramePr>
          <p:nvPr>
            <p:extLst>
              <p:ext uri="{D42A27DB-BD31-4B8C-83A1-F6EECF244321}">
                <p14:modId xmlns:p14="http://schemas.microsoft.com/office/powerpoint/2010/main" val="655621104"/>
              </p:ext>
            </p:extLst>
          </p:nvPr>
        </p:nvGraphicFramePr>
        <p:xfrm>
          <a:off x="533400" y="685801"/>
          <a:ext cx="8077201" cy="5408750"/>
        </p:xfrm>
        <a:graphic>
          <a:graphicData uri="http://schemas.openxmlformats.org/drawingml/2006/table">
            <a:tbl>
              <a:tblPr firstRow="1" bandRow="1">
                <a:tableStyleId>{5C22544A-7EE6-4342-B048-85BDC9FD1C3A}</a:tableStyleId>
              </a:tblPr>
              <a:tblGrid>
                <a:gridCol w="1924408">
                  <a:extLst>
                    <a:ext uri="{9D8B030D-6E8A-4147-A177-3AD203B41FA5}">
                      <a16:colId xmlns:a16="http://schemas.microsoft.com/office/drawing/2014/main" val="20000"/>
                    </a:ext>
                  </a:extLst>
                </a:gridCol>
                <a:gridCol w="2952392">
                  <a:extLst>
                    <a:ext uri="{9D8B030D-6E8A-4147-A177-3AD203B41FA5}">
                      <a16:colId xmlns:a16="http://schemas.microsoft.com/office/drawing/2014/main" val="20001"/>
                    </a:ext>
                  </a:extLst>
                </a:gridCol>
                <a:gridCol w="3200401">
                  <a:extLst>
                    <a:ext uri="{9D8B030D-6E8A-4147-A177-3AD203B41FA5}">
                      <a16:colId xmlns:a16="http://schemas.microsoft.com/office/drawing/2014/main" val="20002"/>
                    </a:ext>
                  </a:extLst>
                </a:gridCol>
              </a:tblGrid>
              <a:tr h="1169760">
                <a:tc>
                  <a:txBody>
                    <a:bodyPr/>
                    <a:lstStyle/>
                    <a:p>
                      <a:r>
                        <a:rPr lang="en-US" dirty="0" smtClean="0"/>
                        <a:t>Assessment</a:t>
                      </a:r>
                      <a:endParaRPr lang="en-US" dirty="0"/>
                    </a:p>
                  </a:txBody>
                  <a:tcPr>
                    <a:solidFill>
                      <a:srgbClr val="E4790E"/>
                    </a:solidFill>
                  </a:tcPr>
                </a:tc>
                <a:tc>
                  <a:txBody>
                    <a:bodyPr/>
                    <a:lstStyle/>
                    <a:p>
                      <a:r>
                        <a:rPr lang="en-US" dirty="0" smtClean="0"/>
                        <a:t>Does</a:t>
                      </a:r>
                      <a:r>
                        <a:rPr lang="en-US" baseline="0" dirty="0" smtClean="0"/>
                        <a:t> your school </a:t>
                      </a:r>
                      <a:r>
                        <a:rPr lang="en-US" dirty="0" smtClean="0"/>
                        <a:t>have an assessment plan?</a:t>
                      </a:r>
                      <a:endParaRPr lang="en-US" dirty="0"/>
                    </a:p>
                  </a:txBody>
                  <a:tcPr>
                    <a:solidFill>
                      <a:srgbClr val="E4790E"/>
                    </a:solidFill>
                  </a:tcPr>
                </a:tc>
                <a:tc>
                  <a:txBody>
                    <a:bodyPr/>
                    <a:lstStyle/>
                    <a:p>
                      <a:r>
                        <a:rPr lang="en-US" baseline="0" dirty="0" smtClean="0"/>
                        <a:t>Does your school have a data analysis &amp; use plan?</a:t>
                      </a:r>
                      <a:endParaRPr lang="en-US" dirty="0"/>
                    </a:p>
                  </a:txBody>
                  <a:tcPr>
                    <a:solidFill>
                      <a:srgbClr val="E4790E"/>
                    </a:solidFill>
                  </a:tcPr>
                </a:tc>
                <a:extLst>
                  <a:ext uri="{0D108BD9-81ED-4DB2-BD59-A6C34878D82A}">
                    <a16:rowId xmlns:a16="http://schemas.microsoft.com/office/drawing/2014/main" val="10000"/>
                  </a:ext>
                </a:extLst>
              </a:tr>
              <a:tr h="1038234">
                <a:tc>
                  <a:txBody>
                    <a:bodyPr/>
                    <a:lstStyle/>
                    <a:p>
                      <a:endParaRPr lang="en-US" dirty="0" smtClean="0"/>
                    </a:p>
                    <a:p>
                      <a:r>
                        <a:rPr lang="en-US" dirty="0" smtClean="0"/>
                        <a:t>Screening</a:t>
                      </a:r>
                      <a:endParaRPr lang="en-US" dirty="0"/>
                    </a:p>
                  </a:txBody>
                  <a:tcPr>
                    <a:gradFill flip="none" rotWithShape="1">
                      <a:gsLst>
                        <a:gs pos="0">
                          <a:srgbClr val="E87C40">
                            <a:tint val="66000"/>
                            <a:satMod val="160000"/>
                          </a:srgbClr>
                        </a:gs>
                        <a:gs pos="50000">
                          <a:srgbClr val="E87C40">
                            <a:tint val="44500"/>
                            <a:satMod val="160000"/>
                          </a:srgbClr>
                        </a:gs>
                        <a:gs pos="100000">
                          <a:srgbClr val="E87C40">
                            <a:tint val="23500"/>
                            <a:satMod val="160000"/>
                          </a:srgbClr>
                        </a:gs>
                      </a:gsLst>
                      <a:lin ang="2700000" scaled="1"/>
                      <a:tileRect/>
                    </a:gradFill>
                  </a:tcPr>
                </a:tc>
                <a:tc>
                  <a:txBody>
                    <a:bodyPr/>
                    <a:lstStyle/>
                    <a:p>
                      <a:endParaRPr lang="en-US" dirty="0"/>
                    </a:p>
                  </a:txBody>
                  <a:tcPr>
                    <a:gradFill flip="none" rotWithShape="1">
                      <a:gsLst>
                        <a:gs pos="0">
                          <a:srgbClr val="E87C40">
                            <a:tint val="66000"/>
                            <a:satMod val="160000"/>
                          </a:srgbClr>
                        </a:gs>
                        <a:gs pos="50000">
                          <a:srgbClr val="E87C40">
                            <a:tint val="44500"/>
                            <a:satMod val="160000"/>
                          </a:srgbClr>
                        </a:gs>
                        <a:gs pos="100000">
                          <a:srgbClr val="E87C40">
                            <a:tint val="23500"/>
                            <a:satMod val="160000"/>
                          </a:srgbClr>
                        </a:gs>
                      </a:gsLst>
                      <a:lin ang="27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gradFill flip="none" rotWithShape="1">
                      <a:gsLst>
                        <a:gs pos="0">
                          <a:srgbClr val="E87C40">
                            <a:tint val="66000"/>
                            <a:satMod val="160000"/>
                          </a:srgbClr>
                        </a:gs>
                        <a:gs pos="50000">
                          <a:srgbClr val="E87C40">
                            <a:tint val="44500"/>
                            <a:satMod val="160000"/>
                          </a:srgbClr>
                        </a:gs>
                        <a:gs pos="100000">
                          <a:srgbClr val="E87C40">
                            <a:tint val="23500"/>
                            <a:satMod val="160000"/>
                          </a:srgbClr>
                        </a:gs>
                      </a:gsLst>
                      <a:lin ang="2700000" scaled="1"/>
                      <a:tileRect/>
                    </a:gradFill>
                  </a:tcPr>
                </a:tc>
                <a:extLst>
                  <a:ext uri="{0D108BD9-81ED-4DB2-BD59-A6C34878D82A}">
                    <a16:rowId xmlns:a16="http://schemas.microsoft.com/office/drawing/2014/main" val="10001"/>
                  </a:ext>
                </a:extLst>
              </a:tr>
              <a:tr h="1038234">
                <a:tc>
                  <a:txBody>
                    <a:bodyPr/>
                    <a:lstStyle/>
                    <a:p>
                      <a:r>
                        <a:rPr lang="en-US" dirty="0" smtClean="0"/>
                        <a:t>Formative</a:t>
                      </a:r>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extLst>
                  <a:ext uri="{0D108BD9-81ED-4DB2-BD59-A6C34878D82A}">
                    <a16:rowId xmlns:a16="http://schemas.microsoft.com/office/drawing/2014/main" val="10002"/>
                  </a:ext>
                </a:extLst>
              </a:tr>
              <a:tr h="1166207">
                <a:tc>
                  <a:txBody>
                    <a:bodyPr/>
                    <a:lstStyle/>
                    <a:p>
                      <a:r>
                        <a:rPr lang="en-US" dirty="0" smtClean="0"/>
                        <a:t>Interim</a:t>
                      </a:r>
                      <a:r>
                        <a:rPr lang="en-US" baseline="0" dirty="0" smtClean="0"/>
                        <a:t> and Predictive</a:t>
                      </a:r>
                      <a:endParaRPr lang="en-US" dirty="0"/>
                    </a:p>
                  </a:txBody>
                  <a:tcPr>
                    <a:gradFill flip="none" rotWithShape="1">
                      <a:gsLst>
                        <a:gs pos="0">
                          <a:srgbClr val="E87C40">
                            <a:tint val="66000"/>
                            <a:satMod val="160000"/>
                          </a:srgbClr>
                        </a:gs>
                        <a:gs pos="50000">
                          <a:srgbClr val="E87C40">
                            <a:tint val="44500"/>
                            <a:satMod val="160000"/>
                          </a:srgbClr>
                        </a:gs>
                        <a:gs pos="100000">
                          <a:srgbClr val="E87C40">
                            <a:tint val="23500"/>
                            <a:satMod val="160000"/>
                          </a:srgbClr>
                        </a:gs>
                      </a:gsLst>
                      <a:lin ang="2700000" scaled="1"/>
                      <a:tileRect/>
                    </a:gradFill>
                  </a:tcPr>
                </a:tc>
                <a:tc>
                  <a:txBody>
                    <a:bodyPr/>
                    <a:lstStyle/>
                    <a:p>
                      <a:endParaRPr lang="en-US" dirty="0"/>
                    </a:p>
                  </a:txBody>
                  <a:tcPr>
                    <a:gradFill flip="none" rotWithShape="1">
                      <a:gsLst>
                        <a:gs pos="0">
                          <a:srgbClr val="E87C40">
                            <a:tint val="66000"/>
                            <a:satMod val="160000"/>
                          </a:srgbClr>
                        </a:gs>
                        <a:gs pos="50000">
                          <a:srgbClr val="E87C40">
                            <a:tint val="44500"/>
                            <a:satMod val="160000"/>
                          </a:srgbClr>
                        </a:gs>
                        <a:gs pos="100000">
                          <a:srgbClr val="E87C40">
                            <a:tint val="23500"/>
                            <a:satMod val="160000"/>
                          </a:srgbClr>
                        </a:gs>
                      </a:gsLst>
                      <a:lin ang="2700000" scaled="1"/>
                      <a:tileRect/>
                    </a:gradFill>
                  </a:tcPr>
                </a:tc>
                <a:tc>
                  <a:txBody>
                    <a:bodyPr/>
                    <a:lstStyle/>
                    <a:p>
                      <a:endParaRPr lang="en-US" dirty="0"/>
                    </a:p>
                  </a:txBody>
                  <a:tcPr>
                    <a:gradFill flip="none" rotWithShape="1">
                      <a:gsLst>
                        <a:gs pos="0">
                          <a:srgbClr val="E87C40">
                            <a:tint val="66000"/>
                            <a:satMod val="160000"/>
                          </a:srgbClr>
                        </a:gs>
                        <a:gs pos="50000">
                          <a:srgbClr val="E87C40">
                            <a:tint val="44500"/>
                            <a:satMod val="160000"/>
                          </a:srgbClr>
                        </a:gs>
                        <a:gs pos="100000">
                          <a:srgbClr val="E87C40">
                            <a:tint val="23500"/>
                            <a:satMod val="160000"/>
                          </a:srgbClr>
                        </a:gs>
                      </a:gsLst>
                      <a:lin ang="2700000" scaled="1"/>
                      <a:tileRect/>
                    </a:gradFill>
                  </a:tcPr>
                </a:tc>
                <a:extLst>
                  <a:ext uri="{0D108BD9-81ED-4DB2-BD59-A6C34878D82A}">
                    <a16:rowId xmlns:a16="http://schemas.microsoft.com/office/drawing/2014/main" val="10003"/>
                  </a:ext>
                </a:extLst>
              </a:tr>
              <a:tr h="996315">
                <a:tc>
                  <a:txBody>
                    <a:bodyPr/>
                    <a:lstStyle/>
                    <a:p>
                      <a:r>
                        <a:rPr lang="en-US" dirty="0" smtClean="0"/>
                        <a:t>Summative</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2" name="Title 1" hidden="1"/>
          <p:cNvSpPr>
            <a:spLocks noGrp="1"/>
          </p:cNvSpPr>
          <p:nvPr>
            <p:ph type="title"/>
          </p:nvPr>
        </p:nvSpPr>
        <p:spPr/>
        <p:txBody>
          <a:bodyPr/>
          <a:lstStyle/>
          <a:p>
            <a:r>
              <a:rPr lang="en-US" dirty="0" smtClean="0"/>
              <a:t>Blank for accessibility</a:t>
            </a:r>
            <a:endParaRPr lang="en-US" dirty="0"/>
          </a:p>
        </p:txBody>
      </p:sp>
    </p:spTree>
  </p:cSld>
  <p:clrMapOvr>
    <a:masterClrMapping/>
  </p:clrMapOvr>
  <p:transition spd="med">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a:xfrm>
            <a:off x="1279525" y="685800"/>
            <a:ext cx="7086600" cy="731838"/>
          </a:xfrm>
        </p:spPr>
        <p:txBody>
          <a:bodyPr/>
          <a:lstStyle/>
          <a:p>
            <a:pPr eaLnBrk="1" hangingPunct="1">
              <a:defRPr/>
            </a:pPr>
            <a:r>
              <a:rPr lang="en-US" sz="4000" b="1" dirty="0" smtClean="0">
                <a:solidFill>
                  <a:schemeClr val="accent6">
                    <a:lumMod val="50000"/>
                  </a:schemeClr>
                </a:solidFill>
                <a:effectLst>
                  <a:outerShdw blurRad="38100" dist="38100" dir="2700000" algn="tl">
                    <a:srgbClr val="C0C0C0"/>
                  </a:outerShdw>
                </a:effectLst>
                <a:latin typeface="Trebuchet MS" pitchFamily="34" charset="0"/>
              </a:rPr>
              <a:t>State Education Law</a:t>
            </a:r>
          </a:p>
        </p:txBody>
      </p:sp>
      <p:sp>
        <p:nvSpPr>
          <p:cNvPr id="9" name="Rectangle 3"/>
          <p:cNvSpPr txBox="1">
            <a:spLocks noChangeArrowheads="1"/>
          </p:cNvSpPr>
          <p:nvPr/>
        </p:nvSpPr>
        <p:spPr bwMode="auto">
          <a:xfrm>
            <a:off x="304800" y="1493837"/>
            <a:ext cx="7178675" cy="452596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0" algn="l" defTabSz="914400" rtl="0" eaLnBrk="0" fontAlgn="base" latinLnBrk="0" hangingPunct="0">
              <a:lnSpc>
                <a:spcPct val="110000"/>
              </a:lnSpc>
              <a:spcBef>
                <a:spcPct val="20000"/>
              </a:spcBef>
              <a:spcAft>
                <a:spcPts val="1200"/>
              </a:spcAft>
              <a:buClr>
                <a:srgbClr val="E87C40"/>
              </a:buClr>
              <a:buSzPct val="110000"/>
              <a:buFontTx/>
              <a:buNone/>
              <a:tabLst/>
              <a:defRPr/>
            </a:pPr>
            <a:r>
              <a:rPr kumimoji="1" lang="en-US" sz="2400" b="1" i="0" u="none" strike="noStrike" kern="0" cap="none" spc="0" normalizeH="0" baseline="0" noProof="0" dirty="0" smtClean="0">
                <a:ln>
                  <a:noFill/>
                </a:ln>
                <a:solidFill>
                  <a:schemeClr val="accent2">
                    <a:lumMod val="50000"/>
                  </a:schemeClr>
                </a:solidFill>
                <a:effectLst/>
                <a:uLnTx/>
                <a:uFillTx/>
                <a:latin typeface="+mn-lt"/>
                <a:ea typeface="+mn-ea"/>
                <a:cs typeface="+mn-cs"/>
              </a:rPr>
              <a:t>For students first enrolled in grade 9 during the 2008 -2009 school year [and all subsequent years], school districts and public charter schools shall require students to demonstrate proficiency in the Essential Skills listed</a:t>
            </a:r>
            <a:endParaRPr kumimoji="1" lang="en-US" sz="1000" b="1" i="0" u="none" strike="noStrike" kern="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ts val="1200"/>
              </a:spcAft>
              <a:buClr>
                <a:schemeClr val="accent4">
                  <a:lumMod val="50000"/>
                </a:schemeClr>
              </a:buClr>
              <a:buSzTx/>
              <a:buFontTx/>
              <a:buNone/>
              <a:tabLst>
                <a:tab pos="1090613" algn="l"/>
              </a:tabLst>
              <a:defRPr/>
            </a:pPr>
            <a:r>
              <a:rPr kumimoji="1" lang="en-US" sz="2400" b="1" i="0" u="none" strike="noStrike" kern="0" cap="none" spc="0" normalizeH="0" baseline="0" noProof="0" dirty="0" smtClean="0">
                <a:ln>
                  <a:noFill/>
                </a:ln>
                <a:solidFill>
                  <a:schemeClr val="accent2">
                    <a:lumMod val="50000"/>
                  </a:schemeClr>
                </a:solidFill>
                <a:effectLst/>
                <a:uLnTx/>
                <a:uFillTx/>
                <a:latin typeface="+mn-lt"/>
                <a:ea typeface="+mn-ea"/>
                <a:cs typeface="+mn-cs"/>
              </a:rPr>
              <a:t>	(A) Read and comprehend</a:t>
            </a:r>
          </a:p>
          <a:p>
            <a:pPr marL="342900" marR="0" lvl="0" indent="-342900" algn="l" defTabSz="914400" rtl="0" eaLnBrk="0" fontAlgn="base" latinLnBrk="0" hangingPunct="0">
              <a:lnSpc>
                <a:spcPct val="100000"/>
              </a:lnSpc>
              <a:spcBef>
                <a:spcPts val="0"/>
              </a:spcBef>
              <a:spcAft>
                <a:spcPts val="1200"/>
              </a:spcAft>
              <a:buClr>
                <a:schemeClr val="accent4">
                  <a:lumMod val="50000"/>
                </a:schemeClr>
              </a:buClr>
              <a:buSzTx/>
              <a:buFontTx/>
              <a:buNone/>
              <a:tabLst>
                <a:tab pos="1090613" algn="l"/>
              </a:tabLst>
              <a:defRPr/>
            </a:pPr>
            <a:r>
              <a:rPr kumimoji="1" lang="en-US" sz="2400" b="1" i="0" u="none" strike="noStrike" kern="0" cap="none" spc="0" normalizeH="0" baseline="0" noProof="0" dirty="0" smtClean="0">
                <a:ln>
                  <a:noFill/>
                </a:ln>
                <a:solidFill>
                  <a:schemeClr val="accent2">
                    <a:lumMod val="50000"/>
                  </a:schemeClr>
                </a:solidFill>
                <a:effectLst/>
                <a:uLnTx/>
                <a:uFillTx/>
                <a:latin typeface="+mn-lt"/>
                <a:ea typeface="+mn-ea"/>
                <a:cs typeface="+mn-cs"/>
              </a:rPr>
              <a:t> 		a variety of text; </a:t>
            </a:r>
          </a:p>
        </p:txBody>
      </p:sp>
      <p:pic>
        <p:nvPicPr>
          <p:cNvPr id="4" name="Picture 3" descr="&quot; &quot;"/>
          <p:cNvPicPr>
            <a:picLocks noChangeAspect="1"/>
          </p:cNvPicPr>
          <p:nvPr/>
        </p:nvPicPr>
        <p:blipFill>
          <a:blip r:embed="rId3" cstate="print"/>
          <a:stretch>
            <a:fillRect/>
          </a:stretch>
        </p:blipFill>
        <p:spPr>
          <a:xfrm flipH="1">
            <a:off x="6780252" y="3352800"/>
            <a:ext cx="1982748" cy="2971800"/>
          </a:xfrm>
          <a:prstGeom prst="snip1Rect">
            <a:avLst>
              <a:gd name="adj" fmla="val 27277"/>
            </a:avLst>
          </a:prstGeom>
        </p:spPr>
      </p:pic>
    </p:spTree>
  </p:cSld>
  <p:clrMapOvr>
    <a:masterClrMapping/>
  </p:clrMapOvr>
  <p:transition spd="med">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a:xfrm>
            <a:off x="1292087" y="342900"/>
            <a:ext cx="6324600" cy="685800"/>
          </a:xfrm>
        </p:spPr>
        <p:txBody>
          <a:bodyPr/>
          <a:lstStyle/>
          <a:p>
            <a:r>
              <a:rPr lang="en-US" dirty="0" smtClean="0"/>
              <a:t>Slide 30 blank title</a:t>
            </a:r>
            <a:endParaRPr lang="en-US" dirty="0"/>
          </a:p>
        </p:txBody>
      </p:sp>
      <p:sp>
        <p:nvSpPr>
          <p:cNvPr id="6" name="TextBox 5"/>
          <p:cNvSpPr txBox="1"/>
          <p:nvPr/>
        </p:nvSpPr>
        <p:spPr>
          <a:xfrm>
            <a:off x="457200" y="5257800"/>
            <a:ext cx="3733800" cy="1015663"/>
          </a:xfrm>
          <a:prstGeom prst="rect">
            <a:avLst/>
          </a:prstGeom>
          <a:noFill/>
        </p:spPr>
        <p:txBody>
          <a:bodyPr wrap="square" rtlCol="0">
            <a:spAutoFit/>
          </a:bodyPr>
          <a:lstStyle/>
          <a:p>
            <a:r>
              <a:rPr lang="en-US" sz="2000" dirty="0" smtClean="0">
                <a:latin typeface="+mj-lt"/>
              </a:rPr>
              <a:t>Kathy Haynie,</a:t>
            </a:r>
          </a:p>
          <a:p>
            <a:r>
              <a:rPr lang="en-US" sz="2000" dirty="0" smtClean="0">
                <a:latin typeface="+mj-lt"/>
              </a:rPr>
              <a:t>Literacy Coach,</a:t>
            </a:r>
          </a:p>
          <a:p>
            <a:r>
              <a:rPr lang="en-US" sz="2000" dirty="0" smtClean="0">
                <a:latin typeface="+mj-lt"/>
              </a:rPr>
              <a:t>Oregon City HS</a:t>
            </a:r>
            <a:endParaRPr lang="en-US" sz="2000" dirty="0">
              <a:latin typeface="+mj-lt"/>
            </a:endParaRPr>
          </a:p>
        </p:txBody>
      </p:sp>
      <p:sp>
        <p:nvSpPr>
          <p:cNvPr id="3" name="Content Placeholder 2"/>
          <p:cNvSpPr>
            <a:spLocks noGrp="1"/>
          </p:cNvSpPr>
          <p:nvPr>
            <p:ph idx="4294967295"/>
          </p:nvPr>
        </p:nvSpPr>
        <p:spPr>
          <a:xfrm>
            <a:off x="4114800" y="609600"/>
            <a:ext cx="5029200" cy="5715000"/>
          </a:xfrm>
        </p:spPr>
        <p:txBody>
          <a:bodyPr/>
          <a:lstStyle/>
          <a:p>
            <a:pPr>
              <a:buNone/>
            </a:pPr>
            <a:r>
              <a:rPr lang="en-US" sz="2400" dirty="0" smtClean="0"/>
              <a:t>	</a:t>
            </a:r>
            <a:r>
              <a:rPr lang="en-US" sz="2200" dirty="0" smtClean="0"/>
              <a:t>Teachers at Oregon City High School use Reading Work Samples for instruction because the RWSs are so closely aligned to the standards &amp; the OAKS test.  </a:t>
            </a:r>
          </a:p>
          <a:p>
            <a:pPr>
              <a:buNone/>
            </a:pPr>
            <a:r>
              <a:rPr lang="en-US" sz="2200" dirty="0" smtClean="0"/>
              <a:t>	Particularly in the reading intervention classes, the teacher focuses instruction on the RWSs and finds that students who do well on the RWSs are more likely to pass the OAKS class at the end of the course.  Last year, </a:t>
            </a:r>
            <a:r>
              <a:rPr lang="en-US" sz="2200" b="1" dirty="0" smtClean="0">
                <a:solidFill>
                  <a:srgbClr val="0070C0"/>
                </a:solidFill>
              </a:rPr>
              <a:t>93% </a:t>
            </a:r>
            <a:r>
              <a:rPr lang="en-US" sz="2200" dirty="0" smtClean="0"/>
              <a:t>of juniors passed the OAKS Reading/Literature test.</a:t>
            </a:r>
          </a:p>
          <a:p>
            <a:pPr>
              <a:buNone/>
            </a:pPr>
            <a:endParaRPr lang="en-US" dirty="0"/>
          </a:p>
        </p:txBody>
      </p:sp>
      <p:pic>
        <p:nvPicPr>
          <p:cNvPr id="5" name="Picture 4" descr="&quot; &quot;"/>
          <p:cNvPicPr>
            <a:picLocks noChangeAspect="1"/>
          </p:cNvPicPr>
          <p:nvPr/>
        </p:nvPicPr>
        <p:blipFill>
          <a:blip r:embed="rId3" cstate="print"/>
          <a:stretch>
            <a:fillRect/>
          </a:stretch>
        </p:blipFill>
        <p:spPr>
          <a:xfrm>
            <a:off x="609600" y="685800"/>
            <a:ext cx="3352800" cy="4470400"/>
          </a:xfrm>
          <a:prstGeom prst="rect">
            <a:avLst/>
          </a:prstGeom>
        </p:spPr>
      </p:pic>
    </p:spTree>
  </p:cSld>
  <p:clrMapOvr>
    <a:masterClrMapping/>
  </p:clrMapOvr>
  <p:transition spd="med">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371600" y="304800"/>
            <a:ext cx="6324600" cy="685800"/>
          </a:xfrm>
        </p:spPr>
        <p:txBody>
          <a:bodyPr/>
          <a:lstStyle/>
          <a:p>
            <a:r>
              <a:rPr lang="en-US" dirty="0"/>
              <a:t>Slide </a:t>
            </a:r>
            <a:r>
              <a:rPr lang="en-US" dirty="0" smtClean="0"/>
              <a:t>31 </a:t>
            </a:r>
            <a:r>
              <a:rPr lang="en-US" dirty="0"/>
              <a:t>blank title</a:t>
            </a:r>
          </a:p>
        </p:txBody>
      </p:sp>
      <p:sp>
        <p:nvSpPr>
          <p:cNvPr id="5" name="TextBox 4"/>
          <p:cNvSpPr txBox="1"/>
          <p:nvPr/>
        </p:nvSpPr>
        <p:spPr>
          <a:xfrm>
            <a:off x="304800" y="4876800"/>
            <a:ext cx="3810000" cy="969496"/>
          </a:xfrm>
          <a:prstGeom prst="rect">
            <a:avLst/>
          </a:prstGeom>
          <a:noFill/>
        </p:spPr>
        <p:txBody>
          <a:bodyPr wrap="square" rtlCol="0">
            <a:spAutoFit/>
          </a:bodyPr>
          <a:lstStyle/>
          <a:p>
            <a:r>
              <a:rPr lang="en-US" sz="1900" dirty="0" smtClean="0">
                <a:latin typeface="+mj-lt"/>
              </a:rPr>
              <a:t>Pam Prosise,</a:t>
            </a:r>
          </a:p>
          <a:p>
            <a:r>
              <a:rPr lang="en-US" sz="1900" dirty="0" smtClean="0">
                <a:latin typeface="+mj-lt"/>
              </a:rPr>
              <a:t>ELL/Literacy Specialist,</a:t>
            </a:r>
          </a:p>
          <a:p>
            <a:r>
              <a:rPr lang="en-US" sz="1900" dirty="0" smtClean="0">
                <a:latin typeface="+mj-lt"/>
              </a:rPr>
              <a:t>McMinnville SD</a:t>
            </a:r>
            <a:endParaRPr lang="en-US" sz="1900" dirty="0">
              <a:latin typeface="+mj-lt"/>
            </a:endParaRPr>
          </a:p>
        </p:txBody>
      </p:sp>
      <p:sp>
        <p:nvSpPr>
          <p:cNvPr id="6" name="Rectangle 5"/>
          <p:cNvSpPr/>
          <p:nvPr/>
        </p:nvSpPr>
        <p:spPr>
          <a:xfrm>
            <a:off x="3505200" y="533400"/>
            <a:ext cx="5334000" cy="5755422"/>
          </a:xfrm>
          <a:prstGeom prst="rect">
            <a:avLst/>
          </a:prstGeom>
        </p:spPr>
        <p:txBody>
          <a:bodyPr wrap="square">
            <a:spAutoFit/>
          </a:bodyPr>
          <a:lstStyle/>
          <a:p>
            <a:r>
              <a:rPr lang="en-US" b="0" dirty="0" smtClean="0">
                <a:solidFill>
                  <a:schemeClr val="accent6">
                    <a:lumMod val="50000"/>
                  </a:schemeClr>
                </a:solidFill>
                <a:latin typeface="+mn-lt"/>
              </a:rPr>
              <a:t>McMinnville High School Reading Lab teachers worked with juniors who had not yet met the OAKS standard using think-aloud strategies and engaging reading practice tasks. Then, students analyzed their responses using the Reading Scoring Guide. Finally, they completed two Reading Work Samples.</a:t>
            </a:r>
          </a:p>
          <a:p>
            <a:endParaRPr lang="en-US" sz="800" b="0" dirty="0" smtClean="0">
              <a:solidFill>
                <a:schemeClr val="accent6">
                  <a:lumMod val="50000"/>
                </a:schemeClr>
              </a:solidFill>
              <a:latin typeface="+mn-lt"/>
            </a:endParaRPr>
          </a:p>
          <a:p>
            <a:r>
              <a:rPr lang="en-US" b="0" dirty="0" smtClean="0">
                <a:solidFill>
                  <a:schemeClr val="accent6">
                    <a:lumMod val="50000"/>
                  </a:schemeClr>
                </a:solidFill>
                <a:latin typeface="+mn-lt"/>
              </a:rPr>
              <a:t>Most students met the standard on both work samples, and some even passed the OAKS test as a result of these learning strategies!</a:t>
            </a:r>
            <a:endParaRPr lang="en-US" dirty="0">
              <a:solidFill>
                <a:schemeClr val="accent6">
                  <a:lumMod val="50000"/>
                </a:schemeClr>
              </a:solidFill>
              <a:latin typeface="+mn-lt"/>
            </a:endParaRPr>
          </a:p>
        </p:txBody>
      </p:sp>
      <p:pic>
        <p:nvPicPr>
          <p:cNvPr id="4" name="Picture 3" descr="&quot; &quot;"/>
          <p:cNvPicPr>
            <a:picLocks noChangeAspect="1"/>
          </p:cNvPicPr>
          <p:nvPr/>
        </p:nvPicPr>
        <p:blipFill>
          <a:blip r:embed="rId3" cstate="print"/>
          <a:srcRect r="6515"/>
          <a:stretch>
            <a:fillRect/>
          </a:stretch>
        </p:blipFill>
        <p:spPr>
          <a:xfrm>
            <a:off x="391886" y="609600"/>
            <a:ext cx="3113314" cy="3962400"/>
          </a:xfrm>
          <a:prstGeom prst="rect">
            <a:avLst/>
          </a:prstGeom>
        </p:spPr>
      </p:pic>
    </p:spTree>
  </p:cSld>
  <p:clrMapOvr>
    <a:masterClrMapping/>
  </p:clrMapOvr>
  <p:transition spd="med">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990600" y="201845"/>
            <a:ext cx="6324600" cy="685800"/>
          </a:xfrm>
        </p:spPr>
        <p:txBody>
          <a:bodyPr/>
          <a:lstStyle/>
          <a:p>
            <a:r>
              <a:rPr lang="en-US" dirty="0"/>
              <a:t>Slide </a:t>
            </a:r>
            <a:r>
              <a:rPr lang="en-US" dirty="0" smtClean="0"/>
              <a:t>32 </a:t>
            </a:r>
            <a:r>
              <a:rPr lang="en-US" dirty="0"/>
              <a:t>blank title</a:t>
            </a:r>
          </a:p>
        </p:txBody>
      </p:sp>
      <p:sp>
        <p:nvSpPr>
          <p:cNvPr id="7" name="TextBox 6"/>
          <p:cNvSpPr txBox="1"/>
          <p:nvPr/>
        </p:nvSpPr>
        <p:spPr>
          <a:xfrm>
            <a:off x="457200" y="5181600"/>
            <a:ext cx="3276600" cy="1015663"/>
          </a:xfrm>
          <a:prstGeom prst="rect">
            <a:avLst/>
          </a:prstGeom>
          <a:noFill/>
        </p:spPr>
        <p:txBody>
          <a:bodyPr wrap="square" rtlCol="0">
            <a:spAutoFit/>
          </a:bodyPr>
          <a:lstStyle/>
          <a:p>
            <a:r>
              <a:rPr lang="en-US" sz="2000" dirty="0" smtClean="0">
                <a:latin typeface="+mj-lt"/>
              </a:rPr>
              <a:t>Teri Houghton, English Dept. Chair,</a:t>
            </a:r>
          </a:p>
          <a:p>
            <a:r>
              <a:rPr lang="en-US" sz="2000" dirty="0" smtClean="0">
                <a:latin typeface="+mj-lt"/>
              </a:rPr>
              <a:t>Grants Pass HS</a:t>
            </a:r>
            <a:endParaRPr lang="en-US" sz="2000" dirty="0">
              <a:latin typeface="+mj-lt"/>
            </a:endParaRPr>
          </a:p>
        </p:txBody>
      </p:sp>
      <p:sp>
        <p:nvSpPr>
          <p:cNvPr id="5" name="Content Placeholder 4"/>
          <p:cNvSpPr>
            <a:spLocks noGrp="1"/>
          </p:cNvSpPr>
          <p:nvPr>
            <p:ph idx="4294967295"/>
          </p:nvPr>
        </p:nvSpPr>
        <p:spPr>
          <a:xfrm>
            <a:off x="3803650" y="609600"/>
            <a:ext cx="5340350" cy="5516563"/>
          </a:xfrm>
        </p:spPr>
        <p:txBody>
          <a:bodyPr/>
          <a:lstStyle/>
          <a:p>
            <a:pPr>
              <a:buNone/>
            </a:pPr>
            <a:r>
              <a:rPr lang="en-US" sz="1600" dirty="0" smtClean="0"/>
              <a:t>	</a:t>
            </a:r>
            <a:r>
              <a:rPr lang="en-US" sz="2000" dirty="0" smtClean="0"/>
              <a:t>Using discussion and practice with the Reading Work Samples and the scoring guide were the only direct instructional practices I used between my students' first and second attempts on the OAKS Reading Assessment.</a:t>
            </a:r>
          </a:p>
          <a:p>
            <a:pPr>
              <a:buNone/>
            </a:pPr>
            <a:r>
              <a:rPr lang="en-US" sz="2000" dirty="0" smtClean="0"/>
              <a:t>	I am convinced that the scoring guide and Reading Work Samples call on students to demonstrate what good readers do to comprehend, make supported inferences, and analyze the text and author's craft.  Many of my students were able to transfer this understanding to higher scores on the OAKS test and meeting the standard.</a:t>
            </a:r>
          </a:p>
          <a:p>
            <a:pPr>
              <a:buNone/>
            </a:pPr>
            <a:endParaRPr lang="en-US" sz="2800" dirty="0"/>
          </a:p>
        </p:txBody>
      </p:sp>
      <p:pic>
        <p:nvPicPr>
          <p:cNvPr id="6" name="Picture 5" descr="&quot; &quot;"/>
          <p:cNvPicPr>
            <a:picLocks noChangeAspect="1"/>
          </p:cNvPicPr>
          <p:nvPr/>
        </p:nvPicPr>
        <p:blipFill>
          <a:blip r:embed="rId3" cstate="print"/>
          <a:srcRect l="12495" r="10151"/>
          <a:stretch>
            <a:fillRect/>
          </a:stretch>
        </p:blipFill>
        <p:spPr>
          <a:xfrm>
            <a:off x="381000" y="609600"/>
            <a:ext cx="3276600" cy="4442290"/>
          </a:xfrm>
          <a:prstGeom prst="rect">
            <a:avLst/>
          </a:prstGeom>
        </p:spPr>
      </p:pic>
    </p:spTree>
  </p:cSld>
  <p:clrMapOvr>
    <a:masterClrMapping/>
  </p:clrMapOvr>
  <p:transition spd="med">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010400" cy="685800"/>
          </a:xfrm>
        </p:spPr>
        <p:txBody>
          <a:bodyPr/>
          <a:lstStyle/>
          <a:p>
            <a:r>
              <a:rPr lang="en-US" sz="4400" b="1" dirty="0">
                <a:solidFill>
                  <a:srgbClr val="E87C40"/>
                </a:solidFill>
                <a:effectLst>
                  <a:outerShdw blurRad="38100" dist="38100" dir="2700000" algn="tl">
                    <a:srgbClr val="C0C0C0"/>
                  </a:outerShdw>
                </a:effectLst>
                <a:latin typeface="Trebuchet MS" pitchFamily="34" charset="0"/>
              </a:rPr>
              <a:t>Research shows </a:t>
            </a:r>
            <a:r>
              <a:rPr lang="en-US" sz="4400" b="1" dirty="0" smtClean="0">
                <a:solidFill>
                  <a:srgbClr val="E87C40"/>
                </a:solidFill>
                <a:effectLst>
                  <a:outerShdw blurRad="38100" dist="38100" dir="2700000" algn="tl">
                    <a:srgbClr val="C0C0C0"/>
                  </a:outerShdw>
                </a:effectLst>
                <a:latin typeface="Trebuchet MS" pitchFamily="34" charset="0"/>
              </a:rPr>
              <a:t>…</a:t>
            </a:r>
            <a:endParaRPr lang="en-US" sz="4400" dirty="0"/>
          </a:p>
        </p:txBody>
      </p:sp>
      <p:sp>
        <p:nvSpPr>
          <p:cNvPr id="4" name="Rectangle 3"/>
          <p:cNvSpPr txBox="1">
            <a:spLocks noChangeArrowheads="1"/>
          </p:cNvSpPr>
          <p:nvPr/>
        </p:nvSpPr>
        <p:spPr>
          <a:xfrm>
            <a:off x="990600" y="1600200"/>
            <a:ext cx="7391400" cy="4343400"/>
          </a:xfrm>
          <a:prstGeom prst="rect">
            <a:avLst/>
          </a:prstGeom>
          <a:solidFill>
            <a:schemeClr val="bg1"/>
          </a:solidFill>
        </p:spPr>
        <p:txBody>
          <a:bodyPr/>
          <a:lstStyle/>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“Students who receive intensive focused literacy instruction and tutoring will graduate from high school and attend college in significantly greater numbers than those not receiving such attention. . . .</a:t>
            </a:r>
          </a:p>
        </p:txBody>
      </p:sp>
    </p:spTree>
  </p:cSld>
  <p:clrMapOvr>
    <a:masterClrMapping/>
  </p:clrMapOvr>
  <p:transition spd="med">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1279525" y="685800"/>
            <a:ext cx="7178675" cy="2667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j-ea"/>
                <a:cs typeface="+mj-cs"/>
              </a:rPr>
              <a:t>Despite these findings, few middle or high schools have a comprehensive approach to teaching literacy across the curriculum.”</a:t>
            </a:r>
          </a:p>
        </p:txBody>
      </p:sp>
      <p:sp>
        <p:nvSpPr>
          <p:cNvPr id="4" name="Rectangle 5"/>
          <p:cNvSpPr txBox="1">
            <a:spLocks noChangeArrowheads="1"/>
          </p:cNvSpPr>
          <p:nvPr/>
        </p:nvSpPr>
        <p:spPr>
          <a:xfrm>
            <a:off x="4953000" y="4648200"/>
            <a:ext cx="3657600" cy="1600200"/>
          </a:xfrm>
          <a:prstGeom prst="rect">
            <a:avLst/>
          </a:prstGeom>
          <a:solidFill>
            <a:schemeClr val="bg1"/>
          </a:solidFill>
        </p:spPr>
        <p:txBody>
          <a:bodyPr/>
          <a:lstStyle/>
          <a:p>
            <a:pPr marL="342900" marR="0" lvl="0" indent="-342900" algn="l" defTabSz="914400" rtl="0" eaLnBrk="1" fontAlgn="base" latinLnBrk="0" hangingPunct="1">
              <a:lnSpc>
                <a:spcPct val="100000"/>
              </a:lnSpc>
              <a:spcBef>
                <a:spcPct val="20000"/>
              </a:spcBef>
              <a:spcAft>
                <a:spcPct val="0"/>
              </a:spcAft>
              <a:buClr>
                <a:srgbClr val="5C2305"/>
              </a:buClr>
              <a:buSzTx/>
              <a:tabLst/>
              <a:defRPr/>
            </a:pPr>
            <a:r>
              <a:rPr kumimoji="1" lang="en-US" sz="1800" b="0" i="0" u="none" strike="noStrike" kern="0" cap="none" spc="0" normalizeH="0" baseline="0" noProof="0" dirty="0" smtClean="0">
                <a:ln>
                  <a:noFill/>
                </a:ln>
                <a:solidFill>
                  <a:srgbClr val="808000"/>
                </a:solidFill>
                <a:effectLst/>
                <a:uLnTx/>
                <a:uFillTx/>
                <a:latin typeface="Trebuchet MS" pitchFamily="34" charset="0"/>
                <a:ea typeface="+mn-ea"/>
                <a:cs typeface="+mn-cs"/>
              </a:rPr>
              <a:t>M.L. Kamil</a:t>
            </a:r>
          </a:p>
          <a:p>
            <a:pPr marL="342900" marR="0" lvl="0" indent="-342900" algn="l" defTabSz="914400" rtl="0" eaLnBrk="1" fontAlgn="base" latinLnBrk="0" hangingPunct="1">
              <a:lnSpc>
                <a:spcPct val="100000"/>
              </a:lnSpc>
              <a:spcBef>
                <a:spcPct val="20000"/>
              </a:spcBef>
              <a:spcAft>
                <a:spcPct val="0"/>
              </a:spcAft>
              <a:buClr>
                <a:srgbClr val="5C2305"/>
              </a:buClr>
              <a:buSzTx/>
              <a:tabLst/>
              <a:defRPr/>
            </a:pPr>
            <a:r>
              <a:rPr kumimoji="1" lang="en-US" sz="1800" b="0" i="0" u="none" strike="noStrike" kern="0" cap="none" spc="0" normalizeH="0" baseline="0" noProof="0" dirty="0" smtClean="0">
                <a:ln>
                  <a:noFill/>
                </a:ln>
                <a:solidFill>
                  <a:srgbClr val="808000"/>
                </a:solidFill>
                <a:effectLst/>
                <a:uLnTx/>
                <a:uFillTx/>
                <a:latin typeface="Trebuchet MS" pitchFamily="34" charset="0"/>
                <a:ea typeface="+mn-ea"/>
                <a:cs typeface="+mn-cs"/>
              </a:rPr>
              <a:t>Adolescents and Literacy:</a:t>
            </a:r>
          </a:p>
          <a:p>
            <a:pPr marL="342900" marR="0" lvl="0" indent="-342900" algn="l" defTabSz="914400" rtl="0" eaLnBrk="1" fontAlgn="base" latinLnBrk="0" hangingPunct="1">
              <a:lnSpc>
                <a:spcPct val="100000"/>
              </a:lnSpc>
              <a:spcBef>
                <a:spcPct val="20000"/>
              </a:spcBef>
              <a:spcAft>
                <a:spcPct val="0"/>
              </a:spcAft>
              <a:buClr>
                <a:srgbClr val="5C2305"/>
              </a:buClr>
              <a:buSzTx/>
              <a:tabLst/>
              <a:defRPr/>
            </a:pPr>
            <a:r>
              <a:rPr kumimoji="1" lang="en-US" sz="1800" b="0" i="0" u="none" strike="noStrike" kern="0" cap="none" spc="0" normalizeH="0" baseline="0" noProof="0" dirty="0" smtClean="0">
                <a:ln>
                  <a:noFill/>
                </a:ln>
                <a:solidFill>
                  <a:srgbClr val="808000"/>
                </a:solidFill>
                <a:effectLst/>
                <a:uLnTx/>
                <a:uFillTx/>
                <a:latin typeface="Trebuchet MS" pitchFamily="34" charset="0"/>
                <a:ea typeface="+mn-ea"/>
                <a:cs typeface="+mn-cs"/>
              </a:rPr>
              <a:t>Reading for the 21st Century</a:t>
            </a:r>
          </a:p>
          <a:p>
            <a:pPr marL="342900" marR="0" lvl="0" indent="-342900" algn="l" defTabSz="914400" rtl="0" eaLnBrk="1" fontAlgn="base" latinLnBrk="0" hangingPunct="1">
              <a:lnSpc>
                <a:spcPct val="100000"/>
              </a:lnSpc>
              <a:spcBef>
                <a:spcPct val="20000"/>
              </a:spcBef>
              <a:spcAft>
                <a:spcPct val="0"/>
              </a:spcAft>
              <a:buClr>
                <a:srgbClr val="5C2305"/>
              </a:buClr>
              <a:buSzTx/>
              <a:buFontTx/>
              <a:buChar char="•"/>
              <a:tabLst/>
              <a:defRPr/>
            </a:pPr>
            <a:endParaRPr kumimoji="1" lang="en-US" sz="2000" b="0" i="0" u="none" strike="noStrike" kern="0" cap="none" spc="0" normalizeH="0" baseline="0" noProof="0" dirty="0" smtClean="0">
              <a:ln>
                <a:noFill/>
              </a:ln>
              <a:solidFill>
                <a:srgbClr val="808000"/>
              </a:solidFill>
              <a:effectLst/>
              <a:uLnTx/>
              <a:uFillTx/>
              <a:latin typeface="Trebuchet MS" pitchFamily="34" charset="0"/>
              <a:ea typeface="+mn-ea"/>
              <a:cs typeface="+mn-cs"/>
            </a:endParaRPr>
          </a:p>
        </p:txBody>
      </p:sp>
      <p:pic>
        <p:nvPicPr>
          <p:cNvPr id="5" name="Picture 4" descr="&quot; &quot;"/>
          <p:cNvPicPr>
            <a:picLocks noChangeAspect="1"/>
          </p:cNvPicPr>
          <p:nvPr/>
        </p:nvPicPr>
        <p:blipFill>
          <a:blip r:embed="rId3" cstate="print"/>
          <a:stretch>
            <a:fillRect/>
          </a:stretch>
        </p:blipFill>
        <p:spPr>
          <a:xfrm>
            <a:off x="990600" y="3276600"/>
            <a:ext cx="3886200" cy="2590800"/>
          </a:xfrm>
          <a:prstGeom prst="roundRect">
            <a:avLst>
              <a:gd name="adj" fmla="val 8594"/>
            </a:avLst>
          </a:prstGeom>
          <a:solidFill>
            <a:srgbClr val="FFFFFF">
              <a:shade val="85000"/>
            </a:srgbClr>
          </a:solidFill>
          <a:ln>
            <a:noFill/>
          </a:ln>
          <a:effectLst>
            <a:reflection blurRad="6350" stA="52000" endA="300" endPos="35000" dir="5400000" sy="-100000" algn="bl" rotWithShape="0"/>
          </a:effectLst>
          <a:scene3d>
            <a:camera prst="isometricOffAxis1Right"/>
            <a:lightRig rig="threePt" dir="t"/>
          </a:scene3d>
        </p:spPr>
      </p:pic>
      <p:sp>
        <p:nvSpPr>
          <p:cNvPr id="2" name="Title 1" hidden="1"/>
          <p:cNvSpPr>
            <a:spLocks noGrp="1"/>
          </p:cNvSpPr>
          <p:nvPr>
            <p:ph type="title"/>
          </p:nvPr>
        </p:nvSpPr>
        <p:spPr>
          <a:xfrm>
            <a:off x="1279525" y="342900"/>
            <a:ext cx="6324600" cy="685800"/>
          </a:xfrm>
        </p:spPr>
        <p:txBody>
          <a:bodyPr/>
          <a:lstStyle/>
          <a:p>
            <a:r>
              <a:rPr lang="en-US" dirty="0"/>
              <a:t>Slide </a:t>
            </a:r>
            <a:r>
              <a:rPr lang="en-US" dirty="0" smtClean="0"/>
              <a:t>34 </a:t>
            </a:r>
            <a:r>
              <a:rPr lang="en-US" dirty="0"/>
              <a:t>blank title</a:t>
            </a:r>
          </a:p>
        </p:txBody>
      </p:sp>
    </p:spTree>
  </p:cSld>
  <p:clrMapOvr>
    <a:masterClrMapping/>
  </p:clrMapOvr>
  <p:transition spd="med">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21635"/>
            <a:ext cx="6324600" cy="685800"/>
          </a:xfrm>
        </p:spPr>
        <p:txBody>
          <a:bodyPr/>
          <a:lstStyle/>
          <a:p>
            <a:pPr algn="ctr"/>
            <a:r>
              <a:rPr lang="en-US" sz="4400" b="1" dirty="0" smtClean="0">
                <a:solidFill>
                  <a:srgbClr val="E87C40"/>
                </a:solidFill>
                <a:effectLst>
                  <a:outerShdw blurRad="38100" dist="38100" dir="2700000" algn="tl">
                    <a:srgbClr val="C0C0C0"/>
                  </a:outerShdw>
                </a:effectLst>
                <a:latin typeface="Trebuchet MS" pitchFamily="34" charset="0"/>
              </a:rPr>
              <a:t>Resources</a:t>
            </a:r>
            <a:endParaRPr lang="en-US" sz="4400" dirty="0"/>
          </a:p>
        </p:txBody>
      </p:sp>
      <p:sp>
        <p:nvSpPr>
          <p:cNvPr id="4" name="Rectangle 6"/>
          <p:cNvSpPr>
            <a:spLocks noChangeArrowheads="1"/>
          </p:cNvSpPr>
          <p:nvPr/>
        </p:nvSpPr>
        <p:spPr bwMode="auto">
          <a:xfrm>
            <a:off x="533400" y="1524000"/>
            <a:ext cx="8458200" cy="1905000"/>
          </a:xfrm>
          <a:prstGeom prst="rect">
            <a:avLst/>
          </a:prstGeom>
          <a:noFill/>
          <a:ln w="9525">
            <a:noFill/>
            <a:miter lim="800000"/>
            <a:headEnd/>
            <a:tailEnd/>
          </a:ln>
        </p:spPr>
        <p:txBody>
          <a:bodyPr/>
          <a:lstStyle/>
          <a:p>
            <a:pPr marL="342900" indent="-342900">
              <a:lnSpc>
                <a:spcPct val="90000"/>
              </a:lnSpc>
              <a:spcBef>
                <a:spcPct val="20000"/>
              </a:spcBef>
              <a:buClr>
                <a:schemeClr val="tx2"/>
              </a:buClr>
              <a:buSzPct val="50000"/>
              <a:buFont typeface="Wingdings" pitchFamily="2" charset="2"/>
              <a:buNone/>
            </a:pPr>
            <a:r>
              <a:rPr lang="en-US" sz="2800" b="0" dirty="0">
                <a:solidFill>
                  <a:schemeClr val="accent6">
                    <a:lumMod val="50000"/>
                  </a:schemeClr>
                </a:solidFill>
                <a:latin typeface="Trebuchet MS" pitchFamily="34" charset="0"/>
              </a:rPr>
              <a:t>ODE website</a:t>
            </a:r>
            <a:r>
              <a:rPr lang="en-US" sz="2800" b="0" dirty="0" smtClean="0">
                <a:solidFill>
                  <a:schemeClr val="accent6">
                    <a:lumMod val="50000"/>
                  </a:schemeClr>
                </a:solidFill>
                <a:latin typeface="Trebuchet MS" pitchFamily="34" charset="0"/>
              </a:rPr>
              <a:t>:</a:t>
            </a:r>
          </a:p>
          <a:p>
            <a:pPr marL="342900" indent="-342900">
              <a:lnSpc>
                <a:spcPct val="90000"/>
              </a:lnSpc>
              <a:spcBef>
                <a:spcPct val="20000"/>
              </a:spcBef>
              <a:buClr>
                <a:schemeClr val="tx2"/>
              </a:buClr>
              <a:buSzPct val="50000"/>
              <a:buFont typeface="Wingdings" pitchFamily="2" charset="2"/>
              <a:buNone/>
            </a:pPr>
            <a:r>
              <a:rPr lang="en-US" sz="2800" b="0" dirty="0" smtClean="0">
                <a:solidFill>
                  <a:schemeClr val="accent6">
                    <a:lumMod val="50000"/>
                  </a:schemeClr>
                </a:solidFill>
                <a:latin typeface="Trebuchet MS" pitchFamily="34" charset="0"/>
              </a:rPr>
              <a:t>Oregon Literacy Framework: Assessment Section</a:t>
            </a:r>
          </a:p>
          <a:p>
            <a:pPr marL="342900" indent="-342900">
              <a:lnSpc>
                <a:spcPct val="90000"/>
              </a:lnSpc>
              <a:spcBef>
                <a:spcPct val="20000"/>
              </a:spcBef>
              <a:buClr>
                <a:schemeClr val="tx2"/>
              </a:buClr>
              <a:buSzPct val="50000"/>
              <a:buFont typeface="Wingdings" pitchFamily="2" charset="2"/>
              <a:buNone/>
            </a:pPr>
            <a:r>
              <a:rPr lang="en-US" dirty="0" smtClean="0">
                <a:solidFill>
                  <a:schemeClr val="accent6">
                    <a:lumMod val="50000"/>
                  </a:schemeClr>
                </a:solidFill>
                <a:latin typeface="Trebuchet MS" pitchFamily="34" charset="0"/>
                <a:hlinkClick r:id="rId3"/>
              </a:rPr>
              <a:t>http://www.ode.state.or.us/search/page/?id=2834</a:t>
            </a:r>
            <a:endParaRPr lang="en-US" dirty="0" smtClean="0">
              <a:solidFill>
                <a:schemeClr val="accent6">
                  <a:lumMod val="50000"/>
                </a:schemeClr>
              </a:solidFill>
              <a:latin typeface="Trebuchet MS" pitchFamily="34" charset="0"/>
            </a:endParaRPr>
          </a:p>
          <a:p>
            <a:pPr marL="342900" indent="-342900">
              <a:lnSpc>
                <a:spcPct val="90000"/>
              </a:lnSpc>
              <a:spcBef>
                <a:spcPct val="20000"/>
              </a:spcBef>
              <a:buClr>
                <a:schemeClr val="tx2"/>
              </a:buClr>
              <a:buSzPct val="50000"/>
              <a:buFont typeface="Wingdings" pitchFamily="2" charset="2"/>
              <a:buNone/>
            </a:pPr>
            <a:endParaRPr lang="en-US" sz="1200" b="0" dirty="0" smtClean="0">
              <a:solidFill>
                <a:schemeClr val="accent6">
                  <a:lumMod val="50000"/>
                </a:schemeClr>
              </a:solidFill>
              <a:latin typeface="Trebuchet MS" pitchFamily="34" charset="0"/>
            </a:endParaRPr>
          </a:p>
          <a:p>
            <a:pPr marL="342900" indent="-342900">
              <a:lnSpc>
                <a:spcPct val="90000"/>
              </a:lnSpc>
              <a:spcBef>
                <a:spcPct val="20000"/>
              </a:spcBef>
              <a:buClr>
                <a:schemeClr val="tx2"/>
              </a:buClr>
              <a:buSzPct val="50000"/>
              <a:buFont typeface="Wingdings" pitchFamily="2" charset="2"/>
              <a:buNone/>
            </a:pPr>
            <a:r>
              <a:rPr lang="en-US" sz="2800" b="0" dirty="0" smtClean="0">
                <a:solidFill>
                  <a:schemeClr val="accent6">
                    <a:lumMod val="50000"/>
                  </a:schemeClr>
                </a:solidFill>
                <a:latin typeface="Trebuchet MS" pitchFamily="34" charset="0"/>
              </a:rPr>
              <a:t>Work Samples</a:t>
            </a:r>
            <a:endParaRPr lang="en-US" sz="2800" b="0" dirty="0">
              <a:solidFill>
                <a:schemeClr val="accent6">
                  <a:lumMod val="50000"/>
                </a:schemeClr>
              </a:solidFill>
              <a:latin typeface="Trebuchet MS" pitchFamily="34" charset="0"/>
            </a:endParaRPr>
          </a:p>
          <a:p>
            <a:pPr marL="342900" indent="-342900">
              <a:lnSpc>
                <a:spcPct val="90000"/>
              </a:lnSpc>
              <a:spcBef>
                <a:spcPct val="20000"/>
              </a:spcBef>
              <a:buClr>
                <a:schemeClr val="tx2"/>
              </a:buClr>
              <a:buSzPct val="50000"/>
              <a:buFont typeface="Wingdings" pitchFamily="2" charset="2"/>
              <a:buNone/>
            </a:pPr>
            <a:r>
              <a:rPr lang="en-US" dirty="0" smtClean="0">
                <a:solidFill>
                  <a:srgbClr val="808000"/>
                </a:solidFill>
                <a:latin typeface="Trebuchet MS" pitchFamily="34" charset="0"/>
                <a:hlinkClick r:id="rId4"/>
              </a:rPr>
              <a:t>www.ode.state.or.us/go/worksamples</a:t>
            </a:r>
            <a:endParaRPr lang="en-US" dirty="0" smtClean="0">
              <a:solidFill>
                <a:srgbClr val="808000"/>
              </a:solidFill>
              <a:latin typeface="Trebuchet MS" pitchFamily="34" charset="0"/>
            </a:endParaRPr>
          </a:p>
          <a:p>
            <a:pPr marL="342900" indent="-342900">
              <a:lnSpc>
                <a:spcPct val="90000"/>
              </a:lnSpc>
              <a:spcBef>
                <a:spcPct val="20000"/>
              </a:spcBef>
              <a:buClr>
                <a:schemeClr val="tx2"/>
              </a:buClr>
              <a:buSzPct val="50000"/>
              <a:buFont typeface="Wingdings" pitchFamily="2" charset="2"/>
              <a:buNone/>
            </a:pPr>
            <a:r>
              <a:rPr lang="en-US" sz="2800" b="0" dirty="0" smtClean="0">
                <a:solidFill>
                  <a:schemeClr val="accent6">
                    <a:lumMod val="50000"/>
                  </a:schemeClr>
                </a:solidFill>
                <a:latin typeface="Trebuchet MS" pitchFamily="34" charset="0"/>
              </a:rPr>
              <a:t>Oregon Data Project:</a:t>
            </a:r>
          </a:p>
          <a:p>
            <a:pPr marL="342900" indent="-342900">
              <a:lnSpc>
                <a:spcPct val="90000"/>
              </a:lnSpc>
              <a:spcBef>
                <a:spcPct val="20000"/>
              </a:spcBef>
              <a:buClr>
                <a:schemeClr val="tx2"/>
              </a:buClr>
              <a:buSzPct val="50000"/>
              <a:buFont typeface="Wingdings" pitchFamily="2" charset="2"/>
              <a:buNone/>
            </a:pPr>
            <a:r>
              <a:rPr lang="en-US" dirty="0" smtClean="0">
                <a:solidFill>
                  <a:srgbClr val="808000"/>
                </a:solidFill>
                <a:latin typeface="Trebuchet MS" pitchFamily="34" charset="0"/>
                <a:hlinkClick r:id="rId5"/>
              </a:rPr>
              <a:t>http://www.oregondataproject.org/</a:t>
            </a:r>
            <a:endParaRPr lang="en-US" dirty="0" smtClean="0">
              <a:solidFill>
                <a:srgbClr val="808000"/>
              </a:solidFill>
              <a:latin typeface="Trebuchet MS" pitchFamily="34" charset="0"/>
            </a:endParaRPr>
          </a:p>
          <a:p>
            <a:pPr marL="342900" indent="-342900">
              <a:lnSpc>
                <a:spcPct val="90000"/>
              </a:lnSpc>
              <a:spcBef>
                <a:spcPct val="20000"/>
              </a:spcBef>
              <a:buClr>
                <a:schemeClr val="tx2"/>
              </a:buClr>
              <a:buSzPct val="50000"/>
              <a:buFont typeface="Wingdings" pitchFamily="2" charset="2"/>
              <a:buNone/>
            </a:pPr>
            <a:r>
              <a:rPr lang="en-US" sz="2800" b="0" dirty="0" smtClean="0">
                <a:solidFill>
                  <a:schemeClr val="accent6">
                    <a:lumMod val="50000"/>
                  </a:schemeClr>
                </a:solidFill>
                <a:latin typeface="Trebuchet MS" pitchFamily="34" charset="0"/>
              </a:rPr>
              <a:t>Assessment of Essential Skills Toolkit:</a:t>
            </a:r>
          </a:p>
          <a:p>
            <a:pPr marL="342900" indent="-342900">
              <a:lnSpc>
                <a:spcPct val="90000"/>
              </a:lnSpc>
              <a:spcBef>
                <a:spcPct val="20000"/>
              </a:spcBef>
              <a:buClr>
                <a:schemeClr val="tx2"/>
              </a:buClr>
              <a:buSzPct val="50000"/>
              <a:buFont typeface="Wingdings" pitchFamily="2" charset="2"/>
              <a:buNone/>
            </a:pPr>
            <a:r>
              <a:rPr lang="en-US" dirty="0" smtClean="0">
                <a:solidFill>
                  <a:srgbClr val="808000"/>
                </a:solidFill>
                <a:latin typeface="Trebuchet MS" pitchFamily="34" charset="0"/>
                <a:hlinkClick r:id="rId6"/>
              </a:rPr>
              <a:t>http://assessment.oregonk-12.net/</a:t>
            </a:r>
            <a:endParaRPr lang="en-US" dirty="0" smtClean="0">
              <a:solidFill>
                <a:srgbClr val="808000"/>
              </a:solidFill>
              <a:latin typeface="Trebuchet MS" pitchFamily="34" charset="0"/>
            </a:endParaRPr>
          </a:p>
          <a:p>
            <a:pPr marL="342900" indent="-342900">
              <a:lnSpc>
                <a:spcPct val="90000"/>
              </a:lnSpc>
              <a:spcBef>
                <a:spcPct val="20000"/>
              </a:spcBef>
              <a:buClr>
                <a:schemeClr val="tx2"/>
              </a:buClr>
              <a:buSzPct val="50000"/>
              <a:buFont typeface="Wingdings" pitchFamily="2" charset="2"/>
              <a:buNone/>
            </a:pPr>
            <a:endParaRPr lang="en-US" sz="2800" b="0" dirty="0">
              <a:solidFill>
                <a:srgbClr val="808000"/>
              </a:solidFill>
              <a:latin typeface="Trebuchet MS" pitchFamily="34" charset="0"/>
            </a:endParaRPr>
          </a:p>
          <a:p>
            <a:pPr marL="342900" indent="-342900"/>
            <a:endParaRPr lang="en-US" b="0" dirty="0"/>
          </a:p>
        </p:txBody>
      </p:sp>
    </p:spTree>
  </p:cSld>
  <p:clrMapOvr>
    <a:masterClrMapping/>
  </p:clrMapOvr>
  <p:transition spd="med">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85800"/>
          </a:xfrm>
        </p:spPr>
        <p:txBody>
          <a:bodyPr/>
          <a:lstStyle/>
          <a:p>
            <a:r>
              <a:rPr lang="en-US" sz="3200" dirty="0" smtClean="0"/>
              <a:t>Future Reading Work Sample Trainings</a:t>
            </a:r>
            <a:endParaRPr lang="en-US" sz="3200" dirty="0"/>
          </a:p>
        </p:txBody>
      </p:sp>
      <p:sp>
        <p:nvSpPr>
          <p:cNvPr id="3" name="Content Placeholder 2"/>
          <p:cNvSpPr>
            <a:spLocks noGrp="1"/>
          </p:cNvSpPr>
          <p:nvPr>
            <p:ph idx="1"/>
          </p:nvPr>
        </p:nvSpPr>
        <p:spPr>
          <a:xfrm>
            <a:off x="1676400" y="1447800"/>
            <a:ext cx="6550025" cy="4191000"/>
          </a:xfrm>
        </p:spPr>
        <p:txBody>
          <a:bodyPr/>
          <a:lstStyle/>
          <a:p>
            <a:pPr marL="457200" indent="-457200">
              <a:buFont typeface="+mj-lt"/>
              <a:buAutoNum type="arabicPeriod"/>
            </a:pPr>
            <a:r>
              <a:rPr lang="en-US" sz="2800" dirty="0" smtClean="0"/>
              <a:t>In-Depth Reading Scoring Guide Training Level 3</a:t>
            </a:r>
          </a:p>
          <a:p>
            <a:pPr lvl="1"/>
            <a:r>
              <a:rPr lang="en-US" sz="2800" dirty="0" smtClean="0"/>
              <a:t>Dates:</a:t>
            </a:r>
          </a:p>
          <a:p>
            <a:pPr lvl="1"/>
            <a:endParaRPr lang="en-US" sz="2800" dirty="0" smtClean="0"/>
          </a:p>
          <a:p>
            <a:pPr marL="457200" indent="-457200">
              <a:buFont typeface="+mj-lt"/>
              <a:buAutoNum type="arabicPeriod"/>
            </a:pPr>
            <a:r>
              <a:rPr lang="en-US" sz="2800" dirty="0" smtClean="0"/>
              <a:t>Reading Work Sample Task Development Level 4</a:t>
            </a:r>
          </a:p>
          <a:p>
            <a:pPr marL="857250" lvl="1" indent="-457200"/>
            <a:r>
              <a:rPr lang="en-US" sz="2800" dirty="0" smtClean="0"/>
              <a:t>Dates:</a:t>
            </a:r>
          </a:p>
          <a:p>
            <a:pPr marL="857250" lvl="1" indent="-457200"/>
            <a:endParaRPr lang="en-US" sz="2800" dirty="0" smtClean="0"/>
          </a:p>
          <a:p>
            <a:pPr marL="457200" indent="-457200">
              <a:buNone/>
            </a:pPr>
            <a:r>
              <a:rPr lang="en-US" sz="2800" dirty="0" smtClean="0"/>
              <a:t>Contact Information:</a:t>
            </a:r>
            <a:endParaRPr lang="en-US" sz="2800" dirty="0"/>
          </a:p>
        </p:txBody>
      </p:sp>
    </p:spTree>
  </p:cSld>
  <p:clrMapOvr>
    <a:masterClrMapping/>
  </p:clrMapOvr>
  <p:transition spd="med">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6324600" cy="685800"/>
          </a:xfrm>
        </p:spPr>
        <p:txBody>
          <a:bodyPr/>
          <a:lstStyle/>
          <a:p>
            <a:pPr algn="ctr"/>
            <a:r>
              <a:rPr lang="en-US" sz="4400" b="1" dirty="0">
                <a:solidFill>
                  <a:srgbClr val="E87C40"/>
                </a:solidFill>
                <a:effectLst>
                  <a:outerShdw blurRad="38100" dist="38100" dir="2700000" algn="tl">
                    <a:srgbClr val="C0C0C0"/>
                  </a:outerShdw>
                </a:effectLst>
                <a:latin typeface="Trebuchet MS" pitchFamily="34" charset="0"/>
              </a:rPr>
              <a:t>A Final </a:t>
            </a:r>
            <a:r>
              <a:rPr lang="en-US" sz="4400" b="1" dirty="0" smtClean="0">
                <a:solidFill>
                  <a:srgbClr val="E87C40"/>
                </a:solidFill>
                <a:effectLst>
                  <a:outerShdw blurRad="38100" dist="38100" dir="2700000" algn="tl">
                    <a:srgbClr val="C0C0C0"/>
                  </a:outerShdw>
                </a:effectLst>
                <a:latin typeface="Trebuchet MS" pitchFamily="34" charset="0"/>
              </a:rPr>
              <a:t>Thought</a:t>
            </a:r>
            <a:endParaRPr lang="en-US" sz="4400" dirty="0"/>
          </a:p>
        </p:txBody>
      </p:sp>
      <p:sp>
        <p:nvSpPr>
          <p:cNvPr id="4" name="Text Box 4"/>
          <p:cNvSpPr txBox="1">
            <a:spLocks noChangeArrowheads="1"/>
          </p:cNvSpPr>
          <p:nvPr/>
        </p:nvSpPr>
        <p:spPr>
          <a:xfrm>
            <a:off x="990600" y="1524000"/>
            <a:ext cx="7620000" cy="4648200"/>
          </a:xfrm>
          <a:prstGeom prst="rect">
            <a:avLst/>
          </a:prstGeom>
          <a:solidFill>
            <a:schemeClr val="bg1"/>
          </a:solidFill>
        </p:spPr>
        <p:txBody>
          <a:bodyPr/>
          <a:lstStyle/>
          <a:p>
            <a:r>
              <a:rPr lang="en-US" sz="3000" dirty="0" smtClean="0">
                <a:solidFill>
                  <a:schemeClr val="accent6">
                    <a:lumMod val="50000"/>
                  </a:schemeClr>
                </a:solidFill>
                <a:latin typeface="+mn-lt"/>
              </a:rPr>
              <a:t>"Literacy is inseparable from opportunity, and opportunity is inseparable from freedom. The freedom promised by literacy is both freedom from - from ignorance, oppression, poverty - and freedom to - to do new things, to make choices, to learn." </a:t>
            </a:r>
            <a:r>
              <a:rPr kumimoji="1" lang="en-US" b="1" i="0" u="none" strike="noStrike" kern="0" cap="none" spc="0" normalizeH="0" baseline="0" noProof="0" dirty="0" smtClean="0">
                <a:ln>
                  <a:noFill/>
                </a:ln>
                <a:solidFill>
                  <a:srgbClr val="663300"/>
                </a:solidFill>
                <a:effectLst/>
                <a:uLnTx/>
                <a:uFillTx/>
                <a:latin typeface="+mn-lt"/>
                <a:ea typeface="+mn-ea"/>
                <a:cs typeface="+mn-cs"/>
              </a:rPr>
              <a:t>				</a:t>
            </a:r>
          </a:p>
          <a:p>
            <a:r>
              <a:rPr lang="en-US" kern="0" dirty="0" smtClean="0">
                <a:solidFill>
                  <a:srgbClr val="663300"/>
                </a:solidFill>
                <a:latin typeface="+mn-lt"/>
              </a:rPr>
              <a:t>					</a:t>
            </a:r>
            <a:r>
              <a:rPr lang="en-US" dirty="0" smtClean="0"/>
              <a:t> </a:t>
            </a:r>
            <a:r>
              <a:rPr lang="en-US" sz="1800" dirty="0" smtClean="0">
                <a:solidFill>
                  <a:srgbClr val="7BA44A"/>
                </a:solidFill>
                <a:latin typeface="+mn-lt"/>
              </a:rPr>
              <a:t>Koichiro Matsuura </a:t>
            </a:r>
            <a:endParaRPr kumimoji="1" lang="en-US" sz="1800" b="1" i="0" u="none" strike="noStrike" kern="0" cap="none" spc="0" normalizeH="0" baseline="0" noProof="0" dirty="0" smtClean="0">
              <a:ln>
                <a:noFill/>
              </a:ln>
              <a:solidFill>
                <a:srgbClr val="7BA44A"/>
              </a:solidFill>
              <a:effectLst/>
              <a:uLnTx/>
              <a:uFillTx/>
              <a:latin typeface="+mn-lt"/>
              <a:ea typeface="+mn-ea"/>
              <a:cs typeface="+mn-cs"/>
            </a:endParaRPr>
          </a:p>
          <a:p>
            <a:pPr marL="342900" marR="0" lvl="0" indent="-342900" algn="r" defTabSz="914400" rtl="0" eaLnBrk="1" fontAlgn="base" latinLnBrk="0" hangingPunct="1">
              <a:lnSpc>
                <a:spcPct val="100000"/>
              </a:lnSpc>
              <a:spcBef>
                <a:spcPct val="20000"/>
              </a:spcBef>
              <a:spcAft>
                <a:spcPct val="0"/>
              </a:spcAft>
              <a:buClr>
                <a:srgbClr val="5C2305"/>
              </a:buClr>
              <a:buSzTx/>
              <a:buFontTx/>
              <a:buNone/>
              <a:tabLst/>
              <a:defRPr/>
            </a:pPr>
            <a:r>
              <a:rPr kumimoji="1" lang="en-US" sz="2200" b="0" i="0" u="none" strike="noStrike" kern="0" cap="none" spc="0" normalizeH="0" baseline="0" noProof="0" dirty="0" smtClean="0">
                <a:ln>
                  <a:noFill/>
                </a:ln>
                <a:solidFill>
                  <a:srgbClr val="5C2305"/>
                </a:solidFill>
                <a:effectLst/>
                <a:uLnTx/>
                <a:uFillTx/>
                <a:latin typeface="+mn-lt"/>
                <a:ea typeface="+mn-ea"/>
                <a:cs typeface="+mn-cs"/>
              </a:rPr>
              <a:t>	</a:t>
            </a:r>
            <a:endParaRPr kumimoji="1" lang="en-US" sz="2200" b="0" i="0" u="none" strike="noStrike" kern="0" cap="none" spc="0" normalizeH="0" baseline="0" noProof="0" dirty="0" smtClean="0">
              <a:ln>
                <a:noFill/>
              </a:ln>
              <a:solidFill>
                <a:srgbClr val="808000"/>
              </a:solidFill>
              <a:effectLst/>
              <a:uLnTx/>
              <a:uFillTx/>
              <a:latin typeface="Trebuchet MS" pitchFamily="34" charset="0"/>
              <a:ea typeface="+mn-ea"/>
              <a:cs typeface="+mn-cs"/>
            </a:endParaRPr>
          </a:p>
        </p:txBody>
      </p:sp>
    </p:spTree>
  </p:cSld>
  <p:clrMapOvr>
    <a:masterClrMapping/>
  </p:clrMapOvr>
  <p:transition spd="med">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990600" y="457200"/>
            <a:ext cx="7620000" cy="731838"/>
          </a:xfrm>
        </p:spPr>
        <p:txBody>
          <a:bodyPr/>
          <a:lstStyle/>
          <a:p>
            <a:pPr eaLnBrk="1" hangingPunct="1">
              <a:defRPr/>
            </a:pPr>
            <a:r>
              <a:rPr lang="en-US" sz="3200" b="1" dirty="0" smtClean="0">
                <a:solidFill>
                  <a:srgbClr val="E87C40"/>
                </a:solidFill>
                <a:effectLst>
                  <a:outerShdw blurRad="38100" dist="38100" dir="2700000" algn="tl">
                    <a:srgbClr val="C0C0C0"/>
                  </a:outerShdw>
                </a:effectLst>
                <a:latin typeface="Trebuchet MS" pitchFamily="34" charset="0"/>
              </a:rPr>
              <a:t>Demonstrating Proficiency in Reading</a:t>
            </a:r>
          </a:p>
        </p:txBody>
      </p:sp>
      <p:sp>
        <p:nvSpPr>
          <p:cNvPr id="9" name="Text Box 6"/>
          <p:cNvSpPr txBox="1">
            <a:spLocks noChangeArrowheads="1"/>
          </p:cNvSpPr>
          <p:nvPr/>
        </p:nvSpPr>
        <p:spPr bwMode="auto">
          <a:xfrm>
            <a:off x="685801" y="1143000"/>
            <a:ext cx="7848600" cy="1143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50000"/>
              </a:spcBef>
              <a:spcAft>
                <a:spcPct val="0"/>
              </a:spcAft>
              <a:buClr>
                <a:srgbClr val="5C2305"/>
              </a:buClr>
              <a:buSzTx/>
              <a:buFontTx/>
              <a:buNone/>
              <a:tabLst/>
              <a:defRPr/>
            </a:pPr>
            <a:r>
              <a:rPr kumimoji="1" lang="en-US" sz="2400" b="1" i="0" u="none" strike="noStrike" kern="0" cap="none" spc="0" normalizeH="0" baseline="0" noProof="0" dirty="0" smtClean="0">
                <a:ln>
                  <a:noFill/>
                </a:ln>
                <a:solidFill>
                  <a:srgbClr val="663300"/>
                </a:solidFill>
                <a:effectLst/>
                <a:uLnTx/>
                <a:uFillTx/>
                <a:latin typeface="+mn-lt"/>
                <a:ea typeface="+mn-ea"/>
                <a:cs typeface="+mn-cs"/>
              </a:rPr>
              <a:t>1. OAKS Reading/Literature Assessment</a:t>
            </a:r>
          </a:p>
          <a:p>
            <a:pPr marL="342900" marR="0" lvl="0" indent="-342900" algn="ctr" defTabSz="914400" rtl="0" eaLnBrk="1" fontAlgn="base" latinLnBrk="0" hangingPunct="1">
              <a:lnSpc>
                <a:spcPct val="100000"/>
              </a:lnSpc>
              <a:spcBef>
                <a:spcPct val="50000"/>
              </a:spcBef>
              <a:spcAft>
                <a:spcPct val="0"/>
              </a:spcAft>
              <a:buClr>
                <a:srgbClr val="5C2305"/>
              </a:buClr>
              <a:buSzTx/>
              <a:buFontTx/>
              <a:buNone/>
              <a:tabLst/>
              <a:defRPr/>
            </a:pPr>
            <a:r>
              <a:rPr kumimoji="1" lang="en-US" sz="2400" b="1" i="0" u="none" strike="noStrike" kern="0" cap="none" spc="0" normalizeH="0" baseline="0" noProof="0" dirty="0" smtClean="0">
                <a:ln>
                  <a:noFill/>
                </a:ln>
                <a:solidFill>
                  <a:srgbClr val="663300"/>
                </a:solidFill>
                <a:effectLst/>
                <a:uLnTx/>
                <a:uFillTx/>
                <a:latin typeface="+mn-lt"/>
                <a:ea typeface="+mn-ea"/>
                <a:cs typeface="+mn-cs"/>
              </a:rPr>
              <a:t>Score of 236</a:t>
            </a:r>
          </a:p>
        </p:txBody>
      </p:sp>
      <p:sp>
        <p:nvSpPr>
          <p:cNvPr id="10" name="Text Box 4"/>
          <p:cNvSpPr txBox="1">
            <a:spLocks noChangeArrowheads="1"/>
          </p:cNvSpPr>
          <p:nvPr/>
        </p:nvSpPr>
        <p:spPr bwMode="auto">
          <a:xfrm>
            <a:off x="762000" y="2133600"/>
            <a:ext cx="4876800" cy="461963"/>
          </a:xfrm>
          <a:prstGeom prst="rect">
            <a:avLst/>
          </a:prstGeom>
          <a:noFill/>
          <a:ln w="9525">
            <a:noFill/>
            <a:miter lim="800000"/>
            <a:headEnd/>
            <a:tailEnd/>
          </a:ln>
        </p:spPr>
        <p:txBody>
          <a:bodyPr wrap="square">
            <a:spAutoFit/>
          </a:bodyPr>
          <a:lstStyle/>
          <a:p>
            <a:pPr>
              <a:spcBef>
                <a:spcPct val="50000"/>
              </a:spcBef>
            </a:pPr>
            <a:r>
              <a:rPr lang="en-US" sz="2400" dirty="0">
                <a:solidFill>
                  <a:srgbClr val="663300"/>
                </a:solidFill>
                <a:latin typeface="Verdana" pitchFamily="34" charset="0"/>
              </a:rPr>
              <a:t>2. Other Options</a:t>
            </a:r>
          </a:p>
        </p:txBody>
      </p:sp>
      <p:graphicFrame>
        <p:nvGraphicFramePr>
          <p:cNvPr id="11" name="Group 27" descr="Table with two columns and seven rows:&#10;ACT or PLAN - 18&#10;WorkKeys - 5&#10;Compass - 81&#10;Asset - 42&#10;Accuplacer - 86&#10;SAT / PSAT - 440/44&#10;A &amp; IB - various"/>
          <p:cNvGraphicFramePr>
            <a:graphicFrameLocks noGrp="1"/>
          </p:cNvGraphicFramePr>
          <p:nvPr>
            <p:ph sz="half" idx="4294967295"/>
            <p:extLst>
              <p:ext uri="{D42A27DB-BD31-4B8C-83A1-F6EECF244321}">
                <p14:modId xmlns:p14="http://schemas.microsoft.com/office/powerpoint/2010/main" val="1088018162"/>
              </p:ext>
            </p:extLst>
          </p:nvPr>
        </p:nvGraphicFramePr>
        <p:xfrm>
          <a:off x="1905001" y="2666998"/>
          <a:ext cx="5638800" cy="3440940"/>
        </p:xfrm>
        <a:graphic>
          <a:graphicData uri="http://schemas.openxmlformats.org/drawingml/2006/table">
            <a:tbl>
              <a:tblPr firstRow="1"/>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561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ACT or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05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WorkKeys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8000"/>
                          </a:solidFill>
                          <a:effectLst/>
                          <a:latin typeface="Century Gothic"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2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Compass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8000"/>
                          </a:solidFill>
                          <a:effectLst/>
                          <a:latin typeface="Century Gothic" pitchFamily="34" charset="0"/>
                        </a:rPr>
                        <a:t>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8000"/>
                          </a:solidFill>
                          <a:effectLst/>
                          <a:latin typeface="Century Gothic" pitchFamily="34" charset="0"/>
                        </a:rPr>
                        <a:t>Asset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9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Accuplacer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8000"/>
                          </a:solidFill>
                          <a:effectLst/>
                          <a:latin typeface="Century Gothic" pitchFamily="34" charset="0"/>
                        </a:rPr>
                        <a:t>86</a:t>
                      </a:r>
                      <a:endParaRPr kumimoji="0" lang="en-US" sz="2400" b="1" i="0" u="none" strike="noStrike" cap="none" normalizeH="0" baseline="0" dirty="0" smtClean="0">
                        <a:ln>
                          <a:noFill/>
                        </a:ln>
                        <a:solidFill>
                          <a:srgbClr val="808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SAT/PSAT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440/44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9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AP &amp; IB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various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med">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279525" y="533400"/>
            <a:ext cx="7086600" cy="731838"/>
          </a:xfrm>
        </p:spPr>
        <p:txBody>
          <a:bodyPr/>
          <a:lstStyle/>
          <a:p>
            <a:pPr eaLnBrk="1" hangingPunct="1">
              <a:defRPr/>
            </a:pPr>
            <a:r>
              <a:rPr lang="en-US" sz="4800" b="1" dirty="0" smtClean="0">
                <a:solidFill>
                  <a:srgbClr val="E87C40"/>
                </a:solidFill>
                <a:effectLst>
                  <a:outerShdw blurRad="38100" dist="38100" dir="2700000" algn="tl">
                    <a:srgbClr val="C0C0C0"/>
                  </a:outerShdw>
                </a:effectLst>
                <a:latin typeface="Trebuchet MS" pitchFamily="34" charset="0"/>
              </a:rPr>
              <a:t>3. Local Work Samples</a:t>
            </a:r>
          </a:p>
        </p:txBody>
      </p:sp>
      <p:sp>
        <p:nvSpPr>
          <p:cNvPr id="9" name="Rectangle 4"/>
          <p:cNvSpPr txBox="1">
            <a:spLocks noChangeArrowheads="1"/>
          </p:cNvSpPr>
          <p:nvPr/>
        </p:nvSpPr>
        <p:spPr bwMode="auto">
          <a:xfrm>
            <a:off x="609600" y="1447800"/>
            <a:ext cx="7543800" cy="1219200"/>
          </a:xfrm>
          <a:prstGeom prst="rect">
            <a:avLst/>
          </a:prstGeom>
          <a:noFill/>
          <a:ln w="9525">
            <a:noFill/>
            <a:miter lim="800000"/>
            <a:headEnd/>
            <a:tailEnd/>
          </a:ln>
        </p:spPr>
        <p:txBody>
          <a:bodyPr/>
          <a:lstStyle/>
          <a:p>
            <a:pPr marL="342900" indent="-342900" eaLnBrk="0" hangingPunct="0">
              <a:spcBef>
                <a:spcPct val="20000"/>
              </a:spcBef>
              <a:buClr>
                <a:srgbClr val="E87C40"/>
              </a:buClr>
              <a:buFont typeface="Wingdings" pitchFamily="2" charset="2"/>
              <a:buChar char="n"/>
              <a:defRPr/>
            </a:pPr>
            <a:r>
              <a:rPr lang="en-US" sz="3200" kern="0" dirty="0" smtClean="0">
                <a:solidFill>
                  <a:srgbClr val="663300"/>
                </a:solidFill>
                <a:latin typeface="Trebuchet MS" pitchFamily="34" charset="0"/>
              </a:rPr>
              <a:t> Reading </a:t>
            </a:r>
            <a:r>
              <a:rPr lang="en-US" sz="3200" kern="0" dirty="0">
                <a:solidFill>
                  <a:srgbClr val="663300"/>
                </a:solidFill>
                <a:latin typeface="Trebuchet MS" pitchFamily="34" charset="0"/>
              </a:rPr>
              <a:t>Work Sample scored </a:t>
            </a:r>
          </a:p>
          <a:p>
            <a:pPr marL="342900" indent="-342900" eaLnBrk="0" hangingPunct="0">
              <a:spcBef>
                <a:spcPts val="0"/>
              </a:spcBef>
              <a:buClr>
                <a:srgbClr val="E87C40"/>
              </a:buClr>
              <a:defRPr/>
            </a:pPr>
            <a:r>
              <a:rPr lang="en-US" sz="3200" kern="0" dirty="0">
                <a:solidFill>
                  <a:srgbClr val="663300"/>
                </a:solidFill>
                <a:latin typeface="Trebuchet MS" pitchFamily="34" charset="0"/>
              </a:rPr>
              <a:t>	</a:t>
            </a:r>
            <a:r>
              <a:rPr lang="en-US" sz="3200" kern="0" dirty="0" smtClean="0">
                <a:solidFill>
                  <a:srgbClr val="663300"/>
                </a:solidFill>
                <a:latin typeface="Trebuchet MS" pitchFamily="34" charset="0"/>
              </a:rPr>
              <a:t> using </a:t>
            </a:r>
            <a:r>
              <a:rPr lang="en-US" sz="3200" kern="0" dirty="0">
                <a:solidFill>
                  <a:srgbClr val="663300"/>
                </a:solidFill>
                <a:latin typeface="Trebuchet MS" pitchFamily="34" charset="0"/>
              </a:rPr>
              <a:t>Official State Scoring Guide</a:t>
            </a:r>
          </a:p>
        </p:txBody>
      </p:sp>
      <p:sp>
        <p:nvSpPr>
          <p:cNvPr id="10" name="TextBox 7"/>
          <p:cNvSpPr txBox="1">
            <a:spLocks noChangeArrowheads="1"/>
          </p:cNvSpPr>
          <p:nvPr/>
        </p:nvSpPr>
        <p:spPr bwMode="auto">
          <a:xfrm>
            <a:off x="609600" y="2743200"/>
            <a:ext cx="8534400" cy="584200"/>
          </a:xfrm>
          <a:prstGeom prst="rect">
            <a:avLst/>
          </a:prstGeom>
          <a:noFill/>
          <a:ln w="9525">
            <a:noFill/>
            <a:miter lim="800000"/>
            <a:headEnd/>
            <a:tailEnd/>
          </a:ln>
        </p:spPr>
        <p:txBody>
          <a:bodyPr wrap="square">
            <a:spAutoFit/>
          </a:bodyPr>
          <a:lstStyle/>
          <a:p>
            <a:pPr>
              <a:spcAft>
                <a:spcPct val="20000"/>
              </a:spcAft>
              <a:buClr>
                <a:srgbClr val="E87C40"/>
              </a:buClr>
              <a:buSzPct val="110000"/>
              <a:buFont typeface="Wingdings" pitchFamily="2" charset="2"/>
              <a:buChar char="n"/>
              <a:tabLst>
                <a:tab pos="465138" algn="l"/>
              </a:tabLst>
            </a:pPr>
            <a:r>
              <a:rPr lang="en-US" sz="3200" dirty="0" smtClean="0">
                <a:solidFill>
                  <a:srgbClr val="663300"/>
                </a:solidFill>
                <a:latin typeface="Trebuchet MS" pitchFamily="34" charset="0"/>
              </a:rPr>
              <a:t> Two </a:t>
            </a:r>
            <a:r>
              <a:rPr lang="en-US" sz="3200" dirty="0">
                <a:solidFill>
                  <a:srgbClr val="663300"/>
                </a:solidFill>
                <a:latin typeface="Trebuchet MS" pitchFamily="34" charset="0"/>
              </a:rPr>
              <a:t>Reading Work Samples Required</a:t>
            </a:r>
          </a:p>
        </p:txBody>
      </p:sp>
      <p:sp>
        <p:nvSpPr>
          <p:cNvPr id="11" name="TextBox 10"/>
          <p:cNvSpPr txBox="1"/>
          <p:nvPr/>
        </p:nvSpPr>
        <p:spPr>
          <a:xfrm>
            <a:off x="609600" y="3429000"/>
            <a:ext cx="7086600" cy="1446550"/>
          </a:xfrm>
          <a:prstGeom prst="rect">
            <a:avLst/>
          </a:prstGeom>
          <a:noFill/>
        </p:spPr>
        <p:txBody>
          <a:bodyPr wrap="square">
            <a:spAutoFit/>
          </a:bodyPr>
          <a:lstStyle/>
          <a:p>
            <a:pPr indent="-457200">
              <a:spcAft>
                <a:spcPts val="0"/>
              </a:spcAft>
              <a:buClr>
                <a:srgbClr val="E87C40"/>
              </a:buClr>
              <a:buSzPct val="110000"/>
              <a:buFont typeface="Wingdings" pitchFamily="2" charset="2"/>
              <a:buChar char="n"/>
              <a:tabLst>
                <a:tab pos="465138" algn="l"/>
              </a:tabLst>
              <a:defRPr/>
            </a:pPr>
            <a:r>
              <a:rPr lang="en-US" sz="3200" dirty="0">
                <a:solidFill>
                  <a:srgbClr val="663300"/>
                </a:solidFill>
                <a:latin typeface="Trebuchet MS" pitchFamily="34" charset="0"/>
              </a:rPr>
              <a:t>Students must </a:t>
            </a:r>
            <a:r>
              <a:rPr lang="en-US" sz="3200" dirty="0" smtClean="0">
                <a:solidFill>
                  <a:srgbClr val="663300"/>
                </a:solidFill>
                <a:latin typeface="Trebuchet MS" pitchFamily="34" charset="0"/>
              </a:rPr>
              <a:t>earn a </a:t>
            </a:r>
            <a:r>
              <a:rPr lang="en-US" sz="3200" dirty="0">
                <a:solidFill>
                  <a:srgbClr val="663300"/>
                </a:solidFill>
                <a:latin typeface="Trebuchet MS" pitchFamily="34" charset="0"/>
              </a:rPr>
              <a:t>score of 12 </a:t>
            </a:r>
            <a:r>
              <a:rPr lang="en-US" sz="3200" dirty="0" smtClean="0">
                <a:solidFill>
                  <a:srgbClr val="663300"/>
                </a:solidFill>
                <a:latin typeface="Trebuchet MS" pitchFamily="34" charset="0"/>
              </a:rPr>
              <a:t>	or higher on </a:t>
            </a:r>
            <a:r>
              <a:rPr lang="en-US" sz="3200" dirty="0">
                <a:solidFill>
                  <a:srgbClr val="663300"/>
                </a:solidFill>
                <a:latin typeface="Trebuchet MS" pitchFamily="34" charset="0"/>
              </a:rPr>
              <a:t>each work sample</a:t>
            </a:r>
          </a:p>
          <a:p>
            <a:pPr>
              <a:defRPr/>
            </a:pPr>
            <a:endParaRPr lang="en-US" dirty="0"/>
          </a:p>
        </p:txBody>
      </p:sp>
      <p:pic>
        <p:nvPicPr>
          <p:cNvPr id="7" name="Picture 6" descr="Worksamples Essential Skills logo"/>
          <p:cNvPicPr>
            <a:picLocks noChangeAspect="1"/>
          </p:cNvPicPr>
          <p:nvPr/>
        </p:nvPicPr>
        <p:blipFill>
          <a:blip r:embed="rId3" cstate="print">
            <a:clrChange>
              <a:clrFrom>
                <a:srgbClr val="FFFFFF"/>
              </a:clrFrom>
              <a:clrTo>
                <a:srgbClr val="FFFFFF">
                  <a:alpha val="0"/>
                </a:srgbClr>
              </a:clrTo>
            </a:clrChange>
          </a:blip>
          <a:stretch>
            <a:fillRect/>
          </a:stretch>
        </p:blipFill>
        <p:spPr>
          <a:xfrm rot="1268330">
            <a:off x="5778629" y="4682200"/>
            <a:ext cx="2268071" cy="1402080"/>
          </a:xfrm>
          <a:prstGeom prst="rect">
            <a:avLst/>
          </a:prstGeom>
        </p:spPr>
      </p:pic>
    </p:spTree>
  </p:cSld>
  <p:clrMapOvr>
    <a:masterClrMapping/>
  </p:clrMapOvr>
  <p:transition spd="med">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279525" y="685800"/>
            <a:ext cx="7086600" cy="731838"/>
          </a:xfrm>
        </p:spPr>
        <p:txBody>
          <a:bodyPr/>
          <a:lstStyle/>
          <a:p>
            <a:pPr eaLnBrk="1" hangingPunct="1">
              <a:defRPr/>
            </a:pPr>
            <a:r>
              <a:rPr lang="en-US" sz="5400" b="1" dirty="0" smtClean="0">
                <a:solidFill>
                  <a:srgbClr val="E87C40"/>
                </a:solidFill>
                <a:effectLst>
                  <a:outerShdw blurRad="38100" dist="38100" dir="2700000" algn="tl">
                    <a:srgbClr val="C0C0C0"/>
                  </a:outerShdw>
                </a:effectLst>
                <a:latin typeface="Trebuchet MS" pitchFamily="34" charset="0"/>
              </a:rPr>
              <a:t>Level of Rigor</a:t>
            </a:r>
          </a:p>
        </p:txBody>
      </p:sp>
      <p:sp>
        <p:nvSpPr>
          <p:cNvPr id="9" name="Rectangle 3"/>
          <p:cNvSpPr txBox="1">
            <a:spLocks noChangeArrowheads="1"/>
          </p:cNvSpPr>
          <p:nvPr/>
        </p:nvSpPr>
        <p:spPr bwMode="auto">
          <a:xfrm>
            <a:off x="609601" y="1905001"/>
            <a:ext cx="4953000" cy="297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20000"/>
              </a:spcAft>
              <a:buClr>
                <a:srgbClr val="E87C40"/>
              </a:buClr>
              <a:buSzPct val="110000"/>
              <a:buFont typeface="Wingdings" pitchFamily="2" charset="2"/>
              <a:buChar char="n"/>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Work samples must meet the level of rigor required on the OAKS assessment.</a:t>
            </a:r>
          </a:p>
          <a:p>
            <a:pPr marL="342900" marR="0" lvl="0" indent="-342900" algn="l" defTabSz="914400" rtl="0" eaLnBrk="1" fontAlgn="base" latinLnBrk="0" hangingPunct="1">
              <a:lnSpc>
                <a:spcPct val="80000"/>
              </a:lnSpc>
              <a:spcBef>
                <a:spcPct val="20000"/>
              </a:spcBef>
              <a:spcAft>
                <a:spcPct val="20000"/>
              </a:spcAft>
              <a:buClr>
                <a:srgbClr val="E87C40"/>
              </a:buClr>
              <a:buSzPct val="110000"/>
              <a:buFont typeface="Wingdings" pitchFamily="2" charset="2"/>
              <a:buChar char="n"/>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Work samples provide an optional means to demonstrate proficiency </a:t>
            </a:r>
            <a:r>
              <a:rPr kumimoji="1" lang="en-US" sz="3200" b="1" i="0" u="sng" strike="noStrike" kern="0" cap="none" spc="0" normalizeH="0" baseline="0" noProof="0" dirty="0" smtClean="0">
                <a:ln>
                  <a:noFill/>
                </a:ln>
                <a:solidFill>
                  <a:srgbClr val="663300"/>
                </a:solidFill>
                <a:effectLst/>
                <a:uLnTx/>
                <a:uFillTx/>
                <a:latin typeface="Trebuchet MS" pitchFamily="34" charset="0"/>
                <a:ea typeface="+mn-ea"/>
                <a:cs typeface="+mn-cs"/>
              </a:rPr>
              <a:t>not</a:t>
            </a: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 </a:t>
            </a:r>
            <a:r>
              <a:rPr kumimoji="1" lang="en-US" sz="3200" b="1" i="0" u="sng" strike="noStrike" kern="0" cap="none" spc="0" normalizeH="0" baseline="0" noProof="0" dirty="0" smtClean="0">
                <a:ln>
                  <a:noFill/>
                </a:ln>
                <a:solidFill>
                  <a:srgbClr val="663300"/>
                </a:solidFill>
                <a:effectLst/>
                <a:uLnTx/>
                <a:uFillTx/>
                <a:latin typeface="Trebuchet MS" pitchFamily="34" charset="0"/>
                <a:ea typeface="+mn-ea"/>
                <a:cs typeface="+mn-cs"/>
              </a:rPr>
              <a:t>an</a:t>
            </a: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 </a:t>
            </a:r>
            <a:r>
              <a:rPr kumimoji="1" lang="en-US" sz="3200" b="1" i="0" u="sng" strike="noStrike" kern="0" cap="none" spc="0" normalizeH="0" baseline="0" noProof="0" dirty="0" smtClean="0">
                <a:ln>
                  <a:noFill/>
                </a:ln>
                <a:solidFill>
                  <a:srgbClr val="663300"/>
                </a:solidFill>
                <a:effectLst/>
                <a:uLnTx/>
                <a:uFillTx/>
                <a:latin typeface="Trebuchet MS" pitchFamily="34" charset="0"/>
                <a:ea typeface="+mn-ea"/>
                <a:cs typeface="+mn-cs"/>
              </a:rPr>
              <a:t>easier</a:t>
            </a: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 means.</a:t>
            </a:r>
          </a:p>
        </p:txBody>
      </p:sp>
      <p:pic>
        <p:nvPicPr>
          <p:cNvPr id="4" name="Picture 3" descr="&quot; &quot;"/>
          <p:cNvPicPr>
            <a:picLocks noChangeAspect="1"/>
          </p:cNvPicPr>
          <p:nvPr/>
        </p:nvPicPr>
        <p:blipFill>
          <a:blip r:embed="rId3" cstate="print"/>
          <a:stretch>
            <a:fillRect/>
          </a:stretch>
        </p:blipFill>
        <p:spPr>
          <a:xfrm>
            <a:off x="5791200" y="1918532"/>
            <a:ext cx="2895600" cy="4329868"/>
          </a:xfrm>
          <a:prstGeom prst="roundRect">
            <a:avLst/>
          </a:prstGeom>
        </p:spPr>
      </p:pic>
    </p:spTree>
  </p:cSld>
  <p:clrMapOvr>
    <a:masterClrMapping/>
  </p:clrMapOvr>
  <p:transition spd="med">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09600" y="1600200"/>
            <a:ext cx="3815556" cy="3681447"/>
          </a:xfrm>
        </p:spPr>
        <p:txBody>
          <a:bodyPr/>
          <a:lstStyle/>
          <a:p>
            <a:r>
              <a:rPr lang="en-US" sz="4800" dirty="0"/>
              <a:t>What are the skills of a proficient reader</a:t>
            </a:r>
            <a:r>
              <a:rPr lang="en-US" sz="4800" dirty="0" smtClean="0"/>
              <a:t>?</a:t>
            </a:r>
            <a:endParaRPr lang="en-US" dirty="0"/>
          </a:p>
        </p:txBody>
      </p:sp>
      <p:pic>
        <p:nvPicPr>
          <p:cNvPr id="5" name="Content Placeholder 4" descr="&quot; &quot;"/>
          <p:cNvPicPr>
            <a:picLocks noChangeAspect="1"/>
          </p:cNvPicPr>
          <p:nvPr/>
        </p:nvPicPr>
        <p:blipFill>
          <a:blip r:embed="rId3" cstate="print"/>
          <a:stretch>
            <a:fillRect/>
          </a:stretch>
        </p:blipFill>
        <p:spPr bwMode="auto">
          <a:xfrm>
            <a:off x="4724400" y="871181"/>
            <a:ext cx="3429000" cy="5139484"/>
          </a:xfrm>
          <a:prstGeom prst="rect">
            <a:avLst/>
          </a:prstGeom>
          <a:noFill/>
          <a:ln w="9525">
            <a:noFill/>
            <a:miter lim="800000"/>
            <a:headEnd/>
            <a:tailEnd/>
          </a:ln>
          <a:effectLst/>
        </p:spPr>
      </p:pic>
    </p:spTree>
    <p:extLst>
      <p:ext uri="{BB962C8B-B14F-4D97-AF65-F5344CB8AC3E}">
        <p14:creationId xmlns:p14="http://schemas.microsoft.com/office/powerpoint/2010/main" val="2803997590"/>
      </p:ext>
    </p:extLst>
  </p:cSld>
  <p:clrMapOvr>
    <a:masterClrMapping/>
  </p:clrMapOvr>
  <p:transition spd="med">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990600" y="685800"/>
            <a:ext cx="7620000" cy="609600"/>
          </a:xfrm>
        </p:spPr>
        <p:txBody>
          <a:bodyPr/>
          <a:lstStyle/>
          <a:p>
            <a:pPr eaLnBrk="1" hangingPunct="1">
              <a:defRPr/>
            </a:pPr>
            <a:r>
              <a:rPr lang="en-US" sz="4000" dirty="0" smtClean="0">
                <a:solidFill>
                  <a:srgbClr val="6890C0"/>
                </a:solidFill>
                <a:latin typeface="Adobe Garamond Pro Bold" pitchFamily="18" charset="0"/>
              </a:rPr>
              <a:t/>
            </a:r>
            <a:br>
              <a:rPr lang="en-US" sz="4000" dirty="0" smtClean="0">
                <a:solidFill>
                  <a:srgbClr val="6890C0"/>
                </a:solidFill>
                <a:latin typeface="Adobe Garamond Pro Bold" pitchFamily="18" charset="0"/>
              </a:rPr>
            </a:br>
            <a:r>
              <a:rPr lang="en-US" sz="4400" b="1" dirty="0" smtClean="0">
                <a:solidFill>
                  <a:srgbClr val="E87C40"/>
                </a:solidFill>
                <a:effectLst>
                  <a:outerShdw blurRad="38100" dist="38100" dir="2700000" algn="tl">
                    <a:srgbClr val="C0C0C0"/>
                  </a:outerShdw>
                </a:effectLst>
                <a:latin typeface="Trebuchet MS" pitchFamily="34" charset="0"/>
              </a:rPr>
              <a:t>Official Scoring Guide Traits</a:t>
            </a:r>
            <a:r>
              <a:rPr lang="en-US" sz="4000" b="1" dirty="0" smtClean="0">
                <a:solidFill>
                  <a:srgbClr val="E87C40"/>
                </a:solidFill>
                <a:effectLst>
                  <a:outerShdw blurRad="38100" dist="38100" dir="2700000" algn="tl">
                    <a:srgbClr val="C0C0C0"/>
                  </a:outerShdw>
                </a:effectLst>
                <a:latin typeface="Trebuchet MS" pitchFamily="34" charset="0"/>
              </a:rPr>
              <a:t/>
            </a:r>
            <a:br>
              <a:rPr lang="en-US" sz="4000" b="1" dirty="0" smtClean="0">
                <a:solidFill>
                  <a:srgbClr val="E87C40"/>
                </a:solidFill>
                <a:effectLst>
                  <a:outerShdw blurRad="38100" dist="38100" dir="2700000" algn="tl">
                    <a:srgbClr val="C0C0C0"/>
                  </a:outerShdw>
                </a:effectLst>
                <a:latin typeface="Trebuchet MS" pitchFamily="34" charset="0"/>
              </a:rPr>
            </a:br>
            <a:endParaRPr lang="en-US" sz="4000" b="1" dirty="0" smtClean="0">
              <a:solidFill>
                <a:srgbClr val="E87C40"/>
              </a:solidFill>
              <a:effectLst>
                <a:outerShdw blurRad="38100" dist="38100" dir="2700000" algn="tl">
                  <a:srgbClr val="C0C0C0"/>
                </a:outerShdw>
              </a:effectLst>
              <a:latin typeface="Trebuchet MS" pitchFamily="34" charset="0"/>
            </a:endParaRPr>
          </a:p>
        </p:txBody>
      </p:sp>
      <p:sp>
        <p:nvSpPr>
          <p:cNvPr id="9" name="Rectangle 3"/>
          <p:cNvSpPr txBox="1">
            <a:spLocks noChangeArrowheads="1"/>
          </p:cNvSpPr>
          <p:nvPr/>
        </p:nvSpPr>
        <p:spPr bwMode="auto">
          <a:xfrm>
            <a:off x="1143000" y="1981200"/>
            <a:ext cx="4191000" cy="3733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Demonstrate understanding</a:t>
            </a:r>
          </a:p>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Develop an interpretation </a:t>
            </a:r>
          </a:p>
          <a:p>
            <a:pPr marL="342900" marR="0" lvl="0" indent="-342900" algn="l" defTabSz="914400" rtl="0" eaLnBrk="1" fontAlgn="base" latinLnBrk="0" hangingPunct="1">
              <a:lnSpc>
                <a:spcPct val="100000"/>
              </a:lnSpc>
              <a:spcBef>
                <a:spcPct val="20000"/>
              </a:spcBef>
              <a:spcAft>
                <a:spcPct val="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Analyze text</a:t>
            </a:r>
          </a:p>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defRPr/>
            </a:pPr>
            <a:endPar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endParaRPr>
          </a:p>
        </p:txBody>
      </p:sp>
      <p:pic>
        <p:nvPicPr>
          <p:cNvPr id="5" name="Picture 4" descr="&quot; &quot;"/>
          <p:cNvPicPr>
            <a:picLocks noChangeAspect="1"/>
          </p:cNvPicPr>
          <p:nvPr/>
        </p:nvPicPr>
        <p:blipFill>
          <a:blip r:embed="rId3" cstate="print"/>
          <a:stretch>
            <a:fillRect/>
          </a:stretch>
        </p:blipFill>
        <p:spPr>
          <a:xfrm rot="1150279">
            <a:off x="5070193" y="2920292"/>
            <a:ext cx="3306424" cy="2200275"/>
          </a:xfrm>
          <a:prstGeom prst="roundRect">
            <a:avLst/>
          </a:prstGeom>
        </p:spPr>
      </p:pic>
    </p:spTree>
  </p:cSld>
  <p:clrMapOvr>
    <a:masterClrMapping/>
  </p:clrMapOvr>
  <p:transition spd="med">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34" y="884238"/>
            <a:ext cx="4003675" cy="685800"/>
          </a:xfrm>
        </p:spPr>
        <p:txBody>
          <a:bodyPr/>
          <a:lstStyle/>
          <a:p>
            <a:r>
              <a:rPr lang="en-US" dirty="0">
                <a:solidFill>
                  <a:schemeClr val="accent5">
                    <a:lumMod val="50000"/>
                  </a:schemeClr>
                </a:solidFill>
              </a:rPr>
              <a:t>OAKS Score Reporting </a:t>
            </a:r>
            <a:r>
              <a:rPr lang="en-US" dirty="0" smtClean="0">
                <a:solidFill>
                  <a:schemeClr val="accent5">
                    <a:lumMod val="50000"/>
                  </a:schemeClr>
                </a:solidFill>
              </a:rPr>
              <a:t>Categories</a:t>
            </a:r>
            <a:endParaRPr lang="en-US" dirty="0"/>
          </a:p>
        </p:txBody>
      </p:sp>
      <p:sp>
        <p:nvSpPr>
          <p:cNvPr id="5" name="Content Placeholder 3"/>
          <p:cNvSpPr txBox="1">
            <a:spLocks/>
          </p:cNvSpPr>
          <p:nvPr/>
        </p:nvSpPr>
        <p:spPr>
          <a:xfrm>
            <a:off x="455612" y="1905000"/>
            <a:ext cx="4192588" cy="3951288"/>
          </a:xfrm>
          <a:prstGeom prst="rect">
            <a:avLst/>
          </a:prstGeom>
        </p:spPr>
        <p:txBody>
          <a:bodyPr/>
          <a:lstStyle>
            <a:lvl1pPr marL="342900" indent="-342900" algn="l" rtl="0" eaLnBrk="0" fontAlgn="base" hangingPunct="0">
              <a:spcBef>
                <a:spcPct val="20000"/>
              </a:spcBef>
              <a:spcAft>
                <a:spcPct val="0"/>
              </a:spcAft>
              <a:buClr>
                <a:srgbClr val="5C2305"/>
              </a:buClr>
              <a:buChar char="•"/>
              <a:defRPr kumimoji="1" sz="2200">
                <a:solidFill>
                  <a:srgbClr val="5C2305"/>
                </a:solidFill>
                <a:latin typeface="+mn-lt"/>
                <a:ea typeface="+mn-ea"/>
                <a:cs typeface="+mn-cs"/>
              </a:defRPr>
            </a:lvl1pPr>
            <a:lvl2pPr marL="742950" indent="-285750" algn="l" rtl="0" eaLnBrk="0" fontAlgn="base" hangingPunct="0">
              <a:spcBef>
                <a:spcPct val="20000"/>
              </a:spcBef>
              <a:spcAft>
                <a:spcPct val="0"/>
              </a:spcAft>
              <a:buClr>
                <a:srgbClr val="5C2305"/>
              </a:buClr>
              <a:buChar char="•"/>
              <a:defRPr kumimoji="1" sz="2000">
                <a:solidFill>
                  <a:srgbClr val="5C2305"/>
                </a:solidFill>
                <a:latin typeface="+mn-lt"/>
              </a:defRPr>
            </a:lvl2pPr>
            <a:lvl3pPr marL="1085850" indent="-228600" algn="l" rtl="0" eaLnBrk="0" fontAlgn="base" hangingPunct="0">
              <a:spcBef>
                <a:spcPct val="20000"/>
              </a:spcBef>
              <a:spcAft>
                <a:spcPct val="0"/>
              </a:spcAft>
              <a:buClr>
                <a:srgbClr val="5C2305"/>
              </a:buClr>
              <a:buChar char="•"/>
              <a:defRPr kumimoji="1">
                <a:solidFill>
                  <a:srgbClr val="5C2305"/>
                </a:solidFill>
                <a:latin typeface="+mn-lt"/>
              </a:defRPr>
            </a:lvl3pPr>
            <a:lvl4pPr marL="1428750" indent="-228600" algn="l" rtl="0" eaLnBrk="0" fontAlgn="base" hangingPunct="0">
              <a:spcBef>
                <a:spcPct val="20000"/>
              </a:spcBef>
              <a:spcAft>
                <a:spcPct val="0"/>
              </a:spcAft>
              <a:buClr>
                <a:srgbClr val="5C2305"/>
              </a:buClr>
              <a:buChar char="•"/>
              <a:defRPr kumimoji="1" sz="1600">
                <a:solidFill>
                  <a:srgbClr val="5C2305"/>
                </a:solidFill>
                <a:latin typeface="+mn-lt"/>
              </a:defRPr>
            </a:lvl4pPr>
            <a:lvl5pPr marL="1771650" indent="-228600" algn="l" rtl="0" eaLnBrk="0" fontAlgn="base" hangingPunct="0">
              <a:spcBef>
                <a:spcPct val="20000"/>
              </a:spcBef>
              <a:spcAft>
                <a:spcPct val="0"/>
              </a:spcAft>
              <a:buClr>
                <a:srgbClr val="5C2305"/>
              </a:buClr>
              <a:buChar char="•"/>
              <a:defRPr kumimoji="1" sz="1400">
                <a:solidFill>
                  <a:srgbClr val="5C2305"/>
                </a:solidFill>
                <a:latin typeface="+mn-lt"/>
              </a:defRPr>
            </a:lvl5pPr>
            <a:lvl6pPr marL="2228850" indent="-228600" algn="l" rtl="0" eaLnBrk="0" fontAlgn="base" hangingPunct="0">
              <a:spcBef>
                <a:spcPct val="20000"/>
              </a:spcBef>
              <a:spcAft>
                <a:spcPct val="0"/>
              </a:spcAft>
              <a:buClr>
                <a:srgbClr val="5C2305"/>
              </a:buClr>
              <a:buChar char="•"/>
              <a:defRPr kumimoji="1" sz="1400">
                <a:solidFill>
                  <a:srgbClr val="5C2305"/>
                </a:solidFill>
                <a:latin typeface="+mn-lt"/>
              </a:defRPr>
            </a:lvl6pPr>
            <a:lvl7pPr marL="2686050" indent="-228600" algn="l" rtl="0" eaLnBrk="0" fontAlgn="base" hangingPunct="0">
              <a:spcBef>
                <a:spcPct val="20000"/>
              </a:spcBef>
              <a:spcAft>
                <a:spcPct val="0"/>
              </a:spcAft>
              <a:buClr>
                <a:srgbClr val="5C2305"/>
              </a:buClr>
              <a:buChar char="•"/>
              <a:defRPr kumimoji="1" sz="1400">
                <a:solidFill>
                  <a:srgbClr val="5C2305"/>
                </a:solidFill>
                <a:latin typeface="+mn-lt"/>
              </a:defRPr>
            </a:lvl7pPr>
            <a:lvl8pPr marL="3143250" indent="-228600" algn="l" rtl="0" eaLnBrk="0" fontAlgn="base" hangingPunct="0">
              <a:spcBef>
                <a:spcPct val="20000"/>
              </a:spcBef>
              <a:spcAft>
                <a:spcPct val="0"/>
              </a:spcAft>
              <a:buClr>
                <a:srgbClr val="5C2305"/>
              </a:buClr>
              <a:buChar char="•"/>
              <a:defRPr kumimoji="1" sz="1400">
                <a:solidFill>
                  <a:srgbClr val="5C2305"/>
                </a:solidFill>
                <a:latin typeface="+mn-lt"/>
              </a:defRPr>
            </a:lvl8pPr>
            <a:lvl9pPr marL="3600450" indent="-228600" algn="l" rtl="0" eaLnBrk="0" fontAlgn="base" hangingPunct="0">
              <a:spcBef>
                <a:spcPct val="20000"/>
              </a:spcBef>
              <a:spcAft>
                <a:spcPct val="0"/>
              </a:spcAft>
              <a:buClr>
                <a:srgbClr val="5C2305"/>
              </a:buClr>
              <a:buChar char="•"/>
              <a:defRPr kumimoji="1" sz="1400">
                <a:solidFill>
                  <a:srgbClr val="5C2305"/>
                </a:solidFill>
                <a:latin typeface="+mn-lt"/>
              </a:defRPr>
            </a:lvl9pPr>
          </a:lstStyle>
          <a:p>
            <a:r>
              <a:rPr lang="en-US" sz="2000" b="0" kern="0" dirty="0" smtClean="0"/>
              <a:t>SRC 1 – Vocabulary</a:t>
            </a:r>
          </a:p>
          <a:p>
            <a:r>
              <a:rPr lang="en-US" sz="2000" b="0" kern="0" dirty="0" smtClean="0"/>
              <a:t>SRC 2 – Read to perform a task</a:t>
            </a:r>
          </a:p>
          <a:p>
            <a:r>
              <a:rPr lang="en-US" sz="2000" b="0" kern="0" dirty="0" smtClean="0"/>
              <a:t>SRC 3 – Demonstrate General Understanding</a:t>
            </a:r>
          </a:p>
          <a:p>
            <a:r>
              <a:rPr lang="en-US" sz="2000" b="0" kern="0" dirty="0" smtClean="0"/>
              <a:t>SRC 4 – Develop an Interpretation</a:t>
            </a:r>
          </a:p>
          <a:p>
            <a:r>
              <a:rPr lang="en-US" sz="2000" b="0" kern="0" dirty="0" smtClean="0"/>
              <a:t>SRC 5 – Examine Content &amp; Structure (Informational)</a:t>
            </a:r>
          </a:p>
          <a:p>
            <a:r>
              <a:rPr lang="en-US" sz="2000" b="0" kern="0" dirty="0" smtClean="0"/>
              <a:t>SRC 6 – Examine Content &amp; Structure (Literary)</a:t>
            </a:r>
            <a:endParaRPr lang="en-US" sz="2000" b="0" kern="0" dirty="0"/>
          </a:p>
        </p:txBody>
      </p:sp>
      <p:sp>
        <p:nvSpPr>
          <p:cNvPr id="4" name="Text Placeholder 4"/>
          <p:cNvSpPr txBox="1">
            <a:spLocks/>
          </p:cNvSpPr>
          <p:nvPr/>
        </p:nvSpPr>
        <p:spPr>
          <a:xfrm>
            <a:off x="4800600" y="750543"/>
            <a:ext cx="4041775" cy="953189"/>
          </a:xfrm>
          <a:prstGeom prst="rect">
            <a:avLst/>
          </a:prstGeom>
        </p:spPr>
        <p:txBody>
          <a:bodyPr/>
          <a:lstStyle>
            <a:lvl1pPr marL="342900" indent="-342900" algn="l" rtl="0" eaLnBrk="0" fontAlgn="base" hangingPunct="0">
              <a:spcBef>
                <a:spcPct val="20000"/>
              </a:spcBef>
              <a:spcAft>
                <a:spcPct val="0"/>
              </a:spcAft>
              <a:buClr>
                <a:srgbClr val="5C2305"/>
              </a:buClr>
              <a:buChar char="•"/>
              <a:defRPr kumimoji="1" sz="2200">
                <a:solidFill>
                  <a:srgbClr val="5C2305"/>
                </a:solidFill>
                <a:latin typeface="+mn-lt"/>
                <a:ea typeface="+mn-ea"/>
                <a:cs typeface="+mn-cs"/>
              </a:defRPr>
            </a:lvl1pPr>
            <a:lvl2pPr marL="742950" indent="-285750" algn="l" rtl="0" eaLnBrk="0" fontAlgn="base" hangingPunct="0">
              <a:spcBef>
                <a:spcPct val="20000"/>
              </a:spcBef>
              <a:spcAft>
                <a:spcPct val="0"/>
              </a:spcAft>
              <a:buClr>
                <a:srgbClr val="5C2305"/>
              </a:buClr>
              <a:buChar char="•"/>
              <a:defRPr kumimoji="1" sz="2000">
                <a:solidFill>
                  <a:srgbClr val="5C2305"/>
                </a:solidFill>
                <a:latin typeface="+mn-lt"/>
              </a:defRPr>
            </a:lvl2pPr>
            <a:lvl3pPr marL="1085850" indent="-228600" algn="l" rtl="0" eaLnBrk="0" fontAlgn="base" hangingPunct="0">
              <a:spcBef>
                <a:spcPct val="20000"/>
              </a:spcBef>
              <a:spcAft>
                <a:spcPct val="0"/>
              </a:spcAft>
              <a:buClr>
                <a:srgbClr val="5C2305"/>
              </a:buClr>
              <a:buChar char="•"/>
              <a:defRPr kumimoji="1">
                <a:solidFill>
                  <a:srgbClr val="5C2305"/>
                </a:solidFill>
                <a:latin typeface="+mn-lt"/>
              </a:defRPr>
            </a:lvl3pPr>
            <a:lvl4pPr marL="1428750" indent="-228600" algn="l" rtl="0" eaLnBrk="0" fontAlgn="base" hangingPunct="0">
              <a:spcBef>
                <a:spcPct val="20000"/>
              </a:spcBef>
              <a:spcAft>
                <a:spcPct val="0"/>
              </a:spcAft>
              <a:buClr>
                <a:srgbClr val="5C2305"/>
              </a:buClr>
              <a:buChar char="•"/>
              <a:defRPr kumimoji="1" sz="1600">
                <a:solidFill>
                  <a:srgbClr val="5C2305"/>
                </a:solidFill>
                <a:latin typeface="+mn-lt"/>
              </a:defRPr>
            </a:lvl4pPr>
            <a:lvl5pPr marL="1771650" indent="-228600" algn="l" rtl="0" eaLnBrk="0" fontAlgn="base" hangingPunct="0">
              <a:spcBef>
                <a:spcPct val="20000"/>
              </a:spcBef>
              <a:spcAft>
                <a:spcPct val="0"/>
              </a:spcAft>
              <a:buClr>
                <a:srgbClr val="5C2305"/>
              </a:buClr>
              <a:buChar char="•"/>
              <a:defRPr kumimoji="1" sz="1400">
                <a:solidFill>
                  <a:srgbClr val="5C2305"/>
                </a:solidFill>
                <a:latin typeface="+mn-lt"/>
              </a:defRPr>
            </a:lvl5pPr>
            <a:lvl6pPr marL="2228850" indent="-228600" algn="l" rtl="0" eaLnBrk="0" fontAlgn="base" hangingPunct="0">
              <a:spcBef>
                <a:spcPct val="20000"/>
              </a:spcBef>
              <a:spcAft>
                <a:spcPct val="0"/>
              </a:spcAft>
              <a:buClr>
                <a:srgbClr val="5C2305"/>
              </a:buClr>
              <a:buChar char="•"/>
              <a:defRPr kumimoji="1" sz="1400">
                <a:solidFill>
                  <a:srgbClr val="5C2305"/>
                </a:solidFill>
                <a:latin typeface="+mn-lt"/>
              </a:defRPr>
            </a:lvl6pPr>
            <a:lvl7pPr marL="2686050" indent="-228600" algn="l" rtl="0" eaLnBrk="0" fontAlgn="base" hangingPunct="0">
              <a:spcBef>
                <a:spcPct val="20000"/>
              </a:spcBef>
              <a:spcAft>
                <a:spcPct val="0"/>
              </a:spcAft>
              <a:buClr>
                <a:srgbClr val="5C2305"/>
              </a:buClr>
              <a:buChar char="•"/>
              <a:defRPr kumimoji="1" sz="1400">
                <a:solidFill>
                  <a:srgbClr val="5C2305"/>
                </a:solidFill>
                <a:latin typeface="+mn-lt"/>
              </a:defRPr>
            </a:lvl7pPr>
            <a:lvl8pPr marL="3143250" indent="-228600" algn="l" rtl="0" eaLnBrk="0" fontAlgn="base" hangingPunct="0">
              <a:spcBef>
                <a:spcPct val="20000"/>
              </a:spcBef>
              <a:spcAft>
                <a:spcPct val="0"/>
              </a:spcAft>
              <a:buClr>
                <a:srgbClr val="5C2305"/>
              </a:buClr>
              <a:buChar char="•"/>
              <a:defRPr kumimoji="1" sz="1400">
                <a:solidFill>
                  <a:srgbClr val="5C2305"/>
                </a:solidFill>
                <a:latin typeface="+mn-lt"/>
              </a:defRPr>
            </a:lvl8pPr>
            <a:lvl9pPr marL="3600450" indent="-228600" algn="l" rtl="0" eaLnBrk="0" fontAlgn="base" hangingPunct="0">
              <a:spcBef>
                <a:spcPct val="20000"/>
              </a:spcBef>
              <a:spcAft>
                <a:spcPct val="0"/>
              </a:spcAft>
              <a:buClr>
                <a:srgbClr val="5C2305"/>
              </a:buClr>
              <a:buChar char="•"/>
              <a:defRPr kumimoji="1" sz="1400">
                <a:solidFill>
                  <a:srgbClr val="5C2305"/>
                </a:solidFill>
                <a:latin typeface="+mn-lt"/>
              </a:defRPr>
            </a:lvl9pPr>
          </a:lstStyle>
          <a:p>
            <a:pPr marL="0" indent="0">
              <a:buNone/>
            </a:pPr>
            <a:r>
              <a:rPr lang="en-US" sz="2800" b="0" dirty="0">
                <a:solidFill>
                  <a:schemeClr val="accent5">
                    <a:lumMod val="50000"/>
                  </a:schemeClr>
                </a:solidFill>
                <a:latin typeface="+mj-lt"/>
                <a:ea typeface="+mj-ea"/>
                <a:cs typeface="+mj-cs"/>
              </a:rPr>
              <a:t>Reading Work Sample Traits Scored</a:t>
            </a:r>
          </a:p>
        </p:txBody>
      </p:sp>
      <p:sp>
        <p:nvSpPr>
          <p:cNvPr id="6" name="Content Placeholder 5"/>
          <p:cNvSpPr txBox="1">
            <a:spLocks/>
          </p:cNvSpPr>
          <p:nvPr/>
        </p:nvSpPr>
        <p:spPr>
          <a:xfrm>
            <a:off x="4797425" y="1905000"/>
            <a:ext cx="4041775" cy="3951288"/>
          </a:xfrm>
          <a:prstGeom prst="rect">
            <a:avLst/>
          </a:prstGeom>
        </p:spPr>
        <p:txBody>
          <a:bodyPr/>
          <a:lstStyle>
            <a:lvl1pPr marL="342900" indent="-342900" algn="l" rtl="0" eaLnBrk="0" fontAlgn="base" hangingPunct="0">
              <a:spcBef>
                <a:spcPct val="20000"/>
              </a:spcBef>
              <a:spcAft>
                <a:spcPct val="0"/>
              </a:spcAft>
              <a:buClr>
                <a:srgbClr val="5C2305"/>
              </a:buClr>
              <a:buChar char="•"/>
              <a:defRPr kumimoji="1" sz="2200">
                <a:solidFill>
                  <a:srgbClr val="5C2305"/>
                </a:solidFill>
                <a:latin typeface="+mn-lt"/>
                <a:ea typeface="+mn-ea"/>
                <a:cs typeface="+mn-cs"/>
              </a:defRPr>
            </a:lvl1pPr>
            <a:lvl2pPr marL="742950" indent="-285750" algn="l" rtl="0" eaLnBrk="0" fontAlgn="base" hangingPunct="0">
              <a:spcBef>
                <a:spcPct val="20000"/>
              </a:spcBef>
              <a:spcAft>
                <a:spcPct val="0"/>
              </a:spcAft>
              <a:buClr>
                <a:srgbClr val="5C2305"/>
              </a:buClr>
              <a:buChar char="•"/>
              <a:defRPr kumimoji="1" sz="2000">
                <a:solidFill>
                  <a:srgbClr val="5C2305"/>
                </a:solidFill>
                <a:latin typeface="+mn-lt"/>
              </a:defRPr>
            </a:lvl2pPr>
            <a:lvl3pPr marL="1085850" indent="-228600" algn="l" rtl="0" eaLnBrk="0" fontAlgn="base" hangingPunct="0">
              <a:spcBef>
                <a:spcPct val="20000"/>
              </a:spcBef>
              <a:spcAft>
                <a:spcPct val="0"/>
              </a:spcAft>
              <a:buClr>
                <a:srgbClr val="5C2305"/>
              </a:buClr>
              <a:buChar char="•"/>
              <a:defRPr kumimoji="1">
                <a:solidFill>
                  <a:srgbClr val="5C2305"/>
                </a:solidFill>
                <a:latin typeface="+mn-lt"/>
              </a:defRPr>
            </a:lvl3pPr>
            <a:lvl4pPr marL="1428750" indent="-228600" algn="l" rtl="0" eaLnBrk="0" fontAlgn="base" hangingPunct="0">
              <a:spcBef>
                <a:spcPct val="20000"/>
              </a:spcBef>
              <a:spcAft>
                <a:spcPct val="0"/>
              </a:spcAft>
              <a:buClr>
                <a:srgbClr val="5C2305"/>
              </a:buClr>
              <a:buChar char="•"/>
              <a:defRPr kumimoji="1" sz="1600">
                <a:solidFill>
                  <a:srgbClr val="5C2305"/>
                </a:solidFill>
                <a:latin typeface="+mn-lt"/>
              </a:defRPr>
            </a:lvl4pPr>
            <a:lvl5pPr marL="1771650" indent="-228600" algn="l" rtl="0" eaLnBrk="0" fontAlgn="base" hangingPunct="0">
              <a:spcBef>
                <a:spcPct val="20000"/>
              </a:spcBef>
              <a:spcAft>
                <a:spcPct val="0"/>
              </a:spcAft>
              <a:buClr>
                <a:srgbClr val="5C2305"/>
              </a:buClr>
              <a:buChar char="•"/>
              <a:defRPr kumimoji="1" sz="1400">
                <a:solidFill>
                  <a:srgbClr val="5C2305"/>
                </a:solidFill>
                <a:latin typeface="+mn-lt"/>
              </a:defRPr>
            </a:lvl5pPr>
            <a:lvl6pPr marL="2228850" indent="-228600" algn="l" rtl="0" eaLnBrk="0" fontAlgn="base" hangingPunct="0">
              <a:spcBef>
                <a:spcPct val="20000"/>
              </a:spcBef>
              <a:spcAft>
                <a:spcPct val="0"/>
              </a:spcAft>
              <a:buClr>
                <a:srgbClr val="5C2305"/>
              </a:buClr>
              <a:buChar char="•"/>
              <a:defRPr kumimoji="1" sz="1400">
                <a:solidFill>
                  <a:srgbClr val="5C2305"/>
                </a:solidFill>
                <a:latin typeface="+mn-lt"/>
              </a:defRPr>
            </a:lvl6pPr>
            <a:lvl7pPr marL="2686050" indent="-228600" algn="l" rtl="0" eaLnBrk="0" fontAlgn="base" hangingPunct="0">
              <a:spcBef>
                <a:spcPct val="20000"/>
              </a:spcBef>
              <a:spcAft>
                <a:spcPct val="0"/>
              </a:spcAft>
              <a:buClr>
                <a:srgbClr val="5C2305"/>
              </a:buClr>
              <a:buChar char="•"/>
              <a:defRPr kumimoji="1" sz="1400">
                <a:solidFill>
                  <a:srgbClr val="5C2305"/>
                </a:solidFill>
                <a:latin typeface="+mn-lt"/>
              </a:defRPr>
            </a:lvl7pPr>
            <a:lvl8pPr marL="3143250" indent="-228600" algn="l" rtl="0" eaLnBrk="0" fontAlgn="base" hangingPunct="0">
              <a:spcBef>
                <a:spcPct val="20000"/>
              </a:spcBef>
              <a:spcAft>
                <a:spcPct val="0"/>
              </a:spcAft>
              <a:buClr>
                <a:srgbClr val="5C2305"/>
              </a:buClr>
              <a:buChar char="•"/>
              <a:defRPr kumimoji="1" sz="1400">
                <a:solidFill>
                  <a:srgbClr val="5C2305"/>
                </a:solidFill>
                <a:latin typeface="+mn-lt"/>
              </a:defRPr>
            </a:lvl8pPr>
            <a:lvl9pPr marL="3600450" indent="-228600" algn="l" rtl="0" eaLnBrk="0" fontAlgn="base" hangingPunct="0">
              <a:spcBef>
                <a:spcPct val="20000"/>
              </a:spcBef>
              <a:spcAft>
                <a:spcPct val="0"/>
              </a:spcAft>
              <a:buClr>
                <a:srgbClr val="5C2305"/>
              </a:buClr>
              <a:buChar char="•"/>
              <a:defRPr kumimoji="1" sz="1400">
                <a:solidFill>
                  <a:srgbClr val="5C2305"/>
                </a:solidFill>
                <a:latin typeface="+mn-lt"/>
              </a:defRPr>
            </a:lvl9pPr>
          </a:lstStyle>
          <a:p>
            <a:pPr>
              <a:spcBef>
                <a:spcPts val="0"/>
              </a:spcBef>
              <a:spcAft>
                <a:spcPts val="1600"/>
              </a:spcAft>
            </a:pPr>
            <a:r>
              <a:rPr lang="en-US" sz="2000" b="0" kern="0" dirty="0" smtClean="0"/>
              <a:t>Not assessed</a:t>
            </a:r>
          </a:p>
          <a:p>
            <a:pPr>
              <a:spcBef>
                <a:spcPts val="0"/>
              </a:spcBef>
              <a:spcAft>
                <a:spcPts val="1600"/>
              </a:spcAft>
            </a:pPr>
            <a:r>
              <a:rPr lang="en-US" sz="2000" b="0" kern="0" dirty="0" smtClean="0"/>
              <a:t>Not assessed</a:t>
            </a:r>
          </a:p>
          <a:p>
            <a:pPr>
              <a:spcBef>
                <a:spcPts val="0"/>
              </a:spcBef>
              <a:spcAft>
                <a:spcPts val="1600"/>
              </a:spcAft>
            </a:pPr>
            <a:r>
              <a:rPr lang="en-US" sz="2000" b="0" kern="0" dirty="0" smtClean="0"/>
              <a:t>Demonstrate General Understanding</a:t>
            </a:r>
          </a:p>
          <a:p>
            <a:pPr>
              <a:spcBef>
                <a:spcPts val="0"/>
              </a:spcBef>
              <a:spcAft>
                <a:spcPts val="1600"/>
              </a:spcAft>
            </a:pPr>
            <a:r>
              <a:rPr lang="en-US" sz="2000" b="0" kern="0" dirty="0" smtClean="0"/>
              <a:t>Develop an Interpretation</a:t>
            </a:r>
          </a:p>
          <a:p>
            <a:pPr>
              <a:spcBef>
                <a:spcPts val="0"/>
              </a:spcBef>
              <a:spcAft>
                <a:spcPts val="1600"/>
              </a:spcAft>
            </a:pPr>
            <a:r>
              <a:rPr lang="en-US" sz="2000" b="0" kern="0" dirty="0" smtClean="0"/>
              <a:t>Analyze Text (Informational)</a:t>
            </a:r>
          </a:p>
          <a:p>
            <a:pPr>
              <a:spcBef>
                <a:spcPts val="0"/>
              </a:spcBef>
              <a:spcAft>
                <a:spcPts val="1600"/>
              </a:spcAft>
            </a:pPr>
            <a:r>
              <a:rPr lang="en-US" sz="2000" b="0" kern="0" dirty="0" smtClean="0"/>
              <a:t>Analyze Text (Literary)</a:t>
            </a:r>
          </a:p>
        </p:txBody>
      </p:sp>
    </p:spTree>
    <p:extLst>
      <p:ext uri="{BB962C8B-B14F-4D97-AF65-F5344CB8AC3E}">
        <p14:creationId xmlns:p14="http://schemas.microsoft.com/office/powerpoint/2010/main" val="1719436888"/>
      </p:ext>
    </p:extLst>
  </p:cSld>
  <p:clrMapOvr>
    <a:masterClrMapping/>
  </p:clrMapOvr>
  <p:transition spd="med">
    <p:cut/>
  </p:transition>
  <p:timing>
    <p:tnLst>
      <p:par>
        <p:cTn id="1" dur="indefinite" restart="never" nodeType="tmRoot"/>
      </p:par>
    </p:tnLst>
  </p:timing>
</p:sld>
</file>

<file path=ppt/theme/theme1.xml><?xml version="1.0" encoding="utf-8"?>
<a:theme xmlns:a="http://schemas.openxmlformats.org/drawingml/2006/main" name="Class Welco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lass Welco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ass Welcome 1">
        <a:dk1>
          <a:srgbClr val="000000"/>
        </a:dk1>
        <a:lt1>
          <a:srgbClr val="0099CC"/>
        </a:lt1>
        <a:dk2>
          <a:srgbClr val="000000"/>
        </a:dk2>
        <a:lt2>
          <a:srgbClr val="868686"/>
        </a:lt2>
        <a:accent1>
          <a:srgbClr val="00FFCC"/>
        </a:accent1>
        <a:accent2>
          <a:srgbClr val="969696"/>
        </a:accent2>
        <a:accent3>
          <a:srgbClr val="AACAE2"/>
        </a:accent3>
        <a:accent4>
          <a:srgbClr val="000000"/>
        </a:accent4>
        <a:accent5>
          <a:srgbClr val="AAFFE2"/>
        </a:accent5>
        <a:accent6>
          <a:srgbClr val="878787"/>
        </a:accent6>
        <a:hlink>
          <a:srgbClr val="00FFCC"/>
        </a:hlink>
        <a:folHlink>
          <a:srgbClr val="99CCFF"/>
        </a:folHlink>
      </a:clrScheme>
      <a:clrMap bg1="lt1" tx1="dk1" bg2="lt2" tx2="dk2" accent1="accent1" accent2="accent2" accent3="accent3" accent4="accent4" accent5="accent5" accent6="accent6" hlink="hlink" folHlink="folHlink"/>
    </a:extraClrScheme>
    <a:extraClrScheme>
      <a:clrScheme name="Class Welcom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lass Welcome 3">
        <a:dk1>
          <a:srgbClr val="5F5F5F"/>
        </a:dk1>
        <a:lt1>
          <a:srgbClr val="FFFFFF"/>
        </a:lt1>
        <a:dk2>
          <a:srgbClr val="5F5F5F"/>
        </a:dk2>
        <a:lt2>
          <a:srgbClr val="000000"/>
        </a:lt2>
        <a:accent1>
          <a:srgbClr val="969696"/>
        </a:accent1>
        <a:accent2>
          <a:srgbClr val="000000"/>
        </a:accent2>
        <a:accent3>
          <a:srgbClr val="FFFFFF"/>
        </a:accent3>
        <a:accent4>
          <a:srgbClr val="505050"/>
        </a:accent4>
        <a:accent5>
          <a:srgbClr val="C9C9C9"/>
        </a:accent5>
        <a:accent6>
          <a:srgbClr val="000000"/>
        </a:accent6>
        <a:hlink>
          <a:srgbClr val="777777"/>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Estimated_x0020_Creation_x0020_Date xmlns="ade45190-58ad-4205-9511-327de626788e" xsi:nil="true"/>
    <Remediation_x0020_Date xmlns="ade45190-58ad-4205-9511-327de626788e">2020-01-02T08:00:00+00:00</Remediation_x0020_Date>
    <Priority xmlns="ade45190-58ad-4205-9511-327de626788e">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DEBD80F6EFF343A082A1AF9D939F5E" ma:contentTypeVersion="7" ma:contentTypeDescription="Create a new document." ma:contentTypeScope="" ma:versionID="a93e56043d4ffc9d723a8d24e36804c0">
  <xsd:schema xmlns:xsd="http://www.w3.org/2001/XMLSchema" xmlns:xs="http://www.w3.org/2001/XMLSchema" xmlns:p="http://schemas.microsoft.com/office/2006/metadata/properties" xmlns:ns1="http://schemas.microsoft.com/sharepoint/v3" xmlns:ns2="ade45190-58ad-4205-9511-327de626788e" xmlns:ns3="54031767-dd6d-417c-ab73-583408f47564" targetNamespace="http://schemas.microsoft.com/office/2006/metadata/properties" ma:root="true" ma:fieldsID="4d0e905daf0fcf89a2dfe5f2d35fb5ab" ns1:_="" ns2:_="" ns3:_="">
    <xsd:import namespace="http://schemas.microsoft.com/sharepoint/v3"/>
    <xsd:import namespace="ade45190-58ad-4205-9511-327de626788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e45190-58ad-4205-9511-327de626788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B77B3B4A-7D90-45FF-9D90-9CDF7ABB5A15}"/>
</file>

<file path=customXml/itemProps2.xml><?xml version="1.0" encoding="utf-8"?>
<ds:datastoreItem xmlns:ds="http://schemas.openxmlformats.org/officeDocument/2006/customXml" ds:itemID="{B397B0D1-1092-4E41-B7B0-AAD0B36A4687}"/>
</file>

<file path=customXml/itemProps3.xml><?xml version="1.0" encoding="utf-8"?>
<ds:datastoreItem xmlns:ds="http://schemas.openxmlformats.org/officeDocument/2006/customXml" ds:itemID="{B13189EA-2750-4C5D-966E-BFD6DD8BCEAD}"/>
</file>

<file path=customXml/itemProps4.xml><?xml version="1.0" encoding="utf-8"?>
<ds:datastoreItem xmlns:ds="http://schemas.openxmlformats.org/officeDocument/2006/customXml" ds:itemID="{2BB59779-A0F7-400E-8D42-110B814BDC70}"/>
</file>

<file path=docProps/app.xml><?xml version="1.0" encoding="utf-8"?>
<Properties xmlns="http://schemas.openxmlformats.org/officeDocument/2006/extended-properties" xmlns:vt="http://schemas.openxmlformats.org/officeDocument/2006/docPropsVTypes">
  <Template/>
  <TotalTime>3017</TotalTime>
  <Words>3517</Words>
  <Application>Microsoft Office PowerPoint</Application>
  <PresentationFormat>On-screen Show (4:3)</PresentationFormat>
  <Paragraphs>430</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Adobe Garamond Pro Bold</vt:lpstr>
      <vt:lpstr>Calibri</vt:lpstr>
      <vt:lpstr>Century Gothic</vt:lpstr>
      <vt:lpstr>Times New Roman</vt:lpstr>
      <vt:lpstr>Trebuchet MS</vt:lpstr>
      <vt:lpstr>Verdana</vt:lpstr>
      <vt:lpstr>Wingdings</vt:lpstr>
      <vt:lpstr>Class Welcome</vt:lpstr>
      <vt:lpstr>2011-12 State Scoring Guide  Professional Development: Assessing the Essential Skill of Reading  </vt:lpstr>
      <vt:lpstr>Goals Participants will know:</vt:lpstr>
      <vt:lpstr>State Education Law</vt:lpstr>
      <vt:lpstr>Demonstrating Proficiency in Reading</vt:lpstr>
      <vt:lpstr>3. Local Work Samples</vt:lpstr>
      <vt:lpstr>Level of Rigor</vt:lpstr>
      <vt:lpstr>What are the skills of a proficient reader?</vt:lpstr>
      <vt:lpstr> Official Scoring Guide Traits </vt:lpstr>
      <vt:lpstr>OAKS Score Reporting Categories</vt:lpstr>
      <vt:lpstr>Demonstrate Understanding</vt:lpstr>
      <vt:lpstr>Develop an Interpretation</vt:lpstr>
      <vt:lpstr>Analyze Text ― Informational</vt:lpstr>
      <vt:lpstr>Analyze Text ― Literary</vt:lpstr>
      <vt:lpstr>Simplified Reading Scoring Guide</vt:lpstr>
      <vt:lpstr>Important Issues in Scoring</vt:lpstr>
      <vt:lpstr>Important Issues in Proficiency</vt:lpstr>
      <vt:lpstr>More Important Issues in Proficiency</vt:lpstr>
      <vt:lpstr>Scoring the First Anchor Paper</vt:lpstr>
      <vt:lpstr>Scoring the 2nd Anchor Paper</vt:lpstr>
      <vt:lpstr>Scoring</vt:lpstr>
      <vt:lpstr>Scoring the 3rd Anchor Paper</vt:lpstr>
      <vt:lpstr>Using the Reading scoring guide for Instruction and Assessment</vt:lpstr>
      <vt:lpstr>Building Consensus on  Definitions of Assessments</vt:lpstr>
      <vt:lpstr>Multiple Uses for the Scoring Guide</vt:lpstr>
      <vt:lpstr>Building Consensus on  Definitions of Assessments, cont.</vt:lpstr>
      <vt:lpstr>Multiple Uses for the Scoring Guide </vt:lpstr>
      <vt:lpstr>Formative Assessment</vt:lpstr>
      <vt:lpstr>Summative Assessment</vt:lpstr>
      <vt:lpstr>Blank for accessibility</vt:lpstr>
      <vt:lpstr>Slide 30 blank title</vt:lpstr>
      <vt:lpstr>Slide 31 blank title</vt:lpstr>
      <vt:lpstr>Slide 32 blank title</vt:lpstr>
      <vt:lpstr>Research shows …</vt:lpstr>
      <vt:lpstr>Slide 34 blank title</vt:lpstr>
      <vt:lpstr>Resources</vt:lpstr>
      <vt:lpstr>Future Reading Work Sample Trainings</vt:lpstr>
      <vt:lpstr>A Final Thought</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school presentation</dc:title>
  <dc:subject/>
  <dc:creator>Microsoft Corporation</dc:creator>
  <cp:keywords/>
  <dc:description/>
  <cp:lastModifiedBy>"AspengrK"</cp:lastModifiedBy>
  <cp:revision>183</cp:revision>
  <cp:lastPrinted>1996-03-19T21:02:48Z</cp:lastPrinted>
  <dcterms:created xsi:type="dcterms:W3CDTF">2001-06-04T03:17:32Z</dcterms:created>
  <dcterms:modified xsi:type="dcterms:W3CDTF">2019-10-21T04:22:16Z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gNumber">
    <vt:lpwstr>498518L</vt:lpwstr>
  </property>
  <property fmtid="{D5CDD505-2E9C-101B-9397-08002B2CF9AE}" pid="3" name="TPInstallLocation">
    <vt:lpwstr>{My Templates}</vt:lpwstr>
  </property>
  <property fmtid="{D5CDD505-2E9C-101B-9397-08002B2CF9AE}" pid="4" name="PrimaryImageGen">
    <vt:lpwstr>1</vt:lpwstr>
  </property>
  <property fmtid="{D5CDD505-2E9C-101B-9397-08002B2CF9AE}" pid="5" name="display_urn:schemas-microsoft-com:office:office#APAuthor">
    <vt:lpwstr>REDMOND\cynvey</vt:lpwstr>
  </property>
  <property fmtid="{D5CDD505-2E9C-101B-9397-08002B2CF9AE}" pid="6" name="APAuthor">
    <vt:lpwstr>191</vt:lpwstr>
  </property>
  <property fmtid="{D5CDD505-2E9C-101B-9397-08002B2CF9AE}" pid="7" name="Milestone">
    <vt:lpwstr>Continuous</vt:lpwstr>
  </property>
  <property fmtid="{D5CDD505-2E9C-101B-9397-08002B2CF9AE}" pid="8" name="TPAppVersion">
    <vt:lpwstr>11</vt:lpwstr>
  </property>
  <property fmtid="{D5CDD505-2E9C-101B-9397-08002B2CF9AE}" pid="9" name="TPCommandLine">
    <vt:lpwstr>{PP} /n {FilePath}</vt:lpwstr>
  </property>
  <property fmtid="{D5CDD505-2E9C-101B-9397-08002B2CF9AE}" pid="10" name="IsSearchable">
    <vt:lpwstr>0</vt:lpwstr>
  </property>
  <property fmtid="{D5CDD505-2E9C-101B-9397-08002B2CF9AE}" pid="11" name="NumericId">
    <vt:lpwstr>-1.00000000000000</vt:lpwstr>
  </property>
  <property fmtid="{D5CDD505-2E9C-101B-9397-08002B2CF9AE}" pid="12" name="PublishTargets">
    <vt:lpwstr>OfficeOnline</vt:lpwstr>
  </property>
  <property fmtid="{D5CDD505-2E9C-101B-9397-08002B2CF9AE}" pid="13" name="TPLaunchHelpLinkType">
    <vt:lpwstr>Template</vt:lpwstr>
  </property>
  <property fmtid="{D5CDD505-2E9C-101B-9397-08002B2CF9AE}" pid="14" name="TPFriendlyName">
    <vt:lpwstr>Welcome back to school presentation</vt:lpwstr>
  </property>
  <property fmtid="{D5CDD505-2E9C-101B-9397-08002B2CF9AE}" pid="15" name="display_urn:schemas-microsoft-com:office:office#APEditor">
    <vt:lpwstr>REDMOND\v-luannv</vt:lpwstr>
  </property>
  <property fmtid="{D5CDD505-2E9C-101B-9397-08002B2CF9AE}" pid="16" name="APEditor">
    <vt:lpwstr>92</vt:lpwstr>
  </property>
  <property fmtid="{D5CDD505-2E9C-101B-9397-08002B2CF9AE}" pid="17" name="Provider">
    <vt:lpwstr>EY006220130</vt:lpwstr>
  </property>
  <property fmtid="{D5CDD505-2E9C-101B-9397-08002B2CF9AE}" pid="18" name="SourceTitle">
    <vt:lpwstr>Welcome back to school presentation</vt:lpwstr>
  </property>
  <property fmtid="{D5CDD505-2E9C-101B-9397-08002B2CF9AE}" pid="19" name="TPApplication">
    <vt:lpwstr>PowerPoint</vt:lpwstr>
  </property>
  <property fmtid="{D5CDD505-2E9C-101B-9397-08002B2CF9AE}" pid="20" name="TPLaunchHelpLink">
    <vt:lpwstr/>
  </property>
  <property fmtid="{D5CDD505-2E9C-101B-9397-08002B2CF9AE}" pid="21" name="OpenTemplate">
    <vt:lpwstr>1</vt:lpwstr>
  </property>
  <property fmtid="{D5CDD505-2E9C-101B-9397-08002B2CF9AE}" pid="22" name="UACurrentWords">
    <vt:lpwstr>0</vt:lpwstr>
  </property>
  <property fmtid="{D5CDD505-2E9C-101B-9397-08002B2CF9AE}" pid="23" name="UALocRecommendation">
    <vt:lpwstr>Localize</vt:lpwstr>
  </property>
  <property fmtid="{D5CDD505-2E9C-101B-9397-08002B2CF9AE}" pid="24" name="Applications">
    <vt:lpwstr>64;#PowerPoint 2003;#65;#Microsoft Office PowerPoint 2007;#79;#Template 12;#184;#Office 2000;#182;#Office XP</vt:lpwstr>
  </property>
  <property fmtid="{D5CDD505-2E9C-101B-9397-08002B2CF9AE}" pid="25" name="TemplateStatus">
    <vt:lpwstr>Complete</vt:lpwstr>
  </property>
  <property fmtid="{D5CDD505-2E9C-101B-9397-08002B2CF9AE}" pid="26" name="ContentTypeId">
    <vt:lpwstr>0x01010096DEBD80F6EFF343A082A1AF9D939F5E</vt:lpwstr>
  </property>
  <property fmtid="{D5CDD505-2E9C-101B-9397-08002B2CF9AE}" pid="27" name="IsDeleted">
    <vt:lpwstr>0</vt:lpwstr>
  </property>
  <property fmtid="{D5CDD505-2E9C-101B-9397-08002B2CF9AE}" pid="28" name="ShowIn">
    <vt:lpwstr>Show everywhere</vt:lpwstr>
  </property>
  <property fmtid="{D5CDD505-2E9C-101B-9397-08002B2CF9AE}" pid="29" name="UANotes">
    <vt:lpwstr>LEGACY FROM TOW. Assigned to Luann for retrofit pass. SEO Pilot 2008, seasonal</vt:lpwstr>
  </property>
  <property fmtid="{D5CDD505-2E9C-101B-9397-08002B2CF9AE}" pid="30" name="PublishStatusLookup">
    <vt:lpwstr>258727</vt:lpwstr>
  </property>
  <property fmtid="{D5CDD505-2E9C-101B-9397-08002B2CF9AE}" pid="31" name="TPClientViewer">
    <vt:lpwstr>Microsoft Office PowerPoint</vt:lpwstr>
  </property>
  <property fmtid="{D5CDD505-2E9C-101B-9397-08002B2CF9AE}" pid="32" name="TPComponent">
    <vt:lpwstr>PPTFiles</vt:lpwstr>
  </property>
  <property fmtid="{D5CDD505-2E9C-101B-9397-08002B2CF9AE}" pid="33" name="TPNamespace">
    <vt:lpwstr>POWERPNT</vt:lpwstr>
  </property>
  <property fmtid="{D5CDD505-2E9C-101B-9397-08002B2CF9AE}" pid="34" name="APTrustLevel">
    <vt:lpwstr>1.00000000000000</vt:lpwstr>
  </property>
  <property fmtid="{D5CDD505-2E9C-101B-9397-08002B2CF9AE}" pid="35" name="TrustLevel">
    <vt:lpwstr>Microsoft Managed Content</vt:lpwstr>
  </property>
  <property fmtid="{D5CDD505-2E9C-101B-9397-08002B2CF9AE}" pid="36" name="Content Type">
    <vt:lpwstr>OOFile</vt:lpwstr>
  </property>
</Properties>
</file>