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5"/>
  </p:sldMasterIdLst>
  <p:notesMasterIdLst>
    <p:notesMasterId r:id="rId56"/>
  </p:notesMasterIdLst>
  <p:handoutMasterIdLst>
    <p:handoutMasterId r:id="rId57"/>
  </p:handoutMasterIdLst>
  <p:sldIdLst>
    <p:sldId id="269" r:id="rId6"/>
    <p:sldId id="257" r:id="rId7"/>
    <p:sldId id="327" r:id="rId8"/>
    <p:sldId id="315" r:id="rId9"/>
    <p:sldId id="298" r:id="rId10"/>
    <p:sldId id="299" r:id="rId11"/>
    <p:sldId id="300" r:id="rId12"/>
    <p:sldId id="301" r:id="rId13"/>
    <p:sldId id="302" r:id="rId14"/>
    <p:sldId id="303" r:id="rId15"/>
    <p:sldId id="304" r:id="rId16"/>
    <p:sldId id="305" r:id="rId17"/>
    <p:sldId id="307" r:id="rId18"/>
    <p:sldId id="308" r:id="rId19"/>
    <p:sldId id="309" r:id="rId20"/>
    <p:sldId id="266" r:id="rId21"/>
    <p:sldId id="260" r:id="rId22"/>
    <p:sldId id="259" r:id="rId23"/>
    <p:sldId id="310" r:id="rId24"/>
    <p:sldId id="311" r:id="rId25"/>
    <p:sldId id="325" r:id="rId26"/>
    <p:sldId id="262" r:id="rId27"/>
    <p:sldId id="263" r:id="rId28"/>
    <p:sldId id="267" r:id="rId29"/>
    <p:sldId id="265" r:id="rId30"/>
    <p:sldId id="270" r:id="rId31"/>
    <p:sldId id="314" r:id="rId32"/>
    <p:sldId id="328" r:id="rId33"/>
    <p:sldId id="329" r:id="rId34"/>
    <p:sldId id="330" r:id="rId35"/>
    <p:sldId id="331" r:id="rId36"/>
    <p:sldId id="332" r:id="rId37"/>
    <p:sldId id="322" r:id="rId38"/>
    <p:sldId id="278" r:id="rId39"/>
    <p:sldId id="295" r:id="rId40"/>
    <p:sldId id="321" r:id="rId41"/>
    <p:sldId id="312" r:id="rId42"/>
    <p:sldId id="313" r:id="rId43"/>
    <p:sldId id="316" r:id="rId44"/>
    <p:sldId id="317" r:id="rId45"/>
    <p:sldId id="318" r:id="rId46"/>
    <p:sldId id="319" r:id="rId47"/>
    <p:sldId id="320" r:id="rId48"/>
    <p:sldId id="292" r:id="rId49"/>
    <p:sldId id="326" r:id="rId50"/>
    <p:sldId id="323" r:id="rId51"/>
    <p:sldId id="324" r:id="rId52"/>
    <p:sldId id="294" r:id="rId53"/>
    <p:sldId id="283" r:id="rId54"/>
    <p:sldId id="297" r:id="rId55"/>
  </p:sldIdLst>
  <p:sldSz cx="9144000" cy="6858000" type="screen4x3"/>
  <p:notesSz cx="7315200" cy="9601200"/>
  <p:defaultTextStyle>
    <a:defPPr>
      <a:defRPr lang="en-US"/>
    </a:defPPr>
    <a:lvl1pPr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5pPr>
    <a:lvl6pPr marL="2286000" algn="l" defTabSz="914400" rtl="0" eaLnBrk="1" latinLnBrk="0" hangingPunct="1">
      <a:defRPr kumimoji="1" sz="2400" b="1" kern="1200">
        <a:solidFill>
          <a:schemeClr val="tx1"/>
        </a:solidFill>
        <a:latin typeface="Times New Roman" pitchFamily="18" charset="0"/>
        <a:ea typeface="+mn-ea"/>
        <a:cs typeface="+mn-cs"/>
      </a:defRPr>
    </a:lvl6pPr>
    <a:lvl7pPr marL="2743200" algn="l" defTabSz="914400" rtl="0" eaLnBrk="1" latinLnBrk="0" hangingPunct="1">
      <a:defRPr kumimoji="1" sz="2400" b="1" kern="1200">
        <a:solidFill>
          <a:schemeClr val="tx1"/>
        </a:solidFill>
        <a:latin typeface="Times New Roman" pitchFamily="18" charset="0"/>
        <a:ea typeface="+mn-ea"/>
        <a:cs typeface="+mn-cs"/>
      </a:defRPr>
    </a:lvl7pPr>
    <a:lvl8pPr marL="3200400" algn="l" defTabSz="914400" rtl="0" eaLnBrk="1" latinLnBrk="0" hangingPunct="1">
      <a:defRPr kumimoji="1" sz="2400" b="1" kern="1200">
        <a:solidFill>
          <a:schemeClr val="tx1"/>
        </a:solidFill>
        <a:latin typeface="Times New Roman" pitchFamily="18" charset="0"/>
        <a:ea typeface="+mn-ea"/>
        <a:cs typeface="+mn-cs"/>
      </a:defRPr>
    </a:lvl8pPr>
    <a:lvl9pPr marL="3657600" algn="l" defTabSz="914400" rtl="0" eaLnBrk="1" latinLnBrk="0" hangingPunct="1">
      <a:defRPr kumimoji="1"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FD6"/>
    <a:srgbClr val="E0B088"/>
    <a:srgbClr val="8B4E35"/>
    <a:srgbClr val="504BAF"/>
    <a:srgbClr val="BA303D"/>
    <a:srgbClr val="339933"/>
    <a:srgbClr val="FF7C80"/>
    <a:srgbClr val="FFFFCC"/>
    <a:srgbClr val="E4790E"/>
    <a:srgbClr val="E87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853" autoAdjust="0"/>
  </p:normalViewPr>
  <p:slideViewPr>
    <p:cSldViewPr>
      <p:cViewPr>
        <p:scale>
          <a:sx n="64" d="100"/>
          <a:sy n="64" d="100"/>
        </p:scale>
        <p:origin x="930"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1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3E2FB-725E-4950-9A52-AF6D28E4B342}" type="doc">
      <dgm:prSet loTypeId="urn:microsoft.com/office/officeart/2005/8/layout/cycle8" loCatId="cycle" qsTypeId="urn:microsoft.com/office/officeart/2005/8/quickstyle/simple1" qsCatId="simple" csTypeId="urn:microsoft.com/office/officeart/2005/8/colors/accent1_2" csCatId="accent1" phldr="1"/>
      <dgm:spPr/>
    </dgm:pt>
    <dgm:pt modelId="{684A13FB-8071-420A-994E-1790CF648485}">
      <dgm:prSet phldrT="[Text]"/>
      <dgm:spPr>
        <a:solidFill>
          <a:schemeClr val="accent4">
            <a:lumMod val="75000"/>
          </a:schemeClr>
        </a:solidFill>
      </dgm:spPr>
      <dgm:t>
        <a:bodyPr/>
        <a:lstStyle/>
        <a:p>
          <a:r>
            <a:rPr lang="en-US" dirty="0" smtClean="0"/>
            <a:t>CCSS</a:t>
          </a:r>
          <a:endParaRPr lang="en-US" dirty="0"/>
        </a:p>
      </dgm:t>
    </dgm:pt>
    <dgm:pt modelId="{88E1B71B-9FFD-4723-8FC5-E766CC596158}" type="parTrans" cxnId="{5681D877-F0D9-46F4-AC07-FF4718DBBCB0}">
      <dgm:prSet/>
      <dgm:spPr/>
      <dgm:t>
        <a:bodyPr/>
        <a:lstStyle/>
        <a:p>
          <a:endParaRPr lang="en-US"/>
        </a:p>
      </dgm:t>
    </dgm:pt>
    <dgm:pt modelId="{2FB5981B-FD17-4BA3-AE46-04EEE24EE052}" type="sibTrans" cxnId="{5681D877-F0D9-46F4-AC07-FF4718DBBCB0}">
      <dgm:prSet/>
      <dgm:spPr/>
      <dgm:t>
        <a:bodyPr/>
        <a:lstStyle/>
        <a:p>
          <a:endParaRPr lang="en-US"/>
        </a:p>
      </dgm:t>
    </dgm:pt>
    <dgm:pt modelId="{D568CE48-FB01-49DB-9E48-3C9DB3DA162C}">
      <dgm:prSet phldrT="[Text]"/>
      <dgm:spPr>
        <a:solidFill>
          <a:schemeClr val="accent1"/>
        </a:solidFill>
      </dgm:spPr>
      <dgm:t>
        <a:bodyPr/>
        <a:lstStyle/>
        <a:p>
          <a:r>
            <a:rPr lang="en-US" dirty="0" smtClean="0"/>
            <a:t>Assessments  - Adolescent Literacy</a:t>
          </a:r>
          <a:endParaRPr lang="en-US" dirty="0"/>
        </a:p>
      </dgm:t>
    </dgm:pt>
    <dgm:pt modelId="{5AFBAD97-C3B4-4828-8775-89F4EC1E08B3}" type="parTrans" cxnId="{FBC593E1-7786-4A6B-B459-B7E871F22E72}">
      <dgm:prSet/>
      <dgm:spPr/>
      <dgm:t>
        <a:bodyPr/>
        <a:lstStyle/>
        <a:p>
          <a:endParaRPr lang="en-US"/>
        </a:p>
      </dgm:t>
    </dgm:pt>
    <dgm:pt modelId="{6FA6072B-D415-4D94-85A3-A91F5DCD4D37}" type="sibTrans" cxnId="{FBC593E1-7786-4A6B-B459-B7E871F22E72}">
      <dgm:prSet/>
      <dgm:spPr/>
      <dgm:t>
        <a:bodyPr/>
        <a:lstStyle/>
        <a:p>
          <a:endParaRPr lang="en-US"/>
        </a:p>
      </dgm:t>
    </dgm:pt>
    <dgm:pt modelId="{63E8D406-9703-47D5-847B-B5D7DC65B4B7}">
      <dgm:prSet phldrT="[Text]"/>
      <dgm:spPr>
        <a:solidFill>
          <a:srgbClr val="504BAF"/>
        </a:solidFill>
      </dgm:spPr>
      <dgm:t>
        <a:bodyPr/>
        <a:lstStyle/>
        <a:p>
          <a:r>
            <a:rPr lang="en-US" dirty="0" smtClean="0"/>
            <a:t>Oregon Literacy Framework</a:t>
          </a:r>
          <a:endParaRPr lang="en-US" dirty="0"/>
        </a:p>
      </dgm:t>
    </dgm:pt>
    <dgm:pt modelId="{F056AA8C-245E-4DCD-9E41-71058DD73AF4}" type="parTrans" cxnId="{8AC2BC0B-A767-42E8-BB64-3AE68E6D1F77}">
      <dgm:prSet/>
      <dgm:spPr/>
      <dgm:t>
        <a:bodyPr/>
        <a:lstStyle/>
        <a:p>
          <a:endParaRPr lang="en-US"/>
        </a:p>
      </dgm:t>
    </dgm:pt>
    <dgm:pt modelId="{E022B387-490F-4385-BFDB-847CCAAA563C}" type="sibTrans" cxnId="{8AC2BC0B-A767-42E8-BB64-3AE68E6D1F77}">
      <dgm:prSet/>
      <dgm:spPr/>
      <dgm:t>
        <a:bodyPr/>
        <a:lstStyle/>
        <a:p>
          <a:endParaRPr lang="en-US"/>
        </a:p>
      </dgm:t>
    </dgm:pt>
    <dgm:pt modelId="{D16B7148-DF15-46B7-8190-180B9A564E8C}" type="pres">
      <dgm:prSet presAssocID="{3533E2FB-725E-4950-9A52-AF6D28E4B342}" presName="compositeShape" presStyleCnt="0">
        <dgm:presLayoutVars>
          <dgm:chMax val="7"/>
          <dgm:dir/>
          <dgm:resizeHandles val="exact"/>
        </dgm:presLayoutVars>
      </dgm:prSet>
      <dgm:spPr/>
    </dgm:pt>
    <dgm:pt modelId="{E4AFAB97-4FB8-46A4-A28B-FCAD3FBE40CE}" type="pres">
      <dgm:prSet presAssocID="{3533E2FB-725E-4950-9A52-AF6D28E4B342}" presName="wedge1" presStyleLbl="node1" presStyleIdx="0" presStyleCnt="3"/>
      <dgm:spPr/>
      <dgm:t>
        <a:bodyPr/>
        <a:lstStyle/>
        <a:p>
          <a:endParaRPr lang="en-US"/>
        </a:p>
      </dgm:t>
    </dgm:pt>
    <dgm:pt modelId="{8CDB9C7F-131C-45C8-BA9E-6578786C9035}" type="pres">
      <dgm:prSet presAssocID="{3533E2FB-725E-4950-9A52-AF6D28E4B342}" presName="dummy1a" presStyleCnt="0"/>
      <dgm:spPr/>
    </dgm:pt>
    <dgm:pt modelId="{64A75515-5313-43F5-BB08-BB781B501F52}" type="pres">
      <dgm:prSet presAssocID="{3533E2FB-725E-4950-9A52-AF6D28E4B342}" presName="dummy1b" presStyleCnt="0"/>
      <dgm:spPr/>
    </dgm:pt>
    <dgm:pt modelId="{0462EDAD-56F0-43F6-9EBE-FEBB9A3D577F}" type="pres">
      <dgm:prSet presAssocID="{3533E2FB-725E-4950-9A52-AF6D28E4B342}" presName="wedge1Tx" presStyleLbl="node1" presStyleIdx="0" presStyleCnt="3">
        <dgm:presLayoutVars>
          <dgm:chMax val="0"/>
          <dgm:chPref val="0"/>
          <dgm:bulletEnabled val="1"/>
        </dgm:presLayoutVars>
      </dgm:prSet>
      <dgm:spPr/>
      <dgm:t>
        <a:bodyPr/>
        <a:lstStyle/>
        <a:p>
          <a:endParaRPr lang="en-US"/>
        </a:p>
      </dgm:t>
    </dgm:pt>
    <dgm:pt modelId="{65FAFE62-C0D1-49F9-A2AF-C44C38495F99}" type="pres">
      <dgm:prSet presAssocID="{3533E2FB-725E-4950-9A52-AF6D28E4B342}" presName="wedge2" presStyleLbl="node1" presStyleIdx="1" presStyleCnt="3"/>
      <dgm:spPr/>
      <dgm:t>
        <a:bodyPr/>
        <a:lstStyle/>
        <a:p>
          <a:endParaRPr lang="en-US"/>
        </a:p>
      </dgm:t>
    </dgm:pt>
    <dgm:pt modelId="{5B34DE92-70DC-4B25-86F2-2F94DC016055}" type="pres">
      <dgm:prSet presAssocID="{3533E2FB-725E-4950-9A52-AF6D28E4B342}" presName="dummy2a" presStyleCnt="0"/>
      <dgm:spPr/>
    </dgm:pt>
    <dgm:pt modelId="{07725693-1DC9-4CD6-A35F-2F6076200C57}" type="pres">
      <dgm:prSet presAssocID="{3533E2FB-725E-4950-9A52-AF6D28E4B342}" presName="dummy2b" presStyleCnt="0"/>
      <dgm:spPr/>
    </dgm:pt>
    <dgm:pt modelId="{397D0993-58A8-4812-8181-1F32A4FB675D}" type="pres">
      <dgm:prSet presAssocID="{3533E2FB-725E-4950-9A52-AF6D28E4B342}" presName="wedge2Tx" presStyleLbl="node1" presStyleIdx="1" presStyleCnt="3">
        <dgm:presLayoutVars>
          <dgm:chMax val="0"/>
          <dgm:chPref val="0"/>
          <dgm:bulletEnabled val="1"/>
        </dgm:presLayoutVars>
      </dgm:prSet>
      <dgm:spPr/>
      <dgm:t>
        <a:bodyPr/>
        <a:lstStyle/>
        <a:p>
          <a:endParaRPr lang="en-US"/>
        </a:p>
      </dgm:t>
    </dgm:pt>
    <dgm:pt modelId="{5F290D44-6D1A-455A-820D-E50A4DF896C6}" type="pres">
      <dgm:prSet presAssocID="{3533E2FB-725E-4950-9A52-AF6D28E4B342}" presName="wedge3" presStyleLbl="node1" presStyleIdx="2" presStyleCnt="3" custLinFactNeighborX="720" custLinFactNeighborY="-1042"/>
      <dgm:spPr/>
      <dgm:t>
        <a:bodyPr/>
        <a:lstStyle/>
        <a:p>
          <a:endParaRPr lang="en-US"/>
        </a:p>
      </dgm:t>
    </dgm:pt>
    <dgm:pt modelId="{ACF6E1F7-51EC-4A04-8386-55A00EADEF86}" type="pres">
      <dgm:prSet presAssocID="{3533E2FB-725E-4950-9A52-AF6D28E4B342}" presName="dummy3a" presStyleCnt="0"/>
      <dgm:spPr/>
    </dgm:pt>
    <dgm:pt modelId="{ACD55679-7AA5-40EA-B512-A314F510E216}" type="pres">
      <dgm:prSet presAssocID="{3533E2FB-725E-4950-9A52-AF6D28E4B342}" presName="dummy3b" presStyleCnt="0"/>
      <dgm:spPr/>
    </dgm:pt>
    <dgm:pt modelId="{240B5906-8F93-43C8-A2C1-C9B05A51E38B}" type="pres">
      <dgm:prSet presAssocID="{3533E2FB-725E-4950-9A52-AF6D28E4B342}" presName="wedge3Tx" presStyleLbl="node1" presStyleIdx="2" presStyleCnt="3">
        <dgm:presLayoutVars>
          <dgm:chMax val="0"/>
          <dgm:chPref val="0"/>
          <dgm:bulletEnabled val="1"/>
        </dgm:presLayoutVars>
      </dgm:prSet>
      <dgm:spPr/>
      <dgm:t>
        <a:bodyPr/>
        <a:lstStyle/>
        <a:p>
          <a:endParaRPr lang="en-US"/>
        </a:p>
      </dgm:t>
    </dgm:pt>
    <dgm:pt modelId="{E8781A2A-3EF9-4C47-9F7F-3A06434CC05C}" type="pres">
      <dgm:prSet presAssocID="{2FB5981B-FD17-4BA3-AE46-04EEE24EE052}" presName="arrowWedge1" presStyleLbl="fgSibTrans2D1" presStyleIdx="0" presStyleCnt="3"/>
      <dgm:spPr/>
    </dgm:pt>
    <dgm:pt modelId="{B3081EF6-BFD3-44A0-9869-50CD983E93A1}" type="pres">
      <dgm:prSet presAssocID="{6FA6072B-D415-4D94-85A3-A91F5DCD4D37}" presName="arrowWedge2" presStyleLbl="fgSibTrans2D1" presStyleIdx="1" presStyleCnt="3"/>
      <dgm:spPr/>
    </dgm:pt>
    <dgm:pt modelId="{5029D7C9-E7D3-43E3-BCB3-321105059C1D}" type="pres">
      <dgm:prSet presAssocID="{E022B387-490F-4385-BFDB-847CCAAA563C}" presName="arrowWedge3" presStyleLbl="fgSibTrans2D1" presStyleIdx="2" presStyleCnt="3"/>
      <dgm:spPr/>
    </dgm:pt>
  </dgm:ptLst>
  <dgm:cxnLst>
    <dgm:cxn modelId="{7E5F94C1-1B51-441B-889C-89EA5564406A}" type="presOf" srcId="{63E8D406-9703-47D5-847B-B5D7DC65B4B7}" destId="{5F290D44-6D1A-455A-820D-E50A4DF896C6}" srcOrd="0" destOrd="0" presId="urn:microsoft.com/office/officeart/2005/8/layout/cycle8"/>
    <dgm:cxn modelId="{FBC593E1-7786-4A6B-B459-B7E871F22E72}" srcId="{3533E2FB-725E-4950-9A52-AF6D28E4B342}" destId="{D568CE48-FB01-49DB-9E48-3C9DB3DA162C}" srcOrd="1" destOrd="0" parTransId="{5AFBAD97-C3B4-4828-8775-89F4EC1E08B3}" sibTransId="{6FA6072B-D415-4D94-85A3-A91F5DCD4D37}"/>
    <dgm:cxn modelId="{A7294FE1-422E-4E4F-97FC-33BD0E36B9AB}" type="presOf" srcId="{684A13FB-8071-420A-994E-1790CF648485}" destId="{0462EDAD-56F0-43F6-9EBE-FEBB9A3D577F}" srcOrd="1" destOrd="0" presId="urn:microsoft.com/office/officeart/2005/8/layout/cycle8"/>
    <dgm:cxn modelId="{07C38B55-21C2-4822-8A43-3182D71362E7}" type="presOf" srcId="{3533E2FB-725E-4950-9A52-AF6D28E4B342}" destId="{D16B7148-DF15-46B7-8190-180B9A564E8C}" srcOrd="0" destOrd="0" presId="urn:microsoft.com/office/officeart/2005/8/layout/cycle8"/>
    <dgm:cxn modelId="{D6B03998-08B1-4926-88E4-43A20EDB5AFD}" type="presOf" srcId="{63E8D406-9703-47D5-847B-B5D7DC65B4B7}" destId="{240B5906-8F93-43C8-A2C1-C9B05A51E38B}" srcOrd="1" destOrd="0" presId="urn:microsoft.com/office/officeart/2005/8/layout/cycle8"/>
    <dgm:cxn modelId="{2535A433-88B0-4AF2-880E-6BB3BADBA924}" type="presOf" srcId="{D568CE48-FB01-49DB-9E48-3C9DB3DA162C}" destId="{65FAFE62-C0D1-49F9-A2AF-C44C38495F99}" srcOrd="0" destOrd="0" presId="urn:microsoft.com/office/officeart/2005/8/layout/cycle8"/>
    <dgm:cxn modelId="{3A4A5165-ADC5-4FFA-B921-3D337E081C8C}" type="presOf" srcId="{684A13FB-8071-420A-994E-1790CF648485}" destId="{E4AFAB97-4FB8-46A4-A28B-FCAD3FBE40CE}" srcOrd="0" destOrd="0" presId="urn:microsoft.com/office/officeart/2005/8/layout/cycle8"/>
    <dgm:cxn modelId="{5681D877-F0D9-46F4-AC07-FF4718DBBCB0}" srcId="{3533E2FB-725E-4950-9A52-AF6D28E4B342}" destId="{684A13FB-8071-420A-994E-1790CF648485}" srcOrd="0" destOrd="0" parTransId="{88E1B71B-9FFD-4723-8FC5-E766CC596158}" sibTransId="{2FB5981B-FD17-4BA3-AE46-04EEE24EE052}"/>
    <dgm:cxn modelId="{EE3331C5-45E7-4446-AD01-0E8B4F2F04B7}" type="presOf" srcId="{D568CE48-FB01-49DB-9E48-3C9DB3DA162C}" destId="{397D0993-58A8-4812-8181-1F32A4FB675D}" srcOrd="1" destOrd="0" presId="urn:microsoft.com/office/officeart/2005/8/layout/cycle8"/>
    <dgm:cxn modelId="{8AC2BC0B-A767-42E8-BB64-3AE68E6D1F77}" srcId="{3533E2FB-725E-4950-9A52-AF6D28E4B342}" destId="{63E8D406-9703-47D5-847B-B5D7DC65B4B7}" srcOrd="2" destOrd="0" parTransId="{F056AA8C-245E-4DCD-9E41-71058DD73AF4}" sibTransId="{E022B387-490F-4385-BFDB-847CCAAA563C}"/>
    <dgm:cxn modelId="{F5E37BD7-6767-4D0F-AC2B-9DF4FE348E3F}" type="presParOf" srcId="{D16B7148-DF15-46B7-8190-180B9A564E8C}" destId="{E4AFAB97-4FB8-46A4-A28B-FCAD3FBE40CE}" srcOrd="0" destOrd="0" presId="urn:microsoft.com/office/officeart/2005/8/layout/cycle8"/>
    <dgm:cxn modelId="{EB9FB3E6-380C-40C8-B3CE-CD15FCB73A8B}" type="presParOf" srcId="{D16B7148-DF15-46B7-8190-180B9A564E8C}" destId="{8CDB9C7F-131C-45C8-BA9E-6578786C9035}" srcOrd="1" destOrd="0" presId="urn:microsoft.com/office/officeart/2005/8/layout/cycle8"/>
    <dgm:cxn modelId="{C31D7326-5556-4931-8174-C5B18CFEF719}" type="presParOf" srcId="{D16B7148-DF15-46B7-8190-180B9A564E8C}" destId="{64A75515-5313-43F5-BB08-BB781B501F52}" srcOrd="2" destOrd="0" presId="urn:microsoft.com/office/officeart/2005/8/layout/cycle8"/>
    <dgm:cxn modelId="{3B6102BF-59FC-419B-A023-39ABB813D940}" type="presParOf" srcId="{D16B7148-DF15-46B7-8190-180B9A564E8C}" destId="{0462EDAD-56F0-43F6-9EBE-FEBB9A3D577F}" srcOrd="3" destOrd="0" presId="urn:microsoft.com/office/officeart/2005/8/layout/cycle8"/>
    <dgm:cxn modelId="{6BCC67AF-4EAE-4750-AC4A-A36393779EEF}" type="presParOf" srcId="{D16B7148-DF15-46B7-8190-180B9A564E8C}" destId="{65FAFE62-C0D1-49F9-A2AF-C44C38495F99}" srcOrd="4" destOrd="0" presId="urn:microsoft.com/office/officeart/2005/8/layout/cycle8"/>
    <dgm:cxn modelId="{8A236FD1-8D45-4E71-851F-D5129D1D457E}" type="presParOf" srcId="{D16B7148-DF15-46B7-8190-180B9A564E8C}" destId="{5B34DE92-70DC-4B25-86F2-2F94DC016055}" srcOrd="5" destOrd="0" presId="urn:microsoft.com/office/officeart/2005/8/layout/cycle8"/>
    <dgm:cxn modelId="{6A5CEF5C-654A-4756-B873-BF0CFC916AC5}" type="presParOf" srcId="{D16B7148-DF15-46B7-8190-180B9A564E8C}" destId="{07725693-1DC9-4CD6-A35F-2F6076200C57}" srcOrd="6" destOrd="0" presId="urn:microsoft.com/office/officeart/2005/8/layout/cycle8"/>
    <dgm:cxn modelId="{FEA99B3A-F8E9-4AF1-9619-40907BDEFBA2}" type="presParOf" srcId="{D16B7148-DF15-46B7-8190-180B9A564E8C}" destId="{397D0993-58A8-4812-8181-1F32A4FB675D}" srcOrd="7" destOrd="0" presId="urn:microsoft.com/office/officeart/2005/8/layout/cycle8"/>
    <dgm:cxn modelId="{DDE1CDF5-1688-46AA-8507-5670DB9B817B}" type="presParOf" srcId="{D16B7148-DF15-46B7-8190-180B9A564E8C}" destId="{5F290D44-6D1A-455A-820D-E50A4DF896C6}" srcOrd="8" destOrd="0" presId="urn:microsoft.com/office/officeart/2005/8/layout/cycle8"/>
    <dgm:cxn modelId="{9AD18812-07FB-433B-9FEE-D1FB3EAE89A3}" type="presParOf" srcId="{D16B7148-DF15-46B7-8190-180B9A564E8C}" destId="{ACF6E1F7-51EC-4A04-8386-55A00EADEF86}" srcOrd="9" destOrd="0" presId="urn:microsoft.com/office/officeart/2005/8/layout/cycle8"/>
    <dgm:cxn modelId="{7861DD33-A646-4BD3-83B5-DABB62252337}" type="presParOf" srcId="{D16B7148-DF15-46B7-8190-180B9A564E8C}" destId="{ACD55679-7AA5-40EA-B512-A314F510E216}" srcOrd="10" destOrd="0" presId="urn:microsoft.com/office/officeart/2005/8/layout/cycle8"/>
    <dgm:cxn modelId="{63DCEADE-9F65-43CD-A307-CCCCD5CB817A}" type="presParOf" srcId="{D16B7148-DF15-46B7-8190-180B9A564E8C}" destId="{240B5906-8F93-43C8-A2C1-C9B05A51E38B}" srcOrd="11" destOrd="0" presId="urn:microsoft.com/office/officeart/2005/8/layout/cycle8"/>
    <dgm:cxn modelId="{A765DBCB-25C0-457C-9828-CDACD6D4BEFF}" type="presParOf" srcId="{D16B7148-DF15-46B7-8190-180B9A564E8C}" destId="{E8781A2A-3EF9-4C47-9F7F-3A06434CC05C}" srcOrd="12" destOrd="0" presId="urn:microsoft.com/office/officeart/2005/8/layout/cycle8"/>
    <dgm:cxn modelId="{544D112A-7698-4CFD-8666-6C4CCA4FACB6}" type="presParOf" srcId="{D16B7148-DF15-46B7-8190-180B9A564E8C}" destId="{B3081EF6-BFD3-44A0-9869-50CD983E93A1}" srcOrd="13" destOrd="0" presId="urn:microsoft.com/office/officeart/2005/8/layout/cycle8"/>
    <dgm:cxn modelId="{20BEC68C-B314-4BD6-805D-AD76ACBAB567}" type="presParOf" srcId="{D16B7148-DF15-46B7-8190-180B9A564E8C}" destId="{5029D7C9-E7D3-43E3-BCB3-321105059C1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C104EB-9C0A-47DD-BE9A-9F81C09A7538}" type="doc">
      <dgm:prSet loTypeId="urn:microsoft.com/office/officeart/2005/8/layout/cycle2" loCatId="cycle" qsTypeId="urn:microsoft.com/office/officeart/2005/8/quickstyle/simple5" qsCatId="simple" csTypeId="urn:microsoft.com/office/officeart/2005/8/colors/colorful1#1" csCatId="colorful" phldr="1"/>
      <dgm:spPr/>
      <dgm:t>
        <a:bodyPr/>
        <a:lstStyle/>
        <a:p>
          <a:endParaRPr lang="en-US"/>
        </a:p>
      </dgm:t>
    </dgm:pt>
    <dgm:pt modelId="{7B7E4F21-7B96-4E66-8659-3F07E5141459}">
      <dgm:prSet phldrT="[Text]"/>
      <dgm:spPr/>
      <dgm:t>
        <a:bodyPr/>
        <a:lstStyle/>
        <a:p>
          <a:r>
            <a:rPr lang="en-US" dirty="0" smtClean="0"/>
            <a:t>Assess</a:t>
          </a:r>
          <a:endParaRPr lang="en-US" dirty="0"/>
        </a:p>
      </dgm:t>
    </dgm:pt>
    <dgm:pt modelId="{7136F89F-AF58-4541-93B7-9988EF7005FC}" type="parTrans" cxnId="{B57579BC-DE41-4623-A274-88B40758FAF4}">
      <dgm:prSet/>
      <dgm:spPr/>
      <dgm:t>
        <a:bodyPr/>
        <a:lstStyle/>
        <a:p>
          <a:endParaRPr lang="en-US"/>
        </a:p>
      </dgm:t>
    </dgm:pt>
    <dgm:pt modelId="{89A8BA96-EE4E-42AD-8BB9-41092FB1341D}" type="sibTrans" cxnId="{B57579BC-DE41-4623-A274-88B40758FAF4}">
      <dgm:prSet/>
      <dgm:spPr/>
      <dgm:t>
        <a:bodyPr/>
        <a:lstStyle/>
        <a:p>
          <a:endParaRPr lang="en-US"/>
        </a:p>
      </dgm:t>
    </dgm:pt>
    <dgm:pt modelId="{D63CD335-8F4A-4998-9C2C-C0A725022858}">
      <dgm:prSet phldrT="[Text]"/>
      <dgm:spPr/>
      <dgm:t>
        <a:bodyPr/>
        <a:lstStyle/>
        <a:p>
          <a:r>
            <a:rPr lang="en-US" dirty="0" smtClean="0"/>
            <a:t>Instruct</a:t>
          </a:r>
          <a:endParaRPr lang="en-US" dirty="0"/>
        </a:p>
      </dgm:t>
    </dgm:pt>
    <dgm:pt modelId="{F28F38F3-E68C-4DBA-952A-B6E2225F713E}" type="parTrans" cxnId="{508214A2-704D-4167-8A5A-E9BED7832127}">
      <dgm:prSet/>
      <dgm:spPr/>
      <dgm:t>
        <a:bodyPr/>
        <a:lstStyle/>
        <a:p>
          <a:endParaRPr lang="en-US"/>
        </a:p>
      </dgm:t>
    </dgm:pt>
    <dgm:pt modelId="{59881BE1-9171-43F8-8572-CF4F36C7BB34}" type="sibTrans" cxnId="{508214A2-704D-4167-8A5A-E9BED7832127}">
      <dgm:prSet/>
      <dgm:spPr/>
      <dgm:t>
        <a:bodyPr/>
        <a:lstStyle/>
        <a:p>
          <a:endParaRPr lang="en-US"/>
        </a:p>
      </dgm:t>
    </dgm:pt>
    <dgm:pt modelId="{ED284D91-7978-4A18-87D8-909D15C51A18}">
      <dgm:prSet phldrT="[Text]"/>
      <dgm:spPr/>
      <dgm:t>
        <a:bodyPr/>
        <a:lstStyle/>
        <a:p>
          <a:r>
            <a:rPr lang="en-US" dirty="0" smtClean="0"/>
            <a:t>Monitor</a:t>
          </a:r>
          <a:endParaRPr lang="en-US" dirty="0"/>
        </a:p>
      </dgm:t>
    </dgm:pt>
    <dgm:pt modelId="{284F9F2F-AA30-4477-9AE7-4ACFCAD7E456}" type="parTrans" cxnId="{741BD79F-5166-451D-BA25-CE0352E3D6B9}">
      <dgm:prSet/>
      <dgm:spPr/>
      <dgm:t>
        <a:bodyPr/>
        <a:lstStyle/>
        <a:p>
          <a:endParaRPr lang="en-US"/>
        </a:p>
      </dgm:t>
    </dgm:pt>
    <dgm:pt modelId="{9CE7851C-4B54-41BB-A282-A8F27831A157}" type="sibTrans" cxnId="{741BD79F-5166-451D-BA25-CE0352E3D6B9}">
      <dgm:prSet/>
      <dgm:spPr/>
      <dgm:t>
        <a:bodyPr/>
        <a:lstStyle/>
        <a:p>
          <a:endParaRPr lang="en-US"/>
        </a:p>
      </dgm:t>
    </dgm:pt>
    <dgm:pt modelId="{219F4162-C44A-4A05-9571-9DE71ACAD983}">
      <dgm:prSet phldrT="[Text]"/>
      <dgm:spPr/>
      <dgm:t>
        <a:bodyPr/>
        <a:lstStyle/>
        <a:p>
          <a:r>
            <a:rPr lang="en-US" dirty="0" smtClean="0"/>
            <a:t>Intervene</a:t>
          </a:r>
          <a:endParaRPr lang="en-US" dirty="0"/>
        </a:p>
      </dgm:t>
    </dgm:pt>
    <dgm:pt modelId="{3D272495-7BD4-4541-BE20-FF140DD78127}" type="parTrans" cxnId="{A71F3E5B-CB6E-4B4C-A444-E9D221C52770}">
      <dgm:prSet/>
      <dgm:spPr/>
      <dgm:t>
        <a:bodyPr/>
        <a:lstStyle/>
        <a:p>
          <a:endParaRPr lang="en-US"/>
        </a:p>
      </dgm:t>
    </dgm:pt>
    <dgm:pt modelId="{4385898C-C2DC-47CF-9B30-D0A72C8273BE}" type="sibTrans" cxnId="{A71F3E5B-CB6E-4B4C-A444-E9D221C52770}">
      <dgm:prSet/>
      <dgm:spPr/>
      <dgm:t>
        <a:bodyPr/>
        <a:lstStyle/>
        <a:p>
          <a:endParaRPr lang="en-US"/>
        </a:p>
      </dgm:t>
    </dgm:pt>
    <dgm:pt modelId="{E606F2C1-88AB-4074-9DFC-0C4910007409}" type="pres">
      <dgm:prSet presAssocID="{C6C104EB-9C0A-47DD-BE9A-9F81C09A7538}" presName="cycle" presStyleCnt="0">
        <dgm:presLayoutVars>
          <dgm:dir/>
          <dgm:resizeHandles val="exact"/>
        </dgm:presLayoutVars>
      </dgm:prSet>
      <dgm:spPr/>
      <dgm:t>
        <a:bodyPr/>
        <a:lstStyle/>
        <a:p>
          <a:endParaRPr lang="en-US"/>
        </a:p>
      </dgm:t>
    </dgm:pt>
    <dgm:pt modelId="{AE771F65-C35E-4727-B457-F59B2C10F461}" type="pres">
      <dgm:prSet presAssocID="{7B7E4F21-7B96-4E66-8659-3F07E5141459}" presName="node" presStyleLbl="node1" presStyleIdx="0" presStyleCnt="4">
        <dgm:presLayoutVars>
          <dgm:bulletEnabled val="1"/>
        </dgm:presLayoutVars>
      </dgm:prSet>
      <dgm:spPr/>
      <dgm:t>
        <a:bodyPr/>
        <a:lstStyle/>
        <a:p>
          <a:endParaRPr lang="en-US"/>
        </a:p>
      </dgm:t>
    </dgm:pt>
    <dgm:pt modelId="{78874DC1-51C9-4D95-98C2-05E442DCD21A}" type="pres">
      <dgm:prSet presAssocID="{89A8BA96-EE4E-42AD-8BB9-41092FB1341D}" presName="sibTrans" presStyleLbl="sibTrans2D1" presStyleIdx="0" presStyleCnt="4"/>
      <dgm:spPr/>
      <dgm:t>
        <a:bodyPr/>
        <a:lstStyle/>
        <a:p>
          <a:endParaRPr lang="en-US"/>
        </a:p>
      </dgm:t>
    </dgm:pt>
    <dgm:pt modelId="{689C9FFC-11F8-4C65-ACEE-91CD4B2EAEC7}" type="pres">
      <dgm:prSet presAssocID="{89A8BA96-EE4E-42AD-8BB9-41092FB1341D}" presName="connectorText" presStyleLbl="sibTrans2D1" presStyleIdx="0" presStyleCnt="4"/>
      <dgm:spPr/>
      <dgm:t>
        <a:bodyPr/>
        <a:lstStyle/>
        <a:p>
          <a:endParaRPr lang="en-US"/>
        </a:p>
      </dgm:t>
    </dgm:pt>
    <dgm:pt modelId="{2FA33B9A-4F65-4C3A-8436-EA63BCCE63A5}" type="pres">
      <dgm:prSet presAssocID="{D63CD335-8F4A-4998-9C2C-C0A725022858}" presName="node" presStyleLbl="node1" presStyleIdx="1" presStyleCnt="4">
        <dgm:presLayoutVars>
          <dgm:bulletEnabled val="1"/>
        </dgm:presLayoutVars>
      </dgm:prSet>
      <dgm:spPr/>
      <dgm:t>
        <a:bodyPr/>
        <a:lstStyle/>
        <a:p>
          <a:endParaRPr lang="en-US"/>
        </a:p>
      </dgm:t>
    </dgm:pt>
    <dgm:pt modelId="{1A1E70D0-176C-4038-9D91-D99EED36DE98}" type="pres">
      <dgm:prSet presAssocID="{59881BE1-9171-43F8-8572-CF4F36C7BB34}" presName="sibTrans" presStyleLbl="sibTrans2D1" presStyleIdx="1" presStyleCnt="4"/>
      <dgm:spPr/>
      <dgm:t>
        <a:bodyPr/>
        <a:lstStyle/>
        <a:p>
          <a:endParaRPr lang="en-US"/>
        </a:p>
      </dgm:t>
    </dgm:pt>
    <dgm:pt modelId="{7520D125-2631-49A2-BA08-6B3FF85A1906}" type="pres">
      <dgm:prSet presAssocID="{59881BE1-9171-43F8-8572-CF4F36C7BB34}" presName="connectorText" presStyleLbl="sibTrans2D1" presStyleIdx="1" presStyleCnt="4"/>
      <dgm:spPr/>
      <dgm:t>
        <a:bodyPr/>
        <a:lstStyle/>
        <a:p>
          <a:endParaRPr lang="en-US"/>
        </a:p>
      </dgm:t>
    </dgm:pt>
    <dgm:pt modelId="{EF79FF3C-C8A4-4419-9D50-197F5735749F}" type="pres">
      <dgm:prSet presAssocID="{ED284D91-7978-4A18-87D8-909D15C51A18}" presName="node" presStyleLbl="node1" presStyleIdx="2" presStyleCnt="4">
        <dgm:presLayoutVars>
          <dgm:bulletEnabled val="1"/>
        </dgm:presLayoutVars>
      </dgm:prSet>
      <dgm:spPr/>
      <dgm:t>
        <a:bodyPr/>
        <a:lstStyle/>
        <a:p>
          <a:endParaRPr lang="en-US"/>
        </a:p>
      </dgm:t>
    </dgm:pt>
    <dgm:pt modelId="{9219B9E1-FE78-4EA7-AF9A-532DEDAE4E99}" type="pres">
      <dgm:prSet presAssocID="{9CE7851C-4B54-41BB-A282-A8F27831A157}" presName="sibTrans" presStyleLbl="sibTrans2D1" presStyleIdx="2" presStyleCnt="4"/>
      <dgm:spPr/>
      <dgm:t>
        <a:bodyPr/>
        <a:lstStyle/>
        <a:p>
          <a:endParaRPr lang="en-US"/>
        </a:p>
      </dgm:t>
    </dgm:pt>
    <dgm:pt modelId="{4A234538-9FE1-4D58-AB7D-1A8CD36F6CF6}" type="pres">
      <dgm:prSet presAssocID="{9CE7851C-4B54-41BB-A282-A8F27831A157}" presName="connectorText" presStyleLbl="sibTrans2D1" presStyleIdx="2" presStyleCnt="4"/>
      <dgm:spPr/>
      <dgm:t>
        <a:bodyPr/>
        <a:lstStyle/>
        <a:p>
          <a:endParaRPr lang="en-US"/>
        </a:p>
      </dgm:t>
    </dgm:pt>
    <dgm:pt modelId="{297ACEFF-C51B-4F94-A907-404F9541BD26}" type="pres">
      <dgm:prSet presAssocID="{219F4162-C44A-4A05-9571-9DE71ACAD983}" presName="node" presStyleLbl="node1" presStyleIdx="3" presStyleCnt="4">
        <dgm:presLayoutVars>
          <dgm:bulletEnabled val="1"/>
        </dgm:presLayoutVars>
      </dgm:prSet>
      <dgm:spPr/>
      <dgm:t>
        <a:bodyPr/>
        <a:lstStyle/>
        <a:p>
          <a:endParaRPr lang="en-US"/>
        </a:p>
      </dgm:t>
    </dgm:pt>
    <dgm:pt modelId="{D75BEF4B-2FAA-4525-A6C4-659A1C761499}" type="pres">
      <dgm:prSet presAssocID="{4385898C-C2DC-47CF-9B30-D0A72C8273BE}" presName="sibTrans" presStyleLbl="sibTrans2D1" presStyleIdx="3" presStyleCnt="4"/>
      <dgm:spPr/>
      <dgm:t>
        <a:bodyPr/>
        <a:lstStyle/>
        <a:p>
          <a:endParaRPr lang="en-US"/>
        </a:p>
      </dgm:t>
    </dgm:pt>
    <dgm:pt modelId="{2F667E55-8428-49CF-9BF3-B944827912C4}" type="pres">
      <dgm:prSet presAssocID="{4385898C-C2DC-47CF-9B30-D0A72C8273BE}" presName="connectorText" presStyleLbl="sibTrans2D1" presStyleIdx="3" presStyleCnt="4"/>
      <dgm:spPr/>
      <dgm:t>
        <a:bodyPr/>
        <a:lstStyle/>
        <a:p>
          <a:endParaRPr lang="en-US"/>
        </a:p>
      </dgm:t>
    </dgm:pt>
  </dgm:ptLst>
  <dgm:cxnLst>
    <dgm:cxn modelId="{A71F3E5B-CB6E-4B4C-A444-E9D221C52770}" srcId="{C6C104EB-9C0A-47DD-BE9A-9F81C09A7538}" destId="{219F4162-C44A-4A05-9571-9DE71ACAD983}" srcOrd="3" destOrd="0" parTransId="{3D272495-7BD4-4541-BE20-FF140DD78127}" sibTransId="{4385898C-C2DC-47CF-9B30-D0A72C8273BE}"/>
    <dgm:cxn modelId="{508214A2-704D-4167-8A5A-E9BED7832127}" srcId="{C6C104EB-9C0A-47DD-BE9A-9F81C09A7538}" destId="{D63CD335-8F4A-4998-9C2C-C0A725022858}" srcOrd="1" destOrd="0" parTransId="{F28F38F3-E68C-4DBA-952A-B6E2225F713E}" sibTransId="{59881BE1-9171-43F8-8572-CF4F36C7BB34}"/>
    <dgm:cxn modelId="{8F07580A-3A7B-44B4-A81E-5C509EB38125}" type="presOf" srcId="{4385898C-C2DC-47CF-9B30-D0A72C8273BE}" destId="{2F667E55-8428-49CF-9BF3-B944827912C4}" srcOrd="1" destOrd="0" presId="urn:microsoft.com/office/officeart/2005/8/layout/cycle2"/>
    <dgm:cxn modelId="{AAA6CA4E-2CC2-44F8-9BDF-B7BAD632666A}" type="presOf" srcId="{7B7E4F21-7B96-4E66-8659-3F07E5141459}" destId="{AE771F65-C35E-4727-B457-F59B2C10F461}" srcOrd="0" destOrd="0" presId="urn:microsoft.com/office/officeart/2005/8/layout/cycle2"/>
    <dgm:cxn modelId="{F01B07FD-1EB0-4937-AC7C-1F91281A73ED}" type="presOf" srcId="{59881BE1-9171-43F8-8572-CF4F36C7BB34}" destId="{1A1E70D0-176C-4038-9D91-D99EED36DE98}" srcOrd="0" destOrd="0" presId="urn:microsoft.com/office/officeart/2005/8/layout/cycle2"/>
    <dgm:cxn modelId="{06D6EF4D-50B4-4C97-9AE9-1D5F4A39345C}" type="presOf" srcId="{59881BE1-9171-43F8-8572-CF4F36C7BB34}" destId="{7520D125-2631-49A2-BA08-6B3FF85A1906}" srcOrd="1" destOrd="0" presId="urn:microsoft.com/office/officeart/2005/8/layout/cycle2"/>
    <dgm:cxn modelId="{7A7B63BB-B4AA-41D1-8E87-9878EE976DCE}" type="presOf" srcId="{4385898C-C2DC-47CF-9B30-D0A72C8273BE}" destId="{D75BEF4B-2FAA-4525-A6C4-659A1C761499}" srcOrd="0" destOrd="0" presId="urn:microsoft.com/office/officeart/2005/8/layout/cycle2"/>
    <dgm:cxn modelId="{A6654EC7-B502-4617-BE54-7805C98629CF}" type="presOf" srcId="{219F4162-C44A-4A05-9571-9DE71ACAD983}" destId="{297ACEFF-C51B-4F94-A907-404F9541BD26}" srcOrd="0" destOrd="0" presId="urn:microsoft.com/office/officeart/2005/8/layout/cycle2"/>
    <dgm:cxn modelId="{F40CB1AE-CA12-4BB4-B804-CD6391EF438E}" type="presOf" srcId="{89A8BA96-EE4E-42AD-8BB9-41092FB1341D}" destId="{689C9FFC-11F8-4C65-ACEE-91CD4B2EAEC7}" srcOrd="1" destOrd="0" presId="urn:microsoft.com/office/officeart/2005/8/layout/cycle2"/>
    <dgm:cxn modelId="{5276F4B4-DDD9-4AC3-B5C1-3205C6CE6F66}" type="presOf" srcId="{9CE7851C-4B54-41BB-A282-A8F27831A157}" destId="{4A234538-9FE1-4D58-AB7D-1A8CD36F6CF6}" srcOrd="1" destOrd="0" presId="urn:microsoft.com/office/officeart/2005/8/layout/cycle2"/>
    <dgm:cxn modelId="{741BD79F-5166-451D-BA25-CE0352E3D6B9}" srcId="{C6C104EB-9C0A-47DD-BE9A-9F81C09A7538}" destId="{ED284D91-7978-4A18-87D8-909D15C51A18}" srcOrd="2" destOrd="0" parTransId="{284F9F2F-AA30-4477-9AE7-4ACFCAD7E456}" sibTransId="{9CE7851C-4B54-41BB-A282-A8F27831A157}"/>
    <dgm:cxn modelId="{D0943507-AF37-4A0C-B975-A20E81E4FB1C}" type="presOf" srcId="{9CE7851C-4B54-41BB-A282-A8F27831A157}" destId="{9219B9E1-FE78-4EA7-AF9A-532DEDAE4E99}" srcOrd="0" destOrd="0" presId="urn:microsoft.com/office/officeart/2005/8/layout/cycle2"/>
    <dgm:cxn modelId="{4F0E0CCB-A86B-4455-842E-9BE8A9957BA9}" type="presOf" srcId="{89A8BA96-EE4E-42AD-8BB9-41092FB1341D}" destId="{78874DC1-51C9-4D95-98C2-05E442DCD21A}" srcOrd="0" destOrd="0" presId="urn:microsoft.com/office/officeart/2005/8/layout/cycle2"/>
    <dgm:cxn modelId="{2D0706FA-F4B2-473E-89CF-241B95CD97CF}" type="presOf" srcId="{ED284D91-7978-4A18-87D8-909D15C51A18}" destId="{EF79FF3C-C8A4-4419-9D50-197F5735749F}" srcOrd="0" destOrd="0" presId="urn:microsoft.com/office/officeart/2005/8/layout/cycle2"/>
    <dgm:cxn modelId="{DC0CF9E3-AA80-495E-986B-E2D4070D0CEF}" type="presOf" srcId="{C6C104EB-9C0A-47DD-BE9A-9F81C09A7538}" destId="{E606F2C1-88AB-4074-9DFC-0C4910007409}" srcOrd="0" destOrd="0" presId="urn:microsoft.com/office/officeart/2005/8/layout/cycle2"/>
    <dgm:cxn modelId="{7E901D0D-083C-4E08-A6C5-3477F921A2C2}" type="presOf" srcId="{D63CD335-8F4A-4998-9C2C-C0A725022858}" destId="{2FA33B9A-4F65-4C3A-8436-EA63BCCE63A5}" srcOrd="0" destOrd="0" presId="urn:microsoft.com/office/officeart/2005/8/layout/cycle2"/>
    <dgm:cxn modelId="{B57579BC-DE41-4623-A274-88B40758FAF4}" srcId="{C6C104EB-9C0A-47DD-BE9A-9F81C09A7538}" destId="{7B7E4F21-7B96-4E66-8659-3F07E5141459}" srcOrd="0" destOrd="0" parTransId="{7136F89F-AF58-4541-93B7-9988EF7005FC}" sibTransId="{89A8BA96-EE4E-42AD-8BB9-41092FB1341D}"/>
    <dgm:cxn modelId="{33327AB0-2D20-4F7D-9C09-C9A3226BDB66}" type="presParOf" srcId="{E606F2C1-88AB-4074-9DFC-0C4910007409}" destId="{AE771F65-C35E-4727-B457-F59B2C10F461}" srcOrd="0" destOrd="0" presId="urn:microsoft.com/office/officeart/2005/8/layout/cycle2"/>
    <dgm:cxn modelId="{638C4D2F-B0F6-49A8-BF1C-482552D11A78}" type="presParOf" srcId="{E606F2C1-88AB-4074-9DFC-0C4910007409}" destId="{78874DC1-51C9-4D95-98C2-05E442DCD21A}" srcOrd="1" destOrd="0" presId="urn:microsoft.com/office/officeart/2005/8/layout/cycle2"/>
    <dgm:cxn modelId="{654572ED-FA63-42D9-AD83-B42A2D6C2FCA}" type="presParOf" srcId="{78874DC1-51C9-4D95-98C2-05E442DCD21A}" destId="{689C9FFC-11F8-4C65-ACEE-91CD4B2EAEC7}" srcOrd="0" destOrd="0" presId="urn:microsoft.com/office/officeart/2005/8/layout/cycle2"/>
    <dgm:cxn modelId="{DF71B2DC-F1B6-463E-9C60-E3EBF2454B17}" type="presParOf" srcId="{E606F2C1-88AB-4074-9DFC-0C4910007409}" destId="{2FA33B9A-4F65-4C3A-8436-EA63BCCE63A5}" srcOrd="2" destOrd="0" presId="urn:microsoft.com/office/officeart/2005/8/layout/cycle2"/>
    <dgm:cxn modelId="{9B61679C-99F3-4599-9F54-AD05AE620A8D}" type="presParOf" srcId="{E606F2C1-88AB-4074-9DFC-0C4910007409}" destId="{1A1E70D0-176C-4038-9D91-D99EED36DE98}" srcOrd="3" destOrd="0" presId="urn:microsoft.com/office/officeart/2005/8/layout/cycle2"/>
    <dgm:cxn modelId="{9BE06D66-0105-4684-9FD1-0347263FFF63}" type="presParOf" srcId="{1A1E70D0-176C-4038-9D91-D99EED36DE98}" destId="{7520D125-2631-49A2-BA08-6B3FF85A1906}" srcOrd="0" destOrd="0" presId="urn:microsoft.com/office/officeart/2005/8/layout/cycle2"/>
    <dgm:cxn modelId="{B268942C-A999-4D5F-8E2D-2AE439A32D93}" type="presParOf" srcId="{E606F2C1-88AB-4074-9DFC-0C4910007409}" destId="{EF79FF3C-C8A4-4419-9D50-197F5735749F}" srcOrd="4" destOrd="0" presId="urn:microsoft.com/office/officeart/2005/8/layout/cycle2"/>
    <dgm:cxn modelId="{DB062E6A-A535-48AB-A1DB-9AEC35EAB2CA}" type="presParOf" srcId="{E606F2C1-88AB-4074-9DFC-0C4910007409}" destId="{9219B9E1-FE78-4EA7-AF9A-532DEDAE4E99}" srcOrd="5" destOrd="0" presId="urn:microsoft.com/office/officeart/2005/8/layout/cycle2"/>
    <dgm:cxn modelId="{EC932035-9842-4493-90DB-2DDD87ACBFC8}" type="presParOf" srcId="{9219B9E1-FE78-4EA7-AF9A-532DEDAE4E99}" destId="{4A234538-9FE1-4D58-AB7D-1A8CD36F6CF6}" srcOrd="0" destOrd="0" presId="urn:microsoft.com/office/officeart/2005/8/layout/cycle2"/>
    <dgm:cxn modelId="{CBCF78B9-294F-4899-B3A0-C22F2CF7BEBB}" type="presParOf" srcId="{E606F2C1-88AB-4074-9DFC-0C4910007409}" destId="{297ACEFF-C51B-4F94-A907-404F9541BD26}" srcOrd="6" destOrd="0" presId="urn:microsoft.com/office/officeart/2005/8/layout/cycle2"/>
    <dgm:cxn modelId="{93B889B2-CF1F-4144-B733-6B0913D2A284}" type="presParOf" srcId="{E606F2C1-88AB-4074-9DFC-0C4910007409}" destId="{D75BEF4B-2FAA-4525-A6C4-659A1C761499}" srcOrd="7" destOrd="0" presId="urn:microsoft.com/office/officeart/2005/8/layout/cycle2"/>
    <dgm:cxn modelId="{0CF0C838-C701-4984-8C1D-D08FCF40A3B9}" type="presParOf" srcId="{D75BEF4B-2FAA-4525-A6C4-659A1C761499}" destId="{2F667E55-8428-49CF-9BF3-B944827912C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840CC4-C55A-4885-8869-5A5BD631F17F}"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74B1609A-7793-4666-92BF-5653E2858680}">
      <dgm:prSet phldrT="[Text]"/>
      <dgm:spPr>
        <a:solidFill>
          <a:schemeClr val="accent3">
            <a:lumMod val="40000"/>
            <a:lumOff val="60000"/>
          </a:schemeClr>
        </a:solidFill>
      </dgm:spPr>
      <dgm:t>
        <a:bodyPr/>
        <a:lstStyle/>
        <a:p>
          <a:pPr algn="ctr"/>
          <a:r>
            <a:rPr lang="en-US" dirty="0" smtClean="0">
              <a:solidFill>
                <a:schemeClr val="accent5">
                  <a:lumMod val="50000"/>
                </a:schemeClr>
              </a:solidFill>
            </a:rPr>
            <a:t>Beginning of Year</a:t>
          </a:r>
          <a:endParaRPr lang="en-US" dirty="0">
            <a:solidFill>
              <a:schemeClr val="accent5">
                <a:lumMod val="50000"/>
              </a:schemeClr>
            </a:solidFill>
          </a:endParaRPr>
        </a:p>
      </dgm:t>
      <dgm:extLst>
        <a:ext uri="{E40237B7-FDA0-4F09-8148-C483321AD2D9}">
          <dgm14:cNvPr xmlns:dgm14="http://schemas.microsoft.com/office/drawing/2010/diagram" id="0" name="" descr="Graphic of three boxes flowing into the next:&#10;1) Beginning of Year - Screening &amp; diagnostic assessments&#10;2) Throughout Year - Benchmark formative assessments&#10;3) End of Year - Standards-based acountability measures"/>
        </a:ext>
      </dgm:extLst>
    </dgm:pt>
    <dgm:pt modelId="{87DDAF91-1105-4310-8DAE-957788487260}" type="parTrans" cxnId="{F89A5230-4708-4F83-B655-1E839348688B}">
      <dgm:prSet/>
      <dgm:spPr/>
      <dgm:t>
        <a:bodyPr/>
        <a:lstStyle/>
        <a:p>
          <a:endParaRPr lang="en-US"/>
        </a:p>
      </dgm:t>
    </dgm:pt>
    <dgm:pt modelId="{A2E7A026-7612-4A4D-A03C-1C4C429C8A5E}" type="sibTrans" cxnId="{F89A5230-4708-4F83-B655-1E839348688B}">
      <dgm:prSet/>
      <dgm:spPr>
        <a:solidFill>
          <a:srgbClr val="7030A0">
            <a:alpha val="90000"/>
          </a:srgbClr>
        </a:solidFill>
        <a:ln>
          <a:solidFill>
            <a:schemeClr val="accent6">
              <a:lumMod val="75000"/>
              <a:alpha val="90000"/>
            </a:schemeClr>
          </a:solidFill>
        </a:ln>
      </dgm:spPr>
      <dgm:t>
        <a:bodyPr/>
        <a:lstStyle/>
        <a:p>
          <a:endParaRPr lang="en-US"/>
        </a:p>
      </dgm:t>
    </dgm:pt>
    <dgm:pt modelId="{6C9A3FF8-08CD-47FE-BD10-A0F1F7BD7467}">
      <dgm:prSet phldrT="[Text]"/>
      <dgm:spPr>
        <a:solidFill>
          <a:schemeClr val="accent3">
            <a:lumMod val="40000"/>
            <a:lumOff val="60000"/>
          </a:schemeClr>
        </a:solidFill>
      </dgm:spPr>
      <dgm:t>
        <a:bodyPr/>
        <a:lstStyle/>
        <a:p>
          <a:r>
            <a:rPr lang="en-US" dirty="0" smtClean="0">
              <a:solidFill>
                <a:schemeClr val="accent5"/>
              </a:solidFill>
            </a:rPr>
            <a:t>Screening &amp; diagnostic assessments</a:t>
          </a:r>
          <a:endParaRPr lang="en-US" dirty="0">
            <a:solidFill>
              <a:schemeClr val="accent5"/>
            </a:solidFill>
          </a:endParaRPr>
        </a:p>
      </dgm:t>
    </dgm:pt>
    <dgm:pt modelId="{84F9008C-ADF1-4722-8C95-354B54012FC2}" type="parTrans" cxnId="{E0BA9EF0-6D9D-4ECC-BD64-CBFF63CA2FBA}">
      <dgm:prSet/>
      <dgm:spPr/>
      <dgm:t>
        <a:bodyPr/>
        <a:lstStyle/>
        <a:p>
          <a:endParaRPr lang="en-US"/>
        </a:p>
      </dgm:t>
    </dgm:pt>
    <dgm:pt modelId="{A7BE01EF-D0A1-4D17-907A-EC4B6B9EE23F}" type="sibTrans" cxnId="{E0BA9EF0-6D9D-4ECC-BD64-CBFF63CA2FBA}">
      <dgm:prSet/>
      <dgm:spPr/>
      <dgm:t>
        <a:bodyPr/>
        <a:lstStyle/>
        <a:p>
          <a:endParaRPr lang="en-US"/>
        </a:p>
      </dgm:t>
    </dgm:pt>
    <dgm:pt modelId="{999A22E9-FF87-477B-BB5C-3E39192AC327}">
      <dgm:prSet phldrT="[Text]"/>
      <dgm:spPr>
        <a:solidFill>
          <a:schemeClr val="accent5">
            <a:lumMod val="40000"/>
            <a:lumOff val="60000"/>
          </a:schemeClr>
        </a:solidFill>
      </dgm:spPr>
      <dgm:t>
        <a:bodyPr/>
        <a:lstStyle/>
        <a:p>
          <a:pPr algn="ctr"/>
          <a:r>
            <a:rPr lang="en-US" dirty="0" smtClean="0">
              <a:solidFill>
                <a:schemeClr val="accent5">
                  <a:lumMod val="50000"/>
                </a:schemeClr>
              </a:solidFill>
            </a:rPr>
            <a:t>Throughout Year</a:t>
          </a:r>
          <a:endParaRPr lang="en-US" dirty="0">
            <a:solidFill>
              <a:schemeClr val="accent5">
                <a:lumMod val="50000"/>
              </a:schemeClr>
            </a:solidFill>
          </a:endParaRPr>
        </a:p>
      </dgm:t>
    </dgm:pt>
    <dgm:pt modelId="{4DDE0822-153D-4497-BDE1-16C4E4C3A054}" type="parTrans" cxnId="{EE1D9E80-DE35-4F53-B598-D18768035051}">
      <dgm:prSet/>
      <dgm:spPr/>
      <dgm:t>
        <a:bodyPr/>
        <a:lstStyle/>
        <a:p>
          <a:endParaRPr lang="en-US"/>
        </a:p>
      </dgm:t>
    </dgm:pt>
    <dgm:pt modelId="{23F2EA98-F3CB-4E1A-9B55-CAF32B3F0615}" type="sibTrans" cxnId="{EE1D9E80-DE35-4F53-B598-D18768035051}">
      <dgm:prSet/>
      <dgm:spPr>
        <a:solidFill>
          <a:srgbClr val="7030A0">
            <a:alpha val="90000"/>
          </a:srgbClr>
        </a:solidFill>
        <a:ln>
          <a:solidFill>
            <a:schemeClr val="accent6">
              <a:lumMod val="75000"/>
              <a:alpha val="90000"/>
            </a:schemeClr>
          </a:solidFill>
        </a:ln>
      </dgm:spPr>
      <dgm:t>
        <a:bodyPr/>
        <a:lstStyle/>
        <a:p>
          <a:endParaRPr lang="en-US"/>
        </a:p>
      </dgm:t>
    </dgm:pt>
    <dgm:pt modelId="{51339A0D-C748-4012-AB0B-23113055A1B2}">
      <dgm:prSet phldrT="[Text]"/>
      <dgm:spPr>
        <a:solidFill>
          <a:schemeClr val="accent5">
            <a:lumMod val="40000"/>
            <a:lumOff val="60000"/>
          </a:schemeClr>
        </a:solidFill>
      </dgm:spPr>
      <dgm:t>
        <a:bodyPr/>
        <a:lstStyle/>
        <a:p>
          <a:r>
            <a:rPr lang="en-US" dirty="0" smtClean="0">
              <a:solidFill>
                <a:schemeClr val="accent5"/>
              </a:solidFill>
            </a:rPr>
            <a:t>Benchmark formative assessments</a:t>
          </a:r>
          <a:endParaRPr lang="en-US" dirty="0">
            <a:solidFill>
              <a:schemeClr val="accent5"/>
            </a:solidFill>
          </a:endParaRPr>
        </a:p>
      </dgm:t>
    </dgm:pt>
    <dgm:pt modelId="{D7A7AA5F-4C73-44DC-B55A-FE91FEF89F3C}" type="parTrans" cxnId="{3CE1DF1E-4527-4D1A-9A6E-17D350FEBDFE}">
      <dgm:prSet/>
      <dgm:spPr/>
      <dgm:t>
        <a:bodyPr/>
        <a:lstStyle/>
        <a:p>
          <a:endParaRPr lang="en-US"/>
        </a:p>
      </dgm:t>
    </dgm:pt>
    <dgm:pt modelId="{ECD210CB-1022-4EEA-BAA0-B13DEC0390E0}" type="sibTrans" cxnId="{3CE1DF1E-4527-4D1A-9A6E-17D350FEBDFE}">
      <dgm:prSet/>
      <dgm:spPr/>
      <dgm:t>
        <a:bodyPr/>
        <a:lstStyle/>
        <a:p>
          <a:endParaRPr lang="en-US"/>
        </a:p>
      </dgm:t>
    </dgm:pt>
    <dgm:pt modelId="{74C62459-76B7-40BC-8A00-13D67B1CF068}">
      <dgm:prSet phldrT="[Text]"/>
      <dgm:spPr>
        <a:solidFill>
          <a:schemeClr val="accent4">
            <a:lumMod val="40000"/>
            <a:lumOff val="60000"/>
          </a:schemeClr>
        </a:solidFill>
      </dgm:spPr>
      <dgm:t>
        <a:bodyPr/>
        <a:lstStyle/>
        <a:p>
          <a:pPr algn="ctr"/>
          <a:r>
            <a:rPr lang="en-US" dirty="0" smtClean="0">
              <a:solidFill>
                <a:schemeClr val="accent5">
                  <a:lumMod val="50000"/>
                </a:schemeClr>
              </a:solidFill>
            </a:rPr>
            <a:t>End of Year</a:t>
          </a:r>
          <a:endParaRPr lang="en-US" dirty="0">
            <a:solidFill>
              <a:schemeClr val="accent5">
                <a:lumMod val="50000"/>
              </a:schemeClr>
            </a:solidFill>
          </a:endParaRPr>
        </a:p>
      </dgm:t>
    </dgm:pt>
    <dgm:pt modelId="{30010766-8B6E-45B8-97A6-D0410C86D897}" type="parTrans" cxnId="{F5D201F9-C485-4973-8C3D-37BB23282593}">
      <dgm:prSet/>
      <dgm:spPr/>
      <dgm:t>
        <a:bodyPr/>
        <a:lstStyle/>
        <a:p>
          <a:endParaRPr lang="en-US"/>
        </a:p>
      </dgm:t>
    </dgm:pt>
    <dgm:pt modelId="{30F694C2-DAF0-4212-9390-87800DEBE512}" type="sibTrans" cxnId="{F5D201F9-C485-4973-8C3D-37BB23282593}">
      <dgm:prSet/>
      <dgm:spPr/>
      <dgm:t>
        <a:bodyPr/>
        <a:lstStyle/>
        <a:p>
          <a:endParaRPr lang="en-US"/>
        </a:p>
      </dgm:t>
    </dgm:pt>
    <dgm:pt modelId="{4D646C3E-A8FC-478C-9F78-62C8FFDA7AFA}">
      <dgm:prSet phldrT="[Text]"/>
      <dgm:spPr>
        <a:solidFill>
          <a:schemeClr val="accent4">
            <a:lumMod val="40000"/>
            <a:lumOff val="60000"/>
          </a:schemeClr>
        </a:solidFill>
      </dgm:spPr>
      <dgm:t>
        <a:bodyPr/>
        <a:lstStyle/>
        <a:p>
          <a:r>
            <a:rPr lang="en-US" dirty="0" smtClean="0">
              <a:solidFill>
                <a:schemeClr val="accent5"/>
              </a:solidFill>
            </a:rPr>
            <a:t>Standards-based accountability measures</a:t>
          </a:r>
          <a:endParaRPr lang="en-US" dirty="0">
            <a:solidFill>
              <a:schemeClr val="accent5"/>
            </a:solidFill>
          </a:endParaRPr>
        </a:p>
      </dgm:t>
    </dgm:pt>
    <dgm:pt modelId="{A55CCEC8-9ABA-42EE-93EE-EA652D8A5737}" type="parTrans" cxnId="{94DC4598-8071-4F62-9E85-F301E0D6C888}">
      <dgm:prSet/>
      <dgm:spPr/>
      <dgm:t>
        <a:bodyPr/>
        <a:lstStyle/>
        <a:p>
          <a:endParaRPr lang="en-US"/>
        </a:p>
      </dgm:t>
    </dgm:pt>
    <dgm:pt modelId="{DEA221F7-A1D2-4E31-8A65-8A9FD78521AC}" type="sibTrans" cxnId="{94DC4598-8071-4F62-9E85-F301E0D6C888}">
      <dgm:prSet/>
      <dgm:spPr/>
      <dgm:t>
        <a:bodyPr/>
        <a:lstStyle/>
        <a:p>
          <a:endParaRPr lang="en-US"/>
        </a:p>
      </dgm:t>
    </dgm:pt>
    <dgm:pt modelId="{8F40CF7A-D7FA-4C19-A141-1889C54D0C17}" type="pres">
      <dgm:prSet presAssocID="{57840CC4-C55A-4885-8869-5A5BD631F17F}" presName="outerComposite" presStyleCnt="0">
        <dgm:presLayoutVars>
          <dgm:chMax val="5"/>
          <dgm:dir/>
          <dgm:resizeHandles val="exact"/>
        </dgm:presLayoutVars>
      </dgm:prSet>
      <dgm:spPr/>
      <dgm:t>
        <a:bodyPr/>
        <a:lstStyle/>
        <a:p>
          <a:endParaRPr lang="en-US"/>
        </a:p>
      </dgm:t>
    </dgm:pt>
    <dgm:pt modelId="{88F08ED3-646A-4C15-9A3A-F9D99284A8D7}" type="pres">
      <dgm:prSet presAssocID="{57840CC4-C55A-4885-8869-5A5BD631F17F}" presName="dummyMaxCanvas" presStyleCnt="0">
        <dgm:presLayoutVars/>
      </dgm:prSet>
      <dgm:spPr/>
    </dgm:pt>
    <dgm:pt modelId="{3C98BAA4-E074-4815-B0FE-CF745E221F6D}" type="pres">
      <dgm:prSet presAssocID="{57840CC4-C55A-4885-8869-5A5BD631F17F}" presName="ThreeNodes_1" presStyleLbl="node1" presStyleIdx="0" presStyleCnt="3">
        <dgm:presLayoutVars>
          <dgm:bulletEnabled val="1"/>
        </dgm:presLayoutVars>
      </dgm:prSet>
      <dgm:spPr/>
      <dgm:t>
        <a:bodyPr/>
        <a:lstStyle/>
        <a:p>
          <a:endParaRPr lang="en-US"/>
        </a:p>
      </dgm:t>
    </dgm:pt>
    <dgm:pt modelId="{FB94FA5F-5D5E-484D-9B46-C23BD9F1DEB2}" type="pres">
      <dgm:prSet presAssocID="{57840CC4-C55A-4885-8869-5A5BD631F17F}" presName="ThreeNodes_2" presStyleLbl="node1" presStyleIdx="1" presStyleCnt="3">
        <dgm:presLayoutVars>
          <dgm:bulletEnabled val="1"/>
        </dgm:presLayoutVars>
      </dgm:prSet>
      <dgm:spPr/>
      <dgm:t>
        <a:bodyPr/>
        <a:lstStyle/>
        <a:p>
          <a:endParaRPr lang="en-US"/>
        </a:p>
      </dgm:t>
    </dgm:pt>
    <dgm:pt modelId="{8FB280BC-C161-4882-8D1C-45437C6E1105}" type="pres">
      <dgm:prSet presAssocID="{57840CC4-C55A-4885-8869-5A5BD631F17F}" presName="ThreeNodes_3" presStyleLbl="node1" presStyleIdx="2" presStyleCnt="3">
        <dgm:presLayoutVars>
          <dgm:bulletEnabled val="1"/>
        </dgm:presLayoutVars>
      </dgm:prSet>
      <dgm:spPr/>
      <dgm:t>
        <a:bodyPr/>
        <a:lstStyle/>
        <a:p>
          <a:endParaRPr lang="en-US"/>
        </a:p>
      </dgm:t>
    </dgm:pt>
    <dgm:pt modelId="{D5BDC475-FAFD-464D-A9E1-692472D62A02}" type="pres">
      <dgm:prSet presAssocID="{57840CC4-C55A-4885-8869-5A5BD631F17F}" presName="ThreeConn_1-2" presStyleLbl="fgAccFollowNode1" presStyleIdx="0" presStyleCnt="2">
        <dgm:presLayoutVars>
          <dgm:bulletEnabled val="1"/>
        </dgm:presLayoutVars>
      </dgm:prSet>
      <dgm:spPr/>
      <dgm:t>
        <a:bodyPr/>
        <a:lstStyle/>
        <a:p>
          <a:endParaRPr lang="en-US"/>
        </a:p>
      </dgm:t>
    </dgm:pt>
    <dgm:pt modelId="{C5AA4327-DD5A-45EA-80FB-5417CAC62D75}" type="pres">
      <dgm:prSet presAssocID="{57840CC4-C55A-4885-8869-5A5BD631F17F}" presName="ThreeConn_2-3" presStyleLbl="fgAccFollowNode1" presStyleIdx="1" presStyleCnt="2">
        <dgm:presLayoutVars>
          <dgm:bulletEnabled val="1"/>
        </dgm:presLayoutVars>
      </dgm:prSet>
      <dgm:spPr/>
      <dgm:t>
        <a:bodyPr/>
        <a:lstStyle/>
        <a:p>
          <a:endParaRPr lang="en-US"/>
        </a:p>
      </dgm:t>
    </dgm:pt>
    <dgm:pt modelId="{30F71D05-B52F-4A94-A3AE-DE29343B3E8B}" type="pres">
      <dgm:prSet presAssocID="{57840CC4-C55A-4885-8869-5A5BD631F17F}" presName="ThreeNodes_1_text" presStyleLbl="node1" presStyleIdx="2" presStyleCnt="3">
        <dgm:presLayoutVars>
          <dgm:bulletEnabled val="1"/>
        </dgm:presLayoutVars>
      </dgm:prSet>
      <dgm:spPr/>
      <dgm:t>
        <a:bodyPr/>
        <a:lstStyle/>
        <a:p>
          <a:endParaRPr lang="en-US"/>
        </a:p>
      </dgm:t>
    </dgm:pt>
    <dgm:pt modelId="{CC8ECF0C-0E26-4BC7-A97E-E7D968659DDB}" type="pres">
      <dgm:prSet presAssocID="{57840CC4-C55A-4885-8869-5A5BD631F17F}" presName="ThreeNodes_2_text" presStyleLbl="node1" presStyleIdx="2" presStyleCnt="3">
        <dgm:presLayoutVars>
          <dgm:bulletEnabled val="1"/>
        </dgm:presLayoutVars>
      </dgm:prSet>
      <dgm:spPr/>
      <dgm:t>
        <a:bodyPr/>
        <a:lstStyle/>
        <a:p>
          <a:endParaRPr lang="en-US"/>
        </a:p>
      </dgm:t>
    </dgm:pt>
    <dgm:pt modelId="{2C3E18AD-4D1D-4321-99A9-1FF464370069}" type="pres">
      <dgm:prSet presAssocID="{57840CC4-C55A-4885-8869-5A5BD631F17F}" presName="ThreeNodes_3_text" presStyleLbl="node1" presStyleIdx="2" presStyleCnt="3">
        <dgm:presLayoutVars>
          <dgm:bulletEnabled val="1"/>
        </dgm:presLayoutVars>
      </dgm:prSet>
      <dgm:spPr/>
      <dgm:t>
        <a:bodyPr/>
        <a:lstStyle/>
        <a:p>
          <a:endParaRPr lang="en-US"/>
        </a:p>
      </dgm:t>
    </dgm:pt>
  </dgm:ptLst>
  <dgm:cxnLst>
    <dgm:cxn modelId="{4128690C-3353-4EB2-844C-3C906747F8B3}" type="presOf" srcId="{6C9A3FF8-08CD-47FE-BD10-A0F1F7BD7467}" destId="{30F71D05-B52F-4A94-A3AE-DE29343B3E8B}" srcOrd="1" destOrd="1" presId="urn:microsoft.com/office/officeart/2005/8/layout/vProcess5"/>
    <dgm:cxn modelId="{EE1D9E80-DE35-4F53-B598-D18768035051}" srcId="{57840CC4-C55A-4885-8869-5A5BD631F17F}" destId="{999A22E9-FF87-477B-BB5C-3E39192AC327}" srcOrd="1" destOrd="0" parTransId="{4DDE0822-153D-4497-BDE1-16C4E4C3A054}" sibTransId="{23F2EA98-F3CB-4E1A-9B55-CAF32B3F0615}"/>
    <dgm:cxn modelId="{D7BBBD14-03ED-47F1-B048-A0AEE76159C1}" type="presOf" srcId="{A2E7A026-7612-4A4D-A03C-1C4C429C8A5E}" destId="{D5BDC475-FAFD-464D-A9E1-692472D62A02}" srcOrd="0" destOrd="0" presId="urn:microsoft.com/office/officeart/2005/8/layout/vProcess5"/>
    <dgm:cxn modelId="{0CD08C3F-8725-4872-8506-C9E4CF5FE089}" type="presOf" srcId="{23F2EA98-F3CB-4E1A-9B55-CAF32B3F0615}" destId="{C5AA4327-DD5A-45EA-80FB-5417CAC62D75}" srcOrd="0" destOrd="0" presId="urn:microsoft.com/office/officeart/2005/8/layout/vProcess5"/>
    <dgm:cxn modelId="{3CE1DF1E-4527-4D1A-9A6E-17D350FEBDFE}" srcId="{999A22E9-FF87-477B-BB5C-3E39192AC327}" destId="{51339A0D-C748-4012-AB0B-23113055A1B2}" srcOrd="0" destOrd="0" parTransId="{D7A7AA5F-4C73-44DC-B55A-FE91FEF89F3C}" sibTransId="{ECD210CB-1022-4EEA-BAA0-B13DEC0390E0}"/>
    <dgm:cxn modelId="{19C7D761-370B-490E-844C-174EBB451075}" type="presOf" srcId="{999A22E9-FF87-477B-BB5C-3E39192AC327}" destId="{CC8ECF0C-0E26-4BC7-A97E-E7D968659DDB}" srcOrd="1" destOrd="0" presId="urn:microsoft.com/office/officeart/2005/8/layout/vProcess5"/>
    <dgm:cxn modelId="{1C27BBEA-3D53-4A85-B10D-DD6CB6B0FBBA}" type="presOf" srcId="{51339A0D-C748-4012-AB0B-23113055A1B2}" destId="{FB94FA5F-5D5E-484D-9B46-C23BD9F1DEB2}" srcOrd="0" destOrd="1" presId="urn:microsoft.com/office/officeart/2005/8/layout/vProcess5"/>
    <dgm:cxn modelId="{B3B1BA72-ED18-4370-8D5C-35909C5E0D57}" type="presOf" srcId="{74C62459-76B7-40BC-8A00-13D67B1CF068}" destId="{8FB280BC-C161-4882-8D1C-45437C6E1105}" srcOrd="0" destOrd="0" presId="urn:microsoft.com/office/officeart/2005/8/layout/vProcess5"/>
    <dgm:cxn modelId="{2E438FDE-D123-4C95-AB6F-F3581BD25B1C}" type="presOf" srcId="{57840CC4-C55A-4885-8869-5A5BD631F17F}" destId="{8F40CF7A-D7FA-4C19-A141-1889C54D0C17}" srcOrd="0" destOrd="0" presId="urn:microsoft.com/office/officeart/2005/8/layout/vProcess5"/>
    <dgm:cxn modelId="{BC8A9FCC-C758-45DF-ACD5-47C9224AC0B6}" type="presOf" srcId="{74B1609A-7793-4666-92BF-5653E2858680}" destId="{3C98BAA4-E074-4815-B0FE-CF745E221F6D}" srcOrd="0" destOrd="0" presId="urn:microsoft.com/office/officeart/2005/8/layout/vProcess5"/>
    <dgm:cxn modelId="{94DC4598-8071-4F62-9E85-F301E0D6C888}" srcId="{74C62459-76B7-40BC-8A00-13D67B1CF068}" destId="{4D646C3E-A8FC-478C-9F78-62C8FFDA7AFA}" srcOrd="0" destOrd="0" parTransId="{A55CCEC8-9ABA-42EE-93EE-EA652D8A5737}" sibTransId="{DEA221F7-A1D2-4E31-8A65-8A9FD78521AC}"/>
    <dgm:cxn modelId="{56443FD3-107B-4B85-AADB-CEF40348EE98}" type="presOf" srcId="{74B1609A-7793-4666-92BF-5653E2858680}" destId="{30F71D05-B52F-4A94-A3AE-DE29343B3E8B}" srcOrd="1" destOrd="0" presId="urn:microsoft.com/office/officeart/2005/8/layout/vProcess5"/>
    <dgm:cxn modelId="{D8AA7489-87D9-40C4-912D-72684EA13476}" type="presOf" srcId="{74C62459-76B7-40BC-8A00-13D67B1CF068}" destId="{2C3E18AD-4D1D-4321-99A9-1FF464370069}" srcOrd="1" destOrd="0" presId="urn:microsoft.com/office/officeart/2005/8/layout/vProcess5"/>
    <dgm:cxn modelId="{F89A5230-4708-4F83-B655-1E839348688B}" srcId="{57840CC4-C55A-4885-8869-5A5BD631F17F}" destId="{74B1609A-7793-4666-92BF-5653E2858680}" srcOrd="0" destOrd="0" parTransId="{87DDAF91-1105-4310-8DAE-957788487260}" sibTransId="{A2E7A026-7612-4A4D-A03C-1C4C429C8A5E}"/>
    <dgm:cxn modelId="{8ABFD1E1-3460-4B47-8724-213E69F8A8EE}" type="presOf" srcId="{51339A0D-C748-4012-AB0B-23113055A1B2}" destId="{CC8ECF0C-0E26-4BC7-A97E-E7D968659DDB}" srcOrd="1" destOrd="1" presId="urn:microsoft.com/office/officeart/2005/8/layout/vProcess5"/>
    <dgm:cxn modelId="{F5D201F9-C485-4973-8C3D-37BB23282593}" srcId="{57840CC4-C55A-4885-8869-5A5BD631F17F}" destId="{74C62459-76B7-40BC-8A00-13D67B1CF068}" srcOrd="2" destOrd="0" parTransId="{30010766-8B6E-45B8-97A6-D0410C86D897}" sibTransId="{30F694C2-DAF0-4212-9390-87800DEBE512}"/>
    <dgm:cxn modelId="{7006F2B9-0000-4FEE-9D8C-3FB0A0EA7B08}" type="presOf" srcId="{6C9A3FF8-08CD-47FE-BD10-A0F1F7BD7467}" destId="{3C98BAA4-E074-4815-B0FE-CF745E221F6D}" srcOrd="0" destOrd="1" presId="urn:microsoft.com/office/officeart/2005/8/layout/vProcess5"/>
    <dgm:cxn modelId="{5E2277CB-CFB0-47FF-BAE6-A3C65555D873}" type="presOf" srcId="{4D646C3E-A8FC-478C-9F78-62C8FFDA7AFA}" destId="{2C3E18AD-4D1D-4321-99A9-1FF464370069}" srcOrd="1" destOrd="1" presId="urn:microsoft.com/office/officeart/2005/8/layout/vProcess5"/>
    <dgm:cxn modelId="{E0BA9EF0-6D9D-4ECC-BD64-CBFF63CA2FBA}" srcId="{74B1609A-7793-4666-92BF-5653E2858680}" destId="{6C9A3FF8-08CD-47FE-BD10-A0F1F7BD7467}" srcOrd="0" destOrd="0" parTransId="{84F9008C-ADF1-4722-8C95-354B54012FC2}" sibTransId="{A7BE01EF-D0A1-4D17-907A-EC4B6B9EE23F}"/>
    <dgm:cxn modelId="{9C9BE383-5222-41ED-A528-D7F1614609AD}" type="presOf" srcId="{4D646C3E-A8FC-478C-9F78-62C8FFDA7AFA}" destId="{8FB280BC-C161-4882-8D1C-45437C6E1105}" srcOrd="0" destOrd="1" presId="urn:microsoft.com/office/officeart/2005/8/layout/vProcess5"/>
    <dgm:cxn modelId="{0360CD06-A97A-45EE-BE37-086EA275DE68}" type="presOf" srcId="{999A22E9-FF87-477B-BB5C-3E39192AC327}" destId="{FB94FA5F-5D5E-484D-9B46-C23BD9F1DEB2}" srcOrd="0" destOrd="0" presId="urn:microsoft.com/office/officeart/2005/8/layout/vProcess5"/>
    <dgm:cxn modelId="{1B304336-231E-438F-A75F-16FF914A6BED}" type="presParOf" srcId="{8F40CF7A-D7FA-4C19-A141-1889C54D0C17}" destId="{88F08ED3-646A-4C15-9A3A-F9D99284A8D7}" srcOrd="0" destOrd="0" presId="urn:microsoft.com/office/officeart/2005/8/layout/vProcess5"/>
    <dgm:cxn modelId="{DC40659B-2A32-4536-B83A-8B4ACB45A96F}" type="presParOf" srcId="{8F40CF7A-D7FA-4C19-A141-1889C54D0C17}" destId="{3C98BAA4-E074-4815-B0FE-CF745E221F6D}" srcOrd="1" destOrd="0" presId="urn:microsoft.com/office/officeart/2005/8/layout/vProcess5"/>
    <dgm:cxn modelId="{50637D3B-8D16-4E61-885E-7615CD8BD4EC}" type="presParOf" srcId="{8F40CF7A-D7FA-4C19-A141-1889C54D0C17}" destId="{FB94FA5F-5D5E-484D-9B46-C23BD9F1DEB2}" srcOrd="2" destOrd="0" presId="urn:microsoft.com/office/officeart/2005/8/layout/vProcess5"/>
    <dgm:cxn modelId="{CC9BFFC4-CB96-4137-AD15-18D5A4C4A15F}" type="presParOf" srcId="{8F40CF7A-D7FA-4C19-A141-1889C54D0C17}" destId="{8FB280BC-C161-4882-8D1C-45437C6E1105}" srcOrd="3" destOrd="0" presId="urn:microsoft.com/office/officeart/2005/8/layout/vProcess5"/>
    <dgm:cxn modelId="{98B0EA61-9ADB-4521-93F8-C714F382CB3D}" type="presParOf" srcId="{8F40CF7A-D7FA-4C19-A141-1889C54D0C17}" destId="{D5BDC475-FAFD-464D-A9E1-692472D62A02}" srcOrd="4" destOrd="0" presId="urn:microsoft.com/office/officeart/2005/8/layout/vProcess5"/>
    <dgm:cxn modelId="{5CE9E81D-583D-4E8F-A754-AF4802ABE390}" type="presParOf" srcId="{8F40CF7A-D7FA-4C19-A141-1889C54D0C17}" destId="{C5AA4327-DD5A-45EA-80FB-5417CAC62D75}" srcOrd="5" destOrd="0" presId="urn:microsoft.com/office/officeart/2005/8/layout/vProcess5"/>
    <dgm:cxn modelId="{C57C2AE5-2B7A-4C16-9D0E-F630FDD83877}" type="presParOf" srcId="{8F40CF7A-D7FA-4C19-A141-1889C54D0C17}" destId="{30F71D05-B52F-4A94-A3AE-DE29343B3E8B}" srcOrd="6" destOrd="0" presId="urn:microsoft.com/office/officeart/2005/8/layout/vProcess5"/>
    <dgm:cxn modelId="{994FE3C0-0111-49E5-B0EB-61B176E2F09F}" type="presParOf" srcId="{8F40CF7A-D7FA-4C19-A141-1889C54D0C17}" destId="{CC8ECF0C-0E26-4BC7-A97E-E7D968659DDB}" srcOrd="7" destOrd="0" presId="urn:microsoft.com/office/officeart/2005/8/layout/vProcess5"/>
    <dgm:cxn modelId="{EB29A9CF-E844-46AE-877E-0A090F0D9231}" type="presParOf" srcId="{8F40CF7A-D7FA-4C19-A141-1889C54D0C17}" destId="{2C3E18AD-4D1D-4321-99A9-1FF46437006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EFB482-C39F-4336-A17F-EC48CC64A02A}" type="doc">
      <dgm:prSet loTypeId="urn:microsoft.com/office/officeart/2005/8/layout/target3" loCatId="list" qsTypeId="urn:microsoft.com/office/officeart/2005/8/quickstyle/3d1" qsCatId="3D" csTypeId="urn:microsoft.com/office/officeart/2005/8/colors/accent6_3" csCatId="accent6" phldr="1"/>
      <dgm:spPr/>
      <dgm:t>
        <a:bodyPr/>
        <a:lstStyle/>
        <a:p>
          <a:endParaRPr lang="en-US"/>
        </a:p>
      </dgm:t>
    </dgm:pt>
    <dgm:pt modelId="{62DB5C70-23D7-48DE-AE67-74A3727E5FF2}">
      <dgm:prSet phldrT="[Text]"/>
      <dgm:spPr>
        <a:solidFill>
          <a:schemeClr val="accent6">
            <a:lumMod val="60000"/>
            <a:lumOff val="40000"/>
            <a:alpha val="90000"/>
          </a:schemeClr>
        </a:solidFill>
      </dgm:spPr>
      <dgm:t>
        <a:bodyPr/>
        <a:lstStyle/>
        <a:p>
          <a:pPr algn="l"/>
          <a:r>
            <a:rPr lang="en-US" dirty="0" smtClean="0">
              <a:solidFill>
                <a:schemeClr val="accent2">
                  <a:lumMod val="50000"/>
                </a:schemeClr>
              </a:solidFill>
            </a:rPr>
            <a:t>Students in Regular Program</a:t>
          </a:r>
          <a:endParaRPr lang="en-US" dirty="0">
            <a:solidFill>
              <a:schemeClr val="accent2">
                <a:lumMod val="50000"/>
              </a:schemeClr>
            </a:solidFill>
          </a:endParaRPr>
        </a:p>
      </dgm:t>
    </dgm:pt>
    <dgm:pt modelId="{2EC05370-D7FA-4DE4-9E4E-AC55ABB434AB}" type="parTrans" cxnId="{1BB6EAFC-8907-4AD2-80D4-E4B607446D90}">
      <dgm:prSet/>
      <dgm:spPr/>
      <dgm:t>
        <a:bodyPr/>
        <a:lstStyle/>
        <a:p>
          <a:endParaRPr lang="en-US"/>
        </a:p>
      </dgm:t>
    </dgm:pt>
    <dgm:pt modelId="{1B7B322D-6F38-4457-B68C-E3BC99615F51}" type="sibTrans" cxnId="{1BB6EAFC-8907-4AD2-80D4-E4B607446D90}">
      <dgm:prSet/>
      <dgm:spPr/>
      <dgm:t>
        <a:bodyPr/>
        <a:lstStyle/>
        <a:p>
          <a:endParaRPr lang="en-US"/>
        </a:p>
      </dgm:t>
    </dgm:pt>
    <dgm:pt modelId="{69860A86-7A04-4296-8D76-198E3E82F28D}">
      <dgm:prSet phldrT="[Text]"/>
      <dgm:spPr>
        <a:solidFill>
          <a:schemeClr val="accent6">
            <a:lumMod val="40000"/>
            <a:lumOff val="60000"/>
            <a:alpha val="90000"/>
          </a:schemeClr>
        </a:solidFill>
      </dgm:spPr>
      <dgm:t>
        <a:bodyPr/>
        <a:lstStyle/>
        <a:p>
          <a:pPr algn="l"/>
          <a:r>
            <a:rPr lang="en-US" dirty="0" smtClean="0">
              <a:solidFill>
                <a:schemeClr val="accent2">
                  <a:lumMod val="50000"/>
                </a:schemeClr>
              </a:solidFill>
            </a:rPr>
            <a:t>Students w/ Supplemental Support</a:t>
          </a:r>
          <a:endParaRPr lang="en-US" dirty="0">
            <a:solidFill>
              <a:schemeClr val="accent2">
                <a:lumMod val="50000"/>
              </a:schemeClr>
            </a:solidFill>
          </a:endParaRPr>
        </a:p>
      </dgm:t>
    </dgm:pt>
    <dgm:pt modelId="{17A78B9F-9651-4BD4-B999-C9112B98526E}" type="parTrans" cxnId="{68844170-F667-45CC-82BF-9728EAAC0C6F}">
      <dgm:prSet/>
      <dgm:spPr/>
      <dgm:t>
        <a:bodyPr/>
        <a:lstStyle/>
        <a:p>
          <a:endParaRPr lang="en-US"/>
        </a:p>
      </dgm:t>
    </dgm:pt>
    <dgm:pt modelId="{B5020F4A-662A-49D8-8C08-91F1900E7360}" type="sibTrans" cxnId="{68844170-F667-45CC-82BF-9728EAAC0C6F}">
      <dgm:prSet/>
      <dgm:spPr/>
      <dgm:t>
        <a:bodyPr/>
        <a:lstStyle/>
        <a:p>
          <a:endParaRPr lang="en-US"/>
        </a:p>
      </dgm:t>
    </dgm:pt>
    <dgm:pt modelId="{42447692-832A-4FC8-9F56-B1AEDE0B511B}">
      <dgm:prSet phldrT="[Text]"/>
      <dgm:spPr>
        <a:solidFill>
          <a:schemeClr val="accent6">
            <a:lumMod val="20000"/>
            <a:lumOff val="80000"/>
            <a:alpha val="90000"/>
          </a:schemeClr>
        </a:solidFill>
      </dgm:spPr>
      <dgm:t>
        <a:bodyPr/>
        <a:lstStyle/>
        <a:p>
          <a:pPr algn="l"/>
          <a:r>
            <a:rPr lang="en-US" dirty="0" smtClean="0">
              <a:solidFill>
                <a:schemeClr val="accent2">
                  <a:lumMod val="50000"/>
                </a:schemeClr>
              </a:solidFill>
            </a:rPr>
            <a:t>Students in Special Programs</a:t>
          </a:r>
          <a:endParaRPr lang="en-US" dirty="0">
            <a:solidFill>
              <a:schemeClr val="accent2">
                <a:lumMod val="50000"/>
              </a:schemeClr>
            </a:solidFill>
          </a:endParaRPr>
        </a:p>
      </dgm:t>
    </dgm:pt>
    <dgm:pt modelId="{AA8D34C3-F516-4425-A909-157B568B363D}" type="parTrans" cxnId="{799EB7D6-9C52-40B8-B7BE-1D559E8F8DDC}">
      <dgm:prSet/>
      <dgm:spPr/>
      <dgm:t>
        <a:bodyPr/>
        <a:lstStyle/>
        <a:p>
          <a:endParaRPr lang="en-US"/>
        </a:p>
      </dgm:t>
    </dgm:pt>
    <dgm:pt modelId="{16DE0816-96E8-4036-9126-505A28143A39}" type="sibTrans" cxnId="{799EB7D6-9C52-40B8-B7BE-1D559E8F8DDC}">
      <dgm:prSet/>
      <dgm:spPr/>
      <dgm:t>
        <a:bodyPr/>
        <a:lstStyle/>
        <a:p>
          <a:endParaRPr lang="en-US"/>
        </a:p>
      </dgm:t>
    </dgm:pt>
    <dgm:pt modelId="{9613A5F0-C8E8-43B1-83E4-7E0976198812}">
      <dgm:prSet phldrT="[Text]"/>
      <dgm:spPr>
        <a:solidFill>
          <a:schemeClr val="accent6">
            <a:lumMod val="20000"/>
            <a:lumOff val="80000"/>
            <a:alpha val="90000"/>
          </a:schemeClr>
        </a:solidFill>
      </dgm:spPr>
      <dgm:t>
        <a:bodyPr/>
        <a:lstStyle/>
        <a:p>
          <a:pPr algn="l"/>
          <a:r>
            <a:rPr lang="en-US" smtClean="0">
              <a:solidFill>
                <a:schemeClr val="accent2">
                  <a:lumMod val="50000"/>
                </a:schemeClr>
              </a:solidFill>
            </a:rPr>
            <a:t>Blank for accesibility</a:t>
          </a:r>
          <a:endParaRPr lang="en-US" dirty="0">
            <a:solidFill>
              <a:schemeClr val="accent2">
                <a:lumMod val="50000"/>
              </a:schemeClr>
            </a:solidFill>
          </a:endParaRPr>
        </a:p>
      </dgm:t>
    </dgm:pt>
    <dgm:pt modelId="{D4DD7EAC-BE27-4302-92D4-491D543F8219}" type="parTrans" cxnId="{693588B8-0274-4FDF-BA29-F20D39E60580}">
      <dgm:prSet/>
      <dgm:spPr/>
      <dgm:t>
        <a:bodyPr/>
        <a:lstStyle/>
        <a:p>
          <a:endParaRPr lang="en-US"/>
        </a:p>
      </dgm:t>
    </dgm:pt>
    <dgm:pt modelId="{51734DF6-F0BF-4918-9C05-4DF34CDBCCA8}" type="sibTrans" cxnId="{693588B8-0274-4FDF-BA29-F20D39E60580}">
      <dgm:prSet/>
      <dgm:spPr/>
      <dgm:t>
        <a:bodyPr/>
        <a:lstStyle/>
        <a:p>
          <a:endParaRPr lang="en-US"/>
        </a:p>
      </dgm:t>
    </dgm:pt>
    <dgm:pt modelId="{4FDFA3DA-9924-4AC2-82A6-19CA5FD22DBE}" type="pres">
      <dgm:prSet presAssocID="{0CEFB482-C39F-4336-A17F-EC48CC64A02A}" presName="Name0" presStyleCnt="0">
        <dgm:presLayoutVars>
          <dgm:chMax val="7"/>
          <dgm:dir/>
          <dgm:animLvl val="lvl"/>
          <dgm:resizeHandles val="exact"/>
        </dgm:presLayoutVars>
      </dgm:prSet>
      <dgm:spPr/>
      <dgm:t>
        <a:bodyPr/>
        <a:lstStyle/>
        <a:p>
          <a:endParaRPr lang="en-US"/>
        </a:p>
      </dgm:t>
    </dgm:pt>
    <dgm:pt modelId="{1E95FAC7-7A46-408E-8C0D-66BAA95BD5A8}" type="pres">
      <dgm:prSet presAssocID="{62DB5C70-23D7-48DE-AE67-74A3727E5FF2}" presName="circle1" presStyleLbl="node1" presStyleIdx="0" presStyleCnt="3"/>
      <dgm:spPr/>
      <dgm:extLst>
        <a:ext uri="{E40237B7-FDA0-4F09-8148-C483321AD2D9}">
          <dgm14:cNvPr xmlns:dgm14="http://schemas.microsoft.com/office/drawing/2010/diagram" id="0" name="" descr="Half circles stackect on each other"/>
        </a:ext>
      </dgm:extLst>
    </dgm:pt>
    <dgm:pt modelId="{11125026-22F9-4895-882C-7373A3D0C10F}" type="pres">
      <dgm:prSet presAssocID="{62DB5C70-23D7-48DE-AE67-74A3727E5FF2}" presName="space" presStyleCnt="0"/>
      <dgm:spPr/>
    </dgm:pt>
    <dgm:pt modelId="{CCDAAF95-A369-4835-B731-475F95767C9A}" type="pres">
      <dgm:prSet presAssocID="{62DB5C70-23D7-48DE-AE67-74A3727E5FF2}" presName="rect1" presStyleLbl="alignAcc1" presStyleIdx="0" presStyleCnt="3"/>
      <dgm:spPr/>
      <dgm:t>
        <a:bodyPr/>
        <a:lstStyle/>
        <a:p>
          <a:endParaRPr lang="en-US"/>
        </a:p>
      </dgm:t>
    </dgm:pt>
    <dgm:pt modelId="{A5BB3485-6024-4BBB-A74A-CC10D8506CA2}" type="pres">
      <dgm:prSet presAssocID="{69860A86-7A04-4296-8D76-198E3E82F28D}" presName="vertSpace2" presStyleLbl="node1" presStyleIdx="0" presStyleCnt="3"/>
      <dgm:spPr/>
    </dgm:pt>
    <dgm:pt modelId="{9B4528F3-6164-487B-9542-6D9D094BF2A7}" type="pres">
      <dgm:prSet presAssocID="{69860A86-7A04-4296-8D76-198E3E82F28D}" presName="circle2" presStyleLbl="node1" presStyleIdx="1" presStyleCnt="3"/>
      <dgm:spPr/>
    </dgm:pt>
    <dgm:pt modelId="{2A6708C2-DB8E-400B-8B50-9ADEEF98A8E6}" type="pres">
      <dgm:prSet presAssocID="{69860A86-7A04-4296-8D76-198E3E82F28D}" presName="rect2" presStyleLbl="alignAcc1" presStyleIdx="1" presStyleCnt="3"/>
      <dgm:spPr/>
      <dgm:t>
        <a:bodyPr/>
        <a:lstStyle/>
        <a:p>
          <a:endParaRPr lang="en-US"/>
        </a:p>
      </dgm:t>
    </dgm:pt>
    <dgm:pt modelId="{29167EA3-52A6-43F2-84FA-8101A220385A}" type="pres">
      <dgm:prSet presAssocID="{42447692-832A-4FC8-9F56-B1AEDE0B511B}" presName="vertSpace3" presStyleLbl="node1" presStyleIdx="1" presStyleCnt="3"/>
      <dgm:spPr/>
    </dgm:pt>
    <dgm:pt modelId="{A0535120-4699-49AB-BD20-84D00F622343}" type="pres">
      <dgm:prSet presAssocID="{42447692-832A-4FC8-9F56-B1AEDE0B511B}" presName="circle3" presStyleLbl="node1" presStyleIdx="2" presStyleCnt="3"/>
      <dgm:spPr/>
    </dgm:pt>
    <dgm:pt modelId="{C3D60F05-FC2A-4E85-BB2F-64D0F09CB892}" type="pres">
      <dgm:prSet presAssocID="{42447692-832A-4FC8-9F56-B1AEDE0B511B}" presName="rect3" presStyleLbl="alignAcc1" presStyleIdx="2" presStyleCnt="3"/>
      <dgm:spPr/>
      <dgm:t>
        <a:bodyPr/>
        <a:lstStyle/>
        <a:p>
          <a:endParaRPr lang="en-US"/>
        </a:p>
      </dgm:t>
    </dgm:pt>
    <dgm:pt modelId="{2713DA44-1020-4A69-808F-348C4ED2A444}" type="pres">
      <dgm:prSet presAssocID="{62DB5C70-23D7-48DE-AE67-74A3727E5FF2}" presName="rect1ParTx" presStyleLbl="alignAcc1" presStyleIdx="2" presStyleCnt="3">
        <dgm:presLayoutVars>
          <dgm:chMax val="1"/>
          <dgm:bulletEnabled val="1"/>
        </dgm:presLayoutVars>
      </dgm:prSet>
      <dgm:spPr/>
      <dgm:t>
        <a:bodyPr/>
        <a:lstStyle/>
        <a:p>
          <a:endParaRPr lang="en-US"/>
        </a:p>
      </dgm:t>
    </dgm:pt>
    <dgm:pt modelId="{E7D1A751-E297-4F7C-857D-DE9B6CB46ECC}" type="pres">
      <dgm:prSet presAssocID="{62DB5C70-23D7-48DE-AE67-74A3727E5FF2}" presName="rect1ChTx" presStyleLbl="alignAcc1" presStyleIdx="2" presStyleCnt="3">
        <dgm:presLayoutVars>
          <dgm:bulletEnabled val="1"/>
        </dgm:presLayoutVars>
      </dgm:prSet>
      <dgm:spPr/>
      <dgm:t>
        <a:bodyPr/>
        <a:lstStyle/>
        <a:p>
          <a:endParaRPr lang="en-US"/>
        </a:p>
      </dgm:t>
    </dgm:pt>
    <dgm:pt modelId="{54F4B3B8-9FA1-4C71-966F-A456E619550C}" type="pres">
      <dgm:prSet presAssocID="{69860A86-7A04-4296-8D76-198E3E82F28D}" presName="rect2ParTx" presStyleLbl="alignAcc1" presStyleIdx="2" presStyleCnt="3">
        <dgm:presLayoutVars>
          <dgm:chMax val="1"/>
          <dgm:bulletEnabled val="1"/>
        </dgm:presLayoutVars>
      </dgm:prSet>
      <dgm:spPr/>
      <dgm:t>
        <a:bodyPr/>
        <a:lstStyle/>
        <a:p>
          <a:endParaRPr lang="en-US"/>
        </a:p>
      </dgm:t>
    </dgm:pt>
    <dgm:pt modelId="{D8D813A2-AE4B-4AA5-9D86-6A9453A612CD}" type="pres">
      <dgm:prSet presAssocID="{69860A86-7A04-4296-8D76-198E3E82F28D}" presName="rect2ChTx" presStyleLbl="alignAcc1" presStyleIdx="2" presStyleCnt="3">
        <dgm:presLayoutVars>
          <dgm:bulletEnabled val="1"/>
        </dgm:presLayoutVars>
      </dgm:prSet>
      <dgm:spPr/>
      <dgm:t>
        <a:bodyPr/>
        <a:lstStyle/>
        <a:p>
          <a:endParaRPr lang="en-US"/>
        </a:p>
      </dgm:t>
    </dgm:pt>
    <dgm:pt modelId="{FC0E2B16-A2A0-4E71-A3F6-F66182DDE889}" type="pres">
      <dgm:prSet presAssocID="{42447692-832A-4FC8-9F56-B1AEDE0B511B}" presName="rect3ParTx" presStyleLbl="alignAcc1" presStyleIdx="2" presStyleCnt="3">
        <dgm:presLayoutVars>
          <dgm:chMax val="1"/>
          <dgm:bulletEnabled val="1"/>
        </dgm:presLayoutVars>
      </dgm:prSet>
      <dgm:spPr/>
      <dgm:t>
        <a:bodyPr/>
        <a:lstStyle/>
        <a:p>
          <a:endParaRPr lang="en-US"/>
        </a:p>
      </dgm:t>
    </dgm:pt>
    <dgm:pt modelId="{4BF4D3C3-9755-4D84-B85E-96739BF61171}" type="pres">
      <dgm:prSet presAssocID="{42447692-832A-4FC8-9F56-B1AEDE0B511B}" presName="rect3ChTx" presStyleLbl="alignAcc1" presStyleIdx="2" presStyleCnt="3" custFlipHor="0" custScaleX="2040" custScaleY="36706" custLinFactNeighborX="48980" custLinFactNeighborY="74405">
        <dgm:presLayoutVars>
          <dgm:bulletEnabled val="1"/>
        </dgm:presLayoutVars>
      </dgm:prSet>
      <dgm:spPr/>
      <dgm:t>
        <a:bodyPr/>
        <a:lstStyle/>
        <a:p>
          <a:endParaRPr lang="en-US"/>
        </a:p>
      </dgm:t>
    </dgm:pt>
  </dgm:ptLst>
  <dgm:cxnLst>
    <dgm:cxn modelId="{D3F5F803-EAC7-45AE-9EC5-FA2C3D58BB9A}" type="presOf" srcId="{42447692-832A-4FC8-9F56-B1AEDE0B511B}" destId="{C3D60F05-FC2A-4E85-BB2F-64D0F09CB892}" srcOrd="0" destOrd="0" presId="urn:microsoft.com/office/officeart/2005/8/layout/target3"/>
    <dgm:cxn modelId="{770339CD-E1A5-4389-8C5F-09BD2052A699}" type="presOf" srcId="{69860A86-7A04-4296-8D76-198E3E82F28D}" destId="{2A6708C2-DB8E-400B-8B50-9ADEEF98A8E6}" srcOrd="0" destOrd="0" presId="urn:microsoft.com/office/officeart/2005/8/layout/target3"/>
    <dgm:cxn modelId="{693588B8-0274-4FDF-BA29-F20D39E60580}" srcId="{42447692-832A-4FC8-9F56-B1AEDE0B511B}" destId="{9613A5F0-C8E8-43B1-83E4-7E0976198812}" srcOrd="0" destOrd="0" parTransId="{D4DD7EAC-BE27-4302-92D4-491D543F8219}" sibTransId="{51734DF6-F0BF-4918-9C05-4DF34CDBCCA8}"/>
    <dgm:cxn modelId="{E36932E0-9612-4A64-AC66-944F7850633D}" type="presOf" srcId="{0CEFB482-C39F-4336-A17F-EC48CC64A02A}" destId="{4FDFA3DA-9924-4AC2-82A6-19CA5FD22DBE}" srcOrd="0" destOrd="0" presId="urn:microsoft.com/office/officeart/2005/8/layout/target3"/>
    <dgm:cxn modelId="{14417214-9E6A-47F4-AD0D-7EDED79ADC45}" type="presOf" srcId="{42447692-832A-4FC8-9F56-B1AEDE0B511B}" destId="{FC0E2B16-A2A0-4E71-A3F6-F66182DDE889}" srcOrd="1" destOrd="0" presId="urn:microsoft.com/office/officeart/2005/8/layout/target3"/>
    <dgm:cxn modelId="{68844170-F667-45CC-82BF-9728EAAC0C6F}" srcId="{0CEFB482-C39F-4336-A17F-EC48CC64A02A}" destId="{69860A86-7A04-4296-8D76-198E3E82F28D}" srcOrd="1" destOrd="0" parTransId="{17A78B9F-9651-4BD4-B999-C9112B98526E}" sibTransId="{B5020F4A-662A-49D8-8C08-91F1900E7360}"/>
    <dgm:cxn modelId="{81178471-27A6-4DFF-A762-25F6445D444D}" type="presOf" srcId="{62DB5C70-23D7-48DE-AE67-74A3727E5FF2}" destId="{CCDAAF95-A369-4835-B731-475F95767C9A}" srcOrd="0" destOrd="0" presId="urn:microsoft.com/office/officeart/2005/8/layout/target3"/>
    <dgm:cxn modelId="{799EB7D6-9C52-40B8-B7BE-1D559E8F8DDC}" srcId="{0CEFB482-C39F-4336-A17F-EC48CC64A02A}" destId="{42447692-832A-4FC8-9F56-B1AEDE0B511B}" srcOrd="2" destOrd="0" parTransId="{AA8D34C3-F516-4425-A909-157B568B363D}" sibTransId="{16DE0816-96E8-4036-9126-505A28143A39}"/>
    <dgm:cxn modelId="{DF215C68-848A-465F-999A-80AF49AAAA1B}" type="presOf" srcId="{62DB5C70-23D7-48DE-AE67-74A3727E5FF2}" destId="{2713DA44-1020-4A69-808F-348C4ED2A444}" srcOrd="1" destOrd="0" presId="urn:microsoft.com/office/officeart/2005/8/layout/target3"/>
    <dgm:cxn modelId="{BE33D104-628B-4060-B3CB-456460A346FD}" type="presOf" srcId="{9613A5F0-C8E8-43B1-83E4-7E0976198812}" destId="{4BF4D3C3-9755-4D84-B85E-96739BF61171}" srcOrd="0" destOrd="0" presId="urn:microsoft.com/office/officeart/2005/8/layout/target3"/>
    <dgm:cxn modelId="{2BF1F144-609E-4919-83BE-1EA7EA0D1027}" type="presOf" srcId="{69860A86-7A04-4296-8D76-198E3E82F28D}" destId="{54F4B3B8-9FA1-4C71-966F-A456E619550C}" srcOrd="1" destOrd="0" presId="urn:microsoft.com/office/officeart/2005/8/layout/target3"/>
    <dgm:cxn modelId="{1BB6EAFC-8907-4AD2-80D4-E4B607446D90}" srcId="{0CEFB482-C39F-4336-A17F-EC48CC64A02A}" destId="{62DB5C70-23D7-48DE-AE67-74A3727E5FF2}" srcOrd="0" destOrd="0" parTransId="{2EC05370-D7FA-4DE4-9E4E-AC55ABB434AB}" sibTransId="{1B7B322D-6F38-4457-B68C-E3BC99615F51}"/>
    <dgm:cxn modelId="{EC3C1C97-BC3A-4F23-8A8C-FF7011BA3E2A}" type="presParOf" srcId="{4FDFA3DA-9924-4AC2-82A6-19CA5FD22DBE}" destId="{1E95FAC7-7A46-408E-8C0D-66BAA95BD5A8}" srcOrd="0" destOrd="0" presId="urn:microsoft.com/office/officeart/2005/8/layout/target3"/>
    <dgm:cxn modelId="{07638611-5A5A-46B3-A60E-ABB0B48335B8}" type="presParOf" srcId="{4FDFA3DA-9924-4AC2-82A6-19CA5FD22DBE}" destId="{11125026-22F9-4895-882C-7373A3D0C10F}" srcOrd="1" destOrd="0" presId="urn:microsoft.com/office/officeart/2005/8/layout/target3"/>
    <dgm:cxn modelId="{6BFABCAA-D015-4280-B834-1CBA33C14A0E}" type="presParOf" srcId="{4FDFA3DA-9924-4AC2-82A6-19CA5FD22DBE}" destId="{CCDAAF95-A369-4835-B731-475F95767C9A}" srcOrd="2" destOrd="0" presId="urn:microsoft.com/office/officeart/2005/8/layout/target3"/>
    <dgm:cxn modelId="{A8515306-D053-475D-A2EB-92CCE4E6F4DD}" type="presParOf" srcId="{4FDFA3DA-9924-4AC2-82A6-19CA5FD22DBE}" destId="{A5BB3485-6024-4BBB-A74A-CC10D8506CA2}" srcOrd="3" destOrd="0" presId="urn:microsoft.com/office/officeart/2005/8/layout/target3"/>
    <dgm:cxn modelId="{EC88CD5E-E3BA-4556-A946-6B8AB0CCBD86}" type="presParOf" srcId="{4FDFA3DA-9924-4AC2-82A6-19CA5FD22DBE}" destId="{9B4528F3-6164-487B-9542-6D9D094BF2A7}" srcOrd="4" destOrd="0" presId="urn:microsoft.com/office/officeart/2005/8/layout/target3"/>
    <dgm:cxn modelId="{48A307CF-D275-4E16-A396-A25AF59A9E6F}" type="presParOf" srcId="{4FDFA3DA-9924-4AC2-82A6-19CA5FD22DBE}" destId="{2A6708C2-DB8E-400B-8B50-9ADEEF98A8E6}" srcOrd="5" destOrd="0" presId="urn:microsoft.com/office/officeart/2005/8/layout/target3"/>
    <dgm:cxn modelId="{0888B4D1-C665-40FF-A6E0-CB572553A954}" type="presParOf" srcId="{4FDFA3DA-9924-4AC2-82A6-19CA5FD22DBE}" destId="{29167EA3-52A6-43F2-84FA-8101A220385A}" srcOrd="6" destOrd="0" presId="urn:microsoft.com/office/officeart/2005/8/layout/target3"/>
    <dgm:cxn modelId="{0BD78801-DB83-4781-9368-7E0116CFF382}" type="presParOf" srcId="{4FDFA3DA-9924-4AC2-82A6-19CA5FD22DBE}" destId="{A0535120-4699-49AB-BD20-84D00F622343}" srcOrd="7" destOrd="0" presId="urn:microsoft.com/office/officeart/2005/8/layout/target3"/>
    <dgm:cxn modelId="{D5CA912B-58BC-4439-A4BC-643236D1CC47}" type="presParOf" srcId="{4FDFA3DA-9924-4AC2-82A6-19CA5FD22DBE}" destId="{C3D60F05-FC2A-4E85-BB2F-64D0F09CB892}" srcOrd="8" destOrd="0" presId="urn:microsoft.com/office/officeart/2005/8/layout/target3"/>
    <dgm:cxn modelId="{5D9E9B6A-BC3E-4F47-9E78-3F57993D2373}" type="presParOf" srcId="{4FDFA3DA-9924-4AC2-82A6-19CA5FD22DBE}" destId="{2713DA44-1020-4A69-808F-348C4ED2A444}" srcOrd="9" destOrd="0" presId="urn:microsoft.com/office/officeart/2005/8/layout/target3"/>
    <dgm:cxn modelId="{24F00818-50B8-4FCC-8EC2-8274E63AE727}" type="presParOf" srcId="{4FDFA3DA-9924-4AC2-82A6-19CA5FD22DBE}" destId="{E7D1A751-E297-4F7C-857D-DE9B6CB46ECC}" srcOrd="10" destOrd="0" presId="urn:microsoft.com/office/officeart/2005/8/layout/target3"/>
    <dgm:cxn modelId="{B29ED787-F0BB-4BD0-81B8-D30F6996A83A}" type="presParOf" srcId="{4FDFA3DA-9924-4AC2-82A6-19CA5FD22DBE}" destId="{54F4B3B8-9FA1-4C71-966F-A456E619550C}" srcOrd="11" destOrd="0" presId="urn:microsoft.com/office/officeart/2005/8/layout/target3"/>
    <dgm:cxn modelId="{77658F1E-6719-4ABB-A30F-2B7E9F18C080}" type="presParOf" srcId="{4FDFA3DA-9924-4AC2-82A6-19CA5FD22DBE}" destId="{D8D813A2-AE4B-4AA5-9D86-6A9453A612CD}" srcOrd="12" destOrd="0" presId="urn:microsoft.com/office/officeart/2005/8/layout/target3"/>
    <dgm:cxn modelId="{24627E10-8B52-4E0D-AD36-A557A4E348D7}" type="presParOf" srcId="{4FDFA3DA-9924-4AC2-82A6-19CA5FD22DBE}" destId="{FC0E2B16-A2A0-4E71-A3F6-F66182DDE889}" srcOrd="13" destOrd="0" presId="urn:microsoft.com/office/officeart/2005/8/layout/target3"/>
    <dgm:cxn modelId="{0BE0F109-07F2-43FC-AB72-0BFE6EAE51EA}" type="presParOf" srcId="{4FDFA3DA-9924-4AC2-82A6-19CA5FD22DBE}" destId="{4BF4D3C3-9755-4D84-B85E-96739BF61171}"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FAB97-4FB8-46A4-A28B-FCAD3FBE40CE}">
      <dsp:nvSpPr>
        <dsp:cNvPr id="0" name=""/>
        <dsp:cNvSpPr/>
      </dsp:nvSpPr>
      <dsp:spPr>
        <a:xfrm>
          <a:off x="1479184" y="283971"/>
          <a:ext cx="3669792" cy="3669792"/>
        </a:xfrm>
        <a:prstGeom prst="pie">
          <a:avLst>
            <a:gd name="adj1" fmla="val 16200000"/>
            <a:gd name="adj2" fmla="val 180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CCSS</a:t>
          </a:r>
          <a:endParaRPr lang="en-US" sz="2100" kern="1200" dirty="0"/>
        </a:p>
      </dsp:txBody>
      <dsp:txXfrm>
        <a:off x="3413252" y="1061618"/>
        <a:ext cx="1310640" cy="1092200"/>
      </dsp:txXfrm>
    </dsp:sp>
    <dsp:sp modelId="{65FAFE62-C0D1-49F9-A2AF-C44C38495F99}">
      <dsp:nvSpPr>
        <dsp:cNvPr id="0" name=""/>
        <dsp:cNvSpPr/>
      </dsp:nvSpPr>
      <dsp:spPr>
        <a:xfrm>
          <a:off x="1403603" y="415035"/>
          <a:ext cx="3669792" cy="3669792"/>
        </a:xfrm>
        <a:prstGeom prst="pie">
          <a:avLst>
            <a:gd name="adj1" fmla="val 1800000"/>
            <a:gd name="adj2" fmla="val 900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Assessments  - Adolescent Literacy</a:t>
          </a:r>
          <a:endParaRPr lang="en-US" sz="2100" kern="1200" dirty="0"/>
        </a:p>
      </dsp:txBody>
      <dsp:txXfrm>
        <a:off x="2277363" y="2796032"/>
        <a:ext cx="1965960" cy="961136"/>
      </dsp:txXfrm>
    </dsp:sp>
    <dsp:sp modelId="{5F290D44-6D1A-455A-820D-E50A4DF896C6}">
      <dsp:nvSpPr>
        <dsp:cNvPr id="0" name=""/>
        <dsp:cNvSpPr/>
      </dsp:nvSpPr>
      <dsp:spPr>
        <a:xfrm>
          <a:off x="1354446" y="245732"/>
          <a:ext cx="3669792" cy="3669792"/>
        </a:xfrm>
        <a:prstGeom prst="pie">
          <a:avLst>
            <a:gd name="adj1" fmla="val 9000000"/>
            <a:gd name="adj2" fmla="val 16200000"/>
          </a:avLst>
        </a:prstGeom>
        <a:solidFill>
          <a:srgbClr val="504B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Oregon Literacy Framework</a:t>
          </a:r>
          <a:endParaRPr lang="en-US" sz="2100" kern="1200" dirty="0"/>
        </a:p>
      </dsp:txBody>
      <dsp:txXfrm>
        <a:off x="1779530" y="1023379"/>
        <a:ext cx="1310640" cy="1092200"/>
      </dsp:txXfrm>
    </dsp:sp>
    <dsp:sp modelId="{E8781A2A-3EF9-4C47-9F7F-3A06434CC05C}">
      <dsp:nvSpPr>
        <dsp:cNvPr id="0" name=""/>
        <dsp:cNvSpPr/>
      </dsp:nvSpPr>
      <dsp:spPr>
        <a:xfrm>
          <a:off x="1252309" y="56794"/>
          <a:ext cx="4124147" cy="412414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081EF6-BFD3-44A0-9869-50CD983E93A1}">
      <dsp:nvSpPr>
        <dsp:cNvPr id="0" name=""/>
        <dsp:cNvSpPr/>
      </dsp:nvSpPr>
      <dsp:spPr>
        <a:xfrm>
          <a:off x="1176426" y="187626"/>
          <a:ext cx="4124147" cy="412414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29D7C9-E7D3-43E3-BCB3-321105059C1D}">
      <dsp:nvSpPr>
        <dsp:cNvPr id="0" name=""/>
        <dsp:cNvSpPr/>
      </dsp:nvSpPr>
      <dsp:spPr>
        <a:xfrm>
          <a:off x="1126965" y="18555"/>
          <a:ext cx="4124147" cy="412414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71F65-C35E-4727-B457-F59B2C10F461}">
      <dsp:nvSpPr>
        <dsp:cNvPr id="0" name=""/>
        <dsp:cNvSpPr/>
      </dsp:nvSpPr>
      <dsp:spPr>
        <a:xfrm>
          <a:off x="3390490" y="1712"/>
          <a:ext cx="1448618" cy="1448618"/>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Assess</a:t>
          </a:r>
          <a:endParaRPr lang="en-US" sz="1900" kern="1200" dirty="0"/>
        </a:p>
      </dsp:txBody>
      <dsp:txXfrm>
        <a:off x="3602635" y="213857"/>
        <a:ext cx="1024328" cy="1024328"/>
      </dsp:txXfrm>
    </dsp:sp>
    <dsp:sp modelId="{78874DC1-51C9-4D95-98C2-05E442DCD21A}">
      <dsp:nvSpPr>
        <dsp:cNvPr id="0" name=""/>
        <dsp:cNvSpPr/>
      </dsp:nvSpPr>
      <dsp:spPr>
        <a:xfrm rot="2700000">
          <a:off x="4683473" y="1242357"/>
          <a:ext cx="384234" cy="488908"/>
        </a:xfrm>
        <a:prstGeom prst="rightArrow">
          <a:avLst>
            <a:gd name="adj1" fmla="val 60000"/>
            <a:gd name="adj2" fmla="val 5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700354" y="1299385"/>
        <a:ext cx="268964" cy="293344"/>
      </dsp:txXfrm>
    </dsp:sp>
    <dsp:sp modelId="{2FA33B9A-4F65-4C3A-8436-EA63BCCE63A5}">
      <dsp:nvSpPr>
        <dsp:cNvPr id="0" name=""/>
        <dsp:cNvSpPr/>
      </dsp:nvSpPr>
      <dsp:spPr>
        <a:xfrm>
          <a:off x="4927450" y="1538672"/>
          <a:ext cx="1448618" cy="1448618"/>
        </a:xfrm>
        <a:prstGeom prst="ellipse">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Instruct</a:t>
          </a:r>
          <a:endParaRPr lang="en-US" sz="1900" kern="1200" dirty="0"/>
        </a:p>
      </dsp:txBody>
      <dsp:txXfrm>
        <a:off x="5139595" y="1750817"/>
        <a:ext cx="1024328" cy="1024328"/>
      </dsp:txXfrm>
    </dsp:sp>
    <dsp:sp modelId="{1A1E70D0-176C-4038-9D91-D99EED36DE98}">
      <dsp:nvSpPr>
        <dsp:cNvPr id="0" name=""/>
        <dsp:cNvSpPr/>
      </dsp:nvSpPr>
      <dsp:spPr>
        <a:xfrm rot="8100000">
          <a:off x="4698852" y="2779317"/>
          <a:ext cx="384234" cy="488908"/>
        </a:xfrm>
        <a:prstGeom prst="rightArrow">
          <a:avLst>
            <a:gd name="adj1" fmla="val 60000"/>
            <a:gd name="adj2" fmla="val 5000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797241" y="2836345"/>
        <a:ext cx="268964" cy="293344"/>
      </dsp:txXfrm>
    </dsp:sp>
    <dsp:sp modelId="{EF79FF3C-C8A4-4419-9D50-197F5735749F}">
      <dsp:nvSpPr>
        <dsp:cNvPr id="0" name=""/>
        <dsp:cNvSpPr/>
      </dsp:nvSpPr>
      <dsp:spPr>
        <a:xfrm>
          <a:off x="3390490" y="3075632"/>
          <a:ext cx="1448618" cy="1448618"/>
        </a:xfrm>
        <a:prstGeom prst="ellipse">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Monitor</a:t>
          </a:r>
          <a:endParaRPr lang="en-US" sz="1900" kern="1200" dirty="0"/>
        </a:p>
      </dsp:txBody>
      <dsp:txXfrm>
        <a:off x="3602635" y="3287777"/>
        <a:ext cx="1024328" cy="1024328"/>
      </dsp:txXfrm>
    </dsp:sp>
    <dsp:sp modelId="{9219B9E1-FE78-4EA7-AF9A-532DEDAE4E99}">
      <dsp:nvSpPr>
        <dsp:cNvPr id="0" name=""/>
        <dsp:cNvSpPr/>
      </dsp:nvSpPr>
      <dsp:spPr>
        <a:xfrm rot="13500000">
          <a:off x="3161892" y="2794696"/>
          <a:ext cx="384234" cy="488908"/>
        </a:xfrm>
        <a:prstGeom prst="rightArrow">
          <a:avLst>
            <a:gd name="adj1" fmla="val 60000"/>
            <a:gd name="adj2" fmla="val 5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260281" y="2933232"/>
        <a:ext cx="268964" cy="293344"/>
      </dsp:txXfrm>
    </dsp:sp>
    <dsp:sp modelId="{297ACEFF-C51B-4F94-A907-404F9541BD26}">
      <dsp:nvSpPr>
        <dsp:cNvPr id="0" name=""/>
        <dsp:cNvSpPr/>
      </dsp:nvSpPr>
      <dsp:spPr>
        <a:xfrm>
          <a:off x="1853530" y="1538672"/>
          <a:ext cx="1448618" cy="1448618"/>
        </a:xfrm>
        <a:prstGeom prst="ellipse">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Intervene</a:t>
          </a:r>
          <a:endParaRPr lang="en-US" sz="1900" kern="1200" dirty="0"/>
        </a:p>
      </dsp:txBody>
      <dsp:txXfrm>
        <a:off x="2065675" y="1750817"/>
        <a:ext cx="1024328" cy="1024328"/>
      </dsp:txXfrm>
    </dsp:sp>
    <dsp:sp modelId="{D75BEF4B-2FAA-4525-A6C4-659A1C761499}">
      <dsp:nvSpPr>
        <dsp:cNvPr id="0" name=""/>
        <dsp:cNvSpPr/>
      </dsp:nvSpPr>
      <dsp:spPr>
        <a:xfrm rot="18900000">
          <a:off x="3146513" y="1257736"/>
          <a:ext cx="384234" cy="488908"/>
        </a:xfrm>
        <a:prstGeom prst="rightArrow">
          <a:avLst>
            <a:gd name="adj1" fmla="val 60000"/>
            <a:gd name="adj2" fmla="val 5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163394" y="1396272"/>
        <a:ext cx="268964" cy="293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8BAA4-E074-4815-B0FE-CF745E221F6D}">
      <dsp:nvSpPr>
        <dsp:cNvPr id="0" name=""/>
        <dsp:cNvSpPr/>
      </dsp:nvSpPr>
      <dsp:spPr>
        <a:xfrm>
          <a:off x="0" y="0"/>
          <a:ext cx="6736080" cy="1531620"/>
        </a:xfrm>
        <a:prstGeom prst="roundRect">
          <a:avLst>
            <a:gd name="adj" fmla="val 10000"/>
          </a:avLst>
        </a:prstGeom>
        <a:solidFill>
          <a:schemeClr val="accent3">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accent5">
                  <a:lumMod val="50000"/>
                </a:schemeClr>
              </a:solidFill>
            </a:rPr>
            <a:t>Beginning of Year</a:t>
          </a:r>
          <a:endParaRPr lang="en-US" sz="3000" kern="1200" dirty="0">
            <a:solidFill>
              <a:schemeClr val="accent5">
                <a:lumMod val="50000"/>
              </a:schemeClr>
            </a:solidFill>
          </a:endParaRPr>
        </a:p>
        <a:p>
          <a:pPr marL="228600" lvl="1" indent="-228600" algn="l" defTabSz="1022350">
            <a:lnSpc>
              <a:spcPct val="90000"/>
            </a:lnSpc>
            <a:spcBef>
              <a:spcPct val="0"/>
            </a:spcBef>
            <a:spcAft>
              <a:spcPct val="15000"/>
            </a:spcAft>
            <a:buChar char="••"/>
          </a:pPr>
          <a:r>
            <a:rPr lang="en-US" sz="2300" kern="1200" dirty="0" smtClean="0">
              <a:solidFill>
                <a:schemeClr val="accent5"/>
              </a:solidFill>
            </a:rPr>
            <a:t>Screening &amp; diagnostic assessments</a:t>
          </a:r>
          <a:endParaRPr lang="en-US" sz="2300" kern="1200" dirty="0">
            <a:solidFill>
              <a:schemeClr val="accent5"/>
            </a:solidFill>
          </a:endParaRPr>
        </a:p>
      </dsp:txBody>
      <dsp:txXfrm>
        <a:off x="44860" y="44860"/>
        <a:ext cx="5083341" cy="1441900"/>
      </dsp:txXfrm>
    </dsp:sp>
    <dsp:sp modelId="{FB94FA5F-5D5E-484D-9B46-C23BD9F1DEB2}">
      <dsp:nvSpPr>
        <dsp:cNvPr id="0" name=""/>
        <dsp:cNvSpPr/>
      </dsp:nvSpPr>
      <dsp:spPr>
        <a:xfrm>
          <a:off x="594359" y="1786890"/>
          <a:ext cx="6736080" cy="1531620"/>
        </a:xfrm>
        <a:prstGeom prst="roundRect">
          <a:avLst>
            <a:gd name="adj" fmla="val 10000"/>
          </a:avLst>
        </a:prstGeom>
        <a:solidFill>
          <a:schemeClr val="accent5">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accent5">
                  <a:lumMod val="50000"/>
                </a:schemeClr>
              </a:solidFill>
            </a:rPr>
            <a:t>Throughout Year</a:t>
          </a:r>
          <a:endParaRPr lang="en-US" sz="3000" kern="1200" dirty="0">
            <a:solidFill>
              <a:schemeClr val="accent5">
                <a:lumMod val="50000"/>
              </a:schemeClr>
            </a:solidFill>
          </a:endParaRPr>
        </a:p>
        <a:p>
          <a:pPr marL="228600" lvl="1" indent="-228600" algn="l" defTabSz="1022350">
            <a:lnSpc>
              <a:spcPct val="90000"/>
            </a:lnSpc>
            <a:spcBef>
              <a:spcPct val="0"/>
            </a:spcBef>
            <a:spcAft>
              <a:spcPct val="15000"/>
            </a:spcAft>
            <a:buChar char="••"/>
          </a:pPr>
          <a:r>
            <a:rPr lang="en-US" sz="2300" kern="1200" dirty="0" smtClean="0">
              <a:solidFill>
                <a:schemeClr val="accent5"/>
              </a:solidFill>
            </a:rPr>
            <a:t>Benchmark formative assessments</a:t>
          </a:r>
          <a:endParaRPr lang="en-US" sz="2300" kern="1200" dirty="0">
            <a:solidFill>
              <a:schemeClr val="accent5"/>
            </a:solidFill>
          </a:endParaRPr>
        </a:p>
      </dsp:txBody>
      <dsp:txXfrm>
        <a:off x="639219" y="1831750"/>
        <a:ext cx="5056447" cy="1441900"/>
      </dsp:txXfrm>
    </dsp:sp>
    <dsp:sp modelId="{8FB280BC-C161-4882-8D1C-45437C6E1105}">
      <dsp:nvSpPr>
        <dsp:cNvPr id="0" name=""/>
        <dsp:cNvSpPr/>
      </dsp:nvSpPr>
      <dsp:spPr>
        <a:xfrm>
          <a:off x="1188719" y="3573780"/>
          <a:ext cx="6736080" cy="1531620"/>
        </a:xfrm>
        <a:prstGeom prst="roundRect">
          <a:avLst>
            <a:gd name="adj" fmla="val 10000"/>
          </a:avLst>
        </a:prstGeom>
        <a:solidFill>
          <a:schemeClr val="accent4">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accent5">
                  <a:lumMod val="50000"/>
                </a:schemeClr>
              </a:solidFill>
            </a:rPr>
            <a:t>End of Year</a:t>
          </a:r>
          <a:endParaRPr lang="en-US" sz="3000" kern="1200" dirty="0">
            <a:solidFill>
              <a:schemeClr val="accent5">
                <a:lumMod val="50000"/>
              </a:schemeClr>
            </a:solidFill>
          </a:endParaRPr>
        </a:p>
        <a:p>
          <a:pPr marL="228600" lvl="1" indent="-228600" algn="l" defTabSz="1022350">
            <a:lnSpc>
              <a:spcPct val="90000"/>
            </a:lnSpc>
            <a:spcBef>
              <a:spcPct val="0"/>
            </a:spcBef>
            <a:spcAft>
              <a:spcPct val="15000"/>
            </a:spcAft>
            <a:buChar char="••"/>
          </a:pPr>
          <a:r>
            <a:rPr lang="en-US" sz="2300" kern="1200" dirty="0" smtClean="0">
              <a:solidFill>
                <a:schemeClr val="accent5"/>
              </a:solidFill>
            </a:rPr>
            <a:t>Standards-based accountability measures</a:t>
          </a:r>
          <a:endParaRPr lang="en-US" sz="2300" kern="1200" dirty="0">
            <a:solidFill>
              <a:schemeClr val="accent5"/>
            </a:solidFill>
          </a:endParaRPr>
        </a:p>
      </dsp:txBody>
      <dsp:txXfrm>
        <a:off x="1233579" y="3618640"/>
        <a:ext cx="5056447" cy="1441900"/>
      </dsp:txXfrm>
    </dsp:sp>
    <dsp:sp modelId="{D5BDC475-FAFD-464D-A9E1-692472D62A02}">
      <dsp:nvSpPr>
        <dsp:cNvPr id="0" name=""/>
        <dsp:cNvSpPr/>
      </dsp:nvSpPr>
      <dsp:spPr>
        <a:xfrm>
          <a:off x="5740527" y="1161478"/>
          <a:ext cx="995553" cy="995553"/>
        </a:xfrm>
        <a:prstGeom prst="downArrow">
          <a:avLst>
            <a:gd name="adj1" fmla="val 55000"/>
            <a:gd name="adj2" fmla="val 45000"/>
          </a:avLst>
        </a:prstGeom>
        <a:solidFill>
          <a:srgbClr val="7030A0">
            <a:alpha val="90000"/>
          </a:srgbClr>
        </a:solidFill>
        <a:ln w="25400" cap="flat" cmpd="sng" algn="ctr">
          <a:solidFill>
            <a:schemeClr val="accent6">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964526" y="1161478"/>
        <a:ext cx="547555" cy="749154"/>
      </dsp:txXfrm>
    </dsp:sp>
    <dsp:sp modelId="{C5AA4327-DD5A-45EA-80FB-5417CAC62D75}">
      <dsp:nvSpPr>
        <dsp:cNvPr id="0" name=""/>
        <dsp:cNvSpPr/>
      </dsp:nvSpPr>
      <dsp:spPr>
        <a:xfrm>
          <a:off x="6334886" y="2938157"/>
          <a:ext cx="995553" cy="995553"/>
        </a:xfrm>
        <a:prstGeom prst="downArrow">
          <a:avLst>
            <a:gd name="adj1" fmla="val 55000"/>
            <a:gd name="adj2" fmla="val 45000"/>
          </a:avLst>
        </a:prstGeom>
        <a:solidFill>
          <a:srgbClr val="7030A0">
            <a:alpha val="90000"/>
          </a:srgbClr>
        </a:solidFill>
        <a:ln w="25400" cap="flat" cmpd="sng" algn="ctr">
          <a:solidFill>
            <a:schemeClr val="accent6">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558885" y="2938157"/>
        <a:ext cx="547555" cy="749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5FAC7-7A46-408E-8C0D-66BAA95BD5A8}">
      <dsp:nvSpPr>
        <dsp:cNvPr id="0" name=""/>
        <dsp:cNvSpPr/>
      </dsp:nvSpPr>
      <dsp:spPr>
        <a:xfrm>
          <a:off x="0" y="144779"/>
          <a:ext cx="5120640" cy="5120640"/>
        </a:xfrm>
        <a:prstGeom prst="pie">
          <a:avLst>
            <a:gd name="adj1" fmla="val 5400000"/>
            <a:gd name="adj2" fmla="val 16200000"/>
          </a:avLst>
        </a:prstGeom>
        <a:gradFill rotWithShape="0">
          <a:gsLst>
            <a:gs pos="0">
              <a:schemeClr val="accent6">
                <a:shade val="80000"/>
                <a:hueOff val="0"/>
                <a:satOff val="0"/>
                <a:lumOff val="0"/>
                <a:alphaOff val="0"/>
                <a:tint val="60000"/>
                <a:satMod val="160000"/>
              </a:schemeClr>
            </a:gs>
            <a:gs pos="46000">
              <a:schemeClr val="accent6">
                <a:shade val="80000"/>
                <a:hueOff val="0"/>
                <a:satOff val="0"/>
                <a:lumOff val="0"/>
                <a:alphaOff val="0"/>
                <a:tint val="86000"/>
                <a:satMod val="160000"/>
              </a:schemeClr>
            </a:gs>
            <a:gs pos="100000">
              <a:schemeClr val="accent6">
                <a:shade val="8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CDAAF95-A369-4835-B731-475F95767C9A}">
      <dsp:nvSpPr>
        <dsp:cNvPr id="0" name=""/>
        <dsp:cNvSpPr/>
      </dsp:nvSpPr>
      <dsp:spPr>
        <a:xfrm>
          <a:off x="2560320" y="144779"/>
          <a:ext cx="5974080" cy="5120640"/>
        </a:xfrm>
        <a:prstGeom prst="rect">
          <a:avLst/>
        </a:prstGeom>
        <a:solidFill>
          <a:schemeClr val="accent6">
            <a:lumMod val="60000"/>
            <a:lumOff val="40000"/>
            <a:alpha val="90000"/>
          </a:schemeClr>
        </a:solidFill>
        <a:ln w="9525" cap="flat" cmpd="sng" algn="ctr">
          <a:solidFill>
            <a:schemeClr val="accent6">
              <a:shade val="80000"/>
              <a:hueOff val="0"/>
              <a:satOff val="0"/>
              <a:lumOff val="0"/>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accent2">
                  <a:lumMod val="50000"/>
                </a:schemeClr>
              </a:solidFill>
            </a:rPr>
            <a:t>Students in Regular Program</a:t>
          </a:r>
          <a:endParaRPr lang="en-US" sz="3200" kern="1200" dirty="0">
            <a:solidFill>
              <a:schemeClr val="accent2">
                <a:lumMod val="50000"/>
              </a:schemeClr>
            </a:solidFill>
          </a:endParaRPr>
        </a:p>
      </dsp:txBody>
      <dsp:txXfrm>
        <a:off x="2560320" y="144779"/>
        <a:ext cx="2987040" cy="1536195"/>
      </dsp:txXfrm>
    </dsp:sp>
    <dsp:sp modelId="{9B4528F3-6164-487B-9542-6D9D094BF2A7}">
      <dsp:nvSpPr>
        <dsp:cNvPr id="0" name=""/>
        <dsp:cNvSpPr/>
      </dsp:nvSpPr>
      <dsp:spPr>
        <a:xfrm>
          <a:off x="896113" y="1680975"/>
          <a:ext cx="3328412" cy="3328412"/>
        </a:xfrm>
        <a:prstGeom prst="pie">
          <a:avLst>
            <a:gd name="adj1" fmla="val 5400000"/>
            <a:gd name="adj2" fmla="val 16200000"/>
          </a:avLst>
        </a:prstGeom>
        <a:gradFill rotWithShape="0">
          <a:gsLst>
            <a:gs pos="0">
              <a:schemeClr val="accent6">
                <a:shade val="80000"/>
                <a:hueOff val="-123482"/>
                <a:satOff val="444"/>
                <a:lumOff val="12096"/>
                <a:alphaOff val="0"/>
                <a:tint val="60000"/>
                <a:satMod val="160000"/>
              </a:schemeClr>
            </a:gs>
            <a:gs pos="46000">
              <a:schemeClr val="accent6">
                <a:shade val="80000"/>
                <a:hueOff val="-123482"/>
                <a:satOff val="444"/>
                <a:lumOff val="12096"/>
                <a:alphaOff val="0"/>
                <a:tint val="86000"/>
                <a:satMod val="160000"/>
              </a:schemeClr>
            </a:gs>
            <a:gs pos="100000">
              <a:schemeClr val="accent6">
                <a:shade val="80000"/>
                <a:hueOff val="-123482"/>
                <a:satOff val="444"/>
                <a:lumOff val="12096"/>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A6708C2-DB8E-400B-8B50-9ADEEF98A8E6}">
      <dsp:nvSpPr>
        <dsp:cNvPr id="0" name=""/>
        <dsp:cNvSpPr/>
      </dsp:nvSpPr>
      <dsp:spPr>
        <a:xfrm>
          <a:off x="2560320" y="1680975"/>
          <a:ext cx="5974080" cy="3328412"/>
        </a:xfrm>
        <a:prstGeom prst="rect">
          <a:avLst/>
        </a:prstGeom>
        <a:solidFill>
          <a:schemeClr val="accent6">
            <a:lumMod val="40000"/>
            <a:lumOff val="60000"/>
            <a:alpha val="90000"/>
          </a:schemeClr>
        </a:solidFill>
        <a:ln w="9525" cap="flat" cmpd="sng" algn="ctr">
          <a:solidFill>
            <a:schemeClr val="accent6">
              <a:shade val="80000"/>
              <a:hueOff val="-123482"/>
              <a:satOff val="444"/>
              <a:lumOff val="12096"/>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accent2">
                  <a:lumMod val="50000"/>
                </a:schemeClr>
              </a:solidFill>
            </a:rPr>
            <a:t>Students w/ Supplemental Support</a:t>
          </a:r>
          <a:endParaRPr lang="en-US" sz="3200" kern="1200" dirty="0">
            <a:solidFill>
              <a:schemeClr val="accent2">
                <a:lumMod val="50000"/>
              </a:schemeClr>
            </a:solidFill>
          </a:endParaRPr>
        </a:p>
      </dsp:txBody>
      <dsp:txXfrm>
        <a:off x="2560320" y="1680975"/>
        <a:ext cx="2987040" cy="1536190"/>
      </dsp:txXfrm>
    </dsp:sp>
    <dsp:sp modelId="{A0535120-4699-49AB-BD20-84D00F622343}">
      <dsp:nvSpPr>
        <dsp:cNvPr id="0" name=""/>
        <dsp:cNvSpPr/>
      </dsp:nvSpPr>
      <dsp:spPr>
        <a:xfrm>
          <a:off x="1792224" y="3217165"/>
          <a:ext cx="1536190" cy="1536190"/>
        </a:xfrm>
        <a:prstGeom prst="pie">
          <a:avLst>
            <a:gd name="adj1" fmla="val 5400000"/>
            <a:gd name="adj2" fmla="val 16200000"/>
          </a:avLst>
        </a:prstGeom>
        <a:gradFill rotWithShape="0">
          <a:gsLst>
            <a:gs pos="0">
              <a:schemeClr val="accent6">
                <a:shade val="80000"/>
                <a:hueOff val="-246963"/>
                <a:satOff val="888"/>
                <a:lumOff val="24193"/>
                <a:alphaOff val="0"/>
                <a:tint val="60000"/>
                <a:satMod val="160000"/>
              </a:schemeClr>
            </a:gs>
            <a:gs pos="46000">
              <a:schemeClr val="accent6">
                <a:shade val="80000"/>
                <a:hueOff val="-246963"/>
                <a:satOff val="888"/>
                <a:lumOff val="24193"/>
                <a:alphaOff val="0"/>
                <a:tint val="86000"/>
                <a:satMod val="160000"/>
              </a:schemeClr>
            </a:gs>
            <a:gs pos="100000">
              <a:schemeClr val="accent6">
                <a:shade val="80000"/>
                <a:hueOff val="-246963"/>
                <a:satOff val="888"/>
                <a:lumOff val="24193"/>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3D60F05-FC2A-4E85-BB2F-64D0F09CB892}">
      <dsp:nvSpPr>
        <dsp:cNvPr id="0" name=""/>
        <dsp:cNvSpPr/>
      </dsp:nvSpPr>
      <dsp:spPr>
        <a:xfrm>
          <a:off x="2560320" y="3217165"/>
          <a:ext cx="5974080" cy="1536190"/>
        </a:xfrm>
        <a:prstGeom prst="rect">
          <a:avLst/>
        </a:prstGeom>
        <a:solidFill>
          <a:schemeClr val="accent6">
            <a:lumMod val="20000"/>
            <a:lumOff val="80000"/>
            <a:alpha val="90000"/>
          </a:schemeClr>
        </a:solidFill>
        <a:ln w="9525" cap="flat" cmpd="sng" algn="ctr">
          <a:solidFill>
            <a:schemeClr val="accent6">
              <a:shade val="80000"/>
              <a:hueOff val="-246963"/>
              <a:satOff val="888"/>
              <a:lumOff val="24193"/>
              <a:alphaOff val="0"/>
            </a:schemeClr>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accent2">
                  <a:lumMod val="50000"/>
                </a:schemeClr>
              </a:solidFill>
            </a:rPr>
            <a:t>Students in Special Programs</a:t>
          </a:r>
          <a:endParaRPr lang="en-US" sz="3200" kern="1200" dirty="0">
            <a:solidFill>
              <a:schemeClr val="accent2">
                <a:lumMod val="50000"/>
              </a:schemeClr>
            </a:solidFill>
          </a:endParaRPr>
        </a:p>
      </dsp:txBody>
      <dsp:txXfrm>
        <a:off x="2560320" y="3217165"/>
        <a:ext cx="2987040" cy="1536190"/>
      </dsp:txXfrm>
    </dsp:sp>
    <dsp:sp modelId="{4BF4D3C3-9755-4D84-B85E-96739BF61171}">
      <dsp:nvSpPr>
        <dsp:cNvPr id="0" name=""/>
        <dsp:cNvSpPr/>
      </dsp:nvSpPr>
      <dsp:spPr>
        <a:xfrm>
          <a:off x="8473464" y="4846325"/>
          <a:ext cx="60935" cy="563874"/>
        </a:xfrm>
        <a:prstGeom prst="rect">
          <a:avLst/>
        </a:prstGeom>
        <a:noFill/>
        <a:ln w="9525" cap="flat" cmpd="sng" algn="ctr">
          <a:noFill/>
          <a:prstDash val="solid"/>
        </a:ln>
        <a:effectLst>
          <a:outerShdw blurRad="50800" dist="38100" dir="14700000" algn="t" rotWithShape="0">
            <a:srgbClr val="000000">
              <a:alpha val="60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marL="57150" lvl="1" indent="-57150" algn="l" defTabSz="222250">
            <a:lnSpc>
              <a:spcPct val="90000"/>
            </a:lnSpc>
            <a:spcBef>
              <a:spcPct val="0"/>
            </a:spcBef>
            <a:spcAft>
              <a:spcPct val="15000"/>
            </a:spcAft>
            <a:buChar char="••"/>
          </a:pPr>
          <a:r>
            <a:rPr lang="en-US" sz="500" kern="1200" smtClean="0">
              <a:solidFill>
                <a:schemeClr val="accent2">
                  <a:lumMod val="50000"/>
                </a:schemeClr>
              </a:solidFill>
            </a:rPr>
            <a:t>Blank for accesibility</a:t>
          </a:r>
          <a:endParaRPr lang="en-US" sz="500" kern="1200" dirty="0">
            <a:solidFill>
              <a:schemeClr val="accent2">
                <a:lumMod val="50000"/>
              </a:schemeClr>
            </a:solidFill>
          </a:endParaRPr>
        </a:p>
      </dsp:txBody>
      <dsp:txXfrm>
        <a:off x="8473464" y="4846325"/>
        <a:ext cx="60935" cy="56387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1"/>
            <a:ext cx="3170712" cy="480640"/>
          </a:xfrm>
          <a:prstGeom prst="rect">
            <a:avLst/>
          </a:prstGeom>
          <a:noFill/>
          <a:ln w="9525">
            <a:noFill/>
            <a:miter lim="800000"/>
            <a:headEnd/>
            <a:tailEnd/>
          </a:ln>
          <a:effectLst/>
        </p:spPr>
        <p:txBody>
          <a:bodyPr vert="horz" wrap="square" lIns="96423" tIns="48212" rIns="96423" bIns="48212" numCol="1" anchor="t" anchorCtr="0" compatLnSpc="1">
            <a:prstTxWarp prst="textNoShape">
              <a:avLst/>
            </a:prstTxWarp>
          </a:bodyPr>
          <a:lstStyle>
            <a:lvl1pPr>
              <a:defRPr sz="1300" b="0"/>
            </a:lvl1pPr>
          </a:lstStyle>
          <a:p>
            <a:endParaRPr lang="en-US"/>
          </a:p>
        </p:txBody>
      </p:sp>
      <p:sp>
        <p:nvSpPr>
          <p:cNvPr id="21507" name="Rectangle 3"/>
          <p:cNvSpPr>
            <a:spLocks noGrp="1" noChangeArrowheads="1"/>
          </p:cNvSpPr>
          <p:nvPr>
            <p:ph type="dt" sz="quarter" idx="1"/>
          </p:nvPr>
        </p:nvSpPr>
        <p:spPr bwMode="auto">
          <a:xfrm>
            <a:off x="4142792" y="1"/>
            <a:ext cx="3170712" cy="480640"/>
          </a:xfrm>
          <a:prstGeom prst="rect">
            <a:avLst/>
          </a:prstGeom>
          <a:noFill/>
          <a:ln w="9525">
            <a:noFill/>
            <a:miter lim="800000"/>
            <a:headEnd/>
            <a:tailEnd/>
          </a:ln>
          <a:effectLst/>
        </p:spPr>
        <p:txBody>
          <a:bodyPr vert="horz" wrap="square" lIns="96423" tIns="48212" rIns="96423" bIns="48212" numCol="1" anchor="t" anchorCtr="0" compatLnSpc="1">
            <a:prstTxWarp prst="textNoShape">
              <a:avLst/>
            </a:prstTxWarp>
          </a:bodyPr>
          <a:lstStyle>
            <a:lvl1pPr algn="r">
              <a:defRPr sz="1300" b="0"/>
            </a:lvl1pPr>
          </a:lstStyle>
          <a:p>
            <a:endParaRPr lang="en-US"/>
          </a:p>
        </p:txBody>
      </p:sp>
      <p:sp>
        <p:nvSpPr>
          <p:cNvPr id="21508" name="Rectangle 4"/>
          <p:cNvSpPr>
            <a:spLocks noGrp="1" noChangeArrowheads="1"/>
          </p:cNvSpPr>
          <p:nvPr>
            <p:ph type="ftr" sz="quarter" idx="2"/>
          </p:nvPr>
        </p:nvSpPr>
        <p:spPr bwMode="auto">
          <a:xfrm>
            <a:off x="0" y="9118903"/>
            <a:ext cx="3170712" cy="480640"/>
          </a:xfrm>
          <a:prstGeom prst="rect">
            <a:avLst/>
          </a:prstGeom>
          <a:noFill/>
          <a:ln w="9525">
            <a:noFill/>
            <a:miter lim="800000"/>
            <a:headEnd/>
            <a:tailEnd/>
          </a:ln>
          <a:effectLst/>
        </p:spPr>
        <p:txBody>
          <a:bodyPr vert="horz" wrap="square" lIns="96423" tIns="48212" rIns="96423" bIns="48212" numCol="1" anchor="b" anchorCtr="0" compatLnSpc="1">
            <a:prstTxWarp prst="textNoShape">
              <a:avLst/>
            </a:prstTxWarp>
          </a:bodyPr>
          <a:lstStyle>
            <a:lvl1pPr>
              <a:defRPr sz="1300" b="0"/>
            </a:lvl1pPr>
          </a:lstStyle>
          <a:p>
            <a:endParaRPr lang="en-US"/>
          </a:p>
        </p:txBody>
      </p:sp>
      <p:sp>
        <p:nvSpPr>
          <p:cNvPr id="21509" name="Rectangle 5"/>
          <p:cNvSpPr>
            <a:spLocks noGrp="1" noChangeArrowheads="1"/>
          </p:cNvSpPr>
          <p:nvPr>
            <p:ph type="sldNum" sz="quarter" idx="3"/>
          </p:nvPr>
        </p:nvSpPr>
        <p:spPr bwMode="auto">
          <a:xfrm>
            <a:off x="4142792" y="9118903"/>
            <a:ext cx="3170712" cy="480640"/>
          </a:xfrm>
          <a:prstGeom prst="rect">
            <a:avLst/>
          </a:prstGeom>
          <a:noFill/>
          <a:ln w="9525">
            <a:noFill/>
            <a:miter lim="800000"/>
            <a:headEnd/>
            <a:tailEnd/>
          </a:ln>
          <a:effectLst/>
        </p:spPr>
        <p:txBody>
          <a:bodyPr vert="horz" wrap="square" lIns="96423" tIns="48212" rIns="96423" bIns="48212" numCol="1" anchor="b" anchorCtr="0" compatLnSpc="1">
            <a:prstTxWarp prst="textNoShape">
              <a:avLst/>
            </a:prstTxWarp>
          </a:bodyPr>
          <a:lstStyle>
            <a:lvl1pPr algn="r">
              <a:defRPr sz="1300" b="0"/>
            </a:lvl1pPr>
          </a:lstStyle>
          <a:p>
            <a:fld id="{F5A723F5-75B0-4BC2-9102-3C972C0C714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3175801" cy="475668"/>
          </a:xfrm>
          <a:prstGeom prst="rect">
            <a:avLst/>
          </a:prstGeom>
          <a:noFill/>
          <a:ln w="9525">
            <a:noFill/>
            <a:miter lim="800000"/>
            <a:headEnd/>
            <a:tailEnd/>
          </a:ln>
          <a:effectLst/>
        </p:spPr>
        <p:txBody>
          <a:bodyPr vert="horz" wrap="square" lIns="20088" tIns="0" rIns="20088" bIns="0" numCol="1" anchor="t" anchorCtr="0" compatLnSpc="1">
            <a:prstTxWarp prst="textNoShape">
              <a:avLst/>
            </a:prstTxWarp>
          </a:bodyPr>
          <a:lstStyle>
            <a:lvl1pPr defTabSz="959213">
              <a:defRPr sz="1100" b="0" i="1"/>
            </a:lvl1pPr>
          </a:lstStyle>
          <a:p>
            <a:r>
              <a:rPr lang="en-US" dirty="0"/>
              <a:t>*</a:t>
            </a:r>
            <a:endParaRPr lang="en-US" sz="1300" dirty="0"/>
          </a:p>
        </p:txBody>
      </p:sp>
      <p:sp>
        <p:nvSpPr>
          <p:cNvPr id="2051" name="Rectangle 3"/>
          <p:cNvSpPr>
            <a:spLocks noGrp="1" noChangeArrowheads="1"/>
          </p:cNvSpPr>
          <p:nvPr>
            <p:ph type="dt" idx="1"/>
          </p:nvPr>
        </p:nvSpPr>
        <p:spPr bwMode="auto">
          <a:xfrm>
            <a:off x="4151275" y="1"/>
            <a:ext cx="3177497" cy="475668"/>
          </a:xfrm>
          <a:prstGeom prst="rect">
            <a:avLst/>
          </a:prstGeom>
          <a:noFill/>
          <a:ln w="9525">
            <a:noFill/>
            <a:miter lim="800000"/>
            <a:headEnd/>
            <a:tailEnd/>
          </a:ln>
          <a:effectLst/>
        </p:spPr>
        <p:txBody>
          <a:bodyPr vert="horz" wrap="square" lIns="20088" tIns="0" rIns="20088" bIns="0" numCol="1" anchor="t" anchorCtr="0" compatLnSpc="1">
            <a:prstTxWarp prst="textNoShape">
              <a:avLst/>
            </a:prstTxWarp>
          </a:bodyPr>
          <a:lstStyle>
            <a:lvl1pPr algn="r" defTabSz="959213">
              <a:defRPr sz="1100" b="0" i="1"/>
            </a:lvl1pPr>
          </a:lstStyle>
          <a:p>
            <a:r>
              <a:rPr lang="en-US" dirty="0"/>
              <a:t>07/16/96</a:t>
            </a:r>
            <a:endParaRPr lang="en-US" sz="1300" dirty="0"/>
          </a:p>
        </p:txBody>
      </p:sp>
      <p:sp>
        <p:nvSpPr>
          <p:cNvPr id="2052" name="Rectangle 4"/>
          <p:cNvSpPr>
            <a:spLocks noGrp="1" noRot="1" noChangeAspect="1" noChangeArrowheads="1"/>
          </p:cNvSpPr>
          <p:nvPr>
            <p:ph type="sldImg" idx="2"/>
          </p:nvPr>
        </p:nvSpPr>
        <p:spPr bwMode="auto">
          <a:xfrm>
            <a:off x="1277938" y="715963"/>
            <a:ext cx="4772025" cy="3579812"/>
          </a:xfrm>
          <a:prstGeom prst="rect">
            <a:avLst/>
          </a:prstGeom>
          <a:noFill/>
          <a:ln w="12700" cap="sq">
            <a:solidFill>
              <a:schemeClr val="tx1"/>
            </a:solidFill>
            <a:miter lim="800000"/>
            <a:headEnd/>
            <a:tailEnd/>
          </a:ln>
          <a:effectLst/>
        </p:spPr>
      </p:sp>
      <p:sp>
        <p:nvSpPr>
          <p:cNvPr id="2053" name="Rectangle 5"/>
          <p:cNvSpPr>
            <a:spLocks noGrp="1" noChangeArrowheads="1"/>
          </p:cNvSpPr>
          <p:nvPr>
            <p:ph type="body" sz="quarter" idx="3"/>
          </p:nvPr>
        </p:nvSpPr>
        <p:spPr bwMode="auto">
          <a:xfrm>
            <a:off x="977170" y="4532933"/>
            <a:ext cx="5372737" cy="4295928"/>
          </a:xfrm>
          <a:prstGeom prst="rect">
            <a:avLst/>
          </a:prstGeom>
          <a:noFill/>
          <a:ln w="9525">
            <a:noFill/>
            <a:miter lim="800000"/>
            <a:headEnd/>
            <a:tailEnd/>
          </a:ln>
          <a:effectLst/>
        </p:spPr>
        <p:txBody>
          <a:bodyPr vert="horz" wrap="square" lIns="97093" tIns="48547" rIns="97093" bIns="485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9067524"/>
            <a:ext cx="3175801" cy="478982"/>
          </a:xfrm>
          <a:prstGeom prst="rect">
            <a:avLst/>
          </a:prstGeom>
          <a:noFill/>
          <a:ln w="9525">
            <a:noFill/>
            <a:miter lim="800000"/>
            <a:headEnd/>
            <a:tailEnd/>
          </a:ln>
          <a:effectLst/>
        </p:spPr>
        <p:txBody>
          <a:bodyPr vert="horz" wrap="square" lIns="20088" tIns="0" rIns="20088" bIns="0" numCol="1" anchor="b" anchorCtr="0" compatLnSpc="1">
            <a:prstTxWarp prst="textNoShape">
              <a:avLst/>
            </a:prstTxWarp>
          </a:bodyPr>
          <a:lstStyle>
            <a:lvl1pPr defTabSz="959213">
              <a:defRPr sz="1100" b="0" i="1"/>
            </a:lvl1pPr>
          </a:lstStyle>
          <a:p>
            <a:r>
              <a:rPr lang="en-US" dirty="0"/>
              <a:t>*</a:t>
            </a:r>
            <a:endParaRPr lang="en-US" sz="1300" dirty="0"/>
          </a:p>
        </p:txBody>
      </p:sp>
      <p:sp>
        <p:nvSpPr>
          <p:cNvPr id="2055" name="Rectangle 7"/>
          <p:cNvSpPr>
            <a:spLocks noGrp="1" noChangeArrowheads="1"/>
          </p:cNvSpPr>
          <p:nvPr>
            <p:ph type="sldNum" sz="quarter" idx="5"/>
          </p:nvPr>
        </p:nvSpPr>
        <p:spPr bwMode="auto">
          <a:xfrm>
            <a:off x="4151275" y="9067524"/>
            <a:ext cx="3177497" cy="478982"/>
          </a:xfrm>
          <a:prstGeom prst="rect">
            <a:avLst/>
          </a:prstGeom>
          <a:noFill/>
          <a:ln w="9525">
            <a:noFill/>
            <a:miter lim="800000"/>
            <a:headEnd/>
            <a:tailEnd/>
          </a:ln>
          <a:effectLst/>
        </p:spPr>
        <p:txBody>
          <a:bodyPr vert="horz" wrap="square" lIns="20088" tIns="0" rIns="20088" bIns="0" numCol="1" anchor="b" anchorCtr="0" compatLnSpc="1">
            <a:prstTxWarp prst="textNoShape">
              <a:avLst/>
            </a:prstTxWarp>
          </a:bodyPr>
          <a:lstStyle>
            <a:lvl1pPr algn="r" defTabSz="959213">
              <a:defRPr sz="1100" b="0" i="1"/>
            </a:lvl1pPr>
          </a:lstStyle>
          <a:p>
            <a:r>
              <a:rPr lang="en-US" dirty="0"/>
              <a:t>##</a:t>
            </a:r>
            <a:endParaRPr lang="en-US" sz="1300" dirty="0"/>
          </a:p>
        </p:txBody>
      </p:sp>
    </p:spTree>
  </p:cSld>
  <p:clrMap bg1="lt1" tx1="dk1" bg2="lt2" tx2="dk2" accent1="accent1" accent2="accent2" accent3="accent3" accent4="accent4" accent5="accent5" accent6="accent6" hlink="hlink" folHlink="folHlink"/>
  <p:hf/>
  <p:notesStyle>
    <a:lvl1pPr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56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28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684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56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This PowerPoint presentation is intended to be used as part of a 4 to 4 ½  hour in-depth training session for</a:t>
            </a:r>
            <a:r>
              <a:rPr lang="en-US" baseline="0" dirty="0" smtClean="0"/>
              <a:t> English Language Arts teachers</a:t>
            </a:r>
            <a:r>
              <a:rPr lang="en-US" dirty="0" smtClean="0"/>
              <a:t>. </a:t>
            </a:r>
            <a:r>
              <a:rPr lang="en-US" baseline="0" dirty="0" smtClean="0"/>
              <a:t>Ideally, p</a:t>
            </a:r>
            <a:r>
              <a:rPr lang="en-US" dirty="0" smtClean="0"/>
              <a:t>articipants should have attended an </a:t>
            </a:r>
            <a:r>
              <a:rPr lang="en-US" baseline="0" dirty="0" smtClean="0"/>
              <a:t>introductory training session previously, although that is not mandatory.</a:t>
            </a:r>
            <a:endParaRPr lang="en-US" b="1" dirty="0" smtClean="0"/>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can reading</a:t>
            </a:r>
            <a:r>
              <a:rPr lang="en-US" baseline="0" dirty="0" smtClean="0"/>
              <a:t> work samples, scored with the Official Reading Scoring Guide, fit into this type of system?  (They can be used for screening and broad level diagnostic purposes, as formative assessments throughout the year, and even as standards-based accountability when used to demonstrate proficiency for the Essential Skill of Reading.)  As we heard from teacher quotes in Level 2 Introduction to the Scoring Guide, many students who learned the rubric and practiced completing reading work samples increased their scores on the OAKS assessment as well.</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raise hands or thumbs up.</a:t>
            </a:r>
          </a:p>
          <a:p>
            <a:r>
              <a:rPr lang="en-US" dirty="0" smtClean="0"/>
              <a:t>	Do you screen all 9</a:t>
            </a:r>
            <a:r>
              <a:rPr lang="en-US" baseline="30000" dirty="0" smtClean="0"/>
              <a:t>th</a:t>
            </a:r>
            <a:r>
              <a:rPr lang="en-US" dirty="0" smtClean="0"/>
              <a:t> graders</a:t>
            </a:r>
            <a:r>
              <a:rPr lang="en-US" baseline="0" dirty="0" smtClean="0"/>
              <a:t> – how? (what instrument or data set is used?)</a:t>
            </a:r>
          </a:p>
          <a:p>
            <a:r>
              <a:rPr lang="en-US" baseline="0" dirty="0" smtClean="0"/>
              <a:t>	Do you screen some 9</a:t>
            </a:r>
            <a:r>
              <a:rPr lang="en-US" baseline="30000" dirty="0" smtClean="0"/>
              <a:t>th</a:t>
            </a:r>
            <a:r>
              <a:rPr lang="en-US" baseline="0" dirty="0" smtClean="0"/>
              <a:t> graders – which ones?</a:t>
            </a:r>
          </a:p>
          <a:p>
            <a:r>
              <a:rPr lang="en-US" baseline="0" dirty="0" smtClean="0"/>
              <a:t>	How do you feel about your current screening plan?</a:t>
            </a:r>
          </a:p>
          <a:p>
            <a:endParaRPr lang="en-US" baseline="0" dirty="0" smtClean="0"/>
          </a:p>
          <a:p>
            <a:pPr defTabSz="982556"/>
            <a:r>
              <a:rPr lang="en-US" baseline="0" dirty="0" smtClean="0"/>
              <a:t>Are you assessing comprehension and fluency?  Should you be?</a:t>
            </a:r>
            <a:endParaRPr lang="en-US"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Participants could pair/share and report out on which of these are in use and which they want to know more about.  This workshop will provide more practice in scoring work samples and show some curriculum embedded work samples.</a:t>
            </a:r>
            <a:r>
              <a:rPr lang="en-US" baseline="0" dirty="0" smtClean="0"/>
              <a:t>  Information about Easy CBM (a free computer-based test) is available at http://easycbm.com/  Currently, Easy CBM covers up through grade 8, but for many high school students, tests at grade 8 would be appropriate for screening at the beginning of the year, and tests at grades 7 &amp; 8 – or possibly lower could be used to check progress during the year.</a:t>
            </a:r>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state</a:t>
            </a:r>
            <a:r>
              <a:rPr lang="en-US" baseline="0" dirty="0" smtClean="0"/>
              <a:t> level</a:t>
            </a:r>
            <a:r>
              <a:rPr lang="en-US" dirty="0" smtClean="0"/>
              <a:t> data from the latest 2010-11 OAKS Reading/Literature</a:t>
            </a:r>
            <a:r>
              <a:rPr lang="en-US" baseline="0" dirty="0" smtClean="0"/>
              <a:t> test.  Participants have a handout which shows data from 2009-10 and 2010-11.  Allow time for them to analyze data and have a short discussion.  There is much to feel positive about in the increases in student performance at high school over the last 2 years.</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2010-11 8</a:t>
            </a:r>
            <a:r>
              <a:rPr lang="en-US" baseline="30000" dirty="0" smtClean="0"/>
              <a:t>th</a:t>
            </a:r>
            <a:r>
              <a:rPr lang="en-US" dirty="0" smtClean="0"/>
              <a:t> grade</a:t>
            </a:r>
            <a:r>
              <a:rPr lang="en-US" baseline="0" dirty="0" smtClean="0"/>
              <a:t> </a:t>
            </a:r>
            <a:r>
              <a:rPr lang="en-US" dirty="0" smtClean="0"/>
              <a:t>data from a mid-sized sample district. </a:t>
            </a:r>
            <a:r>
              <a:rPr lang="en-US" baseline="0" dirty="0" smtClean="0"/>
              <a:t> </a:t>
            </a:r>
          </a:p>
          <a:p>
            <a:endParaRPr lang="en-US" baseline="0" dirty="0" smtClean="0"/>
          </a:p>
          <a:p>
            <a:r>
              <a:rPr lang="en-US" baseline="0" dirty="0" smtClean="0"/>
              <a:t>What screening plans would you make if these were the data for your incoming 9</a:t>
            </a:r>
            <a:r>
              <a:rPr lang="en-US" baseline="30000" dirty="0" smtClean="0"/>
              <a:t>th</a:t>
            </a:r>
            <a:r>
              <a:rPr lang="en-US" baseline="0" dirty="0" smtClean="0"/>
              <a:t> graders?  (Remember that students may have taken the OAKS test at various times during the school year as 8</a:t>
            </a:r>
            <a:r>
              <a:rPr lang="en-US" baseline="30000" dirty="0" smtClean="0"/>
              <a:t>th</a:t>
            </a:r>
            <a:r>
              <a:rPr lang="en-US" baseline="0" dirty="0" smtClean="0"/>
              <a:t> graders.) Take a few minutes to discuss these data with a partner or small group. Use the handout “What actions would you recommend if these data reflected your incoming 9</a:t>
            </a:r>
            <a:r>
              <a:rPr lang="en-US" baseline="30000" dirty="0" smtClean="0"/>
              <a:t>th</a:t>
            </a:r>
            <a:r>
              <a:rPr lang="en-US" baseline="0" dirty="0" smtClean="0"/>
              <a:t> graders?” in the Participant Packet for a small group activity.</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 to how reading work samples can provide valuable information</a:t>
            </a:r>
            <a:r>
              <a:rPr lang="en-US" baseline="0" dirty="0" smtClean="0"/>
              <a:t> in addition to being a way for students to demonstrate proficiency in the Essential Skill of Reading</a:t>
            </a:r>
          </a:p>
          <a:p>
            <a:endParaRPr lang="en-US" baseline="0" dirty="0" smtClean="0"/>
          </a:p>
          <a:p>
            <a:pPr defTabSz="959213">
              <a:defRPr/>
            </a:pPr>
            <a:r>
              <a:rPr lang="en-US" baseline="0" dirty="0" smtClean="0"/>
              <a:t>Begins Goal 2: </a:t>
            </a:r>
            <a:r>
              <a:rPr lang="en-US" sz="1300" kern="0" dirty="0" smtClean="0">
                <a:solidFill>
                  <a:srgbClr val="663300"/>
                </a:solidFill>
              </a:rPr>
              <a:t>Be able to apply the Official Reading Scoring Guide to Student Work accurately</a:t>
            </a:r>
          </a:p>
          <a:p>
            <a:pPr defTabSz="959213">
              <a:defRPr/>
            </a:pPr>
            <a:endParaRPr lang="en-US" sz="1300" kern="0" dirty="0" smtClean="0">
              <a:solidFill>
                <a:srgbClr val="663300"/>
              </a:solidFill>
            </a:endParaRPr>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62561"/>
            <a:r>
              <a:rPr lang="en-US" dirty="0" smtClean="0">
                <a:solidFill>
                  <a:srgbClr val="663300"/>
                </a:solidFill>
                <a:latin typeface="Trebuchet MS" pitchFamily="34" charset="0"/>
              </a:rPr>
              <a:t>This should be information participants have seen before in earlier workshops.  It is just a reminder of the options for demonstrating proficiency:</a:t>
            </a:r>
            <a:r>
              <a:rPr lang="en-US" baseline="0" dirty="0" smtClean="0">
                <a:solidFill>
                  <a:srgbClr val="663300"/>
                </a:solidFill>
                <a:latin typeface="Trebuchet MS" pitchFamily="34" charset="0"/>
              </a:rPr>
              <a:t> </a:t>
            </a:r>
            <a:r>
              <a:rPr lang="en-US" dirty="0" smtClean="0">
                <a:solidFill>
                  <a:srgbClr val="663300"/>
                </a:solidFill>
                <a:latin typeface="Trebuchet MS" pitchFamily="34" charset="0"/>
              </a:rPr>
              <a:t> 1. OAKS assessment and 2. other standardized assessments, with required scores.</a:t>
            </a:r>
            <a:r>
              <a:rPr lang="en-US" baseline="0" dirty="0" smtClean="0">
                <a:solidFill>
                  <a:srgbClr val="663300"/>
                </a:solidFill>
                <a:latin typeface="Trebuchet MS" pitchFamily="34" charset="0"/>
              </a:rPr>
              <a:t> </a:t>
            </a:r>
            <a:r>
              <a:rPr lang="en-US" dirty="0" smtClean="0">
                <a:solidFill>
                  <a:srgbClr val="663300"/>
                </a:solidFill>
                <a:latin typeface="Trebuchet MS" pitchFamily="34" charset="0"/>
              </a:rPr>
              <a:t>Some of these may be helpful to some students, but more</a:t>
            </a:r>
            <a:r>
              <a:rPr lang="en-US" baseline="0" dirty="0" smtClean="0">
                <a:solidFill>
                  <a:srgbClr val="663300"/>
                </a:solidFill>
                <a:latin typeface="Trebuchet MS" pitchFamily="34" charset="0"/>
              </a:rPr>
              <a:t> are likely to benefit from the next option: Reading Work Samples</a:t>
            </a:r>
            <a:endParaRPr lang="en-US" dirty="0" smtClean="0">
              <a:solidFill>
                <a:srgbClr val="663300"/>
              </a:solidFill>
              <a:latin typeface="Trebuchet MS" pitchFamily="34" charset="0"/>
            </a:endParaRPr>
          </a:p>
          <a:p>
            <a:pPr defTabSz="962561"/>
            <a:endParaRPr lang="en-US" dirty="0" smtClean="0">
              <a:solidFill>
                <a:srgbClr val="663300"/>
              </a:solidFill>
              <a:latin typeface="Trebuchet MS" pitchFamily="34" charset="0"/>
            </a:endParaRPr>
          </a:p>
          <a:p>
            <a:pPr defTabSz="962561"/>
            <a:r>
              <a:rPr lang="en-US" dirty="0" smtClean="0">
                <a:solidFill>
                  <a:srgbClr val="663300"/>
                </a:solidFill>
                <a:latin typeface="Trebuchet MS" pitchFamily="34" charset="0"/>
              </a:rPr>
              <a:t>On March 11, 2011 the State Board of Education adopted additional </a:t>
            </a:r>
            <a:r>
              <a:rPr lang="en-US" u="sng" dirty="0" smtClean="0">
                <a:solidFill>
                  <a:srgbClr val="663300"/>
                </a:solidFill>
                <a:latin typeface="Trebuchet MS" pitchFamily="34" charset="0"/>
              </a:rPr>
              <a:t>tests</a:t>
            </a:r>
            <a:r>
              <a:rPr lang="en-US" dirty="0" smtClean="0">
                <a:solidFill>
                  <a:srgbClr val="663300"/>
                </a:solidFill>
                <a:latin typeface="Trebuchet MS" pitchFamily="34" charset="0"/>
              </a:rPr>
              <a:t> and </a:t>
            </a:r>
            <a:r>
              <a:rPr lang="en-US" u="sng" dirty="0" smtClean="0">
                <a:solidFill>
                  <a:srgbClr val="663300"/>
                </a:solidFill>
                <a:latin typeface="Trebuchet MS" pitchFamily="34" charset="0"/>
              </a:rPr>
              <a:t>scores</a:t>
            </a:r>
            <a:r>
              <a:rPr lang="en-US" dirty="0" smtClean="0">
                <a:solidFill>
                  <a:srgbClr val="663300"/>
                </a:solidFill>
                <a:latin typeface="Trebuchet MS" pitchFamily="34" charset="0"/>
              </a:rPr>
              <a:t> for proficiency in the Essential Skill of Reading.  They are listed below:</a:t>
            </a:r>
          </a:p>
          <a:p>
            <a:pPr defTabSz="962561"/>
            <a:endParaRPr lang="en-US" dirty="0" smtClean="0">
              <a:solidFill>
                <a:srgbClr val="663300"/>
              </a:solidFill>
              <a:latin typeface="Trebuchet MS" pitchFamily="34" charset="0"/>
            </a:endParaRPr>
          </a:p>
          <a:p>
            <a:pPr defTabSz="962561"/>
            <a:r>
              <a:rPr lang="en-US" dirty="0" smtClean="0"/>
              <a:t>AP English Literature &amp; Composition, AP Macroeconomics, AP Microeconomics, AP Psychology, AP United States History, AP World History, AP</a:t>
            </a:r>
            <a:r>
              <a:rPr lang="en-US" baseline="0" dirty="0" smtClean="0"/>
              <a:t> European History, </a:t>
            </a:r>
            <a:r>
              <a:rPr lang="en-US" dirty="0" smtClean="0"/>
              <a:t> AP United States Government &amp; Politics, AP Comparative Government &amp; Politics</a:t>
            </a:r>
          </a:p>
          <a:p>
            <a:pPr defTabSz="962561"/>
            <a:endParaRPr lang="en-US" dirty="0" smtClean="0"/>
          </a:p>
          <a:p>
            <a:pPr defTabSz="962561"/>
            <a:r>
              <a:rPr lang="en-US" dirty="0" smtClean="0"/>
              <a:t>All AP tests require a score of 3 or higher to meet proficiency requirements for the Essential Skill of Reading.</a:t>
            </a:r>
          </a:p>
          <a:p>
            <a:pPr defTabSz="962561"/>
            <a:endParaRPr lang="en-US" dirty="0" smtClean="0"/>
          </a:p>
          <a:p>
            <a:pPr defTabSz="962561"/>
            <a:r>
              <a:rPr lang="en-US" dirty="0" smtClean="0"/>
              <a:t>IB English Language , IB History of Americas, IB History of Europe, IB 20th Century Topics, IB Economics, IB Psychology, IB Social Anthropology</a:t>
            </a:r>
          </a:p>
          <a:p>
            <a:pPr defTabSz="962561"/>
            <a:endParaRPr lang="en-US" dirty="0" smtClean="0"/>
          </a:p>
          <a:p>
            <a:pPr defTabSz="962561"/>
            <a:r>
              <a:rPr lang="en-US" dirty="0" smtClean="0"/>
              <a:t>All IB tests require a score of 4 or higher to meet proficiency requirements for the Essential Skill of Reading.</a:t>
            </a:r>
          </a:p>
          <a:p>
            <a:pPr defTabSz="962561"/>
            <a:endParaRPr lang="en-US" dirty="0" smtClean="0">
              <a:solidFill>
                <a:srgbClr val="663300"/>
              </a:solidFill>
              <a:latin typeface="Trebuchet MS" pitchFamily="34" charset="0"/>
            </a:endParaRPr>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Option</a:t>
            </a:r>
            <a:r>
              <a:rPr lang="en-US" baseline="0" dirty="0" smtClean="0"/>
              <a:t> 3 --</a:t>
            </a:r>
            <a:r>
              <a:rPr lang="en-US" dirty="0" smtClean="0"/>
              <a:t> Reading Work Samples</a:t>
            </a:r>
            <a:r>
              <a:rPr lang="en-US" baseline="0" dirty="0" smtClean="0"/>
              <a:t> and the requirements</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Work Samples require equal rigor but provide a different format to demonstrate proficiency.  Workshop Level 4 deals with reading work sample development</a:t>
            </a:r>
            <a:r>
              <a:rPr lang="en-US" baseline="0" dirty="0" smtClean="0"/>
              <a:t> and how to assure reading selections are at an appropriate level of difficulty.</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from Assessments</a:t>
            </a:r>
            <a:r>
              <a:rPr lang="en-US" baseline="0" dirty="0" smtClean="0"/>
              <a:t> to Guide Adolescent Literacy Instruction.</a:t>
            </a:r>
          </a:p>
          <a:p>
            <a:endParaRPr lang="en-US" dirty="0" smtClean="0"/>
          </a:p>
          <a:p>
            <a:r>
              <a:rPr lang="en-US" dirty="0" smtClean="0"/>
              <a:t>Page included in Participant Handouts has the detailed description of each purpose. </a:t>
            </a:r>
          </a:p>
          <a:p>
            <a:endParaRPr lang="en-US" dirty="0" smtClean="0"/>
          </a:p>
          <a:p>
            <a:r>
              <a:rPr lang="en-US" dirty="0" smtClean="0"/>
              <a:t>Ask Participants:</a:t>
            </a:r>
            <a:r>
              <a:rPr lang="en-US" baseline="0" dirty="0" smtClean="0"/>
              <a:t> </a:t>
            </a:r>
            <a:r>
              <a:rPr lang="en-US" dirty="0" smtClean="0"/>
              <a:t>What areas do you feel are missing,</a:t>
            </a:r>
            <a:r>
              <a:rPr lang="en-US" baseline="0" dirty="0" smtClean="0"/>
              <a:t> or need to be strengthened in your school? Pair &amp; Share or small group.</a:t>
            </a:r>
          </a:p>
          <a:p>
            <a:endParaRPr lang="en-US" baseline="0" dirty="0" smtClean="0"/>
          </a:p>
          <a:p>
            <a:r>
              <a:rPr lang="en-US" baseline="0" dirty="0" smtClean="0"/>
              <a:t>Additional Handouts include Purposes of Reading Assessments in Grades 4 – 12 from </a:t>
            </a:r>
            <a:r>
              <a:rPr lang="en-US" i="1" baseline="0" dirty="0" smtClean="0"/>
              <a:t>Assessments to Guide Adolescent Literacy Instruction.  </a:t>
            </a:r>
            <a:endParaRPr lang="en-US" b="1" i="0" dirty="0" smtClean="0"/>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Goals for the training session</a:t>
            </a:r>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Yellow group would be students in the “Nearly Meets” (231 – 235) or whose</a:t>
            </a:r>
            <a:r>
              <a:rPr lang="en-US" baseline="0" dirty="0" smtClean="0"/>
              <a:t> scores are close to the “Nearly Meets” score of 231.</a:t>
            </a:r>
          </a:p>
          <a:p>
            <a:r>
              <a:rPr lang="en-US" baseline="0" dirty="0" smtClean="0"/>
              <a:t>Red group would be students in the </a:t>
            </a:r>
            <a:r>
              <a:rPr lang="en-US" b="1" baseline="0" dirty="0" smtClean="0"/>
              <a:t>Low</a:t>
            </a:r>
            <a:r>
              <a:rPr lang="en-US" baseline="0" dirty="0" smtClean="0"/>
              <a:t> (217 to high 220’s) or </a:t>
            </a:r>
            <a:r>
              <a:rPr lang="en-US" b="1" baseline="0" dirty="0" smtClean="0"/>
              <a:t>Very Low </a:t>
            </a:r>
            <a:r>
              <a:rPr lang="en-US" baseline="0" dirty="0" smtClean="0"/>
              <a:t>category below 216.</a:t>
            </a:r>
          </a:p>
          <a:p>
            <a:r>
              <a:rPr lang="en-US" baseline="0" dirty="0" smtClean="0"/>
              <a:t>Important to note that students in green group still need reading instruction and support in ELA classes and content area classes.</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a:t>
            </a:r>
            <a:r>
              <a:rPr lang="en-US" baseline="0" dirty="0" smtClean="0"/>
              <a:t> w</a:t>
            </a:r>
            <a:r>
              <a:rPr lang="en-US" dirty="0" smtClean="0"/>
              <a:t>ork samples for Essential Skills proficiency is most appropriate for students who Nearly Meet</a:t>
            </a:r>
            <a:r>
              <a:rPr lang="en-US" baseline="0" dirty="0" smtClean="0"/>
              <a:t> the standard.  However, all students can benefit from learning to explain their reading and using the scoring guide.  Some students may increase their proficiency as a result of work samples and the scoring guide which may lead to meeting the standard using work samples or increasing their scores on the OAKS test to meet the standard.</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review opportunity.  Have participants use highlighters</a:t>
            </a:r>
            <a:r>
              <a:rPr lang="en-US" baseline="0" dirty="0" smtClean="0"/>
              <a:t> to mark key words and phrases as you go through each trait in the next set of slides.</a:t>
            </a:r>
          </a:p>
          <a:p>
            <a:r>
              <a:rPr lang="en-US" baseline="0" dirty="0" smtClean="0"/>
              <a:t>Remember, t</a:t>
            </a:r>
            <a:r>
              <a:rPr lang="en-US" dirty="0" smtClean="0"/>
              <a:t>here are 2 versions of the Scoring Guide, one to be used with Informational text and one to be used with Literary text. Demonstrate Understanding has a few</a:t>
            </a:r>
            <a:r>
              <a:rPr lang="en-US" baseline="0" dirty="0" smtClean="0"/>
              <a:t> differences and </a:t>
            </a:r>
            <a:r>
              <a:rPr lang="en-US" dirty="0" smtClean="0"/>
              <a:t>Analyze Text differs between the two types of reading selections, which is why there are two scoring guides.</a:t>
            </a:r>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Overview of Demonstrate Understanding.  This trait is focused on literal comprehension.  Students demonstrate understanding by explaining things like main ideas, details, fact versus opinion, etc.</a:t>
            </a:r>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Overview of Develop an Interpretation.  This trait focuses on deriving meaning by inference.  Students demonstrate this trait by explaining how they came up with an interpretation, generalization, inference, etc.</a:t>
            </a:r>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Overview of Analyze Text. For informational text, students are asked to analyze the author’s purpose and reasoning and the use of various stylistic techniques.  The focus is always on the effect of the author’s decisions on the impact of the writing.  Students must give specific examples from the text.</a:t>
            </a:r>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Overview of Analyze Text.  In Literary selections, students are asked to analyze the author’s stylistic  techniques and they may use knowledge of literature to explain the impact on the text.  For example, a student might explain how a particular sentence creates a visual picture – with or without using the term imagery. Again, emphasis is</a:t>
            </a:r>
            <a:r>
              <a:rPr lang="en-US" baseline="0" dirty="0" smtClean="0"/>
              <a:t> on student identifying and explaining examples from the text.</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The next activity</a:t>
            </a:r>
            <a:r>
              <a:rPr lang="en-US" baseline="0" dirty="0" smtClean="0"/>
              <a:t> will be scoring </a:t>
            </a:r>
            <a:r>
              <a:rPr lang="en-US" b="1" baseline="0" dirty="0" smtClean="0"/>
              <a:t>12</a:t>
            </a:r>
            <a:r>
              <a:rPr lang="en-US" baseline="0" dirty="0" smtClean="0"/>
              <a:t> student papers.  The PowerPoint presentation should be paused during the scoring session and training. Refer to the Facilitator’s Packet for guidance in leading participants through the scoring activity.  This important activity, and some of previous slides, support Goal 2: </a:t>
            </a:r>
            <a:r>
              <a:rPr lang="en-US" sz="1300" kern="0" dirty="0" smtClean="0">
                <a:solidFill>
                  <a:srgbClr val="663300"/>
                </a:solidFill>
              </a:rPr>
              <a:t>Be able to apply the Official Reading Scoring Guide to Student Work accurately</a:t>
            </a:r>
          </a:p>
          <a:p>
            <a:r>
              <a:rPr lang="en-US" baseline="0" dirty="0" smtClean="0"/>
              <a:t> </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a:t>
            </a:r>
            <a:r>
              <a:rPr lang="en-US" baseline="0" dirty="0" smtClean="0"/>
              <a:t> in Facilitator’s Guide to Leading the Scoring Session.</a:t>
            </a:r>
          </a:p>
          <a:p>
            <a:endParaRPr lang="en-US" baseline="0" dirty="0" smtClean="0"/>
          </a:p>
          <a:p>
            <a:r>
              <a:rPr lang="en-US" baseline="0" dirty="0" smtClean="0"/>
              <a:t>These are examples of responses to “Robotics” that are at a score level of 4.</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Instructions</a:t>
            </a:r>
            <a:r>
              <a:rPr lang="en-US" baseline="0" dirty="0" smtClean="0"/>
              <a:t> are included in Facilitator’s Guide to Leading the Scoring Session.</a:t>
            </a:r>
          </a:p>
          <a:p>
            <a:endParaRPr lang="en-US" baseline="0" dirty="0" smtClean="0"/>
          </a:p>
          <a:p>
            <a:r>
              <a:rPr lang="en-US" baseline="0" dirty="0" smtClean="0"/>
              <a:t>This is an example of some responses that different students made to Question #3.  All reflect level 4 interpretation.</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Section 1 – corresponds</a:t>
            </a:r>
            <a:r>
              <a:rPr lang="en-US" baseline="0" dirty="0" smtClean="0"/>
              <a:t> to Goal 1: </a:t>
            </a:r>
            <a:r>
              <a:rPr lang="en-US" sz="1300" kern="0" dirty="0" smtClean="0">
                <a:solidFill>
                  <a:srgbClr val="663300"/>
                </a:solidFill>
              </a:rPr>
              <a:t>Understand current information about  Adolescent Literacy Instruction and Assessment</a:t>
            </a:r>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Info in facilitator’s packet.  Another example of level 4 Develop an Interpretation</a:t>
            </a:r>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Directions in facilitator’s packet.  Examples of level 4 responses</a:t>
            </a:r>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a:t>
            </a:r>
            <a:r>
              <a:rPr lang="en-US" baseline="0" dirty="0" smtClean="0"/>
              <a:t> in Facilitator’s Packet:  Example of 4 level response to Analyze Text</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 to talking</a:t>
            </a:r>
            <a:r>
              <a:rPr lang="en-US" baseline="0" dirty="0" smtClean="0"/>
              <a:t> about using the scoring guide in classrooms for multiple purposes.</a:t>
            </a:r>
          </a:p>
          <a:p>
            <a:r>
              <a:rPr lang="en-US" baseline="0" dirty="0" smtClean="0"/>
              <a:t>Supports Goals 1 &amp; 2:</a:t>
            </a:r>
          </a:p>
          <a:p>
            <a:pPr marL="361588" indent="-361588" defTabSz="964235" eaLnBrk="1" hangingPunct="1">
              <a:lnSpc>
                <a:spcPct val="90000"/>
              </a:lnSpc>
              <a:spcBef>
                <a:spcPct val="20000"/>
              </a:spcBef>
              <a:spcAft>
                <a:spcPct val="20000"/>
              </a:spcAft>
              <a:buClr>
                <a:srgbClr val="E87C40"/>
              </a:buClr>
              <a:buSzPct val="110000"/>
              <a:buFont typeface="Wingdings" pitchFamily="2" charset="2"/>
              <a:buChar char="n"/>
              <a:defRPr/>
            </a:pPr>
            <a:r>
              <a:rPr lang="en-US" sz="1300" kern="0" dirty="0" smtClean="0">
                <a:solidFill>
                  <a:srgbClr val="663300"/>
                </a:solidFill>
              </a:rPr>
              <a:t>Understand current information about  Adolescent Literacy Instruction and Assessment</a:t>
            </a:r>
          </a:p>
          <a:p>
            <a:pPr marL="361588" indent="-361588" eaLnBrk="1" hangingPunct="1">
              <a:lnSpc>
                <a:spcPct val="90000"/>
              </a:lnSpc>
              <a:spcBef>
                <a:spcPct val="20000"/>
              </a:spcBef>
              <a:spcAft>
                <a:spcPct val="20000"/>
              </a:spcAft>
              <a:buClr>
                <a:srgbClr val="E87C40"/>
              </a:buClr>
              <a:buSzPct val="110000"/>
              <a:buFont typeface="Wingdings" pitchFamily="2" charset="2"/>
              <a:buChar char="n"/>
              <a:defRPr/>
            </a:pPr>
            <a:r>
              <a:rPr lang="en-US" sz="1300" kern="0" dirty="0" smtClean="0">
                <a:solidFill>
                  <a:srgbClr val="663300"/>
                </a:solidFill>
              </a:rPr>
              <a:t>Be able to apply the Official Reading Scoring Guide to Student Work accurately</a:t>
            </a:r>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This slide is a repeat from the Intro Level 2 Workshop.  Issue</a:t>
            </a:r>
            <a:r>
              <a:rPr lang="en-US" baseline="0" dirty="0" smtClean="0"/>
              <a:t> here is for participants to talk specifically about how they could use the Reading Work Samples &amp; Scoring Guide as a screening/monitoring tool if their school does not have another assessment in place.  One concern may be where to get work samples.  Developing effective work samples is covered in Level 4 Training on Task Development.  More focus on progress monitoring will follow later in these slides.</a:t>
            </a:r>
          </a:p>
          <a:p>
            <a:pPr defTabSz="959213">
              <a:defRPr/>
            </a:pPr>
            <a:endParaRPr lang="en-US" baseline="0" dirty="0" smtClean="0"/>
          </a:p>
          <a:p>
            <a:pPr defTabSz="959213">
              <a:defRPr/>
            </a:pPr>
            <a:r>
              <a:rPr lang="en-US" baseline="0" dirty="0" smtClean="0"/>
              <a:t>Remind teachers that they can use the scoring guide in instructional settings with the materials they are already teaching.  Have students respond to some questions about a chapter they just read.  For instruction, it is very effective to focus on just one or two of the three traits.  Teachers do not have to hit all traits all the time.</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can use Reading</a:t>
            </a:r>
            <a:r>
              <a:rPr lang="en-US" baseline="0" dirty="0" smtClean="0"/>
              <a:t> Work Samples to determine student progress throughout their courses or on a planned schedule.  They do not have to assign all parts of the work sample or score all elements – for example, after a lesson on text analysis, having students respond to only questions on text analysis would be an appropriate use of the scoring guide.  As students become increasingly familiar with the Scoring Guide, (student language version was provided in Intro Level 2 workshop and is available on ODE website) they will better understand what good readers do and how to demonstrate those skills so a rater can see the student’s proficiency.</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important point.  Especially as the CCSS call for more use of various assessments and the SMARTER Balanced</a:t>
            </a:r>
            <a:r>
              <a:rPr lang="en-US" baseline="0" dirty="0" smtClean="0"/>
              <a:t> Assessment (the consortium Oregon belongs to) will use many performance tasks.</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Continues depth in Goal 1: </a:t>
            </a:r>
            <a:r>
              <a:rPr lang="en-US" sz="1300" kern="0" dirty="0" smtClean="0">
                <a:solidFill>
                  <a:srgbClr val="663300"/>
                </a:solidFill>
              </a:rPr>
              <a:t>Understand current information about  Adolescent Literacy Instruction and Assessment</a:t>
            </a:r>
          </a:p>
          <a:p>
            <a:pPr defTabSz="959213">
              <a:defRPr/>
            </a:pPr>
            <a:endParaRPr lang="en-US" dirty="0" smtClean="0"/>
          </a:p>
          <a:p>
            <a:pPr defTabSz="959213">
              <a:defRPr/>
            </a:pPr>
            <a:r>
              <a:rPr lang="en-US" dirty="0" smtClean="0"/>
              <a:t>Deliberate, methodical monitoring of student</a:t>
            </a:r>
            <a:r>
              <a:rPr lang="en-US" baseline="0" dirty="0" smtClean="0"/>
              <a:t> progress in reading skills is a relatively new concept for high school teachers – previously the domain of Title 1 teachers or Reading Specialists.  </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Assessments</a:t>
            </a:r>
            <a:r>
              <a:rPr lang="en-US" baseline="0" dirty="0" smtClean="0"/>
              <a:t> to Guide </a:t>
            </a:r>
            <a:r>
              <a:rPr lang="en-US" dirty="0" smtClean="0"/>
              <a:t>Adolescent Literacy Instruction</a:t>
            </a:r>
          </a:p>
          <a:p>
            <a:pPr defTabSz="982556">
              <a:defRPr/>
            </a:pPr>
            <a:r>
              <a:rPr lang="en-US" dirty="0" smtClean="0"/>
              <a:t>How</a:t>
            </a:r>
            <a:r>
              <a:rPr lang="en-US" baseline="0" dirty="0" smtClean="0"/>
              <a:t> are you addressing the needs of your diverse readers?</a:t>
            </a:r>
          </a:p>
          <a:p>
            <a:pPr defTabSz="982556">
              <a:defRPr/>
            </a:pPr>
            <a:endParaRPr lang="en-US" baseline="0" dirty="0" smtClean="0"/>
          </a:p>
          <a:p>
            <a:pPr defTabSz="982556">
              <a:defRPr/>
            </a:pPr>
            <a:r>
              <a:rPr lang="en-US" baseline="0" dirty="0" smtClean="0"/>
              <a:t>How do you know what their needs are so that you can begin to address them?</a:t>
            </a:r>
          </a:p>
          <a:p>
            <a:pPr defTabSz="982556">
              <a:defRPr/>
            </a:pPr>
            <a:endParaRPr lang="en-US" baseline="0" dirty="0" smtClean="0"/>
          </a:p>
          <a:p>
            <a:pPr defTabSz="982556">
              <a:defRPr/>
            </a:pPr>
            <a:r>
              <a:rPr lang="en-US" baseline="0" dirty="0" smtClean="0"/>
              <a:t>How strategic are you in the use of your team time to address the reading needs of all students in your school?</a:t>
            </a:r>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baseline="0" dirty="0" smtClean="0"/>
              <a:t>Walk through the three groups of students.  In most high schools, students in the regular program are not receiving reading instruction or progress monitoring.   Good discussion point.  </a:t>
            </a:r>
            <a:r>
              <a:rPr lang="en-US" b="1" baseline="0" dirty="0" smtClean="0"/>
              <a:t>This could be a participant activity.</a:t>
            </a:r>
          </a:p>
          <a:p>
            <a:pPr defTabSz="959213">
              <a:defRPr/>
            </a:pPr>
            <a:r>
              <a:rPr lang="en-US" baseline="0" dirty="0" smtClean="0"/>
              <a:t>Are students in your high school who need additional supplemental support receiving it?  Are ELA teachers responsible for this instruction or are there supplemental programs or teachers?  How is student progress monitored?</a:t>
            </a:r>
          </a:p>
          <a:p>
            <a:pPr defTabSz="959213">
              <a:defRPr/>
            </a:pPr>
            <a:r>
              <a:rPr lang="en-US" baseline="0" dirty="0" smtClean="0"/>
              <a:t>Which students are enrolled in special programs?  There are probably several programs including various levels of Special Education, ELL, and possibly other programs. What are end of school (diploma) plans? What kind of instruction and progress monitoring is being done there?</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3 documents inform</a:t>
            </a:r>
            <a:r>
              <a:rPr lang="en-US" baseline="0" dirty="0" smtClean="0"/>
              <a:t> much of the material in this section of the workshop.  All three resources are interconnected and support the same concepts in adolescent literacy instruction and assessment.</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The key is looking at the student’s trajectory.</a:t>
            </a:r>
            <a:r>
              <a:rPr lang="en-US" baseline="0" dirty="0" smtClean="0"/>
              <a:t>  Based on the current progress, chart future goals and timelines and check frequently to see if student is making progress toward those goals.</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schools gather a variety of</a:t>
            </a:r>
            <a:r>
              <a:rPr lang="en-US" baseline="0" dirty="0" smtClean="0"/>
              <a:t> student performance</a:t>
            </a:r>
            <a:r>
              <a:rPr lang="en-US" dirty="0" smtClean="0"/>
              <a:t> information</a:t>
            </a:r>
            <a:r>
              <a:rPr lang="en-US" baseline="0" dirty="0" smtClean="0"/>
              <a:t> and many more will begin using Reading Work Samples.  But is this information gathered in one data system?  And is it analyzed and results used to make decisions about student instruction on group or individual bases?</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Progress monitoring can be done on a planned cycle (especially important for students who are reading below grade level/ Essential Skill proficiency</a:t>
            </a:r>
            <a:r>
              <a:rPr lang="en-US" baseline="0" dirty="0" smtClean="0"/>
              <a:t> level).  But classroom assignments, including reading work samples, can give valuable information on student progress also.  Have participants use handout “How is progress monitoring going in your school?” to pair/share, work in small groups etc. and report out.</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4</a:t>
            </a:r>
            <a:r>
              <a:rPr lang="en-US" baseline="0" dirty="0" smtClean="0"/>
              <a:t> specific needs:  Reporting System; Professional Development Plan; Support Structure; Management Practices.</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Goal 3: </a:t>
            </a:r>
            <a:r>
              <a:rPr lang="en-US" sz="1300" kern="0" dirty="0" smtClean="0">
                <a:solidFill>
                  <a:srgbClr val="663300"/>
                </a:solidFill>
              </a:rPr>
              <a:t>Be aware of Common Core State Standard for Reading </a:t>
            </a:r>
            <a:r>
              <a:rPr lang="en-US" sz="1300" u="sng" kern="0" dirty="0" smtClean="0">
                <a:solidFill>
                  <a:srgbClr val="663300"/>
                </a:solidFill>
              </a:rPr>
              <a:t>and</a:t>
            </a:r>
            <a:r>
              <a:rPr lang="en-US" sz="1300" kern="0" dirty="0" smtClean="0">
                <a:solidFill>
                  <a:srgbClr val="663300"/>
                </a:solidFill>
              </a:rPr>
              <a:t> for Literacy in the Content areas.</a:t>
            </a:r>
          </a:p>
          <a:p>
            <a:endParaRPr lang="en-US" dirty="0" smtClean="0"/>
          </a:p>
          <a:p>
            <a:r>
              <a:rPr lang="en-US" dirty="0" smtClean="0"/>
              <a:t>Teachers should be aware of the new Common Core State Standards. Many districts are beginning curriculum</a:t>
            </a:r>
            <a:r>
              <a:rPr lang="en-US" baseline="0" dirty="0" smtClean="0"/>
              <a:t> alignment to the standards.</a:t>
            </a:r>
          </a:p>
          <a:p>
            <a:endParaRPr lang="en-US" baseline="0" dirty="0" smtClean="0"/>
          </a:p>
          <a:p>
            <a:r>
              <a:rPr lang="en-US" baseline="0" dirty="0" smtClean="0"/>
              <a:t>In the participant packet is a handout listing a summary of the core standards for reading for High School.  Standards listed under Key Ideas and Details link to Demonstrate Understanding and Develop Interpretation, while Craft and Structure relate to Analyze Text.  Facilitator’s have the full document for grades 6 – 12 Reading CCSS.</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Handout in Participant Packet explains</a:t>
            </a:r>
            <a:r>
              <a:rPr lang="en-US" baseline="0" dirty="0" smtClean="0"/>
              <a:t> this further.  Next slide shows effect of increased reading level demands.</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important change</a:t>
            </a:r>
            <a:r>
              <a:rPr lang="en-US" baseline="0" dirty="0" smtClean="0"/>
              <a:t> in the CCSS is the level of text complexity students are expected to be able to read independently.  Note that the current target score for high school reading work sample text (1070) is at the low end of 11</a:t>
            </a:r>
            <a:r>
              <a:rPr lang="en-US" baseline="30000" dirty="0" smtClean="0"/>
              <a:t>th</a:t>
            </a:r>
            <a:r>
              <a:rPr lang="en-US" baseline="0" dirty="0" smtClean="0"/>
              <a:t> grade expectations.  In the new CCSS expectations, it is below expected reading level for grade 9, and well below expectations for grades 11 – College &amp; Career Ready.  This chart is also in Participant’s Packet.</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goals will require high school teachers of all subjects to pay attention to student reading skills and provide instruction and support in ways they have not previously been called upon to do.</a:t>
            </a:r>
            <a:endParaRPr lang="en-US" dirty="0" smtClean="0"/>
          </a:p>
          <a:p>
            <a:endParaRPr lang="en-US" dirty="0" smtClean="0"/>
          </a:p>
          <a:p>
            <a:r>
              <a:rPr lang="en-US" sz="800" dirty="0" smtClean="0"/>
              <a:t>Texts are defined as literature, informational texts, history/social studies texts, science/technical texts </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information is on</a:t>
            </a:r>
            <a:r>
              <a:rPr lang="en-US" baseline="0" dirty="0" smtClean="0"/>
              <a:t> a handout in the Participants’ Packet</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Goal 4: </a:t>
            </a:r>
            <a:r>
              <a:rPr lang="en-US" sz="1300" kern="0" dirty="0" smtClean="0">
                <a:solidFill>
                  <a:srgbClr val="663300"/>
                </a:solidFill>
              </a:rPr>
              <a:t>Know about resources &amp; further professional development available  (handout in packet has more resources listed)</a:t>
            </a:r>
            <a:endParaRPr lang="en-US" b="0" dirty="0" smtClean="0"/>
          </a:p>
          <a:p>
            <a:endParaRPr lang="en-US" b="0" dirty="0" smtClean="0"/>
          </a:p>
          <a:p>
            <a:r>
              <a:rPr lang="en-US" b="0" dirty="0" smtClean="0"/>
              <a:t>Here are some site for reading</a:t>
            </a:r>
            <a:r>
              <a:rPr lang="en-US" b="0" baseline="0" dirty="0" smtClean="0"/>
              <a:t> assessment </a:t>
            </a:r>
            <a:r>
              <a:rPr lang="en-US" b="0" dirty="0" smtClean="0"/>
              <a:t>resources.</a:t>
            </a:r>
            <a:r>
              <a:rPr lang="en-US" b="0" baseline="0" dirty="0" smtClean="0"/>
              <a:t> </a:t>
            </a:r>
            <a:r>
              <a:rPr lang="en-US" b="0" dirty="0" smtClean="0"/>
              <a:t>The go/worksamples address does not work as a link, but if you type /go/worksamples in the address line of your browser on the ODE homepage following www.ode.state.or.us, it will take you directly</a:t>
            </a:r>
            <a:r>
              <a:rPr lang="en-US" b="0" baseline="0" dirty="0" smtClean="0"/>
              <a:t> to a page of information on work samples</a:t>
            </a:r>
            <a:r>
              <a:rPr lang="en-US" b="0" dirty="0" smtClean="0"/>
              <a:t>.  You can also use the search feature and type in worksamples as one word.</a:t>
            </a:r>
            <a:r>
              <a:rPr lang="en-US" b="0" baseline="0" dirty="0" smtClean="0"/>
              <a:t>  </a:t>
            </a:r>
            <a:r>
              <a:rPr lang="en-US" b="0" dirty="0" smtClean="0"/>
              <a:t>Many resources are available in the Resources and Promising Practices section for Reading Work Samples and more are added frequently.</a:t>
            </a:r>
          </a:p>
          <a:p>
            <a:endParaRPr lang="en-US" b="0" dirty="0" smtClean="0"/>
          </a:p>
          <a:p>
            <a:r>
              <a:rPr lang="en-US" b="0" dirty="0" smtClean="0"/>
              <a:t>Oregon Data Project</a:t>
            </a:r>
            <a:r>
              <a:rPr lang="en-US" b="0" baseline="0" dirty="0" smtClean="0"/>
              <a:t> provides training in establishing assessment systems and analyzing data, as well as in the specific Essential Skills of Reading, Writing and Mathematics.</a:t>
            </a:r>
          </a:p>
          <a:p>
            <a:endParaRPr lang="en-US" b="0" baseline="0" dirty="0" smtClean="0"/>
          </a:p>
          <a:p>
            <a:r>
              <a:rPr lang="en-US" b="0" baseline="0" dirty="0" smtClean="0"/>
              <a:t>The Assessment of Essential Skills Toolkit provides a step by step approach to designing a district assessment system geared to students meeting diploma requirements.</a:t>
            </a:r>
            <a:endParaRPr lang="en-US" b="0" dirty="0" smtClean="0"/>
          </a:p>
          <a:p>
            <a:endParaRPr lang="en-US" b="0"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Assessments to Guide Adolescent</a:t>
            </a:r>
            <a:r>
              <a:rPr lang="en-US" baseline="0" dirty="0" smtClean="0"/>
              <a:t> Literacy Instruction by Center on Instruction.  The full document is available at http://www.centeroninstruction.org/files/Assessment%20Guide.pdf</a:t>
            </a:r>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Fill in any</a:t>
            </a:r>
            <a:r>
              <a:rPr lang="en-US" baseline="0" dirty="0" smtClean="0"/>
              <a:t> workshop dates you have scheduled and your contact information here.</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reading skills for high school students – not all students have these skills.</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evidence that current</a:t>
            </a:r>
            <a:r>
              <a:rPr lang="en-US" baseline="0" dirty="0" smtClean="0"/>
              <a:t> </a:t>
            </a:r>
            <a:r>
              <a:rPr lang="en-US" dirty="0" smtClean="0"/>
              <a:t>average reading levels of students graduating from high school are not sufficient to meet post-secondary literacy demands, both in many workplace settings and at community colleges and universities (Biancarosa &amp;</a:t>
            </a:r>
            <a:r>
              <a:rPr lang="en-US" baseline="0" dirty="0" smtClean="0"/>
              <a:t> </a:t>
            </a:r>
            <a:r>
              <a:rPr lang="en-US" dirty="0" smtClean="0"/>
              <a:t>Snow, 2006; Williamson, 2004).</a:t>
            </a:r>
          </a:p>
          <a:p>
            <a:r>
              <a:rPr lang="en-US" dirty="0" smtClean="0"/>
              <a:t>The practical translation of reaching this goal in the current accountability environment is to have ever higher numbers of students achieve the highest levels of proficiency on state</a:t>
            </a:r>
            <a:r>
              <a:rPr lang="en-US" baseline="0" dirty="0" smtClean="0"/>
              <a:t> </a:t>
            </a:r>
            <a:r>
              <a:rPr lang="en-US" dirty="0" smtClean="0"/>
              <a:t>end-of-year reading examinations.</a:t>
            </a:r>
          </a:p>
          <a:p>
            <a:endParaRPr lang="en-US" dirty="0" smtClean="0"/>
          </a:p>
          <a:p>
            <a:r>
              <a:rPr lang="en-US" dirty="0" smtClean="0">
                <a:solidFill>
                  <a:schemeClr val="bg1"/>
                </a:solidFill>
              </a:rPr>
              <a:t>Students must acquire many additional reading</a:t>
            </a:r>
            <a:r>
              <a:rPr lang="en-US" baseline="0" dirty="0" smtClean="0">
                <a:solidFill>
                  <a:schemeClr val="bg1"/>
                </a:solidFill>
              </a:rPr>
              <a:t> </a:t>
            </a:r>
            <a:r>
              <a:rPr lang="en-US" dirty="0" smtClean="0">
                <a:solidFill>
                  <a:schemeClr val="bg1"/>
                </a:solidFill>
              </a:rPr>
              <a:t>skills after third grade in order to be proficient readers in high school.</a:t>
            </a:r>
            <a:r>
              <a:rPr lang="en-US" baseline="0" dirty="0" smtClean="0">
                <a:solidFill>
                  <a:schemeClr val="bg1"/>
                </a:solidFill>
              </a:rPr>
              <a:t> </a:t>
            </a:r>
            <a:r>
              <a:rPr lang="en-US" dirty="0" smtClean="0">
                <a:solidFill>
                  <a:schemeClr val="bg1"/>
                </a:solidFill>
              </a:rPr>
              <a:t>Many students are able to meet grade-level standards in late elementary</a:t>
            </a:r>
            <a:r>
              <a:rPr lang="en-US" baseline="0" dirty="0" smtClean="0">
                <a:solidFill>
                  <a:schemeClr val="bg1"/>
                </a:solidFill>
              </a:rPr>
              <a:t> </a:t>
            </a:r>
            <a:r>
              <a:rPr lang="en-US" dirty="0" smtClean="0">
                <a:solidFill>
                  <a:schemeClr val="bg1"/>
                </a:solidFill>
              </a:rPr>
              <a:t>or middle school, but cannot meet them in high school (Leach,</a:t>
            </a:r>
            <a:r>
              <a:rPr lang="en-US" baseline="0" dirty="0" smtClean="0">
                <a:solidFill>
                  <a:schemeClr val="bg1"/>
                </a:solidFill>
              </a:rPr>
              <a:t> </a:t>
            </a:r>
            <a:r>
              <a:rPr lang="en-US" dirty="0" smtClean="0">
                <a:solidFill>
                  <a:schemeClr val="bg1"/>
                </a:solidFill>
              </a:rPr>
              <a:t>Scarborough, &amp; Rescorla, 2003).</a:t>
            </a:r>
          </a:p>
          <a:p>
            <a:endParaRPr lang="en-US" dirty="0" smtClean="0">
              <a:solidFill>
                <a:schemeClr val="bg1"/>
              </a:solidFill>
            </a:endParaRPr>
          </a:p>
          <a:p>
            <a:r>
              <a:rPr lang="en-US" dirty="0" smtClean="0">
                <a:solidFill>
                  <a:schemeClr val="bg1"/>
                </a:solidFill>
              </a:rPr>
              <a:t>This will require instruction sufficiently powerful to accelerate reading</a:t>
            </a:r>
            <a:r>
              <a:rPr lang="en-US" baseline="0" dirty="0" smtClean="0">
                <a:solidFill>
                  <a:schemeClr val="bg1"/>
                </a:solidFill>
              </a:rPr>
              <a:t> </a:t>
            </a:r>
            <a:r>
              <a:rPr lang="en-US" dirty="0" smtClean="0">
                <a:solidFill>
                  <a:schemeClr val="bg1"/>
                </a:solidFill>
              </a:rPr>
              <a:t>development so that students make more than one year’s progress</a:t>
            </a:r>
            <a:r>
              <a:rPr lang="en-US" baseline="0" dirty="0" smtClean="0">
                <a:solidFill>
                  <a:schemeClr val="bg1"/>
                </a:solidFill>
              </a:rPr>
              <a:t> </a:t>
            </a:r>
            <a:r>
              <a:rPr lang="en-US" dirty="0" smtClean="0">
                <a:solidFill>
                  <a:schemeClr val="bg1"/>
                </a:solidFill>
              </a:rPr>
              <a:t>during one year of school.</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high school teachers are familiar with the Assess and Instruct components.  And</a:t>
            </a:r>
            <a:r>
              <a:rPr lang="en-US" baseline="0" dirty="0" smtClean="0"/>
              <a:t> some schools offer intervention, but often it is not tied to assessment and instruction in meaningful ways or is limited to particular programs such as Special Education.  Typically, other than for students in special programs, high schools do not adequately monitor student progress and adjust interventions and instruction.</a:t>
            </a:r>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9213">
              <a:defRPr/>
            </a:pPr>
            <a:r>
              <a:rPr lang="en-US" dirty="0" smtClean="0"/>
              <a:t>Important information – especially because the earlier students are identified and provided with interventions, the more successful they</a:t>
            </a:r>
            <a:r>
              <a:rPr lang="en-US" baseline="0" dirty="0" smtClean="0"/>
              <a:t> are likely to be.</a:t>
            </a:r>
          </a:p>
          <a:p>
            <a:endParaRPr lang="en-US" dirty="0"/>
          </a:p>
        </p:txBody>
      </p:sp>
      <p:sp>
        <p:nvSpPr>
          <p:cNvPr id="4" name="Header Placeholder 3"/>
          <p:cNvSpPr>
            <a:spLocks noGrp="1"/>
          </p:cNvSpPr>
          <p:nvPr>
            <p:ph type="hdr" sz="quarter" idx="10"/>
          </p:nvPr>
        </p:nvSpPr>
        <p:spPr/>
        <p:txBody>
          <a:bodyPr/>
          <a:lstStyle/>
          <a:p>
            <a:r>
              <a:rPr lang="en-US" dirty="0" smtClean="0"/>
              <a:t>*</a:t>
            </a:r>
            <a:endParaRPr lang="en-US" sz="1300" dirty="0"/>
          </a:p>
        </p:txBody>
      </p:sp>
      <p:sp>
        <p:nvSpPr>
          <p:cNvPr id="5" name="Date Placeholder 4"/>
          <p:cNvSpPr>
            <a:spLocks noGrp="1"/>
          </p:cNvSpPr>
          <p:nvPr>
            <p:ph type="dt" idx="11"/>
          </p:nvPr>
        </p:nvSpPr>
        <p:spPr/>
        <p:txBody>
          <a:bodyPr/>
          <a:lstStyle/>
          <a:p>
            <a:r>
              <a:rPr lang="en-US" dirty="0" smtClean="0"/>
              <a:t>07/16/96</a:t>
            </a:r>
            <a:endParaRPr lang="en-US" sz="1300" dirty="0"/>
          </a:p>
        </p:txBody>
      </p:sp>
      <p:sp>
        <p:nvSpPr>
          <p:cNvPr id="6" name="Footer Placeholder 5"/>
          <p:cNvSpPr>
            <a:spLocks noGrp="1"/>
          </p:cNvSpPr>
          <p:nvPr>
            <p:ph type="ftr" sz="quarter" idx="12"/>
          </p:nvPr>
        </p:nvSpPr>
        <p:spPr/>
        <p:txBody>
          <a:bodyPr/>
          <a:lstStyle/>
          <a:p>
            <a:r>
              <a:rPr lang="en-US" dirty="0" smtClean="0"/>
              <a:t>*</a:t>
            </a:r>
            <a:endParaRPr lang="en-US" sz="1300" dirty="0"/>
          </a:p>
        </p:txBody>
      </p:sp>
      <p:sp>
        <p:nvSpPr>
          <p:cNvPr id="7" name="Slide Number Placeholder 6"/>
          <p:cNvSpPr>
            <a:spLocks noGrp="1"/>
          </p:cNvSpPr>
          <p:nvPr>
            <p:ph type="sldNum" sz="quarter" idx="13"/>
          </p:nvPr>
        </p:nvSpPr>
        <p:spPr/>
        <p:txBody>
          <a:bodyPr/>
          <a:lstStyle/>
          <a:p>
            <a:r>
              <a:rPr lang="en-US" dirty="0" smtClean="0"/>
              <a:t>##</a:t>
            </a:r>
            <a:endParaRPr lang="en-US" sz="13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371600" cy="6858000"/>
          </a:xfrm>
          <a:prstGeom prst="rect">
            <a:avLst/>
          </a:prstGeom>
          <a:blipFill dpi="0" rotWithShape="1">
            <a:blip r:embed="rId2" cstate="print">
              <a:duotone>
                <a:prstClr val="black"/>
                <a:schemeClr val="accent2">
                  <a:tint val="45000"/>
                  <a:satMod val="400000"/>
                </a:schemeClr>
              </a:duotone>
              <a:lum bright="14000" contrast="2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1371600" y="0"/>
            <a:ext cx="7772400" cy="6858000"/>
          </a:xfrm>
          <a:prstGeom prst="rect">
            <a:avLst/>
          </a:prstGeom>
          <a:blipFill dpi="0" rotWithShape="1">
            <a:blip r:embed="rId3" cstate="print">
              <a:duotone>
                <a:prstClr val="black"/>
                <a:schemeClr val="accent6">
                  <a:tint val="45000"/>
                  <a:satMod val="400000"/>
                </a:schemeClr>
              </a:duotone>
              <a:lum bright="10000" contrast="4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fld id="{37622F48-396E-426C-8899-592AB49A46A6}" type="datetime1">
              <a:rPr lang="en-US" smtClean="0"/>
              <a:pPr/>
              <a:t>10/22/2019</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B2333934-1615-4A0D-9498-16BBDEE59F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400F8D9-D09F-47DD-87C9-C1248CFCADC9}" type="datetime1">
              <a:rPr lang="en-US" smtClean="0"/>
              <a:pPr/>
              <a:t>10/22/2019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CB4EBC-E54F-42E4-955C-D2D3E5836E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7676F7-971C-4417-AA19-62E5F8330851}" type="datetime1">
              <a:rPr lang="en-US" smtClean="0"/>
              <a:pPr/>
              <a:t>10/22/2019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B52CA3-C3E6-48E3-A0BD-2727255541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5F5B521-5BDD-4352-9490-62051D9FD4FB}" type="datetime1">
              <a:rPr lang="en-US" smtClean="0"/>
              <a:pPr/>
              <a:t>10/22/2019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451B84-9C7A-4CD5-87D4-26C961DAE9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1AE8696-9540-4EFF-858B-5A8C6DBE64D9}" type="datetime1">
              <a:rPr lang="en-US" smtClean="0"/>
              <a:pPr/>
              <a:t>10/22/2019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B3F879-C1DE-49D3-A20E-57E4841F65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061CE56-9108-4E21-AEB6-DFE95B758F5D}" type="datetime1">
              <a:rPr lang="en-US" smtClean="0"/>
              <a:pPr/>
              <a:t>10/22/2019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8BDC749-C567-44E7-8B15-AFE57763B4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663085D-5D73-47F2-8A41-F2EA5E57E47C}" type="datetime1">
              <a:rPr lang="en-US" smtClean="0"/>
              <a:pPr/>
              <a:t>10/22/2019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607B31B-D196-4BEF-82D9-E5369D3472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8CF0D03-1B8F-46FF-8938-8E944C46AD67}" type="datetime1">
              <a:rPr lang="en-US" smtClean="0"/>
              <a:pPr/>
              <a:t>10/22/2019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D876D36-FF7E-41B6-9839-C54976DBA1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D9BCBD5-6F74-4FA9-9073-4B5ABD1D396E}" type="datetime1">
              <a:rPr lang="en-US" smtClean="0"/>
              <a:pPr/>
              <a:t>10/22/2019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1E0269C-C677-4389-A45D-AB7628F632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0E89665-672B-428E-B20C-95BB3F371015}" type="datetime1">
              <a:rPr lang="en-US" smtClean="0"/>
              <a:pPr/>
              <a:t>10/22/2019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8F96FD8-0F60-49FB-955A-E52FA39DE6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CC2305-5E6E-44A1-9CDA-6CED1430BCEB}" type="datetime1">
              <a:rPr lang="en-US" smtClean="0"/>
              <a:pPr/>
              <a:t>10/22/2019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43A2995-97CE-4E0B-A497-256026751E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7462CB99-2088-479E-9A09-C05F4D9A18E7}" type="datetime1">
              <a:rPr lang="en-US" smtClean="0"/>
              <a:pPr/>
              <a:t>10/22/2019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9BAF30EF-482B-49B7-B78E-E786DAEC760E}" type="slidenum">
              <a:rPr lang="en-US" smtClean="0"/>
              <a:pPr/>
              <a:t>‹#›</a:t>
            </a:fld>
            <a:endParaRPr lang="en-US"/>
          </a:p>
        </p:txBody>
      </p:sp>
      <p:sp>
        <p:nvSpPr>
          <p:cNvPr id="7" name="Rectangle 6"/>
          <p:cNvSpPr/>
          <p:nvPr/>
        </p:nvSpPr>
        <p:spPr>
          <a:xfrm>
            <a:off x="0" y="0"/>
            <a:ext cx="1371600" cy="6858000"/>
          </a:xfrm>
          <a:prstGeom prst="rect">
            <a:avLst/>
          </a:prstGeom>
          <a:blipFill dpi="0" rotWithShape="1">
            <a:blip r:embed="rId13" cstate="print">
              <a:duotone>
                <a:prstClr val="black"/>
                <a:schemeClr val="accent1">
                  <a:tint val="45000"/>
                  <a:satMod val="400000"/>
                </a:schemeClr>
              </a:duotone>
              <a:alphaModFix amt="32000"/>
              <a:lum bright="10000" contrast="4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371600" y="0"/>
            <a:ext cx="7772400" cy="6858000"/>
          </a:xfrm>
          <a:prstGeom prst="rect">
            <a:avLst/>
          </a:prstGeom>
          <a:blipFill dpi="0" rotWithShape="1">
            <a:blip r:embed="rId14" cstate="print">
              <a:duotone>
                <a:prstClr val="black"/>
                <a:schemeClr val="accent6">
                  <a:tint val="45000"/>
                  <a:satMod val="400000"/>
                </a:schemeClr>
              </a:duotone>
              <a:alphaModFix amt="32000"/>
              <a:lum bright="10000" contrast="4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www.ode.state.or.us/search/page/?id=2834"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hyperlink" Target="http://assessment.oregonk-12.net/" TargetMode="External"/><Relationship Id="rId5" Type="http://schemas.openxmlformats.org/officeDocument/2006/relationships/hyperlink" Target="http://www.oregondataproject.org/" TargetMode="External"/><Relationship Id="rId4" Type="http://schemas.openxmlformats.org/officeDocument/2006/relationships/hyperlink" Target="http://www.ode.state.or.us/go/worksampl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92562"/>
          </a:xfrm>
        </p:spPr>
        <p:txBody>
          <a:bodyPr/>
          <a:lstStyle/>
          <a:p>
            <a:r>
              <a:rPr lang="en-US" b="1" dirty="0">
                <a:solidFill>
                  <a:srgbClr val="663300"/>
                </a:solidFill>
              </a:rPr>
              <a:t>2</a:t>
            </a:r>
            <a:r>
              <a:rPr lang="en-US" b="1" smtClean="0">
                <a:solidFill>
                  <a:srgbClr val="663300"/>
                </a:solidFill>
              </a:rPr>
              <a:t>011-12</a:t>
            </a:r>
            <a:r>
              <a:rPr lang="en-US" b="1" dirty="0">
                <a:solidFill>
                  <a:srgbClr val="663300"/>
                </a:solidFill>
              </a:rPr>
              <a:t/>
            </a:r>
            <a:br>
              <a:rPr lang="en-US" b="1" dirty="0">
                <a:solidFill>
                  <a:srgbClr val="663300"/>
                </a:solidFill>
              </a:rPr>
            </a:br>
            <a:r>
              <a:rPr lang="en-US" b="1" dirty="0">
                <a:solidFill>
                  <a:srgbClr val="663300"/>
                </a:solidFill>
              </a:rPr>
              <a:t>State Scoring Guide </a:t>
            </a:r>
            <a:br>
              <a:rPr lang="en-US" b="1" dirty="0">
                <a:solidFill>
                  <a:srgbClr val="663300"/>
                </a:solidFill>
              </a:rPr>
            </a:br>
            <a:r>
              <a:rPr lang="en-US" b="1" dirty="0">
                <a:solidFill>
                  <a:srgbClr val="663300"/>
                </a:solidFill>
              </a:rPr>
              <a:t>Professional Development:</a:t>
            </a:r>
            <a:br>
              <a:rPr lang="en-US" b="1" dirty="0">
                <a:solidFill>
                  <a:srgbClr val="663300"/>
                </a:solidFill>
              </a:rPr>
            </a:br>
            <a:r>
              <a:rPr lang="en-US" b="1" dirty="0">
                <a:solidFill>
                  <a:srgbClr val="663300"/>
                </a:solidFill>
              </a:rPr>
              <a:t/>
            </a:r>
            <a:br>
              <a:rPr lang="en-US" b="1" dirty="0">
                <a:solidFill>
                  <a:srgbClr val="663300"/>
                </a:solidFill>
              </a:rPr>
            </a:br>
            <a:r>
              <a:rPr lang="en-US" b="1" dirty="0">
                <a:solidFill>
                  <a:schemeClr val="accent5">
                    <a:lumMod val="50000"/>
                  </a:schemeClr>
                </a:solidFill>
              </a:rPr>
              <a:t>Assessing the Essential Skill of </a:t>
            </a:r>
            <a:r>
              <a:rPr lang="en-US" b="1" dirty="0" smtClean="0">
                <a:solidFill>
                  <a:schemeClr val="accent5">
                    <a:lumMod val="50000"/>
                  </a:schemeClr>
                </a:solidFill>
              </a:rPr>
              <a:t>Reading</a:t>
            </a:r>
            <a:endParaRPr lang="en-US" b="1" dirty="0"/>
          </a:p>
        </p:txBody>
      </p:sp>
      <p:sp>
        <p:nvSpPr>
          <p:cNvPr id="5" name="TextBox 4"/>
          <p:cNvSpPr txBox="1"/>
          <p:nvPr/>
        </p:nvSpPr>
        <p:spPr>
          <a:xfrm>
            <a:off x="1600200" y="4267200"/>
            <a:ext cx="4953000" cy="830997"/>
          </a:xfrm>
          <a:prstGeom prst="rect">
            <a:avLst/>
          </a:prstGeom>
          <a:noFill/>
        </p:spPr>
        <p:txBody>
          <a:bodyPr wrap="square" rtlCol="0">
            <a:spAutoFit/>
          </a:bodyPr>
          <a:lstStyle/>
          <a:p>
            <a:r>
              <a:rPr lang="en-US" dirty="0" smtClean="0">
                <a:solidFill>
                  <a:schemeClr val="accent1">
                    <a:lumMod val="50000"/>
                  </a:schemeClr>
                </a:solidFill>
                <a:latin typeface="+mn-lt"/>
              </a:rPr>
              <a:t>Level 3 – In-Depth Training for English Language Arts Teachers</a:t>
            </a:r>
            <a:endParaRPr lang="en-US" dirty="0">
              <a:solidFill>
                <a:schemeClr val="accent1">
                  <a:lumMod val="50000"/>
                </a:schemeClr>
              </a:solidFill>
              <a:latin typeface="+mn-lt"/>
            </a:endParaRPr>
          </a:p>
        </p:txBody>
      </p:sp>
      <p:sp>
        <p:nvSpPr>
          <p:cNvPr id="4" name="TextBox 3"/>
          <p:cNvSpPr txBox="1"/>
          <p:nvPr/>
        </p:nvSpPr>
        <p:spPr>
          <a:xfrm>
            <a:off x="1676400" y="5562600"/>
            <a:ext cx="5486400" cy="923330"/>
          </a:xfrm>
          <a:prstGeom prst="rect">
            <a:avLst/>
          </a:prstGeom>
          <a:noFill/>
        </p:spPr>
        <p:txBody>
          <a:bodyPr wrap="square" rtlCol="0">
            <a:spAutoFit/>
          </a:bodyPr>
          <a:lstStyle/>
          <a:p>
            <a:r>
              <a:rPr lang="en-US" sz="1800" dirty="0" smtClean="0">
                <a:latin typeface="+mn-lt"/>
              </a:rPr>
              <a:t>Information provided by</a:t>
            </a:r>
          </a:p>
          <a:p>
            <a:r>
              <a:rPr lang="en-US" sz="1800" dirty="0" smtClean="0">
                <a:latin typeface="+mn-lt"/>
              </a:rPr>
              <a:t>Oregon Department of Education</a:t>
            </a:r>
          </a:p>
          <a:p>
            <a:r>
              <a:rPr lang="en-US" sz="1800" dirty="0" smtClean="0">
                <a:latin typeface="+mn-lt"/>
              </a:rPr>
              <a:t>2011-12</a:t>
            </a:r>
            <a:endParaRPr lang="en-US" sz="1800" dirty="0">
              <a:latin typeface="+mn-lt"/>
            </a:endParaRPr>
          </a:p>
        </p:txBody>
      </p:sp>
      <p:pic>
        <p:nvPicPr>
          <p:cNvPr id="9" name="Picture 5" descr="&quot; &quo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53200" y="3581400"/>
            <a:ext cx="2166938"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39762"/>
          </a:xfrm>
        </p:spPr>
        <p:txBody>
          <a:bodyPr/>
          <a:lstStyle/>
          <a:p>
            <a:r>
              <a:rPr lang="en-US" b="1" dirty="0">
                <a:solidFill>
                  <a:schemeClr val="accent5">
                    <a:lumMod val="50000"/>
                  </a:schemeClr>
                </a:solidFill>
              </a:rPr>
              <a:t>Reading Assessment </a:t>
            </a:r>
            <a:r>
              <a:rPr lang="en-US" b="1" dirty="0" smtClean="0">
                <a:solidFill>
                  <a:schemeClr val="accent5">
                    <a:lumMod val="50000"/>
                  </a:schemeClr>
                </a:solidFill>
              </a:rPr>
              <a:t>Plan</a:t>
            </a:r>
            <a:endParaRPr lang="en-US" dirty="0"/>
          </a:p>
        </p:txBody>
      </p:sp>
      <p:graphicFrame>
        <p:nvGraphicFramePr>
          <p:cNvPr id="4" name="Diagram 3" descr="Diagram of three boxes flowing from top to bottom:&#10;Beginnign of Year - Screening &amp; diagnostic assesments&#10;Throughout Year - Benchmark formative assessments&#10;End of Year - Standards-based accountability measures"/>
          <p:cNvGraphicFramePr/>
          <p:nvPr>
            <p:extLst>
              <p:ext uri="{D42A27DB-BD31-4B8C-83A1-F6EECF244321}">
                <p14:modId xmlns:p14="http://schemas.microsoft.com/office/powerpoint/2010/main" val="3751875235"/>
              </p:ext>
            </p:extLst>
          </p:nvPr>
        </p:nvGraphicFramePr>
        <p:xfrm>
          <a:off x="685800" y="914400"/>
          <a:ext cx="7924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343400" y="6270248"/>
            <a:ext cx="5715000" cy="892552"/>
          </a:xfrm>
          <a:prstGeom prst="rect">
            <a:avLst/>
          </a:prstGeom>
          <a:noFill/>
        </p:spPr>
        <p:txBody>
          <a:bodyPr wrap="square" rtlCol="0">
            <a:spAutoFit/>
          </a:bodyPr>
          <a:lstStyle/>
          <a:p>
            <a:r>
              <a:rPr lang="en-US" sz="1400" b="1" dirty="0" smtClean="0">
                <a:solidFill>
                  <a:srgbClr val="663300"/>
                </a:solidFill>
                <a:latin typeface="+mn-lt"/>
              </a:rPr>
              <a:t>Assessments to Guide Adolescent Literacy Instruction</a:t>
            </a:r>
          </a:p>
          <a:p>
            <a:r>
              <a:rPr lang="en-US" sz="1400" b="1" dirty="0" smtClean="0">
                <a:solidFill>
                  <a:srgbClr val="663300"/>
                </a:solidFill>
                <a:latin typeface="+mn-lt"/>
              </a:rPr>
              <a:t>Center on Instruction</a:t>
            </a:r>
          </a:p>
          <a:p>
            <a:endParaRPr lang="en-US" dirty="0"/>
          </a:p>
        </p:txBody>
      </p:sp>
      <p:sp>
        <p:nvSpPr>
          <p:cNvPr id="2" name="Date Placeholder 1"/>
          <p:cNvSpPr>
            <a:spLocks noGrp="1"/>
          </p:cNvSpPr>
          <p:nvPr>
            <p:ph type="dt" sz="half" idx="10"/>
          </p:nvPr>
        </p:nvSpPr>
        <p:spPr/>
        <p:txBody>
          <a:bodyPr/>
          <a:lstStyle/>
          <a:p>
            <a:fld id="{BD9BCBD5-6F74-4FA9-9073-4B5ABD1D396E}" type="datetime1">
              <a:rPr lang="en-US" smtClean="0"/>
              <a:pPr/>
              <a:t>10/22/2019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6392862"/>
          </a:xfrm>
        </p:spPr>
        <p:txBody>
          <a:bodyPr/>
          <a:lstStyle/>
          <a:p>
            <a:r>
              <a:rPr lang="en-US" dirty="0">
                <a:solidFill>
                  <a:schemeClr val="accent2">
                    <a:lumMod val="50000"/>
                  </a:schemeClr>
                </a:solidFill>
              </a:rPr>
              <a:t>Which high school students do you screen at the beginning of 9</a:t>
            </a:r>
            <a:r>
              <a:rPr lang="en-US" baseline="30000" dirty="0">
                <a:solidFill>
                  <a:schemeClr val="accent2">
                    <a:lumMod val="50000"/>
                  </a:schemeClr>
                </a:solidFill>
              </a:rPr>
              <a:t>th</a:t>
            </a:r>
            <a:r>
              <a:rPr lang="en-US" dirty="0">
                <a:solidFill>
                  <a:schemeClr val="accent2">
                    <a:lumMod val="50000"/>
                  </a:schemeClr>
                </a:solidFill>
              </a:rPr>
              <a:t> grade?</a:t>
            </a:r>
          </a:p>
        </p:txBody>
      </p:sp>
      <p:pic>
        <p:nvPicPr>
          <p:cNvPr id="11" name="Picture 10" descr="&quot; &quot;"/>
          <p:cNvPicPr>
            <a:picLocks noChangeAspect="1"/>
          </p:cNvPicPr>
          <p:nvPr/>
        </p:nvPicPr>
        <p:blipFill>
          <a:blip r:embed="rId3" cstate="print"/>
          <a:stretch>
            <a:fillRect/>
          </a:stretch>
        </p:blipFill>
        <p:spPr>
          <a:xfrm>
            <a:off x="4419600" y="152400"/>
            <a:ext cx="4343400" cy="6515100"/>
          </a:xfrm>
          <a:prstGeom prst="round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Slide 12 Blank Title</a:t>
            </a:r>
            <a:endParaRPr lang="en-US" dirty="0"/>
          </a:p>
        </p:txBody>
      </p:sp>
      <p:sp>
        <p:nvSpPr>
          <p:cNvPr id="3" name="TextBox 2"/>
          <p:cNvSpPr txBox="1"/>
          <p:nvPr/>
        </p:nvSpPr>
        <p:spPr>
          <a:xfrm>
            <a:off x="1371600" y="381000"/>
            <a:ext cx="8001000" cy="5816977"/>
          </a:xfrm>
          <a:prstGeom prst="rect">
            <a:avLst/>
          </a:prstGeom>
          <a:noFill/>
        </p:spPr>
        <p:txBody>
          <a:bodyPr wrap="square" rtlCol="0">
            <a:spAutoFit/>
          </a:bodyPr>
          <a:lstStyle/>
          <a:p>
            <a:r>
              <a:rPr lang="en-US" sz="4400" dirty="0" smtClean="0">
                <a:solidFill>
                  <a:schemeClr val="accent6"/>
                </a:solidFill>
                <a:latin typeface="+mn-lt"/>
              </a:rPr>
              <a:t>What data are available?</a:t>
            </a:r>
          </a:p>
          <a:p>
            <a:pPr lvl="1">
              <a:buFont typeface="Arial" pitchFamily="34" charset="0"/>
              <a:buChar char="•"/>
            </a:pPr>
            <a:r>
              <a:rPr lang="en-US" sz="3200" dirty="0" smtClean="0">
                <a:solidFill>
                  <a:schemeClr val="accent1">
                    <a:lumMod val="50000"/>
                  </a:schemeClr>
                </a:solidFill>
                <a:latin typeface="+mn-lt"/>
              </a:rPr>
              <a:t> 8</a:t>
            </a:r>
            <a:r>
              <a:rPr lang="en-US" sz="3200" baseline="30000" dirty="0" smtClean="0">
                <a:solidFill>
                  <a:schemeClr val="accent1">
                    <a:lumMod val="50000"/>
                  </a:schemeClr>
                </a:solidFill>
                <a:latin typeface="+mn-lt"/>
              </a:rPr>
              <a:t>th</a:t>
            </a:r>
            <a:r>
              <a:rPr lang="en-US" sz="3200" dirty="0" smtClean="0">
                <a:solidFill>
                  <a:schemeClr val="accent1">
                    <a:lumMod val="50000"/>
                  </a:schemeClr>
                </a:solidFill>
                <a:latin typeface="+mn-lt"/>
              </a:rPr>
              <a:t> grade OAKS scores !</a:t>
            </a:r>
          </a:p>
          <a:p>
            <a:pPr lvl="1">
              <a:buFont typeface="Arial" pitchFamily="34" charset="0"/>
              <a:buChar char="•"/>
            </a:pPr>
            <a:r>
              <a:rPr lang="en-US" sz="3200" dirty="0" smtClean="0">
                <a:solidFill>
                  <a:schemeClr val="accent1">
                    <a:lumMod val="50000"/>
                  </a:schemeClr>
                </a:solidFill>
                <a:latin typeface="+mn-lt"/>
              </a:rPr>
              <a:t> Other district data (Easy CBM?)</a:t>
            </a:r>
          </a:p>
          <a:p>
            <a:endParaRPr lang="en-US" sz="1200" dirty="0" smtClean="0">
              <a:solidFill>
                <a:schemeClr val="accent6"/>
              </a:solidFill>
              <a:latin typeface="+mn-lt"/>
            </a:endParaRPr>
          </a:p>
          <a:p>
            <a:r>
              <a:rPr lang="en-US" sz="4000" dirty="0" smtClean="0">
                <a:solidFill>
                  <a:schemeClr val="accent6"/>
                </a:solidFill>
                <a:latin typeface="+mn-lt"/>
              </a:rPr>
              <a:t>What data need to be gathered?</a:t>
            </a:r>
          </a:p>
          <a:p>
            <a:pPr lvl="1">
              <a:buFont typeface="Arial" pitchFamily="34" charset="0"/>
              <a:buChar char="•"/>
            </a:pPr>
            <a:r>
              <a:rPr lang="en-US" sz="3200" dirty="0" smtClean="0">
                <a:solidFill>
                  <a:schemeClr val="accent1">
                    <a:lumMod val="50000"/>
                  </a:schemeClr>
                </a:solidFill>
                <a:latin typeface="+mn-lt"/>
              </a:rPr>
              <a:t>Data for students w/o OAKS scores</a:t>
            </a:r>
          </a:p>
          <a:p>
            <a:pPr lvl="1">
              <a:buFont typeface="Arial" pitchFamily="34" charset="0"/>
              <a:buChar char="•"/>
            </a:pPr>
            <a:r>
              <a:rPr lang="en-US" sz="3200" dirty="0" smtClean="0">
                <a:solidFill>
                  <a:schemeClr val="accent1">
                    <a:lumMod val="50000"/>
                  </a:schemeClr>
                </a:solidFill>
                <a:latin typeface="+mn-lt"/>
              </a:rPr>
              <a:t>Other screening data as needed</a:t>
            </a:r>
          </a:p>
          <a:p>
            <a:pPr lvl="1"/>
            <a:endParaRPr lang="en-US" sz="1200" dirty="0" smtClean="0">
              <a:solidFill>
                <a:schemeClr val="accent6"/>
              </a:solidFill>
              <a:latin typeface="+mn-lt"/>
            </a:endParaRPr>
          </a:p>
          <a:p>
            <a:r>
              <a:rPr lang="en-US" sz="4000" dirty="0" smtClean="0">
                <a:solidFill>
                  <a:schemeClr val="accent6"/>
                </a:solidFill>
                <a:latin typeface="+mn-lt"/>
              </a:rPr>
              <a:t>What resources do we have?</a:t>
            </a:r>
          </a:p>
          <a:p>
            <a:pPr lvl="1">
              <a:buFont typeface="Arial" pitchFamily="34" charset="0"/>
              <a:buChar char="•"/>
            </a:pPr>
            <a:r>
              <a:rPr lang="en-US" sz="3200" dirty="0" smtClean="0">
                <a:solidFill>
                  <a:schemeClr val="accent1">
                    <a:lumMod val="50000"/>
                  </a:schemeClr>
                </a:solidFill>
                <a:latin typeface="+mn-lt"/>
              </a:rPr>
              <a:t>OAKS</a:t>
            </a:r>
          </a:p>
          <a:p>
            <a:pPr lvl="1">
              <a:buFont typeface="Arial" pitchFamily="34" charset="0"/>
              <a:buChar char="•"/>
            </a:pPr>
            <a:r>
              <a:rPr lang="en-US" sz="3200" dirty="0" smtClean="0">
                <a:solidFill>
                  <a:schemeClr val="accent1">
                    <a:lumMod val="50000"/>
                  </a:schemeClr>
                </a:solidFill>
                <a:latin typeface="+mn-lt"/>
              </a:rPr>
              <a:t>Other district measures</a:t>
            </a:r>
          </a:p>
          <a:p>
            <a:pPr lvl="1">
              <a:buFont typeface="Arial" pitchFamily="34" charset="0"/>
              <a:buChar char="•"/>
            </a:pPr>
            <a:r>
              <a:rPr lang="en-US" sz="3200" dirty="0" smtClean="0">
                <a:solidFill>
                  <a:schemeClr val="accent4">
                    <a:lumMod val="75000"/>
                  </a:schemeClr>
                </a:solidFill>
                <a:latin typeface="+mn-lt"/>
              </a:rPr>
              <a:t>Reading Work </a:t>
            </a:r>
            <a:r>
              <a:rPr lang="en-US" sz="3200" dirty="0" smtClean="0">
                <a:solidFill>
                  <a:schemeClr val="accent4">
                    <a:lumMod val="75000"/>
                  </a:schemeClr>
                </a:solidFill>
                <a:latin typeface="+mn-lt"/>
              </a:rPr>
              <a:t>Samples</a:t>
            </a:r>
            <a:endParaRPr lang="en-US" sz="3200" dirty="0" smtClean="0">
              <a:solidFill>
                <a:schemeClr val="accent4">
                  <a:lumMod val="75000"/>
                </a:schemeClr>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Slide 13 Blank Title</a:t>
            </a:r>
            <a:endParaRPr lang="en-US" dirty="0"/>
          </a:p>
        </p:txBody>
      </p:sp>
      <p:graphicFrame>
        <p:nvGraphicFramePr>
          <p:cNvPr id="3" name="Table 2" descr="Three columns: Reading Performance, Grade 11 Students Statewide, Percent,  OAKS Score Range&#10;Six rows:&#10;1) Meets or Exceeds, 33,421, 83.2%, [no range]&#10;2) Exceeds, 9704, 23.0%, 248-300&#10;3) Meets, 20691, 49%, 236-247&#10;4) Nearly Meets, 3170, 7.9%, 231-235&#10;5) Low, 3321, 8.3%, 217-230&#10;6) Very Low, 281, 0.7%, Below 216 "/>
          <p:cNvGraphicFramePr>
            <a:graphicFrameLocks noGrp="1"/>
          </p:cNvGraphicFramePr>
          <p:nvPr>
            <p:extLst>
              <p:ext uri="{D42A27DB-BD31-4B8C-83A1-F6EECF244321}">
                <p14:modId xmlns:p14="http://schemas.microsoft.com/office/powerpoint/2010/main" val="3616987660"/>
              </p:ext>
            </p:extLst>
          </p:nvPr>
        </p:nvGraphicFramePr>
        <p:xfrm>
          <a:off x="609600" y="457200"/>
          <a:ext cx="8077200" cy="5715003"/>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1130439">
                <a:tc>
                  <a:txBody>
                    <a:bodyPr/>
                    <a:lstStyle/>
                    <a:p>
                      <a:pPr marL="0" marR="0" algn="ctr">
                        <a:spcBef>
                          <a:spcPts val="0"/>
                        </a:spcBef>
                        <a:spcAft>
                          <a:spcPts val="0"/>
                        </a:spcAft>
                      </a:pPr>
                      <a:r>
                        <a:rPr lang="en-US" sz="2400" dirty="0" smtClean="0">
                          <a:solidFill>
                            <a:schemeClr val="accent6">
                              <a:lumMod val="50000"/>
                            </a:schemeClr>
                          </a:solidFill>
                          <a:latin typeface="Arial"/>
                          <a:ea typeface="Times New Roman"/>
                          <a:cs typeface="Times New Roman"/>
                        </a:rPr>
                        <a:t>Reading</a:t>
                      </a:r>
                    </a:p>
                    <a:p>
                      <a:pPr marL="0" marR="0" algn="ctr">
                        <a:spcBef>
                          <a:spcPts val="0"/>
                        </a:spcBef>
                        <a:spcAft>
                          <a:spcPts val="0"/>
                        </a:spcAft>
                      </a:pPr>
                      <a:r>
                        <a:rPr lang="en-US" sz="2400" dirty="0" smtClean="0">
                          <a:solidFill>
                            <a:schemeClr val="accent6">
                              <a:lumMod val="50000"/>
                            </a:schemeClr>
                          </a:solidFill>
                          <a:latin typeface="Arial"/>
                          <a:ea typeface="Times New Roman"/>
                          <a:cs typeface="Times New Roman"/>
                        </a:rPr>
                        <a:t>Performance</a:t>
                      </a:r>
                      <a:endParaRPr lang="en-US" sz="2400" dirty="0">
                        <a:solidFill>
                          <a:schemeClr val="accent6">
                            <a:lumMod val="50000"/>
                          </a:schemeClr>
                        </a:solidFill>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400" dirty="0">
                          <a:solidFill>
                            <a:schemeClr val="accent6">
                              <a:lumMod val="50000"/>
                            </a:schemeClr>
                          </a:solidFill>
                          <a:latin typeface="Arial"/>
                          <a:ea typeface="Times New Roman"/>
                          <a:cs typeface="Times New Roman"/>
                        </a:rPr>
                        <a:t>Grade </a:t>
                      </a:r>
                      <a:r>
                        <a:rPr lang="en-US" sz="2400" dirty="0" smtClean="0">
                          <a:solidFill>
                            <a:schemeClr val="accent6">
                              <a:lumMod val="50000"/>
                            </a:schemeClr>
                          </a:solidFill>
                          <a:latin typeface="Arial"/>
                          <a:ea typeface="Times New Roman"/>
                          <a:cs typeface="Times New Roman"/>
                        </a:rPr>
                        <a:t>11  </a:t>
                      </a:r>
                      <a:r>
                        <a:rPr lang="en-US" sz="2400" dirty="0">
                          <a:solidFill>
                            <a:schemeClr val="accent6">
                              <a:lumMod val="50000"/>
                            </a:schemeClr>
                          </a:solidFill>
                          <a:latin typeface="Arial"/>
                          <a:ea typeface="Times New Roman"/>
                          <a:cs typeface="Times New Roman"/>
                        </a:rPr>
                        <a:t>Students Statewide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400" dirty="0">
                          <a:solidFill>
                            <a:schemeClr val="accent6">
                              <a:lumMod val="50000"/>
                            </a:schemeClr>
                          </a:solidFill>
                          <a:latin typeface="Arial"/>
                          <a:ea typeface="Times New Roman"/>
                          <a:cs typeface="Times New Roman"/>
                        </a:rPr>
                        <a:t>Percent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400" dirty="0">
                          <a:solidFill>
                            <a:schemeClr val="accent6">
                              <a:lumMod val="50000"/>
                            </a:schemeClr>
                          </a:solidFill>
                          <a:latin typeface="Arial"/>
                          <a:ea typeface="Times New Roman"/>
                          <a:cs typeface="Times New Roman"/>
                        </a:rPr>
                        <a:t>OAKS Score Range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764094">
                <a:tc>
                  <a:txBody>
                    <a:bodyPr/>
                    <a:lstStyle/>
                    <a:p>
                      <a:pPr marL="0" marR="0" algn="ctr">
                        <a:spcBef>
                          <a:spcPts val="0"/>
                        </a:spcBef>
                        <a:spcAft>
                          <a:spcPts val="0"/>
                        </a:spcAft>
                      </a:pPr>
                      <a:r>
                        <a:rPr lang="en-US" sz="2400" dirty="0">
                          <a:latin typeface="Arial"/>
                          <a:ea typeface="Times New Roman"/>
                          <a:cs typeface="Times New Roman"/>
                        </a:rPr>
                        <a:t>Meets or Exceeds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400" dirty="0" smtClean="0">
                          <a:latin typeface="Arial"/>
                          <a:ea typeface="Times New Roman"/>
                          <a:cs typeface="Times New Roman"/>
                        </a:rPr>
                        <a:t> 33,421</a:t>
                      </a:r>
                      <a:endParaRPr lang="en-US" sz="240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400" dirty="0" smtClean="0">
                          <a:latin typeface="Arial"/>
                          <a:ea typeface="Times New Roman"/>
                          <a:cs typeface="Times New Roman"/>
                        </a:rPr>
                        <a:t>83.2%</a:t>
                      </a:r>
                      <a:endParaRPr lang="en-US" sz="240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spcBef>
                          <a:spcPts val="0"/>
                        </a:spcBef>
                        <a:spcAft>
                          <a:spcPts val="0"/>
                        </a:spcAft>
                      </a:pPr>
                      <a:endParaRPr lang="en-US" sz="2400" dirty="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764094">
                <a:tc>
                  <a:txBody>
                    <a:bodyPr/>
                    <a:lstStyle/>
                    <a:p>
                      <a:pPr marL="0" marR="0" algn="ctr">
                        <a:spcBef>
                          <a:spcPts val="0"/>
                        </a:spcBef>
                        <a:spcAft>
                          <a:spcPts val="0"/>
                        </a:spcAft>
                      </a:pPr>
                      <a:r>
                        <a:rPr lang="en-US" sz="2400" dirty="0">
                          <a:latin typeface="Arial"/>
                          <a:ea typeface="Times New Roman"/>
                          <a:cs typeface="Times New Roman"/>
                        </a:rPr>
                        <a:t>Exceeds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2400" dirty="0" smtClean="0">
                          <a:latin typeface="Arial"/>
                          <a:ea typeface="Times New Roman"/>
                          <a:cs typeface="Times New Roman"/>
                        </a:rPr>
                        <a:t> 9704</a:t>
                      </a:r>
                      <a:endParaRPr lang="en-US" sz="240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2400" dirty="0" smtClean="0">
                          <a:latin typeface="Arial"/>
                          <a:ea typeface="Times New Roman"/>
                          <a:cs typeface="Times New Roman"/>
                        </a:rPr>
                        <a:t> 23%</a:t>
                      </a:r>
                      <a:endParaRPr lang="en-US" sz="240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2400" dirty="0">
                          <a:latin typeface="Arial"/>
                          <a:ea typeface="Times New Roman"/>
                          <a:cs typeface="Times New Roman"/>
                        </a:rPr>
                        <a:t>248 - </a:t>
                      </a:r>
                      <a:r>
                        <a:rPr lang="en-US" sz="2400" dirty="0" smtClean="0">
                          <a:latin typeface="Arial"/>
                          <a:ea typeface="Times New Roman"/>
                          <a:cs typeface="Times New Roman"/>
                        </a:rPr>
                        <a:t>300</a:t>
                      </a:r>
                      <a:endParaRPr lang="en-US" sz="240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764094">
                <a:tc>
                  <a:txBody>
                    <a:bodyPr/>
                    <a:lstStyle/>
                    <a:p>
                      <a:pPr marL="0" marR="0" algn="ctr">
                        <a:spcBef>
                          <a:spcPts val="0"/>
                        </a:spcBef>
                        <a:spcAft>
                          <a:spcPts val="0"/>
                        </a:spcAft>
                      </a:pPr>
                      <a:r>
                        <a:rPr lang="en-US" sz="2400" dirty="0">
                          <a:latin typeface="Arial"/>
                          <a:ea typeface="Times New Roman"/>
                          <a:cs typeface="Times New Roman"/>
                        </a:rPr>
                        <a:t>Meets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2400" dirty="0" smtClean="0">
                          <a:latin typeface="Arial"/>
                          <a:ea typeface="Times New Roman"/>
                          <a:cs typeface="Times New Roman"/>
                        </a:rPr>
                        <a:t> 20,691</a:t>
                      </a:r>
                      <a:endParaRPr lang="en-US" sz="240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2400" dirty="0" smtClean="0">
                          <a:latin typeface="Arial"/>
                          <a:ea typeface="Times New Roman"/>
                          <a:cs typeface="Times New Roman"/>
                        </a:rPr>
                        <a:t>49%</a:t>
                      </a:r>
                      <a:endParaRPr lang="en-US" sz="240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2400" dirty="0">
                          <a:latin typeface="Arial"/>
                          <a:ea typeface="Times New Roman"/>
                          <a:cs typeface="Times New Roman"/>
                        </a:rPr>
                        <a:t>236 - 247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764094">
                <a:tc>
                  <a:txBody>
                    <a:bodyPr/>
                    <a:lstStyle/>
                    <a:p>
                      <a:pPr marL="0" marR="0" algn="ctr">
                        <a:spcBef>
                          <a:spcPts val="0"/>
                        </a:spcBef>
                        <a:spcAft>
                          <a:spcPts val="0"/>
                        </a:spcAft>
                      </a:pPr>
                      <a:r>
                        <a:rPr lang="en-US" sz="2400" dirty="0">
                          <a:latin typeface="Arial"/>
                          <a:ea typeface="Times New Roman"/>
                          <a:cs typeface="Times New Roman"/>
                        </a:rPr>
                        <a:t>Nearly Meets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dirty="0" smtClean="0">
                          <a:latin typeface="Arial"/>
                          <a:ea typeface="Times New Roman"/>
                          <a:cs typeface="Times New Roman"/>
                        </a:rPr>
                        <a:t> 3170</a:t>
                      </a:r>
                      <a:endParaRPr lang="en-US" sz="240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dirty="0" smtClean="0">
                          <a:latin typeface="Arial"/>
                          <a:ea typeface="Times New Roman"/>
                          <a:cs typeface="Times New Roman"/>
                        </a:rPr>
                        <a:t>7.9%</a:t>
                      </a:r>
                      <a:endParaRPr lang="en-US" sz="240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dirty="0">
                          <a:latin typeface="Arial"/>
                          <a:ea typeface="Times New Roman"/>
                          <a:cs typeface="Times New Roman"/>
                        </a:rPr>
                        <a:t>231-235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764094">
                <a:tc>
                  <a:txBody>
                    <a:bodyPr/>
                    <a:lstStyle/>
                    <a:p>
                      <a:pPr marL="0" marR="0" algn="ctr">
                        <a:spcBef>
                          <a:spcPts val="0"/>
                        </a:spcBef>
                        <a:spcAft>
                          <a:spcPts val="0"/>
                        </a:spcAft>
                      </a:pPr>
                      <a:r>
                        <a:rPr lang="en-US" sz="2400" dirty="0">
                          <a:latin typeface="Arial"/>
                          <a:ea typeface="Times New Roman"/>
                          <a:cs typeface="Times New Roman"/>
                        </a:rPr>
                        <a:t>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1F28"/>
                    </a:solidFill>
                  </a:tcPr>
                </a:tc>
                <a:tc>
                  <a:txBody>
                    <a:bodyPr/>
                    <a:lstStyle/>
                    <a:p>
                      <a:pPr marL="0" marR="0" algn="ctr">
                        <a:spcBef>
                          <a:spcPts val="0"/>
                        </a:spcBef>
                        <a:spcAft>
                          <a:spcPts val="0"/>
                        </a:spcAft>
                      </a:pPr>
                      <a:r>
                        <a:rPr lang="en-US" sz="2400" dirty="0" smtClean="0">
                          <a:latin typeface="Arial"/>
                          <a:ea typeface="Times New Roman"/>
                          <a:cs typeface="Times New Roman"/>
                        </a:rPr>
                        <a:t>3321</a:t>
                      </a:r>
                      <a:endParaRPr lang="en-US" sz="240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1F28"/>
                    </a:solidFill>
                  </a:tcPr>
                </a:tc>
                <a:tc>
                  <a:txBody>
                    <a:bodyPr/>
                    <a:lstStyle/>
                    <a:p>
                      <a:pPr marL="0" marR="0" algn="ctr">
                        <a:spcBef>
                          <a:spcPts val="0"/>
                        </a:spcBef>
                        <a:spcAft>
                          <a:spcPts val="0"/>
                        </a:spcAft>
                      </a:pPr>
                      <a:r>
                        <a:rPr lang="en-US" sz="2400" dirty="0" smtClean="0">
                          <a:latin typeface="Arial"/>
                          <a:ea typeface="Times New Roman"/>
                          <a:cs typeface="Times New Roman"/>
                        </a:rPr>
                        <a:t>8.3%</a:t>
                      </a:r>
                      <a:endParaRPr lang="en-US" sz="240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1F28"/>
                    </a:solidFill>
                  </a:tcPr>
                </a:tc>
                <a:tc>
                  <a:txBody>
                    <a:bodyPr/>
                    <a:lstStyle/>
                    <a:p>
                      <a:pPr marL="0" marR="0">
                        <a:spcBef>
                          <a:spcPts val="0"/>
                        </a:spcBef>
                        <a:spcAft>
                          <a:spcPts val="0"/>
                        </a:spcAft>
                      </a:pPr>
                      <a:r>
                        <a:rPr lang="en-US" sz="2400" dirty="0">
                          <a:latin typeface="Arial"/>
                          <a:ea typeface="Times New Roman"/>
                          <a:cs typeface="Times New Roman"/>
                        </a:rPr>
                        <a:t>217 - 230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1F28"/>
                    </a:solidFill>
                  </a:tcPr>
                </a:tc>
                <a:extLst>
                  <a:ext uri="{0D108BD9-81ED-4DB2-BD59-A6C34878D82A}">
                    <a16:rowId xmlns:a16="http://schemas.microsoft.com/office/drawing/2014/main" val="10005"/>
                  </a:ext>
                </a:extLst>
              </a:tr>
              <a:tr h="764094">
                <a:tc>
                  <a:txBody>
                    <a:bodyPr/>
                    <a:lstStyle/>
                    <a:p>
                      <a:pPr marL="0" marR="0" algn="ctr">
                        <a:spcBef>
                          <a:spcPts val="0"/>
                        </a:spcBef>
                        <a:spcAft>
                          <a:spcPts val="0"/>
                        </a:spcAft>
                      </a:pPr>
                      <a:r>
                        <a:rPr lang="en-US" sz="2400" dirty="0">
                          <a:latin typeface="Arial"/>
                          <a:ea typeface="Times New Roman"/>
                          <a:cs typeface="Times New Roman"/>
                        </a:rPr>
                        <a:t>Very 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1F28"/>
                    </a:solidFill>
                  </a:tcPr>
                </a:tc>
                <a:tc>
                  <a:txBody>
                    <a:bodyPr/>
                    <a:lstStyle/>
                    <a:p>
                      <a:pPr marL="0" marR="0" algn="ctr">
                        <a:spcBef>
                          <a:spcPts val="0"/>
                        </a:spcBef>
                        <a:spcAft>
                          <a:spcPts val="0"/>
                        </a:spcAft>
                      </a:pPr>
                      <a:r>
                        <a:rPr lang="en-US" sz="2400" dirty="0" smtClean="0">
                          <a:latin typeface="Arial"/>
                          <a:ea typeface="Times New Roman"/>
                          <a:cs typeface="Times New Roman"/>
                        </a:rPr>
                        <a:t>  281</a:t>
                      </a:r>
                      <a:endParaRPr lang="en-US" sz="240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1F28"/>
                    </a:solidFill>
                  </a:tcPr>
                </a:tc>
                <a:tc>
                  <a:txBody>
                    <a:bodyPr/>
                    <a:lstStyle/>
                    <a:p>
                      <a:pPr marL="0" marR="0" algn="ctr">
                        <a:spcBef>
                          <a:spcPts val="0"/>
                        </a:spcBef>
                        <a:spcAft>
                          <a:spcPts val="0"/>
                        </a:spcAft>
                      </a:pPr>
                      <a:r>
                        <a:rPr lang="en-US" sz="2400" dirty="0" smtClean="0">
                          <a:latin typeface="Arial"/>
                          <a:ea typeface="Times New Roman"/>
                          <a:cs typeface="Times New Roman"/>
                        </a:rPr>
                        <a:t> 0.70</a:t>
                      </a:r>
                      <a:r>
                        <a:rPr lang="en-US" sz="2400" dirty="0">
                          <a:latin typeface="Arial"/>
                          <a:ea typeface="Times New Roman"/>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1F28"/>
                    </a:solidFill>
                  </a:tcPr>
                </a:tc>
                <a:tc>
                  <a:txBody>
                    <a:bodyPr/>
                    <a:lstStyle/>
                    <a:p>
                      <a:pPr marL="0" marR="0">
                        <a:spcBef>
                          <a:spcPts val="0"/>
                        </a:spcBef>
                        <a:spcAft>
                          <a:spcPts val="0"/>
                        </a:spcAft>
                      </a:pPr>
                      <a:r>
                        <a:rPr lang="en-US" sz="2400" dirty="0">
                          <a:latin typeface="Arial"/>
                          <a:ea typeface="Times New Roman"/>
                          <a:cs typeface="Times New Roman"/>
                        </a:rPr>
                        <a:t>Below 216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1F28"/>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Slide 14 Blank Title</a:t>
            </a:r>
            <a:endParaRPr lang="en-US" dirty="0"/>
          </a:p>
        </p:txBody>
      </p:sp>
      <p:graphicFrame>
        <p:nvGraphicFramePr>
          <p:cNvPr id="3" name="Table 2" descr="Three columns: Reading Performance, Grade 8 Students Sample District, Percent,  OAKS Score Range&#10;Six rows:&#10;1) Meets or Exceeds, 478, 64.9%, [no range]&#10;2) Exceeds, 143, 19.4%, 241-295&#10;3) Meets, 335, 45.5%, 231-240&#10;4) Nearly Meets, 192, 26.1%, 224-230&#10;5) Low, 65, 8.8%, 213-223&#10;6) Very Low, 2, 0.3%, Below 212 "/>
          <p:cNvGraphicFramePr>
            <a:graphicFrameLocks noGrp="1"/>
          </p:cNvGraphicFramePr>
          <p:nvPr>
            <p:extLst>
              <p:ext uri="{D42A27DB-BD31-4B8C-83A1-F6EECF244321}">
                <p14:modId xmlns:p14="http://schemas.microsoft.com/office/powerpoint/2010/main" val="2037561340"/>
              </p:ext>
            </p:extLst>
          </p:nvPr>
        </p:nvGraphicFramePr>
        <p:xfrm>
          <a:off x="685800" y="869952"/>
          <a:ext cx="8077201" cy="5486398"/>
        </p:xfrm>
        <a:graphic>
          <a:graphicData uri="http://schemas.openxmlformats.org/drawingml/2006/table">
            <a:tbl>
              <a:tblPr firstRow="1"/>
              <a:tblGrid>
                <a:gridCol w="2069880">
                  <a:extLst>
                    <a:ext uri="{9D8B030D-6E8A-4147-A177-3AD203B41FA5}">
                      <a16:colId xmlns:a16="http://schemas.microsoft.com/office/drawing/2014/main" val="20000"/>
                    </a:ext>
                  </a:extLst>
                </a:gridCol>
                <a:gridCol w="2458955">
                  <a:extLst>
                    <a:ext uri="{9D8B030D-6E8A-4147-A177-3AD203B41FA5}">
                      <a16:colId xmlns:a16="http://schemas.microsoft.com/office/drawing/2014/main" val="20001"/>
                    </a:ext>
                  </a:extLst>
                </a:gridCol>
                <a:gridCol w="1478486">
                  <a:extLst>
                    <a:ext uri="{9D8B030D-6E8A-4147-A177-3AD203B41FA5}">
                      <a16:colId xmlns:a16="http://schemas.microsoft.com/office/drawing/2014/main" val="20002"/>
                    </a:ext>
                  </a:extLst>
                </a:gridCol>
                <a:gridCol w="2069880">
                  <a:extLst>
                    <a:ext uri="{9D8B030D-6E8A-4147-A177-3AD203B41FA5}">
                      <a16:colId xmlns:a16="http://schemas.microsoft.com/office/drawing/2014/main" val="20003"/>
                    </a:ext>
                  </a:extLst>
                </a:gridCol>
              </a:tblGrid>
              <a:tr h="1361554">
                <a:tc>
                  <a:txBody>
                    <a:bodyPr/>
                    <a:lstStyle/>
                    <a:p>
                      <a:pPr marL="0" marR="0" algn="ctr" defTabSz="914400" rtl="0" eaLnBrk="1" latinLnBrk="0" hangingPunct="1">
                        <a:spcBef>
                          <a:spcPts val="0"/>
                        </a:spcBef>
                        <a:spcAft>
                          <a:spcPts val="0"/>
                        </a:spcAft>
                      </a:pPr>
                      <a:r>
                        <a:rPr lang="en-US" sz="2400" b="1" kern="1200" dirty="0" smtClean="0">
                          <a:solidFill>
                            <a:schemeClr val="accent6">
                              <a:lumMod val="50000"/>
                            </a:schemeClr>
                          </a:solidFill>
                          <a:latin typeface="Arial"/>
                          <a:ea typeface="Times New Roman"/>
                          <a:cs typeface="Times New Roman"/>
                        </a:rPr>
                        <a:t>Reading</a:t>
                      </a:r>
                    </a:p>
                    <a:p>
                      <a:pPr marL="0" marR="0" algn="ctr" defTabSz="914400" rtl="0" eaLnBrk="1" latinLnBrk="0" hangingPunct="1">
                        <a:spcBef>
                          <a:spcPts val="0"/>
                        </a:spcBef>
                        <a:spcAft>
                          <a:spcPts val="0"/>
                        </a:spcAft>
                      </a:pPr>
                      <a:r>
                        <a:rPr lang="en-US" sz="2400" b="1" kern="1200" dirty="0" smtClean="0">
                          <a:solidFill>
                            <a:schemeClr val="accent6">
                              <a:lumMod val="50000"/>
                            </a:schemeClr>
                          </a:solidFill>
                          <a:latin typeface="Arial"/>
                          <a:ea typeface="Times New Roman"/>
                          <a:cs typeface="Times New Roman"/>
                        </a:rPr>
                        <a:t>Performance</a:t>
                      </a:r>
                      <a:endParaRPr lang="en-US" sz="2400" b="1" kern="1200" dirty="0">
                        <a:solidFill>
                          <a:schemeClr val="accent6">
                            <a:lumMod val="50000"/>
                          </a:schemeClr>
                        </a:solidFill>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ctr" defTabSz="914400" rtl="0" eaLnBrk="1" latinLnBrk="0" hangingPunct="1">
                        <a:spcBef>
                          <a:spcPts val="0"/>
                        </a:spcBef>
                        <a:spcAft>
                          <a:spcPts val="0"/>
                        </a:spcAft>
                      </a:pPr>
                      <a:r>
                        <a:rPr lang="en-US" sz="2400" b="1" u="sng" kern="1200" dirty="0">
                          <a:solidFill>
                            <a:schemeClr val="accent6">
                              <a:lumMod val="50000"/>
                            </a:schemeClr>
                          </a:solidFill>
                          <a:latin typeface="Arial"/>
                          <a:ea typeface="Times New Roman"/>
                          <a:cs typeface="Times New Roman"/>
                        </a:rPr>
                        <a:t>Grade 8 </a:t>
                      </a:r>
                      <a:r>
                        <a:rPr lang="en-US" sz="2400" b="1" kern="1200" dirty="0" smtClean="0">
                          <a:solidFill>
                            <a:schemeClr val="accent6">
                              <a:lumMod val="50000"/>
                            </a:schemeClr>
                          </a:solidFill>
                          <a:latin typeface="Arial"/>
                          <a:ea typeface="Times New Roman"/>
                          <a:cs typeface="Times New Roman"/>
                        </a:rPr>
                        <a:t>Students</a:t>
                      </a:r>
                    </a:p>
                    <a:p>
                      <a:pPr marL="0" marR="0" algn="ctr" defTabSz="914400" rtl="0" eaLnBrk="1" latinLnBrk="0" hangingPunct="1">
                        <a:spcBef>
                          <a:spcPts val="0"/>
                        </a:spcBef>
                        <a:spcAft>
                          <a:spcPts val="0"/>
                        </a:spcAft>
                      </a:pPr>
                      <a:r>
                        <a:rPr lang="en-US" sz="2400" b="1" u="sng" kern="1200" dirty="0" smtClean="0">
                          <a:solidFill>
                            <a:schemeClr val="bg1">
                              <a:lumMod val="85000"/>
                            </a:schemeClr>
                          </a:solidFill>
                          <a:latin typeface="Arial"/>
                          <a:ea typeface="Times New Roman"/>
                          <a:cs typeface="Times New Roman"/>
                        </a:rPr>
                        <a:t>Sample </a:t>
                      </a:r>
                      <a:r>
                        <a:rPr lang="en-US" sz="2400" b="1" u="sng" kern="1200" dirty="0">
                          <a:solidFill>
                            <a:schemeClr val="bg1">
                              <a:lumMod val="85000"/>
                            </a:schemeClr>
                          </a:solidFill>
                          <a:latin typeface="Arial"/>
                          <a:ea typeface="Times New Roman"/>
                          <a:cs typeface="Times New Roman"/>
                        </a:rPr>
                        <a:t>District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ctr" defTabSz="914400" rtl="0" eaLnBrk="1" latinLnBrk="0" hangingPunct="1">
                        <a:spcBef>
                          <a:spcPts val="0"/>
                        </a:spcBef>
                        <a:spcAft>
                          <a:spcPts val="0"/>
                        </a:spcAft>
                      </a:pPr>
                      <a:r>
                        <a:rPr lang="en-US" sz="2400" b="1" kern="1200" dirty="0">
                          <a:solidFill>
                            <a:schemeClr val="accent6">
                              <a:lumMod val="50000"/>
                            </a:schemeClr>
                          </a:solidFill>
                          <a:latin typeface="Arial"/>
                          <a:ea typeface="Times New Roman"/>
                          <a:cs typeface="Times New Roman"/>
                        </a:rPr>
                        <a:t>Percent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ctr" defTabSz="914400" rtl="0" eaLnBrk="1" latinLnBrk="0" hangingPunct="1">
                        <a:spcBef>
                          <a:spcPts val="0"/>
                        </a:spcBef>
                        <a:spcAft>
                          <a:spcPts val="0"/>
                        </a:spcAft>
                      </a:pPr>
                      <a:r>
                        <a:rPr lang="en-US" sz="2400" b="1" kern="1200" dirty="0">
                          <a:solidFill>
                            <a:schemeClr val="accent6">
                              <a:lumMod val="50000"/>
                            </a:schemeClr>
                          </a:solidFill>
                          <a:latin typeface="Arial"/>
                          <a:ea typeface="Times New Roman"/>
                          <a:cs typeface="Times New Roman"/>
                        </a:rPr>
                        <a:t>OAKS Score Range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756419">
                <a:tc>
                  <a:txBody>
                    <a:bodyPr/>
                    <a:lstStyle/>
                    <a:p>
                      <a:pPr marL="0" marR="0" algn="ctr">
                        <a:spcBef>
                          <a:spcPts val="0"/>
                        </a:spcBef>
                        <a:spcAft>
                          <a:spcPts val="0"/>
                        </a:spcAft>
                      </a:pPr>
                      <a:r>
                        <a:rPr lang="en-US" sz="2400" dirty="0">
                          <a:latin typeface="Arial"/>
                          <a:ea typeface="Times New Roman"/>
                          <a:cs typeface="Times New Roman"/>
                        </a:rPr>
                        <a:t>Meets or Exceeds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2400" dirty="0" smtClean="0">
                          <a:latin typeface="Arial"/>
                          <a:ea typeface="Times New Roman"/>
                          <a:cs typeface="Times New Roman"/>
                        </a:rPr>
                        <a:t>478</a:t>
                      </a:r>
                      <a:endParaRPr lang="en-US" sz="2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2400" dirty="0" smtClean="0">
                          <a:latin typeface="Arial"/>
                          <a:ea typeface="Times New Roman"/>
                          <a:cs typeface="Times New Roman"/>
                        </a:rPr>
                        <a:t>64.9%</a:t>
                      </a:r>
                      <a:endParaRPr lang="en-US" sz="2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spcBef>
                          <a:spcPts val="0"/>
                        </a:spcBef>
                        <a:spcAft>
                          <a:spcPts val="0"/>
                        </a:spcAft>
                      </a:pPr>
                      <a:endParaRPr lang="en-US" sz="24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673685">
                <a:tc>
                  <a:txBody>
                    <a:bodyPr/>
                    <a:lstStyle/>
                    <a:p>
                      <a:pPr marL="0" marR="0" algn="ctr">
                        <a:spcBef>
                          <a:spcPts val="0"/>
                        </a:spcBef>
                        <a:spcAft>
                          <a:spcPts val="0"/>
                        </a:spcAft>
                      </a:pPr>
                      <a:r>
                        <a:rPr lang="en-US" sz="2400" dirty="0">
                          <a:latin typeface="Arial"/>
                          <a:ea typeface="Times New Roman"/>
                          <a:cs typeface="Times New Roman"/>
                        </a:rPr>
                        <a:t>Exceeds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400" dirty="0" smtClean="0">
                          <a:latin typeface="Arial"/>
                          <a:ea typeface="Times New Roman"/>
                          <a:cs typeface="Times New Roman"/>
                        </a:rPr>
                        <a:t>143</a:t>
                      </a:r>
                      <a:endParaRPr lang="en-US" sz="2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400" dirty="0" smtClean="0">
                          <a:latin typeface="Arial"/>
                          <a:ea typeface="Times New Roman"/>
                          <a:cs typeface="Times New Roman"/>
                        </a:rPr>
                        <a:t>19.4%</a:t>
                      </a:r>
                      <a:endParaRPr lang="en-US" sz="2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400" dirty="0" smtClean="0">
                          <a:latin typeface="Arial"/>
                          <a:ea typeface="Times New Roman"/>
                          <a:cs typeface="Times New Roman"/>
                        </a:rPr>
                        <a:t>241 </a:t>
                      </a:r>
                      <a:r>
                        <a:rPr lang="en-US" sz="2400" dirty="0">
                          <a:latin typeface="Arial"/>
                          <a:ea typeface="Times New Roman"/>
                          <a:cs typeface="Times New Roman"/>
                        </a:rPr>
                        <a:t>- </a:t>
                      </a:r>
                      <a:r>
                        <a:rPr lang="en-US" sz="2400" dirty="0" smtClean="0">
                          <a:latin typeface="Arial"/>
                          <a:ea typeface="Times New Roman"/>
                          <a:cs typeface="Times New Roman"/>
                        </a:rPr>
                        <a:t>295</a:t>
                      </a:r>
                      <a:endParaRPr lang="en-US" sz="2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673685">
                <a:tc>
                  <a:txBody>
                    <a:bodyPr/>
                    <a:lstStyle/>
                    <a:p>
                      <a:pPr marL="0" marR="0" algn="ctr">
                        <a:spcBef>
                          <a:spcPts val="0"/>
                        </a:spcBef>
                        <a:spcAft>
                          <a:spcPts val="0"/>
                        </a:spcAft>
                      </a:pPr>
                      <a:r>
                        <a:rPr lang="en-US" sz="2400" dirty="0">
                          <a:latin typeface="Arial"/>
                          <a:ea typeface="Times New Roman"/>
                          <a:cs typeface="Times New Roman"/>
                        </a:rPr>
                        <a:t>Meets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2400" dirty="0" smtClean="0">
                          <a:latin typeface="Arial"/>
                          <a:ea typeface="Times New Roman"/>
                          <a:cs typeface="Times New Roman"/>
                        </a:rPr>
                        <a:t>335</a:t>
                      </a:r>
                      <a:endParaRPr lang="en-US" sz="2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2400" dirty="0" smtClean="0">
                          <a:latin typeface="Arial"/>
                          <a:ea typeface="Times New Roman"/>
                          <a:cs typeface="Times New Roman"/>
                        </a:rPr>
                        <a:t>45.5%</a:t>
                      </a:r>
                      <a:endParaRPr lang="en-US" sz="2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spcBef>
                          <a:spcPts val="0"/>
                        </a:spcBef>
                        <a:spcAft>
                          <a:spcPts val="0"/>
                        </a:spcAft>
                      </a:pPr>
                      <a:r>
                        <a:rPr lang="en-US" sz="2400" dirty="0" smtClean="0">
                          <a:latin typeface="Arial"/>
                          <a:ea typeface="Times New Roman"/>
                          <a:cs typeface="Times New Roman"/>
                        </a:rPr>
                        <a:t>231 </a:t>
                      </a:r>
                      <a:r>
                        <a:rPr lang="en-US" sz="2400" dirty="0">
                          <a:latin typeface="Arial"/>
                          <a:ea typeface="Times New Roman"/>
                          <a:cs typeface="Times New Roman"/>
                        </a:rPr>
                        <a:t>- </a:t>
                      </a:r>
                      <a:r>
                        <a:rPr lang="en-US" sz="2400" dirty="0" smtClean="0">
                          <a:latin typeface="Arial"/>
                          <a:ea typeface="Times New Roman"/>
                          <a:cs typeface="Times New Roman"/>
                        </a:rPr>
                        <a:t>240</a:t>
                      </a:r>
                      <a:endParaRPr lang="en-US" sz="2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3"/>
                  </a:ext>
                </a:extLst>
              </a:tr>
              <a:tr h="673685">
                <a:tc>
                  <a:txBody>
                    <a:bodyPr/>
                    <a:lstStyle/>
                    <a:p>
                      <a:pPr marL="0" marR="0" algn="ctr">
                        <a:spcBef>
                          <a:spcPts val="0"/>
                        </a:spcBef>
                        <a:spcAft>
                          <a:spcPts val="0"/>
                        </a:spcAft>
                      </a:pPr>
                      <a:r>
                        <a:rPr lang="en-US" sz="2400" dirty="0">
                          <a:latin typeface="Arial"/>
                          <a:ea typeface="Times New Roman"/>
                          <a:cs typeface="Times New Roman"/>
                        </a:rPr>
                        <a:t>Nearly Meets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400" dirty="0" smtClean="0">
                          <a:latin typeface="Arial"/>
                          <a:ea typeface="Times New Roman"/>
                          <a:cs typeface="Times New Roman"/>
                        </a:rPr>
                        <a:t>192</a:t>
                      </a:r>
                      <a:endParaRPr lang="en-US" sz="2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400" dirty="0" smtClean="0">
                          <a:latin typeface="Arial"/>
                          <a:ea typeface="Times New Roman"/>
                          <a:cs typeface="Times New Roman"/>
                        </a:rPr>
                        <a:t>26.1%</a:t>
                      </a:r>
                      <a:endParaRPr lang="en-US" sz="2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400" dirty="0" smtClean="0">
                          <a:latin typeface="Arial"/>
                          <a:ea typeface="Times New Roman"/>
                          <a:cs typeface="Times New Roman"/>
                        </a:rPr>
                        <a:t>224-230</a:t>
                      </a:r>
                      <a:endParaRPr lang="en-US" sz="2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673685">
                <a:tc>
                  <a:txBody>
                    <a:bodyPr/>
                    <a:lstStyle/>
                    <a:p>
                      <a:pPr marL="0" marR="0" algn="ctr">
                        <a:spcBef>
                          <a:spcPts val="0"/>
                        </a:spcBef>
                        <a:spcAft>
                          <a:spcPts val="0"/>
                        </a:spcAft>
                      </a:pPr>
                      <a:r>
                        <a:rPr lang="en-US" sz="2400" dirty="0">
                          <a:latin typeface="Arial"/>
                          <a:ea typeface="Times New Roman"/>
                          <a:cs typeface="Times New Roman"/>
                        </a:rPr>
                        <a:t>Low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2400" dirty="0" smtClean="0">
                          <a:latin typeface="Arial"/>
                          <a:ea typeface="Times New Roman"/>
                          <a:cs typeface="Times New Roman"/>
                        </a:rPr>
                        <a:t>65</a:t>
                      </a:r>
                      <a:endParaRPr lang="en-US" sz="2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2400" dirty="0" smtClean="0">
                          <a:latin typeface="Arial"/>
                          <a:ea typeface="Times New Roman"/>
                          <a:cs typeface="Times New Roman"/>
                        </a:rPr>
                        <a:t>8.8%</a:t>
                      </a:r>
                      <a:endParaRPr lang="en-US" sz="2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spcBef>
                          <a:spcPts val="0"/>
                        </a:spcBef>
                        <a:spcAft>
                          <a:spcPts val="0"/>
                        </a:spcAft>
                      </a:pPr>
                      <a:r>
                        <a:rPr lang="en-US" sz="2400" dirty="0" smtClean="0">
                          <a:latin typeface="Arial"/>
                          <a:ea typeface="Times New Roman"/>
                          <a:cs typeface="Times New Roman"/>
                        </a:rPr>
                        <a:t>213 </a:t>
                      </a:r>
                      <a:r>
                        <a:rPr lang="en-US" sz="2400" dirty="0">
                          <a:latin typeface="Arial"/>
                          <a:ea typeface="Times New Roman"/>
                          <a:cs typeface="Times New Roman"/>
                        </a:rPr>
                        <a:t>- </a:t>
                      </a:r>
                      <a:r>
                        <a:rPr lang="en-US" sz="2400" dirty="0" smtClean="0">
                          <a:latin typeface="Arial"/>
                          <a:ea typeface="Times New Roman"/>
                          <a:cs typeface="Times New Roman"/>
                        </a:rPr>
                        <a:t>223</a:t>
                      </a:r>
                      <a:endParaRPr lang="en-US" sz="2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5"/>
                  </a:ext>
                </a:extLst>
              </a:tr>
              <a:tr h="673685">
                <a:tc>
                  <a:txBody>
                    <a:bodyPr/>
                    <a:lstStyle/>
                    <a:p>
                      <a:pPr marL="0" marR="0" algn="ctr">
                        <a:spcBef>
                          <a:spcPts val="0"/>
                        </a:spcBef>
                        <a:spcAft>
                          <a:spcPts val="0"/>
                        </a:spcAft>
                      </a:pPr>
                      <a:r>
                        <a:rPr lang="en-US" sz="2400" dirty="0">
                          <a:latin typeface="Arial"/>
                          <a:ea typeface="Times New Roman"/>
                          <a:cs typeface="Times New Roman"/>
                        </a:rPr>
                        <a:t>Very Low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400" dirty="0" smtClean="0">
                          <a:latin typeface="Arial"/>
                          <a:ea typeface="Times New Roman"/>
                          <a:cs typeface="Times New Roman"/>
                        </a:rPr>
                        <a:t>2</a:t>
                      </a:r>
                      <a:endParaRPr lang="en-US" sz="2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400" dirty="0" smtClean="0">
                          <a:latin typeface="Arial"/>
                          <a:ea typeface="Times New Roman"/>
                          <a:cs typeface="Times New Roman"/>
                        </a:rPr>
                        <a:t>0.3%</a:t>
                      </a:r>
                      <a:endParaRPr lang="en-US" sz="2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400" dirty="0">
                          <a:latin typeface="Arial"/>
                          <a:ea typeface="Times New Roman"/>
                          <a:cs typeface="Times New Roman"/>
                        </a:rPr>
                        <a:t>Below </a:t>
                      </a:r>
                      <a:r>
                        <a:rPr lang="en-US" sz="2400" dirty="0" smtClean="0">
                          <a:latin typeface="Arial"/>
                          <a:ea typeface="Times New Roman"/>
                          <a:cs typeface="Times New Roman"/>
                        </a:rPr>
                        <a:t>212</a:t>
                      </a:r>
                      <a:endParaRPr lang="en-US" sz="2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bl>
          </a:graphicData>
        </a:graphic>
      </p:graphicFrame>
      <p:sp>
        <p:nvSpPr>
          <p:cNvPr id="2" name="Date Placeholder 1"/>
          <p:cNvSpPr>
            <a:spLocks noGrp="1"/>
          </p:cNvSpPr>
          <p:nvPr>
            <p:ph type="dt" sz="half" idx="10"/>
          </p:nvPr>
        </p:nvSpPr>
        <p:spPr/>
        <p:txBody>
          <a:bodyPr/>
          <a:lstStyle/>
          <a:p>
            <a:fld id="{BD9BCBD5-6F74-4FA9-9073-4B5ABD1D396E}" type="datetime1">
              <a:rPr lang="en-US" smtClean="0"/>
              <a:pPr/>
              <a:t>10/22/2019</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Reading Work Samples</a:t>
            </a:r>
            <a:endParaRPr lang="en-US" dirty="0"/>
          </a:p>
        </p:txBody>
      </p:sp>
      <p:pic>
        <p:nvPicPr>
          <p:cNvPr id="5" name="Picture 4" descr="&quot; &quot;"/>
          <p:cNvPicPr>
            <a:picLocks noChangeAspect="1"/>
          </p:cNvPicPr>
          <p:nvPr/>
        </p:nvPicPr>
        <p:blipFill>
          <a:blip r:embed="rId3" cstate="print"/>
          <a:stretch>
            <a:fillRect/>
          </a:stretch>
        </p:blipFill>
        <p:spPr>
          <a:xfrm>
            <a:off x="2286000" y="762000"/>
            <a:ext cx="5170932" cy="344728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295400" y="457200"/>
            <a:ext cx="7620000" cy="731838"/>
          </a:xfrm>
        </p:spPr>
        <p:txBody>
          <a:bodyPr/>
          <a:lstStyle/>
          <a:p>
            <a:pPr eaLnBrk="1" hangingPunct="1">
              <a:defRPr/>
            </a:pPr>
            <a:r>
              <a:rPr lang="en-US" sz="3200" b="1" dirty="0" smtClean="0">
                <a:solidFill>
                  <a:srgbClr val="E87C40"/>
                </a:solidFill>
                <a:effectLst>
                  <a:outerShdw blurRad="38100" dist="38100" dir="2700000" algn="tl">
                    <a:srgbClr val="C0C0C0"/>
                  </a:outerShdw>
                </a:effectLst>
                <a:latin typeface="Trebuchet MS" pitchFamily="34" charset="0"/>
              </a:rPr>
              <a:t>Demonstrating Proficiency in Reading</a:t>
            </a:r>
          </a:p>
        </p:txBody>
      </p:sp>
      <p:sp>
        <p:nvSpPr>
          <p:cNvPr id="9" name="Text Box 6"/>
          <p:cNvSpPr txBox="1">
            <a:spLocks noChangeArrowheads="1"/>
          </p:cNvSpPr>
          <p:nvPr/>
        </p:nvSpPr>
        <p:spPr bwMode="auto">
          <a:xfrm>
            <a:off x="1447800" y="1143000"/>
            <a:ext cx="7848600" cy="1143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50000"/>
              </a:spcBef>
              <a:spcAft>
                <a:spcPct val="0"/>
              </a:spcAft>
              <a:buClr>
                <a:srgbClr val="5C2305"/>
              </a:buClr>
              <a:buSzTx/>
              <a:buFontTx/>
              <a:buNone/>
              <a:tabLst/>
              <a:defRPr/>
            </a:pPr>
            <a:r>
              <a:rPr kumimoji="1" lang="en-US" sz="2400" b="1" i="0" u="none" strike="noStrike" kern="0" cap="none" spc="0" normalizeH="0" baseline="0" noProof="0" dirty="0" smtClean="0">
                <a:ln>
                  <a:noFill/>
                </a:ln>
                <a:solidFill>
                  <a:srgbClr val="663300"/>
                </a:solidFill>
                <a:effectLst/>
                <a:uLnTx/>
                <a:uFillTx/>
                <a:latin typeface="+mn-lt"/>
                <a:ea typeface="+mn-ea"/>
                <a:cs typeface="+mn-cs"/>
              </a:rPr>
              <a:t>1. OAKS Reading/Literature Assessment</a:t>
            </a:r>
          </a:p>
          <a:p>
            <a:pPr marL="342900" marR="0" lvl="0" indent="-342900" algn="ctr" defTabSz="914400" rtl="0" eaLnBrk="1" fontAlgn="base" latinLnBrk="0" hangingPunct="1">
              <a:lnSpc>
                <a:spcPct val="100000"/>
              </a:lnSpc>
              <a:spcBef>
                <a:spcPct val="50000"/>
              </a:spcBef>
              <a:spcAft>
                <a:spcPct val="0"/>
              </a:spcAft>
              <a:buClr>
                <a:srgbClr val="5C2305"/>
              </a:buClr>
              <a:buSzTx/>
              <a:buFontTx/>
              <a:buNone/>
              <a:tabLst/>
              <a:defRPr/>
            </a:pPr>
            <a:r>
              <a:rPr kumimoji="1" lang="en-US" sz="2400" b="1" i="0" u="none" strike="noStrike" kern="0" cap="none" spc="0" normalizeH="0" baseline="0" noProof="0" dirty="0" smtClean="0">
                <a:ln>
                  <a:noFill/>
                </a:ln>
                <a:solidFill>
                  <a:srgbClr val="663300"/>
                </a:solidFill>
                <a:effectLst/>
                <a:uLnTx/>
                <a:uFillTx/>
                <a:latin typeface="+mn-lt"/>
                <a:ea typeface="+mn-ea"/>
                <a:cs typeface="+mn-cs"/>
              </a:rPr>
              <a:t>Score of 236</a:t>
            </a:r>
          </a:p>
        </p:txBody>
      </p:sp>
      <p:sp>
        <p:nvSpPr>
          <p:cNvPr id="10" name="Text Box 4"/>
          <p:cNvSpPr txBox="1">
            <a:spLocks noChangeArrowheads="1"/>
          </p:cNvSpPr>
          <p:nvPr/>
        </p:nvSpPr>
        <p:spPr bwMode="auto">
          <a:xfrm>
            <a:off x="1524000" y="2133600"/>
            <a:ext cx="4876800" cy="461963"/>
          </a:xfrm>
          <a:prstGeom prst="rect">
            <a:avLst/>
          </a:prstGeom>
          <a:noFill/>
          <a:ln w="9525">
            <a:noFill/>
            <a:miter lim="800000"/>
            <a:headEnd/>
            <a:tailEnd/>
          </a:ln>
        </p:spPr>
        <p:txBody>
          <a:bodyPr wrap="square">
            <a:spAutoFit/>
          </a:bodyPr>
          <a:lstStyle/>
          <a:p>
            <a:pPr>
              <a:spcBef>
                <a:spcPct val="50000"/>
              </a:spcBef>
            </a:pPr>
            <a:r>
              <a:rPr lang="en-US" sz="2400" dirty="0">
                <a:solidFill>
                  <a:srgbClr val="663300"/>
                </a:solidFill>
                <a:latin typeface="Verdana" pitchFamily="34" charset="0"/>
              </a:rPr>
              <a:t>2. Other Options</a:t>
            </a:r>
          </a:p>
        </p:txBody>
      </p:sp>
      <p:graphicFrame>
        <p:nvGraphicFramePr>
          <p:cNvPr id="11" name="Group 27" descr="Table with two columns and seven rows:&#10;ACT or PLAN - 18&#10;WorkKeys - 5&#10;Compass - 81&#10;Asset - 42&#10;Accuplacer - 86&#10;SAT / PSAT - 440/44&#10;A &amp; IB - various"/>
          <p:cNvGraphicFramePr>
            <a:graphicFrameLocks noGrp="1"/>
          </p:cNvGraphicFramePr>
          <p:nvPr>
            <p:ph idx="1"/>
            <p:extLst>
              <p:ext uri="{D42A27DB-BD31-4B8C-83A1-F6EECF244321}">
                <p14:modId xmlns:p14="http://schemas.microsoft.com/office/powerpoint/2010/main" val="2940055750"/>
              </p:ext>
            </p:extLst>
          </p:nvPr>
        </p:nvGraphicFramePr>
        <p:xfrm>
          <a:off x="2438400" y="2819400"/>
          <a:ext cx="5791200" cy="3440940"/>
        </p:xfrm>
        <a:graphic>
          <a:graphicData uri="http://schemas.openxmlformats.org/drawingml/2006/table">
            <a:tbl>
              <a:tblPr firstRow="1"/>
              <a:tblGrid>
                <a:gridCol w="2895601">
                  <a:extLst>
                    <a:ext uri="{9D8B030D-6E8A-4147-A177-3AD203B41FA5}">
                      <a16:colId xmlns:a16="http://schemas.microsoft.com/office/drawing/2014/main" val="20000"/>
                    </a:ext>
                  </a:extLst>
                </a:gridCol>
                <a:gridCol w="2895599">
                  <a:extLst>
                    <a:ext uri="{9D8B030D-6E8A-4147-A177-3AD203B41FA5}">
                      <a16:colId xmlns:a16="http://schemas.microsoft.com/office/drawing/2014/main" val="20001"/>
                    </a:ext>
                  </a:extLst>
                </a:gridCol>
              </a:tblGrid>
              <a:tr h="5615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ACT or PLAN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05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WorkKeys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8000"/>
                          </a:solidFill>
                          <a:effectLst/>
                          <a:latin typeface="Century Gothic"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2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Compass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9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8000"/>
                          </a:solidFill>
                          <a:effectLst/>
                          <a:latin typeface="Century Gothic" pitchFamily="34" charset="0"/>
                        </a:rPr>
                        <a:t>Asset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9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Accuplacer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8000"/>
                          </a:solidFill>
                          <a:effectLst/>
                          <a:latin typeface="Century Gothic" pitchFamily="34" charset="0"/>
                        </a:rPr>
                        <a:t>86</a:t>
                      </a:r>
                      <a:endParaRPr kumimoji="0" lang="en-US" sz="2400" b="1" i="0" u="none" strike="noStrike" cap="none" normalizeH="0" baseline="0" dirty="0" smtClean="0">
                        <a:ln>
                          <a:noFill/>
                        </a:ln>
                        <a:solidFill>
                          <a:srgbClr val="808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SAT/PSAT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440/44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9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AP &amp; IB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various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0" y="334962"/>
            <a:ext cx="4038600" cy="731838"/>
          </a:xfrm>
        </p:spPr>
        <p:txBody>
          <a:bodyPr/>
          <a:lstStyle/>
          <a:p>
            <a:pPr eaLnBrk="1" hangingPunct="1">
              <a:defRPr/>
            </a:pPr>
            <a:r>
              <a:rPr lang="en-US" sz="4800" b="1" dirty="0" smtClean="0">
                <a:solidFill>
                  <a:schemeClr val="accent5">
                    <a:lumMod val="75000"/>
                  </a:schemeClr>
                </a:solidFill>
                <a:effectLst>
                  <a:outerShdw blurRad="38100" dist="38100" dir="2700000" algn="tl">
                    <a:srgbClr val="C0C0C0"/>
                  </a:outerShdw>
                </a:effectLst>
              </a:rPr>
              <a:t>Local Work Sample</a:t>
            </a:r>
          </a:p>
        </p:txBody>
      </p:sp>
      <p:sp>
        <p:nvSpPr>
          <p:cNvPr id="9" name="Rectangle 4"/>
          <p:cNvSpPr txBox="1">
            <a:spLocks noChangeArrowheads="1"/>
          </p:cNvSpPr>
          <p:nvPr/>
        </p:nvSpPr>
        <p:spPr bwMode="auto">
          <a:xfrm>
            <a:off x="4648200" y="1447800"/>
            <a:ext cx="4648200" cy="1219200"/>
          </a:xfrm>
          <a:prstGeom prst="rect">
            <a:avLst/>
          </a:prstGeom>
          <a:noFill/>
          <a:ln w="9525">
            <a:noFill/>
            <a:miter lim="800000"/>
            <a:headEnd/>
            <a:tailEnd/>
          </a:ln>
        </p:spPr>
        <p:txBody>
          <a:bodyPr/>
          <a:lstStyle/>
          <a:p>
            <a:pPr marL="461963" indent="-342900" eaLnBrk="0" hangingPunct="0">
              <a:spcBef>
                <a:spcPct val="20000"/>
              </a:spcBef>
              <a:buClr>
                <a:schemeClr val="accent3">
                  <a:lumMod val="75000"/>
                </a:schemeClr>
              </a:buClr>
              <a:buFont typeface="Wingdings" pitchFamily="2" charset="2"/>
              <a:buChar char="n"/>
              <a:tabLst>
                <a:tab pos="457200" algn="l"/>
              </a:tabLst>
              <a:defRPr/>
            </a:pPr>
            <a:r>
              <a:rPr lang="en-US" sz="3200" kern="0" dirty="0" smtClean="0">
                <a:solidFill>
                  <a:srgbClr val="663300"/>
                </a:solidFill>
                <a:latin typeface="Trebuchet MS" pitchFamily="34" charset="0"/>
              </a:rPr>
              <a:t> </a:t>
            </a:r>
            <a:r>
              <a:rPr lang="en-US" sz="3200" kern="0" dirty="0" smtClean="0">
                <a:solidFill>
                  <a:schemeClr val="accent4">
                    <a:lumMod val="50000"/>
                  </a:schemeClr>
                </a:solidFill>
                <a:latin typeface="Trebuchet MS" pitchFamily="34" charset="0"/>
              </a:rPr>
              <a:t>Reading </a:t>
            </a:r>
            <a:r>
              <a:rPr lang="en-US" sz="3200" kern="0" dirty="0">
                <a:solidFill>
                  <a:schemeClr val="accent4">
                    <a:lumMod val="50000"/>
                  </a:schemeClr>
                </a:solidFill>
                <a:latin typeface="Trebuchet MS" pitchFamily="34" charset="0"/>
              </a:rPr>
              <a:t>Work </a:t>
            </a:r>
            <a:r>
              <a:rPr lang="en-US" sz="3200" kern="0" dirty="0" smtClean="0">
                <a:solidFill>
                  <a:schemeClr val="accent4">
                    <a:lumMod val="50000"/>
                  </a:schemeClr>
                </a:solidFill>
                <a:latin typeface="Trebuchet MS" pitchFamily="34" charset="0"/>
              </a:rPr>
              <a:t>Sample </a:t>
            </a:r>
            <a:r>
              <a:rPr lang="en-US" sz="3200" kern="0" dirty="0">
                <a:solidFill>
                  <a:schemeClr val="accent4">
                    <a:lumMod val="50000"/>
                  </a:schemeClr>
                </a:solidFill>
                <a:latin typeface="Trebuchet MS" pitchFamily="34" charset="0"/>
              </a:rPr>
              <a:t>scored </a:t>
            </a:r>
          </a:p>
          <a:p>
            <a:pPr marL="461963" indent="-342900" eaLnBrk="0" hangingPunct="0">
              <a:spcBef>
                <a:spcPts val="0"/>
              </a:spcBef>
              <a:buClr>
                <a:srgbClr val="E87C40"/>
              </a:buClr>
              <a:tabLst>
                <a:tab pos="457200" algn="l"/>
              </a:tabLst>
              <a:defRPr/>
            </a:pPr>
            <a:r>
              <a:rPr lang="en-US" sz="3200" kern="0" dirty="0">
                <a:solidFill>
                  <a:schemeClr val="accent4">
                    <a:lumMod val="50000"/>
                  </a:schemeClr>
                </a:solidFill>
                <a:latin typeface="Trebuchet MS" pitchFamily="34" charset="0"/>
              </a:rPr>
              <a:t>	</a:t>
            </a:r>
            <a:r>
              <a:rPr lang="en-US" sz="3200" kern="0" dirty="0" smtClean="0">
                <a:solidFill>
                  <a:schemeClr val="accent4">
                    <a:lumMod val="50000"/>
                  </a:schemeClr>
                </a:solidFill>
                <a:latin typeface="Trebuchet MS" pitchFamily="34" charset="0"/>
              </a:rPr>
              <a:t> using </a:t>
            </a:r>
            <a:r>
              <a:rPr lang="en-US" sz="3200" kern="0" dirty="0">
                <a:solidFill>
                  <a:schemeClr val="accent4">
                    <a:lumMod val="50000"/>
                  </a:schemeClr>
                </a:solidFill>
                <a:latin typeface="Trebuchet MS" pitchFamily="34" charset="0"/>
              </a:rPr>
              <a:t>Official State Scoring Guide</a:t>
            </a:r>
          </a:p>
        </p:txBody>
      </p:sp>
      <p:sp>
        <p:nvSpPr>
          <p:cNvPr id="10" name="TextBox 7"/>
          <p:cNvSpPr txBox="1">
            <a:spLocks noChangeArrowheads="1"/>
          </p:cNvSpPr>
          <p:nvPr/>
        </p:nvSpPr>
        <p:spPr bwMode="auto">
          <a:xfrm>
            <a:off x="4648200" y="3570982"/>
            <a:ext cx="5562600" cy="1077218"/>
          </a:xfrm>
          <a:prstGeom prst="rect">
            <a:avLst/>
          </a:prstGeom>
          <a:noFill/>
          <a:ln w="9525">
            <a:noFill/>
            <a:miter lim="800000"/>
            <a:headEnd/>
            <a:tailEnd/>
          </a:ln>
        </p:spPr>
        <p:txBody>
          <a:bodyPr wrap="square">
            <a:spAutoFit/>
          </a:bodyPr>
          <a:lstStyle/>
          <a:p>
            <a:pPr>
              <a:spcAft>
                <a:spcPct val="20000"/>
              </a:spcAft>
              <a:buClr>
                <a:schemeClr val="accent3">
                  <a:lumMod val="75000"/>
                </a:schemeClr>
              </a:buClr>
              <a:buSzPct val="110000"/>
              <a:buFont typeface="Wingdings" pitchFamily="2" charset="2"/>
              <a:buChar char="n"/>
              <a:tabLst>
                <a:tab pos="465138" algn="l"/>
              </a:tabLst>
            </a:pPr>
            <a:r>
              <a:rPr lang="en-US" sz="3200" dirty="0" smtClean="0">
                <a:solidFill>
                  <a:srgbClr val="663300"/>
                </a:solidFill>
                <a:latin typeface="Trebuchet MS" pitchFamily="34" charset="0"/>
              </a:rPr>
              <a:t> </a:t>
            </a:r>
            <a:r>
              <a:rPr lang="en-US" sz="3200" dirty="0" smtClean="0">
                <a:solidFill>
                  <a:schemeClr val="accent4">
                    <a:lumMod val="50000"/>
                  </a:schemeClr>
                </a:solidFill>
                <a:latin typeface="Trebuchet MS" pitchFamily="34" charset="0"/>
              </a:rPr>
              <a:t>Two </a:t>
            </a:r>
            <a:r>
              <a:rPr lang="en-US" sz="3200" dirty="0">
                <a:solidFill>
                  <a:schemeClr val="accent4">
                    <a:lumMod val="50000"/>
                  </a:schemeClr>
                </a:solidFill>
                <a:latin typeface="Trebuchet MS" pitchFamily="34" charset="0"/>
              </a:rPr>
              <a:t>Reading Work </a:t>
            </a:r>
            <a:r>
              <a:rPr lang="en-US" sz="3200" dirty="0" smtClean="0">
                <a:solidFill>
                  <a:schemeClr val="accent4">
                    <a:lumMod val="50000"/>
                  </a:schemeClr>
                </a:solidFill>
                <a:latin typeface="Trebuchet MS" pitchFamily="34" charset="0"/>
              </a:rPr>
              <a:t>	Samples </a:t>
            </a:r>
            <a:r>
              <a:rPr lang="en-US" sz="3200" dirty="0">
                <a:solidFill>
                  <a:schemeClr val="accent4">
                    <a:lumMod val="50000"/>
                  </a:schemeClr>
                </a:solidFill>
                <a:latin typeface="Trebuchet MS" pitchFamily="34" charset="0"/>
              </a:rPr>
              <a:t>Required</a:t>
            </a:r>
          </a:p>
        </p:txBody>
      </p:sp>
      <p:sp>
        <p:nvSpPr>
          <p:cNvPr id="11" name="TextBox 10"/>
          <p:cNvSpPr txBox="1"/>
          <p:nvPr/>
        </p:nvSpPr>
        <p:spPr>
          <a:xfrm>
            <a:off x="4724400" y="4655165"/>
            <a:ext cx="4419600" cy="2431435"/>
          </a:xfrm>
          <a:prstGeom prst="rect">
            <a:avLst/>
          </a:prstGeom>
          <a:noFill/>
        </p:spPr>
        <p:txBody>
          <a:bodyPr wrap="square">
            <a:spAutoFit/>
          </a:bodyPr>
          <a:lstStyle/>
          <a:p>
            <a:pPr indent="-457200">
              <a:spcAft>
                <a:spcPts val="0"/>
              </a:spcAft>
              <a:buClr>
                <a:schemeClr val="accent3">
                  <a:lumMod val="75000"/>
                </a:schemeClr>
              </a:buClr>
              <a:buSzPct val="110000"/>
              <a:buFont typeface="Wingdings" pitchFamily="2" charset="2"/>
              <a:buChar char="n"/>
              <a:tabLst>
                <a:tab pos="465138" algn="l"/>
              </a:tabLst>
              <a:defRPr/>
            </a:pPr>
            <a:r>
              <a:rPr lang="en-US" sz="3200" dirty="0">
                <a:solidFill>
                  <a:schemeClr val="accent4">
                    <a:lumMod val="50000"/>
                  </a:schemeClr>
                </a:solidFill>
                <a:latin typeface="Trebuchet MS" pitchFamily="34" charset="0"/>
              </a:rPr>
              <a:t>Students must </a:t>
            </a:r>
            <a:r>
              <a:rPr lang="en-US" sz="3200" dirty="0" smtClean="0">
                <a:solidFill>
                  <a:schemeClr val="accent4">
                    <a:lumMod val="50000"/>
                  </a:schemeClr>
                </a:solidFill>
                <a:latin typeface="Trebuchet MS" pitchFamily="34" charset="0"/>
              </a:rPr>
              <a:t>	earn a </a:t>
            </a:r>
            <a:r>
              <a:rPr lang="en-US" sz="3200" dirty="0">
                <a:solidFill>
                  <a:schemeClr val="accent4">
                    <a:lumMod val="50000"/>
                  </a:schemeClr>
                </a:solidFill>
                <a:latin typeface="Trebuchet MS" pitchFamily="34" charset="0"/>
              </a:rPr>
              <a:t>score of </a:t>
            </a:r>
            <a:r>
              <a:rPr lang="en-US" sz="3200" dirty="0" smtClean="0">
                <a:solidFill>
                  <a:schemeClr val="accent4">
                    <a:lumMod val="50000"/>
                  </a:schemeClr>
                </a:solidFill>
                <a:latin typeface="Trebuchet MS" pitchFamily="34" charset="0"/>
              </a:rPr>
              <a:t>12 	or higher on each 	work </a:t>
            </a:r>
            <a:r>
              <a:rPr lang="en-US" sz="3200" dirty="0">
                <a:solidFill>
                  <a:schemeClr val="accent4">
                    <a:lumMod val="50000"/>
                  </a:schemeClr>
                </a:solidFill>
                <a:latin typeface="Trebuchet MS" pitchFamily="34" charset="0"/>
              </a:rPr>
              <a:t>sample</a:t>
            </a:r>
          </a:p>
          <a:p>
            <a:pPr>
              <a:defRPr/>
            </a:pPr>
            <a:endParaRPr lang="en-US" dirty="0"/>
          </a:p>
        </p:txBody>
      </p:sp>
      <p:pic>
        <p:nvPicPr>
          <p:cNvPr id="12" name="Picture 11" descr="&quot; &quot;"/>
          <p:cNvPicPr>
            <a:picLocks noChangeAspect="1"/>
          </p:cNvPicPr>
          <p:nvPr/>
        </p:nvPicPr>
        <p:blipFill>
          <a:blip r:embed="rId3" cstate="print"/>
          <a:srcRect l="29167" r="16667"/>
          <a:stretch>
            <a:fillRect/>
          </a:stretch>
        </p:blipFill>
        <p:spPr>
          <a:xfrm>
            <a:off x="76200" y="353106"/>
            <a:ext cx="4541828" cy="6200094"/>
          </a:xfrm>
          <a:prstGeom prst="rect">
            <a:avLst/>
          </a:prstGeom>
        </p:spPr>
      </p:pic>
    </p:spTree>
  </p:cSld>
  <p:clrMapOvr>
    <a:masterClrMapping/>
  </p:clrMapOvr>
  <p:transition spd="med">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279525" y="381000"/>
            <a:ext cx="7086600" cy="731838"/>
          </a:xfrm>
        </p:spPr>
        <p:txBody>
          <a:bodyPr/>
          <a:lstStyle/>
          <a:p>
            <a:pPr eaLnBrk="1" hangingPunct="1">
              <a:defRPr/>
            </a:pPr>
            <a:r>
              <a:rPr lang="en-US" sz="6600" b="1" dirty="0" smtClean="0">
                <a:solidFill>
                  <a:schemeClr val="accent5">
                    <a:lumMod val="75000"/>
                  </a:schemeClr>
                </a:solidFill>
              </a:rPr>
              <a:t>Level of Rigor</a:t>
            </a:r>
          </a:p>
        </p:txBody>
      </p:sp>
      <p:sp>
        <p:nvSpPr>
          <p:cNvPr id="9" name="Rectangle 3"/>
          <p:cNvSpPr txBox="1">
            <a:spLocks noChangeArrowheads="1"/>
          </p:cNvSpPr>
          <p:nvPr/>
        </p:nvSpPr>
        <p:spPr bwMode="auto">
          <a:xfrm>
            <a:off x="609601" y="1524000"/>
            <a:ext cx="4953000" cy="297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73075" marR="0" lvl="0" indent="-417513" algn="l" defTabSz="914400" rtl="0" eaLnBrk="1" fontAlgn="base" latinLnBrk="0" hangingPunct="1">
              <a:lnSpc>
                <a:spcPct val="80000"/>
              </a:lnSpc>
              <a:spcBef>
                <a:spcPct val="20000"/>
              </a:spcBef>
              <a:spcAft>
                <a:spcPct val="20000"/>
              </a:spcAft>
              <a:buClr>
                <a:schemeClr val="accent5">
                  <a:lumMod val="50000"/>
                </a:schemeClr>
              </a:buClr>
              <a:buSzPct val="110000"/>
              <a:buFont typeface="Wingdings" pitchFamily="2" charset="2"/>
              <a:buChar char="n"/>
              <a:tabLst>
                <a:tab pos="466725" algn="l"/>
              </a:tabLst>
              <a:defRPr/>
            </a:pPr>
            <a:r>
              <a:rPr kumimoji="1" lang="en-US" sz="3600" b="1" i="0" u="none" strike="noStrike" kern="0" cap="none" spc="0" normalizeH="0" baseline="0" noProof="0" dirty="0" smtClean="0">
                <a:ln>
                  <a:noFill/>
                </a:ln>
                <a:solidFill>
                  <a:schemeClr val="accent4">
                    <a:lumMod val="75000"/>
                  </a:schemeClr>
                </a:solidFill>
                <a:effectLst/>
                <a:uLnTx/>
                <a:uFillTx/>
                <a:latin typeface="+mn-lt"/>
                <a:ea typeface="+mn-ea"/>
                <a:cs typeface="+mn-cs"/>
              </a:rPr>
              <a:t> Work samples must meet the level of rigor required on the OAKS assessment.</a:t>
            </a:r>
          </a:p>
          <a:p>
            <a:pPr marL="342900" marR="0" lvl="0" indent="-342900" algn="l" defTabSz="914400" rtl="0" eaLnBrk="1" fontAlgn="base" latinLnBrk="0" hangingPunct="1">
              <a:lnSpc>
                <a:spcPct val="80000"/>
              </a:lnSpc>
              <a:spcBef>
                <a:spcPct val="20000"/>
              </a:spcBef>
              <a:spcAft>
                <a:spcPct val="20000"/>
              </a:spcAft>
              <a:buClr>
                <a:schemeClr val="accent5">
                  <a:lumMod val="50000"/>
                </a:schemeClr>
              </a:buClr>
              <a:buSzPct val="110000"/>
              <a:buFont typeface="Wingdings" pitchFamily="2" charset="2"/>
              <a:buChar char="n"/>
              <a:tabLst/>
              <a:defRPr/>
            </a:pPr>
            <a:r>
              <a:rPr kumimoji="1" lang="en-US" sz="3600" b="1" i="0" u="none" strike="noStrike" kern="0" cap="none" spc="0" normalizeH="0" baseline="0" noProof="0" dirty="0" smtClean="0">
                <a:ln>
                  <a:noFill/>
                </a:ln>
                <a:solidFill>
                  <a:schemeClr val="accent4">
                    <a:lumMod val="75000"/>
                  </a:schemeClr>
                </a:solidFill>
                <a:effectLst/>
                <a:uLnTx/>
                <a:uFillTx/>
                <a:latin typeface="+mn-lt"/>
                <a:ea typeface="+mn-ea"/>
                <a:cs typeface="+mn-cs"/>
              </a:rPr>
              <a:t> Work samples provide an optional means to demonstrate proficiency </a:t>
            </a:r>
            <a:r>
              <a:rPr kumimoji="1" lang="en-US" sz="3600" b="1" i="0" u="sng" strike="noStrike" kern="0" cap="none" spc="0" normalizeH="0" baseline="0" noProof="0" dirty="0" smtClean="0">
                <a:ln>
                  <a:noFill/>
                </a:ln>
                <a:solidFill>
                  <a:schemeClr val="accent4">
                    <a:lumMod val="75000"/>
                  </a:schemeClr>
                </a:solidFill>
                <a:effectLst/>
                <a:uLnTx/>
                <a:uFillTx/>
                <a:latin typeface="+mn-lt"/>
                <a:ea typeface="+mn-ea"/>
                <a:cs typeface="+mn-cs"/>
              </a:rPr>
              <a:t>not</a:t>
            </a:r>
            <a:r>
              <a:rPr kumimoji="1" lang="en-US" sz="3600" b="1" i="0" u="none" strike="noStrike" kern="0" cap="none" spc="0" normalizeH="0" baseline="0" noProof="0" dirty="0" smtClean="0">
                <a:ln>
                  <a:noFill/>
                </a:ln>
                <a:solidFill>
                  <a:schemeClr val="accent4">
                    <a:lumMod val="75000"/>
                  </a:schemeClr>
                </a:solidFill>
                <a:effectLst/>
                <a:uLnTx/>
                <a:uFillTx/>
                <a:latin typeface="+mn-lt"/>
                <a:ea typeface="+mn-ea"/>
                <a:cs typeface="+mn-cs"/>
              </a:rPr>
              <a:t> </a:t>
            </a:r>
            <a:r>
              <a:rPr kumimoji="1" lang="en-US" sz="3600" b="1" i="0" u="sng" strike="noStrike" kern="0" cap="none" spc="0" normalizeH="0" baseline="0" noProof="0" dirty="0" smtClean="0">
                <a:ln>
                  <a:noFill/>
                </a:ln>
                <a:solidFill>
                  <a:schemeClr val="accent4">
                    <a:lumMod val="75000"/>
                  </a:schemeClr>
                </a:solidFill>
                <a:effectLst/>
                <a:uLnTx/>
                <a:uFillTx/>
                <a:latin typeface="+mn-lt"/>
                <a:ea typeface="+mn-ea"/>
                <a:cs typeface="+mn-cs"/>
              </a:rPr>
              <a:t>an</a:t>
            </a:r>
            <a:r>
              <a:rPr kumimoji="1" lang="en-US" sz="3600" b="1" i="0" u="none" strike="noStrike" kern="0" cap="none" spc="0" normalizeH="0" baseline="0" noProof="0" dirty="0" smtClean="0">
                <a:ln>
                  <a:noFill/>
                </a:ln>
                <a:solidFill>
                  <a:schemeClr val="accent4">
                    <a:lumMod val="75000"/>
                  </a:schemeClr>
                </a:solidFill>
                <a:effectLst/>
                <a:uLnTx/>
                <a:uFillTx/>
                <a:latin typeface="+mn-lt"/>
                <a:ea typeface="+mn-ea"/>
                <a:cs typeface="+mn-cs"/>
              </a:rPr>
              <a:t> </a:t>
            </a:r>
            <a:r>
              <a:rPr kumimoji="1" lang="en-US" sz="3600" b="1" i="0" u="sng" strike="noStrike" kern="0" cap="none" spc="0" normalizeH="0" baseline="0" noProof="0" dirty="0" smtClean="0">
                <a:ln>
                  <a:noFill/>
                </a:ln>
                <a:solidFill>
                  <a:schemeClr val="accent4">
                    <a:lumMod val="75000"/>
                  </a:schemeClr>
                </a:solidFill>
                <a:effectLst/>
                <a:uLnTx/>
                <a:uFillTx/>
                <a:latin typeface="+mn-lt"/>
                <a:ea typeface="+mn-ea"/>
                <a:cs typeface="+mn-cs"/>
              </a:rPr>
              <a:t>easier</a:t>
            </a:r>
            <a:r>
              <a:rPr kumimoji="1" lang="en-US" sz="3600" b="1" i="0" u="none" strike="noStrike" kern="0" cap="none" spc="0" normalizeH="0" baseline="0" noProof="0" dirty="0" smtClean="0">
                <a:ln>
                  <a:noFill/>
                </a:ln>
                <a:solidFill>
                  <a:schemeClr val="accent4">
                    <a:lumMod val="75000"/>
                  </a:schemeClr>
                </a:solidFill>
                <a:effectLst/>
                <a:uLnTx/>
                <a:uFillTx/>
                <a:latin typeface="+mn-lt"/>
                <a:ea typeface="+mn-ea"/>
                <a:cs typeface="+mn-cs"/>
              </a:rPr>
              <a:t> means.</a:t>
            </a:r>
          </a:p>
        </p:txBody>
      </p:sp>
      <p:pic>
        <p:nvPicPr>
          <p:cNvPr id="5" name="Picture 4" descr="&quot; &quot;"/>
          <p:cNvPicPr>
            <a:picLocks noChangeAspect="1"/>
          </p:cNvPicPr>
          <p:nvPr/>
        </p:nvPicPr>
        <p:blipFill>
          <a:blip r:embed="rId3" cstate="print"/>
          <a:stretch>
            <a:fillRect/>
          </a:stretch>
        </p:blipFill>
        <p:spPr>
          <a:xfrm rot="1084573">
            <a:off x="5454314" y="3352800"/>
            <a:ext cx="3420932" cy="2276475"/>
          </a:xfrm>
          <a:prstGeom prst="rect">
            <a:avLst/>
          </a:prstGeom>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9486" y="0"/>
            <a:ext cx="8915400" cy="1143000"/>
          </a:xfrm>
        </p:spPr>
        <p:txBody>
          <a:bodyPr/>
          <a:lstStyle/>
          <a:p>
            <a:r>
              <a:rPr lang="en-US" sz="3600" b="1" dirty="0">
                <a:solidFill>
                  <a:schemeClr val="accent3"/>
                </a:solidFill>
              </a:rPr>
              <a:t>Four Purposes of an Assessment </a:t>
            </a:r>
            <a:r>
              <a:rPr lang="en-US" sz="3600" b="1" dirty="0" smtClean="0">
                <a:solidFill>
                  <a:schemeClr val="accent3"/>
                </a:solidFill>
              </a:rPr>
              <a:t>System</a:t>
            </a:r>
            <a:endParaRPr lang="en-US" sz="3600" b="1" dirty="0"/>
          </a:p>
        </p:txBody>
      </p:sp>
      <p:sp>
        <p:nvSpPr>
          <p:cNvPr id="4" name="TextBox 3"/>
          <p:cNvSpPr txBox="1"/>
          <p:nvPr/>
        </p:nvSpPr>
        <p:spPr>
          <a:xfrm>
            <a:off x="381000" y="1066800"/>
            <a:ext cx="3886200" cy="1754326"/>
          </a:xfrm>
          <a:prstGeom prst="rect">
            <a:avLst/>
          </a:prstGeom>
          <a:noFill/>
        </p:spPr>
        <p:txBody>
          <a:bodyPr wrap="square" rtlCol="0">
            <a:spAutoFit/>
          </a:bodyPr>
          <a:lstStyle/>
          <a:p>
            <a:pPr marL="514350" indent="-514350">
              <a:buClr>
                <a:schemeClr val="accent3">
                  <a:lumMod val="50000"/>
                </a:schemeClr>
              </a:buClr>
              <a:buFont typeface="+mj-lt"/>
              <a:buAutoNum type="arabicPeriod"/>
            </a:pPr>
            <a:r>
              <a:rPr lang="en-US" sz="2800" dirty="0" smtClean="0">
                <a:solidFill>
                  <a:schemeClr val="accent3"/>
                </a:solidFill>
                <a:latin typeface="+mn-lt"/>
              </a:rPr>
              <a:t>Screen</a:t>
            </a:r>
            <a:r>
              <a:rPr lang="en-US" sz="2800" dirty="0" smtClean="0">
                <a:solidFill>
                  <a:schemeClr val="accent3">
                    <a:lumMod val="50000"/>
                  </a:schemeClr>
                </a:solidFill>
                <a:latin typeface="+mn-lt"/>
              </a:rPr>
              <a:t> students for reading problems</a:t>
            </a:r>
          </a:p>
          <a:p>
            <a:endParaRPr lang="en-US" dirty="0">
              <a:latin typeface="+mn-lt"/>
            </a:endParaRPr>
          </a:p>
        </p:txBody>
      </p:sp>
      <p:sp>
        <p:nvSpPr>
          <p:cNvPr id="5" name="TextBox 4"/>
          <p:cNvSpPr txBox="1"/>
          <p:nvPr/>
        </p:nvSpPr>
        <p:spPr>
          <a:xfrm>
            <a:off x="5181600" y="990600"/>
            <a:ext cx="3733800" cy="5201424"/>
          </a:xfrm>
          <a:prstGeom prst="rect">
            <a:avLst/>
          </a:prstGeom>
          <a:noFill/>
        </p:spPr>
        <p:txBody>
          <a:bodyPr wrap="square" rtlCol="0">
            <a:spAutoFit/>
          </a:bodyPr>
          <a:lstStyle/>
          <a:p>
            <a:pPr marL="514350" indent="-514350"/>
            <a:endParaRPr lang="en-US" sz="800" dirty="0" smtClean="0">
              <a:solidFill>
                <a:schemeClr val="accent3">
                  <a:lumMod val="50000"/>
                </a:schemeClr>
              </a:solidFill>
              <a:latin typeface="+mn-lt"/>
            </a:endParaRPr>
          </a:p>
          <a:p>
            <a:pPr marL="514350" indent="-514350">
              <a:buFont typeface="+mj-lt"/>
              <a:buAutoNum type="arabicPeriod" startAt="2"/>
            </a:pPr>
            <a:r>
              <a:rPr lang="en-US" sz="2800" dirty="0" smtClean="0">
                <a:solidFill>
                  <a:schemeClr val="accent3"/>
                </a:solidFill>
                <a:latin typeface="+mn-lt"/>
              </a:rPr>
              <a:t>Monitor</a:t>
            </a:r>
            <a:r>
              <a:rPr lang="en-US" sz="2800" dirty="0" smtClean="0">
                <a:solidFill>
                  <a:schemeClr val="accent3">
                    <a:lumMod val="50000"/>
                  </a:schemeClr>
                </a:solidFill>
                <a:latin typeface="+mn-lt"/>
              </a:rPr>
              <a:t> Progress</a:t>
            </a:r>
          </a:p>
          <a:p>
            <a:pPr marL="514350" indent="-514350"/>
            <a:endParaRPr lang="en-US" sz="2800" dirty="0" smtClean="0">
              <a:solidFill>
                <a:schemeClr val="accent3">
                  <a:lumMod val="50000"/>
                </a:schemeClr>
              </a:solidFill>
              <a:latin typeface="+mn-lt"/>
            </a:endParaRPr>
          </a:p>
          <a:p>
            <a:pPr marL="514350" indent="-514350"/>
            <a:endParaRPr lang="en-US" sz="800" dirty="0" smtClean="0">
              <a:solidFill>
                <a:schemeClr val="accent3">
                  <a:lumMod val="50000"/>
                </a:schemeClr>
              </a:solidFill>
              <a:latin typeface="+mn-lt"/>
            </a:endParaRPr>
          </a:p>
          <a:p>
            <a:pPr marL="514350" indent="-514350">
              <a:buFont typeface="+mj-lt"/>
              <a:buAutoNum type="arabicPeriod" startAt="3"/>
            </a:pPr>
            <a:r>
              <a:rPr lang="en-US" sz="2800" dirty="0" smtClean="0">
                <a:solidFill>
                  <a:schemeClr val="accent3">
                    <a:lumMod val="50000"/>
                  </a:schemeClr>
                </a:solidFill>
                <a:latin typeface="+mn-lt"/>
              </a:rPr>
              <a:t>Determine </a:t>
            </a:r>
            <a:r>
              <a:rPr lang="en-US" sz="2800" dirty="0" smtClean="0">
                <a:solidFill>
                  <a:schemeClr val="accent3"/>
                </a:solidFill>
                <a:latin typeface="+mn-lt"/>
              </a:rPr>
              <a:t>level of reading proficiency </a:t>
            </a:r>
            <a:r>
              <a:rPr lang="en-US" sz="2800" dirty="0" smtClean="0">
                <a:solidFill>
                  <a:schemeClr val="accent3">
                    <a:lumMod val="50000"/>
                  </a:schemeClr>
                </a:solidFill>
                <a:latin typeface="+mn-lt"/>
              </a:rPr>
              <a:t>compared to high school standards</a:t>
            </a:r>
          </a:p>
          <a:p>
            <a:pPr marL="514350" indent="-514350"/>
            <a:endParaRPr lang="en-US" sz="2800" dirty="0" smtClean="0">
              <a:solidFill>
                <a:schemeClr val="accent3">
                  <a:lumMod val="50000"/>
                </a:schemeClr>
              </a:solidFill>
              <a:latin typeface="+mn-lt"/>
            </a:endParaRPr>
          </a:p>
          <a:p>
            <a:pPr marL="514350" indent="-514350"/>
            <a:endParaRPr lang="en-US" sz="800" dirty="0" smtClean="0">
              <a:solidFill>
                <a:schemeClr val="accent3">
                  <a:lumMod val="50000"/>
                </a:schemeClr>
              </a:solidFill>
              <a:latin typeface="+mn-lt"/>
            </a:endParaRPr>
          </a:p>
          <a:p>
            <a:pPr marL="514350" indent="-514350">
              <a:buFont typeface="+mj-lt"/>
              <a:buAutoNum type="arabicPeriod" startAt="4"/>
            </a:pPr>
            <a:r>
              <a:rPr lang="en-US" sz="2800" dirty="0" smtClean="0">
                <a:solidFill>
                  <a:schemeClr val="accent3"/>
                </a:solidFill>
                <a:latin typeface="+mn-lt"/>
              </a:rPr>
              <a:t>Diagnose</a:t>
            </a:r>
            <a:r>
              <a:rPr lang="en-US" sz="2800" dirty="0" smtClean="0">
                <a:solidFill>
                  <a:schemeClr val="accent3">
                    <a:lumMod val="50000"/>
                  </a:schemeClr>
                </a:solidFill>
                <a:latin typeface="+mn-lt"/>
              </a:rPr>
              <a:t> sources of reading difficulty</a:t>
            </a:r>
            <a:endParaRPr lang="en-US" sz="2800" dirty="0">
              <a:solidFill>
                <a:schemeClr val="accent3">
                  <a:lumMod val="50000"/>
                </a:schemeClr>
              </a:solidFill>
              <a:latin typeface="+mn-lt"/>
            </a:endParaRPr>
          </a:p>
        </p:txBody>
      </p:sp>
      <p:pic>
        <p:nvPicPr>
          <p:cNvPr id="7" name="Picture 6" descr="&quot; &quot;"/>
          <p:cNvPicPr>
            <a:picLocks noChangeAspect="1"/>
          </p:cNvPicPr>
          <p:nvPr/>
        </p:nvPicPr>
        <p:blipFill>
          <a:blip r:embed="rId3" cstate="print"/>
          <a:stretch>
            <a:fillRect/>
          </a:stretch>
        </p:blipFill>
        <p:spPr>
          <a:xfrm>
            <a:off x="0" y="2813538"/>
            <a:ext cx="5257800" cy="4044462"/>
          </a:xfrm>
          <a:prstGeom prst="roundRect">
            <a:avLst/>
          </a:prstGeom>
          <a:ln>
            <a:noFill/>
          </a:ln>
          <a:effectLst>
            <a:softEdge rad="112500"/>
          </a:effectLst>
        </p:spPr>
      </p:pic>
      <p:sp>
        <p:nvSpPr>
          <p:cNvPr id="9" name="TextBox 8"/>
          <p:cNvSpPr txBox="1"/>
          <p:nvPr/>
        </p:nvSpPr>
        <p:spPr>
          <a:xfrm>
            <a:off x="5334000" y="6412468"/>
            <a:ext cx="4267200" cy="369332"/>
          </a:xfrm>
          <a:prstGeom prst="rect">
            <a:avLst/>
          </a:prstGeom>
          <a:noFill/>
        </p:spPr>
        <p:txBody>
          <a:bodyPr wrap="square" rtlCol="0">
            <a:spAutoFit/>
          </a:bodyPr>
          <a:lstStyle/>
          <a:p>
            <a:r>
              <a:rPr lang="en-US" sz="1800" dirty="0" smtClean="0">
                <a:solidFill>
                  <a:schemeClr val="accent5"/>
                </a:solidFill>
                <a:latin typeface="+mn-lt"/>
              </a:rPr>
              <a:t>Oregon Literacy Framework</a:t>
            </a:r>
            <a:endParaRPr lang="en-US" sz="1800" dirty="0">
              <a:solidFill>
                <a:schemeClr val="accent5"/>
              </a:solidFill>
              <a:latin typeface="+mn-lt"/>
            </a:endParaRPr>
          </a:p>
        </p:txBody>
      </p:sp>
      <p:sp>
        <p:nvSpPr>
          <p:cNvPr id="2" name="Date Placeholder 1"/>
          <p:cNvSpPr>
            <a:spLocks noGrp="1"/>
          </p:cNvSpPr>
          <p:nvPr>
            <p:ph type="dt" sz="half" idx="10"/>
          </p:nvPr>
        </p:nvSpPr>
        <p:spPr/>
        <p:txBody>
          <a:bodyPr/>
          <a:lstStyle/>
          <a:p>
            <a:fld id="{BD9BCBD5-6F74-4FA9-9073-4B5ABD1D396E}" type="datetime1">
              <a:rPr lang="en-US" smtClean="0"/>
              <a:pPr/>
              <a:t>10/22/2019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451113" y="464173"/>
            <a:ext cx="5181600" cy="1143000"/>
          </a:xfrm>
        </p:spPr>
        <p:txBody>
          <a:bodyPr/>
          <a:lstStyle/>
          <a:p>
            <a:pPr lvl="0" algn="l">
              <a:defRPr/>
            </a:pPr>
            <a:r>
              <a:rPr kumimoji="1" lang="en-US" b="1" kern="0" dirty="0" smtClean="0">
                <a:solidFill>
                  <a:schemeClr val="accent1">
                    <a:lumMod val="50000"/>
                  </a:schemeClr>
                </a:solidFill>
                <a:latin typeface="Trebuchet MS" pitchFamily="34" charset="0"/>
              </a:rPr>
              <a:t>Goals</a:t>
            </a:r>
            <a:r>
              <a:rPr kumimoji="1" lang="en-US" kern="0" dirty="0">
                <a:solidFill>
                  <a:schemeClr val="accent1">
                    <a:lumMod val="50000"/>
                  </a:schemeClr>
                </a:solidFill>
                <a:latin typeface="Trebuchet MS" pitchFamily="34" charset="0"/>
              </a:rPr>
              <a:t/>
            </a:r>
            <a:br>
              <a:rPr kumimoji="1" lang="en-US" kern="0" dirty="0">
                <a:solidFill>
                  <a:schemeClr val="accent1">
                    <a:lumMod val="50000"/>
                  </a:schemeClr>
                </a:solidFill>
                <a:latin typeface="Trebuchet MS" pitchFamily="34" charset="0"/>
              </a:rPr>
            </a:br>
            <a:r>
              <a:rPr kumimoji="1" lang="en-US" sz="3600" b="1" kern="0" dirty="0">
                <a:solidFill>
                  <a:schemeClr val="accent1">
                    <a:lumMod val="50000"/>
                  </a:schemeClr>
                </a:solidFill>
                <a:latin typeface="Trebuchet MS" pitchFamily="34" charset="0"/>
              </a:rPr>
              <a:t>Participants </a:t>
            </a:r>
            <a:r>
              <a:rPr kumimoji="1" lang="en-US" sz="3600" b="1" kern="0" dirty="0" smtClean="0">
                <a:solidFill>
                  <a:schemeClr val="accent1">
                    <a:lumMod val="50000"/>
                  </a:schemeClr>
                </a:solidFill>
                <a:latin typeface="Trebuchet MS" pitchFamily="34" charset="0"/>
              </a:rPr>
              <a:t>will</a:t>
            </a:r>
            <a:endParaRPr lang="en-US" sz="3600" dirty="0"/>
          </a:p>
        </p:txBody>
      </p:sp>
      <p:sp>
        <p:nvSpPr>
          <p:cNvPr id="9" name="Rectangle 3"/>
          <p:cNvSpPr txBox="1">
            <a:spLocks noChangeArrowheads="1"/>
          </p:cNvSpPr>
          <p:nvPr/>
        </p:nvSpPr>
        <p:spPr bwMode="auto">
          <a:xfrm>
            <a:off x="1447800" y="2209800"/>
            <a:ext cx="7467600" cy="3810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20000"/>
              </a:spcAft>
              <a:buClr>
                <a:srgbClr val="E87C40"/>
              </a:buClr>
              <a:buSzPct val="110000"/>
              <a:buFont typeface="Wingdings" pitchFamily="2" charset="2"/>
              <a:buChar char="n"/>
              <a:tabLst/>
              <a:defRPr/>
            </a:pPr>
            <a:r>
              <a:rPr kumimoji="1" lang="en-US" sz="2800" b="0" i="0" u="none" strike="noStrike" kern="0" cap="none" spc="0" normalizeH="0" baseline="0" noProof="0" dirty="0" smtClean="0">
                <a:ln>
                  <a:noFill/>
                </a:ln>
                <a:solidFill>
                  <a:srgbClr val="663300"/>
                </a:solidFill>
                <a:effectLst/>
                <a:uLnTx/>
                <a:uFillTx/>
                <a:latin typeface="+mn-lt"/>
                <a:ea typeface="+mn-ea"/>
                <a:cs typeface="+mn-cs"/>
              </a:rPr>
              <a:t>Understand current information about </a:t>
            </a:r>
            <a:r>
              <a:rPr kumimoji="1" lang="en-US" sz="2800" b="0" i="0" u="none" strike="noStrike" kern="0" cap="none" spc="0" normalizeH="0" noProof="0" dirty="0" smtClean="0">
                <a:ln>
                  <a:noFill/>
                </a:ln>
                <a:solidFill>
                  <a:srgbClr val="663300"/>
                </a:solidFill>
                <a:effectLst/>
                <a:uLnTx/>
                <a:uFillTx/>
                <a:latin typeface="+mn-lt"/>
                <a:ea typeface="+mn-ea"/>
                <a:cs typeface="+mn-cs"/>
              </a:rPr>
              <a:t> </a:t>
            </a:r>
            <a:r>
              <a:rPr kumimoji="1" lang="en-US" sz="2800" b="0" i="0" u="none" strike="noStrike" kern="0" cap="none" spc="0" normalizeH="0" baseline="0" noProof="0" dirty="0" smtClean="0">
                <a:ln>
                  <a:noFill/>
                </a:ln>
                <a:solidFill>
                  <a:srgbClr val="663300"/>
                </a:solidFill>
                <a:effectLst/>
                <a:uLnTx/>
                <a:uFillTx/>
                <a:latin typeface="+mn-lt"/>
                <a:ea typeface="+mn-ea"/>
                <a:cs typeface="+mn-cs"/>
              </a:rPr>
              <a:t>Adolescent Literacy Instruction and Assessment</a:t>
            </a:r>
          </a:p>
          <a:p>
            <a:pPr marL="342900" lvl="0" indent="-342900" eaLnBrk="1" hangingPunct="1">
              <a:lnSpc>
                <a:spcPct val="90000"/>
              </a:lnSpc>
              <a:spcBef>
                <a:spcPct val="20000"/>
              </a:spcBef>
              <a:spcAft>
                <a:spcPct val="20000"/>
              </a:spcAft>
              <a:buClr>
                <a:srgbClr val="E87C40"/>
              </a:buClr>
              <a:buSzPct val="110000"/>
              <a:buFont typeface="Wingdings" pitchFamily="2" charset="2"/>
              <a:buChar char="n"/>
              <a:defRPr/>
            </a:pPr>
            <a:r>
              <a:rPr lang="en-US" sz="2800" b="0" kern="0" dirty="0" smtClean="0">
                <a:solidFill>
                  <a:srgbClr val="663300"/>
                </a:solidFill>
                <a:latin typeface="+mn-lt"/>
              </a:rPr>
              <a:t>Be able to apply the Official Reading Scoring Guide to Student Work accurately</a:t>
            </a:r>
          </a:p>
          <a:p>
            <a:pPr marL="342900" marR="0" lvl="0" indent="-342900" algn="l" defTabSz="914400" rtl="0" eaLnBrk="1" fontAlgn="base" latinLnBrk="0" hangingPunct="1">
              <a:lnSpc>
                <a:spcPct val="90000"/>
              </a:lnSpc>
              <a:spcBef>
                <a:spcPct val="20000"/>
              </a:spcBef>
              <a:spcAft>
                <a:spcPct val="20000"/>
              </a:spcAft>
              <a:buClr>
                <a:srgbClr val="E87C40"/>
              </a:buClr>
              <a:buSzPct val="110000"/>
              <a:buFont typeface="Wingdings" pitchFamily="2" charset="2"/>
              <a:buChar char="n"/>
              <a:tabLst/>
              <a:defRPr/>
            </a:pPr>
            <a:r>
              <a:rPr kumimoji="1" lang="en-US" sz="2800" b="0" i="0" u="none" strike="noStrike" kern="0" cap="none" spc="0" normalizeH="0" baseline="0" noProof="0" dirty="0" smtClean="0">
                <a:ln>
                  <a:noFill/>
                </a:ln>
                <a:solidFill>
                  <a:srgbClr val="663300"/>
                </a:solidFill>
                <a:effectLst/>
                <a:uLnTx/>
                <a:uFillTx/>
                <a:latin typeface="+mn-lt"/>
                <a:ea typeface="+mn-ea"/>
                <a:cs typeface="+mn-cs"/>
              </a:rPr>
              <a:t>Be aware of Common Core State Standard for Reading </a:t>
            </a:r>
            <a:r>
              <a:rPr kumimoji="1" lang="en-US" sz="2800" b="0" i="0" u="sng" strike="noStrike" kern="0" cap="none" spc="0" normalizeH="0" baseline="0" noProof="0" dirty="0" smtClean="0">
                <a:ln>
                  <a:noFill/>
                </a:ln>
                <a:solidFill>
                  <a:srgbClr val="663300"/>
                </a:solidFill>
                <a:effectLst/>
                <a:uLnTx/>
                <a:uFillTx/>
                <a:latin typeface="+mn-lt"/>
                <a:ea typeface="+mn-ea"/>
                <a:cs typeface="+mn-cs"/>
              </a:rPr>
              <a:t>and</a:t>
            </a:r>
            <a:r>
              <a:rPr kumimoji="1" lang="en-US" sz="2800" b="0" i="0" u="none" strike="noStrike" kern="0" cap="none" spc="0" normalizeH="0" baseline="0" noProof="0" dirty="0" smtClean="0">
                <a:ln>
                  <a:noFill/>
                </a:ln>
                <a:solidFill>
                  <a:srgbClr val="663300"/>
                </a:solidFill>
                <a:effectLst/>
                <a:uLnTx/>
                <a:uFillTx/>
                <a:latin typeface="+mn-lt"/>
                <a:ea typeface="+mn-ea"/>
                <a:cs typeface="+mn-cs"/>
              </a:rPr>
              <a:t> for Literacy in the Content areas.</a:t>
            </a:r>
          </a:p>
          <a:p>
            <a:pPr marL="342900" marR="0" lvl="0" indent="-342900" algn="l" defTabSz="914400" rtl="0" eaLnBrk="1" fontAlgn="base" latinLnBrk="0" hangingPunct="1">
              <a:lnSpc>
                <a:spcPct val="90000"/>
              </a:lnSpc>
              <a:spcBef>
                <a:spcPct val="20000"/>
              </a:spcBef>
              <a:spcAft>
                <a:spcPct val="20000"/>
              </a:spcAft>
              <a:buClr>
                <a:srgbClr val="E87C40"/>
              </a:buClr>
              <a:buSzPct val="110000"/>
              <a:buFont typeface="Wingdings" pitchFamily="2" charset="2"/>
              <a:buChar char="n"/>
              <a:tabLst/>
              <a:defRPr/>
            </a:pPr>
            <a:r>
              <a:rPr kumimoji="1" lang="en-US" sz="2800" b="0" i="0" u="none" strike="noStrike" kern="0" cap="none" spc="0" normalizeH="0" baseline="0" noProof="0" dirty="0" smtClean="0">
                <a:ln>
                  <a:noFill/>
                </a:ln>
                <a:solidFill>
                  <a:srgbClr val="663300"/>
                </a:solidFill>
                <a:effectLst/>
                <a:uLnTx/>
                <a:uFillTx/>
                <a:latin typeface="+mn-lt"/>
                <a:ea typeface="+mn-ea"/>
                <a:cs typeface="+mn-cs"/>
              </a:rPr>
              <a:t> Know about resources &amp; further professional development available</a:t>
            </a:r>
          </a:p>
          <a:p>
            <a:pPr marL="342900" marR="0" lvl="0" indent="-342900" algn="l" defTabSz="914400" rtl="0" eaLnBrk="1" fontAlgn="base" latinLnBrk="0" hangingPunct="1">
              <a:lnSpc>
                <a:spcPct val="90000"/>
              </a:lnSpc>
              <a:spcBef>
                <a:spcPct val="20000"/>
              </a:spcBef>
              <a:spcAft>
                <a:spcPct val="0"/>
              </a:spcAft>
              <a:buClr>
                <a:srgbClr val="5C2305"/>
              </a:buClr>
              <a:buSzTx/>
              <a:buFontTx/>
              <a:buChar char="•"/>
              <a:tabLst/>
              <a:defRPr/>
            </a:pPr>
            <a:endParaRPr kumimoji="1" lang="en-US" sz="2800" b="0" i="0" u="none" strike="noStrike" kern="0" cap="none" spc="0" normalizeH="0" baseline="0" noProof="0" dirty="0" smtClean="0">
              <a:ln>
                <a:noFill/>
              </a:ln>
              <a:solidFill>
                <a:srgbClr val="663300"/>
              </a:solidFill>
              <a:effectLst/>
              <a:uLnTx/>
              <a:uFillTx/>
              <a:latin typeface="+mn-lt"/>
              <a:ea typeface="+mn-ea"/>
              <a:cs typeface="+mn-cs"/>
            </a:endParaRPr>
          </a:p>
        </p:txBody>
      </p:sp>
      <p:pic>
        <p:nvPicPr>
          <p:cNvPr id="1026" name="Picture 2" descr="&quot; &quot;"/>
          <p:cNvPicPr>
            <a:picLocks noChangeAspect="1" noChangeArrowheads="1"/>
          </p:cNvPicPr>
          <p:nvPr/>
        </p:nvPicPr>
        <p:blipFill>
          <a:blip r:embed="rId3" cstate="print"/>
          <a:srcRect/>
          <a:stretch>
            <a:fillRect/>
          </a:stretch>
        </p:blipFill>
        <p:spPr bwMode="auto">
          <a:xfrm rot="1147820" flipH="1">
            <a:off x="6553199" y="306541"/>
            <a:ext cx="1687187" cy="1670298"/>
          </a:xfrm>
          <a:prstGeom prst="rect">
            <a:avLst/>
          </a:prstGeom>
          <a:noFill/>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3505200" cy="1143000"/>
          </a:xfrm>
        </p:spPr>
        <p:txBody>
          <a:bodyPr/>
          <a:lstStyle/>
          <a:p>
            <a:r>
              <a:rPr lang="en-US" b="1" dirty="0">
                <a:solidFill>
                  <a:schemeClr val="accent6">
                    <a:lumMod val="50000"/>
                  </a:schemeClr>
                </a:solidFill>
                <a:effectLst>
                  <a:outerShdw blurRad="31750" dist="25400" dir="5400000" algn="tl" rotWithShape="0">
                    <a:srgbClr val="000000">
                      <a:alpha val="25000"/>
                    </a:srgbClr>
                  </a:outerShdw>
                </a:effectLst>
              </a:rPr>
              <a:t>Next Steps</a:t>
            </a:r>
            <a:r>
              <a:rPr lang="en-US" b="1" dirty="0" smtClean="0">
                <a:solidFill>
                  <a:schemeClr val="accent6">
                    <a:lumMod val="50000"/>
                  </a:schemeClr>
                </a:solidFill>
                <a:effectLst>
                  <a:outerShdw blurRad="31750" dist="25400" dir="5400000" algn="tl" rotWithShape="0">
                    <a:srgbClr val="000000">
                      <a:alpha val="25000"/>
                    </a:srgbClr>
                  </a:outerShdw>
                </a:effectLst>
              </a:rPr>
              <a:t>:</a:t>
            </a:r>
            <a:endParaRPr lang="en-US" dirty="0"/>
          </a:p>
        </p:txBody>
      </p:sp>
      <p:pic>
        <p:nvPicPr>
          <p:cNvPr id="4" name="Picture 3" descr="&quot; &quot;"/>
          <p:cNvPicPr>
            <a:picLocks noChangeAspect="1"/>
          </p:cNvPicPr>
          <p:nvPr/>
        </p:nvPicPr>
        <p:blipFill>
          <a:blip r:embed="rId3" cstate="print"/>
          <a:stretch>
            <a:fillRect/>
          </a:stretch>
        </p:blipFill>
        <p:spPr>
          <a:xfrm>
            <a:off x="4016829" y="76200"/>
            <a:ext cx="5050971" cy="2438400"/>
          </a:xfrm>
          <a:prstGeom prst="roundRect">
            <a:avLst/>
          </a:prstGeom>
        </p:spPr>
      </p:pic>
      <p:sp>
        <p:nvSpPr>
          <p:cNvPr id="6" name="Rounded Rectangle 5"/>
          <p:cNvSpPr/>
          <p:nvPr/>
        </p:nvSpPr>
        <p:spPr>
          <a:xfrm>
            <a:off x="228600" y="1828800"/>
            <a:ext cx="3657600" cy="1524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smtClean="0">
                <a:solidFill>
                  <a:schemeClr val="tx1"/>
                </a:solidFill>
              </a:rPr>
              <a:t>Students on track for success receive literacy instruction and support from classroom and/or content area teachers</a:t>
            </a:r>
            <a:endParaRPr lang="en-US" sz="2000" b="1" dirty="0">
              <a:solidFill>
                <a:schemeClr val="tx1"/>
              </a:solidFill>
            </a:endParaRPr>
          </a:p>
        </p:txBody>
      </p:sp>
      <p:sp>
        <p:nvSpPr>
          <p:cNvPr id="7" name="Rounded Rectangle 6"/>
          <p:cNvSpPr/>
          <p:nvPr/>
        </p:nvSpPr>
        <p:spPr>
          <a:xfrm>
            <a:off x="228600" y="4038600"/>
            <a:ext cx="3733800" cy="13716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smtClean="0">
                <a:solidFill>
                  <a:schemeClr val="tx1"/>
                </a:solidFill>
              </a:rPr>
              <a:t>Students at-risk receive further targeted screening tests of basic reading skills</a:t>
            </a:r>
            <a:endParaRPr lang="en-US" sz="2000" b="1" dirty="0">
              <a:solidFill>
                <a:schemeClr val="tx1"/>
              </a:solidFill>
            </a:endParaRPr>
          </a:p>
        </p:txBody>
      </p:sp>
      <p:cxnSp>
        <p:nvCxnSpPr>
          <p:cNvPr id="11" name="Elbow Connector 10" descr="Elbow connector between Students at risk bubble and student who need support bubble"/>
          <p:cNvCxnSpPr/>
          <p:nvPr/>
        </p:nvCxnSpPr>
        <p:spPr>
          <a:xfrm flipV="1">
            <a:off x="3810000" y="3810000"/>
            <a:ext cx="1143000" cy="800100"/>
          </a:xfrm>
          <a:prstGeom prst="bent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4953000" y="3048000"/>
            <a:ext cx="3048000" cy="15240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smtClean="0">
                <a:solidFill>
                  <a:schemeClr val="tx1"/>
                </a:solidFill>
              </a:rPr>
              <a:t>Students who need support focused primarily on grade-level vocabulary and comprehension skills</a:t>
            </a:r>
            <a:endParaRPr lang="en-US" sz="2000" b="1" dirty="0">
              <a:solidFill>
                <a:schemeClr val="tx1"/>
              </a:solidFill>
            </a:endParaRPr>
          </a:p>
        </p:txBody>
      </p:sp>
      <p:cxnSp>
        <p:nvCxnSpPr>
          <p:cNvPr id="12" name="Elbow Connector 11" descr="Elbow connector between Students at risk bubble and Students needing intensive support bubble"/>
          <p:cNvCxnSpPr/>
          <p:nvPr/>
        </p:nvCxnSpPr>
        <p:spPr>
          <a:xfrm>
            <a:off x="3886200" y="4610100"/>
            <a:ext cx="1143000" cy="876300"/>
          </a:xfrm>
          <a:prstGeom prst="bentConnector3">
            <a:avLst>
              <a:gd name="adj1" fmla="val 43977"/>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5105400" y="4953000"/>
            <a:ext cx="2971800" cy="1143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smtClean="0">
                <a:solidFill>
                  <a:schemeClr val="tx1"/>
                </a:solidFill>
              </a:rPr>
              <a:t>Students needing intensive support</a:t>
            </a:r>
            <a:endParaRPr lang="en-US" b="1" dirty="0">
              <a:solidFill>
                <a:schemeClr val="tx1"/>
              </a:solidFill>
            </a:endParaRPr>
          </a:p>
        </p:txBody>
      </p:sp>
      <p:sp>
        <p:nvSpPr>
          <p:cNvPr id="2" name="Date Placeholder 1"/>
          <p:cNvSpPr>
            <a:spLocks noGrp="1"/>
          </p:cNvSpPr>
          <p:nvPr>
            <p:ph type="dt" sz="half" idx="10"/>
          </p:nvPr>
        </p:nvSpPr>
        <p:spPr/>
        <p:txBody>
          <a:bodyPr/>
          <a:lstStyle/>
          <a:p>
            <a:fld id="{BD9BCBD5-6F74-4FA9-9073-4B5ABD1D396E}" type="datetime1">
              <a:rPr lang="en-US" smtClean="0"/>
              <a:pPr/>
              <a:t>10/22/2019</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5400" dirty="0" smtClean="0"/>
              <a:t>Reading Work Samples</a:t>
            </a:r>
            <a:endParaRPr lang="en-US" sz="5400" dirty="0"/>
          </a:p>
        </p:txBody>
      </p:sp>
      <p:sp>
        <p:nvSpPr>
          <p:cNvPr id="3" name="Content Placeholder 2"/>
          <p:cNvSpPr>
            <a:spLocks noGrp="1"/>
          </p:cNvSpPr>
          <p:nvPr>
            <p:ph idx="1"/>
          </p:nvPr>
        </p:nvSpPr>
        <p:spPr>
          <a:xfrm>
            <a:off x="457200" y="1143000"/>
            <a:ext cx="8229600" cy="1676400"/>
          </a:xfrm>
        </p:spPr>
        <p:txBody>
          <a:bodyPr/>
          <a:lstStyle/>
          <a:p>
            <a:pPr marL="0">
              <a:buNone/>
            </a:pPr>
            <a:r>
              <a:rPr lang="en-US" sz="3600" dirty="0" smtClean="0"/>
              <a:t>Reading work samples may provide the opportunity that some students need to show their reading skills.</a:t>
            </a:r>
          </a:p>
        </p:txBody>
      </p:sp>
      <p:pic>
        <p:nvPicPr>
          <p:cNvPr id="5" name="Picture 4" descr="&quot; &quot;"/>
          <p:cNvPicPr>
            <a:picLocks noChangeAspect="1"/>
          </p:cNvPicPr>
          <p:nvPr/>
        </p:nvPicPr>
        <p:blipFill>
          <a:blip r:embed="rId3" cstate="print">
            <a:clrChange>
              <a:clrFrom>
                <a:srgbClr val="FFFFFF"/>
              </a:clrFrom>
              <a:clrTo>
                <a:srgbClr val="FFFFFF">
                  <a:alpha val="0"/>
                </a:srgbClr>
              </a:clrTo>
            </a:clrChange>
          </a:blip>
          <a:srcRect l="9259" r="11111"/>
          <a:stretch>
            <a:fillRect/>
          </a:stretch>
        </p:blipFill>
        <p:spPr>
          <a:xfrm>
            <a:off x="5257799" y="3390014"/>
            <a:ext cx="3687233" cy="3086986"/>
          </a:xfrm>
          <a:prstGeom prst="rect">
            <a:avLst/>
          </a:prstGeom>
        </p:spPr>
      </p:pic>
      <p:sp>
        <p:nvSpPr>
          <p:cNvPr id="6" name="TextBox 5"/>
          <p:cNvSpPr txBox="1"/>
          <p:nvPr/>
        </p:nvSpPr>
        <p:spPr>
          <a:xfrm>
            <a:off x="76200" y="3124200"/>
            <a:ext cx="5791200" cy="3631763"/>
          </a:xfrm>
          <a:prstGeom prst="rect">
            <a:avLst/>
          </a:prstGeom>
          <a:noFill/>
        </p:spPr>
        <p:txBody>
          <a:bodyPr wrap="square" rtlCol="0">
            <a:spAutoFit/>
          </a:bodyPr>
          <a:lstStyle/>
          <a:p>
            <a:pPr marL="800100" lvl="2" indent="-457200">
              <a:spcAft>
                <a:spcPts val="1200"/>
              </a:spcAft>
              <a:buFont typeface="Arial" pitchFamily="34" charset="0"/>
              <a:buChar char="•"/>
            </a:pPr>
            <a:r>
              <a:rPr lang="en-US" sz="2800" b="0" dirty="0" smtClean="0">
                <a:latin typeface="+mn-lt"/>
              </a:rPr>
              <a:t>Most students need instruction and practice in completing reading work samples</a:t>
            </a:r>
          </a:p>
          <a:p>
            <a:pPr marL="800100" lvl="2" indent="-457200">
              <a:buFont typeface="Arial" pitchFamily="34" charset="0"/>
              <a:buChar char="•"/>
            </a:pPr>
            <a:r>
              <a:rPr lang="en-US" sz="2800" b="0" dirty="0" smtClean="0">
                <a:latin typeface="+mn-lt"/>
              </a:rPr>
              <a:t>Some students may need additional instruction or targeted coaching to demonstrate proficiency in all three traits</a:t>
            </a:r>
          </a:p>
          <a:p>
            <a:endParaRPr lang="en-US" dirty="0"/>
          </a:p>
        </p:txBody>
      </p:sp>
      <p:sp>
        <p:nvSpPr>
          <p:cNvPr id="4" name="Date Placeholder 3"/>
          <p:cNvSpPr>
            <a:spLocks noGrp="1"/>
          </p:cNvSpPr>
          <p:nvPr>
            <p:ph type="dt" sz="half" idx="10"/>
          </p:nvPr>
        </p:nvSpPr>
        <p:spPr/>
        <p:txBody>
          <a:bodyPr/>
          <a:lstStyle/>
          <a:p>
            <a:fld id="{75F5B521-5BDD-4352-9490-62051D9FD4FB}" type="datetime1">
              <a:rPr lang="en-US" smtClean="0"/>
              <a:pPr/>
              <a:t>10/22/2019</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990600" y="685800"/>
            <a:ext cx="7620000" cy="609600"/>
          </a:xfrm>
        </p:spPr>
        <p:txBody>
          <a:bodyPr/>
          <a:lstStyle/>
          <a:p>
            <a:pPr eaLnBrk="1" hangingPunct="1">
              <a:defRPr/>
            </a:pPr>
            <a:r>
              <a:rPr lang="en-US" sz="4000" dirty="0" smtClean="0">
                <a:solidFill>
                  <a:srgbClr val="6890C0"/>
                </a:solidFill>
                <a:latin typeface="Adobe Garamond Pro Bold" pitchFamily="18" charset="0"/>
              </a:rPr>
              <a:t/>
            </a:r>
            <a:br>
              <a:rPr lang="en-US" sz="4000" dirty="0" smtClean="0">
                <a:solidFill>
                  <a:srgbClr val="6890C0"/>
                </a:solidFill>
                <a:latin typeface="Adobe Garamond Pro Bold" pitchFamily="18" charset="0"/>
              </a:rPr>
            </a:br>
            <a:r>
              <a:rPr lang="en-US" sz="4400" b="1" dirty="0" smtClean="0">
                <a:solidFill>
                  <a:srgbClr val="E87C40"/>
                </a:solidFill>
                <a:effectLst>
                  <a:outerShdw blurRad="38100" dist="38100" dir="2700000" algn="tl">
                    <a:srgbClr val="C0C0C0"/>
                  </a:outerShdw>
                </a:effectLst>
                <a:latin typeface="Trebuchet MS" pitchFamily="34" charset="0"/>
              </a:rPr>
              <a:t>Official Scoring Guide Traits</a:t>
            </a:r>
            <a:r>
              <a:rPr lang="en-US" sz="4000" b="1" dirty="0" smtClean="0">
                <a:solidFill>
                  <a:srgbClr val="E87C40"/>
                </a:solidFill>
                <a:effectLst>
                  <a:outerShdw blurRad="38100" dist="38100" dir="2700000" algn="tl">
                    <a:srgbClr val="C0C0C0"/>
                  </a:outerShdw>
                </a:effectLst>
                <a:latin typeface="Trebuchet MS" pitchFamily="34" charset="0"/>
              </a:rPr>
              <a:t/>
            </a:r>
            <a:br>
              <a:rPr lang="en-US" sz="4000" b="1" dirty="0" smtClean="0">
                <a:solidFill>
                  <a:srgbClr val="E87C40"/>
                </a:solidFill>
                <a:effectLst>
                  <a:outerShdw blurRad="38100" dist="38100" dir="2700000" algn="tl">
                    <a:srgbClr val="C0C0C0"/>
                  </a:outerShdw>
                </a:effectLst>
                <a:latin typeface="Trebuchet MS" pitchFamily="34" charset="0"/>
              </a:rPr>
            </a:br>
            <a:endParaRPr lang="en-US" sz="4000" b="1" dirty="0" smtClean="0">
              <a:solidFill>
                <a:srgbClr val="E87C40"/>
              </a:solidFill>
              <a:effectLst>
                <a:outerShdw blurRad="38100" dist="38100" dir="2700000" algn="tl">
                  <a:srgbClr val="C0C0C0"/>
                </a:outerShdw>
              </a:effectLst>
              <a:latin typeface="Trebuchet MS" pitchFamily="34" charset="0"/>
            </a:endParaRPr>
          </a:p>
        </p:txBody>
      </p:sp>
      <p:sp>
        <p:nvSpPr>
          <p:cNvPr id="9" name="Rectangle 3"/>
          <p:cNvSpPr txBox="1">
            <a:spLocks noChangeArrowheads="1"/>
          </p:cNvSpPr>
          <p:nvPr/>
        </p:nvSpPr>
        <p:spPr bwMode="auto">
          <a:xfrm>
            <a:off x="1143000" y="1981200"/>
            <a:ext cx="4191000" cy="3733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Demonstrate understanding</a:t>
            </a:r>
          </a:p>
          <a:p>
            <a:pPr marL="342900" marR="0" lvl="0" indent="-342900"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Develop an interpretation </a:t>
            </a:r>
          </a:p>
          <a:p>
            <a:pPr marL="342900" marR="0" lvl="0" indent="-342900" algn="l" defTabSz="914400" rtl="0" eaLnBrk="1" fontAlgn="base" latinLnBrk="0" hangingPunct="1">
              <a:lnSpc>
                <a:spcPct val="100000"/>
              </a:lnSpc>
              <a:spcBef>
                <a:spcPct val="20000"/>
              </a:spcBef>
              <a:spcAft>
                <a:spcPct val="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Analyze text</a:t>
            </a:r>
          </a:p>
          <a:p>
            <a:pPr marL="342900" marR="0" lvl="0" indent="-342900" algn="l" defTabSz="914400" rtl="0" eaLnBrk="1" fontAlgn="base" latinLnBrk="0" hangingPunct="1">
              <a:lnSpc>
                <a:spcPct val="100000"/>
              </a:lnSpc>
              <a:spcBef>
                <a:spcPct val="20000"/>
              </a:spcBef>
              <a:spcAft>
                <a:spcPct val="0"/>
              </a:spcAft>
              <a:buClr>
                <a:srgbClr val="5C2305"/>
              </a:buClr>
              <a:buSzTx/>
              <a:buFontTx/>
              <a:buNone/>
              <a:tabLst/>
              <a:defRPr/>
            </a:pPr>
            <a:endPar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endParaRPr>
          </a:p>
        </p:txBody>
      </p:sp>
      <p:pic>
        <p:nvPicPr>
          <p:cNvPr id="6" name="Picture 5" descr="&quot; &quot;"/>
          <p:cNvPicPr>
            <a:picLocks noChangeAspect="1"/>
          </p:cNvPicPr>
          <p:nvPr/>
        </p:nvPicPr>
        <p:blipFill>
          <a:blip r:embed="rId3" cstate="print"/>
          <a:stretch>
            <a:fillRect/>
          </a:stretch>
        </p:blipFill>
        <p:spPr>
          <a:xfrm>
            <a:off x="5045713" y="1524000"/>
            <a:ext cx="4022087" cy="5105400"/>
          </a:xfrm>
          <a:prstGeom prst="rect">
            <a:avLst/>
          </a:prstGeom>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1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1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990600" y="533400"/>
            <a:ext cx="7543800" cy="731838"/>
          </a:xfrm>
        </p:spPr>
        <p:txBody>
          <a:bodyPr/>
          <a:lstStyle/>
          <a:p>
            <a:pPr eaLnBrk="1" hangingPunct="1">
              <a:defRPr/>
            </a:pPr>
            <a:r>
              <a:rPr lang="en-US" sz="4400" b="1" dirty="0" smtClean="0">
                <a:solidFill>
                  <a:srgbClr val="E87C40"/>
                </a:solidFill>
                <a:effectLst>
                  <a:outerShdw blurRad="38100" dist="38100" dir="2700000" algn="tl">
                    <a:srgbClr val="C0C0C0"/>
                  </a:outerShdw>
                </a:effectLst>
                <a:latin typeface="Trebuchet MS" pitchFamily="34" charset="0"/>
              </a:rPr>
              <a:t>Demonstrate Understanding</a:t>
            </a:r>
          </a:p>
        </p:txBody>
      </p:sp>
      <p:sp>
        <p:nvSpPr>
          <p:cNvPr id="9" name="Rectangle 6"/>
          <p:cNvSpPr>
            <a:spLocks noChangeArrowheads="1"/>
          </p:cNvSpPr>
          <p:nvPr/>
        </p:nvSpPr>
        <p:spPr bwMode="auto">
          <a:xfrm>
            <a:off x="2057400" y="1371600"/>
            <a:ext cx="5105400" cy="609600"/>
          </a:xfrm>
          <a:prstGeom prst="rect">
            <a:avLst/>
          </a:prstGeom>
          <a:noFill/>
          <a:ln w="9525">
            <a:noFill/>
            <a:miter lim="800000"/>
            <a:headEnd/>
            <a:tailEnd/>
          </a:ln>
        </p:spPr>
        <p:txBody>
          <a:bodyPr anchor="ctr"/>
          <a:lstStyle/>
          <a:p>
            <a:pPr algn="ctr"/>
            <a:r>
              <a:rPr lang="en-US" sz="4000" dirty="0">
                <a:solidFill>
                  <a:srgbClr val="808000"/>
                </a:solidFill>
                <a:latin typeface="Trebuchet MS" pitchFamily="34" charset="0"/>
              </a:rPr>
              <a:t>“Getting the gist”</a:t>
            </a:r>
          </a:p>
        </p:txBody>
      </p:sp>
      <p:sp>
        <p:nvSpPr>
          <p:cNvPr id="10" name="Rectangle 3"/>
          <p:cNvSpPr txBox="1">
            <a:spLocks noChangeArrowheads="1"/>
          </p:cNvSpPr>
          <p:nvPr/>
        </p:nvSpPr>
        <p:spPr bwMode="auto">
          <a:xfrm>
            <a:off x="2971800" y="2286000"/>
            <a:ext cx="5715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98463" marR="0" lvl="0" indent="-398463"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 Main ideas, relevant  details, sequence of  events, relationship  among ideas,  facts/opinions</a:t>
            </a:r>
          </a:p>
          <a:p>
            <a:pPr marL="342900" marR="0" lvl="0" indent="-342900"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 Literal Comprehension</a:t>
            </a:r>
          </a:p>
          <a:p>
            <a:pPr marL="342900" marR="0" lvl="0" indent="-342900" algn="l" defTabSz="914400" rtl="0" eaLnBrk="1" fontAlgn="base" latinLnBrk="0" hangingPunct="1">
              <a:lnSpc>
                <a:spcPct val="100000"/>
              </a:lnSpc>
              <a:spcBef>
                <a:spcPct val="20000"/>
              </a:spcBef>
              <a:spcAft>
                <a:spcPct val="0"/>
              </a:spcAft>
              <a:buClr>
                <a:srgbClr val="5C2305"/>
              </a:buClr>
              <a:buSzTx/>
              <a:buFontTx/>
              <a:buChar char="•"/>
              <a:tabLst/>
              <a:defRPr/>
            </a:pPr>
            <a:endParaRPr kumimoji="1" lang="en-US" sz="2200" b="1" i="0" u="none" strike="noStrike" kern="0" cap="none" spc="0" normalizeH="0" baseline="0" noProof="0" dirty="0" smtClean="0">
              <a:ln>
                <a:noFill/>
              </a:ln>
              <a:solidFill>
                <a:srgbClr val="663300"/>
              </a:solidFill>
              <a:effectLst/>
              <a:uLnTx/>
              <a:uFillTx/>
              <a:latin typeface="Trebuchet MS" pitchFamily="34" charset="0"/>
              <a:ea typeface="+mn-ea"/>
              <a:cs typeface="+mn-cs"/>
            </a:endParaRPr>
          </a:p>
        </p:txBody>
      </p:sp>
      <p:pic>
        <p:nvPicPr>
          <p:cNvPr id="5" name="Picture 4" descr="&quot; &quot;"/>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304800" y="2133600"/>
            <a:ext cx="2694503" cy="4038600"/>
          </a:xfrm>
          <a:prstGeom prst="rect">
            <a:avLst/>
          </a:prstGeom>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990600" y="685800"/>
            <a:ext cx="7620000" cy="731838"/>
          </a:xfrm>
        </p:spPr>
        <p:txBody>
          <a:bodyPr/>
          <a:lstStyle/>
          <a:p>
            <a:pPr eaLnBrk="1" hangingPunct="1">
              <a:defRPr/>
            </a:pPr>
            <a:r>
              <a:rPr lang="en-US" sz="4800" b="1" dirty="0" smtClean="0">
                <a:solidFill>
                  <a:srgbClr val="E87C40"/>
                </a:solidFill>
                <a:effectLst>
                  <a:outerShdw blurRad="38100" dist="38100" dir="2700000" algn="tl">
                    <a:srgbClr val="C0C0C0"/>
                  </a:outerShdw>
                </a:effectLst>
                <a:latin typeface="Trebuchet MS" pitchFamily="34" charset="0"/>
              </a:rPr>
              <a:t>Develop an Interpretation</a:t>
            </a:r>
          </a:p>
        </p:txBody>
      </p:sp>
      <p:sp>
        <p:nvSpPr>
          <p:cNvPr id="9" name="Rectangle 6"/>
          <p:cNvSpPr>
            <a:spLocks noChangeArrowheads="1"/>
          </p:cNvSpPr>
          <p:nvPr/>
        </p:nvSpPr>
        <p:spPr bwMode="auto">
          <a:xfrm>
            <a:off x="1066800" y="1524000"/>
            <a:ext cx="7620000" cy="609600"/>
          </a:xfrm>
          <a:prstGeom prst="rect">
            <a:avLst/>
          </a:prstGeom>
          <a:noFill/>
          <a:ln w="9525">
            <a:noFill/>
            <a:miter lim="800000"/>
            <a:headEnd/>
            <a:tailEnd/>
          </a:ln>
        </p:spPr>
        <p:txBody>
          <a:bodyPr anchor="ctr"/>
          <a:lstStyle/>
          <a:p>
            <a:pPr algn="ctr"/>
            <a:r>
              <a:rPr lang="en-US" sz="4000" dirty="0">
                <a:solidFill>
                  <a:srgbClr val="808000"/>
                </a:solidFill>
                <a:latin typeface="Trebuchet MS" pitchFamily="34" charset="0"/>
              </a:rPr>
              <a:t>“Reading between the lines”</a:t>
            </a:r>
          </a:p>
        </p:txBody>
      </p:sp>
      <p:sp>
        <p:nvSpPr>
          <p:cNvPr id="10" name="Rectangle 5"/>
          <p:cNvSpPr txBox="1">
            <a:spLocks noChangeArrowheads="1"/>
          </p:cNvSpPr>
          <p:nvPr/>
        </p:nvSpPr>
        <p:spPr bwMode="auto">
          <a:xfrm>
            <a:off x="457200" y="2560637"/>
            <a:ext cx="6096000" cy="345916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E87C40"/>
              </a:buClr>
              <a:buSzPct val="200000"/>
              <a:buFont typeface="Wingdings" pitchFamily="2" charset="2"/>
              <a:buChar char="§"/>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Unstated main ideas/themes</a:t>
            </a:r>
          </a:p>
          <a:p>
            <a:pPr marL="342900" marR="0" lvl="0" indent="-342900" algn="l" defTabSz="914400" rtl="0" eaLnBrk="1" fontAlgn="base" latinLnBrk="0" hangingPunct="1">
              <a:lnSpc>
                <a:spcPct val="100000"/>
              </a:lnSpc>
              <a:spcBef>
                <a:spcPct val="20000"/>
              </a:spcBef>
              <a:spcAft>
                <a:spcPct val="0"/>
              </a:spcAft>
              <a:buClr>
                <a:srgbClr val="E87C40"/>
              </a:buClr>
              <a:buSzPct val="200000"/>
              <a:buFont typeface="Wingdings" pitchFamily="2" charset="2"/>
              <a:buChar char="§"/>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Inferences, interpretations, conclusions, generalizations, and predictions</a:t>
            </a:r>
          </a:p>
          <a:p>
            <a:pPr marL="342900" marR="0" lvl="0" indent="-342900" algn="l" defTabSz="914400" rtl="0" eaLnBrk="1" fontAlgn="base" latinLnBrk="0" hangingPunct="1">
              <a:lnSpc>
                <a:spcPct val="100000"/>
              </a:lnSpc>
              <a:spcBef>
                <a:spcPct val="20000"/>
              </a:spcBef>
              <a:spcAft>
                <a:spcPct val="0"/>
              </a:spcAft>
              <a:buClr>
                <a:srgbClr val="E87C40"/>
              </a:buClr>
              <a:buSzPct val="200000"/>
              <a:buFont typeface="Wingdings" pitchFamily="2" charset="2"/>
              <a:buChar char="§"/>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Inferential Comprehension</a:t>
            </a:r>
          </a:p>
          <a:p>
            <a:pPr marL="342900" marR="0" lvl="0" indent="-342900" algn="l" defTabSz="914400" rtl="0" eaLnBrk="1" fontAlgn="base" latinLnBrk="0" hangingPunct="1">
              <a:lnSpc>
                <a:spcPct val="90000"/>
              </a:lnSpc>
              <a:spcBef>
                <a:spcPct val="20000"/>
              </a:spcBef>
              <a:spcAft>
                <a:spcPct val="0"/>
              </a:spcAft>
              <a:buClr>
                <a:srgbClr val="5C2305"/>
              </a:buClr>
              <a:buSzTx/>
              <a:buFontTx/>
              <a:buNone/>
              <a:tabLst/>
              <a:defRPr/>
            </a:pPr>
            <a:endParaRPr kumimoji="1" lang="en-US" sz="2600" b="1" i="0" u="none" strike="noStrike" kern="0" cap="none" spc="0" normalizeH="0" baseline="0" noProof="0" dirty="0" smtClean="0">
              <a:ln>
                <a:noFill/>
              </a:ln>
              <a:solidFill>
                <a:srgbClr val="5C2305"/>
              </a:solidFill>
              <a:effectLst/>
              <a:uLnTx/>
              <a:uFillTx/>
              <a:latin typeface="Adobe Garamond Pro Bold" pitchFamily="18" charset="0"/>
              <a:ea typeface="+mn-ea"/>
              <a:cs typeface="+mn-cs"/>
            </a:endParaRPr>
          </a:p>
        </p:txBody>
      </p:sp>
      <p:pic>
        <p:nvPicPr>
          <p:cNvPr id="6" name="Picture 5" descr="&quot; &quot;"/>
          <p:cNvPicPr>
            <a:picLocks noChangeAspect="1"/>
          </p:cNvPicPr>
          <p:nvPr/>
        </p:nvPicPr>
        <p:blipFill>
          <a:blip r:embed="rId3" cstate="print">
            <a:clrChange>
              <a:clrFrom>
                <a:srgbClr val="FFFFFF"/>
              </a:clrFrom>
              <a:clrTo>
                <a:srgbClr val="FFFFFF">
                  <a:alpha val="0"/>
                </a:srgbClr>
              </a:clrTo>
            </a:clrChange>
          </a:blip>
          <a:stretch>
            <a:fillRect/>
          </a:stretch>
        </p:blipFill>
        <p:spPr>
          <a:xfrm>
            <a:off x="6173352" y="3581400"/>
            <a:ext cx="2665848" cy="2449390"/>
          </a:xfrm>
          <a:prstGeom prst="roundRect">
            <a:avLst/>
          </a:prstGeom>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p:cTn id="21"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762000" y="685800"/>
            <a:ext cx="8001000" cy="731838"/>
          </a:xfrm>
        </p:spPr>
        <p:txBody>
          <a:bodyPr/>
          <a:lstStyle/>
          <a:p>
            <a:pPr algn="ctr">
              <a:defRPr/>
            </a:pPr>
            <a:r>
              <a:rPr lang="en-US" sz="4400" b="1" dirty="0">
                <a:solidFill>
                  <a:srgbClr val="E87C40"/>
                </a:solidFill>
                <a:effectLst>
                  <a:outerShdw blurRad="38100" dist="38100" dir="2700000" algn="tl">
                    <a:srgbClr val="C0C0C0"/>
                  </a:outerShdw>
                </a:effectLst>
                <a:latin typeface="Trebuchet MS" pitchFamily="34" charset="0"/>
              </a:rPr>
              <a:t>Analyze </a:t>
            </a:r>
            <a:r>
              <a:rPr lang="en-US" sz="4400" b="1" dirty="0" smtClean="0">
                <a:solidFill>
                  <a:srgbClr val="E87C40"/>
                </a:solidFill>
                <a:effectLst>
                  <a:outerShdw blurRad="38100" dist="38100" dir="2700000" algn="tl">
                    <a:srgbClr val="C0C0C0"/>
                  </a:outerShdw>
                </a:effectLst>
                <a:latin typeface="Trebuchet MS" pitchFamily="34" charset="0"/>
              </a:rPr>
              <a:t>Text</a:t>
            </a:r>
            <a:r>
              <a:rPr lang="en-US" sz="4400" b="1" dirty="0">
                <a:solidFill>
                  <a:srgbClr val="E87C40"/>
                </a:solidFill>
                <a:effectLst>
                  <a:outerShdw blurRad="38100" dist="38100" dir="2700000" algn="tl">
                    <a:srgbClr val="C0C0C0"/>
                  </a:outerShdw>
                </a:effectLst>
                <a:latin typeface="Trebuchet MS" pitchFamily="34" charset="0"/>
              </a:rPr>
              <a:t> </a:t>
            </a:r>
            <a:r>
              <a:rPr lang="en-US" sz="4400" b="1" dirty="0" smtClean="0">
                <a:solidFill>
                  <a:srgbClr val="E87C40"/>
                </a:solidFill>
                <a:effectLst>
                  <a:outerShdw blurRad="38100" dist="38100" dir="2700000" algn="tl">
                    <a:srgbClr val="C0C0C0"/>
                  </a:outerShdw>
                </a:effectLst>
                <a:latin typeface="Trebuchet MS" pitchFamily="34" charset="0"/>
              </a:rPr>
              <a:t>― </a:t>
            </a:r>
            <a:r>
              <a:rPr lang="en-US" sz="4400" b="1" dirty="0" smtClean="0">
                <a:solidFill>
                  <a:srgbClr val="E87C40"/>
                </a:solidFill>
                <a:latin typeface="Trebuchet MS" pitchFamily="34" charset="0"/>
              </a:rPr>
              <a:t>Informational</a:t>
            </a:r>
            <a:endParaRPr lang="en-US" sz="4400" b="1" dirty="0">
              <a:solidFill>
                <a:srgbClr val="E87C40"/>
              </a:solidFill>
              <a:latin typeface="Trebuchet MS" pitchFamily="34" charset="0"/>
            </a:endParaRPr>
          </a:p>
        </p:txBody>
      </p:sp>
      <p:sp>
        <p:nvSpPr>
          <p:cNvPr id="11" name="Text Box 4"/>
          <p:cNvSpPr txBox="1">
            <a:spLocks noChangeArrowheads="1"/>
          </p:cNvSpPr>
          <p:nvPr/>
        </p:nvSpPr>
        <p:spPr bwMode="auto">
          <a:xfrm>
            <a:off x="914400" y="1676400"/>
            <a:ext cx="7391400" cy="646331"/>
          </a:xfrm>
          <a:prstGeom prst="rect">
            <a:avLst/>
          </a:prstGeom>
          <a:noFill/>
          <a:ln w="9525">
            <a:noFill/>
            <a:miter lim="800000"/>
            <a:headEnd/>
            <a:tailEnd/>
          </a:ln>
        </p:spPr>
        <p:txBody>
          <a:bodyPr wrap="square">
            <a:spAutoFit/>
          </a:bodyPr>
          <a:lstStyle/>
          <a:p>
            <a:pPr algn="ctr"/>
            <a:r>
              <a:rPr lang="en-US" sz="3600" dirty="0">
                <a:solidFill>
                  <a:srgbClr val="808000"/>
                </a:solidFill>
                <a:latin typeface="Trebuchet MS" pitchFamily="34" charset="0"/>
              </a:rPr>
              <a:t>“Looking at the author’s craft”</a:t>
            </a:r>
            <a:endParaRPr lang="en-US" sz="3600" b="0" dirty="0">
              <a:solidFill>
                <a:srgbClr val="808000"/>
              </a:solidFill>
              <a:latin typeface="Trebuchet MS" pitchFamily="34" charset="0"/>
            </a:endParaRPr>
          </a:p>
        </p:txBody>
      </p:sp>
      <p:sp>
        <p:nvSpPr>
          <p:cNvPr id="12" name="Rectangle 3"/>
          <p:cNvSpPr txBox="1">
            <a:spLocks noChangeArrowheads="1"/>
          </p:cNvSpPr>
          <p:nvPr/>
        </p:nvSpPr>
        <p:spPr bwMode="auto">
          <a:xfrm>
            <a:off x="152400" y="2667000"/>
            <a:ext cx="7620000" cy="2362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spcBef>
                <a:spcPts val="0"/>
              </a:spcBef>
              <a:spcAft>
                <a:spcPts val="600"/>
              </a:spcAft>
              <a:buClr>
                <a:srgbClr val="E87C40"/>
              </a:buClr>
              <a:buSzPct val="110000"/>
              <a:buFont typeface="Wingdings" pitchFamily="2" charset="2"/>
              <a:buChar char="n"/>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Author’s purpose, ideas</a:t>
            </a:r>
          </a:p>
          <a:p>
            <a:pPr marL="342900" marR="0" lvl="0" indent="-342900" algn="l" defTabSz="914400" rtl="0" eaLnBrk="1" fontAlgn="base" latinLnBrk="0" hangingPunct="1">
              <a:spcBef>
                <a:spcPts val="0"/>
              </a:spcBef>
              <a:spcAft>
                <a:spcPts val="1200"/>
              </a:spcAft>
              <a:buClr>
                <a:srgbClr val="E87C40"/>
              </a:buClr>
              <a:buSzPct val="110000"/>
              <a:buFont typeface="Wingdings" pitchFamily="2" charset="2"/>
              <a:buNone/>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	and reasoning</a:t>
            </a:r>
          </a:p>
          <a:p>
            <a:pPr marL="342900" marR="0" lvl="0" indent="-342900" algn="l" defTabSz="914400" rtl="0" eaLnBrk="1" fontAlgn="base" latinLnBrk="0" hangingPunct="1">
              <a:spcBef>
                <a:spcPts val="0"/>
              </a:spcBef>
              <a:spcAft>
                <a:spcPts val="1200"/>
              </a:spcAft>
              <a:buClr>
                <a:srgbClr val="E87C40"/>
              </a:buClr>
              <a:buSzPct val="110000"/>
              <a:buFont typeface="Wingdings" pitchFamily="2" charset="2"/>
              <a:buChar char="n"/>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Writer’s Strategies</a:t>
            </a:r>
          </a:p>
          <a:p>
            <a:pPr marL="342900" marR="0" lvl="0" indent="-342900" algn="l" defTabSz="914400" rtl="0" eaLnBrk="1" fontAlgn="base" latinLnBrk="0" hangingPunct="1">
              <a:spcBef>
                <a:spcPts val="0"/>
              </a:spcBef>
              <a:spcAft>
                <a:spcPts val="1200"/>
              </a:spcAft>
              <a:buClr>
                <a:srgbClr val="E87C40"/>
              </a:buClr>
              <a:buSzPct val="110000"/>
              <a:buFont typeface="Wingdings" pitchFamily="2" charset="2"/>
              <a:buChar char="n"/>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Textual evidence</a:t>
            </a:r>
          </a:p>
        </p:txBody>
      </p:sp>
      <p:pic>
        <p:nvPicPr>
          <p:cNvPr id="6" name="Picture 5" descr="&quot; &quot;"/>
          <p:cNvPicPr>
            <a:picLocks noChangeAspect="1"/>
          </p:cNvPicPr>
          <p:nvPr/>
        </p:nvPicPr>
        <p:blipFill>
          <a:blip r:embed="rId3" cstate="print"/>
          <a:stretch>
            <a:fillRect/>
          </a:stretch>
        </p:blipFill>
        <p:spPr>
          <a:xfrm flipH="1">
            <a:off x="5257800" y="2438400"/>
            <a:ext cx="3348038" cy="4094172"/>
          </a:xfrm>
          <a:prstGeom prst="rect">
            <a:avLst/>
          </a:prstGeom>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2">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p:cTn id="19" dur="1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 calcmode="lin" valueType="num">
                                      <p:cBhvr>
                                        <p:cTn id="26" dur="10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12">
                                            <p:txEl>
                                              <p:pRg st="3" end="3"/>
                                            </p:txEl>
                                          </p:spTgt>
                                        </p:tgtEl>
                                        <p:attrNameLst>
                                          <p:attrName>ppt_h</p:attrName>
                                        </p:attrNameLst>
                                      </p:cBhvr>
                                      <p:tavLst>
                                        <p:tav tm="0">
                                          <p:val>
                                            <p:fltVal val="0"/>
                                          </p:val>
                                        </p:tav>
                                        <p:tav tm="100000">
                                          <p:val>
                                            <p:strVal val="#ppt_h"/>
                                          </p:val>
                                        </p:tav>
                                      </p:tavLst>
                                    </p:anim>
                                    <p:animEffect transition="in" filter="fade">
                                      <p:cBhvr>
                                        <p:cTn id="28"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b="1" kern="0" dirty="0">
                <a:solidFill>
                  <a:srgbClr val="E87C40"/>
                </a:solidFill>
                <a:effectLst>
                  <a:outerShdw blurRad="38100" dist="38100" dir="2700000" algn="tl">
                    <a:srgbClr val="C0C0C0"/>
                  </a:outerShdw>
                </a:effectLst>
                <a:latin typeface="Trebuchet MS" pitchFamily="34" charset="0"/>
              </a:rPr>
              <a:t>Analyze Text ― </a:t>
            </a:r>
            <a:r>
              <a:rPr kumimoji="1" lang="en-US" b="1" kern="0" dirty="0" smtClean="0">
                <a:solidFill>
                  <a:srgbClr val="E87C40"/>
                </a:solidFill>
                <a:latin typeface="Trebuchet MS" pitchFamily="34" charset="0"/>
              </a:rPr>
              <a:t>Literary</a:t>
            </a:r>
            <a:endParaRPr lang="en-US" dirty="0"/>
          </a:p>
        </p:txBody>
      </p:sp>
      <p:sp>
        <p:nvSpPr>
          <p:cNvPr id="4" name="Text Box 4"/>
          <p:cNvSpPr txBox="1">
            <a:spLocks noChangeArrowheads="1"/>
          </p:cNvSpPr>
          <p:nvPr/>
        </p:nvSpPr>
        <p:spPr bwMode="auto">
          <a:xfrm>
            <a:off x="1143000" y="1676400"/>
            <a:ext cx="7086600" cy="584200"/>
          </a:xfrm>
          <a:prstGeom prst="rect">
            <a:avLst/>
          </a:prstGeom>
          <a:noFill/>
          <a:ln w="9525">
            <a:noFill/>
            <a:miter lim="800000"/>
            <a:headEnd/>
            <a:tailEnd/>
          </a:ln>
        </p:spPr>
        <p:txBody>
          <a:bodyPr>
            <a:spAutoFit/>
          </a:bodyPr>
          <a:lstStyle/>
          <a:p>
            <a:r>
              <a:rPr lang="en-US" sz="3200" dirty="0">
                <a:solidFill>
                  <a:srgbClr val="808000"/>
                </a:solidFill>
                <a:latin typeface="Trebuchet MS" pitchFamily="34" charset="0"/>
              </a:rPr>
              <a:t>“Applying Knowledge of </a:t>
            </a:r>
            <a:r>
              <a:rPr lang="en-US" sz="3200" dirty="0" smtClean="0">
                <a:solidFill>
                  <a:srgbClr val="808000"/>
                </a:solidFill>
                <a:latin typeface="Trebuchet MS" pitchFamily="34" charset="0"/>
              </a:rPr>
              <a:t>Literature</a:t>
            </a:r>
            <a:r>
              <a:rPr lang="en-US" sz="3200" dirty="0">
                <a:solidFill>
                  <a:srgbClr val="808000"/>
                </a:solidFill>
                <a:latin typeface="Trebuchet MS" pitchFamily="34" charset="0"/>
              </a:rPr>
              <a:t>”</a:t>
            </a:r>
            <a:endParaRPr lang="en-US" sz="3200" b="0" dirty="0">
              <a:solidFill>
                <a:srgbClr val="808000"/>
              </a:solidFill>
              <a:latin typeface="Trebuchet MS" pitchFamily="34" charset="0"/>
            </a:endParaRPr>
          </a:p>
        </p:txBody>
      </p:sp>
      <p:sp>
        <p:nvSpPr>
          <p:cNvPr id="5" name="Rectangle 3"/>
          <p:cNvSpPr txBox="1">
            <a:spLocks noChangeArrowheads="1"/>
          </p:cNvSpPr>
          <p:nvPr/>
        </p:nvSpPr>
        <p:spPr>
          <a:xfrm>
            <a:off x="1295400" y="2590800"/>
            <a:ext cx="7162800" cy="2362200"/>
          </a:xfrm>
          <a:prstGeom prst="rect">
            <a:avLst/>
          </a:prstGeom>
        </p:spPr>
        <p:txBody>
          <a:bodyPr/>
          <a:lstStyle/>
          <a:p>
            <a:pPr marL="342900" marR="0" lvl="0" indent="-342900" algn="l" defTabSz="914400" rtl="0" eaLnBrk="1" fontAlgn="base" latinLnBrk="0" hangingPunct="1">
              <a:lnSpc>
                <a:spcPct val="80000"/>
              </a:lnSpc>
              <a:spcBef>
                <a:spcPct val="20000"/>
              </a:spcBef>
              <a:spcAft>
                <a:spcPct val="2000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Author’s stylistic decisions</a:t>
            </a:r>
          </a:p>
          <a:p>
            <a:pPr marL="342900" marR="0" lvl="0" indent="-342900" algn="l" defTabSz="914400" rtl="0" eaLnBrk="1" fontAlgn="base" latinLnBrk="0" hangingPunct="1">
              <a:lnSpc>
                <a:spcPct val="80000"/>
              </a:lnSpc>
              <a:spcBef>
                <a:spcPct val="20000"/>
              </a:spcBef>
              <a:spcAft>
                <a:spcPct val="2000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Literary elements</a:t>
            </a:r>
          </a:p>
          <a:p>
            <a:pPr marL="342900" marR="0" lvl="0" indent="-342900" algn="l" defTabSz="914400" rtl="0" eaLnBrk="1" fontAlgn="base" latinLnBrk="0" hangingPunct="1">
              <a:lnSpc>
                <a:spcPct val="80000"/>
              </a:lnSpc>
              <a:spcBef>
                <a:spcPct val="20000"/>
              </a:spcBef>
              <a:spcAft>
                <a:spcPct val="2000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Literary devices</a:t>
            </a:r>
          </a:p>
          <a:p>
            <a:pPr marL="342900" marR="0" lvl="0" indent="-342900" algn="l" defTabSz="914400" rtl="0" eaLnBrk="1" fontAlgn="base" latinLnBrk="0" hangingPunct="1">
              <a:lnSpc>
                <a:spcPct val="80000"/>
              </a:lnSpc>
              <a:spcBef>
                <a:spcPct val="20000"/>
              </a:spcBef>
              <a:spcAft>
                <a:spcPct val="2000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Textual evidence</a:t>
            </a:r>
          </a:p>
        </p:txBody>
      </p:sp>
      <p:pic>
        <p:nvPicPr>
          <p:cNvPr id="7" name="Picture 6" descr="&quot; &quot;"/>
          <p:cNvPicPr>
            <a:picLocks noChangeAspect="1" noChangeArrowheads="1"/>
          </p:cNvPicPr>
          <p:nvPr/>
        </p:nvPicPr>
        <p:blipFill>
          <a:blip r:embed="rId3" cstate="print"/>
          <a:srcRect/>
          <a:stretch>
            <a:fillRect/>
          </a:stretch>
        </p:blipFill>
        <p:spPr bwMode="auto">
          <a:xfrm>
            <a:off x="6553200" y="3075442"/>
            <a:ext cx="2209800" cy="3325358"/>
          </a:xfrm>
          <a:prstGeom prst="roundRect">
            <a:avLst/>
          </a:prstGeom>
          <a:noFill/>
          <a:ln w="9525">
            <a:noFill/>
            <a:miter lim="800000"/>
            <a:headEnd/>
            <a:tailEnd/>
          </a:ln>
          <a:scene3d>
            <a:camera prst="isometricOffAxis2Lef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2" y="4406900"/>
            <a:ext cx="8421687" cy="1362075"/>
          </a:xfrm>
        </p:spPr>
        <p:txBody>
          <a:bodyPr/>
          <a:lstStyle/>
          <a:p>
            <a:r>
              <a:rPr lang="en-US" sz="6000" dirty="0" smtClean="0"/>
              <a:t>Let’s Score Some Student Papers!</a:t>
            </a:r>
            <a:endParaRPr lang="en-US" sz="6000" dirty="0"/>
          </a:p>
        </p:txBody>
      </p:sp>
      <p:pic>
        <p:nvPicPr>
          <p:cNvPr id="5" name="Picture 4" descr="&quot; &quot;"/>
          <p:cNvPicPr>
            <a:picLocks noChangeAspect="1"/>
          </p:cNvPicPr>
          <p:nvPr/>
        </p:nvPicPr>
        <p:blipFill>
          <a:blip r:embed="rId3" cstate="print">
            <a:clrChange>
              <a:clrFrom>
                <a:srgbClr val="FFFFFF"/>
              </a:clrFrom>
              <a:clrTo>
                <a:srgbClr val="FFFFFF">
                  <a:alpha val="0"/>
                </a:srgbClr>
              </a:clrTo>
            </a:clrChange>
          </a:blip>
          <a:stretch>
            <a:fillRect/>
          </a:stretch>
        </p:blipFill>
        <p:spPr>
          <a:xfrm>
            <a:off x="-67733" y="1371600"/>
            <a:ext cx="9211734" cy="25908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4526"/>
            <a:ext cx="8229600" cy="609600"/>
          </a:xfrm>
        </p:spPr>
        <p:txBody>
          <a:bodyPr/>
          <a:lstStyle/>
          <a:p>
            <a:r>
              <a:rPr lang="en-US" dirty="0">
                <a:solidFill>
                  <a:schemeClr val="accent6">
                    <a:lumMod val="50000"/>
                  </a:schemeClr>
                </a:solidFill>
              </a:rPr>
              <a:t>Demonstrate </a:t>
            </a:r>
            <a:r>
              <a:rPr lang="en-US" dirty="0" smtClean="0">
                <a:solidFill>
                  <a:schemeClr val="accent6">
                    <a:lumMod val="50000"/>
                  </a:schemeClr>
                </a:solidFill>
              </a:rPr>
              <a:t>Understanding</a:t>
            </a:r>
            <a:br>
              <a:rPr lang="en-US" dirty="0" smtClean="0">
                <a:solidFill>
                  <a:schemeClr val="accent6">
                    <a:lumMod val="50000"/>
                  </a:schemeClr>
                </a:solidFill>
              </a:rPr>
            </a:br>
            <a:r>
              <a:rPr lang="en-US" sz="2800" dirty="0" smtClean="0">
                <a:solidFill>
                  <a:schemeClr val="accent6">
                    <a:lumMod val="50000"/>
                  </a:schemeClr>
                </a:solidFill>
              </a:rPr>
              <a:t>Example</a:t>
            </a:r>
            <a:endParaRPr lang="en-US" sz="2800" dirty="0"/>
          </a:p>
        </p:txBody>
      </p:sp>
      <p:sp>
        <p:nvSpPr>
          <p:cNvPr id="1025" name="Rectangle 1"/>
          <p:cNvSpPr>
            <a:spLocks noChangeArrowheads="1"/>
          </p:cNvSpPr>
          <p:nvPr/>
        </p:nvSpPr>
        <p:spPr bwMode="auto">
          <a:xfrm>
            <a:off x="1371600" y="838200"/>
            <a:ext cx="76962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tab pos="457200" algn="l"/>
              </a:tabLst>
            </a:pPr>
            <a:r>
              <a:rPr kumimoji="0" lang="en-US" sz="2800" b="1" i="1" u="none" strike="noStrike" cap="none" normalizeH="0" baseline="0" dirty="0" smtClean="0">
                <a:ln>
                  <a:noFill/>
                </a:ln>
                <a:solidFill>
                  <a:schemeClr val="tx1"/>
                </a:solidFill>
                <a:effectLst/>
                <a:latin typeface="+mn-lt"/>
                <a:ea typeface="Times New Roman" pitchFamily="18" charset="0"/>
                <a:cs typeface="Arial" pitchFamily="34" charset="0"/>
              </a:rPr>
              <a:t>This article is about kids from the western U.S. competing in a robotics team representing their school. Each team of high schoolers must design their own robot and compete against others.  This article also gets the message across that we need to work together all the time to solve our problems. </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tab pos="457200" algn="l"/>
              </a:tabLst>
            </a:pPr>
            <a:endParaRPr kumimoji="0" lang="en-US" sz="1200" b="0" i="0" u="none" strike="noStrike" cap="none" normalizeH="0" baseline="0" dirty="0" smtClean="0">
              <a:ln>
                <a:noFill/>
              </a:ln>
              <a:solidFill>
                <a:schemeClr val="tx1"/>
              </a:solidFill>
              <a:effectLst/>
              <a:latin typeface="+mn-lt"/>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sz="2800" b="1" i="1" u="none" strike="noStrike" cap="none" normalizeH="0" baseline="0" dirty="0" smtClean="0">
                <a:ln>
                  <a:noFill/>
                </a:ln>
                <a:solidFill>
                  <a:schemeClr val="tx1"/>
                </a:solidFill>
                <a:effectLst/>
                <a:latin typeface="+mn-lt"/>
                <a:ea typeface="Times New Roman" pitchFamily="18" charset="0"/>
                <a:cs typeface="Arial" pitchFamily="34" charset="0"/>
              </a:rPr>
              <a:t>It’s kind of like being a “good sport.” Everyone is helping everyone and cheering on everyone.  An example of this is when Eric and Ian were helping the Spokane team so they could compete.</a:t>
            </a:r>
            <a:endParaRPr kumimoji="0" lang="en-US" sz="2800" b="0" i="0" u="none" strike="noStrike" cap="none" normalizeH="0" baseline="0" dirty="0" smtClean="0">
              <a:ln>
                <a:noFill/>
              </a:ln>
              <a:solidFill>
                <a:schemeClr val="tx1"/>
              </a:solidFill>
              <a:effectLst/>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8894"/>
            <a:ext cx="8229600" cy="715962"/>
          </a:xfrm>
        </p:spPr>
        <p:txBody>
          <a:bodyPr/>
          <a:lstStyle/>
          <a:p>
            <a:r>
              <a:rPr lang="en-US" dirty="0"/>
              <a:t>Develop an </a:t>
            </a:r>
            <a:r>
              <a:rPr lang="en-US" dirty="0" smtClean="0"/>
              <a:t>Interpretation</a:t>
            </a:r>
            <a:br>
              <a:rPr lang="en-US" dirty="0" smtClean="0"/>
            </a:br>
            <a:r>
              <a:rPr lang="en-US" sz="2800" dirty="0" smtClean="0"/>
              <a:t>Example</a:t>
            </a:r>
            <a:endParaRPr lang="en-US" dirty="0"/>
          </a:p>
        </p:txBody>
      </p:sp>
      <p:sp>
        <p:nvSpPr>
          <p:cNvPr id="4" name="Rectangle 3"/>
          <p:cNvSpPr/>
          <p:nvPr/>
        </p:nvSpPr>
        <p:spPr>
          <a:xfrm>
            <a:off x="1447800" y="1219200"/>
            <a:ext cx="6248400" cy="461665"/>
          </a:xfrm>
          <a:prstGeom prst="rect">
            <a:avLst/>
          </a:prstGeom>
        </p:spPr>
        <p:txBody>
          <a:bodyPr wrap="square">
            <a:spAutoFit/>
          </a:bodyPr>
          <a:lstStyle/>
          <a:p>
            <a:r>
              <a:rPr lang="en-US" dirty="0" smtClean="0">
                <a:latin typeface="+mn-lt"/>
              </a:rPr>
              <a:t>3.) From Venn diagram:</a:t>
            </a:r>
            <a:endParaRPr lang="en-US" dirty="0">
              <a:latin typeface="+mn-lt"/>
            </a:endParaRPr>
          </a:p>
        </p:txBody>
      </p:sp>
      <p:graphicFrame>
        <p:nvGraphicFramePr>
          <p:cNvPr id="6" name="Content Placeholder 3" descr="Three header columns and six subsequent roles&#10;1) Athletic sports&#10;* Doing whatever it takes to put your competition at a disadvantage&#10;* Physical conditioning&#10;* Mostly female or male, not mixed&#10;* Most teams the same size&#10;2) Similarities&#10;* Trying to beat your Competition&#10;* Trying to get better&#10;* Working as a team&#10;* Traveling to face Opponents&#10;* Playoff system&#10;* Rely on teammates&#10;3) Robotics competitions&#10;* Helping your competition&#10;* Mental conditioning&#10;* Mixed gender&#10;* Different sized teams&#10;"/>
          <p:cNvGraphicFramePr>
            <a:graphicFrameLocks/>
          </p:cNvGraphicFramePr>
          <p:nvPr>
            <p:extLst>
              <p:ext uri="{D42A27DB-BD31-4B8C-83A1-F6EECF244321}">
                <p14:modId xmlns:p14="http://schemas.microsoft.com/office/powerpoint/2010/main" val="209145936"/>
              </p:ext>
            </p:extLst>
          </p:nvPr>
        </p:nvGraphicFramePr>
        <p:xfrm>
          <a:off x="1524000" y="1745500"/>
          <a:ext cx="7543800" cy="4953001"/>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840084">
                <a:tc>
                  <a:txBody>
                    <a:bodyPr/>
                    <a:lstStyle/>
                    <a:p>
                      <a:pPr marL="0" marR="0" algn="ctr">
                        <a:spcBef>
                          <a:spcPts val="0"/>
                        </a:spcBef>
                        <a:spcAft>
                          <a:spcPts val="0"/>
                        </a:spcAft>
                      </a:pPr>
                      <a:r>
                        <a:rPr lang="en-US" sz="2400" b="1" i="1" dirty="0">
                          <a:latin typeface="+mn-lt"/>
                          <a:ea typeface="Times New Roman"/>
                        </a:rPr>
                        <a:t>Athletic sports</a:t>
                      </a:r>
                      <a:endParaRPr lang="en-US" sz="2400" dirty="0">
                        <a:latin typeface="+mn-lt"/>
                        <a:ea typeface="Times New Roman"/>
                      </a:endParaRPr>
                    </a:p>
                  </a:txBody>
                  <a:tcPr marL="68580" marR="68580" marT="0" marB="0">
                    <a:solidFill>
                      <a:schemeClr val="accent6">
                        <a:lumMod val="75000"/>
                      </a:schemeClr>
                    </a:solidFill>
                  </a:tcPr>
                </a:tc>
                <a:tc>
                  <a:txBody>
                    <a:bodyPr/>
                    <a:lstStyle/>
                    <a:p>
                      <a:pPr marL="0" marR="0" algn="ctr">
                        <a:spcBef>
                          <a:spcPts val="0"/>
                        </a:spcBef>
                        <a:spcAft>
                          <a:spcPts val="0"/>
                        </a:spcAft>
                      </a:pPr>
                      <a:r>
                        <a:rPr lang="en-US" sz="2400" b="1" i="1">
                          <a:latin typeface="+mn-lt"/>
                          <a:ea typeface="Times New Roman"/>
                        </a:rPr>
                        <a:t>Similarities</a:t>
                      </a:r>
                      <a:endParaRPr lang="en-US" sz="2400">
                        <a:latin typeface="+mn-lt"/>
                        <a:ea typeface="Times New Roman"/>
                      </a:endParaRPr>
                    </a:p>
                  </a:txBody>
                  <a:tcPr marL="68580" marR="68580" marT="0" marB="0">
                    <a:solidFill>
                      <a:schemeClr val="accent6">
                        <a:lumMod val="75000"/>
                      </a:schemeClr>
                    </a:solidFill>
                  </a:tcPr>
                </a:tc>
                <a:tc>
                  <a:txBody>
                    <a:bodyPr/>
                    <a:lstStyle/>
                    <a:p>
                      <a:pPr marL="0" marR="0" algn="ctr">
                        <a:spcBef>
                          <a:spcPts val="0"/>
                        </a:spcBef>
                        <a:spcAft>
                          <a:spcPts val="0"/>
                        </a:spcAft>
                      </a:pPr>
                      <a:r>
                        <a:rPr lang="en-US" sz="2400" b="1" i="1" dirty="0">
                          <a:latin typeface="+mn-lt"/>
                          <a:ea typeface="Times New Roman"/>
                        </a:rPr>
                        <a:t>Robotics competitions</a:t>
                      </a:r>
                      <a:endParaRPr lang="en-US" sz="2400" dirty="0">
                        <a:latin typeface="+mn-lt"/>
                        <a:ea typeface="Times New Roman"/>
                      </a:endParaRPr>
                    </a:p>
                  </a:txBody>
                  <a:tcPr marL="68580" marR="68580" marT="0" marB="0">
                    <a:solidFill>
                      <a:schemeClr val="accent6">
                        <a:lumMod val="75000"/>
                      </a:schemeClr>
                    </a:solidFill>
                  </a:tcPr>
                </a:tc>
                <a:extLst>
                  <a:ext uri="{0D108BD9-81ED-4DB2-BD59-A6C34878D82A}">
                    <a16:rowId xmlns:a16="http://schemas.microsoft.com/office/drawing/2014/main" val="10000"/>
                  </a:ext>
                </a:extLst>
              </a:tr>
              <a:tr h="1575158">
                <a:tc>
                  <a:txBody>
                    <a:bodyPr/>
                    <a:lstStyle/>
                    <a:p>
                      <a:pPr marL="0" marR="0">
                        <a:spcBef>
                          <a:spcPts val="0"/>
                        </a:spcBef>
                        <a:spcAft>
                          <a:spcPts val="0"/>
                        </a:spcAft>
                      </a:pPr>
                      <a:r>
                        <a:rPr lang="en-US" sz="1800" b="1" i="1" dirty="0">
                          <a:latin typeface="+mn-lt"/>
                          <a:ea typeface="Times New Roman"/>
                        </a:rPr>
                        <a:t>Doing whatever it takes</a:t>
                      </a:r>
                      <a:endParaRPr lang="en-US" sz="1800" dirty="0">
                        <a:latin typeface="+mn-lt"/>
                        <a:ea typeface="Times New Roman"/>
                      </a:endParaRPr>
                    </a:p>
                    <a:p>
                      <a:pPr marL="0" marR="0">
                        <a:spcBef>
                          <a:spcPts val="0"/>
                        </a:spcBef>
                        <a:spcAft>
                          <a:spcPts val="0"/>
                        </a:spcAft>
                      </a:pPr>
                      <a:r>
                        <a:rPr lang="en-US" sz="1800" b="1" i="1" dirty="0">
                          <a:latin typeface="+mn-lt"/>
                          <a:ea typeface="Times New Roman"/>
                        </a:rPr>
                        <a:t> to put your competition </a:t>
                      </a:r>
                      <a:endParaRPr lang="en-US" sz="1800" dirty="0">
                        <a:latin typeface="+mn-lt"/>
                        <a:ea typeface="Times New Roman"/>
                      </a:endParaRPr>
                    </a:p>
                    <a:p>
                      <a:pPr marL="0" marR="0">
                        <a:spcBef>
                          <a:spcPts val="0"/>
                        </a:spcBef>
                        <a:spcAft>
                          <a:spcPts val="0"/>
                        </a:spcAft>
                      </a:pPr>
                      <a:r>
                        <a:rPr lang="en-US" sz="1800" b="1" i="1" dirty="0">
                          <a:latin typeface="+mn-lt"/>
                          <a:ea typeface="Times New Roman"/>
                        </a:rPr>
                        <a:t>at a disadvantage</a:t>
                      </a:r>
                      <a:endParaRPr lang="en-US" sz="1800" dirty="0">
                        <a:latin typeface="+mn-lt"/>
                        <a:ea typeface="Times New Roman"/>
                      </a:endParaRPr>
                    </a:p>
                  </a:txBody>
                  <a:tcPr marL="68580" marR="68580" marT="0" marB="0">
                    <a:solidFill>
                      <a:srgbClr val="E0B088"/>
                    </a:solidFill>
                  </a:tcPr>
                </a:tc>
                <a:tc>
                  <a:txBody>
                    <a:bodyPr/>
                    <a:lstStyle/>
                    <a:p>
                      <a:pPr marL="0" marR="0">
                        <a:spcBef>
                          <a:spcPts val="0"/>
                        </a:spcBef>
                        <a:spcAft>
                          <a:spcPts val="0"/>
                        </a:spcAft>
                      </a:pPr>
                      <a:r>
                        <a:rPr lang="en-US" sz="1800" b="1" i="1" dirty="0">
                          <a:latin typeface="+mn-lt"/>
                          <a:ea typeface="Times New Roman"/>
                        </a:rPr>
                        <a:t>Trying to beat your</a:t>
                      </a:r>
                      <a:endParaRPr lang="en-US" sz="1800" dirty="0">
                        <a:latin typeface="+mn-lt"/>
                        <a:ea typeface="Times New Roman"/>
                      </a:endParaRPr>
                    </a:p>
                    <a:p>
                      <a:pPr marL="0" marR="0">
                        <a:spcBef>
                          <a:spcPts val="0"/>
                        </a:spcBef>
                        <a:spcAft>
                          <a:spcPts val="0"/>
                        </a:spcAft>
                      </a:pPr>
                      <a:r>
                        <a:rPr lang="en-US" sz="1800" b="1" i="1" dirty="0">
                          <a:latin typeface="+mn-lt"/>
                          <a:ea typeface="Times New Roman"/>
                        </a:rPr>
                        <a:t>Competition</a:t>
                      </a:r>
                      <a:endParaRPr lang="en-US" sz="1800" dirty="0">
                        <a:latin typeface="+mn-lt"/>
                        <a:ea typeface="Times New Roman"/>
                      </a:endParaRPr>
                    </a:p>
                  </a:txBody>
                  <a:tcPr marL="68580" marR="68580" marT="0" marB="0">
                    <a:solidFill>
                      <a:srgbClr val="E0B088"/>
                    </a:solidFill>
                  </a:tcPr>
                </a:tc>
                <a:tc>
                  <a:txBody>
                    <a:bodyPr/>
                    <a:lstStyle/>
                    <a:p>
                      <a:pPr marL="0" marR="0">
                        <a:spcBef>
                          <a:spcPts val="0"/>
                        </a:spcBef>
                        <a:spcAft>
                          <a:spcPts val="0"/>
                        </a:spcAft>
                      </a:pPr>
                      <a:r>
                        <a:rPr lang="en-US" sz="1800" b="1" i="1" dirty="0">
                          <a:latin typeface="+mn-lt"/>
                          <a:ea typeface="Times New Roman"/>
                        </a:rPr>
                        <a:t>Helping your competition</a:t>
                      </a:r>
                      <a:endParaRPr lang="en-US" sz="1800" dirty="0">
                        <a:latin typeface="+mn-lt"/>
                        <a:ea typeface="Times New Roman"/>
                      </a:endParaRPr>
                    </a:p>
                  </a:txBody>
                  <a:tcPr marL="68580" marR="68580" marT="0" marB="0">
                    <a:solidFill>
                      <a:srgbClr val="E0B088"/>
                    </a:solidFill>
                  </a:tcPr>
                </a:tc>
                <a:extLst>
                  <a:ext uri="{0D108BD9-81ED-4DB2-BD59-A6C34878D82A}">
                    <a16:rowId xmlns:a16="http://schemas.microsoft.com/office/drawing/2014/main" val="10001"/>
                  </a:ext>
                </a:extLst>
              </a:tr>
              <a:tr h="425877">
                <a:tc>
                  <a:txBody>
                    <a:bodyPr/>
                    <a:lstStyle/>
                    <a:p>
                      <a:pPr marL="0" marR="0">
                        <a:spcBef>
                          <a:spcPts val="0"/>
                        </a:spcBef>
                        <a:spcAft>
                          <a:spcPts val="0"/>
                        </a:spcAft>
                      </a:pPr>
                      <a:r>
                        <a:rPr lang="en-US" sz="1800" b="1" i="1" dirty="0">
                          <a:latin typeface="+mn-lt"/>
                          <a:ea typeface="Times New Roman"/>
                        </a:rPr>
                        <a:t>Physical conditioning</a:t>
                      </a:r>
                      <a:endParaRPr lang="en-US" sz="1800" dirty="0">
                        <a:latin typeface="+mn-lt"/>
                        <a:ea typeface="Times New Roman"/>
                      </a:endParaRPr>
                    </a:p>
                  </a:txBody>
                  <a:tcPr marL="68580" marR="68580" marT="0" marB="0"/>
                </a:tc>
                <a:tc>
                  <a:txBody>
                    <a:bodyPr/>
                    <a:lstStyle/>
                    <a:p>
                      <a:pPr marL="0" marR="0">
                        <a:spcBef>
                          <a:spcPts val="0"/>
                        </a:spcBef>
                        <a:spcAft>
                          <a:spcPts val="0"/>
                        </a:spcAft>
                      </a:pPr>
                      <a:r>
                        <a:rPr lang="en-US" sz="1800" b="1" i="1" dirty="0">
                          <a:latin typeface="+mn-lt"/>
                          <a:ea typeface="Times New Roman"/>
                        </a:rPr>
                        <a:t>Trying to get better</a:t>
                      </a:r>
                      <a:endParaRPr lang="en-US" sz="1800" dirty="0">
                        <a:latin typeface="+mn-lt"/>
                        <a:ea typeface="Times New Roman"/>
                      </a:endParaRPr>
                    </a:p>
                  </a:txBody>
                  <a:tcPr marL="68580" marR="68580" marT="0" marB="0"/>
                </a:tc>
                <a:tc>
                  <a:txBody>
                    <a:bodyPr/>
                    <a:lstStyle/>
                    <a:p>
                      <a:pPr marL="0" marR="0">
                        <a:spcBef>
                          <a:spcPts val="0"/>
                        </a:spcBef>
                        <a:spcAft>
                          <a:spcPts val="0"/>
                        </a:spcAft>
                      </a:pPr>
                      <a:r>
                        <a:rPr lang="en-US" sz="1800" b="1" i="1" dirty="0">
                          <a:latin typeface="+mn-lt"/>
                          <a:ea typeface="Times New Roman"/>
                        </a:rPr>
                        <a:t>Mental conditioning</a:t>
                      </a:r>
                      <a:endParaRPr lang="en-US" sz="1800" dirty="0">
                        <a:latin typeface="+mn-lt"/>
                        <a:ea typeface="Times New Roman"/>
                      </a:endParaRPr>
                    </a:p>
                  </a:txBody>
                  <a:tcPr marL="68580" marR="68580" marT="0" marB="0"/>
                </a:tc>
                <a:extLst>
                  <a:ext uri="{0D108BD9-81ED-4DB2-BD59-A6C34878D82A}">
                    <a16:rowId xmlns:a16="http://schemas.microsoft.com/office/drawing/2014/main" val="10002"/>
                  </a:ext>
                </a:extLst>
              </a:tr>
              <a:tr h="630064">
                <a:tc>
                  <a:txBody>
                    <a:bodyPr/>
                    <a:lstStyle/>
                    <a:p>
                      <a:pPr marL="0" marR="0">
                        <a:spcBef>
                          <a:spcPts val="0"/>
                        </a:spcBef>
                        <a:spcAft>
                          <a:spcPts val="0"/>
                        </a:spcAft>
                      </a:pPr>
                      <a:r>
                        <a:rPr lang="en-US" sz="1800" b="1" i="1">
                          <a:latin typeface="+mn-lt"/>
                          <a:ea typeface="Times New Roman"/>
                        </a:rPr>
                        <a:t>Mostly female or male, </a:t>
                      </a:r>
                      <a:endParaRPr lang="en-US" sz="1800">
                        <a:latin typeface="+mn-lt"/>
                        <a:ea typeface="Times New Roman"/>
                      </a:endParaRPr>
                    </a:p>
                    <a:p>
                      <a:pPr marL="0" marR="0">
                        <a:spcBef>
                          <a:spcPts val="0"/>
                        </a:spcBef>
                        <a:spcAft>
                          <a:spcPts val="0"/>
                        </a:spcAft>
                      </a:pPr>
                      <a:r>
                        <a:rPr lang="en-US" sz="1800" b="1" i="1">
                          <a:latin typeface="+mn-lt"/>
                          <a:ea typeface="Times New Roman"/>
                        </a:rPr>
                        <a:t>not mixed</a:t>
                      </a:r>
                      <a:endParaRPr lang="en-US" sz="1800">
                        <a:latin typeface="+mn-lt"/>
                        <a:ea typeface="Times New Roman"/>
                      </a:endParaRPr>
                    </a:p>
                  </a:txBody>
                  <a:tcPr marL="68580" marR="68580" marT="0" marB="0">
                    <a:solidFill>
                      <a:srgbClr val="E0B088"/>
                    </a:solidFill>
                  </a:tcPr>
                </a:tc>
                <a:tc>
                  <a:txBody>
                    <a:bodyPr/>
                    <a:lstStyle/>
                    <a:p>
                      <a:pPr marL="0" marR="0">
                        <a:spcBef>
                          <a:spcPts val="0"/>
                        </a:spcBef>
                        <a:spcAft>
                          <a:spcPts val="0"/>
                        </a:spcAft>
                      </a:pPr>
                      <a:r>
                        <a:rPr lang="en-US" sz="1800" b="1" i="1" dirty="0">
                          <a:latin typeface="+mn-lt"/>
                          <a:ea typeface="Times New Roman"/>
                        </a:rPr>
                        <a:t>Working as a team</a:t>
                      </a:r>
                      <a:endParaRPr lang="en-US" sz="1800" dirty="0">
                        <a:latin typeface="+mn-lt"/>
                        <a:ea typeface="Times New Roman"/>
                      </a:endParaRPr>
                    </a:p>
                  </a:txBody>
                  <a:tcPr marL="68580" marR="68580" marT="0" marB="0">
                    <a:solidFill>
                      <a:srgbClr val="E0B088"/>
                    </a:solidFill>
                  </a:tcPr>
                </a:tc>
                <a:tc>
                  <a:txBody>
                    <a:bodyPr/>
                    <a:lstStyle/>
                    <a:p>
                      <a:pPr marL="0" marR="0">
                        <a:spcBef>
                          <a:spcPts val="0"/>
                        </a:spcBef>
                        <a:spcAft>
                          <a:spcPts val="0"/>
                        </a:spcAft>
                      </a:pPr>
                      <a:r>
                        <a:rPr lang="en-US" sz="1800" b="1" i="1" dirty="0">
                          <a:latin typeface="+mn-lt"/>
                          <a:ea typeface="Times New Roman"/>
                        </a:rPr>
                        <a:t>Mixed gender</a:t>
                      </a:r>
                      <a:endParaRPr lang="en-US" sz="1800" dirty="0">
                        <a:latin typeface="+mn-lt"/>
                        <a:ea typeface="Times New Roman"/>
                      </a:endParaRPr>
                    </a:p>
                  </a:txBody>
                  <a:tcPr marL="68580" marR="68580" marT="0" marB="0">
                    <a:solidFill>
                      <a:srgbClr val="E0B088"/>
                    </a:solidFill>
                  </a:tcPr>
                </a:tc>
                <a:extLst>
                  <a:ext uri="{0D108BD9-81ED-4DB2-BD59-A6C34878D82A}">
                    <a16:rowId xmlns:a16="http://schemas.microsoft.com/office/drawing/2014/main" val="10003"/>
                  </a:ext>
                </a:extLst>
              </a:tr>
              <a:tr h="630064">
                <a:tc>
                  <a:txBody>
                    <a:bodyPr/>
                    <a:lstStyle/>
                    <a:p>
                      <a:pPr marL="0" marR="0">
                        <a:spcBef>
                          <a:spcPts val="0"/>
                        </a:spcBef>
                        <a:spcAft>
                          <a:spcPts val="0"/>
                        </a:spcAft>
                      </a:pPr>
                      <a:r>
                        <a:rPr lang="en-US" sz="1800" b="1" i="1">
                          <a:latin typeface="+mn-lt"/>
                          <a:ea typeface="Times New Roman"/>
                        </a:rPr>
                        <a:t>Most teams the same size</a:t>
                      </a:r>
                      <a:endParaRPr lang="en-US" sz="1800">
                        <a:latin typeface="+mn-lt"/>
                        <a:ea typeface="Times New Roman"/>
                      </a:endParaRPr>
                    </a:p>
                  </a:txBody>
                  <a:tcPr marL="68580" marR="68580" marT="0" marB="0"/>
                </a:tc>
                <a:tc>
                  <a:txBody>
                    <a:bodyPr/>
                    <a:lstStyle/>
                    <a:p>
                      <a:pPr marL="0" marR="0">
                        <a:spcBef>
                          <a:spcPts val="0"/>
                        </a:spcBef>
                        <a:spcAft>
                          <a:spcPts val="0"/>
                        </a:spcAft>
                      </a:pPr>
                      <a:r>
                        <a:rPr lang="en-US" sz="1800" b="1" i="1" dirty="0">
                          <a:latin typeface="+mn-lt"/>
                          <a:ea typeface="Times New Roman"/>
                        </a:rPr>
                        <a:t>Traveling to face </a:t>
                      </a:r>
                      <a:endParaRPr lang="en-US" sz="1800" dirty="0">
                        <a:latin typeface="+mn-lt"/>
                        <a:ea typeface="Times New Roman"/>
                      </a:endParaRPr>
                    </a:p>
                    <a:p>
                      <a:pPr marL="0" marR="0">
                        <a:spcBef>
                          <a:spcPts val="0"/>
                        </a:spcBef>
                        <a:spcAft>
                          <a:spcPts val="0"/>
                        </a:spcAft>
                      </a:pPr>
                      <a:r>
                        <a:rPr lang="en-US" sz="1800" b="1" i="1" dirty="0">
                          <a:latin typeface="+mn-lt"/>
                          <a:ea typeface="Times New Roman"/>
                        </a:rPr>
                        <a:t>Opponents</a:t>
                      </a:r>
                      <a:endParaRPr lang="en-US" sz="1800" dirty="0">
                        <a:latin typeface="+mn-lt"/>
                        <a:ea typeface="Times New Roman"/>
                      </a:endParaRPr>
                    </a:p>
                  </a:txBody>
                  <a:tcPr marL="68580" marR="68580" marT="0" marB="0"/>
                </a:tc>
                <a:tc>
                  <a:txBody>
                    <a:bodyPr/>
                    <a:lstStyle/>
                    <a:p>
                      <a:pPr marL="0" marR="0">
                        <a:spcBef>
                          <a:spcPts val="0"/>
                        </a:spcBef>
                        <a:spcAft>
                          <a:spcPts val="0"/>
                        </a:spcAft>
                      </a:pPr>
                      <a:r>
                        <a:rPr lang="en-US" sz="1800" b="1" i="1" dirty="0">
                          <a:latin typeface="+mn-lt"/>
                          <a:ea typeface="Times New Roman"/>
                        </a:rPr>
                        <a:t>Different sized teams</a:t>
                      </a:r>
                      <a:endParaRPr lang="en-US" sz="1800" dirty="0">
                        <a:latin typeface="+mn-lt"/>
                        <a:ea typeface="Times New Roman"/>
                      </a:endParaRPr>
                    </a:p>
                  </a:txBody>
                  <a:tcPr marL="68580" marR="68580" marT="0" marB="0"/>
                </a:tc>
                <a:extLst>
                  <a:ext uri="{0D108BD9-81ED-4DB2-BD59-A6C34878D82A}">
                    <a16:rowId xmlns:a16="http://schemas.microsoft.com/office/drawing/2014/main" val="10004"/>
                  </a:ext>
                </a:extLst>
              </a:tr>
              <a:tr h="425877">
                <a:tc>
                  <a:txBody>
                    <a:bodyPr/>
                    <a:lstStyle/>
                    <a:p>
                      <a:pPr marL="0" marR="0">
                        <a:spcBef>
                          <a:spcPts val="0"/>
                        </a:spcBef>
                        <a:spcAft>
                          <a:spcPts val="0"/>
                        </a:spcAft>
                      </a:pPr>
                      <a:endParaRPr lang="en-US" sz="1800" dirty="0">
                        <a:latin typeface="+mn-lt"/>
                        <a:ea typeface="Times New Roman"/>
                      </a:endParaRPr>
                    </a:p>
                  </a:txBody>
                  <a:tcPr marL="68580" marR="68580" marT="0" marB="0">
                    <a:solidFill>
                      <a:srgbClr val="E0B088"/>
                    </a:solidFill>
                  </a:tcPr>
                </a:tc>
                <a:tc>
                  <a:txBody>
                    <a:bodyPr/>
                    <a:lstStyle/>
                    <a:p>
                      <a:pPr marL="0" marR="0">
                        <a:spcBef>
                          <a:spcPts val="0"/>
                        </a:spcBef>
                        <a:spcAft>
                          <a:spcPts val="0"/>
                        </a:spcAft>
                      </a:pPr>
                      <a:r>
                        <a:rPr lang="en-US" sz="1800" b="1" i="1">
                          <a:latin typeface="+mn-lt"/>
                          <a:ea typeface="Times New Roman"/>
                        </a:rPr>
                        <a:t>Playoff system</a:t>
                      </a:r>
                      <a:endParaRPr lang="en-US" sz="1800">
                        <a:latin typeface="+mn-lt"/>
                        <a:ea typeface="Times New Roman"/>
                      </a:endParaRPr>
                    </a:p>
                  </a:txBody>
                  <a:tcPr marL="68580" marR="68580" marT="0" marB="0">
                    <a:solidFill>
                      <a:srgbClr val="E0B088"/>
                    </a:solidFill>
                  </a:tcPr>
                </a:tc>
                <a:tc>
                  <a:txBody>
                    <a:bodyPr/>
                    <a:lstStyle/>
                    <a:p>
                      <a:pPr marL="0" marR="0">
                        <a:spcBef>
                          <a:spcPts val="0"/>
                        </a:spcBef>
                        <a:spcAft>
                          <a:spcPts val="0"/>
                        </a:spcAft>
                      </a:pPr>
                      <a:endParaRPr lang="en-US" sz="1800" dirty="0">
                        <a:latin typeface="+mn-lt"/>
                        <a:ea typeface="Times New Roman"/>
                      </a:endParaRPr>
                    </a:p>
                  </a:txBody>
                  <a:tcPr marL="68580" marR="68580" marT="0" marB="0">
                    <a:solidFill>
                      <a:srgbClr val="E0B088"/>
                    </a:solidFill>
                  </a:tcPr>
                </a:tc>
                <a:extLst>
                  <a:ext uri="{0D108BD9-81ED-4DB2-BD59-A6C34878D82A}">
                    <a16:rowId xmlns:a16="http://schemas.microsoft.com/office/drawing/2014/main" val="10005"/>
                  </a:ext>
                </a:extLst>
              </a:tr>
              <a:tr h="425877">
                <a:tc>
                  <a:txBody>
                    <a:bodyPr/>
                    <a:lstStyle/>
                    <a:p>
                      <a:pPr marL="0" marR="0">
                        <a:spcBef>
                          <a:spcPts val="0"/>
                        </a:spcBef>
                        <a:spcAft>
                          <a:spcPts val="0"/>
                        </a:spcAft>
                      </a:pPr>
                      <a:endParaRPr lang="en-US" sz="1800" dirty="0">
                        <a:latin typeface="+mn-lt"/>
                        <a:ea typeface="Times New Roman"/>
                      </a:endParaRPr>
                    </a:p>
                  </a:txBody>
                  <a:tcPr marL="68580" marR="68580" marT="0" marB="0"/>
                </a:tc>
                <a:tc>
                  <a:txBody>
                    <a:bodyPr/>
                    <a:lstStyle/>
                    <a:p>
                      <a:pPr marL="0" marR="0">
                        <a:spcBef>
                          <a:spcPts val="0"/>
                        </a:spcBef>
                        <a:spcAft>
                          <a:spcPts val="0"/>
                        </a:spcAft>
                      </a:pPr>
                      <a:r>
                        <a:rPr lang="en-US" sz="1800" b="1" i="1" dirty="0">
                          <a:latin typeface="+mn-lt"/>
                          <a:ea typeface="Times New Roman"/>
                        </a:rPr>
                        <a:t>Rely on teammates</a:t>
                      </a:r>
                      <a:endParaRPr lang="en-US" sz="1800" dirty="0">
                        <a:latin typeface="+mn-lt"/>
                        <a:ea typeface="Times New Roman"/>
                      </a:endParaRPr>
                    </a:p>
                  </a:txBody>
                  <a:tcPr marL="68580" marR="68580" marT="0" marB="0"/>
                </a:tc>
                <a:tc>
                  <a:txBody>
                    <a:bodyPr/>
                    <a:lstStyle/>
                    <a:p>
                      <a:pPr marL="0" marR="0">
                        <a:spcBef>
                          <a:spcPts val="0"/>
                        </a:spcBef>
                        <a:spcAft>
                          <a:spcPts val="0"/>
                        </a:spcAft>
                      </a:pPr>
                      <a:endParaRPr lang="en-US" sz="1800" dirty="0">
                        <a:latin typeface="+mn-lt"/>
                        <a:ea typeface="Times New Roman"/>
                      </a:endParaRP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343525"/>
            <a:ext cx="7772400" cy="1362075"/>
          </a:xfrm>
        </p:spPr>
        <p:txBody>
          <a:bodyPr/>
          <a:lstStyle/>
          <a:p>
            <a:r>
              <a:rPr lang="en-US" dirty="0" smtClean="0"/>
              <a:t>Adolescent Literacy</a:t>
            </a:r>
            <a:endParaRPr lang="en-US" dirty="0"/>
          </a:p>
        </p:txBody>
      </p:sp>
      <p:pic>
        <p:nvPicPr>
          <p:cNvPr id="5" name="Picture 4" descr="&quot; &quot;"/>
          <p:cNvPicPr>
            <a:picLocks noChangeAspect="1"/>
          </p:cNvPicPr>
          <p:nvPr/>
        </p:nvPicPr>
        <p:blipFill>
          <a:blip r:embed="rId3" cstate="print"/>
          <a:stretch>
            <a:fillRect/>
          </a:stretch>
        </p:blipFill>
        <p:spPr>
          <a:xfrm>
            <a:off x="3014663" y="208067"/>
            <a:ext cx="3157537" cy="47449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Develop an </a:t>
            </a:r>
            <a:r>
              <a:rPr lang="en-US" dirty="0" smtClean="0"/>
              <a:t>Interpretation</a:t>
            </a:r>
            <a:br>
              <a:rPr lang="en-US" dirty="0" smtClean="0"/>
            </a:br>
            <a:r>
              <a:rPr lang="en-US" sz="2800" dirty="0" smtClean="0"/>
              <a:t>Example cont.</a:t>
            </a:r>
            <a:endParaRPr lang="en-US" dirty="0"/>
          </a:p>
        </p:txBody>
      </p:sp>
      <p:sp>
        <p:nvSpPr>
          <p:cNvPr id="4" name="Content Placeholder 2"/>
          <p:cNvSpPr txBox="1">
            <a:spLocks/>
          </p:cNvSpPr>
          <p:nvPr/>
        </p:nvSpPr>
        <p:spPr>
          <a:xfrm>
            <a:off x="1349576" y="1768948"/>
            <a:ext cx="4355592" cy="4953000"/>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3200" b="1" i="1" u="none" strike="noStrike" kern="1200" cap="none" spc="0" normalizeH="0" baseline="0" noProof="0" dirty="0" smtClean="0">
                <a:ln>
                  <a:noFill/>
                </a:ln>
                <a:solidFill>
                  <a:schemeClr val="tx1"/>
                </a:solidFill>
                <a:effectLst/>
                <a:uLnTx/>
                <a:uFillTx/>
                <a:latin typeface="+mn-lt"/>
                <a:ea typeface="+mn-ea"/>
                <a:cs typeface="+mn-cs"/>
              </a:rPr>
              <a:t>4.) I think she likes the concept but not fierce competition and the emotions that come with it. “but we took out the bad part…” “…the trying to crush your opponent”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quot; &quot;"/>
          <p:cNvPicPr>
            <a:picLocks noChangeAspect="1" noChangeArrowheads="1"/>
          </p:cNvPicPr>
          <p:nvPr/>
        </p:nvPicPr>
        <p:blipFill>
          <a:blip r:embed="rId3" cstate="print"/>
          <a:srcRect/>
          <a:stretch>
            <a:fillRect/>
          </a:stretch>
        </p:blipFill>
        <p:spPr bwMode="auto">
          <a:xfrm>
            <a:off x="5737352" y="2133600"/>
            <a:ext cx="3286432" cy="3995271"/>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BD9BCBD5-6F74-4FA9-9073-4B5ABD1D396E}" type="datetime1">
              <a:rPr lang="en-US" smtClean="0"/>
              <a:pPr/>
              <a:t>10/22/2019</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309470"/>
            <a:ext cx="8229600" cy="742765"/>
          </a:xfrm>
        </p:spPr>
        <p:txBody>
          <a:bodyPr/>
          <a:lstStyle/>
          <a:p>
            <a:r>
              <a:rPr lang="en-US" dirty="0"/>
              <a:t>Analyze Text: </a:t>
            </a:r>
            <a:r>
              <a:rPr lang="en-US" dirty="0" smtClean="0"/>
              <a:t>Informational</a:t>
            </a:r>
            <a:endParaRPr lang="en-US" dirty="0"/>
          </a:p>
        </p:txBody>
      </p:sp>
      <p:sp>
        <p:nvSpPr>
          <p:cNvPr id="4" name="TextBox 3"/>
          <p:cNvSpPr txBox="1"/>
          <p:nvPr/>
        </p:nvSpPr>
        <p:spPr>
          <a:xfrm>
            <a:off x="1371600" y="1066800"/>
            <a:ext cx="2057400" cy="461665"/>
          </a:xfrm>
          <a:prstGeom prst="rect">
            <a:avLst/>
          </a:prstGeom>
          <a:noFill/>
        </p:spPr>
        <p:txBody>
          <a:bodyPr wrap="square" rtlCol="0">
            <a:spAutoFit/>
          </a:bodyPr>
          <a:lstStyle/>
          <a:p>
            <a:r>
              <a:rPr lang="en-US" dirty="0" smtClean="0">
                <a:latin typeface="+mn-lt"/>
              </a:rPr>
              <a:t>Question 5</a:t>
            </a:r>
            <a:endParaRPr lang="en-US" dirty="0">
              <a:latin typeface="+mn-lt"/>
            </a:endParaRPr>
          </a:p>
        </p:txBody>
      </p:sp>
      <p:graphicFrame>
        <p:nvGraphicFramePr>
          <p:cNvPr id="5" name="Content Placeholder 3" descr="Two columns and three rows&#10;1) Text from article&#10;* “just as the modern workplace does”&#10;* Robots battle for supremacy in Portland this weekend”&#10;2) How it makes the writing effective&#10;* Shows how it will be preparing you for how things will be used when you’re older working a real job&#10;* Makes the role of the robots more exciting&#10;"/>
          <p:cNvGraphicFramePr>
            <a:graphicFrameLocks/>
          </p:cNvGraphicFramePr>
          <p:nvPr>
            <p:extLst>
              <p:ext uri="{D42A27DB-BD31-4B8C-83A1-F6EECF244321}">
                <p14:modId xmlns:p14="http://schemas.microsoft.com/office/powerpoint/2010/main" val="1525576398"/>
              </p:ext>
            </p:extLst>
          </p:nvPr>
        </p:nvGraphicFramePr>
        <p:xfrm>
          <a:off x="1447800" y="1752600"/>
          <a:ext cx="7486650" cy="4217803"/>
        </p:xfrm>
        <a:graphic>
          <a:graphicData uri="http://schemas.openxmlformats.org/drawingml/2006/table">
            <a:tbl>
              <a:tblPr firstRow="1" bandRow="1">
                <a:tableStyleId>{5C22544A-7EE6-4342-B048-85BDC9FD1C3A}</a:tableStyleId>
              </a:tblPr>
              <a:tblGrid>
                <a:gridCol w="3221639">
                  <a:extLst>
                    <a:ext uri="{9D8B030D-6E8A-4147-A177-3AD203B41FA5}">
                      <a16:colId xmlns:a16="http://schemas.microsoft.com/office/drawing/2014/main" val="20000"/>
                    </a:ext>
                  </a:extLst>
                </a:gridCol>
                <a:gridCol w="4265011">
                  <a:extLst>
                    <a:ext uri="{9D8B030D-6E8A-4147-A177-3AD203B41FA5}">
                      <a16:colId xmlns:a16="http://schemas.microsoft.com/office/drawing/2014/main" val="20001"/>
                    </a:ext>
                  </a:extLst>
                </a:gridCol>
              </a:tblGrid>
              <a:tr h="900740">
                <a:tc>
                  <a:txBody>
                    <a:bodyPr/>
                    <a:lstStyle/>
                    <a:p>
                      <a:pPr marL="0" marR="0">
                        <a:spcBef>
                          <a:spcPts val="0"/>
                        </a:spcBef>
                        <a:spcAft>
                          <a:spcPts val="0"/>
                        </a:spcAft>
                      </a:pPr>
                      <a:r>
                        <a:rPr lang="en-US" sz="2800" b="1" i="1" dirty="0">
                          <a:latin typeface="+mj-lt"/>
                          <a:ea typeface="Times New Roman"/>
                        </a:rPr>
                        <a:t>Text from article</a:t>
                      </a:r>
                      <a:endParaRPr lang="en-US" sz="2800" dirty="0">
                        <a:latin typeface="+mj-lt"/>
                        <a:ea typeface="Times New Roman"/>
                      </a:endParaRPr>
                    </a:p>
                  </a:txBody>
                  <a:tcPr marL="68580" marR="68580" marT="0" marB="0">
                    <a:solidFill>
                      <a:schemeClr val="accent6">
                        <a:lumMod val="75000"/>
                      </a:schemeClr>
                    </a:solidFill>
                  </a:tcPr>
                </a:tc>
                <a:tc>
                  <a:txBody>
                    <a:bodyPr/>
                    <a:lstStyle/>
                    <a:p>
                      <a:pPr marL="0" marR="0">
                        <a:spcBef>
                          <a:spcPts val="0"/>
                        </a:spcBef>
                        <a:spcAft>
                          <a:spcPts val="0"/>
                        </a:spcAft>
                      </a:pPr>
                      <a:r>
                        <a:rPr lang="en-US" sz="2800" b="1" i="1" dirty="0">
                          <a:latin typeface="+mj-lt"/>
                          <a:ea typeface="Times New Roman"/>
                        </a:rPr>
                        <a:t>How it makes the writing effective</a:t>
                      </a:r>
                      <a:endParaRPr lang="en-US" sz="2800" dirty="0">
                        <a:latin typeface="+mj-lt"/>
                        <a:ea typeface="Times New Roman"/>
                      </a:endParaRPr>
                    </a:p>
                  </a:txBody>
                  <a:tcPr marL="68580" marR="68580" marT="0" marB="0">
                    <a:solidFill>
                      <a:schemeClr val="accent6">
                        <a:lumMod val="75000"/>
                      </a:schemeClr>
                    </a:solidFill>
                  </a:tcPr>
                </a:tc>
                <a:extLst>
                  <a:ext uri="{0D108BD9-81ED-4DB2-BD59-A6C34878D82A}">
                    <a16:rowId xmlns:a16="http://schemas.microsoft.com/office/drawing/2014/main" val="10000"/>
                  </a:ext>
                </a:extLst>
              </a:tr>
              <a:tr h="1488263">
                <a:tc>
                  <a:txBody>
                    <a:bodyPr/>
                    <a:lstStyle/>
                    <a:p>
                      <a:pPr marL="0" marR="0">
                        <a:spcBef>
                          <a:spcPts val="0"/>
                        </a:spcBef>
                        <a:spcAft>
                          <a:spcPts val="0"/>
                        </a:spcAft>
                      </a:pPr>
                      <a:r>
                        <a:rPr lang="en-US" sz="2400" b="1" i="1">
                          <a:latin typeface="+mn-lt"/>
                          <a:ea typeface="Times New Roman"/>
                        </a:rPr>
                        <a:t>“just as the modern workplace does”</a:t>
                      </a:r>
                      <a:endParaRPr lang="en-US" sz="2400">
                        <a:latin typeface="+mn-lt"/>
                        <a:ea typeface="Times New Roman"/>
                      </a:endParaRPr>
                    </a:p>
                  </a:txBody>
                  <a:tcPr marL="68580" marR="68580" marT="0" marB="0">
                    <a:solidFill>
                      <a:srgbClr val="E0B088"/>
                    </a:solidFill>
                  </a:tcPr>
                </a:tc>
                <a:tc>
                  <a:txBody>
                    <a:bodyPr/>
                    <a:lstStyle/>
                    <a:p>
                      <a:pPr marL="0" marR="0">
                        <a:spcBef>
                          <a:spcPts val="0"/>
                        </a:spcBef>
                        <a:spcAft>
                          <a:spcPts val="0"/>
                        </a:spcAft>
                      </a:pPr>
                      <a:r>
                        <a:rPr lang="en-US" sz="2400" b="1" i="1" dirty="0">
                          <a:latin typeface="+mn-lt"/>
                          <a:ea typeface="Times New Roman"/>
                        </a:rPr>
                        <a:t>Shows how it will be preparing you for how</a:t>
                      </a:r>
                      <a:endParaRPr lang="en-US" sz="2400" dirty="0">
                        <a:latin typeface="+mn-lt"/>
                        <a:ea typeface="Times New Roman"/>
                      </a:endParaRPr>
                    </a:p>
                    <a:p>
                      <a:pPr marL="0" marR="0">
                        <a:spcBef>
                          <a:spcPts val="0"/>
                        </a:spcBef>
                        <a:spcAft>
                          <a:spcPts val="0"/>
                        </a:spcAft>
                      </a:pPr>
                      <a:r>
                        <a:rPr lang="en-US" sz="2400" b="1" i="1" dirty="0">
                          <a:latin typeface="+mn-lt"/>
                          <a:ea typeface="Times New Roman"/>
                        </a:rPr>
                        <a:t>things will be used when you’re older working a real job</a:t>
                      </a:r>
                      <a:endParaRPr lang="en-US" sz="2400" dirty="0">
                        <a:latin typeface="+mn-lt"/>
                        <a:ea typeface="Times New Roman"/>
                      </a:endParaRPr>
                    </a:p>
                  </a:txBody>
                  <a:tcPr marL="68580" marR="68580" marT="0" marB="0">
                    <a:solidFill>
                      <a:srgbClr val="E0B088"/>
                    </a:solidFill>
                  </a:tcPr>
                </a:tc>
                <a:extLst>
                  <a:ext uri="{0D108BD9-81ED-4DB2-BD59-A6C34878D82A}">
                    <a16:rowId xmlns:a16="http://schemas.microsoft.com/office/drawing/2014/main" val="10001"/>
                  </a:ext>
                </a:extLst>
              </a:tr>
              <a:tr h="1116197">
                <a:tc>
                  <a:txBody>
                    <a:bodyPr/>
                    <a:lstStyle/>
                    <a:p>
                      <a:pPr marL="0" marR="0">
                        <a:spcBef>
                          <a:spcPts val="0"/>
                        </a:spcBef>
                        <a:spcAft>
                          <a:spcPts val="0"/>
                        </a:spcAft>
                      </a:pPr>
                      <a:endParaRPr lang="en-US" sz="2400" b="1" i="1" dirty="0" smtClean="0">
                        <a:latin typeface="+mn-lt"/>
                        <a:ea typeface="Times New Roman"/>
                      </a:endParaRPr>
                    </a:p>
                    <a:p>
                      <a:pPr marL="0" marR="0">
                        <a:spcBef>
                          <a:spcPts val="0"/>
                        </a:spcBef>
                        <a:spcAft>
                          <a:spcPts val="0"/>
                        </a:spcAft>
                      </a:pPr>
                      <a:r>
                        <a:rPr lang="en-US" sz="2400" b="1" i="1" dirty="0" smtClean="0">
                          <a:latin typeface="+mn-lt"/>
                          <a:ea typeface="Times New Roman"/>
                        </a:rPr>
                        <a:t>“</a:t>
                      </a:r>
                      <a:r>
                        <a:rPr lang="en-US" sz="2400" b="1" i="1" dirty="0">
                          <a:latin typeface="+mn-lt"/>
                          <a:ea typeface="Times New Roman"/>
                        </a:rPr>
                        <a:t>Robots battle for supremacy in</a:t>
                      </a:r>
                      <a:endParaRPr lang="en-US" sz="2400" dirty="0">
                        <a:latin typeface="+mn-lt"/>
                        <a:ea typeface="Times New Roman"/>
                      </a:endParaRPr>
                    </a:p>
                    <a:p>
                      <a:pPr marL="0" marR="0">
                        <a:spcBef>
                          <a:spcPts val="0"/>
                        </a:spcBef>
                        <a:spcAft>
                          <a:spcPts val="0"/>
                        </a:spcAft>
                      </a:pPr>
                      <a:r>
                        <a:rPr lang="en-US" sz="2400" b="1" i="1" dirty="0">
                          <a:latin typeface="+mn-lt"/>
                          <a:ea typeface="Times New Roman"/>
                        </a:rPr>
                        <a:t>Portland this weekend” </a:t>
                      </a:r>
                      <a:endParaRPr lang="en-US" sz="2400" dirty="0">
                        <a:latin typeface="+mn-lt"/>
                        <a:ea typeface="Times New Roman"/>
                      </a:endParaRPr>
                    </a:p>
                  </a:txBody>
                  <a:tcPr marL="68580" marR="68580" marT="0" marB="0">
                    <a:solidFill>
                      <a:srgbClr val="FADFD6"/>
                    </a:solidFill>
                  </a:tcPr>
                </a:tc>
                <a:tc>
                  <a:txBody>
                    <a:bodyPr/>
                    <a:lstStyle/>
                    <a:p>
                      <a:pPr marL="0" marR="0">
                        <a:spcBef>
                          <a:spcPts val="0"/>
                        </a:spcBef>
                        <a:spcAft>
                          <a:spcPts val="0"/>
                        </a:spcAft>
                      </a:pPr>
                      <a:endParaRPr lang="en-US" sz="2400" b="1" i="1" dirty="0" smtClean="0">
                        <a:latin typeface="+mn-lt"/>
                        <a:ea typeface="Times New Roman"/>
                      </a:endParaRPr>
                    </a:p>
                    <a:p>
                      <a:pPr marL="0" marR="0">
                        <a:spcBef>
                          <a:spcPts val="0"/>
                        </a:spcBef>
                        <a:spcAft>
                          <a:spcPts val="0"/>
                        </a:spcAft>
                      </a:pPr>
                      <a:r>
                        <a:rPr lang="en-US" sz="2400" b="1" i="1" dirty="0" smtClean="0">
                          <a:latin typeface="+mn-lt"/>
                          <a:ea typeface="Times New Roman"/>
                        </a:rPr>
                        <a:t>Makes </a:t>
                      </a:r>
                      <a:r>
                        <a:rPr lang="en-US" sz="2400" b="1" i="1" dirty="0">
                          <a:latin typeface="+mn-lt"/>
                          <a:ea typeface="Times New Roman"/>
                        </a:rPr>
                        <a:t>the role of the robots more exciting</a:t>
                      </a:r>
                      <a:endParaRPr lang="en-US" sz="2400" dirty="0">
                        <a:latin typeface="+mn-lt"/>
                        <a:ea typeface="Times New Roman"/>
                      </a:endParaRPr>
                    </a:p>
                  </a:txBody>
                  <a:tcPr marL="68580" marR="68580" marT="0" marB="0">
                    <a:solidFill>
                      <a:srgbClr val="FADFD6"/>
                    </a:solidFill>
                  </a:tcPr>
                </a:tc>
                <a:extLst>
                  <a:ext uri="{0D108BD9-81ED-4DB2-BD59-A6C34878D82A}">
                    <a16:rowId xmlns:a16="http://schemas.microsoft.com/office/drawing/2014/main" val="10002"/>
                  </a:ext>
                </a:extLst>
              </a:tr>
            </a:tbl>
          </a:graphicData>
        </a:graphic>
      </p:graphicFrame>
      <p:pic>
        <p:nvPicPr>
          <p:cNvPr id="6" name="Picture 2" descr="&quot; &quot;"/>
          <p:cNvPicPr>
            <a:picLocks noChangeAspect="1" noChangeArrowheads="1"/>
          </p:cNvPicPr>
          <p:nvPr/>
        </p:nvPicPr>
        <p:blipFill>
          <a:blip r:embed="rId3" cstate="print"/>
          <a:srcRect/>
          <a:stretch>
            <a:fillRect/>
          </a:stretch>
        </p:blipFill>
        <p:spPr bwMode="auto">
          <a:xfrm flipH="1">
            <a:off x="6858000" y="4846622"/>
            <a:ext cx="1388198" cy="1858978"/>
          </a:xfrm>
          <a:prstGeom prst="rect">
            <a:avLst/>
          </a:prstGeom>
          <a:noFill/>
        </p:spPr>
      </p:pic>
      <p:sp>
        <p:nvSpPr>
          <p:cNvPr id="2" name="Date Placeholder 1"/>
          <p:cNvSpPr>
            <a:spLocks noGrp="1"/>
          </p:cNvSpPr>
          <p:nvPr>
            <p:ph type="dt" sz="half" idx="10"/>
          </p:nvPr>
        </p:nvSpPr>
        <p:spPr/>
        <p:txBody>
          <a:bodyPr/>
          <a:lstStyle/>
          <a:p>
            <a:fld id="{BD9BCBD5-6F74-4FA9-9073-4B5ABD1D396E}" type="datetime1">
              <a:rPr lang="en-US" smtClean="0"/>
              <a:pPr/>
              <a:t>10/22/2019</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274638"/>
            <a:ext cx="8229600" cy="715962"/>
          </a:xfrm>
        </p:spPr>
        <p:txBody>
          <a:bodyPr/>
          <a:lstStyle/>
          <a:p>
            <a:r>
              <a:rPr lang="en-US" dirty="0"/>
              <a:t>Analyze Text: </a:t>
            </a:r>
            <a:r>
              <a:rPr lang="en-US" dirty="0" smtClean="0"/>
              <a:t>Informational</a:t>
            </a:r>
            <a:br>
              <a:rPr lang="en-US" dirty="0" smtClean="0"/>
            </a:br>
            <a:r>
              <a:rPr lang="en-US" sz="2800" dirty="0" smtClean="0"/>
              <a:t>Example</a:t>
            </a:r>
            <a:endParaRPr lang="en-US" dirty="0"/>
          </a:p>
        </p:txBody>
      </p:sp>
      <p:sp>
        <p:nvSpPr>
          <p:cNvPr id="4" name="Content Placeholder 2"/>
          <p:cNvSpPr txBox="1">
            <a:spLocks/>
          </p:cNvSpPr>
          <p:nvPr/>
        </p:nvSpPr>
        <p:spPr>
          <a:xfrm>
            <a:off x="1600200" y="1575155"/>
            <a:ext cx="7498080" cy="4800600"/>
          </a:xfrm>
          <a:prstGeom prst="rect">
            <a:avLst/>
          </a:prstGeom>
        </p:spPr>
        <p:txBody>
          <a:bodyPr>
            <a:normAutofit lnSpcReduction="10000"/>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3200" b="1" i="1" u="none" strike="noStrike" kern="1200" cap="none" spc="0" normalizeH="0" baseline="0" noProof="0" dirty="0" smtClean="0">
                <a:ln>
                  <a:noFill/>
                </a:ln>
                <a:solidFill>
                  <a:schemeClr val="tx1"/>
                </a:solidFill>
                <a:effectLst/>
                <a:uLnTx/>
                <a:uFillTx/>
                <a:latin typeface="+mn-lt"/>
                <a:ea typeface="+mn-ea"/>
                <a:cs typeface="+mn-cs"/>
              </a:rPr>
              <a:t>6.) The author makes the robot competition more exciting by calling it a battle. The word battle makes people think about fighting which is more exciting than how they later explain that they will be “moving soccer sized balls into their opponents trailers.” He also uses people who he knows will have nothing but good things to say about the subject like Erica Smith did.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quot; &quot;"/>
          <p:cNvPicPr>
            <a:picLocks noChangeAspect="1" noChangeArrowheads="1"/>
          </p:cNvPicPr>
          <p:nvPr/>
        </p:nvPicPr>
        <p:blipFill>
          <a:blip r:embed="rId3" cstate="print"/>
          <a:srcRect/>
          <a:stretch>
            <a:fillRect/>
          </a:stretch>
        </p:blipFill>
        <p:spPr bwMode="auto">
          <a:xfrm>
            <a:off x="609600" y="4613902"/>
            <a:ext cx="1295400" cy="1742448"/>
          </a:xfrm>
          <a:prstGeom prst="rect">
            <a:avLst/>
          </a:prstGeom>
          <a:noFill/>
        </p:spPr>
      </p:pic>
      <p:sp>
        <p:nvSpPr>
          <p:cNvPr id="2" name="Date Placeholder 1"/>
          <p:cNvSpPr>
            <a:spLocks noGrp="1"/>
          </p:cNvSpPr>
          <p:nvPr>
            <p:ph type="dt" sz="half" idx="10"/>
          </p:nvPr>
        </p:nvSpPr>
        <p:spPr/>
        <p:txBody>
          <a:bodyPr/>
          <a:lstStyle/>
          <a:p>
            <a:fld id="{BD9BCBD5-6F74-4FA9-9073-4B5ABD1D396E}" type="datetime1">
              <a:rPr lang="en-US" smtClean="0"/>
              <a:pPr/>
              <a:t>10/22/2019</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4114800"/>
            <a:ext cx="8421687" cy="1362075"/>
          </a:xfrm>
        </p:spPr>
        <p:txBody>
          <a:bodyPr/>
          <a:lstStyle/>
          <a:p>
            <a:r>
              <a:rPr lang="en-US" sz="6000" dirty="0" smtClean="0"/>
              <a:t>How do Work Samples Fit into the big picture?</a:t>
            </a:r>
            <a:endParaRPr lang="en-US" sz="6000" dirty="0"/>
          </a:p>
        </p:txBody>
      </p:sp>
      <p:pic>
        <p:nvPicPr>
          <p:cNvPr id="4" name="Picture 2" descr="&quot; &quot;"/>
          <p:cNvPicPr>
            <a:picLocks noChangeAspect="1" noChangeArrowheads="1"/>
          </p:cNvPicPr>
          <p:nvPr/>
        </p:nvPicPr>
        <p:blipFill>
          <a:blip r:embed="rId3" cstate="print"/>
          <a:srcRect/>
          <a:stretch>
            <a:fillRect/>
          </a:stretch>
        </p:blipFill>
        <p:spPr bwMode="auto">
          <a:xfrm>
            <a:off x="2895600" y="304800"/>
            <a:ext cx="4081187" cy="3558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944562"/>
          </a:xfrm>
        </p:spPr>
        <p:txBody>
          <a:bodyPr/>
          <a:lstStyle/>
          <a:p>
            <a:r>
              <a:rPr kumimoji="1" lang="en-US" sz="3600" b="1" kern="0" dirty="0">
                <a:solidFill>
                  <a:srgbClr val="663300"/>
                </a:solidFill>
              </a:rPr>
              <a:t>Multiple Uses for the Scoring </a:t>
            </a:r>
            <a:r>
              <a:rPr kumimoji="1" lang="en-US" sz="3600" b="1" kern="0" dirty="0" smtClean="0">
                <a:solidFill>
                  <a:srgbClr val="663300"/>
                </a:solidFill>
              </a:rPr>
              <a:t>Guide</a:t>
            </a:r>
            <a:endParaRPr lang="en-US" sz="3600" dirty="0"/>
          </a:p>
        </p:txBody>
      </p:sp>
      <p:sp>
        <p:nvSpPr>
          <p:cNvPr id="4" name="Content Placeholder 2"/>
          <p:cNvSpPr txBox="1">
            <a:spLocks/>
          </p:cNvSpPr>
          <p:nvPr/>
        </p:nvSpPr>
        <p:spPr>
          <a:xfrm>
            <a:off x="990600" y="1066800"/>
            <a:ext cx="8229600" cy="41910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5C2305"/>
              </a:buClr>
              <a:buSzTx/>
              <a:buFont typeface="Wingdings" pitchFamily="2" charset="2"/>
              <a:buChar char="§"/>
              <a:tabLst/>
              <a:defRPr/>
            </a:pPr>
            <a:endParaRPr kumimoji="1" lang="en-US" sz="800" b="1" i="0" u="none" strike="noStrike" kern="0" cap="none" spc="0" normalizeH="0" baseline="0" noProof="0" dirty="0" smtClean="0">
              <a:ln>
                <a:noFill/>
              </a:ln>
              <a:solidFill>
                <a:srgbClr val="BF5317"/>
              </a:solidFill>
              <a:effectLst/>
              <a:uLnTx/>
              <a:uFillTx/>
              <a:latin typeface="+mn-lt"/>
              <a:ea typeface="+mn-ea"/>
              <a:cs typeface="+mn-cs"/>
            </a:endParaRPr>
          </a:p>
          <a:p>
            <a:pPr marL="342900" lvl="0" indent="-342900">
              <a:spcBef>
                <a:spcPct val="20000"/>
              </a:spcBef>
              <a:buClr>
                <a:srgbClr val="5C2305"/>
              </a:buClr>
              <a:buFont typeface="Wingdings" pitchFamily="2" charset="2"/>
              <a:buChar char="§"/>
              <a:defRPr/>
            </a:pPr>
            <a:r>
              <a:rPr lang="en-US" sz="3600" kern="0" dirty="0" smtClean="0">
                <a:solidFill>
                  <a:srgbClr val="BF5317"/>
                </a:solidFill>
                <a:latin typeface="+mj-lt"/>
              </a:rPr>
              <a:t>Screening /Monitoring Tool</a:t>
            </a:r>
          </a:p>
          <a:p>
            <a:pPr marL="742950" lvl="1" indent="-285750">
              <a:spcBef>
                <a:spcPct val="20000"/>
              </a:spcBef>
              <a:buClr>
                <a:srgbClr val="5C2305"/>
              </a:buClr>
              <a:buFontTx/>
              <a:buChar char="•"/>
              <a:defRPr/>
            </a:pPr>
            <a:r>
              <a:rPr lang="en-US" sz="2800" b="0" kern="0" dirty="0" smtClean="0">
                <a:solidFill>
                  <a:srgbClr val="5C2305"/>
                </a:solidFill>
                <a:latin typeface="+mn-lt"/>
              </a:rPr>
              <a:t>Help determine likelihood of reaching proficiency – on target, need assistance, at risk</a:t>
            </a:r>
          </a:p>
          <a:p>
            <a:pPr marL="742950" lvl="1" indent="-285750">
              <a:spcBef>
                <a:spcPct val="20000"/>
              </a:spcBef>
              <a:buClr>
                <a:srgbClr val="5C2305"/>
              </a:buClr>
              <a:buFontTx/>
              <a:buChar char="•"/>
              <a:defRPr/>
            </a:pPr>
            <a:r>
              <a:rPr lang="en-US" sz="2800" b="0" kern="0" dirty="0" smtClean="0">
                <a:solidFill>
                  <a:srgbClr val="5C2305"/>
                </a:solidFill>
                <a:latin typeface="+mn-lt"/>
              </a:rPr>
              <a:t>Help determine which students need additional instruction and coaching</a:t>
            </a:r>
            <a:endParaRPr kumimoji="1" lang="en-US" sz="3600" b="1" i="0" u="none" strike="noStrike" kern="0" cap="none" spc="0" normalizeH="0" baseline="0" noProof="0" dirty="0" smtClean="0">
              <a:ln>
                <a:noFill/>
              </a:ln>
              <a:solidFill>
                <a:srgbClr val="BF5317"/>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5C2305"/>
              </a:buClr>
              <a:buSzTx/>
              <a:buFont typeface="Wingdings" pitchFamily="2" charset="2"/>
              <a:buChar char="§"/>
              <a:tabLst/>
              <a:defRPr/>
            </a:pPr>
            <a:r>
              <a:rPr kumimoji="1" lang="en-US" sz="3600" b="1" i="0" u="none" strike="noStrike" kern="0" cap="none" spc="0" normalizeH="0" baseline="0" noProof="0" dirty="0" smtClean="0">
                <a:ln>
                  <a:noFill/>
                </a:ln>
                <a:solidFill>
                  <a:srgbClr val="BF5317"/>
                </a:solidFill>
                <a:effectLst/>
                <a:uLnTx/>
                <a:uFillTx/>
                <a:latin typeface="+mj-lt"/>
                <a:ea typeface="+mn-ea"/>
                <a:cs typeface="+mn-cs"/>
              </a:rPr>
              <a:t>Instructional Tool</a:t>
            </a:r>
          </a:p>
          <a:p>
            <a:pPr marL="742950" marR="0" lvl="1" indent="-285750" algn="l" defTabSz="914400" rtl="0" eaLnBrk="0" fontAlgn="base" latinLnBrk="0" hangingPunct="0">
              <a:lnSpc>
                <a:spcPct val="100000"/>
              </a:lnSpc>
              <a:spcBef>
                <a:spcPct val="20000"/>
              </a:spcBef>
              <a:spcAft>
                <a:spcPct val="0"/>
              </a:spcAft>
              <a:buClr>
                <a:srgbClr val="5C2305"/>
              </a:buClr>
              <a:buSzTx/>
              <a:buFontTx/>
              <a:buChar char="•"/>
              <a:tabLst/>
              <a:defRPr/>
            </a:pPr>
            <a:r>
              <a:rPr kumimoji="1" lang="en-US" sz="2800" b="0" i="0" u="none" strike="noStrike" kern="0" cap="none" spc="0" normalizeH="0" baseline="0" noProof="0" dirty="0" smtClean="0">
                <a:ln>
                  <a:noFill/>
                </a:ln>
                <a:solidFill>
                  <a:srgbClr val="5C2305"/>
                </a:solidFill>
                <a:effectLst/>
                <a:uLnTx/>
                <a:uFillTx/>
                <a:latin typeface="+mn-lt"/>
              </a:rPr>
              <a:t>Makes targets explicit to students</a:t>
            </a:r>
          </a:p>
          <a:p>
            <a:pPr marL="742950" marR="0" lvl="1" indent="-285750" algn="l" defTabSz="914400" rtl="0" eaLnBrk="0" fontAlgn="base" latinLnBrk="0" hangingPunct="0">
              <a:lnSpc>
                <a:spcPct val="100000"/>
              </a:lnSpc>
              <a:spcBef>
                <a:spcPct val="20000"/>
              </a:spcBef>
              <a:spcAft>
                <a:spcPct val="0"/>
              </a:spcAft>
              <a:buClr>
                <a:srgbClr val="5C2305"/>
              </a:buClr>
              <a:buSzTx/>
              <a:buFontTx/>
              <a:buChar char="•"/>
              <a:tabLst/>
              <a:defRPr/>
            </a:pPr>
            <a:r>
              <a:rPr kumimoji="1" lang="en-US" sz="2800" b="0" i="0" u="none" strike="noStrike" kern="0" cap="none" spc="0" normalizeH="0" baseline="0" noProof="0" dirty="0" smtClean="0">
                <a:ln>
                  <a:noFill/>
                </a:ln>
                <a:solidFill>
                  <a:srgbClr val="5C2305"/>
                </a:solidFill>
                <a:effectLst/>
                <a:uLnTx/>
                <a:uFillTx/>
                <a:latin typeface="+mn-lt"/>
              </a:rPr>
              <a:t>Opportunities to show students models from website or other examples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305800" cy="685800"/>
          </a:xfrm>
        </p:spPr>
        <p:txBody>
          <a:bodyPr/>
          <a:lstStyle/>
          <a:p>
            <a:pPr lvl="0" algn="ctr"/>
            <a:r>
              <a:rPr lang="en-US" sz="3200" b="1" dirty="0" smtClean="0">
                <a:solidFill>
                  <a:srgbClr val="663300"/>
                </a:solidFill>
              </a:rPr>
              <a:t>Multiple Uses for the Scoring Guide</a:t>
            </a:r>
            <a:br>
              <a:rPr lang="en-US" sz="3200" b="1" dirty="0" smtClean="0">
                <a:solidFill>
                  <a:srgbClr val="663300"/>
                </a:solidFill>
              </a:rPr>
            </a:br>
            <a:endParaRPr lang="en-US" sz="3200" dirty="0"/>
          </a:p>
        </p:txBody>
      </p:sp>
      <p:sp>
        <p:nvSpPr>
          <p:cNvPr id="3" name="Content Placeholder 2"/>
          <p:cNvSpPr>
            <a:spLocks noGrp="1"/>
          </p:cNvSpPr>
          <p:nvPr>
            <p:ph idx="1"/>
          </p:nvPr>
        </p:nvSpPr>
        <p:spPr>
          <a:xfrm>
            <a:off x="1676400" y="1371600"/>
            <a:ext cx="6781800" cy="4191000"/>
          </a:xfrm>
        </p:spPr>
        <p:txBody>
          <a:bodyPr/>
          <a:lstStyle/>
          <a:p>
            <a:pPr lvl="0">
              <a:buFont typeface="Wingdings" pitchFamily="2" charset="2"/>
              <a:buChar char="§"/>
              <a:defRPr/>
            </a:pPr>
            <a:r>
              <a:rPr lang="en-US" sz="3600" b="1" dirty="0" smtClean="0">
                <a:solidFill>
                  <a:srgbClr val="BF5317"/>
                </a:solidFill>
              </a:rPr>
              <a:t>Formative &amp; Interim Assessments</a:t>
            </a:r>
          </a:p>
          <a:p>
            <a:pPr lvl="1">
              <a:defRPr/>
            </a:pPr>
            <a:r>
              <a:rPr lang="en-US" sz="2800" dirty="0" smtClean="0"/>
              <a:t>Inform instructional strategies</a:t>
            </a:r>
          </a:p>
          <a:p>
            <a:pPr lvl="1">
              <a:defRPr/>
            </a:pPr>
            <a:r>
              <a:rPr lang="en-US" sz="2800" dirty="0" smtClean="0"/>
              <a:t>Provide data on student progress</a:t>
            </a:r>
            <a:endParaRPr lang="en-US" sz="2800" b="1" dirty="0" smtClean="0">
              <a:solidFill>
                <a:srgbClr val="BF5317"/>
              </a:solidFill>
            </a:endParaRPr>
          </a:p>
          <a:p>
            <a:pPr lvl="0">
              <a:buFont typeface="Wingdings" pitchFamily="2" charset="2"/>
              <a:buChar char="§"/>
              <a:defRPr/>
            </a:pPr>
            <a:r>
              <a:rPr lang="en-US" sz="3600" b="1" dirty="0" smtClean="0">
                <a:solidFill>
                  <a:srgbClr val="BF5317"/>
                </a:solidFill>
              </a:rPr>
              <a:t>Classroom/ Summative Assessment</a:t>
            </a:r>
          </a:p>
          <a:p>
            <a:pPr lvl="1">
              <a:defRPr/>
            </a:pPr>
            <a:r>
              <a:rPr lang="en-US" sz="2800" dirty="0" smtClean="0"/>
              <a:t>End of unit, course, etc. or Essential Skills</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707571" y="522402"/>
            <a:ext cx="8229600" cy="1143000"/>
          </a:xfrm>
        </p:spPr>
        <p:txBody>
          <a:bodyPr/>
          <a:lstStyle/>
          <a:p>
            <a:r>
              <a:rPr lang="en-US" dirty="0" smtClean="0"/>
              <a:t>Slide 36 Blank Title</a:t>
            </a:r>
            <a:endParaRPr lang="en-US" dirty="0"/>
          </a:p>
        </p:txBody>
      </p:sp>
      <p:sp>
        <p:nvSpPr>
          <p:cNvPr id="5" name="Content Placeholder 4"/>
          <p:cNvSpPr txBox="1">
            <a:spLocks noGrp="1"/>
          </p:cNvSpPr>
          <p:nvPr>
            <p:ph idx="4294967295"/>
          </p:nvPr>
        </p:nvSpPr>
        <p:spPr>
          <a:xfrm>
            <a:off x="1353393" y="76200"/>
            <a:ext cx="7620000" cy="5299912"/>
          </a:xfrm>
          <a:prstGeom prst="rect">
            <a:avLst/>
          </a:prstGeom>
          <a:noFill/>
        </p:spPr>
        <p:txBody>
          <a:bodyPr wrap="square" rtlCol="0">
            <a:spAutoFit/>
          </a:bodyPr>
          <a:lstStyle/>
          <a:p>
            <a:pPr>
              <a:buNone/>
            </a:pPr>
            <a:r>
              <a:rPr lang="en-US" sz="3600" dirty="0" smtClean="0">
                <a:solidFill>
                  <a:schemeClr val="accent6"/>
                </a:solidFill>
              </a:rPr>
              <a:t>	</a:t>
            </a:r>
            <a:r>
              <a:rPr lang="en-US" sz="3600" dirty="0" smtClean="0">
                <a:solidFill>
                  <a:schemeClr val="accent6">
                    <a:lumMod val="50000"/>
                  </a:schemeClr>
                </a:solidFill>
              </a:rPr>
              <a:t>“</a:t>
            </a:r>
            <a:r>
              <a:rPr lang="en-US" sz="3600" dirty="0" smtClean="0">
                <a:solidFill>
                  <a:schemeClr val="accent5">
                    <a:lumMod val="50000"/>
                  </a:schemeClr>
                </a:solidFill>
              </a:rPr>
              <a:t>Clearly, increasing student performance through the use of formative assessments involves much more than simply adding assessments to the educational program; … </a:t>
            </a:r>
            <a:endParaRPr lang="en-US" sz="3600" dirty="0" smtClean="0">
              <a:solidFill>
                <a:schemeClr val="accent5">
                  <a:lumMod val="50000"/>
                </a:schemeClr>
              </a:solidFill>
            </a:endParaRPr>
          </a:p>
          <a:p>
            <a:pPr>
              <a:buNone/>
            </a:pPr>
            <a:r>
              <a:rPr lang="en-US" sz="3600" dirty="0">
                <a:solidFill>
                  <a:srgbClr val="BA303D"/>
                </a:solidFill>
              </a:rPr>
              <a:t>. . . it is likely to involve </a:t>
            </a:r>
            <a:r>
              <a:rPr lang="en-US" sz="3600" dirty="0">
                <a:solidFill>
                  <a:schemeClr val="accent5">
                    <a:lumMod val="75000"/>
                  </a:schemeClr>
                </a:solidFill>
              </a:rPr>
              <a:t>fundamental changes</a:t>
            </a:r>
            <a:r>
              <a:rPr lang="en-US" sz="3600" dirty="0">
                <a:solidFill>
                  <a:schemeClr val="accent6">
                    <a:lumMod val="50000"/>
                  </a:schemeClr>
                </a:solidFill>
              </a:rPr>
              <a:t> </a:t>
            </a:r>
            <a:r>
              <a:rPr lang="en-US" sz="3600" dirty="0">
                <a:solidFill>
                  <a:srgbClr val="BA303D"/>
                </a:solidFill>
              </a:rPr>
              <a:t>in teacher instructional practice as well.”</a:t>
            </a:r>
          </a:p>
          <a:p>
            <a:pPr>
              <a:buNone/>
            </a:pPr>
            <a:endParaRPr lang="en-US" sz="3600" dirty="0">
              <a:solidFill>
                <a:schemeClr val="accent5">
                  <a:lumMod val="50000"/>
                </a:schemeClr>
              </a:solidFill>
            </a:endParaRPr>
          </a:p>
        </p:txBody>
      </p:sp>
      <p:sp>
        <p:nvSpPr>
          <p:cNvPr id="7" name="TextBox 6"/>
          <p:cNvSpPr txBox="1"/>
          <p:nvPr/>
        </p:nvSpPr>
        <p:spPr>
          <a:xfrm>
            <a:off x="304800" y="5059740"/>
            <a:ext cx="2590800" cy="1569660"/>
          </a:xfrm>
          <a:prstGeom prst="rect">
            <a:avLst/>
          </a:prstGeom>
          <a:noFill/>
        </p:spPr>
        <p:txBody>
          <a:bodyPr wrap="square" rtlCol="0">
            <a:spAutoFit/>
          </a:bodyPr>
          <a:lstStyle/>
          <a:p>
            <a:r>
              <a:rPr lang="en-US" sz="1800" dirty="0" smtClean="0">
                <a:solidFill>
                  <a:schemeClr val="accent4">
                    <a:lumMod val="50000"/>
                  </a:schemeClr>
                </a:solidFill>
                <a:latin typeface="+mn-lt"/>
              </a:rPr>
              <a:t>Assessments to Guide Adolescent Literacy Instruction</a:t>
            </a:r>
          </a:p>
          <a:p>
            <a:r>
              <a:rPr lang="en-US" sz="1800" dirty="0" smtClean="0">
                <a:solidFill>
                  <a:schemeClr val="accent4">
                    <a:lumMod val="50000"/>
                  </a:schemeClr>
                </a:solidFill>
                <a:latin typeface="+mn-lt"/>
              </a:rPr>
              <a:t>Center on Instruction</a:t>
            </a:r>
          </a:p>
          <a:p>
            <a:endParaRPr lang="en-US" dirty="0"/>
          </a:p>
        </p:txBody>
      </p:sp>
      <p:pic>
        <p:nvPicPr>
          <p:cNvPr id="9" name="Picture 8" descr="&quot; &quot;"/>
          <p:cNvPicPr>
            <a:picLocks noChangeAspect="1"/>
          </p:cNvPicPr>
          <p:nvPr/>
        </p:nvPicPr>
        <p:blipFill>
          <a:blip r:embed="rId3" cstate="print"/>
          <a:stretch>
            <a:fillRect/>
          </a:stretch>
        </p:blipFill>
        <p:spPr>
          <a:xfrm>
            <a:off x="5120640" y="4201160"/>
            <a:ext cx="3870960" cy="258064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4267200"/>
            <a:ext cx="7848600" cy="2585323"/>
          </a:xfrm>
          <a:prstGeom prst="rect">
            <a:avLst/>
          </a:prstGeom>
        </p:spPr>
        <p:txBody>
          <a:bodyPr wrap="square">
            <a:spAutoFit/>
          </a:bodyPr>
          <a:lstStyle/>
          <a:p>
            <a:pPr algn="ctr"/>
            <a:r>
              <a:rPr lang="en-US" sz="5400" dirty="0" smtClean="0">
                <a:solidFill>
                  <a:schemeClr val="accent3"/>
                </a:solidFill>
              </a:rPr>
              <a:t>High School</a:t>
            </a:r>
            <a:br>
              <a:rPr lang="en-US" sz="5400" dirty="0" smtClean="0">
                <a:solidFill>
                  <a:schemeClr val="accent3"/>
                </a:solidFill>
              </a:rPr>
            </a:br>
            <a:r>
              <a:rPr lang="en-US" sz="5400" dirty="0" smtClean="0">
                <a:solidFill>
                  <a:schemeClr val="accent3"/>
                </a:solidFill>
              </a:rPr>
              <a:t>Reading Progress Monitoring</a:t>
            </a:r>
            <a:endParaRPr lang="en-US" sz="5400" dirty="0">
              <a:solidFill>
                <a:schemeClr val="accent3"/>
              </a:solidFill>
            </a:endParaRPr>
          </a:p>
        </p:txBody>
      </p:sp>
      <p:pic>
        <p:nvPicPr>
          <p:cNvPr id="6" name="Picture 5" descr="&quot; &quot;"/>
          <p:cNvPicPr>
            <a:picLocks noChangeAspect="1"/>
          </p:cNvPicPr>
          <p:nvPr/>
        </p:nvPicPr>
        <p:blipFill>
          <a:blip r:embed="rId3" cstate="print"/>
          <a:stretch>
            <a:fillRect/>
          </a:stretch>
        </p:blipFill>
        <p:spPr>
          <a:xfrm>
            <a:off x="2133600" y="290993"/>
            <a:ext cx="6019800" cy="4012621"/>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Slide 38 Blank Title</a:t>
            </a:r>
            <a:endParaRPr lang="en-US" dirty="0"/>
          </a:p>
        </p:txBody>
      </p:sp>
      <p:sp>
        <p:nvSpPr>
          <p:cNvPr id="5" name="Content Placeholder 2"/>
          <p:cNvSpPr txBox="1">
            <a:spLocks/>
          </p:cNvSpPr>
          <p:nvPr/>
        </p:nvSpPr>
        <p:spPr>
          <a:xfrm>
            <a:off x="1495602" y="304800"/>
            <a:ext cx="7620000" cy="5334000"/>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4000" b="0" i="0" u="none" strike="noStrike" kern="1200" cap="none" spc="0" normalizeH="0" baseline="0" noProof="0" dirty="0" smtClean="0">
                <a:ln>
                  <a:noFill/>
                </a:ln>
                <a:solidFill>
                  <a:schemeClr val="accent5"/>
                </a:solidFill>
                <a:effectLst/>
                <a:uLnTx/>
                <a:uFillTx/>
                <a:latin typeface="+mn-lt"/>
                <a:ea typeface="+mn-ea"/>
                <a:cs typeface="+mn-cs"/>
              </a:rPr>
              <a:t> “In order to </a:t>
            </a:r>
            <a:r>
              <a:rPr kumimoji="0" lang="en-US" sz="4000" b="0" i="0" u="none" strike="noStrike" kern="1200" cap="none" spc="0" normalizeH="0" baseline="0" noProof="0" dirty="0" smtClean="0">
                <a:ln>
                  <a:noFill/>
                </a:ln>
                <a:solidFill>
                  <a:srgbClr val="504BAF"/>
                </a:solidFill>
                <a:effectLst/>
                <a:uLnTx/>
                <a:uFillTx/>
                <a:latin typeface="+mn-lt"/>
                <a:ea typeface="+mn-ea"/>
                <a:cs typeface="+mn-cs"/>
              </a:rPr>
              <a:t>target instruction </a:t>
            </a:r>
            <a:r>
              <a:rPr kumimoji="0" lang="en-US" sz="4000" b="0" i="0" u="none" strike="noStrike" kern="1200" cap="none" spc="0" normalizeH="0" baseline="0" noProof="0" dirty="0" smtClean="0">
                <a:ln>
                  <a:noFill/>
                </a:ln>
                <a:solidFill>
                  <a:schemeClr val="accent5"/>
                </a:solidFill>
                <a:effectLst/>
                <a:uLnTx/>
                <a:uFillTx/>
                <a:latin typeface="+mn-lt"/>
                <a:ea typeface="+mn-ea"/>
                <a:cs typeface="+mn-cs"/>
              </a:rPr>
              <a:t>effectively, to </a:t>
            </a:r>
            <a:r>
              <a:rPr kumimoji="0" lang="en-US" sz="4000" b="0" i="0" u="none" strike="noStrike" kern="1200" cap="none" spc="0" normalizeH="0" baseline="0" noProof="0" dirty="0" smtClean="0">
                <a:ln>
                  <a:noFill/>
                </a:ln>
                <a:solidFill>
                  <a:srgbClr val="504BAF"/>
                </a:solidFill>
                <a:effectLst/>
                <a:uLnTx/>
                <a:uFillTx/>
                <a:latin typeface="+mn-lt"/>
                <a:ea typeface="+mn-ea"/>
                <a:cs typeface="+mn-cs"/>
              </a:rPr>
              <a:t>re-teach</a:t>
            </a:r>
            <a:r>
              <a:rPr kumimoji="0" lang="en-US" sz="4000" b="0" i="0" u="none" strike="noStrike" kern="1200" cap="none" spc="0" normalizeH="0" baseline="0" noProof="0" dirty="0" smtClean="0">
                <a:ln>
                  <a:noFill/>
                </a:ln>
                <a:solidFill>
                  <a:schemeClr val="accent5"/>
                </a:solidFill>
                <a:effectLst/>
                <a:uLnTx/>
                <a:uFillTx/>
                <a:latin typeface="+mn-lt"/>
                <a:ea typeface="+mn-ea"/>
                <a:cs typeface="+mn-cs"/>
              </a:rPr>
              <a:t> when necessary, to offer needed support, and to provide </a:t>
            </a:r>
            <a:r>
              <a:rPr kumimoji="0" lang="en-US" sz="4000" b="0" i="0" u="none" strike="noStrike" kern="1200" cap="none" spc="0" normalizeH="0" baseline="0" noProof="0" dirty="0" smtClean="0">
                <a:ln>
                  <a:noFill/>
                </a:ln>
                <a:solidFill>
                  <a:srgbClr val="504BAF"/>
                </a:solidFill>
                <a:effectLst/>
                <a:uLnTx/>
                <a:uFillTx/>
                <a:latin typeface="+mn-lt"/>
                <a:ea typeface="+mn-ea"/>
                <a:cs typeface="+mn-cs"/>
              </a:rPr>
              <a:t>appropriately challenging assignments</a:t>
            </a:r>
            <a:r>
              <a:rPr kumimoji="0" lang="en-US" sz="4000" b="0" i="0" u="none" strike="noStrike" kern="1200" cap="none" spc="0" normalizeH="0" baseline="0" noProof="0" dirty="0" smtClean="0">
                <a:ln>
                  <a:noFill/>
                </a:ln>
                <a:solidFill>
                  <a:schemeClr val="accent5"/>
                </a:solidFill>
                <a:effectLst/>
                <a:uLnTx/>
                <a:uFillTx/>
                <a:latin typeface="+mn-lt"/>
                <a:ea typeface="+mn-ea"/>
                <a:cs typeface="+mn-cs"/>
              </a:rPr>
              <a:t>, teachers must have an </a:t>
            </a:r>
            <a:r>
              <a:rPr kumimoji="0" lang="en-US" sz="4000" b="0" i="0" u="none" strike="noStrike" kern="1200" cap="none" spc="0" normalizeH="0" baseline="0" noProof="0" dirty="0" smtClean="0">
                <a:ln>
                  <a:noFill/>
                </a:ln>
                <a:solidFill>
                  <a:srgbClr val="504BAF"/>
                </a:solidFill>
                <a:effectLst/>
                <a:uLnTx/>
                <a:uFillTx/>
                <a:latin typeface="+mn-lt"/>
                <a:ea typeface="+mn-ea"/>
                <a:cs typeface="+mn-cs"/>
              </a:rPr>
              <a:t>ongoing and accurate </a:t>
            </a:r>
            <a:r>
              <a:rPr kumimoji="0" lang="en-US" sz="4000" b="0" i="0" u="none" strike="noStrike" kern="1200" cap="none" spc="0" normalizeH="0" baseline="0" noProof="0" dirty="0" smtClean="0">
                <a:ln>
                  <a:noFill/>
                </a:ln>
                <a:solidFill>
                  <a:schemeClr val="accent5"/>
                </a:solidFill>
                <a:effectLst/>
                <a:uLnTx/>
                <a:uFillTx/>
                <a:latin typeface="+mn-lt"/>
                <a:ea typeface="+mn-ea"/>
                <a:cs typeface="+mn-cs"/>
              </a:rPr>
              <a:t>understanding of their students’ literacy capabilities.”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lang="en-US" sz="3200" dirty="0" smtClean="0">
              <a:solidFill>
                <a:schemeClr val="accent5"/>
              </a:solidFill>
              <a:latin typeface="+mn-lt"/>
            </a:endParaRPr>
          </a:p>
        </p:txBody>
      </p:sp>
      <p:sp>
        <p:nvSpPr>
          <p:cNvPr id="6" name="TextBox 5"/>
          <p:cNvSpPr txBox="1"/>
          <p:nvPr/>
        </p:nvSpPr>
        <p:spPr>
          <a:xfrm>
            <a:off x="5715000" y="6059269"/>
            <a:ext cx="2971800" cy="1200329"/>
          </a:xfrm>
          <a:prstGeom prst="rect">
            <a:avLst/>
          </a:prstGeom>
          <a:noFill/>
        </p:spPr>
        <p:txBody>
          <a:bodyPr wrap="square" rtlCol="0">
            <a:spAutoFit/>
          </a:bodyPr>
          <a:lstStyle/>
          <a:p>
            <a:pPr lvl="0"/>
            <a:r>
              <a:rPr lang="en-US" dirty="0" smtClean="0">
                <a:latin typeface="+mn-lt"/>
              </a:rPr>
              <a:t>Torgesen &amp; Miller, 2009</a:t>
            </a:r>
          </a:p>
          <a:p>
            <a:endParaRPr lang="en-US" dirty="0"/>
          </a:p>
        </p:txBody>
      </p:sp>
      <p:sp>
        <p:nvSpPr>
          <p:cNvPr id="4" name="Date Placeholder 3"/>
          <p:cNvSpPr>
            <a:spLocks noGrp="1"/>
          </p:cNvSpPr>
          <p:nvPr>
            <p:ph type="dt" sz="half" idx="10"/>
          </p:nvPr>
        </p:nvSpPr>
        <p:spPr/>
        <p:txBody>
          <a:bodyPr/>
          <a:lstStyle/>
          <a:p>
            <a:fld id="{D1AE8696-9540-4EFF-858B-5A8C6DBE64D9}" type="datetime1">
              <a:rPr lang="en-US" smtClean="0"/>
              <a:pPr/>
              <a:t>10/22/2019</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455612"/>
          </a:xfrm>
        </p:spPr>
        <p:txBody>
          <a:bodyPr/>
          <a:lstStyle/>
          <a:p>
            <a:r>
              <a:rPr lang="en-US" b="1" dirty="0">
                <a:solidFill>
                  <a:schemeClr val="accent2">
                    <a:lumMod val="50000"/>
                  </a:schemeClr>
                </a:solidFill>
                <a:effectLst>
                  <a:outerShdw blurRad="31750" dist="25400" dir="5400000" algn="tl" rotWithShape="0">
                    <a:srgbClr val="000000">
                      <a:alpha val="25000"/>
                    </a:srgbClr>
                  </a:outerShdw>
                </a:effectLst>
              </a:rPr>
              <a:t>Initial </a:t>
            </a:r>
            <a:r>
              <a:rPr lang="en-US" b="1" dirty="0" smtClean="0">
                <a:solidFill>
                  <a:schemeClr val="accent2">
                    <a:lumMod val="50000"/>
                  </a:schemeClr>
                </a:solidFill>
                <a:effectLst>
                  <a:outerShdw blurRad="31750" dist="25400" dir="5400000" algn="tl" rotWithShape="0">
                    <a:srgbClr val="000000">
                      <a:alpha val="25000"/>
                    </a:srgbClr>
                  </a:outerShdw>
                </a:effectLst>
              </a:rPr>
              <a:t>Issues</a:t>
            </a:r>
            <a:endParaRPr lang="en-US" dirty="0"/>
          </a:p>
        </p:txBody>
      </p:sp>
      <p:graphicFrame>
        <p:nvGraphicFramePr>
          <p:cNvPr id="4" name="Diagram 3" descr="Students in Regular Program&#10;Students w/ Supplemental Support&#10;Students in Special Programs" title="Graphic"/>
          <p:cNvGraphicFramePr/>
          <p:nvPr>
            <p:extLst>
              <p:ext uri="{D42A27DB-BD31-4B8C-83A1-F6EECF244321}">
                <p14:modId xmlns:p14="http://schemas.microsoft.com/office/powerpoint/2010/main" val="2691907737"/>
              </p:ext>
            </p:extLst>
          </p:nvPr>
        </p:nvGraphicFramePr>
        <p:xfrm>
          <a:off x="381000" y="838200"/>
          <a:ext cx="8534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943600" y="1066800"/>
            <a:ext cx="2667000" cy="1846659"/>
          </a:xfrm>
          <a:prstGeom prst="rect">
            <a:avLst/>
          </a:prstGeom>
          <a:noFill/>
        </p:spPr>
        <p:txBody>
          <a:bodyPr wrap="square" rtlCol="0">
            <a:spAutoFit/>
          </a:bodyPr>
          <a:lstStyle/>
          <a:p>
            <a:pPr marL="182880" lvl="0" indent="-182880">
              <a:spcAft>
                <a:spcPts val="600"/>
              </a:spcAft>
              <a:buFont typeface="Arial" pitchFamily="34" charset="0"/>
              <a:buChar char="•"/>
            </a:pPr>
            <a:r>
              <a:rPr lang="en-US" sz="2000" b="0" dirty="0" smtClean="0">
                <a:solidFill>
                  <a:schemeClr val="accent4">
                    <a:lumMod val="50000"/>
                  </a:schemeClr>
                </a:solidFill>
                <a:latin typeface="+mn-lt"/>
              </a:rPr>
              <a:t>How is reading instruction provided?</a:t>
            </a:r>
          </a:p>
          <a:p>
            <a:pPr marL="182880" lvl="0" indent="-182880">
              <a:spcAft>
                <a:spcPts val="600"/>
              </a:spcAft>
              <a:buFont typeface="Arial" pitchFamily="34" charset="0"/>
              <a:buChar char="•"/>
            </a:pPr>
            <a:r>
              <a:rPr lang="en-US" sz="2000" b="0" dirty="0" smtClean="0">
                <a:solidFill>
                  <a:schemeClr val="accent4">
                    <a:lumMod val="50000"/>
                  </a:schemeClr>
                </a:solidFill>
                <a:latin typeface="+mn-lt"/>
              </a:rPr>
              <a:t>How is progress monitored?</a:t>
            </a:r>
          </a:p>
          <a:p>
            <a:endParaRPr lang="en-US" dirty="0"/>
          </a:p>
        </p:txBody>
      </p:sp>
      <p:sp>
        <p:nvSpPr>
          <p:cNvPr id="6" name="TextBox 5"/>
          <p:cNvSpPr txBox="1"/>
          <p:nvPr/>
        </p:nvSpPr>
        <p:spPr>
          <a:xfrm>
            <a:off x="5943600" y="2590800"/>
            <a:ext cx="3048000" cy="1846659"/>
          </a:xfrm>
          <a:prstGeom prst="rect">
            <a:avLst/>
          </a:prstGeom>
          <a:noFill/>
        </p:spPr>
        <p:txBody>
          <a:bodyPr wrap="square" rtlCol="0">
            <a:spAutoFit/>
          </a:bodyPr>
          <a:lstStyle/>
          <a:p>
            <a:pPr marL="182880" indent="-182880">
              <a:spcAft>
                <a:spcPts val="600"/>
              </a:spcAft>
              <a:buFont typeface="Arial" pitchFamily="34" charset="0"/>
              <a:buChar char="•"/>
            </a:pPr>
            <a:r>
              <a:rPr lang="en-US" sz="2000" b="0" dirty="0" smtClean="0">
                <a:solidFill>
                  <a:schemeClr val="accent4">
                    <a:lumMod val="50000"/>
                  </a:schemeClr>
                </a:solidFill>
                <a:latin typeface="+mn-lt"/>
              </a:rPr>
              <a:t>What additional support is provided/needed?</a:t>
            </a:r>
          </a:p>
          <a:p>
            <a:pPr marL="182880" indent="-182880">
              <a:spcAft>
                <a:spcPts val="600"/>
              </a:spcAft>
              <a:buFont typeface="Arial" pitchFamily="34" charset="0"/>
              <a:buChar char="•"/>
            </a:pPr>
            <a:r>
              <a:rPr lang="en-US" sz="2000" b="0" dirty="0" smtClean="0">
                <a:solidFill>
                  <a:schemeClr val="accent4">
                    <a:lumMod val="50000"/>
                  </a:schemeClr>
                </a:solidFill>
                <a:latin typeface="+mn-lt"/>
              </a:rPr>
              <a:t>How is progress monitored?</a:t>
            </a:r>
          </a:p>
          <a:p>
            <a:endParaRPr lang="en-US" dirty="0"/>
          </a:p>
        </p:txBody>
      </p:sp>
      <p:sp>
        <p:nvSpPr>
          <p:cNvPr id="7" name="TextBox 6"/>
          <p:cNvSpPr txBox="1"/>
          <p:nvPr/>
        </p:nvSpPr>
        <p:spPr>
          <a:xfrm>
            <a:off x="5943600" y="4114800"/>
            <a:ext cx="2971800" cy="1846659"/>
          </a:xfrm>
          <a:prstGeom prst="rect">
            <a:avLst/>
          </a:prstGeom>
          <a:noFill/>
        </p:spPr>
        <p:txBody>
          <a:bodyPr wrap="square" rtlCol="0">
            <a:spAutoFit/>
          </a:bodyPr>
          <a:lstStyle/>
          <a:p>
            <a:pPr marL="182880" indent="-182880">
              <a:spcAft>
                <a:spcPts val="600"/>
              </a:spcAft>
              <a:buFont typeface="Arial" pitchFamily="34" charset="0"/>
              <a:buChar char="•"/>
            </a:pPr>
            <a:r>
              <a:rPr lang="en-US" sz="2000" b="0" dirty="0" smtClean="0">
                <a:solidFill>
                  <a:schemeClr val="accent4">
                    <a:lumMod val="50000"/>
                  </a:schemeClr>
                </a:solidFill>
                <a:latin typeface="+mn-lt"/>
              </a:rPr>
              <a:t>What is end of school plan?</a:t>
            </a:r>
          </a:p>
          <a:p>
            <a:pPr marL="182880" indent="-182880">
              <a:spcAft>
                <a:spcPts val="600"/>
              </a:spcAft>
              <a:buFont typeface="Arial" pitchFamily="34" charset="0"/>
              <a:buChar char="•"/>
            </a:pPr>
            <a:r>
              <a:rPr lang="en-US" sz="2000" b="0" dirty="0" smtClean="0">
                <a:solidFill>
                  <a:schemeClr val="accent4">
                    <a:lumMod val="50000"/>
                  </a:schemeClr>
                </a:solidFill>
                <a:latin typeface="+mn-lt"/>
              </a:rPr>
              <a:t>How is progress monitored?</a:t>
            </a:r>
          </a:p>
          <a:p>
            <a:endParaRPr lang="en-US" dirty="0"/>
          </a:p>
        </p:txBody>
      </p:sp>
      <p:sp>
        <p:nvSpPr>
          <p:cNvPr id="2" name="Date Placeholder 1"/>
          <p:cNvSpPr>
            <a:spLocks noGrp="1"/>
          </p:cNvSpPr>
          <p:nvPr>
            <p:ph type="dt" sz="half" idx="10"/>
          </p:nvPr>
        </p:nvSpPr>
        <p:spPr/>
        <p:txBody>
          <a:bodyPr/>
          <a:lstStyle/>
          <a:p>
            <a:fld id="{BD9BCBD5-6F74-4FA9-9073-4B5ABD1D396E}" type="datetime1">
              <a:rPr lang="en-US" smtClean="0"/>
              <a:pPr/>
              <a:t>10/22/2019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Information Sources</a:t>
            </a:r>
            <a:endParaRPr lang="en-US" dirty="0"/>
          </a:p>
        </p:txBody>
      </p:sp>
      <p:sp>
        <p:nvSpPr>
          <p:cNvPr id="3" name="Content Placeholder 2"/>
          <p:cNvSpPr>
            <a:spLocks noGrp="1"/>
          </p:cNvSpPr>
          <p:nvPr>
            <p:ph idx="1"/>
          </p:nvPr>
        </p:nvSpPr>
        <p:spPr>
          <a:xfrm>
            <a:off x="228600" y="1265237"/>
            <a:ext cx="4495800" cy="4525963"/>
          </a:xfrm>
        </p:spPr>
        <p:txBody>
          <a:bodyPr/>
          <a:lstStyle/>
          <a:p>
            <a:r>
              <a:rPr lang="en-US" sz="2800" dirty="0" smtClean="0">
                <a:solidFill>
                  <a:schemeClr val="accent5">
                    <a:lumMod val="50000"/>
                  </a:schemeClr>
                </a:solidFill>
              </a:rPr>
              <a:t>Oregon Literacy Framework</a:t>
            </a:r>
          </a:p>
          <a:p>
            <a:r>
              <a:rPr lang="en-US" sz="2800" dirty="0" smtClean="0">
                <a:solidFill>
                  <a:schemeClr val="accent5">
                    <a:lumMod val="50000"/>
                  </a:schemeClr>
                </a:solidFill>
              </a:rPr>
              <a:t>Common Core State Standards for English Language Arts &amp; Literacy in Science, Social Studies and Technical Subjects</a:t>
            </a:r>
          </a:p>
          <a:p>
            <a:r>
              <a:rPr lang="en-US" sz="2800" dirty="0" smtClean="0">
                <a:solidFill>
                  <a:schemeClr val="accent5">
                    <a:lumMod val="50000"/>
                  </a:schemeClr>
                </a:solidFill>
              </a:rPr>
              <a:t>Assessments to Guide Adolescent Literacy Instruction </a:t>
            </a:r>
            <a:r>
              <a:rPr lang="en-US" sz="2000" dirty="0" smtClean="0">
                <a:solidFill>
                  <a:schemeClr val="accent5">
                    <a:lumMod val="50000"/>
                  </a:schemeClr>
                </a:solidFill>
              </a:rPr>
              <a:t>(</a:t>
            </a:r>
            <a:r>
              <a:rPr lang="en-US" sz="1800" dirty="0" smtClean="0">
                <a:solidFill>
                  <a:schemeClr val="accent5">
                    <a:lumMod val="50000"/>
                  </a:schemeClr>
                </a:solidFill>
              </a:rPr>
              <a:t>Center on Instruction)</a:t>
            </a:r>
            <a:endParaRPr lang="en-US" sz="1800" dirty="0">
              <a:solidFill>
                <a:schemeClr val="accent5">
                  <a:lumMod val="50000"/>
                </a:schemeClr>
              </a:solidFill>
            </a:endParaRPr>
          </a:p>
        </p:txBody>
      </p:sp>
      <p:sp>
        <p:nvSpPr>
          <p:cNvPr id="4" name="Date Placeholder 3"/>
          <p:cNvSpPr>
            <a:spLocks noGrp="1"/>
          </p:cNvSpPr>
          <p:nvPr>
            <p:ph type="dt" sz="half" idx="10"/>
          </p:nvPr>
        </p:nvSpPr>
        <p:spPr/>
        <p:txBody>
          <a:bodyPr/>
          <a:lstStyle/>
          <a:p>
            <a:fld id="{75F5B521-5BDD-4352-9490-62051D9FD4FB}" type="datetime1">
              <a:rPr lang="en-US" smtClean="0"/>
              <a:pPr/>
              <a:t>10/22/2019</a:t>
            </a:fld>
            <a:endParaRPr lang="en-US"/>
          </a:p>
        </p:txBody>
      </p:sp>
      <p:graphicFrame>
        <p:nvGraphicFramePr>
          <p:cNvPr id="5" name="Diagram 4" descr="&quot; &quot;"/>
          <p:cNvGraphicFramePr/>
          <p:nvPr>
            <p:extLst>
              <p:ext uri="{D42A27DB-BD31-4B8C-83A1-F6EECF244321}">
                <p14:modId xmlns:p14="http://schemas.microsoft.com/office/powerpoint/2010/main" val="761867293"/>
              </p:ext>
            </p:extLst>
          </p:nvPr>
        </p:nvGraphicFramePr>
        <p:xfrm>
          <a:off x="3429000" y="1066800"/>
          <a:ext cx="64770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6173"/>
            <a:ext cx="6934200" cy="1143000"/>
          </a:xfrm>
        </p:spPr>
        <p:txBody>
          <a:bodyPr/>
          <a:lstStyle/>
          <a:p>
            <a:r>
              <a:rPr lang="en-US" b="1" dirty="0">
                <a:solidFill>
                  <a:schemeClr val="accent5">
                    <a:lumMod val="75000"/>
                  </a:schemeClr>
                </a:solidFill>
              </a:rPr>
              <a:t>Why Monitor Progress</a:t>
            </a:r>
            <a:r>
              <a:rPr lang="en-US" b="1" dirty="0" smtClean="0">
                <a:solidFill>
                  <a:schemeClr val="accent5">
                    <a:lumMod val="75000"/>
                  </a:schemeClr>
                </a:solidFill>
              </a:rPr>
              <a:t>?</a:t>
            </a:r>
            <a:endParaRPr lang="en-US" dirty="0"/>
          </a:p>
        </p:txBody>
      </p:sp>
      <p:sp>
        <p:nvSpPr>
          <p:cNvPr id="4" name="Rectangle 3"/>
          <p:cNvSpPr/>
          <p:nvPr/>
        </p:nvSpPr>
        <p:spPr>
          <a:xfrm>
            <a:off x="1371600" y="1371600"/>
            <a:ext cx="7391400" cy="2554545"/>
          </a:xfrm>
          <a:prstGeom prst="rect">
            <a:avLst/>
          </a:prstGeom>
        </p:spPr>
        <p:txBody>
          <a:bodyPr wrap="square">
            <a:spAutoFit/>
          </a:bodyPr>
          <a:lstStyle/>
          <a:p>
            <a:pPr>
              <a:buNone/>
            </a:pPr>
            <a:r>
              <a:rPr lang="en-US" sz="3200" dirty="0" smtClean="0">
                <a:solidFill>
                  <a:schemeClr val="accent5">
                    <a:lumMod val="75000"/>
                  </a:schemeClr>
                </a:solidFill>
                <a:latin typeface="+mn-lt"/>
              </a:rPr>
              <a:t>Schools need </a:t>
            </a:r>
            <a:r>
              <a:rPr lang="en-US" sz="3200" dirty="0" smtClean="0">
                <a:solidFill>
                  <a:schemeClr val="accent2">
                    <a:lumMod val="75000"/>
                  </a:schemeClr>
                </a:solidFill>
                <a:latin typeface="+mn-lt"/>
              </a:rPr>
              <a:t>timely information</a:t>
            </a:r>
            <a:r>
              <a:rPr lang="en-US" sz="3200" dirty="0" smtClean="0">
                <a:solidFill>
                  <a:schemeClr val="accent5">
                    <a:lumMod val="75000"/>
                  </a:schemeClr>
                </a:solidFill>
                <a:latin typeface="+mn-lt"/>
              </a:rPr>
              <a:t> on whether students are making </a:t>
            </a:r>
            <a:r>
              <a:rPr lang="en-US" sz="3200" dirty="0" smtClean="0">
                <a:solidFill>
                  <a:schemeClr val="accent2">
                    <a:lumMod val="75000"/>
                  </a:schemeClr>
                </a:solidFill>
                <a:latin typeface="+mn-lt"/>
              </a:rPr>
              <a:t>enough progress</a:t>
            </a:r>
            <a:r>
              <a:rPr lang="en-US" sz="3200" dirty="0" smtClean="0">
                <a:solidFill>
                  <a:schemeClr val="accent5">
                    <a:lumMod val="75000"/>
                  </a:schemeClr>
                </a:solidFill>
                <a:latin typeface="+mn-lt"/>
              </a:rPr>
              <a:t> to reach the outcomes in the </a:t>
            </a:r>
            <a:r>
              <a:rPr lang="en-US" sz="3200" dirty="0" smtClean="0">
                <a:solidFill>
                  <a:schemeClr val="accent2">
                    <a:lumMod val="75000"/>
                  </a:schemeClr>
                </a:solidFill>
                <a:latin typeface="+mn-lt"/>
              </a:rPr>
              <a:t>timeframe </a:t>
            </a:r>
            <a:r>
              <a:rPr lang="en-US" sz="3200" dirty="0" smtClean="0">
                <a:solidFill>
                  <a:schemeClr val="accent5">
                    <a:lumMod val="75000"/>
                  </a:schemeClr>
                </a:solidFill>
                <a:latin typeface="+mn-lt"/>
              </a:rPr>
              <a:t>for which the outcome goals are set.</a:t>
            </a:r>
          </a:p>
        </p:txBody>
      </p:sp>
      <p:sp>
        <p:nvSpPr>
          <p:cNvPr id="5" name="TextBox 4"/>
          <p:cNvSpPr txBox="1"/>
          <p:nvPr/>
        </p:nvSpPr>
        <p:spPr>
          <a:xfrm>
            <a:off x="6400800" y="5780782"/>
            <a:ext cx="3200400" cy="1077218"/>
          </a:xfrm>
          <a:prstGeom prst="rect">
            <a:avLst/>
          </a:prstGeom>
          <a:noFill/>
        </p:spPr>
        <p:txBody>
          <a:bodyPr wrap="square" rtlCol="0">
            <a:spAutoFit/>
          </a:bodyPr>
          <a:lstStyle/>
          <a:p>
            <a:r>
              <a:rPr lang="en-US" sz="2000" dirty="0" smtClean="0">
                <a:solidFill>
                  <a:schemeClr val="accent1">
                    <a:lumMod val="50000"/>
                  </a:schemeClr>
                </a:solidFill>
                <a:latin typeface="+mn-lt"/>
              </a:rPr>
              <a:t>Oregon Literacy Framework</a:t>
            </a:r>
          </a:p>
          <a:p>
            <a:endParaRPr lang="en-US" dirty="0">
              <a:solidFill>
                <a:schemeClr val="accent1"/>
              </a:solidFill>
            </a:endParaRPr>
          </a:p>
        </p:txBody>
      </p:sp>
      <p:pic>
        <p:nvPicPr>
          <p:cNvPr id="7" name="Picture 6" descr="&quot; &quot;"/>
          <p:cNvPicPr>
            <a:picLocks noChangeAspect="1"/>
          </p:cNvPicPr>
          <p:nvPr/>
        </p:nvPicPr>
        <p:blipFill>
          <a:blip r:embed="rId3" cstate="print"/>
          <a:stretch>
            <a:fillRect/>
          </a:stretch>
        </p:blipFill>
        <p:spPr>
          <a:xfrm>
            <a:off x="1905000" y="4191000"/>
            <a:ext cx="3794760" cy="252984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06420"/>
            <a:ext cx="6934200" cy="1143000"/>
          </a:xfrm>
        </p:spPr>
        <p:txBody>
          <a:bodyPr/>
          <a:lstStyle/>
          <a:p>
            <a:pPr algn="l"/>
            <a:r>
              <a:rPr lang="en-US" b="1" dirty="0">
                <a:solidFill>
                  <a:srgbClr val="002060"/>
                </a:solidFill>
              </a:rPr>
              <a:t>Progress-monitoring </a:t>
            </a:r>
            <a:r>
              <a:rPr lang="en-US" b="1" dirty="0" smtClean="0">
                <a:solidFill>
                  <a:srgbClr val="002060"/>
                </a:solidFill>
              </a:rPr>
              <a:t>Considerations</a:t>
            </a:r>
            <a:endParaRPr lang="en-US" b="1" dirty="0"/>
          </a:p>
        </p:txBody>
      </p:sp>
      <p:sp>
        <p:nvSpPr>
          <p:cNvPr id="4" name="TextBox 3"/>
          <p:cNvSpPr txBox="1"/>
          <p:nvPr/>
        </p:nvSpPr>
        <p:spPr>
          <a:xfrm>
            <a:off x="1371600" y="1600200"/>
            <a:ext cx="6858000" cy="3416320"/>
          </a:xfrm>
          <a:prstGeom prst="rect">
            <a:avLst/>
          </a:prstGeom>
          <a:noFill/>
        </p:spPr>
        <p:txBody>
          <a:bodyPr wrap="square" rtlCol="0">
            <a:spAutoFit/>
          </a:bodyPr>
          <a:lstStyle/>
          <a:p>
            <a:r>
              <a:rPr lang="en-US" sz="3200" dirty="0" smtClean="0">
                <a:solidFill>
                  <a:schemeClr val="accent4">
                    <a:lumMod val="75000"/>
                  </a:schemeClr>
                </a:solidFill>
                <a:latin typeface="+mn-lt"/>
              </a:rPr>
              <a:t>Schools need to </a:t>
            </a:r>
            <a:r>
              <a:rPr lang="en-US" sz="3200" dirty="0" smtClean="0">
                <a:solidFill>
                  <a:schemeClr val="accent2">
                    <a:lumMod val="75000"/>
                  </a:schemeClr>
                </a:solidFill>
                <a:latin typeface="+mn-lt"/>
              </a:rPr>
              <a:t>analyze</a:t>
            </a:r>
            <a:r>
              <a:rPr lang="en-US" sz="3200" dirty="0" smtClean="0">
                <a:solidFill>
                  <a:schemeClr val="accent1"/>
                </a:solidFill>
                <a:latin typeface="+mn-lt"/>
              </a:rPr>
              <a:t> </a:t>
            </a:r>
            <a:r>
              <a:rPr lang="en-US" sz="3200" dirty="0" smtClean="0">
                <a:solidFill>
                  <a:schemeClr val="accent4">
                    <a:lumMod val="75000"/>
                  </a:schemeClr>
                </a:solidFill>
                <a:latin typeface="+mn-lt"/>
              </a:rPr>
              <a:t>and</a:t>
            </a:r>
            <a:r>
              <a:rPr lang="en-US" sz="3200" dirty="0" smtClean="0">
                <a:solidFill>
                  <a:schemeClr val="accent1"/>
                </a:solidFill>
                <a:latin typeface="+mn-lt"/>
              </a:rPr>
              <a:t> </a:t>
            </a:r>
            <a:r>
              <a:rPr lang="en-US" sz="3200" dirty="0" smtClean="0">
                <a:solidFill>
                  <a:schemeClr val="accent2">
                    <a:lumMod val="75000"/>
                  </a:schemeClr>
                </a:solidFill>
                <a:latin typeface="+mn-lt"/>
              </a:rPr>
              <a:t>interpret</a:t>
            </a:r>
            <a:r>
              <a:rPr lang="en-US" sz="3200" dirty="0" smtClean="0">
                <a:solidFill>
                  <a:schemeClr val="accent1"/>
                </a:solidFill>
                <a:latin typeface="+mn-lt"/>
              </a:rPr>
              <a:t> </a:t>
            </a:r>
            <a:r>
              <a:rPr lang="en-US" sz="3200" dirty="0" smtClean="0">
                <a:solidFill>
                  <a:schemeClr val="accent4">
                    <a:lumMod val="75000"/>
                  </a:schemeClr>
                </a:solidFill>
                <a:latin typeface="+mn-lt"/>
              </a:rPr>
              <a:t>progress-monitoring</a:t>
            </a:r>
            <a:r>
              <a:rPr lang="en-US" sz="3200" dirty="0" smtClean="0">
                <a:solidFill>
                  <a:schemeClr val="accent1"/>
                </a:solidFill>
                <a:latin typeface="+mn-lt"/>
              </a:rPr>
              <a:t> </a:t>
            </a:r>
            <a:r>
              <a:rPr lang="en-US" sz="3200" dirty="0" smtClean="0">
                <a:solidFill>
                  <a:schemeClr val="accent2">
                    <a:lumMod val="75000"/>
                  </a:schemeClr>
                </a:solidFill>
                <a:latin typeface="+mn-lt"/>
              </a:rPr>
              <a:t>data</a:t>
            </a:r>
            <a:r>
              <a:rPr lang="en-US" sz="3200" dirty="0" smtClean="0">
                <a:solidFill>
                  <a:schemeClr val="accent1"/>
                </a:solidFill>
                <a:latin typeface="+mn-lt"/>
              </a:rPr>
              <a:t> </a:t>
            </a:r>
            <a:r>
              <a:rPr lang="en-US" sz="3200" dirty="0" smtClean="0">
                <a:solidFill>
                  <a:schemeClr val="accent4">
                    <a:lumMod val="75000"/>
                  </a:schemeClr>
                </a:solidFill>
                <a:latin typeface="+mn-lt"/>
              </a:rPr>
              <a:t>as soon as it is collected…in order to </a:t>
            </a:r>
            <a:r>
              <a:rPr lang="en-US" sz="3200" dirty="0" smtClean="0">
                <a:solidFill>
                  <a:schemeClr val="accent2">
                    <a:lumMod val="75000"/>
                  </a:schemeClr>
                </a:solidFill>
                <a:latin typeface="+mn-lt"/>
              </a:rPr>
              <a:t>compare</a:t>
            </a:r>
            <a:r>
              <a:rPr lang="en-US" sz="3200" dirty="0" smtClean="0">
                <a:solidFill>
                  <a:schemeClr val="accent1"/>
                </a:solidFill>
                <a:latin typeface="+mn-lt"/>
              </a:rPr>
              <a:t> </a:t>
            </a:r>
            <a:r>
              <a:rPr lang="en-US" sz="3200" dirty="0" smtClean="0">
                <a:solidFill>
                  <a:schemeClr val="accent4">
                    <a:lumMod val="75000"/>
                  </a:schemeClr>
                </a:solidFill>
                <a:latin typeface="+mn-lt"/>
              </a:rPr>
              <a:t>the </a:t>
            </a:r>
            <a:r>
              <a:rPr lang="en-US" sz="3200" dirty="0" smtClean="0">
                <a:solidFill>
                  <a:schemeClr val="accent2">
                    <a:lumMod val="75000"/>
                  </a:schemeClr>
                </a:solidFill>
                <a:latin typeface="+mn-lt"/>
              </a:rPr>
              <a:t>rate of student progress </a:t>
            </a:r>
            <a:r>
              <a:rPr lang="en-US" sz="3200" dirty="0" smtClean="0">
                <a:solidFill>
                  <a:schemeClr val="accent4">
                    <a:lumMod val="75000"/>
                  </a:schemeClr>
                </a:solidFill>
                <a:latin typeface="+mn-lt"/>
              </a:rPr>
              <a:t>to the </a:t>
            </a:r>
            <a:r>
              <a:rPr lang="en-US" sz="3200" dirty="0" smtClean="0">
                <a:solidFill>
                  <a:schemeClr val="accent2">
                    <a:lumMod val="75000"/>
                  </a:schemeClr>
                </a:solidFill>
                <a:latin typeface="+mn-lt"/>
              </a:rPr>
              <a:t>rate</a:t>
            </a:r>
            <a:r>
              <a:rPr lang="en-US" sz="3200" dirty="0" smtClean="0">
                <a:solidFill>
                  <a:schemeClr val="accent3">
                    <a:lumMod val="75000"/>
                  </a:schemeClr>
                </a:solidFill>
                <a:latin typeface="+mn-lt"/>
              </a:rPr>
              <a:t> </a:t>
            </a:r>
            <a:r>
              <a:rPr lang="en-US" sz="3200" dirty="0" smtClean="0">
                <a:solidFill>
                  <a:schemeClr val="accent2">
                    <a:lumMod val="75000"/>
                  </a:schemeClr>
                </a:solidFill>
                <a:latin typeface="+mn-lt"/>
              </a:rPr>
              <a:t>needed to reach the goal…</a:t>
            </a:r>
          </a:p>
          <a:p>
            <a:endParaRPr lang="en-US" dirty="0">
              <a:solidFill>
                <a:schemeClr val="accent1"/>
              </a:solidFill>
            </a:endParaRPr>
          </a:p>
        </p:txBody>
      </p:sp>
      <p:pic>
        <p:nvPicPr>
          <p:cNvPr id="5" name="Picture 2" descr="&quot; &quot;"/>
          <p:cNvPicPr>
            <a:picLocks noChangeAspect="1" noChangeArrowheads="1"/>
          </p:cNvPicPr>
          <p:nvPr/>
        </p:nvPicPr>
        <p:blipFill>
          <a:blip r:embed="rId3" cstate="print"/>
          <a:srcRect t="11104"/>
          <a:stretch>
            <a:fillRect/>
          </a:stretch>
        </p:blipFill>
        <p:spPr bwMode="auto">
          <a:xfrm>
            <a:off x="1600200" y="4724400"/>
            <a:ext cx="2819400" cy="1877341"/>
          </a:xfrm>
          <a:prstGeom prst="rect">
            <a:avLst/>
          </a:prstGeom>
          <a:noFill/>
        </p:spPr>
      </p:pic>
      <p:sp>
        <p:nvSpPr>
          <p:cNvPr id="6" name="TextBox 5"/>
          <p:cNvSpPr txBox="1"/>
          <p:nvPr/>
        </p:nvSpPr>
        <p:spPr>
          <a:xfrm>
            <a:off x="5715000" y="5638800"/>
            <a:ext cx="3429000" cy="1077218"/>
          </a:xfrm>
          <a:prstGeom prst="rect">
            <a:avLst/>
          </a:prstGeom>
          <a:noFill/>
        </p:spPr>
        <p:txBody>
          <a:bodyPr wrap="square" rtlCol="0">
            <a:spAutoFit/>
          </a:bodyPr>
          <a:lstStyle/>
          <a:p>
            <a:r>
              <a:rPr lang="en-US" sz="2000" dirty="0" smtClean="0">
                <a:solidFill>
                  <a:schemeClr val="accent5">
                    <a:lumMod val="50000"/>
                  </a:schemeClr>
                </a:solidFill>
                <a:latin typeface="+mn-lt"/>
              </a:rPr>
              <a:t>Oregon Literacy Framework</a:t>
            </a:r>
          </a:p>
          <a:p>
            <a:endParaRPr lang="en-US"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62" y="685800"/>
            <a:ext cx="5080038" cy="1066800"/>
          </a:xfrm>
        </p:spPr>
        <p:txBody>
          <a:bodyPr/>
          <a:lstStyle/>
          <a:p>
            <a:r>
              <a:rPr lang="en-US" sz="3600" b="1" dirty="0">
                <a:solidFill>
                  <a:schemeClr val="accent6">
                    <a:lumMod val="75000"/>
                  </a:schemeClr>
                </a:solidFill>
              </a:rPr>
              <a:t>Types of Measures for </a:t>
            </a:r>
            <a:r>
              <a:rPr lang="en-US" sz="3600" b="1" dirty="0" smtClean="0">
                <a:solidFill>
                  <a:schemeClr val="accent6">
                    <a:lumMod val="75000"/>
                  </a:schemeClr>
                </a:solidFill>
              </a:rPr>
              <a:t>Progress-Monitoring</a:t>
            </a:r>
            <a:endParaRPr lang="en-US" dirty="0"/>
          </a:p>
        </p:txBody>
      </p:sp>
      <p:sp>
        <p:nvSpPr>
          <p:cNvPr id="4" name="TextBox 3"/>
          <p:cNvSpPr txBox="1"/>
          <p:nvPr/>
        </p:nvSpPr>
        <p:spPr>
          <a:xfrm>
            <a:off x="4343400" y="2362200"/>
            <a:ext cx="4572000" cy="3170099"/>
          </a:xfrm>
          <a:prstGeom prst="rect">
            <a:avLst/>
          </a:prstGeom>
          <a:noFill/>
        </p:spPr>
        <p:txBody>
          <a:bodyPr wrap="square" rtlCol="0">
            <a:spAutoFit/>
          </a:bodyPr>
          <a:lstStyle/>
          <a:p>
            <a:pPr marL="639763" indent="-639763">
              <a:spcAft>
                <a:spcPts val="1200"/>
              </a:spcAft>
              <a:buFont typeface="Wingdings" pitchFamily="2" charset="2"/>
              <a:buChar char="q"/>
            </a:pPr>
            <a:r>
              <a:rPr lang="en-US" sz="3600" dirty="0" smtClean="0">
                <a:solidFill>
                  <a:schemeClr val="accent4">
                    <a:lumMod val="75000"/>
                  </a:schemeClr>
                </a:solidFill>
                <a:latin typeface="+mn-lt"/>
              </a:rPr>
              <a:t>Classroom assessments</a:t>
            </a:r>
          </a:p>
          <a:p>
            <a:pPr marL="639763" indent="-639763">
              <a:spcAft>
                <a:spcPts val="1200"/>
              </a:spcAft>
              <a:buFont typeface="Wingdings" pitchFamily="2" charset="2"/>
              <a:buChar char="q"/>
            </a:pPr>
            <a:r>
              <a:rPr lang="en-US" sz="3600" dirty="0" smtClean="0">
                <a:solidFill>
                  <a:schemeClr val="accent4">
                    <a:lumMod val="75000"/>
                  </a:schemeClr>
                </a:solidFill>
                <a:latin typeface="+mn-lt"/>
              </a:rPr>
              <a:t>Reading Work Samples</a:t>
            </a:r>
          </a:p>
          <a:p>
            <a:pPr marL="639763" indent="-639763">
              <a:spcAft>
                <a:spcPts val="1200"/>
              </a:spcAft>
              <a:buFont typeface="Wingdings" pitchFamily="2" charset="2"/>
              <a:buChar char="q"/>
            </a:pPr>
            <a:r>
              <a:rPr lang="en-US" sz="3600" dirty="0" smtClean="0">
                <a:solidFill>
                  <a:schemeClr val="accent4">
                    <a:lumMod val="75000"/>
                  </a:schemeClr>
                </a:solidFill>
                <a:latin typeface="+mn-lt"/>
              </a:rPr>
              <a:t>Other measures</a:t>
            </a:r>
            <a:endParaRPr lang="en-US" sz="3600" dirty="0">
              <a:solidFill>
                <a:schemeClr val="accent4">
                  <a:lumMod val="75000"/>
                </a:schemeClr>
              </a:solidFill>
              <a:latin typeface="+mn-lt"/>
            </a:endParaRPr>
          </a:p>
        </p:txBody>
      </p:sp>
      <p:pic>
        <p:nvPicPr>
          <p:cNvPr id="7" name="Picture 6" descr="&quot; &quot;"/>
          <p:cNvPicPr>
            <a:picLocks noChangeAspect="1"/>
          </p:cNvPicPr>
          <p:nvPr/>
        </p:nvPicPr>
        <p:blipFill>
          <a:blip r:embed="rId3" cstate="print"/>
          <a:stretch>
            <a:fillRect/>
          </a:stretch>
        </p:blipFill>
        <p:spPr>
          <a:xfrm>
            <a:off x="152927" y="381000"/>
            <a:ext cx="3911035" cy="58674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74638"/>
            <a:ext cx="9296400" cy="1143000"/>
          </a:xfrm>
        </p:spPr>
        <p:txBody>
          <a:bodyPr/>
          <a:lstStyle/>
          <a:p>
            <a:r>
              <a:rPr lang="en-US" sz="4000" b="1" dirty="0">
                <a:solidFill>
                  <a:schemeClr val="accent5">
                    <a:lumMod val="75000"/>
                  </a:schemeClr>
                </a:solidFill>
              </a:rPr>
              <a:t>How do we monitor student progress</a:t>
            </a:r>
            <a:r>
              <a:rPr lang="en-US" sz="4000" b="1" dirty="0" smtClean="0">
                <a:solidFill>
                  <a:schemeClr val="accent5">
                    <a:lumMod val="75000"/>
                  </a:schemeClr>
                </a:solidFill>
              </a:rPr>
              <a:t>?</a:t>
            </a:r>
            <a:endParaRPr lang="en-US" sz="4000" b="1" dirty="0"/>
          </a:p>
        </p:txBody>
      </p:sp>
      <p:sp>
        <p:nvSpPr>
          <p:cNvPr id="4" name="TextBox 3"/>
          <p:cNvSpPr txBox="1"/>
          <p:nvPr/>
        </p:nvSpPr>
        <p:spPr>
          <a:xfrm>
            <a:off x="457200" y="1371600"/>
            <a:ext cx="8458200" cy="4524315"/>
          </a:xfrm>
          <a:prstGeom prst="rect">
            <a:avLst/>
          </a:prstGeom>
          <a:noFill/>
        </p:spPr>
        <p:txBody>
          <a:bodyPr wrap="square" rtlCol="0">
            <a:spAutoFit/>
          </a:bodyPr>
          <a:lstStyle/>
          <a:p>
            <a:r>
              <a:rPr lang="en-US" sz="3200" dirty="0" smtClean="0">
                <a:solidFill>
                  <a:schemeClr val="bg2">
                    <a:lumMod val="25000"/>
                  </a:schemeClr>
                </a:solidFill>
                <a:latin typeface="+mn-lt"/>
              </a:rPr>
              <a:t>“Policymakers often hope that data will automatically lead to improved practice.</a:t>
            </a:r>
          </a:p>
          <a:p>
            <a:endParaRPr lang="en-US" sz="3200" dirty="0" smtClean="0">
              <a:solidFill>
                <a:schemeClr val="accent1"/>
              </a:solidFill>
              <a:latin typeface="+mn-lt"/>
            </a:endParaRPr>
          </a:p>
          <a:p>
            <a:r>
              <a:rPr lang="en-US" sz="3200" dirty="0" smtClean="0">
                <a:solidFill>
                  <a:schemeClr val="bg2">
                    <a:lumMod val="25000"/>
                  </a:schemeClr>
                </a:solidFill>
                <a:latin typeface="+mn-lt"/>
              </a:rPr>
              <a:t>However, experience shows that data must be accompanied by the </a:t>
            </a:r>
            <a:r>
              <a:rPr lang="en-US" sz="3200" dirty="0" smtClean="0">
                <a:solidFill>
                  <a:schemeClr val="accent3">
                    <a:lumMod val="75000"/>
                  </a:schemeClr>
                </a:solidFill>
                <a:latin typeface="+mn-lt"/>
              </a:rPr>
              <a:t>reporting systems, professional development, support structures, and management practices</a:t>
            </a:r>
            <a:r>
              <a:rPr lang="en-US" sz="3200" dirty="0" smtClean="0">
                <a:solidFill>
                  <a:schemeClr val="accent1"/>
                </a:solidFill>
                <a:latin typeface="+mn-lt"/>
              </a:rPr>
              <a:t> </a:t>
            </a:r>
            <a:r>
              <a:rPr lang="en-US" sz="3200" dirty="0" smtClean="0">
                <a:solidFill>
                  <a:schemeClr val="bg2">
                    <a:lumMod val="25000"/>
                  </a:schemeClr>
                </a:solidFill>
                <a:latin typeface="+mn-lt"/>
              </a:rPr>
              <a:t>that will impact teacher and student beliefs and behaviors”</a:t>
            </a:r>
            <a:endParaRPr lang="en-US" sz="3200" dirty="0">
              <a:solidFill>
                <a:schemeClr val="bg2">
                  <a:lumMod val="25000"/>
                </a:schemeClr>
              </a:solidFill>
              <a:latin typeface="+mn-lt"/>
            </a:endParaRPr>
          </a:p>
        </p:txBody>
      </p:sp>
      <p:sp>
        <p:nvSpPr>
          <p:cNvPr id="5" name="TextBox 4"/>
          <p:cNvSpPr txBox="1"/>
          <p:nvPr/>
        </p:nvSpPr>
        <p:spPr>
          <a:xfrm>
            <a:off x="4724400" y="5946338"/>
            <a:ext cx="4876800" cy="1477328"/>
          </a:xfrm>
          <a:prstGeom prst="rect">
            <a:avLst/>
          </a:prstGeom>
          <a:noFill/>
        </p:spPr>
        <p:txBody>
          <a:bodyPr wrap="square" rtlCol="0">
            <a:spAutoFit/>
          </a:bodyPr>
          <a:lstStyle/>
          <a:p>
            <a:r>
              <a:rPr lang="en-US" sz="1400" dirty="0" smtClean="0">
                <a:solidFill>
                  <a:schemeClr val="accent5">
                    <a:lumMod val="75000"/>
                  </a:schemeClr>
                </a:solidFill>
                <a:latin typeface="+mn-lt"/>
              </a:rPr>
              <a:t>Perie, Marion, &amp; Gong,  Brian, 2007</a:t>
            </a:r>
          </a:p>
          <a:p>
            <a:r>
              <a:rPr lang="en-US" sz="1400" i="1" dirty="0" smtClean="0">
                <a:solidFill>
                  <a:schemeClr val="accent5">
                    <a:lumMod val="75000"/>
                  </a:schemeClr>
                </a:solidFill>
                <a:latin typeface="+mn-lt"/>
              </a:rPr>
              <a:t>Assessments to Guide Adolescent Literacy Instruction</a:t>
            </a:r>
            <a:endParaRPr lang="en-US" sz="1400" dirty="0" smtClean="0">
              <a:solidFill>
                <a:schemeClr val="accent5">
                  <a:lumMod val="75000"/>
                </a:schemeClr>
              </a:solidFill>
              <a:latin typeface="+mn-lt"/>
            </a:endParaRPr>
          </a:p>
          <a:p>
            <a:r>
              <a:rPr lang="en-US" sz="1400" dirty="0" smtClean="0">
                <a:solidFill>
                  <a:schemeClr val="accent5">
                    <a:lumMod val="75000"/>
                  </a:schemeClr>
                </a:solidFill>
                <a:latin typeface="+mn-lt"/>
              </a:rPr>
              <a:t>Center on Instruction</a:t>
            </a:r>
          </a:p>
          <a:p>
            <a:endParaRPr lang="en-US" dirty="0" smtClean="0">
              <a:solidFill>
                <a:schemeClr val="accent1"/>
              </a:solidFill>
            </a:endParaRPr>
          </a:p>
          <a:p>
            <a:endParaRPr lang="en-US" dirty="0">
              <a:solidFill>
                <a:schemeClr val="accent1"/>
              </a:solidFill>
            </a:endParaRPr>
          </a:p>
        </p:txBody>
      </p:sp>
      <p:sp>
        <p:nvSpPr>
          <p:cNvPr id="2" name="Date Placeholder 1"/>
          <p:cNvSpPr>
            <a:spLocks noGrp="1"/>
          </p:cNvSpPr>
          <p:nvPr>
            <p:ph type="dt" sz="half" idx="10"/>
          </p:nvPr>
        </p:nvSpPr>
        <p:spPr/>
        <p:txBody>
          <a:bodyPr/>
          <a:lstStyle/>
          <a:p>
            <a:fld id="{BD9BCBD5-6F74-4FA9-9073-4B5ABD1D396E}" type="datetime1">
              <a:rPr lang="en-US" smtClean="0"/>
              <a:pPr/>
              <a:t>10/22/2019</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06414" y="1219200"/>
            <a:ext cx="8229600" cy="1143000"/>
          </a:xfrm>
        </p:spPr>
        <p:txBody>
          <a:bodyPr/>
          <a:lstStyle/>
          <a:p>
            <a:r>
              <a:rPr lang="en-US" dirty="0" smtClean="0"/>
              <a:t>Slide 44 Blank Title</a:t>
            </a:r>
            <a:endParaRPr lang="en-US" dirty="0"/>
          </a:p>
        </p:txBody>
      </p:sp>
      <p:sp>
        <p:nvSpPr>
          <p:cNvPr id="6" name="Content Placeholder 5"/>
          <p:cNvSpPr>
            <a:spLocks noGrp="1"/>
          </p:cNvSpPr>
          <p:nvPr>
            <p:ph idx="4294967295"/>
          </p:nvPr>
        </p:nvSpPr>
        <p:spPr>
          <a:xfrm>
            <a:off x="1600200" y="609600"/>
            <a:ext cx="7543800" cy="3276600"/>
          </a:xfrm>
        </p:spPr>
        <p:txBody>
          <a:bodyPr/>
          <a:lstStyle/>
          <a:p>
            <a:pPr marL="457200" indent="-457200">
              <a:buFont typeface="Wingdings" pitchFamily="2" charset="2"/>
              <a:buChar char="q"/>
            </a:pPr>
            <a:r>
              <a:rPr lang="en-US" dirty="0" smtClean="0"/>
              <a:t>What are the Common Core </a:t>
            </a:r>
            <a:r>
              <a:rPr lang="en-US" dirty="0" smtClean="0"/>
              <a:t>State </a:t>
            </a:r>
            <a:r>
              <a:rPr lang="en-US" dirty="0" smtClean="0"/>
              <a:t>Standards for Reading?</a:t>
            </a:r>
          </a:p>
          <a:p>
            <a:pPr marL="457200" indent="-457200">
              <a:buFont typeface="Wingdings" pitchFamily="2" charset="2"/>
              <a:buChar char="q"/>
            </a:pPr>
            <a:endParaRPr lang="en-US" sz="2000" dirty="0" smtClean="0"/>
          </a:p>
          <a:p>
            <a:pPr marL="457200" indent="-457200">
              <a:buFont typeface="Wingdings" pitchFamily="2" charset="2"/>
              <a:buChar char="q"/>
            </a:pPr>
            <a:r>
              <a:rPr lang="en-US" dirty="0" smtClean="0"/>
              <a:t>How do they fit in with reading work samples and the scoring guide?</a:t>
            </a:r>
            <a:endParaRPr lang="en-US" dirty="0"/>
          </a:p>
        </p:txBody>
      </p:sp>
      <p:pic>
        <p:nvPicPr>
          <p:cNvPr id="1026" name="Picture 2" descr="Common Core State Standards Oregon logo"/>
          <p:cNvPicPr>
            <a:picLocks noChangeAspect="1" noChangeArrowheads="1"/>
          </p:cNvPicPr>
          <p:nvPr/>
        </p:nvPicPr>
        <p:blipFill>
          <a:blip r:embed="rId3" cstate="print"/>
          <a:srcRect/>
          <a:stretch>
            <a:fillRect/>
          </a:stretch>
        </p:blipFill>
        <p:spPr bwMode="auto">
          <a:xfrm>
            <a:off x="762000" y="3886200"/>
            <a:ext cx="7974014" cy="220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4000" dirty="0" smtClean="0"/>
              <a:t>Measuring Text Complexity: Three Factors</a:t>
            </a:r>
            <a:r>
              <a:rPr lang="en-US" dirty="0" smtClean="0"/>
              <a:t/>
            </a:r>
            <a:br>
              <a:rPr lang="en-US" dirty="0" smtClean="0"/>
            </a:br>
            <a:endParaRPr lang="en-US" dirty="0"/>
          </a:p>
        </p:txBody>
      </p:sp>
      <p:sp>
        <p:nvSpPr>
          <p:cNvPr id="5" name="Rectangle 4"/>
          <p:cNvSpPr/>
          <p:nvPr/>
        </p:nvSpPr>
        <p:spPr>
          <a:xfrm>
            <a:off x="3429000" y="1143000"/>
            <a:ext cx="5638800" cy="5139869"/>
          </a:xfrm>
          <a:prstGeom prst="rect">
            <a:avLst/>
          </a:prstGeom>
        </p:spPr>
        <p:txBody>
          <a:bodyPr wrap="square">
            <a:spAutoFit/>
          </a:bodyPr>
          <a:lstStyle/>
          <a:p>
            <a:pPr>
              <a:spcAft>
                <a:spcPts val="1200"/>
              </a:spcAft>
            </a:pPr>
            <a:r>
              <a:rPr lang="en-US" sz="2600" dirty="0" smtClean="0">
                <a:latin typeface="+mn-lt"/>
              </a:rPr>
              <a:t>Qualitative evaluation of the text:</a:t>
            </a:r>
          </a:p>
          <a:p>
            <a:pPr lvl="1">
              <a:spcAft>
                <a:spcPts val="1200"/>
              </a:spcAft>
            </a:pPr>
            <a:r>
              <a:rPr lang="en-US" sz="2000" dirty="0" smtClean="0">
                <a:latin typeface="+mn-lt"/>
              </a:rPr>
              <a:t>Levels of meaning, structure, language conventionality and clarity, and knowledge demands</a:t>
            </a:r>
          </a:p>
          <a:p>
            <a:pPr>
              <a:spcAft>
                <a:spcPts val="1200"/>
              </a:spcAft>
            </a:pPr>
            <a:r>
              <a:rPr lang="en-US" sz="2600" dirty="0" smtClean="0">
                <a:latin typeface="+mn-lt"/>
              </a:rPr>
              <a:t>Quantitative evaluation of the text: </a:t>
            </a:r>
          </a:p>
          <a:p>
            <a:pPr lvl="1">
              <a:spcAft>
                <a:spcPts val="1200"/>
              </a:spcAft>
            </a:pPr>
            <a:r>
              <a:rPr lang="en-US" sz="2000" dirty="0" smtClean="0">
                <a:latin typeface="+mn-lt"/>
              </a:rPr>
              <a:t>Readability measures and other scores of text complexity</a:t>
            </a:r>
          </a:p>
          <a:p>
            <a:pPr>
              <a:spcAft>
                <a:spcPts val="1200"/>
              </a:spcAft>
            </a:pPr>
            <a:r>
              <a:rPr lang="en-US" sz="2600" dirty="0" smtClean="0">
                <a:latin typeface="+mn-lt"/>
              </a:rPr>
              <a:t>Matching reader to text and task: </a:t>
            </a:r>
          </a:p>
          <a:p>
            <a:pPr lvl="1">
              <a:spcAft>
                <a:spcPts val="1200"/>
              </a:spcAft>
            </a:pPr>
            <a:r>
              <a:rPr lang="en-US" sz="2000" dirty="0" smtClean="0">
                <a:latin typeface="+mn-lt"/>
              </a:rPr>
              <a:t>Reader variables (such as motivation, knowledge, and experiences) and task variables (such as purpose and the complexity generated by the task and questions)</a:t>
            </a:r>
            <a:endParaRPr lang="en-US" sz="2000" dirty="0">
              <a:latin typeface="+mn-lt"/>
            </a:endParaRPr>
          </a:p>
        </p:txBody>
      </p:sp>
      <p:pic>
        <p:nvPicPr>
          <p:cNvPr id="2051" name="Picture 3" descr="&quot; &quo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713751">
            <a:off x="-323202" y="827150"/>
            <a:ext cx="4013462"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p:spPr>
        <p:txBody>
          <a:bodyPr/>
          <a:lstStyle/>
          <a:p>
            <a:r>
              <a:rPr lang="en-US" sz="3200" b="1" dirty="0"/>
              <a:t>Changes in Text Complexity </a:t>
            </a:r>
            <a:r>
              <a:rPr lang="en-US" sz="3200" b="1" dirty="0" smtClean="0"/>
              <a:t>Requirements</a:t>
            </a:r>
            <a:endParaRPr lang="en-US" sz="3200" b="1" dirty="0"/>
          </a:p>
        </p:txBody>
      </p:sp>
      <p:graphicFrame>
        <p:nvGraphicFramePr>
          <p:cNvPr id="3" name="Table 2" descr="Three columns with headers with 6 subsequent rows:&#10;1) Text Complexity Grade Band in the Standards&#10;* K-1&#10;* 2-3&#10;* 4-5&#10;* 6-8&#10;* 9-10&#10;* 11-CCR&#10;&#10;2) Old Lexile Ranges &#10;* N/A&#10;* 450-725&#10;* 645-845&#10;* 860-1010&#10;* 960-1115&#10;* 1070-1220&#10;&#10;3) Lexile Ranges Aligned to CCSS expectations&#10;* N/A&#10;* 450-790&#10;* 770-980&#10;* 955-1155&#10;* 1080-1305&#10;* 1215-1355"/>
          <p:cNvGraphicFramePr>
            <a:graphicFrameLocks noGrp="1"/>
          </p:cNvGraphicFramePr>
          <p:nvPr>
            <p:extLst>
              <p:ext uri="{D42A27DB-BD31-4B8C-83A1-F6EECF244321}">
                <p14:modId xmlns:p14="http://schemas.microsoft.com/office/powerpoint/2010/main" val="4238331057"/>
              </p:ext>
            </p:extLst>
          </p:nvPr>
        </p:nvGraphicFramePr>
        <p:xfrm>
          <a:off x="1600200" y="1066800"/>
          <a:ext cx="6781800" cy="4952998"/>
        </p:xfrm>
        <a:graphic>
          <a:graphicData uri="http://schemas.openxmlformats.org/drawingml/2006/table">
            <a:tbl>
              <a:tblPr firstRow="1"/>
              <a:tblGrid>
                <a:gridCol w="2260600">
                  <a:extLst>
                    <a:ext uri="{9D8B030D-6E8A-4147-A177-3AD203B41FA5}">
                      <a16:colId xmlns:a16="http://schemas.microsoft.com/office/drawing/2014/main" val="20000"/>
                    </a:ext>
                  </a:extLst>
                </a:gridCol>
                <a:gridCol w="2260600">
                  <a:extLst>
                    <a:ext uri="{9D8B030D-6E8A-4147-A177-3AD203B41FA5}">
                      <a16:colId xmlns:a16="http://schemas.microsoft.com/office/drawing/2014/main" val="20001"/>
                    </a:ext>
                  </a:extLst>
                </a:gridCol>
                <a:gridCol w="2260600">
                  <a:extLst>
                    <a:ext uri="{9D8B030D-6E8A-4147-A177-3AD203B41FA5}">
                      <a16:colId xmlns:a16="http://schemas.microsoft.com/office/drawing/2014/main" val="20002"/>
                    </a:ext>
                  </a:extLst>
                </a:gridCol>
              </a:tblGrid>
              <a:tr h="1651000">
                <a:tc>
                  <a:txBody>
                    <a:bodyPr/>
                    <a:lstStyle/>
                    <a:p>
                      <a:pPr marL="0" marR="0">
                        <a:spcBef>
                          <a:spcPts val="0"/>
                        </a:spcBef>
                        <a:spcAft>
                          <a:spcPts val="0"/>
                        </a:spcAft>
                      </a:pPr>
                      <a:r>
                        <a:rPr lang="en-US" sz="2400" b="1" dirty="0">
                          <a:solidFill>
                            <a:srgbClr val="000000"/>
                          </a:solidFill>
                          <a:latin typeface="+mj-lt"/>
                          <a:ea typeface="Times New Roman"/>
                          <a:cs typeface="Perpetua"/>
                        </a:rPr>
                        <a:t>Text Complexity Grade Band in the Standards </a:t>
                      </a:r>
                      <a:endParaRPr lang="en-US" sz="2400" dirty="0">
                        <a:solidFill>
                          <a:srgbClr val="000000"/>
                        </a:solidFill>
                        <a:latin typeface="+mj-lt"/>
                        <a:ea typeface="Times New Roman"/>
                        <a:cs typeface="Perpetu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400" b="1" dirty="0" smtClean="0">
                        <a:solidFill>
                          <a:srgbClr val="000000"/>
                        </a:solidFill>
                        <a:latin typeface="+mj-lt"/>
                        <a:ea typeface="Times New Roman"/>
                        <a:cs typeface="Perpetua"/>
                      </a:endParaRPr>
                    </a:p>
                    <a:p>
                      <a:pPr marL="0" marR="0">
                        <a:spcBef>
                          <a:spcPts val="0"/>
                        </a:spcBef>
                        <a:spcAft>
                          <a:spcPts val="0"/>
                        </a:spcAft>
                      </a:pPr>
                      <a:r>
                        <a:rPr lang="en-US" sz="2400" b="1" dirty="0" smtClean="0">
                          <a:solidFill>
                            <a:srgbClr val="000000"/>
                          </a:solidFill>
                          <a:latin typeface="+mj-lt"/>
                          <a:ea typeface="Times New Roman"/>
                          <a:cs typeface="Perpetua"/>
                        </a:rPr>
                        <a:t>Old </a:t>
                      </a:r>
                      <a:r>
                        <a:rPr lang="en-US" sz="2400" b="1" dirty="0">
                          <a:solidFill>
                            <a:srgbClr val="000000"/>
                          </a:solidFill>
                          <a:latin typeface="+mj-lt"/>
                          <a:ea typeface="Times New Roman"/>
                          <a:cs typeface="Perpetua"/>
                        </a:rPr>
                        <a:t>Lexile Ranges </a:t>
                      </a:r>
                      <a:endParaRPr lang="en-US" sz="2400" dirty="0">
                        <a:solidFill>
                          <a:srgbClr val="000000"/>
                        </a:solidFill>
                        <a:latin typeface="+mj-lt"/>
                        <a:ea typeface="Times New Roman"/>
                        <a:cs typeface="Perpetu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dirty="0">
                          <a:solidFill>
                            <a:srgbClr val="000000"/>
                          </a:solidFill>
                          <a:latin typeface="+mj-lt"/>
                          <a:ea typeface="Times New Roman"/>
                          <a:cs typeface="Perpetua"/>
                        </a:rPr>
                        <a:t>Lexile Ranges Aligned to </a:t>
                      </a:r>
                      <a:r>
                        <a:rPr lang="en-US" sz="2400" b="1" dirty="0" smtClean="0">
                          <a:solidFill>
                            <a:srgbClr val="000000"/>
                          </a:solidFill>
                          <a:latin typeface="+mj-lt"/>
                          <a:ea typeface="Times New Roman"/>
                          <a:cs typeface="Perpetua"/>
                        </a:rPr>
                        <a:t>CCSS </a:t>
                      </a:r>
                      <a:r>
                        <a:rPr lang="en-US" sz="2400" b="1" dirty="0">
                          <a:solidFill>
                            <a:srgbClr val="000000"/>
                          </a:solidFill>
                          <a:latin typeface="+mj-lt"/>
                          <a:ea typeface="Times New Roman"/>
                          <a:cs typeface="Perpetua"/>
                        </a:rPr>
                        <a:t>expectations </a:t>
                      </a:r>
                      <a:endParaRPr lang="en-US" sz="2400" dirty="0">
                        <a:solidFill>
                          <a:srgbClr val="000000"/>
                        </a:solidFill>
                        <a:latin typeface="+mj-lt"/>
                        <a:ea typeface="Times New Roman"/>
                        <a:cs typeface="Perpetu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0333">
                <a:tc>
                  <a:txBody>
                    <a:bodyPr/>
                    <a:lstStyle/>
                    <a:p>
                      <a:pPr marL="0" marR="0">
                        <a:spcBef>
                          <a:spcPts val="0"/>
                        </a:spcBef>
                        <a:spcAft>
                          <a:spcPts val="0"/>
                        </a:spcAft>
                      </a:pPr>
                      <a:r>
                        <a:rPr lang="en-US" sz="2000" smtClean="0">
                          <a:solidFill>
                            <a:srgbClr val="000000"/>
                          </a:solidFill>
                          <a:latin typeface="+mn-lt"/>
                          <a:ea typeface="Times New Roman"/>
                          <a:cs typeface="Perpetua"/>
                        </a:rPr>
                        <a:t>K–1 </a:t>
                      </a:r>
                      <a:endParaRPr lang="en-US" sz="2000" dirty="0">
                        <a:solidFill>
                          <a:srgbClr val="000000"/>
                        </a:solidFill>
                        <a:latin typeface="+mn-lt"/>
                        <a:ea typeface="Times New Roman"/>
                        <a:cs typeface="Perpetu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smtClean="0">
                          <a:solidFill>
                            <a:srgbClr val="000000"/>
                          </a:solidFill>
                          <a:latin typeface="+mn-lt"/>
                          <a:ea typeface="Times New Roman"/>
                          <a:cs typeface="Perpetua"/>
                        </a:rPr>
                        <a:t>N/A </a:t>
                      </a:r>
                      <a:endParaRPr lang="en-US" sz="2000" dirty="0">
                        <a:solidFill>
                          <a:srgbClr val="000000"/>
                        </a:solidFill>
                        <a:latin typeface="+mn-lt"/>
                        <a:ea typeface="Times New Roman"/>
                        <a:cs typeface="Perpetu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latin typeface="+mn-lt"/>
                          <a:ea typeface="Times New Roman"/>
                          <a:cs typeface="Perpetua"/>
                        </a:rPr>
                        <a:t>N/A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0333">
                <a:tc>
                  <a:txBody>
                    <a:bodyPr/>
                    <a:lstStyle/>
                    <a:p>
                      <a:pPr marL="0" marR="0">
                        <a:spcBef>
                          <a:spcPts val="0"/>
                        </a:spcBef>
                        <a:spcAft>
                          <a:spcPts val="0"/>
                        </a:spcAft>
                      </a:pPr>
                      <a:r>
                        <a:rPr lang="en-US" sz="2000">
                          <a:solidFill>
                            <a:srgbClr val="000000"/>
                          </a:solidFill>
                          <a:latin typeface="+mn-lt"/>
                          <a:ea typeface="Times New Roman"/>
                          <a:cs typeface="Perpetua"/>
                        </a:rPr>
                        <a:t>2–3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latin typeface="+mn-lt"/>
                          <a:ea typeface="Times New Roman"/>
                          <a:cs typeface="Perpetua"/>
                        </a:rPr>
                        <a:t>450–725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latin typeface="+mn-lt"/>
                          <a:ea typeface="Times New Roman"/>
                          <a:cs typeface="Perpetua"/>
                        </a:rPr>
                        <a:t>450–790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0333">
                <a:tc>
                  <a:txBody>
                    <a:bodyPr/>
                    <a:lstStyle/>
                    <a:p>
                      <a:pPr marL="0" marR="0">
                        <a:spcBef>
                          <a:spcPts val="0"/>
                        </a:spcBef>
                        <a:spcAft>
                          <a:spcPts val="0"/>
                        </a:spcAft>
                      </a:pPr>
                      <a:r>
                        <a:rPr lang="en-US" sz="2000">
                          <a:solidFill>
                            <a:srgbClr val="000000"/>
                          </a:solidFill>
                          <a:latin typeface="+mn-lt"/>
                          <a:ea typeface="Times New Roman"/>
                          <a:cs typeface="Perpetua"/>
                        </a:rPr>
                        <a:t>4–5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latin typeface="+mn-lt"/>
                          <a:ea typeface="Times New Roman"/>
                          <a:cs typeface="Perpetua"/>
                        </a:rPr>
                        <a:t>645–845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latin typeface="+mn-lt"/>
                          <a:ea typeface="Times New Roman"/>
                          <a:cs typeface="Perpetua"/>
                        </a:rPr>
                        <a:t>770–980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0333">
                <a:tc>
                  <a:txBody>
                    <a:bodyPr/>
                    <a:lstStyle/>
                    <a:p>
                      <a:pPr marL="0" marR="0">
                        <a:spcBef>
                          <a:spcPts val="0"/>
                        </a:spcBef>
                        <a:spcAft>
                          <a:spcPts val="0"/>
                        </a:spcAft>
                      </a:pPr>
                      <a:r>
                        <a:rPr lang="en-US" sz="2000">
                          <a:solidFill>
                            <a:srgbClr val="000000"/>
                          </a:solidFill>
                          <a:latin typeface="+mn-lt"/>
                          <a:ea typeface="Times New Roman"/>
                          <a:cs typeface="Perpetua"/>
                        </a:rPr>
                        <a:t>6–8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latin typeface="+mn-lt"/>
                          <a:ea typeface="Times New Roman"/>
                          <a:cs typeface="Perpetua"/>
                        </a:rPr>
                        <a:t>860–1010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latin typeface="+mn-lt"/>
                          <a:ea typeface="Times New Roman"/>
                          <a:cs typeface="Perpetua"/>
                        </a:rPr>
                        <a:t>955–1155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0333">
                <a:tc>
                  <a:txBody>
                    <a:bodyPr/>
                    <a:lstStyle/>
                    <a:p>
                      <a:pPr marL="0" marR="0">
                        <a:spcBef>
                          <a:spcPts val="0"/>
                        </a:spcBef>
                        <a:spcAft>
                          <a:spcPts val="0"/>
                        </a:spcAft>
                      </a:pPr>
                      <a:r>
                        <a:rPr lang="en-US" sz="2000">
                          <a:solidFill>
                            <a:srgbClr val="000000"/>
                          </a:solidFill>
                          <a:latin typeface="+mn-lt"/>
                          <a:ea typeface="Times New Roman"/>
                          <a:cs typeface="Perpetua"/>
                        </a:rPr>
                        <a:t>9–10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latin typeface="+mn-lt"/>
                          <a:ea typeface="Times New Roman"/>
                          <a:cs typeface="Perpetua"/>
                        </a:rPr>
                        <a:t>960–1115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latin typeface="+mn-lt"/>
                          <a:ea typeface="Times New Roman"/>
                          <a:cs typeface="Perpetua"/>
                        </a:rPr>
                        <a:t>1080–1305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0333">
                <a:tc>
                  <a:txBody>
                    <a:bodyPr/>
                    <a:lstStyle/>
                    <a:p>
                      <a:pPr marL="0" marR="0">
                        <a:spcBef>
                          <a:spcPts val="0"/>
                        </a:spcBef>
                        <a:spcAft>
                          <a:spcPts val="0"/>
                        </a:spcAft>
                      </a:pPr>
                      <a:r>
                        <a:rPr lang="en-US" sz="2000">
                          <a:solidFill>
                            <a:srgbClr val="000000"/>
                          </a:solidFill>
                          <a:latin typeface="+mn-lt"/>
                          <a:ea typeface="Times New Roman"/>
                          <a:cs typeface="Perpetua"/>
                        </a:rPr>
                        <a:t>11–CCR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latin typeface="+mn-lt"/>
                          <a:ea typeface="Times New Roman"/>
                          <a:cs typeface="Perpetua"/>
                        </a:rPr>
                        <a:t>1070–1220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latin typeface="+mn-lt"/>
                          <a:ea typeface="Times New Roman"/>
                          <a:cs typeface="Perpetua"/>
                        </a:rPr>
                        <a:t>1215–1355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a:solidFill>
                  <a:schemeClr val="bg2">
                    <a:lumMod val="25000"/>
                  </a:schemeClr>
                </a:solidFill>
              </a:rPr>
              <a:t>Goals for Reading levels in </a:t>
            </a:r>
            <a:r>
              <a:rPr lang="en-US" b="1" dirty="0" smtClean="0">
                <a:solidFill>
                  <a:schemeClr val="bg2">
                    <a:lumMod val="25000"/>
                  </a:schemeClr>
                </a:solidFill>
              </a:rPr>
              <a:t>CCSS</a:t>
            </a:r>
            <a:endParaRPr lang="en-US" b="1" dirty="0"/>
          </a:p>
        </p:txBody>
      </p:sp>
      <p:sp>
        <p:nvSpPr>
          <p:cNvPr id="3" name="Rectangle 2"/>
          <p:cNvSpPr/>
          <p:nvPr/>
        </p:nvSpPr>
        <p:spPr>
          <a:xfrm>
            <a:off x="228600" y="990600"/>
            <a:ext cx="8991600" cy="3154710"/>
          </a:xfrm>
          <a:prstGeom prst="rect">
            <a:avLst/>
          </a:prstGeom>
        </p:spPr>
        <p:txBody>
          <a:bodyPr wrap="square">
            <a:spAutoFit/>
          </a:bodyPr>
          <a:lstStyle/>
          <a:p>
            <a:endParaRPr lang="en-US" dirty="0" smtClean="0"/>
          </a:p>
          <a:p>
            <a:r>
              <a:rPr lang="en-US" sz="3200" dirty="0" smtClean="0">
                <a:solidFill>
                  <a:schemeClr val="accent6">
                    <a:lumMod val="50000"/>
                  </a:schemeClr>
                </a:solidFill>
                <a:latin typeface="+mn-lt"/>
              </a:rPr>
              <a:t>By the end of grade 9, read and comprehend</a:t>
            </a:r>
          </a:p>
          <a:p>
            <a:pPr lvl="1">
              <a:spcAft>
                <a:spcPts val="1800"/>
              </a:spcAft>
            </a:pPr>
            <a:r>
              <a:rPr lang="en-US" dirty="0" smtClean="0">
                <a:solidFill>
                  <a:schemeClr val="accent4">
                    <a:lumMod val="75000"/>
                  </a:schemeClr>
                </a:solidFill>
                <a:latin typeface="+mn-lt"/>
              </a:rPr>
              <a:t>in the grades 9–10 text complexity band </a:t>
            </a:r>
            <a:r>
              <a:rPr lang="en-US" dirty="0" smtClean="0">
                <a:solidFill>
                  <a:schemeClr val="accent6">
                    <a:lumMod val="50000"/>
                  </a:schemeClr>
                </a:solidFill>
                <a:latin typeface="+mn-lt"/>
              </a:rPr>
              <a:t>proficiently, with scaffolding as needed at the high end of the range. </a:t>
            </a:r>
          </a:p>
          <a:p>
            <a:r>
              <a:rPr lang="en-US" sz="3200" dirty="0" smtClean="0">
                <a:solidFill>
                  <a:schemeClr val="accent6">
                    <a:lumMod val="50000"/>
                  </a:schemeClr>
                </a:solidFill>
                <a:latin typeface="+mn-lt"/>
              </a:rPr>
              <a:t>By the end of grade 12, read and comprehend </a:t>
            </a:r>
          </a:p>
          <a:p>
            <a:pPr lvl="1"/>
            <a:r>
              <a:rPr lang="en-US" dirty="0" smtClean="0">
                <a:solidFill>
                  <a:schemeClr val="accent4">
                    <a:lumMod val="75000"/>
                  </a:schemeClr>
                </a:solidFill>
                <a:latin typeface="+mn-lt"/>
              </a:rPr>
              <a:t>at the high end of the grades 11–CCR text complexity band</a:t>
            </a:r>
            <a:r>
              <a:rPr lang="en-US" dirty="0" smtClean="0">
                <a:solidFill>
                  <a:schemeClr val="accent6">
                    <a:lumMod val="50000"/>
                  </a:schemeClr>
                </a:solidFill>
                <a:latin typeface="+mn-lt"/>
              </a:rPr>
              <a:t> independently and proficiently. </a:t>
            </a:r>
            <a:r>
              <a:rPr lang="en-US" dirty="0" smtClean="0">
                <a:latin typeface="+mn-lt"/>
              </a:rPr>
              <a:t>	</a:t>
            </a:r>
          </a:p>
        </p:txBody>
      </p:sp>
      <p:pic>
        <p:nvPicPr>
          <p:cNvPr id="5" name="Picture 4" descr="&quot; &quot;"/>
          <p:cNvPicPr>
            <a:picLocks noChangeAspect="1"/>
          </p:cNvPicPr>
          <p:nvPr/>
        </p:nvPicPr>
        <p:blipFill>
          <a:blip r:embed="rId3" cstate="print"/>
          <a:stretch>
            <a:fillRect/>
          </a:stretch>
        </p:blipFill>
        <p:spPr>
          <a:xfrm rot="21126417">
            <a:off x="5283329" y="4031591"/>
            <a:ext cx="3403471" cy="255422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4">
                    <a:lumMod val="50000"/>
                  </a:schemeClr>
                </a:solidFill>
              </a:rPr>
              <a:t>Three Challenges</a:t>
            </a:r>
            <a:br>
              <a:rPr lang="en-US" sz="3600" b="1" dirty="0">
                <a:solidFill>
                  <a:schemeClr val="accent4">
                    <a:lumMod val="50000"/>
                  </a:schemeClr>
                </a:solidFill>
              </a:rPr>
            </a:br>
            <a:r>
              <a:rPr lang="en-US" sz="3600" b="1" dirty="0">
                <a:solidFill>
                  <a:schemeClr val="accent4">
                    <a:lumMod val="50000"/>
                  </a:schemeClr>
                </a:solidFill>
              </a:rPr>
              <a:t>Educators Must </a:t>
            </a:r>
            <a:r>
              <a:rPr lang="en-US" sz="3600" b="1" dirty="0" smtClean="0">
                <a:solidFill>
                  <a:schemeClr val="accent4">
                    <a:lumMod val="50000"/>
                  </a:schemeClr>
                </a:solidFill>
              </a:rPr>
              <a:t>Address</a:t>
            </a:r>
            <a:endParaRPr lang="en-US" sz="3600" b="1" dirty="0"/>
          </a:p>
        </p:txBody>
      </p:sp>
      <p:sp>
        <p:nvSpPr>
          <p:cNvPr id="7" name="Rectangle 6"/>
          <p:cNvSpPr/>
          <p:nvPr/>
        </p:nvSpPr>
        <p:spPr>
          <a:xfrm>
            <a:off x="1371600" y="1524000"/>
            <a:ext cx="7696200" cy="4570482"/>
          </a:xfrm>
          <a:prstGeom prst="rect">
            <a:avLst/>
          </a:prstGeom>
        </p:spPr>
        <p:txBody>
          <a:bodyPr wrap="square">
            <a:spAutoFit/>
          </a:bodyPr>
          <a:lstStyle/>
          <a:p>
            <a:pPr marL="457200" indent="-457200">
              <a:spcAft>
                <a:spcPts val="600"/>
              </a:spcAft>
              <a:buFont typeface="+mj-lt"/>
              <a:buAutoNum type="arabicParenR"/>
            </a:pPr>
            <a:r>
              <a:rPr lang="en-US" b="0" dirty="0" smtClean="0">
                <a:latin typeface="+mn-lt"/>
              </a:rPr>
              <a:t>the need for fundamental change in attitudes and instructional practices,</a:t>
            </a:r>
          </a:p>
          <a:p>
            <a:pPr marL="457200" indent="-457200">
              <a:spcAft>
                <a:spcPts val="600"/>
              </a:spcAft>
              <a:buFont typeface="+mj-lt"/>
              <a:buAutoNum type="arabicParenR"/>
            </a:pPr>
            <a:r>
              <a:rPr lang="en-US" b="0" dirty="0" smtClean="0">
                <a:latin typeface="+mn-lt"/>
              </a:rPr>
              <a:t>the need to resolve tensions between teachers and administrators about the types of formative assessments each prefer, and </a:t>
            </a:r>
          </a:p>
          <a:p>
            <a:pPr marL="457200" indent="-457200">
              <a:spcAft>
                <a:spcPts val="600"/>
              </a:spcAft>
              <a:buFont typeface="+mj-lt"/>
              <a:buAutoNum type="arabicParenR"/>
            </a:pPr>
            <a:r>
              <a:rPr lang="en-US" b="0" dirty="0" smtClean="0">
                <a:latin typeface="+mn-lt"/>
              </a:rPr>
              <a:t>the need to change educators’ attitudes and beliefs about indicators of student success. </a:t>
            </a:r>
          </a:p>
          <a:p>
            <a:pPr marL="457200" indent="-457200">
              <a:buFont typeface="+mj-lt"/>
              <a:buAutoNum type="arabicParenR"/>
            </a:pPr>
            <a:endParaRPr lang="en-US" sz="1200" b="0" dirty="0" smtClean="0">
              <a:latin typeface="+mn-lt"/>
            </a:endParaRPr>
          </a:p>
          <a:p>
            <a:pPr marL="7938" indent="9525"/>
            <a:r>
              <a:rPr lang="en-US" b="0" dirty="0" smtClean="0">
                <a:latin typeface="+mn-lt"/>
              </a:rPr>
              <a:t>All will require new thinking about the purposes of assessment, student abilities, and teaching methods; attention to new instructional resources; and the</a:t>
            </a:r>
          </a:p>
          <a:p>
            <a:r>
              <a:rPr lang="en-US" b="0" dirty="0" smtClean="0">
                <a:latin typeface="+mn-lt"/>
              </a:rPr>
              <a:t>development of new assessment and pedagogical skills.</a:t>
            </a:r>
            <a:endParaRPr lang="en-US" b="0" dirty="0">
              <a:latin typeface="+mn-lt"/>
            </a:endParaRPr>
          </a:p>
        </p:txBody>
      </p:sp>
      <p:sp>
        <p:nvSpPr>
          <p:cNvPr id="9" name="TextBox 8"/>
          <p:cNvSpPr txBox="1"/>
          <p:nvPr/>
        </p:nvSpPr>
        <p:spPr>
          <a:xfrm>
            <a:off x="5181600" y="6248400"/>
            <a:ext cx="4267200" cy="646331"/>
          </a:xfrm>
          <a:prstGeom prst="rect">
            <a:avLst/>
          </a:prstGeom>
          <a:noFill/>
        </p:spPr>
        <p:txBody>
          <a:bodyPr wrap="square" rtlCol="0">
            <a:spAutoFit/>
          </a:bodyPr>
          <a:lstStyle/>
          <a:p>
            <a:r>
              <a:rPr lang="en-US" sz="1800" b="0" i="1" dirty="0" smtClean="0">
                <a:latin typeface="+mn-lt"/>
              </a:rPr>
              <a:t>Assessments to Guide Adolescent</a:t>
            </a:r>
          </a:p>
          <a:p>
            <a:r>
              <a:rPr lang="en-US" sz="1800" b="0" i="1" dirty="0" smtClean="0">
                <a:latin typeface="+mn-lt"/>
              </a:rPr>
              <a:t>Literacy Instruction, </a:t>
            </a:r>
            <a:r>
              <a:rPr lang="en-US" sz="1800" b="0" dirty="0" smtClean="0">
                <a:latin typeface="+mn-lt"/>
              </a:rPr>
              <a:t>pg 4</a:t>
            </a:r>
            <a:endParaRPr lang="en-US" sz="1800" b="0" dirty="0">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kumimoji="1" lang="en-US" b="1" kern="0" dirty="0" smtClean="0">
                <a:solidFill>
                  <a:schemeClr val="accent6">
                    <a:lumMod val="50000"/>
                  </a:schemeClr>
                </a:solidFill>
                <a:latin typeface="Trebuchet MS" pitchFamily="34" charset="0"/>
              </a:rPr>
              <a:t>Resources</a:t>
            </a:r>
            <a:endParaRPr lang="en-US" dirty="0"/>
          </a:p>
        </p:txBody>
      </p:sp>
      <p:sp>
        <p:nvSpPr>
          <p:cNvPr id="4" name="Rectangle 6"/>
          <p:cNvSpPr>
            <a:spLocks noChangeArrowheads="1"/>
          </p:cNvSpPr>
          <p:nvPr/>
        </p:nvSpPr>
        <p:spPr bwMode="auto">
          <a:xfrm>
            <a:off x="1447800" y="1524000"/>
            <a:ext cx="7696200" cy="1905000"/>
          </a:xfrm>
          <a:prstGeom prst="rect">
            <a:avLst/>
          </a:prstGeom>
          <a:noFill/>
          <a:ln w="9525">
            <a:noFill/>
            <a:miter lim="800000"/>
            <a:headEnd/>
            <a:tailEnd/>
          </a:ln>
        </p:spPr>
        <p:txBody>
          <a:bodyPr/>
          <a:lstStyle/>
          <a:p>
            <a:pPr marL="342900" indent="-342900">
              <a:lnSpc>
                <a:spcPct val="90000"/>
              </a:lnSpc>
              <a:spcBef>
                <a:spcPct val="20000"/>
              </a:spcBef>
              <a:buClr>
                <a:schemeClr val="tx2"/>
              </a:buClr>
              <a:buSzPct val="50000"/>
              <a:buFont typeface="Wingdings" pitchFamily="2" charset="2"/>
              <a:buNone/>
            </a:pPr>
            <a:r>
              <a:rPr lang="en-US" sz="2800" b="0" dirty="0" smtClean="0">
                <a:solidFill>
                  <a:schemeClr val="accent6">
                    <a:lumMod val="50000"/>
                  </a:schemeClr>
                </a:solidFill>
                <a:latin typeface="Trebuchet MS" pitchFamily="34" charset="0"/>
              </a:rPr>
              <a:t>Oregon Literacy Framework:</a:t>
            </a:r>
          </a:p>
          <a:p>
            <a:pPr marL="342900" indent="-342900">
              <a:lnSpc>
                <a:spcPct val="90000"/>
              </a:lnSpc>
              <a:spcBef>
                <a:spcPct val="20000"/>
              </a:spcBef>
              <a:buClr>
                <a:schemeClr val="tx2"/>
              </a:buClr>
              <a:buSzPct val="50000"/>
              <a:buFont typeface="Wingdings" pitchFamily="2" charset="2"/>
              <a:buNone/>
            </a:pPr>
            <a:r>
              <a:rPr lang="en-US" sz="2800" b="0" dirty="0" smtClean="0">
                <a:solidFill>
                  <a:schemeClr val="accent6">
                    <a:lumMod val="50000"/>
                  </a:schemeClr>
                </a:solidFill>
                <a:latin typeface="Trebuchet MS" pitchFamily="34" charset="0"/>
              </a:rPr>
              <a:t>Assessment Section</a:t>
            </a:r>
          </a:p>
          <a:p>
            <a:pPr marL="342900" indent="-342900">
              <a:lnSpc>
                <a:spcPct val="90000"/>
              </a:lnSpc>
              <a:spcBef>
                <a:spcPct val="20000"/>
              </a:spcBef>
              <a:buClr>
                <a:schemeClr val="tx2"/>
              </a:buClr>
              <a:buSzPct val="50000"/>
              <a:buFont typeface="Wingdings" pitchFamily="2" charset="2"/>
              <a:buNone/>
            </a:pPr>
            <a:r>
              <a:rPr lang="en-US" dirty="0" smtClean="0">
                <a:solidFill>
                  <a:schemeClr val="accent6">
                    <a:lumMod val="50000"/>
                  </a:schemeClr>
                </a:solidFill>
                <a:latin typeface="Trebuchet MS" pitchFamily="34" charset="0"/>
                <a:hlinkClick r:id="rId3"/>
              </a:rPr>
              <a:t>http://www.ode.state.or.us/search/page/?id=2834</a:t>
            </a:r>
            <a:endParaRPr lang="en-US" dirty="0" smtClean="0">
              <a:solidFill>
                <a:schemeClr val="accent6">
                  <a:lumMod val="50000"/>
                </a:schemeClr>
              </a:solidFill>
              <a:latin typeface="Trebuchet MS" pitchFamily="34" charset="0"/>
            </a:endParaRPr>
          </a:p>
          <a:p>
            <a:pPr marL="342900" indent="-342900">
              <a:lnSpc>
                <a:spcPct val="90000"/>
              </a:lnSpc>
              <a:spcBef>
                <a:spcPct val="20000"/>
              </a:spcBef>
              <a:buClr>
                <a:schemeClr val="tx2"/>
              </a:buClr>
              <a:buSzPct val="50000"/>
              <a:buFont typeface="Wingdings" pitchFamily="2" charset="2"/>
              <a:buNone/>
            </a:pPr>
            <a:endParaRPr lang="en-US" sz="1200" b="0" dirty="0" smtClean="0">
              <a:solidFill>
                <a:schemeClr val="accent6">
                  <a:lumMod val="50000"/>
                </a:schemeClr>
              </a:solidFill>
              <a:latin typeface="Trebuchet MS" pitchFamily="34" charset="0"/>
            </a:endParaRPr>
          </a:p>
          <a:p>
            <a:pPr marL="342900" indent="-342900">
              <a:lnSpc>
                <a:spcPct val="90000"/>
              </a:lnSpc>
              <a:spcBef>
                <a:spcPct val="20000"/>
              </a:spcBef>
              <a:buClr>
                <a:schemeClr val="tx2"/>
              </a:buClr>
              <a:buSzPct val="50000"/>
              <a:buFont typeface="Wingdings" pitchFamily="2" charset="2"/>
              <a:buNone/>
            </a:pPr>
            <a:r>
              <a:rPr lang="en-US" sz="2800" b="0" dirty="0" smtClean="0">
                <a:solidFill>
                  <a:schemeClr val="accent6">
                    <a:lumMod val="50000"/>
                  </a:schemeClr>
                </a:solidFill>
                <a:latin typeface="Trebuchet MS" pitchFamily="34" charset="0"/>
              </a:rPr>
              <a:t>Work Samples</a:t>
            </a:r>
            <a:endParaRPr lang="en-US" sz="2800" b="0" dirty="0">
              <a:solidFill>
                <a:schemeClr val="accent6">
                  <a:lumMod val="50000"/>
                </a:schemeClr>
              </a:solidFill>
              <a:latin typeface="Trebuchet MS" pitchFamily="34" charset="0"/>
            </a:endParaRPr>
          </a:p>
          <a:p>
            <a:pPr marL="342900" indent="-342900">
              <a:lnSpc>
                <a:spcPct val="90000"/>
              </a:lnSpc>
              <a:spcBef>
                <a:spcPts val="0"/>
              </a:spcBef>
              <a:spcAft>
                <a:spcPts val="1200"/>
              </a:spcAft>
              <a:buClr>
                <a:schemeClr val="tx2"/>
              </a:buClr>
              <a:buSzPct val="50000"/>
              <a:buFont typeface="Wingdings" pitchFamily="2" charset="2"/>
              <a:buNone/>
            </a:pPr>
            <a:r>
              <a:rPr lang="en-US" dirty="0" smtClean="0">
                <a:solidFill>
                  <a:srgbClr val="808000"/>
                </a:solidFill>
                <a:latin typeface="Trebuchet MS" pitchFamily="34" charset="0"/>
                <a:hlinkClick r:id="rId4"/>
              </a:rPr>
              <a:t>www.ode.state.or.us/go/worksamples</a:t>
            </a:r>
            <a:endParaRPr lang="en-US" dirty="0" smtClean="0">
              <a:solidFill>
                <a:srgbClr val="808000"/>
              </a:solidFill>
              <a:latin typeface="Trebuchet MS" pitchFamily="34" charset="0"/>
            </a:endParaRPr>
          </a:p>
          <a:p>
            <a:pPr marL="342900" indent="-342900">
              <a:lnSpc>
                <a:spcPct val="90000"/>
              </a:lnSpc>
              <a:spcBef>
                <a:spcPct val="20000"/>
              </a:spcBef>
              <a:buClr>
                <a:schemeClr val="tx2"/>
              </a:buClr>
              <a:buSzPct val="50000"/>
              <a:buFont typeface="Wingdings" pitchFamily="2" charset="2"/>
              <a:buNone/>
            </a:pPr>
            <a:r>
              <a:rPr lang="en-US" sz="2800" b="0" dirty="0" smtClean="0">
                <a:solidFill>
                  <a:schemeClr val="accent6">
                    <a:lumMod val="50000"/>
                  </a:schemeClr>
                </a:solidFill>
                <a:latin typeface="Trebuchet MS" pitchFamily="34" charset="0"/>
              </a:rPr>
              <a:t>Oregon Data Project:</a:t>
            </a:r>
          </a:p>
          <a:p>
            <a:pPr marL="342900" indent="-342900">
              <a:lnSpc>
                <a:spcPct val="90000"/>
              </a:lnSpc>
              <a:spcBef>
                <a:spcPts val="0"/>
              </a:spcBef>
              <a:spcAft>
                <a:spcPts val="1200"/>
              </a:spcAft>
              <a:buClr>
                <a:schemeClr val="tx2"/>
              </a:buClr>
              <a:buSzPct val="50000"/>
              <a:buFont typeface="Wingdings" pitchFamily="2" charset="2"/>
              <a:buNone/>
            </a:pPr>
            <a:r>
              <a:rPr lang="en-US" dirty="0" smtClean="0">
                <a:solidFill>
                  <a:srgbClr val="808000"/>
                </a:solidFill>
                <a:latin typeface="Trebuchet MS" pitchFamily="34" charset="0"/>
                <a:hlinkClick r:id="rId5"/>
              </a:rPr>
              <a:t>http://www.oregondataproject.org/</a:t>
            </a:r>
            <a:endParaRPr lang="en-US" dirty="0" smtClean="0">
              <a:solidFill>
                <a:srgbClr val="808000"/>
              </a:solidFill>
              <a:latin typeface="Trebuchet MS" pitchFamily="34" charset="0"/>
            </a:endParaRPr>
          </a:p>
          <a:p>
            <a:pPr marL="342900" indent="-342900">
              <a:lnSpc>
                <a:spcPct val="90000"/>
              </a:lnSpc>
              <a:spcBef>
                <a:spcPct val="20000"/>
              </a:spcBef>
              <a:buClr>
                <a:schemeClr val="tx2"/>
              </a:buClr>
              <a:buSzPct val="50000"/>
              <a:buFont typeface="Wingdings" pitchFamily="2" charset="2"/>
              <a:buNone/>
            </a:pPr>
            <a:r>
              <a:rPr lang="en-US" sz="2800" b="0" dirty="0" smtClean="0">
                <a:solidFill>
                  <a:schemeClr val="accent6">
                    <a:lumMod val="50000"/>
                  </a:schemeClr>
                </a:solidFill>
                <a:latin typeface="Trebuchet MS" pitchFamily="34" charset="0"/>
              </a:rPr>
              <a:t>Assessment of Essential Skills Toolkit:</a:t>
            </a:r>
          </a:p>
          <a:p>
            <a:pPr marL="342900" indent="-342900">
              <a:lnSpc>
                <a:spcPct val="90000"/>
              </a:lnSpc>
              <a:spcBef>
                <a:spcPct val="20000"/>
              </a:spcBef>
              <a:buClr>
                <a:schemeClr val="tx2"/>
              </a:buClr>
              <a:buSzPct val="50000"/>
              <a:buFont typeface="Wingdings" pitchFamily="2" charset="2"/>
              <a:buNone/>
            </a:pPr>
            <a:r>
              <a:rPr lang="en-US" dirty="0" smtClean="0">
                <a:solidFill>
                  <a:srgbClr val="808000"/>
                </a:solidFill>
                <a:latin typeface="Trebuchet MS" pitchFamily="34" charset="0"/>
                <a:hlinkClick r:id="rId6"/>
              </a:rPr>
              <a:t>http://assessment.oregonk-12.net/</a:t>
            </a:r>
            <a:endParaRPr lang="en-US" dirty="0" smtClean="0">
              <a:solidFill>
                <a:srgbClr val="808000"/>
              </a:solidFill>
              <a:latin typeface="Trebuchet MS" pitchFamily="34" charset="0"/>
            </a:endParaRPr>
          </a:p>
          <a:p>
            <a:pPr marL="342900" indent="-342900">
              <a:lnSpc>
                <a:spcPct val="90000"/>
              </a:lnSpc>
              <a:spcBef>
                <a:spcPct val="20000"/>
              </a:spcBef>
              <a:buClr>
                <a:schemeClr val="tx2"/>
              </a:buClr>
              <a:buSzPct val="50000"/>
              <a:buFont typeface="Wingdings" pitchFamily="2" charset="2"/>
              <a:buNone/>
            </a:pPr>
            <a:endParaRPr lang="en-US" sz="2800" b="0" dirty="0">
              <a:solidFill>
                <a:srgbClr val="808000"/>
              </a:solidFill>
              <a:latin typeface="Trebuchet MS" pitchFamily="34" charset="0"/>
            </a:endParaRPr>
          </a:p>
          <a:p>
            <a:pPr marL="342900" indent="-342900"/>
            <a:endParaRPr lang="en-US" b="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457200" y="-31025"/>
            <a:ext cx="8229600" cy="1754326"/>
          </a:xfrm>
          <a:prstGeom prst="rect">
            <a:avLst/>
          </a:prstGeom>
          <a:noFill/>
        </p:spPr>
        <p:txBody>
          <a:bodyPr wrap="square" rtlCol="0">
            <a:spAutoFit/>
          </a:bodyPr>
          <a:lstStyle/>
          <a:p>
            <a:pPr algn="ctr"/>
            <a:r>
              <a:rPr lang="en-US" sz="5400" dirty="0" smtClean="0">
                <a:solidFill>
                  <a:schemeClr val="accent6">
                    <a:lumMod val="50000"/>
                  </a:schemeClr>
                </a:solidFill>
              </a:rPr>
              <a:t>What is Adolescent Academic Literacy?</a:t>
            </a:r>
            <a:endParaRPr lang="en-US" sz="5400" dirty="0">
              <a:solidFill>
                <a:schemeClr val="accent6">
                  <a:lumMod val="50000"/>
                </a:schemeClr>
              </a:solidFill>
            </a:endParaRPr>
          </a:p>
        </p:txBody>
      </p:sp>
      <p:sp>
        <p:nvSpPr>
          <p:cNvPr id="6" name="Content Placeholder 5"/>
          <p:cNvSpPr txBox="1">
            <a:spLocks noGrp="1"/>
          </p:cNvSpPr>
          <p:nvPr>
            <p:ph idx="1"/>
          </p:nvPr>
        </p:nvSpPr>
        <p:spPr>
          <a:xfrm>
            <a:off x="1295400" y="1676400"/>
            <a:ext cx="7391400" cy="2529923"/>
          </a:xfrm>
          <a:prstGeom prst="rect">
            <a:avLst/>
          </a:prstGeom>
          <a:noFill/>
          <a:ln>
            <a:noFill/>
          </a:ln>
        </p:spPr>
        <p:txBody>
          <a:bodyPr wrap="square" rtlCol="0">
            <a:spAutoFit/>
          </a:bodyPr>
          <a:lstStyle/>
          <a:p>
            <a:r>
              <a:rPr lang="en-US" sz="4000" dirty="0" smtClean="0">
                <a:solidFill>
                  <a:schemeClr val="accent5"/>
                </a:solidFill>
              </a:rPr>
              <a:t>The ability to construct meaning in </a:t>
            </a:r>
            <a:r>
              <a:rPr lang="en-US" sz="4000" dirty="0" smtClean="0">
                <a:solidFill>
                  <a:schemeClr val="accent2"/>
                </a:solidFill>
              </a:rPr>
              <a:t>content-area texts </a:t>
            </a:r>
            <a:r>
              <a:rPr lang="en-US" sz="4000" dirty="0" smtClean="0">
                <a:solidFill>
                  <a:schemeClr val="accent5"/>
                </a:solidFill>
              </a:rPr>
              <a:t>and </a:t>
            </a:r>
            <a:r>
              <a:rPr lang="en-US" sz="4000" dirty="0" smtClean="0">
                <a:solidFill>
                  <a:schemeClr val="accent2"/>
                </a:solidFill>
              </a:rPr>
              <a:t>literature </a:t>
            </a:r>
            <a:r>
              <a:rPr lang="en-US" sz="4000" dirty="0" smtClean="0">
                <a:solidFill>
                  <a:schemeClr val="accent5"/>
                </a:solidFill>
              </a:rPr>
              <a:t>including the following:</a:t>
            </a:r>
          </a:p>
          <a:p>
            <a:endParaRPr lang="en-US" dirty="0">
              <a:solidFill>
                <a:schemeClr val="bg1"/>
              </a:solidFill>
            </a:endParaRPr>
          </a:p>
        </p:txBody>
      </p:sp>
      <p:sp>
        <p:nvSpPr>
          <p:cNvPr id="4" name="Date Placeholder 3"/>
          <p:cNvSpPr>
            <a:spLocks noGrp="1"/>
          </p:cNvSpPr>
          <p:nvPr>
            <p:ph type="dt" sz="half" idx="10"/>
          </p:nvPr>
        </p:nvSpPr>
        <p:spPr/>
        <p:txBody>
          <a:bodyPr/>
          <a:lstStyle/>
          <a:p>
            <a:fld id="{75F5B521-5BDD-4352-9490-62051D9FD4FB}" type="datetime1">
              <a:rPr lang="en-US" smtClean="0"/>
              <a:pPr/>
              <a:t>10/22/2019</a:t>
            </a:fld>
            <a:endParaRPr lang="en-US"/>
          </a:p>
        </p:txBody>
      </p:sp>
      <p:pic>
        <p:nvPicPr>
          <p:cNvPr id="7" name="Picture 6" descr="&quot; &quot;"/>
          <p:cNvPicPr>
            <a:picLocks noChangeAspect="1"/>
          </p:cNvPicPr>
          <p:nvPr/>
        </p:nvPicPr>
        <p:blipFill>
          <a:blip r:embed="rId3" cstate="print">
            <a:clrChange>
              <a:clrFrom>
                <a:srgbClr val="FFFFFF"/>
              </a:clrFrom>
              <a:clrTo>
                <a:srgbClr val="FFFFFF">
                  <a:alpha val="0"/>
                </a:srgbClr>
              </a:clrTo>
            </a:clrChange>
          </a:blip>
          <a:stretch>
            <a:fillRect/>
          </a:stretch>
        </p:blipFill>
        <p:spPr>
          <a:xfrm>
            <a:off x="2438400" y="3600450"/>
            <a:ext cx="4343400" cy="325755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685800"/>
          </a:xfrm>
        </p:spPr>
        <p:txBody>
          <a:bodyPr/>
          <a:lstStyle/>
          <a:p>
            <a:r>
              <a:rPr lang="en-US" sz="4000" dirty="0" smtClean="0"/>
              <a:t>Future Reading Work Sample Trainings</a:t>
            </a:r>
            <a:endParaRPr lang="en-US" sz="4000" dirty="0"/>
          </a:p>
        </p:txBody>
      </p:sp>
      <p:sp>
        <p:nvSpPr>
          <p:cNvPr id="3" name="Content Placeholder 2"/>
          <p:cNvSpPr>
            <a:spLocks noGrp="1"/>
          </p:cNvSpPr>
          <p:nvPr>
            <p:ph idx="1"/>
          </p:nvPr>
        </p:nvSpPr>
        <p:spPr>
          <a:xfrm>
            <a:off x="1371600" y="1447800"/>
            <a:ext cx="7772400" cy="4191000"/>
          </a:xfrm>
        </p:spPr>
        <p:txBody>
          <a:bodyPr/>
          <a:lstStyle/>
          <a:p>
            <a:pPr lvl="1">
              <a:buNone/>
            </a:pPr>
            <a:endParaRPr lang="en-US" sz="2800" dirty="0" smtClean="0"/>
          </a:p>
          <a:p>
            <a:pPr marL="457200" indent="-457200"/>
            <a:r>
              <a:rPr lang="en-US" sz="3600" dirty="0" smtClean="0"/>
              <a:t>Reading Work Sample Task Development</a:t>
            </a:r>
          </a:p>
          <a:p>
            <a:pPr marL="1257300" lvl="2" indent="-457200"/>
            <a:r>
              <a:rPr lang="en-US" sz="2800" dirty="0" smtClean="0"/>
              <a:t>Dates:</a:t>
            </a:r>
          </a:p>
          <a:p>
            <a:pPr marL="857250" lvl="1" indent="-457200"/>
            <a:endParaRPr lang="en-US" sz="2800" dirty="0" smtClean="0"/>
          </a:p>
          <a:p>
            <a:pPr marL="457200" indent="-457200">
              <a:buNone/>
            </a:pPr>
            <a:r>
              <a:rPr lang="en-US" sz="2800" dirty="0" smtClean="0"/>
              <a:t>Contact Information:</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304800" y="-14161"/>
            <a:ext cx="8229600" cy="1143000"/>
          </a:xfrm>
        </p:spPr>
        <p:txBody>
          <a:bodyPr/>
          <a:lstStyle/>
          <a:p>
            <a:r>
              <a:rPr lang="en-US" dirty="0" smtClean="0"/>
              <a:t>Slide 6 Blank Title</a:t>
            </a:r>
            <a:endParaRPr lang="en-US" dirty="0"/>
          </a:p>
        </p:txBody>
      </p:sp>
      <p:sp>
        <p:nvSpPr>
          <p:cNvPr id="3" name="Rectangle 2"/>
          <p:cNvSpPr/>
          <p:nvPr/>
        </p:nvSpPr>
        <p:spPr>
          <a:xfrm>
            <a:off x="1295400" y="455675"/>
            <a:ext cx="7848600" cy="4647426"/>
          </a:xfrm>
          <a:prstGeom prst="rect">
            <a:avLst/>
          </a:prstGeom>
        </p:spPr>
        <p:txBody>
          <a:bodyPr wrap="square">
            <a:spAutoFit/>
          </a:bodyPr>
          <a:lstStyle/>
          <a:p>
            <a:r>
              <a:rPr lang="en-US" sz="3600" dirty="0" smtClean="0">
                <a:solidFill>
                  <a:schemeClr val="accent5"/>
                </a:solidFill>
                <a:latin typeface="+mn-lt"/>
              </a:rPr>
              <a:t>Ability to</a:t>
            </a:r>
          </a:p>
          <a:p>
            <a:pPr lvl="1"/>
            <a:endParaRPr lang="en-US" sz="1000" dirty="0" smtClean="0">
              <a:solidFill>
                <a:schemeClr val="accent5"/>
              </a:solidFill>
              <a:latin typeface="+mn-lt"/>
            </a:endParaRPr>
          </a:p>
          <a:p>
            <a:pPr lvl="1">
              <a:buFont typeface="Arial" pitchFamily="34" charset="0"/>
              <a:buChar char="•"/>
            </a:pPr>
            <a:r>
              <a:rPr lang="en-US" sz="3000" dirty="0" smtClean="0">
                <a:solidFill>
                  <a:schemeClr val="accent5"/>
                </a:solidFill>
                <a:latin typeface="+mn-lt"/>
              </a:rPr>
              <a:t> Make </a:t>
            </a:r>
            <a:r>
              <a:rPr lang="en-US" sz="3000" dirty="0" smtClean="0">
                <a:solidFill>
                  <a:schemeClr val="accent3"/>
                </a:solidFill>
                <a:latin typeface="+mn-lt"/>
              </a:rPr>
              <a:t>inferences</a:t>
            </a:r>
          </a:p>
          <a:p>
            <a:pPr lvl="1"/>
            <a:endParaRPr lang="en-US" sz="1000" dirty="0" smtClean="0">
              <a:solidFill>
                <a:schemeClr val="accent5"/>
              </a:solidFill>
              <a:latin typeface="+mn-lt"/>
            </a:endParaRPr>
          </a:p>
          <a:p>
            <a:pPr lvl="1">
              <a:buFont typeface="Arial" pitchFamily="34" charset="0"/>
              <a:buChar char="•"/>
              <a:tabLst>
                <a:tab pos="738188" algn="l"/>
              </a:tabLst>
            </a:pPr>
            <a:r>
              <a:rPr lang="en-US" sz="3000" dirty="0" smtClean="0">
                <a:solidFill>
                  <a:schemeClr val="accent5"/>
                </a:solidFill>
                <a:latin typeface="+mn-lt"/>
              </a:rPr>
              <a:t> Learn </a:t>
            </a:r>
            <a:r>
              <a:rPr lang="en-US" sz="3000" dirty="0" smtClean="0">
                <a:solidFill>
                  <a:schemeClr val="accent3"/>
                </a:solidFill>
                <a:latin typeface="+mn-lt"/>
              </a:rPr>
              <a:t>new vocabulary </a:t>
            </a:r>
            <a:r>
              <a:rPr lang="en-US" sz="3000" dirty="0" smtClean="0">
                <a:solidFill>
                  <a:schemeClr val="accent5"/>
                </a:solidFill>
                <a:latin typeface="+mn-lt"/>
              </a:rPr>
              <a:t>from context</a:t>
            </a:r>
          </a:p>
          <a:p>
            <a:pPr lvl="1"/>
            <a:endParaRPr lang="en-US" sz="1000" dirty="0" smtClean="0">
              <a:solidFill>
                <a:schemeClr val="accent5"/>
              </a:solidFill>
              <a:latin typeface="+mn-lt"/>
            </a:endParaRPr>
          </a:p>
          <a:p>
            <a:pPr lvl="1">
              <a:buClr>
                <a:schemeClr val="accent4">
                  <a:lumMod val="50000"/>
                </a:schemeClr>
              </a:buClr>
              <a:buFont typeface="Arial" pitchFamily="34" charset="0"/>
              <a:buChar char="•"/>
            </a:pPr>
            <a:r>
              <a:rPr lang="en-US" sz="3000" dirty="0" smtClean="0">
                <a:solidFill>
                  <a:schemeClr val="accent5"/>
                </a:solidFill>
                <a:latin typeface="+mn-lt"/>
              </a:rPr>
              <a:t> </a:t>
            </a:r>
            <a:r>
              <a:rPr lang="en-US" sz="3000" dirty="0" smtClean="0">
                <a:solidFill>
                  <a:schemeClr val="accent3"/>
                </a:solidFill>
                <a:latin typeface="+mn-lt"/>
              </a:rPr>
              <a:t>Link ideas </a:t>
            </a:r>
            <a:r>
              <a:rPr lang="en-US" sz="3000" dirty="0" smtClean="0">
                <a:solidFill>
                  <a:schemeClr val="accent5"/>
                </a:solidFill>
                <a:latin typeface="+mn-lt"/>
              </a:rPr>
              <a:t>across texts</a:t>
            </a:r>
          </a:p>
          <a:p>
            <a:pPr lvl="1">
              <a:buClr>
                <a:schemeClr val="accent4">
                  <a:lumMod val="50000"/>
                </a:schemeClr>
              </a:buClr>
            </a:pPr>
            <a:endParaRPr lang="en-US" sz="1000" dirty="0" smtClean="0">
              <a:solidFill>
                <a:schemeClr val="accent5"/>
              </a:solidFill>
              <a:latin typeface="+mn-lt"/>
            </a:endParaRPr>
          </a:p>
          <a:p>
            <a:pPr lvl="1">
              <a:buClr>
                <a:schemeClr val="accent4">
                  <a:lumMod val="50000"/>
                </a:schemeClr>
              </a:buClr>
              <a:buFont typeface="Arial" pitchFamily="34" charset="0"/>
              <a:buChar char="•"/>
              <a:tabLst>
                <a:tab pos="738188" algn="l"/>
              </a:tabLst>
            </a:pPr>
            <a:r>
              <a:rPr lang="en-US" sz="3000" dirty="0" smtClean="0">
                <a:solidFill>
                  <a:schemeClr val="accent5"/>
                </a:solidFill>
                <a:latin typeface="+mn-lt"/>
              </a:rPr>
              <a:t> </a:t>
            </a:r>
            <a:r>
              <a:rPr lang="en-US" sz="3000" dirty="0" smtClean="0">
                <a:solidFill>
                  <a:schemeClr val="accent3"/>
                </a:solidFill>
                <a:latin typeface="+mn-lt"/>
              </a:rPr>
              <a:t>Identify</a:t>
            </a:r>
            <a:r>
              <a:rPr lang="en-US" sz="3000" dirty="0" smtClean="0">
                <a:solidFill>
                  <a:schemeClr val="accent5"/>
                </a:solidFill>
                <a:latin typeface="+mn-lt"/>
              </a:rPr>
              <a:t> &amp; </a:t>
            </a:r>
            <a:r>
              <a:rPr lang="en-US" sz="3000" dirty="0" smtClean="0">
                <a:solidFill>
                  <a:schemeClr val="accent3"/>
                </a:solidFill>
                <a:latin typeface="+mn-lt"/>
              </a:rPr>
              <a:t>summarize</a:t>
            </a:r>
            <a:r>
              <a:rPr lang="en-US" sz="3000" dirty="0" smtClean="0">
                <a:solidFill>
                  <a:schemeClr val="accent5"/>
                </a:solidFill>
                <a:latin typeface="+mn-lt"/>
              </a:rPr>
              <a:t> important ideas</a:t>
            </a:r>
          </a:p>
          <a:p>
            <a:pPr lvl="1"/>
            <a:endParaRPr lang="en-US" sz="1000" dirty="0" smtClean="0">
              <a:solidFill>
                <a:schemeClr val="accent5"/>
              </a:solidFill>
              <a:latin typeface="+mn-lt"/>
            </a:endParaRPr>
          </a:p>
          <a:p>
            <a:pPr lvl="1">
              <a:buFont typeface="Arial" pitchFamily="34" charset="0"/>
              <a:buChar char="•"/>
              <a:tabLst>
                <a:tab pos="738188" algn="l"/>
              </a:tabLst>
            </a:pPr>
            <a:r>
              <a:rPr lang="en-US" sz="3000" dirty="0" smtClean="0">
                <a:solidFill>
                  <a:schemeClr val="accent5"/>
                </a:solidFill>
                <a:latin typeface="+mn-lt"/>
              </a:rPr>
              <a:t> Read for </a:t>
            </a:r>
            <a:r>
              <a:rPr lang="en-US" sz="3000" dirty="0" smtClean="0">
                <a:solidFill>
                  <a:schemeClr val="accent3"/>
                </a:solidFill>
                <a:latin typeface="+mn-lt"/>
              </a:rPr>
              <a:t>initial understanding </a:t>
            </a:r>
            <a:r>
              <a:rPr lang="en-US" sz="3000" u="sng" dirty="0" smtClean="0">
                <a:solidFill>
                  <a:schemeClr val="accent5"/>
                </a:solidFill>
                <a:latin typeface="+mn-lt"/>
              </a:rPr>
              <a:t>and</a:t>
            </a:r>
            <a:r>
              <a:rPr lang="en-US" sz="3000" dirty="0" smtClean="0">
                <a:solidFill>
                  <a:schemeClr val="accent5"/>
                </a:solidFill>
                <a:latin typeface="+mn-lt"/>
              </a:rPr>
              <a:t> 	</a:t>
            </a:r>
            <a:r>
              <a:rPr lang="en-US" sz="3000" dirty="0" smtClean="0">
                <a:solidFill>
                  <a:schemeClr val="accent3"/>
                </a:solidFill>
                <a:latin typeface="+mn-lt"/>
              </a:rPr>
              <a:t>think about meaning</a:t>
            </a:r>
            <a:r>
              <a:rPr lang="en-US" sz="3000" dirty="0" smtClean="0">
                <a:solidFill>
                  <a:schemeClr val="accent5"/>
                </a:solidFill>
                <a:latin typeface="+mn-lt"/>
              </a:rPr>
              <a:t> in order to </a:t>
            </a:r>
            <a:r>
              <a:rPr lang="en-US" sz="3000" dirty="0" smtClean="0">
                <a:solidFill>
                  <a:schemeClr val="accent3"/>
                </a:solidFill>
                <a:latin typeface="+mn-lt"/>
              </a:rPr>
              <a:t>make 	inferences </a:t>
            </a:r>
            <a:r>
              <a:rPr lang="en-US" sz="3000" dirty="0" smtClean="0">
                <a:solidFill>
                  <a:schemeClr val="accent5"/>
                </a:solidFill>
                <a:latin typeface="+mn-lt"/>
              </a:rPr>
              <a:t>or </a:t>
            </a:r>
            <a:r>
              <a:rPr lang="en-US" sz="3000" dirty="0" smtClean="0">
                <a:solidFill>
                  <a:schemeClr val="accent3"/>
                </a:solidFill>
                <a:latin typeface="+mn-lt"/>
              </a:rPr>
              <a:t>draw conclusions</a:t>
            </a:r>
          </a:p>
        </p:txBody>
      </p:sp>
      <p:sp>
        <p:nvSpPr>
          <p:cNvPr id="4" name="TextBox 3"/>
          <p:cNvSpPr txBox="1"/>
          <p:nvPr/>
        </p:nvSpPr>
        <p:spPr>
          <a:xfrm rot="10800000" flipV="1">
            <a:off x="4648200" y="5147607"/>
            <a:ext cx="4495800" cy="1938992"/>
          </a:xfrm>
          <a:prstGeom prst="rect">
            <a:avLst/>
          </a:prstGeom>
          <a:noFill/>
        </p:spPr>
        <p:txBody>
          <a:bodyPr wrap="square" rtlCol="0">
            <a:spAutoFit/>
          </a:bodyPr>
          <a:lstStyle/>
          <a:p>
            <a:r>
              <a:rPr lang="en-US" sz="1400" dirty="0" smtClean="0">
                <a:latin typeface="+mn-lt"/>
              </a:rPr>
              <a:t>Torgesen, Houston, Rissman, et al., 2007</a:t>
            </a:r>
          </a:p>
          <a:p>
            <a:endParaRPr lang="en-US" sz="800" i="1" dirty="0" smtClean="0">
              <a:latin typeface="+mn-lt"/>
            </a:endParaRPr>
          </a:p>
          <a:p>
            <a:r>
              <a:rPr lang="en-US" sz="1400" i="1" dirty="0" smtClean="0">
                <a:latin typeface="+mn-lt"/>
              </a:rPr>
              <a:t>Assessments to Guide Adolescent</a:t>
            </a:r>
          </a:p>
          <a:p>
            <a:r>
              <a:rPr lang="en-US" sz="1400" i="1" dirty="0" smtClean="0">
                <a:latin typeface="+mn-lt"/>
              </a:rPr>
              <a:t>Literacy Instruction</a:t>
            </a:r>
          </a:p>
          <a:p>
            <a:endParaRPr lang="en-US" sz="800" dirty="0" smtClean="0">
              <a:latin typeface="+mn-lt"/>
            </a:endParaRPr>
          </a:p>
          <a:p>
            <a:r>
              <a:rPr lang="en-US" sz="1400" dirty="0" smtClean="0">
                <a:latin typeface="+mn-lt"/>
              </a:rPr>
              <a:t>Center on Instruction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1371600" y="-109329"/>
            <a:ext cx="7772400" cy="2123658"/>
          </a:xfrm>
          <a:prstGeom prst="rect">
            <a:avLst/>
          </a:prstGeom>
          <a:noFill/>
        </p:spPr>
        <p:txBody>
          <a:bodyPr wrap="square" rtlCol="0">
            <a:spAutoFit/>
          </a:bodyPr>
          <a:lstStyle/>
          <a:p>
            <a:pPr algn="l"/>
            <a:r>
              <a:rPr lang="en-US" sz="4400" b="1" dirty="0" smtClean="0">
                <a:solidFill>
                  <a:schemeClr val="accent3"/>
                </a:solidFill>
              </a:rPr>
              <a:t>Three Goals for Adolescent Literacy Instruction</a:t>
            </a:r>
          </a:p>
          <a:p>
            <a:endParaRPr lang="en-US" dirty="0"/>
          </a:p>
        </p:txBody>
      </p:sp>
      <p:sp>
        <p:nvSpPr>
          <p:cNvPr id="6" name="Content Placeholder 5"/>
          <p:cNvSpPr txBox="1">
            <a:spLocks noGrp="1"/>
          </p:cNvSpPr>
          <p:nvPr>
            <p:ph idx="1"/>
          </p:nvPr>
        </p:nvSpPr>
        <p:spPr>
          <a:xfrm>
            <a:off x="1371600" y="1447800"/>
            <a:ext cx="7315200" cy="5681555"/>
          </a:xfrm>
          <a:prstGeom prst="rect">
            <a:avLst/>
          </a:prstGeom>
          <a:noFill/>
        </p:spPr>
        <p:txBody>
          <a:bodyPr wrap="square" rtlCol="0">
            <a:spAutoFit/>
          </a:bodyPr>
          <a:lstStyle/>
          <a:p>
            <a:pPr marL="514350" indent="-514350">
              <a:buFont typeface="+mj-lt"/>
              <a:buAutoNum type="arabicPeriod"/>
            </a:pPr>
            <a:r>
              <a:rPr lang="en-US" dirty="0" smtClean="0">
                <a:solidFill>
                  <a:schemeClr val="accent6">
                    <a:lumMod val="50000"/>
                  </a:schemeClr>
                </a:solidFill>
              </a:rPr>
              <a:t>To increase overall levels of </a:t>
            </a:r>
            <a:r>
              <a:rPr lang="en-US" dirty="0" smtClean="0">
                <a:solidFill>
                  <a:srgbClr val="504BAF"/>
                </a:solidFill>
              </a:rPr>
              <a:t>reading proficiency</a:t>
            </a:r>
          </a:p>
          <a:p>
            <a:pPr marL="514350" indent="-514350"/>
            <a:endParaRPr lang="en-US" sz="1000" dirty="0" smtClean="0">
              <a:solidFill>
                <a:schemeClr val="accent6">
                  <a:lumMod val="50000"/>
                </a:schemeClr>
              </a:solidFill>
            </a:endParaRPr>
          </a:p>
          <a:p>
            <a:pPr marL="514350" indent="-514350">
              <a:buFont typeface="+mj-lt"/>
              <a:buAutoNum type="arabicPeriod" startAt="2"/>
            </a:pPr>
            <a:r>
              <a:rPr lang="en-US" dirty="0" smtClean="0">
                <a:solidFill>
                  <a:schemeClr val="accent6">
                    <a:lumMod val="50000"/>
                  </a:schemeClr>
                </a:solidFill>
              </a:rPr>
              <a:t>To help students meet </a:t>
            </a:r>
            <a:r>
              <a:rPr lang="en-US" dirty="0" smtClean="0">
                <a:solidFill>
                  <a:srgbClr val="504BAF"/>
                </a:solidFill>
              </a:rPr>
              <a:t>increasingly difficult standards </a:t>
            </a:r>
            <a:r>
              <a:rPr lang="en-US" dirty="0" smtClean="0">
                <a:solidFill>
                  <a:schemeClr val="accent6">
                    <a:lumMod val="50000"/>
                  </a:schemeClr>
                </a:solidFill>
              </a:rPr>
              <a:t>in middle and high school. </a:t>
            </a:r>
          </a:p>
          <a:p>
            <a:pPr marL="514350" indent="-514350">
              <a:buFont typeface="+mj-lt"/>
              <a:buAutoNum type="arabicPeriod" startAt="2"/>
            </a:pPr>
            <a:endParaRPr lang="en-US" sz="1000" dirty="0" smtClean="0">
              <a:solidFill>
                <a:schemeClr val="accent6">
                  <a:lumMod val="50000"/>
                </a:schemeClr>
              </a:solidFill>
            </a:endParaRPr>
          </a:p>
          <a:p>
            <a:pPr marL="514350" indent="-514350">
              <a:buFont typeface="+mj-lt"/>
              <a:buAutoNum type="arabicPeriod" startAt="2"/>
            </a:pPr>
            <a:r>
              <a:rPr lang="en-US" dirty="0" smtClean="0">
                <a:solidFill>
                  <a:schemeClr val="accent6">
                    <a:lumMod val="50000"/>
                  </a:schemeClr>
                </a:solidFill>
              </a:rPr>
              <a:t>To </a:t>
            </a:r>
            <a:r>
              <a:rPr lang="en-US" dirty="0" smtClean="0">
                <a:solidFill>
                  <a:srgbClr val="504BAF"/>
                </a:solidFill>
              </a:rPr>
              <a:t>assist students who are reading below grade-level </a:t>
            </a:r>
            <a:r>
              <a:rPr lang="en-US" dirty="0" smtClean="0">
                <a:solidFill>
                  <a:schemeClr val="accent6">
                    <a:lumMod val="50000"/>
                  </a:schemeClr>
                </a:solidFill>
              </a:rPr>
              <a:t>to acquire the skills and knowledge necessary to reach high school standards.</a:t>
            </a:r>
          </a:p>
          <a:p>
            <a:endParaRPr lang="en-US" dirty="0">
              <a:solidFill>
                <a:schemeClr val="bg1"/>
              </a:solidFill>
            </a:endParaRPr>
          </a:p>
        </p:txBody>
      </p:sp>
      <p:sp>
        <p:nvSpPr>
          <p:cNvPr id="7" name="TextBox 6"/>
          <p:cNvSpPr txBox="1"/>
          <p:nvPr/>
        </p:nvSpPr>
        <p:spPr>
          <a:xfrm>
            <a:off x="5943600" y="6096000"/>
            <a:ext cx="3733800" cy="738664"/>
          </a:xfrm>
          <a:prstGeom prst="rect">
            <a:avLst/>
          </a:prstGeom>
          <a:noFill/>
        </p:spPr>
        <p:txBody>
          <a:bodyPr wrap="square" rtlCol="0">
            <a:spAutoFit/>
          </a:bodyPr>
          <a:lstStyle/>
          <a:p>
            <a:r>
              <a:rPr lang="en-US" sz="1400" dirty="0" smtClean="0">
                <a:latin typeface="+mn-lt"/>
              </a:rPr>
              <a:t>Assessments to Guide Adolescent </a:t>
            </a:r>
          </a:p>
          <a:p>
            <a:r>
              <a:rPr lang="en-US" sz="1400" dirty="0" smtClean="0">
                <a:latin typeface="+mn-lt"/>
              </a:rPr>
              <a:t>Literacy Instruction</a:t>
            </a:r>
          </a:p>
          <a:p>
            <a:r>
              <a:rPr lang="en-US" sz="1400" dirty="0" smtClean="0">
                <a:latin typeface="+mn-lt"/>
              </a:rPr>
              <a:t>Center on Instruction</a:t>
            </a:r>
            <a:endParaRPr lang="en-US" sz="14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1371600" y="184419"/>
            <a:ext cx="7620000" cy="1323439"/>
          </a:xfrm>
          <a:prstGeom prst="rect">
            <a:avLst/>
          </a:prstGeom>
          <a:noFill/>
        </p:spPr>
        <p:txBody>
          <a:bodyPr wrap="square" rtlCol="0">
            <a:spAutoFit/>
          </a:bodyPr>
          <a:lstStyle/>
          <a:p>
            <a:pPr algn="l"/>
            <a:r>
              <a:rPr lang="en-US" sz="4000" b="1" dirty="0" smtClean="0">
                <a:solidFill>
                  <a:srgbClr val="996633"/>
                </a:solidFill>
                <a:latin typeface="+mj-lt"/>
              </a:rPr>
              <a:t>Four Components of Assessment/Instruction Cycle</a:t>
            </a:r>
            <a:endParaRPr lang="en-US" sz="4000" b="1" dirty="0">
              <a:solidFill>
                <a:srgbClr val="996633"/>
              </a:solidFill>
              <a:latin typeface="+mj-lt"/>
            </a:endParaRPr>
          </a:p>
        </p:txBody>
      </p:sp>
      <p:graphicFrame>
        <p:nvGraphicFramePr>
          <p:cNvPr id="6" name="Content Placeholder 5" descr="Diagram of four circles connected by arrows: Assess, Instruct, Monitor, Intervene"/>
          <p:cNvGraphicFramePr>
            <a:graphicFrameLocks noGrp="1"/>
          </p:cNvGraphicFramePr>
          <p:nvPr>
            <p:ph idx="1"/>
            <p:extLst>
              <p:ext uri="{D42A27DB-BD31-4B8C-83A1-F6EECF244321}">
                <p14:modId xmlns:p14="http://schemas.microsoft.com/office/powerpoint/2010/main" val="25810306"/>
              </p:ext>
            </p:extLst>
          </p:nvPr>
        </p:nvGraphicFramePr>
        <p:xfrm>
          <a:off x="457200" y="18748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75F5B521-5BDD-4352-9490-62051D9FD4FB}" type="datetime1">
              <a:rPr lang="en-US" smtClean="0"/>
              <a:pPr/>
              <a:t>10/22/2019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1371600" y="-22324"/>
            <a:ext cx="7315200" cy="2308324"/>
          </a:xfrm>
          <a:prstGeom prst="rect">
            <a:avLst/>
          </a:prstGeom>
          <a:noFill/>
        </p:spPr>
        <p:txBody>
          <a:bodyPr wrap="square" rtlCol="0">
            <a:spAutoFit/>
          </a:bodyPr>
          <a:lstStyle/>
          <a:p>
            <a:pPr algn="l"/>
            <a:r>
              <a:rPr lang="en-US" sz="4800" dirty="0" smtClean="0">
                <a:solidFill>
                  <a:schemeClr val="accent5">
                    <a:lumMod val="75000"/>
                  </a:schemeClr>
                </a:solidFill>
              </a:rPr>
              <a:t>Which </a:t>
            </a:r>
            <a:r>
              <a:rPr lang="en-US" sz="4400" dirty="0" smtClean="0">
                <a:solidFill>
                  <a:schemeClr val="accent5">
                    <a:lumMod val="75000"/>
                  </a:schemeClr>
                </a:solidFill>
              </a:rPr>
              <a:t>students</a:t>
            </a:r>
            <a:r>
              <a:rPr lang="en-US" sz="4800" dirty="0" smtClean="0">
                <a:solidFill>
                  <a:schemeClr val="accent5">
                    <a:lumMod val="75000"/>
                  </a:schemeClr>
                </a:solidFill>
              </a:rPr>
              <a:t> are at risk for not meeting grade-level reading goals?</a:t>
            </a:r>
            <a:endParaRPr lang="en-US" sz="4800" dirty="0">
              <a:solidFill>
                <a:schemeClr val="accent5">
                  <a:lumMod val="75000"/>
                </a:schemeClr>
              </a:solidFill>
            </a:endParaRPr>
          </a:p>
        </p:txBody>
      </p:sp>
      <p:sp>
        <p:nvSpPr>
          <p:cNvPr id="6" name="Content Placeholder 5"/>
          <p:cNvSpPr txBox="1">
            <a:spLocks noGrp="1"/>
          </p:cNvSpPr>
          <p:nvPr>
            <p:ph idx="1"/>
          </p:nvPr>
        </p:nvSpPr>
        <p:spPr>
          <a:xfrm>
            <a:off x="1371600" y="2895600"/>
            <a:ext cx="3200400" cy="2862322"/>
          </a:xfrm>
          <a:prstGeom prst="rect">
            <a:avLst/>
          </a:prstGeom>
          <a:noFill/>
        </p:spPr>
        <p:txBody>
          <a:bodyPr wrap="square" rtlCol="0">
            <a:spAutoFit/>
          </a:bodyPr>
          <a:lstStyle/>
          <a:p>
            <a:pPr>
              <a:buNone/>
            </a:pPr>
            <a:r>
              <a:rPr lang="en-US" sz="3600" dirty="0" smtClean="0">
                <a:solidFill>
                  <a:schemeClr val="accent3"/>
                </a:solidFill>
              </a:rPr>
              <a:t>	Assessment data help determine the level of reading risk.</a:t>
            </a:r>
            <a:endParaRPr lang="en-US" sz="3600" dirty="0">
              <a:solidFill>
                <a:schemeClr val="accent3"/>
              </a:solidFill>
            </a:endParaRPr>
          </a:p>
        </p:txBody>
      </p:sp>
      <p:pic>
        <p:nvPicPr>
          <p:cNvPr id="7" name="Picture 6" descr="&quot; &quot;"/>
          <p:cNvPicPr>
            <a:picLocks noChangeAspect="1"/>
          </p:cNvPicPr>
          <p:nvPr/>
        </p:nvPicPr>
        <p:blipFill>
          <a:blip r:embed="rId3" cstate="print"/>
          <a:stretch>
            <a:fillRect/>
          </a:stretch>
        </p:blipFill>
        <p:spPr>
          <a:xfrm>
            <a:off x="4619795" y="3846576"/>
            <a:ext cx="4524205" cy="3011424"/>
          </a:xfrm>
          <a:prstGeom prst="roundRect">
            <a:avLst/>
          </a:prstGeom>
        </p:spPr>
      </p:pic>
      <p:sp>
        <p:nvSpPr>
          <p:cNvPr id="8" name="TextBox 7"/>
          <p:cNvSpPr txBox="1"/>
          <p:nvPr/>
        </p:nvSpPr>
        <p:spPr>
          <a:xfrm>
            <a:off x="1295400" y="6248400"/>
            <a:ext cx="4114800" cy="369332"/>
          </a:xfrm>
          <a:prstGeom prst="rect">
            <a:avLst/>
          </a:prstGeom>
          <a:noFill/>
        </p:spPr>
        <p:txBody>
          <a:bodyPr wrap="square" rtlCol="0">
            <a:spAutoFit/>
          </a:bodyPr>
          <a:lstStyle/>
          <a:p>
            <a:r>
              <a:rPr lang="en-US" sz="1800" dirty="0" smtClean="0">
                <a:solidFill>
                  <a:schemeClr val="accent5"/>
                </a:solidFill>
                <a:latin typeface="+mn-lt"/>
              </a:rPr>
              <a:t>Oregon Literacy Framework</a:t>
            </a:r>
            <a:endParaRPr lang="en-US" sz="1800" dirty="0">
              <a:solidFill>
                <a:schemeClr val="accent5"/>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P030003429">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Estimated_x0020_Creation_x0020_Date xmlns="ade45190-58ad-4205-9511-327de626788e" xsi:nil="true"/>
    <Remediation_x0020_Date xmlns="ade45190-58ad-4205-9511-327de626788e">2020-01-02T08:00:00+00:00</Remediation_x0020_Date>
    <Priority xmlns="ade45190-58ad-4205-9511-327de626788e">New</Priority>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96DEBD80F6EFF343A082A1AF9D939F5E" ma:contentTypeVersion="7" ma:contentTypeDescription="Create a new document." ma:contentTypeScope="" ma:versionID="a93e56043d4ffc9d723a8d24e36804c0">
  <xsd:schema xmlns:xsd="http://www.w3.org/2001/XMLSchema" xmlns:xs="http://www.w3.org/2001/XMLSchema" xmlns:p="http://schemas.microsoft.com/office/2006/metadata/properties" xmlns:ns1="http://schemas.microsoft.com/sharepoint/v3" xmlns:ns2="ade45190-58ad-4205-9511-327de626788e" xmlns:ns3="54031767-dd6d-417c-ab73-583408f47564" targetNamespace="http://schemas.microsoft.com/office/2006/metadata/properties" ma:root="true" ma:fieldsID="4d0e905daf0fcf89a2dfe5f2d35fb5ab" ns1:_="" ns2:_="" ns3:_="">
    <xsd:import namespace="http://schemas.microsoft.com/sharepoint/v3"/>
    <xsd:import namespace="ade45190-58ad-4205-9511-327de626788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e45190-58ad-4205-9511-327de626788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7B3B4A-7D90-45FF-9D90-9CDF7ABB5A15}"/>
</file>

<file path=customXml/itemProps2.xml><?xml version="1.0" encoding="utf-8"?>
<ds:datastoreItem xmlns:ds="http://schemas.openxmlformats.org/officeDocument/2006/customXml" ds:itemID="{2BB59779-A0F7-400E-8D42-110B814BDC70}"/>
</file>

<file path=customXml/itemProps3.xml><?xml version="1.0" encoding="utf-8"?>
<ds:datastoreItem xmlns:ds="http://schemas.openxmlformats.org/officeDocument/2006/customXml" ds:itemID="{B397B0D1-1092-4E41-B7B0-AAD0B36A4687}"/>
</file>

<file path=customXml/itemProps4.xml><?xml version="1.0" encoding="utf-8"?>
<ds:datastoreItem xmlns:ds="http://schemas.openxmlformats.org/officeDocument/2006/customXml" ds:itemID="{EB234C6D-9E68-4DA1-9155-244F9E4AAE23}"/>
</file>

<file path=docProps/app.xml><?xml version="1.0" encoding="utf-8"?>
<Properties xmlns="http://schemas.openxmlformats.org/officeDocument/2006/extended-properties" xmlns:vt="http://schemas.openxmlformats.org/officeDocument/2006/docPropsVTypes">
  <Template/>
  <TotalTime>3697</TotalTime>
  <Words>4916</Words>
  <Application>Microsoft Office PowerPoint</Application>
  <PresentationFormat>On-screen Show (4:3)</PresentationFormat>
  <Paragraphs>700</Paragraphs>
  <Slides>50</Slides>
  <Notes>50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Adobe Garamond Pro Bold</vt:lpstr>
      <vt:lpstr>Arial</vt:lpstr>
      <vt:lpstr>Calibri</vt:lpstr>
      <vt:lpstr>Century Gothic</vt:lpstr>
      <vt:lpstr>Gill Sans MT</vt:lpstr>
      <vt:lpstr>Perpetua</vt:lpstr>
      <vt:lpstr>Times New Roman</vt:lpstr>
      <vt:lpstr>Trebuchet MS</vt:lpstr>
      <vt:lpstr>Verdana</vt:lpstr>
      <vt:lpstr>Wingdings</vt:lpstr>
      <vt:lpstr>Wingdings 3</vt:lpstr>
      <vt:lpstr>TP030003429</vt:lpstr>
      <vt:lpstr>2011-12 State Scoring Guide  Professional Development:  Assessing the Essential Skill of Reading</vt:lpstr>
      <vt:lpstr>Goals Participants will</vt:lpstr>
      <vt:lpstr>Adolescent Literacy</vt:lpstr>
      <vt:lpstr>Information Sources</vt:lpstr>
      <vt:lpstr>What is Adolescent Academic Literacy?</vt:lpstr>
      <vt:lpstr>Slide 6 Blank Title</vt:lpstr>
      <vt:lpstr>Three Goals for Adolescent Literacy Instruction </vt:lpstr>
      <vt:lpstr>Four Components of Assessment/Instruction Cycle</vt:lpstr>
      <vt:lpstr>Which students are at risk for not meeting grade-level reading goals?</vt:lpstr>
      <vt:lpstr>Reading Assessment Plan</vt:lpstr>
      <vt:lpstr>Which high school students do you screen at the beginning of 9th grade?</vt:lpstr>
      <vt:lpstr>Slide 12 Blank Title</vt:lpstr>
      <vt:lpstr>Slide 13 Blank Title</vt:lpstr>
      <vt:lpstr>Slide 14 Blank Title</vt:lpstr>
      <vt:lpstr>The role of Reading Work Samples</vt:lpstr>
      <vt:lpstr>Demonstrating Proficiency in Reading</vt:lpstr>
      <vt:lpstr>Local Work Sample</vt:lpstr>
      <vt:lpstr>Level of Rigor</vt:lpstr>
      <vt:lpstr>Four Purposes of an Assessment System</vt:lpstr>
      <vt:lpstr>Next Steps:</vt:lpstr>
      <vt:lpstr>Reading Work Samples</vt:lpstr>
      <vt:lpstr> Official Scoring Guide Traits </vt:lpstr>
      <vt:lpstr>Demonstrate Understanding</vt:lpstr>
      <vt:lpstr>Develop an Interpretation</vt:lpstr>
      <vt:lpstr>Analyze Text ― Informational</vt:lpstr>
      <vt:lpstr>Analyze Text ― Literary</vt:lpstr>
      <vt:lpstr>Let’s Score Some Student Papers!</vt:lpstr>
      <vt:lpstr>Demonstrate Understanding Example</vt:lpstr>
      <vt:lpstr>Develop an Interpretation Example</vt:lpstr>
      <vt:lpstr>Develop an Interpretation Example cont.</vt:lpstr>
      <vt:lpstr>Analyze Text: Informational</vt:lpstr>
      <vt:lpstr>Analyze Text: Informational Example</vt:lpstr>
      <vt:lpstr>How do Work Samples Fit into the big picture?</vt:lpstr>
      <vt:lpstr>Multiple Uses for the Scoring Guide</vt:lpstr>
      <vt:lpstr>Multiple Uses for the Scoring Guide </vt:lpstr>
      <vt:lpstr>Slide 36 Blank Title</vt:lpstr>
      <vt:lpstr>High School Reading Progress Monitoring</vt:lpstr>
      <vt:lpstr>Slide 38 Blank Title</vt:lpstr>
      <vt:lpstr>Initial Issues</vt:lpstr>
      <vt:lpstr>Why Monitor Progress?</vt:lpstr>
      <vt:lpstr>Progress-monitoring Considerations</vt:lpstr>
      <vt:lpstr>Types of Measures for Progress-Monitoring</vt:lpstr>
      <vt:lpstr>How do we monitor student progress?</vt:lpstr>
      <vt:lpstr>Slide 44 Blank Title</vt:lpstr>
      <vt:lpstr>Measuring Text Complexity: Three Factors </vt:lpstr>
      <vt:lpstr>Changes in Text Complexity Requirements</vt:lpstr>
      <vt:lpstr>Goals for Reading levels in CCSS</vt:lpstr>
      <vt:lpstr>Three Challenges Educators Must Address</vt:lpstr>
      <vt:lpstr>Resources</vt:lpstr>
      <vt:lpstr>Future Reading Work Sample Trainings</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to school presentation</dc:title>
  <dc:subject/>
  <dc:creator>Microsoft Corporation</dc:creator>
  <cp:keywords/>
  <dc:description/>
  <cp:lastModifiedBy>"AspengrK"</cp:lastModifiedBy>
  <cp:revision>282</cp:revision>
  <cp:lastPrinted>1996-03-19T21:02:48Z</cp:lastPrinted>
  <dcterms:created xsi:type="dcterms:W3CDTF">2001-06-04T03:17:32Z</dcterms:created>
  <dcterms:modified xsi:type="dcterms:W3CDTF">2019-10-23T02:05:48Z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gNumber">
    <vt:lpwstr>498518L</vt:lpwstr>
  </property>
  <property fmtid="{D5CDD505-2E9C-101B-9397-08002B2CF9AE}" pid="3" name="TPInstallLocation">
    <vt:lpwstr>{My Templates}</vt:lpwstr>
  </property>
  <property fmtid="{D5CDD505-2E9C-101B-9397-08002B2CF9AE}" pid="4" name="PrimaryImageGen">
    <vt:lpwstr>1</vt:lpwstr>
  </property>
  <property fmtid="{D5CDD505-2E9C-101B-9397-08002B2CF9AE}" pid="5" name="display_urn:schemas-microsoft-com:office:office#APAuthor">
    <vt:lpwstr>REDMOND\cynvey</vt:lpwstr>
  </property>
  <property fmtid="{D5CDD505-2E9C-101B-9397-08002B2CF9AE}" pid="6" name="APAuthor">
    <vt:lpwstr>191</vt:lpwstr>
  </property>
  <property fmtid="{D5CDD505-2E9C-101B-9397-08002B2CF9AE}" pid="7" name="Milestone">
    <vt:lpwstr>Continuous</vt:lpwstr>
  </property>
  <property fmtid="{D5CDD505-2E9C-101B-9397-08002B2CF9AE}" pid="8" name="TPAppVersion">
    <vt:lpwstr>11</vt:lpwstr>
  </property>
  <property fmtid="{D5CDD505-2E9C-101B-9397-08002B2CF9AE}" pid="9" name="TPCommandLine">
    <vt:lpwstr>{PP} /n {FilePath}</vt:lpwstr>
  </property>
  <property fmtid="{D5CDD505-2E9C-101B-9397-08002B2CF9AE}" pid="10" name="IsSearchable">
    <vt:lpwstr>0</vt:lpwstr>
  </property>
  <property fmtid="{D5CDD505-2E9C-101B-9397-08002B2CF9AE}" pid="11" name="NumericId">
    <vt:lpwstr>-1.00000000000000</vt:lpwstr>
  </property>
  <property fmtid="{D5CDD505-2E9C-101B-9397-08002B2CF9AE}" pid="12" name="PublishTargets">
    <vt:lpwstr>OfficeOnline</vt:lpwstr>
  </property>
  <property fmtid="{D5CDD505-2E9C-101B-9397-08002B2CF9AE}" pid="13" name="TPLaunchHelpLinkType">
    <vt:lpwstr>Template</vt:lpwstr>
  </property>
  <property fmtid="{D5CDD505-2E9C-101B-9397-08002B2CF9AE}" pid="14" name="TPFriendlyName">
    <vt:lpwstr>Welcome back to school presentation</vt:lpwstr>
  </property>
  <property fmtid="{D5CDD505-2E9C-101B-9397-08002B2CF9AE}" pid="15" name="display_urn:schemas-microsoft-com:office:office#APEditor">
    <vt:lpwstr>REDMOND\v-luannv</vt:lpwstr>
  </property>
  <property fmtid="{D5CDD505-2E9C-101B-9397-08002B2CF9AE}" pid="16" name="APEditor">
    <vt:lpwstr>92</vt:lpwstr>
  </property>
  <property fmtid="{D5CDD505-2E9C-101B-9397-08002B2CF9AE}" pid="17" name="Provider">
    <vt:lpwstr>EY006220130</vt:lpwstr>
  </property>
  <property fmtid="{D5CDD505-2E9C-101B-9397-08002B2CF9AE}" pid="18" name="SourceTitle">
    <vt:lpwstr>Welcome back to school presentation</vt:lpwstr>
  </property>
  <property fmtid="{D5CDD505-2E9C-101B-9397-08002B2CF9AE}" pid="19" name="TPApplication">
    <vt:lpwstr>PowerPoint</vt:lpwstr>
  </property>
  <property fmtid="{D5CDD505-2E9C-101B-9397-08002B2CF9AE}" pid="20" name="TPLaunchHelpLink">
    <vt:lpwstr/>
  </property>
  <property fmtid="{D5CDD505-2E9C-101B-9397-08002B2CF9AE}" pid="21" name="OpenTemplate">
    <vt:lpwstr>1</vt:lpwstr>
  </property>
  <property fmtid="{D5CDD505-2E9C-101B-9397-08002B2CF9AE}" pid="22" name="UACurrentWords">
    <vt:lpwstr>0</vt:lpwstr>
  </property>
  <property fmtid="{D5CDD505-2E9C-101B-9397-08002B2CF9AE}" pid="23" name="UALocRecommendation">
    <vt:lpwstr>Localize</vt:lpwstr>
  </property>
  <property fmtid="{D5CDD505-2E9C-101B-9397-08002B2CF9AE}" pid="24" name="Applications">
    <vt:lpwstr>64;#PowerPoint 2003;#65;#Microsoft Office PowerPoint 2007;#79;#Template 12;#184;#Office 2000;#182;#Office XP</vt:lpwstr>
  </property>
  <property fmtid="{D5CDD505-2E9C-101B-9397-08002B2CF9AE}" pid="25" name="TemplateStatus">
    <vt:lpwstr>Complete</vt:lpwstr>
  </property>
  <property fmtid="{D5CDD505-2E9C-101B-9397-08002B2CF9AE}" pid="26" name="ContentTypeId">
    <vt:lpwstr>0x01010096DEBD80F6EFF343A082A1AF9D939F5E</vt:lpwstr>
  </property>
  <property fmtid="{D5CDD505-2E9C-101B-9397-08002B2CF9AE}" pid="27" name="IsDeleted">
    <vt:lpwstr>0</vt:lpwstr>
  </property>
  <property fmtid="{D5CDD505-2E9C-101B-9397-08002B2CF9AE}" pid="28" name="ShowIn">
    <vt:lpwstr>Show everywhere</vt:lpwstr>
  </property>
  <property fmtid="{D5CDD505-2E9C-101B-9397-08002B2CF9AE}" pid="29" name="UANotes">
    <vt:lpwstr>LEGACY FROM TOW. Assigned to Luann for retrofit pass. SEO Pilot 2008, seasonal</vt:lpwstr>
  </property>
  <property fmtid="{D5CDD505-2E9C-101B-9397-08002B2CF9AE}" pid="30" name="PublishStatusLookup">
    <vt:lpwstr>258727</vt:lpwstr>
  </property>
  <property fmtid="{D5CDD505-2E9C-101B-9397-08002B2CF9AE}" pid="31" name="TPClientViewer">
    <vt:lpwstr>Microsoft Office PowerPoint</vt:lpwstr>
  </property>
  <property fmtid="{D5CDD505-2E9C-101B-9397-08002B2CF9AE}" pid="32" name="TPComponent">
    <vt:lpwstr>PPTFiles</vt:lpwstr>
  </property>
  <property fmtid="{D5CDD505-2E9C-101B-9397-08002B2CF9AE}" pid="33" name="TPNamespace">
    <vt:lpwstr>POWERPNT</vt:lpwstr>
  </property>
  <property fmtid="{D5CDD505-2E9C-101B-9397-08002B2CF9AE}" pid="34" name="APTrustLevel">
    <vt:lpwstr>1.00000000000000</vt:lpwstr>
  </property>
  <property fmtid="{D5CDD505-2E9C-101B-9397-08002B2CF9AE}" pid="35" name="TrustLevel">
    <vt:lpwstr>Microsoft Managed Content</vt:lpwstr>
  </property>
  <property fmtid="{D5CDD505-2E9C-101B-9397-08002B2CF9AE}" pid="36" name="Content Type">
    <vt:lpwstr>OOFile</vt:lpwstr>
  </property>
</Properties>
</file>