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57" r:id="rId6"/>
    <p:sldId id="273" r:id="rId7"/>
    <p:sldId id="258" r:id="rId8"/>
    <p:sldId id="282" r:id="rId9"/>
    <p:sldId id="262" r:id="rId10"/>
    <p:sldId id="263" r:id="rId11"/>
    <p:sldId id="274" r:id="rId12"/>
    <p:sldId id="285" r:id="rId13"/>
    <p:sldId id="264" r:id="rId14"/>
    <p:sldId id="287" r:id="rId15"/>
    <p:sldId id="292" r:id="rId16"/>
    <p:sldId id="293" r:id="rId17"/>
    <p:sldId id="294" r:id="rId18"/>
    <p:sldId id="286" r:id="rId19"/>
    <p:sldId id="288" r:id="rId20"/>
    <p:sldId id="290" r:id="rId21"/>
    <p:sldId id="289" r:id="rId22"/>
    <p:sldId id="291" r:id="rId23"/>
    <p:sldId id="295" r:id="rId24"/>
    <p:sldId id="296" r:id="rId25"/>
    <p:sldId id="276" r:id="rId26"/>
    <p:sldId id="275" r:id="rId27"/>
    <p:sldId id="281" r:id="rId28"/>
    <p:sldId id="277"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6" autoAdjust="0"/>
    <p:restoredTop sz="84354" autoAdjust="0"/>
  </p:normalViewPr>
  <p:slideViewPr>
    <p:cSldViewPr>
      <p:cViewPr varScale="1">
        <p:scale>
          <a:sx n="78" d="100"/>
          <a:sy n="78" d="100"/>
        </p:scale>
        <p:origin x="51"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3A7E935-795E-47D6-AA3E-B049C2EAD326}" type="datetimeFigureOut">
              <a:rPr lang="en-US"/>
              <a:pPr>
                <a:defRPr/>
              </a:pPr>
              <a:t>10/27/2019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99557E7-C6BC-499F-924A-241CFA0F231B}" type="slidenum">
              <a:rPr lang="en-US"/>
              <a:pPr>
                <a:defRPr/>
              </a:pPr>
              <a:t>‹#›</a:t>
            </a:fld>
            <a:endParaRPr lang="en-US"/>
          </a:p>
        </p:txBody>
      </p:sp>
    </p:spTree>
    <p:extLst>
      <p:ext uri="{BB962C8B-B14F-4D97-AF65-F5344CB8AC3E}">
        <p14:creationId xmlns:p14="http://schemas.microsoft.com/office/powerpoint/2010/main" val="16939887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Intro slide – get participants comfortable and oriented.</a:t>
            </a:r>
          </a:p>
          <a:p>
            <a:pPr>
              <a:spcBef>
                <a:spcPct val="0"/>
              </a:spcBef>
            </a:pPr>
            <a:endParaRPr lang="en-US" dirty="0" smtClean="0"/>
          </a:p>
          <a:p>
            <a:r>
              <a:rPr lang="en-US" baseline="0" dirty="0" smtClean="0"/>
              <a:t>This is the second in a series of 3 in-depth training sessions.  For Content Area teachers, this session will focus on increasing their comfort in scoring Sentence Fluency and Conventions by emphasizing the key components of each trait.</a:t>
            </a:r>
          </a:p>
          <a:p>
            <a:endParaRPr lang="en-US" baseline="0" dirty="0" smtClean="0"/>
          </a:p>
          <a:p>
            <a:r>
              <a:rPr lang="en-US" baseline="0" dirty="0" smtClean="0"/>
              <a:t>The purpose of this session is to assure that teachers around the state are operating from the same reference for each score point on the scale, but especially in distinguishing between a score of 3 and a 4 for the purpose of establishing proficiency in the Essential Skill of Writing.</a:t>
            </a:r>
            <a:endParaRPr lang="en-US" dirty="0" smtClean="0"/>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B97B7E-A32D-4EAA-BEE3-86450DF058BF}"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key points to consider with Conventions.  </a:t>
            </a:r>
            <a:r>
              <a:rPr lang="en-US" baseline="0" dirty="0" smtClean="0"/>
              <a:t> </a:t>
            </a:r>
            <a:r>
              <a:rPr lang="en-US" dirty="0" smtClean="0"/>
              <a:t>The following</a:t>
            </a:r>
            <a:r>
              <a:rPr lang="en-US" baseline="0" dirty="0" smtClean="0"/>
              <a:t> </a:t>
            </a:r>
            <a:r>
              <a:rPr lang="en-US" dirty="0" smtClean="0"/>
              <a:t>slides add more about Conventions, including good examples to illustrate the points under discussion.</a:t>
            </a:r>
            <a:endParaRPr lang="en-US" dirty="0"/>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79375" eaLnBrk="1" hangingPunct="1"/>
            <a:r>
              <a:rPr lang="en-US" dirty="0" smtClean="0">
                <a:solidFill>
                  <a:srgbClr val="000000"/>
                </a:solidFill>
                <a:latin typeface="Helvetica" charset="0"/>
                <a:cs typeface="Helvetica" charset="0"/>
                <a:sym typeface="Helvetica" charset="0"/>
              </a:rPr>
              <a:t>This slide lays out questions to ask about common Conventions in a given paper. Answers of “yes” mean the paper is most likely a 4.</a:t>
            </a:r>
          </a:p>
          <a:p>
            <a:pPr marL="79375" eaLnBrk="1" hangingPunct="1"/>
            <a:r>
              <a:rPr lang="en-US" dirty="0" smtClean="0">
                <a:solidFill>
                  <a:srgbClr val="000000"/>
                </a:solidFill>
                <a:latin typeface="Helvetica" charset="0"/>
                <a:cs typeface="Helvetica" charset="0"/>
                <a:sym typeface="Helvetica" charset="0"/>
              </a:rPr>
              <a:t>	• Tell raters they’ll be looking more closely at end-of-sentence punctuation in slides that follow.</a:t>
            </a:r>
          </a:p>
          <a:p>
            <a:pPr marL="79375" eaLnBrk="1" hangingPunct="1"/>
            <a:r>
              <a:rPr lang="en-US" dirty="0" smtClean="0">
                <a:solidFill>
                  <a:srgbClr val="000000"/>
                </a:solidFill>
                <a:latin typeface="Helvetica" charset="0"/>
                <a:cs typeface="Helvetica" charset="0"/>
                <a:sym typeface="Helvetica" charset="0"/>
              </a:rPr>
              <a:t>	• No magic spelling list; tell raters to trust their judgment about grade level common words.</a:t>
            </a:r>
          </a:p>
          <a:p>
            <a:endParaRPr lang="en-US" dirty="0"/>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solidFill>
                  <a:srgbClr val="000000"/>
                </a:solidFill>
                <a:latin typeface="Helvetica" charset="0"/>
                <a:cs typeface="Helvetica" charset="0"/>
                <a:sym typeface="Helvetica" charset="0"/>
              </a:rPr>
              <a:t>Emphasize the importance of end-of-sentence punctuation in order to earn a 4.  At a 3 level the key word is “usually.”  A paper could earn a 3 even</a:t>
            </a:r>
            <a:r>
              <a:rPr lang="en-US" baseline="0" dirty="0" smtClean="0">
                <a:solidFill>
                  <a:srgbClr val="000000"/>
                </a:solidFill>
                <a:latin typeface="Helvetica" charset="0"/>
                <a:cs typeface="Helvetica" charset="0"/>
                <a:sym typeface="Helvetica" charset="0"/>
              </a:rPr>
              <a:t> with a couple of end of sentence punctuation errors, but </a:t>
            </a:r>
            <a:r>
              <a:rPr lang="en-US" dirty="0" smtClean="0">
                <a:solidFill>
                  <a:srgbClr val="000000"/>
                </a:solidFill>
                <a:latin typeface="Helvetica" charset="0"/>
                <a:cs typeface="Helvetica" charset="0"/>
                <a:sym typeface="Helvetica" charset="0"/>
              </a:rPr>
              <a:t>other conventions would have to be fairly solid.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solidFill>
                <a:srgbClr val="000000"/>
              </a:solidFill>
              <a:latin typeface="Helvetica" charset="0"/>
              <a:cs typeface="Helvetica" charset="0"/>
              <a:sym typeface="Helvetica"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solidFill>
                  <a:srgbClr val="000000"/>
                </a:solidFill>
                <a:latin typeface="Helvetica" charset="0"/>
                <a:cs typeface="Helvetica" charset="0"/>
                <a:sym typeface="Helvetica" charset="0"/>
              </a:rPr>
              <a:t>Examples of run-on sentences and fragments follow.  For the purpose of discussion here, a “comma splice” is a</a:t>
            </a:r>
            <a:r>
              <a:rPr lang="en-US" baseline="0" dirty="0" smtClean="0">
                <a:solidFill>
                  <a:srgbClr val="000000"/>
                </a:solidFill>
                <a:latin typeface="Helvetica" charset="0"/>
                <a:cs typeface="Helvetica" charset="0"/>
                <a:sym typeface="Helvetica" charset="0"/>
              </a:rPr>
              <a:t> type of run-on sentence where two sentences are joined by a period.  Participants should just focus on the concept of a run-on sentence.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00"/>
                </a:solidFill>
                <a:latin typeface="Lucida Grande" charset="0"/>
                <a:ea typeface="Lucida Grande" charset="0"/>
                <a:cs typeface="Lucida Grande" charset="0"/>
                <a:sym typeface="Lucida Grande" charset="0"/>
              </a:rPr>
              <a:t>Read examples</a:t>
            </a:r>
            <a:r>
              <a:rPr lang="en-US" baseline="0" dirty="0" smtClean="0">
                <a:solidFill>
                  <a:srgbClr val="000000"/>
                </a:solidFill>
                <a:latin typeface="Lucida Grande" charset="0"/>
                <a:ea typeface="Lucida Grande" charset="0"/>
                <a:cs typeface="Lucida Grande" charset="0"/>
                <a:sym typeface="Lucida Grande" charset="0"/>
              </a:rPr>
              <a:t> </a:t>
            </a:r>
            <a:r>
              <a:rPr lang="en-US" dirty="0" smtClean="0">
                <a:solidFill>
                  <a:srgbClr val="000000"/>
                </a:solidFill>
                <a:latin typeface="Lucida Grande" charset="0"/>
                <a:ea typeface="Lucida Grande" charset="0"/>
                <a:cs typeface="Lucida Grande" charset="0"/>
                <a:sym typeface="Lucida Grande" charset="0"/>
              </a:rPr>
              <a:t>or have a participant</a:t>
            </a:r>
            <a:r>
              <a:rPr lang="en-US" baseline="0" dirty="0" smtClean="0">
                <a:solidFill>
                  <a:srgbClr val="000000"/>
                </a:solidFill>
                <a:latin typeface="Lucida Grande" charset="0"/>
                <a:ea typeface="Lucida Grande" charset="0"/>
                <a:cs typeface="Lucida Grande" charset="0"/>
                <a:sym typeface="Lucida Grande" charset="0"/>
              </a:rPr>
              <a:t> read them aloud</a:t>
            </a:r>
            <a:r>
              <a:rPr lang="en-US" dirty="0" smtClean="0">
                <a:solidFill>
                  <a:srgbClr val="000000"/>
                </a:solidFill>
                <a:latin typeface="Lucida Grande" charset="0"/>
                <a:ea typeface="Lucida Grande" charset="0"/>
                <a:cs typeface="Lucida Grande" charset="0"/>
                <a:sym typeface="Lucida Grande" charset="0"/>
              </a:rPr>
              <a:t>. Do not assume participants know these terms and rules. This review is to really solidify their understanding of what terms in the scoring guide mean and how they might appear in student work.</a:t>
            </a:r>
            <a:endParaRPr lang="en-US" dirty="0"/>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00"/>
                </a:solidFill>
                <a:latin typeface="Lucida Grande" charset="0"/>
                <a:ea typeface="Lucida Grande" charset="0"/>
                <a:cs typeface="Lucida Grande" charset="0"/>
                <a:sym typeface="Lucida Grande" charset="0"/>
              </a:rPr>
              <a:t>Fragments can be very effective. Do not to penalize a paper that includes effective use of fragments.  Watch dialogue as</a:t>
            </a:r>
            <a:r>
              <a:rPr lang="en-US" baseline="0" dirty="0" smtClean="0">
                <a:solidFill>
                  <a:srgbClr val="000000"/>
                </a:solidFill>
                <a:latin typeface="Lucida Grande" charset="0"/>
                <a:ea typeface="Lucida Grande" charset="0"/>
                <a:cs typeface="Lucida Grande" charset="0"/>
                <a:sym typeface="Lucida Grande" charset="0"/>
              </a:rPr>
              <a:t> it may be an appropriate place for fragment use</a:t>
            </a:r>
            <a:r>
              <a:rPr lang="en-US" dirty="0" smtClean="0">
                <a:solidFill>
                  <a:srgbClr val="000000"/>
                </a:solidFill>
                <a:latin typeface="Lucida Grande" charset="0"/>
                <a:ea typeface="Lucida Grande" charset="0"/>
                <a:cs typeface="Lucida Grande" charset="0"/>
                <a:sym typeface="Lucida Grande" charset="0"/>
              </a:rPr>
              <a:t>. </a:t>
            </a:r>
          </a:p>
          <a:p>
            <a:endParaRPr lang="en-US" dirty="0" smtClean="0">
              <a:solidFill>
                <a:srgbClr val="000000"/>
              </a:solidFill>
              <a:latin typeface="Lucida Grande" charset="0"/>
              <a:sym typeface="Lucida Grande" charset="0"/>
            </a:endParaRPr>
          </a:p>
          <a:p>
            <a:r>
              <a:rPr lang="en-US" dirty="0" smtClean="0">
                <a:solidFill>
                  <a:srgbClr val="000000"/>
                </a:solidFill>
                <a:latin typeface="Lucida Grande" charset="0"/>
                <a:sym typeface="Lucida Grande" charset="0"/>
              </a:rPr>
              <a:t>Continue to read and discuss</a:t>
            </a:r>
            <a:r>
              <a:rPr lang="en-US" baseline="0" dirty="0" smtClean="0">
                <a:solidFill>
                  <a:srgbClr val="000000"/>
                </a:solidFill>
                <a:latin typeface="Lucida Grande" charset="0"/>
                <a:sym typeface="Lucida Grande" charset="0"/>
              </a:rPr>
              <a:t> examples aloud.</a:t>
            </a:r>
            <a:endParaRPr lang="en-US" dirty="0"/>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79375" eaLnBrk="1" hangingPunct="1"/>
            <a:r>
              <a:rPr lang="en-US" dirty="0" smtClean="0">
                <a:solidFill>
                  <a:srgbClr val="000000"/>
                </a:solidFill>
                <a:latin typeface="Lucida Grande" charset="0"/>
                <a:ea typeface="Lucida Grande" charset="0"/>
                <a:cs typeface="Lucida Grande" charset="0"/>
                <a:sym typeface="Lucida Grande" charset="0"/>
              </a:rPr>
              <a:t>Have participants refer to their handout packet for this chart. It is a useful reference when scoring student papers</a:t>
            </a:r>
            <a:r>
              <a:rPr lang="en-US" baseline="0" dirty="0" smtClean="0">
                <a:solidFill>
                  <a:srgbClr val="000000"/>
                </a:solidFill>
                <a:latin typeface="Lucida Grande" charset="0"/>
                <a:ea typeface="Lucida Grande" charset="0"/>
                <a:cs typeface="Lucida Grande" charset="0"/>
                <a:sym typeface="Lucida Grande" charset="0"/>
              </a:rPr>
              <a:t>.  Note that we are scoring Usage, not </a:t>
            </a:r>
            <a:r>
              <a:rPr lang="en-US" baseline="0" smtClean="0">
                <a:solidFill>
                  <a:srgbClr val="000000"/>
                </a:solidFill>
                <a:latin typeface="Lucida Grande" charset="0"/>
                <a:ea typeface="Lucida Grande" charset="0"/>
                <a:cs typeface="Lucida Grande" charset="0"/>
                <a:sym typeface="Lucida Grande" charset="0"/>
              </a:rPr>
              <a:t>Grammar. We </a:t>
            </a:r>
            <a:r>
              <a:rPr lang="en-US" baseline="0" dirty="0" smtClean="0">
                <a:solidFill>
                  <a:srgbClr val="000000"/>
                </a:solidFill>
                <a:latin typeface="Lucida Grande" charset="0"/>
                <a:ea typeface="Lucida Grande" charset="0"/>
                <a:cs typeface="Lucida Grande" charset="0"/>
                <a:sym typeface="Lucida Grande" charset="0"/>
              </a:rPr>
              <a:t>are not scoring a student’s knowledge of parts of speech; rather we are looking for the student’s ability use language correctly.  The next slide will help to illustrate this point.</a:t>
            </a:r>
            <a:endParaRPr lang="en-US" dirty="0" smtClean="0">
              <a:solidFill>
                <a:srgbClr val="000000"/>
              </a:solidFill>
              <a:latin typeface="Lucida Grande" charset="0"/>
              <a:ea typeface="Lucida Grande" charset="0"/>
              <a:cs typeface="Lucida Grande" charset="0"/>
              <a:sym typeface="Lucida Grande" charset="0"/>
            </a:endParaRPr>
          </a:p>
          <a:p>
            <a:pPr marL="79375" eaLnBrk="1" hangingPunct="1"/>
            <a:endParaRPr lang="en-US" dirty="0" smtClean="0">
              <a:solidFill>
                <a:srgbClr val="000000"/>
              </a:solidFill>
              <a:latin typeface="Lucida Grande" charset="0"/>
              <a:ea typeface="Lucida Grande" charset="0"/>
              <a:cs typeface="Lucida Grande" charset="0"/>
              <a:sym typeface="Lucida Grande" charset="0"/>
            </a:endParaRPr>
          </a:p>
          <a:p>
            <a:pPr marL="79375" eaLnBrk="1" hangingPunct="1"/>
            <a:r>
              <a:rPr lang="en-US" dirty="0" smtClean="0">
                <a:solidFill>
                  <a:srgbClr val="000000"/>
                </a:solidFill>
                <a:latin typeface="Lucida Grande" charset="0"/>
                <a:ea typeface="Lucida Grande" charset="0"/>
                <a:cs typeface="Lucida Grande" charset="0"/>
                <a:sym typeface="Lucida Grande" charset="0"/>
              </a:rPr>
              <a:t>IMPORTANT: Ask participants</a:t>
            </a:r>
            <a:r>
              <a:rPr lang="en-US" baseline="0" dirty="0" smtClean="0">
                <a:solidFill>
                  <a:srgbClr val="000000"/>
                </a:solidFill>
                <a:latin typeface="Lucida Grande" charset="0"/>
                <a:ea typeface="Lucida Grande" charset="0"/>
                <a:cs typeface="Lucida Grande" charset="0"/>
                <a:sym typeface="Lucida Grande" charset="0"/>
              </a:rPr>
              <a:t> </a:t>
            </a:r>
            <a:r>
              <a:rPr lang="en-US" dirty="0" smtClean="0">
                <a:solidFill>
                  <a:srgbClr val="000000"/>
                </a:solidFill>
                <a:latin typeface="Lucida Grande" charset="0"/>
                <a:ea typeface="Lucida Grande" charset="0"/>
                <a:cs typeface="Lucida Grande" charset="0"/>
                <a:sym typeface="Lucida Grande" charset="0"/>
              </a:rPr>
              <a:t>to make particular note of the adjectives that describe each skill (e.g., “</a:t>
            </a:r>
            <a:r>
              <a:rPr lang="en-US" b="1" u="sng" dirty="0" smtClean="0">
                <a:solidFill>
                  <a:srgbClr val="000000"/>
                </a:solidFill>
                <a:latin typeface="Lucida Grande" charset="0"/>
                <a:ea typeface="Lucida Grande" charset="0"/>
                <a:cs typeface="Lucida Grande" charset="0"/>
                <a:sym typeface="Lucida Grande" charset="0"/>
              </a:rPr>
              <a:t>general</a:t>
            </a:r>
            <a:r>
              <a:rPr lang="en-US" dirty="0" smtClean="0">
                <a:solidFill>
                  <a:srgbClr val="000000"/>
                </a:solidFill>
                <a:latin typeface="Lucida Grande" charset="0"/>
                <a:ea typeface="Lucida Grande" charset="0"/>
                <a:cs typeface="Lucida Grande" charset="0"/>
                <a:sym typeface="Lucida Grande" charset="0"/>
              </a:rPr>
              <a:t> control of...” is less important than “</a:t>
            </a:r>
            <a:r>
              <a:rPr lang="en-US" b="1" u="sng" dirty="0" smtClean="0">
                <a:solidFill>
                  <a:srgbClr val="000000"/>
                </a:solidFill>
                <a:latin typeface="Lucida Grande" charset="0"/>
                <a:ea typeface="Lucida Grande" charset="0"/>
                <a:cs typeface="Lucida Grande" charset="0"/>
                <a:sym typeface="Lucida Grande" charset="0"/>
              </a:rPr>
              <a:t>solid</a:t>
            </a:r>
            <a:r>
              <a:rPr lang="en-US" dirty="0" smtClean="0">
                <a:solidFill>
                  <a:srgbClr val="000000"/>
                </a:solidFill>
                <a:latin typeface="Lucida Grande" charset="0"/>
                <a:ea typeface="Lucida Grande" charset="0"/>
                <a:cs typeface="Lucida Grande" charset="0"/>
                <a:sym typeface="Lucida Grande" charset="0"/>
              </a:rPr>
              <a:t> control of...”). These adjectives will help raters understand which skills are considered really important to have mastered at the given grade level.</a:t>
            </a:r>
          </a:p>
          <a:p>
            <a:pPr marL="79375" eaLnBrk="1" hangingPunct="1"/>
            <a:r>
              <a:rPr lang="en-US" dirty="0" smtClean="0">
                <a:solidFill>
                  <a:srgbClr val="000000"/>
                </a:solidFill>
                <a:latin typeface="Lucida Grande" charset="0"/>
                <a:ea typeface="Lucida Grande" charset="0"/>
                <a:cs typeface="Lucida Grande" charset="0"/>
                <a:sym typeface="Lucida Grande" charset="0"/>
              </a:rPr>
              <a:t>	</a:t>
            </a:r>
          </a:p>
          <a:p>
            <a:pPr marL="79375" eaLnBrk="1" hangingPunct="1"/>
            <a:r>
              <a:rPr lang="en-US" dirty="0" smtClean="0">
                <a:solidFill>
                  <a:srgbClr val="000000"/>
                </a:solidFill>
                <a:latin typeface="Lucida Grande" charset="0"/>
                <a:ea typeface="Lucida Grande" charset="0"/>
                <a:cs typeface="Lucida Grande" charset="0"/>
                <a:sym typeface="Lucida Grande" charset="0"/>
              </a:rPr>
              <a:t>Relative importance of the skill at the grade level is a significant factor in assigning a score.</a:t>
            </a:r>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Subject/verb agreement comes naturally</a:t>
            </a:r>
            <a:r>
              <a:rPr lang="en-US" baseline="0" dirty="0" smtClean="0"/>
              <a:t> to most native English speakers.  Problems are most likely to occur when collective verbs (like class, staff, club) are used or when the sentence is inverted with the subject following the verb.</a:t>
            </a:r>
          </a:p>
          <a:p>
            <a:endParaRPr lang="en-US" baseline="0" dirty="0" smtClean="0"/>
          </a:p>
          <a:p>
            <a:r>
              <a:rPr lang="en-US" baseline="0" dirty="0" smtClean="0"/>
              <a:t>Next slide illustrate this point with examples from student writing.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79375" eaLnBrk="1" hangingPunct="1"/>
            <a:r>
              <a:rPr lang="en-US" dirty="0" smtClean="0">
                <a:solidFill>
                  <a:srgbClr val="000000"/>
                </a:solidFill>
                <a:latin typeface="Lucida Grande" charset="0"/>
                <a:ea typeface="Lucida Grande" charset="0"/>
                <a:cs typeface="Lucida Grande" charset="0"/>
                <a:sym typeface="Lucida Grande" charset="0"/>
              </a:rPr>
              <a:t>Verb tense switches often occur in narrative papers that begin in past tense. Then,</a:t>
            </a:r>
            <a:r>
              <a:rPr lang="en-US" baseline="0" dirty="0" smtClean="0">
                <a:solidFill>
                  <a:srgbClr val="000000"/>
                </a:solidFill>
                <a:latin typeface="Lucida Grande" charset="0"/>
                <a:ea typeface="Lucida Grande" charset="0"/>
                <a:cs typeface="Lucida Grande" charset="0"/>
                <a:sym typeface="Lucida Grande" charset="0"/>
              </a:rPr>
              <a:t> </a:t>
            </a:r>
            <a:r>
              <a:rPr lang="en-US" dirty="0" smtClean="0">
                <a:solidFill>
                  <a:srgbClr val="000000"/>
                </a:solidFill>
                <a:latin typeface="Lucida Grande" charset="0"/>
                <a:ea typeface="Lucida Grande" charset="0"/>
                <a:cs typeface="Lucida Grande" charset="0"/>
                <a:sym typeface="Lucida Grande" charset="0"/>
              </a:rPr>
              <a:t>when the action becomes exciting or suspenseful, students switch to present and begin to switch back and forth between past and present.  This would result</a:t>
            </a:r>
            <a:r>
              <a:rPr lang="en-US" baseline="0" dirty="0" smtClean="0">
                <a:solidFill>
                  <a:srgbClr val="000000"/>
                </a:solidFill>
                <a:latin typeface="Lucida Grande" charset="0"/>
                <a:ea typeface="Lucida Grande" charset="0"/>
                <a:cs typeface="Lucida Grande" charset="0"/>
                <a:sym typeface="Lucida Grande" charset="0"/>
              </a:rPr>
              <a:t> in a score of 3 or lower, depending on the degree to which the subject/ verb inconsistencies affect the ability to read and understand the paper without re-reading for clarity.</a:t>
            </a:r>
            <a:endParaRPr lang="en-US" dirty="0" smtClean="0">
              <a:solidFill>
                <a:srgbClr val="000000"/>
              </a:solidFill>
              <a:latin typeface="Lucida Grande" charset="0"/>
              <a:ea typeface="Lucida Grande" charset="0"/>
              <a:cs typeface="Lucida Grande" charset="0"/>
              <a:sym typeface="Lucida Grande" charset="0"/>
            </a:endParaRPr>
          </a:p>
          <a:p>
            <a:pPr marL="79375" eaLnBrk="1" hangingPunct="1"/>
            <a:endParaRPr lang="en-US" dirty="0" smtClean="0">
              <a:solidFill>
                <a:srgbClr val="000000"/>
              </a:solidFill>
              <a:latin typeface="Lucida Grande" charset="0"/>
              <a:ea typeface="Lucida Grande" charset="0"/>
              <a:cs typeface="Lucida Grande" charset="0"/>
              <a:sym typeface="Lucida Grande" charset="0"/>
            </a:endParaRPr>
          </a:p>
          <a:p>
            <a:pPr marL="79375" eaLnBrk="1" hangingPunct="1"/>
            <a:r>
              <a:rPr lang="en-US" dirty="0" smtClean="0">
                <a:solidFill>
                  <a:srgbClr val="000000"/>
                </a:solidFill>
                <a:latin typeface="Lucida Grande" charset="0"/>
                <a:ea typeface="Lucida Grande" charset="0"/>
                <a:cs typeface="Lucida Grande" charset="0"/>
                <a:sym typeface="Lucida Grande" charset="0"/>
              </a:rPr>
              <a:t>Participants</a:t>
            </a:r>
            <a:r>
              <a:rPr lang="en-US" baseline="0" dirty="0" smtClean="0">
                <a:solidFill>
                  <a:srgbClr val="000000"/>
                </a:solidFill>
                <a:latin typeface="Lucida Grande" charset="0"/>
                <a:ea typeface="Lucida Grande" charset="0"/>
                <a:cs typeface="Lucida Grande" charset="0"/>
                <a:sym typeface="Lucida Grande" charset="0"/>
              </a:rPr>
              <a:t> should </a:t>
            </a:r>
            <a:r>
              <a:rPr lang="en-US" dirty="0" smtClean="0">
                <a:solidFill>
                  <a:srgbClr val="000000"/>
                </a:solidFill>
                <a:latin typeface="Lucida Grande" charset="0"/>
                <a:ea typeface="Lucida Grande" charset="0"/>
                <a:cs typeface="Lucida Grande" charset="0"/>
                <a:sym typeface="Lucida Grande" charset="0"/>
              </a:rPr>
              <a:t>be alert to verb tense</a:t>
            </a:r>
            <a:r>
              <a:rPr lang="en-US" baseline="0" dirty="0" smtClean="0">
                <a:solidFill>
                  <a:srgbClr val="000000"/>
                </a:solidFill>
                <a:latin typeface="Lucida Grande" charset="0"/>
                <a:ea typeface="Lucida Grande" charset="0"/>
                <a:cs typeface="Lucida Grande" charset="0"/>
                <a:sym typeface="Lucida Grande" charset="0"/>
              </a:rPr>
              <a:t> switches. </a:t>
            </a:r>
            <a:endParaRPr lang="en-US" dirty="0" smtClean="0">
              <a:solidFill>
                <a:srgbClr val="000000"/>
              </a:solidFill>
              <a:latin typeface="Lucida Grande" charset="0"/>
              <a:ea typeface="Lucida Grande" charset="0"/>
              <a:cs typeface="Lucida Grande" charset="0"/>
              <a:sym typeface="Lucida Grande" charset="0"/>
            </a:endParaRPr>
          </a:p>
          <a:p>
            <a:endParaRPr lang="en-US" dirty="0"/>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00"/>
                </a:solidFill>
                <a:latin typeface="Lucida Grande" charset="0"/>
                <a:ea typeface="Lucida Grande" charset="0"/>
                <a:cs typeface="Lucida Grande" charset="0"/>
                <a:sym typeface="Lucida Grande" charset="0"/>
              </a:rPr>
              <a:t>Typically, narrative papers are written in 1</a:t>
            </a:r>
            <a:r>
              <a:rPr lang="en-US" baseline="30000" dirty="0" smtClean="0">
                <a:solidFill>
                  <a:srgbClr val="000000"/>
                </a:solidFill>
                <a:latin typeface="Lucida Grande" charset="0"/>
                <a:ea typeface="Lucida Grande" charset="0"/>
                <a:cs typeface="Lucida Grande" charset="0"/>
                <a:sym typeface="Lucida Grande" charset="0"/>
              </a:rPr>
              <a:t>st</a:t>
            </a:r>
            <a:r>
              <a:rPr lang="en-US" dirty="0" smtClean="0">
                <a:solidFill>
                  <a:srgbClr val="000000"/>
                </a:solidFill>
                <a:latin typeface="Lucida Grande" charset="0"/>
                <a:ea typeface="Lucida Grande" charset="0"/>
                <a:cs typeface="Lucida Grande" charset="0"/>
                <a:sym typeface="Lucida Grande" charset="0"/>
              </a:rPr>
              <a:t> person (I, me, etc.).  Expository and persuasive papers are often written</a:t>
            </a:r>
            <a:r>
              <a:rPr lang="en-US" baseline="0" dirty="0" smtClean="0">
                <a:solidFill>
                  <a:srgbClr val="000000"/>
                </a:solidFill>
                <a:latin typeface="Lucida Grande" charset="0"/>
                <a:ea typeface="Lucida Grande" charset="0"/>
                <a:cs typeface="Lucida Grande" charset="0"/>
                <a:sym typeface="Lucida Grande" charset="0"/>
              </a:rPr>
              <a:t> in 3</a:t>
            </a:r>
            <a:r>
              <a:rPr lang="en-US" baseline="30000" dirty="0" smtClean="0">
                <a:solidFill>
                  <a:srgbClr val="000000"/>
                </a:solidFill>
                <a:latin typeface="Lucida Grande" charset="0"/>
                <a:ea typeface="Lucida Grande" charset="0"/>
                <a:cs typeface="Lucida Grande" charset="0"/>
                <a:sym typeface="Lucida Grande" charset="0"/>
              </a:rPr>
              <a:t>rd</a:t>
            </a:r>
            <a:r>
              <a:rPr lang="en-US" baseline="0" dirty="0" smtClean="0">
                <a:solidFill>
                  <a:srgbClr val="000000"/>
                </a:solidFill>
                <a:latin typeface="Lucida Grande" charset="0"/>
                <a:ea typeface="Lucida Grande" charset="0"/>
                <a:cs typeface="Lucida Grande" charset="0"/>
                <a:sym typeface="Lucida Grande" charset="0"/>
              </a:rPr>
              <a:t> person (he, she, they, one).  “How-to” expository papers may be written in second person (you, your).</a:t>
            </a:r>
            <a:endParaRPr lang="en-US" dirty="0" smtClean="0">
              <a:solidFill>
                <a:srgbClr val="000000"/>
              </a:solidFill>
              <a:latin typeface="Lucida Grande" charset="0"/>
              <a:ea typeface="Lucida Grande" charset="0"/>
              <a:cs typeface="Lucida Grande" charset="0"/>
              <a:sym typeface="Lucida Grande" charset="0"/>
            </a:endParaRPr>
          </a:p>
          <a:p>
            <a:endParaRPr lang="en-US" dirty="0" smtClean="0">
              <a:solidFill>
                <a:srgbClr val="000000"/>
              </a:solidFill>
              <a:latin typeface="Lucida Grande" charset="0"/>
              <a:ea typeface="Lucida Grande" charset="0"/>
              <a:cs typeface="Lucida Grande" charset="0"/>
              <a:sym typeface="Lucida Grande" charset="0"/>
            </a:endParaRPr>
          </a:p>
          <a:p>
            <a:r>
              <a:rPr lang="en-US" dirty="0" smtClean="0">
                <a:solidFill>
                  <a:srgbClr val="000000"/>
                </a:solidFill>
                <a:latin typeface="Lucida Grande" charset="0"/>
                <a:ea typeface="Lucida Grande" charset="0"/>
                <a:cs typeface="Lucida Grande" charset="0"/>
                <a:sym typeface="Lucida Grande" charset="0"/>
              </a:rPr>
              <a:t>It is ok to be somewhat forgiving of a switch to second person when the writer is trying to generalize about something or is attempting to give generic directions for something as in the example</a:t>
            </a:r>
            <a:r>
              <a:rPr lang="en-US" baseline="0" dirty="0" smtClean="0">
                <a:solidFill>
                  <a:srgbClr val="000000"/>
                </a:solidFill>
                <a:latin typeface="Lucida Grande" charset="0"/>
                <a:ea typeface="Lucida Grande" charset="0"/>
                <a:cs typeface="Lucida Grande" charset="0"/>
                <a:sym typeface="Lucida Grande" charset="0"/>
              </a:rPr>
              <a:t> in the slide</a:t>
            </a:r>
            <a:r>
              <a:rPr lang="en-US" dirty="0" smtClean="0">
                <a:solidFill>
                  <a:srgbClr val="000000"/>
                </a:solidFill>
                <a:latin typeface="Lucida Grande" charset="0"/>
                <a:ea typeface="Lucida Grande" charset="0"/>
                <a:cs typeface="Lucida Grande" charset="0"/>
                <a:sym typeface="Lucida Grande" charset="0"/>
              </a:rPr>
              <a:t>.</a:t>
            </a:r>
          </a:p>
          <a:p>
            <a:endParaRPr lang="en-US" dirty="0" smtClean="0">
              <a:solidFill>
                <a:srgbClr val="000000"/>
              </a:solidFill>
              <a:latin typeface="Lucida Grande" charset="0"/>
              <a:ea typeface="Lucida Grande" charset="0"/>
              <a:cs typeface="Lucida Grande" charset="0"/>
              <a:sym typeface="Lucida Grande" charset="0"/>
            </a:endParaRPr>
          </a:p>
          <a:p>
            <a:r>
              <a:rPr lang="en-US" dirty="0" smtClean="0">
                <a:solidFill>
                  <a:srgbClr val="000000"/>
                </a:solidFill>
                <a:latin typeface="Lucida Grande" charset="0"/>
                <a:ea typeface="Lucida Grande" charset="0"/>
                <a:cs typeface="Lucida Grande" charset="0"/>
                <a:sym typeface="Lucida Grande" charset="0"/>
              </a:rPr>
              <a:t>Weigh the effectiveness in that case; if the switches don’t occur too often, the paper is generally consistent in point of view, and conventions are otherwise fairly clean, it could still earn a 4.</a:t>
            </a:r>
            <a:endParaRPr lang="en-US" dirty="0"/>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a:t>
            </a:r>
            <a:r>
              <a:rPr lang="en-US" baseline="0" dirty="0" smtClean="0"/>
              <a:t> is to allow a quick review of quotation marks – another place where students are likely to make errors.  Again, the purpose is to reinforce what Content Teachers already know – that quotation marks are used to set off actual words spoken or written by another.</a:t>
            </a:r>
          </a:p>
          <a:p>
            <a:endParaRPr lang="en-US" baseline="0" dirty="0" smtClean="0"/>
          </a:p>
          <a:p>
            <a:r>
              <a:rPr lang="en-US" baseline="0" dirty="0" smtClean="0"/>
              <a:t>The second bullet is to clarify the correct placement of punctuation in quoted material. </a:t>
            </a:r>
          </a:p>
          <a:p>
            <a:endParaRPr lang="en-US" baseline="0" dirty="0" smtClean="0"/>
          </a:p>
          <a:p>
            <a:r>
              <a:rPr lang="en-US" baseline="0" dirty="0" smtClean="0"/>
              <a:t>The third misuse of quotation marks occurs so commonly in media and other public forums that a student probably would not be penalized unless this affectation was over-used in a paper.</a:t>
            </a:r>
          </a:p>
          <a:p>
            <a:endParaRPr lang="en-US" baseline="0" dirty="0" smtClean="0"/>
          </a:p>
          <a:p>
            <a:r>
              <a:rPr lang="en-US" baseline="0" dirty="0" smtClean="0"/>
              <a:t>The next slide quickly reviews the difference between a direct quotation and an indirect quotation.</a:t>
            </a:r>
            <a:endParaRPr lang="en-US" dirty="0"/>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These are the main goals for this session.  Emphasis</a:t>
            </a:r>
            <a:r>
              <a:rPr lang="en-US" baseline="0" dirty="0" smtClean="0"/>
              <a:t> is on becoming comfortable and accurate in scoring Sentence Fluency and Conventions.</a:t>
            </a:r>
          </a:p>
          <a:p>
            <a:pPr>
              <a:spcBef>
                <a:spcPct val="0"/>
              </a:spcBef>
            </a:pPr>
            <a:endParaRPr lang="en-US" baseline="0" dirty="0" smtClean="0"/>
          </a:p>
          <a:p>
            <a:pPr>
              <a:spcBef>
                <a:spcPct val="0"/>
              </a:spcBef>
            </a:pPr>
            <a:r>
              <a:rPr lang="en-US" dirty="0" smtClean="0"/>
              <a:t>Remind participants that there are other sessions</a:t>
            </a:r>
            <a:r>
              <a:rPr lang="en-US" baseline="0" dirty="0" smtClean="0"/>
              <a:t> for Voice and Word Choice (optional).</a:t>
            </a:r>
            <a:endParaRPr lang="en-US"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622F42-8273-46A1-9368-9530C6C2A49B}"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example is a direct quotation – the exact words the person said.</a:t>
            </a:r>
          </a:p>
          <a:p>
            <a:endParaRPr lang="en-US" baseline="0" dirty="0" smtClean="0"/>
          </a:p>
          <a:p>
            <a:r>
              <a:rPr lang="en-US" baseline="0" dirty="0" smtClean="0"/>
              <a:t>Second example is an indirect quotation – the general idea of what the person said.</a:t>
            </a:r>
          </a:p>
          <a:p>
            <a:endParaRPr lang="en-US" baseline="0" dirty="0" smtClean="0"/>
          </a:p>
          <a:p>
            <a:r>
              <a:rPr lang="en-US" baseline="0" dirty="0" smtClean="0"/>
              <a:t>Remember – your participants know this information; this is a review.  Be sure you don’t appear to be “talking down” to your colleagues!</a:t>
            </a:r>
            <a:endParaRPr lang="en-US" dirty="0"/>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to this handout in the participants’ packet. </a:t>
            </a:r>
          </a:p>
          <a:p>
            <a:endParaRPr lang="en-US" dirty="0" smtClean="0"/>
          </a:p>
          <a:p>
            <a:pPr marL="79375" eaLnBrk="1" hangingPunct="1"/>
            <a:r>
              <a:rPr lang="en-US" dirty="0" smtClean="0">
                <a:solidFill>
                  <a:srgbClr val="000000"/>
                </a:solidFill>
                <a:latin typeface="Lucida Grande" charset="0"/>
                <a:ea typeface="Lucida Grande" charset="0"/>
                <a:cs typeface="Lucida Grande" charset="0"/>
                <a:sym typeface="Lucida Grande" charset="0"/>
              </a:rPr>
              <a:t>These errors often occur with ELL papers. The purpose of this handout is to be sure participants are being thoughtful about the kinds of errors they’re seeing and assigning lower scores in only the </a:t>
            </a:r>
            <a:r>
              <a:rPr lang="en-US" b="1" dirty="0" smtClean="0">
                <a:solidFill>
                  <a:srgbClr val="000000"/>
                </a:solidFill>
                <a:latin typeface="Lucida Grande" charset="0"/>
                <a:ea typeface="Lucida Grande" charset="0"/>
                <a:cs typeface="Lucida Grande" charset="0"/>
                <a:sym typeface="Lucida Grande" charset="0"/>
              </a:rPr>
              <a:t>appropriate trait.</a:t>
            </a:r>
          </a:p>
          <a:p>
            <a:pPr marL="79375" eaLnBrk="1" hangingPunct="1"/>
            <a:endParaRPr lang="en-US" dirty="0" smtClean="0">
              <a:solidFill>
                <a:srgbClr val="000000"/>
              </a:solidFill>
              <a:latin typeface="Lucida Grande" charset="0"/>
              <a:ea typeface="Lucida Grande" charset="0"/>
              <a:cs typeface="Lucida Grande" charset="0"/>
              <a:sym typeface="Lucida Grande" charset="0"/>
            </a:endParaRPr>
          </a:p>
          <a:p>
            <a:pPr marL="79375" eaLnBrk="1" hangingPunct="1"/>
            <a:r>
              <a:rPr lang="en-US" dirty="0" smtClean="0">
                <a:solidFill>
                  <a:srgbClr val="000000"/>
                </a:solidFill>
                <a:latin typeface="Lucida Grande" charset="0"/>
                <a:ea typeface="Lucida Grande" charset="0"/>
                <a:cs typeface="Lucida Grande" charset="0"/>
                <a:sym typeface="Lucida Grande" charset="0"/>
              </a:rPr>
              <a:t>Review the examples, which were drawn from real student writing for the statewide writing assessment.  Emphasize which trait is affected and discuss why so that participants feel comfortable</a:t>
            </a:r>
            <a:r>
              <a:rPr lang="en-US" baseline="0" dirty="0" smtClean="0">
                <a:solidFill>
                  <a:srgbClr val="000000"/>
                </a:solidFill>
                <a:latin typeface="Lucida Grande" charset="0"/>
                <a:ea typeface="Lucida Grande" charset="0"/>
                <a:cs typeface="Lucida Grande" charset="0"/>
                <a:sym typeface="Lucida Grande" charset="0"/>
              </a:rPr>
              <a:t> that they can recognize and correctly score these types of errors.</a:t>
            </a:r>
            <a:endParaRPr lang="en-US" dirty="0" smtClean="0">
              <a:solidFill>
                <a:srgbClr val="000000"/>
              </a:solidFill>
              <a:latin typeface="Lucida Grande" charset="0"/>
              <a:ea typeface="Lucida Grande" charset="0"/>
              <a:cs typeface="Lucida Grande" charset="0"/>
              <a:sym typeface="Lucida Grande" charset="0"/>
            </a:endParaRPr>
          </a:p>
          <a:p>
            <a:pPr marL="79375" eaLnBrk="1" hangingPunct="1"/>
            <a:endParaRPr lang="en-US" dirty="0" smtClean="0">
              <a:solidFill>
                <a:srgbClr val="000000"/>
              </a:solidFill>
              <a:latin typeface="Lucida Grande" charset="0"/>
              <a:ea typeface="Lucida Grande" charset="0"/>
              <a:cs typeface="Lucida Grande" charset="0"/>
              <a:sym typeface="Lucida Grande" charset="0"/>
            </a:endParaRPr>
          </a:p>
          <a:p>
            <a:pPr marL="79375" eaLnBrk="1" hangingPunct="1"/>
            <a:r>
              <a:rPr lang="en-US" dirty="0" smtClean="0">
                <a:solidFill>
                  <a:srgbClr val="000000"/>
                </a:solidFill>
                <a:latin typeface="Lucida Grande" charset="0"/>
                <a:ea typeface="Lucida Grande" charset="0"/>
                <a:cs typeface="Lucida Grande" charset="0"/>
                <a:sym typeface="Lucida Grande" charset="0"/>
              </a:rPr>
              <a:t>Papers for the statewide assessment and for Essential Skills worksamples, must be scored for Standard Written English. </a:t>
            </a:r>
            <a:r>
              <a:rPr lang="en-US" baseline="0" dirty="0" smtClean="0">
                <a:solidFill>
                  <a:srgbClr val="000000"/>
                </a:solidFill>
                <a:latin typeface="Lucida Grande" charset="0"/>
                <a:ea typeface="Lucida Grande" charset="0"/>
                <a:cs typeface="Lucida Grande" charset="0"/>
                <a:sym typeface="Lucida Grande" charset="0"/>
              </a:rPr>
              <a:t>  Note that an occasional error can be overlooked – it is the pattern of repeated error that lowers the score.</a:t>
            </a:r>
            <a:endParaRPr lang="en-US" dirty="0" smtClean="0">
              <a:solidFill>
                <a:srgbClr val="000000"/>
              </a:solidFill>
              <a:latin typeface="Lucida Grande" charset="0"/>
              <a:ea typeface="Lucida Grande" charset="0"/>
              <a:cs typeface="Lucida Grande" charset="0"/>
              <a:sym typeface="Lucida Grande" charset="0"/>
            </a:endParaRPr>
          </a:p>
          <a:p>
            <a:endParaRPr lang="en-US" dirty="0"/>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 focus is on helping participants distinguish</a:t>
            </a:r>
            <a:r>
              <a:rPr lang="en-US" baseline="0" dirty="0" smtClean="0"/>
              <a:t> between a 3 and 4, but go over other score points as well.</a:t>
            </a:r>
            <a:endParaRPr lang="en-US" dirty="0"/>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Time to rate student papers.  Again, your facilitator list will identify papers that would be good exemplars of conventions.</a:t>
            </a:r>
            <a:endParaRPr lang="en-US" dirty="0"/>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three resources where teachers can find papers to score for Sentence Fluency and Conventions (and all other traits) and then compare their scores with the official scores.</a:t>
            </a:r>
            <a:endParaRPr lang="en-US" dirty="0"/>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 slide – Remind participants of training sessions on Voice &amp; Word</a:t>
            </a:r>
            <a:r>
              <a:rPr lang="en-US" baseline="0" dirty="0" smtClean="0"/>
              <a:t> Choice (optional).  If you have scheduled this session, give the dates and encourage participation.</a:t>
            </a:r>
            <a:endParaRPr lang="en-US" dirty="0"/>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Time to dig into the meat of the session!  Use your experience and skills</a:t>
            </a:r>
            <a:r>
              <a:rPr lang="en-US" baseline="0" dirty="0" smtClean="0"/>
              <a:t> to help participants internalize the important considerations in Sentence Fluency.</a:t>
            </a:r>
            <a:endParaRPr lang="en-US" dirty="0"/>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key elements addressed in the 4 level of the scoring guide.  It is important for participants to see that a paper that scores a 4 in Sentence Fluency is not perfect – but it</a:t>
            </a:r>
            <a:r>
              <a:rPr lang="en-US" baseline="0" dirty="0" smtClean="0"/>
              <a:t> has more strengths than weaknesses.</a:t>
            </a:r>
          </a:p>
          <a:p>
            <a:endParaRPr lang="en-US" baseline="0" dirty="0" smtClean="0"/>
          </a:p>
          <a:p>
            <a:r>
              <a:rPr lang="en-US" baseline="0" dirty="0" smtClean="0"/>
              <a:t>Use this slide and the next as you walk participants carefully through the key concepts in Sentence Fluency.</a:t>
            </a:r>
          </a:p>
          <a:p>
            <a:endParaRPr lang="en-US" baseline="0" dirty="0" smtClean="0"/>
          </a:p>
          <a:p>
            <a:r>
              <a:rPr lang="en-US" baseline="0" dirty="0" smtClean="0"/>
              <a:t>Recommended:  Teachers use highlighters to mark words or phrases that help them understand this trait.  Refer to Facilitator’s Instructions for Scoring Student Papers.</a:t>
            </a:r>
          </a:p>
          <a:p>
            <a:endParaRPr lang="en-US" baseline="0" dirty="0" smtClean="0"/>
          </a:p>
          <a:p>
            <a:pPr marL="79375" eaLnBrk="1" hangingPunct="1"/>
            <a:r>
              <a:rPr lang="en-US" b="1" u="none" dirty="0" smtClean="0">
                <a:solidFill>
                  <a:srgbClr val="000000"/>
                </a:solidFill>
                <a:latin typeface="Helvetica" charset="0"/>
                <a:cs typeface="Helvetica" charset="0"/>
                <a:sym typeface="Helvetica" charset="0"/>
              </a:rPr>
              <a:t>General Comments about Sentence Fluency: </a:t>
            </a:r>
          </a:p>
          <a:p>
            <a:pPr marL="79375" eaLnBrk="1" hangingPunct="1"/>
            <a:r>
              <a:rPr lang="en-US" dirty="0" smtClean="0">
                <a:solidFill>
                  <a:srgbClr val="000000"/>
                </a:solidFill>
                <a:latin typeface="Helvetica" charset="0"/>
                <a:cs typeface="Helvetica" charset="0"/>
                <a:sym typeface="Helvetica" charset="0"/>
              </a:rPr>
              <a:t>	• Looking for natural</a:t>
            </a:r>
            <a:r>
              <a:rPr lang="en-US" baseline="0" dirty="0" smtClean="0">
                <a:solidFill>
                  <a:srgbClr val="000000"/>
                </a:solidFill>
                <a:latin typeface="Helvetica" charset="0"/>
                <a:cs typeface="Helvetica" charset="0"/>
                <a:sym typeface="Helvetica" charset="0"/>
              </a:rPr>
              <a:t> flow </a:t>
            </a:r>
            <a:r>
              <a:rPr lang="en-US" dirty="0" smtClean="0">
                <a:solidFill>
                  <a:srgbClr val="000000"/>
                </a:solidFill>
                <a:latin typeface="Helvetica" charset="0"/>
                <a:cs typeface="Helvetica" charset="0"/>
                <a:sym typeface="Helvetica" charset="0"/>
              </a:rPr>
              <a:t>of language and variety within sentences. For most native speakers of English, the</a:t>
            </a:r>
            <a:r>
              <a:rPr lang="en-US" baseline="0" dirty="0" smtClean="0">
                <a:solidFill>
                  <a:srgbClr val="000000"/>
                </a:solidFill>
                <a:latin typeface="Helvetica" charset="0"/>
                <a:cs typeface="Helvetica" charset="0"/>
                <a:sym typeface="Helvetica" charset="0"/>
              </a:rPr>
              <a:t> flow within an individual sentence will come fairly naturally, but some effort is needed to avoid repetitious sentence patterns.  </a:t>
            </a:r>
            <a:r>
              <a:rPr lang="en-US" b="1" dirty="0" smtClean="0">
                <a:solidFill>
                  <a:srgbClr val="000000"/>
                </a:solidFill>
                <a:latin typeface="Helvetica" charset="0"/>
                <a:cs typeface="Helvetica" charset="0"/>
                <a:sym typeface="Helvetica" charset="0"/>
              </a:rPr>
              <a:t>Beware</a:t>
            </a:r>
            <a:r>
              <a:rPr lang="en-US" dirty="0" smtClean="0">
                <a:solidFill>
                  <a:srgbClr val="000000"/>
                </a:solidFill>
                <a:latin typeface="Helvetica" charset="0"/>
                <a:cs typeface="Helvetica" charset="0"/>
                <a:sym typeface="Helvetica" charset="0"/>
              </a:rPr>
              <a:t> of leaping to judgment about Sentence Fluency because of weak Conventions</a:t>
            </a:r>
            <a:r>
              <a:rPr lang="en-US" baseline="0" dirty="0" smtClean="0">
                <a:solidFill>
                  <a:srgbClr val="000000"/>
                </a:solidFill>
                <a:latin typeface="Helvetica" charset="0"/>
                <a:cs typeface="Helvetica" charset="0"/>
                <a:sym typeface="Helvetica" charset="0"/>
              </a:rPr>
              <a:t> -- </a:t>
            </a:r>
            <a:r>
              <a:rPr lang="en-US" dirty="0" smtClean="0">
                <a:solidFill>
                  <a:srgbClr val="000000"/>
                </a:solidFill>
                <a:latin typeface="Helvetica" charset="0"/>
                <a:cs typeface="Helvetica" charset="0"/>
                <a:sym typeface="Helvetica" charset="0"/>
              </a:rPr>
              <a:t>many students often have more command</a:t>
            </a:r>
            <a:r>
              <a:rPr lang="en-US" baseline="0" dirty="0" smtClean="0">
                <a:solidFill>
                  <a:srgbClr val="000000"/>
                </a:solidFill>
                <a:latin typeface="Helvetica" charset="0"/>
                <a:cs typeface="Helvetica" charset="0"/>
                <a:sym typeface="Helvetica" charset="0"/>
              </a:rPr>
              <a:t> of Sentence Fluency </a:t>
            </a:r>
            <a:r>
              <a:rPr lang="en-US" dirty="0" smtClean="0">
                <a:solidFill>
                  <a:srgbClr val="000000"/>
                </a:solidFill>
                <a:latin typeface="Helvetica" charset="0"/>
                <a:cs typeface="Helvetica" charset="0"/>
                <a:sym typeface="Helvetica" charset="0"/>
              </a:rPr>
              <a:t>than we expect due to oral language and a natural sense story-telling.</a:t>
            </a:r>
          </a:p>
          <a:p>
            <a:endParaRPr lang="en-US" dirty="0"/>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79375" eaLnBrk="1" hangingPunct="1"/>
            <a:r>
              <a:rPr lang="en-US" dirty="0" smtClean="0">
                <a:solidFill>
                  <a:srgbClr val="000000"/>
                </a:solidFill>
                <a:latin typeface="Helvetica" charset="0"/>
                <a:cs typeface="Helvetica" charset="0"/>
                <a:sym typeface="Helvetica" charset="0"/>
              </a:rPr>
              <a:t>Key</a:t>
            </a:r>
            <a:r>
              <a:rPr lang="en-US" baseline="0" dirty="0" smtClean="0">
                <a:solidFill>
                  <a:srgbClr val="000000"/>
                </a:solidFill>
                <a:latin typeface="Helvetica" charset="0"/>
                <a:cs typeface="Helvetica" charset="0"/>
                <a:sym typeface="Helvetica" charset="0"/>
              </a:rPr>
              <a:t> Concepts are listed on slide</a:t>
            </a:r>
            <a:endParaRPr lang="en-US" dirty="0" smtClean="0">
              <a:solidFill>
                <a:srgbClr val="000000"/>
              </a:solidFill>
              <a:latin typeface="Helvetica" charset="0"/>
              <a:cs typeface="Helvetica" charset="0"/>
              <a:sym typeface="Helvetica" charset="0"/>
            </a:endParaRPr>
          </a:p>
          <a:p>
            <a:pPr marL="79375" eaLnBrk="1" hangingPunct="1"/>
            <a:endParaRPr lang="en-US" dirty="0" smtClean="0">
              <a:solidFill>
                <a:srgbClr val="000000"/>
              </a:solidFill>
              <a:latin typeface="Helvetica" charset="0"/>
              <a:cs typeface="Helvetica" charset="0"/>
              <a:sym typeface="Helvetica" charset="0"/>
            </a:endParaRPr>
          </a:p>
          <a:p>
            <a:pPr marL="79375" eaLnBrk="1" hangingPunct="1"/>
            <a:r>
              <a:rPr lang="en-US" b="1" dirty="0" smtClean="0">
                <a:solidFill>
                  <a:srgbClr val="000000"/>
                </a:solidFill>
                <a:latin typeface="Helvetica" charset="0"/>
                <a:cs typeface="Helvetica" charset="0"/>
                <a:sym typeface="Helvetica" charset="0"/>
              </a:rPr>
              <a:t>VERY IMPORTANT</a:t>
            </a:r>
            <a:r>
              <a:rPr lang="en-US" b="1" baseline="0" dirty="0" smtClean="0">
                <a:solidFill>
                  <a:srgbClr val="000000"/>
                </a:solidFill>
                <a:latin typeface="Helvetica" charset="0"/>
                <a:cs typeface="Helvetica" charset="0"/>
                <a:sym typeface="Helvetica" charset="0"/>
              </a:rPr>
              <a:t> </a:t>
            </a:r>
            <a:r>
              <a:rPr lang="en-US" b="1" dirty="0" smtClean="0">
                <a:solidFill>
                  <a:srgbClr val="000000"/>
                </a:solidFill>
                <a:latin typeface="Helvetica" charset="0"/>
                <a:cs typeface="Helvetica" charset="0"/>
                <a:sym typeface="Helvetica" charset="0"/>
              </a:rPr>
              <a:t>to read through punctuation errors</a:t>
            </a:r>
            <a:r>
              <a:rPr lang="en-US" dirty="0" smtClean="0">
                <a:solidFill>
                  <a:srgbClr val="000000"/>
                </a:solidFill>
                <a:latin typeface="Helvetica" charset="0"/>
                <a:cs typeface="Helvetica" charset="0"/>
                <a:sym typeface="Helvetica" charset="0"/>
              </a:rPr>
              <a:t>. Reading aloud, even if done “in your head,” really helps. Fragments usually connect easily to  a sentence before or after. Run-on sentences connected by a comma</a:t>
            </a:r>
            <a:r>
              <a:rPr lang="en-US" baseline="0" dirty="0" smtClean="0">
                <a:solidFill>
                  <a:srgbClr val="000000"/>
                </a:solidFill>
                <a:latin typeface="Helvetica" charset="0"/>
                <a:cs typeface="Helvetica" charset="0"/>
                <a:sym typeface="Helvetica" charset="0"/>
              </a:rPr>
              <a:t> </a:t>
            </a:r>
            <a:r>
              <a:rPr lang="en-US" dirty="0" smtClean="0">
                <a:solidFill>
                  <a:srgbClr val="000000"/>
                </a:solidFill>
                <a:latin typeface="Helvetica" charset="0"/>
                <a:cs typeface="Helvetica" charset="0"/>
                <a:sym typeface="Helvetica" charset="0"/>
              </a:rPr>
              <a:t>allow for a natural pause. Other</a:t>
            </a:r>
            <a:r>
              <a:rPr lang="en-US" baseline="0" dirty="0" smtClean="0">
                <a:solidFill>
                  <a:srgbClr val="000000"/>
                </a:solidFill>
                <a:latin typeface="Helvetica" charset="0"/>
                <a:cs typeface="Helvetica" charset="0"/>
                <a:sym typeface="Helvetica" charset="0"/>
              </a:rPr>
              <a:t> r</a:t>
            </a:r>
            <a:r>
              <a:rPr lang="en-US" dirty="0" smtClean="0">
                <a:solidFill>
                  <a:srgbClr val="000000"/>
                </a:solidFill>
                <a:latin typeface="Helvetica" charset="0"/>
                <a:cs typeface="Helvetica" charset="0"/>
                <a:sym typeface="Helvetica" charset="0"/>
              </a:rPr>
              <a:t>un-ons are more problematic; some provide a natural stopping point because of the structure, but others do not permit a reader to pause, especially those with endless “and,” “so,” “and then,” etc.  The</a:t>
            </a:r>
            <a:r>
              <a:rPr lang="en-US" baseline="0" dirty="0" smtClean="0">
                <a:solidFill>
                  <a:srgbClr val="000000"/>
                </a:solidFill>
                <a:latin typeface="Helvetica" charset="0"/>
                <a:cs typeface="Helvetica" charset="0"/>
                <a:sym typeface="Helvetica" charset="0"/>
              </a:rPr>
              <a:t> error in correctly marking the end of the sentence with a punctuation mark (or not) is scored in conventions, not in sentence fluency.</a:t>
            </a:r>
          </a:p>
          <a:p>
            <a:pPr marL="79375" eaLnBrk="1" hangingPunct="1"/>
            <a:endParaRPr lang="en-US" dirty="0" smtClean="0">
              <a:solidFill>
                <a:srgbClr val="000000"/>
              </a:solidFill>
              <a:latin typeface="Helvetica" charset="0"/>
              <a:cs typeface="Helvetica" charset="0"/>
              <a:sym typeface="Helvetica" charset="0"/>
            </a:endParaRPr>
          </a:p>
          <a:p>
            <a:pPr marL="79375" eaLnBrk="1" hangingPunct="1"/>
            <a:r>
              <a:rPr lang="en-US" dirty="0" smtClean="0">
                <a:solidFill>
                  <a:srgbClr val="000000"/>
                </a:solidFill>
                <a:latin typeface="Helvetica" charset="0"/>
                <a:cs typeface="Helvetica" charset="0"/>
                <a:sym typeface="Helvetica" charset="0"/>
              </a:rPr>
              <a:t>Point out the value of short, punchy sentences at meaningful points (suspense, excitement, etc.). Watch for examples in training papers. (This helps illustrate bullet regarding variety of sentence length)</a:t>
            </a:r>
          </a:p>
          <a:p>
            <a:pPr marL="79375" eaLnBrk="1" hangingPunct="1"/>
            <a:endParaRPr lang="en-US" dirty="0" smtClean="0">
              <a:solidFill>
                <a:srgbClr val="000000"/>
              </a:solidFill>
              <a:latin typeface="Helvetica" charset="0"/>
              <a:cs typeface="Helvetica" charset="0"/>
              <a:sym typeface="Helvetica" charset="0"/>
            </a:endParaRPr>
          </a:p>
          <a:p>
            <a:pPr marL="79375" eaLnBrk="1" hangingPunct="1"/>
            <a:r>
              <a:rPr lang="en-US" dirty="0" smtClean="0">
                <a:solidFill>
                  <a:srgbClr val="000000"/>
                </a:solidFill>
                <a:latin typeface="Helvetica" charset="0"/>
                <a:cs typeface="Helvetica" charset="0"/>
                <a:sym typeface="Helvetica" charset="0"/>
              </a:rPr>
              <a:t>Missing words affect fluency--one or two OK (copying errors), but pattern of repeatedly</a:t>
            </a:r>
            <a:r>
              <a:rPr lang="en-US" baseline="0" dirty="0" smtClean="0">
                <a:solidFill>
                  <a:srgbClr val="000000"/>
                </a:solidFill>
                <a:latin typeface="Helvetica" charset="0"/>
                <a:cs typeface="Helvetica" charset="0"/>
                <a:sym typeface="Helvetica" charset="0"/>
              </a:rPr>
              <a:t> leaving out words is</a:t>
            </a:r>
            <a:r>
              <a:rPr lang="en-US" dirty="0" smtClean="0">
                <a:solidFill>
                  <a:srgbClr val="000000"/>
                </a:solidFill>
                <a:latin typeface="Helvetica" charset="0"/>
                <a:cs typeface="Helvetica" charset="0"/>
                <a:sym typeface="Helvetica" charset="0"/>
              </a:rPr>
              <a:t> not OK (or consistently missing articles--a, an, the)</a:t>
            </a:r>
          </a:p>
          <a:p>
            <a:pPr marL="79375" eaLnBrk="1" hangingPunct="1"/>
            <a:endParaRPr lang="en-US" dirty="0" smtClean="0">
              <a:solidFill>
                <a:srgbClr val="000000"/>
              </a:solidFill>
              <a:latin typeface="Helvetica" charset="0"/>
              <a:cs typeface="Helvetica" charset="0"/>
              <a:sym typeface="Helvetica" charset="0"/>
            </a:endParaRPr>
          </a:p>
          <a:p>
            <a:pPr marL="79375" eaLnBrk="1" hangingPunct="1"/>
            <a:r>
              <a:rPr lang="en-US" dirty="0" smtClean="0">
                <a:solidFill>
                  <a:srgbClr val="000000"/>
                </a:solidFill>
                <a:latin typeface="Helvetica" charset="0"/>
                <a:cs typeface="Helvetica" charset="0"/>
                <a:sym typeface="Helvetica" charset="0"/>
              </a:rPr>
              <a:t>Inverted word order also affects fluency.</a:t>
            </a:r>
          </a:p>
          <a:p>
            <a:pPr marL="79375" eaLnBrk="1" hangingPunct="1"/>
            <a:endParaRPr lang="en-US" dirty="0" smtClean="0">
              <a:solidFill>
                <a:srgbClr val="000000"/>
              </a:solidFill>
              <a:latin typeface="Helvetica" charset="0"/>
              <a:cs typeface="Helvetica" charset="0"/>
              <a:sym typeface="Helvetica" charset="0"/>
            </a:endParaRPr>
          </a:p>
          <a:p>
            <a:pPr marL="79375" eaLnBrk="1" hangingPunct="1"/>
            <a:r>
              <a:rPr lang="en-US" dirty="0" smtClean="0">
                <a:solidFill>
                  <a:srgbClr val="000000"/>
                </a:solidFill>
                <a:latin typeface="Helvetica" charset="0"/>
                <a:cs typeface="Helvetica" charset="0"/>
                <a:sym typeface="Helvetica" charset="0"/>
              </a:rPr>
              <a:t>Sample Papers to score have examples of all of these.</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most critical differentiation occurs at the 3 and 4 score points.  Don’t neglect the other</a:t>
            </a:r>
            <a:r>
              <a:rPr lang="en-US" baseline="0" dirty="0" smtClean="0"/>
              <a:t> scores, however.</a:t>
            </a:r>
            <a:endParaRPr lang="en-US" dirty="0"/>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have a set of papers with scores and commentary.  Suggestions are included in the facilitator’s packet for which papers to score for Sentence Fluency.  Participants have the student papers, but no</a:t>
            </a:r>
            <a:r>
              <a:rPr lang="en-US" baseline="0" dirty="0" smtClean="0"/>
              <a:t> commentary. Some of these papers may have been used in the previous in-depth training session on Ideas &amp; Content and Organization.  Others may be referenced again and scored during subsequent training sessions on Voice and Word Choice.</a:t>
            </a:r>
          </a:p>
          <a:p>
            <a:endParaRPr lang="en-US" baseline="0" dirty="0" smtClean="0"/>
          </a:p>
          <a:p>
            <a:r>
              <a:rPr lang="en-US" baseline="0" dirty="0" smtClean="0"/>
              <a:t>Recommended:  do not provide commentary to participants until all training sessions have been completed – A. Ideas/Content and Organization; B. Sentence Fluency and Conventions; C. (optional) Voice and Word Choice.</a:t>
            </a:r>
            <a:endParaRPr lang="en-US" dirty="0"/>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 to Conventions</a:t>
            </a:r>
            <a:endParaRPr lang="en-US" dirty="0"/>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Conventions contains many details.  Generally, content area teachers feel comfortable scoring basic conventions such as spelling, run</a:t>
            </a:r>
            <a:r>
              <a:rPr lang="en-US" baseline="0" dirty="0" smtClean="0"/>
              <a:t> on sentences, and end of sentence punctuation.</a:t>
            </a:r>
          </a:p>
          <a:p>
            <a:endParaRPr lang="en-US" baseline="0" dirty="0" smtClean="0"/>
          </a:p>
          <a:p>
            <a:r>
              <a:rPr lang="en-US" baseline="0" dirty="0" smtClean="0"/>
              <a:t>This session will focus on increasing comfort and expertise in scoring some of these important basics.  Reassure teachers that they are not expected to become “English Teachers,” but that they will easily recognize many of the most common errors in Conventions.  If, in the future, when scoring a paper for an Essential Skill work sample, a question arises about a detail in Conventions, an expert rater can be called on to resolve the question.</a:t>
            </a:r>
            <a:endParaRPr lang="en-US" dirty="0"/>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0600"/>
            <a:ext cx="7772400" cy="1470025"/>
          </a:xfrm>
        </p:spPr>
        <p:txBody>
          <a:bodyPr/>
          <a:lstStyle>
            <a:lvl1pPr algn="r">
              <a:defRPr sz="3600" b="1"/>
            </a:lvl1pPr>
          </a:lstStyle>
          <a:p>
            <a:r>
              <a:rPr lang="en-US" smtClean="0"/>
              <a:t>Click to edit Master title style</a:t>
            </a:r>
            <a:endParaRPr lang="en-US" dirty="0"/>
          </a:p>
        </p:txBody>
      </p:sp>
      <p:sp>
        <p:nvSpPr>
          <p:cNvPr id="3" name="Subtitle 2"/>
          <p:cNvSpPr>
            <a:spLocks noGrp="1"/>
          </p:cNvSpPr>
          <p:nvPr>
            <p:ph type="subTitle" idx="1"/>
          </p:nvPr>
        </p:nvSpPr>
        <p:spPr>
          <a:xfrm>
            <a:off x="2743200" y="2590800"/>
            <a:ext cx="6400800"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C5ED093-02A5-4D68-85B5-51B2A5EDC182}" type="datetimeFigureOut">
              <a:rPr lang="en-US" smtClean="0"/>
              <a:pPr>
                <a:defRPr/>
              </a:pPr>
              <a:t>10/27/2019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146DD9-668C-401C-BC20-CAFCE505B3EC}"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93DA4B-EE18-4A5E-A2EF-C462A03B6F6C}" type="datetimeFigureOut">
              <a:rPr lang="en-US" smtClean="0"/>
              <a:pPr>
                <a:defRPr/>
              </a:pPr>
              <a:t>10/27/2019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B3D30C-D5B8-4CF0-BBD8-D39E89D81DF8}"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C257E5-1410-4F52-AB15-B0DD59F304B6}" type="datetimeFigureOut">
              <a:rPr lang="en-US" smtClean="0"/>
              <a:pPr>
                <a:defRPr/>
              </a:pPr>
              <a:t>10/27/2019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A6C9D7-7B21-4DFA-9F30-C36DD5D5ECD5}"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924800" cy="762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46D05F-1C27-4599-96ED-29D3A746F3F0}" type="datetimeFigureOut">
              <a:rPr lang="en-US" smtClean="0"/>
              <a:pPr>
                <a:defRPr/>
              </a:pPr>
              <a:t>10/27/2019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0A540B-3803-460A-9E3B-C5534BD07F70}"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772400" cy="1362075"/>
          </a:xfrm>
        </p:spPr>
        <p:txBody>
          <a:bodyPr anchor="b"/>
          <a:lstStyle>
            <a:lvl1pPr algn="ctr">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267200"/>
            <a:ext cx="7772400" cy="1500187"/>
          </a:xfrm>
        </p:spPr>
        <p:txBody>
          <a:bodyPr anchor="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0" indent="0" algn="ctr">
              <a:buNone/>
              <a:defRPr sz="40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DC336-5201-4653-9DBE-A3E946C7C5A2}" type="datetimeFigureOut">
              <a:rPr lang="en-US" smtClean="0"/>
              <a:pPr>
                <a:defRPr/>
              </a:pPr>
              <a:t>10/27/2019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332046-14D5-4688-93D6-BBB6013F4BE6}"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C9A2EA07-62F1-4613-B507-B7CE417F77AB}" type="datetimeFigureOut">
              <a:rPr lang="en-US" smtClean="0"/>
              <a:pPr>
                <a:defRPr/>
              </a:pPr>
              <a:t>10/27/2019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7CECB79-B881-4997-9503-96326458D075}"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5B2BAA54-AED2-4FFF-BE0E-C81C8909A76F}" type="datetimeFigureOut">
              <a:rPr lang="en-US" smtClean="0"/>
              <a:pPr>
                <a:defRPr/>
              </a:pPr>
              <a:t>10/27/2019</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D399303-CAE6-4D66-8A73-0C3FFBCDEE8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7D92275-AAEA-4768-95F0-2127CE6C949E}" type="datetimeFigureOut">
              <a:rPr lang="en-US" smtClean="0"/>
              <a:pPr>
                <a:defRPr/>
              </a:pPr>
              <a:t>10/27/2019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BD126C4-F1B3-444C-8501-C349039F6968}"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DA72DA-5566-49DF-A294-0559090C612A}" type="datetimeFigureOut">
              <a:rPr lang="en-US" smtClean="0"/>
              <a:pPr>
                <a:defRPr/>
              </a:pPr>
              <a:t>10/27/2019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145473E-24F8-43D7-99C6-AB7FA777495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FE77FA-C860-49A3-B97C-5CA011E51626}" type="datetimeFigureOut">
              <a:rPr lang="en-US" smtClean="0"/>
              <a:pPr>
                <a:defRPr/>
              </a:pPr>
              <a:t>10/27/2019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9B2B95-96E0-42F6-A9D1-0CB6FBA7312D}"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34D8D0-17FF-4EFA-B646-84A3D54DDE62}" type="datetimeFigureOut">
              <a:rPr lang="en-US" smtClean="0"/>
              <a:pPr>
                <a:defRPr/>
              </a:pPr>
              <a:t>10/27/2019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9296FF-547C-4ED3-B082-2830820853B7}"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r="-1000"/>
          </a:stretch>
        </a:blip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6" name="Title Placeholder 1"/>
          <p:cNvSpPr>
            <a:spLocks noGrp="1"/>
          </p:cNvSpPr>
          <p:nvPr>
            <p:ph type="title"/>
          </p:nvPr>
        </p:nvSpPr>
        <p:spPr bwMode="auto">
          <a:xfrm>
            <a:off x="1219200" y="0"/>
            <a:ext cx="7924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5942040-786F-48B9-85DF-2F38A900C966}" type="datetimeFigureOut">
              <a:rPr lang="en-US" smtClean="0"/>
              <a:pPr>
                <a:defRPr/>
              </a:pPr>
              <a:t>10/27/2019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83AB3C6-BE4E-44BD-AA93-F10D57E4A546}" type="slidenum">
              <a:rPr lang="en-US" smtClean="0"/>
              <a:pPr>
                <a:defRPr/>
              </a:pPr>
              <a:t>‹#›</a:t>
            </a:fld>
            <a:endParaRPr lang="en-US"/>
          </a:p>
        </p:txBody>
      </p:sp>
      <p:sp>
        <p:nvSpPr>
          <p:cNvPr id="2" name="Rectangle 1"/>
          <p:cNvSpPr/>
          <p:nvPr/>
        </p:nvSpPr>
        <p:spPr>
          <a:xfrm>
            <a:off x="0" y="0"/>
            <a:ext cx="827584" cy="1196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txStyles>
    <p:titleStyle>
      <a:lvl1pPr algn="ctr" rtl="0" eaLnBrk="1" fontAlgn="base" hangingPunct="1">
        <a:spcBef>
          <a:spcPct val="0"/>
        </a:spcBef>
        <a:spcAft>
          <a:spcPct val="0"/>
        </a:spcAft>
        <a:defRPr sz="3200" kern="1200">
          <a:solidFill>
            <a:schemeClr val="tx1"/>
          </a:solidFill>
          <a:effectLst>
            <a:reflection blurRad="6350" stA="55000" endA="300" endPos="45500" dir="5400000" sy="-100000" algn="bl" rotWithShape="0"/>
          </a:effectLst>
          <a:latin typeface="Century Gothic"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gif"/><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hyperlink" Target="http://www.ode.state.or.us/search/page/?=527"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www.clackesd.k12.or.us/cie/writing.html" TargetMode="External"/><Relationship Id="rId4" Type="http://schemas.openxmlformats.org/officeDocument/2006/relationships/hyperlink" Target="http://www.openc.k12.or.us/scori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gif"/><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ctrTitle"/>
          </p:nvPr>
        </p:nvSpPr>
        <p:spPr>
          <a:xfrm>
            <a:off x="304800" y="685800"/>
            <a:ext cx="8839200" cy="1470025"/>
          </a:xfrm>
        </p:spPr>
        <p:txBody>
          <a:bodyPr/>
          <a:lstStyle/>
          <a:p>
            <a:r>
              <a:rPr lang="en-US" sz="4800" dirty="0" smtClean="0"/>
              <a:t>The Essential Skill of Writing</a:t>
            </a:r>
          </a:p>
        </p:txBody>
      </p:sp>
      <p:sp>
        <p:nvSpPr>
          <p:cNvPr id="3" name="Subtitle 2"/>
          <p:cNvSpPr>
            <a:spLocks noGrp="1"/>
          </p:cNvSpPr>
          <p:nvPr>
            <p:ph type="subTitle" idx="1"/>
          </p:nvPr>
        </p:nvSpPr>
        <p:spPr>
          <a:xfrm>
            <a:off x="1143000" y="2362200"/>
            <a:ext cx="8001000" cy="1600200"/>
          </a:xfrm>
        </p:spPr>
        <p:txBody>
          <a:bodyPr rtlCol="0">
            <a:noAutofit/>
          </a:bodyPr>
          <a:lstStyle/>
          <a:p>
            <a:pPr fontAlgn="auto">
              <a:spcAft>
                <a:spcPts val="0"/>
              </a:spcAft>
              <a:buFont typeface="Arial" pitchFamily="34" charset="0"/>
              <a:buNone/>
              <a:defRPr/>
            </a:pPr>
            <a:r>
              <a:rPr lang="en-US" sz="4000" dirty="0">
                <a:solidFill>
                  <a:schemeClr val="tx1">
                    <a:lumMod val="65000"/>
                    <a:lumOff val="35000"/>
                  </a:schemeClr>
                </a:solidFill>
              </a:rPr>
              <a:t>S</a:t>
            </a:r>
            <a:r>
              <a:rPr lang="en-US" sz="4000" smtClean="0">
                <a:solidFill>
                  <a:schemeClr val="tx1">
                    <a:lumMod val="65000"/>
                    <a:lumOff val="35000"/>
                  </a:schemeClr>
                </a:solidFill>
              </a:rPr>
              <a:t>entence </a:t>
            </a:r>
            <a:r>
              <a:rPr lang="en-US" sz="4000" dirty="0" smtClean="0">
                <a:solidFill>
                  <a:schemeClr val="tx1">
                    <a:lumMod val="65000"/>
                    <a:lumOff val="35000"/>
                  </a:schemeClr>
                </a:solidFill>
              </a:rPr>
              <a:t>Fluency &amp; Conventions</a:t>
            </a:r>
          </a:p>
          <a:p>
            <a:pPr fontAlgn="auto">
              <a:spcAft>
                <a:spcPts val="0"/>
              </a:spcAft>
              <a:buFont typeface="Arial" pitchFamily="34" charset="0"/>
              <a:buNone/>
              <a:defRPr/>
            </a:pPr>
            <a:r>
              <a:rPr lang="en-US" sz="4000" dirty="0" smtClean="0">
                <a:solidFill>
                  <a:schemeClr val="tx1">
                    <a:lumMod val="65000"/>
                    <a:lumOff val="35000"/>
                  </a:schemeClr>
                </a:solidFill>
              </a:rPr>
              <a:t>For Content Area Teachers </a:t>
            </a:r>
          </a:p>
        </p:txBody>
      </p:sp>
      <p:sp>
        <p:nvSpPr>
          <p:cNvPr id="4" name="TextBox 3"/>
          <p:cNvSpPr txBox="1"/>
          <p:nvPr/>
        </p:nvSpPr>
        <p:spPr>
          <a:xfrm>
            <a:off x="3200400" y="4114800"/>
            <a:ext cx="5867400" cy="584775"/>
          </a:xfrm>
          <a:prstGeom prst="rect">
            <a:avLst/>
          </a:prstGeom>
          <a:noFill/>
        </p:spPr>
        <p:txBody>
          <a:bodyPr wrap="square" rtlCol="0">
            <a:spAutoFit/>
          </a:bodyPr>
          <a:lstStyle/>
          <a:p>
            <a:pPr algn="r"/>
            <a:r>
              <a:rPr lang="en-US" sz="3200" dirty="0" smtClean="0">
                <a:solidFill>
                  <a:schemeClr val="tx2">
                    <a:lumMod val="75000"/>
                    <a:lumOff val="25000"/>
                  </a:schemeClr>
                </a:solidFill>
                <a:latin typeface="+mn-lt"/>
              </a:rPr>
              <a:t>An In-Depth Training Session</a:t>
            </a:r>
            <a:endParaRPr lang="en-US" sz="3200" dirty="0">
              <a:solidFill>
                <a:schemeClr val="tx2">
                  <a:lumMod val="75000"/>
                  <a:lumOff val="25000"/>
                </a:schemeClr>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quot; &quot;"/>
          <p:cNvSpPr/>
          <p:nvPr/>
        </p:nvSpPr>
        <p:spPr>
          <a:xfrm>
            <a:off x="76200" y="57150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19200" y="0"/>
            <a:ext cx="7924800" cy="990600"/>
          </a:xfrm>
        </p:spPr>
        <p:txBody>
          <a:bodyPr/>
          <a:lstStyle/>
          <a:p>
            <a:r>
              <a:rPr lang="en-US" sz="4800" dirty="0" smtClean="0"/>
              <a:t>Conventions 2</a:t>
            </a:r>
            <a:endParaRPr lang="en-US" sz="4800" dirty="0"/>
          </a:p>
        </p:txBody>
      </p:sp>
      <p:sp>
        <p:nvSpPr>
          <p:cNvPr id="3" name="Content Placeholder 2"/>
          <p:cNvSpPr>
            <a:spLocks noGrp="1"/>
          </p:cNvSpPr>
          <p:nvPr>
            <p:ph idx="1"/>
          </p:nvPr>
        </p:nvSpPr>
        <p:spPr>
          <a:xfrm>
            <a:off x="609600" y="1295400"/>
            <a:ext cx="8229600" cy="4525963"/>
          </a:xfrm>
        </p:spPr>
        <p:txBody>
          <a:bodyPr/>
          <a:lstStyle/>
          <a:p>
            <a:pPr marL="727075" indent="-520700">
              <a:lnSpc>
                <a:spcPct val="90000"/>
              </a:lnSpc>
              <a:spcBef>
                <a:spcPct val="0"/>
              </a:spcBef>
              <a:buNone/>
            </a:pPr>
            <a:r>
              <a:rPr lang="en-US" sz="4400" b="1" dirty="0" smtClean="0">
                <a:solidFill>
                  <a:schemeClr val="accent5">
                    <a:lumMod val="50000"/>
                  </a:schemeClr>
                </a:solidFill>
              </a:rPr>
              <a:t>Analyze:</a:t>
            </a:r>
            <a:endParaRPr lang="en-US" sz="4400" b="1" dirty="0" smtClean="0">
              <a:solidFill>
                <a:schemeClr val="accent5">
                  <a:lumMod val="50000"/>
                </a:schemeClr>
              </a:solidFill>
              <a:ea typeface="ヒラギノ角ゴ ProN W6" charset="0"/>
              <a:cs typeface="ヒラギノ角ゴ ProN W6" charset="0"/>
            </a:endParaRPr>
          </a:p>
          <a:p>
            <a:pPr marL="727075" indent="-520700">
              <a:lnSpc>
                <a:spcPct val="90000"/>
              </a:lnSpc>
              <a:spcBef>
                <a:spcPts val="1300"/>
              </a:spcBef>
              <a:buClr>
                <a:srgbClr val="294144"/>
              </a:buClr>
            </a:pPr>
            <a:r>
              <a:rPr lang="en-US" sz="4000" dirty="0" smtClean="0">
                <a:solidFill>
                  <a:schemeClr val="accent5">
                    <a:lumMod val="50000"/>
                  </a:schemeClr>
                </a:solidFill>
              </a:rPr>
              <a:t>Kinds of errors</a:t>
            </a:r>
          </a:p>
          <a:p>
            <a:pPr marL="727075" indent="-520700">
              <a:lnSpc>
                <a:spcPct val="90000"/>
              </a:lnSpc>
              <a:spcBef>
                <a:spcPts val="1300"/>
              </a:spcBef>
              <a:buClr>
                <a:srgbClr val="294144"/>
              </a:buClr>
            </a:pPr>
            <a:r>
              <a:rPr lang="en-US" sz="4000" dirty="0" smtClean="0">
                <a:solidFill>
                  <a:schemeClr val="accent5">
                    <a:lumMod val="50000"/>
                  </a:schemeClr>
                </a:solidFill>
              </a:rPr>
              <a:t>Significance of errors (refer to grade-level expectations in Skill Level Guidelines)</a:t>
            </a:r>
          </a:p>
          <a:p>
            <a:pPr marL="727075" indent="-520700">
              <a:lnSpc>
                <a:spcPct val="90000"/>
              </a:lnSpc>
              <a:spcBef>
                <a:spcPts val="1300"/>
              </a:spcBef>
              <a:buClr>
                <a:srgbClr val="294144"/>
              </a:buClr>
            </a:pPr>
            <a:r>
              <a:rPr lang="en-US" sz="4000" dirty="0" smtClean="0">
                <a:solidFill>
                  <a:schemeClr val="accent5">
                    <a:lumMod val="50000"/>
                  </a:schemeClr>
                </a:solidFill>
              </a:rPr>
              <a:t>Proportion of errors relative to overall text length and complexity</a:t>
            </a:r>
          </a:p>
          <a:p>
            <a:pPr marL="727075" indent="-409575">
              <a:spcBef>
                <a:spcPts val="1300"/>
              </a:spcBef>
              <a:spcAft>
                <a:spcPts val="1200"/>
              </a:spcAft>
              <a:buClr>
                <a:srgbClr val="294144"/>
              </a:buClr>
              <a:buFont typeface="Wingdings" charset="2"/>
              <a:buChar char="v"/>
            </a:pPr>
            <a:endParaRPr lang="en-US" sz="4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Conventions 3</a:t>
            </a:r>
            <a:endParaRPr lang="en-US" dirty="0"/>
          </a:p>
        </p:txBody>
      </p:sp>
      <p:sp>
        <p:nvSpPr>
          <p:cNvPr id="3" name="Content Placeholder 2"/>
          <p:cNvSpPr>
            <a:spLocks noGrp="1"/>
          </p:cNvSpPr>
          <p:nvPr>
            <p:ph idx="1"/>
          </p:nvPr>
        </p:nvSpPr>
        <p:spPr>
          <a:xfrm>
            <a:off x="762000" y="1371600"/>
            <a:ext cx="8229600" cy="4525963"/>
          </a:xfrm>
        </p:spPr>
        <p:txBody>
          <a:bodyPr/>
          <a:lstStyle/>
          <a:p>
            <a:pPr marL="727075" indent="-520700">
              <a:lnSpc>
                <a:spcPct val="75000"/>
              </a:lnSpc>
              <a:spcBef>
                <a:spcPts val="1100"/>
              </a:spcBef>
              <a:buClr>
                <a:srgbClr val="294144"/>
              </a:buClr>
              <a:buFont typeface="Wingdings" charset="2"/>
              <a:buChar char="v"/>
            </a:pPr>
            <a:r>
              <a:rPr lang="en-US" sz="3600" dirty="0" smtClean="0">
                <a:solidFill>
                  <a:schemeClr val="tx2">
                    <a:lumMod val="75000"/>
                  </a:schemeClr>
                </a:solidFill>
              </a:rPr>
              <a:t>Correct end-of-sentence punctuation?</a:t>
            </a:r>
          </a:p>
          <a:p>
            <a:pPr marL="1293813" lvl="1" indent="-341313">
              <a:lnSpc>
                <a:spcPct val="75000"/>
              </a:lnSpc>
              <a:spcBef>
                <a:spcPts val="1100"/>
              </a:spcBef>
              <a:buClr>
                <a:srgbClr val="294144"/>
              </a:buClr>
              <a:buFont typeface="Times New Roman" charset="0"/>
              <a:buChar char="­"/>
            </a:pPr>
            <a:r>
              <a:rPr lang="en-US" sz="3600" dirty="0" smtClean="0">
                <a:solidFill>
                  <a:schemeClr val="tx2">
                    <a:lumMod val="75000"/>
                  </a:schemeClr>
                </a:solidFill>
              </a:rPr>
              <a:t>Run-on sentences (none or very few)</a:t>
            </a:r>
          </a:p>
          <a:p>
            <a:pPr marL="1293813" lvl="1" indent="-341313">
              <a:lnSpc>
                <a:spcPct val="75000"/>
              </a:lnSpc>
              <a:spcBef>
                <a:spcPts val="1100"/>
              </a:spcBef>
              <a:buClr>
                <a:srgbClr val="294144"/>
              </a:buClr>
              <a:buFont typeface="Times New Roman" charset="0"/>
              <a:buChar char="­"/>
            </a:pPr>
            <a:r>
              <a:rPr lang="en-US" sz="3600" dirty="0" smtClean="0">
                <a:solidFill>
                  <a:schemeClr val="tx2">
                    <a:lumMod val="75000"/>
                  </a:schemeClr>
                </a:solidFill>
              </a:rPr>
              <a:t>Fragments (none or just a few effective ones)</a:t>
            </a:r>
          </a:p>
          <a:p>
            <a:pPr marL="727075" indent="-520700">
              <a:lnSpc>
                <a:spcPct val="75000"/>
              </a:lnSpc>
              <a:spcBef>
                <a:spcPts val="2000"/>
              </a:spcBef>
              <a:buClr>
                <a:srgbClr val="294144"/>
              </a:buClr>
              <a:buFont typeface="Wingdings" charset="2"/>
              <a:buChar char="v"/>
            </a:pPr>
            <a:r>
              <a:rPr lang="en-US" sz="3600" dirty="0" smtClean="0">
                <a:solidFill>
                  <a:schemeClr val="tx2">
                    <a:lumMod val="75000"/>
                  </a:schemeClr>
                </a:solidFill>
              </a:rPr>
              <a:t>Correct spelling of common words? (grade level appropriate)</a:t>
            </a:r>
          </a:p>
          <a:p>
            <a:pPr marL="727075" indent="-520700">
              <a:lnSpc>
                <a:spcPct val="75000"/>
              </a:lnSpc>
              <a:spcBef>
                <a:spcPts val="2000"/>
              </a:spcBef>
              <a:buClr>
                <a:srgbClr val="294144"/>
              </a:buClr>
              <a:buFont typeface="Wingdings" charset="2"/>
              <a:buChar char="v"/>
            </a:pPr>
            <a:r>
              <a:rPr lang="en-US" sz="3600" dirty="0" smtClean="0">
                <a:solidFill>
                  <a:schemeClr val="tx2">
                    <a:lumMod val="75000"/>
                  </a:schemeClr>
                </a:solidFill>
              </a:rPr>
              <a:t>Correct capitalization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Sentence Punctuation</a:t>
            </a:r>
            <a:endParaRPr lang="en-US" dirty="0"/>
          </a:p>
        </p:txBody>
      </p:sp>
      <p:sp>
        <p:nvSpPr>
          <p:cNvPr id="5" name="Rectangle 4" descr="&quot; &quot;"/>
          <p:cNvSpPr/>
          <p:nvPr/>
        </p:nvSpPr>
        <p:spPr>
          <a:xfrm>
            <a:off x="0" y="5638800"/>
            <a:ext cx="20574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descr="In Conventions:&#10;Score of 4: &quot;Correct end-of-sentence punctuation; internal punctuation may sometimes be incorrect.&quot;&#10;Score of 3: &quot;end-of-sentence punctuation that is usually correct; however, internal punctuation contains frequent errors.&quot;&#10;&#10;Correct end-of-sentence punctuation means that the writing &#10;* is characterized by complete sentences, punctuated correctly&#10;* avoids run-on sentences&#10;* avoide comma splices&#10;* generally avoids fragments; they are used sparingly and effectively,if at all"/>
          <p:cNvPicPr>
            <a:picLocks noGrp="1" noChangeArrowheads="1"/>
          </p:cNvPicPr>
          <p:nvPr>
            <p:ph idx="1"/>
          </p:nvPr>
        </p:nvPicPr>
        <p:blipFill>
          <a:blip r:embed="rId3" cstate="print">
            <a:duotone>
              <a:prstClr val="black"/>
              <a:schemeClr val="accent3">
                <a:tint val="45000"/>
                <a:satMod val="400000"/>
              </a:schemeClr>
            </a:duotone>
          </a:blip>
          <a:srcRect/>
          <a:stretch>
            <a:fillRect/>
          </a:stretch>
        </p:blipFill>
        <p:spPr bwMode="auto">
          <a:xfrm>
            <a:off x="685800" y="990600"/>
            <a:ext cx="81534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Run-on Sentences</a:t>
            </a:r>
            <a:endParaRPr lang="en-US" dirty="0"/>
          </a:p>
        </p:txBody>
      </p:sp>
      <p:sp>
        <p:nvSpPr>
          <p:cNvPr id="5" name="Rectangle 4" descr="&quot; &quot;"/>
          <p:cNvSpPr/>
          <p:nvPr/>
        </p:nvSpPr>
        <p:spPr>
          <a:xfrm>
            <a:off x="0" y="5715000"/>
            <a:ext cx="22098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descr="Run-on senteces&#10;* complete lack of punctuation between sentences&#10;* never correct (maybe stream-of-consciousness in published works0&#10;     Last summer we campled near Cap Argo on the southern Oregon coast we saw lots of seals, sea lions, cormorants, and other marine life. My brother climbed on the huge rock formations he thought they looked like alien spaceships.&#10;     Just for fun, my grandmother and I rode on the tram in Portland from the river up to OHSU it was great because at the top, we could see the whole city, the river, and Mount Hood."/>
          <p:cNvPicPr>
            <a:picLocks noGrp="1" noChangeArrowheads="1"/>
          </p:cNvPicPr>
          <p:nvPr>
            <p:ph idx="1"/>
          </p:nvPr>
        </p:nvPicPr>
        <p:blipFill>
          <a:blip r:embed="rId3" cstate="print">
            <a:duotone>
              <a:prstClr val="black"/>
              <a:schemeClr val="accent6">
                <a:lumMod val="75000"/>
                <a:tint val="45000"/>
                <a:satMod val="400000"/>
              </a:schemeClr>
            </a:duotone>
          </a:blip>
          <a:srcRect/>
          <a:stretch>
            <a:fillRect/>
          </a:stretch>
        </p:blipFill>
        <p:spPr bwMode="auto">
          <a:xfrm>
            <a:off x="990600" y="1066800"/>
            <a:ext cx="76200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Sentence Fragments</a:t>
            </a:r>
            <a:endParaRPr lang="en-US" dirty="0"/>
          </a:p>
        </p:txBody>
      </p:sp>
      <p:sp>
        <p:nvSpPr>
          <p:cNvPr id="5" name="Rectangle 4" descr="&quot; &quot;"/>
          <p:cNvSpPr/>
          <p:nvPr/>
        </p:nvSpPr>
        <p:spPr>
          <a:xfrm>
            <a:off x="0" y="5715000"/>
            <a:ext cx="18288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descr="Fragments&#10;* parts of sentences; incomplete sentences&#10;* O.K. if used sparingly and effectively&#10;* incorrect if used frequently and ineffectively&#10;&#10;Ineffective fragments: We wanted to visit the Interpretive Center at the John Day Fossil Beds. Although we didn't have much time. It shows how easter Oregon was once a tropical forest. Which is so amazing. Especially since it's a high desert now. At diferent times various animals lived there. Such as a rhino, an elephant, a saber-toothed cat, and a very small horse.&#10;&#10;Effective fragment: The car careened around the icy curves at top speed when it sudenly went into a series of crazy spins. We were thrown violently from one side to another until we came to a stop. A creeching, lurching stop. "/>
          <p:cNvPicPr>
            <a:picLocks noGrp="1" noChangeArrowheads="1"/>
          </p:cNvPicPr>
          <p:nvPr>
            <p:ph idx="1"/>
          </p:nvPr>
        </p:nvPicPr>
        <p:blipFill>
          <a:blip r:embed="rId3" cstate="print">
            <a:duotone>
              <a:prstClr val="black"/>
              <a:schemeClr val="accent2">
                <a:lumMod val="40000"/>
                <a:lumOff val="60000"/>
                <a:tint val="45000"/>
                <a:satMod val="400000"/>
              </a:schemeClr>
            </a:duotone>
          </a:blip>
          <a:srcRect/>
          <a:stretch>
            <a:fillRect/>
          </a:stretch>
        </p:blipFill>
        <p:spPr bwMode="auto">
          <a:xfrm>
            <a:off x="990600" y="990600"/>
            <a:ext cx="77724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Conventions 4</a:t>
            </a:r>
            <a:endParaRPr lang="en-US" dirty="0"/>
          </a:p>
        </p:txBody>
      </p:sp>
      <p:sp>
        <p:nvSpPr>
          <p:cNvPr id="5" name="Rectangle 4" descr="&quot; &quot;"/>
          <p:cNvSpPr/>
          <p:nvPr/>
        </p:nvSpPr>
        <p:spPr>
          <a:xfrm>
            <a:off x="76200" y="5562600"/>
            <a:ext cx="20574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etailed skill level guidelines for Grade 4, 7, and 10"/>
          <p:cNvPicPr>
            <a:picLocks noChangeAspect="1"/>
          </p:cNvPicPr>
          <p:nvPr/>
        </p:nvPicPr>
        <p:blipFill>
          <a:blip r:embed="rId3" cstate="print">
            <a:duotone>
              <a:prstClr val="black"/>
              <a:schemeClr val="accent5">
                <a:tint val="45000"/>
                <a:satMod val="400000"/>
              </a:schemeClr>
            </a:duotone>
          </a:blip>
          <a:srcRect b="10907"/>
          <a:stretch>
            <a:fillRect/>
          </a:stretch>
        </p:blipFill>
        <p:spPr>
          <a:xfrm>
            <a:off x="762000" y="990600"/>
            <a:ext cx="7848600" cy="540334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Blank for accessibility</a:t>
            </a:r>
            <a:endParaRPr lang="en-US" dirty="0"/>
          </a:p>
        </p:txBody>
      </p:sp>
      <p:sp>
        <p:nvSpPr>
          <p:cNvPr id="3" name="Content Placeholder 2"/>
          <p:cNvSpPr>
            <a:spLocks noGrp="1"/>
          </p:cNvSpPr>
          <p:nvPr>
            <p:ph idx="1"/>
          </p:nvPr>
        </p:nvSpPr>
        <p:spPr>
          <a:xfrm>
            <a:off x="457200" y="1143000"/>
            <a:ext cx="8229600" cy="4525963"/>
          </a:xfrm>
        </p:spPr>
        <p:txBody>
          <a:bodyPr/>
          <a:lstStyle/>
          <a:p>
            <a:pPr marL="727075" indent="-520700">
              <a:lnSpc>
                <a:spcPct val="120000"/>
              </a:lnSpc>
              <a:spcBef>
                <a:spcPts val="0"/>
              </a:spcBef>
              <a:spcAft>
                <a:spcPts val="1200"/>
              </a:spcAft>
              <a:buClr>
                <a:srgbClr val="294144"/>
              </a:buClr>
              <a:buNone/>
            </a:pPr>
            <a:r>
              <a:rPr lang="en-US" sz="3600" dirty="0" smtClean="0">
                <a:solidFill>
                  <a:schemeClr val="accent5">
                    <a:lumMod val="50000"/>
                  </a:schemeClr>
                </a:solidFill>
              </a:rPr>
              <a:t>Correct usage?</a:t>
            </a:r>
          </a:p>
          <a:p>
            <a:pPr marL="893763" indent="-341313">
              <a:lnSpc>
                <a:spcPct val="120000"/>
              </a:lnSpc>
              <a:spcBef>
                <a:spcPts val="0"/>
              </a:spcBef>
              <a:spcAft>
                <a:spcPts val="600"/>
              </a:spcAft>
              <a:buClr>
                <a:srgbClr val="294144"/>
              </a:buClr>
              <a:buNone/>
            </a:pPr>
            <a:r>
              <a:rPr lang="en-US" sz="3600" dirty="0" smtClean="0">
                <a:solidFill>
                  <a:schemeClr val="accent5">
                    <a:lumMod val="50000"/>
                  </a:schemeClr>
                </a:solidFill>
              </a:rPr>
              <a:t>10th: subject-verb agreement</a:t>
            </a:r>
          </a:p>
          <a:p>
            <a:pPr marL="1293813" lvl="1" indent="-341313">
              <a:lnSpc>
                <a:spcPct val="120000"/>
              </a:lnSpc>
              <a:spcBef>
                <a:spcPts val="0"/>
              </a:spcBef>
              <a:spcAft>
                <a:spcPts val="600"/>
              </a:spcAft>
              <a:buClr>
                <a:srgbClr val="294144"/>
              </a:buClr>
              <a:buFont typeface="Wingdings" pitchFamily="2" charset="2"/>
              <a:buChar char="§"/>
            </a:pPr>
            <a:r>
              <a:rPr lang="en-US" sz="3200" dirty="0" smtClean="0"/>
              <a:t>My </a:t>
            </a:r>
            <a:r>
              <a:rPr lang="en-US" sz="3200" b="1" dirty="0" smtClean="0"/>
              <a:t>brother </a:t>
            </a:r>
            <a:r>
              <a:rPr lang="en-US" sz="3200" b="1" u="sng" dirty="0" smtClean="0"/>
              <a:t>is</a:t>
            </a:r>
            <a:r>
              <a:rPr lang="en-US" sz="3200" dirty="0" smtClean="0"/>
              <a:t> a nutritionist and my </a:t>
            </a:r>
            <a:r>
              <a:rPr lang="en-US" sz="3200" b="1" dirty="0" smtClean="0"/>
              <a:t>sisters </a:t>
            </a:r>
            <a:r>
              <a:rPr lang="en-US" sz="3200" b="1" u="sng" dirty="0" smtClean="0"/>
              <a:t>are</a:t>
            </a:r>
            <a:r>
              <a:rPr lang="en-US" sz="3200" dirty="0" smtClean="0"/>
              <a:t> mathematicians.</a:t>
            </a:r>
          </a:p>
          <a:p>
            <a:pPr marL="1293813" lvl="1" indent="-341313">
              <a:lnSpc>
                <a:spcPct val="120000"/>
              </a:lnSpc>
              <a:spcBef>
                <a:spcPts val="0"/>
              </a:spcBef>
              <a:spcAft>
                <a:spcPts val="600"/>
              </a:spcAft>
              <a:buClr>
                <a:srgbClr val="294144"/>
              </a:buClr>
              <a:buFont typeface="Wingdings" pitchFamily="2" charset="2"/>
              <a:buChar char="§"/>
            </a:pPr>
            <a:r>
              <a:rPr lang="en-US" sz="3200" b="1" dirty="0" smtClean="0"/>
              <a:t>Each</a:t>
            </a:r>
            <a:r>
              <a:rPr lang="en-US" sz="3200" dirty="0" smtClean="0"/>
              <a:t> of the girls </a:t>
            </a:r>
            <a:r>
              <a:rPr lang="en-US" sz="3200" b="1" u="sng" dirty="0" smtClean="0"/>
              <a:t>sings</a:t>
            </a:r>
            <a:r>
              <a:rPr lang="en-US" sz="3200" dirty="0" smtClean="0"/>
              <a:t> well.</a:t>
            </a:r>
          </a:p>
          <a:p>
            <a:pPr marL="1293813" lvl="1" indent="-341313">
              <a:lnSpc>
                <a:spcPct val="120000"/>
              </a:lnSpc>
              <a:spcBef>
                <a:spcPts val="0"/>
              </a:spcBef>
              <a:spcAft>
                <a:spcPts val="600"/>
              </a:spcAft>
              <a:buClr>
                <a:srgbClr val="294144"/>
              </a:buClr>
              <a:buFont typeface="Wingdings" pitchFamily="2" charset="2"/>
              <a:buChar char="§"/>
            </a:pPr>
            <a:r>
              <a:rPr lang="en-US" sz="3200" dirty="0" smtClean="0"/>
              <a:t>On the wall </a:t>
            </a:r>
            <a:r>
              <a:rPr lang="en-US" sz="3200" b="1" u="sng" dirty="0" smtClean="0"/>
              <a:t>were</a:t>
            </a:r>
            <a:r>
              <a:rPr lang="en-US" sz="3200" dirty="0" smtClean="0"/>
              <a:t> several </a:t>
            </a:r>
            <a:r>
              <a:rPr lang="en-US" sz="3200" b="1" dirty="0" smtClean="0"/>
              <a:t>posters</a:t>
            </a:r>
            <a:r>
              <a:rPr lang="en-US" sz="3200" dirty="0" smtClean="0"/>
              <a:t>.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924800" cy="762000"/>
          </a:xfrm>
        </p:spPr>
        <p:txBody>
          <a:bodyPr/>
          <a:lstStyle/>
          <a:p>
            <a:r>
              <a:rPr lang="en-US" dirty="0" smtClean="0">
                <a:solidFill>
                  <a:schemeClr val="accent5">
                    <a:lumMod val="50000"/>
                  </a:schemeClr>
                </a:solidFill>
              </a:rPr>
              <a:t>Verb Tense: correct? consistent?</a:t>
            </a:r>
            <a:br>
              <a:rPr lang="en-US" dirty="0" smtClean="0">
                <a:solidFill>
                  <a:schemeClr val="accent5">
                    <a:lumMod val="50000"/>
                  </a:schemeClr>
                </a:solidFill>
              </a:rPr>
            </a:br>
            <a:endParaRPr lang="en-US" dirty="0"/>
          </a:p>
        </p:txBody>
      </p:sp>
      <p:sp>
        <p:nvSpPr>
          <p:cNvPr id="5" name="Rectangle 4" descr="&quot; &quot;"/>
          <p:cNvSpPr/>
          <p:nvPr/>
        </p:nvSpPr>
        <p:spPr>
          <a:xfrm>
            <a:off x="0" y="5638800"/>
            <a:ext cx="21336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descr="7th and 10th Grades:&#10;Verb tense: correct and consistent&#10;&#10;     Last August our family went to the coast near Newport, and my sister and I tried surfing. We had borrowed boards from a neighbor, and we couldn't wait to try them out. &#10;     We paddled out beyond the waves and wait for one that looks just right. Suddenly, one came along. I jump up on top of my board and crouch low until I can fully stand. It semed like I rode that wave forever! It was one of the most exciting things I ever did, and it happened inOregon, not Hawaii!"/>
          <p:cNvPicPr>
            <a:picLocks noGrp="1" noChangeArrowheads="1"/>
          </p:cNvPicPr>
          <p:nvPr>
            <p:ph idx="1"/>
          </p:nvPr>
        </p:nvPicPr>
        <p:blipFill>
          <a:blip r:embed="rId3" cstate="print">
            <a:duotone>
              <a:prstClr val="black"/>
              <a:schemeClr val="accent3">
                <a:lumMod val="60000"/>
                <a:lumOff val="40000"/>
                <a:tint val="45000"/>
                <a:satMod val="400000"/>
              </a:schemeClr>
            </a:duotone>
          </a:blip>
          <a:srcRect/>
          <a:stretch>
            <a:fillRect/>
          </a:stretch>
        </p:blipFill>
        <p:spPr bwMode="auto">
          <a:xfrm>
            <a:off x="762000" y="1112837"/>
            <a:ext cx="8001000" cy="5440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93763" indent="-341313">
              <a:lnSpc>
                <a:spcPct val="120000"/>
              </a:lnSpc>
              <a:spcBef>
                <a:spcPts val="0"/>
              </a:spcBef>
              <a:spcAft>
                <a:spcPts val="600"/>
              </a:spcAft>
            </a:pPr>
            <a:r>
              <a:rPr lang="en-US" dirty="0" smtClean="0">
                <a:solidFill>
                  <a:schemeClr val="accent5">
                    <a:lumMod val="50000"/>
                  </a:schemeClr>
                </a:solidFill>
              </a:rPr>
              <a:t>Consistent Point of View</a:t>
            </a:r>
          </a:p>
        </p:txBody>
      </p:sp>
      <p:sp>
        <p:nvSpPr>
          <p:cNvPr id="5" name="Rectangle 4" descr="&quot; &quot;"/>
          <p:cNvSpPr/>
          <p:nvPr/>
        </p:nvSpPr>
        <p:spPr>
          <a:xfrm>
            <a:off x="0" y="5715000"/>
            <a:ext cx="2133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10th Grade:&#10;Point of view (1st, 2nd, 3rd): consistent&#10;&#10;     My mom and I decided to drive along the old Columbia River Hihway to see Vista House at Croawn Point. It was built in the 1940's, and htey recently renovated it. It's open to the public with no admission fee. When you drive out to the point, which is up very high, you can see a vast area up and down the Columbia. We put a quarter in the huge binoculars there and could see sailboats, colorful windsurfers, barges with cargo, and freighters. At the river's edge you can see trains coming and going, and beyond the river you can see houses and farms, the huge paper mill on the Washington side, and lots of other interesting things."/>
          <p:cNvPicPr>
            <a:picLocks noGrp="1" noChangeArrowheads="1"/>
          </p:cNvPicPr>
          <p:nvPr>
            <p:ph idx="1"/>
          </p:nvPr>
        </p:nvPicPr>
        <p:blipFill>
          <a:blip r:embed="rId3" cstate="print">
            <a:duotone>
              <a:prstClr val="black"/>
              <a:schemeClr val="accent6">
                <a:lumMod val="60000"/>
                <a:lumOff val="40000"/>
                <a:tint val="45000"/>
                <a:satMod val="400000"/>
              </a:schemeClr>
            </a:duotone>
          </a:blip>
          <a:srcRect/>
          <a:stretch>
            <a:fillRect/>
          </a:stretch>
        </p:blipFill>
        <p:spPr bwMode="auto">
          <a:xfrm>
            <a:off x="838200" y="1066800"/>
            <a:ext cx="76200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Quotations, Apostrophes, etc.</a:t>
            </a:r>
            <a:endParaRPr lang="en-US" dirty="0"/>
          </a:p>
        </p:txBody>
      </p:sp>
      <p:sp>
        <p:nvSpPr>
          <p:cNvPr id="5" name="Rectangle 4" descr="&quot; &quot;"/>
          <p:cNvSpPr/>
          <p:nvPr/>
        </p:nvSpPr>
        <p:spPr>
          <a:xfrm>
            <a:off x="0" y="5638800"/>
            <a:ext cx="20574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990600"/>
            <a:ext cx="8229600" cy="4525963"/>
          </a:xfrm>
        </p:spPr>
        <p:txBody>
          <a:bodyPr/>
          <a:lstStyle/>
          <a:p>
            <a:pPr indent="0">
              <a:buNone/>
            </a:pPr>
            <a:r>
              <a:rPr lang="en-US" sz="3600" dirty="0" smtClean="0">
                <a:solidFill>
                  <a:schemeClr val="accent5">
                    <a:lumMod val="50000"/>
                  </a:schemeClr>
                </a:solidFill>
              </a:rPr>
              <a:t>If dialogue present, correctly punctuated &amp; paragraphed?</a:t>
            </a:r>
          </a:p>
          <a:p>
            <a:pPr lvl="1" indent="-457200">
              <a:spcBef>
                <a:spcPts val="0"/>
              </a:spcBef>
              <a:spcAft>
                <a:spcPts val="600"/>
              </a:spcAft>
              <a:buFont typeface="Arial" pitchFamily="34" charset="0"/>
              <a:buChar char="•"/>
            </a:pPr>
            <a:r>
              <a:rPr lang="en-US" sz="3200" dirty="0" smtClean="0"/>
              <a:t> Use </a:t>
            </a:r>
            <a:r>
              <a:rPr lang="en-US" sz="3200" b="1" dirty="0" smtClean="0"/>
              <a:t>quotation marks [ “ ” ]</a:t>
            </a:r>
            <a:r>
              <a:rPr lang="en-US" sz="3200" dirty="0" smtClean="0"/>
              <a:t> to set off material that represents quoted or spoken language. </a:t>
            </a:r>
          </a:p>
          <a:p>
            <a:pPr lvl="1" indent="-457200">
              <a:spcBef>
                <a:spcPts val="0"/>
              </a:spcBef>
              <a:spcAft>
                <a:spcPts val="600"/>
              </a:spcAft>
              <a:buFont typeface="Arial" pitchFamily="34" charset="0"/>
              <a:buChar char="•"/>
            </a:pPr>
            <a:r>
              <a:rPr lang="en-US" sz="3200" dirty="0" smtClean="0"/>
              <a:t> In the United States, periods and commas  </a:t>
            </a:r>
            <a:r>
              <a:rPr lang="en-US" sz="3200" u="sng" dirty="0" smtClean="0"/>
              <a:t>always</a:t>
            </a:r>
            <a:r>
              <a:rPr lang="en-US" sz="3200" dirty="0" smtClean="0"/>
              <a:t> go inside quotation marks regardless of logic.</a:t>
            </a:r>
          </a:p>
          <a:p>
            <a:pPr lvl="1" indent="-457200">
              <a:spcBef>
                <a:spcPts val="0"/>
              </a:spcBef>
              <a:spcAft>
                <a:spcPts val="600"/>
              </a:spcAft>
              <a:buFont typeface="Arial" pitchFamily="34" charset="0"/>
              <a:buChar char="•"/>
            </a:pPr>
            <a:r>
              <a:rPr lang="en-US" sz="3200" dirty="0" smtClean="0"/>
              <a:t> Quotation marks used around words to give special effect or to indicate irony are usually unnecessary. </a:t>
            </a:r>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tile tx="-12700" ty="-38100" sx="100000" sy="100000" flip="none" algn="tl"/>
        </a:blipFill>
        <a:effectLst/>
      </p:bgPr>
    </p:bg>
    <p:spTree>
      <p:nvGrpSpPr>
        <p:cNvPr id="1" name=""/>
        <p:cNvGrpSpPr/>
        <p:nvPr/>
      </p:nvGrpSpPr>
      <p:grpSpPr>
        <a:xfrm>
          <a:off x="0" y="0"/>
          <a:ext cx="0" cy="0"/>
          <a:chOff x="0" y="0"/>
          <a:chExt cx="0" cy="0"/>
        </a:xfrm>
      </p:grpSpPr>
      <p:sp>
        <p:nvSpPr>
          <p:cNvPr id="8195" name="Title 1"/>
          <p:cNvSpPr>
            <a:spLocks noGrp="1"/>
          </p:cNvSpPr>
          <p:nvPr>
            <p:ph type="title"/>
          </p:nvPr>
        </p:nvSpPr>
        <p:spPr/>
        <p:txBody>
          <a:bodyPr/>
          <a:lstStyle/>
          <a:p>
            <a:r>
              <a:rPr lang="en-US" sz="4000" dirty="0" smtClean="0"/>
              <a:t>Goals for this Workshop</a:t>
            </a:r>
          </a:p>
        </p:txBody>
      </p:sp>
      <p:sp>
        <p:nvSpPr>
          <p:cNvPr id="8194" name="Content Placeholder 2"/>
          <p:cNvSpPr>
            <a:spLocks noGrp="1"/>
          </p:cNvSpPr>
          <p:nvPr>
            <p:ph idx="1"/>
          </p:nvPr>
        </p:nvSpPr>
        <p:spPr>
          <a:xfrm>
            <a:off x="1219200" y="1143000"/>
            <a:ext cx="7924800" cy="4191000"/>
          </a:xfrm>
        </p:spPr>
        <p:txBody>
          <a:bodyPr/>
          <a:lstStyle/>
          <a:p>
            <a:pPr>
              <a:spcBef>
                <a:spcPts val="0"/>
              </a:spcBef>
              <a:spcAft>
                <a:spcPts val="1200"/>
              </a:spcAft>
              <a:buNone/>
            </a:pPr>
            <a:r>
              <a:rPr lang="en-US" dirty="0" smtClean="0"/>
              <a:t>Participants will</a:t>
            </a:r>
          </a:p>
          <a:p>
            <a:pPr marL="514350" indent="-514350">
              <a:spcBef>
                <a:spcPts val="0"/>
              </a:spcBef>
              <a:spcAft>
                <a:spcPts val="1800"/>
              </a:spcAft>
              <a:buFont typeface="+mj-lt"/>
              <a:buAutoNum type="arabicPeriod"/>
            </a:pPr>
            <a:r>
              <a:rPr lang="en-US" dirty="0" smtClean="0"/>
              <a:t>Understand the key components of the traits of Sentence Fluency and Conventions</a:t>
            </a:r>
          </a:p>
          <a:p>
            <a:pPr marL="514350" indent="-514350">
              <a:spcBef>
                <a:spcPts val="0"/>
              </a:spcBef>
              <a:spcAft>
                <a:spcPts val="1200"/>
              </a:spcAft>
              <a:buFont typeface="+mj-lt"/>
              <a:buAutoNum type="arabicPeriod"/>
            </a:pPr>
            <a:r>
              <a:rPr lang="en-US" dirty="0" smtClean="0"/>
              <a:t>Recognize student performance at different score levels for Sentence Fluency and Conventions</a:t>
            </a:r>
          </a:p>
          <a:p>
            <a:pPr marL="514350" indent="-514350">
              <a:spcBef>
                <a:spcPts val="0"/>
              </a:spcBef>
              <a:spcAft>
                <a:spcPts val="1200"/>
              </a:spcAft>
              <a:buFont typeface="+mj-lt"/>
              <a:buAutoNum type="arabicPeriod"/>
            </a:pPr>
            <a:r>
              <a:rPr lang="en-US" dirty="0" smtClean="0"/>
              <a:t>Develop expertise in scoring student writing for classroom and Essential Skills purposes in Sentence Fluency and Conventions</a:t>
            </a:r>
          </a:p>
          <a:p>
            <a:pPr marL="514350" indent="-514350">
              <a:spcBef>
                <a:spcPts val="0"/>
              </a:spcBef>
              <a:spcAft>
                <a:spcPts val="1200"/>
              </a:spcAft>
              <a:buFont typeface="+mj-lt"/>
              <a:buAutoNum type="arabicPeriod"/>
            </a:pPr>
            <a:endParaRPr lang="en-US" dirty="0" smtClean="0"/>
          </a:p>
          <a:p>
            <a:pPr marL="514350" indent="-514350">
              <a:buFont typeface="+mj-lt"/>
              <a:buAutoNum type="arabicPeriod"/>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Direct vs. Indirect Quotations</a:t>
            </a:r>
            <a:endParaRPr lang="en-US" sz="4000" dirty="0"/>
          </a:p>
        </p:txBody>
      </p:sp>
      <p:sp>
        <p:nvSpPr>
          <p:cNvPr id="3" name="Content Placeholder 2"/>
          <p:cNvSpPr>
            <a:spLocks noGrp="1"/>
          </p:cNvSpPr>
          <p:nvPr>
            <p:ph idx="1"/>
          </p:nvPr>
        </p:nvSpPr>
        <p:spPr>
          <a:xfrm>
            <a:off x="457200" y="914400"/>
            <a:ext cx="8229600" cy="4525963"/>
          </a:xfrm>
        </p:spPr>
        <p:txBody>
          <a:bodyPr/>
          <a:lstStyle/>
          <a:p>
            <a:endParaRPr lang="en-US" dirty="0" smtClean="0"/>
          </a:p>
          <a:p>
            <a:r>
              <a:rPr lang="en-US" sz="3600" dirty="0" smtClean="0"/>
              <a:t>Mr. Johnson, who was working in his field that morning, said, "The alien spaceship appeared right before my own two eyes."</a:t>
            </a:r>
          </a:p>
          <a:p>
            <a:endParaRPr lang="en-US" sz="3600" dirty="0" smtClean="0"/>
          </a:p>
          <a:p>
            <a:r>
              <a:rPr lang="en-US" sz="3600" dirty="0" smtClean="0"/>
              <a:t>Mr. Johnson, a local farmer, reported last night that he saw an alien spaceship on his own property.</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quot; &quot;"/>
          <p:cNvSpPr/>
          <p:nvPr/>
        </p:nvSpPr>
        <p:spPr>
          <a:xfrm>
            <a:off x="685800" y="0"/>
            <a:ext cx="84582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quot; &quot;"/>
          <p:cNvSpPr/>
          <p:nvPr/>
        </p:nvSpPr>
        <p:spPr>
          <a:xfrm>
            <a:off x="76200" y="5638800"/>
            <a:ext cx="24384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hidden="1"/>
          <p:cNvSpPr>
            <a:spLocks noGrp="1"/>
          </p:cNvSpPr>
          <p:nvPr>
            <p:ph type="title"/>
          </p:nvPr>
        </p:nvSpPr>
        <p:spPr/>
        <p:txBody>
          <a:bodyPr/>
          <a:lstStyle/>
          <a:p>
            <a:r>
              <a:rPr lang="en-US" dirty="0" smtClean="0"/>
              <a:t>Slide 21 Blank Title</a:t>
            </a:r>
            <a:endParaRPr lang="en-US" dirty="0"/>
          </a:p>
        </p:txBody>
      </p:sp>
      <p:pic>
        <p:nvPicPr>
          <p:cNvPr id="4" name="Picture 1" descr="Detailed table of Error Analysis and Classification with the following columns headers:&#10;Examples of Errors&#10;Type of Error&#10;Trait Affected"/>
          <p:cNvPicPr>
            <a:picLocks noGrp="1" noChangeArrowheads="1"/>
          </p:cNvPicPr>
          <p:nvPr>
            <p:ph idx="4294967295"/>
          </p:nvPr>
        </p:nvPicPr>
        <p:blipFill>
          <a:blip r:embed="rId3" cstate="print">
            <a:duotone>
              <a:prstClr val="black"/>
              <a:schemeClr val="accent5">
                <a:lumMod val="60000"/>
                <a:lumOff val="40000"/>
                <a:tint val="45000"/>
                <a:satMod val="400000"/>
              </a:schemeClr>
            </a:duotone>
          </a:blip>
          <a:srcRect/>
          <a:stretch>
            <a:fillRect/>
          </a:stretch>
        </p:blipFill>
        <p:spPr bwMode="auto">
          <a:xfrm>
            <a:off x="381000" y="609600"/>
            <a:ext cx="83820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924800" cy="990600"/>
          </a:xfrm>
        </p:spPr>
        <p:txBody>
          <a:bodyPr/>
          <a:lstStyle/>
          <a:p>
            <a:r>
              <a:rPr lang="en-US" sz="4000" dirty="0" smtClean="0"/>
              <a:t>Let’s Review the Scoring </a:t>
            </a:r>
            <a:r>
              <a:rPr lang="en-US" sz="4000" dirty="0" smtClean="0"/>
              <a:t>Guide </a:t>
            </a:r>
            <a:r>
              <a:rPr lang="en-US" sz="1800" dirty="0" smtClean="0"/>
              <a:t>again</a:t>
            </a:r>
            <a:endParaRPr lang="en-US" sz="1800" dirty="0"/>
          </a:p>
        </p:txBody>
      </p:sp>
      <p:sp>
        <p:nvSpPr>
          <p:cNvPr id="3" name="Content Placeholder 2"/>
          <p:cNvSpPr>
            <a:spLocks noGrp="1"/>
          </p:cNvSpPr>
          <p:nvPr>
            <p:ph idx="1"/>
          </p:nvPr>
        </p:nvSpPr>
        <p:spPr>
          <a:xfrm>
            <a:off x="2209800" y="5029200"/>
            <a:ext cx="8153400" cy="1828800"/>
          </a:xfrm>
        </p:spPr>
        <p:txBody>
          <a:bodyPr/>
          <a:lstStyle/>
          <a:p>
            <a:pPr>
              <a:buNone/>
            </a:pPr>
            <a:r>
              <a:rPr lang="en-US" dirty="0" smtClean="0"/>
              <a:t>	Highlight words and phrases that help distinguish a score of 3 from a 4 in Conventions</a:t>
            </a:r>
            <a:endParaRPr lang="en-US" dirty="0"/>
          </a:p>
        </p:txBody>
      </p:sp>
      <p:sp>
        <p:nvSpPr>
          <p:cNvPr id="7" name="Rectangle 6" descr="&quot; &quot;"/>
          <p:cNvSpPr/>
          <p:nvPr/>
        </p:nvSpPr>
        <p:spPr>
          <a:xfrm>
            <a:off x="76200" y="5562600"/>
            <a:ext cx="2209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quot; &quot;"/>
          <p:cNvPicPr>
            <a:picLocks noChangeAspect="1"/>
          </p:cNvPicPr>
          <p:nvPr/>
        </p:nvPicPr>
        <p:blipFill>
          <a:blip r:embed="rId3" cstate="print"/>
          <a:srcRect l="12367"/>
          <a:stretch>
            <a:fillRect/>
          </a:stretch>
        </p:blipFill>
        <p:spPr>
          <a:xfrm flipH="1">
            <a:off x="685800" y="1143000"/>
            <a:ext cx="4812218" cy="3655071"/>
          </a:xfrm>
          <a:prstGeom prst="round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Let’s Score some Papers</a:t>
            </a:r>
            <a:r>
              <a:rPr lang="en-US" sz="4400" dirty="0" smtClean="0"/>
              <a:t>! </a:t>
            </a:r>
            <a:r>
              <a:rPr lang="en-US" sz="1800" dirty="0" smtClean="0"/>
              <a:t>again</a:t>
            </a:r>
            <a:endParaRPr lang="en-US" sz="1800" dirty="0"/>
          </a:p>
        </p:txBody>
      </p:sp>
      <p:pic>
        <p:nvPicPr>
          <p:cNvPr id="6" name="Picture 5" descr="&quot; &quot;"/>
          <p:cNvPicPr>
            <a:picLocks noChangeAspect="1"/>
          </p:cNvPicPr>
          <p:nvPr/>
        </p:nvPicPr>
        <p:blipFill>
          <a:blip r:embed="rId3" cstate="print"/>
          <a:stretch>
            <a:fillRect/>
          </a:stretch>
        </p:blipFill>
        <p:spPr>
          <a:xfrm>
            <a:off x="5715000" y="5538216"/>
            <a:ext cx="3182112" cy="1319784"/>
          </a:xfrm>
          <a:prstGeom prst="rect">
            <a:avLst/>
          </a:prstGeom>
        </p:spPr>
      </p:pic>
      <p:pic>
        <p:nvPicPr>
          <p:cNvPr id="7" name="Picture 6" descr="&quot; &quot;"/>
          <p:cNvPicPr>
            <a:picLocks noChangeAspect="1"/>
          </p:cNvPicPr>
          <p:nvPr/>
        </p:nvPicPr>
        <p:blipFill>
          <a:blip r:embed="rId4" cstate="print"/>
          <a:stretch>
            <a:fillRect/>
          </a:stretch>
        </p:blipFill>
        <p:spPr>
          <a:xfrm rot="20265200">
            <a:off x="582416" y="1548496"/>
            <a:ext cx="2857500" cy="3638550"/>
          </a:xfrm>
          <a:prstGeom prst="rect">
            <a:avLst/>
          </a:prstGeom>
        </p:spPr>
      </p:pic>
      <p:pic>
        <p:nvPicPr>
          <p:cNvPr id="4" name="Content Placeholder 3" descr="&quot; &quot;"/>
          <p:cNvPicPr>
            <a:picLocks noGrp="1" noChangeAspect="1"/>
          </p:cNvPicPr>
          <p:nvPr>
            <p:ph idx="1"/>
          </p:nvPr>
        </p:nvPicPr>
        <p:blipFill>
          <a:blip r:embed="rId5" cstate="print"/>
          <a:stretch>
            <a:fillRect/>
          </a:stretch>
        </p:blipFill>
        <p:spPr>
          <a:xfrm rot="1562444">
            <a:off x="5354721" y="1877688"/>
            <a:ext cx="3322319" cy="2895599"/>
          </a:xfrm>
        </p:spPr>
      </p:pic>
      <p:pic>
        <p:nvPicPr>
          <p:cNvPr id="5" name="Picture 4" descr="&quot; &quot;"/>
          <p:cNvPicPr>
            <a:picLocks noChangeAspect="1"/>
          </p:cNvPicPr>
          <p:nvPr/>
        </p:nvPicPr>
        <p:blipFill>
          <a:blip r:embed="rId6" cstate="print"/>
          <a:srcRect b="26667"/>
          <a:stretch>
            <a:fillRect/>
          </a:stretch>
        </p:blipFill>
        <p:spPr>
          <a:xfrm>
            <a:off x="3124200" y="1447800"/>
            <a:ext cx="3276744" cy="25146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to Practice Scoring</a:t>
            </a:r>
            <a:endParaRPr lang="en-US" dirty="0"/>
          </a:p>
        </p:txBody>
      </p:sp>
      <p:sp>
        <p:nvSpPr>
          <p:cNvPr id="3" name="Content Placeholder 2"/>
          <p:cNvSpPr>
            <a:spLocks noGrp="1"/>
          </p:cNvSpPr>
          <p:nvPr>
            <p:ph idx="1"/>
          </p:nvPr>
        </p:nvSpPr>
        <p:spPr>
          <a:xfrm>
            <a:off x="228600" y="1600200"/>
            <a:ext cx="8686800" cy="4525963"/>
          </a:xfrm>
        </p:spPr>
        <p:txBody>
          <a:bodyPr/>
          <a:lstStyle/>
          <a:p>
            <a:r>
              <a:rPr lang="en-US" dirty="0" smtClean="0"/>
              <a:t>ODE High School Writing Samples: </a:t>
            </a:r>
            <a:r>
              <a:rPr lang="en-US" dirty="0" smtClean="0">
                <a:hlinkClick r:id="rId3"/>
              </a:rPr>
              <a:t>http://www.ode.state.or.us/search/page/?=527</a:t>
            </a:r>
            <a:endParaRPr lang="en-US" dirty="0" smtClean="0"/>
          </a:p>
          <a:p>
            <a:endParaRPr lang="en-US" sz="1200" dirty="0" smtClean="0"/>
          </a:p>
          <a:p>
            <a:r>
              <a:rPr lang="en-US" dirty="0" smtClean="0"/>
              <a:t>OPEN Scoring Site: </a:t>
            </a:r>
            <a:r>
              <a:rPr lang="en-US" dirty="0" smtClean="0">
                <a:hlinkClick r:id="rId4"/>
              </a:rPr>
              <a:t>http://www.openc.k12.or.us/scoring/</a:t>
            </a:r>
            <a:endParaRPr lang="en-US" dirty="0" smtClean="0"/>
          </a:p>
          <a:p>
            <a:pPr>
              <a:buNone/>
            </a:pPr>
            <a:endParaRPr lang="en-US" sz="1200" dirty="0" smtClean="0"/>
          </a:p>
          <a:p>
            <a:r>
              <a:rPr lang="en-US" dirty="0" smtClean="0"/>
              <a:t>Clackamas ESD Writing Samples </a:t>
            </a:r>
            <a:r>
              <a:rPr lang="en-US" dirty="0" smtClean="0">
                <a:hlinkClick r:id="rId5"/>
              </a:rPr>
              <a:t>http://www.clackesd.k12.or.us/cie/writing.html</a:t>
            </a:r>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Thank you for your attention!</a:t>
            </a:r>
            <a:endParaRPr lang="en-US" dirty="0"/>
          </a:p>
        </p:txBody>
      </p:sp>
      <p:pic>
        <p:nvPicPr>
          <p:cNvPr id="5" name="Picture 4" descr="&quot; &quot;"/>
          <p:cNvPicPr>
            <a:picLocks noChangeAspect="1"/>
          </p:cNvPicPr>
          <p:nvPr/>
        </p:nvPicPr>
        <p:blipFill>
          <a:blip r:embed="rId3" cstate="print"/>
          <a:stretch>
            <a:fillRect/>
          </a:stretch>
        </p:blipFill>
        <p:spPr>
          <a:xfrm>
            <a:off x="1523999" y="1219200"/>
            <a:ext cx="6711415" cy="44671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Sentence Fluency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924800" cy="838200"/>
          </a:xfrm>
        </p:spPr>
        <p:txBody>
          <a:bodyPr/>
          <a:lstStyle/>
          <a:p>
            <a:r>
              <a:rPr lang="en-US" sz="4800" dirty="0" smtClean="0"/>
              <a:t>Sentence </a:t>
            </a:r>
            <a:r>
              <a:rPr lang="en-US" sz="4800" dirty="0" smtClean="0"/>
              <a:t>Fluency 1</a:t>
            </a:r>
            <a:endParaRPr lang="en-US" sz="4800" dirty="0"/>
          </a:p>
        </p:txBody>
      </p:sp>
      <p:sp>
        <p:nvSpPr>
          <p:cNvPr id="3" name="Content Placeholder 2"/>
          <p:cNvSpPr>
            <a:spLocks noGrp="1"/>
          </p:cNvSpPr>
          <p:nvPr>
            <p:ph idx="1"/>
          </p:nvPr>
        </p:nvSpPr>
        <p:spPr>
          <a:xfrm>
            <a:off x="990600" y="1600200"/>
            <a:ext cx="8229600" cy="4525963"/>
          </a:xfrm>
        </p:spPr>
        <p:txBody>
          <a:bodyPr/>
          <a:lstStyle/>
          <a:p>
            <a:pPr marL="727075" indent="-520700">
              <a:lnSpc>
                <a:spcPct val="85000"/>
              </a:lnSpc>
              <a:spcBef>
                <a:spcPct val="0"/>
              </a:spcBef>
              <a:buClr>
                <a:srgbClr val="294144"/>
              </a:buClr>
              <a:buFont typeface="Wingdings" pitchFamily="2" charset="2"/>
              <a:buChar char="Ø"/>
            </a:pPr>
            <a:r>
              <a:rPr lang="en-US" sz="4000" b="1" dirty="0" smtClean="0">
                <a:solidFill>
                  <a:schemeClr val="accent1">
                    <a:lumMod val="75000"/>
                  </a:schemeClr>
                </a:solidFill>
              </a:rPr>
              <a:t>Is the writing fairly easy to read aloud? (Supply punctuation wherever natural)</a:t>
            </a:r>
          </a:p>
          <a:p>
            <a:pPr marL="727075" indent="-520700">
              <a:lnSpc>
                <a:spcPct val="85000"/>
              </a:lnSpc>
              <a:spcBef>
                <a:spcPts val="1500"/>
              </a:spcBef>
              <a:buClr>
                <a:srgbClr val="294144"/>
              </a:buClr>
              <a:buFont typeface="Wingdings" pitchFamily="2" charset="2"/>
              <a:buChar char="Ø"/>
            </a:pPr>
            <a:r>
              <a:rPr lang="en-US" sz="4000" b="1" dirty="0" smtClean="0">
                <a:solidFill>
                  <a:schemeClr val="accent1">
                    <a:lumMod val="75000"/>
                  </a:schemeClr>
                </a:solidFill>
              </a:rPr>
              <a:t>Enough variety of:</a:t>
            </a:r>
          </a:p>
          <a:p>
            <a:pPr marL="1293813" lvl="1" indent="-341313">
              <a:lnSpc>
                <a:spcPct val="85000"/>
              </a:lnSpc>
              <a:spcBef>
                <a:spcPts val="1300"/>
              </a:spcBef>
              <a:buClr>
                <a:srgbClr val="294144"/>
              </a:buClr>
              <a:buFont typeface="Wingdings" charset="2"/>
              <a:buChar char="§"/>
            </a:pPr>
            <a:r>
              <a:rPr lang="en-US" sz="4000" b="1" dirty="0" smtClean="0">
                <a:solidFill>
                  <a:schemeClr val="accent1">
                    <a:lumMod val="75000"/>
                  </a:schemeClr>
                </a:solidFill>
              </a:rPr>
              <a:t>sentence structures?</a:t>
            </a:r>
          </a:p>
          <a:p>
            <a:pPr marL="1293813" lvl="1" indent="-341313">
              <a:lnSpc>
                <a:spcPct val="85000"/>
              </a:lnSpc>
              <a:spcBef>
                <a:spcPts val="600"/>
              </a:spcBef>
              <a:buClr>
                <a:srgbClr val="294144"/>
              </a:buClr>
              <a:buFont typeface="Wingdings" charset="2"/>
              <a:buChar char="§"/>
            </a:pPr>
            <a:r>
              <a:rPr lang="en-US" sz="4000" b="1" dirty="0" smtClean="0">
                <a:solidFill>
                  <a:schemeClr val="accent1">
                    <a:lumMod val="75000"/>
                  </a:schemeClr>
                </a:solidFill>
              </a:rPr>
              <a:t>sentence beginnings?</a:t>
            </a:r>
          </a:p>
          <a:p>
            <a:pPr marL="1293813" lvl="1" indent="-341313">
              <a:lnSpc>
                <a:spcPct val="85000"/>
              </a:lnSpc>
              <a:spcBef>
                <a:spcPts val="600"/>
              </a:spcBef>
              <a:buClr>
                <a:srgbClr val="294144"/>
              </a:buClr>
              <a:buFont typeface="Wingdings" charset="2"/>
              <a:buChar char="§"/>
            </a:pPr>
            <a:r>
              <a:rPr lang="en-US" sz="4000" b="1" dirty="0" smtClean="0">
                <a:solidFill>
                  <a:schemeClr val="accent1">
                    <a:lumMod val="75000"/>
                  </a:schemeClr>
                </a:solidFill>
              </a:rPr>
              <a:t>sentence lengths?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Sentence </a:t>
            </a:r>
            <a:r>
              <a:rPr lang="en-US" sz="4800" dirty="0" smtClean="0"/>
              <a:t>Fluency 2</a:t>
            </a:r>
            <a:endParaRPr lang="en-US" sz="4800" dirty="0"/>
          </a:p>
        </p:txBody>
      </p:sp>
      <p:sp>
        <p:nvSpPr>
          <p:cNvPr id="3" name="Content Placeholder 2"/>
          <p:cNvSpPr>
            <a:spLocks noGrp="1"/>
          </p:cNvSpPr>
          <p:nvPr>
            <p:ph idx="1"/>
          </p:nvPr>
        </p:nvSpPr>
        <p:spPr>
          <a:xfrm>
            <a:off x="838200" y="1600200"/>
            <a:ext cx="8229600" cy="4525963"/>
          </a:xfrm>
        </p:spPr>
        <p:txBody>
          <a:bodyPr/>
          <a:lstStyle/>
          <a:p>
            <a:pPr>
              <a:spcBef>
                <a:spcPts val="0"/>
              </a:spcBef>
              <a:spcAft>
                <a:spcPts val="1200"/>
              </a:spcAft>
            </a:pPr>
            <a:r>
              <a:rPr lang="en-US" sz="4000" dirty="0" smtClean="0">
                <a:solidFill>
                  <a:schemeClr val="accent4">
                    <a:lumMod val="75000"/>
                  </a:schemeClr>
                </a:solidFill>
              </a:rPr>
              <a:t>Marking punctuation is scored under conventions.  “Sense of sentence” shows when reading aloud.</a:t>
            </a:r>
          </a:p>
          <a:p>
            <a:pPr>
              <a:spcBef>
                <a:spcPts val="0"/>
              </a:spcBef>
              <a:spcAft>
                <a:spcPts val="1200"/>
              </a:spcAft>
            </a:pPr>
            <a:r>
              <a:rPr lang="en-US" sz="4000" dirty="0" smtClean="0">
                <a:solidFill>
                  <a:schemeClr val="accent4">
                    <a:lumMod val="75000"/>
                  </a:schemeClr>
                </a:solidFill>
              </a:rPr>
              <a:t>Missing words can affect fluency</a:t>
            </a:r>
          </a:p>
          <a:p>
            <a:pPr>
              <a:spcBef>
                <a:spcPts val="0"/>
              </a:spcBef>
              <a:spcAft>
                <a:spcPts val="1200"/>
              </a:spcAft>
            </a:pPr>
            <a:r>
              <a:rPr lang="en-US" sz="4000" dirty="0" smtClean="0">
                <a:solidFill>
                  <a:schemeClr val="accent4">
                    <a:lumMod val="75000"/>
                  </a:schemeClr>
                </a:solidFill>
              </a:rPr>
              <a:t>Inverted word order can affect fluency</a:t>
            </a:r>
            <a:endParaRPr lang="en-US" sz="4000"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924800" cy="990600"/>
          </a:xfrm>
        </p:spPr>
        <p:txBody>
          <a:bodyPr/>
          <a:lstStyle/>
          <a:p>
            <a:r>
              <a:rPr lang="en-US" sz="4000" dirty="0" smtClean="0"/>
              <a:t>Let’s Review the Scoring Guide</a:t>
            </a:r>
            <a:endParaRPr lang="en-US" sz="4000" dirty="0"/>
          </a:p>
        </p:txBody>
      </p:sp>
      <p:sp>
        <p:nvSpPr>
          <p:cNvPr id="3" name="Content Placeholder 2"/>
          <p:cNvSpPr>
            <a:spLocks noGrp="1"/>
          </p:cNvSpPr>
          <p:nvPr>
            <p:ph idx="1"/>
          </p:nvPr>
        </p:nvSpPr>
        <p:spPr>
          <a:xfrm>
            <a:off x="4572000" y="1752600"/>
            <a:ext cx="4495800" cy="2895600"/>
          </a:xfrm>
        </p:spPr>
        <p:txBody>
          <a:bodyPr/>
          <a:lstStyle/>
          <a:p>
            <a:pPr>
              <a:buNone/>
            </a:pPr>
            <a:r>
              <a:rPr lang="en-US" dirty="0" smtClean="0"/>
              <a:t>	</a:t>
            </a:r>
            <a:r>
              <a:rPr lang="en-US" sz="4000" dirty="0" smtClean="0"/>
              <a:t>Highlight words and phrases that help distinguish a score of 3 from a 4 in Sentence Fluency</a:t>
            </a:r>
            <a:endParaRPr lang="en-US" sz="4000" dirty="0"/>
          </a:p>
        </p:txBody>
      </p:sp>
      <p:sp>
        <p:nvSpPr>
          <p:cNvPr id="7" name="Rectangle 6" descr="&quot; &quot;"/>
          <p:cNvSpPr/>
          <p:nvPr/>
        </p:nvSpPr>
        <p:spPr>
          <a:xfrm>
            <a:off x="76200" y="5562600"/>
            <a:ext cx="2209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quot; &quot;"/>
          <p:cNvPicPr>
            <a:picLocks noChangeAspect="1"/>
          </p:cNvPicPr>
          <p:nvPr/>
        </p:nvPicPr>
        <p:blipFill>
          <a:blip r:embed="rId3" cstate="print"/>
          <a:srcRect l="17788" r="17937"/>
          <a:stretch>
            <a:fillRect/>
          </a:stretch>
        </p:blipFill>
        <p:spPr>
          <a:xfrm flipH="1">
            <a:off x="549802" y="1600200"/>
            <a:ext cx="3967184" cy="4114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Let’s Score some Papers!</a:t>
            </a:r>
            <a:endParaRPr lang="en-US" sz="4400" dirty="0"/>
          </a:p>
        </p:txBody>
      </p:sp>
      <p:pic>
        <p:nvPicPr>
          <p:cNvPr id="6" name="Picture 5" descr="&quot; &quot;"/>
          <p:cNvPicPr>
            <a:picLocks noChangeAspect="1"/>
          </p:cNvPicPr>
          <p:nvPr/>
        </p:nvPicPr>
        <p:blipFill>
          <a:blip r:embed="rId3" cstate="print"/>
          <a:stretch>
            <a:fillRect/>
          </a:stretch>
        </p:blipFill>
        <p:spPr>
          <a:xfrm>
            <a:off x="5715000" y="5538216"/>
            <a:ext cx="3182112" cy="1319784"/>
          </a:xfrm>
          <a:prstGeom prst="rect">
            <a:avLst/>
          </a:prstGeom>
        </p:spPr>
      </p:pic>
      <p:pic>
        <p:nvPicPr>
          <p:cNvPr id="7" name="Picture 6" descr="&quot; &quot;"/>
          <p:cNvPicPr>
            <a:picLocks noChangeAspect="1"/>
          </p:cNvPicPr>
          <p:nvPr/>
        </p:nvPicPr>
        <p:blipFill>
          <a:blip r:embed="rId4" cstate="print"/>
          <a:stretch>
            <a:fillRect/>
          </a:stretch>
        </p:blipFill>
        <p:spPr>
          <a:xfrm rot="20265200">
            <a:off x="582416" y="1548496"/>
            <a:ext cx="2857500" cy="3638550"/>
          </a:xfrm>
          <a:prstGeom prst="rect">
            <a:avLst/>
          </a:prstGeom>
        </p:spPr>
      </p:pic>
      <p:pic>
        <p:nvPicPr>
          <p:cNvPr id="4" name="Content Placeholder 3" descr="student writing paper"/>
          <p:cNvPicPr>
            <a:picLocks noGrp="1" noChangeAspect="1"/>
          </p:cNvPicPr>
          <p:nvPr>
            <p:ph idx="1"/>
          </p:nvPr>
        </p:nvPicPr>
        <p:blipFill>
          <a:blip r:embed="rId5" cstate="print"/>
          <a:stretch>
            <a:fillRect/>
          </a:stretch>
        </p:blipFill>
        <p:spPr>
          <a:xfrm rot="1562444">
            <a:off x="5354721" y="1877688"/>
            <a:ext cx="3322319" cy="2895599"/>
          </a:xfrm>
        </p:spPr>
      </p:pic>
      <p:pic>
        <p:nvPicPr>
          <p:cNvPr id="5" name="Picture 4" descr="&quot; &quot;"/>
          <p:cNvPicPr>
            <a:picLocks noChangeAspect="1"/>
          </p:cNvPicPr>
          <p:nvPr/>
        </p:nvPicPr>
        <p:blipFill>
          <a:blip r:embed="rId6" cstate="print"/>
          <a:srcRect b="26667"/>
          <a:stretch>
            <a:fillRect/>
          </a:stretch>
        </p:blipFill>
        <p:spPr>
          <a:xfrm>
            <a:off x="3124200" y="1447800"/>
            <a:ext cx="3276744" cy="2514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Conventions</a:t>
            </a:r>
            <a:endParaRPr lang="en-US" sz="4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Conventions 1</a:t>
            </a:r>
            <a:endParaRPr lang="en-US" sz="4400" dirty="0"/>
          </a:p>
        </p:txBody>
      </p:sp>
      <p:pic>
        <p:nvPicPr>
          <p:cNvPr id="6" name="Content Placeholder 5" descr="&quot; &quot;"/>
          <p:cNvPicPr>
            <a:picLocks noGrp="1" noChangeAspect="1"/>
          </p:cNvPicPr>
          <p:nvPr>
            <p:ph idx="1"/>
          </p:nvPr>
        </p:nvPicPr>
        <p:blipFill>
          <a:blip r:embed="rId3" cstate="print"/>
          <a:stretch>
            <a:fillRect/>
          </a:stretch>
        </p:blipFill>
        <p:spPr>
          <a:xfrm>
            <a:off x="1219200" y="818418"/>
            <a:ext cx="7189116" cy="5384897"/>
          </a:xfrm>
        </p:spPr>
      </p:pic>
      <p:sp>
        <p:nvSpPr>
          <p:cNvPr id="7" name="TextBox 6"/>
          <p:cNvSpPr txBox="1"/>
          <p:nvPr/>
        </p:nvSpPr>
        <p:spPr>
          <a:xfrm rot="20610485">
            <a:off x="2239616" y="2082912"/>
            <a:ext cx="1311415" cy="400110"/>
          </a:xfrm>
          <a:prstGeom prst="rect">
            <a:avLst/>
          </a:prstGeom>
          <a:noFill/>
        </p:spPr>
        <p:txBody>
          <a:bodyPr wrap="square" rtlCol="0">
            <a:spAutoFit/>
          </a:bodyPr>
          <a:lstStyle/>
          <a:p>
            <a:r>
              <a:rPr lang="en-US" sz="2000" b="1" dirty="0" smtClean="0">
                <a:solidFill>
                  <a:schemeClr val="bg1"/>
                </a:solidFill>
              </a:rPr>
              <a:t>Spelling</a:t>
            </a:r>
            <a:endParaRPr lang="en-US" sz="2000" b="1" dirty="0">
              <a:solidFill>
                <a:schemeClr val="bg1"/>
              </a:solidFill>
            </a:endParaRPr>
          </a:p>
        </p:txBody>
      </p:sp>
      <p:sp>
        <p:nvSpPr>
          <p:cNvPr id="8" name="TextBox 7"/>
          <p:cNvSpPr txBox="1"/>
          <p:nvPr/>
        </p:nvSpPr>
        <p:spPr>
          <a:xfrm rot="1035992">
            <a:off x="6576707" y="2901553"/>
            <a:ext cx="1634920" cy="369332"/>
          </a:xfrm>
          <a:prstGeom prst="rect">
            <a:avLst/>
          </a:prstGeom>
          <a:noFill/>
        </p:spPr>
        <p:txBody>
          <a:bodyPr wrap="square" rtlCol="0">
            <a:spAutoFit/>
          </a:bodyPr>
          <a:lstStyle/>
          <a:p>
            <a:r>
              <a:rPr lang="en-US" dirty="0" smtClean="0"/>
              <a:t>Capitalization</a:t>
            </a:r>
            <a:endParaRPr lang="en-US" dirty="0"/>
          </a:p>
        </p:txBody>
      </p:sp>
      <p:sp>
        <p:nvSpPr>
          <p:cNvPr id="9" name="TextBox 8"/>
          <p:cNvSpPr txBox="1"/>
          <p:nvPr/>
        </p:nvSpPr>
        <p:spPr>
          <a:xfrm rot="685920">
            <a:off x="4843741" y="1756358"/>
            <a:ext cx="1347876" cy="707886"/>
          </a:xfrm>
          <a:prstGeom prst="rect">
            <a:avLst/>
          </a:prstGeom>
          <a:noFill/>
        </p:spPr>
        <p:txBody>
          <a:bodyPr wrap="square" rtlCol="0">
            <a:spAutoFit/>
          </a:bodyPr>
          <a:lstStyle/>
          <a:p>
            <a:r>
              <a:rPr lang="en-US" sz="2000" dirty="0" smtClean="0">
                <a:solidFill>
                  <a:schemeClr val="bg1"/>
                </a:solidFill>
              </a:rPr>
              <a:t>Run-on sentences</a:t>
            </a:r>
            <a:endParaRPr lang="en-US" sz="2000" dirty="0">
              <a:solidFill>
                <a:schemeClr val="bg1"/>
              </a:solidFill>
            </a:endParaRPr>
          </a:p>
        </p:txBody>
      </p:sp>
      <p:sp>
        <p:nvSpPr>
          <p:cNvPr id="10" name="TextBox 9"/>
          <p:cNvSpPr txBox="1"/>
          <p:nvPr/>
        </p:nvSpPr>
        <p:spPr>
          <a:xfrm rot="20666431">
            <a:off x="6228282" y="4803116"/>
            <a:ext cx="1247564" cy="677108"/>
          </a:xfrm>
          <a:prstGeom prst="rect">
            <a:avLst/>
          </a:prstGeom>
          <a:noFill/>
        </p:spPr>
        <p:txBody>
          <a:bodyPr wrap="square" rtlCol="0">
            <a:spAutoFit/>
          </a:bodyPr>
          <a:lstStyle/>
          <a:p>
            <a:pPr algn="ctr"/>
            <a:r>
              <a:rPr lang="en-US" dirty="0" smtClean="0">
                <a:solidFill>
                  <a:schemeClr val="bg1"/>
                </a:solidFill>
              </a:rPr>
              <a:t>Quotation         </a:t>
            </a:r>
            <a:r>
              <a:rPr lang="en-US" sz="2000" dirty="0" smtClean="0">
                <a:solidFill>
                  <a:schemeClr val="bg1"/>
                </a:solidFill>
              </a:rPr>
              <a:t>marks</a:t>
            </a:r>
            <a:endParaRPr lang="en-US" sz="2000" dirty="0">
              <a:solidFill>
                <a:schemeClr val="bg1"/>
              </a:solidFill>
            </a:endParaRPr>
          </a:p>
        </p:txBody>
      </p:sp>
      <p:sp>
        <p:nvSpPr>
          <p:cNvPr id="11" name="Rectangle 10" descr="box to cover design in slide"/>
          <p:cNvSpPr/>
          <p:nvPr/>
        </p:nvSpPr>
        <p:spPr>
          <a:xfrm>
            <a:off x="6781800" y="5867400"/>
            <a:ext cx="1981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quot; &quot;"/>
          <p:cNvSpPr/>
          <p:nvPr/>
        </p:nvSpPr>
        <p:spPr>
          <a:xfrm>
            <a:off x="76200" y="5791200"/>
            <a:ext cx="19812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20493700">
            <a:off x="3859681" y="4212510"/>
            <a:ext cx="1344839" cy="646331"/>
          </a:xfrm>
          <a:prstGeom prst="rect">
            <a:avLst/>
          </a:prstGeom>
          <a:noFill/>
        </p:spPr>
        <p:txBody>
          <a:bodyPr wrap="square" rtlCol="0">
            <a:spAutoFit/>
          </a:bodyPr>
          <a:lstStyle/>
          <a:p>
            <a:r>
              <a:rPr lang="en-US" dirty="0" smtClean="0"/>
              <a:t>Noun/verb agreement</a:t>
            </a:r>
            <a:endParaRPr lang="en-US" dirty="0"/>
          </a:p>
        </p:txBody>
      </p:sp>
      <p:sp>
        <p:nvSpPr>
          <p:cNvPr id="14" name="TextBox 13"/>
          <p:cNvSpPr txBox="1"/>
          <p:nvPr/>
        </p:nvSpPr>
        <p:spPr>
          <a:xfrm rot="20720100">
            <a:off x="1588936" y="4673167"/>
            <a:ext cx="1509199" cy="400110"/>
          </a:xfrm>
          <a:prstGeom prst="rect">
            <a:avLst/>
          </a:prstGeom>
          <a:noFill/>
        </p:spPr>
        <p:txBody>
          <a:bodyPr wrap="square" rtlCol="0">
            <a:spAutoFit/>
          </a:bodyPr>
          <a:lstStyle/>
          <a:p>
            <a:r>
              <a:rPr lang="en-US" sz="2000" b="1" dirty="0" smtClean="0">
                <a:solidFill>
                  <a:schemeClr val="bg1"/>
                </a:solidFill>
              </a:rPr>
              <a:t>Fragments</a:t>
            </a:r>
            <a:endParaRPr lang="en-US" sz="20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P101951910_templa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DEBD80F6EFF343A082A1AF9D939F5E" ma:contentTypeVersion="7" ma:contentTypeDescription="Create a new document." ma:contentTypeScope="" ma:versionID="a93e56043d4ffc9d723a8d24e36804c0">
  <xsd:schema xmlns:xsd="http://www.w3.org/2001/XMLSchema" xmlns:xs="http://www.w3.org/2001/XMLSchema" xmlns:p="http://schemas.microsoft.com/office/2006/metadata/properties" xmlns:ns1="http://schemas.microsoft.com/sharepoint/v3" xmlns:ns2="ade45190-58ad-4205-9511-327de626788e" xmlns:ns3="54031767-dd6d-417c-ab73-583408f47564" targetNamespace="http://schemas.microsoft.com/office/2006/metadata/properties" ma:root="true" ma:fieldsID="4d0e905daf0fcf89a2dfe5f2d35fb5ab" ns1:_="" ns2:_="" ns3:_="">
    <xsd:import namespace="http://schemas.microsoft.com/sharepoint/v3"/>
    <xsd:import namespace="ade45190-58ad-4205-9511-327de626788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e45190-58ad-4205-9511-327de626788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C9063F-8494-494F-9FFC-8D2075CBF2D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54C63F6-E1D9-4A93-9011-91AF1FA5EA9D}">
  <ds:schemaRefs>
    <ds:schemaRef ds:uri="http://schemas.microsoft.com/sharepoint/v3/contenttype/forms"/>
  </ds:schemaRefs>
</ds:datastoreItem>
</file>

<file path=customXml/itemProps3.xml><?xml version="1.0" encoding="utf-8"?>
<ds:datastoreItem xmlns:ds="http://schemas.openxmlformats.org/officeDocument/2006/customXml" ds:itemID="{C21D8337-3080-43CD-8BA6-46A2A10039EE}"/>
</file>

<file path=docProps/app.xml><?xml version="1.0" encoding="utf-8"?>
<Properties xmlns="http://schemas.openxmlformats.org/officeDocument/2006/extended-properties" xmlns:vt="http://schemas.openxmlformats.org/officeDocument/2006/docPropsVTypes">
  <Template>TP101951910_template</Template>
  <TotalTime>1208</TotalTime>
  <Words>2229</Words>
  <Application>Microsoft Office PowerPoint</Application>
  <PresentationFormat>On-screen Show (4:3)</PresentationFormat>
  <Paragraphs>186</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Century Gothic</vt:lpstr>
      <vt:lpstr>Helvetica</vt:lpstr>
      <vt:lpstr>Lucida Grande</vt:lpstr>
      <vt:lpstr>Times New Roman</vt:lpstr>
      <vt:lpstr>Wingdings</vt:lpstr>
      <vt:lpstr>ヒラギノ角ゴ ProN W6</vt:lpstr>
      <vt:lpstr>TP101951910_template</vt:lpstr>
      <vt:lpstr>The Essential Skill of Writing</vt:lpstr>
      <vt:lpstr>Goals for this Workshop</vt:lpstr>
      <vt:lpstr>Sentence Fluency</vt:lpstr>
      <vt:lpstr>Sentence Fluency 1</vt:lpstr>
      <vt:lpstr>Sentence Fluency 2</vt:lpstr>
      <vt:lpstr>Let’s Review the Scoring Guide</vt:lpstr>
      <vt:lpstr>Let’s Score some Papers!</vt:lpstr>
      <vt:lpstr>Conventions</vt:lpstr>
      <vt:lpstr>Conventions 1</vt:lpstr>
      <vt:lpstr>Conventions 2</vt:lpstr>
      <vt:lpstr>Conventions 3</vt:lpstr>
      <vt:lpstr>End of Sentence Punctuation</vt:lpstr>
      <vt:lpstr>Run-on Sentences</vt:lpstr>
      <vt:lpstr>Sentence Fragments</vt:lpstr>
      <vt:lpstr>Conventions 4</vt:lpstr>
      <vt:lpstr>Blank for accessibility</vt:lpstr>
      <vt:lpstr>Verb Tense: correct? consistent? </vt:lpstr>
      <vt:lpstr>Consistent Point of View</vt:lpstr>
      <vt:lpstr>Quotations, Apostrophes, etc.</vt:lpstr>
      <vt:lpstr>Direct vs. Indirect Quotations</vt:lpstr>
      <vt:lpstr>Slide 21 Blank Title</vt:lpstr>
      <vt:lpstr>Let’s Review the Scoring Guide again</vt:lpstr>
      <vt:lpstr>Let’s Score some Papers! again</vt:lpstr>
      <vt:lpstr>Resources to Practice Scoring</vt:lpstr>
      <vt:lpstr>Thank you for your attention!</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wolfeb</dc:creator>
  <cp:keywords/>
  <dc:description/>
  <cp:lastModifiedBy>"AspengrK"</cp:lastModifiedBy>
  <cp:revision>119</cp:revision>
  <dcterms:created xsi:type="dcterms:W3CDTF">2010-08-02T18:25:27Z</dcterms:created>
  <dcterms:modified xsi:type="dcterms:W3CDTF">2019-10-27T22:45:42Z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TC101951911</vt:lpwstr>
  </property>
  <property fmtid="{D5CDD505-2E9C-101B-9397-08002B2CF9AE}" pid="3" name="_MsoHelpTopicId">
    <vt:lpwstr/>
  </property>
  <property fmtid="{D5CDD505-2E9C-101B-9397-08002B2CF9AE}" pid="4" name="ContentTypeId">
    <vt:lpwstr>0x0101000B5F3779C44D5847AB55E19547C55E94</vt:lpwstr>
  </property>
</Properties>
</file>