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57" r:id="rId6"/>
    <p:sldId id="273" r:id="rId7"/>
    <p:sldId id="298" r:id="rId8"/>
    <p:sldId id="299" r:id="rId9"/>
    <p:sldId id="258" r:id="rId10"/>
    <p:sldId id="300" r:id="rId11"/>
    <p:sldId id="301" r:id="rId12"/>
    <p:sldId id="302" r:id="rId13"/>
    <p:sldId id="303" r:id="rId14"/>
    <p:sldId id="262" r:id="rId15"/>
    <p:sldId id="263" r:id="rId16"/>
    <p:sldId id="274" r:id="rId17"/>
    <p:sldId id="304" r:id="rId18"/>
    <p:sldId id="276" r:id="rId19"/>
    <p:sldId id="275" r:id="rId20"/>
    <p:sldId id="281" r:id="rId21"/>
    <p:sldId id="277"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70475" autoAdjust="0"/>
  </p:normalViewPr>
  <p:slideViewPr>
    <p:cSldViewPr>
      <p:cViewPr>
        <p:scale>
          <a:sx n="68" d="100"/>
          <a:sy n="68" d="100"/>
        </p:scale>
        <p:origin x="1689"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3A7E935-795E-47D6-AA3E-B049C2EAD326}" type="datetimeFigureOut">
              <a:rPr lang="en-US"/>
              <a:pPr>
                <a:defRPr/>
              </a:pPr>
              <a:t>10/27/2019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99557E7-C6BC-499F-924A-241CFA0F231B}" type="slidenum">
              <a:rPr lang="en-US"/>
              <a:pPr>
                <a:defRPr/>
              </a:pPr>
              <a:t>‹#›</a:t>
            </a:fld>
            <a:endParaRPr lang="en-US"/>
          </a:p>
        </p:txBody>
      </p:sp>
    </p:spTree>
    <p:extLst>
      <p:ext uri="{BB962C8B-B14F-4D97-AF65-F5344CB8AC3E}">
        <p14:creationId xmlns:p14="http://schemas.microsoft.com/office/powerpoint/2010/main" val="16939887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Intro slide – get participants comfortable and oriented.</a:t>
            </a:r>
          </a:p>
          <a:p>
            <a:pPr>
              <a:spcBef>
                <a:spcPct val="0"/>
              </a:spcBef>
            </a:pPr>
            <a:endParaRPr lang="en-US" dirty="0"/>
          </a:p>
          <a:p>
            <a:r>
              <a:rPr lang="en-US" baseline="0" dirty="0"/>
              <a:t>This is the third in a series of 3 in-depth training sessions.  For Content Area teachers, this session will focus on increasing their comfort in scoring Voice and Word Choice by emphasizing the key components of each trait.</a:t>
            </a:r>
          </a:p>
          <a:p>
            <a:endParaRPr lang="en-US" baseline="0" dirty="0"/>
          </a:p>
          <a:p>
            <a:r>
              <a:rPr lang="en-US" baseline="0" dirty="0"/>
              <a:t>Some content teachers may not currently value the traits of Voice and Word Choice, especially because they appear to be “devalued” by virtue of not counting for Essential Skill proficiency.  One goal for this session is to help teachers see the value of including these traits in their content instruction and in classroom assessments.</a:t>
            </a:r>
          </a:p>
          <a:p>
            <a:endParaRPr lang="en-US" baseline="0" dirty="0"/>
          </a:p>
          <a:p>
            <a:r>
              <a:rPr lang="en-US" baseline="0" dirty="0"/>
              <a:t>The purpose of this session is to assure that teachers around the state are operating from the same reference for each score point on the scale, but especially in distinguishing between a score of 3 and a 4 which tends to be the balancing point in these traits as well.  It is easy to recognize a high paper (5 or 6) and low papers (1 or 2) are often low in these traits because they are so short that it is difficult to see enough evidence of the trait to award a 3.  The majority of papers fall into the 3 versus 4 category.</a:t>
            </a:r>
            <a:endParaRPr lang="en-US" dirty="0"/>
          </a:p>
        </p:txBody>
      </p:sp>
      <p:sp>
        <p:nvSpPr>
          <p:cNvPr id="10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B97B7E-A32D-4EAA-BEE3-86450DF058BF}"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Conclusion of quote – ready to move into scoring papers</a:t>
            </a:r>
          </a:p>
        </p:txBody>
      </p:sp>
      <p:sp>
        <p:nvSpPr>
          <p:cNvPr id="4" name="Slide Number Placeholder 3"/>
          <p:cNvSpPr>
            <a:spLocks noGrp="1"/>
          </p:cNvSpPr>
          <p:nvPr>
            <p:ph type="sldNum" sz="quarter" idx="10"/>
          </p:nvPr>
        </p:nvSpPr>
        <p:spPr/>
        <p:txBody>
          <a:bodyPr/>
          <a:lstStyle/>
          <a:p>
            <a:pPr>
              <a:defRPr/>
            </a:pPr>
            <a:fld id="{699557E7-C6BC-499F-924A-241CFA0F231B}"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most critical differentiation occurs at the 3 and 4 score points.  Don’t neglect the other</a:t>
            </a:r>
            <a:r>
              <a:rPr lang="en-US" baseline="0" dirty="0"/>
              <a:t> scores, however.</a:t>
            </a:r>
            <a:endParaRPr lang="en-US" dirty="0"/>
          </a:p>
        </p:txBody>
      </p:sp>
      <p:sp>
        <p:nvSpPr>
          <p:cNvPr id="4" name="Slide Number Placeholder 3"/>
          <p:cNvSpPr>
            <a:spLocks noGrp="1"/>
          </p:cNvSpPr>
          <p:nvPr>
            <p:ph type="sldNum" sz="quarter" idx="10"/>
          </p:nvPr>
        </p:nvSpPr>
        <p:spPr/>
        <p:txBody>
          <a:bodyPr/>
          <a:lstStyle/>
          <a:p>
            <a:pPr>
              <a:defRPr/>
            </a:pPr>
            <a:fld id="{699557E7-C6BC-499F-924A-241CFA0F231B}"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a:t>You have a set of papers with scores and commentary.  Suggestions are included in the facilitator’s packet for which papers to score for Voice.  Participants have the student papers, but no commentary. Some of these papers may have been used in the previous in-depth training session on Ideas &amp; Content and Organization and Sentence Fluency &amp; Conventions.  </a:t>
            </a:r>
          </a:p>
          <a:p>
            <a:pPr>
              <a:spcBef>
                <a:spcPct val="0"/>
              </a:spcBef>
            </a:pPr>
            <a:endParaRPr lang="en-US" dirty="0"/>
          </a:p>
          <a:p>
            <a:pPr>
              <a:spcBef>
                <a:spcPct val="0"/>
              </a:spcBef>
            </a:pPr>
            <a:r>
              <a:rPr lang="en-US" dirty="0"/>
              <a:t>Refer to Facilitator’s Instructions for Scoring Student Papers.</a:t>
            </a:r>
          </a:p>
          <a:p>
            <a:pPr>
              <a:spcBef>
                <a:spcPct val="0"/>
              </a:spcBef>
            </a:pPr>
            <a:endParaRPr lang="en-US" dirty="0"/>
          </a:p>
          <a:p>
            <a:pPr>
              <a:spcBef>
                <a:spcPct val="0"/>
              </a:spcBef>
            </a:pPr>
            <a:r>
              <a:rPr lang="en-US" dirty="0"/>
              <a:t>You may wish to provide the written commentary on the papers to participants who have now completed all training sessions – </a:t>
            </a:r>
            <a:r>
              <a:rPr lang="en-US" b="1" dirty="0"/>
              <a:t>A. </a:t>
            </a:r>
            <a:r>
              <a:rPr lang="en-US" dirty="0"/>
              <a:t>Ideas/Content and Organization; </a:t>
            </a:r>
            <a:r>
              <a:rPr lang="en-US" b="1" dirty="0"/>
              <a:t>B. </a:t>
            </a:r>
            <a:r>
              <a:rPr lang="en-US" dirty="0"/>
              <a:t>Sentence Fluency and Conventions; </a:t>
            </a:r>
            <a:r>
              <a:rPr lang="en-US" b="1" dirty="0"/>
              <a:t>C. </a:t>
            </a:r>
            <a:r>
              <a:rPr lang="en-US" dirty="0"/>
              <a:t>(optional) Voice and Word Choice.</a:t>
            </a:r>
          </a:p>
          <a:p>
            <a:pPr>
              <a:spcBef>
                <a:spcPct val="0"/>
              </a:spcBef>
            </a:pPr>
            <a:endParaRPr lang="en-US" dirty="0"/>
          </a:p>
        </p:txBody>
      </p:sp>
      <p:sp>
        <p:nvSpPr>
          <p:cNvPr id="4" name="Slide Number Placeholder 3"/>
          <p:cNvSpPr>
            <a:spLocks noGrp="1"/>
          </p:cNvSpPr>
          <p:nvPr>
            <p:ph type="sldNum" sz="quarter" idx="10"/>
          </p:nvPr>
        </p:nvSpPr>
        <p:spPr/>
        <p:txBody>
          <a:bodyPr/>
          <a:lstStyle/>
          <a:p>
            <a:pPr>
              <a:defRPr/>
            </a:pPr>
            <a:fld id="{699557E7-C6BC-499F-924A-241CFA0F231B}"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Introduction to Word Choice</a:t>
            </a:r>
          </a:p>
        </p:txBody>
      </p:sp>
      <p:sp>
        <p:nvSpPr>
          <p:cNvPr id="4" name="Slide Number Placeholder 3"/>
          <p:cNvSpPr>
            <a:spLocks noGrp="1"/>
          </p:cNvSpPr>
          <p:nvPr>
            <p:ph type="sldNum" sz="quarter" idx="10"/>
          </p:nvPr>
        </p:nvSpPr>
        <p:spPr/>
        <p:txBody>
          <a:bodyPr/>
          <a:lstStyle/>
          <a:p>
            <a:pPr>
              <a:defRPr/>
            </a:pPr>
            <a:fld id="{699557E7-C6BC-499F-924A-241CFA0F231B}"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a:t>Famous, often used quote – but to the point about word choice.</a:t>
            </a:r>
          </a:p>
          <a:p>
            <a:pPr>
              <a:spcBef>
                <a:spcPct val="0"/>
              </a:spcBef>
            </a:pPr>
            <a:endParaRPr lang="en-US" dirty="0"/>
          </a:p>
          <a:p>
            <a:pPr>
              <a:spcBef>
                <a:spcPct val="0"/>
              </a:spcBef>
            </a:pPr>
            <a:r>
              <a:rPr lang="en-US" dirty="0"/>
              <a:t>Have participants discuss the importance of using</a:t>
            </a:r>
            <a:r>
              <a:rPr lang="en-US" baseline="0" dirty="0"/>
              <a:t> correct technical terms related to their subject area – this is part of word choice also.</a:t>
            </a:r>
            <a:endParaRPr lang="en-US" dirty="0"/>
          </a:p>
        </p:txBody>
      </p:sp>
      <p:sp>
        <p:nvSpPr>
          <p:cNvPr id="4" name="Slide Number Placeholder 3"/>
          <p:cNvSpPr>
            <a:spLocks noGrp="1"/>
          </p:cNvSpPr>
          <p:nvPr>
            <p:ph type="sldNum" sz="quarter" idx="10"/>
          </p:nvPr>
        </p:nvSpPr>
        <p:spPr/>
        <p:txBody>
          <a:bodyPr/>
          <a:lstStyle/>
          <a:p>
            <a:pPr>
              <a:defRPr/>
            </a:pPr>
            <a:fld id="{699557E7-C6BC-499F-924A-241CFA0F231B}"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Again, focus is on helping participants distinguish</a:t>
            </a:r>
            <a:r>
              <a:rPr lang="en-US" baseline="0" dirty="0"/>
              <a:t> between a 3 and 4, but go over other score points as well.</a:t>
            </a:r>
            <a:endParaRPr lang="en-US" dirty="0"/>
          </a:p>
        </p:txBody>
      </p:sp>
      <p:sp>
        <p:nvSpPr>
          <p:cNvPr id="4" name="Slide Number Placeholder 3"/>
          <p:cNvSpPr>
            <a:spLocks noGrp="1"/>
          </p:cNvSpPr>
          <p:nvPr>
            <p:ph type="sldNum" sz="quarter" idx="10"/>
          </p:nvPr>
        </p:nvSpPr>
        <p:spPr/>
        <p:txBody>
          <a:bodyPr/>
          <a:lstStyle/>
          <a:p>
            <a:pPr>
              <a:defRPr/>
            </a:pPr>
            <a:fld id="{699557E7-C6BC-499F-924A-241CFA0F231B}"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a:t>You have a set of papers with scores and commentary.  Suggestions are included in the facilitator’s packet for which papers to score for Word Choice.  Participants have the student papers, but no commentary.  Papers may be referenced again during other in-depth training session on the traits.</a:t>
            </a:r>
          </a:p>
          <a:p>
            <a:pPr>
              <a:spcBef>
                <a:spcPct val="0"/>
              </a:spcBef>
            </a:pPr>
            <a:endParaRPr lang="en-US" dirty="0"/>
          </a:p>
          <a:p>
            <a:pPr>
              <a:spcBef>
                <a:spcPct val="0"/>
              </a:spcBef>
            </a:pPr>
            <a:r>
              <a:rPr lang="en-US" dirty="0"/>
              <a:t>You may wish to provide commentaries on scores and papers to participants who have completed all three in-depth training sessions –</a:t>
            </a:r>
            <a:r>
              <a:rPr lang="en-US" b="1" dirty="0"/>
              <a:t> A. </a:t>
            </a:r>
            <a:r>
              <a:rPr lang="en-US" dirty="0"/>
              <a:t>Ideas/Content and Organization; </a:t>
            </a:r>
            <a:r>
              <a:rPr lang="en-US" b="1" dirty="0"/>
              <a:t>B. </a:t>
            </a:r>
            <a:r>
              <a:rPr lang="en-US" dirty="0"/>
              <a:t>Sentence Fluency and Conventions;</a:t>
            </a:r>
            <a:r>
              <a:rPr lang="en-US" b="1" dirty="0"/>
              <a:t> C. </a:t>
            </a:r>
            <a:r>
              <a:rPr lang="en-US" dirty="0"/>
              <a:t>(optional) Voice and Word Choice.</a:t>
            </a:r>
          </a:p>
        </p:txBody>
      </p:sp>
      <p:sp>
        <p:nvSpPr>
          <p:cNvPr id="4" name="Slide Number Placeholder 3"/>
          <p:cNvSpPr>
            <a:spLocks noGrp="1"/>
          </p:cNvSpPr>
          <p:nvPr>
            <p:ph type="sldNum" sz="quarter" idx="10"/>
          </p:nvPr>
        </p:nvSpPr>
        <p:spPr/>
        <p:txBody>
          <a:bodyPr/>
          <a:lstStyle/>
          <a:p>
            <a:pPr>
              <a:defRPr/>
            </a:pPr>
            <a:fld id="{699557E7-C6BC-499F-924A-241CFA0F231B}"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are three resources where teachers can find papers to score for all traits and then compare their scores with the official scores.</a:t>
            </a:r>
          </a:p>
        </p:txBody>
      </p:sp>
      <p:sp>
        <p:nvSpPr>
          <p:cNvPr id="4" name="Slide Number Placeholder 3"/>
          <p:cNvSpPr>
            <a:spLocks noGrp="1"/>
          </p:cNvSpPr>
          <p:nvPr>
            <p:ph type="sldNum" sz="quarter" idx="10"/>
          </p:nvPr>
        </p:nvSpPr>
        <p:spPr/>
        <p:txBody>
          <a:bodyPr/>
          <a:lstStyle/>
          <a:p>
            <a:pPr>
              <a:defRPr/>
            </a:pPr>
            <a:fld id="{699557E7-C6BC-499F-924A-241CFA0F231B}"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Final slide </a:t>
            </a:r>
          </a:p>
          <a:p>
            <a:endParaRPr lang="en-US" dirty="0"/>
          </a:p>
          <a:p>
            <a:r>
              <a:rPr lang="en-US" dirty="0"/>
              <a:t>Recommendation of an</a:t>
            </a:r>
            <a:r>
              <a:rPr lang="en-US" baseline="0" dirty="0"/>
              <a:t> excellent book on writing for content teachers – </a:t>
            </a:r>
            <a:r>
              <a:rPr lang="en-US" u="sng" baseline="0" dirty="0"/>
              <a:t>Writing to Learn: How to Write – and Think – Clearly About Any Subject At All</a:t>
            </a:r>
            <a:r>
              <a:rPr lang="en-US" baseline="0" dirty="0"/>
              <a:t> by William Zinsser.  It is out of current printing</a:t>
            </a:r>
            <a:r>
              <a:rPr lang="en-US" baseline="0"/>
              <a:t>, but can </a:t>
            </a:r>
            <a:r>
              <a:rPr lang="en-US" baseline="0" dirty="0"/>
              <a:t>be purchased on Amazon.com</a:t>
            </a:r>
            <a:endParaRPr lang="en-US" dirty="0"/>
          </a:p>
        </p:txBody>
      </p:sp>
      <p:sp>
        <p:nvSpPr>
          <p:cNvPr id="4" name="Slide Number Placeholder 3"/>
          <p:cNvSpPr>
            <a:spLocks noGrp="1"/>
          </p:cNvSpPr>
          <p:nvPr>
            <p:ph type="sldNum" sz="quarter" idx="10"/>
          </p:nvPr>
        </p:nvSpPr>
        <p:spPr/>
        <p:txBody>
          <a:bodyPr/>
          <a:lstStyle/>
          <a:p>
            <a:pPr>
              <a:defRPr/>
            </a:pPr>
            <a:fld id="{699557E7-C6BC-499F-924A-241CFA0F231B}" type="slidenum">
              <a:rPr lang="en-US" smtClean="0"/>
              <a:pPr>
                <a:defRPr/>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These are the main goals for this session.  Emphasis</a:t>
            </a:r>
            <a:r>
              <a:rPr lang="en-US" baseline="0" dirty="0"/>
              <a:t> is on becoming comfortable and accurate in scoring Voice and Word Choice.</a:t>
            </a:r>
          </a:p>
          <a:p>
            <a:pPr>
              <a:spcBef>
                <a:spcPct val="0"/>
              </a:spcBef>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Remind teachers that Voice and Word Choice do not have required scores for Essential Skills proficiency, but that they are both critical skills for students to develop as part of becoming capable writers.</a:t>
            </a:r>
            <a:endParaRPr lang="en-US" dirty="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622F42-8273-46A1-9368-9530C6C2A49B}" type="slidenum">
              <a:rPr lang="en-US"/>
              <a:pPr fontAlgn="base">
                <a:spcBef>
                  <a:spcPct val="0"/>
                </a:spcBef>
                <a:spcAft>
                  <a:spcPct val="0"/>
                </a:spcAft>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Time to dig into the meat of the session!  Use your experience and skills</a:t>
            </a:r>
            <a:r>
              <a:rPr lang="en-US" baseline="0" dirty="0"/>
              <a:t> to help participants internalize the important considerations in Voice.</a:t>
            </a:r>
            <a:endParaRPr lang="en-US" dirty="0"/>
          </a:p>
        </p:txBody>
      </p:sp>
      <p:sp>
        <p:nvSpPr>
          <p:cNvPr id="4" name="Slide Number Placeholder 3"/>
          <p:cNvSpPr>
            <a:spLocks noGrp="1"/>
          </p:cNvSpPr>
          <p:nvPr>
            <p:ph type="sldNum" sz="quarter" idx="10"/>
          </p:nvPr>
        </p:nvSpPr>
        <p:spPr/>
        <p:txBody>
          <a:bodyPr/>
          <a:lstStyle/>
          <a:p>
            <a:pPr>
              <a:defRPr/>
            </a:pPr>
            <a:fld id="{699557E7-C6BC-499F-924A-241CFA0F231B}"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and the next slide offer examples of different approaches to Voice based on the type of writing.</a:t>
            </a:r>
          </a:p>
          <a:p>
            <a:endParaRPr lang="en-US" dirty="0"/>
          </a:p>
          <a:p>
            <a:r>
              <a:rPr lang="en-US" dirty="0"/>
              <a:t>Point out that Style here includes both Voice and Word Choice.</a:t>
            </a:r>
          </a:p>
        </p:txBody>
      </p:sp>
      <p:sp>
        <p:nvSpPr>
          <p:cNvPr id="4" name="Slide Number Placeholder 3"/>
          <p:cNvSpPr>
            <a:spLocks noGrp="1"/>
          </p:cNvSpPr>
          <p:nvPr>
            <p:ph type="sldNum" sz="quarter" idx="10"/>
          </p:nvPr>
        </p:nvSpPr>
        <p:spPr/>
        <p:txBody>
          <a:bodyPr/>
          <a:lstStyle/>
          <a:p>
            <a:pPr>
              <a:defRPr/>
            </a:pPr>
            <a:fld id="{699557E7-C6BC-499F-924A-241CFA0F231B}"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Ask participants: </a:t>
            </a:r>
            <a:r>
              <a:rPr lang="en-US" baseline="0" dirty="0"/>
              <a:t> </a:t>
            </a:r>
            <a:r>
              <a:rPr lang="en-US" dirty="0"/>
              <a:t>What type of writing</a:t>
            </a:r>
            <a:r>
              <a:rPr lang="en-US" baseline="0" dirty="0"/>
              <a:t> do students do most frequently in your classes?  What type of voice is most appropriate in those assignments?  How do your students know what “voice” to use in writing for you?  </a:t>
            </a:r>
            <a:endParaRPr lang="en-US" dirty="0"/>
          </a:p>
        </p:txBody>
      </p:sp>
      <p:sp>
        <p:nvSpPr>
          <p:cNvPr id="4" name="Slide Number Placeholder 3"/>
          <p:cNvSpPr>
            <a:spLocks noGrp="1"/>
          </p:cNvSpPr>
          <p:nvPr>
            <p:ph type="sldNum" sz="quarter" idx="10"/>
          </p:nvPr>
        </p:nvSpPr>
        <p:spPr/>
        <p:txBody>
          <a:bodyPr/>
          <a:lstStyle/>
          <a:p>
            <a:pPr>
              <a:defRPr/>
            </a:pPr>
            <a:fld id="{699557E7-C6BC-499F-924A-241CFA0F231B}"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a:t>Basic definition -- overview</a:t>
            </a:r>
          </a:p>
        </p:txBody>
      </p:sp>
      <p:sp>
        <p:nvSpPr>
          <p:cNvPr id="4" name="Slide Number Placeholder 3"/>
          <p:cNvSpPr>
            <a:spLocks noGrp="1"/>
          </p:cNvSpPr>
          <p:nvPr>
            <p:ph type="sldNum" sz="quarter" idx="10"/>
          </p:nvPr>
        </p:nvSpPr>
        <p:spPr/>
        <p:txBody>
          <a:bodyPr/>
          <a:lstStyle/>
          <a:p>
            <a:pPr>
              <a:defRPr/>
            </a:pPr>
            <a:fld id="{699557E7-C6BC-499F-924A-241CFA0F231B}"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auto">
              <a:spcBef>
                <a:spcPts val="0"/>
              </a:spcBef>
              <a:spcAft>
                <a:spcPts val="0"/>
              </a:spcAft>
              <a:defRPr/>
            </a:pPr>
            <a:r>
              <a:rPr lang="en-US" dirty="0"/>
              <a:t>These are key elements addressed in the 4 level of the scoring guide.  It is important for participants to see that a paper that scores a 4 in Voice may not reach emotional heights of grandeur – but it has more strengths than weaknesses.</a:t>
            </a:r>
          </a:p>
          <a:p>
            <a:pPr fontAlgn="auto">
              <a:spcBef>
                <a:spcPts val="0"/>
              </a:spcBef>
              <a:spcAft>
                <a:spcPts val="0"/>
              </a:spcAft>
              <a:defRPr/>
            </a:pPr>
            <a:endParaRPr lang="en-US" dirty="0"/>
          </a:p>
          <a:p>
            <a:pPr fontAlgn="auto">
              <a:spcBef>
                <a:spcPts val="0"/>
              </a:spcBef>
              <a:spcAft>
                <a:spcPts val="0"/>
              </a:spcAft>
              <a:defRPr/>
            </a:pPr>
            <a:r>
              <a:rPr lang="en-US" dirty="0"/>
              <a:t>Recommended:  Teachers use highlighters to mark words or phrases that help them understand this trait here or later in this training.  </a:t>
            </a:r>
          </a:p>
          <a:p>
            <a:pPr fontAlgn="auto">
              <a:spcBef>
                <a:spcPts val="0"/>
              </a:spcBef>
              <a:spcAft>
                <a:spcPts val="0"/>
              </a:spcAft>
              <a:defRPr/>
            </a:pPr>
            <a:endParaRPr lang="en-US" dirty="0"/>
          </a:p>
          <a:p>
            <a:pPr marL="79375" fontAlgn="auto">
              <a:spcBef>
                <a:spcPts val="0"/>
              </a:spcBef>
              <a:spcAft>
                <a:spcPts val="0"/>
              </a:spcAft>
              <a:defRPr/>
            </a:pPr>
            <a:r>
              <a:rPr lang="en-US" b="1" dirty="0">
                <a:solidFill>
                  <a:srgbClr val="000000"/>
                </a:solidFill>
                <a:latin typeface="Helvetica" charset="0"/>
                <a:cs typeface="Helvetica" charset="0"/>
                <a:sym typeface="Helvetica" charset="0"/>
              </a:rPr>
              <a:t>General Comments about VOICE: </a:t>
            </a:r>
            <a:endParaRPr lang="en-US" b="1" u="sng" dirty="0">
              <a:solidFill>
                <a:srgbClr val="000000"/>
              </a:solidFill>
              <a:latin typeface="Helvetica" charset="0"/>
              <a:cs typeface="Helvetica" charset="0"/>
              <a:sym typeface="Helvetica" charset="0"/>
            </a:endParaRPr>
          </a:p>
          <a:p>
            <a:pPr marL="79375" fontAlgn="auto">
              <a:spcBef>
                <a:spcPts val="0"/>
              </a:spcBef>
              <a:spcAft>
                <a:spcPts val="0"/>
              </a:spcAft>
              <a:defRPr/>
            </a:pPr>
            <a:r>
              <a:rPr lang="en-US" dirty="0">
                <a:solidFill>
                  <a:srgbClr val="000000"/>
                </a:solidFill>
                <a:latin typeface="Helvetica" charset="0"/>
                <a:cs typeface="Helvetica" charset="0"/>
                <a:sym typeface="Helvetica" charset="0"/>
              </a:rPr>
              <a:t>	• Be VERY aware of mode before assigning score; straightforward tone appropriate for expository and persuasive</a:t>
            </a:r>
          </a:p>
          <a:p>
            <a:pPr marL="79375" fontAlgn="auto">
              <a:spcBef>
                <a:spcPts val="0"/>
              </a:spcBef>
              <a:spcAft>
                <a:spcPts val="0"/>
              </a:spcAft>
              <a:defRPr/>
            </a:pPr>
            <a:r>
              <a:rPr lang="en-US" dirty="0">
                <a:solidFill>
                  <a:srgbClr val="000000"/>
                </a:solidFill>
                <a:latin typeface="Helvetica" charset="0"/>
                <a:cs typeface="Helvetica" charset="0"/>
                <a:sym typeface="Helvetica" charset="0"/>
              </a:rPr>
              <a:t>	• When students are not allowed to use outside resources, a personal voice is usually appropriate. A formal, more academic voice is usually more appropriate for classroom work samples in which outside resources are utilized.</a:t>
            </a:r>
          </a:p>
          <a:p>
            <a:pPr marL="79375" fontAlgn="auto">
              <a:spcBef>
                <a:spcPts val="0"/>
              </a:spcBef>
              <a:spcAft>
                <a:spcPts val="0"/>
              </a:spcAft>
              <a:defRPr/>
            </a:pPr>
            <a:r>
              <a:rPr lang="en-US" dirty="0">
                <a:solidFill>
                  <a:srgbClr val="000000"/>
                </a:solidFill>
                <a:latin typeface="Helvetica" charset="0"/>
                <a:cs typeface="Helvetica" charset="0"/>
                <a:sym typeface="Helvetica" charset="0"/>
              </a:rPr>
              <a:t>	• On the state assessment, it is common to see a 3 given when a narrative that should be exciting or suspenseful is conveyed in a flat tone</a:t>
            </a:r>
            <a:endParaRPr lang="en-US" dirty="0"/>
          </a:p>
          <a:p>
            <a:pPr fontAlgn="auto">
              <a:spcBef>
                <a:spcPts val="0"/>
              </a:spcBef>
              <a:spcAft>
                <a:spcPts val="0"/>
              </a:spcAf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699557E7-C6BC-499F-924A-241CFA0F231B}"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79375">
              <a:spcBef>
                <a:spcPct val="0"/>
              </a:spcBef>
            </a:pPr>
            <a:r>
              <a:rPr lang="en-US" dirty="0">
                <a:solidFill>
                  <a:srgbClr val="000000"/>
                </a:solidFill>
                <a:latin typeface="Helvetica" pitchFamily="34" charset="0"/>
                <a:cs typeface="Helvetica" pitchFamily="34" charset="0"/>
                <a:sym typeface="Helvetica" pitchFamily="34" charset="0"/>
              </a:rPr>
              <a:t>Participants have this handout in their packets.  Have them pair and share or work in small groups and report out to explain the 4 purposes (modes).  You could divide the group into 4 and give them chart paper and have each group explain what characteristics that mode calls for in Voice.</a:t>
            </a:r>
          </a:p>
          <a:p>
            <a:pPr marL="79375">
              <a:spcBef>
                <a:spcPct val="0"/>
              </a:spcBef>
            </a:pPr>
            <a:endParaRPr lang="en-US" dirty="0">
              <a:solidFill>
                <a:srgbClr val="000000"/>
              </a:solidFill>
              <a:latin typeface="Helvetica" pitchFamily="34" charset="0"/>
              <a:cs typeface="Helvetica" pitchFamily="34" charset="0"/>
              <a:sym typeface="Helvetica" pitchFamily="34" charset="0"/>
            </a:endParaRPr>
          </a:p>
          <a:p>
            <a:pPr marL="79375">
              <a:spcBef>
                <a:spcPct val="0"/>
              </a:spcBef>
            </a:pPr>
            <a:r>
              <a:rPr lang="en-US" dirty="0">
                <a:solidFill>
                  <a:srgbClr val="000000"/>
                </a:solidFill>
                <a:latin typeface="Helvetica" pitchFamily="34" charset="0"/>
                <a:cs typeface="Helvetica" pitchFamily="34" charset="0"/>
                <a:sym typeface="Helvetica" pitchFamily="34" charset="0"/>
              </a:rPr>
              <a:t>Be sure to discuss point #2.  Many expository papers in content areas call for the writer to take a more distant, objective stance.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99557E7-C6BC-499F-924A-241CFA0F231B}"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First</a:t>
            </a:r>
            <a:r>
              <a:rPr lang="en-US" baseline="0" dirty="0"/>
              <a:t> part of quote on importance of voice – especially as it relates to informational (non-literary) writing.</a:t>
            </a:r>
            <a:endParaRPr lang="en-US" dirty="0"/>
          </a:p>
        </p:txBody>
      </p:sp>
      <p:sp>
        <p:nvSpPr>
          <p:cNvPr id="4" name="Slide Number Placeholder 3"/>
          <p:cNvSpPr>
            <a:spLocks noGrp="1"/>
          </p:cNvSpPr>
          <p:nvPr>
            <p:ph type="sldNum" sz="quarter" idx="10"/>
          </p:nvPr>
        </p:nvSpPr>
        <p:spPr/>
        <p:txBody>
          <a:bodyPr/>
          <a:lstStyle/>
          <a:p>
            <a:pPr>
              <a:defRPr/>
            </a:pPr>
            <a:fld id="{699557E7-C6BC-499F-924A-241CFA0F231B}"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990600"/>
            <a:ext cx="7772400" cy="1470025"/>
          </a:xfrm>
        </p:spPr>
        <p:txBody>
          <a:bodyPr/>
          <a:lstStyle>
            <a:lvl1pPr algn="r">
              <a:defRPr sz="3600" b="1"/>
            </a:lvl1pPr>
          </a:lstStyle>
          <a:p>
            <a:r>
              <a:rPr lang="en-US"/>
              <a:t>Click to edit Master title style</a:t>
            </a:r>
            <a:endParaRPr lang="en-US" dirty="0"/>
          </a:p>
        </p:txBody>
      </p:sp>
      <p:sp>
        <p:nvSpPr>
          <p:cNvPr id="3" name="Subtitle 2"/>
          <p:cNvSpPr>
            <a:spLocks noGrp="1"/>
          </p:cNvSpPr>
          <p:nvPr>
            <p:ph type="subTitle" idx="1"/>
          </p:nvPr>
        </p:nvSpPr>
        <p:spPr>
          <a:xfrm>
            <a:off x="2743200" y="2590800"/>
            <a:ext cx="6400800" cy="1752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C5ED093-02A5-4D68-85B5-51B2A5EDC182}" type="datetimeFigureOut">
              <a:rPr lang="en-US" smtClean="0"/>
              <a:pPr>
                <a:defRPr/>
              </a:pPr>
              <a:t>10/27/2019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146DD9-668C-401C-BC20-CAFCE505B3EC}"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A93DA4B-EE18-4A5E-A2EF-C462A03B6F6C}" type="datetimeFigureOut">
              <a:rPr lang="en-US" smtClean="0"/>
              <a:pPr>
                <a:defRPr/>
              </a:pPr>
              <a:t>10/27/2019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B3D30C-D5B8-4CF0-BBD8-D39E89D81DF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1C257E5-1410-4F52-AB15-B0DD59F304B6}" type="datetimeFigureOut">
              <a:rPr lang="en-US" smtClean="0"/>
              <a:pPr>
                <a:defRPr/>
              </a:pPr>
              <a:t>10/27/2019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A6C9D7-7B21-4DFA-9F30-C36DD5D5ECD5}"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924800" cy="762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A46D05F-1C27-4599-96ED-29D3A746F3F0}" type="datetimeFigureOut">
              <a:rPr lang="en-US" smtClean="0"/>
              <a:pPr>
                <a:defRPr/>
              </a:pPr>
              <a:t>10/27/2019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0A540B-3803-460A-9E3B-C5534BD07F7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1219200"/>
            <a:ext cx="7772400" cy="1362075"/>
          </a:xfrm>
        </p:spPr>
        <p:txBody>
          <a:bodyPr anchor="b"/>
          <a:lstStyle>
            <a:lvl1pPr algn="ctr">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62000" y="4267200"/>
            <a:ext cx="7772400" cy="1500187"/>
          </a:xfrm>
        </p:spPr>
        <p:txBody>
          <a:bodyPr anchor="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0" indent="0" algn="ctr">
              <a:buNone/>
              <a:defRPr sz="4000"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0ADC336-5201-4653-9DBE-A3E946C7C5A2}" type="datetimeFigureOut">
              <a:rPr lang="en-US" smtClean="0"/>
              <a:pPr>
                <a:defRPr/>
              </a:pPr>
              <a:t>10/27/2019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332046-14D5-4688-93D6-BBB6013F4BE6}"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C9A2EA07-62F1-4613-B507-B7CE417F77AB}" type="datetimeFigureOut">
              <a:rPr lang="en-US" smtClean="0"/>
              <a:pPr>
                <a:defRPr/>
              </a:pPr>
              <a:t>10/27/2019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7CECB79-B881-4997-9503-96326458D075}"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5B2BAA54-AED2-4FFF-BE0E-C81C8909A76F}" type="datetimeFigureOut">
              <a:rPr lang="en-US" smtClean="0"/>
              <a:pPr>
                <a:defRPr/>
              </a:pPr>
              <a:t>10/27/2019</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6D399303-CAE6-4D66-8A73-0C3FFBCDEE8B}"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7D92275-AAEA-4768-95F0-2127CE6C949E}" type="datetimeFigureOut">
              <a:rPr lang="en-US" smtClean="0"/>
              <a:pPr>
                <a:defRPr/>
              </a:pPr>
              <a:t>10/27/2019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BD126C4-F1B3-444C-8501-C349039F6968}"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5DA72DA-5566-49DF-A294-0559090C612A}" type="datetimeFigureOut">
              <a:rPr lang="en-US" smtClean="0"/>
              <a:pPr>
                <a:defRPr/>
              </a:pPr>
              <a:t>10/27/2019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145473E-24F8-43D7-99C6-AB7FA777495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9FE77FA-C860-49A3-B97C-5CA011E51626}" type="datetimeFigureOut">
              <a:rPr lang="en-US" smtClean="0"/>
              <a:pPr>
                <a:defRPr/>
              </a:pPr>
              <a:t>10/27/2019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C9B2B95-96E0-42F6-A9D1-0CB6FBA7312D}"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934D8D0-17FF-4EFA-B646-84A3D54DDE62}" type="datetimeFigureOut">
              <a:rPr lang="en-US" smtClean="0"/>
              <a:pPr>
                <a:defRPr/>
              </a:pPr>
              <a:t>10/27/2019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D9296FF-547C-4ED3-B082-2830820853B7}"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r="-1000"/>
          </a:stretch>
        </a:blip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6" name="Title Placeholder 1"/>
          <p:cNvSpPr>
            <a:spLocks noGrp="1"/>
          </p:cNvSpPr>
          <p:nvPr>
            <p:ph type="title"/>
          </p:nvPr>
        </p:nvSpPr>
        <p:spPr bwMode="auto">
          <a:xfrm>
            <a:off x="1219200" y="0"/>
            <a:ext cx="79248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5942040-786F-48B9-85DF-2F38A900C966}" type="datetimeFigureOut">
              <a:rPr lang="en-US" smtClean="0"/>
              <a:pPr>
                <a:defRPr/>
              </a:pPr>
              <a:t>10/27/2019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83AB3C6-BE4E-44BD-AA93-F10D57E4A546}" type="slidenum">
              <a:rPr lang="en-US" smtClean="0"/>
              <a:pPr>
                <a:defRPr/>
              </a:pPr>
              <a:t>‹#›</a:t>
            </a:fld>
            <a:endParaRPr lang="en-US"/>
          </a:p>
        </p:txBody>
      </p:sp>
      <p:sp>
        <p:nvSpPr>
          <p:cNvPr id="2" name="Rectangle 1"/>
          <p:cNvSpPr/>
          <p:nvPr/>
        </p:nvSpPr>
        <p:spPr>
          <a:xfrm>
            <a:off x="0" y="0"/>
            <a:ext cx="827584" cy="1196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sz="3200" kern="1200">
          <a:solidFill>
            <a:schemeClr val="tx1"/>
          </a:solidFill>
          <a:effectLst>
            <a:reflection blurRad="6350" stA="55000" endA="300" endPos="45500" dir="5400000" sy="-100000" algn="bl" rotWithShape="0"/>
          </a:effectLst>
          <a:latin typeface="Century Gothic"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gif"/><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hyperlink" Target="http://www.ode.state.or.us/search/page/?=527"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www.clackesd.k12.or.us/cie/writing.html" TargetMode="External"/><Relationship Id="rId4" Type="http://schemas.openxmlformats.org/officeDocument/2006/relationships/hyperlink" Target="http://www.openc.k12.or.us/scori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ctrTitle"/>
          </p:nvPr>
        </p:nvSpPr>
        <p:spPr>
          <a:xfrm>
            <a:off x="304800" y="685800"/>
            <a:ext cx="8839200" cy="1470025"/>
          </a:xfrm>
        </p:spPr>
        <p:txBody>
          <a:bodyPr/>
          <a:lstStyle/>
          <a:p>
            <a:r>
              <a:rPr lang="en-US" sz="4800" dirty="0"/>
              <a:t>The Essential Skill of Writing</a:t>
            </a:r>
          </a:p>
        </p:txBody>
      </p:sp>
      <p:sp>
        <p:nvSpPr>
          <p:cNvPr id="3" name="Subtitle 2"/>
          <p:cNvSpPr>
            <a:spLocks noGrp="1"/>
          </p:cNvSpPr>
          <p:nvPr>
            <p:ph type="subTitle" idx="1"/>
          </p:nvPr>
        </p:nvSpPr>
        <p:spPr>
          <a:xfrm>
            <a:off x="1143000" y="2362200"/>
            <a:ext cx="8001000" cy="1600200"/>
          </a:xfrm>
        </p:spPr>
        <p:txBody>
          <a:bodyPr rtlCol="0">
            <a:noAutofit/>
          </a:bodyPr>
          <a:lstStyle/>
          <a:p>
            <a:pPr fontAlgn="auto">
              <a:spcAft>
                <a:spcPts val="0"/>
              </a:spcAft>
              <a:buFont typeface="Arial" pitchFamily="34" charset="0"/>
              <a:buNone/>
              <a:defRPr/>
            </a:pPr>
            <a:r>
              <a:rPr lang="en-US" sz="4000" dirty="0">
                <a:solidFill>
                  <a:schemeClr val="tx1">
                    <a:lumMod val="65000"/>
                    <a:lumOff val="35000"/>
                  </a:schemeClr>
                </a:solidFill>
              </a:rPr>
              <a:t>V</a:t>
            </a:r>
            <a:r>
              <a:rPr lang="en-US" sz="4000" dirty="0" smtClean="0">
                <a:solidFill>
                  <a:schemeClr val="tx1">
                    <a:lumMod val="65000"/>
                    <a:lumOff val="35000"/>
                  </a:schemeClr>
                </a:solidFill>
              </a:rPr>
              <a:t>oice </a:t>
            </a:r>
            <a:r>
              <a:rPr lang="en-US" sz="4000" dirty="0">
                <a:solidFill>
                  <a:schemeClr val="tx1">
                    <a:lumMod val="65000"/>
                    <a:lumOff val="35000"/>
                  </a:schemeClr>
                </a:solidFill>
              </a:rPr>
              <a:t>and Word Choice</a:t>
            </a:r>
          </a:p>
          <a:p>
            <a:pPr fontAlgn="auto">
              <a:spcAft>
                <a:spcPts val="0"/>
              </a:spcAft>
              <a:buFont typeface="Arial" pitchFamily="34" charset="0"/>
              <a:buNone/>
              <a:defRPr/>
            </a:pPr>
            <a:r>
              <a:rPr lang="en-US" sz="4000" dirty="0">
                <a:solidFill>
                  <a:schemeClr val="tx1">
                    <a:lumMod val="65000"/>
                    <a:lumOff val="35000"/>
                  </a:schemeClr>
                </a:solidFill>
              </a:rPr>
              <a:t>For Content Area Teachers </a:t>
            </a:r>
          </a:p>
        </p:txBody>
      </p:sp>
      <p:sp>
        <p:nvSpPr>
          <p:cNvPr id="4" name="TextBox 3"/>
          <p:cNvSpPr txBox="1"/>
          <p:nvPr/>
        </p:nvSpPr>
        <p:spPr>
          <a:xfrm>
            <a:off x="3200400" y="4114800"/>
            <a:ext cx="5867400" cy="584775"/>
          </a:xfrm>
          <a:prstGeom prst="rect">
            <a:avLst/>
          </a:prstGeom>
          <a:noFill/>
        </p:spPr>
        <p:txBody>
          <a:bodyPr wrap="square" rtlCol="0">
            <a:spAutoFit/>
          </a:bodyPr>
          <a:lstStyle/>
          <a:p>
            <a:pPr algn="r"/>
            <a:r>
              <a:rPr lang="en-US" sz="3200" dirty="0">
                <a:solidFill>
                  <a:schemeClr val="tx2">
                    <a:lumMod val="75000"/>
                    <a:lumOff val="25000"/>
                  </a:schemeClr>
                </a:solidFill>
                <a:latin typeface="+mn-lt"/>
              </a:rPr>
              <a:t>An In-Depth Training Session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quot; &quot;">
            <a:extLst>
              <a:ext uri="{C183D7F6-B498-43B3-948B-1728B52AA6E4}">
                <adec:decorative xmlns="" xmlns:adec="http://schemas.microsoft.com/office/drawing/2017/decorative" val="1"/>
              </a:ext>
            </a:extLst>
          </p:cNvPr>
          <p:cNvSpPr/>
          <p:nvPr/>
        </p:nvSpPr>
        <p:spPr>
          <a:xfrm>
            <a:off x="838200" y="0"/>
            <a:ext cx="83058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hidden="1">
            <a:extLst>
              <a:ext uri="{FF2B5EF4-FFF2-40B4-BE49-F238E27FC236}">
                <a16:creationId xmlns:a16="http://schemas.microsoft.com/office/drawing/2014/main" id="{D5BE6B1F-313C-3748-810C-EDF696E76D75}"/>
              </a:ext>
            </a:extLst>
          </p:cNvPr>
          <p:cNvSpPr>
            <a:spLocks noGrp="1"/>
          </p:cNvSpPr>
          <p:nvPr>
            <p:ph type="title"/>
          </p:nvPr>
        </p:nvSpPr>
        <p:spPr/>
        <p:txBody>
          <a:bodyPr/>
          <a:lstStyle/>
          <a:p>
            <a:r>
              <a:rPr lang="en-US" dirty="0" smtClean="0"/>
              <a:t>Slide 10 Blank Title</a:t>
            </a:r>
            <a:endParaRPr lang="en-US" dirty="0"/>
          </a:p>
        </p:txBody>
      </p:sp>
      <p:sp>
        <p:nvSpPr>
          <p:cNvPr id="3" name="Content Placeholder 2"/>
          <p:cNvSpPr>
            <a:spLocks noGrp="1"/>
          </p:cNvSpPr>
          <p:nvPr>
            <p:ph idx="4294967295"/>
          </p:nvPr>
        </p:nvSpPr>
        <p:spPr>
          <a:xfrm>
            <a:off x="914400" y="685800"/>
            <a:ext cx="8229600" cy="4648200"/>
          </a:xfrm>
        </p:spPr>
        <p:txBody>
          <a:bodyPr/>
          <a:lstStyle/>
          <a:p>
            <a:pPr indent="0">
              <a:spcBef>
                <a:spcPts val="0"/>
              </a:spcBef>
              <a:buNone/>
            </a:pPr>
            <a:r>
              <a:rPr lang="en-US" sz="4800" dirty="0"/>
              <a:t>Extreme lack of voice is characteristic of bureaucratic memos, technical engineering writing, much sociology, many textbooks.”</a:t>
            </a:r>
          </a:p>
          <a:p>
            <a:pPr indent="0">
              <a:spcBef>
                <a:spcPts val="0"/>
              </a:spcBef>
              <a:buNone/>
            </a:pPr>
            <a:endParaRPr lang="en-US" sz="4800" dirty="0"/>
          </a:p>
        </p:txBody>
      </p:sp>
      <p:sp>
        <p:nvSpPr>
          <p:cNvPr id="4" name="TextBox 3"/>
          <p:cNvSpPr txBox="1"/>
          <p:nvPr/>
        </p:nvSpPr>
        <p:spPr>
          <a:xfrm>
            <a:off x="5486400" y="5410200"/>
            <a:ext cx="2438400" cy="800219"/>
          </a:xfrm>
          <a:prstGeom prst="rect">
            <a:avLst/>
          </a:prstGeom>
          <a:noFill/>
        </p:spPr>
        <p:txBody>
          <a:bodyPr wrap="square" rtlCol="0">
            <a:spAutoFit/>
          </a:bodyPr>
          <a:lstStyle/>
          <a:p>
            <a:r>
              <a:rPr lang="en-US" sz="2800" dirty="0"/>
              <a:t>Peter Elbow</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924800" cy="990600"/>
          </a:xfrm>
        </p:spPr>
        <p:txBody>
          <a:bodyPr/>
          <a:lstStyle/>
          <a:p>
            <a:r>
              <a:rPr lang="en-US" sz="4000" dirty="0"/>
              <a:t>Let’s Review the Scoring Guide</a:t>
            </a:r>
          </a:p>
        </p:txBody>
      </p:sp>
      <p:sp>
        <p:nvSpPr>
          <p:cNvPr id="3" name="Content Placeholder 2"/>
          <p:cNvSpPr>
            <a:spLocks noGrp="1"/>
          </p:cNvSpPr>
          <p:nvPr>
            <p:ph idx="1"/>
          </p:nvPr>
        </p:nvSpPr>
        <p:spPr>
          <a:xfrm>
            <a:off x="4572000" y="1752600"/>
            <a:ext cx="4495800" cy="2895600"/>
          </a:xfrm>
        </p:spPr>
        <p:txBody>
          <a:bodyPr/>
          <a:lstStyle/>
          <a:p>
            <a:pPr>
              <a:buNone/>
            </a:pPr>
            <a:r>
              <a:rPr lang="en-US" dirty="0"/>
              <a:t>	</a:t>
            </a:r>
            <a:r>
              <a:rPr lang="en-US" sz="4000" dirty="0"/>
              <a:t>Highlight words and phrases that help distinguish a score of 3 from a 4 in Voice</a:t>
            </a:r>
          </a:p>
        </p:txBody>
      </p:sp>
      <p:pic>
        <p:nvPicPr>
          <p:cNvPr id="8" name="Picture 7" descr="&quot; &quot;"/>
          <p:cNvPicPr>
            <a:picLocks noChangeAspect="1"/>
          </p:cNvPicPr>
          <p:nvPr/>
        </p:nvPicPr>
        <p:blipFill>
          <a:blip r:embed="rId3" cstate="print"/>
          <a:stretch>
            <a:fillRect/>
          </a:stretch>
        </p:blipFill>
        <p:spPr>
          <a:xfrm>
            <a:off x="1066800" y="1447800"/>
            <a:ext cx="3215977" cy="432551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Let’s Score some Papers!</a:t>
            </a:r>
          </a:p>
        </p:txBody>
      </p:sp>
      <p:pic>
        <p:nvPicPr>
          <p:cNvPr id="7" name="Picture 6" descr="&quot; &quot;"/>
          <p:cNvPicPr>
            <a:picLocks noChangeAspect="1"/>
          </p:cNvPicPr>
          <p:nvPr/>
        </p:nvPicPr>
        <p:blipFill>
          <a:blip r:embed="rId3" cstate="print"/>
          <a:stretch>
            <a:fillRect/>
          </a:stretch>
        </p:blipFill>
        <p:spPr>
          <a:xfrm rot="20265200">
            <a:off x="582416" y="1548496"/>
            <a:ext cx="2857500" cy="3638550"/>
          </a:xfrm>
          <a:prstGeom prst="rect">
            <a:avLst/>
          </a:prstGeom>
        </p:spPr>
      </p:pic>
      <p:pic>
        <p:nvPicPr>
          <p:cNvPr id="4" name="Content Placeholder 3" descr="&quot; &quot;"/>
          <p:cNvPicPr>
            <a:picLocks noGrp="1" noChangeAspect="1"/>
          </p:cNvPicPr>
          <p:nvPr>
            <p:ph idx="1"/>
          </p:nvPr>
        </p:nvPicPr>
        <p:blipFill>
          <a:blip r:embed="rId4" cstate="print"/>
          <a:stretch>
            <a:fillRect/>
          </a:stretch>
        </p:blipFill>
        <p:spPr>
          <a:xfrm rot="1562444">
            <a:off x="5354721" y="1877688"/>
            <a:ext cx="3322319" cy="2895599"/>
          </a:xfrm>
        </p:spPr>
      </p:pic>
      <p:pic>
        <p:nvPicPr>
          <p:cNvPr id="5" name="Picture 4" descr="&quot; &quot;"/>
          <p:cNvPicPr>
            <a:picLocks noChangeAspect="1"/>
          </p:cNvPicPr>
          <p:nvPr/>
        </p:nvPicPr>
        <p:blipFill>
          <a:blip r:embed="rId5" cstate="print"/>
          <a:srcRect b="26667"/>
          <a:stretch>
            <a:fillRect/>
          </a:stretch>
        </p:blipFill>
        <p:spPr>
          <a:xfrm>
            <a:off x="3124200" y="1447800"/>
            <a:ext cx="3276744" cy="25146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Word Choice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50B33-AFC6-3A4E-996C-7E20F8592459}"/>
              </a:ext>
            </a:extLst>
          </p:cNvPr>
          <p:cNvSpPr>
            <a:spLocks noGrp="1"/>
          </p:cNvSpPr>
          <p:nvPr>
            <p:ph type="title"/>
          </p:nvPr>
        </p:nvSpPr>
        <p:spPr/>
        <p:txBody>
          <a:bodyPr/>
          <a:lstStyle/>
          <a:p>
            <a:r>
              <a:rPr lang="en-US" dirty="0" smtClean="0"/>
              <a:t>Slide 14 Blank Title</a:t>
            </a:r>
            <a:endParaRPr lang="en-US" dirty="0"/>
          </a:p>
        </p:txBody>
      </p:sp>
      <p:sp>
        <p:nvSpPr>
          <p:cNvPr id="5" name="Rectangle 4" descr="&quot; &quot;">
            <a:extLst>
              <a:ext uri="{C183D7F6-B498-43B3-948B-1728B52AA6E4}">
                <adec:decorative xmlns="" xmlns:adec="http://schemas.microsoft.com/office/drawing/2017/decorative" val="1"/>
              </a:ext>
            </a:extLst>
          </p:cNvPr>
          <p:cNvSpPr/>
          <p:nvPr/>
        </p:nvSpPr>
        <p:spPr>
          <a:xfrm>
            <a:off x="838200" y="0"/>
            <a:ext cx="83058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4294967295"/>
          </p:nvPr>
        </p:nvSpPr>
        <p:spPr>
          <a:xfrm>
            <a:off x="76200" y="152400"/>
            <a:ext cx="7391400" cy="2590800"/>
          </a:xfrm>
        </p:spPr>
        <p:txBody>
          <a:bodyPr/>
          <a:lstStyle/>
          <a:p>
            <a:pPr>
              <a:buNone/>
            </a:pPr>
            <a:r>
              <a:rPr lang="en-US" sz="3600" dirty="0" smtClean="0"/>
              <a:t>“The difference between the almost right word &amp; the right word is really a large matter--it's the difference between the lightning bug and the lightning.”</a:t>
            </a:r>
            <a:endParaRPr lang="en-US" sz="3600" dirty="0"/>
          </a:p>
        </p:txBody>
      </p:sp>
      <p:sp>
        <p:nvSpPr>
          <p:cNvPr id="4" name="TextBox 3"/>
          <p:cNvSpPr txBox="1">
            <a:spLocks noChangeArrowheads="1"/>
          </p:cNvSpPr>
          <p:nvPr/>
        </p:nvSpPr>
        <p:spPr bwMode="auto">
          <a:xfrm>
            <a:off x="5638800" y="2526268"/>
            <a:ext cx="1566863" cy="369332"/>
          </a:xfrm>
          <a:prstGeom prst="rect">
            <a:avLst/>
          </a:prstGeom>
          <a:noFill/>
          <a:ln w="9525">
            <a:noFill/>
            <a:miter lim="800000"/>
            <a:headEnd/>
            <a:tailEnd/>
          </a:ln>
        </p:spPr>
        <p:txBody>
          <a:bodyPr>
            <a:spAutoFit/>
          </a:bodyPr>
          <a:lstStyle/>
          <a:p>
            <a:r>
              <a:rPr lang="en-US" dirty="0">
                <a:latin typeface="Corbel" pitchFamily="34" charset="0"/>
              </a:rPr>
              <a:t>Mark </a:t>
            </a:r>
            <a:r>
              <a:rPr lang="en-US" dirty="0" smtClean="0">
                <a:latin typeface="Corbel" pitchFamily="34" charset="0"/>
              </a:rPr>
              <a:t>Twain</a:t>
            </a:r>
            <a:endParaRPr lang="en-US" dirty="0">
              <a:latin typeface="Corbel" pitchFamily="34" charset="0"/>
            </a:endParaRPr>
          </a:p>
        </p:txBody>
      </p:sp>
      <p:pic>
        <p:nvPicPr>
          <p:cNvPr id="7" name="Picture 4" descr="&quot; &quot;&#10;"/>
          <p:cNvPicPr>
            <a:picLocks noChangeAspect="1"/>
          </p:cNvPicPr>
          <p:nvPr/>
        </p:nvPicPr>
        <p:blipFill>
          <a:blip r:embed="rId3" cstate="print"/>
          <a:srcRect/>
          <a:stretch>
            <a:fillRect/>
          </a:stretch>
        </p:blipFill>
        <p:spPr bwMode="auto">
          <a:xfrm>
            <a:off x="1981200" y="3048000"/>
            <a:ext cx="4945062" cy="3295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924800" cy="990600"/>
          </a:xfrm>
        </p:spPr>
        <p:txBody>
          <a:bodyPr/>
          <a:lstStyle/>
          <a:p>
            <a:r>
              <a:rPr lang="en-US" sz="4000" dirty="0"/>
              <a:t>Let’s Review the Scoring </a:t>
            </a:r>
            <a:r>
              <a:rPr lang="en-US" sz="4000" dirty="0" smtClean="0"/>
              <a:t>Guide </a:t>
            </a:r>
            <a:r>
              <a:rPr lang="en-US" sz="1800" dirty="0" smtClean="0"/>
              <a:t>again</a:t>
            </a:r>
            <a:endParaRPr lang="en-US" sz="1800" dirty="0"/>
          </a:p>
        </p:txBody>
      </p:sp>
      <p:sp>
        <p:nvSpPr>
          <p:cNvPr id="3" name="Content Placeholder 2"/>
          <p:cNvSpPr>
            <a:spLocks noGrp="1"/>
          </p:cNvSpPr>
          <p:nvPr>
            <p:ph idx="1"/>
          </p:nvPr>
        </p:nvSpPr>
        <p:spPr>
          <a:xfrm>
            <a:off x="4572000" y="2133600"/>
            <a:ext cx="3962400" cy="3505200"/>
          </a:xfrm>
        </p:spPr>
        <p:txBody>
          <a:bodyPr/>
          <a:lstStyle/>
          <a:p>
            <a:pPr>
              <a:buNone/>
            </a:pPr>
            <a:r>
              <a:rPr lang="en-US" dirty="0"/>
              <a:t>	</a:t>
            </a:r>
            <a:r>
              <a:rPr lang="en-US" sz="3600" dirty="0"/>
              <a:t>Highlight words and phrases that help distinguish a score of 3 from a 4 in Word Choice</a:t>
            </a:r>
          </a:p>
        </p:txBody>
      </p:sp>
      <p:sp>
        <p:nvSpPr>
          <p:cNvPr id="7" name="Rectangle 6" descr="&quot; &quot;">
            <a:extLst>
              <a:ext uri="{C183D7F6-B498-43B3-948B-1728B52AA6E4}">
                <adec:decorative xmlns="" xmlns:adec="http://schemas.microsoft.com/office/drawing/2017/decorative" val="1"/>
              </a:ext>
            </a:extLst>
          </p:cNvPr>
          <p:cNvSpPr/>
          <p:nvPr/>
        </p:nvSpPr>
        <p:spPr>
          <a:xfrm>
            <a:off x="76200" y="5562600"/>
            <a:ext cx="22098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quot; &quot;"/>
          <p:cNvPicPr>
            <a:picLocks noChangeAspect="1"/>
          </p:cNvPicPr>
          <p:nvPr/>
        </p:nvPicPr>
        <p:blipFill>
          <a:blip r:embed="rId3" cstate="print">
            <a:clrChange>
              <a:clrFrom>
                <a:srgbClr val="FFFFFF"/>
              </a:clrFrom>
              <a:clrTo>
                <a:srgbClr val="FFFFFF">
                  <a:alpha val="0"/>
                </a:srgbClr>
              </a:clrTo>
            </a:clrChange>
          </a:blip>
          <a:stretch>
            <a:fillRect/>
          </a:stretch>
        </p:blipFill>
        <p:spPr>
          <a:xfrm>
            <a:off x="685800" y="838200"/>
            <a:ext cx="3674364" cy="5522332"/>
          </a:xfrm>
          <a:prstGeom prst="round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Let’s Score some Papers</a:t>
            </a:r>
            <a:r>
              <a:rPr lang="en-US" sz="4400" dirty="0" smtClean="0"/>
              <a:t>! </a:t>
            </a:r>
            <a:r>
              <a:rPr lang="en-US" sz="1800" dirty="0" smtClean="0"/>
              <a:t>again</a:t>
            </a:r>
            <a:endParaRPr lang="en-US" sz="1800" dirty="0"/>
          </a:p>
        </p:txBody>
      </p:sp>
      <p:pic>
        <p:nvPicPr>
          <p:cNvPr id="6" name="Picture 5" descr="&quot; &quot;"/>
          <p:cNvPicPr>
            <a:picLocks noChangeAspect="1"/>
          </p:cNvPicPr>
          <p:nvPr/>
        </p:nvPicPr>
        <p:blipFill>
          <a:blip r:embed="rId3" cstate="print"/>
          <a:stretch>
            <a:fillRect/>
          </a:stretch>
        </p:blipFill>
        <p:spPr>
          <a:xfrm>
            <a:off x="5715000" y="5538216"/>
            <a:ext cx="3182112" cy="1319784"/>
          </a:xfrm>
          <a:prstGeom prst="rect">
            <a:avLst/>
          </a:prstGeom>
        </p:spPr>
      </p:pic>
      <p:pic>
        <p:nvPicPr>
          <p:cNvPr id="7" name="Picture 6" descr="&quot; &quot;"/>
          <p:cNvPicPr>
            <a:picLocks noChangeAspect="1"/>
          </p:cNvPicPr>
          <p:nvPr/>
        </p:nvPicPr>
        <p:blipFill>
          <a:blip r:embed="rId4" cstate="print"/>
          <a:stretch>
            <a:fillRect/>
          </a:stretch>
        </p:blipFill>
        <p:spPr>
          <a:xfrm rot="20265200">
            <a:off x="582416" y="1548496"/>
            <a:ext cx="2857500" cy="3638550"/>
          </a:xfrm>
          <a:prstGeom prst="rect">
            <a:avLst/>
          </a:prstGeom>
        </p:spPr>
      </p:pic>
      <p:pic>
        <p:nvPicPr>
          <p:cNvPr id="4" name="Content Placeholder 3" descr="&quot; &quot;"/>
          <p:cNvPicPr>
            <a:picLocks noGrp="1" noChangeAspect="1"/>
          </p:cNvPicPr>
          <p:nvPr>
            <p:ph idx="1"/>
          </p:nvPr>
        </p:nvPicPr>
        <p:blipFill>
          <a:blip r:embed="rId5" cstate="print"/>
          <a:stretch>
            <a:fillRect/>
          </a:stretch>
        </p:blipFill>
        <p:spPr>
          <a:xfrm rot="1562444">
            <a:off x="5354721" y="1877688"/>
            <a:ext cx="3322319" cy="2895599"/>
          </a:xfrm>
        </p:spPr>
      </p:pic>
      <p:pic>
        <p:nvPicPr>
          <p:cNvPr id="5" name="Picture 4" descr="&quot; &quot;"/>
          <p:cNvPicPr>
            <a:picLocks noChangeAspect="1"/>
          </p:cNvPicPr>
          <p:nvPr/>
        </p:nvPicPr>
        <p:blipFill>
          <a:blip r:embed="rId6" cstate="print"/>
          <a:srcRect b="26667"/>
          <a:stretch>
            <a:fillRect/>
          </a:stretch>
        </p:blipFill>
        <p:spPr>
          <a:xfrm>
            <a:off x="3124200" y="1447800"/>
            <a:ext cx="3276744" cy="25146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to Practice Scoring</a:t>
            </a:r>
          </a:p>
        </p:txBody>
      </p:sp>
      <p:sp>
        <p:nvSpPr>
          <p:cNvPr id="3" name="Content Placeholder 2"/>
          <p:cNvSpPr>
            <a:spLocks noGrp="1"/>
          </p:cNvSpPr>
          <p:nvPr>
            <p:ph idx="1"/>
          </p:nvPr>
        </p:nvSpPr>
        <p:spPr>
          <a:xfrm>
            <a:off x="228600" y="1600200"/>
            <a:ext cx="8686800" cy="4525963"/>
          </a:xfrm>
        </p:spPr>
        <p:txBody>
          <a:bodyPr/>
          <a:lstStyle/>
          <a:p>
            <a:r>
              <a:rPr lang="en-US" dirty="0"/>
              <a:t>ODE High School Writing Samples: </a:t>
            </a:r>
            <a:r>
              <a:rPr lang="en-US" dirty="0">
                <a:hlinkClick r:id="rId3"/>
              </a:rPr>
              <a:t>http://www.ode.state.or.us/search/page/?=527</a:t>
            </a:r>
            <a:endParaRPr lang="en-US" dirty="0"/>
          </a:p>
          <a:p>
            <a:endParaRPr lang="en-US" sz="1200" dirty="0"/>
          </a:p>
          <a:p>
            <a:r>
              <a:rPr lang="en-US" dirty="0"/>
              <a:t>OPEN Scoring Site: </a:t>
            </a:r>
            <a:r>
              <a:rPr lang="en-US" dirty="0">
                <a:hlinkClick r:id="rId4"/>
              </a:rPr>
              <a:t>http://www.openc.k12.or.us/scoring/</a:t>
            </a:r>
            <a:endParaRPr lang="en-US" dirty="0"/>
          </a:p>
          <a:p>
            <a:pPr>
              <a:buNone/>
            </a:pPr>
            <a:endParaRPr lang="en-US" sz="1200" dirty="0"/>
          </a:p>
          <a:p>
            <a:r>
              <a:rPr lang="en-US" dirty="0"/>
              <a:t>Clackamas ESD Writing Samples </a:t>
            </a:r>
            <a:r>
              <a:rPr lang="en-US" dirty="0">
                <a:hlinkClick r:id="rId5"/>
              </a:rPr>
              <a:t>http://www.clackesd.k12.or.us/cie/writing.html</a:t>
            </a:r>
            <a:endParaRPr lang="en-US" dirty="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Thank you for your attention!</a:t>
            </a:r>
          </a:p>
        </p:txBody>
      </p:sp>
      <p:pic>
        <p:nvPicPr>
          <p:cNvPr id="6" name="Picture 5" descr="&quot; &quot;"/>
          <p:cNvPicPr>
            <a:picLocks noChangeAspect="1"/>
          </p:cNvPicPr>
          <p:nvPr/>
        </p:nvPicPr>
        <p:blipFill>
          <a:blip r:embed="rId3" cstate="print"/>
          <a:stretch>
            <a:fillRect/>
          </a:stretch>
        </p:blipFill>
        <p:spPr>
          <a:xfrm>
            <a:off x="1727200" y="1143000"/>
            <a:ext cx="6197600" cy="46482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tile tx="-12700" ty="-38100" sx="100000" sy="100000" flip="none" algn="tl"/>
        </a:blipFill>
        <a:effectLst/>
      </p:bgPr>
    </p:bg>
    <p:spTree>
      <p:nvGrpSpPr>
        <p:cNvPr id="1" name=""/>
        <p:cNvGrpSpPr/>
        <p:nvPr/>
      </p:nvGrpSpPr>
      <p:grpSpPr>
        <a:xfrm>
          <a:off x="0" y="0"/>
          <a:ext cx="0" cy="0"/>
          <a:chOff x="0" y="0"/>
          <a:chExt cx="0" cy="0"/>
        </a:xfrm>
      </p:grpSpPr>
      <p:sp>
        <p:nvSpPr>
          <p:cNvPr id="8195" name="Title 1"/>
          <p:cNvSpPr>
            <a:spLocks noGrp="1"/>
          </p:cNvSpPr>
          <p:nvPr>
            <p:ph type="title"/>
          </p:nvPr>
        </p:nvSpPr>
        <p:spPr/>
        <p:txBody>
          <a:bodyPr/>
          <a:lstStyle/>
          <a:p>
            <a:r>
              <a:rPr lang="en-US" sz="4000" dirty="0"/>
              <a:t>Goals for this Workshop</a:t>
            </a:r>
          </a:p>
        </p:txBody>
      </p:sp>
      <p:sp>
        <p:nvSpPr>
          <p:cNvPr id="8194" name="Content Placeholder 2"/>
          <p:cNvSpPr>
            <a:spLocks noGrp="1"/>
          </p:cNvSpPr>
          <p:nvPr>
            <p:ph idx="1"/>
          </p:nvPr>
        </p:nvSpPr>
        <p:spPr>
          <a:xfrm>
            <a:off x="1219200" y="1143000"/>
            <a:ext cx="7924800" cy="4191000"/>
          </a:xfrm>
        </p:spPr>
        <p:txBody>
          <a:bodyPr/>
          <a:lstStyle/>
          <a:p>
            <a:pPr>
              <a:spcBef>
                <a:spcPts val="0"/>
              </a:spcBef>
              <a:spcAft>
                <a:spcPts val="1200"/>
              </a:spcAft>
              <a:buNone/>
            </a:pPr>
            <a:r>
              <a:rPr lang="en-US" dirty="0"/>
              <a:t>Participants will</a:t>
            </a:r>
          </a:p>
          <a:p>
            <a:pPr marL="514350" indent="-514350">
              <a:spcBef>
                <a:spcPts val="0"/>
              </a:spcBef>
              <a:spcAft>
                <a:spcPts val="1800"/>
              </a:spcAft>
              <a:buFont typeface="+mj-lt"/>
              <a:buAutoNum type="arabicPeriod"/>
            </a:pPr>
            <a:r>
              <a:rPr lang="en-US" dirty="0"/>
              <a:t>Understand the key components of the traits of Voice and Word Choice</a:t>
            </a:r>
          </a:p>
          <a:p>
            <a:pPr marL="514350" indent="-514350">
              <a:spcBef>
                <a:spcPts val="0"/>
              </a:spcBef>
              <a:spcAft>
                <a:spcPts val="1200"/>
              </a:spcAft>
              <a:buFont typeface="+mj-lt"/>
              <a:buAutoNum type="arabicPeriod"/>
            </a:pPr>
            <a:r>
              <a:rPr lang="en-US" dirty="0"/>
              <a:t>Recognize student performance at different score levels for Voice and Word Choice</a:t>
            </a:r>
          </a:p>
          <a:p>
            <a:pPr marL="514350" indent="-514350">
              <a:spcBef>
                <a:spcPts val="0"/>
              </a:spcBef>
              <a:spcAft>
                <a:spcPts val="1200"/>
              </a:spcAft>
              <a:buFont typeface="+mj-lt"/>
              <a:buAutoNum type="arabicPeriod"/>
            </a:pPr>
            <a:r>
              <a:rPr lang="en-US" dirty="0"/>
              <a:t>Develop expertise in scoring student writing for classroom purposes in Voice and Word Choice.</a:t>
            </a:r>
          </a:p>
          <a:p>
            <a:pPr marL="514350" indent="-514350">
              <a:spcBef>
                <a:spcPts val="0"/>
              </a:spcBef>
              <a:spcAft>
                <a:spcPts val="1200"/>
              </a:spcAft>
              <a:buFont typeface="+mj-lt"/>
              <a:buAutoNum type="arabicPeriod"/>
            </a:pPr>
            <a:endParaRPr lang="en-US" dirty="0"/>
          </a:p>
          <a:p>
            <a:pPr marL="514350"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VOICE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quot; &quot;">
            <a:extLst>
              <a:ext uri="{C183D7F6-B498-43B3-948B-1728B52AA6E4}">
                <adec:decorative xmlns="" xmlns:adec="http://schemas.microsoft.com/office/drawing/2017/decorative" val="1"/>
              </a:ext>
            </a:extLst>
          </p:cNvPr>
          <p:cNvSpPr/>
          <p:nvPr/>
        </p:nvSpPr>
        <p:spPr>
          <a:xfrm>
            <a:off x="838200" y="0"/>
            <a:ext cx="83058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hidden="1">
            <a:extLst>
              <a:ext uri="{FF2B5EF4-FFF2-40B4-BE49-F238E27FC236}">
                <a16:creationId xmlns:a16="http://schemas.microsoft.com/office/drawing/2014/main" id="{3B63FA07-1BA5-A44C-93E7-C98FB845C54B}"/>
              </a:ext>
            </a:extLst>
          </p:cNvPr>
          <p:cNvSpPr>
            <a:spLocks noGrp="1"/>
          </p:cNvSpPr>
          <p:nvPr>
            <p:ph type="title"/>
          </p:nvPr>
        </p:nvSpPr>
        <p:spPr>
          <a:xfrm>
            <a:off x="1219200" y="6096000"/>
            <a:ext cx="7924800" cy="762000"/>
          </a:xfrm>
        </p:spPr>
        <p:txBody>
          <a:bodyPr/>
          <a:lstStyle/>
          <a:p>
            <a:r>
              <a:rPr lang="en-US" dirty="0" smtClean="0"/>
              <a:t>Slide 4 Blank Title</a:t>
            </a:r>
            <a:endParaRPr lang="en-US" dirty="0"/>
          </a:p>
        </p:txBody>
      </p:sp>
      <p:sp>
        <p:nvSpPr>
          <p:cNvPr id="3" name="Content Placeholder 2"/>
          <p:cNvSpPr>
            <a:spLocks noGrp="1"/>
          </p:cNvSpPr>
          <p:nvPr>
            <p:ph idx="4294967295"/>
          </p:nvPr>
        </p:nvSpPr>
        <p:spPr>
          <a:xfrm>
            <a:off x="0" y="0"/>
            <a:ext cx="8229600" cy="6477000"/>
          </a:xfrm>
        </p:spPr>
        <p:txBody>
          <a:bodyPr/>
          <a:lstStyle/>
          <a:p>
            <a:pPr indent="0">
              <a:spcBef>
                <a:spcPts val="0"/>
              </a:spcBef>
              <a:spcAft>
                <a:spcPts val="1800"/>
              </a:spcAft>
              <a:buNone/>
            </a:pPr>
            <a:r>
              <a:rPr lang="en-US" sz="4000" dirty="0"/>
              <a:t>The position of a writer and his or her concept of the audience impose style constraints on the writing. </a:t>
            </a:r>
          </a:p>
          <a:p>
            <a:pPr lvl="1" indent="-457200">
              <a:spcBef>
                <a:spcPts val="0"/>
              </a:spcBef>
              <a:spcAft>
                <a:spcPts val="1800"/>
              </a:spcAft>
              <a:buFont typeface="Wingdings" pitchFamily="2" charset="2"/>
              <a:buChar char="§"/>
            </a:pPr>
            <a:r>
              <a:rPr lang="en-US" dirty="0"/>
              <a:t>Scholarly writing, for example, usually avoids </a:t>
            </a:r>
            <a:r>
              <a:rPr lang="en-US" b="1" dirty="0">
                <a:solidFill>
                  <a:schemeClr val="accent4">
                    <a:lumMod val="75000"/>
                  </a:schemeClr>
                </a:solidFill>
              </a:rPr>
              <a:t>figures of speech </a:t>
            </a:r>
            <a:r>
              <a:rPr lang="en-US" dirty="0"/>
              <a:t>and prefers precise descriptions to colloquial terms that might be found more often in more familiar forms of writing, such as text messages or personal blogs. </a:t>
            </a:r>
          </a:p>
          <a:p>
            <a:pPr lvl="1" indent="-457200">
              <a:spcBef>
                <a:spcPts val="0"/>
              </a:spcBef>
              <a:buFont typeface="Wingdings" pitchFamily="2" charset="2"/>
              <a:buChar char="§"/>
            </a:pPr>
            <a:r>
              <a:rPr lang="en-US" dirty="0"/>
              <a:t>News reporting requires precise words, even if colloquial, and shorter sentences, to be easy to read by a general audience.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1447800" y="1371600"/>
            <a:ext cx="7924800" cy="762000"/>
          </a:xfrm>
        </p:spPr>
        <p:txBody>
          <a:bodyPr/>
          <a:lstStyle/>
          <a:p>
            <a:r>
              <a:rPr lang="en-US" dirty="0" smtClean="0"/>
              <a:t>Slide 5 Blank Title</a:t>
            </a:r>
            <a:endParaRPr lang="en-US" dirty="0"/>
          </a:p>
        </p:txBody>
      </p:sp>
      <p:sp>
        <p:nvSpPr>
          <p:cNvPr id="4" name="Rectangle 3" descr="&quot; &quot;">
            <a:extLst>
              <a:ext uri="{C183D7F6-B498-43B3-948B-1728B52AA6E4}">
                <adec:decorative xmlns="" xmlns:adec="http://schemas.microsoft.com/office/drawing/2017/decorative" val="1"/>
              </a:ext>
            </a:extLst>
          </p:cNvPr>
          <p:cNvSpPr/>
          <p:nvPr/>
        </p:nvSpPr>
        <p:spPr>
          <a:xfrm>
            <a:off x="762000" y="18990"/>
            <a:ext cx="83820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304800"/>
            <a:ext cx="8229600" cy="5638800"/>
          </a:xfrm>
        </p:spPr>
        <p:txBody>
          <a:bodyPr/>
          <a:lstStyle/>
          <a:p>
            <a:pPr lvl="1" indent="-457200">
              <a:spcBef>
                <a:spcPts val="0"/>
              </a:spcBef>
              <a:spcAft>
                <a:spcPts val="1800"/>
              </a:spcAft>
            </a:pPr>
            <a:r>
              <a:rPr lang="en-US" sz="3600" dirty="0"/>
              <a:t>Fiction writing, in contrast, is designed to entertain and arouse the reader and is improved by the judicious use of figures of speech. </a:t>
            </a:r>
          </a:p>
          <a:p>
            <a:pPr lvl="1" indent="-457200">
              <a:spcBef>
                <a:spcPts val="0"/>
              </a:spcBef>
              <a:spcAft>
                <a:spcPts val="1800"/>
              </a:spcAft>
            </a:pPr>
            <a:r>
              <a:rPr lang="en-US" sz="3600" dirty="0"/>
              <a:t>A judge's verdict needs to explain how the verdict corresponds to other rulings, but often uses literary devices to </a:t>
            </a:r>
            <a:r>
              <a:rPr lang="en-US" sz="3600" u="sng" dirty="0"/>
              <a:t>persuade</a:t>
            </a:r>
            <a:r>
              <a:rPr lang="en-US" sz="3600" dirty="0"/>
              <a:t> the reader of its correctness.  </a:t>
            </a:r>
          </a:p>
        </p:txBody>
      </p:sp>
      <p:sp>
        <p:nvSpPr>
          <p:cNvPr id="5" name="TextBox 4"/>
          <p:cNvSpPr txBox="1"/>
          <p:nvPr/>
        </p:nvSpPr>
        <p:spPr>
          <a:xfrm>
            <a:off x="5562600" y="5943600"/>
            <a:ext cx="2590799" cy="400110"/>
          </a:xfrm>
          <a:prstGeom prst="rect">
            <a:avLst/>
          </a:prstGeom>
          <a:noFill/>
        </p:spPr>
        <p:txBody>
          <a:bodyPr wrap="square" rtlCol="0">
            <a:spAutoFit/>
          </a:bodyPr>
          <a:lstStyle/>
          <a:p>
            <a:r>
              <a:rPr lang="en-US" sz="2000" i="1" dirty="0"/>
              <a:t>Wikipedia</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924800" cy="838200"/>
          </a:xfrm>
        </p:spPr>
        <p:txBody>
          <a:bodyPr/>
          <a:lstStyle/>
          <a:p>
            <a:r>
              <a:rPr lang="en-US" sz="4800" dirty="0" smtClean="0"/>
              <a:t>Voice 1</a:t>
            </a:r>
            <a:endParaRPr lang="en-US" sz="4800" dirty="0"/>
          </a:p>
        </p:txBody>
      </p:sp>
      <p:sp>
        <p:nvSpPr>
          <p:cNvPr id="3" name="Content Placeholder 2"/>
          <p:cNvSpPr>
            <a:spLocks noGrp="1"/>
          </p:cNvSpPr>
          <p:nvPr>
            <p:ph idx="1"/>
          </p:nvPr>
        </p:nvSpPr>
        <p:spPr>
          <a:xfrm>
            <a:off x="609600" y="1295400"/>
            <a:ext cx="8229600" cy="4525963"/>
          </a:xfrm>
        </p:spPr>
        <p:txBody>
          <a:bodyPr/>
          <a:lstStyle/>
          <a:p>
            <a:pPr lvl="1">
              <a:buFont typeface="Wingdings" pitchFamily="2" charset="2"/>
              <a:buChar char="§"/>
            </a:pPr>
            <a:r>
              <a:rPr lang="en-US" sz="3600" dirty="0">
                <a:solidFill>
                  <a:schemeClr val="accent2">
                    <a:lumMod val="75000"/>
                  </a:schemeClr>
                </a:solidFill>
              </a:rPr>
              <a:t>Voice is the author's style, the quality that makes his or her writing unique, and which conveys the author's attitude, personality, and character; 				OR</a:t>
            </a:r>
          </a:p>
          <a:p>
            <a:pPr lvl="1">
              <a:buFont typeface="Wingdings" pitchFamily="2" charset="2"/>
              <a:buChar char="§"/>
            </a:pPr>
            <a:r>
              <a:rPr lang="en-US" sz="3600" dirty="0">
                <a:solidFill>
                  <a:schemeClr val="accent2">
                    <a:lumMod val="75000"/>
                  </a:schemeClr>
                </a:solidFill>
              </a:rPr>
              <a:t>Voice is the characteristic speech and thought patterns of a first-person narrator; a persona</a:t>
            </a:r>
            <a:endParaRPr lang="en-US" sz="40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Voice 2</a:t>
            </a:r>
            <a:endParaRPr lang="en-US" sz="4000" dirty="0"/>
          </a:p>
        </p:txBody>
      </p:sp>
      <p:sp>
        <p:nvSpPr>
          <p:cNvPr id="3" name="Content Placeholder 2"/>
          <p:cNvSpPr>
            <a:spLocks noGrp="1"/>
          </p:cNvSpPr>
          <p:nvPr>
            <p:ph idx="1"/>
          </p:nvPr>
        </p:nvSpPr>
        <p:spPr/>
        <p:txBody>
          <a:bodyPr/>
          <a:lstStyle/>
          <a:p>
            <a:pPr marL="727075" indent="-520700" fontAlgn="auto">
              <a:lnSpc>
                <a:spcPct val="85000"/>
              </a:lnSpc>
              <a:spcBef>
                <a:spcPct val="0"/>
              </a:spcBef>
              <a:spcAft>
                <a:spcPts val="0"/>
              </a:spcAft>
              <a:buClr>
                <a:srgbClr val="294144"/>
              </a:buClr>
              <a:buFont typeface="Wingdings" pitchFamily="2" charset="2"/>
              <a:buChar char="§"/>
              <a:defRPr/>
            </a:pPr>
            <a:r>
              <a:rPr lang="en-US" sz="4000" dirty="0">
                <a:solidFill>
                  <a:schemeClr val="accent1">
                    <a:lumMod val="50000"/>
                  </a:schemeClr>
                </a:solidFill>
              </a:rPr>
              <a:t>Voice present?  (commitment to topic, sincerity, other possible indicators in Scoring Guide)</a:t>
            </a:r>
          </a:p>
          <a:p>
            <a:pPr marL="727075" indent="-520700" fontAlgn="auto">
              <a:lnSpc>
                <a:spcPct val="85000"/>
              </a:lnSpc>
              <a:spcBef>
                <a:spcPts val="1300"/>
              </a:spcBef>
              <a:spcAft>
                <a:spcPts val="0"/>
              </a:spcAft>
              <a:buClr>
                <a:srgbClr val="294144"/>
              </a:buClr>
              <a:buFont typeface="Wingdings" pitchFamily="2" charset="2"/>
              <a:buChar char="§"/>
              <a:defRPr/>
            </a:pPr>
            <a:r>
              <a:rPr lang="en-US" sz="4000" dirty="0">
                <a:solidFill>
                  <a:schemeClr val="accent1">
                    <a:lumMod val="50000"/>
                  </a:schemeClr>
                </a:solidFill>
              </a:rPr>
              <a:t>Voice appropriate for topic, mode, writing situation?</a:t>
            </a:r>
          </a:p>
          <a:p>
            <a:pPr marL="727075" indent="-520700" fontAlgn="auto">
              <a:lnSpc>
                <a:spcPct val="85000"/>
              </a:lnSpc>
              <a:spcBef>
                <a:spcPts val="1300"/>
              </a:spcBef>
              <a:spcAft>
                <a:spcPts val="0"/>
              </a:spcAft>
              <a:buClr>
                <a:srgbClr val="294144"/>
              </a:buClr>
              <a:buFont typeface="Wingdings" pitchFamily="2" charset="2"/>
              <a:buChar char="§"/>
              <a:defRPr/>
            </a:pPr>
            <a:r>
              <a:rPr lang="en-US" sz="4000" dirty="0">
                <a:solidFill>
                  <a:schemeClr val="accent1">
                    <a:lumMod val="50000"/>
                  </a:schemeClr>
                </a:solidFill>
              </a:rPr>
              <a:t>Voice consistent enough?</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quot; &quot;">
            <a:extLst>
              <a:ext uri="{C183D7F6-B498-43B3-948B-1728B52AA6E4}">
                <adec:decorative xmlns="" xmlns:adec="http://schemas.microsoft.com/office/drawing/2017/decorative" val="1"/>
              </a:ext>
            </a:extLst>
          </p:cNvPr>
          <p:cNvSpPr/>
          <p:nvPr/>
        </p:nvSpPr>
        <p:spPr>
          <a:xfrm>
            <a:off x="838200" y="0"/>
            <a:ext cx="83058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hidden="1">
            <a:extLst>
              <a:ext uri="{FF2B5EF4-FFF2-40B4-BE49-F238E27FC236}">
                <a16:creationId xmlns:a16="http://schemas.microsoft.com/office/drawing/2014/main" id="{B94F6A60-907C-9B41-9270-1344CAB2E517}"/>
              </a:ext>
            </a:extLst>
          </p:cNvPr>
          <p:cNvSpPr>
            <a:spLocks noGrp="1"/>
          </p:cNvSpPr>
          <p:nvPr>
            <p:ph type="title"/>
          </p:nvPr>
        </p:nvSpPr>
        <p:spPr>
          <a:xfrm>
            <a:off x="-1295400" y="762000"/>
            <a:ext cx="7924800" cy="762000"/>
          </a:xfrm>
        </p:spPr>
        <p:txBody>
          <a:bodyPr/>
          <a:lstStyle/>
          <a:p>
            <a:r>
              <a:rPr lang="en-US" dirty="0" smtClean="0"/>
              <a:t>Slide 8 Blank Title</a:t>
            </a:r>
            <a:endParaRPr lang="en-US" dirty="0"/>
          </a:p>
        </p:txBody>
      </p:sp>
      <p:pic>
        <p:nvPicPr>
          <p:cNvPr id="4" name="Picture 1" descr="Appropriate Voice&#10;1 Consider &#10;* Purpose (mode) to tell a personal story (Narrative), to explain something or to inform (Expository), to convince (Persuasive), and to make up a fictional story (Imaginative)&#10;* Topic: What is the writing about?&#10;* Form: (short story, personal essay, research paper, letter)&#10;* Audience: Who are the intended readers?&#10;2 Decide [whether it is] Personal Narrative (Personal, Conversational, Casual) or Researched Academic Paper (Objective, Academic, Formal)&#10;NOTE Commitment to topic is one indicator of voice regardless of mode, topic, or audience&#10;"/>
          <p:cNvPicPr>
            <a:picLocks noGrp="1" noChangeArrowheads="1"/>
          </p:cNvPicPr>
          <p:nvPr>
            <p:ph idx="4294967295"/>
          </p:nvPr>
        </p:nvPicPr>
        <p:blipFill>
          <a:blip r:embed="rId3" cstate="print">
            <a:duotone>
              <a:prstClr val="black"/>
              <a:srgbClr val="FFFF99">
                <a:tint val="45000"/>
                <a:satMod val="400000"/>
              </a:srgbClr>
            </a:duotone>
          </a:blip>
          <a:srcRect t="3621" b="3410"/>
          <a:stretch>
            <a:fillRect/>
          </a:stretch>
        </p:blipFill>
        <p:spPr>
          <a:xfrm>
            <a:off x="1215312" y="152400"/>
            <a:ext cx="7315200" cy="5821363"/>
          </a:xfrm>
          <a:prstGeom prst="round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quot; &quot;">
            <a:extLst>
              <a:ext uri="{C183D7F6-B498-43B3-948B-1728B52AA6E4}">
                <adec:decorative xmlns="" xmlns:adec="http://schemas.microsoft.com/office/drawing/2017/decorative" val="1"/>
              </a:ext>
            </a:extLst>
          </p:cNvPr>
          <p:cNvSpPr/>
          <p:nvPr/>
        </p:nvSpPr>
        <p:spPr>
          <a:xfrm>
            <a:off x="838200" y="0"/>
            <a:ext cx="83058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hidden="1">
            <a:extLst>
              <a:ext uri="{FF2B5EF4-FFF2-40B4-BE49-F238E27FC236}">
                <a16:creationId xmlns:a16="http://schemas.microsoft.com/office/drawing/2014/main" id="{A103E6F5-4EF1-D344-AB6F-A8C970E63AAC}"/>
              </a:ext>
            </a:extLst>
          </p:cNvPr>
          <p:cNvSpPr>
            <a:spLocks noGrp="1"/>
          </p:cNvSpPr>
          <p:nvPr>
            <p:ph type="title"/>
          </p:nvPr>
        </p:nvSpPr>
        <p:spPr/>
        <p:txBody>
          <a:bodyPr/>
          <a:lstStyle/>
          <a:p>
            <a:r>
              <a:rPr lang="en-US" dirty="0" smtClean="0"/>
              <a:t>Slide 9 Blank Title</a:t>
            </a:r>
            <a:endParaRPr lang="en-US" dirty="0"/>
          </a:p>
        </p:txBody>
      </p:sp>
      <p:sp>
        <p:nvSpPr>
          <p:cNvPr id="3" name="Content Placeholder 2"/>
          <p:cNvSpPr>
            <a:spLocks noGrp="1"/>
          </p:cNvSpPr>
          <p:nvPr>
            <p:ph idx="4294967295"/>
          </p:nvPr>
        </p:nvSpPr>
        <p:spPr>
          <a:xfrm>
            <a:off x="762000" y="685800"/>
            <a:ext cx="8382000" cy="5638800"/>
          </a:xfrm>
        </p:spPr>
        <p:txBody>
          <a:bodyPr/>
          <a:lstStyle/>
          <a:p>
            <a:pPr indent="0">
              <a:spcBef>
                <a:spcPts val="0"/>
              </a:spcBef>
              <a:spcAft>
                <a:spcPts val="2400"/>
              </a:spcAft>
              <a:buNone/>
            </a:pPr>
            <a:r>
              <a:rPr lang="en-US" sz="3600" dirty="0"/>
              <a:t>“Writing with no voice is dead, mechanical, faceless.  It lacks any sound.  </a:t>
            </a:r>
          </a:p>
          <a:p>
            <a:pPr indent="0">
              <a:spcBef>
                <a:spcPts val="0"/>
              </a:spcBef>
              <a:spcAft>
                <a:spcPts val="2400"/>
              </a:spcAft>
              <a:buNone/>
            </a:pPr>
            <a:r>
              <a:rPr lang="en-US" sz="3600" dirty="0"/>
              <a:t>Writing with no voice may be saying something true, important, or new; it may be logically organized; it may even be a work of genius.  But it is as though the words came through some kind of mixer rather than being uttered by a person.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P101951910_templat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6DEBD80F6EFF343A082A1AF9D939F5E" ma:contentTypeVersion="7" ma:contentTypeDescription="Create a new document." ma:contentTypeScope="" ma:versionID="a93e56043d4ffc9d723a8d24e36804c0">
  <xsd:schema xmlns:xsd="http://www.w3.org/2001/XMLSchema" xmlns:xs="http://www.w3.org/2001/XMLSchema" xmlns:p="http://schemas.microsoft.com/office/2006/metadata/properties" xmlns:ns1="http://schemas.microsoft.com/sharepoint/v3" xmlns:ns2="ade45190-58ad-4205-9511-327de626788e" xmlns:ns3="54031767-dd6d-417c-ab73-583408f47564" targetNamespace="http://schemas.microsoft.com/office/2006/metadata/properties" ma:root="true" ma:fieldsID="4d0e905daf0fcf89a2dfe5f2d35fb5ab" ns1:_="" ns2:_="" ns3:_="">
    <xsd:import namespace="http://schemas.microsoft.com/sharepoint/v3"/>
    <xsd:import namespace="ade45190-58ad-4205-9511-327de626788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de45190-58ad-4205-9511-327de626788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4B826F5C-3EF7-4583-926C-7BD5A536ED8E}">
  <ds:schemaRefs>
    <ds:schemaRef ds:uri="http://schemas.microsoft.com/sharepoint/v3/contenttype/forms"/>
  </ds:schemaRefs>
</ds:datastoreItem>
</file>

<file path=customXml/itemProps2.xml><?xml version="1.0" encoding="utf-8"?>
<ds:datastoreItem xmlns:ds="http://schemas.openxmlformats.org/officeDocument/2006/customXml" ds:itemID="{FB41C4C9-E113-4E5E-9AAD-2E40A31344D6}"/>
</file>

<file path=customXml/itemProps3.xml><?xml version="1.0" encoding="utf-8"?>
<ds:datastoreItem xmlns:ds="http://schemas.openxmlformats.org/officeDocument/2006/customXml" ds:itemID="{99C9063F-8494-494F-9FFC-8D2075CBF2D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TP101951910_template</Template>
  <TotalTime>1253</TotalTime>
  <Words>1421</Words>
  <Application>Microsoft Office PowerPoint</Application>
  <PresentationFormat>On-screen Show (4:3)</PresentationFormat>
  <Paragraphs>114</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Century Gothic</vt:lpstr>
      <vt:lpstr>Corbel</vt:lpstr>
      <vt:lpstr>Helvetica</vt:lpstr>
      <vt:lpstr>Wingdings</vt:lpstr>
      <vt:lpstr>TP101951910_template</vt:lpstr>
      <vt:lpstr>The Essential Skill of Writing</vt:lpstr>
      <vt:lpstr>Goals for this Workshop</vt:lpstr>
      <vt:lpstr>VOICE</vt:lpstr>
      <vt:lpstr>Slide 4 Blank Title</vt:lpstr>
      <vt:lpstr>Slide 5 Blank Title</vt:lpstr>
      <vt:lpstr>Voice 1</vt:lpstr>
      <vt:lpstr>Voice 2</vt:lpstr>
      <vt:lpstr>Slide 8 Blank Title</vt:lpstr>
      <vt:lpstr>Slide 9 Blank Title</vt:lpstr>
      <vt:lpstr>Slide 10 Blank Title</vt:lpstr>
      <vt:lpstr>Let’s Review the Scoring Guide</vt:lpstr>
      <vt:lpstr>Let’s Score some Papers!</vt:lpstr>
      <vt:lpstr>Word Choice</vt:lpstr>
      <vt:lpstr>Slide 14 Blank Title</vt:lpstr>
      <vt:lpstr>Let’s Review the Scoring Guide again</vt:lpstr>
      <vt:lpstr>Let’s Score some Papers! again</vt:lpstr>
      <vt:lpstr>Resources to Practice Scoring</vt:lpstr>
      <vt:lpstr>Thank you for your attention!</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wolfeb</dc:creator>
  <cp:keywords/>
  <dc:description/>
  <cp:lastModifiedBy>"AspengrK"</cp:lastModifiedBy>
  <cp:revision>125</cp:revision>
  <dcterms:created xsi:type="dcterms:W3CDTF">2010-08-02T18:25:27Z</dcterms:created>
  <dcterms:modified xsi:type="dcterms:W3CDTF">2019-10-28T00:19:02Z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TC101951911</vt:lpwstr>
  </property>
  <property fmtid="{D5CDD505-2E9C-101B-9397-08002B2CF9AE}" pid="3" name="_MsoHelpTopicId">
    <vt:lpwstr/>
  </property>
  <property fmtid="{D5CDD505-2E9C-101B-9397-08002B2CF9AE}" pid="4" name="ContentTypeId">
    <vt:lpwstr>0x0101000B5F3779C44D5847AB55E19547C55E94</vt:lpwstr>
  </property>
</Properties>
</file>