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6"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92" autoAdjust="0"/>
  </p:normalViewPr>
  <p:slideViewPr>
    <p:cSldViewPr snapToGrid="0">
      <p:cViewPr varScale="1">
        <p:scale>
          <a:sx n="104" d="100"/>
          <a:sy n="104" d="100"/>
        </p:scale>
        <p:origin x="690" y="5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(presenter introduces themselves)</a:t>
            </a:r>
            <a:endParaRPr/>
          </a:p>
          <a:p>
            <a:pPr marL="0" lvl="0" indent="0" algn="l" rtl="0">
              <a:spcBef>
                <a:spcPts val="0"/>
              </a:spcBef>
              <a:spcAft>
                <a:spcPts val="0"/>
              </a:spcAft>
              <a:buNone/>
            </a:pPr>
            <a:r>
              <a:rPr lang="en"/>
              <a:t>The following slide deck summarizes the new law Access to Linguistic Inclusion, also known as HB 2056. This slide deck provides an introductory overview only; those wishing for more detailed information should consult Access to Linguistic Inclusion Guidance and Explanation document, linked in a later slide.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eba93e7b20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eba93e7b20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to Linguistic Inclusion does not modify any statutes regarding students with English learner status. Since students with English learner status are by definition multilingual, they are eligible to benefit from many of the expanded opportunities available under this law. However, neither current nor former English learner status is required to benefit from Access to Linguistic Inclusion.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eee9ad1e9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eee9ad1e9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mentioned earlier, the new definition of World Language means that English may count as a World Language for some students. When combined with the implementation definition of heritage languages, it is possible that all of a student’s languages may count as World Languages. The new definitions for Language Arts and World Language will also help districts interpret international high school transcripts.</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 multilingual opportunities not listed on this slide include:</a:t>
            </a:r>
            <a:endParaRPr/>
          </a:p>
          <a:p>
            <a:pPr marL="457200" lvl="0" indent="-298450" algn="l" rtl="0">
              <a:spcBef>
                <a:spcPts val="0"/>
              </a:spcBef>
              <a:spcAft>
                <a:spcPts val="0"/>
              </a:spcAft>
              <a:buSzPts val="1100"/>
              <a:buChar char="●"/>
            </a:pPr>
            <a:r>
              <a:rPr lang="en"/>
              <a:t>The potential for course offerings in a student’s preferred language</a:t>
            </a:r>
            <a:endParaRPr/>
          </a:p>
          <a:p>
            <a:pPr marL="457200" lvl="0" indent="-298450" algn="l" rtl="0">
              <a:spcBef>
                <a:spcPts val="0"/>
              </a:spcBef>
              <a:spcAft>
                <a:spcPts val="0"/>
              </a:spcAft>
              <a:buSzPts val="1100"/>
              <a:buChar char="●"/>
            </a:pPr>
            <a:r>
              <a:rPr lang="en"/>
              <a:t>More options for meeting high school diploma requirements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f70682d1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f70682d1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Under current Oregon law, high school credit is linked to demonstration of knowledge and skills according to state-adopted content standards, not seat time. Access to Linguistic Inclusion does not modify laws governing earning of high school credit in Oregon, but those laws may apply to existing courses differently based on the new definitions for Language Arts and World Language.</a:t>
            </a:r>
            <a:endParaRPr/>
          </a:p>
          <a:p>
            <a:pPr marL="0" lvl="0" indent="0" algn="l" rtl="0">
              <a:spcBef>
                <a:spcPts val="0"/>
              </a:spcBef>
              <a:spcAft>
                <a:spcPts val="0"/>
              </a:spcAft>
              <a:buNone/>
            </a:pPr>
            <a:endParaRPr/>
          </a:p>
          <a:p>
            <a:pPr marL="0" lvl="0" indent="0" algn="l" rtl="0">
              <a:spcBef>
                <a:spcPts val="0"/>
              </a:spcBef>
              <a:spcAft>
                <a:spcPts val="0"/>
              </a:spcAft>
              <a:buNone/>
            </a:pPr>
            <a:r>
              <a:rPr lang="en"/>
              <a:t>As we mentioned earlier, the new World Language definition is based on student linguistic identity. Access to Linguistic Inclusion guidance therefore defines both </a:t>
            </a:r>
            <a:r>
              <a:rPr lang="en" b="1"/>
              <a:t>awarding</a:t>
            </a:r>
            <a:r>
              <a:rPr lang="en"/>
              <a:t> and </a:t>
            </a:r>
            <a:r>
              <a:rPr lang="en" b="1"/>
              <a:t>receiving</a:t>
            </a:r>
            <a:r>
              <a:rPr lang="en"/>
              <a:t> criteria to help clarify which credit can be awarded to which students. The awarding criterion is based on course content and standards coverage. The receiving criterion is based on the new definitions for Language Arts and World Language.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f05175e2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f05175e2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to Linguistic Inclusion makes no changes to existing rules governing teacher credentialing and licensure. The Teacher Standards and Practices Commission does not anticipate that any changes will be needed to teacher preparation programs or licensure procedures as a result of the law. The teacher licensure link on this slide leads to an ODE page with more information about courses and teacher credentialing.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eba93e7b20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eba93e7b20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Districts should enact policies and procedures which will ensure equitable implementation of new flexibilities under Access to Linguistic Inclusion. Districts should be wary of any approach that treats the law as a way to simply provide students with “more credits”. The goal of Access to Linguistic Inclusion is to recognize knowledge and skills that students are already demonstrating through their rich linguistic identities, so decisions about high school credit should begin with those demonstrations of knowledge and skills. “More credits”, while a valid and valuable recognition of student achievement, do not in and of themselves prepare students for post-secondary next steps. Also, districts should be careful not to close off some opportunities while opening others. For example, some post secondary plans may require credits in </a:t>
            </a:r>
            <a:r>
              <a:rPr lang="en" i="1"/>
              <a:t>English</a:t>
            </a:r>
            <a:r>
              <a:rPr lang="en"/>
              <a:t> Language Arts.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eee9ad1e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eee9ad1e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mentioned earlier, Access to Linguistic Inclusion relabels “English Language Arts” as “Language Arts” in multiple Oregon statutes. It would be easy to misinterpret this as an attempt to remove or reduce the role of English in Oregon’s education system. This is a misunderstanding of both the intent and effect of the law. While this label change does bring other languages onto a more equal footing with English, it should not be over-interpreted as a directive for wholesale removal of the word “English” wherever it occurs. In the vast majority of cases, the “English” tag in an English Language Arts course provides accurate and necessary information about course content. “English Language Arts” is an entirely appropriate description for courses which satisfy the English Language Arts standards via study of literature, composition, and other communications in English. In contrast, the title “Spanish Language Arts” clearly conveys that the course is covering those same standards via study of literature, composition, and other communications in Spanish.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fc6c5dc5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fc6c5dc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last slide, we discussed the label change from “English Language Arts” to “Language Arts”. While this creates the possibility that some students may satisfy graduation requirements with one or more Language Arts classes in a language other than English, it will not lead to widespread abandonment of the study of English language and literature. Federal accountability requirements regarding English Language Arts remain in place, as does the ELA summative test, which is the measurement instrument for those accountability requirements. Also, it is important to remember that a Language Arts course in a language other than English requires not only students with sufficient mastery to engage with grade-level content in the target language, but also teachers with sufficient mastery to </a:t>
            </a:r>
            <a:r>
              <a:rPr lang="en" i="1"/>
              <a:t>deliver</a:t>
            </a:r>
            <a:r>
              <a:rPr lang="en"/>
              <a:t> grade-level content in the target language.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eee9ad1e9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eee9ad1e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Appropriate English instruction for students with English learner status is a federally guaranteed civil right. Access to Linguistic Inclusion makes no changes to federal English learner regulations. Assessment and accountability requirements for developing student English language proficiency remain in force. Districts now have the ability to recognize student mastery and achievement in languages other than English, but they must continue to fulfill their responsibility to help students gain the necessary English language proficiency to successfully engage with challenging grade-level academic content in English.</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eee9ad1e9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eee9ad1e9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to Linguistic Inclusion makes no changes to the number or content area of required high school credits for graduation. It provides students</a:t>
            </a:r>
            <a:r>
              <a:rPr lang="en">
                <a:solidFill>
                  <a:schemeClr val="dk1"/>
                </a:solidFill>
              </a:rPr>
              <a:t> who are demonstrating mastery of Oregon’s rigorous academic standards</a:t>
            </a:r>
            <a:r>
              <a:rPr lang="en"/>
              <a:t> with additional options for satisfying those requirements, but they must meet all the same requirements, to the same level of rigor, that were in place prior to the new law. The only difference is that additional paths have become available for satisfying some of these requirements.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ee9ad1e9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ee9ad1e9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It is possible that some may view Access to Linguistic Inclusion as a sign of shifting priorities in Oregon’s education system. This is partially true, insofar as there is a shift towards recognizing a wider range of student achievement. However, reducing the role or presence of English in Oregon schools and society is neither an intent nor an effect of the law. Oregon has no official state language, but English is spoken by a large majority of its residents and is the principal language of business, government, and instruction.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ba93e7b20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ba93e7b2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to Linguistic Inclusion was one of a number of equity-focused bills passed in the 2021 legislative session. The bill was introduced as HB 2056 and took effect on January 1, 2022.</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eee9ad1e9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eee9ad1e9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deck is one of several resources available to help explain Access to Linguistic Inclusion. Consult the linked resources on this slide to learn more!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eee9ad1e9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eee9ad1e9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 you for your attention. We hope these slides have helped increase your understanding of Access to Linguistic Inclusion. </a:t>
            </a:r>
            <a:r>
              <a:rPr lang="en"/>
              <a:t>Please contact Tina Roberts and Ben Wolcott at ODE to continue the conversation.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eba93e7b20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eba93e7b20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Access to Linguistic Inclusion changes a number of Oregon Revised Statutes. These changes fall in three main </a:t>
            </a:r>
            <a:r>
              <a:rPr lang="en" dirty="0" smtClean="0"/>
              <a:t>categories:</a:t>
            </a:r>
          </a:p>
          <a:p>
            <a:pPr marL="228600" lvl="0" indent="-228600" algn="l" rtl="0">
              <a:spcBef>
                <a:spcPts val="0"/>
              </a:spcBef>
              <a:spcAft>
                <a:spcPts val="0"/>
              </a:spcAft>
              <a:buAutoNum type="arabicPeriod"/>
            </a:pPr>
            <a:r>
              <a:rPr lang="en" dirty="0" smtClean="0"/>
              <a:t>Relabeling </a:t>
            </a:r>
            <a:r>
              <a:rPr lang="en" dirty="0"/>
              <a:t>English Language Arts as Language Arts, and updating its </a:t>
            </a:r>
            <a:r>
              <a:rPr lang="en" dirty="0" smtClean="0"/>
              <a:t>definition.</a:t>
            </a:r>
          </a:p>
          <a:p>
            <a:pPr marL="228600" lvl="0" indent="-228600" algn="l" rtl="0">
              <a:spcBef>
                <a:spcPts val="0"/>
              </a:spcBef>
              <a:spcAft>
                <a:spcPts val="0"/>
              </a:spcAft>
              <a:buAutoNum type="arabicPeriod"/>
            </a:pPr>
            <a:r>
              <a:rPr lang="en" dirty="0" smtClean="0"/>
              <a:t>Updating </a:t>
            </a:r>
            <a:r>
              <a:rPr lang="en" dirty="0"/>
              <a:t>the definition of World </a:t>
            </a:r>
            <a:r>
              <a:rPr lang="en" dirty="0" smtClean="0"/>
              <a:t>Languages.</a:t>
            </a:r>
          </a:p>
          <a:p>
            <a:pPr marL="228600" lvl="0" indent="-228600" algn="l" rtl="0">
              <a:spcBef>
                <a:spcPts val="0"/>
              </a:spcBef>
              <a:spcAft>
                <a:spcPts val="0"/>
              </a:spcAft>
              <a:buAutoNum type="arabicPeriod"/>
            </a:pPr>
            <a:r>
              <a:rPr lang="en" dirty="0" smtClean="0"/>
              <a:t>Repealing </a:t>
            </a:r>
            <a:r>
              <a:rPr lang="en" dirty="0"/>
              <a:t>the statute that required nearly all instruction in Oregon to be delivered in English. This creates opportunities for districts to offer courses from all content areas in languages other than English.</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ee9ad1e9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ee9ad1e9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to Linguistic Inclusion creates opportunities and removes barriers for multilingual students. Some of these students may have English learner status, but English learner status is not necessary to benefit from the law. The law focuses on a student’s linguistic identity and the achievement, knowledge, and skills that multilingual students are already demonstrating, but which are not recognized in the current system.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eba93e7b20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eba93e7b2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mentioned in the previous slide, Access to Linguistic Inclusion is student-focused, not district-focused. The law is about increasing opportunities, not about imposing new requirements or restructuring course offerings. All existing content standards, accountability requirements, and content assessments continue as in prior years.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eba93e7b20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eba93e7b20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Language Arts label has been redefined to include any language. Note that this change is additive, not subtractive. English is not being removed from the Language Arts field; other languages are joining it. Therefore, course titles such as “English Language Arts” should be retained where they accurately describe the course content (composition and literature via the English language). Course titles and naming conventions are revisited in a later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eba93e7b20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eba93e7b20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Oregon’s adopted English Language Arts and Literacy standards, or ELA standards, remain in force under Access to Linguistic Inclusion. The ELA standards make very few direct references to the English language or features unique to English. Language Arts courses in a language other than English, such as Spanish Language Arts, must still cover the ELA standards. In such cases, interpret English-specific references according to the language of instruction. For example, read references to “English grammar and usage” as “Spanish grammar and usage” for a Spanish Language Arts course. Note that Oregon’s summative Language Arts assessment remains an </a:t>
            </a:r>
            <a:r>
              <a:rPr lang="en" i="1"/>
              <a:t>English</a:t>
            </a:r>
            <a:r>
              <a:rPr lang="en"/>
              <a:t> Language Arts assessment.</a:t>
            </a:r>
            <a:endParaRPr/>
          </a:p>
          <a:p>
            <a:pPr marL="0" lvl="0" indent="0" algn="l" rtl="0">
              <a:spcBef>
                <a:spcPts val="0"/>
              </a:spcBef>
              <a:spcAft>
                <a:spcPts val="0"/>
              </a:spcAft>
              <a:buNone/>
            </a:pPr>
            <a:endParaRPr/>
          </a:p>
          <a:p>
            <a:pPr marL="0" lvl="0" indent="0" algn="l" rtl="0">
              <a:spcBef>
                <a:spcPts val="0"/>
              </a:spcBef>
              <a:spcAft>
                <a:spcPts val="0"/>
              </a:spcAft>
              <a:buNone/>
            </a:pPr>
            <a:r>
              <a:rPr lang="en"/>
              <a:t>Due to the expanded definitions of Language Arts or World Language, it is now possible that some formerly non-Language Arts courses may be eligible to award high school Language Arts credit. Any such course must cover appropriate grade-level content as described in Oregon’s adopted ELA standards, and course planning or delivery must involve an appropriately endorsed teacher.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eba93e7b2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eba93e7b2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to Linguistic Inclusion updates the definition for World Languages based on student linguistic identity. This means that the same course might qualify as a World Language course for one student, but not for another student.</a:t>
            </a:r>
            <a:endParaRPr/>
          </a:p>
          <a:p>
            <a:pPr marL="0" lvl="0" indent="0" algn="l" rtl="0">
              <a:spcBef>
                <a:spcPts val="0"/>
              </a:spcBef>
              <a:spcAft>
                <a:spcPts val="0"/>
              </a:spcAft>
              <a:buNone/>
            </a:pPr>
            <a:endParaRPr/>
          </a:p>
          <a:p>
            <a:pPr marL="0" lvl="0" indent="0" algn="l" rtl="0">
              <a:spcBef>
                <a:spcPts val="0"/>
              </a:spcBef>
              <a:spcAft>
                <a:spcPts val="0"/>
              </a:spcAft>
              <a:buNone/>
            </a:pPr>
            <a:r>
              <a:rPr lang="en"/>
              <a:t>The enrolled text of Access to Linguistic Inclusion does not define the term “heritage language”. Under the implementation definition, shown on this slide, a student’s primary language may also be a heritage language (as may be the case for many Spanish speakers). A language may also be a heritage language for certain students even if they have not yet begun learning that language (as may be the case for students with tribal heritage).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eba93e7b20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eba93e7b20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for a student to earn World Language credit, the course must meet both the </a:t>
            </a:r>
            <a:r>
              <a:rPr lang="en" b="1"/>
              <a:t>awarding</a:t>
            </a:r>
            <a:r>
              <a:rPr lang="en"/>
              <a:t> and the </a:t>
            </a:r>
            <a:r>
              <a:rPr lang="en" b="1"/>
              <a:t>receiving</a:t>
            </a:r>
            <a:r>
              <a:rPr lang="en"/>
              <a:t> criteria listed on this slide. This means the course must cover appropriate World Language standards, and the language of the course must be a World Language for the student. Among other things, these criteria help distinguish which students may earn World Language credit for courses delivered in English.</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1"/>
        <p:cNvGrpSpPr/>
        <p:nvPr/>
      </p:nvGrpSpPr>
      <p:grpSpPr>
        <a:xfrm>
          <a:off x="0" y="0"/>
          <a:ext cx="0" cy="0"/>
          <a:chOff x="0" y="0"/>
          <a:chExt cx="0" cy="0"/>
        </a:xfrm>
      </p:grpSpPr>
      <p:sp>
        <p:nvSpPr>
          <p:cNvPr id="12" name="Google Shape;12;p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 name="Google Shape;13;p2"/>
          <p:cNvSpPr/>
          <p:nvPr/>
        </p:nvSpPr>
        <p:spPr>
          <a:xfrm>
            <a:off x="154641" y="4461062"/>
            <a:ext cx="88314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4" name="Google Shape;14;p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 name="Google Shape;15;p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7" name="Google Shape;17;p2"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18" name="Google Shape;18;p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19" name="Google Shape;19;p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1"/>
        <p:cNvGrpSpPr/>
        <p:nvPr/>
      </p:nvGrpSpPr>
      <p:grpSpPr>
        <a:xfrm>
          <a:off x="0" y="0"/>
          <a:ext cx="0" cy="0"/>
          <a:chOff x="0" y="0"/>
          <a:chExt cx="0" cy="0"/>
        </a:xfrm>
      </p:grpSpPr>
      <p:sp>
        <p:nvSpPr>
          <p:cNvPr id="72" name="Google Shape;72;p1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3" name="Google Shape;73;p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4" name="Google Shape;74;p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1"/>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6" name="Google Shape;76;p1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7" name="Google Shape;77;p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78"/>
        <p:cNvGrpSpPr/>
        <p:nvPr/>
      </p:nvGrpSpPr>
      <p:grpSpPr>
        <a:xfrm>
          <a:off x="0" y="0"/>
          <a:ext cx="0" cy="0"/>
          <a:chOff x="0" y="0"/>
          <a:chExt cx="0" cy="0"/>
        </a:xfrm>
      </p:grpSpPr>
      <p:sp>
        <p:nvSpPr>
          <p:cNvPr id="79" name="Google Shape;79;p1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0" name="Google Shape;80;p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1" name="Google Shape;81;p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2" name="Google Shape;82;p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3" name="Google Shape;83;p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4" name="Google Shape;84;p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5" name="Google Shape;85;p1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87"/>
        <p:cNvGrpSpPr/>
        <p:nvPr/>
      </p:nvGrpSpPr>
      <p:grpSpPr>
        <a:xfrm>
          <a:off x="0" y="0"/>
          <a:ext cx="0" cy="0"/>
          <a:chOff x="0" y="0"/>
          <a:chExt cx="0" cy="0"/>
        </a:xfrm>
      </p:grpSpPr>
      <p:sp>
        <p:nvSpPr>
          <p:cNvPr id="88" name="Google Shape;88;p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 name="Google Shape;89;p13"/>
          <p:cNvSpPr/>
          <p:nvPr/>
        </p:nvSpPr>
        <p:spPr>
          <a:xfrm>
            <a:off x="154641" y="4461062"/>
            <a:ext cx="88314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0" name="Google Shape;90;p1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1" name="Google Shape;91;p1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3" name="Google Shape;93;p13"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94" name="Google Shape;94;p1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5" name="Google Shape;95;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96"/>
        <p:cNvGrpSpPr/>
        <p:nvPr/>
      </p:nvGrpSpPr>
      <p:grpSpPr>
        <a:xfrm>
          <a:off x="0" y="0"/>
          <a:ext cx="0" cy="0"/>
          <a:chOff x="0" y="0"/>
          <a:chExt cx="0" cy="0"/>
        </a:xfrm>
      </p:grpSpPr>
      <p:sp>
        <p:nvSpPr>
          <p:cNvPr id="97" name="Google Shape;97;p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 name="Google Shape;98;p14"/>
          <p:cNvSpPr/>
          <p:nvPr/>
        </p:nvSpPr>
        <p:spPr>
          <a:xfrm>
            <a:off x="154640" y="1866568"/>
            <a:ext cx="88314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9" name="Google Shape;99;p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0" name="Google Shape;100;p14"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101" name="Google Shape;101;p1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2" name="Google Shape;102;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3"/>
        <p:cNvGrpSpPr/>
        <p:nvPr/>
      </p:nvGrpSpPr>
      <p:grpSpPr>
        <a:xfrm>
          <a:off x="0" y="0"/>
          <a:ext cx="0" cy="0"/>
          <a:chOff x="0" y="0"/>
          <a:chExt cx="0" cy="0"/>
        </a:xfrm>
      </p:grpSpPr>
      <p:sp>
        <p:nvSpPr>
          <p:cNvPr id="104" name="Google Shape;104;p1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5" name="Google Shape;105;p15"/>
          <p:cNvSpPr/>
          <p:nvPr/>
        </p:nvSpPr>
        <p:spPr>
          <a:xfrm>
            <a:off x="154641" y="161365"/>
            <a:ext cx="8831400" cy="10479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 name="Google Shape;106;p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1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1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9" name="Google Shape;109;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10"/>
        <p:cNvGrpSpPr/>
        <p:nvPr/>
      </p:nvGrpSpPr>
      <p:grpSpPr>
        <a:xfrm>
          <a:off x="0" y="0"/>
          <a:ext cx="0" cy="0"/>
          <a:chOff x="0" y="0"/>
          <a:chExt cx="0" cy="0"/>
        </a:xfrm>
      </p:grpSpPr>
      <p:sp>
        <p:nvSpPr>
          <p:cNvPr id="111" name="Google Shape;111;p1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 name="Google Shape;112;p16"/>
          <p:cNvSpPr/>
          <p:nvPr/>
        </p:nvSpPr>
        <p:spPr>
          <a:xfrm>
            <a:off x="154642" y="161365"/>
            <a:ext cx="3547800" cy="48240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 name="Google Shape;113;p16"/>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16"/>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5" name="Google Shape;115;p16"/>
          <p:cNvSpPr>
            <a:spLocks noGrp="1"/>
          </p:cNvSpPr>
          <p:nvPr>
            <p:ph type="pic" idx="2"/>
          </p:nvPr>
        </p:nvSpPr>
        <p:spPr>
          <a:xfrm>
            <a:off x="537883" y="2655094"/>
            <a:ext cx="2949000" cy="1740600"/>
          </a:xfrm>
          <a:prstGeom prst="rect">
            <a:avLst/>
          </a:prstGeom>
          <a:noFill/>
          <a:ln>
            <a:noFill/>
          </a:ln>
        </p:spPr>
      </p:sp>
      <p:sp>
        <p:nvSpPr>
          <p:cNvPr id="116" name="Google Shape;116;p1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7" name="Google Shape;117;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0" name="Google Shape;120;p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1" name="Google Shape;121;p1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18"/>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1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1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8" name="Google Shape;128;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29"/>
        <p:cNvGrpSpPr/>
        <p:nvPr/>
      </p:nvGrpSpPr>
      <p:grpSpPr>
        <a:xfrm>
          <a:off x="0" y="0"/>
          <a:ext cx="0" cy="0"/>
          <a:chOff x="0" y="0"/>
          <a:chExt cx="0" cy="0"/>
        </a:xfrm>
      </p:grpSpPr>
      <p:sp>
        <p:nvSpPr>
          <p:cNvPr id="130" name="Google Shape;130;p1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1" name="Google Shape;131;p1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1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3" name="Google Shape;133;p1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1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 name="Google Shape;135;p1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6" name="Google Shape;136;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37"/>
        <p:cNvGrpSpPr/>
        <p:nvPr/>
      </p:nvGrpSpPr>
      <p:grpSpPr>
        <a:xfrm>
          <a:off x="0" y="0"/>
          <a:ext cx="0" cy="0"/>
          <a:chOff x="0" y="0"/>
          <a:chExt cx="0" cy="0"/>
        </a:xfrm>
      </p:grpSpPr>
      <p:sp>
        <p:nvSpPr>
          <p:cNvPr id="138" name="Google Shape;138;p2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 name="Google Shape;139;p2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 name="Google Shape;140;p2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1" name="Google Shape;141;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0"/>
        <p:cNvGrpSpPr/>
        <p:nvPr/>
      </p:nvGrpSpPr>
      <p:grpSpPr>
        <a:xfrm>
          <a:off x="0" y="0"/>
          <a:ext cx="0" cy="0"/>
          <a:chOff x="0" y="0"/>
          <a:chExt cx="0" cy="0"/>
        </a:xfrm>
      </p:grpSpPr>
      <p:sp>
        <p:nvSpPr>
          <p:cNvPr id="21" name="Google Shape;21;p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 name="Google Shape;22;p3"/>
          <p:cNvSpPr/>
          <p:nvPr/>
        </p:nvSpPr>
        <p:spPr>
          <a:xfrm>
            <a:off x="154640" y="1866568"/>
            <a:ext cx="88314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3" name="Google Shape;23;p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4" name="Google Shape;24;p3"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25" name="Google Shape;25;p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 name="Google Shape;26;p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2"/>
        <p:cNvGrpSpPr/>
        <p:nvPr/>
      </p:nvGrpSpPr>
      <p:grpSpPr>
        <a:xfrm>
          <a:off x="0" y="0"/>
          <a:ext cx="0" cy="0"/>
          <a:chOff x="0" y="0"/>
          <a:chExt cx="0" cy="0"/>
        </a:xfrm>
      </p:grpSpPr>
      <p:sp>
        <p:nvSpPr>
          <p:cNvPr id="143" name="Google Shape;143;p2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44" name="Google Shape;144;p2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 name="Google Shape;145;p2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6" name="Google Shape;146;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47"/>
        <p:cNvGrpSpPr/>
        <p:nvPr/>
      </p:nvGrpSpPr>
      <p:grpSpPr>
        <a:xfrm>
          <a:off x="0" y="0"/>
          <a:ext cx="0" cy="0"/>
          <a:chOff x="0" y="0"/>
          <a:chExt cx="0" cy="0"/>
        </a:xfrm>
      </p:grpSpPr>
      <p:sp>
        <p:nvSpPr>
          <p:cNvPr id="148" name="Google Shape;148;p2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9" name="Google Shape;149;p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0" name="Google Shape;150;p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1" name="Google Shape;151;p22"/>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2" name="Google Shape;152;p2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3" name="Google Shape;153;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4"/>
        <p:cNvGrpSpPr/>
        <p:nvPr/>
      </p:nvGrpSpPr>
      <p:grpSpPr>
        <a:xfrm>
          <a:off x="0" y="0"/>
          <a:ext cx="0" cy="0"/>
          <a:chOff x="0" y="0"/>
          <a:chExt cx="0" cy="0"/>
        </a:xfrm>
      </p:grpSpPr>
      <p:sp>
        <p:nvSpPr>
          <p:cNvPr id="155" name="Google Shape;155;p2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6" name="Google Shape;156;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7" name="Google Shape;157;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58" name="Google Shape;158;p2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9" name="Google Shape;159;p2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0" name="Google Shape;160;p2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61" name="Google Shape;161;p2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3"/>
        <p:cNvGrpSpPr/>
        <p:nvPr/>
      </p:nvGrpSpPr>
      <p:grpSpPr>
        <a:xfrm>
          <a:off x="0" y="0"/>
          <a:ext cx="0" cy="0"/>
          <a:chOff x="0" y="0"/>
          <a:chExt cx="0" cy="0"/>
        </a:xfrm>
      </p:grpSpPr>
      <p:sp>
        <p:nvSpPr>
          <p:cNvPr id="164" name="Google Shape;164;p2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5" name="Google Shape;165;p24"/>
          <p:cNvSpPr/>
          <p:nvPr/>
        </p:nvSpPr>
        <p:spPr>
          <a:xfrm>
            <a:off x="154641" y="4461062"/>
            <a:ext cx="88314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6" name="Google Shape;166;p2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7" name="Google Shape;167;p2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8" name="Google Shape;168;p2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69" name="Google Shape;169;p24"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170" name="Google Shape;170;p2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1" name="Google Shape;17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72"/>
        <p:cNvGrpSpPr/>
        <p:nvPr/>
      </p:nvGrpSpPr>
      <p:grpSpPr>
        <a:xfrm>
          <a:off x="0" y="0"/>
          <a:ext cx="0" cy="0"/>
          <a:chOff x="0" y="0"/>
          <a:chExt cx="0" cy="0"/>
        </a:xfrm>
      </p:grpSpPr>
      <p:sp>
        <p:nvSpPr>
          <p:cNvPr id="173" name="Google Shape;173;p2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4" name="Google Shape;174;p25"/>
          <p:cNvSpPr/>
          <p:nvPr/>
        </p:nvSpPr>
        <p:spPr>
          <a:xfrm>
            <a:off x="154640" y="1866568"/>
            <a:ext cx="88314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75" name="Google Shape;175;p2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25"/>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7" name="Google Shape;177;p25"/>
          <p:cNvSpPr txBox="1">
            <a:spLocks noGrp="1"/>
          </p:cNvSpPr>
          <p:nvPr>
            <p:ph type="ftr" idx="11"/>
          </p:nvPr>
        </p:nvSpPr>
        <p:spPr>
          <a:xfrm>
            <a:off x="537882" y="4604845"/>
            <a:ext cx="21483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8" name="Google Shape;178;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9" name="Google Shape;179;p25"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180" name="Google Shape;180;p2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81"/>
        <p:cNvGrpSpPr/>
        <p:nvPr/>
      </p:nvGrpSpPr>
      <p:grpSpPr>
        <a:xfrm>
          <a:off x="0" y="0"/>
          <a:ext cx="0" cy="0"/>
          <a:chOff x="0" y="0"/>
          <a:chExt cx="0" cy="0"/>
        </a:xfrm>
      </p:grpSpPr>
      <p:sp>
        <p:nvSpPr>
          <p:cNvPr id="182" name="Google Shape;182;p2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3" name="Google Shape;183;p26"/>
          <p:cNvSpPr/>
          <p:nvPr/>
        </p:nvSpPr>
        <p:spPr>
          <a:xfrm>
            <a:off x="154641" y="161365"/>
            <a:ext cx="8831400" cy="10479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2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5" name="Google Shape;185;p2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6" name="Google Shape;186;p2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7" name="Google Shape;18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88"/>
        <p:cNvGrpSpPr/>
        <p:nvPr/>
      </p:nvGrpSpPr>
      <p:grpSpPr>
        <a:xfrm>
          <a:off x="0" y="0"/>
          <a:ext cx="0" cy="0"/>
          <a:chOff x="0" y="0"/>
          <a:chExt cx="0" cy="0"/>
        </a:xfrm>
      </p:grpSpPr>
      <p:sp>
        <p:nvSpPr>
          <p:cNvPr id="189" name="Google Shape;189;p2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0" name="Google Shape;190;p27"/>
          <p:cNvSpPr/>
          <p:nvPr/>
        </p:nvSpPr>
        <p:spPr>
          <a:xfrm>
            <a:off x="154642" y="161365"/>
            <a:ext cx="3547800" cy="48240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1" name="Google Shape;191;p27"/>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2" name="Google Shape;192;p27"/>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93" name="Google Shape;193;p27"/>
          <p:cNvSpPr>
            <a:spLocks noGrp="1"/>
          </p:cNvSpPr>
          <p:nvPr>
            <p:ph type="pic" idx="2"/>
          </p:nvPr>
        </p:nvSpPr>
        <p:spPr>
          <a:xfrm>
            <a:off x="537883" y="2655094"/>
            <a:ext cx="2949000" cy="1740600"/>
          </a:xfrm>
          <a:prstGeom prst="rect">
            <a:avLst/>
          </a:prstGeom>
          <a:noFill/>
          <a:ln>
            <a:noFill/>
          </a:ln>
        </p:spPr>
      </p:sp>
      <p:sp>
        <p:nvSpPr>
          <p:cNvPr id="194" name="Google Shape;194;p2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5" name="Google Shape;195;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8" name="Google Shape;198;p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9" name="Google Shape;199;p2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0" name="Google Shape;200;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3" name="Google Shape;203;p29"/>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4" name="Google Shape;204;p2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 name="Google Shape;205;p2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6" name="Google Shape;206;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07"/>
        <p:cNvGrpSpPr/>
        <p:nvPr/>
      </p:nvGrpSpPr>
      <p:grpSpPr>
        <a:xfrm>
          <a:off x="0" y="0"/>
          <a:ext cx="0" cy="0"/>
          <a:chOff x="0" y="0"/>
          <a:chExt cx="0" cy="0"/>
        </a:xfrm>
      </p:grpSpPr>
      <p:sp>
        <p:nvSpPr>
          <p:cNvPr id="208" name="Google Shape;208;p3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9" name="Google Shape;209;p3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0" name="Google Shape;210;p3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1" name="Google Shape;211;p3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2" name="Google Shape;212;p3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3" name="Google Shape;213;p3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4" name="Google Shape;214;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7"/>
        <p:cNvGrpSpPr/>
        <p:nvPr/>
      </p:nvGrpSpPr>
      <p:grpSpPr>
        <a:xfrm>
          <a:off x="0" y="0"/>
          <a:ext cx="0" cy="0"/>
          <a:chOff x="0" y="0"/>
          <a:chExt cx="0" cy="0"/>
        </a:xfrm>
      </p:grpSpPr>
      <p:sp>
        <p:nvSpPr>
          <p:cNvPr id="28" name="Google Shape;28;p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 name="Google Shape;29;p4"/>
          <p:cNvSpPr/>
          <p:nvPr/>
        </p:nvSpPr>
        <p:spPr>
          <a:xfrm>
            <a:off x="154641" y="161365"/>
            <a:ext cx="8831400" cy="1047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 name="Google Shape;30;p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 name="Google Shape;31;p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 name="Google Shape;32;p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 name="Google Shape;33;p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5"/>
        <p:cNvGrpSpPr/>
        <p:nvPr/>
      </p:nvGrpSpPr>
      <p:grpSpPr>
        <a:xfrm>
          <a:off x="0" y="0"/>
          <a:ext cx="0" cy="0"/>
          <a:chOff x="0" y="0"/>
          <a:chExt cx="0" cy="0"/>
        </a:xfrm>
      </p:grpSpPr>
      <p:sp>
        <p:nvSpPr>
          <p:cNvPr id="216" name="Google Shape;216;p3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7" name="Google Shape;217;p3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8" name="Google Shape;218;p3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9" name="Google Shape;219;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0"/>
        <p:cNvGrpSpPr/>
        <p:nvPr/>
      </p:nvGrpSpPr>
      <p:grpSpPr>
        <a:xfrm>
          <a:off x="0" y="0"/>
          <a:ext cx="0" cy="0"/>
          <a:chOff x="0" y="0"/>
          <a:chExt cx="0" cy="0"/>
        </a:xfrm>
      </p:grpSpPr>
      <p:sp>
        <p:nvSpPr>
          <p:cNvPr id="221" name="Google Shape;221;p3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22" name="Google Shape;222;p3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 name="Google Shape;223;p3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24" name="Google Shape;224;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5"/>
        <p:cNvGrpSpPr/>
        <p:nvPr/>
      </p:nvGrpSpPr>
      <p:grpSpPr>
        <a:xfrm>
          <a:off x="0" y="0"/>
          <a:ext cx="0" cy="0"/>
          <a:chOff x="0" y="0"/>
          <a:chExt cx="0" cy="0"/>
        </a:xfrm>
      </p:grpSpPr>
      <p:sp>
        <p:nvSpPr>
          <p:cNvPr id="226" name="Google Shape;226;p3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7" name="Google Shape;227;p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8" name="Google Shape;228;p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9" name="Google Shape;229;p33"/>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0" name="Google Shape;230;p3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1" name="Google Shape;23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2"/>
        <p:cNvGrpSpPr/>
        <p:nvPr/>
      </p:nvGrpSpPr>
      <p:grpSpPr>
        <a:xfrm>
          <a:off x="0" y="0"/>
          <a:ext cx="0" cy="0"/>
          <a:chOff x="0" y="0"/>
          <a:chExt cx="0" cy="0"/>
        </a:xfrm>
      </p:grpSpPr>
      <p:sp>
        <p:nvSpPr>
          <p:cNvPr id="233" name="Google Shape;233;p3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4" name="Google Shape;23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5" name="Google Shape;23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36" name="Google Shape;236;p3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7" name="Google Shape;237;p3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8" name="Google Shape;238;p3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9" name="Google Shape;239;p3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1"/>
        <p:cNvGrpSpPr/>
        <p:nvPr/>
      </p:nvGrpSpPr>
      <p:grpSpPr>
        <a:xfrm>
          <a:off x="0" y="0"/>
          <a:ext cx="0" cy="0"/>
          <a:chOff x="0" y="0"/>
          <a:chExt cx="0" cy="0"/>
        </a:xfrm>
      </p:grpSpPr>
      <p:sp>
        <p:nvSpPr>
          <p:cNvPr id="242" name="Google Shape;242;p3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3" name="Google Shape;243;p35"/>
          <p:cNvSpPr/>
          <p:nvPr/>
        </p:nvSpPr>
        <p:spPr>
          <a:xfrm>
            <a:off x="154641" y="4461062"/>
            <a:ext cx="88314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4" name="Google Shape;244;p3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5" name="Google Shape;245;p3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6" name="Google Shape;246;p3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47" name="Google Shape;247;p35"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248" name="Google Shape;248;p3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9" name="Google Shape;249;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50"/>
        <p:cNvGrpSpPr/>
        <p:nvPr/>
      </p:nvGrpSpPr>
      <p:grpSpPr>
        <a:xfrm>
          <a:off x="0" y="0"/>
          <a:ext cx="0" cy="0"/>
          <a:chOff x="0" y="0"/>
          <a:chExt cx="0" cy="0"/>
        </a:xfrm>
      </p:grpSpPr>
      <p:sp>
        <p:nvSpPr>
          <p:cNvPr id="251" name="Google Shape;251;p3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2" name="Google Shape;252;p36"/>
          <p:cNvSpPr/>
          <p:nvPr/>
        </p:nvSpPr>
        <p:spPr>
          <a:xfrm>
            <a:off x="154640" y="1866568"/>
            <a:ext cx="88314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3" name="Google Shape;253;p3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54" name="Google Shape;254;p36"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255" name="Google Shape;255;p3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6" name="Google Shape;25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57"/>
        <p:cNvGrpSpPr/>
        <p:nvPr/>
      </p:nvGrpSpPr>
      <p:grpSpPr>
        <a:xfrm>
          <a:off x="0" y="0"/>
          <a:ext cx="0" cy="0"/>
          <a:chOff x="0" y="0"/>
          <a:chExt cx="0" cy="0"/>
        </a:xfrm>
      </p:grpSpPr>
      <p:sp>
        <p:nvSpPr>
          <p:cNvPr id="258" name="Google Shape;258;p3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9" name="Google Shape;259;p37"/>
          <p:cNvSpPr/>
          <p:nvPr/>
        </p:nvSpPr>
        <p:spPr>
          <a:xfrm>
            <a:off x="154641" y="161365"/>
            <a:ext cx="8831400" cy="10479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0" name="Google Shape;260;p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1" name="Google Shape;261;p3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2" name="Google Shape;262;p3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3" name="Google Shape;26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64"/>
        <p:cNvGrpSpPr/>
        <p:nvPr/>
      </p:nvGrpSpPr>
      <p:grpSpPr>
        <a:xfrm>
          <a:off x="0" y="0"/>
          <a:ext cx="0" cy="0"/>
          <a:chOff x="0" y="0"/>
          <a:chExt cx="0" cy="0"/>
        </a:xfrm>
      </p:grpSpPr>
      <p:sp>
        <p:nvSpPr>
          <p:cNvPr id="265" name="Google Shape;265;p3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 name="Google Shape;266;p38"/>
          <p:cNvSpPr/>
          <p:nvPr/>
        </p:nvSpPr>
        <p:spPr>
          <a:xfrm>
            <a:off x="154642" y="161365"/>
            <a:ext cx="3547800" cy="48240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7" name="Google Shape;267;p38"/>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8" name="Google Shape;268;p38"/>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69" name="Google Shape;269;p38"/>
          <p:cNvSpPr>
            <a:spLocks noGrp="1"/>
          </p:cNvSpPr>
          <p:nvPr>
            <p:ph type="pic" idx="2"/>
          </p:nvPr>
        </p:nvSpPr>
        <p:spPr>
          <a:xfrm>
            <a:off x="537883" y="2655094"/>
            <a:ext cx="2949000" cy="1740600"/>
          </a:xfrm>
          <a:prstGeom prst="rect">
            <a:avLst/>
          </a:prstGeom>
          <a:noFill/>
          <a:ln>
            <a:noFill/>
          </a:ln>
        </p:spPr>
      </p:sp>
      <p:sp>
        <p:nvSpPr>
          <p:cNvPr id="270" name="Google Shape;270;p3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1" name="Google Shape;271;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72"/>
        <p:cNvGrpSpPr/>
        <p:nvPr/>
      </p:nvGrpSpPr>
      <p:grpSpPr>
        <a:xfrm>
          <a:off x="0" y="0"/>
          <a:ext cx="0" cy="0"/>
          <a:chOff x="0" y="0"/>
          <a:chExt cx="0" cy="0"/>
        </a:xfrm>
      </p:grpSpPr>
      <p:sp>
        <p:nvSpPr>
          <p:cNvPr id="273" name="Google Shape;273;p3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4" name="Google Shape;274;p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5" name="Google Shape;275;p3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9" name="Google Shape;279;p40"/>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0" name="Google Shape;280;p4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1" name="Google Shape;281;p4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2" name="Google Shape;282;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4"/>
        <p:cNvGrpSpPr/>
        <p:nvPr/>
      </p:nvGrpSpPr>
      <p:grpSpPr>
        <a:xfrm>
          <a:off x="0" y="0"/>
          <a:ext cx="0" cy="0"/>
          <a:chOff x="0" y="0"/>
          <a:chExt cx="0" cy="0"/>
        </a:xfrm>
      </p:grpSpPr>
      <p:sp>
        <p:nvSpPr>
          <p:cNvPr id="35" name="Google Shape;35;p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 name="Google Shape;36;p5"/>
          <p:cNvSpPr/>
          <p:nvPr/>
        </p:nvSpPr>
        <p:spPr>
          <a:xfrm>
            <a:off x="154642" y="161365"/>
            <a:ext cx="3547800" cy="4824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 name="Google Shape;37;p5"/>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5"/>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9" name="Google Shape;39;p5"/>
          <p:cNvSpPr>
            <a:spLocks noGrp="1"/>
          </p:cNvSpPr>
          <p:nvPr>
            <p:ph type="pic" idx="2"/>
          </p:nvPr>
        </p:nvSpPr>
        <p:spPr>
          <a:xfrm>
            <a:off x="537883" y="2655094"/>
            <a:ext cx="2949000" cy="1740600"/>
          </a:xfrm>
          <a:prstGeom prst="rect">
            <a:avLst/>
          </a:prstGeom>
          <a:noFill/>
          <a:ln>
            <a:noFill/>
          </a:ln>
        </p:spPr>
      </p:sp>
      <p:sp>
        <p:nvSpPr>
          <p:cNvPr id="40" name="Google Shape;40;p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 name="Google Shape;41;p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3"/>
        <p:cNvGrpSpPr/>
        <p:nvPr/>
      </p:nvGrpSpPr>
      <p:grpSpPr>
        <a:xfrm>
          <a:off x="0" y="0"/>
          <a:ext cx="0" cy="0"/>
          <a:chOff x="0" y="0"/>
          <a:chExt cx="0" cy="0"/>
        </a:xfrm>
      </p:grpSpPr>
      <p:sp>
        <p:nvSpPr>
          <p:cNvPr id="284" name="Google Shape;284;p4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5" name="Google Shape;285;p4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6" name="Google Shape;286;p4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7" name="Google Shape;287;p4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8" name="Google Shape;288;p4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9" name="Google Shape;289;p4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0" name="Google Shape;290;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1"/>
        <p:cNvGrpSpPr/>
        <p:nvPr/>
      </p:nvGrpSpPr>
      <p:grpSpPr>
        <a:xfrm>
          <a:off x="0" y="0"/>
          <a:ext cx="0" cy="0"/>
          <a:chOff x="0" y="0"/>
          <a:chExt cx="0" cy="0"/>
        </a:xfrm>
      </p:grpSpPr>
      <p:sp>
        <p:nvSpPr>
          <p:cNvPr id="292" name="Google Shape;292;p4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3" name="Google Shape;293;p4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4" name="Google Shape;294;p4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5" name="Google Shape;295;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96"/>
        <p:cNvGrpSpPr/>
        <p:nvPr/>
      </p:nvGrpSpPr>
      <p:grpSpPr>
        <a:xfrm>
          <a:off x="0" y="0"/>
          <a:ext cx="0" cy="0"/>
          <a:chOff x="0" y="0"/>
          <a:chExt cx="0" cy="0"/>
        </a:xfrm>
      </p:grpSpPr>
      <p:sp>
        <p:nvSpPr>
          <p:cNvPr id="297" name="Google Shape;297;p4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98" name="Google Shape;298;p4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9" name="Google Shape;299;p4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0" name="Google Shape;300;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01"/>
        <p:cNvGrpSpPr/>
        <p:nvPr/>
      </p:nvGrpSpPr>
      <p:grpSpPr>
        <a:xfrm>
          <a:off x="0" y="0"/>
          <a:ext cx="0" cy="0"/>
          <a:chOff x="0" y="0"/>
          <a:chExt cx="0" cy="0"/>
        </a:xfrm>
      </p:grpSpPr>
      <p:sp>
        <p:nvSpPr>
          <p:cNvPr id="302" name="Google Shape;302;p4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3" name="Google Shape;303;p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4" name="Google Shape;304;p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5" name="Google Shape;305;p44"/>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06" name="Google Shape;306;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7" name="Google Shape;307;p4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08"/>
        <p:cNvGrpSpPr/>
        <p:nvPr/>
      </p:nvGrpSpPr>
      <p:grpSpPr>
        <a:xfrm>
          <a:off x="0" y="0"/>
          <a:ext cx="0" cy="0"/>
          <a:chOff x="0" y="0"/>
          <a:chExt cx="0" cy="0"/>
        </a:xfrm>
      </p:grpSpPr>
      <p:sp>
        <p:nvSpPr>
          <p:cNvPr id="309" name="Google Shape;309;p4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0" name="Google Shape;310;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1" name="Google Shape;311;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12" name="Google Shape;312;p4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13" name="Google Shape;313;p4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14" name="Google Shape;314;p4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15" name="Google Shape;315;p4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17"/>
        <p:cNvGrpSpPr/>
        <p:nvPr/>
      </p:nvGrpSpPr>
      <p:grpSpPr>
        <a:xfrm>
          <a:off x="0" y="0"/>
          <a:ext cx="0" cy="0"/>
          <a:chOff x="0" y="0"/>
          <a:chExt cx="0" cy="0"/>
        </a:xfrm>
      </p:grpSpPr>
      <p:sp>
        <p:nvSpPr>
          <p:cNvPr id="318" name="Google Shape;318;p4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9" name="Google Shape;319;p46"/>
          <p:cNvSpPr/>
          <p:nvPr/>
        </p:nvSpPr>
        <p:spPr>
          <a:xfrm>
            <a:off x="154641" y="4461062"/>
            <a:ext cx="88314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0" name="Google Shape;320;p4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21" name="Google Shape;321;p4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2" name="Google Shape;322;p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23" name="Google Shape;323;p46"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324" name="Google Shape;324;p4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5" name="Google Shape;32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26"/>
        <p:cNvGrpSpPr/>
        <p:nvPr/>
      </p:nvGrpSpPr>
      <p:grpSpPr>
        <a:xfrm>
          <a:off x="0" y="0"/>
          <a:ext cx="0" cy="0"/>
          <a:chOff x="0" y="0"/>
          <a:chExt cx="0" cy="0"/>
        </a:xfrm>
      </p:grpSpPr>
      <p:sp>
        <p:nvSpPr>
          <p:cNvPr id="327" name="Google Shape;327;p4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8" name="Google Shape;328;p47"/>
          <p:cNvSpPr/>
          <p:nvPr/>
        </p:nvSpPr>
        <p:spPr>
          <a:xfrm>
            <a:off x="154640" y="1866568"/>
            <a:ext cx="88314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9" name="Google Shape;329;p4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30" name="Google Shape;330;p47"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331" name="Google Shape;331;p4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2" name="Google Shape;332;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33"/>
        <p:cNvGrpSpPr/>
        <p:nvPr/>
      </p:nvGrpSpPr>
      <p:grpSpPr>
        <a:xfrm>
          <a:off x="0" y="0"/>
          <a:ext cx="0" cy="0"/>
          <a:chOff x="0" y="0"/>
          <a:chExt cx="0" cy="0"/>
        </a:xfrm>
      </p:grpSpPr>
      <p:sp>
        <p:nvSpPr>
          <p:cNvPr id="334" name="Google Shape;334;p4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5" name="Google Shape;335;p48"/>
          <p:cNvSpPr/>
          <p:nvPr/>
        </p:nvSpPr>
        <p:spPr>
          <a:xfrm>
            <a:off x="154641" y="161365"/>
            <a:ext cx="8831400" cy="10479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6" name="Google Shape;336;p4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7" name="Google Shape;337;p4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8" name="Google Shape;338;p4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9" name="Google Shape;339;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40"/>
        <p:cNvGrpSpPr/>
        <p:nvPr/>
      </p:nvGrpSpPr>
      <p:grpSpPr>
        <a:xfrm>
          <a:off x="0" y="0"/>
          <a:ext cx="0" cy="0"/>
          <a:chOff x="0" y="0"/>
          <a:chExt cx="0" cy="0"/>
        </a:xfrm>
      </p:grpSpPr>
      <p:sp>
        <p:nvSpPr>
          <p:cNvPr id="341" name="Google Shape;341;p4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2" name="Google Shape;342;p49"/>
          <p:cNvSpPr/>
          <p:nvPr/>
        </p:nvSpPr>
        <p:spPr>
          <a:xfrm>
            <a:off x="154642" y="161365"/>
            <a:ext cx="3547800" cy="48240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3" name="Google Shape;343;p4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4" name="Google Shape;344;p49"/>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45" name="Google Shape;345;p49"/>
          <p:cNvSpPr>
            <a:spLocks noGrp="1"/>
          </p:cNvSpPr>
          <p:nvPr>
            <p:ph type="pic" idx="2"/>
          </p:nvPr>
        </p:nvSpPr>
        <p:spPr>
          <a:xfrm>
            <a:off x="537883" y="2655094"/>
            <a:ext cx="2949000" cy="1740600"/>
          </a:xfrm>
          <a:prstGeom prst="rect">
            <a:avLst/>
          </a:prstGeom>
          <a:noFill/>
          <a:ln>
            <a:noFill/>
          </a:ln>
        </p:spPr>
      </p:sp>
      <p:sp>
        <p:nvSpPr>
          <p:cNvPr id="346" name="Google Shape;346;p4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7" name="Google Shape;347;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48"/>
        <p:cNvGrpSpPr/>
        <p:nvPr/>
      </p:nvGrpSpPr>
      <p:grpSpPr>
        <a:xfrm>
          <a:off x="0" y="0"/>
          <a:ext cx="0" cy="0"/>
          <a:chOff x="0" y="0"/>
          <a:chExt cx="0" cy="0"/>
        </a:xfrm>
      </p:grpSpPr>
      <p:sp>
        <p:nvSpPr>
          <p:cNvPr id="349" name="Google Shape;349;p5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0" name="Google Shape;350;p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1" name="Google Shape;351;p5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52" name="Google Shape;352;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 name="Google Shape;46;p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3"/>
        <p:cNvGrpSpPr/>
        <p:nvPr/>
      </p:nvGrpSpPr>
      <p:grpSpPr>
        <a:xfrm>
          <a:off x="0" y="0"/>
          <a:ext cx="0" cy="0"/>
          <a:chOff x="0" y="0"/>
          <a:chExt cx="0" cy="0"/>
        </a:xfrm>
      </p:grpSpPr>
      <p:sp>
        <p:nvSpPr>
          <p:cNvPr id="354" name="Google Shape;354;p5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5" name="Google Shape;355;p51"/>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6" name="Google Shape;356;p5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7" name="Google Shape;357;p5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58" name="Google Shape;358;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59"/>
        <p:cNvGrpSpPr/>
        <p:nvPr/>
      </p:nvGrpSpPr>
      <p:grpSpPr>
        <a:xfrm>
          <a:off x="0" y="0"/>
          <a:ext cx="0" cy="0"/>
          <a:chOff x="0" y="0"/>
          <a:chExt cx="0" cy="0"/>
        </a:xfrm>
      </p:grpSpPr>
      <p:sp>
        <p:nvSpPr>
          <p:cNvPr id="360" name="Google Shape;360;p5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1" name="Google Shape;361;p5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2" name="Google Shape;362;p5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3" name="Google Shape;363;p5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4" name="Google Shape;364;p5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5" name="Google Shape;365;p5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6" name="Google Shape;366;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67"/>
        <p:cNvGrpSpPr/>
        <p:nvPr/>
      </p:nvGrpSpPr>
      <p:grpSpPr>
        <a:xfrm>
          <a:off x="0" y="0"/>
          <a:ext cx="0" cy="0"/>
          <a:chOff x="0" y="0"/>
          <a:chExt cx="0" cy="0"/>
        </a:xfrm>
      </p:grpSpPr>
      <p:sp>
        <p:nvSpPr>
          <p:cNvPr id="368" name="Google Shape;368;p5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9" name="Google Shape;369;p5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0" name="Google Shape;370;p5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1" name="Google Shape;371;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72"/>
        <p:cNvGrpSpPr/>
        <p:nvPr/>
      </p:nvGrpSpPr>
      <p:grpSpPr>
        <a:xfrm>
          <a:off x="0" y="0"/>
          <a:ext cx="0" cy="0"/>
          <a:chOff x="0" y="0"/>
          <a:chExt cx="0" cy="0"/>
        </a:xfrm>
      </p:grpSpPr>
      <p:sp>
        <p:nvSpPr>
          <p:cNvPr id="373" name="Google Shape;373;p5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74" name="Google Shape;374;p5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5" name="Google Shape;375;p5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6" name="Google Shape;376;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77"/>
        <p:cNvGrpSpPr/>
        <p:nvPr/>
      </p:nvGrpSpPr>
      <p:grpSpPr>
        <a:xfrm>
          <a:off x="0" y="0"/>
          <a:ext cx="0" cy="0"/>
          <a:chOff x="0" y="0"/>
          <a:chExt cx="0" cy="0"/>
        </a:xfrm>
      </p:grpSpPr>
      <p:sp>
        <p:nvSpPr>
          <p:cNvPr id="378" name="Google Shape;378;p5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9" name="Google Shape;379;p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0" name="Google Shape;380;p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1" name="Google Shape;381;p55"/>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82" name="Google Shape;382;p5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3" name="Google Shape;383;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4"/>
        <p:cNvGrpSpPr/>
        <p:nvPr/>
      </p:nvGrpSpPr>
      <p:grpSpPr>
        <a:xfrm>
          <a:off x="0" y="0"/>
          <a:ext cx="0" cy="0"/>
          <a:chOff x="0" y="0"/>
          <a:chExt cx="0" cy="0"/>
        </a:xfrm>
      </p:grpSpPr>
      <p:sp>
        <p:nvSpPr>
          <p:cNvPr id="385" name="Google Shape;385;p5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6" name="Google Shape;386;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7" name="Google Shape;387;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88" name="Google Shape;388;p5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89" name="Google Shape;389;p5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90" name="Google Shape;390;p5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91" name="Google Shape;391;p5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93"/>
        <p:cNvGrpSpPr/>
        <p:nvPr/>
      </p:nvGrpSpPr>
      <p:grpSpPr>
        <a:xfrm>
          <a:off x="0" y="0"/>
          <a:ext cx="0" cy="0"/>
          <a:chOff x="0" y="0"/>
          <a:chExt cx="0" cy="0"/>
        </a:xfrm>
      </p:grpSpPr>
      <p:sp>
        <p:nvSpPr>
          <p:cNvPr id="394" name="Google Shape;394;p5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5" name="Google Shape;395;p57"/>
          <p:cNvSpPr/>
          <p:nvPr/>
        </p:nvSpPr>
        <p:spPr>
          <a:xfrm>
            <a:off x="154641" y="4461062"/>
            <a:ext cx="88314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96" name="Google Shape;396;p5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97" name="Google Shape;397;p5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8" name="Google Shape;398;p5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99" name="Google Shape;399;p57"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400" name="Google Shape;400;p5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1" name="Google Shape;40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02"/>
        <p:cNvGrpSpPr/>
        <p:nvPr/>
      </p:nvGrpSpPr>
      <p:grpSpPr>
        <a:xfrm>
          <a:off x="0" y="0"/>
          <a:ext cx="0" cy="0"/>
          <a:chOff x="0" y="0"/>
          <a:chExt cx="0" cy="0"/>
        </a:xfrm>
      </p:grpSpPr>
      <p:sp>
        <p:nvSpPr>
          <p:cNvPr id="403" name="Google Shape;403;p5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4" name="Google Shape;404;p58"/>
          <p:cNvSpPr/>
          <p:nvPr/>
        </p:nvSpPr>
        <p:spPr>
          <a:xfrm>
            <a:off x="154640" y="1866568"/>
            <a:ext cx="88314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05" name="Google Shape;405;p5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06" name="Google Shape;406;p58"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407" name="Google Shape;407;p5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8" name="Google Shape;408;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09"/>
        <p:cNvGrpSpPr/>
        <p:nvPr/>
      </p:nvGrpSpPr>
      <p:grpSpPr>
        <a:xfrm>
          <a:off x="0" y="0"/>
          <a:ext cx="0" cy="0"/>
          <a:chOff x="0" y="0"/>
          <a:chExt cx="0" cy="0"/>
        </a:xfrm>
      </p:grpSpPr>
      <p:sp>
        <p:nvSpPr>
          <p:cNvPr id="410" name="Google Shape;410;p5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1" name="Google Shape;411;p59"/>
          <p:cNvSpPr/>
          <p:nvPr/>
        </p:nvSpPr>
        <p:spPr>
          <a:xfrm>
            <a:off x="154641" y="161365"/>
            <a:ext cx="8831400" cy="10479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2" name="Google Shape;412;p5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3" name="Google Shape;413;p5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4" name="Google Shape;414;p5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5" name="Google Shape;415;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16"/>
        <p:cNvGrpSpPr/>
        <p:nvPr/>
      </p:nvGrpSpPr>
      <p:grpSpPr>
        <a:xfrm>
          <a:off x="0" y="0"/>
          <a:ext cx="0" cy="0"/>
          <a:chOff x="0" y="0"/>
          <a:chExt cx="0" cy="0"/>
        </a:xfrm>
      </p:grpSpPr>
      <p:sp>
        <p:nvSpPr>
          <p:cNvPr id="417" name="Google Shape;417;p6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8" name="Google Shape;418;p60"/>
          <p:cNvSpPr/>
          <p:nvPr/>
        </p:nvSpPr>
        <p:spPr>
          <a:xfrm>
            <a:off x="154642" y="161365"/>
            <a:ext cx="3547800" cy="48240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9" name="Google Shape;419;p6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0" name="Google Shape;420;p60"/>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21" name="Google Shape;421;p60"/>
          <p:cNvSpPr>
            <a:spLocks noGrp="1"/>
          </p:cNvSpPr>
          <p:nvPr>
            <p:ph type="pic" idx="2"/>
          </p:nvPr>
        </p:nvSpPr>
        <p:spPr>
          <a:xfrm>
            <a:off x="537883" y="2655094"/>
            <a:ext cx="2949000" cy="1740600"/>
          </a:xfrm>
          <a:prstGeom prst="rect">
            <a:avLst/>
          </a:prstGeom>
          <a:noFill/>
          <a:ln>
            <a:noFill/>
          </a:ln>
        </p:spPr>
      </p:sp>
      <p:sp>
        <p:nvSpPr>
          <p:cNvPr id="422" name="Google Shape;422;p6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3" name="Google Shape;423;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 name="Google Shape;49;p7"/>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 name="Google Shape;51;p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2" name="Google Shape;52;p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24"/>
        <p:cNvGrpSpPr/>
        <p:nvPr/>
      </p:nvGrpSpPr>
      <p:grpSpPr>
        <a:xfrm>
          <a:off x="0" y="0"/>
          <a:ext cx="0" cy="0"/>
          <a:chOff x="0" y="0"/>
          <a:chExt cx="0" cy="0"/>
        </a:xfrm>
      </p:grpSpPr>
      <p:sp>
        <p:nvSpPr>
          <p:cNvPr id="425" name="Google Shape;425;p6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6" name="Google Shape;426;p6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7" name="Google Shape;427;p6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29"/>
        <p:cNvGrpSpPr/>
        <p:nvPr/>
      </p:nvGrpSpPr>
      <p:grpSpPr>
        <a:xfrm>
          <a:off x="0" y="0"/>
          <a:ext cx="0" cy="0"/>
          <a:chOff x="0" y="0"/>
          <a:chExt cx="0" cy="0"/>
        </a:xfrm>
      </p:grpSpPr>
      <p:sp>
        <p:nvSpPr>
          <p:cNvPr id="430" name="Google Shape;430;p6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1" name="Google Shape;431;p62"/>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2" name="Google Shape;432;p6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3" name="Google Shape;433;p6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4" name="Google Shape;434;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5"/>
        <p:cNvGrpSpPr/>
        <p:nvPr/>
      </p:nvGrpSpPr>
      <p:grpSpPr>
        <a:xfrm>
          <a:off x="0" y="0"/>
          <a:ext cx="0" cy="0"/>
          <a:chOff x="0" y="0"/>
          <a:chExt cx="0" cy="0"/>
        </a:xfrm>
      </p:grpSpPr>
      <p:sp>
        <p:nvSpPr>
          <p:cNvPr id="436" name="Google Shape;436;p6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7" name="Google Shape;437;p6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8" name="Google Shape;438;p6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9" name="Google Shape;439;p6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0" name="Google Shape;440;p6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1" name="Google Shape;441;p6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2" name="Google Shape;442;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43"/>
        <p:cNvGrpSpPr/>
        <p:nvPr/>
      </p:nvGrpSpPr>
      <p:grpSpPr>
        <a:xfrm>
          <a:off x="0" y="0"/>
          <a:ext cx="0" cy="0"/>
          <a:chOff x="0" y="0"/>
          <a:chExt cx="0" cy="0"/>
        </a:xfrm>
      </p:grpSpPr>
      <p:sp>
        <p:nvSpPr>
          <p:cNvPr id="444" name="Google Shape;444;p6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5" name="Google Shape;445;p6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6" name="Google Shape;446;p6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7" name="Google Shape;447;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48"/>
        <p:cNvGrpSpPr/>
        <p:nvPr/>
      </p:nvGrpSpPr>
      <p:grpSpPr>
        <a:xfrm>
          <a:off x="0" y="0"/>
          <a:ext cx="0" cy="0"/>
          <a:chOff x="0" y="0"/>
          <a:chExt cx="0" cy="0"/>
        </a:xfrm>
      </p:grpSpPr>
      <p:sp>
        <p:nvSpPr>
          <p:cNvPr id="449" name="Google Shape;449;p6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50" name="Google Shape;450;p6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1" name="Google Shape;451;p6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2" name="Google Shape;452;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3"/>
        <p:cNvGrpSpPr/>
        <p:nvPr/>
      </p:nvGrpSpPr>
      <p:grpSpPr>
        <a:xfrm>
          <a:off x="0" y="0"/>
          <a:ext cx="0" cy="0"/>
          <a:chOff x="0" y="0"/>
          <a:chExt cx="0" cy="0"/>
        </a:xfrm>
      </p:grpSpPr>
      <p:sp>
        <p:nvSpPr>
          <p:cNvPr id="454" name="Google Shape;454;p6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5" name="Google Shape;455;p6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56" name="Google Shape;456;p6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7" name="Google Shape;457;p66"/>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58" name="Google Shape;458;p6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9" name="Google Shape;459;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60"/>
        <p:cNvGrpSpPr/>
        <p:nvPr/>
      </p:nvGrpSpPr>
      <p:grpSpPr>
        <a:xfrm>
          <a:off x="0" y="0"/>
          <a:ext cx="0" cy="0"/>
          <a:chOff x="0" y="0"/>
          <a:chExt cx="0" cy="0"/>
        </a:xfrm>
      </p:grpSpPr>
      <p:sp>
        <p:nvSpPr>
          <p:cNvPr id="461" name="Google Shape;461;p6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62" name="Google Shape;462;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3" name="Google Shape;463;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64" name="Google Shape;464;p6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65" name="Google Shape;465;p6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66" name="Google Shape;466;p6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67" name="Google Shape;467;p6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469"/>
        <p:cNvGrpSpPr/>
        <p:nvPr/>
      </p:nvGrpSpPr>
      <p:grpSpPr>
        <a:xfrm>
          <a:off x="0" y="0"/>
          <a:ext cx="0" cy="0"/>
          <a:chOff x="0" y="0"/>
          <a:chExt cx="0" cy="0"/>
        </a:xfrm>
      </p:grpSpPr>
      <p:sp>
        <p:nvSpPr>
          <p:cNvPr id="470" name="Google Shape;470;p68"/>
          <p:cNvSpPr txBox="1">
            <a:spLocks noGrp="1"/>
          </p:cNvSpPr>
          <p:nvPr>
            <p:ph type="title"/>
          </p:nvPr>
        </p:nvSpPr>
        <p:spPr>
          <a:xfrm>
            <a:off x="628650" y="3346860"/>
            <a:ext cx="7886700" cy="9942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400"/>
              <a:buFont typeface="Calibri"/>
              <a:buNone/>
              <a:defRPr>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71" name="Google Shape;471;p68"/>
          <p:cNvPicPr preferRelativeResize="0"/>
          <p:nvPr/>
        </p:nvPicPr>
        <p:blipFill rotWithShape="1">
          <a:blip r:embed="rId3">
            <a:alphaModFix/>
          </a:blip>
          <a:srcRect/>
          <a:stretch/>
        </p:blipFill>
        <p:spPr>
          <a:xfrm>
            <a:off x="3311090" y="508560"/>
            <a:ext cx="3491571" cy="1736380"/>
          </a:xfrm>
          <a:prstGeom prst="rect">
            <a:avLst/>
          </a:prstGeom>
          <a:noFill/>
          <a:ln>
            <a:noFill/>
          </a:ln>
        </p:spPr>
      </p:pic>
      <p:sp>
        <p:nvSpPr>
          <p:cNvPr id="472" name="Google Shape;472;p68"/>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473"/>
        <p:cNvGrpSpPr/>
        <p:nvPr/>
      </p:nvGrpSpPr>
      <p:grpSpPr>
        <a:xfrm>
          <a:off x="0" y="0"/>
          <a:ext cx="0" cy="0"/>
          <a:chOff x="0" y="0"/>
          <a:chExt cx="0" cy="0"/>
        </a:xfrm>
      </p:grpSpPr>
      <p:pic>
        <p:nvPicPr>
          <p:cNvPr id="474" name="Google Shape;474;p69" descr="Decorative blue bar"/>
          <p:cNvPicPr preferRelativeResize="0"/>
          <p:nvPr/>
        </p:nvPicPr>
        <p:blipFill rotWithShape="1">
          <a:blip r:embed="rId2">
            <a:alphaModFix/>
          </a:blip>
          <a:srcRect/>
          <a:stretch/>
        </p:blipFill>
        <p:spPr>
          <a:xfrm>
            <a:off x="0" y="4871140"/>
            <a:ext cx="9144001" cy="276279"/>
          </a:xfrm>
          <a:prstGeom prst="rect">
            <a:avLst/>
          </a:prstGeom>
          <a:noFill/>
          <a:ln>
            <a:noFill/>
          </a:ln>
        </p:spPr>
      </p:pic>
      <p:sp>
        <p:nvSpPr>
          <p:cNvPr id="475" name="Google Shape;475;p69"/>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76" name="Google Shape;476;p69" descr="Oregon Department of Education Logo"/>
          <p:cNvPicPr preferRelativeResize="0"/>
          <p:nvPr/>
        </p:nvPicPr>
        <p:blipFill rotWithShape="1">
          <a:blip r:embed="rId3">
            <a:alphaModFix/>
          </a:blip>
          <a:srcRect/>
          <a:stretch/>
        </p:blipFill>
        <p:spPr>
          <a:xfrm>
            <a:off x="-90611" y="40172"/>
            <a:ext cx="1479336" cy="735684"/>
          </a:xfrm>
          <a:prstGeom prst="rect">
            <a:avLst/>
          </a:prstGeom>
          <a:noFill/>
          <a:ln>
            <a:noFill/>
          </a:ln>
        </p:spPr>
      </p:pic>
      <p:sp>
        <p:nvSpPr>
          <p:cNvPr id="477" name="Google Shape;477;p6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3"/>
        <p:cNvGrpSpPr/>
        <p:nvPr/>
      </p:nvGrpSpPr>
      <p:grpSpPr>
        <a:xfrm>
          <a:off x="0" y="0"/>
          <a:ext cx="0" cy="0"/>
          <a:chOff x="0" y="0"/>
          <a:chExt cx="0" cy="0"/>
        </a:xfrm>
      </p:grpSpPr>
      <p:sp>
        <p:nvSpPr>
          <p:cNvPr id="54" name="Google Shape;54;p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5" name="Google Shape;55;p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 name="Google Shape;56;p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7" name="Google Shape;57;p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0" name="Google Shape;60;p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1"/>
        <p:cNvGrpSpPr/>
        <p:nvPr/>
      </p:nvGrpSpPr>
      <p:grpSpPr>
        <a:xfrm>
          <a:off x="0" y="0"/>
          <a:ext cx="0" cy="0"/>
          <a:chOff x="0" y="0"/>
          <a:chExt cx="0" cy="0"/>
        </a:xfrm>
      </p:grpSpPr>
      <p:sp>
        <p:nvSpPr>
          <p:cNvPr id="62" name="Google Shape;62;p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 name="Google Shape;63;p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5" name="Google Shape;65;p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66"/>
        <p:cNvGrpSpPr/>
        <p:nvPr/>
      </p:nvGrpSpPr>
      <p:grpSpPr>
        <a:xfrm>
          <a:off x="0" y="0"/>
          <a:ext cx="0" cy="0"/>
          <a:chOff x="0" y="0"/>
          <a:chExt cx="0" cy="0"/>
        </a:xfrm>
      </p:grpSpPr>
      <p:sp>
        <p:nvSpPr>
          <p:cNvPr id="67" name="Google Shape;67;p1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68" name="Google Shape;68;p1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0" name="Google Shape;70;p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7" name="Google Shape;7;p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descr="Decorative line break"/>
          <p:cNvPicPr preferRelativeResize="0"/>
          <p:nvPr/>
        </p:nvPicPr>
        <p:blipFill rotWithShape="1">
          <a:blip r:embed="rId70">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pikrepo.com/feqlg/english-language-hello-hi-tex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pixnio.com/objects/books/document-learning-notebook-notepad-study-studying-boo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pxfuel.com/en/free-photo-omee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regon.gov/ode/educator-resources/pages/teacher-licensure.asp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pxfuel.com/en/free-photo-jynr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Hello_my_name_is_sticker.sv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pixabay.com/photos/book-library-books-literature-45513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flickr.com/photos/nenadstojkovic/5027480596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publicdomainpictures.net/en/view-image.php?image=226495&amp;picture=gradu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en.m.wikipedia.org/wiki/File:Little_Red_Schoolhouse_on_Route_662.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flickr.com/photos/112285162@N02/11514953254"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xhere.com/en/photo/1624747"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olis.oregonlegislature.gov/liz/2021R1/Measures/Overview/HB2056" TargetMode="External"/><Relationship Id="rId5" Type="http://schemas.openxmlformats.org/officeDocument/2006/relationships/image" Target="../media/image27.png"/><Relationship Id="rId4" Type="http://schemas.openxmlformats.org/officeDocument/2006/relationships/hyperlink" Target="https://www.oregon.gov/ode/educator-resources/standards/ELA/Pages/default.asp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hyperlink" Target="https://www.pxfuel.com/en/free-photo-qankg"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mailto:%20tina.roberts@ode.oregon.gov;%20ben.wolcott@ode.oregon.gov" TargetMode="External"/><Relationship Id="rId5" Type="http://schemas.openxmlformats.org/officeDocument/2006/relationships/hyperlink" Target="mailto:ben.wolcott@ode.oregon.gov" TargetMode="External"/><Relationship Id="rId4" Type="http://schemas.openxmlformats.org/officeDocument/2006/relationships/hyperlink" Target="mailto:tina.roberts@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freesvg.org/world-of-languag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publicdomainvectors.org/en/free-clipart/Community-circle/36270.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flickr.com/photos/danmoyle/1171556697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pxhere.com/en/photo/163509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pixabay.com/photos/books-to-study-literature-to-learn-215873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commons.wikimedia.org/wiki/File:BlankMap-World-162E.sv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pixabay.com/illustrations/globe-world-languages-translate-1107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0"/>
          <p:cNvSpPr txBox="1">
            <a:spLocks noGrp="1"/>
          </p:cNvSpPr>
          <p:nvPr>
            <p:ph type="ctrTitle"/>
          </p:nvPr>
        </p:nvSpPr>
        <p:spPr>
          <a:xfrm>
            <a:off x="1143000" y="1865026"/>
            <a:ext cx="6858000" cy="767400"/>
          </a:xfrm>
          <a:prstGeom prst="rect">
            <a:avLst/>
          </a:prstGeom>
        </p:spPr>
        <p:txBody>
          <a:bodyPr spcFirstLastPara="1" wrap="square" lIns="68575" tIns="34275" rIns="68575" bIns="34275" anchor="b" anchorCtr="0">
            <a:normAutofit fontScale="90000"/>
          </a:bodyPr>
          <a:lstStyle/>
          <a:p>
            <a:pPr marL="0" lvl="0" indent="0" algn="ctr" rtl="0">
              <a:spcBef>
                <a:spcPts val="0"/>
              </a:spcBef>
              <a:spcAft>
                <a:spcPts val="0"/>
              </a:spcAft>
              <a:buNone/>
            </a:pPr>
            <a:r>
              <a:rPr lang="en"/>
              <a:t>Access to Linguistic Inclusion</a:t>
            </a:r>
            <a:endParaRPr/>
          </a:p>
          <a:p>
            <a:pPr marL="0" lvl="0" indent="0" algn="ctr" rtl="0">
              <a:spcBef>
                <a:spcPts val="0"/>
              </a:spcBef>
              <a:spcAft>
                <a:spcPts val="0"/>
              </a:spcAft>
              <a:buNone/>
            </a:pPr>
            <a:r>
              <a:rPr lang="en"/>
              <a:t>(HB 2056)</a:t>
            </a:r>
            <a:endParaRPr/>
          </a:p>
        </p:txBody>
      </p:sp>
      <p:sp>
        <p:nvSpPr>
          <p:cNvPr id="483" name="Google Shape;483;p70"/>
          <p:cNvSpPr txBox="1">
            <a:spLocks noGrp="1"/>
          </p:cNvSpPr>
          <p:nvPr>
            <p:ph type="subTitle" idx="1"/>
          </p:nvPr>
        </p:nvSpPr>
        <p:spPr>
          <a:xfrm>
            <a:off x="1143000" y="2701528"/>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Overview</a:t>
            </a:r>
            <a:endParaRPr/>
          </a:p>
          <a:p>
            <a:pPr marL="0" lvl="0" indent="0" algn="ctr" rtl="0">
              <a:spcBef>
                <a:spcPts val="800"/>
              </a:spcBef>
              <a:spcAft>
                <a:spcPts val="0"/>
              </a:spcAft>
              <a:buNone/>
            </a:pPr>
            <a:endParaRPr/>
          </a:p>
          <a:p>
            <a:pPr marL="0" lvl="0" indent="0" algn="ctr" rtl="0">
              <a:spcBef>
                <a:spcPts val="800"/>
              </a:spcBef>
              <a:spcAft>
                <a:spcPts val="0"/>
              </a:spcAft>
              <a:buNone/>
            </a:pPr>
            <a:r>
              <a:rPr lang="en"/>
              <a:t>Tina Roberts and Ben Wolcott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9"/>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English Learners and Multilingual Students</a:t>
            </a:r>
            <a:endParaRPr/>
          </a:p>
        </p:txBody>
      </p:sp>
      <p:sp>
        <p:nvSpPr>
          <p:cNvPr id="558" name="Google Shape;558;p79"/>
          <p:cNvSpPr txBox="1"/>
          <p:nvPr/>
        </p:nvSpPr>
        <p:spPr>
          <a:xfrm>
            <a:off x="562450" y="1141550"/>
            <a:ext cx="7866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Access to Linguistic Inclusion makes no direct changes to definitions or requirements regarding students with English learner status. However, new definitions of Language Arts and World Languages (and new credit earning options) will matter greatly to students with English learner status.</a:t>
            </a:r>
            <a:endParaRPr sz="2200">
              <a:solidFill>
                <a:schemeClr val="dk1"/>
              </a:solidFill>
              <a:latin typeface="Calibri"/>
              <a:ea typeface="Calibri"/>
              <a:cs typeface="Calibri"/>
              <a:sym typeface="Calibri"/>
            </a:endParaRPr>
          </a:p>
        </p:txBody>
      </p:sp>
      <p:pic>
        <p:nvPicPr>
          <p:cNvPr id="559" name="Google Shape;559;p79" descr="&quot;&quot;"/>
          <p:cNvPicPr preferRelativeResize="0"/>
          <p:nvPr/>
        </p:nvPicPr>
        <p:blipFill>
          <a:blip r:embed="rId3">
            <a:alphaModFix/>
          </a:blip>
          <a:stretch>
            <a:fillRect/>
          </a:stretch>
        </p:blipFill>
        <p:spPr>
          <a:xfrm>
            <a:off x="5412550" y="2680851"/>
            <a:ext cx="3507400" cy="2251800"/>
          </a:xfrm>
          <a:prstGeom prst="rect">
            <a:avLst/>
          </a:prstGeom>
          <a:noFill/>
          <a:ln>
            <a:noFill/>
          </a:ln>
        </p:spPr>
      </p:pic>
      <p:sp>
        <p:nvSpPr>
          <p:cNvPr id="560" name="Google Shape;560;p79"/>
          <p:cNvSpPr txBox="1"/>
          <p:nvPr/>
        </p:nvSpPr>
        <p:spPr>
          <a:xfrm>
            <a:off x="4365025" y="4586725"/>
            <a:ext cx="113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pikrepo.com</a:t>
            </a:r>
            <a:endParaRPr>
              <a:latin typeface="Calibri"/>
              <a:ea typeface="Calibri"/>
              <a:cs typeface="Calibri"/>
              <a:sym typeface="Calibri"/>
            </a:endParaRPr>
          </a:p>
        </p:txBody>
      </p:sp>
      <p:sp>
        <p:nvSpPr>
          <p:cNvPr id="561" name="Google Shape;561;p79"/>
          <p:cNvSpPr txBox="1"/>
          <p:nvPr/>
        </p:nvSpPr>
        <p:spPr>
          <a:xfrm>
            <a:off x="562450" y="2985650"/>
            <a:ext cx="48501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Students do not need current or former English learner status to benefit from this law.</a:t>
            </a:r>
            <a:endParaRPr sz="2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p80" descr="&quot;&quot;"/>
          <p:cNvPicPr preferRelativeResize="0"/>
          <p:nvPr/>
        </p:nvPicPr>
        <p:blipFill>
          <a:blip r:embed="rId3">
            <a:alphaModFix/>
          </a:blip>
          <a:stretch>
            <a:fillRect/>
          </a:stretch>
        </p:blipFill>
        <p:spPr>
          <a:xfrm>
            <a:off x="4389500" y="2479550"/>
            <a:ext cx="4600229" cy="2517224"/>
          </a:xfrm>
          <a:prstGeom prst="rect">
            <a:avLst/>
          </a:prstGeom>
          <a:noFill/>
          <a:ln>
            <a:noFill/>
          </a:ln>
        </p:spPr>
      </p:pic>
      <p:sp>
        <p:nvSpPr>
          <p:cNvPr id="567" name="Google Shape;567;p80"/>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Multilingual Opportunities</a:t>
            </a:r>
            <a:endParaRPr/>
          </a:p>
        </p:txBody>
      </p:sp>
      <p:sp>
        <p:nvSpPr>
          <p:cNvPr id="568" name="Google Shape;568;p80"/>
          <p:cNvSpPr txBox="1"/>
          <p:nvPr/>
        </p:nvSpPr>
        <p:spPr>
          <a:xfrm>
            <a:off x="171175" y="1222350"/>
            <a:ext cx="8862900" cy="15393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New World Language definition means that students may earn credit in World Language: English</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For some students, all their languages may meet the definition of a World Language</a:t>
            </a:r>
            <a:endParaRPr sz="2200" dirty="0">
              <a:solidFill>
                <a:schemeClr val="dk1"/>
              </a:solidFill>
              <a:latin typeface="Calibri"/>
              <a:ea typeface="Calibri"/>
              <a:cs typeface="Calibri"/>
              <a:sym typeface="Calibri"/>
            </a:endParaRPr>
          </a:p>
        </p:txBody>
      </p:sp>
      <p:sp>
        <p:nvSpPr>
          <p:cNvPr id="569" name="Google Shape;569;p80"/>
          <p:cNvSpPr txBox="1"/>
          <p:nvPr/>
        </p:nvSpPr>
        <p:spPr>
          <a:xfrm>
            <a:off x="7979025" y="4474725"/>
            <a:ext cx="101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pixnio.com</a:t>
            </a:r>
            <a:endParaRPr>
              <a:latin typeface="Calibri"/>
              <a:ea typeface="Calibri"/>
              <a:cs typeface="Calibri"/>
              <a:sym typeface="Calibri"/>
            </a:endParaRPr>
          </a:p>
        </p:txBody>
      </p:sp>
      <p:sp>
        <p:nvSpPr>
          <p:cNvPr id="570" name="Google Shape;570;p80"/>
          <p:cNvSpPr txBox="1"/>
          <p:nvPr/>
        </p:nvSpPr>
        <p:spPr>
          <a:xfrm>
            <a:off x="171175" y="2609250"/>
            <a:ext cx="4484400" cy="18777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New definitions also apply to international transcripts, increasing district latitude to record credits for courses taken abroad</a:t>
            </a:r>
            <a:endParaRPr sz="2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p81" descr="&quot;&quot;"/>
          <p:cNvPicPr preferRelativeResize="0"/>
          <p:nvPr/>
        </p:nvPicPr>
        <p:blipFill>
          <a:blip r:embed="rId3">
            <a:alphaModFix/>
          </a:blip>
          <a:stretch>
            <a:fillRect/>
          </a:stretch>
        </p:blipFill>
        <p:spPr>
          <a:xfrm>
            <a:off x="5210200" y="2455525"/>
            <a:ext cx="3697451" cy="2466324"/>
          </a:xfrm>
          <a:prstGeom prst="rect">
            <a:avLst/>
          </a:prstGeom>
          <a:noFill/>
          <a:ln>
            <a:noFill/>
          </a:ln>
        </p:spPr>
      </p:pic>
      <p:sp>
        <p:nvSpPr>
          <p:cNvPr id="576" name="Google Shape;576;p81"/>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Multiple Credits</a:t>
            </a:r>
            <a:endParaRPr/>
          </a:p>
        </p:txBody>
      </p:sp>
      <p:sp>
        <p:nvSpPr>
          <p:cNvPr id="577" name="Google Shape;577;p81"/>
          <p:cNvSpPr txBox="1"/>
          <p:nvPr/>
        </p:nvSpPr>
        <p:spPr>
          <a:xfrm>
            <a:off x="358650" y="1252120"/>
            <a:ext cx="83307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alibri"/>
                <a:ea typeface="Calibri"/>
                <a:cs typeface="Calibri"/>
                <a:sym typeface="Calibri"/>
              </a:rPr>
              <a:t>Some students may be able to earn more than one credit for a single course</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Course must be eligible to </a:t>
            </a:r>
            <a:r>
              <a:rPr lang="en" sz="2200" b="1" dirty="0">
                <a:latin typeface="Calibri"/>
                <a:ea typeface="Calibri"/>
                <a:cs typeface="Calibri"/>
                <a:sym typeface="Calibri"/>
              </a:rPr>
              <a:t>award</a:t>
            </a:r>
            <a:r>
              <a:rPr lang="en" sz="2200" dirty="0">
                <a:latin typeface="Calibri"/>
                <a:ea typeface="Calibri"/>
                <a:cs typeface="Calibri"/>
                <a:sym typeface="Calibri"/>
              </a:rPr>
              <a:t> credit, but students must also be eligible to </a:t>
            </a:r>
            <a:r>
              <a:rPr lang="en" sz="2200" b="1" dirty="0">
                <a:latin typeface="Calibri"/>
                <a:ea typeface="Calibri"/>
                <a:cs typeface="Calibri"/>
                <a:sym typeface="Calibri"/>
              </a:rPr>
              <a:t>receive</a:t>
            </a:r>
            <a:r>
              <a:rPr lang="en" sz="2200" dirty="0">
                <a:latin typeface="Calibri"/>
                <a:ea typeface="Calibri"/>
                <a:cs typeface="Calibri"/>
                <a:sym typeface="Calibri"/>
              </a:rPr>
              <a:t> credit</a:t>
            </a:r>
            <a:endParaRPr sz="2200" dirty="0">
              <a:latin typeface="Calibri"/>
              <a:ea typeface="Calibri"/>
              <a:cs typeface="Calibri"/>
              <a:sym typeface="Calibri"/>
            </a:endParaRPr>
          </a:p>
        </p:txBody>
      </p:sp>
      <p:sp>
        <p:nvSpPr>
          <p:cNvPr id="578" name="Google Shape;578;p81"/>
          <p:cNvSpPr txBox="1"/>
          <p:nvPr/>
        </p:nvSpPr>
        <p:spPr>
          <a:xfrm>
            <a:off x="4191000" y="4527900"/>
            <a:ext cx="1312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pxfuel.com</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579" name="Google Shape;579;p81"/>
          <p:cNvSpPr txBox="1"/>
          <p:nvPr/>
        </p:nvSpPr>
        <p:spPr>
          <a:xfrm>
            <a:off x="358650" y="2585050"/>
            <a:ext cx="4851600" cy="18777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b="1" dirty="0">
                <a:solidFill>
                  <a:schemeClr val="dk1"/>
                </a:solidFill>
                <a:latin typeface="Calibri"/>
                <a:ea typeface="Calibri"/>
                <a:cs typeface="Calibri"/>
                <a:sym typeface="Calibri"/>
              </a:rPr>
              <a:t>Awarding </a:t>
            </a:r>
            <a:r>
              <a:rPr lang="en" sz="2200" dirty="0">
                <a:solidFill>
                  <a:schemeClr val="dk1"/>
                </a:solidFill>
                <a:latin typeface="Calibri"/>
                <a:ea typeface="Calibri"/>
                <a:cs typeface="Calibri"/>
                <a:sym typeface="Calibri"/>
              </a:rPr>
              <a:t>criterion based on standards and content</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b="1" dirty="0">
                <a:solidFill>
                  <a:schemeClr val="dk1"/>
                </a:solidFill>
                <a:latin typeface="Calibri"/>
                <a:ea typeface="Calibri"/>
                <a:cs typeface="Calibri"/>
                <a:sym typeface="Calibri"/>
              </a:rPr>
              <a:t>Receiving </a:t>
            </a:r>
            <a:r>
              <a:rPr lang="en" sz="2200" dirty="0">
                <a:solidFill>
                  <a:schemeClr val="dk1"/>
                </a:solidFill>
                <a:latin typeface="Calibri"/>
                <a:ea typeface="Calibri"/>
                <a:cs typeface="Calibri"/>
                <a:sym typeface="Calibri"/>
              </a:rPr>
              <a:t>criterion based on new Language Arts and World Language definitions</a:t>
            </a:r>
            <a:endParaRPr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2"/>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Licensure and Credentialing</a:t>
            </a:r>
            <a:endParaRPr/>
          </a:p>
        </p:txBody>
      </p:sp>
      <p:sp>
        <p:nvSpPr>
          <p:cNvPr id="585" name="Google Shape;585;p82"/>
          <p:cNvSpPr txBox="1"/>
          <p:nvPr/>
        </p:nvSpPr>
        <p:spPr>
          <a:xfrm>
            <a:off x="355925" y="1186375"/>
            <a:ext cx="80883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Teacher Standards and Practices Commission (TSPC)</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No planned changes to teacher preparation</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Exercises authority over teacher preparation and licensure, not credit</a:t>
            </a: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r>
              <a:rPr lang="en" sz="2200">
                <a:latin typeface="Calibri"/>
                <a:ea typeface="Calibri"/>
                <a:cs typeface="Calibri"/>
                <a:sym typeface="Calibri"/>
              </a:rPr>
              <a:t>Find information about connections between courses and teacher endorsements on the </a:t>
            </a:r>
            <a:r>
              <a:rPr lang="en" sz="2200" u="sng">
                <a:solidFill>
                  <a:schemeClr val="hlink"/>
                </a:solidFill>
                <a:latin typeface="Calibri"/>
                <a:ea typeface="Calibri"/>
                <a:cs typeface="Calibri"/>
                <a:sym typeface="Calibri"/>
                <a:hlinkClick r:id="rId3"/>
              </a:rPr>
              <a:t>Teacher Licensure</a:t>
            </a:r>
            <a:r>
              <a:rPr lang="en" sz="2200">
                <a:latin typeface="Calibri"/>
                <a:ea typeface="Calibri"/>
                <a:cs typeface="Calibri"/>
                <a:sym typeface="Calibri"/>
              </a:rPr>
              <a:t> page.</a:t>
            </a:r>
            <a:endParaRPr sz="2200">
              <a:latin typeface="Calibri"/>
              <a:ea typeface="Calibri"/>
              <a:cs typeface="Calibri"/>
              <a:sym typeface="Calibri"/>
            </a:endParaRPr>
          </a:p>
        </p:txBody>
      </p:sp>
      <p:pic>
        <p:nvPicPr>
          <p:cNvPr id="586" name="Google Shape;586;p82" descr="TSPC logo"/>
          <p:cNvPicPr preferRelativeResize="0"/>
          <p:nvPr/>
        </p:nvPicPr>
        <p:blipFill>
          <a:blip r:embed="rId4">
            <a:alphaModFix/>
          </a:blip>
          <a:stretch>
            <a:fillRect/>
          </a:stretch>
        </p:blipFill>
        <p:spPr>
          <a:xfrm>
            <a:off x="7154700" y="235274"/>
            <a:ext cx="1760500" cy="1370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3"/>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Important Considerations</a:t>
            </a:r>
            <a:endParaRPr/>
          </a:p>
        </p:txBody>
      </p:sp>
      <p:sp>
        <p:nvSpPr>
          <p:cNvPr id="592" name="Google Shape;592;p83"/>
          <p:cNvSpPr txBox="1"/>
          <p:nvPr/>
        </p:nvSpPr>
        <p:spPr>
          <a:xfrm>
            <a:off x="537875" y="2847725"/>
            <a:ext cx="8088300" cy="15393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However, be sure to consider the student’s post-secondary plans</a:t>
            </a:r>
            <a:endParaRPr sz="220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a:latin typeface="Calibri"/>
                <a:ea typeface="Calibri"/>
                <a:cs typeface="Calibri"/>
                <a:sym typeface="Calibri"/>
              </a:rPr>
              <a:t>Students need to be prepared for next steps after graduation</a:t>
            </a:r>
            <a:endParaRPr sz="220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a:latin typeface="Calibri"/>
                <a:ea typeface="Calibri"/>
                <a:cs typeface="Calibri"/>
                <a:sym typeface="Calibri"/>
              </a:rPr>
              <a:t>Credits in “English Language Arts” may be needed for university admission, NCAA participation, or other</a:t>
            </a:r>
            <a:endParaRPr sz="2200">
              <a:latin typeface="Calibri"/>
              <a:ea typeface="Calibri"/>
              <a:cs typeface="Calibri"/>
              <a:sym typeface="Calibri"/>
            </a:endParaRPr>
          </a:p>
        </p:txBody>
      </p:sp>
      <p:pic>
        <p:nvPicPr>
          <p:cNvPr id="593" name="Google Shape;593;p83" descr="&quot;&quot;"/>
          <p:cNvPicPr preferRelativeResize="0"/>
          <p:nvPr/>
        </p:nvPicPr>
        <p:blipFill>
          <a:blip r:embed="rId3">
            <a:alphaModFix/>
          </a:blip>
          <a:stretch>
            <a:fillRect/>
          </a:stretch>
        </p:blipFill>
        <p:spPr>
          <a:xfrm>
            <a:off x="5100172" y="188325"/>
            <a:ext cx="3855499" cy="2571750"/>
          </a:xfrm>
          <a:prstGeom prst="rect">
            <a:avLst/>
          </a:prstGeom>
          <a:noFill/>
          <a:ln>
            <a:noFill/>
          </a:ln>
        </p:spPr>
      </p:pic>
      <p:sp>
        <p:nvSpPr>
          <p:cNvPr id="594" name="Google Shape;594;p83"/>
          <p:cNvSpPr txBox="1"/>
          <p:nvPr/>
        </p:nvSpPr>
        <p:spPr>
          <a:xfrm>
            <a:off x="7650450" y="254275"/>
            <a:ext cx="126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pxfuel.com</a:t>
            </a:r>
            <a:endParaRPr>
              <a:latin typeface="Calibri"/>
              <a:ea typeface="Calibri"/>
              <a:cs typeface="Calibri"/>
              <a:sym typeface="Calibri"/>
            </a:endParaRPr>
          </a:p>
        </p:txBody>
      </p:sp>
      <p:sp>
        <p:nvSpPr>
          <p:cNvPr id="595" name="Google Shape;595;p83"/>
          <p:cNvSpPr txBox="1"/>
          <p:nvPr/>
        </p:nvSpPr>
        <p:spPr>
          <a:xfrm>
            <a:off x="537875" y="1198625"/>
            <a:ext cx="4431600" cy="18777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Decisions regarding high school credit, course offerings, international transcript interpretation, and language of instruction lie with districts</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4"/>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Potential Concerns 1</a:t>
            </a:r>
            <a:endParaRPr/>
          </a:p>
        </p:txBody>
      </p:sp>
      <p:sp>
        <p:nvSpPr>
          <p:cNvPr id="601" name="Google Shape;601;p84"/>
          <p:cNvSpPr txBox="1"/>
          <p:nvPr/>
        </p:nvSpPr>
        <p:spPr>
          <a:xfrm>
            <a:off x="233550" y="1147530"/>
            <a:ext cx="86811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alibri"/>
                <a:ea typeface="Calibri"/>
                <a:cs typeface="Calibri"/>
                <a:sym typeface="Calibri"/>
              </a:rPr>
              <a:t>“Do schools need to eliminate the word ‘English’ from course titles and departments?”</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Eliminating the word “English” is neither the goal nor the effect of Access to Linguistic Inclusion</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Districts are not required to rename any course or department</a:t>
            </a:r>
            <a:endParaRPr sz="2200" dirty="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dirty="0">
                <a:latin typeface="Calibri"/>
                <a:ea typeface="Calibri"/>
                <a:cs typeface="Calibri"/>
                <a:sym typeface="Calibri"/>
              </a:rPr>
              <a:t>In most cases, the current title is the most accurate and should be retained</a:t>
            </a:r>
            <a:endParaRPr sz="2200" dirty="0">
              <a:latin typeface="Calibri"/>
              <a:ea typeface="Calibri"/>
              <a:cs typeface="Calibri"/>
              <a:sym typeface="Calibri"/>
            </a:endParaRPr>
          </a:p>
        </p:txBody>
      </p:sp>
      <p:sp>
        <p:nvSpPr>
          <p:cNvPr id="602" name="Google Shape;602;p84"/>
          <p:cNvSpPr txBox="1"/>
          <p:nvPr/>
        </p:nvSpPr>
        <p:spPr>
          <a:xfrm>
            <a:off x="5329350" y="4574950"/>
            <a:ext cx="130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hlink"/>
                </a:solidFill>
                <a:latin typeface="Calibri"/>
                <a:ea typeface="Calibri"/>
                <a:cs typeface="Calibri"/>
                <a:sym typeface="Calibri"/>
                <a:hlinkClick r:id="rId3"/>
              </a:rPr>
              <a:t>wikimedia.org</a:t>
            </a:r>
            <a:endParaRPr dirty="0">
              <a:latin typeface="Calibri"/>
              <a:ea typeface="Calibri"/>
              <a:cs typeface="Calibri"/>
              <a:sym typeface="Calibri"/>
            </a:endParaRPr>
          </a:p>
        </p:txBody>
      </p:sp>
      <p:sp>
        <p:nvSpPr>
          <p:cNvPr id="603" name="Google Shape;603;p84"/>
          <p:cNvSpPr txBox="1"/>
          <p:nvPr/>
        </p:nvSpPr>
        <p:spPr>
          <a:xfrm>
            <a:off x="233550" y="3469435"/>
            <a:ext cx="63609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latin typeface="Calibri"/>
                <a:ea typeface="Calibri"/>
                <a:cs typeface="Calibri"/>
                <a:sym typeface="Calibri"/>
              </a:rPr>
              <a:t>Districts may </a:t>
            </a:r>
            <a:r>
              <a:rPr lang="en" sz="2200" i="1" dirty="0">
                <a:latin typeface="Calibri"/>
                <a:ea typeface="Calibri"/>
                <a:cs typeface="Calibri"/>
                <a:sym typeface="Calibri"/>
              </a:rPr>
              <a:t>choose</a:t>
            </a:r>
            <a:r>
              <a:rPr lang="en" sz="2200" dirty="0">
                <a:latin typeface="Calibri"/>
                <a:ea typeface="Calibri"/>
                <a:cs typeface="Calibri"/>
                <a:sym typeface="Calibri"/>
              </a:rPr>
              <a:t> to retitle select courses or departments in order to most accurately convey area of study and credit to be awarded</a:t>
            </a:r>
            <a:endParaRPr sz="2200" dirty="0">
              <a:latin typeface="Calibri"/>
              <a:ea typeface="Calibri"/>
              <a:cs typeface="Calibri"/>
              <a:sym typeface="Calibri"/>
            </a:endParaRPr>
          </a:p>
        </p:txBody>
      </p:sp>
      <p:pic>
        <p:nvPicPr>
          <p:cNvPr id="604" name="Google Shape;604;p84" descr="&quot;&quot;"/>
          <p:cNvPicPr preferRelativeResize="0"/>
          <p:nvPr/>
        </p:nvPicPr>
        <p:blipFill>
          <a:blip r:embed="rId4">
            <a:alphaModFix/>
          </a:blip>
          <a:stretch>
            <a:fillRect/>
          </a:stretch>
        </p:blipFill>
        <p:spPr>
          <a:xfrm>
            <a:off x="6681293" y="3289101"/>
            <a:ext cx="2189376" cy="1565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85"/>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Potential Concerns 2</a:t>
            </a:r>
            <a:endParaRPr/>
          </a:p>
        </p:txBody>
      </p:sp>
      <p:sp>
        <p:nvSpPr>
          <p:cNvPr id="610" name="Google Shape;610;p85"/>
          <p:cNvSpPr txBox="1"/>
          <p:nvPr/>
        </p:nvSpPr>
        <p:spPr>
          <a:xfrm>
            <a:off x="233550" y="1225645"/>
            <a:ext cx="86811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alibri"/>
                <a:ea typeface="Calibri"/>
                <a:cs typeface="Calibri"/>
                <a:sym typeface="Calibri"/>
              </a:rPr>
              <a:t>“Will students still study English language and literature?”</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Oregon’s English Language Arts summative assessment will continue to test student knowledge and skills, in English.</a:t>
            </a:r>
            <a:endParaRPr sz="2200" dirty="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dirty="0">
                <a:latin typeface="Calibri"/>
                <a:ea typeface="Calibri"/>
                <a:cs typeface="Calibri"/>
                <a:sym typeface="Calibri"/>
              </a:rPr>
              <a:t>Accountability measures linked to </a:t>
            </a:r>
            <a:r>
              <a:rPr lang="en" sz="2200" dirty="0" smtClean="0">
                <a:latin typeface="Calibri"/>
                <a:ea typeface="Calibri"/>
                <a:cs typeface="Calibri"/>
                <a:sym typeface="Calibri"/>
              </a:rPr>
              <a:t>Oregon’s </a:t>
            </a:r>
            <a:r>
              <a:rPr lang="en" sz="2200" dirty="0">
                <a:latin typeface="Calibri"/>
                <a:ea typeface="Calibri"/>
                <a:cs typeface="Calibri"/>
                <a:sym typeface="Calibri"/>
              </a:rPr>
              <a:t>statewide assessments remain in place.</a:t>
            </a:r>
            <a:endParaRPr sz="2200" dirty="0">
              <a:latin typeface="Calibri"/>
              <a:ea typeface="Calibri"/>
              <a:cs typeface="Calibri"/>
              <a:sym typeface="Calibri"/>
            </a:endParaRPr>
          </a:p>
        </p:txBody>
      </p:sp>
      <p:pic>
        <p:nvPicPr>
          <p:cNvPr id="611" name="Google Shape;611;p85" descr="&quot;&quot;"/>
          <p:cNvPicPr preferRelativeResize="0"/>
          <p:nvPr/>
        </p:nvPicPr>
        <p:blipFill>
          <a:blip r:embed="rId3">
            <a:alphaModFix/>
          </a:blip>
          <a:stretch>
            <a:fillRect/>
          </a:stretch>
        </p:blipFill>
        <p:spPr>
          <a:xfrm>
            <a:off x="5661008" y="2637516"/>
            <a:ext cx="3482991" cy="2501389"/>
          </a:xfrm>
          <a:prstGeom prst="rect">
            <a:avLst/>
          </a:prstGeom>
          <a:noFill/>
          <a:ln>
            <a:noFill/>
          </a:ln>
        </p:spPr>
      </p:pic>
      <p:sp>
        <p:nvSpPr>
          <p:cNvPr id="612" name="Google Shape;612;p85"/>
          <p:cNvSpPr txBox="1"/>
          <p:nvPr/>
        </p:nvSpPr>
        <p:spPr>
          <a:xfrm>
            <a:off x="4009500" y="4518790"/>
            <a:ext cx="112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pixabay.com</a:t>
            </a:r>
            <a:endParaRPr>
              <a:latin typeface="Calibri"/>
              <a:ea typeface="Calibri"/>
              <a:cs typeface="Calibri"/>
              <a:sym typeface="Calibri"/>
            </a:endParaRPr>
          </a:p>
        </p:txBody>
      </p:sp>
      <p:sp>
        <p:nvSpPr>
          <p:cNvPr id="613" name="Google Shape;613;p85"/>
          <p:cNvSpPr txBox="1"/>
          <p:nvPr/>
        </p:nvSpPr>
        <p:spPr>
          <a:xfrm>
            <a:off x="187474" y="2839780"/>
            <a:ext cx="5450559" cy="18777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Oregon’s English Language Arts and Literacy standards remain in place.</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English still matters! Access to Linguistic Inclusion simply recognizes that other languages also matter.</a:t>
            </a:r>
            <a:endParaRPr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Google Shape;618;p86" descr="&quot;&quot;"/>
          <p:cNvPicPr preferRelativeResize="0"/>
          <p:nvPr/>
        </p:nvPicPr>
        <p:blipFill>
          <a:blip r:embed="rId3">
            <a:alphaModFix/>
          </a:blip>
          <a:stretch>
            <a:fillRect/>
          </a:stretch>
        </p:blipFill>
        <p:spPr>
          <a:xfrm>
            <a:off x="205150" y="2295790"/>
            <a:ext cx="3507126" cy="2342650"/>
          </a:xfrm>
          <a:prstGeom prst="rect">
            <a:avLst/>
          </a:prstGeom>
          <a:noFill/>
          <a:ln>
            <a:noFill/>
          </a:ln>
        </p:spPr>
      </p:pic>
      <p:sp>
        <p:nvSpPr>
          <p:cNvPr id="619" name="Google Shape;619;p86"/>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Potential Concerns 3</a:t>
            </a:r>
            <a:endParaRPr/>
          </a:p>
        </p:txBody>
      </p:sp>
      <p:sp>
        <p:nvSpPr>
          <p:cNvPr id="620" name="Google Shape;620;p86"/>
          <p:cNvSpPr txBox="1"/>
          <p:nvPr/>
        </p:nvSpPr>
        <p:spPr>
          <a:xfrm>
            <a:off x="205150" y="1152890"/>
            <a:ext cx="87450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chemeClr val="dk1"/>
                </a:solidFill>
                <a:latin typeface="Calibri"/>
                <a:ea typeface="Calibri"/>
                <a:cs typeface="Calibri"/>
                <a:sym typeface="Calibri"/>
              </a:rPr>
              <a:t>“Is learning English still important for students with English learner status?”</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Oregon’s English Language Proficiency Assessment will continue to test student proficiency in English.</a:t>
            </a:r>
            <a:endParaRPr sz="2200" dirty="0">
              <a:solidFill>
                <a:schemeClr val="dk1"/>
              </a:solidFill>
              <a:latin typeface="Calibri"/>
              <a:ea typeface="Calibri"/>
              <a:cs typeface="Calibri"/>
              <a:sym typeface="Calibri"/>
            </a:endParaRPr>
          </a:p>
        </p:txBody>
      </p:sp>
      <p:sp>
        <p:nvSpPr>
          <p:cNvPr id="621" name="Google Shape;621;p86"/>
          <p:cNvSpPr txBox="1"/>
          <p:nvPr/>
        </p:nvSpPr>
        <p:spPr>
          <a:xfrm>
            <a:off x="2779400" y="4618365"/>
            <a:ext cx="101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flickr.com</a:t>
            </a:r>
            <a:endParaRPr>
              <a:latin typeface="Calibri"/>
              <a:ea typeface="Calibri"/>
              <a:cs typeface="Calibri"/>
              <a:sym typeface="Calibri"/>
            </a:endParaRPr>
          </a:p>
        </p:txBody>
      </p:sp>
      <p:sp>
        <p:nvSpPr>
          <p:cNvPr id="622" name="Google Shape;622;p86"/>
          <p:cNvSpPr txBox="1"/>
          <p:nvPr/>
        </p:nvSpPr>
        <p:spPr>
          <a:xfrm>
            <a:off x="3619200" y="2192020"/>
            <a:ext cx="5257500" cy="25551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English language proficiency services remain a federally guaranteed civil right. Access to Linguistic Inclusion adds options for recognizing the rigorous and multifaceted study that students with English learner status are already performing.</a:t>
            </a:r>
            <a:endParaRPr dirty="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7"/>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Potential Concerns 4</a:t>
            </a:r>
            <a:endParaRPr/>
          </a:p>
        </p:txBody>
      </p:sp>
      <p:pic>
        <p:nvPicPr>
          <p:cNvPr id="628" name="Google Shape;628;p87" descr="&quot;&quot;"/>
          <p:cNvPicPr preferRelativeResize="0"/>
          <p:nvPr/>
        </p:nvPicPr>
        <p:blipFill>
          <a:blip r:embed="rId3">
            <a:alphaModFix amt="98000"/>
          </a:blip>
          <a:stretch>
            <a:fillRect/>
          </a:stretch>
        </p:blipFill>
        <p:spPr>
          <a:xfrm flipH="1">
            <a:off x="5308900" y="163025"/>
            <a:ext cx="3679125" cy="2793766"/>
          </a:xfrm>
          <a:prstGeom prst="rect">
            <a:avLst/>
          </a:prstGeom>
          <a:noFill/>
          <a:ln>
            <a:noFill/>
          </a:ln>
        </p:spPr>
      </p:pic>
      <p:sp>
        <p:nvSpPr>
          <p:cNvPr id="629" name="Google Shape;629;p87"/>
          <p:cNvSpPr txBox="1"/>
          <p:nvPr/>
        </p:nvSpPr>
        <p:spPr>
          <a:xfrm>
            <a:off x="538000" y="1333625"/>
            <a:ext cx="47709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chemeClr val="dk1"/>
                </a:solidFill>
                <a:latin typeface="Calibri"/>
                <a:ea typeface="Calibri"/>
                <a:cs typeface="Calibri"/>
                <a:sym typeface="Calibri"/>
              </a:rPr>
              <a:t>“Are graduation standards being lowered?”</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Oregon’s credit requirements for a high school diploma are among the highest in the nation.</a:t>
            </a:r>
            <a:endParaRPr sz="2200" dirty="0">
              <a:solidFill>
                <a:schemeClr val="dk1"/>
              </a:solidFill>
              <a:latin typeface="Calibri"/>
              <a:ea typeface="Calibri"/>
              <a:cs typeface="Calibri"/>
              <a:sym typeface="Calibri"/>
            </a:endParaRPr>
          </a:p>
        </p:txBody>
      </p:sp>
      <p:sp>
        <p:nvSpPr>
          <p:cNvPr id="630" name="Google Shape;630;p87"/>
          <p:cNvSpPr txBox="1"/>
          <p:nvPr/>
        </p:nvSpPr>
        <p:spPr>
          <a:xfrm>
            <a:off x="6841325" y="4494225"/>
            <a:ext cx="208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publicdomainpictures.net</a:t>
            </a:r>
            <a:endParaRPr>
              <a:latin typeface="Calibri"/>
              <a:ea typeface="Calibri"/>
              <a:cs typeface="Calibri"/>
              <a:sym typeface="Calibri"/>
            </a:endParaRPr>
          </a:p>
        </p:txBody>
      </p:sp>
      <p:sp>
        <p:nvSpPr>
          <p:cNvPr id="631" name="Google Shape;631;p87"/>
          <p:cNvSpPr txBox="1"/>
          <p:nvPr/>
        </p:nvSpPr>
        <p:spPr>
          <a:xfrm>
            <a:off x="537875" y="3018475"/>
            <a:ext cx="8198100" cy="1539300"/>
          </a:xfrm>
          <a:prstGeom prst="rect">
            <a:avLst/>
          </a:prstGeom>
          <a:noFill/>
          <a:ln>
            <a:noFill/>
          </a:ln>
        </p:spPr>
        <p:txBody>
          <a:bodyPr spcFirstLastPara="1" wrap="square" lIns="91425" tIns="91425" rIns="91425" bIns="91425" anchor="t" anchorCtr="0">
            <a:spAutoFit/>
          </a:bodyPr>
          <a:lstStyle/>
          <a:p>
            <a:pPr marL="914400" lvl="1"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Credit requirements for a high school diploma, including 4 credits of Language Arts, remain in place.</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Access to Linguistic Inclusion provides increased options for earning high school credit, while maintaining instructional rigor.</a:t>
            </a:r>
            <a:endParaRPr dirty="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88"/>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Potential Concerns 5</a:t>
            </a:r>
            <a:endParaRPr/>
          </a:p>
        </p:txBody>
      </p:sp>
      <p:pic>
        <p:nvPicPr>
          <p:cNvPr id="637" name="Google Shape;637;p88" descr="&quot;&quot;"/>
          <p:cNvPicPr preferRelativeResize="0"/>
          <p:nvPr/>
        </p:nvPicPr>
        <p:blipFill>
          <a:blip r:embed="rId3">
            <a:alphaModFix/>
          </a:blip>
          <a:stretch>
            <a:fillRect/>
          </a:stretch>
        </p:blipFill>
        <p:spPr>
          <a:xfrm>
            <a:off x="6080900" y="156975"/>
            <a:ext cx="2912180" cy="1936300"/>
          </a:xfrm>
          <a:prstGeom prst="rect">
            <a:avLst/>
          </a:prstGeom>
          <a:noFill/>
          <a:ln>
            <a:noFill/>
          </a:ln>
        </p:spPr>
      </p:pic>
      <p:sp>
        <p:nvSpPr>
          <p:cNvPr id="638" name="Google Shape;638;p88"/>
          <p:cNvSpPr txBox="1"/>
          <p:nvPr/>
        </p:nvSpPr>
        <p:spPr>
          <a:xfrm>
            <a:off x="309400" y="1943225"/>
            <a:ext cx="8094300" cy="28938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English is the primary language of business and government in Oregon and will remain the principal language of instruction.</a:t>
            </a:r>
            <a:endParaRPr sz="2200" dirty="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Under Access to Linguistic Inclusion, some schools may offer some courses in languages other than English. This is a district decision.</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The central intent of Access to Linguistic Inclusion is to recognize and honor student achievement. It broadens options rather than imposing new requirements.</a:t>
            </a:r>
            <a:endParaRPr sz="2200" dirty="0">
              <a:solidFill>
                <a:schemeClr val="dk1"/>
              </a:solidFill>
              <a:latin typeface="Calibri"/>
              <a:ea typeface="Calibri"/>
              <a:cs typeface="Calibri"/>
              <a:sym typeface="Calibri"/>
            </a:endParaRPr>
          </a:p>
        </p:txBody>
      </p:sp>
      <p:sp>
        <p:nvSpPr>
          <p:cNvPr id="639" name="Google Shape;639;p88"/>
          <p:cNvSpPr txBox="1"/>
          <p:nvPr/>
        </p:nvSpPr>
        <p:spPr>
          <a:xfrm>
            <a:off x="7574625" y="4456900"/>
            <a:ext cx="130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wikipedia.org</a:t>
            </a:r>
            <a:endParaRPr>
              <a:latin typeface="Calibri"/>
              <a:ea typeface="Calibri"/>
              <a:cs typeface="Calibri"/>
              <a:sym typeface="Calibri"/>
            </a:endParaRPr>
          </a:p>
        </p:txBody>
      </p:sp>
      <p:sp>
        <p:nvSpPr>
          <p:cNvPr id="640" name="Google Shape;640;p88"/>
          <p:cNvSpPr txBox="1"/>
          <p:nvPr/>
        </p:nvSpPr>
        <p:spPr>
          <a:xfrm>
            <a:off x="537875" y="1112700"/>
            <a:ext cx="54126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Calibri"/>
                <a:ea typeface="Calibri"/>
                <a:cs typeface="Calibri"/>
                <a:sym typeface="Calibri"/>
              </a:rPr>
              <a:t>“Are schools moving away from English as a language of instruction?”</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71" descr="&quot;&quot;"/>
          <p:cNvPicPr preferRelativeResize="0"/>
          <p:nvPr/>
        </p:nvPicPr>
        <p:blipFill>
          <a:blip r:embed="rId3">
            <a:alphaModFix amt="10000"/>
          </a:blip>
          <a:stretch>
            <a:fillRect/>
          </a:stretch>
        </p:blipFill>
        <p:spPr>
          <a:xfrm>
            <a:off x="0" y="152400"/>
            <a:ext cx="6157299" cy="4858500"/>
          </a:xfrm>
          <a:prstGeom prst="rect">
            <a:avLst/>
          </a:prstGeom>
          <a:noFill/>
          <a:ln>
            <a:noFill/>
          </a:ln>
        </p:spPr>
      </p:pic>
      <p:sp>
        <p:nvSpPr>
          <p:cNvPr id="489" name="Google Shape;489;p71"/>
          <p:cNvSpPr txBox="1"/>
          <p:nvPr/>
        </p:nvSpPr>
        <p:spPr>
          <a:xfrm>
            <a:off x="1339175" y="1714250"/>
            <a:ext cx="60264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Passed in the 2021 legislative session</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Introduced as HB 2056</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Effect date January 1, 2022</a:t>
            </a:r>
            <a:endParaRPr sz="2200">
              <a:latin typeface="Calibri"/>
              <a:ea typeface="Calibri"/>
              <a:cs typeface="Calibri"/>
              <a:sym typeface="Calibri"/>
            </a:endParaRPr>
          </a:p>
        </p:txBody>
      </p:sp>
      <p:sp>
        <p:nvSpPr>
          <p:cNvPr id="490" name="Google Shape;490;p71" descr="&quot;&quot;"/>
          <p:cNvSpPr/>
          <p:nvPr/>
        </p:nvSpPr>
        <p:spPr>
          <a:xfrm>
            <a:off x="5565925" y="194250"/>
            <a:ext cx="816000" cy="561900"/>
          </a:xfrm>
          <a:prstGeom prst="rect">
            <a:avLst/>
          </a:prstGeom>
          <a:solidFill>
            <a:srgbClr val="F2FAF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1"/>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Access to Linguistic Inclusion</a:t>
            </a:r>
            <a:endParaRPr/>
          </a:p>
        </p:txBody>
      </p:sp>
      <p:sp>
        <p:nvSpPr>
          <p:cNvPr id="492" name="Google Shape;492;p71"/>
          <p:cNvSpPr txBox="1"/>
          <p:nvPr/>
        </p:nvSpPr>
        <p:spPr>
          <a:xfrm>
            <a:off x="7689750" y="4582450"/>
            <a:ext cx="107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flicker.com</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89"/>
          <p:cNvSpPr txBox="1">
            <a:spLocks noGrp="1"/>
          </p:cNvSpPr>
          <p:nvPr>
            <p:ph type="title"/>
          </p:nvPr>
        </p:nvSpPr>
        <p:spPr>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Learn More About Access to Linguistic Inclusion</a:t>
            </a:r>
            <a:endParaRPr/>
          </a:p>
        </p:txBody>
      </p:sp>
      <p:sp>
        <p:nvSpPr>
          <p:cNvPr id="646" name="Google Shape;646;p89"/>
          <p:cNvSpPr txBox="1"/>
          <p:nvPr/>
        </p:nvSpPr>
        <p:spPr>
          <a:xfrm>
            <a:off x="4477225" y="4557275"/>
            <a:ext cx="107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pxhere.com</a:t>
            </a:r>
            <a:endParaRPr>
              <a:latin typeface="Calibri"/>
              <a:ea typeface="Calibri"/>
              <a:cs typeface="Calibri"/>
              <a:sym typeface="Calibri"/>
            </a:endParaRPr>
          </a:p>
        </p:txBody>
      </p:sp>
      <p:sp>
        <p:nvSpPr>
          <p:cNvPr id="647" name="Google Shape;647;p89"/>
          <p:cNvSpPr txBox="1"/>
          <p:nvPr/>
        </p:nvSpPr>
        <p:spPr>
          <a:xfrm>
            <a:off x="233200" y="1257425"/>
            <a:ext cx="83931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chemeClr val="dk1"/>
                </a:solidFill>
                <a:latin typeface="Calibri"/>
                <a:ea typeface="Calibri"/>
                <a:cs typeface="Calibri"/>
                <a:sym typeface="Calibri"/>
              </a:rPr>
              <a:t>The following resources are also available </a:t>
            </a:r>
            <a:r>
              <a:rPr lang="en" sz="2200">
                <a:solidFill>
                  <a:schemeClr val="dk1"/>
                </a:solidFill>
                <a:latin typeface="Calibri"/>
                <a:ea typeface="Calibri"/>
                <a:cs typeface="Calibri"/>
                <a:sym typeface="Calibri"/>
              </a:rPr>
              <a:t>in </a:t>
            </a:r>
            <a:r>
              <a:rPr lang="en" sz="2200" smtClean="0">
                <a:solidFill>
                  <a:schemeClr val="dk1"/>
                </a:solidFill>
                <a:latin typeface="Calibri"/>
                <a:ea typeface="Calibri"/>
                <a:cs typeface="Calibri"/>
                <a:sym typeface="Calibri"/>
              </a:rPr>
              <a:t>the Access </a:t>
            </a:r>
            <a:r>
              <a:rPr lang="en" sz="2200" dirty="0">
                <a:solidFill>
                  <a:schemeClr val="dk1"/>
                </a:solidFill>
                <a:latin typeface="Calibri"/>
                <a:ea typeface="Calibri"/>
                <a:cs typeface="Calibri"/>
                <a:sym typeface="Calibri"/>
              </a:rPr>
              <a:t>to Linguistic Inclusion expandable on the </a:t>
            </a:r>
            <a:r>
              <a:rPr lang="en" sz="2200">
                <a:solidFill>
                  <a:schemeClr val="dk1"/>
                </a:solidFill>
                <a:latin typeface="Calibri"/>
                <a:ea typeface="Calibri"/>
                <a:cs typeface="Calibri"/>
                <a:sym typeface="Calibri"/>
                <a:hlinkClick r:id="rId4"/>
              </a:rPr>
              <a:t>English </a:t>
            </a:r>
            <a:r>
              <a:rPr lang="en" sz="2200" smtClean="0">
                <a:solidFill>
                  <a:schemeClr val="dk1"/>
                </a:solidFill>
                <a:latin typeface="Calibri"/>
                <a:ea typeface="Calibri"/>
                <a:cs typeface="Calibri"/>
                <a:sym typeface="Calibri"/>
                <a:hlinkClick r:id="rId4"/>
              </a:rPr>
              <a:t>Language </a:t>
            </a:r>
            <a:r>
              <a:rPr lang="en" sz="2200" dirty="0">
                <a:solidFill>
                  <a:schemeClr val="dk1"/>
                </a:solidFill>
                <a:latin typeface="Calibri"/>
                <a:ea typeface="Calibri"/>
                <a:cs typeface="Calibri"/>
                <a:sym typeface="Calibri"/>
                <a:hlinkClick r:id="rId4"/>
              </a:rPr>
              <a:t>Arts page</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solidFill>
                  <a:schemeClr val="dk1"/>
                </a:solidFill>
                <a:latin typeface="Calibri"/>
                <a:ea typeface="Calibri"/>
                <a:cs typeface="Calibri"/>
                <a:sym typeface="Calibri"/>
              </a:rPr>
              <a:t>Guidance and Explanation document</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One-page summary</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These slides!</a:t>
            </a:r>
            <a:endParaRPr sz="2200" dirty="0">
              <a:solidFill>
                <a:schemeClr val="dk1"/>
              </a:solidFill>
              <a:latin typeface="Calibri"/>
              <a:ea typeface="Calibri"/>
              <a:cs typeface="Calibri"/>
              <a:sym typeface="Calibri"/>
            </a:endParaRPr>
          </a:p>
        </p:txBody>
      </p:sp>
      <p:pic>
        <p:nvPicPr>
          <p:cNvPr id="648" name="Google Shape;648;p89" descr="&quot;&quot;"/>
          <p:cNvPicPr preferRelativeResize="0"/>
          <p:nvPr/>
        </p:nvPicPr>
        <p:blipFill>
          <a:blip r:embed="rId5">
            <a:alphaModFix/>
          </a:blip>
          <a:stretch>
            <a:fillRect/>
          </a:stretch>
        </p:blipFill>
        <p:spPr>
          <a:xfrm>
            <a:off x="5669350" y="2282100"/>
            <a:ext cx="3292776" cy="2675376"/>
          </a:xfrm>
          <a:prstGeom prst="rect">
            <a:avLst/>
          </a:prstGeom>
          <a:noFill/>
          <a:ln>
            <a:noFill/>
          </a:ln>
        </p:spPr>
      </p:pic>
      <p:sp>
        <p:nvSpPr>
          <p:cNvPr id="649" name="Google Shape;649;p89"/>
          <p:cNvSpPr txBox="1"/>
          <p:nvPr/>
        </p:nvSpPr>
        <p:spPr>
          <a:xfrm>
            <a:off x="233200" y="2945100"/>
            <a:ext cx="46953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HB 2056 </a:t>
            </a:r>
            <a:r>
              <a:rPr lang="en" sz="2200" u="sng" dirty="0">
                <a:solidFill>
                  <a:schemeClr val="hlink"/>
                </a:solidFill>
                <a:latin typeface="Calibri"/>
                <a:ea typeface="Calibri"/>
                <a:cs typeface="Calibri"/>
                <a:sym typeface="Calibri"/>
                <a:hlinkClick r:id="rId6"/>
              </a:rPr>
              <a:t>Oregon Legislative Information System</a:t>
            </a:r>
            <a:r>
              <a:rPr lang="en" sz="2200" dirty="0">
                <a:solidFill>
                  <a:schemeClr val="dk1"/>
                </a:solidFill>
                <a:latin typeface="Calibri"/>
                <a:ea typeface="Calibri"/>
                <a:cs typeface="Calibri"/>
                <a:sym typeface="Calibri"/>
              </a:rPr>
              <a:t> page: contains legislative history and enrolled text</a:t>
            </a:r>
            <a:endParaRPr dirty="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5" name="Google Shape;655;p90" descr="&quot;&quot;"/>
          <p:cNvPicPr preferRelativeResize="0"/>
          <p:nvPr/>
        </p:nvPicPr>
        <p:blipFill>
          <a:blip r:embed="rId3">
            <a:alphaModFix amt="20000"/>
          </a:blip>
          <a:stretch>
            <a:fillRect/>
          </a:stretch>
        </p:blipFill>
        <p:spPr>
          <a:xfrm>
            <a:off x="147039" y="160823"/>
            <a:ext cx="8840732" cy="4824725"/>
          </a:xfrm>
          <a:prstGeom prst="rect">
            <a:avLst/>
          </a:prstGeom>
          <a:noFill/>
          <a:ln>
            <a:noFill/>
          </a:ln>
        </p:spPr>
      </p:pic>
      <p:sp>
        <p:nvSpPr>
          <p:cNvPr id="654" name="Google Shape;654;p90"/>
          <p:cNvSpPr txBox="1">
            <a:spLocks noGrp="1"/>
          </p:cNvSpPr>
          <p:nvPr>
            <p:ph type="title"/>
          </p:nvPr>
        </p:nvSpPr>
        <p:spPr>
          <a:xfrm>
            <a:off x="353813" y="342900"/>
            <a:ext cx="8272369"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Thank You!</a:t>
            </a:r>
            <a:endParaRPr dirty="0"/>
          </a:p>
        </p:txBody>
      </p:sp>
      <p:sp>
        <p:nvSpPr>
          <p:cNvPr id="656" name="Google Shape;656;p90"/>
          <p:cNvSpPr txBox="1"/>
          <p:nvPr/>
        </p:nvSpPr>
        <p:spPr>
          <a:xfrm>
            <a:off x="363390" y="1377660"/>
            <a:ext cx="4158317" cy="15388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chemeClr val="dk1"/>
                </a:solidFill>
                <a:latin typeface="Calibri"/>
                <a:ea typeface="Calibri"/>
                <a:cs typeface="Calibri"/>
                <a:sym typeface="Calibri"/>
              </a:rPr>
              <a:t>Tina Roberts</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dirty="0" smtClean="0">
                <a:solidFill>
                  <a:schemeClr val="dk1"/>
                </a:solidFill>
                <a:latin typeface="Calibri"/>
                <a:ea typeface="Calibri"/>
                <a:cs typeface="Calibri"/>
                <a:sym typeface="Calibri"/>
              </a:rPr>
              <a:t>Language Arts </a:t>
            </a:r>
            <a:r>
              <a:rPr lang="en" sz="2200" dirty="0">
                <a:solidFill>
                  <a:schemeClr val="dk1"/>
                </a:solidFill>
                <a:latin typeface="Calibri"/>
                <a:ea typeface="Calibri"/>
                <a:cs typeface="Calibri"/>
                <a:sym typeface="Calibri"/>
              </a:rPr>
              <a:t>Education Specialist</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u="sng" dirty="0">
                <a:solidFill>
                  <a:schemeClr val="hlink"/>
                </a:solidFill>
                <a:latin typeface="Calibri"/>
                <a:ea typeface="Calibri"/>
                <a:cs typeface="Calibri"/>
                <a:sym typeface="Calibri"/>
                <a:hlinkClick r:id="rId4"/>
              </a:rPr>
              <a:t>tina.roberts@ode.oregon.gov</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dirty="0">
                <a:solidFill>
                  <a:schemeClr val="dk1"/>
                </a:solidFill>
                <a:latin typeface="Calibri"/>
                <a:ea typeface="Calibri"/>
                <a:cs typeface="Calibri"/>
                <a:sym typeface="Calibri"/>
              </a:rPr>
              <a:t>503-947-5603</a:t>
            </a:r>
            <a:endParaRPr sz="2200" dirty="0">
              <a:solidFill>
                <a:schemeClr val="dk1"/>
              </a:solidFill>
              <a:latin typeface="Calibri"/>
              <a:ea typeface="Calibri"/>
              <a:cs typeface="Calibri"/>
              <a:sym typeface="Calibri"/>
            </a:endParaRPr>
          </a:p>
        </p:txBody>
      </p:sp>
      <p:sp>
        <p:nvSpPr>
          <p:cNvPr id="657" name="Google Shape;657;p90"/>
          <p:cNvSpPr txBox="1"/>
          <p:nvPr/>
        </p:nvSpPr>
        <p:spPr>
          <a:xfrm>
            <a:off x="353813" y="2916960"/>
            <a:ext cx="37905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chemeClr val="dk1"/>
                </a:solidFill>
                <a:latin typeface="Calibri"/>
                <a:ea typeface="Calibri"/>
                <a:cs typeface="Calibri"/>
                <a:sym typeface="Calibri"/>
              </a:rPr>
              <a:t>Ben Wolcott</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dirty="0">
                <a:solidFill>
                  <a:schemeClr val="dk1"/>
                </a:solidFill>
                <a:latin typeface="Calibri"/>
                <a:ea typeface="Calibri"/>
                <a:cs typeface="Calibri"/>
                <a:sym typeface="Calibri"/>
              </a:rPr>
              <a:t>ELPA Specialist</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u="sng" dirty="0">
                <a:solidFill>
                  <a:schemeClr val="hlink"/>
                </a:solidFill>
                <a:latin typeface="Calibri"/>
                <a:ea typeface="Calibri"/>
                <a:cs typeface="Calibri"/>
                <a:sym typeface="Calibri"/>
                <a:hlinkClick r:id="rId5"/>
              </a:rPr>
              <a:t>ben.wolcott@ode.oregon.gov</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dirty="0">
                <a:solidFill>
                  <a:schemeClr val="dk1"/>
                </a:solidFill>
                <a:latin typeface="Calibri"/>
                <a:ea typeface="Calibri"/>
                <a:cs typeface="Calibri"/>
                <a:sym typeface="Calibri"/>
              </a:rPr>
              <a:t>503-947-5835</a:t>
            </a:r>
            <a:endParaRPr sz="2200" dirty="0">
              <a:solidFill>
                <a:schemeClr val="dk1"/>
              </a:solidFill>
              <a:latin typeface="Calibri"/>
              <a:ea typeface="Calibri"/>
              <a:cs typeface="Calibri"/>
              <a:sym typeface="Calibri"/>
            </a:endParaRPr>
          </a:p>
        </p:txBody>
      </p:sp>
      <p:sp>
        <p:nvSpPr>
          <p:cNvPr id="658" name="Google Shape;658;p90"/>
          <p:cNvSpPr txBox="1"/>
          <p:nvPr/>
        </p:nvSpPr>
        <p:spPr>
          <a:xfrm>
            <a:off x="4790577" y="1005162"/>
            <a:ext cx="40164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latin typeface="Calibri"/>
                <a:ea typeface="Calibri"/>
                <a:cs typeface="Calibri"/>
                <a:sym typeface="Calibri"/>
              </a:rPr>
              <a:t>Questions about Access to Linguistic Inclusion? Contact both </a:t>
            </a:r>
            <a:r>
              <a:rPr lang="en" sz="2200" u="sng" dirty="0">
                <a:solidFill>
                  <a:schemeClr val="hlink"/>
                </a:solidFill>
                <a:latin typeface="Calibri"/>
                <a:ea typeface="Calibri"/>
                <a:cs typeface="Calibri"/>
                <a:sym typeface="Calibri"/>
                <a:hlinkClick r:id="rId6"/>
              </a:rPr>
              <a:t>Tina and Ben</a:t>
            </a:r>
            <a:r>
              <a:rPr lang="en" sz="2200" dirty="0">
                <a:latin typeface="Calibri"/>
                <a:ea typeface="Calibri"/>
                <a:cs typeface="Calibri"/>
                <a:sym typeface="Calibri"/>
              </a:rPr>
              <a:t>!</a:t>
            </a:r>
            <a:endParaRPr sz="2200" dirty="0">
              <a:latin typeface="Calibri"/>
              <a:ea typeface="Calibri"/>
              <a:cs typeface="Calibri"/>
              <a:sym typeface="Calibri"/>
            </a:endParaRPr>
          </a:p>
        </p:txBody>
      </p:sp>
      <p:sp>
        <p:nvSpPr>
          <p:cNvPr id="659" name="Google Shape;659;p90"/>
          <p:cNvSpPr txBox="1"/>
          <p:nvPr/>
        </p:nvSpPr>
        <p:spPr>
          <a:xfrm>
            <a:off x="7734250" y="4499425"/>
            <a:ext cx="111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7"/>
              </a:rPr>
              <a:t>pxfuel.com</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72" descr="&quot;&quot;"/>
          <p:cNvPicPr preferRelativeResize="0"/>
          <p:nvPr/>
        </p:nvPicPr>
        <p:blipFill>
          <a:blip r:embed="rId3">
            <a:alphaModFix/>
          </a:blip>
          <a:stretch>
            <a:fillRect/>
          </a:stretch>
        </p:blipFill>
        <p:spPr>
          <a:xfrm>
            <a:off x="5211175" y="945550"/>
            <a:ext cx="3774075" cy="3774075"/>
          </a:xfrm>
          <a:prstGeom prst="rect">
            <a:avLst/>
          </a:prstGeom>
          <a:noFill/>
          <a:ln>
            <a:noFill/>
          </a:ln>
        </p:spPr>
      </p:pic>
      <p:sp>
        <p:nvSpPr>
          <p:cNvPr id="498" name="Google Shape;498;p72"/>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Three Main Effects</a:t>
            </a:r>
            <a:endParaRPr/>
          </a:p>
        </p:txBody>
      </p:sp>
      <p:sp>
        <p:nvSpPr>
          <p:cNvPr id="499" name="Google Shape;499;p72"/>
          <p:cNvSpPr txBox="1"/>
          <p:nvPr/>
        </p:nvSpPr>
        <p:spPr>
          <a:xfrm>
            <a:off x="152400" y="1714825"/>
            <a:ext cx="5233200" cy="2216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English Language Arts → Language Arts</a:t>
            </a:r>
            <a:endParaRPr sz="220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a:latin typeface="Calibri"/>
                <a:ea typeface="Calibri"/>
                <a:cs typeface="Calibri"/>
                <a:sym typeface="Calibri"/>
              </a:rPr>
              <a:t>Language Arts definition expanded</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World Language definition expanded</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Repeals requirement that all instruction (with some exceptions) be delivered in English</a:t>
            </a:r>
            <a:endParaRPr sz="2200">
              <a:latin typeface="Calibri"/>
              <a:ea typeface="Calibri"/>
              <a:cs typeface="Calibri"/>
              <a:sym typeface="Calibri"/>
            </a:endParaRPr>
          </a:p>
        </p:txBody>
      </p:sp>
      <p:sp>
        <p:nvSpPr>
          <p:cNvPr id="500" name="Google Shape;500;p72"/>
          <p:cNvSpPr txBox="1"/>
          <p:nvPr/>
        </p:nvSpPr>
        <p:spPr>
          <a:xfrm>
            <a:off x="7994725" y="4548100"/>
            <a:ext cx="11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freesvg.org</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73"/>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Students Are the Center</a:t>
            </a:r>
            <a:endParaRPr/>
          </a:p>
        </p:txBody>
      </p:sp>
      <p:sp>
        <p:nvSpPr>
          <p:cNvPr id="506" name="Google Shape;506;p73"/>
          <p:cNvSpPr txBox="1"/>
          <p:nvPr/>
        </p:nvSpPr>
        <p:spPr>
          <a:xfrm>
            <a:off x="1401150" y="1393150"/>
            <a:ext cx="6341700" cy="255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latin typeface="Calibri"/>
                <a:ea typeface="Calibri"/>
                <a:cs typeface="Calibri"/>
                <a:sym typeface="Calibri"/>
              </a:rPr>
              <a:t>Access to Linguistic Inclusion is about students, </a:t>
            </a:r>
            <a:r>
              <a:rPr lang="en" sz="2200">
                <a:latin typeface="Calibri"/>
                <a:ea typeface="Calibri"/>
                <a:cs typeface="Calibri"/>
                <a:sym typeface="Calibri"/>
              </a:rPr>
              <a:t>particularly multilingual students (who may or may not have English learner status).</a:t>
            </a:r>
            <a:endParaRPr sz="2200">
              <a:latin typeface="Calibri"/>
              <a:ea typeface="Calibri"/>
              <a:cs typeface="Calibri"/>
              <a:sym typeface="Calibri"/>
            </a:endParaRPr>
          </a:p>
          <a:p>
            <a:pPr marL="0" lvl="0" indent="0" algn="l" rtl="0">
              <a:spcBef>
                <a:spcPts val="0"/>
              </a:spcBef>
              <a:spcAft>
                <a:spcPts val="0"/>
              </a:spcAft>
              <a:buNone/>
            </a:pPr>
            <a:endParaRPr sz="2200" b="1">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Recognizing student achievement</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Honoring student knowledge and skills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Broadening student opportunities</a:t>
            </a:r>
            <a:endParaRPr sz="2200">
              <a:latin typeface="Calibri"/>
              <a:ea typeface="Calibri"/>
              <a:cs typeface="Calibri"/>
              <a:sym typeface="Calibri"/>
            </a:endParaRPr>
          </a:p>
        </p:txBody>
      </p:sp>
      <p:pic>
        <p:nvPicPr>
          <p:cNvPr id="507" name="Google Shape;507;p73" descr="&quot;&quot;"/>
          <p:cNvPicPr preferRelativeResize="0"/>
          <p:nvPr/>
        </p:nvPicPr>
        <p:blipFill>
          <a:blip r:embed="rId3">
            <a:alphaModFix/>
          </a:blip>
          <a:stretch>
            <a:fillRect/>
          </a:stretch>
        </p:blipFill>
        <p:spPr>
          <a:xfrm>
            <a:off x="6652900" y="2435750"/>
            <a:ext cx="2381250" cy="2381250"/>
          </a:xfrm>
          <a:prstGeom prst="rect">
            <a:avLst/>
          </a:prstGeom>
          <a:noFill/>
          <a:ln>
            <a:noFill/>
          </a:ln>
        </p:spPr>
      </p:pic>
      <p:sp>
        <p:nvSpPr>
          <p:cNvPr id="508" name="Google Shape;508;p73"/>
          <p:cNvSpPr txBox="1"/>
          <p:nvPr/>
        </p:nvSpPr>
        <p:spPr>
          <a:xfrm>
            <a:off x="4310450" y="4416800"/>
            <a:ext cx="211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publicdomainvectors.org</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4"/>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Opportunities, Not Requirements</a:t>
            </a:r>
            <a:endParaRPr/>
          </a:p>
        </p:txBody>
      </p:sp>
      <p:pic>
        <p:nvPicPr>
          <p:cNvPr id="514" name="Google Shape;514;p74" descr="&quot;&quot;"/>
          <p:cNvPicPr preferRelativeResize="0"/>
          <p:nvPr/>
        </p:nvPicPr>
        <p:blipFill>
          <a:blip r:embed="rId3">
            <a:alphaModFix/>
          </a:blip>
          <a:stretch>
            <a:fillRect/>
          </a:stretch>
        </p:blipFill>
        <p:spPr>
          <a:xfrm>
            <a:off x="4204316" y="3309310"/>
            <a:ext cx="3340250" cy="1641350"/>
          </a:xfrm>
          <a:prstGeom prst="rect">
            <a:avLst/>
          </a:prstGeom>
          <a:noFill/>
          <a:ln>
            <a:noFill/>
          </a:ln>
        </p:spPr>
      </p:pic>
      <p:sp>
        <p:nvSpPr>
          <p:cNvPr id="515" name="Google Shape;515;p74"/>
          <p:cNvSpPr txBox="1"/>
          <p:nvPr/>
        </p:nvSpPr>
        <p:spPr>
          <a:xfrm>
            <a:off x="196175" y="1207345"/>
            <a:ext cx="43758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alibri"/>
                <a:ea typeface="Calibri"/>
                <a:cs typeface="Calibri"/>
                <a:sym typeface="Calibri"/>
              </a:rPr>
              <a:t>Access to Linguistic Inclusion </a:t>
            </a:r>
            <a:r>
              <a:rPr lang="en" sz="2200" i="1" dirty="0">
                <a:latin typeface="Calibri"/>
                <a:ea typeface="Calibri"/>
                <a:cs typeface="Calibri"/>
                <a:sym typeface="Calibri"/>
              </a:rPr>
              <a:t>does</a:t>
            </a:r>
            <a:r>
              <a:rPr lang="en" sz="2200" dirty="0">
                <a:latin typeface="Calibri"/>
                <a:ea typeface="Calibri"/>
                <a:cs typeface="Calibri"/>
                <a:sym typeface="Calibri"/>
              </a:rPr>
              <a:t>...</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...increase opportunities for schools and districts to recognize and honor student achievement</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...expand options for earning high school credit</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...allow instruction in languages other than English</a:t>
            </a:r>
            <a:endParaRPr sz="2200" dirty="0">
              <a:latin typeface="Calibri"/>
              <a:ea typeface="Calibri"/>
              <a:cs typeface="Calibri"/>
              <a:sym typeface="Calibri"/>
            </a:endParaRPr>
          </a:p>
        </p:txBody>
      </p:sp>
      <p:sp>
        <p:nvSpPr>
          <p:cNvPr id="516" name="Google Shape;516;p74"/>
          <p:cNvSpPr txBox="1"/>
          <p:nvPr/>
        </p:nvSpPr>
        <p:spPr>
          <a:xfrm>
            <a:off x="4571975" y="1207345"/>
            <a:ext cx="43758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chemeClr val="dk1"/>
                </a:solidFill>
                <a:latin typeface="Calibri"/>
                <a:ea typeface="Calibri"/>
                <a:cs typeface="Calibri"/>
                <a:sym typeface="Calibri"/>
              </a:rPr>
              <a:t>…but it</a:t>
            </a:r>
            <a:r>
              <a:rPr lang="en" sz="2200" dirty="0">
                <a:latin typeface="Calibri"/>
                <a:ea typeface="Calibri"/>
                <a:cs typeface="Calibri"/>
                <a:sym typeface="Calibri"/>
              </a:rPr>
              <a:t> </a:t>
            </a:r>
            <a:r>
              <a:rPr lang="en" sz="2200" i="1" dirty="0">
                <a:latin typeface="Calibri"/>
                <a:ea typeface="Calibri"/>
                <a:cs typeface="Calibri"/>
                <a:sym typeface="Calibri"/>
              </a:rPr>
              <a:t>does not</a:t>
            </a:r>
            <a:r>
              <a:rPr lang="en" sz="2200" dirty="0">
                <a:latin typeface="Calibri"/>
                <a:ea typeface="Calibri"/>
                <a:cs typeface="Calibri"/>
                <a:sym typeface="Calibri"/>
              </a:rPr>
              <a:t>…</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...change any content standards</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...require schools to teach new or different content</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...require schools to change their language(s) of instruction</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...change any statewide assessment</a:t>
            </a:r>
            <a:endParaRPr sz="2200" dirty="0">
              <a:latin typeface="Calibri"/>
              <a:ea typeface="Calibri"/>
              <a:cs typeface="Calibri"/>
              <a:sym typeface="Calibri"/>
            </a:endParaRPr>
          </a:p>
        </p:txBody>
      </p:sp>
      <p:sp>
        <p:nvSpPr>
          <p:cNvPr id="517" name="Google Shape;517;p74"/>
          <p:cNvSpPr txBox="1"/>
          <p:nvPr/>
        </p:nvSpPr>
        <p:spPr>
          <a:xfrm>
            <a:off x="4768260" y="4521747"/>
            <a:ext cx="109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hlink"/>
                </a:solidFill>
                <a:latin typeface="Calibri"/>
                <a:ea typeface="Calibri"/>
                <a:cs typeface="Calibri"/>
                <a:sym typeface="Calibri"/>
                <a:hlinkClick r:id="rId4"/>
              </a:rPr>
              <a:t>flickr.com</a:t>
            </a:r>
            <a:endParaRPr dirty="0">
              <a:latin typeface="Calibri"/>
              <a:ea typeface="Calibri"/>
              <a:cs typeface="Calibri"/>
              <a:sym typeface="Calibri"/>
            </a:endParaRPr>
          </a:p>
        </p:txBody>
      </p:sp>
      <p:cxnSp>
        <p:nvCxnSpPr>
          <p:cNvPr id="518" name="Google Shape;518;p74" descr="&quot;&quot;"/>
          <p:cNvCxnSpPr/>
          <p:nvPr/>
        </p:nvCxnSpPr>
        <p:spPr>
          <a:xfrm>
            <a:off x="4540677" y="1207345"/>
            <a:ext cx="0" cy="2542154"/>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5"/>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Language Arts: Instruction</a:t>
            </a:r>
            <a:endParaRPr/>
          </a:p>
        </p:txBody>
      </p:sp>
      <p:sp>
        <p:nvSpPr>
          <p:cNvPr id="524" name="Google Shape;524;p75"/>
          <p:cNvSpPr txBox="1"/>
          <p:nvPr/>
        </p:nvSpPr>
        <p:spPr>
          <a:xfrm>
            <a:off x="274225" y="1191645"/>
            <a:ext cx="8069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alibri"/>
                <a:ea typeface="Calibri"/>
                <a:cs typeface="Calibri"/>
                <a:sym typeface="Calibri"/>
              </a:rPr>
              <a:t>New definition: “Language Arts” includes reading, writing and other communications in any language, including English.</a:t>
            </a:r>
            <a:endParaRPr sz="2200" dirty="0">
              <a:latin typeface="Calibri"/>
              <a:ea typeface="Calibri"/>
              <a:cs typeface="Calibri"/>
              <a:sym typeface="Calibri"/>
            </a:endParaRPr>
          </a:p>
        </p:txBody>
      </p:sp>
      <p:sp>
        <p:nvSpPr>
          <p:cNvPr id="525" name="Google Shape;525;p75"/>
          <p:cNvSpPr txBox="1"/>
          <p:nvPr/>
        </p:nvSpPr>
        <p:spPr>
          <a:xfrm>
            <a:off x="113400" y="1904875"/>
            <a:ext cx="4563300" cy="2216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Creates opportunity for Language Arts classes in languages other than English</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Applies in Grades K-12, even though the impact will be felt most in Grades 9-12.</a:t>
            </a:r>
            <a:endParaRPr sz="2200" dirty="0">
              <a:solidFill>
                <a:schemeClr val="dk1"/>
              </a:solidFill>
              <a:latin typeface="Calibri"/>
              <a:ea typeface="Calibri"/>
              <a:cs typeface="Calibri"/>
              <a:sym typeface="Calibri"/>
            </a:endParaRPr>
          </a:p>
        </p:txBody>
      </p:sp>
      <p:pic>
        <p:nvPicPr>
          <p:cNvPr id="526" name="Google Shape;526;p75" descr="&quot;&quot;"/>
          <p:cNvPicPr preferRelativeResize="0"/>
          <p:nvPr/>
        </p:nvPicPr>
        <p:blipFill>
          <a:blip r:embed="rId3">
            <a:alphaModFix/>
          </a:blip>
          <a:stretch>
            <a:fillRect/>
          </a:stretch>
        </p:blipFill>
        <p:spPr>
          <a:xfrm>
            <a:off x="4606114" y="2050865"/>
            <a:ext cx="4356915" cy="2904630"/>
          </a:xfrm>
          <a:prstGeom prst="rect">
            <a:avLst/>
          </a:prstGeom>
          <a:noFill/>
          <a:ln>
            <a:noFill/>
          </a:ln>
        </p:spPr>
      </p:pic>
      <p:sp>
        <p:nvSpPr>
          <p:cNvPr id="527" name="Google Shape;527;p75"/>
          <p:cNvSpPr txBox="1"/>
          <p:nvPr/>
        </p:nvSpPr>
        <p:spPr>
          <a:xfrm>
            <a:off x="3571525" y="4553775"/>
            <a:ext cx="119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hlink"/>
                </a:solidFill>
                <a:latin typeface="Calibri"/>
                <a:ea typeface="Calibri"/>
                <a:cs typeface="Calibri"/>
                <a:sym typeface="Calibri"/>
                <a:hlinkClick r:id="rId4"/>
              </a:rPr>
              <a:t>pxhere.com</a:t>
            </a:r>
            <a:endParaRPr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6"/>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Language Arts: High School Credit</a:t>
            </a:r>
            <a:endParaRPr/>
          </a:p>
        </p:txBody>
      </p:sp>
      <p:pic>
        <p:nvPicPr>
          <p:cNvPr id="533" name="Google Shape;533;p76" descr="&quot;&quot;"/>
          <p:cNvPicPr preferRelativeResize="0"/>
          <p:nvPr/>
        </p:nvPicPr>
        <p:blipFill>
          <a:blip r:embed="rId3">
            <a:alphaModFix amt="10000"/>
          </a:blip>
          <a:stretch>
            <a:fillRect/>
          </a:stretch>
        </p:blipFill>
        <p:spPr>
          <a:xfrm>
            <a:off x="159932" y="1213073"/>
            <a:ext cx="8844199" cy="3791227"/>
          </a:xfrm>
          <a:prstGeom prst="rect">
            <a:avLst/>
          </a:prstGeom>
          <a:noFill/>
          <a:ln>
            <a:noFill/>
          </a:ln>
        </p:spPr>
      </p:pic>
      <p:sp>
        <p:nvSpPr>
          <p:cNvPr id="534" name="Google Shape;534;p76"/>
          <p:cNvSpPr txBox="1"/>
          <p:nvPr/>
        </p:nvSpPr>
        <p:spPr>
          <a:xfrm>
            <a:off x="386785" y="1478699"/>
            <a:ext cx="83061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dirty="0">
                <a:latin typeface="Calibri"/>
                <a:ea typeface="Calibri"/>
                <a:cs typeface="Calibri"/>
                <a:sym typeface="Calibri"/>
              </a:rPr>
              <a:t>Awarding</a:t>
            </a:r>
            <a:r>
              <a:rPr lang="en" sz="2200" dirty="0">
                <a:latin typeface="Calibri"/>
                <a:ea typeface="Calibri"/>
                <a:cs typeface="Calibri"/>
                <a:sym typeface="Calibri"/>
              </a:rPr>
              <a:t> criterion: covers appropriate content described in Oregon’s adopted English Language Arts and Literacy standards.</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Use Oregon’s adopted English Language Arts standards, but interpret English-specific references according to language of instruction</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In rare cases, students may earn Language Arts credit for previously non-Language Arts classes, such as advanced English Language Development or advanced World Language classes</a:t>
            </a:r>
            <a:endParaRPr sz="2200" dirty="0">
              <a:latin typeface="Calibri"/>
              <a:ea typeface="Calibri"/>
              <a:cs typeface="Calibri"/>
              <a:sym typeface="Calibri"/>
            </a:endParaRPr>
          </a:p>
        </p:txBody>
      </p:sp>
      <p:sp>
        <p:nvSpPr>
          <p:cNvPr id="535" name="Google Shape;535;p76"/>
          <p:cNvSpPr txBox="1"/>
          <p:nvPr/>
        </p:nvSpPr>
        <p:spPr>
          <a:xfrm>
            <a:off x="7686000" y="4638125"/>
            <a:ext cx="119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pxhere.com</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77" descr="&quot;&quot;"/>
          <p:cNvPicPr preferRelativeResize="0">
            <a:picLocks noChangeAspect="1"/>
          </p:cNvPicPr>
          <p:nvPr/>
        </p:nvPicPr>
        <p:blipFill>
          <a:blip r:embed="rId3">
            <a:alphaModFix amt="25000"/>
          </a:blip>
          <a:stretch>
            <a:fillRect/>
          </a:stretch>
        </p:blipFill>
        <p:spPr>
          <a:xfrm>
            <a:off x="1017696" y="1225173"/>
            <a:ext cx="7307000" cy="3774802"/>
          </a:xfrm>
          <a:prstGeom prst="rect">
            <a:avLst/>
          </a:prstGeom>
          <a:noFill/>
          <a:ln>
            <a:noFill/>
          </a:ln>
        </p:spPr>
      </p:pic>
      <p:sp>
        <p:nvSpPr>
          <p:cNvPr id="541" name="Google Shape;541;p77"/>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World Language: Instruction</a:t>
            </a:r>
            <a:endParaRPr dirty="0"/>
          </a:p>
        </p:txBody>
      </p:sp>
      <p:sp>
        <p:nvSpPr>
          <p:cNvPr id="542" name="Google Shape;542;p77"/>
          <p:cNvSpPr txBox="1"/>
          <p:nvPr/>
        </p:nvSpPr>
        <p:spPr>
          <a:xfrm>
            <a:off x="193199" y="1216275"/>
            <a:ext cx="8664900" cy="35701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alibri"/>
                <a:ea typeface="Calibri"/>
                <a:cs typeface="Calibri"/>
                <a:sym typeface="Calibri"/>
              </a:rPr>
              <a:t>New definition: “World Language” includes sign language, heritage languages and any language other than a student’s primary language.</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Definition based on student linguistic identity</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“Heritage language” means </a:t>
            </a:r>
            <a:r>
              <a:rPr lang="en" sz="2200" dirty="0">
                <a:solidFill>
                  <a:schemeClr val="dk1"/>
                </a:solidFill>
                <a:latin typeface="Calibri"/>
                <a:ea typeface="Calibri"/>
                <a:cs typeface="Calibri"/>
                <a:sym typeface="Calibri"/>
              </a:rPr>
              <a:t>a language that has cultural or familial significance to a student, going beyond personal preference. A student’s primary language cannot be a heritage language if it is also the language of the dominant culture in the student’s educational environment.</a:t>
            </a:r>
            <a:endParaRPr sz="2200" dirty="0">
              <a:solidFill>
                <a:schemeClr val="dk1"/>
              </a:solidFill>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dirty="0">
                <a:solidFill>
                  <a:schemeClr val="dk1"/>
                </a:solidFill>
                <a:latin typeface="Calibri"/>
                <a:ea typeface="Calibri"/>
                <a:cs typeface="Calibri"/>
                <a:sym typeface="Calibri"/>
              </a:rPr>
              <a:t>This means English </a:t>
            </a:r>
            <a:r>
              <a:rPr lang="en" sz="2200" dirty="0" smtClean="0">
                <a:solidFill>
                  <a:schemeClr val="dk1"/>
                </a:solidFill>
                <a:latin typeface="Calibri"/>
                <a:ea typeface="Calibri"/>
                <a:cs typeface="Calibri"/>
                <a:sym typeface="Calibri"/>
              </a:rPr>
              <a:t>is not </a:t>
            </a:r>
            <a:r>
              <a:rPr lang="en" sz="2200" dirty="0">
                <a:solidFill>
                  <a:schemeClr val="dk1"/>
                </a:solidFill>
                <a:latin typeface="Calibri"/>
                <a:ea typeface="Calibri"/>
                <a:cs typeface="Calibri"/>
                <a:sym typeface="Calibri"/>
              </a:rPr>
              <a:t>a heritage language for most students.</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Applies in Grades K-12; greatest impact in Grades 9-12</a:t>
            </a:r>
            <a:endParaRPr sz="2200" dirty="0">
              <a:latin typeface="Calibri"/>
              <a:ea typeface="Calibri"/>
              <a:cs typeface="Calibri"/>
              <a:sym typeface="Calibri"/>
            </a:endParaRPr>
          </a:p>
        </p:txBody>
      </p:sp>
      <p:sp>
        <p:nvSpPr>
          <p:cNvPr id="543" name="Google Shape;543;p77"/>
          <p:cNvSpPr txBox="1"/>
          <p:nvPr/>
        </p:nvSpPr>
        <p:spPr>
          <a:xfrm>
            <a:off x="7470025" y="4425525"/>
            <a:ext cx="163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wikimedia.com</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8"/>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World Language: High School Credit</a:t>
            </a:r>
            <a:endParaRPr/>
          </a:p>
        </p:txBody>
      </p:sp>
      <p:sp>
        <p:nvSpPr>
          <p:cNvPr id="549" name="Google Shape;549;p78"/>
          <p:cNvSpPr txBox="1"/>
          <p:nvPr/>
        </p:nvSpPr>
        <p:spPr>
          <a:xfrm>
            <a:off x="578750" y="1228095"/>
            <a:ext cx="83307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dirty="0">
                <a:latin typeface="Calibri"/>
                <a:ea typeface="Calibri"/>
                <a:cs typeface="Calibri"/>
                <a:sym typeface="Calibri"/>
              </a:rPr>
              <a:t>Awarding </a:t>
            </a:r>
            <a:r>
              <a:rPr lang="en" sz="2200" dirty="0">
                <a:latin typeface="Calibri"/>
                <a:ea typeface="Calibri"/>
                <a:cs typeface="Calibri"/>
                <a:sym typeface="Calibri"/>
              </a:rPr>
              <a:t>criterion: c</a:t>
            </a:r>
            <a:r>
              <a:rPr lang="en" sz="2200" dirty="0">
                <a:solidFill>
                  <a:schemeClr val="dk1"/>
                </a:solidFill>
                <a:latin typeface="Calibri"/>
                <a:ea typeface="Calibri"/>
                <a:cs typeface="Calibri"/>
                <a:sym typeface="Calibri"/>
              </a:rPr>
              <a:t>ourse covers appropriate content described in Oregon’s adopted World Language standards</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b="1" dirty="0">
                <a:solidFill>
                  <a:schemeClr val="dk1"/>
                </a:solidFill>
                <a:latin typeface="Calibri"/>
                <a:ea typeface="Calibri"/>
                <a:cs typeface="Calibri"/>
                <a:sym typeface="Calibri"/>
              </a:rPr>
              <a:t>Receiving </a:t>
            </a:r>
            <a:r>
              <a:rPr lang="en" sz="2200" dirty="0">
                <a:solidFill>
                  <a:schemeClr val="dk1"/>
                </a:solidFill>
                <a:latin typeface="Calibri"/>
                <a:ea typeface="Calibri"/>
                <a:cs typeface="Calibri"/>
                <a:sym typeface="Calibri"/>
              </a:rPr>
              <a:t>criterion: focal language is a World Language for the student</a:t>
            </a:r>
            <a:endParaRPr sz="2200" dirty="0">
              <a:solidFill>
                <a:schemeClr val="dk1"/>
              </a:solidFill>
              <a:latin typeface="Calibri"/>
              <a:ea typeface="Calibri"/>
              <a:cs typeface="Calibri"/>
              <a:sym typeface="Calibri"/>
            </a:endParaRPr>
          </a:p>
        </p:txBody>
      </p:sp>
      <p:pic>
        <p:nvPicPr>
          <p:cNvPr id="550" name="Google Shape;550;p78" descr="&quot;&quot;"/>
          <p:cNvPicPr preferRelativeResize="0"/>
          <p:nvPr/>
        </p:nvPicPr>
        <p:blipFill>
          <a:blip r:embed="rId3">
            <a:alphaModFix/>
          </a:blip>
          <a:stretch>
            <a:fillRect/>
          </a:stretch>
        </p:blipFill>
        <p:spPr>
          <a:xfrm>
            <a:off x="168700" y="2338841"/>
            <a:ext cx="4504389" cy="2334427"/>
          </a:xfrm>
          <a:prstGeom prst="rect">
            <a:avLst/>
          </a:prstGeom>
          <a:noFill/>
          <a:ln>
            <a:noFill/>
          </a:ln>
        </p:spPr>
      </p:pic>
      <p:sp>
        <p:nvSpPr>
          <p:cNvPr id="551" name="Google Shape;551;p78"/>
          <p:cNvSpPr txBox="1"/>
          <p:nvPr/>
        </p:nvSpPr>
        <p:spPr>
          <a:xfrm>
            <a:off x="4069925" y="4449850"/>
            <a:ext cx="110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hlink"/>
                </a:solidFill>
                <a:latin typeface="Calibri"/>
                <a:ea typeface="Calibri"/>
                <a:cs typeface="Calibri"/>
                <a:sym typeface="Calibri"/>
                <a:hlinkClick r:id="rId4"/>
              </a:rPr>
              <a:t>pixabay.com</a:t>
            </a:r>
            <a:endParaRPr dirty="0">
              <a:latin typeface="Calibri"/>
              <a:ea typeface="Calibri"/>
              <a:cs typeface="Calibri"/>
              <a:sym typeface="Calibri"/>
            </a:endParaRPr>
          </a:p>
        </p:txBody>
      </p:sp>
      <p:sp>
        <p:nvSpPr>
          <p:cNvPr id="552" name="Google Shape;552;p78"/>
          <p:cNvSpPr txBox="1"/>
          <p:nvPr/>
        </p:nvSpPr>
        <p:spPr>
          <a:xfrm>
            <a:off x="4572000" y="2195780"/>
            <a:ext cx="4412700" cy="2216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Some students may earn World Language credit for previously non-World Language classes, such as English Language Development or Language Arts classes</a:t>
            </a:r>
            <a:endParaRPr sz="1200"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F8029816CF1E4B8953DCECE614844B" ma:contentTypeVersion="7" ma:contentTypeDescription="Create a new document." ma:contentTypeScope="" ma:versionID="ee74a7af51755f2cee16d8edb5609498">
  <xsd:schema xmlns:xsd="http://www.w3.org/2001/XMLSchema" xmlns:xs="http://www.w3.org/2001/XMLSchema" xmlns:p="http://schemas.microsoft.com/office/2006/metadata/properties" xmlns:ns1="http://schemas.microsoft.com/sharepoint/v3" xmlns:ns2="bedb96e7-8cd1-4b07-961c-190838dd806b" xmlns:ns3="54031767-dd6d-417c-ab73-583408f47564" targetNamespace="http://schemas.microsoft.com/office/2006/metadata/properties" ma:root="true" ma:fieldsID="b7173c67accea8a637e86036ceb21b46" ns1:_="" ns2:_="" ns3:_="">
    <xsd:import namespace="http://schemas.microsoft.com/sharepoint/v3"/>
    <xsd:import namespace="bedb96e7-8cd1-4b07-961c-190838dd806b"/>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db96e7-8cd1-4b07-961c-190838dd806b"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bedb96e7-8cd1-4b07-961c-190838dd806b">2022-03-04T18:23:01+00:00</Remediation_x0020_Date>
    <PublishingExpirationDate xmlns="http://schemas.microsoft.com/sharepoint/v3" xsi:nil="true"/>
    <PublishingStartDate xmlns="http://schemas.microsoft.com/sharepoint/v3" xsi:nil="true"/>
    <Estimated_x0020_Creation_x0020_Date xmlns="bedb96e7-8cd1-4b07-961c-190838dd806b" xsi:nil="true"/>
    <Priority xmlns="bedb96e7-8cd1-4b07-961c-190838dd806b">New</Priority>
  </documentManagement>
</p:properties>
</file>

<file path=customXml/itemProps1.xml><?xml version="1.0" encoding="utf-8"?>
<ds:datastoreItem xmlns:ds="http://schemas.openxmlformats.org/officeDocument/2006/customXml" ds:itemID="{F77D59C9-DA77-4885-8FF5-14D108A35C05}"/>
</file>

<file path=customXml/itemProps2.xml><?xml version="1.0" encoding="utf-8"?>
<ds:datastoreItem xmlns:ds="http://schemas.openxmlformats.org/officeDocument/2006/customXml" ds:itemID="{79A1FA36-6510-4D4F-AC4B-5D8E63E249FD}"/>
</file>

<file path=customXml/itemProps3.xml><?xml version="1.0" encoding="utf-8"?>
<ds:datastoreItem xmlns:ds="http://schemas.openxmlformats.org/officeDocument/2006/customXml" ds:itemID="{B36EA6F7-4FB9-4AF6-A593-3810EA6B4889}"/>
</file>

<file path=docProps/app.xml><?xml version="1.0" encoding="utf-8"?>
<Properties xmlns="http://schemas.openxmlformats.org/officeDocument/2006/extended-properties" xmlns:vt="http://schemas.openxmlformats.org/officeDocument/2006/docPropsVTypes">
  <TotalTime>28</TotalTime>
  <Words>3088</Words>
  <Application>Microsoft Office PowerPoint</Application>
  <PresentationFormat>On-screen Show (16:9)</PresentationFormat>
  <Paragraphs>167</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Blue_2021ODE</vt:lpstr>
      <vt:lpstr>Access to Linguistic Inclusion (HB 2056)</vt:lpstr>
      <vt:lpstr>Access to Linguistic Inclusion</vt:lpstr>
      <vt:lpstr>Three Main Effects</vt:lpstr>
      <vt:lpstr>Students Are the Center</vt:lpstr>
      <vt:lpstr>Opportunities, Not Requirements</vt:lpstr>
      <vt:lpstr>Language Arts: Instruction</vt:lpstr>
      <vt:lpstr>Language Arts: High School Credit</vt:lpstr>
      <vt:lpstr>World Language: Instruction</vt:lpstr>
      <vt:lpstr>World Language: High School Credit</vt:lpstr>
      <vt:lpstr>English Learners and Multilingual Students</vt:lpstr>
      <vt:lpstr>Multilingual Opportunities</vt:lpstr>
      <vt:lpstr>Multiple Credits</vt:lpstr>
      <vt:lpstr>Licensure and Credentialing</vt:lpstr>
      <vt:lpstr>Important Considerations</vt:lpstr>
      <vt:lpstr>Potential Concerns 1</vt:lpstr>
      <vt:lpstr>Potential Concerns 2</vt:lpstr>
      <vt:lpstr>Potential Concerns 3</vt:lpstr>
      <vt:lpstr>Potential Concerns 4</vt:lpstr>
      <vt:lpstr>Potential Concerns 5</vt:lpstr>
      <vt:lpstr>Learn More About Access to Linguistic Inclusion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Linguistic Inclusion (HB 2056)</dc:title>
  <cp:lastModifiedBy>"WolcottB"</cp:lastModifiedBy>
  <cp:revision>8</cp:revision>
  <dcterms:modified xsi:type="dcterms:W3CDTF">2022-03-04T17:46:25Z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0x01010048F8029816CF1E4B8953DCECE614844B</vt:lpwstr>
  </property>
</Properties>
</file>