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61" r:id="rId4"/>
    <p:sldId id="270" r:id="rId5"/>
    <p:sldId id="262" r:id="rId6"/>
    <p:sldId id="269" r:id="rId7"/>
    <p:sldId id="264" r:id="rId8"/>
    <p:sldId id="273" r:id="rId9"/>
    <p:sldId id="271" r:id="rId10"/>
    <p:sldId id="263" r:id="rId11"/>
    <p:sldId id="276" r:id="rId12"/>
    <p:sldId id="265" r:id="rId13"/>
    <p:sldId id="266" r:id="rId14"/>
    <p:sldId id="274" r:id="rId15"/>
    <p:sldId id="275" r:id="rId16"/>
    <p:sldId id="267" r:id="rId17"/>
    <p:sldId id="272" r:id="rId18"/>
    <p:sldId id="268" r:id="rId1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4675" autoAdjust="0"/>
  </p:normalViewPr>
  <p:slideViewPr>
    <p:cSldViewPr snapToGrid="0">
      <p:cViewPr varScale="1">
        <p:scale>
          <a:sx n="100" d="100"/>
          <a:sy n="100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B3591-C4FA-402B-B137-911319D4BAC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6DDA889-1911-4E1F-9446-3D55BCCCDC51}">
      <dgm:prSet phldrT="[Text]"/>
      <dgm:spPr/>
      <dgm:t>
        <a:bodyPr/>
        <a:lstStyle/>
        <a:p>
          <a:r>
            <a:rPr lang="en-US" b="1" dirty="0" smtClean="0"/>
            <a:t>January</a:t>
          </a:r>
          <a:r>
            <a:rPr lang="en-US" dirty="0" smtClean="0"/>
            <a:t>: </a:t>
          </a:r>
        </a:p>
        <a:p>
          <a:r>
            <a:rPr lang="en-US" dirty="0" smtClean="0"/>
            <a:t>Annual Notice of Adoption (Social Sciences)</a:t>
          </a:r>
          <a:endParaRPr lang="en-US" dirty="0"/>
        </a:p>
      </dgm:t>
    </dgm:pt>
    <dgm:pt modelId="{B39C9E2C-6039-49A3-91D0-7D67E282005B}" type="parTrans" cxnId="{829BDEC8-8AC9-4BD1-9F96-A32CD55EE181}">
      <dgm:prSet/>
      <dgm:spPr/>
      <dgm:t>
        <a:bodyPr/>
        <a:lstStyle/>
        <a:p>
          <a:endParaRPr lang="en-US"/>
        </a:p>
      </dgm:t>
    </dgm:pt>
    <dgm:pt modelId="{79CED37C-9188-4859-9550-A6FA4845D40F}" type="sibTrans" cxnId="{829BDEC8-8AC9-4BD1-9F96-A32CD55EE181}">
      <dgm:prSet/>
      <dgm:spPr/>
      <dgm:t>
        <a:bodyPr/>
        <a:lstStyle/>
        <a:p>
          <a:endParaRPr lang="en-US"/>
        </a:p>
      </dgm:t>
    </dgm:pt>
    <dgm:pt modelId="{377CA58A-19B8-4334-BA88-4958C18A24DD}">
      <dgm:prSet phldrT="[Text]"/>
      <dgm:spPr/>
      <dgm:t>
        <a:bodyPr/>
        <a:lstStyle/>
        <a:p>
          <a:r>
            <a:rPr lang="en-US" b="1" dirty="0" smtClean="0"/>
            <a:t>February-July</a:t>
          </a:r>
          <a:r>
            <a:rPr lang="en-US" dirty="0" smtClean="0"/>
            <a:t>:</a:t>
          </a:r>
        </a:p>
        <a:p>
          <a:r>
            <a:rPr lang="en-US" dirty="0" smtClean="0"/>
            <a:t>Publisher Submit Required/Optional Forms</a:t>
          </a:r>
          <a:endParaRPr lang="en-US" dirty="0"/>
        </a:p>
      </dgm:t>
    </dgm:pt>
    <dgm:pt modelId="{6BA54C39-683F-4307-AE96-B68F6B12B284}" type="parTrans" cxnId="{32ACD014-1A17-4210-805A-CF07717929F1}">
      <dgm:prSet/>
      <dgm:spPr/>
      <dgm:t>
        <a:bodyPr/>
        <a:lstStyle/>
        <a:p>
          <a:endParaRPr lang="en-US"/>
        </a:p>
      </dgm:t>
    </dgm:pt>
    <dgm:pt modelId="{65188E77-8970-49CD-8E89-DEF616BB3D98}" type="sibTrans" cxnId="{32ACD014-1A17-4210-805A-CF07717929F1}">
      <dgm:prSet/>
      <dgm:spPr/>
      <dgm:t>
        <a:bodyPr/>
        <a:lstStyle/>
        <a:p>
          <a:endParaRPr lang="en-US"/>
        </a:p>
      </dgm:t>
    </dgm:pt>
    <dgm:pt modelId="{EE93C0F6-126F-44BE-BF9A-9CDEF288D930}">
      <dgm:prSet phldrT="[Text]"/>
      <dgm:spPr/>
      <dgm:t>
        <a:bodyPr/>
        <a:lstStyle/>
        <a:p>
          <a:r>
            <a:rPr lang="en-US" b="1" dirty="0" smtClean="0"/>
            <a:t>October</a:t>
          </a:r>
          <a:r>
            <a:rPr lang="en-US" dirty="0" smtClean="0"/>
            <a:t>:</a:t>
          </a:r>
        </a:p>
        <a:p>
          <a:r>
            <a:rPr lang="en-US" dirty="0" smtClean="0"/>
            <a:t>Oregon State Board of Education Meeting</a:t>
          </a:r>
          <a:endParaRPr lang="en-US" dirty="0"/>
        </a:p>
      </dgm:t>
    </dgm:pt>
    <dgm:pt modelId="{A9AE90B9-6BDA-4014-ACCE-94FFDC4CC0DC}" type="parTrans" cxnId="{4D244533-513D-4230-8675-A66B10228136}">
      <dgm:prSet/>
      <dgm:spPr/>
      <dgm:t>
        <a:bodyPr/>
        <a:lstStyle/>
        <a:p>
          <a:endParaRPr lang="en-US"/>
        </a:p>
      </dgm:t>
    </dgm:pt>
    <dgm:pt modelId="{5C5D391F-D76C-4FB6-82EE-F071CC731FDA}" type="sibTrans" cxnId="{4D244533-513D-4230-8675-A66B10228136}">
      <dgm:prSet/>
      <dgm:spPr/>
      <dgm:t>
        <a:bodyPr/>
        <a:lstStyle/>
        <a:p>
          <a:endParaRPr lang="en-US"/>
        </a:p>
      </dgm:t>
    </dgm:pt>
    <dgm:pt modelId="{D62C4D5C-F983-4D5A-9324-E23E13E3423E}">
      <dgm:prSet/>
      <dgm:spPr/>
      <dgm:t>
        <a:bodyPr/>
        <a:lstStyle/>
        <a:p>
          <a:r>
            <a:rPr lang="en-US" b="1" dirty="0" smtClean="0"/>
            <a:t>November-December</a:t>
          </a:r>
          <a:r>
            <a:rPr lang="en-US" dirty="0" smtClean="0"/>
            <a:t>:</a:t>
          </a:r>
        </a:p>
        <a:p>
          <a:r>
            <a:rPr lang="en-US" dirty="0" smtClean="0"/>
            <a:t>Contract/Bonds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Entries are for January through December" title="2018 Oregon Social Sciences Publisher Briefing Timeline"/>
        </a:ext>
      </dgm:extLst>
    </dgm:pt>
    <dgm:pt modelId="{136F7A56-F9DA-4BAF-A05F-35F675297E09}" type="parTrans" cxnId="{7F317BA2-181F-4B53-8BF5-1E85D912AA4C}">
      <dgm:prSet/>
      <dgm:spPr/>
      <dgm:t>
        <a:bodyPr/>
        <a:lstStyle/>
        <a:p>
          <a:endParaRPr lang="en-US"/>
        </a:p>
      </dgm:t>
    </dgm:pt>
    <dgm:pt modelId="{7385C83D-FFEF-4ED4-8C5B-9BB4BFD8020F}" type="sibTrans" cxnId="{7F317BA2-181F-4B53-8BF5-1E85D912AA4C}">
      <dgm:prSet/>
      <dgm:spPr/>
      <dgm:t>
        <a:bodyPr/>
        <a:lstStyle/>
        <a:p>
          <a:endParaRPr lang="en-US"/>
        </a:p>
      </dgm:t>
    </dgm:pt>
    <dgm:pt modelId="{08AE4A05-D36B-41E0-8BD6-84C497098DBF}">
      <dgm:prSet/>
      <dgm:spPr/>
      <dgm:t>
        <a:bodyPr/>
        <a:lstStyle/>
        <a:p>
          <a:r>
            <a:rPr lang="en-US" b="1" dirty="0" smtClean="0"/>
            <a:t>July or August</a:t>
          </a:r>
          <a:r>
            <a:rPr lang="en-US" dirty="0" smtClean="0"/>
            <a:t>:</a:t>
          </a:r>
        </a:p>
        <a:p>
          <a:r>
            <a:rPr lang="en-US" dirty="0" smtClean="0"/>
            <a:t>Review Week</a:t>
          </a:r>
          <a:endParaRPr lang="en-US" dirty="0"/>
        </a:p>
      </dgm:t>
    </dgm:pt>
    <dgm:pt modelId="{DE13A3E9-B691-4946-B2F1-E2F5839BDDEA}" type="parTrans" cxnId="{25235C5F-1874-4340-BCFE-FF7271A4AE96}">
      <dgm:prSet/>
      <dgm:spPr/>
      <dgm:t>
        <a:bodyPr/>
        <a:lstStyle/>
        <a:p>
          <a:endParaRPr lang="en-US"/>
        </a:p>
      </dgm:t>
    </dgm:pt>
    <dgm:pt modelId="{DCEBE337-EEB6-449C-9FDC-064C237C8773}" type="sibTrans" cxnId="{25235C5F-1874-4340-BCFE-FF7271A4AE96}">
      <dgm:prSet/>
      <dgm:spPr/>
      <dgm:t>
        <a:bodyPr/>
        <a:lstStyle/>
        <a:p>
          <a:endParaRPr lang="en-US"/>
        </a:p>
      </dgm:t>
    </dgm:pt>
    <dgm:pt modelId="{4009B89C-AD8A-4847-9F11-BF2E4CA7A170}" type="pres">
      <dgm:prSet presAssocID="{118B3591-C4FA-402B-B137-911319D4BACA}" presName="CompostProcess" presStyleCnt="0">
        <dgm:presLayoutVars>
          <dgm:dir/>
          <dgm:resizeHandles val="exact"/>
        </dgm:presLayoutVars>
      </dgm:prSet>
      <dgm:spPr/>
    </dgm:pt>
    <dgm:pt modelId="{18FB055B-6DFE-493D-BA47-46C601897D24}" type="pres">
      <dgm:prSet presAssocID="{118B3591-C4FA-402B-B137-911319D4BACA}" presName="arrow" presStyleLbl="bgShp" presStyleIdx="0" presStyleCnt="1"/>
      <dgm:spPr/>
    </dgm:pt>
    <dgm:pt modelId="{DAE34C4D-CC51-4D43-AE46-027F9E52ABB7}" type="pres">
      <dgm:prSet presAssocID="{118B3591-C4FA-402B-B137-911319D4BACA}" presName="linearProcess" presStyleCnt="0"/>
      <dgm:spPr/>
    </dgm:pt>
    <dgm:pt modelId="{2CBDB8D4-12D2-4D42-8D4F-CE0A28EF5F1C}" type="pres">
      <dgm:prSet presAssocID="{A6DDA889-1911-4E1F-9446-3D55BCCCDC5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AB006-DB46-49FC-9FBE-A4D545D052FC}" type="pres">
      <dgm:prSet presAssocID="{79CED37C-9188-4859-9550-A6FA4845D40F}" presName="sibTrans" presStyleCnt="0"/>
      <dgm:spPr/>
    </dgm:pt>
    <dgm:pt modelId="{6701F57E-3D26-4E0F-8F44-C8149C349F4F}" type="pres">
      <dgm:prSet presAssocID="{377CA58A-19B8-4334-BA88-4958C18A24D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78DC-8D88-49BE-973F-FE4E4D2D3C12}" type="pres">
      <dgm:prSet presAssocID="{65188E77-8970-49CD-8E89-DEF616BB3D98}" presName="sibTrans" presStyleCnt="0"/>
      <dgm:spPr/>
    </dgm:pt>
    <dgm:pt modelId="{7E5C72A8-CF2E-4B36-BF72-E81E5EDC2817}" type="pres">
      <dgm:prSet presAssocID="{08AE4A05-D36B-41E0-8BD6-84C497098DBF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6F74E-0A0B-4512-AE2F-D763A34B9314}" type="pres">
      <dgm:prSet presAssocID="{DCEBE337-EEB6-449C-9FDC-064C237C8773}" presName="sibTrans" presStyleCnt="0"/>
      <dgm:spPr/>
    </dgm:pt>
    <dgm:pt modelId="{285DD29A-0598-4129-8C98-25C044B5CE5D}" type="pres">
      <dgm:prSet presAssocID="{EE93C0F6-126F-44BE-BF9A-9CDEF288D93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37038-FD40-458F-BEE5-5D4F580B97AA}" type="pres">
      <dgm:prSet presAssocID="{5C5D391F-D76C-4FB6-82EE-F071CC731FDA}" presName="sibTrans" presStyleCnt="0"/>
      <dgm:spPr/>
    </dgm:pt>
    <dgm:pt modelId="{F6F8C769-F3D3-4996-BE92-E409BE254CE1}" type="pres">
      <dgm:prSet presAssocID="{D62C4D5C-F983-4D5A-9324-E23E13E3423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244533-513D-4230-8675-A66B10228136}" srcId="{118B3591-C4FA-402B-B137-911319D4BACA}" destId="{EE93C0F6-126F-44BE-BF9A-9CDEF288D930}" srcOrd="3" destOrd="0" parTransId="{A9AE90B9-6BDA-4014-ACCE-94FFDC4CC0DC}" sibTransId="{5C5D391F-D76C-4FB6-82EE-F071CC731FDA}"/>
    <dgm:cxn modelId="{06AE18DA-0B0D-460F-8DB5-B74553B0E839}" type="presOf" srcId="{377CA58A-19B8-4334-BA88-4958C18A24DD}" destId="{6701F57E-3D26-4E0F-8F44-C8149C349F4F}" srcOrd="0" destOrd="0" presId="urn:microsoft.com/office/officeart/2005/8/layout/hProcess9"/>
    <dgm:cxn modelId="{C44A223B-1D29-4AA9-8C2C-353D56F3689A}" type="presOf" srcId="{A6DDA889-1911-4E1F-9446-3D55BCCCDC51}" destId="{2CBDB8D4-12D2-4D42-8D4F-CE0A28EF5F1C}" srcOrd="0" destOrd="0" presId="urn:microsoft.com/office/officeart/2005/8/layout/hProcess9"/>
    <dgm:cxn modelId="{25235C5F-1874-4340-BCFE-FF7271A4AE96}" srcId="{118B3591-C4FA-402B-B137-911319D4BACA}" destId="{08AE4A05-D36B-41E0-8BD6-84C497098DBF}" srcOrd="2" destOrd="0" parTransId="{DE13A3E9-B691-4946-B2F1-E2F5839BDDEA}" sibTransId="{DCEBE337-EEB6-449C-9FDC-064C237C8773}"/>
    <dgm:cxn modelId="{D296D5BB-0E46-4B6C-A7E3-A4E529DB25F4}" type="presOf" srcId="{118B3591-C4FA-402B-B137-911319D4BACA}" destId="{4009B89C-AD8A-4847-9F11-BF2E4CA7A170}" srcOrd="0" destOrd="0" presId="urn:microsoft.com/office/officeart/2005/8/layout/hProcess9"/>
    <dgm:cxn modelId="{32ACD014-1A17-4210-805A-CF07717929F1}" srcId="{118B3591-C4FA-402B-B137-911319D4BACA}" destId="{377CA58A-19B8-4334-BA88-4958C18A24DD}" srcOrd="1" destOrd="0" parTransId="{6BA54C39-683F-4307-AE96-B68F6B12B284}" sibTransId="{65188E77-8970-49CD-8E89-DEF616BB3D98}"/>
    <dgm:cxn modelId="{ED45DCC0-ED4B-4677-94F8-9DFDC48E51A1}" type="presOf" srcId="{D62C4D5C-F983-4D5A-9324-E23E13E3423E}" destId="{F6F8C769-F3D3-4996-BE92-E409BE254CE1}" srcOrd="0" destOrd="0" presId="urn:microsoft.com/office/officeart/2005/8/layout/hProcess9"/>
    <dgm:cxn modelId="{829BDEC8-8AC9-4BD1-9F96-A32CD55EE181}" srcId="{118B3591-C4FA-402B-B137-911319D4BACA}" destId="{A6DDA889-1911-4E1F-9446-3D55BCCCDC51}" srcOrd="0" destOrd="0" parTransId="{B39C9E2C-6039-49A3-91D0-7D67E282005B}" sibTransId="{79CED37C-9188-4859-9550-A6FA4845D40F}"/>
    <dgm:cxn modelId="{DDF00C02-2805-401F-88EE-8483FBE1CA0D}" type="presOf" srcId="{EE93C0F6-126F-44BE-BF9A-9CDEF288D930}" destId="{285DD29A-0598-4129-8C98-25C044B5CE5D}" srcOrd="0" destOrd="0" presId="urn:microsoft.com/office/officeart/2005/8/layout/hProcess9"/>
    <dgm:cxn modelId="{C51E43FA-9F9D-424B-95F8-83BD69F8F2D3}" type="presOf" srcId="{08AE4A05-D36B-41E0-8BD6-84C497098DBF}" destId="{7E5C72A8-CF2E-4B36-BF72-E81E5EDC2817}" srcOrd="0" destOrd="0" presId="urn:microsoft.com/office/officeart/2005/8/layout/hProcess9"/>
    <dgm:cxn modelId="{7F317BA2-181F-4B53-8BF5-1E85D912AA4C}" srcId="{118B3591-C4FA-402B-B137-911319D4BACA}" destId="{D62C4D5C-F983-4D5A-9324-E23E13E3423E}" srcOrd="4" destOrd="0" parTransId="{136F7A56-F9DA-4BAF-A05F-35F675297E09}" sibTransId="{7385C83D-FFEF-4ED4-8C5B-9BB4BFD8020F}"/>
    <dgm:cxn modelId="{7A8614DC-835E-4E40-9CEF-89624B72FE1A}" type="presParOf" srcId="{4009B89C-AD8A-4847-9F11-BF2E4CA7A170}" destId="{18FB055B-6DFE-493D-BA47-46C601897D24}" srcOrd="0" destOrd="0" presId="urn:microsoft.com/office/officeart/2005/8/layout/hProcess9"/>
    <dgm:cxn modelId="{D54A558F-87FF-44E8-9C77-0F42EC05CA36}" type="presParOf" srcId="{4009B89C-AD8A-4847-9F11-BF2E4CA7A170}" destId="{DAE34C4D-CC51-4D43-AE46-027F9E52ABB7}" srcOrd="1" destOrd="0" presId="urn:microsoft.com/office/officeart/2005/8/layout/hProcess9"/>
    <dgm:cxn modelId="{A9C3379D-624E-4E8D-8716-450F76D5EECF}" type="presParOf" srcId="{DAE34C4D-CC51-4D43-AE46-027F9E52ABB7}" destId="{2CBDB8D4-12D2-4D42-8D4F-CE0A28EF5F1C}" srcOrd="0" destOrd="0" presId="urn:microsoft.com/office/officeart/2005/8/layout/hProcess9"/>
    <dgm:cxn modelId="{0A3704D8-4571-4453-8229-7795AB711691}" type="presParOf" srcId="{DAE34C4D-CC51-4D43-AE46-027F9E52ABB7}" destId="{05CAB006-DB46-49FC-9FBE-A4D545D052FC}" srcOrd="1" destOrd="0" presId="urn:microsoft.com/office/officeart/2005/8/layout/hProcess9"/>
    <dgm:cxn modelId="{671364C5-12AB-48EC-A495-C43934F4C376}" type="presParOf" srcId="{DAE34C4D-CC51-4D43-AE46-027F9E52ABB7}" destId="{6701F57E-3D26-4E0F-8F44-C8149C349F4F}" srcOrd="2" destOrd="0" presId="urn:microsoft.com/office/officeart/2005/8/layout/hProcess9"/>
    <dgm:cxn modelId="{B8916BB4-A504-4BB1-9037-F028AF81DD98}" type="presParOf" srcId="{DAE34C4D-CC51-4D43-AE46-027F9E52ABB7}" destId="{0EB578DC-8D88-49BE-973F-FE4E4D2D3C12}" srcOrd="3" destOrd="0" presId="urn:microsoft.com/office/officeart/2005/8/layout/hProcess9"/>
    <dgm:cxn modelId="{BE49D94D-E407-439B-8E12-EEF1012EE234}" type="presParOf" srcId="{DAE34C4D-CC51-4D43-AE46-027F9E52ABB7}" destId="{7E5C72A8-CF2E-4B36-BF72-E81E5EDC2817}" srcOrd="4" destOrd="0" presId="urn:microsoft.com/office/officeart/2005/8/layout/hProcess9"/>
    <dgm:cxn modelId="{C2E3C3F5-9E7A-41D1-BED2-D15B3AFFC248}" type="presParOf" srcId="{DAE34C4D-CC51-4D43-AE46-027F9E52ABB7}" destId="{5B46F74E-0A0B-4512-AE2F-D763A34B9314}" srcOrd="5" destOrd="0" presId="urn:microsoft.com/office/officeart/2005/8/layout/hProcess9"/>
    <dgm:cxn modelId="{FE2A5537-201F-4A07-96EC-38AAD2F181C4}" type="presParOf" srcId="{DAE34C4D-CC51-4D43-AE46-027F9E52ABB7}" destId="{285DD29A-0598-4129-8C98-25C044B5CE5D}" srcOrd="6" destOrd="0" presId="urn:microsoft.com/office/officeart/2005/8/layout/hProcess9"/>
    <dgm:cxn modelId="{5ACDD65B-36C1-4DA3-9B9D-A5D597A7BCBB}" type="presParOf" srcId="{DAE34C4D-CC51-4D43-AE46-027F9E52ABB7}" destId="{E8737038-FD40-458F-BEE5-5D4F580B97AA}" srcOrd="7" destOrd="0" presId="urn:microsoft.com/office/officeart/2005/8/layout/hProcess9"/>
    <dgm:cxn modelId="{F9BF111B-B7FB-487F-AC77-58456836B0E6}" type="presParOf" srcId="{DAE34C4D-CC51-4D43-AE46-027F9E52ABB7}" destId="{F6F8C769-F3D3-4996-BE92-E409BE254CE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B055B-6DFE-493D-BA47-46C601897D24}">
      <dsp:nvSpPr>
        <dsp:cNvPr id="0" name=""/>
        <dsp:cNvSpPr/>
      </dsp:nvSpPr>
      <dsp:spPr>
        <a:xfrm>
          <a:off x="580006" y="0"/>
          <a:ext cx="6573401" cy="46570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DB8D4-12D2-4D42-8D4F-CE0A28EF5F1C}">
      <dsp:nvSpPr>
        <dsp:cNvPr id="0" name=""/>
        <dsp:cNvSpPr/>
      </dsp:nvSpPr>
      <dsp:spPr>
        <a:xfrm>
          <a:off x="3398" y="1397118"/>
          <a:ext cx="1485887" cy="1862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January</a:t>
          </a:r>
          <a:r>
            <a:rPr lang="en-US" sz="1200" kern="1200" dirty="0" smtClean="0"/>
            <a:t>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Annual Notice of Adoption (Social Sciences)</a:t>
          </a:r>
          <a:endParaRPr lang="en-US" sz="1200" kern="1200" dirty="0"/>
        </a:p>
      </dsp:txBody>
      <dsp:txXfrm>
        <a:off x="75933" y="1469653"/>
        <a:ext cx="1340817" cy="1717754"/>
      </dsp:txXfrm>
    </dsp:sp>
    <dsp:sp modelId="{6701F57E-3D26-4E0F-8F44-C8149C349F4F}">
      <dsp:nvSpPr>
        <dsp:cNvPr id="0" name=""/>
        <dsp:cNvSpPr/>
      </dsp:nvSpPr>
      <dsp:spPr>
        <a:xfrm>
          <a:off x="1563580" y="1397118"/>
          <a:ext cx="1485887" cy="1862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February-July</a:t>
          </a:r>
          <a:r>
            <a:rPr lang="en-US" sz="1200" kern="1200" dirty="0" smtClean="0"/>
            <a:t>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Publisher Submit Required/Optional Forms</a:t>
          </a:r>
          <a:endParaRPr lang="en-US" sz="1200" kern="1200" dirty="0"/>
        </a:p>
      </dsp:txBody>
      <dsp:txXfrm>
        <a:off x="1636115" y="1469653"/>
        <a:ext cx="1340817" cy="1717754"/>
      </dsp:txXfrm>
    </dsp:sp>
    <dsp:sp modelId="{7E5C72A8-CF2E-4B36-BF72-E81E5EDC2817}">
      <dsp:nvSpPr>
        <dsp:cNvPr id="0" name=""/>
        <dsp:cNvSpPr/>
      </dsp:nvSpPr>
      <dsp:spPr>
        <a:xfrm>
          <a:off x="3123763" y="1397118"/>
          <a:ext cx="1485887" cy="1862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July or August</a:t>
          </a:r>
          <a:r>
            <a:rPr lang="en-US" sz="1200" kern="1200" dirty="0" smtClean="0"/>
            <a:t>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Review Week</a:t>
          </a:r>
          <a:endParaRPr lang="en-US" sz="1200" kern="1200" dirty="0"/>
        </a:p>
      </dsp:txBody>
      <dsp:txXfrm>
        <a:off x="3196298" y="1469653"/>
        <a:ext cx="1340817" cy="1717754"/>
      </dsp:txXfrm>
    </dsp:sp>
    <dsp:sp modelId="{285DD29A-0598-4129-8C98-25C044B5CE5D}">
      <dsp:nvSpPr>
        <dsp:cNvPr id="0" name=""/>
        <dsp:cNvSpPr/>
      </dsp:nvSpPr>
      <dsp:spPr>
        <a:xfrm>
          <a:off x="4683945" y="1397118"/>
          <a:ext cx="1485887" cy="1862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October</a:t>
          </a:r>
          <a:r>
            <a:rPr lang="en-US" sz="1200" kern="1200" dirty="0" smtClean="0"/>
            <a:t>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Oregon State Board of Education Meeting</a:t>
          </a:r>
          <a:endParaRPr lang="en-US" sz="1200" kern="1200" dirty="0"/>
        </a:p>
      </dsp:txBody>
      <dsp:txXfrm>
        <a:off x="4756480" y="1469653"/>
        <a:ext cx="1340817" cy="1717754"/>
      </dsp:txXfrm>
    </dsp:sp>
    <dsp:sp modelId="{F6F8C769-F3D3-4996-BE92-E409BE254CE1}">
      <dsp:nvSpPr>
        <dsp:cNvPr id="0" name=""/>
        <dsp:cNvSpPr/>
      </dsp:nvSpPr>
      <dsp:spPr>
        <a:xfrm>
          <a:off x="6244127" y="1397118"/>
          <a:ext cx="1485887" cy="1862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November-December</a:t>
          </a:r>
          <a:r>
            <a:rPr lang="en-US" sz="1200" kern="1200" dirty="0" smtClean="0"/>
            <a:t>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Contract/Bonds</a:t>
          </a:r>
          <a:endParaRPr lang="en-US" sz="1200" kern="1200" dirty="0"/>
        </a:p>
      </dsp:txBody>
      <dsp:txXfrm>
        <a:off x="6316662" y="1469653"/>
        <a:ext cx="1340817" cy="1717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418" cy="465743"/>
          </a:xfrm>
          <a:prstGeom prst="rect">
            <a:avLst/>
          </a:prstGeom>
        </p:spPr>
        <p:txBody>
          <a:bodyPr vert="horz" lIns="87444" tIns="43722" rIns="87444" bIns="4372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902" y="0"/>
            <a:ext cx="2982418" cy="465743"/>
          </a:xfrm>
          <a:prstGeom prst="rect">
            <a:avLst/>
          </a:prstGeom>
        </p:spPr>
        <p:txBody>
          <a:bodyPr vert="horz" lIns="87444" tIns="43722" rIns="87444" bIns="43722" rtlCol="0"/>
          <a:lstStyle>
            <a:lvl1pPr algn="r">
              <a:defRPr sz="1100"/>
            </a:lvl1pPr>
          </a:lstStyle>
          <a:p>
            <a:fld id="{75AA5AA1-F8BB-4305-9B5D-631F9DF9663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2982418" cy="465742"/>
          </a:xfrm>
          <a:prstGeom prst="rect">
            <a:avLst/>
          </a:prstGeom>
        </p:spPr>
        <p:txBody>
          <a:bodyPr vert="horz" lIns="87444" tIns="43722" rIns="87444" bIns="4372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902" y="8830658"/>
            <a:ext cx="2982418" cy="465742"/>
          </a:xfrm>
          <a:prstGeom prst="rect">
            <a:avLst/>
          </a:prstGeom>
        </p:spPr>
        <p:txBody>
          <a:bodyPr vert="horz" lIns="87444" tIns="43722" rIns="87444" bIns="43722" rtlCol="0" anchor="b"/>
          <a:lstStyle>
            <a:lvl1pPr algn="r">
              <a:defRPr sz="1100"/>
            </a:lvl1pPr>
          </a:lstStyle>
          <a:p>
            <a:fld id="{1DBF1188-118A-4CC4-8853-A4BF83EB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32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1" y="1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16E269B5-A450-40E7-A292-22517D9C251B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1" y="8829967"/>
            <a:ext cx="2982119" cy="466433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E2B63952-BBA8-4838-A0CF-80F92726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283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80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981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7"/>
            <a:ext cx="2949178" cy="22899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0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/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462480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2367"/>
            <a:ext cx="6858000" cy="227447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8915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82363"/>
            <a:ext cx="7886700" cy="25801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93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002541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34401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341655"/>
            <a:ext cx="3868340" cy="18480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34401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4341655"/>
            <a:ext cx="3887391" cy="18480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educator-resources/teachingcontent/instructional-materials/Pages/Announcements-and-Notices.aspx" TargetMode="External"/><Relationship Id="rId2" Type="http://schemas.openxmlformats.org/officeDocument/2006/relationships/hyperlink" Target="https://www.oregon.gov/ode/educator-resources/teachingcontent/instructional-materials/Pages/default.aspx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.morgan@ode.state.or.us" TargetMode="External"/><Relationship Id="rId2" Type="http://schemas.openxmlformats.org/officeDocument/2006/relationships/hyperlink" Target="mailto:jeremy.wartz@ode.state.or.us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2018 Oregon Social Sciences Publisher Briefing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Jeremy A. </a:t>
            </a:r>
            <a:r>
              <a:rPr lang="en-US" dirty="0" err="1" smtClean="0"/>
              <a:t>Wartz</a:t>
            </a:r>
            <a:r>
              <a:rPr lang="en-US" dirty="0" smtClean="0"/>
              <a:t>, Instructional Materials Coordinator</a:t>
            </a:r>
          </a:p>
          <a:p>
            <a:r>
              <a:rPr lang="en-US" dirty="0" smtClean="0"/>
              <a:t>Andrea Morgan, Social Sciences Education Specialist</a:t>
            </a:r>
          </a:p>
          <a:p>
            <a:r>
              <a:rPr lang="en-US" dirty="0" smtClean="0"/>
              <a:t>Tony Bertrand, Social Sciences Assessment Specialist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54"/>
    </mc:Choice>
    <mc:Fallback xmlns="">
      <p:transition spd="slow" advTm="6525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Sciences Adoption Criteria &amp;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Key and </a:t>
            </a:r>
            <a:r>
              <a:rPr lang="en-US" dirty="0" smtClean="0"/>
              <a:t>Supporting Criteria</a:t>
            </a:r>
            <a:endParaRPr lang="en-US" dirty="0"/>
          </a:p>
          <a:p>
            <a:pPr lvl="1"/>
            <a:r>
              <a:rPr lang="en-US" dirty="0"/>
              <a:t>Quality Criteria Documentation required</a:t>
            </a:r>
          </a:p>
          <a:p>
            <a:r>
              <a:rPr lang="en-US" dirty="0" smtClean="0"/>
              <a:t>Oregon </a:t>
            </a:r>
            <a:r>
              <a:rPr lang="en-US" dirty="0"/>
              <a:t>Social Sciences Standards</a:t>
            </a:r>
          </a:p>
          <a:p>
            <a:pPr lvl="1"/>
            <a:r>
              <a:rPr lang="en-US" dirty="0" smtClean="0"/>
              <a:t>Alignment document optional</a:t>
            </a:r>
          </a:p>
          <a:p>
            <a:r>
              <a:rPr lang="en-US" dirty="0"/>
              <a:t>Adoption criteria developed by committee composed of educators, school district staff, and content experts.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50"/>
    </mc:Choice>
    <mc:Fallback xmlns="">
      <p:transition spd="slow" advTm="6555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&amp; Supporting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For all categories, the Key Criteria are ALL criteria in </a:t>
            </a:r>
            <a:r>
              <a:rPr lang="en-US" b="1" dirty="0" smtClean="0"/>
              <a:t>Focus</a:t>
            </a:r>
            <a:r>
              <a:rPr lang="en-US" dirty="0" smtClean="0"/>
              <a:t>, </a:t>
            </a:r>
            <a:r>
              <a:rPr lang="en-US" b="1" dirty="0" smtClean="0"/>
              <a:t>Rigor</a:t>
            </a:r>
            <a:r>
              <a:rPr lang="en-US" dirty="0" smtClean="0"/>
              <a:t>, &amp; </a:t>
            </a:r>
            <a:r>
              <a:rPr lang="en-US" b="1" dirty="0" smtClean="0"/>
              <a:t>Coherence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Other Key Criteria are as follows:</a:t>
            </a:r>
          </a:p>
          <a:p>
            <a:pPr lvl="1"/>
            <a:r>
              <a:rPr lang="en-US" dirty="0" smtClean="0"/>
              <a:t>Cat 1: 	23, 26, 29, 31, 32, 35, 37, 39, 40, 47, 50, 51, 52</a:t>
            </a:r>
          </a:p>
          <a:p>
            <a:pPr lvl="1"/>
            <a:r>
              <a:rPr lang="en-US" dirty="0" smtClean="0"/>
              <a:t>Cat 2: 	21, 24, 27, 29, 30, 33, 35, 37, 38, 46, 49-51</a:t>
            </a:r>
          </a:p>
          <a:p>
            <a:pPr lvl="1"/>
            <a:r>
              <a:rPr lang="en-US" dirty="0" smtClean="0"/>
              <a:t>Cat 3: 	19, 22, 25, 28, 31, 33, 35, 36, 38, 41-43</a:t>
            </a:r>
          </a:p>
          <a:p>
            <a:pPr lvl="1"/>
            <a:r>
              <a:rPr lang="en-US" dirty="0" smtClean="0"/>
              <a:t>Cat 4: 	19, 22, 24, 26, 28, 29, 32, 34, 36, 37, 39, 42-44</a:t>
            </a:r>
          </a:p>
          <a:p>
            <a:pPr lvl="1"/>
            <a:r>
              <a:rPr lang="en-US" dirty="0" smtClean="0"/>
              <a:t>Cat 5: 	20, 23, 26, 28, 43-45</a:t>
            </a:r>
          </a:p>
          <a:p>
            <a:pPr lvl="1"/>
            <a:r>
              <a:rPr lang="en-US" dirty="0" smtClean="0"/>
              <a:t>Cat 6: 	24, 27, 30, 32, 33, 36, 38, 40, 41, 45, 50, 53-55</a:t>
            </a:r>
          </a:p>
          <a:p>
            <a:r>
              <a:rPr lang="en-US" dirty="0" smtClean="0"/>
              <a:t>Supporting Criteria are all the remaining criteria.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80"/>
    </mc:Choice>
    <mc:Fallback xmlns="">
      <p:transition spd="slow" advTm="4778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graphicFrame>
        <p:nvGraphicFramePr>
          <p:cNvPr id="4" name="Content Placeholder 3" descr="Scoring Chart explaining the scoring" title="Scoring 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944171"/>
              </p:ext>
            </p:extLst>
          </p:nvPr>
        </p:nvGraphicFramePr>
        <p:xfrm>
          <a:off x="628650" y="3111794"/>
          <a:ext cx="7886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472597717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6190724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01590838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512095832"/>
                    </a:ext>
                  </a:extLst>
                </a:gridCol>
              </a:tblGrid>
              <a:tr h="669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 Criteria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(Focus, Rigor, Coherence)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 Criteria</a:t>
                      </a:r>
                    </a:p>
                    <a:p>
                      <a:pPr algn="ctr"/>
                      <a:r>
                        <a:rPr lang="en-US" sz="1200" dirty="0" smtClean="0"/>
                        <a:t>(Selected throughout other sections)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Supporting</a:t>
                      </a:r>
                      <a:r>
                        <a:rPr lang="en-US" baseline="0" dirty="0" smtClean="0"/>
                        <a:t>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462986"/>
                  </a:ext>
                </a:extLst>
              </a:tr>
              <a:tr h="334571">
                <a:tc>
                  <a:txBody>
                    <a:bodyPr/>
                    <a:lstStyle/>
                    <a:p>
                      <a:r>
                        <a:rPr lang="en-US" dirty="0" smtClean="0"/>
                        <a:t>Exemplary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r>
                        <a:rPr lang="en-US" baseline="0" dirty="0" smtClean="0"/>
                        <a:t> (3/4 Key or 1/2 Supporting) </a:t>
                      </a:r>
                      <a:r>
                        <a:rPr lang="en-US" b="1" baseline="0" dirty="0" smtClean="0"/>
                        <a:t>AND</a:t>
                      </a:r>
                      <a:r>
                        <a:rPr lang="en-US" baseline="0" dirty="0" smtClean="0"/>
                        <a:t> 90% of point value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0490"/>
                  </a:ext>
                </a:extLst>
              </a:tr>
              <a:tr h="334571">
                <a:tc>
                  <a:txBody>
                    <a:bodyPr/>
                    <a:lstStyle/>
                    <a:p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dirty="0" smtClean="0"/>
                        <a:t>80% (3 or 4)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dirty="0" smtClean="0"/>
                        <a:t>80% (3 or</a:t>
                      </a:r>
                      <a:r>
                        <a:rPr lang="en-US" baseline="0" dirty="0" smtClean="0"/>
                        <a:t> 4)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dirty="0" smtClean="0"/>
                        <a:t>50% (1 or 2)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52101"/>
                  </a:ext>
                </a:extLst>
              </a:tr>
              <a:tr h="334571">
                <a:tc>
                  <a:txBody>
                    <a:bodyPr/>
                    <a:lstStyle/>
                    <a:p>
                      <a:r>
                        <a:rPr lang="en-US" dirty="0" smtClean="0"/>
                        <a:t>Does</a:t>
                      </a:r>
                      <a:r>
                        <a:rPr lang="en-US" baseline="0" dirty="0" smtClean="0"/>
                        <a:t> Not Meet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80% (3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4)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80% (3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4)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50% (1 or 2)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6896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8650" y="5259572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Submissions will be placed in a category based on the committee’s score.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score sheets and comments from the evaluation committee will be made available to the public on ODE’s website.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63"/>
    </mc:Choice>
    <mc:Fallback xmlns="">
      <p:transition spd="slow" advTm="9486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&amp; Bond/Letter of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OAR 581-011-0080</a:t>
            </a:r>
            <a:endParaRPr lang="en-US" dirty="0"/>
          </a:p>
          <a:p>
            <a:r>
              <a:rPr lang="en-US" dirty="0" smtClean="0"/>
              <a:t>Approved publishers will be mailed contract and bond form to be executed. </a:t>
            </a:r>
          </a:p>
          <a:p>
            <a:r>
              <a:rPr lang="en-US" dirty="0" smtClean="0"/>
              <a:t>Performance Bond or Irrevocable Letter of Credit to be obtained by the publisher.</a:t>
            </a:r>
          </a:p>
          <a:p>
            <a:r>
              <a:rPr lang="en-US" dirty="0" smtClean="0"/>
              <a:t>The general contract is in the Circular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17546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69"/>
    </mc:Choice>
    <mc:Fallback xmlns="">
      <p:transition spd="slow" advTm="4456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Northwest Textbook Depository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Oregon Revised Statute 337.090 and Oregon Administrative Rule 581-011-0080, the approved publisher must also agree to work with NWTD in furnishing textbooks to Oregon school districts.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48"/>
    </mc:Choice>
    <mc:Fallback xmlns="">
      <p:transition spd="slow" advTm="3334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Materials Caravan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Oregon Social Sciences Caravan</a:t>
            </a:r>
          </a:p>
          <a:p>
            <a:pPr lvl="1"/>
            <a:r>
              <a:rPr lang="en-US" dirty="0" smtClean="0"/>
              <a:t>TBD</a:t>
            </a:r>
          </a:p>
          <a:p>
            <a:pPr lvl="1"/>
            <a:r>
              <a:rPr lang="en-US" dirty="0" smtClean="0"/>
              <a:t>OAR 581-011-0114</a:t>
            </a:r>
          </a:p>
          <a:p>
            <a:r>
              <a:rPr lang="en-US" dirty="0" smtClean="0"/>
              <a:t>Video Caravan</a:t>
            </a:r>
          </a:p>
          <a:p>
            <a:pPr lvl="1"/>
            <a:r>
              <a:rPr lang="en-US" dirty="0" smtClean="0"/>
              <a:t>Required for posting on the ODE website.</a:t>
            </a:r>
          </a:p>
          <a:p>
            <a:pPr lvl="1"/>
            <a:r>
              <a:rPr lang="en-US" dirty="0" smtClean="0"/>
              <a:t>Deadline December 13, 2018.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50"/>
    </mc:Choice>
    <mc:Fallback xmlns="">
      <p:transition spd="slow" advTm="6845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75591"/>
            <a:ext cx="7886700" cy="30013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ODE </a:t>
            </a:r>
            <a:r>
              <a:rPr lang="en-US" dirty="0" smtClean="0">
                <a:hlinkClick r:id="rId2"/>
              </a:rPr>
              <a:t>Instructional Materials</a:t>
            </a:r>
            <a:endParaRPr lang="en-US" dirty="0" smtClean="0"/>
          </a:p>
          <a:p>
            <a:pPr lvl="1"/>
            <a:r>
              <a:rPr lang="en-US" dirty="0" smtClean="0"/>
              <a:t>The main webpage to find information related to instructional materials for Oregon including links to the adopted criteria, adopted instructional materials, etc.</a:t>
            </a:r>
          </a:p>
          <a:p>
            <a:r>
              <a:rPr lang="en-US" dirty="0" smtClean="0">
                <a:hlinkClick r:id="rId3"/>
              </a:rPr>
              <a:t>Announcements &amp; Notices</a:t>
            </a:r>
            <a:endParaRPr lang="en-US" dirty="0" smtClean="0"/>
          </a:p>
          <a:p>
            <a:pPr lvl="1"/>
            <a:r>
              <a:rPr lang="en-US" dirty="0" smtClean="0"/>
              <a:t>Publisher Notices and other announcements related to the adoption of instructional materials.</a:t>
            </a:r>
          </a:p>
          <a:p>
            <a:r>
              <a:rPr lang="en-US" dirty="0" smtClean="0"/>
              <a:t>Oregon IM Adoption Publisher Info listserv</a:t>
            </a:r>
          </a:p>
          <a:p>
            <a:pPr lvl="1"/>
            <a:r>
              <a:rPr lang="en-US" dirty="0" smtClean="0"/>
              <a:t>Email me if you like to be added to receive information.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4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54"/>
    </mc:Choice>
    <mc:Fallback xmlns="">
      <p:transition spd="slow" advTm="9075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Jeremy A. </a:t>
            </a:r>
            <a:r>
              <a:rPr lang="en-US" dirty="0" err="1" smtClean="0"/>
              <a:t>Wartz</a:t>
            </a:r>
            <a:endParaRPr lang="en-US" dirty="0" smtClean="0"/>
          </a:p>
          <a:p>
            <a:pPr marL="457189" lvl="1" indent="0">
              <a:buNone/>
            </a:pPr>
            <a:r>
              <a:rPr lang="en-US" sz="1900" dirty="0" smtClean="0"/>
              <a:t>(503) 947-5736</a:t>
            </a:r>
          </a:p>
          <a:p>
            <a:pPr marL="457189" lvl="1" indent="0">
              <a:buNone/>
            </a:pPr>
            <a:r>
              <a:rPr lang="en-US" sz="1900" dirty="0" smtClean="0">
                <a:hlinkClick r:id="rId2"/>
              </a:rPr>
              <a:t>jeremy.wartz@ode.state.or.us</a:t>
            </a:r>
            <a:endParaRPr lang="en-US" sz="1900" dirty="0" smtClean="0"/>
          </a:p>
          <a:p>
            <a:r>
              <a:rPr lang="en-US" dirty="0" smtClean="0"/>
              <a:t>Andrea Morgan</a:t>
            </a:r>
          </a:p>
          <a:p>
            <a:pPr marL="457189" lvl="1" indent="0">
              <a:buNone/>
            </a:pPr>
            <a:r>
              <a:rPr lang="en-US" sz="1900" dirty="0" smtClean="0"/>
              <a:t>(503) 947-5772</a:t>
            </a:r>
          </a:p>
          <a:p>
            <a:pPr marL="457189" lvl="1" indent="0">
              <a:buNone/>
            </a:pPr>
            <a:r>
              <a:rPr lang="en-US" sz="1900" dirty="0" smtClean="0">
                <a:hlinkClick r:id="rId3"/>
              </a:rPr>
              <a:t>andrea.morgan@ode.state.or.us</a:t>
            </a:r>
            <a:endParaRPr lang="en-US" sz="1900" dirty="0" smtClean="0"/>
          </a:p>
          <a:p>
            <a:pPr marL="457189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Mailing Address:</a:t>
            </a:r>
          </a:p>
          <a:p>
            <a:pPr marL="0" indent="0">
              <a:buNone/>
            </a:pPr>
            <a:endParaRPr lang="en-US" sz="200" dirty="0" smtClean="0"/>
          </a:p>
          <a:p>
            <a:pPr marL="0" indent="0">
              <a:buNone/>
            </a:pPr>
            <a:r>
              <a:rPr lang="en-US" sz="1900" dirty="0" smtClean="0"/>
              <a:t>Oregon Department of Education</a:t>
            </a:r>
          </a:p>
          <a:p>
            <a:pPr marL="0" indent="0">
              <a:buNone/>
            </a:pPr>
            <a:r>
              <a:rPr lang="en-US" sz="1900" dirty="0" smtClean="0"/>
              <a:t>ATTN: Jeremy A. </a:t>
            </a:r>
            <a:r>
              <a:rPr lang="en-US" sz="1900" dirty="0" err="1" smtClean="0"/>
              <a:t>Wartz</a:t>
            </a: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255 Capitol Street NE</a:t>
            </a:r>
          </a:p>
          <a:p>
            <a:pPr marL="0" indent="0">
              <a:buNone/>
            </a:pPr>
            <a:r>
              <a:rPr lang="en-US" sz="1900" dirty="0" smtClean="0"/>
              <a:t>Salem, OR 97310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3793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76"/>
    </mc:Choice>
    <mc:Fallback xmlns="">
      <p:transition spd="slow" advTm="2437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4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56"/>
    </mc:Choice>
    <mc:Fallback xmlns="">
      <p:transition spd="slow" advTm="1715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Statutes &amp; Rules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Chapter 337 of Oregon Revised Statute (ORS)</a:t>
            </a:r>
          </a:p>
          <a:p>
            <a:pPr lvl="1"/>
            <a:r>
              <a:rPr lang="en-US" dirty="0" smtClean="0"/>
              <a:t>State Board of Education shall adopt a list of instructional materials for each grade level and subject area in which textbooks are required.</a:t>
            </a:r>
          </a:p>
          <a:p>
            <a:r>
              <a:rPr lang="en-US" dirty="0" smtClean="0"/>
              <a:t>Division 11 of Oregon Administrative Rule (OAR)</a:t>
            </a:r>
          </a:p>
          <a:p>
            <a:pPr lvl="1"/>
            <a:r>
              <a:rPr lang="en-US" dirty="0" smtClean="0"/>
              <a:t>Only basal materials may be evaluated and adopted. </a:t>
            </a:r>
          </a:p>
          <a:p>
            <a:pPr lvl="1"/>
            <a:r>
              <a:rPr lang="en-US" dirty="0" smtClean="0"/>
              <a:t>Instructional materials are evaluated by committees composed of Oregon teachers and stakeholders knowledgeable of the grade level and subject under evaluation.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7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02"/>
    </mc:Choice>
    <mc:Fallback xmlns="">
      <p:transition spd="slow" advTm="9020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76353"/>
            <a:ext cx="7886700" cy="3100610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January </a:t>
            </a:r>
            <a:r>
              <a:rPr lang="en-US" sz="1900" dirty="0"/>
              <a:t>– Circular of Information</a:t>
            </a:r>
          </a:p>
          <a:p>
            <a:r>
              <a:rPr lang="en-US" sz="1900" dirty="0"/>
              <a:t>February – Publisher Briefing </a:t>
            </a:r>
          </a:p>
          <a:p>
            <a:r>
              <a:rPr lang="en-US" sz="1900" dirty="0"/>
              <a:t>March – Proposal </a:t>
            </a:r>
            <a:r>
              <a:rPr lang="en-US" sz="1900" dirty="0" smtClean="0"/>
              <a:t>Form due </a:t>
            </a:r>
            <a:r>
              <a:rPr lang="en-US" sz="1900" dirty="0"/>
              <a:t>&amp; Bid Sheet </a:t>
            </a:r>
            <a:r>
              <a:rPr lang="en-US" sz="1900" dirty="0" smtClean="0"/>
              <a:t>Conversations</a:t>
            </a:r>
          </a:p>
          <a:p>
            <a:r>
              <a:rPr lang="en-US" sz="1900" dirty="0" smtClean="0"/>
              <a:t>May 3, 2018 – Official Withdrawal Deadline</a:t>
            </a:r>
            <a:endParaRPr lang="en-US" sz="1900" dirty="0"/>
          </a:p>
          <a:p>
            <a:r>
              <a:rPr lang="en-US" sz="1900" dirty="0"/>
              <a:t>June – Payment Due (</a:t>
            </a:r>
            <a:r>
              <a:rPr lang="en-US" sz="1900" i="1" dirty="0"/>
              <a:t>submitted materials will not be reviewed if payment is not received</a:t>
            </a:r>
            <a:r>
              <a:rPr lang="en-US" sz="1900" dirty="0"/>
              <a:t>)</a:t>
            </a:r>
          </a:p>
          <a:p>
            <a:r>
              <a:rPr lang="en-US" sz="1900" dirty="0"/>
              <a:t>July or August – Review Week </a:t>
            </a:r>
          </a:p>
          <a:p>
            <a:r>
              <a:rPr lang="en-US" sz="1900" dirty="0"/>
              <a:t>September – Score Notification</a:t>
            </a:r>
          </a:p>
          <a:p>
            <a:r>
              <a:rPr lang="en-US" sz="1900" dirty="0"/>
              <a:t>October – State Board of Education Meeting- Proposed adoption</a:t>
            </a:r>
          </a:p>
          <a:p>
            <a:r>
              <a:rPr lang="en-US" sz="1900" dirty="0"/>
              <a:t>December – Signed Contracts and Bond Due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71"/>
    </mc:Choice>
    <mc:Fallback xmlns="">
      <p:transition spd="slow" advTm="17007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Timeline Chart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 descr="2018 Oregon Social Sciences Publisher Briefing Timeline" title="2018 Oregon Social Sciences Publisher Briefing Timeline"/>
          <p:cNvGraphicFramePr/>
          <p:nvPr>
            <p:extLst>
              <p:ext uri="{D42A27DB-BD31-4B8C-83A1-F6EECF244321}">
                <p14:modId xmlns:p14="http://schemas.microsoft.com/office/powerpoint/2010/main" val="4126944996"/>
              </p:ext>
            </p:extLst>
          </p:nvPr>
        </p:nvGraphicFramePr>
        <p:xfrm>
          <a:off x="623776" y="1311349"/>
          <a:ext cx="7733414" cy="465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8"/>
    </mc:Choice>
    <mc:Fallback xmlns="">
      <p:transition spd="slow" advTm="1125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Sciences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96856"/>
            <a:ext cx="7886700" cy="3140148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Category 1: Grades K-5 </a:t>
            </a:r>
          </a:p>
          <a:p>
            <a:r>
              <a:rPr lang="en-US" sz="3400" dirty="0" smtClean="0"/>
              <a:t>Category 2: Grades 6-8</a:t>
            </a:r>
          </a:p>
          <a:p>
            <a:r>
              <a:rPr lang="en-US" sz="3400" dirty="0" smtClean="0"/>
              <a:t>Category 3: Grades 9-12 (Civics and Government)</a:t>
            </a:r>
          </a:p>
          <a:p>
            <a:r>
              <a:rPr lang="en-US" sz="3400" dirty="0" smtClean="0"/>
              <a:t>Category 4: Grades 9-12 (Economics and Financial Literacy)</a:t>
            </a:r>
          </a:p>
          <a:p>
            <a:r>
              <a:rPr lang="en-US" sz="3400" dirty="0" smtClean="0"/>
              <a:t>Category 5: Grades 9-12 (Geography)</a:t>
            </a:r>
          </a:p>
          <a:p>
            <a:r>
              <a:rPr lang="en-US" sz="3400" dirty="0" smtClean="0"/>
              <a:t>Category 6: Grades 9-12 (History)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900" dirty="0" smtClean="0"/>
              <a:t>*A submission should include all the materials needed to cover the grade-band academic content standards within that category. 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8836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90"/>
    </mc:Choice>
    <mc:Fallback xmlns="">
      <p:transition spd="slow" advTm="10669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324049"/>
            <a:ext cx="7886700" cy="2852914"/>
          </a:xfrm>
        </p:spPr>
        <p:txBody>
          <a:bodyPr>
            <a:normAutofit/>
          </a:bodyPr>
          <a:lstStyle/>
          <a:p>
            <a:r>
              <a:rPr lang="en-US" dirty="0" smtClean="0"/>
              <a:t>No separate category for AP titles.</a:t>
            </a:r>
          </a:p>
          <a:p>
            <a:r>
              <a:rPr lang="en-US" dirty="0" smtClean="0"/>
              <a:t>Review of AP materials will be based on Oregon State Board approved </a:t>
            </a:r>
            <a:r>
              <a:rPr lang="en-US" dirty="0"/>
              <a:t>criteria and Oregon </a:t>
            </a:r>
            <a:r>
              <a:rPr lang="en-US" dirty="0" smtClean="0"/>
              <a:t>standards.</a:t>
            </a:r>
          </a:p>
          <a:p>
            <a:r>
              <a:rPr lang="en-US" dirty="0" smtClean="0"/>
              <a:t>Disclaimer regarding approved AP titles.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74"/>
    </mc:Choice>
    <mc:Fallback xmlns="">
      <p:transition spd="slow" advTm="6777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Materials Required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Proposal Form </a:t>
            </a:r>
            <a:r>
              <a:rPr lang="en-US" sz="2000" dirty="0" smtClean="0"/>
              <a:t>(Form 4538)</a:t>
            </a:r>
          </a:p>
          <a:p>
            <a:r>
              <a:rPr lang="en-US" dirty="0" smtClean="0"/>
              <a:t>Summary Form </a:t>
            </a:r>
            <a:r>
              <a:rPr lang="en-US" sz="2000" dirty="0" smtClean="0"/>
              <a:t>(Form 4824)</a:t>
            </a:r>
          </a:p>
          <a:p>
            <a:r>
              <a:rPr lang="en-US" dirty="0" smtClean="0"/>
              <a:t>Bid Spreadsheet </a:t>
            </a:r>
          </a:p>
          <a:p>
            <a:r>
              <a:rPr lang="en-US" dirty="0" smtClean="0"/>
              <a:t>Quality Criteria Documentation</a:t>
            </a:r>
          </a:p>
          <a:p>
            <a:r>
              <a:rPr lang="en-US" dirty="0" smtClean="0"/>
              <a:t>Digital Logins</a:t>
            </a:r>
          </a:p>
          <a:p>
            <a:r>
              <a:rPr lang="en-US" dirty="0" smtClean="0"/>
              <a:t>MSST Forms B and M</a:t>
            </a:r>
          </a:p>
        </p:txBody>
      </p:sp>
    </p:spTree>
    <p:extLst>
      <p:ext uri="{BB962C8B-B14F-4D97-AF65-F5344CB8AC3E}">
        <p14:creationId xmlns:p14="http://schemas.microsoft.com/office/powerpoint/2010/main" val="355581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914"/>
    </mc:Choice>
    <mc:Fallback xmlns="">
      <p:transition spd="slow" advTm="20691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Instructional Materials </a:t>
            </a:r>
            <a:r>
              <a:rPr lang="en-US" dirty="0" smtClean="0"/>
              <a:t>Optional </a:t>
            </a:r>
            <a:r>
              <a:rPr lang="en-US" dirty="0"/>
              <a:t>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Alignment/Correlation Sheets</a:t>
            </a:r>
          </a:p>
          <a:p>
            <a:r>
              <a:rPr lang="en-US" dirty="0" smtClean="0"/>
              <a:t>Research Based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42"/>
    </mc:Choice>
    <mc:Fallback xmlns="">
      <p:transition spd="slow" advTm="4994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full set of all materials required for evaluation.</a:t>
            </a:r>
          </a:p>
          <a:p>
            <a:r>
              <a:rPr lang="en-US" dirty="0"/>
              <a:t>Publishers will be given time to set up, present materials, and answer questions. </a:t>
            </a:r>
            <a:endParaRPr lang="en-US" dirty="0" smtClean="0"/>
          </a:p>
          <a:p>
            <a:r>
              <a:rPr lang="en-US" dirty="0" smtClean="0"/>
              <a:t>Reviewers will be given a full day to evaluate one submission.</a:t>
            </a:r>
          </a:p>
        </p:txBody>
      </p:sp>
    </p:spTree>
    <p:extLst>
      <p:ext uri="{BB962C8B-B14F-4D97-AF65-F5344CB8AC3E}">
        <p14:creationId xmlns:p14="http://schemas.microsoft.com/office/powerpoint/2010/main" val="40031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44"/>
    </mc:Choice>
    <mc:Fallback xmlns="">
      <p:transition spd="slow" advTm="8764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_Powerpoint Template B">
  <a:themeElements>
    <a:clrScheme name="ODE-blue links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_Powerpoint Template B.PPTX" id="{96F27AB4-AF82-42E6-A316-4ECB30EF5FF2}" vid="{15248127-89CE-43BA-8A2F-46967EC84D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riority xmlns="f8cca4d9-050d-4afb-bade-626262a121bd">New</Priority>
    <Remediation_x0020_Date xmlns="f8cca4d9-050d-4afb-bade-626262a121bd">2018-06-28T00:01:44+00:00</Remediation_x0020_Date>
    <Estimated_x0020_Creation_x0020_Date xmlns="f8cca4d9-050d-4afb-bade-626262a121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26D6015BDD45468DC5CCFBD726BD3C" ma:contentTypeVersion="7" ma:contentTypeDescription="Create a new document." ma:contentTypeScope="" ma:versionID="54c36d6d3d1d3ecdf079e9a4ab199866">
  <xsd:schema xmlns:xsd="http://www.w3.org/2001/XMLSchema" xmlns:xs="http://www.w3.org/2001/XMLSchema" xmlns:p="http://schemas.microsoft.com/office/2006/metadata/properties" xmlns:ns1="http://schemas.microsoft.com/sharepoint/v3" xmlns:ns2="f8cca4d9-050d-4afb-bade-626262a121bd" xmlns:ns3="54031767-dd6d-417c-ab73-583408f47564" targetNamespace="http://schemas.microsoft.com/office/2006/metadata/properties" ma:root="true" ma:fieldsID="3f5986c854c958878e2b855714a4409e" ns1:_="" ns2:_="" ns3:_="">
    <xsd:import namespace="http://schemas.microsoft.com/sharepoint/v3"/>
    <xsd:import namespace="f8cca4d9-050d-4afb-bade-626262a121bd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ca4d9-050d-4afb-bade-626262a121bd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F6FB10-81B3-41AA-A7E5-10438C55D248}"/>
</file>

<file path=customXml/itemProps2.xml><?xml version="1.0" encoding="utf-8"?>
<ds:datastoreItem xmlns:ds="http://schemas.openxmlformats.org/officeDocument/2006/customXml" ds:itemID="{6ABCA96E-2822-4331-9E83-37F7DDA2F53A}"/>
</file>

<file path=customXml/itemProps3.xml><?xml version="1.0" encoding="utf-8"?>
<ds:datastoreItem xmlns:ds="http://schemas.openxmlformats.org/officeDocument/2006/customXml" ds:itemID="{FB4DA0DB-454B-41DD-8250-2E580424BC9D}"/>
</file>

<file path=docProps/app.xml><?xml version="1.0" encoding="utf-8"?>
<Properties xmlns="http://schemas.openxmlformats.org/officeDocument/2006/extended-properties" xmlns:vt="http://schemas.openxmlformats.org/officeDocument/2006/docPropsVTypes">
  <Template>ODE_Powerpoint Template B</Template>
  <TotalTime>4929</TotalTime>
  <Words>787</Words>
  <Application>Microsoft Office PowerPoint</Application>
  <PresentationFormat>On-screen Show (4:3)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ODE_Powerpoint Template B</vt:lpstr>
      <vt:lpstr>2018 Oregon Social Sciences Publisher Briefing</vt:lpstr>
      <vt:lpstr>Statutes &amp; Rules</vt:lpstr>
      <vt:lpstr>Timeline</vt:lpstr>
      <vt:lpstr>Timeline Chart</vt:lpstr>
      <vt:lpstr>Social Sciences Categories</vt:lpstr>
      <vt:lpstr>AP Titles</vt:lpstr>
      <vt:lpstr>Instructional Materials Required Documents</vt:lpstr>
      <vt:lpstr>Instructional Materials Optional Documents</vt:lpstr>
      <vt:lpstr>Review Week</vt:lpstr>
      <vt:lpstr>Social Sciences Adoption Criteria &amp; Standards</vt:lpstr>
      <vt:lpstr>Key &amp; Supporting Criteria</vt:lpstr>
      <vt:lpstr>Scoring</vt:lpstr>
      <vt:lpstr>Contract &amp; Bond/Letter of Credit</vt:lpstr>
      <vt:lpstr>Northwest Textbook Depository</vt:lpstr>
      <vt:lpstr>Instructional Materials Caravan</vt:lpstr>
      <vt:lpstr>More Information</vt:lpstr>
      <vt:lpstr>Contact Info</vt:lpstr>
      <vt:lpstr>Thank You!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WARTZ Jeremy - ODE</dc:creator>
  <cp:lastModifiedBy>SWOPE Emily - ODE</cp:lastModifiedBy>
  <cp:revision>60</cp:revision>
  <cp:lastPrinted>2018-02-08T21:37:27Z</cp:lastPrinted>
  <dcterms:created xsi:type="dcterms:W3CDTF">2018-01-11T16:51:49Z</dcterms:created>
  <dcterms:modified xsi:type="dcterms:W3CDTF">2018-02-21T00:09:40Z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0x0101000E26D6015BDD45468DC5CCFBD726BD3C</vt:lpwstr>
  </property>
</Properties>
</file>