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hnt/0c+Kz4IZ+hink80PoF1v9m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8" y="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8b37155db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28b37155db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8b37155db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g28b37155db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8b37155d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28b37155d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dirty="0">
                <a:solidFill>
                  <a:schemeClr val="dk1"/>
                </a:solidFill>
              </a:rPr>
            </a:br>
            <a:br>
              <a:rPr lang="en" dirty="0">
                <a:solidFill>
                  <a:schemeClr val="dk1"/>
                </a:solidFill>
              </a:rPr>
            </a:b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>
            <a:off x="655811" y="1918592"/>
            <a:ext cx="38862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 txBox="1">
            <a:spLocks noGrp="1"/>
          </p:cNvSpPr>
          <p:nvPr>
            <p:ph type="title"/>
          </p:nvPr>
        </p:nvSpPr>
        <p:spPr>
          <a:xfrm>
            <a:off x="1881838" y="83686"/>
            <a:ext cx="71523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9" name="Google Shape;69;p23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1" cy="4871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3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71140"/>
            <a:ext cx="9144001" cy="276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3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0611" y="40172"/>
            <a:ext cx="1479336" cy="73568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23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3" name="Google Shape;73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86650" y="152334"/>
            <a:ext cx="1070659" cy="511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Blank">
  <p:cSld name="3_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>
            <a:off x="120178" y="103909"/>
            <a:ext cx="89244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6" name="Google Shape;76;p24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1" cy="4871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24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71140"/>
            <a:ext cx="9144001" cy="276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24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71552" y="4195712"/>
            <a:ext cx="1479336" cy="73568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0" name="Google Shape;80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9637" y="4195712"/>
            <a:ext cx="1070659" cy="511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lank">
  <p:cSld name="1_Blank">
    <p:bg>
      <p:bgPr>
        <a:solidFill>
          <a:schemeClr val="accen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5"/>
          <p:cNvSpPr txBox="1">
            <a:spLocks noGrp="1"/>
          </p:cNvSpPr>
          <p:nvPr>
            <p:ph type="title"/>
          </p:nvPr>
        </p:nvSpPr>
        <p:spPr>
          <a:xfrm>
            <a:off x="1881838" y="83686"/>
            <a:ext cx="71523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3" name="Google Shape;83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90611" y="40172"/>
            <a:ext cx="1479336" cy="735683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25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5" name="Google Shape;85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86650" y="4273543"/>
            <a:ext cx="1070659" cy="511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6"/>
          <p:cNvSpPr txBox="1">
            <a:spLocks noGrp="1"/>
          </p:cNvSpPr>
          <p:nvPr>
            <p:ph type="title"/>
          </p:nvPr>
        </p:nvSpPr>
        <p:spPr>
          <a:xfrm>
            <a:off x="2711848" y="83686"/>
            <a:ext cx="63225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6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3_Blank">
  <p:cSld name="no pattern_3_Blank">
    <p:bg>
      <p:bgPr>
        <a:noFill/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7"/>
          <p:cNvSpPr txBox="1">
            <a:spLocks noGrp="1"/>
          </p:cNvSpPr>
          <p:nvPr>
            <p:ph type="title"/>
          </p:nvPr>
        </p:nvSpPr>
        <p:spPr>
          <a:xfrm>
            <a:off x="120178" y="103909"/>
            <a:ext cx="89244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1" name="Google Shape;91;p27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4902" y="4172312"/>
            <a:ext cx="1109501" cy="551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7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18416"/>
            <a:ext cx="6858003" cy="207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>
            <a:spLocks noGrp="1"/>
          </p:cNvSpPr>
          <p:nvPr>
            <p:ph type="title"/>
          </p:nvPr>
        </p:nvSpPr>
        <p:spPr>
          <a:xfrm>
            <a:off x="0" y="771221"/>
            <a:ext cx="71523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2" name="Google Shape;22;p14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1" cy="487113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4"/>
          <p:cNvSpPr txBox="1"/>
          <p:nvPr/>
        </p:nvSpPr>
        <p:spPr>
          <a:xfrm>
            <a:off x="0" y="775879"/>
            <a:ext cx="9144000" cy="712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Google Shape;24;p14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71140"/>
            <a:ext cx="9144001" cy="276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4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0611" y="40172"/>
            <a:ext cx="1479336" cy="735684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subTitle" idx="1"/>
          </p:nvPr>
        </p:nvSpPr>
        <p:spPr>
          <a:xfrm>
            <a:off x="989091" y="2107370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8" name="Google Shape;28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86650" y="152334"/>
            <a:ext cx="1070659" cy="511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692024" y="2061185"/>
            <a:ext cx="78867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584574" y="1853580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584574" y="2529700"/>
            <a:ext cx="3868200" cy="16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body" idx="3"/>
          </p:nvPr>
        </p:nvSpPr>
        <p:spPr>
          <a:xfrm>
            <a:off x="4583884" y="1853580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go only">
  <p:cSld name="Logo only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 txBox="1">
            <a:spLocks noGrp="1"/>
          </p:cNvSpPr>
          <p:nvPr>
            <p:ph type="title"/>
          </p:nvPr>
        </p:nvSpPr>
        <p:spPr>
          <a:xfrm>
            <a:off x="619597" y="22019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1" name="Google Shape;41;p17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1" cy="4871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7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71140"/>
            <a:ext cx="9144001" cy="276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7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55133" y="3454911"/>
            <a:ext cx="2835913" cy="1410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7" descr="Decorative blue swoosh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-300103"/>
            <a:ext cx="9144001" cy="1577651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7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6" name="Google Shape;46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9801" y="3741313"/>
            <a:ext cx="1908116" cy="91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title"/>
          </p:nvPr>
        </p:nvSpPr>
        <p:spPr>
          <a:xfrm>
            <a:off x="2711848" y="83686"/>
            <a:ext cx="63225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1"/>
          </p:nvPr>
        </p:nvSpPr>
        <p:spPr>
          <a:xfrm>
            <a:off x="1037966" y="1484913"/>
            <a:ext cx="4629300" cy="29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1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subTitle" idx="1"/>
          </p:nvPr>
        </p:nvSpPr>
        <p:spPr>
          <a:xfrm>
            <a:off x="989091" y="2107370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628650" y="149886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" name="Google Shape;7;p12" descr="Decorative geometric pattern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0" y="1"/>
            <a:ext cx="9144001" cy="4871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2" descr="Decorative blue swoosh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1" y="-677"/>
            <a:ext cx="9144003" cy="1556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12" descr="Decorative blue bar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0" y="4871140"/>
            <a:ext cx="9144001" cy="27627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2"/>
          <p:cNvSpPr txBox="1">
            <a:spLocks noGrp="1"/>
          </p:cNvSpPr>
          <p:nvPr>
            <p:ph type="body" idx="1"/>
          </p:nvPr>
        </p:nvSpPr>
        <p:spPr>
          <a:xfrm>
            <a:off x="628650" y="2570441"/>
            <a:ext cx="78867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1" name="Google Shape;11;p1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5173" y="139623"/>
            <a:ext cx="2033166" cy="1011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5173" y="139623"/>
            <a:ext cx="2033166" cy="1011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2" descr="Oregon Department of Education Logo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5173" y="139623"/>
            <a:ext cx="2033166" cy="101110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6457950" y="48694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12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7269093" y="1180480"/>
            <a:ext cx="1281347" cy="6119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b/form/7225086959ba4540aea940fce53665e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ODE.CTERevitalization@ode.oregon.go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omgov.com/j/1605709223?pwd=RVJZM2cyc2syM3MyYXFmYkQ3eS91dz09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zoomgov.com/j/1616498662?pwd=Y2k0NDNXZ1Q4WGpuUWN2dzRHb1hkQT09" TargetMode="External"/><Relationship Id="rId4" Type="http://schemas.openxmlformats.org/officeDocument/2006/relationships/hyperlink" Target="https://www.zoomgov.com/j/1614487294?pwd=T3Z3bHBLUnlGK2QyUGF5am5pUjk2Zz0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DE.CTERevitalization@ode.oregon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DE.CTERevitalization@ode.oregon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400">
                <a:solidFill>
                  <a:schemeClr val="accent1"/>
                </a:solidFill>
              </a:rPr>
              <a:t>CTE Revitalization Grant - 2023-25</a:t>
            </a:r>
            <a:endParaRPr sz="4400">
              <a:solidFill>
                <a:schemeClr val="accent1"/>
              </a:solidFill>
            </a:endParaRPr>
          </a:p>
        </p:txBody>
      </p:sp>
      <p:sp>
        <p:nvSpPr>
          <p:cNvPr id="98" name="Google Shape;98;p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9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" b="1" u="sng"/>
              <a:t>Technical Assistance Webinar #1</a:t>
            </a:r>
            <a:endParaRPr b="1" u="sng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" sz="2400" b="1"/>
              <a:t>Application and Submission Process</a:t>
            </a:r>
            <a:endParaRPr sz="2400" b="1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" sz="2400" i="1"/>
              <a:t>Wednesday, October 11, 2023 | 3:00-4:00 p.m. via Zoom</a:t>
            </a:r>
            <a:endParaRPr sz="2400" i="1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" sz="2000" i="1">
                <a:solidFill>
                  <a:srgbClr val="C00000"/>
                </a:solidFill>
              </a:rPr>
              <a:t>This session will be recorded.</a:t>
            </a:r>
            <a:endParaRPr sz="2000" i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 txBox="1">
            <a:spLocks noGrp="1"/>
          </p:cNvSpPr>
          <p:nvPr>
            <p:ph type="title"/>
          </p:nvPr>
        </p:nvSpPr>
        <p:spPr>
          <a:xfrm>
            <a:off x="311700" y="77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" sz="3000">
                <a:solidFill>
                  <a:srgbClr val="FFFFFF"/>
                </a:solidFill>
              </a:rPr>
              <a:t>Submitting The Application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157" name="Google Shape;157;p9"/>
          <p:cNvSpPr txBox="1">
            <a:spLocks noGrp="1"/>
          </p:cNvSpPr>
          <p:nvPr>
            <p:ph type="body" idx="1"/>
          </p:nvPr>
        </p:nvSpPr>
        <p:spPr>
          <a:xfrm>
            <a:off x="274525" y="1781217"/>
            <a:ext cx="8520600" cy="29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/>
          </a:bodyPr>
          <a:lstStyle/>
          <a:p>
            <a:pPr marL="457200" lvl="0" indent="-32639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" dirty="0"/>
              <a:t>Completed applications will be submitted via the </a:t>
            </a:r>
            <a:r>
              <a:rPr lang="en" b="1" u="sng" dirty="0">
                <a:solidFill>
                  <a:schemeClr val="hlink"/>
                </a:solidFill>
                <a:hlinkClick r:id="rId3"/>
              </a:rPr>
              <a:t>Smartsheet Form</a:t>
            </a:r>
            <a:r>
              <a:rPr lang="en" dirty="0"/>
              <a:t>.</a:t>
            </a:r>
            <a:endParaRPr dirty="0"/>
          </a:p>
          <a:p>
            <a:pPr marL="457200" lvl="0" indent="-32639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" b="1" i="1" u="sng" dirty="0">
                <a:solidFill>
                  <a:srgbClr val="C00000"/>
                </a:solidFill>
              </a:rPr>
              <a:t>Before starting the submission form, please ensure that all sections of the application have been completed.</a:t>
            </a:r>
            <a:endParaRPr b="1" i="1" u="sng" dirty="0">
              <a:solidFill>
                <a:srgbClr val="C00000"/>
              </a:solidFill>
            </a:endParaRPr>
          </a:p>
          <a:p>
            <a:pPr marL="457200" lvl="0" indent="-32639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" dirty="0"/>
              <a:t>The submission form does not save progress and will need to completed in one sitting.</a:t>
            </a:r>
            <a:endParaRPr dirty="0"/>
          </a:p>
          <a:p>
            <a:pPr marL="457200" lvl="0" indent="-32639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" dirty="0"/>
              <a:t>You will need the Project Name, Project Abstract, and Amount Requested information to complete the application.</a:t>
            </a:r>
            <a:endParaRPr dirty="0"/>
          </a:p>
          <a:p>
            <a:pPr marL="457200" lvl="0" indent="-32639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" dirty="0"/>
              <a:t>You will also need Project Director, Fiscal Agent, Superintendent and Regional Coordinator contact information to complete the application.</a:t>
            </a:r>
            <a:endParaRPr dirty="0"/>
          </a:p>
          <a:p>
            <a:pPr marL="457200" lvl="0" indent="-32639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" dirty="0"/>
              <a:t>All fields marked with a red asterisk (</a:t>
            </a:r>
            <a:r>
              <a:rPr lang="en" dirty="0">
                <a:solidFill>
                  <a:srgbClr val="FF0000"/>
                </a:solidFill>
              </a:rPr>
              <a:t>*</a:t>
            </a:r>
            <a:r>
              <a:rPr lang="en" dirty="0"/>
              <a:t>) are required to submit the application.</a:t>
            </a:r>
            <a:endParaRPr dirty="0"/>
          </a:p>
          <a:p>
            <a:pPr marL="457200" lvl="0" indent="-32639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" dirty="0"/>
              <a:t>Completed application sections can be uploaded as a collated document or as individual files (.pdf, .docx, .xlsx, etc.). Maximum file size of all files is 30mb.</a:t>
            </a:r>
            <a:endParaRPr dirty="0"/>
          </a:p>
          <a:p>
            <a:pPr marL="457200" lvl="0" indent="-326390" algn="l" rtl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SzPct val="72677"/>
              <a:buChar char="•"/>
            </a:pPr>
            <a:r>
              <a:rPr lang="en" dirty="0"/>
              <a:t>Questions? Email us at </a:t>
            </a:r>
            <a:r>
              <a:rPr lang="en" sz="2852" u="sng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ode.cterevitalization@ode.oregon.gov</a:t>
            </a:r>
            <a:endParaRPr sz="3852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Application Deadline</a:t>
            </a:r>
            <a:endParaRPr/>
          </a:p>
        </p:txBody>
      </p:sp>
      <p:sp>
        <p:nvSpPr>
          <p:cNvPr id="163" name="Google Shape;163;p10"/>
          <p:cNvSpPr txBox="1">
            <a:spLocks noGrp="1"/>
          </p:cNvSpPr>
          <p:nvPr>
            <p:ph type="body" idx="1"/>
          </p:nvPr>
        </p:nvSpPr>
        <p:spPr>
          <a:xfrm>
            <a:off x="471891" y="2018852"/>
            <a:ext cx="78867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 sz="3200"/>
              <a:t>Application Submission Deadline:</a:t>
            </a:r>
            <a:endParaRPr sz="32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 sz="3500"/>
              <a:t> </a:t>
            </a:r>
            <a:r>
              <a:rPr lang="en" sz="3500">
                <a:solidFill>
                  <a:srgbClr val="C00000"/>
                </a:solidFill>
              </a:rPr>
              <a:t>-- Monday, November 6, 2023 --</a:t>
            </a:r>
            <a:endParaRPr sz="3500">
              <a:solidFill>
                <a:srgbClr val="C0000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 sz="3200" i="1"/>
              <a:t>No later than 5:00pm PST</a:t>
            </a:r>
            <a:endParaRPr sz="3200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 txBox="1">
            <a:spLocks noGrp="1"/>
          </p:cNvSpPr>
          <p:nvPr>
            <p:ph type="title"/>
          </p:nvPr>
        </p:nvSpPr>
        <p:spPr>
          <a:xfrm>
            <a:off x="311700" y="77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" sz="3000">
                <a:solidFill>
                  <a:srgbClr val="FFFFFF"/>
                </a:solidFill>
              </a:rPr>
              <a:t>Upcoming Webinars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169" name="Google Shape;169;p11"/>
          <p:cNvSpPr txBox="1">
            <a:spLocks noGrp="1"/>
          </p:cNvSpPr>
          <p:nvPr>
            <p:ph type="body" idx="1"/>
          </p:nvPr>
        </p:nvSpPr>
        <p:spPr>
          <a:xfrm>
            <a:off x="1188300" y="1848100"/>
            <a:ext cx="7084500" cy="29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117475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90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7692"/>
              <a:buNone/>
            </a:pPr>
            <a:r>
              <a:rPr lang="en" sz="2600" b="1" u="sng">
                <a:solidFill>
                  <a:schemeClr val="hlink"/>
                </a:solidFill>
                <a:hlinkClick r:id="rId3"/>
              </a:rPr>
              <a:t>Wednesday, October 18 – 3-4pm</a:t>
            </a:r>
            <a:endParaRPr sz="26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7692"/>
              <a:buNone/>
            </a:pPr>
            <a:r>
              <a:rPr lang="en" sz="2600" i="1"/>
              <a:t>CTE POS Design, Partnerships, Communication Strategies</a:t>
            </a:r>
            <a:endParaRPr sz="2600" i="1"/>
          </a:p>
          <a:p>
            <a:pPr marL="117475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7692"/>
              <a:buNone/>
            </a:pPr>
            <a:endParaRPr sz="26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7692"/>
              <a:buNone/>
            </a:pPr>
            <a:r>
              <a:rPr lang="en" sz="2600" b="1" u="sng">
                <a:solidFill>
                  <a:schemeClr val="hlink"/>
                </a:solidFill>
                <a:hlinkClick r:id="rId4"/>
              </a:rPr>
              <a:t>Wednesday, October 25 – 3-4 pm</a:t>
            </a:r>
            <a:endParaRPr sz="26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7692"/>
              <a:buNone/>
            </a:pPr>
            <a:r>
              <a:rPr lang="en" sz="2600" i="1"/>
              <a:t>CTE and Equity, Reporting, Budget</a:t>
            </a:r>
            <a:endParaRPr sz="2600" i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7692"/>
              <a:buNone/>
            </a:pPr>
            <a:endParaRPr sz="26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 b="1" u="sng">
                <a:solidFill>
                  <a:schemeClr val="hlink"/>
                </a:solidFill>
                <a:hlinkClick r:id="rId5"/>
              </a:rPr>
              <a:t>Wednesday, November 1 – 3-4pm</a:t>
            </a:r>
            <a:endParaRPr sz="26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 i="1"/>
              <a:t>Office Hours for Applicants</a:t>
            </a:r>
            <a:endParaRPr sz="2600" i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8b37155db3_0_6"/>
          <p:cNvSpPr txBox="1">
            <a:spLocks noGrp="1"/>
          </p:cNvSpPr>
          <p:nvPr>
            <p:ph type="title"/>
          </p:nvPr>
        </p:nvSpPr>
        <p:spPr>
          <a:xfrm>
            <a:off x="311700" y="77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" sz="3000">
                <a:solidFill>
                  <a:srgbClr val="FFFFFF"/>
                </a:solidFill>
              </a:rPr>
              <a:t>Contact Information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175" name="Google Shape;175;g28b37155db3_0_6"/>
          <p:cNvSpPr txBox="1">
            <a:spLocks noGrp="1"/>
          </p:cNvSpPr>
          <p:nvPr>
            <p:ph type="body" idx="1"/>
          </p:nvPr>
        </p:nvSpPr>
        <p:spPr>
          <a:xfrm>
            <a:off x="0" y="1818367"/>
            <a:ext cx="8520600" cy="29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117475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 sz="2300" i="1">
                <a:solidFill>
                  <a:srgbClr val="1155CC"/>
                </a:solidFill>
              </a:rPr>
              <a:t>Contact the CTE Revit Grant Team:</a:t>
            </a:r>
            <a:endParaRPr sz="2300" i="1">
              <a:solidFill>
                <a:srgbClr val="1155CC"/>
              </a:solidFill>
            </a:endParaRPr>
          </a:p>
          <a:p>
            <a:pPr marL="117475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300" i="1">
              <a:solidFill>
                <a:srgbClr val="1155CC"/>
              </a:solidFill>
            </a:endParaRPr>
          </a:p>
          <a:p>
            <a:pPr marL="117475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 sz="2000"/>
              <a:t>Dan Findley | KC Andrew | Linda Catterall</a:t>
            </a:r>
            <a:endParaRPr sz="3000"/>
          </a:p>
          <a:p>
            <a:pPr marL="117475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ode.cterevitalization@ode.oregon.gov</a:t>
            </a:r>
            <a:endParaRPr sz="2000"/>
          </a:p>
          <a:p>
            <a:pPr marL="117475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117475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8b37155db3_0_11"/>
          <p:cNvSpPr txBox="1">
            <a:spLocks noGrp="1"/>
          </p:cNvSpPr>
          <p:nvPr>
            <p:ph type="title"/>
          </p:nvPr>
        </p:nvSpPr>
        <p:spPr>
          <a:xfrm>
            <a:off x="311700" y="77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" sz="3000">
                <a:solidFill>
                  <a:srgbClr val="FFFFFF"/>
                </a:solidFill>
              </a:rPr>
              <a:t>Questions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181" name="Google Shape;181;g28b37155db3_0_11" descr="Question marks in colored circles, indicating live presentation is in question and answer portion."/>
          <p:cNvSpPr txBox="1">
            <a:spLocks noGrp="1"/>
          </p:cNvSpPr>
          <p:nvPr>
            <p:ph type="body" idx="1"/>
          </p:nvPr>
        </p:nvSpPr>
        <p:spPr>
          <a:xfrm>
            <a:off x="0" y="1818367"/>
            <a:ext cx="8520600" cy="29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117475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000"/>
          </a:p>
          <a:p>
            <a:pPr marL="117475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117475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pic>
        <p:nvPicPr>
          <p:cNvPr id="182" name="Google Shape;182;g28b37155db3_0_11" descr="Question marks in colored circles. This indicates live presention is in question and answer mode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8475" y="1533025"/>
            <a:ext cx="4458850" cy="2972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0" y="771221"/>
            <a:ext cx="71523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Welcome!</a:t>
            </a:r>
            <a:endParaRPr/>
          </a:p>
        </p:txBody>
      </p:sp>
      <p:sp>
        <p:nvSpPr>
          <p:cNvPr id="104" name="Google Shape;104;p2"/>
          <p:cNvSpPr txBox="1">
            <a:spLocks noGrp="1"/>
          </p:cNvSpPr>
          <p:nvPr>
            <p:ph type="subTitle" idx="1"/>
          </p:nvPr>
        </p:nvSpPr>
        <p:spPr>
          <a:xfrm>
            <a:off x="989091" y="2107370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92664"/>
              <a:buNone/>
            </a:pPr>
            <a:r>
              <a:rPr lang="en" sz="2800" i="1">
                <a:solidFill>
                  <a:srgbClr val="0070C0"/>
                </a:solidFill>
              </a:rPr>
              <a:t>Please introduce yourself in the chat:</a:t>
            </a:r>
            <a:endParaRPr sz="2800" i="1">
              <a:solidFill>
                <a:srgbClr val="0070C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rPr lang="en" i="1"/>
              <a:t>Name, school, and what you are thinking of doing with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rPr lang="en" i="1"/>
              <a:t>CTE Revit Funds for 2023-2025</a:t>
            </a:r>
            <a:endParaRPr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sz="3000">
                <a:solidFill>
                  <a:srgbClr val="FFFFFF"/>
                </a:solidFill>
              </a:rPr>
              <a:t>Application Overview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body" idx="1"/>
          </p:nvPr>
        </p:nvSpPr>
        <p:spPr>
          <a:xfrm>
            <a:off x="111600" y="1738667"/>
            <a:ext cx="8920800" cy="30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Noto Sans Symbols"/>
              <a:buChar char="⮚"/>
            </a:pPr>
            <a:r>
              <a:rPr lang="en" sz="1300" dirty="0"/>
              <a:t>Create an action plan to address identified needs of </a:t>
            </a:r>
            <a:r>
              <a:rPr lang="en" sz="1300" b="1" dirty="0"/>
              <a:t>historically and currently marginalized students within your community. </a:t>
            </a:r>
            <a:endParaRPr sz="1300" dirty="0"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Noto Sans Symbols"/>
              <a:buChar char="⮚"/>
            </a:pPr>
            <a:r>
              <a:rPr lang="en" sz="1300" dirty="0"/>
              <a:t>Identify specific </a:t>
            </a:r>
            <a:r>
              <a:rPr lang="en" sz="1300" b="1" dirty="0"/>
              <a:t>outcomes</a:t>
            </a:r>
            <a:r>
              <a:rPr lang="en" sz="1300" dirty="0"/>
              <a:t> and progress markers that will be used to gauge the impact of the project.</a:t>
            </a:r>
            <a:endParaRPr sz="1300" dirty="0"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Noto Sans Symbols"/>
              <a:buChar char="⮚"/>
            </a:pPr>
            <a:r>
              <a:rPr lang="en" sz="1300" dirty="0"/>
              <a:t>Describe the design of one or more CTE </a:t>
            </a:r>
            <a:r>
              <a:rPr lang="en" sz="1300" b="1" dirty="0"/>
              <a:t>Programs of Study</a:t>
            </a:r>
            <a:r>
              <a:rPr lang="en" sz="1300" dirty="0"/>
              <a:t> that will be </a:t>
            </a:r>
            <a:r>
              <a:rPr lang="en" sz="1300" b="1" dirty="0"/>
              <a:t>developed </a:t>
            </a:r>
            <a:r>
              <a:rPr lang="en" sz="1300" dirty="0"/>
              <a:t>or </a:t>
            </a:r>
            <a:r>
              <a:rPr lang="en" sz="1300" b="1" dirty="0"/>
              <a:t>enhanced</a:t>
            </a:r>
            <a:r>
              <a:rPr lang="en" sz="1300" dirty="0"/>
              <a:t>.</a:t>
            </a:r>
            <a:endParaRPr sz="1300" dirty="0"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Noto Sans Symbols"/>
              <a:buChar char="⮚"/>
            </a:pPr>
            <a:r>
              <a:rPr lang="en" sz="1300" dirty="0"/>
              <a:t>Describe how the project will help students meet the requirements of the </a:t>
            </a:r>
            <a:r>
              <a:rPr lang="en" sz="1300" b="1" dirty="0"/>
              <a:t>Oregon Diploma</a:t>
            </a:r>
            <a:r>
              <a:rPr lang="en" sz="1300" dirty="0"/>
              <a:t> while preparing them for further education, training, and/or career.</a:t>
            </a:r>
            <a:endParaRPr sz="1300" dirty="0"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Noto Sans Symbols"/>
              <a:buChar char="⮚"/>
            </a:pPr>
            <a:r>
              <a:rPr lang="en" sz="1300" dirty="0"/>
              <a:t>Describe how the project and partnerships will be </a:t>
            </a:r>
            <a:r>
              <a:rPr lang="en" sz="1300" b="1" dirty="0"/>
              <a:t>sustained</a:t>
            </a:r>
            <a:r>
              <a:rPr lang="en" sz="1300" dirty="0"/>
              <a:t> and expanded beyond the life of the grant. </a:t>
            </a:r>
            <a:endParaRPr sz="1300" dirty="0"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Noto Sans Symbols"/>
              <a:buChar char="⮚"/>
            </a:pPr>
            <a:r>
              <a:rPr lang="en" sz="1300" dirty="0"/>
              <a:t>Develop a </a:t>
            </a:r>
            <a:r>
              <a:rPr lang="en" sz="1300" b="1" dirty="0"/>
              <a:t>timeline of activities</a:t>
            </a:r>
            <a:r>
              <a:rPr lang="en" sz="1300" dirty="0"/>
              <a:t> that aligns with the stated outcomes.</a:t>
            </a:r>
            <a:endParaRPr sz="1300" dirty="0"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Noto Sans Symbols"/>
              <a:buChar char="⮚"/>
            </a:pPr>
            <a:r>
              <a:rPr lang="en" sz="1300" dirty="0"/>
              <a:t>Conduct an </a:t>
            </a:r>
            <a:r>
              <a:rPr lang="en" sz="1300" b="1" dirty="0"/>
              <a:t>evaluation</a:t>
            </a:r>
            <a:r>
              <a:rPr lang="en" sz="1300" dirty="0"/>
              <a:t> of the project based on the stated outcomes.</a:t>
            </a:r>
            <a:endParaRPr sz="1300" dirty="0"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Noto Sans Symbols"/>
              <a:buChar char="⮚"/>
            </a:pPr>
            <a:r>
              <a:rPr lang="en" sz="1300" dirty="0"/>
              <a:t>Develop </a:t>
            </a:r>
            <a:r>
              <a:rPr lang="en" sz="1300" i="1" dirty="0"/>
              <a:t>active and engaged</a:t>
            </a:r>
            <a:r>
              <a:rPr lang="en" sz="1300" dirty="0"/>
              <a:t> business, industry, labor, community organizations, and education (e.g., community college, private postsecondary) </a:t>
            </a:r>
            <a:r>
              <a:rPr lang="en" sz="1300" b="1" dirty="0"/>
              <a:t>partnerships</a:t>
            </a:r>
            <a:r>
              <a:rPr lang="en" sz="1300" dirty="0"/>
              <a:t> that will implement and sustain the project through a commitment of resources from all partners.</a:t>
            </a:r>
            <a:endParaRPr sz="1300" dirty="0"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Noto Sans Symbols"/>
              <a:buChar char="⮚"/>
            </a:pPr>
            <a:r>
              <a:rPr lang="en" sz="1300" dirty="0"/>
              <a:t>Create a </a:t>
            </a:r>
            <a:r>
              <a:rPr lang="en" sz="1300" b="1" dirty="0"/>
              <a:t>budget</a:t>
            </a:r>
            <a:r>
              <a:rPr lang="en" sz="1300" dirty="0"/>
              <a:t> that is aligned with project activities.</a:t>
            </a:r>
            <a:endParaRPr sz="1300" dirty="0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sz="1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Eligibility/General</a:t>
            </a:r>
            <a:endParaRPr/>
          </a:p>
        </p:txBody>
      </p:sp>
      <p:sp>
        <p:nvSpPr>
          <p:cNvPr id="116" name="Google Shape;116;p4"/>
          <p:cNvSpPr txBox="1">
            <a:spLocks noGrp="1"/>
          </p:cNvSpPr>
          <p:nvPr>
            <p:ph type="body" idx="1"/>
          </p:nvPr>
        </p:nvSpPr>
        <p:spPr>
          <a:xfrm>
            <a:off x="808100" y="1132525"/>
            <a:ext cx="8037000" cy="36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7485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sz="1300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sz="1300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500"/>
              <a:t>The CTE Revitalization Grant is a competitive grant. Eligible recipients are any:</a:t>
            </a:r>
            <a:endParaRPr sz="3000"/>
          </a:p>
          <a:p>
            <a:pPr marL="742950" lvl="1" indent="-2984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lang="en" sz="1600"/>
              <a:t>Public school district</a:t>
            </a:r>
            <a:endParaRPr sz="2600"/>
          </a:p>
          <a:p>
            <a:pPr marL="742950" lvl="1" indent="-2984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lang="en" sz="1600"/>
              <a:t>Education service district (ESD)</a:t>
            </a:r>
            <a:endParaRPr sz="2600"/>
          </a:p>
          <a:p>
            <a:pPr marL="742950" lvl="1" indent="-2984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lang="en" sz="1600"/>
              <a:t>Public school</a:t>
            </a:r>
            <a:endParaRPr sz="2600"/>
          </a:p>
          <a:p>
            <a:pPr marL="742950" lvl="1" indent="-2984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lang="en" sz="1600"/>
              <a:t>Public charter school (</a:t>
            </a:r>
            <a:r>
              <a:rPr lang="en" sz="1600" i="1"/>
              <a:t>or combination</a:t>
            </a:r>
            <a:r>
              <a:rPr lang="en" sz="1600"/>
              <a:t>) </a:t>
            </a:r>
            <a:endParaRPr sz="1600"/>
          </a:p>
          <a:p>
            <a:pPr marL="45720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      </a:t>
            </a:r>
            <a:r>
              <a:rPr lang="en" sz="1600" i="1"/>
              <a:t>in Oregon</a:t>
            </a:r>
            <a:endParaRPr sz="2600" i="1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sz="1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8b37155db3_0_0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Eligibility/Prior Recipients</a:t>
            </a:r>
            <a:endParaRPr/>
          </a:p>
        </p:txBody>
      </p:sp>
      <p:sp>
        <p:nvSpPr>
          <p:cNvPr id="122" name="Google Shape;122;g28b37155db3_0_0"/>
          <p:cNvSpPr txBox="1">
            <a:spLocks noGrp="1"/>
          </p:cNvSpPr>
          <p:nvPr>
            <p:ph type="body" idx="1"/>
          </p:nvPr>
        </p:nvSpPr>
        <p:spPr>
          <a:xfrm>
            <a:off x="503350" y="1132525"/>
            <a:ext cx="8037000" cy="36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7485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sz="1300"/>
          </a:p>
          <a:p>
            <a:pPr marL="457200" lvl="1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400" b="1"/>
              <a:t>Eligible recipients who received awards in a previous biennium are eligible during this round of funding under the following circumstances:</a:t>
            </a:r>
            <a:endParaRPr sz="1400" b="1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sz="800" b="1"/>
          </a:p>
          <a:p>
            <a:pPr marL="457200" lvl="0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➢"/>
            </a:pPr>
            <a:r>
              <a:rPr lang="en" sz="1400"/>
              <a:t>The application is submitted for a </a:t>
            </a:r>
            <a:r>
              <a:rPr lang="en" sz="1400" b="1" i="1"/>
              <a:t>new project</a:t>
            </a:r>
            <a:r>
              <a:rPr lang="en" sz="1400"/>
              <a:t> </a:t>
            </a:r>
            <a:endParaRPr sz="1400"/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400" i="1"/>
              <a:t>OR</a:t>
            </a:r>
            <a:endParaRPr sz="1400" i="1"/>
          </a:p>
          <a:p>
            <a:pPr marL="457200" lvl="0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➢"/>
            </a:pPr>
            <a:r>
              <a:rPr lang="en" sz="1400"/>
              <a:t>The recipient is a partner in a new collaborative grant project that is </a:t>
            </a:r>
            <a:r>
              <a:rPr lang="en" sz="1400" b="1" i="1"/>
              <a:t>significantly different</a:t>
            </a:r>
            <a:r>
              <a:rPr lang="en" sz="1400"/>
              <a:t> from the recipient’s previous project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Equity</a:t>
            </a:r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body" idx="1"/>
          </p:nvPr>
        </p:nvSpPr>
        <p:spPr>
          <a:xfrm>
            <a:off x="620635" y="1765892"/>
            <a:ext cx="8460000" cy="30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600" b="1" i="1"/>
              <a:t>How will this project increase participation, support, and retention of  historically and currently marginalized students in your community?</a:t>
            </a:r>
            <a:endParaRPr/>
          </a:p>
          <a:p>
            <a:pPr marL="0" marR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400" i="1"/>
              <a:t>Considerations:</a:t>
            </a:r>
            <a:endParaRPr/>
          </a:p>
          <a:p>
            <a:pPr marL="285750" marR="45720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" sz="1400"/>
              <a:t>Identify the specific activities within this project that are intended to </a:t>
            </a:r>
            <a:r>
              <a:rPr lang="en" sz="1400" b="1"/>
              <a:t>recruit</a:t>
            </a:r>
            <a:r>
              <a:rPr lang="en" sz="1400"/>
              <a:t> historically and currently marginalized students.</a:t>
            </a:r>
            <a:endParaRPr/>
          </a:p>
          <a:p>
            <a:pPr marL="285750" marR="45720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" sz="1400"/>
              <a:t>Identify specific activities within this project that are intended to </a:t>
            </a:r>
            <a:r>
              <a:rPr lang="en" sz="1400" b="1"/>
              <a:t>provide support </a:t>
            </a:r>
            <a:r>
              <a:rPr lang="en" sz="1400"/>
              <a:t>of historically and currently marginalized students.</a:t>
            </a:r>
            <a:endParaRPr/>
          </a:p>
          <a:p>
            <a:pPr marL="285750" marR="45720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" sz="1400"/>
              <a:t>Identify specific activities within this project that are intended to </a:t>
            </a:r>
            <a:r>
              <a:rPr lang="en" sz="1400" b="1"/>
              <a:t>help retain </a:t>
            </a:r>
            <a:r>
              <a:rPr lang="en" sz="1400"/>
              <a:t>historically and currently marginalized students.</a:t>
            </a:r>
            <a:endParaRPr sz="1200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CTE POS Design</a:t>
            </a:r>
            <a:endParaRPr/>
          </a:p>
        </p:txBody>
      </p:sp>
      <p:pic>
        <p:nvPicPr>
          <p:cNvPr id="134" name="Google Shape;134;p6" descr="Stair-step diagram showing three types of CTE programs of study: Start-Up New, Start-Up Move, and High Quality PO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0075" y="1792850"/>
            <a:ext cx="5061750" cy="25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2679825" y="69895"/>
            <a:ext cx="64008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Use of Funds</a:t>
            </a:r>
            <a:endParaRPr/>
          </a:p>
        </p:txBody>
      </p:sp>
      <p:sp>
        <p:nvSpPr>
          <p:cNvPr id="140" name="Google Shape;140;p7"/>
          <p:cNvSpPr txBox="1">
            <a:spLocks noGrp="1"/>
          </p:cNvSpPr>
          <p:nvPr>
            <p:ph type="body" idx="1"/>
          </p:nvPr>
        </p:nvSpPr>
        <p:spPr>
          <a:xfrm>
            <a:off x="612396" y="1550682"/>
            <a:ext cx="3947721" cy="496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" sz="1800" b="0"/>
              <a:t>If your grant involves…</a:t>
            </a:r>
            <a:endParaRPr sz="1800" b="0"/>
          </a:p>
        </p:txBody>
      </p:sp>
      <p:sp>
        <p:nvSpPr>
          <p:cNvPr id="141" name="Google Shape;141;p7"/>
          <p:cNvSpPr txBox="1">
            <a:spLocks noGrp="1"/>
          </p:cNvSpPr>
          <p:nvPr>
            <p:ph type="body" idx="2"/>
          </p:nvPr>
        </p:nvSpPr>
        <p:spPr>
          <a:xfrm>
            <a:off x="518426" y="2205400"/>
            <a:ext cx="3517500" cy="19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98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00"/>
              <a:buNone/>
            </a:pPr>
            <a:r>
              <a:rPr lang="en" sz="2000" b="1" u="sng"/>
              <a:t>Capital Construction           </a:t>
            </a:r>
            <a:r>
              <a:rPr lang="en" sz="1600" i="1"/>
              <a:t>(public contracting—improvements and related projects)</a:t>
            </a:r>
            <a:endParaRPr/>
          </a:p>
          <a:p>
            <a:pPr marL="698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00"/>
              <a:buNone/>
            </a:pPr>
            <a:r>
              <a:rPr lang="en" sz="1600"/>
              <a:t>Buildings | Structures</a:t>
            </a:r>
            <a:endParaRPr/>
          </a:p>
          <a:p>
            <a:pPr marL="698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00"/>
              <a:buNone/>
            </a:pPr>
            <a:r>
              <a:rPr lang="en" sz="1600"/>
              <a:t>Greenhouses |Temporary structures</a:t>
            </a:r>
            <a:endParaRPr sz="1600"/>
          </a:p>
        </p:txBody>
      </p:sp>
      <p:sp>
        <p:nvSpPr>
          <p:cNvPr id="142" name="Google Shape;142;p7"/>
          <p:cNvSpPr txBox="1">
            <a:spLocks noGrp="1"/>
          </p:cNvSpPr>
          <p:nvPr>
            <p:ph type="body" idx="3"/>
          </p:nvPr>
        </p:nvSpPr>
        <p:spPr>
          <a:xfrm>
            <a:off x="4583884" y="1853580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" sz="2000"/>
              <a:t>    </a:t>
            </a:r>
            <a:endParaRPr sz="2000"/>
          </a:p>
        </p:txBody>
      </p:sp>
      <p:sp>
        <p:nvSpPr>
          <p:cNvPr id="143" name="Google Shape;143;p7"/>
          <p:cNvSpPr txBox="1"/>
          <p:nvPr/>
        </p:nvSpPr>
        <p:spPr>
          <a:xfrm>
            <a:off x="143284" y="4288185"/>
            <a:ext cx="88812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1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…please reach out to the </a:t>
            </a:r>
            <a:r>
              <a:rPr lang="en" sz="1200" b="1" i="1" u="sng" strike="noStrike" cap="non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ODE Revit Team</a:t>
            </a:r>
            <a:r>
              <a:rPr lang="en" sz="1200" b="1" i="1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200" b="1" i="1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to discuss your plans BEFORE submitting your CTE Revit RFA</a:t>
            </a:r>
            <a:r>
              <a:rPr lang="en" sz="1100" b="1" i="1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400" b="0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7"/>
          <p:cNvSpPr txBox="1"/>
          <p:nvPr/>
        </p:nvSpPr>
        <p:spPr>
          <a:xfrm>
            <a:off x="5218655" y="2148886"/>
            <a:ext cx="3276396" cy="1839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Vehicle Purchase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Trucks | Vans |Food Trucks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Mobile Labs | Trailers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Tractors | Airplanes | Drones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Buses | Ambulance</a:t>
            </a:r>
            <a:endParaRPr/>
          </a:p>
        </p:txBody>
      </p:sp>
      <p:sp>
        <p:nvSpPr>
          <p:cNvPr id="145" name="Google Shape;145;p7"/>
          <p:cNvSpPr txBox="1"/>
          <p:nvPr/>
        </p:nvSpPr>
        <p:spPr>
          <a:xfrm>
            <a:off x="4084038" y="2247510"/>
            <a:ext cx="65434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"/>
          <p:cNvSpPr txBox="1">
            <a:spLocks noGrp="1"/>
          </p:cNvSpPr>
          <p:nvPr>
            <p:ph type="title"/>
          </p:nvPr>
        </p:nvSpPr>
        <p:spPr>
          <a:xfrm>
            <a:off x="4994825" y="1403175"/>
            <a:ext cx="3084600" cy="16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960"/>
              <a:buNone/>
            </a:pPr>
            <a:r>
              <a:rPr lang="en" sz="3880"/>
              <a:t>Application Submission      Process</a:t>
            </a:r>
            <a:endParaRPr sz="3880"/>
          </a:p>
        </p:txBody>
      </p:sp>
      <p:pic>
        <p:nvPicPr>
          <p:cNvPr id="151" name="Google Shape;151;p8" descr="Screenshot of top portion of Smartsheet application form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0325" y="1343750"/>
            <a:ext cx="2991674" cy="212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DE_Powerpoint - pattern background">
  <a:themeElements>
    <a:clrScheme name="ODE Color Theme">
      <a:dk1>
        <a:srgbClr val="000000"/>
      </a:dk1>
      <a:lt1>
        <a:srgbClr val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A246D552C07439E8981692F46C31B" ma:contentTypeVersion="8" ma:contentTypeDescription="Create a new document." ma:contentTypeScope="" ma:versionID="8da0082f3385fc33a28784faa64f0708">
  <xsd:schema xmlns:xsd="http://www.w3.org/2001/XMLSchema" xmlns:xs="http://www.w3.org/2001/XMLSchema" xmlns:p="http://schemas.microsoft.com/office/2006/metadata/properties" xmlns:ns1="http://schemas.microsoft.com/sharepoint/v3" xmlns:ns2="afac9031-5f96-4f43-a642-40c4ec1d4f3f" xmlns:ns3="54031767-dd6d-417c-ab73-583408f47564" targetNamespace="http://schemas.microsoft.com/office/2006/metadata/properties" ma:root="true" ma:fieldsID="9857c2729952d191b2dd9b58af602dbc" ns1:_="" ns2:_="" ns3:_="">
    <xsd:import namespace="http://schemas.microsoft.com/sharepoint/v3"/>
    <xsd:import namespace="afac9031-5f96-4f43-a642-40c4ec1d4f3f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c9031-5f96-4f43-a642-40c4ec1d4f3f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mediation_x0020_Date xmlns="afac9031-5f96-4f43-a642-40c4ec1d4f3f">2023-10-12T22:00:22+00:00</Remediation_x0020_Date>
    <PublishingExpirationDate xmlns="http://schemas.microsoft.com/sharepoint/v3" xsi:nil="true"/>
    <PublishingStartDate xmlns="http://schemas.microsoft.com/sharepoint/v3" xsi:nil="true"/>
    <Estimated_x0020_Creation_x0020_Date xmlns="afac9031-5f96-4f43-a642-40c4ec1d4f3f" xsi:nil="true"/>
    <Priority xmlns="afac9031-5f96-4f43-a642-40c4ec1d4f3f">New</Priority>
  </documentManagement>
</p:properties>
</file>

<file path=customXml/itemProps1.xml><?xml version="1.0" encoding="utf-8"?>
<ds:datastoreItem xmlns:ds="http://schemas.openxmlformats.org/officeDocument/2006/customXml" ds:itemID="{1D9606C3-8F73-44F3-BA10-ACEE703724FB}"/>
</file>

<file path=customXml/itemProps2.xml><?xml version="1.0" encoding="utf-8"?>
<ds:datastoreItem xmlns:ds="http://schemas.openxmlformats.org/officeDocument/2006/customXml" ds:itemID="{3379B873-159B-4F68-9D18-2AA429C34C91}"/>
</file>

<file path=customXml/itemProps3.xml><?xml version="1.0" encoding="utf-8"?>
<ds:datastoreItem xmlns:ds="http://schemas.openxmlformats.org/officeDocument/2006/customXml" ds:itemID="{F0076428-B03B-48A5-AACE-A3B1C1CFED14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723</Words>
  <Application>Microsoft Office PowerPoint</Application>
  <PresentationFormat>On-screen Show (16:9)</PresentationFormat>
  <Paragraphs>90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Noto Sans Symbols</vt:lpstr>
      <vt:lpstr>ODE_Powerpoint - pattern background</vt:lpstr>
      <vt:lpstr>CTE Revitalization Grant - 2023-25</vt:lpstr>
      <vt:lpstr>Welcome!</vt:lpstr>
      <vt:lpstr>Application Overview</vt:lpstr>
      <vt:lpstr>Eligibility/General</vt:lpstr>
      <vt:lpstr>Eligibility/Prior Recipients</vt:lpstr>
      <vt:lpstr>Equity</vt:lpstr>
      <vt:lpstr>CTE POS Design</vt:lpstr>
      <vt:lpstr>Use of Funds</vt:lpstr>
      <vt:lpstr>Application Submission      Process</vt:lpstr>
      <vt:lpstr>Submitting The Application</vt:lpstr>
      <vt:lpstr>Application Deadline</vt:lpstr>
      <vt:lpstr>Upcoming Webinars</vt:lpstr>
      <vt:lpstr>Contact Information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CTE Revitalization Grant - 2023-25</dc:title>
  <dc:creator>CATTERALL Linda * ODE</dc:creator>
  <cp:lastModifiedBy>CATTERALL Linda * ODE</cp:lastModifiedBy>
  <cp:revision>2</cp:revision>
  <dcterms:modified xsi:type="dcterms:W3CDTF">2023-10-12T21:55:04Z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0x010100370A246D552C07439E8981692F46C31B</vt:lpwstr>
  </property>
</Properties>
</file>