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gK2A0hFcTyauSeMxWOY94SDkFDP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autoAdjust="0"/>
    <p:restoredTop sz="94605" autoAdjust="0"/>
  </p:normalViewPr>
  <p:slideViewPr>
    <p:cSldViewPr snapToGrid="0">
      <p:cViewPr varScale="1">
        <p:scale>
          <a:sx n="114" d="100"/>
          <a:sy n="114" d="100"/>
        </p:scale>
        <p:origin x="150" y="426"/>
      </p:cViewPr>
      <p:guideLst>
        <p:guide orient="horz" pos="1620"/>
        <p:guide pos="2880"/>
      </p:guideLst>
    </p:cSldViewPr>
  </p:slideViewPr>
  <p:outlineViewPr>
    <p:cViewPr>
      <p:scale>
        <a:sx n="33" d="100"/>
        <a:sy n="33" d="100"/>
      </p:scale>
      <p:origin x="0" y="-159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cs.google.com/presentation/d/1ruL3GSUGIZVvQlqkXkTk8xihNcVEBO2ersfXfjdNOmg/edit?usp=sharin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regon.gov/ode/learning-options/CTE/resources/Pages/High-Quality-CTE-Program-of-Study-Rubric.aspx"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oregon.gov/ode/learning-options/CTE/resources/Documents/High%20Wage%20High%20Demand%20Careers%20by%20Cluster.docx"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qualityinfo.org/documents/20126/110715/Oregon+Wage+Information/3cf4c26e-a0dc-559d-b33c-726c8fb3a4c6?version=1.24"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u="sng">
                <a:solidFill>
                  <a:schemeClr val="hlink"/>
                </a:solidFill>
                <a:hlinkClick r:id="rId3"/>
              </a:rPr>
              <a:t>https://docs.google.com/presentation/d/1ruL3GSUGIZVvQlqkXkTk8xihNcVEBO2ersfXfjdNOmg/edit?usp=sharing</a:t>
            </a:r>
            <a:endParaRPr b="1"/>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 b="1"/>
              <a:t>Dan &amp; Linda</a:t>
            </a:r>
            <a:endParaRPr b="1"/>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Put note in about OCTESL and dollars available for industry experiences $$$ (This year the CTSO Chapter grant program will be a competitive process, and the Foundation will be looking to fund projects that support student connections with industry.  If students need help with travel, expenses, or other fiscal needs related to these industry experiences, this might be one good use of Chapter Grant funds.)</a:t>
            </a: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DECA: Distributive Education Clubs of America….an association of Emerging leaders and entrepreneurs</a:t>
            </a: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FBLA: Future Business Leaders of America…..bring business and education together</a:t>
            </a: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FCCLA: Family, Career, and Community Leaders of America….promote personal growth and leadership development through family and consumer sciences education</a:t>
            </a: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FFA: Future Farmers of America….national organization</a:t>
            </a: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HOSA: Health Occupation Students of America….future health professionals</a:t>
            </a: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SkillsUSA: association of students in Technical, Skilled, and Service Studies</a:t>
            </a: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Good area to connect with workforce analysts for assistance</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LINDA</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LINDA</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4fb18df6a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g24fb18df6a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LINDA</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8c85255af5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28c85255af5_2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LINDA</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8c85255af5_2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g28c85255af5_2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LINDA</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LINDA</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LINDA</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DAN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0"/>
              </a:spcAft>
              <a:buClr>
                <a:schemeClr val="dk1"/>
              </a:buClr>
              <a:buSzPts val="1100"/>
              <a:buFont typeface="Arial"/>
              <a:buNone/>
            </a:pPr>
            <a:r>
              <a:rPr lang="en" sz="1300" b="1">
                <a:solidFill>
                  <a:schemeClr val="dk1"/>
                </a:solidFill>
              </a:rPr>
              <a:t>Dan</a:t>
            </a:r>
            <a:endParaRPr sz="1300" b="1">
              <a:solidFill>
                <a:schemeClr val="dk1"/>
              </a:solidFill>
            </a:endParaRPr>
          </a:p>
          <a:p>
            <a:pPr marL="0" lvl="0" indent="0" algn="l" rtl="0">
              <a:lnSpc>
                <a:spcPct val="115000"/>
              </a:lnSpc>
              <a:spcBef>
                <a:spcPts val="1400"/>
              </a:spcBef>
              <a:spcAft>
                <a:spcPts val="0"/>
              </a:spcAft>
              <a:buClr>
                <a:schemeClr val="dk1"/>
              </a:buClr>
              <a:buSzPts val="1100"/>
              <a:buFont typeface="Arial"/>
              <a:buNone/>
            </a:pPr>
            <a:r>
              <a:rPr lang="en" sz="1300" b="1">
                <a:solidFill>
                  <a:schemeClr val="dk1"/>
                </a:solidFill>
              </a:rPr>
              <a:t>Pages 6 and 7, Start-up NEW: </a:t>
            </a:r>
            <a:r>
              <a:rPr lang="en" b="1">
                <a:solidFill>
                  <a:schemeClr val="dk1"/>
                </a:solidFill>
              </a:rPr>
              <a:t>How will outcomes and activities in this grant support the development of a CTE Program of Study?</a:t>
            </a:r>
            <a:endParaRPr sz="1300"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This type of competitive grant is designed for starting a CTE Program of Study (CTE POS) through all of the steps toward the three-year development of a program of study. Working in close coordination with your Regional CTE Coordinator, an example might include funding for the development of:</a:t>
            </a:r>
            <a:endParaRPr>
              <a:solidFill>
                <a:schemeClr val="dk1"/>
              </a:solidFill>
            </a:endParaRPr>
          </a:p>
          <a:p>
            <a:pPr marL="457200" lvl="0" indent="0" algn="l" rtl="0">
              <a:lnSpc>
                <a:spcPct val="115000"/>
              </a:lnSpc>
              <a:spcBef>
                <a:spcPts val="1200"/>
              </a:spcBef>
              <a:spcAft>
                <a:spcPts val="0"/>
              </a:spcAft>
              <a:buSzPts val="1100"/>
              <a:buNone/>
            </a:pPr>
            <a:r>
              <a:rPr lang="en">
                <a:solidFill>
                  <a:schemeClr val="dk1"/>
                </a:solidFill>
              </a:rPr>
              <a:t>●</a:t>
            </a:r>
            <a:r>
              <a:rPr lang="en" sz="700">
                <a:solidFill>
                  <a:schemeClr val="dk1"/>
                </a:solidFill>
              </a:rPr>
              <a:t>     </a:t>
            </a:r>
            <a:r>
              <a:rPr lang="en">
                <a:solidFill>
                  <a:schemeClr val="dk1"/>
                </a:solidFill>
              </a:rPr>
              <a:t>Needs assessment</a:t>
            </a:r>
            <a:br>
              <a:rPr lang="en">
                <a:solidFill>
                  <a:schemeClr val="dk1"/>
                </a:solidFill>
              </a:rPr>
            </a:br>
            <a:r>
              <a:rPr lang="en">
                <a:solidFill>
                  <a:schemeClr val="dk1"/>
                </a:solidFill>
              </a:rPr>
              <a:t>●</a:t>
            </a:r>
            <a:r>
              <a:rPr lang="en" sz="700">
                <a:solidFill>
                  <a:schemeClr val="dk1"/>
                </a:solidFill>
              </a:rPr>
              <a:t>     </a:t>
            </a:r>
            <a:r>
              <a:rPr lang="en">
                <a:solidFill>
                  <a:schemeClr val="dk1"/>
                </a:solidFill>
              </a:rPr>
              <a:t>Advisory committee</a:t>
            </a:r>
            <a:br>
              <a:rPr lang="en">
                <a:solidFill>
                  <a:schemeClr val="dk1"/>
                </a:solidFill>
              </a:rPr>
            </a:br>
            <a:r>
              <a:rPr lang="en">
                <a:solidFill>
                  <a:schemeClr val="dk1"/>
                </a:solidFill>
              </a:rPr>
              <a:t>●</a:t>
            </a:r>
            <a:r>
              <a:rPr lang="en" sz="700">
                <a:solidFill>
                  <a:schemeClr val="dk1"/>
                </a:solidFill>
              </a:rPr>
              <a:t>     </a:t>
            </a:r>
            <a:r>
              <a:rPr lang="en">
                <a:solidFill>
                  <a:schemeClr val="dk1"/>
                </a:solidFill>
              </a:rPr>
              <a:t>Community partnerships</a:t>
            </a:r>
            <a:br>
              <a:rPr lang="en">
                <a:solidFill>
                  <a:schemeClr val="dk1"/>
                </a:solidFill>
              </a:rPr>
            </a:br>
            <a:r>
              <a:rPr lang="en">
                <a:solidFill>
                  <a:schemeClr val="dk1"/>
                </a:solidFill>
              </a:rPr>
              <a:t>●</a:t>
            </a:r>
            <a:r>
              <a:rPr lang="en" sz="700">
                <a:solidFill>
                  <a:schemeClr val="dk1"/>
                </a:solidFill>
              </a:rPr>
              <a:t>     </a:t>
            </a:r>
            <a:r>
              <a:rPr lang="en">
                <a:solidFill>
                  <a:schemeClr val="dk1"/>
                </a:solidFill>
              </a:rPr>
              <a:t>Teacher recruitment and retention</a:t>
            </a:r>
            <a:br>
              <a:rPr lang="en">
                <a:solidFill>
                  <a:schemeClr val="dk1"/>
                </a:solidFill>
              </a:rPr>
            </a:br>
            <a:r>
              <a:rPr lang="en">
                <a:solidFill>
                  <a:schemeClr val="dk1"/>
                </a:solidFill>
              </a:rPr>
              <a:t>●</a:t>
            </a:r>
            <a:r>
              <a:rPr lang="en" sz="700">
                <a:solidFill>
                  <a:schemeClr val="dk1"/>
                </a:solidFill>
              </a:rPr>
              <a:t>     </a:t>
            </a:r>
            <a:r>
              <a:rPr lang="en">
                <a:solidFill>
                  <a:schemeClr val="dk1"/>
                </a:solidFill>
              </a:rPr>
              <a:t>Curriculum development</a:t>
            </a:r>
            <a:br>
              <a:rPr lang="en">
                <a:solidFill>
                  <a:schemeClr val="dk1"/>
                </a:solidFill>
              </a:rPr>
            </a:br>
            <a:r>
              <a:rPr lang="en">
                <a:solidFill>
                  <a:schemeClr val="dk1"/>
                </a:solidFill>
              </a:rPr>
              <a:t>●</a:t>
            </a:r>
            <a:r>
              <a:rPr lang="en" sz="700">
                <a:solidFill>
                  <a:schemeClr val="dk1"/>
                </a:solidFill>
              </a:rPr>
              <a:t>     </a:t>
            </a:r>
            <a:r>
              <a:rPr lang="en">
                <a:solidFill>
                  <a:schemeClr val="dk1"/>
                </a:solidFill>
              </a:rPr>
              <a:t>Postsecondary collaboration</a:t>
            </a:r>
            <a:br>
              <a:rPr lang="en">
                <a:solidFill>
                  <a:schemeClr val="dk1"/>
                </a:solidFill>
              </a:rPr>
            </a:br>
            <a:r>
              <a:rPr lang="en">
                <a:solidFill>
                  <a:schemeClr val="dk1"/>
                </a:solidFill>
              </a:rPr>
              <a:t>●</a:t>
            </a:r>
            <a:r>
              <a:rPr lang="en" sz="700">
                <a:solidFill>
                  <a:schemeClr val="dk1"/>
                </a:solidFill>
              </a:rPr>
              <a:t>     </a:t>
            </a:r>
            <a:r>
              <a:rPr lang="en">
                <a:solidFill>
                  <a:schemeClr val="dk1"/>
                </a:solidFill>
              </a:rPr>
              <a:t>Equipment</a:t>
            </a:r>
            <a:br>
              <a:rPr lang="en">
                <a:solidFill>
                  <a:schemeClr val="dk1"/>
                </a:solidFill>
              </a:rPr>
            </a:br>
            <a:r>
              <a:rPr lang="en">
                <a:solidFill>
                  <a:schemeClr val="dk1"/>
                </a:solidFill>
              </a:rPr>
              <a:t>*  Facilities construction and vehicle purchases (please see section F-Use of Funds)</a:t>
            </a:r>
            <a:endParaRPr>
              <a:solidFill>
                <a:schemeClr val="dk1"/>
              </a:solidFill>
            </a:endParaRPr>
          </a:p>
          <a:p>
            <a:pPr marL="0" lvl="0" indent="0" algn="l" rtl="0">
              <a:lnSpc>
                <a:spcPct val="115000"/>
              </a:lnSpc>
              <a:spcBef>
                <a:spcPts val="1400"/>
              </a:spcBef>
              <a:spcAft>
                <a:spcPts val="0"/>
              </a:spcAft>
              <a:buSzPts val="1100"/>
              <a:buNone/>
            </a:pPr>
            <a:r>
              <a:rPr lang="en" sz="1300" b="1">
                <a:solidFill>
                  <a:schemeClr val="dk1"/>
                </a:solidFill>
              </a:rPr>
              <a:t>Start-up MOVE: </a:t>
            </a:r>
            <a:r>
              <a:rPr lang="en" b="1">
                <a:solidFill>
                  <a:schemeClr val="dk1"/>
                </a:solidFill>
              </a:rPr>
              <a:t>How will outcomes and activities in this grant support the development of a CTE Program of Study?</a:t>
            </a:r>
            <a:endParaRPr sz="1300" b="1">
              <a:solidFill>
                <a:schemeClr val="dk1"/>
              </a:solidFill>
            </a:endParaRPr>
          </a:p>
          <a:p>
            <a:pPr marL="0" lvl="0" indent="0" algn="l" rtl="0">
              <a:lnSpc>
                <a:spcPct val="115000"/>
              </a:lnSpc>
              <a:spcBef>
                <a:spcPts val="1200"/>
              </a:spcBef>
              <a:spcAft>
                <a:spcPts val="0"/>
              </a:spcAft>
              <a:buSzPts val="1100"/>
              <a:buNone/>
            </a:pPr>
            <a:r>
              <a:rPr lang="en">
                <a:solidFill>
                  <a:schemeClr val="dk1"/>
                </a:solidFill>
              </a:rPr>
              <a:t>Applicants for this competitive grant will have an existing start-up program of study. The goal for this type of grant is to move the existing start-up toward the approval process as a CTE POS with additional funding and resources. Expect to be working closely with your Regional CTE Coordinator and ODE Education Specialist. Funding uses may include but are not limited to:</a:t>
            </a:r>
            <a:endParaRPr>
              <a:solidFill>
                <a:schemeClr val="dk1"/>
              </a:solidFill>
            </a:endParaRPr>
          </a:p>
          <a:p>
            <a:pPr marL="457200" lvl="0" indent="0" algn="l" rtl="0">
              <a:lnSpc>
                <a:spcPct val="115000"/>
              </a:lnSpc>
              <a:spcBef>
                <a:spcPts val="1200"/>
              </a:spcBef>
              <a:spcAft>
                <a:spcPts val="0"/>
              </a:spcAft>
              <a:buSzPts val="1100"/>
              <a:buNone/>
            </a:pPr>
            <a:r>
              <a:rPr lang="en">
                <a:solidFill>
                  <a:schemeClr val="dk1"/>
                </a:solidFill>
              </a:rPr>
              <a:t>●</a:t>
            </a:r>
            <a:r>
              <a:rPr lang="en" sz="700">
                <a:solidFill>
                  <a:schemeClr val="dk1"/>
                </a:solidFill>
              </a:rPr>
              <a:t>     </a:t>
            </a:r>
            <a:r>
              <a:rPr lang="en">
                <a:solidFill>
                  <a:schemeClr val="dk1"/>
                </a:solidFill>
              </a:rPr>
              <a:t>Continued development and implementation of an advisory committee</a:t>
            </a:r>
            <a:br>
              <a:rPr lang="en">
                <a:solidFill>
                  <a:schemeClr val="dk1"/>
                </a:solidFill>
              </a:rPr>
            </a:br>
            <a:r>
              <a:rPr lang="en">
                <a:solidFill>
                  <a:schemeClr val="dk1"/>
                </a:solidFill>
              </a:rPr>
              <a:t>●</a:t>
            </a:r>
            <a:r>
              <a:rPr lang="en" sz="700">
                <a:solidFill>
                  <a:schemeClr val="dk1"/>
                </a:solidFill>
              </a:rPr>
              <a:t>     </a:t>
            </a:r>
            <a:r>
              <a:rPr lang="en">
                <a:solidFill>
                  <a:schemeClr val="dk1"/>
                </a:solidFill>
              </a:rPr>
              <a:t>Sustaining community partnerships</a:t>
            </a:r>
            <a:br>
              <a:rPr lang="en">
                <a:solidFill>
                  <a:schemeClr val="dk1"/>
                </a:solidFill>
              </a:rPr>
            </a:br>
            <a:r>
              <a:rPr lang="en">
                <a:solidFill>
                  <a:schemeClr val="dk1"/>
                </a:solidFill>
              </a:rPr>
              <a:t>●</a:t>
            </a:r>
            <a:r>
              <a:rPr lang="en" sz="700">
                <a:solidFill>
                  <a:schemeClr val="dk1"/>
                </a:solidFill>
              </a:rPr>
              <a:t>     </a:t>
            </a:r>
            <a:r>
              <a:rPr lang="en">
                <a:solidFill>
                  <a:schemeClr val="dk1"/>
                </a:solidFill>
              </a:rPr>
              <a:t>Teacher recruitment and retention</a:t>
            </a:r>
            <a:br>
              <a:rPr lang="en">
                <a:solidFill>
                  <a:schemeClr val="dk1"/>
                </a:solidFill>
              </a:rPr>
            </a:br>
            <a:r>
              <a:rPr lang="en">
                <a:solidFill>
                  <a:schemeClr val="dk1"/>
                </a:solidFill>
              </a:rPr>
              <a:t>●</a:t>
            </a:r>
            <a:r>
              <a:rPr lang="en" sz="700">
                <a:solidFill>
                  <a:schemeClr val="dk1"/>
                </a:solidFill>
              </a:rPr>
              <a:t>     </a:t>
            </a:r>
            <a:r>
              <a:rPr lang="en">
                <a:solidFill>
                  <a:schemeClr val="dk1"/>
                </a:solidFill>
              </a:rPr>
              <a:t>Curriculum development</a:t>
            </a:r>
            <a:br>
              <a:rPr lang="en">
                <a:solidFill>
                  <a:schemeClr val="dk1"/>
                </a:solidFill>
              </a:rPr>
            </a:br>
            <a:r>
              <a:rPr lang="en">
                <a:solidFill>
                  <a:schemeClr val="dk1"/>
                </a:solidFill>
              </a:rPr>
              <a:t>●</a:t>
            </a:r>
            <a:r>
              <a:rPr lang="en" sz="700">
                <a:solidFill>
                  <a:schemeClr val="dk1"/>
                </a:solidFill>
              </a:rPr>
              <a:t>     </a:t>
            </a:r>
            <a:r>
              <a:rPr lang="en">
                <a:solidFill>
                  <a:schemeClr val="dk1"/>
                </a:solidFill>
              </a:rPr>
              <a:t>Postsecondary collaboration</a:t>
            </a:r>
            <a:br>
              <a:rPr lang="en">
                <a:solidFill>
                  <a:schemeClr val="dk1"/>
                </a:solidFill>
              </a:rPr>
            </a:br>
            <a:r>
              <a:rPr lang="en">
                <a:solidFill>
                  <a:schemeClr val="dk1"/>
                </a:solidFill>
              </a:rPr>
              <a:t>●</a:t>
            </a:r>
            <a:r>
              <a:rPr lang="en" sz="700">
                <a:solidFill>
                  <a:schemeClr val="dk1"/>
                </a:solidFill>
              </a:rPr>
              <a:t>     </a:t>
            </a:r>
            <a:r>
              <a:rPr lang="en">
                <a:solidFill>
                  <a:schemeClr val="dk1"/>
                </a:solidFill>
              </a:rPr>
              <a:t>Equipment</a:t>
            </a:r>
            <a:br>
              <a:rPr lang="en">
                <a:solidFill>
                  <a:schemeClr val="dk1"/>
                </a:solidFill>
              </a:rPr>
            </a:br>
            <a:r>
              <a:rPr lang="en">
                <a:solidFill>
                  <a:schemeClr val="dk1"/>
                </a:solidFill>
              </a:rPr>
              <a:t>●</a:t>
            </a:r>
            <a:r>
              <a:rPr lang="en" sz="700">
                <a:solidFill>
                  <a:schemeClr val="dk1"/>
                </a:solidFill>
              </a:rPr>
              <a:t>     </a:t>
            </a:r>
            <a:r>
              <a:rPr lang="en">
                <a:solidFill>
                  <a:schemeClr val="dk1"/>
                </a:solidFill>
              </a:rPr>
              <a:t>Facilities construction and vehicle purchases (please see section F-Use of Funds)*</a:t>
            </a:r>
            <a:br>
              <a:rPr lang="en">
                <a:solidFill>
                  <a:schemeClr val="dk1"/>
                </a:solidFill>
              </a:rPr>
            </a:br>
            <a:r>
              <a:rPr lang="en">
                <a:solidFill>
                  <a:schemeClr val="dk1"/>
                </a:solidFill>
              </a:rPr>
              <a:t>●</a:t>
            </a:r>
            <a:r>
              <a:rPr lang="en" sz="700">
                <a:solidFill>
                  <a:schemeClr val="dk1"/>
                </a:solidFill>
              </a:rPr>
              <a:t>     </a:t>
            </a:r>
            <a:r>
              <a:rPr lang="en">
                <a:solidFill>
                  <a:schemeClr val="dk1"/>
                </a:solidFill>
              </a:rPr>
              <a:t>Professional development</a:t>
            </a:r>
            <a:endParaRPr>
              <a:solidFill>
                <a:schemeClr val="dk1"/>
              </a:solidFill>
            </a:endParaRPr>
          </a:p>
          <a:p>
            <a:pPr marL="0" lvl="0" indent="0" algn="l" rtl="0">
              <a:lnSpc>
                <a:spcPct val="115000"/>
              </a:lnSpc>
              <a:spcBef>
                <a:spcPts val="1400"/>
              </a:spcBef>
              <a:spcAft>
                <a:spcPts val="0"/>
              </a:spcAft>
              <a:buSzPts val="1100"/>
              <a:buNone/>
            </a:pPr>
            <a:r>
              <a:rPr lang="en" sz="1300" b="1">
                <a:solidFill>
                  <a:schemeClr val="dk1"/>
                </a:solidFill>
              </a:rPr>
              <a:t>High Quality Program of Study: </a:t>
            </a:r>
            <a:r>
              <a:rPr lang="en" b="1">
                <a:solidFill>
                  <a:schemeClr val="dk1"/>
                </a:solidFill>
              </a:rPr>
              <a:t>How will outcomes and activities in this grant support the enhancement of a CTE Program of Study?</a:t>
            </a:r>
            <a:endParaRPr b="1">
              <a:solidFill>
                <a:schemeClr val="dk1"/>
              </a:solidFill>
            </a:endParaRPr>
          </a:p>
          <a:p>
            <a:pPr marL="0" lvl="0" indent="0" algn="l" rtl="0">
              <a:lnSpc>
                <a:spcPct val="115000"/>
              </a:lnSpc>
              <a:spcBef>
                <a:spcPts val="1400"/>
              </a:spcBef>
              <a:spcAft>
                <a:spcPts val="0"/>
              </a:spcAft>
              <a:buSzPts val="1100"/>
              <a:buNone/>
            </a:pPr>
            <a:endParaRPr sz="1300" b="1">
              <a:solidFill>
                <a:schemeClr val="dk1"/>
              </a:solidFill>
            </a:endParaRPr>
          </a:p>
          <a:p>
            <a:pPr marL="0" lvl="0" indent="0" algn="l" rtl="0">
              <a:lnSpc>
                <a:spcPct val="115000"/>
              </a:lnSpc>
              <a:spcBef>
                <a:spcPts val="1200"/>
              </a:spcBef>
              <a:spcAft>
                <a:spcPts val="0"/>
              </a:spcAft>
              <a:buSzPts val="1100"/>
              <a:buNone/>
            </a:pPr>
            <a:r>
              <a:rPr lang="en">
                <a:solidFill>
                  <a:schemeClr val="dk1"/>
                </a:solidFill>
              </a:rPr>
              <a:t>Grants in this category are designed to take existing programs of study through processes that include all of the elements of a HQPOS: </a:t>
            </a:r>
            <a:r>
              <a:rPr lang="en" u="sng">
                <a:solidFill>
                  <a:schemeClr val="hlink"/>
                </a:solidFill>
                <a:hlinkClick r:id="rId3"/>
              </a:rPr>
              <a:t>https://www.oregon.gov/ode/learning-options/CTE/resources/Pages/High-Quality-CTE-Program-of-Study-Rubric.aspx</a:t>
            </a:r>
            <a:r>
              <a:rPr lang="en">
                <a:solidFill>
                  <a:schemeClr val="dk1"/>
                </a:solidFill>
              </a:rPr>
              <a:t> </a:t>
            </a:r>
            <a:endParaRPr strike="sngStrike">
              <a:solidFill>
                <a:schemeClr val="dk1"/>
              </a:solidFill>
            </a:endParaRPr>
          </a:p>
          <a:p>
            <a:pPr marL="457200" lvl="0" indent="0" algn="l" rtl="0">
              <a:lnSpc>
                <a:spcPct val="115000"/>
              </a:lnSpc>
              <a:spcBef>
                <a:spcPts val="1200"/>
              </a:spcBef>
              <a:spcAft>
                <a:spcPts val="0"/>
              </a:spcAft>
              <a:buSzPts val="1100"/>
              <a:buNone/>
            </a:pPr>
            <a:r>
              <a:rPr lang="en">
                <a:solidFill>
                  <a:schemeClr val="dk1"/>
                </a:solidFill>
              </a:rPr>
              <a:t>●</a:t>
            </a:r>
            <a:r>
              <a:rPr lang="en" sz="700">
                <a:solidFill>
                  <a:schemeClr val="dk1"/>
                </a:solidFill>
              </a:rPr>
              <a:t>     </a:t>
            </a:r>
            <a:r>
              <a:rPr lang="en">
                <a:solidFill>
                  <a:schemeClr val="dk1"/>
                </a:solidFill>
              </a:rPr>
              <a:t>Establishing Career Connected Learning experiences</a:t>
            </a:r>
            <a:br>
              <a:rPr lang="en">
                <a:solidFill>
                  <a:schemeClr val="dk1"/>
                </a:solidFill>
              </a:rPr>
            </a:br>
            <a:r>
              <a:rPr lang="en">
                <a:solidFill>
                  <a:schemeClr val="dk1"/>
                </a:solidFill>
              </a:rPr>
              <a:t>●</a:t>
            </a:r>
            <a:r>
              <a:rPr lang="en" sz="700">
                <a:solidFill>
                  <a:schemeClr val="dk1"/>
                </a:solidFill>
              </a:rPr>
              <a:t>     </a:t>
            </a:r>
            <a:r>
              <a:rPr lang="en">
                <a:solidFill>
                  <a:schemeClr val="dk1"/>
                </a:solidFill>
              </a:rPr>
              <a:t>Expanding CTE POS</a:t>
            </a:r>
            <a:br>
              <a:rPr lang="en">
                <a:solidFill>
                  <a:schemeClr val="dk1"/>
                </a:solidFill>
              </a:rPr>
            </a:br>
            <a:r>
              <a:rPr lang="en">
                <a:solidFill>
                  <a:schemeClr val="dk1"/>
                </a:solidFill>
              </a:rPr>
              <a:t>●</a:t>
            </a:r>
            <a:r>
              <a:rPr lang="en" sz="700">
                <a:solidFill>
                  <a:schemeClr val="dk1"/>
                </a:solidFill>
              </a:rPr>
              <a:t>     </a:t>
            </a:r>
            <a:r>
              <a:rPr lang="en">
                <a:solidFill>
                  <a:schemeClr val="dk1"/>
                </a:solidFill>
              </a:rPr>
              <a:t>Teacher recruitment and retention</a:t>
            </a:r>
            <a:br>
              <a:rPr lang="en">
                <a:solidFill>
                  <a:schemeClr val="dk1"/>
                </a:solidFill>
              </a:rPr>
            </a:br>
            <a:r>
              <a:rPr lang="en">
                <a:solidFill>
                  <a:schemeClr val="dk1"/>
                </a:solidFill>
              </a:rPr>
              <a:t>●</a:t>
            </a:r>
            <a:r>
              <a:rPr lang="en" sz="700">
                <a:solidFill>
                  <a:schemeClr val="dk1"/>
                </a:solidFill>
              </a:rPr>
              <a:t>     </a:t>
            </a:r>
            <a:r>
              <a:rPr lang="en">
                <a:solidFill>
                  <a:schemeClr val="dk1"/>
                </a:solidFill>
              </a:rPr>
              <a:t>Evaluating and updating curriculum</a:t>
            </a:r>
            <a:br>
              <a:rPr lang="en">
                <a:solidFill>
                  <a:schemeClr val="dk1"/>
                </a:solidFill>
              </a:rPr>
            </a:br>
            <a:r>
              <a:rPr lang="en">
                <a:solidFill>
                  <a:schemeClr val="dk1"/>
                </a:solidFill>
              </a:rPr>
              <a:t>●</a:t>
            </a:r>
            <a:r>
              <a:rPr lang="en" sz="700">
                <a:solidFill>
                  <a:schemeClr val="dk1"/>
                </a:solidFill>
              </a:rPr>
              <a:t>     </a:t>
            </a:r>
            <a:r>
              <a:rPr lang="en">
                <a:solidFill>
                  <a:schemeClr val="dk1"/>
                </a:solidFill>
              </a:rPr>
              <a:t>Postsecondary collaboration including community colleges, business, industry, and community professionals</a:t>
            </a:r>
            <a:br>
              <a:rPr lang="en">
                <a:solidFill>
                  <a:schemeClr val="dk1"/>
                </a:solidFill>
              </a:rPr>
            </a:br>
            <a:r>
              <a:rPr lang="en">
                <a:solidFill>
                  <a:schemeClr val="dk1"/>
                </a:solidFill>
              </a:rPr>
              <a:t>●</a:t>
            </a:r>
            <a:r>
              <a:rPr lang="en" sz="700">
                <a:solidFill>
                  <a:schemeClr val="dk1"/>
                </a:solidFill>
              </a:rPr>
              <a:t>     </a:t>
            </a:r>
            <a:r>
              <a:rPr lang="en">
                <a:solidFill>
                  <a:schemeClr val="dk1"/>
                </a:solidFill>
              </a:rPr>
              <a:t>Equipment</a:t>
            </a:r>
            <a:br>
              <a:rPr lang="en">
                <a:solidFill>
                  <a:schemeClr val="dk1"/>
                </a:solidFill>
              </a:rPr>
            </a:br>
            <a:r>
              <a:rPr lang="en">
                <a:solidFill>
                  <a:schemeClr val="dk1"/>
                </a:solidFill>
              </a:rPr>
              <a:t>●</a:t>
            </a:r>
            <a:r>
              <a:rPr lang="en" sz="700">
                <a:solidFill>
                  <a:schemeClr val="dk1"/>
                </a:solidFill>
              </a:rPr>
              <a:t>     </a:t>
            </a:r>
            <a:r>
              <a:rPr lang="en">
                <a:solidFill>
                  <a:schemeClr val="dk1"/>
                </a:solidFill>
              </a:rPr>
              <a:t>Facilities construction and vehicle purchases (please see section F-Use of Funds)*</a:t>
            </a:r>
            <a:br>
              <a:rPr lang="en">
                <a:solidFill>
                  <a:schemeClr val="dk1"/>
                </a:solidFill>
              </a:rPr>
            </a:br>
            <a:r>
              <a:rPr lang="en">
                <a:solidFill>
                  <a:schemeClr val="dk1"/>
                </a:solidFill>
              </a:rPr>
              <a:t>●</a:t>
            </a:r>
            <a:r>
              <a:rPr lang="en" sz="700">
                <a:solidFill>
                  <a:schemeClr val="dk1"/>
                </a:solidFill>
              </a:rPr>
              <a:t>     </a:t>
            </a:r>
            <a:r>
              <a:rPr lang="en">
                <a:solidFill>
                  <a:schemeClr val="dk1"/>
                </a:solidFill>
              </a:rPr>
              <a:t>Professional development</a:t>
            </a:r>
            <a:endParaRPr>
              <a:solidFill>
                <a:schemeClr val="dk1"/>
              </a:solidFill>
            </a:endParaRPr>
          </a:p>
          <a:p>
            <a:pPr marL="0" lvl="0" indent="0" algn="l" rtl="0">
              <a:lnSpc>
                <a:spcPct val="115000"/>
              </a:lnSpc>
              <a:spcBef>
                <a:spcPts val="1200"/>
              </a:spcBef>
              <a:spcAft>
                <a:spcPts val="1200"/>
              </a:spcAft>
              <a:buSzPts val="1100"/>
              <a:buNone/>
            </a:pP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4df50ab0e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 name="Google Shape;113;g24df50ab0e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u="sng">
                <a:solidFill>
                  <a:schemeClr val="hlink"/>
                </a:solidFill>
                <a:hlinkClick r:id="rId3"/>
              </a:rPr>
              <a:t>https://www.oregon.gov/ode/learning-options/CTE/resources/Documents/High%20Wage%20High%20Demand%20Careers%20by%20Cluster.docx</a:t>
            </a:r>
            <a:r>
              <a:rPr lang="en"/>
              <a:t> [this is OLD]</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August 11, 2023: Oregon Wage Information: </a:t>
            </a:r>
            <a:r>
              <a:rPr lang="en" u="sng">
                <a:solidFill>
                  <a:schemeClr val="hlink"/>
                </a:solidFill>
                <a:hlinkClick r:id="rId4"/>
              </a:rPr>
              <a:t>https://www.qualityinfo.org/documents/20126/110715/Oregon+Wage+Information/3cf4c26e-a0dc-559d-b33c-726c8fb3a4c6?version=1.24</a:t>
            </a:r>
            <a:r>
              <a:rPr lang="en"/>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highlight>
                  <a:srgbClr val="FFFF00"/>
                </a:highlight>
              </a:rPr>
              <a:t>Not a substitute for reviewing the guidelines and requirements for HQPOS</a:t>
            </a:r>
            <a:endParaRPr>
              <a:highlight>
                <a:srgbClr val="FFFF00"/>
              </a:highlight>
            </a:endParaRPr>
          </a:p>
          <a:p>
            <a:pPr marL="0" lvl="0" indent="0" algn="l" rtl="0">
              <a:lnSpc>
                <a:spcPct val="100000"/>
              </a:lnSpc>
              <a:spcBef>
                <a:spcPts val="0"/>
              </a:spcBef>
              <a:spcAft>
                <a:spcPts val="0"/>
              </a:spcAft>
              <a:buSzPts val="1100"/>
              <a:buNone/>
            </a:pPr>
            <a:endParaRPr>
              <a:highlight>
                <a:srgbClr val="FFFF00"/>
              </a:highlight>
            </a:endParaRPr>
          </a:p>
          <a:p>
            <a:pPr marL="0" lvl="0" indent="0" algn="l" rtl="0">
              <a:lnSpc>
                <a:spcPct val="100000"/>
              </a:lnSpc>
              <a:spcBef>
                <a:spcPts val="0"/>
              </a:spcBef>
              <a:spcAft>
                <a:spcPts val="0"/>
              </a:spcAft>
              <a:buSzPts val="1100"/>
              <a:buNone/>
            </a:pPr>
            <a:r>
              <a:rPr lang="en">
                <a:highlight>
                  <a:srgbClr val="FFFF00"/>
                </a:highlight>
              </a:rPr>
              <a:t>1. Access and Equity </a:t>
            </a:r>
            <a:endParaRPr>
              <a:highlight>
                <a:srgbClr val="FFFF00"/>
              </a:highlight>
            </a:endParaRPr>
          </a:p>
          <a:p>
            <a:pPr marL="0" lvl="0" indent="0" algn="l" rtl="0">
              <a:lnSpc>
                <a:spcPct val="100000"/>
              </a:lnSpc>
              <a:spcBef>
                <a:spcPts val="0"/>
              </a:spcBef>
              <a:spcAft>
                <a:spcPts val="0"/>
              </a:spcAft>
              <a:buSzPts val="1100"/>
              <a:buNone/>
            </a:pPr>
            <a:r>
              <a:rPr lang="en"/>
              <a:t>a. Provides all students and their families with appropriate knowledge and experiences to help make informed education and career decisions. </a:t>
            </a:r>
            <a:endParaRPr/>
          </a:p>
          <a:p>
            <a:pPr marL="0" lvl="0" indent="0" algn="l" rtl="0">
              <a:lnSpc>
                <a:spcPct val="100000"/>
              </a:lnSpc>
              <a:spcBef>
                <a:spcPts val="0"/>
              </a:spcBef>
              <a:spcAft>
                <a:spcPts val="0"/>
              </a:spcAft>
              <a:buSzPts val="1100"/>
              <a:buNone/>
            </a:pPr>
            <a:r>
              <a:rPr lang="en"/>
              <a:t>b. CTE programs are a central part of the school’s equity strategy, and demographics in CTE should mirror school demographics and positively impact local industry representation of historically and currently marginalized groups. CTE student outcomes contribute to the elimination of opportunity gaps and institutional discrimination. </a:t>
            </a:r>
            <a:endParaRPr/>
          </a:p>
          <a:p>
            <a:pPr marL="0" lvl="0" indent="0" algn="l" rtl="0">
              <a:lnSpc>
                <a:spcPct val="100000"/>
              </a:lnSpc>
              <a:spcBef>
                <a:spcPts val="0"/>
              </a:spcBef>
              <a:spcAft>
                <a:spcPts val="0"/>
              </a:spcAft>
              <a:buSzPts val="1100"/>
              <a:buNone/>
            </a:pPr>
            <a:r>
              <a:rPr lang="en">
                <a:highlight>
                  <a:srgbClr val="FFFF00"/>
                </a:highlight>
              </a:rPr>
              <a:t>2. Standards and Content Oregon Department of Education | Oregon CTE Policy Guidebook 26 Revised August 2023</a:t>
            </a:r>
            <a:r>
              <a:rPr lang="en"/>
              <a:t> </a:t>
            </a:r>
            <a:endParaRPr/>
          </a:p>
          <a:p>
            <a:pPr marL="0" lvl="0" indent="0" algn="l" rtl="0">
              <a:lnSpc>
                <a:spcPct val="100000"/>
              </a:lnSpc>
              <a:spcBef>
                <a:spcPts val="0"/>
              </a:spcBef>
              <a:spcAft>
                <a:spcPts val="0"/>
              </a:spcAft>
              <a:buSzPts val="1100"/>
              <a:buNone/>
            </a:pPr>
            <a:r>
              <a:rPr lang="en"/>
              <a:t>a. Rigorous Integrated Content: CTE students have access to rigorous core academic coursework relevant to their career interests and the opportunity to apply academic, technical, and professional skills in both CTE courses and academic courses. </a:t>
            </a:r>
            <a:endParaRPr/>
          </a:p>
          <a:p>
            <a:pPr marL="0" lvl="0" indent="0" algn="l" rtl="0">
              <a:lnSpc>
                <a:spcPct val="100000"/>
              </a:lnSpc>
              <a:spcBef>
                <a:spcPts val="0"/>
              </a:spcBef>
              <a:spcAft>
                <a:spcPts val="0"/>
              </a:spcAft>
              <a:buSzPts val="1100"/>
              <a:buNone/>
            </a:pPr>
            <a:r>
              <a:rPr lang="en"/>
              <a:t>b. Engaged Learning: Learning is centered on the student’s interests, strengths, and needed areas of growth. Engaged learning involves opportunities to engage in meaningful projects connected to the community and is supported by the school, college, and community. Assessment of learning addresses industry based standards and provides feedback to students and instructors that drives program improvement. </a:t>
            </a:r>
            <a:endParaRPr/>
          </a:p>
          <a:p>
            <a:pPr marL="0" lvl="0" indent="0" algn="l" rtl="0">
              <a:lnSpc>
                <a:spcPct val="100000"/>
              </a:lnSpc>
              <a:spcBef>
                <a:spcPts val="0"/>
              </a:spcBef>
              <a:spcAft>
                <a:spcPts val="0"/>
              </a:spcAft>
              <a:buSzPts val="1100"/>
              <a:buNone/>
            </a:pPr>
            <a:r>
              <a:rPr lang="en"/>
              <a:t>c. Coherent Curriculum: Sequence of courses that align to Oregon’s industry identified knowledge and skill sets and progresses from introductory to advanced content. </a:t>
            </a:r>
            <a:endParaRPr/>
          </a:p>
          <a:p>
            <a:pPr marL="0" lvl="0" indent="0" algn="l" rtl="0">
              <a:lnSpc>
                <a:spcPct val="100000"/>
              </a:lnSpc>
              <a:spcBef>
                <a:spcPts val="0"/>
              </a:spcBef>
              <a:spcAft>
                <a:spcPts val="0"/>
              </a:spcAft>
              <a:buSzPts val="1100"/>
              <a:buNone/>
            </a:pPr>
            <a:r>
              <a:rPr lang="en">
                <a:highlight>
                  <a:srgbClr val="FFFF00"/>
                </a:highlight>
              </a:rPr>
              <a:t>3. Alignment and Articulation</a:t>
            </a:r>
            <a:r>
              <a:rPr lang="en"/>
              <a:t> </a:t>
            </a:r>
            <a:endParaRPr/>
          </a:p>
          <a:p>
            <a:pPr marL="0" lvl="0" indent="0" algn="l" rtl="0">
              <a:lnSpc>
                <a:spcPct val="100000"/>
              </a:lnSpc>
              <a:spcBef>
                <a:spcPts val="0"/>
              </a:spcBef>
              <a:spcAft>
                <a:spcPts val="0"/>
              </a:spcAft>
              <a:buSzPts val="1100"/>
              <a:buNone/>
            </a:pPr>
            <a:r>
              <a:rPr lang="en"/>
              <a:t>a. Partnerships: Formalized agreements exist with partners—including secondary and postsecondary education institutions, business and industry, and workforce development—around program development, design, implementation, and evaluation. </a:t>
            </a:r>
            <a:endParaRPr/>
          </a:p>
          <a:p>
            <a:pPr marL="0" lvl="0" indent="0" algn="l" rtl="0">
              <a:lnSpc>
                <a:spcPct val="100000"/>
              </a:lnSpc>
              <a:spcBef>
                <a:spcPts val="0"/>
              </a:spcBef>
              <a:spcAft>
                <a:spcPts val="0"/>
              </a:spcAft>
              <a:buSzPts val="1100"/>
              <a:buNone/>
            </a:pPr>
            <a:r>
              <a:rPr lang="en"/>
              <a:t>b. Credentials: CTE program concentrators can participate in work-based learning opportunities and earn industry recognized credentials, certificates, and degrees that increase their employability and ability to advance in their career of choice. </a:t>
            </a:r>
            <a:endParaRPr/>
          </a:p>
          <a:p>
            <a:pPr marL="0" lvl="0" indent="0" algn="l" rtl="0">
              <a:lnSpc>
                <a:spcPct val="100000"/>
              </a:lnSpc>
              <a:spcBef>
                <a:spcPts val="0"/>
              </a:spcBef>
              <a:spcAft>
                <a:spcPts val="0"/>
              </a:spcAft>
              <a:buSzPts val="1100"/>
              <a:buNone/>
            </a:pPr>
            <a:r>
              <a:rPr lang="en"/>
              <a:t>c. Facilities and Equipment: CTE programs maintain equipment that meets industry standards, and facilities follow safety and cleanliness standards of the industry and create a safe, welcoming, and accessible environment so all students may participate. </a:t>
            </a:r>
            <a:endParaRPr/>
          </a:p>
          <a:p>
            <a:pPr marL="0" lvl="0" indent="0" algn="l" rtl="0">
              <a:lnSpc>
                <a:spcPct val="100000"/>
              </a:lnSpc>
              <a:spcBef>
                <a:spcPts val="0"/>
              </a:spcBef>
              <a:spcAft>
                <a:spcPts val="0"/>
              </a:spcAft>
              <a:buSzPts val="1100"/>
              <a:buNone/>
            </a:pPr>
            <a:r>
              <a:rPr lang="en">
                <a:highlight>
                  <a:srgbClr val="FFFF00"/>
                </a:highlight>
              </a:rPr>
              <a:t>4. Accountability and Evaluation</a:t>
            </a:r>
            <a:r>
              <a:rPr lang="en"/>
              <a:t> </a:t>
            </a:r>
            <a:endParaRPr/>
          </a:p>
          <a:p>
            <a:pPr marL="0" lvl="0" indent="0" algn="l" rtl="0">
              <a:lnSpc>
                <a:spcPct val="100000"/>
              </a:lnSpc>
              <a:spcBef>
                <a:spcPts val="0"/>
              </a:spcBef>
              <a:spcAft>
                <a:spcPts val="0"/>
              </a:spcAft>
              <a:buSzPts val="1100"/>
              <a:buNone/>
            </a:pPr>
            <a:r>
              <a:rPr lang="en"/>
              <a:t>a. Continuous Improvement: Oregon’s HQPOS Rubric is a tool that can be used regularly for program evaluation and continuous improvement goals. Programs are continually revised based on advisory committee/industry partner input, as well as student participation and performance. </a:t>
            </a:r>
            <a:endParaRPr/>
          </a:p>
          <a:p>
            <a:pPr marL="0" lvl="0" indent="0" algn="l" rtl="0">
              <a:lnSpc>
                <a:spcPct val="100000"/>
              </a:lnSpc>
              <a:spcBef>
                <a:spcPts val="0"/>
              </a:spcBef>
              <a:spcAft>
                <a:spcPts val="0"/>
              </a:spcAft>
              <a:buSzPts val="1100"/>
              <a:buNone/>
            </a:pPr>
            <a:r>
              <a:rPr lang="en"/>
              <a:t>b. Reporting: Schools and institutions that have CTE programs collect and submit CTE data annually to the state in a two-part data cycle. These data points are used to inform program design and improvement and cumulate the Oregon report for federal requirements. </a:t>
            </a:r>
            <a:endParaRPr/>
          </a:p>
          <a:p>
            <a:pPr marL="0" lvl="0" indent="0" algn="l" rtl="0">
              <a:lnSpc>
                <a:spcPct val="100000"/>
              </a:lnSpc>
              <a:spcBef>
                <a:spcPts val="0"/>
              </a:spcBef>
              <a:spcAft>
                <a:spcPts val="0"/>
              </a:spcAft>
              <a:buSzPts val="1100"/>
              <a:buNone/>
            </a:pPr>
            <a:r>
              <a:rPr lang="en">
                <a:highlight>
                  <a:srgbClr val="FFFF00"/>
                </a:highlight>
              </a:rPr>
              <a:t>5. Student Support Services</a:t>
            </a:r>
            <a:r>
              <a:rPr lang="en"/>
              <a:t> </a:t>
            </a:r>
            <a:endParaRPr/>
          </a:p>
          <a:p>
            <a:pPr marL="0" lvl="0" indent="0" algn="l" rtl="0">
              <a:lnSpc>
                <a:spcPct val="100000"/>
              </a:lnSpc>
              <a:spcBef>
                <a:spcPts val="0"/>
              </a:spcBef>
              <a:spcAft>
                <a:spcPts val="0"/>
              </a:spcAft>
              <a:buSzPts val="1100"/>
              <a:buNone/>
            </a:pPr>
            <a:r>
              <a:rPr lang="en"/>
              <a:t>a. Career Development: There is a coordinated and sequenced career development system to support students before, during, and after participation in the CTE program. This can be accomplished by using a variety of tools, curriculum, resources, and advising practices. Each CTE student creates a personalized career and education plan to inform and guide their decision-making in the selection of coursework, career, and/or postsecondary goals. In collaboration with educators Oregon Department of Education | Oregon CTE Policy Guidebook 27 Revised August 2023 and families, CTE students are informed of opportunities for CTE education and training in high school, college, apprenticeships, and other opportunities beyond the secondary classroom experience. </a:t>
            </a:r>
            <a:endParaRPr/>
          </a:p>
          <a:p>
            <a:pPr marL="0" lvl="0" indent="0" algn="l" rtl="0">
              <a:lnSpc>
                <a:spcPct val="100000"/>
              </a:lnSpc>
              <a:spcBef>
                <a:spcPts val="0"/>
              </a:spcBef>
              <a:spcAft>
                <a:spcPts val="0"/>
              </a:spcAft>
              <a:buSzPts val="1100"/>
              <a:buNone/>
            </a:pPr>
            <a:r>
              <a:rPr lang="en"/>
              <a:t>b. Education for Employability: Students develop employability skills through classroom and course aligned work-based learning opportunities. Students actively develop leadership skills through student leadership opportunities (e.g., Career and Technical Student Organizations [CTSOs], school-based enterprises, etc.) tied to the CTE program. This may take the shape of one of the nine State Board recognized CTSOs; alternatively, this leadership expectation may be accomplished by meeting the Criteria for Developing Student Leadership. </a:t>
            </a:r>
            <a:endParaRPr/>
          </a:p>
          <a:p>
            <a:pPr marL="0" lvl="0" indent="0" algn="l" rtl="0">
              <a:lnSpc>
                <a:spcPct val="100000"/>
              </a:lnSpc>
              <a:spcBef>
                <a:spcPts val="0"/>
              </a:spcBef>
              <a:spcAft>
                <a:spcPts val="0"/>
              </a:spcAft>
              <a:buSzPts val="1100"/>
              <a:buNone/>
            </a:pPr>
            <a:r>
              <a:rPr lang="en">
                <a:highlight>
                  <a:srgbClr val="FFFF00"/>
                </a:highlight>
              </a:rPr>
              <a:t>6. CTE Professional Development:</a:t>
            </a:r>
            <a:r>
              <a:rPr lang="en"/>
              <a:t> Each CTE educator has a Professional Development Plan (PDP) in place with goals related to the implementation of the POS. The plan should have connection to the local/regional needs assessment, ensure an equity focus, and be developed with input from the advisory committees. Any PDP adjustments reflect the continuous improvement design of the CTE POS.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19"/>
          <p:cNvSpPr txBox="1">
            <a:spLocks noGrp="1"/>
          </p:cNvSpPr>
          <p:nvPr>
            <p:ph type="ctrTitle"/>
          </p:nvPr>
        </p:nvSpPr>
        <p:spPr>
          <a:xfrm>
            <a:off x="311708" y="744575"/>
            <a:ext cx="8520600" cy="2052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8" name="Google Shape;18;p19"/>
          <p:cNvSpPr txBox="1">
            <a:spLocks noGrp="1"/>
          </p:cNvSpPr>
          <p:nvPr>
            <p:ph type="subTitle" idx="1"/>
          </p:nvPr>
        </p:nvSpPr>
        <p:spPr>
          <a:xfrm>
            <a:off x="311700" y="2834125"/>
            <a:ext cx="8520600" cy="79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SzPts val="2800"/>
              <a:buNone/>
              <a:defRPr sz="2800"/>
            </a:lvl1pPr>
            <a:lvl2pPr lvl="1" algn="ctr">
              <a:lnSpc>
                <a:spcPct val="100000"/>
              </a:lnSpc>
              <a:spcBef>
                <a:spcPts val="500"/>
              </a:spcBef>
              <a:spcAft>
                <a:spcPts val="0"/>
              </a:spcAft>
              <a:buSzPts val="2800"/>
              <a:buNone/>
              <a:defRPr sz="2800"/>
            </a:lvl2pPr>
            <a:lvl3pPr lvl="2" algn="ctr">
              <a:lnSpc>
                <a:spcPct val="100000"/>
              </a:lnSpc>
              <a:spcBef>
                <a:spcPts val="500"/>
              </a:spcBef>
              <a:spcAft>
                <a:spcPts val="0"/>
              </a:spcAft>
              <a:buSzPts val="2800"/>
              <a:buNone/>
              <a:defRPr sz="2800"/>
            </a:lvl3pPr>
            <a:lvl4pPr lvl="3" algn="ctr">
              <a:lnSpc>
                <a:spcPct val="100000"/>
              </a:lnSpc>
              <a:spcBef>
                <a:spcPts val="500"/>
              </a:spcBef>
              <a:spcAft>
                <a:spcPts val="0"/>
              </a:spcAft>
              <a:buSzPts val="2800"/>
              <a:buNone/>
              <a:defRPr sz="2800"/>
            </a:lvl4pPr>
            <a:lvl5pPr lvl="4" algn="ctr">
              <a:lnSpc>
                <a:spcPct val="100000"/>
              </a:lnSpc>
              <a:spcBef>
                <a:spcPts val="500"/>
              </a:spcBef>
              <a:spcAft>
                <a:spcPts val="0"/>
              </a:spcAft>
              <a:buSzPts val="2800"/>
              <a:buNone/>
              <a:defRPr sz="2800"/>
            </a:lvl5pPr>
            <a:lvl6pPr lvl="5" algn="ctr">
              <a:lnSpc>
                <a:spcPct val="100000"/>
              </a:lnSpc>
              <a:spcBef>
                <a:spcPts val="500"/>
              </a:spcBef>
              <a:spcAft>
                <a:spcPts val="0"/>
              </a:spcAft>
              <a:buSzPts val="2800"/>
              <a:buNone/>
              <a:defRPr sz="2800"/>
            </a:lvl6pPr>
            <a:lvl7pPr lvl="6" algn="ctr">
              <a:lnSpc>
                <a:spcPct val="100000"/>
              </a:lnSpc>
              <a:spcBef>
                <a:spcPts val="500"/>
              </a:spcBef>
              <a:spcAft>
                <a:spcPts val="0"/>
              </a:spcAft>
              <a:buSzPts val="2800"/>
              <a:buNone/>
              <a:defRPr sz="2800"/>
            </a:lvl7pPr>
            <a:lvl8pPr lvl="7" algn="ctr">
              <a:lnSpc>
                <a:spcPct val="100000"/>
              </a:lnSpc>
              <a:spcBef>
                <a:spcPts val="500"/>
              </a:spcBef>
              <a:spcAft>
                <a:spcPts val="0"/>
              </a:spcAft>
              <a:buSzPts val="2800"/>
              <a:buNone/>
              <a:defRPr sz="2800"/>
            </a:lvl8pPr>
            <a:lvl9pPr lvl="8" algn="ctr">
              <a:lnSpc>
                <a:spcPct val="100000"/>
              </a:lnSpc>
              <a:spcBef>
                <a:spcPts val="500"/>
              </a:spcBef>
              <a:spcAft>
                <a:spcPts val="0"/>
              </a:spcAft>
              <a:buSzPts val="2800"/>
              <a:buNone/>
              <a:defRPr sz="2800"/>
            </a:lvl9pPr>
          </a:lstStyle>
          <a:p>
            <a:endParaRPr/>
          </a:p>
        </p:txBody>
      </p:sp>
      <p:sp>
        <p:nvSpPr>
          <p:cNvPr id="19" name="Google Shape;19;p19"/>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4"/>
        <p:cNvGrpSpPr/>
        <p:nvPr/>
      </p:nvGrpSpPr>
      <p:grpSpPr>
        <a:xfrm>
          <a:off x="0" y="0"/>
          <a:ext cx="0" cy="0"/>
          <a:chOff x="0" y="0"/>
          <a:chExt cx="0" cy="0"/>
        </a:xfrm>
      </p:grpSpPr>
      <p:sp>
        <p:nvSpPr>
          <p:cNvPr id="65" name="Google Shape;65;p28"/>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8"/>
          <p:cNvSpPr txBox="1">
            <a:spLocks noGrp="1"/>
          </p:cNvSpPr>
          <p:nvPr>
            <p:ph type="body" idx="1"/>
          </p:nvPr>
        </p:nvSpPr>
        <p:spPr>
          <a:xfrm>
            <a:off x="655811" y="1918592"/>
            <a:ext cx="3886200" cy="2062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28"/>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9"/>
          <p:cNvSpPr txBox="1">
            <a:spLocks noGrp="1"/>
          </p:cNvSpPr>
          <p:nvPr>
            <p:ph type="body" idx="1"/>
          </p:nvPr>
        </p:nvSpPr>
        <p:spPr>
          <a:xfrm>
            <a:off x="584574" y="1853580"/>
            <a:ext cx="3868200" cy="618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1" name="Google Shape;71;p29"/>
          <p:cNvSpPr txBox="1">
            <a:spLocks noGrp="1"/>
          </p:cNvSpPr>
          <p:nvPr>
            <p:ph type="body" idx="2"/>
          </p:nvPr>
        </p:nvSpPr>
        <p:spPr>
          <a:xfrm>
            <a:off x="584574" y="2529700"/>
            <a:ext cx="3868200" cy="1680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29"/>
          <p:cNvSpPr txBox="1">
            <a:spLocks noGrp="1"/>
          </p:cNvSpPr>
          <p:nvPr>
            <p:ph type="body" idx="3"/>
          </p:nvPr>
        </p:nvSpPr>
        <p:spPr>
          <a:xfrm>
            <a:off x="4583884" y="1853580"/>
            <a:ext cx="3887400" cy="618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3" name="Google Shape;73;p29"/>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3_Blank">
  <p:cSld name="3_Blank">
    <p:bg>
      <p:bgPr>
        <a:solidFill>
          <a:schemeClr val="lt1"/>
        </a:solidFill>
        <a:effectLst/>
      </p:bgPr>
    </p:bg>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a:off x="120178" y="103909"/>
            <a:ext cx="8924400" cy="595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Calibri"/>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6" name="Google Shape;76;p30" descr="Decorative geometric pattern"/>
          <p:cNvPicPr preferRelativeResize="0"/>
          <p:nvPr/>
        </p:nvPicPr>
        <p:blipFill rotWithShape="1">
          <a:blip r:embed="rId2">
            <a:alphaModFix/>
          </a:blip>
          <a:srcRect/>
          <a:stretch/>
        </p:blipFill>
        <p:spPr>
          <a:xfrm>
            <a:off x="0" y="0"/>
            <a:ext cx="9144001" cy="4871139"/>
          </a:xfrm>
          <a:prstGeom prst="rect">
            <a:avLst/>
          </a:prstGeom>
          <a:noFill/>
          <a:ln>
            <a:noFill/>
          </a:ln>
        </p:spPr>
      </p:pic>
      <p:pic>
        <p:nvPicPr>
          <p:cNvPr id="77" name="Google Shape;77;p30" descr="Decorative blue bar"/>
          <p:cNvPicPr preferRelativeResize="0"/>
          <p:nvPr/>
        </p:nvPicPr>
        <p:blipFill rotWithShape="1">
          <a:blip r:embed="rId3">
            <a:alphaModFix/>
          </a:blip>
          <a:srcRect/>
          <a:stretch/>
        </p:blipFill>
        <p:spPr>
          <a:xfrm>
            <a:off x="0" y="4871140"/>
            <a:ext cx="9144001" cy="276279"/>
          </a:xfrm>
          <a:prstGeom prst="rect">
            <a:avLst/>
          </a:prstGeom>
          <a:noFill/>
          <a:ln>
            <a:noFill/>
          </a:ln>
        </p:spPr>
      </p:pic>
      <p:pic>
        <p:nvPicPr>
          <p:cNvPr id="78" name="Google Shape;78;p30" descr="Oregon Department of Education Logo"/>
          <p:cNvPicPr preferRelativeResize="0"/>
          <p:nvPr/>
        </p:nvPicPr>
        <p:blipFill rotWithShape="1">
          <a:blip r:embed="rId4">
            <a:alphaModFix/>
          </a:blip>
          <a:srcRect/>
          <a:stretch/>
        </p:blipFill>
        <p:spPr>
          <a:xfrm>
            <a:off x="7171552" y="4195712"/>
            <a:ext cx="1479336" cy="735684"/>
          </a:xfrm>
          <a:prstGeom prst="rect">
            <a:avLst/>
          </a:prstGeom>
          <a:noFill/>
          <a:ln>
            <a:noFill/>
          </a:ln>
        </p:spPr>
      </p:pic>
      <p:sp>
        <p:nvSpPr>
          <p:cNvPr id="79" name="Google Shape;79;p30"/>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80" name="Google Shape;80;p30"/>
          <p:cNvPicPr preferRelativeResize="0"/>
          <p:nvPr/>
        </p:nvPicPr>
        <p:blipFill rotWithShape="1">
          <a:blip r:embed="rId5">
            <a:alphaModFix/>
          </a:blip>
          <a:srcRect/>
          <a:stretch/>
        </p:blipFill>
        <p:spPr>
          <a:xfrm>
            <a:off x="299637" y="4195712"/>
            <a:ext cx="1070659" cy="51135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1_Blank">
  <p:cSld name="1_Blank">
    <p:bg>
      <p:bgPr>
        <a:solidFill>
          <a:schemeClr val="accent1"/>
        </a:solidFill>
        <a:effectLst/>
      </p:bgPr>
    </p:bg>
    <p:spTree>
      <p:nvGrpSpPr>
        <p:cNvPr id="1" name="Shape 81"/>
        <p:cNvGrpSpPr/>
        <p:nvPr/>
      </p:nvGrpSpPr>
      <p:grpSpPr>
        <a:xfrm>
          <a:off x="0" y="0"/>
          <a:ext cx="0" cy="0"/>
          <a:chOff x="0" y="0"/>
          <a:chExt cx="0" cy="0"/>
        </a:xfrm>
      </p:grpSpPr>
      <p:sp>
        <p:nvSpPr>
          <p:cNvPr id="82" name="Google Shape;82;p31"/>
          <p:cNvSpPr txBox="1">
            <a:spLocks noGrp="1"/>
          </p:cNvSpPr>
          <p:nvPr>
            <p:ph type="title"/>
          </p:nvPr>
        </p:nvSpPr>
        <p:spPr>
          <a:xfrm>
            <a:off x="1881838" y="83686"/>
            <a:ext cx="7152300" cy="7599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3" name="Google Shape;83;p31"/>
          <p:cNvPicPr preferRelativeResize="0"/>
          <p:nvPr/>
        </p:nvPicPr>
        <p:blipFill rotWithShape="1">
          <a:blip r:embed="rId2">
            <a:alphaModFix/>
          </a:blip>
          <a:srcRect/>
          <a:stretch/>
        </p:blipFill>
        <p:spPr>
          <a:xfrm>
            <a:off x="-90611" y="40172"/>
            <a:ext cx="1479336" cy="735683"/>
          </a:xfrm>
          <a:prstGeom prst="rect">
            <a:avLst/>
          </a:prstGeom>
          <a:noFill/>
          <a:ln>
            <a:noFill/>
          </a:ln>
        </p:spPr>
      </p:pic>
      <p:sp>
        <p:nvSpPr>
          <p:cNvPr id="84" name="Google Shape;84;p31"/>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85" name="Google Shape;85;p31"/>
          <p:cNvPicPr preferRelativeResize="0"/>
          <p:nvPr/>
        </p:nvPicPr>
        <p:blipFill rotWithShape="1">
          <a:blip r:embed="rId3">
            <a:alphaModFix/>
          </a:blip>
          <a:srcRect/>
          <a:stretch/>
        </p:blipFill>
        <p:spPr>
          <a:xfrm>
            <a:off x="7486650" y="4273543"/>
            <a:ext cx="1070659" cy="51135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86"/>
        <p:cNvGrpSpPr/>
        <p:nvPr/>
      </p:nvGrpSpPr>
      <p:grpSpPr>
        <a:xfrm>
          <a:off x="0" y="0"/>
          <a:ext cx="0" cy="0"/>
          <a:chOff x="0" y="0"/>
          <a:chExt cx="0" cy="0"/>
        </a:xfrm>
      </p:grpSpPr>
      <p:sp>
        <p:nvSpPr>
          <p:cNvPr id="87" name="Google Shape;87;p32"/>
          <p:cNvSpPr txBox="1">
            <a:spLocks noGrp="1"/>
          </p:cNvSpPr>
          <p:nvPr>
            <p:ph type="title"/>
          </p:nvPr>
        </p:nvSpPr>
        <p:spPr>
          <a:xfrm>
            <a:off x="2711848" y="83686"/>
            <a:ext cx="6322500" cy="7599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2"/>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no pattern_3_Blank">
  <p:cSld name="no pattern_3_Blank">
    <p:bg>
      <p:bgPr>
        <a:noFill/>
        <a:effectLst/>
      </p:bgPr>
    </p:bg>
    <p:spTree>
      <p:nvGrpSpPr>
        <p:cNvPr id="1" name="Shape 89"/>
        <p:cNvGrpSpPr/>
        <p:nvPr/>
      </p:nvGrpSpPr>
      <p:grpSpPr>
        <a:xfrm>
          <a:off x="0" y="0"/>
          <a:ext cx="0" cy="0"/>
          <a:chOff x="0" y="0"/>
          <a:chExt cx="0" cy="0"/>
        </a:xfrm>
      </p:grpSpPr>
      <p:sp>
        <p:nvSpPr>
          <p:cNvPr id="90" name="Google Shape;90;p33"/>
          <p:cNvSpPr txBox="1">
            <a:spLocks noGrp="1"/>
          </p:cNvSpPr>
          <p:nvPr>
            <p:ph type="title"/>
          </p:nvPr>
        </p:nvSpPr>
        <p:spPr>
          <a:xfrm>
            <a:off x="120178" y="103909"/>
            <a:ext cx="8924400" cy="595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Calibri"/>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1" name="Google Shape;91;p33" descr="Oregon Department of Education Logo"/>
          <p:cNvPicPr preferRelativeResize="0"/>
          <p:nvPr/>
        </p:nvPicPr>
        <p:blipFill rotWithShape="1">
          <a:blip r:embed="rId2">
            <a:alphaModFix/>
          </a:blip>
          <a:srcRect/>
          <a:stretch/>
        </p:blipFill>
        <p:spPr>
          <a:xfrm>
            <a:off x="7394902" y="4172312"/>
            <a:ext cx="1109501" cy="551763"/>
          </a:xfrm>
          <a:prstGeom prst="rect">
            <a:avLst/>
          </a:prstGeom>
          <a:noFill/>
          <a:ln>
            <a:noFill/>
          </a:ln>
        </p:spPr>
      </p:pic>
      <p:pic>
        <p:nvPicPr>
          <p:cNvPr id="92" name="Google Shape;92;p33" descr="Decorative blue bar"/>
          <p:cNvPicPr preferRelativeResize="0"/>
          <p:nvPr/>
        </p:nvPicPr>
        <p:blipFill rotWithShape="1">
          <a:blip r:embed="rId3">
            <a:alphaModFix/>
          </a:blip>
          <a:srcRect/>
          <a:stretch/>
        </p:blipFill>
        <p:spPr>
          <a:xfrm>
            <a:off x="0" y="5018416"/>
            <a:ext cx="6858003" cy="20720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2_Blank">
  <p:cSld name="2_Blank">
    <p:bg>
      <p:bgPr>
        <a:solidFill>
          <a:schemeClr val="lt1"/>
        </a:solidFill>
        <a:effectLst/>
      </p:bgPr>
    </p:bg>
    <p:spTree>
      <p:nvGrpSpPr>
        <p:cNvPr id="1" name="Shape 20"/>
        <p:cNvGrpSpPr/>
        <p:nvPr/>
      </p:nvGrpSpPr>
      <p:grpSpPr>
        <a:xfrm>
          <a:off x="0" y="0"/>
          <a:ext cx="0" cy="0"/>
          <a:chOff x="0" y="0"/>
          <a:chExt cx="0" cy="0"/>
        </a:xfrm>
      </p:grpSpPr>
      <p:sp>
        <p:nvSpPr>
          <p:cNvPr id="21" name="Google Shape;21;p20"/>
          <p:cNvSpPr txBox="1">
            <a:spLocks noGrp="1"/>
          </p:cNvSpPr>
          <p:nvPr>
            <p:ph type="title"/>
          </p:nvPr>
        </p:nvSpPr>
        <p:spPr>
          <a:xfrm>
            <a:off x="0" y="771221"/>
            <a:ext cx="7152300" cy="759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2" name="Google Shape;22;p20" descr="Decorative geometric pattern"/>
          <p:cNvPicPr preferRelativeResize="0"/>
          <p:nvPr/>
        </p:nvPicPr>
        <p:blipFill rotWithShape="1">
          <a:blip r:embed="rId2">
            <a:alphaModFix/>
          </a:blip>
          <a:srcRect/>
          <a:stretch/>
        </p:blipFill>
        <p:spPr>
          <a:xfrm>
            <a:off x="0" y="0"/>
            <a:ext cx="9144001" cy="4871139"/>
          </a:xfrm>
          <a:prstGeom prst="rect">
            <a:avLst/>
          </a:prstGeom>
          <a:noFill/>
          <a:ln>
            <a:noFill/>
          </a:ln>
        </p:spPr>
      </p:pic>
      <p:sp>
        <p:nvSpPr>
          <p:cNvPr id="23" name="Google Shape;23;p20"/>
          <p:cNvSpPr txBox="1"/>
          <p:nvPr/>
        </p:nvSpPr>
        <p:spPr>
          <a:xfrm>
            <a:off x="0" y="775879"/>
            <a:ext cx="9144000" cy="712200"/>
          </a:xfrm>
          <a:prstGeom prst="rect">
            <a:avLst/>
          </a:prstGeom>
          <a:solidFill>
            <a:schemeClr val="accen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600"/>
              <a:buFont typeface="Calibri"/>
              <a:buNone/>
            </a:pPr>
            <a:endParaRPr sz="1600" b="1" i="0" u="none" strike="noStrike" cap="none">
              <a:solidFill>
                <a:srgbClr val="FFFFFF"/>
              </a:solidFill>
              <a:latin typeface="Calibri"/>
              <a:ea typeface="Calibri"/>
              <a:cs typeface="Calibri"/>
              <a:sym typeface="Calibri"/>
            </a:endParaRPr>
          </a:p>
        </p:txBody>
      </p:sp>
      <p:pic>
        <p:nvPicPr>
          <p:cNvPr id="24" name="Google Shape;24;p20" descr="Decorative blue bar"/>
          <p:cNvPicPr preferRelativeResize="0"/>
          <p:nvPr/>
        </p:nvPicPr>
        <p:blipFill rotWithShape="1">
          <a:blip r:embed="rId3">
            <a:alphaModFix/>
          </a:blip>
          <a:srcRect/>
          <a:stretch/>
        </p:blipFill>
        <p:spPr>
          <a:xfrm>
            <a:off x="0" y="4871140"/>
            <a:ext cx="9144001" cy="276279"/>
          </a:xfrm>
          <a:prstGeom prst="rect">
            <a:avLst/>
          </a:prstGeom>
          <a:noFill/>
          <a:ln>
            <a:noFill/>
          </a:ln>
        </p:spPr>
      </p:pic>
      <p:pic>
        <p:nvPicPr>
          <p:cNvPr id="25" name="Google Shape;25;p20" descr="Oregon Department of Education Logo"/>
          <p:cNvPicPr preferRelativeResize="0"/>
          <p:nvPr/>
        </p:nvPicPr>
        <p:blipFill rotWithShape="1">
          <a:blip r:embed="rId4">
            <a:alphaModFix/>
          </a:blip>
          <a:srcRect/>
          <a:stretch/>
        </p:blipFill>
        <p:spPr>
          <a:xfrm>
            <a:off x="-90611" y="40172"/>
            <a:ext cx="1479336" cy="735684"/>
          </a:xfrm>
          <a:prstGeom prst="rect">
            <a:avLst/>
          </a:prstGeom>
          <a:noFill/>
          <a:ln>
            <a:noFill/>
          </a:ln>
        </p:spPr>
      </p:pic>
      <p:sp>
        <p:nvSpPr>
          <p:cNvPr id="26" name="Google Shape;26;p20"/>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7" name="Google Shape;27;p20"/>
          <p:cNvSpPr txBox="1">
            <a:spLocks noGrp="1"/>
          </p:cNvSpPr>
          <p:nvPr>
            <p:ph type="subTitle" idx="1"/>
          </p:nvPr>
        </p:nvSpPr>
        <p:spPr>
          <a:xfrm>
            <a:off x="989091" y="2107370"/>
            <a:ext cx="6858000" cy="1241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8" name="Google Shape;28;p20"/>
          <p:cNvPicPr preferRelativeResize="0"/>
          <p:nvPr/>
        </p:nvPicPr>
        <p:blipFill rotWithShape="1">
          <a:blip r:embed="rId5">
            <a:alphaModFix/>
          </a:blip>
          <a:srcRect/>
          <a:stretch/>
        </p:blipFill>
        <p:spPr>
          <a:xfrm>
            <a:off x="7486650" y="152334"/>
            <a:ext cx="1070659" cy="51135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9"/>
        <p:cNvGrpSpPr/>
        <p:nvPr/>
      </p:nvGrpSpPr>
      <p:grpSpPr>
        <a:xfrm>
          <a:off x="0" y="0"/>
          <a:ext cx="0" cy="0"/>
          <a:chOff x="0" y="0"/>
          <a:chExt cx="0" cy="0"/>
        </a:xfrm>
      </p:grpSpPr>
      <p:sp>
        <p:nvSpPr>
          <p:cNvPr id="30" name="Google Shape;30;p21"/>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1"/>
          <p:cNvSpPr txBox="1">
            <a:spLocks noGrp="1"/>
          </p:cNvSpPr>
          <p:nvPr>
            <p:ph type="body" idx="1"/>
          </p:nvPr>
        </p:nvSpPr>
        <p:spPr>
          <a:xfrm>
            <a:off x="692024" y="2061185"/>
            <a:ext cx="7886700" cy="2062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1"/>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1881838" y="83686"/>
            <a:ext cx="7152300" cy="7599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5" name="Google Shape;35;p22" descr="Decorative geometric pattern"/>
          <p:cNvPicPr preferRelativeResize="0"/>
          <p:nvPr/>
        </p:nvPicPr>
        <p:blipFill rotWithShape="1">
          <a:blip r:embed="rId2">
            <a:alphaModFix/>
          </a:blip>
          <a:srcRect/>
          <a:stretch/>
        </p:blipFill>
        <p:spPr>
          <a:xfrm>
            <a:off x="0" y="0"/>
            <a:ext cx="9144001" cy="4871139"/>
          </a:xfrm>
          <a:prstGeom prst="rect">
            <a:avLst/>
          </a:prstGeom>
          <a:noFill/>
          <a:ln>
            <a:noFill/>
          </a:ln>
        </p:spPr>
      </p:pic>
      <p:pic>
        <p:nvPicPr>
          <p:cNvPr id="36" name="Google Shape;36;p22" descr="Decorative blue bar"/>
          <p:cNvPicPr preferRelativeResize="0"/>
          <p:nvPr/>
        </p:nvPicPr>
        <p:blipFill rotWithShape="1">
          <a:blip r:embed="rId3">
            <a:alphaModFix/>
          </a:blip>
          <a:srcRect/>
          <a:stretch/>
        </p:blipFill>
        <p:spPr>
          <a:xfrm>
            <a:off x="0" y="4871140"/>
            <a:ext cx="9144001" cy="276279"/>
          </a:xfrm>
          <a:prstGeom prst="rect">
            <a:avLst/>
          </a:prstGeom>
          <a:noFill/>
          <a:ln>
            <a:noFill/>
          </a:ln>
        </p:spPr>
      </p:pic>
      <p:pic>
        <p:nvPicPr>
          <p:cNvPr id="37" name="Google Shape;37;p22" descr="Oregon Department of Education Logo"/>
          <p:cNvPicPr preferRelativeResize="0"/>
          <p:nvPr/>
        </p:nvPicPr>
        <p:blipFill rotWithShape="1">
          <a:blip r:embed="rId4">
            <a:alphaModFix/>
          </a:blip>
          <a:srcRect/>
          <a:stretch/>
        </p:blipFill>
        <p:spPr>
          <a:xfrm>
            <a:off x="-90611" y="40172"/>
            <a:ext cx="1479336" cy="735684"/>
          </a:xfrm>
          <a:prstGeom prst="rect">
            <a:avLst/>
          </a:prstGeom>
          <a:noFill/>
          <a:ln>
            <a:noFill/>
          </a:ln>
        </p:spPr>
      </p:pic>
      <p:sp>
        <p:nvSpPr>
          <p:cNvPr id="38" name="Google Shape;38;p22"/>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39" name="Google Shape;39;p22"/>
          <p:cNvPicPr preferRelativeResize="0"/>
          <p:nvPr/>
        </p:nvPicPr>
        <p:blipFill rotWithShape="1">
          <a:blip r:embed="rId5">
            <a:alphaModFix/>
          </a:blip>
          <a:srcRect/>
          <a:stretch/>
        </p:blipFill>
        <p:spPr>
          <a:xfrm>
            <a:off x="7486650" y="152334"/>
            <a:ext cx="1070659" cy="51135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Logo only">
  <p:cSld name="Logo only">
    <p:bg>
      <p:bgPr>
        <a:solidFill>
          <a:schemeClr val="lt1"/>
        </a:solidFill>
        <a:effectLst/>
      </p:bgPr>
    </p:bg>
    <p:spTree>
      <p:nvGrpSpPr>
        <p:cNvPr id="1" name="Shape 40"/>
        <p:cNvGrpSpPr/>
        <p:nvPr/>
      </p:nvGrpSpPr>
      <p:grpSpPr>
        <a:xfrm>
          <a:off x="0" y="0"/>
          <a:ext cx="0" cy="0"/>
          <a:chOff x="0" y="0"/>
          <a:chExt cx="0" cy="0"/>
        </a:xfrm>
      </p:grpSpPr>
      <p:sp>
        <p:nvSpPr>
          <p:cNvPr id="41" name="Google Shape;41;p23"/>
          <p:cNvSpPr txBox="1">
            <a:spLocks noGrp="1"/>
          </p:cNvSpPr>
          <p:nvPr>
            <p:ph type="title"/>
          </p:nvPr>
        </p:nvSpPr>
        <p:spPr>
          <a:xfrm>
            <a:off x="619597" y="2201987"/>
            <a:ext cx="7886700" cy="9942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2" name="Google Shape;42;p23" descr="Decorative geometric pattern"/>
          <p:cNvPicPr preferRelativeResize="0"/>
          <p:nvPr/>
        </p:nvPicPr>
        <p:blipFill rotWithShape="1">
          <a:blip r:embed="rId2">
            <a:alphaModFix/>
          </a:blip>
          <a:srcRect/>
          <a:stretch/>
        </p:blipFill>
        <p:spPr>
          <a:xfrm>
            <a:off x="0" y="0"/>
            <a:ext cx="9144001" cy="4871139"/>
          </a:xfrm>
          <a:prstGeom prst="rect">
            <a:avLst/>
          </a:prstGeom>
          <a:noFill/>
          <a:ln>
            <a:noFill/>
          </a:ln>
        </p:spPr>
      </p:pic>
      <p:pic>
        <p:nvPicPr>
          <p:cNvPr id="43" name="Google Shape;43;p23" descr="Decorative blue bar"/>
          <p:cNvPicPr preferRelativeResize="0"/>
          <p:nvPr/>
        </p:nvPicPr>
        <p:blipFill rotWithShape="1">
          <a:blip r:embed="rId3">
            <a:alphaModFix/>
          </a:blip>
          <a:srcRect/>
          <a:stretch/>
        </p:blipFill>
        <p:spPr>
          <a:xfrm>
            <a:off x="0" y="4871140"/>
            <a:ext cx="9144001" cy="276279"/>
          </a:xfrm>
          <a:prstGeom prst="rect">
            <a:avLst/>
          </a:prstGeom>
          <a:noFill/>
          <a:ln>
            <a:noFill/>
          </a:ln>
        </p:spPr>
      </p:pic>
      <p:pic>
        <p:nvPicPr>
          <p:cNvPr id="44" name="Google Shape;44;p23" descr="Oregon Department of Education logo"/>
          <p:cNvPicPr preferRelativeResize="0"/>
          <p:nvPr/>
        </p:nvPicPr>
        <p:blipFill rotWithShape="1">
          <a:blip r:embed="rId4">
            <a:alphaModFix/>
          </a:blip>
          <a:srcRect/>
          <a:stretch/>
        </p:blipFill>
        <p:spPr>
          <a:xfrm>
            <a:off x="5055133" y="3454911"/>
            <a:ext cx="2835913" cy="1410319"/>
          </a:xfrm>
          <a:prstGeom prst="rect">
            <a:avLst/>
          </a:prstGeom>
          <a:noFill/>
          <a:ln>
            <a:noFill/>
          </a:ln>
        </p:spPr>
      </p:pic>
      <p:pic>
        <p:nvPicPr>
          <p:cNvPr id="45" name="Google Shape;45;p23" descr="Decorative blue swoosh"/>
          <p:cNvPicPr preferRelativeResize="0"/>
          <p:nvPr/>
        </p:nvPicPr>
        <p:blipFill rotWithShape="1">
          <a:blip r:embed="rId5">
            <a:alphaModFix/>
          </a:blip>
          <a:srcRect/>
          <a:stretch/>
        </p:blipFill>
        <p:spPr>
          <a:xfrm>
            <a:off x="0" y="-300103"/>
            <a:ext cx="9144001" cy="1577651"/>
          </a:xfrm>
          <a:prstGeom prst="rect">
            <a:avLst/>
          </a:prstGeom>
          <a:noFill/>
          <a:ln>
            <a:noFill/>
          </a:ln>
        </p:spPr>
      </p:pic>
      <p:sp>
        <p:nvSpPr>
          <p:cNvPr id="46" name="Google Shape;46;p23"/>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47" name="Google Shape;47;p23"/>
          <p:cNvPicPr preferRelativeResize="0"/>
          <p:nvPr/>
        </p:nvPicPr>
        <p:blipFill rotWithShape="1">
          <a:blip r:embed="rId6">
            <a:alphaModFix/>
          </a:blip>
          <a:srcRect/>
          <a:stretch/>
        </p:blipFill>
        <p:spPr>
          <a:xfrm>
            <a:off x="899801" y="3741313"/>
            <a:ext cx="1908116" cy="91133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8"/>
        <p:cNvGrpSpPr/>
        <p:nvPr/>
      </p:nvGrpSpPr>
      <p:grpSpPr>
        <a:xfrm>
          <a:off x="0" y="0"/>
          <a:ext cx="0" cy="0"/>
          <a:chOff x="0" y="0"/>
          <a:chExt cx="0" cy="0"/>
        </a:xfrm>
      </p:grpSpPr>
      <p:sp>
        <p:nvSpPr>
          <p:cNvPr id="49" name="Google Shape;49;p2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50" name="Google Shape;50;p2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51" name="Google Shape;51;p2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2"/>
        <p:cNvGrpSpPr/>
        <p:nvPr/>
      </p:nvGrpSpPr>
      <p:grpSpPr>
        <a:xfrm>
          <a:off x="0" y="0"/>
          <a:ext cx="0" cy="0"/>
          <a:chOff x="0" y="0"/>
          <a:chExt cx="0" cy="0"/>
        </a:xfrm>
      </p:grpSpPr>
      <p:sp>
        <p:nvSpPr>
          <p:cNvPr id="53" name="Google Shape;53;p25"/>
          <p:cNvSpPr txBox="1">
            <a:spLocks noGrp="1"/>
          </p:cNvSpPr>
          <p:nvPr>
            <p:ph type="title"/>
          </p:nvPr>
        </p:nvSpPr>
        <p:spPr>
          <a:xfrm>
            <a:off x="2711848" y="83686"/>
            <a:ext cx="6322500" cy="7599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5"/>
          <p:cNvSpPr txBox="1">
            <a:spLocks noGrp="1"/>
          </p:cNvSpPr>
          <p:nvPr>
            <p:ph type="body" idx="1"/>
          </p:nvPr>
        </p:nvSpPr>
        <p:spPr>
          <a:xfrm>
            <a:off x="1037966" y="1484913"/>
            <a:ext cx="4629300" cy="29010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5" name="Google Shape;55;p25"/>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6"/>
        <p:cNvGrpSpPr/>
        <p:nvPr/>
      </p:nvGrpSpPr>
      <p:grpSpPr>
        <a:xfrm>
          <a:off x="0" y="0"/>
          <a:ext cx="0" cy="0"/>
          <a:chOff x="0" y="0"/>
          <a:chExt cx="0" cy="0"/>
        </a:xfrm>
      </p:grpSpPr>
      <p:sp>
        <p:nvSpPr>
          <p:cNvPr id="57" name="Google Shape;57;p26"/>
          <p:cNvSpPr txBox="1">
            <a:spLocks noGrp="1"/>
          </p:cNvSpPr>
          <p:nvPr>
            <p:ph type="title"/>
          </p:nvPr>
        </p:nvSpPr>
        <p:spPr>
          <a:xfrm>
            <a:off x="311700" y="445025"/>
            <a:ext cx="8520600" cy="623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6"/>
          <p:cNvSpPr txBox="1">
            <a:spLocks noGrp="1"/>
          </p:cNvSpPr>
          <p:nvPr>
            <p:ph type="body" idx="1"/>
          </p:nvPr>
        </p:nvSpPr>
        <p:spPr>
          <a:xfrm>
            <a:off x="311700" y="1152475"/>
            <a:ext cx="8520600" cy="34164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59" name="Google Shape;59;p26"/>
          <p:cNvSpPr txBox="1">
            <a:spLocks noGrp="1"/>
          </p:cNvSpPr>
          <p:nvPr>
            <p:ph type="sldNum" idx="12"/>
          </p:nvPr>
        </p:nvSpPr>
        <p:spPr>
          <a:xfrm>
            <a:off x="8497999" y="4688759"/>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0"/>
        <p:cNvGrpSpPr/>
        <p:nvPr/>
      </p:nvGrpSpPr>
      <p:grpSpPr>
        <a:xfrm>
          <a:off x="0" y="0"/>
          <a:ext cx="0" cy="0"/>
          <a:chOff x="0" y="0"/>
          <a:chExt cx="0" cy="0"/>
        </a:xfrm>
      </p:grpSpPr>
      <p:sp>
        <p:nvSpPr>
          <p:cNvPr id="61" name="Google Shape;61;p27"/>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7"/>
          <p:cNvSpPr txBox="1">
            <a:spLocks noGrp="1"/>
          </p:cNvSpPr>
          <p:nvPr>
            <p:ph type="subTitle" idx="1"/>
          </p:nvPr>
        </p:nvSpPr>
        <p:spPr>
          <a:xfrm>
            <a:off x="989091" y="2107370"/>
            <a:ext cx="6858000" cy="1241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3" name="Google Shape;63;p27"/>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628650" y="1498864"/>
            <a:ext cx="7886700" cy="9942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 name="Google Shape;7;p18" descr="Decorative geometric pattern"/>
          <p:cNvPicPr preferRelativeResize="0"/>
          <p:nvPr/>
        </p:nvPicPr>
        <p:blipFill rotWithShape="1">
          <a:blip r:embed="rId17">
            <a:alphaModFix/>
          </a:blip>
          <a:srcRect/>
          <a:stretch/>
        </p:blipFill>
        <p:spPr>
          <a:xfrm>
            <a:off x="0" y="1"/>
            <a:ext cx="9144001" cy="4871141"/>
          </a:xfrm>
          <a:prstGeom prst="rect">
            <a:avLst/>
          </a:prstGeom>
          <a:noFill/>
          <a:ln>
            <a:noFill/>
          </a:ln>
        </p:spPr>
      </p:pic>
      <p:pic>
        <p:nvPicPr>
          <p:cNvPr id="8" name="Google Shape;8;p18" descr="Decorative blue swoosh"/>
          <p:cNvPicPr preferRelativeResize="0"/>
          <p:nvPr/>
        </p:nvPicPr>
        <p:blipFill rotWithShape="1">
          <a:blip r:embed="rId18">
            <a:alphaModFix/>
          </a:blip>
          <a:srcRect/>
          <a:stretch/>
        </p:blipFill>
        <p:spPr>
          <a:xfrm>
            <a:off x="-1" y="-677"/>
            <a:ext cx="9144003" cy="1556462"/>
          </a:xfrm>
          <a:prstGeom prst="rect">
            <a:avLst/>
          </a:prstGeom>
          <a:noFill/>
          <a:ln>
            <a:noFill/>
          </a:ln>
        </p:spPr>
      </p:pic>
      <p:pic>
        <p:nvPicPr>
          <p:cNvPr id="9" name="Google Shape;9;p18" descr="Decorative blue bar"/>
          <p:cNvPicPr preferRelativeResize="0"/>
          <p:nvPr/>
        </p:nvPicPr>
        <p:blipFill rotWithShape="1">
          <a:blip r:embed="rId19">
            <a:alphaModFix/>
          </a:blip>
          <a:srcRect/>
          <a:stretch/>
        </p:blipFill>
        <p:spPr>
          <a:xfrm>
            <a:off x="0" y="4871140"/>
            <a:ext cx="9144001" cy="276279"/>
          </a:xfrm>
          <a:prstGeom prst="rect">
            <a:avLst/>
          </a:prstGeom>
          <a:noFill/>
          <a:ln>
            <a:noFill/>
          </a:ln>
        </p:spPr>
      </p:pic>
      <p:sp>
        <p:nvSpPr>
          <p:cNvPr id="10" name="Google Shape;10;p18"/>
          <p:cNvSpPr txBox="1">
            <a:spLocks noGrp="1"/>
          </p:cNvSpPr>
          <p:nvPr>
            <p:ph type="body" idx="1"/>
          </p:nvPr>
        </p:nvSpPr>
        <p:spPr>
          <a:xfrm>
            <a:off x="628650" y="2570441"/>
            <a:ext cx="7886700" cy="2062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 name="Google Shape;11;p18"/>
          <p:cNvPicPr preferRelativeResize="0"/>
          <p:nvPr/>
        </p:nvPicPr>
        <p:blipFill rotWithShape="1">
          <a:blip r:embed="rId20">
            <a:alphaModFix/>
          </a:blip>
          <a:srcRect/>
          <a:stretch/>
        </p:blipFill>
        <p:spPr>
          <a:xfrm>
            <a:off x="115173" y="139623"/>
            <a:ext cx="2033166" cy="1011108"/>
          </a:xfrm>
          <a:prstGeom prst="rect">
            <a:avLst/>
          </a:prstGeom>
          <a:noFill/>
          <a:ln>
            <a:noFill/>
          </a:ln>
        </p:spPr>
      </p:pic>
      <p:pic>
        <p:nvPicPr>
          <p:cNvPr id="12" name="Google Shape;12;p18"/>
          <p:cNvPicPr preferRelativeResize="0"/>
          <p:nvPr/>
        </p:nvPicPr>
        <p:blipFill rotWithShape="1">
          <a:blip r:embed="rId20">
            <a:alphaModFix/>
          </a:blip>
          <a:srcRect/>
          <a:stretch/>
        </p:blipFill>
        <p:spPr>
          <a:xfrm>
            <a:off x="115173" y="139623"/>
            <a:ext cx="2033166" cy="1011108"/>
          </a:xfrm>
          <a:prstGeom prst="rect">
            <a:avLst/>
          </a:prstGeom>
          <a:noFill/>
          <a:ln>
            <a:noFill/>
          </a:ln>
        </p:spPr>
      </p:pic>
      <p:pic>
        <p:nvPicPr>
          <p:cNvPr id="13" name="Google Shape;13;p18" descr="Oregon Department of Education Logo"/>
          <p:cNvPicPr preferRelativeResize="0"/>
          <p:nvPr/>
        </p:nvPicPr>
        <p:blipFill rotWithShape="1">
          <a:blip r:embed="rId20">
            <a:alphaModFix/>
          </a:blip>
          <a:srcRect/>
          <a:stretch/>
        </p:blipFill>
        <p:spPr>
          <a:xfrm>
            <a:off x="115173" y="139623"/>
            <a:ext cx="2033166" cy="1011108"/>
          </a:xfrm>
          <a:prstGeom prst="rect">
            <a:avLst/>
          </a:prstGeom>
          <a:noFill/>
          <a:ln>
            <a:noFill/>
          </a:ln>
        </p:spPr>
      </p:pic>
      <p:sp>
        <p:nvSpPr>
          <p:cNvPr id="14" name="Google Shape;14;p18"/>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5" name="Google Shape;15;p18"/>
          <p:cNvPicPr preferRelativeResize="0"/>
          <p:nvPr/>
        </p:nvPicPr>
        <p:blipFill rotWithShape="1">
          <a:blip r:embed="rId21">
            <a:alphaModFix/>
          </a:blip>
          <a:srcRect/>
          <a:stretch/>
        </p:blipFill>
        <p:spPr>
          <a:xfrm>
            <a:off x="7269093" y="1180480"/>
            <a:ext cx="1281347" cy="61198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www.oregon.gov/workforceboard/about/pages/local-workforce-development-boards.aspx?utm_source=workforceboard&amp;utm_medium=egov_redirect&amp;utm_campaign=https%3A%2F%2Fwww.oregon.gov%2Fworkforceboard%2Fworkforcesystem%2Fpages%2Flocal%20workforce%20development%20boards.aspx"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oregon.gov/workforceboard/about/pages/local-workforce-development-boards.aspx?utm_source=workforceboard&amp;utm_medium=egov_redirect&amp;utm_campaign=https%3A%2F%2Fwww.oregon.gov%2Fworkforceboard%2Fworkforcesystem%2Fpages%2Flocal%20workforce%20development%20boards.aspx" TargetMode="External"/><Relationship Id="rId3" Type="http://schemas.openxmlformats.org/officeDocument/2006/relationships/hyperlink" Target="https://oregonctso.org/" TargetMode="External"/><Relationship Id="rId7" Type="http://schemas.openxmlformats.org/officeDocument/2006/relationships/hyperlink" Target="https://www.oregon.gov/highered/institutions-programs/workforce/Documents/STEM/2021-2025%20Oregon%20STEM%20Education%20Plan.pdf" TargetMode="External"/><Relationship Id="rId12" Type="http://schemas.openxmlformats.org/officeDocument/2006/relationships/hyperlink" Target="https://www.techoregon.or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orbusinesscouncil.org/our-work/cte-stem-education" TargetMode="External"/><Relationship Id="rId11" Type="http://schemas.openxmlformats.org/officeDocument/2006/relationships/hyperlink" Target="https://www.themanufacturinginstitute.org/" TargetMode="External"/><Relationship Id="rId5" Type="http://schemas.openxmlformats.org/officeDocument/2006/relationships/hyperlink" Target="https://oregon.providence.org/our-services/p/providence-community-health-division/outreach-and-education/" TargetMode="External"/><Relationship Id="rId10" Type="http://schemas.openxmlformats.org/officeDocument/2006/relationships/hyperlink" Target="https://www.toolingu.com/" TargetMode="External"/><Relationship Id="rId4" Type="http://schemas.openxmlformats.org/officeDocument/2006/relationships/hyperlink" Target="https://www.oen.org/" TargetMode="External"/><Relationship Id="rId9" Type="http://schemas.openxmlformats.org/officeDocument/2006/relationships/hyperlink" Target="https://www.omep.or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hyperlink" Target="https://www.uschamber.com/" TargetMode="External"/><Relationship Id="rId3" Type="http://schemas.openxmlformats.org/officeDocument/2006/relationships/hyperlink" Target="https://en.wikipedia.org/wiki/List_of_newspapers_in_Oregon" TargetMode="External"/><Relationship Id="rId7" Type="http://schemas.openxmlformats.org/officeDocument/2006/relationships/hyperlink" Target="https://www.facebook.com/OregonCTE"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twitter.com/OregonCTE" TargetMode="External"/><Relationship Id="rId5" Type="http://schemas.openxmlformats.org/officeDocument/2006/relationships/hyperlink" Target="https://en.wikipedia.org/wiki/Category:Magazines_published_in_Oregon" TargetMode="External"/><Relationship Id="rId10" Type="http://schemas.openxmlformats.org/officeDocument/2006/relationships/hyperlink" Target="https://geo.maps.arcgis.com/apps/instant/lookup/index.html?appid=fd070b56c975456ea2a25f7e3f4289d1" TargetMode="External"/><Relationship Id="rId4" Type="http://schemas.openxmlformats.org/officeDocument/2006/relationships/hyperlink" Target="https://en.wikipedia.org/wiki/List_of_radio_stations_in_Oregon" TargetMode="External"/><Relationship Id="rId9" Type="http://schemas.openxmlformats.org/officeDocument/2006/relationships/hyperlink" Target="https://greatnonprofits.org/city/baker-city/OR"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zoomgov.com/j/1614487294?pwd=T3Z3bHBLUnlGK2QyUGF5am5pUjk2Zz09"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www.zoomgov.com/j/1616498662?pwd=Y2k0NDNXZ1Q4WGpuUWN2dzRHb1hkQT09"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ODE.CTERevitalization@ode.oregon.gov"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docs.google.com/spreadsheets/d/19m3TO3qjhFTAEh0mVRvXBFN1wpBMJZay/edit#gid=621268056"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hyperlink" Target="https://www.qualityinfo.org/documents/20126/110703/Oregon+Occupations+in+Demand+2021-2031/d2b2443b-b460-4e37-977e-08dc64d015c8?version=1.12"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www.bls.gov/oes/current/oes_or.htm" TargetMode="External"/><Relationship Id="rId4" Type="http://schemas.openxmlformats.org/officeDocument/2006/relationships/hyperlink" Target="https://www.qualityinfo.org/documents/20126/110691/Oregon+High-Wage%2C+High-Demand%2C+High-Skill+Occupations+2021-2031/772d7ff6-9b25-8d44-5f40-80c5c497963f?version=1.1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oregon.gov/ode/learning-options/CTE/Documents/CTE%20Policy%20Guidebook_FINAL.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oregon.gov/ode/learning-options/CTE/Documents/CTE%20Policy%20Guidebook_FINAL.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ctrTitle"/>
          </p:nvPr>
        </p:nvSpPr>
        <p:spPr>
          <a:xfrm>
            <a:off x="311708" y="744575"/>
            <a:ext cx="8520600" cy="2052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5200"/>
              <a:buNone/>
            </a:pPr>
            <a:r>
              <a:rPr lang="en" sz="4000" dirty="0">
                <a:solidFill>
                  <a:schemeClr val="accent1"/>
                </a:solidFill>
              </a:rPr>
              <a:t>CTE Revitalization Grant 2023-25</a:t>
            </a:r>
            <a:endParaRPr sz="4000" dirty="0">
              <a:solidFill>
                <a:schemeClr val="accent1"/>
              </a:solidFill>
            </a:endParaRPr>
          </a:p>
        </p:txBody>
      </p:sp>
      <p:sp>
        <p:nvSpPr>
          <p:cNvPr id="98" name="Google Shape;98;p1"/>
          <p:cNvSpPr txBox="1">
            <a:spLocks noGrp="1"/>
          </p:cNvSpPr>
          <p:nvPr>
            <p:ph type="subTitle" idx="1"/>
          </p:nvPr>
        </p:nvSpPr>
        <p:spPr>
          <a:xfrm>
            <a:off x="311700" y="2834125"/>
            <a:ext cx="8520600" cy="1949700"/>
          </a:xfrm>
          <a:prstGeom prst="rect">
            <a:avLst/>
          </a:prstGeom>
          <a:noFill/>
          <a:ln>
            <a:noFill/>
          </a:ln>
        </p:spPr>
        <p:txBody>
          <a:bodyPr spcFirstLastPara="1" wrap="square" lIns="91425" tIns="45700" rIns="91425" bIns="45700" anchor="t" anchorCtr="0">
            <a:normAutofit/>
          </a:bodyPr>
          <a:lstStyle/>
          <a:p>
            <a:pPr marL="0" lvl="0" indent="0" algn="ctr" rtl="0">
              <a:lnSpc>
                <a:spcPct val="150000"/>
              </a:lnSpc>
              <a:spcBef>
                <a:spcPts val="1000"/>
              </a:spcBef>
              <a:spcAft>
                <a:spcPts val="0"/>
              </a:spcAft>
              <a:buSzPts val="2800"/>
              <a:buNone/>
            </a:pPr>
            <a:r>
              <a:rPr lang="en" sz="1600"/>
              <a:t>Technical Assistance Webinar #2 – </a:t>
            </a:r>
            <a:r>
              <a:rPr lang="en" sz="1600" i="1"/>
              <a:t>Wednesday, October 18, 2023 | 3:00-4:00 p.m. via Zoom</a:t>
            </a:r>
            <a:endParaRPr sz="1600" i="1"/>
          </a:p>
          <a:p>
            <a:pPr marL="0" lvl="0" indent="0" algn="ctr" rtl="0">
              <a:lnSpc>
                <a:spcPct val="100000"/>
              </a:lnSpc>
              <a:spcBef>
                <a:spcPts val="1000"/>
              </a:spcBef>
              <a:spcAft>
                <a:spcPts val="0"/>
              </a:spcAft>
              <a:buSzPts val="2800"/>
              <a:buNone/>
            </a:pPr>
            <a:r>
              <a:rPr lang="en" sz="2050" b="1">
                <a:solidFill>
                  <a:srgbClr val="333333"/>
                </a:solidFill>
                <a:highlight>
                  <a:srgbClr val="FFFFFF"/>
                </a:highlight>
                <a:latin typeface="Arial"/>
                <a:ea typeface="Arial"/>
                <a:cs typeface="Arial"/>
                <a:sym typeface="Arial"/>
              </a:rPr>
              <a:t>Building Your CTE Revitalization Application </a:t>
            </a:r>
            <a:br>
              <a:rPr lang="en" sz="2050" b="1">
                <a:solidFill>
                  <a:srgbClr val="333333"/>
                </a:solidFill>
                <a:highlight>
                  <a:srgbClr val="FFFFFF"/>
                </a:highlight>
                <a:latin typeface="Arial"/>
                <a:ea typeface="Arial"/>
                <a:cs typeface="Arial"/>
                <a:sym typeface="Arial"/>
              </a:rPr>
            </a:br>
            <a:r>
              <a:rPr lang="en" sz="1550" i="1">
                <a:solidFill>
                  <a:srgbClr val="333333"/>
                </a:solidFill>
                <a:highlight>
                  <a:srgbClr val="FFFFFF"/>
                </a:highlight>
                <a:latin typeface="Arial"/>
                <a:ea typeface="Arial"/>
                <a:cs typeface="Arial"/>
                <a:sym typeface="Arial"/>
              </a:rPr>
              <a:t>CTE POS Design, Partnerships, and Communication Strategies</a:t>
            </a:r>
            <a:endParaRPr/>
          </a:p>
          <a:p>
            <a:pPr marL="0" lvl="0" indent="0" algn="ctr" rtl="0">
              <a:lnSpc>
                <a:spcPct val="100000"/>
              </a:lnSpc>
              <a:spcBef>
                <a:spcPts val="1000"/>
              </a:spcBef>
              <a:spcAft>
                <a:spcPts val="0"/>
              </a:spcAft>
              <a:buSzPts val="2800"/>
              <a:buNone/>
            </a:pPr>
            <a:r>
              <a:rPr lang="en" sz="1400" i="1">
                <a:solidFill>
                  <a:srgbClr val="C00000"/>
                </a:solidFill>
                <a:highlight>
                  <a:srgbClr val="FFFFFF"/>
                </a:highlight>
                <a:latin typeface="Arial"/>
                <a:ea typeface="Arial"/>
                <a:cs typeface="Arial"/>
                <a:sym typeface="Arial"/>
              </a:rPr>
              <a:t>This session will be recorded.</a:t>
            </a:r>
            <a:endParaRPr sz="1400" i="1">
              <a:solidFill>
                <a:srgbClr val="C00000"/>
              </a:solidFill>
            </a:endParaRPr>
          </a:p>
          <a:p>
            <a:pPr marL="0" lvl="0" indent="0" algn="ctr" rtl="0">
              <a:lnSpc>
                <a:spcPct val="100000"/>
              </a:lnSpc>
              <a:spcBef>
                <a:spcPts val="1000"/>
              </a:spcBef>
              <a:spcAft>
                <a:spcPts val="0"/>
              </a:spcAft>
              <a:buSzPts val="2800"/>
              <a:buNone/>
            </a:pPr>
            <a:endParaRPr sz="2100" i="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0"/>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3200"/>
              <a:buNone/>
            </a:pPr>
            <a:r>
              <a:rPr lang="en"/>
              <a:t>Workforce Development</a:t>
            </a:r>
            <a:endParaRPr/>
          </a:p>
        </p:txBody>
      </p:sp>
      <p:pic>
        <p:nvPicPr>
          <p:cNvPr id="154" name="Google Shape;154;p10" descr="Text in box: The Oregon Workforce Partnership is a non-partisan, private/public, statewide association committed to building a more highly skilled workforce to support and expand Oregon's economy. Members are Oregon's local workforce investment boards who invest their resources to better align economic, education, and training systems based on the needs of our businesses and communities."/>
          <p:cNvPicPr preferRelativeResize="0"/>
          <p:nvPr/>
        </p:nvPicPr>
        <p:blipFill rotWithShape="1">
          <a:blip r:embed="rId3">
            <a:alphaModFix/>
          </a:blip>
          <a:srcRect/>
          <a:stretch/>
        </p:blipFill>
        <p:spPr>
          <a:xfrm>
            <a:off x="417200" y="1879775"/>
            <a:ext cx="4154801" cy="2465450"/>
          </a:xfrm>
          <a:prstGeom prst="rect">
            <a:avLst/>
          </a:prstGeom>
          <a:noFill/>
          <a:ln>
            <a:noFill/>
          </a:ln>
        </p:spPr>
      </p:pic>
      <p:sp>
        <p:nvSpPr>
          <p:cNvPr id="155" name="Google Shape;155;p10"/>
          <p:cNvSpPr txBox="1"/>
          <p:nvPr/>
        </p:nvSpPr>
        <p:spPr>
          <a:xfrm>
            <a:off x="5025100" y="2323800"/>
            <a:ext cx="3382200" cy="831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Resources</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1400" b="0" i="0" u="sng" strike="noStrike" cap="none">
                <a:solidFill>
                  <a:schemeClr val="hlink"/>
                </a:solidFill>
                <a:latin typeface="Calibri"/>
                <a:ea typeface="Calibri"/>
                <a:cs typeface="Calibri"/>
                <a:sym typeface="Calibri"/>
                <a:hlinkClick r:id="rId4"/>
              </a:rPr>
              <a:t>Workforce &amp; Talent Development Board</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1"/>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3200"/>
              <a:buNone/>
            </a:pPr>
            <a:r>
              <a:rPr lang="en"/>
              <a:t>Industry Partners &amp; Associations</a:t>
            </a:r>
            <a:endParaRPr/>
          </a:p>
        </p:txBody>
      </p:sp>
      <p:sp>
        <p:nvSpPr>
          <p:cNvPr id="161" name="Google Shape;161;p11"/>
          <p:cNvSpPr txBox="1"/>
          <p:nvPr/>
        </p:nvSpPr>
        <p:spPr>
          <a:xfrm>
            <a:off x="4219450" y="1988600"/>
            <a:ext cx="3759600" cy="2339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sng" strike="noStrike" cap="none">
                <a:solidFill>
                  <a:schemeClr val="hlink"/>
                </a:solidFill>
                <a:latin typeface="Calibri"/>
                <a:ea typeface="Calibri"/>
                <a:cs typeface="Calibri"/>
                <a:sym typeface="Calibri"/>
                <a:hlinkClick r:id="rId3"/>
              </a:rPr>
              <a:t>OREGON CTE Student Leadership Foundation</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1400" b="0" i="0" u="sng" strike="noStrike" cap="none">
                <a:solidFill>
                  <a:schemeClr val="hlink"/>
                </a:solidFill>
                <a:latin typeface="Calibri"/>
                <a:ea typeface="Calibri"/>
                <a:cs typeface="Calibri"/>
                <a:sym typeface="Calibri"/>
                <a:hlinkClick r:id="rId4"/>
              </a:rPr>
              <a:t>Oregon Entrepreneurs Network</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u="sng">
                <a:solidFill>
                  <a:schemeClr val="hlink"/>
                </a:solidFill>
                <a:latin typeface="Calibri"/>
                <a:ea typeface="Calibri"/>
                <a:cs typeface="Calibri"/>
                <a:sym typeface="Calibri"/>
                <a:hlinkClick r:id="rId5"/>
              </a:rPr>
              <a:t>Outreach Coordinators/Hospital Auxiliary</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1400" b="0" i="0" u="sng" strike="noStrike" cap="none">
                <a:solidFill>
                  <a:schemeClr val="hlink"/>
                </a:solidFill>
                <a:latin typeface="Calibri"/>
                <a:ea typeface="Calibri"/>
                <a:cs typeface="Calibri"/>
                <a:sym typeface="Calibri"/>
                <a:hlinkClick r:id="rId6"/>
              </a:rPr>
              <a:t>Oregon CTE-STEM Employer Coalition</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1400" b="0" i="0" u="sng" strike="noStrike" cap="none">
                <a:solidFill>
                  <a:schemeClr val="hlink"/>
                </a:solidFill>
                <a:latin typeface="Calibri"/>
                <a:ea typeface="Calibri"/>
                <a:cs typeface="Calibri"/>
                <a:sym typeface="Calibri"/>
                <a:hlinkClick r:id="rId7"/>
              </a:rPr>
              <a:t>2021-2025 STEM Education Plan</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2" name="Google Shape;162;p11"/>
          <p:cNvSpPr txBox="1"/>
          <p:nvPr/>
        </p:nvSpPr>
        <p:spPr>
          <a:xfrm>
            <a:off x="403975" y="1605950"/>
            <a:ext cx="3759600" cy="2555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Resources</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1400" b="0" i="0" u="sng" strike="noStrike" cap="none">
                <a:solidFill>
                  <a:schemeClr val="hlink"/>
                </a:solidFill>
                <a:latin typeface="Calibri"/>
                <a:ea typeface="Calibri"/>
                <a:cs typeface="Calibri"/>
                <a:sym typeface="Calibri"/>
                <a:hlinkClick r:id="rId8"/>
              </a:rPr>
              <a:t>Workforce &amp; Talent Development Board</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1400" b="0" i="0" u="sng" strike="noStrike" cap="none">
                <a:solidFill>
                  <a:schemeClr val="hlink"/>
                </a:solidFill>
                <a:latin typeface="Calibri"/>
                <a:ea typeface="Calibri"/>
                <a:cs typeface="Calibri"/>
                <a:sym typeface="Calibri"/>
                <a:hlinkClick r:id="rId9"/>
              </a:rPr>
              <a:t>Oregon Manufacturing Extension Partnership</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1400" b="0" i="0" u="sng" strike="noStrike" cap="none">
                <a:solidFill>
                  <a:schemeClr val="hlink"/>
                </a:solidFill>
                <a:latin typeface="Calibri"/>
                <a:ea typeface="Calibri"/>
                <a:cs typeface="Calibri"/>
                <a:sym typeface="Calibri"/>
                <a:hlinkClick r:id="rId10"/>
              </a:rPr>
              <a:t>Tooling U (SME)</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1400" b="0" i="0" u="sng" strike="noStrike" cap="none">
                <a:solidFill>
                  <a:schemeClr val="hlink"/>
                </a:solidFill>
                <a:latin typeface="Calibri"/>
                <a:ea typeface="Calibri"/>
                <a:cs typeface="Calibri"/>
                <a:sym typeface="Calibri"/>
                <a:hlinkClick r:id="rId11"/>
              </a:rPr>
              <a:t>Manufacturing Institute</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1400" b="0" i="0" u="sng" strike="noStrike" cap="none">
                <a:solidFill>
                  <a:schemeClr val="hlink"/>
                </a:solidFill>
                <a:latin typeface="Calibri"/>
                <a:ea typeface="Calibri"/>
                <a:cs typeface="Calibri"/>
                <a:sym typeface="Calibri"/>
                <a:hlinkClick r:id="rId12"/>
              </a:rPr>
              <a:t>Technology Association of Oregon</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2"/>
          <p:cNvSpPr txBox="1">
            <a:spLocks noGrp="1"/>
          </p:cNvSpPr>
          <p:nvPr>
            <p:ph type="title"/>
          </p:nvPr>
        </p:nvSpPr>
        <p:spPr>
          <a:xfrm>
            <a:off x="628647" y="1506312"/>
            <a:ext cx="7886700" cy="994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 sz="4000"/>
              <a:t>COMMUNICATION  STRATEGIES</a:t>
            </a:r>
            <a:endParaRPr sz="4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4"/>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3200"/>
              <a:buNone/>
            </a:pPr>
            <a:r>
              <a:rPr lang="en"/>
              <a:t>Spreading the Good News About CTE</a:t>
            </a:r>
            <a:endParaRPr/>
          </a:p>
        </p:txBody>
      </p:sp>
      <p:pic>
        <p:nvPicPr>
          <p:cNvPr id="173" name="Google Shape;173;p1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64750" y="2251325"/>
            <a:ext cx="2267825" cy="2267825"/>
          </a:xfrm>
          <a:prstGeom prst="rect">
            <a:avLst/>
          </a:prstGeom>
          <a:noFill/>
          <a:ln>
            <a:noFill/>
          </a:ln>
        </p:spPr>
      </p:pic>
      <p:sp>
        <p:nvSpPr>
          <p:cNvPr id="174" name="Google Shape;174;p14"/>
          <p:cNvSpPr txBox="1"/>
          <p:nvPr/>
        </p:nvSpPr>
        <p:spPr>
          <a:xfrm>
            <a:off x="3723850" y="2110925"/>
            <a:ext cx="4273800" cy="2267700"/>
          </a:xfrm>
          <a:prstGeom prst="rect">
            <a:avLst/>
          </a:prstGeom>
          <a:noFill/>
          <a:ln>
            <a:noFill/>
          </a:ln>
        </p:spPr>
        <p:txBody>
          <a:bodyPr spcFirstLastPara="1" wrap="square" lIns="91425" tIns="91425" rIns="91425" bIns="91425" anchor="t" anchorCtr="0">
            <a:noAutofit/>
          </a:bodyPr>
          <a:lstStyle/>
          <a:p>
            <a:pPr marL="457200" lvl="0" indent="-387350" algn="l" rtl="0">
              <a:spcBef>
                <a:spcPts val="0"/>
              </a:spcBef>
              <a:spcAft>
                <a:spcPts val="0"/>
              </a:spcAft>
              <a:buSzPts val="2500"/>
              <a:buFont typeface="Calibri"/>
              <a:buChar char="●"/>
            </a:pPr>
            <a:r>
              <a:rPr lang="en" sz="2500">
                <a:latin typeface="Calibri"/>
                <a:ea typeface="Calibri"/>
                <a:cs typeface="Calibri"/>
                <a:sym typeface="Calibri"/>
              </a:rPr>
              <a:t>Parents</a:t>
            </a:r>
            <a:endParaRPr sz="2500">
              <a:latin typeface="Calibri"/>
              <a:ea typeface="Calibri"/>
              <a:cs typeface="Calibri"/>
              <a:sym typeface="Calibri"/>
            </a:endParaRPr>
          </a:p>
          <a:p>
            <a:pPr marL="457200" lvl="0" indent="-387350" algn="l" rtl="0">
              <a:spcBef>
                <a:spcPts val="0"/>
              </a:spcBef>
              <a:spcAft>
                <a:spcPts val="0"/>
              </a:spcAft>
              <a:buSzPts val="2500"/>
              <a:buFont typeface="Calibri"/>
              <a:buChar char="●"/>
            </a:pPr>
            <a:r>
              <a:rPr lang="en" sz="2500">
                <a:latin typeface="Calibri"/>
                <a:ea typeface="Calibri"/>
                <a:cs typeface="Calibri"/>
                <a:sym typeface="Calibri"/>
              </a:rPr>
              <a:t>Community members</a:t>
            </a:r>
            <a:endParaRPr sz="2500">
              <a:latin typeface="Calibri"/>
              <a:ea typeface="Calibri"/>
              <a:cs typeface="Calibri"/>
              <a:sym typeface="Calibri"/>
            </a:endParaRPr>
          </a:p>
          <a:p>
            <a:pPr marL="457200" lvl="0" indent="-387350" algn="l" rtl="0">
              <a:spcBef>
                <a:spcPts val="0"/>
              </a:spcBef>
              <a:spcAft>
                <a:spcPts val="0"/>
              </a:spcAft>
              <a:buSzPts val="2500"/>
              <a:buFont typeface="Calibri"/>
              <a:buChar char="●"/>
            </a:pPr>
            <a:r>
              <a:rPr lang="en" sz="2500">
                <a:latin typeface="Calibri"/>
                <a:ea typeface="Calibri"/>
                <a:cs typeface="Calibri"/>
                <a:sym typeface="Calibri"/>
              </a:rPr>
              <a:t>Educators/schools</a:t>
            </a:r>
            <a:endParaRPr sz="2500">
              <a:latin typeface="Calibri"/>
              <a:ea typeface="Calibri"/>
              <a:cs typeface="Calibri"/>
              <a:sym typeface="Calibri"/>
            </a:endParaRPr>
          </a:p>
          <a:p>
            <a:pPr marL="457200" lvl="0" indent="-387350" algn="l" rtl="0">
              <a:spcBef>
                <a:spcPts val="0"/>
              </a:spcBef>
              <a:spcAft>
                <a:spcPts val="0"/>
              </a:spcAft>
              <a:buSzPts val="2500"/>
              <a:buFont typeface="Calibri"/>
              <a:buChar char="●"/>
            </a:pPr>
            <a:r>
              <a:rPr lang="en" sz="2500">
                <a:latin typeface="Calibri"/>
                <a:ea typeface="Calibri"/>
                <a:cs typeface="Calibri"/>
                <a:sym typeface="Calibri"/>
              </a:rPr>
              <a:t>Community partners</a:t>
            </a:r>
            <a:endParaRPr sz="2500">
              <a:latin typeface="Calibri"/>
              <a:ea typeface="Calibri"/>
              <a:cs typeface="Calibri"/>
              <a:sym typeface="Calibri"/>
            </a:endParaRPr>
          </a:p>
          <a:p>
            <a:pPr marL="457200" lvl="0" indent="-387350" algn="l" rtl="0">
              <a:spcBef>
                <a:spcPts val="0"/>
              </a:spcBef>
              <a:spcAft>
                <a:spcPts val="0"/>
              </a:spcAft>
              <a:buSzPts val="2500"/>
              <a:buFont typeface="Calibri"/>
              <a:buChar char="●"/>
            </a:pPr>
            <a:r>
              <a:rPr lang="en" sz="2500">
                <a:latin typeface="Calibri"/>
                <a:ea typeface="Calibri"/>
                <a:cs typeface="Calibri"/>
                <a:sym typeface="Calibri"/>
              </a:rPr>
              <a:t>Legislators</a:t>
            </a:r>
            <a:endParaRPr sz="25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24fb18df6a1_0_0"/>
          <p:cNvSpPr txBox="1">
            <a:spLocks noGrp="1"/>
          </p:cNvSpPr>
          <p:nvPr>
            <p:ph type="title"/>
          </p:nvPr>
        </p:nvSpPr>
        <p:spPr>
          <a:xfrm>
            <a:off x="2423100" y="69900"/>
            <a:ext cx="6657600" cy="6432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3200"/>
              <a:buNone/>
            </a:pPr>
            <a:r>
              <a:rPr lang="en" dirty="0"/>
              <a:t>Spreading the Good News Feels Good</a:t>
            </a:r>
            <a:endParaRPr dirty="0"/>
          </a:p>
        </p:txBody>
      </p:sp>
      <p:pic>
        <p:nvPicPr>
          <p:cNvPr id="180" name="Google Shape;180;g24fb18df6a1_0_0" descr="Photo of student workers posing behind a low concrete wall they have constructed."/>
          <p:cNvPicPr preferRelativeResize="0"/>
          <p:nvPr/>
        </p:nvPicPr>
        <p:blipFill>
          <a:blip r:embed="rId3">
            <a:alphaModFix/>
          </a:blip>
          <a:stretch>
            <a:fillRect/>
          </a:stretch>
        </p:blipFill>
        <p:spPr>
          <a:xfrm>
            <a:off x="2516300" y="1593899"/>
            <a:ext cx="3690350" cy="2819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28c85255af5_2_4"/>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3200"/>
              <a:buNone/>
            </a:pPr>
            <a:r>
              <a:rPr lang="en"/>
              <a:t>Communication Resources</a:t>
            </a:r>
            <a:endParaRPr/>
          </a:p>
        </p:txBody>
      </p:sp>
      <p:sp>
        <p:nvSpPr>
          <p:cNvPr id="186" name="Google Shape;186;g28c85255af5_2_4"/>
          <p:cNvSpPr txBox="1"/>
          <p:nvPr/>
        </p:nvSpPr>
        <p:spPr>
          <a:xfrm>
            <a:off x="323125" y="1992500"/>
            <a:ext cx="3759600" cy="212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400" b="1" i="0" u="none" strike="noStrike" cap="none">
                <a:solidFill>
                  <a:schemeClr val="dk1"/>
                </a:solidFill>
                <a:latin typeface="Calibri"/>
                <a:ea typeface="Calibri"/>
                <a:cs typeface="Calibri"/>
                <a:sym typeface="Calibri"/>
              </a:rPr>
              <a:t>Media in Oregon</a:t>
            </a:r>
            <a:endParaRPr sz="1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1400" b="0" i="0" u="sng" strike="noStrike" cap="none">
                <a:solidFill>
                  <a:schemeClr val="hlink"/>
                </a:solidFill>
                <a:latin typeface="Calibri"/>
                <a:ea typeface="Calibri"/>
                <a:cs typeface="Calibri"/>
                <a:sym typeface="Calibri"/>
                <a:hlinkClick r:id="rId3"/>
              </a:rPr>
              <a:t>Newspapers</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1400" b="0" i="0" u="sng" strike="noStrike" cap="none">
                <a:solidFill>
                  <a:schemeClr val="hlink"/>
                </a:solidFill>
                <a:latin typeface="Calibri"/>
                <a:ea typeface="Calibri"/>
                <a:cs typeface="Calibri"/>
                <a:sym typeface="Calibri"/>
                <a:hlinkClick r:id="rId4"/>
              </a:rPr>
              <a:t>Radio</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1400" b="0" i="0" u="sng" strike="noStrike" cap="none">
                <a:solidFill>
                  <a:schemeClr val="hlink"/>
                </a:solidFill>
                <a:latin typeface="Calibri"/>
                <a:ea typeface="Calibri"/>
                <a:cs typeface="Calibri"/>
                <a:sym typeface="Calibri"/>
                <a:hlinkClick r:id="rId5"/>
              </a:rPr>
              <a:t>Magazines</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7" name="Google Shape;187;g28c85255af5_2_4"/>
          <p:cNvSpPr txBox="1"/>
          <p:nvPr/>
        </p:nvSpPr>
        <p:spPr>
          <a:xfrm>
            <a:off x="1833288" y="1992500"/>
            <a:ext cx="3759600" cy="2370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Social Media Resources</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u="sng">
                <a:solidFill>
                  <a:schemeClr val="hlink"/>
                </a:solidFill>
                <a:latin typeface="Calibri"/>
                <a:ea typeface="Calibri"/>
                <a:cs typeface="Calibri"/>
                <a:sym typeface="Calibri"/>
                <a:hlinkClick r:id="rId6"/>
              </a:rPr>
              <a:t>X (Twitter)</a:t>
            </a:r>
            <a:r>
              <a:rPr lang="en" sz="1400" b="0" i="0" u="none" strike="noStrike" cap="none">
                <a:solidFill>
                  <a:srgbClr val="000000"/>
                </a:solidFill>
                <a:latin typeface="Calibri"/>
                <a:ea typeface="Calibri"/>
                <a:cs typeface="Calibri"/>
                <a:sym typeface="Calibri"/>
              </a:rPr>
              <a:t> Oregon CTE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Calibri"/>
                <a:ea typeface="Calibri"/>
                <a:cs typeface="Calibri"/>
                <a:sym typeface="Calibri"/>
              </a:rPr>
              <a:t>@OregonCTE </a:t>
            </a:r>
            <a:br>
              <a:rPr lang="en" sz="1000" b="0" i="0" u="none" strike="noStrike" cap="none">
                <a:solidFill>
                  <a:srgbClr val="000000"/>
                </a:solidFill>
                <a:latin typeface="Calibri"/>
                <a:ea typeface="Calibri"/>
                <a:cs typeface="Calibri"/>
                <a:sym typeface="Calibri"/>
              </a:rPr>
            </a:br>
            <a:r>
              <a:rPr lang="en" sz="1000" b="0" i="0" u="none" strike="noStrike" cap="none">
                <a:solidFill>
                  <a:srgbClr val="000000"/>
                </a:solidFill>
                <a:latin typeface="Calibri"/>
                <a:ea typeface="Calibri"/>
                <a:cs typeface="Calibri"/>
                <a:sym typeface="Calibri"/>
              </a:rPr>
              <a:t>#CTEWorksInOregon</a:t>
            </a:r>
            <a:endParaRPr sz="1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1400" b="0" i="0" u="sng" strike="noStrike" cap="none">
                <a:solidFill>
                  <a:schemeClr val="hlink"/>
                </a:solidFill>
                <a:latin typeface="Calibri"/>
                <a:ea typeface="Calibri"/>
                <a:cs typeface="Calibri"/>
                <a:sym typeface="Calibri"/>
                <a:hlinkClick r:id="rId7"/>
              </a:rPr>
              <a:t>Facebook </a:t>
            </a:r>
            <a:r>
              <a:rPr lang="en" sz="1400" b="0" i="0" u="none" strike="noStrike" cap="none">
                <a:solidFill>
                  <a:srgbClr val="000000"/>
                </a:solidFill>
                <a:latin typeface="Calibri"/>
                <a:ea typeface="Calibri"/>
                <a:cs typeface="Calibri"/>
                <a:sym typeface="Calibri"/>
              </a:rPr>
              <a:t>Oregon CTE</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Calibri"/>
                <a:ea typeface="Calibri"/>
                <a:cs typeface="Calibri"/>
                <a:sym typeface="Calibri"/>
              </a:rPr>
              <a:t>@OregonCte</a:t>
            </a:r>
            <a:endParaRPr sz="1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8" name="Google Shape;188;g28c85255af5_2_4"/>
          <p:cNvSpPr txBox="1"/>
          <p:nvPr/>
        </p:nvSpPr>
        <p:spPr>
          <a:xfrm>
            <a:off x="4282973" y="1992500"/>
            <a:ext cx="2487300" cy="2339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Community</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1400" b="0" i="0" u="sng" strike="noStrike" cap="none">
                <a:solidFill>
                  <a:schemeClr val="hlink"/>
                </a:solidFill>
                <a:latin typeface="Calibri"/>
                <a:ea typeface="Calibri"/>
                <a:cs typeface="Calibri"/>
                <a:sym typeface="Calibri"/>
                <a:hlinkClick r:id="rId8"/>
              </a:rPr>
              <a:t>Chamber of Commerce</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Kiwanis International, </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Rotary, Lions</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1400" b="0" i="0" u="sng" strike="noStrike" cap="none">
                <a:solidFill>
                  <a:schemeClr val="hlink"/>
                </a:solidFill>
                <a:latin typeface="Calibri"/>
                <a:ea typeface="Calibri"/>
                <a:cs typeface="Calibri"/>
                <a:sym typeface="Calibri"/>
                <a:hlinkClick r:id="rId9"/>
              </a:rPr>
              <a:t>Nonprofits &amp; Charities</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9" name="Google Shape;189;g28c85255af5_2_4"/>
          <p:cNvSpPr txBox="1"/>
          <p:nvPr/>
        </p:nvSpPr>
        <p:spPr>
          <a:xfrm>
            <a:off x="6638975" y="2001880"/>
            <a:ext cx="2181900" cy="1477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Legislative</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1400" b="0" i="0" u="sng" strike="noStrike" cap="none">
                <a:solidFill>
                  <a:schemeClr val="hlink"/>
                </a:solidFill>
                <a:latin typeface="Calibri"/>
                <a:ea typeface="Calibri"/>
                <a:cs typeface="Calibri"/>
                <a:sym typeface="Calibri"/>
                <a:hlinkClick r:id="rId10"/>
              </a:rPr>
              <a:t>Find Your Legislator in Oregon</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28c85255af5_2_12"/>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3200"/>
              <a:buNone/>
            </a:pPr>
            <a:r>
              <a:rPr lang="en"/>
              <a:t>Application Deadline</a:t>
            </a:r>
            <a:endParaRPr/>
          </a:p>
        </p:txBody>
      </p:sp>
      <p:sp>
        <p:nvSpPr>
          <p:cNvPr id="195" name="Google Shape;195;g28c85255af5_2_12"/>
          <p:cNvSpPr txBox="1">
            <a:spLocks noGrp="1"/>
          </p:cNvSpPr>
          <p:nvPr>
            <p:ph type="body" idx="1"/>
          </p:nvPr>
        </p:nvSpPr>
        <p:spPr>
          <a:xfrm>
            <a:off x="764760" y="1971130"/>
            <a:ext cx="7886700" cy="2062200"/>
          </a:xfrm>
          <a:prstGeom prst="rect">
            <a:avLst/>
          </a:prstGeom>
          <a:noFill/>
          <a:ln>
            <a:noFill/>
          </a:ln>
        </p:spPr>
        <p:txBody>
          <a:bodyPr spcFirstLastPara="1" wrap="square" lIns="91425" tIns="45700" rIns="91425" bIns="45700" anchor="t" anchorCtr="0">
            <a:normAutofit fontScale="32500" lnSpcReduction="20000"/>
          </a:bodyPr>
          <a:lstStyle/>
          <a:p>
            <a:pPr marL="0" lvl="0" indent="0" algn="ctr" rtl="0">
              <a:lnSpc>
                <a:spcPct val="90000"/>
              </a:lnSpc>
              <a:spcBef>
                <a:spcPts val="1000"/>
              </a:spcBef>
              <a:spcAft>
                <a:spcPts val="0"/>
              </a:spcAft>
              <a:buSzPct val="158241"/>
              <a:buNone/>
            </a:pPr>
            <a:endParaRPr sz="3500"/>
          </a:p>
          <a:p>
            <a:pPr marL="0" lvl="0" indent="0" algn="ctr" rtl="0">
              <a:lnSpc>
                <a:spcPct val="90000"/>
              </a:lnSpc>
              <a:spcBef>
                <a:spcPts val="1000"/>
              </a:spcBef>
              <a:spcAft>
                <a:spcPts val="0"/>
              </a:spcAft>
              <a:buSzPct val="100699"/>
              <a:buNone/>
            </a:pPr>
            <a:r>
              <a:rPr lang="en" sz="5500"/>
              <a:t>Application Submission Deadline:</a:t>
            </a:r>
            <a:endParaRPr/>
          </a:p>
          <a:p>
            <a:pPr marL="0" lvl="0" indent="0" algn="ctr" rtl="0">
              <a:lnSpc>
                <a:spcPct val="90000"/>
              </a:lnSpc>
              <a:spcBef>
                <a:spcPts val="1000"/>
              </a:spcBef>
              <a:spcAft>
                <a:spcPts val="0"/>
              </a:spcAft>
              <a:buSzPct val="153846"/>
              <a:buNone/>
            </a:pPr>
            <a:endParaRPr sz="3600"/>
          </a:p>
          <a:p>
            <a:pPr marL="0" lvl="0" indent="0" algn="ctr" rtl="0">
              <a:lnSpc>
                <a:spcPct val="90000"/>
              </a:lnSpc>
              <a:spcBef>
                <a:spcPts val="1000"/>
              </a:spcBef>
              <a:spcAft>
                <a:spcPts val="0"/>
              </a:spcAft>
              <a:buSzPct val="85207"/>
              <a:buNone/>
            </a:pPr>
            <a:r>
              <a:rPr lang="en" sz="6500"/>
              <a:t> </a:t>
            </a:r>
            <a:r>
              <a:rPr lang="en" sz="6500">
                <a:solidFill>
                  <a:srgbClr val="C00000"/>
                </a:solidFill>
              </a:rPr>
              <a:t> </a:t>
            </a:r>
            <a:r>
              <a:rPr lang="en" sz="11100" b="1">
                <a:solidFill>
                  <a:srgbClr val="C00000"/>
                </a:solidFill>
              </a:rPr>
              <a:t>Monday, November 6, 2023</a:t>
            </a:r>
            <a:endParaRPr/>
          </a:p>
          <a:p>
            <a:pPr marL="0" lvl="0" indent="0" algn="ctr" rtl="0">
              <a:lnSpc>
                <a:spcPct val="90000"/>
              </a:lnSpc>
              <a:spcBef>
                <a:spcPts val="1000"/>
              </a:spcBef>
              <a:spcAft>
                <a:spcPts val="0"/>
              </a:spcAft>
              <a:buSzPct val="251748"/>
              <a:buNone/>
            </a:pPr>
            <a:endParaRPr sz="2200" i="1"/>
          </a:p>
          <a:p>
            <a:pPr marL="0" lvl="0" indent="0" algn="ctr" rtl="0">
              <a:lnSpc>
                <a:spcPct val="90000"/>
              </a:lnSpc>
              <a:spcBef>
                <a:spcPts val="1000"/>
              </a:spcBef>
              <a:spcAft>
                <a:spcPts val="0"/>
              </a:spcAft>
              <a:buSzPct val="113029"/>
              <a:buNone/>
            </a:pPr>
            <a:r>
              <a:rPr lang="en" sz="4900" i="1"/>
              <a:t>No later than 5:00 p.m. PST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5"/>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3200"/>
              <a:buNone/>
            </a:pPr>
            <a:r>
              <a:rPr lang="en"/>
              <a:t>Upcoming Webinars</a:t>
            </a:r>
            <a:endParaRPr/>
          </a:p>
        </p:txBody>
      </p:sp>
      <p:sp>
        <p:nvSpPr>
          <p:cNvPr id="201" name="Google Shape;201;p15"/>
          <p:cNvSpPr txBox="1">
            <a:spLocks noGrp="1"/>
          </p:cNvSpPr>
          <p:nvPr>
            <p:ph type="body" idx="1"/>
          </p:nvPr>
        </p:nvSpPr>
        <p:spPr>
          <a:xfrm>
            <a:off x="2015836" y="2061185"/>
            <a:ext cx="6562888" cy="20622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1000"/>
              </a:spcBef>
              <a:spcAft>
                <a:spcPts val="0"/>
              </a:spcAft>
              <a:buSzPct val="107692"/>
              <a:buNone/>
            </a:pPr>
            <a:r>
              <a:rPr lang="en" sz="3600" b="1" u="sng">
                <a:solidFill>
                  <a:schemeClr val="hlink"/>
                </a:solidFill>
                <a:hlinkClick r:id="rId3"/>
              </a:rPr>
              <a:t>Wednesday, October 25 – 3-4 pm</a:t>
            </a:r>
            <a:endParaRPr sz="3600" b="1"/>
          </a:p>
          <a:p>
            <a:pPr marL="0" lvl="0" indent="0" algn="l" rtl="0">
              <a:lnSpc>
                <a:spcPct val="90000"/>
              </a:lnSpc>
              <a:spcBef>
                <a:spcPts val="1000"/>
              </a:spcBef>
              <a:spcAft>
                <a:spcPts val="0"/>
              </a:spcAft>
              <a:buSzPct val="107692"/>
              <a:buNone/>
            </a:pPr>
            <a:r>
              <a:rPr lang="en" sz="3600" i="1"/>
              <a:t>CTE and Equity, Reporting, Budget</a:t>
            </a:r>
            <a:endParaRPr/>
          </a:p>
          <a:p>
            <a:pPr marL="0" lvl="0" indent="0" algn="l" rtl="0">
              <a:lnSpc>
                <a:spcPct val="90000"/>
              </a:lnSpc>
              <a:spcBef>
                <a:spcPts val="1000"/>
              </a:spcBef>
              <a:spcAft>
                <a:spcPts val="0"/>
              </a:spcAft>
              <a:buSzPct val="107692"/>
              <a:buNone/>
            </a:pPr>
            <a:endParaRPr sz="3600"/>
          </a:p>
          <a:p>
            <a:pPr marL="0" lvl="0" indent="0" algn="l" rtl="0">
              <a:lnSpc>
                <a:spcPct val="90000"/>
              </a:lnSpc>
              <a:spcBef>
                <a:spcPts val="1000"/>
              </a:spcBef>
              <a:spcAft>
                <a:spcPts val="0"/>
              </a:spcAft>
              <a:buSzPct val="71428"/>
              <a:buNone/>
            </a:pPr>
            <a:r>
              <a:rPr lang="en" sz="3600" b="1" u="sng">
                <a:solidFill>
                  <a:schemeClr val="hlink"/>
                </a:solidFill>
                <a:hlinkClick r:id="rId4"/>
              </a:rPr>
              <a:t>Wednesday, November 1 – 3-4pm</a:t>
            </a:r>
            <a:endParaRPr sz="3600" b="1"/>
          </a:p>
          <a:p>
            <a:pPr marL="0" lvl="0" indent="0" algn="l" rtl="0">
              <a:lnSpc>
                <a:spcPct val="90000"/>
              </a:lnSpc>
              <a:spcBef>
                <a:spcPts val="1000"/>
              </a:spcBef>
              <a:spcAft>
                <a:spcPts val="0"/>
              </a:spcAft>
              <a:buSzPct val="71428"/>
              <a:buNone/>
            </a:pPr>
            <a:r>
              <a:rPr lang="en" sz="3600" i="1"/>
              <a:t>Office Hours for Applicants</a:t>
            </a:r>
            <a:endParaRPr/>
          </a:p>
          <a:p>
            <a:pPr marL="0" lvl="0" indent="0" algn="ctr" rtl="0">
              <a:lnSpc>
                <a:spcPct val="90000"/>
              </a:lnSpc>
              <a:spcBef>
                <a:spcPts val="1000"/>
              </a:spcBef>
              <a:spcAft>
                <a:spcPts val="0"/>
              </a:spcAft>
              <a:buSzPct val="73469"/>
              <a:buNone/>
            </a:pPr>
            <a:endParaRPr sz="35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6"/>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3200"/>
              <a:buNone/>
            </a:pPr>
            <a:r>
              <a:rPr lang="en"/>
              <a:t>Contact Information</a:t>
            </a:r>
            <a:endParaRPr/>
          </a:p>
        </p:txBody>
      </p:sp>
      <p:sp>
        <p:nvSpPr>
          <p:cNvPr id="207" name="Google Shape;207;p16"/>
          <p:cNvSpPr txBox="1">
            <a:spLocks noGrp="1"/>
          </p:cNvSpPr>
          <p:nvPr>
            <p:ph type="body" idx="1"/>
          </p:nvPr>
        </p:nvSpPr>
        <p:spPr>
          <a:xfrm>
            <a:off x="692024" y="2061185"/>
            <a:ext cx="7886700" cy="2062200"/>
          </a:xfrm>
          <a:prstGeom prst="rect">
            <a:avLst/>
          </a:prstGeom>
          <a:noFill/>
          <a:ln>
            <a:noFill/>
          </a:ln>
        </p:spPr>
        <p:txBody>
          <a:bodyPr spcFirstLastPara="1" wrap="square" lIns="91425" tIns="45700" rIns="91425" bIns="45700" anchor="t" anchorCtr="0">
            <a:normAutofit fontScale="92500" lnSpcReduction="10000"/>
          </a:bodyPr>
          <a:lstStyle/>
          <a:p>
            <a:pPr marL="117475" lvl="0" indent="0" algn="ctr" rtl="0">
              <a:lnSpc>
                <a:spcPct val="90000"/>
              </a:lnSpc>
              <a:spcBef>
                <a:spcPts val="1000"/>
              </a:spcBef>
              <a:spcAft>
                <a:spcPts val="0"/>
              </a:spcAft>
              <a:buSzPct val="58968"/>
              <a:buNone/>
            </a:pPr>
            <a:r>
              <a:rPr lang="en" sz="3300" i="1">
                <a:solidFill>
                  <a:srgbClr val="14578D"/>
                </a:solidFill>
              </a:rPr>
              <a:t>Contact the CTE Revit Grant Team:</a:t>
            </a:r>
            <a:endParaRPr/>
          </a:p>
          <a:p>
            <a:pPr marL="117475" lvl="0" indent="0" algn="ctr" rtl="0">
              <a:lnSpc>
                <a:spcPct val="90000"/>
              </a:lnSpc>
              <a:spcBef>
                <a:spcPts val="1000"/>
              </a:spcBef>
              <a:spcAft>
                <a:spcPts val="0"/>
              </a:spcAft>
              <a:buSzPct val="88452"/>
              <a:buNone/>
            </a:pPr>
            <a:endParaRPr sz="2200" i="1">
              <a:solidFill>
                <a:srgbClr val="1155CC"/>
              </a:solidFill>
            </a:endParaRPr>
          </a:p>
          <a:p>
            <a:pPr marL="117475" lvl="0" indent="0" algn="ctr" rtl="0">
              <a:lnSpc>
                <a:spcPct val="90000"/>
              </a:lnSpc>
              <a:spcBef>
                <a:spcPts val="1000"/>
              </a:spcBef>
              <a:spcAft>
                <a:spcPts val="0"/>
              </a:spcAft>
              <a:buSzPct val="58968"/>
              <a:buNone/>
            </a:pPr>
            <a:r>
              <a:rPr lang="en" sz="3300"/>
              <a:t>Dan Findley | KC Andrew | Linda Catterall</a:t>
            </a:r>
            <a:endParaRPr/>
          </a:p>
          <a:p>
            <a:pPr marL="117475" lvl="0" indent="0" algn="ctr" rtl="0">
              <a:lnSpc>
                <a:spcPct val="90000"/>
              </a:lnSpc>
              <a:spcBef>
                <a:spcPts val="1000"/>
              </a:spcBef>
              <a:spcAft>
                <a:spcPts val="0"/>
              </a:spcAft>
              <a:buSzPct val="58968"/>
              <a:buNone/>
            </a:pPr>
            <a:r>
              <a:rPr lang="en" sz="3300" u="sng">
                <a:solidFill>
                  <a:schemeClr val="hlink"/>
                </a:solidFill>
                <a:hlinkClick r:id="rId3"/>
              </a:rPr>
              <a:t>ode.cterevitalization@ode.oregon.gov</a:t>
            </a:r>
            <a:endParaRPr sz="3300"/>
          </a:p>
          <a:p>
            <a:pPr marL="0" lvl="0" indent="0" algn="ctr" rtl="0">
              <a:lnSpc>
                <a:spcPct val="90000"/>
              </a:lnSpc>
              <a:spcBef>
                <a:spcPts val="1000"/>
              </a:spcBef>
              <a:spcAft>
                <a:spcPts val="0"/>
              </a:spcAft>
              <a:buSzPct val="55598"/>
              <a:buNone/>
            </a:pPr>
            <a:endParaRPr sz="35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7"/>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3200"/>
              <a:buNone/>
            </a:pPr>
            <a:r>
              <a:rPr lang="en"/>
              <a:t>Questions</a:t>
            </a:r>
            <a:endParaRPr/>
          </a:p>
        </p:txBody>
      </p:sp>
      <p:pic>
        <p:nvPicPr>
          <p:cNvPr id="213" name="Google Shape;213;p17" descr="Question marks in colored circles. This indicates live presention is in question and answer mode."/>
          <p:cNvPicPr preferRelativeResize="0"/>
          <p:nvPr/>
        </p:nvPicPr>
        <p:blipFill rotWithShape="1">
          <a:blip r:embed="rId3">
            <a:alphaModFix/>
          </a:blip>
          <a:srcRect/>
          <a:stretch/>
        </p:blipFill>
        <p:spPr>
          <a:xfrm>
            <a:off x="2312679" y="1484534"/>
            <a:ext cx="4458850" cy="29725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txBox="1">
            <a:spLocks noGrp="1"/>
          </p:cNvSpPr>
          <p:nvPr>
            <p:ph type="title"/>
          </p:nvPr>
        </p:nvSpPr>
        <p:spPr>
          <a:xfrm>
            <a:off x="0" y="771221"/>
            <a:ext cx="7152300" cy="759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
              <a:t>Welcome!</a:t>
            </a:r>
            <a:endParaRPr/>
          </a:p>
        </p:txBody>
      </p:sp>
      <p:sp>
        <p:nvSpPr>
          <p:cNvPr id="104" name="Google Shape;104;p2"/>
          <p:cNvSpPr txBox="1">
            <a:spLocks noGrp="1"/>
          </p:cNvSpPr>
          <p:nvPr>
            <p:ph type="subTitle" idx="1"/>
          </p:nvPr>
        </p:nvSpPr>
        <p:spPr>
          <a:xfrm>
            <a:off x="989091" y="2107370"/>
            <a:ext cx="6858000" cy="1241700"/>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1000"/>
              </a:spcBef>
              <a:spcAft>
                <a:spcPts val="0"/>
              </a:spcAft>
              <a:buSzPts val="2400"/>
              <a:buNone/>
            </a:pPr>
            <a:r>
              <a:rPr lang="en" i="1">
                <a:solidFill>
                  <a:srgbClr val="0070C0"/>
                </a:solidFill>
              </a:rPr>
              <a:t>Please introduce yourself in the chat-</a:t>
            </a:r>
            <a:endParaRPr i="1">
              <a:solidFill>
                <a:srgbClr val="0070C0"/>
              </a:solidFill>
            </a:endParaRPr>
          </a:p>
          <a:p>
            <a:pPr marL="0" lvl="0" indent="0" algn="ctr" rtl="0">
              <a:lnSpc>
                <a:spcPct val="90000"/>
              </a:lnSpc>
              <a:spcBef>
                <a:spcPts val="1000"/>
              </a:spcBef>
              <a:spcAft>
                <a:spcPts val="0"/>
              </a:spcAft>
              <a:buSzPts val="2400"/>
              <a:buNone/>
            </a:pPr>
            <a:r>
              <a:rPr lang="en" i="1"/>
              <a:t>Name, school, and what you are thinking of doing with CTE Revit Funds for 2023-2025</a:t>
            </a:r>
            <a:endParaRPr i="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3200"/>
              <a:buNone/>
            </a:pPr>
            <a:r>
              <a:rPr lang="en"/>
              <a:t>CTE POS Design</a:t>
            </a:r>
            <a:endParaRPr/>
          </a:p>
        </p:txBody>
      </p:sp>
      <p:pic>
        <p:nvPicPr>
          <p:cNvPr id="110" name="Google Shape;110;p3" descr="Graphic showing three stages of programs of study: Start-Up New, Start-up Move, and High Quality Program of Study."/>
          <p:cNvPicPr preferRelativeResize="0"/>
          <p:nvPr/>
        </p:nvPicPr>
        <p:blipFill rotWithShape="1">
          <a:blip r:embed="rId3">
            <a:alphaModFix/>
          </a:blip>
          <a:srcRect/>
          <a:stretch/>
        </p:blipFill>
        <p:spPr>
          <a:xfrm>
            <a:off x="1111826" y="1521825"/>
            <a:ext cx="5963473" cy="3050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24df50ab0e9_0_0"/>
          <p:cNvSpPr txBox="1"/>
          <p:nvPr/>
        </p:nvSpPr>
        <p:spPr>
          <a:xfrm>
            <a:off x="7638757" y="2546252"/>
            <a:ext cx="11676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Click </a:t>
            </a:r>
            <a:r>
              <a:rPr lang="en" sz="1000" b="0" i="0" u="sng" strike="noStrike" cap="none">
                <a:solidFill>
                  <a:schemeClr val="hlink"/>
                </a:solidFill>
                <a:latin typeface="Arial"/>
                <a:ea typeface="Arial"/>
                <a:cs typeface="Arial"/>
                <a:sym typeface="Arial"/>
                <a:hlinkClick r:id="rId3"/>
              </a:rPr>
              <a:t>chart</a:t>
            </a:r>
            <a:r>
              <a:rPr lang="en" sz="1000" b="0" i="0" u="none" strike="noStrike" cap="none">
                <a:solidFill>
                  <a:srgbClr val="000000"/>
                </a:solidFill>
                <a:latin typeface="Arial"/>
                <a:ea typeface="Arial"/>
                <a:cs typeface="Arial"/>
                <a:sym typeface="Arial"/>
              </a:rPr>
              <a:t> to download file</a:t>
            </a:r>
            <a:endParaRPr sz="1000" b="0" i="0" u="none" strike="noStrike" cap="none">
              <a:solidFill>
                <a:srgbClr val="000000"/>
              </a:solidFill>
              <a:latin typeface="Arial"/>
              <a:ea typeface="Arial"/>
              <a:cs typeface="Arial"/>
              <a:sym typeface="Arial"/>
            </a:endParaRPr>
          </a:p>
        </p:txBody>
      </p:sp>
      <p:pic>
        <p:nvPicPr>
          <p:cNvPr id="116" name="Google Shape;116;g24df50ab0e9_0_0" descr="Graphic showing the six career learning areas: 1-Agriculture, Food and Natural Resources Systems; 2-Arts, Information and Communications; 3-Business and Management; 4-Health Sciences; 5-Human Resources; 6-Industrial and Engineering Systems.">
            <a:hlinkClick r:id="rId3"/>
          </p:cNvPr>
          <p:cNvPicPr preferRelativeResize="0"/>
          <p:nvPr/>
        </p:nvPicPr>
        <p:blipFill>
          <a:blip r:embed="rId4">
            <a:alphaModFix/>
          </a:blip>
          <a:stretch>
            <a:fillRect/>
          </a:stretch>
        </p:blipFill>
        <p:spPr>
          <a:xfrm>
            <a:off x="1630325" y="843586"/>
            <a:ext cx="5402487" cy="3729763"/>
          </a:xfrm>
          <a:prstGeom prst="rect">
            <a:avLst/>
          </a:prstGeom>
          <a:noFill/>
          <a:ln>
            <a:noFill/>
          </a:ln>
        </p:spPr>
      </p:pic>
      <p:sp>
        <p:nvSpPr>
          <p:cNvPr id="2" name="Title 1">
            <a:extLst>
              <a:ext uri="{FF2B5EF4-FFF2-40B4-BE49-F238E27FC236}">
                <a16:creationId xmlns:a16="http://schemas.microsoft.com/office/drawing/2014/main" id="{08C7058F-E07C-3461-4E3B-B9D9E05F1A87}"/>
              </a:ext>
            </a:extLst>
          </p:cNvPr>
          <p:cNvSpPr>
            <a:spLocks noGrp="1"/>
          </p:cNvSpPr>
          <p:nvPr>
            <p:ph type="title"/>
          </p:nvPr>
        </p:nvSpPr>
        <p:spPr/>
        <p:txBody>
          <a:bodyPr>
            <a:normAutofit/>
          </a:bodyPr>
          <a:lstStyle/>
          <a:p>
            <a:pPr algn="l"/>
            <a:r>
              <a:rPr lang="en-US" sz="2400" dirty="0"/>
              <a:t>               Six Career Learning Areas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3200"/>
              <a:buNone/>
            </a:pPr>
            <a:r>
              <a:rPr lang="en"/>
              <a:t>POS Elements</a:t>
            </a:r>
            <a:endParaRPr/>
          </a:p>
        </p:txBody>
      </p:sp>
      <p:sp>
        <p:nvSpPr>
          <p:cNvPr id="122" name="Google Shape;122;p5"/>
          <p:cNvSpPr txBox="1">
            <a:spLocks noGrp="1"/>
          </p:cNvSpPr>
          <p:nvPr>
            <p:ph type="body" idx="1"/>
          </p:nvPr>
        </p:nvSpPr>
        <p:spPr>
          <a:xfrm>
            <a:off x="628650" y="1343297"/>
            <a:ext cx="7886700" cy="2675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1800"/>
              <a:buNone/>
            </a:pPr>
            <a:r>
              <a:rPr lang="en" b="1"/>
              <a:t>High Wage &amp; In Demand</a:t>
            </a:r>
            <a:endParaRPr b="1"/>
          </a:p>
          <a:p>
            <a:pPr marL="0" lvl="0" indent="0" algn="l" rtl="0">
              <a:lnSpc>
                <a:spcPct val="290909"/>
              </a:lnSpc>
              <a:spcBef>
                <a:spcPts val="1800"/>
              </a:spcBef>
              <a:spcAft>
                <a:spcPts val="0"/>
              </a:spcAft>
              <a:buClr>
                <a:schemeClr val="dk1"/>
              </a:buClr>
              <a:buSzPts val="1100"/>
              <a:buFont typeface="Arial"/>
              <a:buNone/>
            </a:pPr>
            <a:endParaRPr sz="1900"/>
          </a:p>
          <a:p>
            <a:pPr marL="0" lvl="0" indent="0" algn="l" rtl="0">
              <a:lnSpc>
                <a:spcPct val="90000"/>
              </a:lnSpc>
              <a:spcBef>
                <a:spcPts val="1000"/>
              </a:spcBef>
              <a:spcAft>
                <a:spcPts val="0"/>
              </a:spcAft>
              <a:buSzPts val="1800"/>
              <a:buNone/>
            </a:pPr>
            <a:endParaRPr/>
          </a:p>
        </p:txBody>
      </p:sp>
      <p:sp>
        <p:nvSpPr>
          <p:cNvPr id="123" name="Google Shape;123;p5"/>
          <p:cNvSpPr txBox="1"/>
          <p:nvPr/>
        </p:nvSpPr>
        <p:spPr>
          <a:xfrm>
            <a:off x="725275" y="2220225"/>
            <a:ext cx="3000000" cy="2339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highlight>
                  <a:srgbClr val="FFFFFF"/>
                </a:highlight>
                <a:latin typeface="Calibri"/>
                <a:ea typeface="Calibri"/>
                <a:cs typeface="Calibri"/>
                <a:sym typeface="Calibri"/>
              </a:rPr>
              <a:t>The Oregon Employment Department identifies occupations as high wage if they pay more than the regional 2015 median wage of $48,797 per year (approx. $</a:t>
            </a:r>
            <a:r>
              <a:rPr lang="en">
                <a:solidFill>
                  <a:schemeClr val="dk1"/>
                </a:solidFill>
                <a:highlight>
                  <a:srgbClr val="FFFFFF"/>
                </a:highlight>
                <a:latin typeface="Calibri"/>
                <a:ea typeface="Calibri"/>
                <a:cs typeface="Calibri"/>
                <a:sym typeface="Calibri"/>
              </a:rPr>
              <a:t>23.46</a:t>
            </a:r>
            <a:r>
              <a:rPr lang="en" sz="1400" b="0" i="0" u="none" strike="noStrike" cap="none">
                <a:solidFill>
                  <a:schemeClr val="dk1"/>
                </a:solidFill>
                <a:highlight>
                  <a:srgbClr val="FFFFFF"/>
                </a:highlight>
                <a:latin typeface="Calibri"/>
                <a:ea typeface="Calibri"/>
                <a:cs typeface="Calibri"/>
                <a:sym typeface="Calibri"/>
              </a:rPr>
              <a:t> per hour</a:t>
            </a:r>
            <a:r>
              <a:rPr lang="en">
                <a:solidFill>
                  <a:schemeClr val="dk1"/>
                </a:solidFill>
                <a:highlight>
                  <a:srgbClr val="FFFFFF"/>
                </a:highlight>
                <a:latin typeface="Calibri"/>
                <a:ea typeface="Calibri"/>
                <a:cs typeface="Calibri"/>
                <a:sym typeface="Calibri"/>
              </a:rPr>
              <a:t>).</a:t>
            </a:r>
            <a:r>
              <a:rPr lang="en" sz="1400" b="0" i="0" u="none" strike="noStrike" cap="none">
                <a:solidFill>
                  <a:schemeClr val="dk1"/>
                </a:solidFill>
                <a:highlight>
                  <a:srgbClr val="FFFFFF"/>
                </a:highlight>
                <a:latin typeface="Calibri"/>
                <a:ea typeface="Calibri"/>
                <a:cs typeface="Calibri"/>
                <a:sym typeface="Calibri"/>
              </a:rPr>
              <a:t>  </a:t>
            </a:r>
            <a:endParaRPr sz="1400" b="0" i="0" u="none" strike="noStrike" cap="none">
              <a:solidFill>
                <a:schemeClr val="dk1"/>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highlight>
                  <a:srgbClr val="FFFFFF"/>
                </a:highlight>
                <a:latin typeface="Calibri"/>
                <a:ea typeface="Calibri"/>
                <a:cs typeface="Calibri"/>
                <a:sym typeface="Calibri"/>
              </a:rPr>
              <a:t>An in-demand occupation has more than the median number of total openings for 20</a:t>
            </a:r>
            <a:r>
              <a:rPr lang="en">
                <a:solidFill>
                  <a:schemeClr val="dk1"/>
                </a:solidFill>
                <a:highlight>
                  <a:srgbClr val="FFFFFF"/>
                </a:highlight>
                <a:latin typeface="Calibri"/>
                <a:ea typeface="Calibri"/>
                <a:cs typeface="Calibri"/>
                <a:sym typeface="Calibri"/>
              </a:rPr>
              <a:t>21</a:t>
            </a:r>
            <a:r>
              <a:rPr lang="en" sz="1400" b="0" i="0" u="none" strike="noStrike" cap="none">
                <a:solidFill>
                  <a:schemeClr val="dk1"/>
                </a:solidFill>
                <a:highlight>
                  <a:srgbClr val="FFFFFF"/>
                </a:highlight>
                <a:latin typeface="Calibri"/>
                <a:ea typeface="Calibri"/>
                <a:cs typeface="Calibri"/>
                <a:sym typeface="Calibri"/>
              </a:rPr>
              <a:t>-20</a:t>
            </a:r>
            <a:r>
              <a:rPr lang="en">
                <a:solidFill>
                  <a:schemeClr val="dk1"/>
                </a:solidFill>
                <a:highlight>
                  <a:srgbClr val="FFFFFF"/>
                </a:highlight>
                <a:latin typeface="Calibri"/>
                <a:ea typeface="Calibri"/>
                <a:cs typeface="Calibri"/>
                <a:sym typeface="Calibri"/>
              </a:rPr>
              <a:t>31 (n&gt;733 openings).</a:t>
            </a:r>
            <a:r>
              <a:rPr lang="en" sz="1400" b="0" i="0" u="none" strike="noStrike" cap="none">
                <a:solidFill>
                  <a:schemeClr val="dk1"/>
                </a:solidFill>
                <a:highlight>
                  <a:srgbClr val="FFFFFF"/>
                </a:highlight>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124" name="Google Shape;124;p5"/>
          <p:cNvSpPr txBox="1"/>
          <p:nvPr/>
        </p:nvSpPr>
        <p:spPr>
          <a:xfrm>
            <a:off x="5025100" y="2323800"/>
            <a:ext cx="3382200" cy="1477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Resources</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u="sng">
                <a:solidFill>
                  <a:schemeClr val="hlink"/>
                </a:solidFill>
                <a:latin typeface="Calibri"/>
                <a:ea typeface="Calibri"/>
                <a:cs typeface="Calibri"/>
                <a:sym typeface="Calibri"/>
                <a:hlinkClick r:id="rId3"/>
              </a:rPr>
              <a:t>In-</a:t>
            </a:r>
            <a:r>
              <a:rPr lang="en" sz="1400" b="0" i="0" u="sng" strike="noStrike" cap="none">
                <a:solidFill>
                  <a:schemeClr val="hlink"/>
                </a:solidFill>
                <a:latin typeface="Calibri"/>
                <a:ea typeface="Calibri"/>
                <a:cs typeface="Calibri"/>
                <a:sym typeface="Calibri"/>
                <a:hlinkClick r:id="rId3"/>
              </a:rPr>
              <a:t>Demand Occupations</a:t>
            </a:r>
            <a:r>
              <a:rPr lang="en" sz="1400" b="0" i="0" strike="noStrike" cap="none">
                <a:latin typeface="Calibri"/>
                <a:ea typeface="Calibri"/>
                <a:cs typeface="Calibri"/>
                <a:sym typeface="Calibri"/>
              </a:rPr>
              <a:t>  </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1400" b="0" i="0" u="sng" strike="noStrike" cap="none">
                <a:solidFill>
                  <a:schemeClr val="hlink"/>
                </a:solidFill>
                <a:latin typeface="Calibri"/>
                <a:ea typeface="Calibri"/>
                <a:cs typeface="Calibri"/>
                <a:sym typeface="Calibri"/>
                <a:hlinkClick r:id="rId4"/>
              </a:rPr>
              <a:t>Spreadsheet Data from Oregon Employment</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1400" b="0" i="0" u="sng" strike="noStrike" cap="none">
                <a:solidFill>
                  <a:schemeClr val="hlink"/>
                </a:solidFill>
                <a:latin typeface="Calibri"/>
                <a:ea typeface="Calibri"/>
                <a:cs typeface="Calibri"/>
                <a:sym typeface="Calibri"/>
                <a:hlinkClick r:id="rId5"/>
              </a:rPr>
              <a:t>May 202</a:t>
            </a:r>
            <a:r>
              <a:rPr lang="en" u="sng">
                <a:solidFill>
                  <a:schemeClr val="hlink"/>
                </a:solidFill>
                <a:latin typeface="Calibri"/>
                <a:ea typeface="Calibri"/>
                <a:cs typeface="Calibri"/>
                <a:sym typeface="Calibri"/>
                <a:hlinkClick r:id="rId5"/>
              </a:rPr>
              <a:t>2</a:t>
            </a:r>
            <a:r>
              <a:rPr lang="en" sz="1400" b="0" i="0" u="sng" strike="noStrike" cap="none">
                <a:solidFill>
                  <a:schemeClr val="hlink"/>
                </a:solidFill>
                <a:latin typeface="Calibri"/>
                <a:ea typeface="Calibri"/>
                <a:cs typeface="Calibri"/>
                <a:sym typeface="Calibri"/>
                <a:hlinkClick r:id="rId5"/>
              </a:rPr>
              <a:t> Oregon Wage Statistics-BLS</a:t>
            </a:r>
            <a:r>
              <a:rPr lang="en" sz="1400" b="0" i="0" strike="noStrike" cap="none">
                <a:latin typeface="Calibri"/>
                <a:ea typeface="Calibri"/>
                <a:cs typeface="Calibri"/>
                <a:sym typeface="Calibri"/>
              </a:rPr>
              <a:t>  </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3200"/>
              <a:buNone/>
            </a:pPr>
            <a:r>
              <a:rPr lang="en"/>
              <a:t>POS Elements</a:t>
            </a:r>
            <a:endParaRPr/>
          </a:p>
        </p:txBody>
      </p:sp>
      <p:sp>
        <p:nvSpPr>
          <p:cNvPr id="130" name="Google Shape;130;p6"/>
          <p:cNvSpPr txBox="1">
            <a:spLocks noGrp="1"/>
          </p:cNvSpPr>
          <p:nvPr>
            <p:ph type="body" idx="1"/>
          </p:nvPr>
        </p:nvSpPr>
        <p:spPr>
          <a:xfrm>
            <a:off x="692024" y="2061185"/>
            <a:ext cx="7886700" cy="2062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
              <a:t>Start-up POS</a:t>
            </a:r>
            <a:endParaRPr/>
          </a:p>
          <a:p>
            <a:pPr marL="0" lvl="0" indent="0" algn="l" rtl="0">
              <a:lnSpc>
                <a:spcPct val="90000"/>
              </a:lnSpc>
              <a:spcBef>
                <a:spcPts val="1000"/>
              </a:spcBef>
              <a:spcAft>
                <a:spcPts val="0"/>
              </a:spcAft>
              <a:buClr>
                <a:schemeClr val="dk1"/>
              </a:buClr>
              <a:buSzPts val="1100"/>
              <a:buFont typeface="Arial"/>
              <a:buNone/>
            </a:pPr>
            <a:r>
              <a:rPr lang="en"/>
              <a:t>MOVE from Start-up</a:t>
            </a:r>
            <a:endParaRPr/>
          </a:p>
        </p:txBody>
      </p:sp>
      <p:sp>
        <p:nvSpPr>
          <p:cNvPr id="131" name="Google Shape;131;p6"/>
          <p:cNvSpPr txBox="1"/>
          <p:nvPr/>
        </p:nvSpPr>
        <p:spPr>
          <a:xfrm>
            <a:off x="4890017" y="2323800"/>
            <a:ext cx="3382200" cy="1046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Resources</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1400" b="0" i="0" u="sng" strike="noStrike" cap="none">
                <a:solidFill>
                  <a:schemeClr val="hlink"/>
                </a:solidFill>
                <a:latin typeface="Calibri"/>
                <a:ea typeface="Calibri"/>
                <a:cs typeface="Calibri"/>
                <a:sym typeface="Calibri"/>
                <a:hlinkClick r:id="rId3"/>
              </a:rPr>
              <a:t>Oregon CTE Policy Guidebook 2023-2024</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7"/>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3200"/>
              <a:buNone/>
            </a:pPr>
            <a:r>
              <a:rPr lang="en"/>
              <a:t>POS Elements</a:t>
            </a:r>
            <a:endParaRPr/>
          </a:p>
        </p:txBody>
      </p:sp>
      <p:sp>
        <p:nvSpPr>
          <p:cNvPr id="137" name="Google Shape;137;p7"/>
          <p:cNvSpPr txBox="1">
            <a:spLocks noGrp="1"/>
          </p:cNvSpPr>
          <p:nvPr>
            <p:ph type="body" idx="1"/>
          </p:nvPr>
        </p:nvSpPr>
        <p:spPr>
          <a:xfrm>
            <a:off x="714324" y="2031460"/>
            <a:ext cx="7886700" cy="2062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
              <a:t>High Quality POS</a:t>
            </a:r>
            <a:endParaRPr/>
          </a:p>
        </p:txBody>
      </p:sp>
      <p:sp>
        <p:nvSpPr>
          <p:cNvPr id="138" name="Google Shape;138;p7"/>
          <p:cNvSpPr txBox="1"/>
          <p:nvPr/>
        </p:nvSpPr>
        <p:spPr>
          <a:xfrm>
            <a:off x="4922708" y="2294075"/>
            <a:ext cx="3382200" cy="1046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Resources</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1400" b="0" i="0" u="sng" strike="noStrike" cap="none">
                <a:solidFill>
                  <a:schemeClr val="hlink"/>
                </a:solidFill>
                <a:latin typeface="Calibri"/>
                <a:ea typeface="Calibri"/>
                <a:cs typeface="Calibri"/>
                <a:sym typeface="Calibri"/>
                <a:hlinkClick r:id="rId3"/>
              </a:rPr>
              <a:t>Oregon CTE Policy Guidebook 2023-2024</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8"/>
          <p:cNvSpPr txBox="1">
            <a:spLocks noGrp="1"/>
          </p:cNvSpPr>
          <p:nvPr>
            <p:ph type="title"/>
          </p:nvPr>
        </p:nvSpPr>
        <p:spPr>
          <a:xfrm>
            <a:off x="628647" y="1387887"/>
            <a:ext cx="7886700" cy="994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 sz="4000"/>
              <a:t>PARTNERSHIPS</a:t>
            </a:r>
            <a:endParaRPr sz="4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9" descr="Graphic showing three figures holding up &quot;Stronger together&quot; sign. Text: Partnerships refer to active engagement between schools, business, industry, labor, trades, and other educational and training entities in relationship or support of CTE programs."/>
          <p:cNvPicPr preferRelativeResize="0"/>
          <p:nvPr/>
        </p:nvPicPr>
        <p:blipFill rotWithShape="1">
          <a:blip r:embed="rId3">
            <a:alphaModFix/>
          </a:blip>
          <a:srcRect/>
          <a:stretch/>
        </p:blipFill>
        <p:spPr>
          <a:xfrm>
            <a:off x="682283" y="1955410"/>
            <a:ext cx="7958832" cy="2489672"/>
          </a:xfrm>
          <a:prstGeom prst="rect">
            <a:avLst/>
          </a:prstGeom>
          <a:noFill/>
          <a:ln>
            <a:noFill/>
          </a:ln>
        </p:spPr>
      </p:pic>
      <p:sp>
        <p:nvSpPr>
          <p:cNvPr id="2" name="Title 1">
            <a:extLst>
              <a:ext uri="{FF2B5EF4-FFF2-40B4-BE49-F238E27FC236}">
                <a16:creationId xmlns:a16="http://schemas.microsoft.com/office/drawing/2014/main" id="{F3189210-15C9-2FCF-61F1-D927B760AD45}"/>
              </a:ext>
            </a:extLst>
          </p:cNvPr>
          <p:cNvSpPr>
            <a:spLocks noGrp="1"/>
          </p:cNvSpPr>
          <p:nvPr>
            <p:ph type="title"/>
          </p:nvPr>
        </p:nvSpPr>
        <p:spPr/>
        <p:txBody>
          <a:bodyPr/>
          <a:lstStyle/>
          <a:p>
            <a:r>
              <a:rPr lang="en-US" dirty="0"/>
              <a:t>Partnerships - Definition</a:t>
            </a:r>
          </a:p>
        </p:txBody>
      </p:sp>
    </p:spTree>
  </p:cSld>
  <p:clrMapOvr>
    <a:masterClrMapping/>
  </p:clrMapOvr>
</p:sld>
</file>

<file path=ppt/theme/theme1.xml><?xml version="1.0" encoding="utf-8"?>
<a:theme xmlns:a="http://schemas.openxmlformats.org/drawingml/2006/main" name="ODE_Powerpoint - pattern background">
  <a:themeElements>
    <a:clrScheme name="ODE Color Theme">
      <a:dk1>
        <a:srgbClr val="000000"/>
      </a:dk1>
      <a:lt1>
        <a:srgbClr val="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0A246D552C07439E8981692F46C31B" ma:contentTypeVersion="8" ma:contentTypeDescription="Create a new document." ma:contentTypeScope="" ma:versionID="8da0082f3385fc33a28784faa64f0708">
  <xsd:schema xmlns:xsd="http://www.w3.org/2001/XMLSchema" xmlns:xs="http://www.w3.org/2001/XMLSchema" xmlns:p="http://schemas.microsoft.com/office/2006/metadata/properties" xmlns:ns1="http://schemas.microsoft.com/sharepoint/v3" xmlns:ns2="afac9031-5f96-4f43-a642-40c4ec1d4f3f" xmlns:ns3="54031767-dd6d-417c-ab73-583408f47564" targetNamespace="http://schemas.microsoft.com/office/2006/metadata/properties" ma:root="true" ma:fieldsID="9857c2729952d191b2dd9b58af602dbc" ns1:_="" ns2:_="" ns3:_="">
    <xsd:import namespace="http://schemas.microsoft.com/sharepoint/v3"/>
    <xsd:import namespace="afac9031-5f96-4f43-a642-40c4ec1d4f3f"/>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fac9031-5f96-4f43-a642-40c4ec1d4f3f"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afac9031-5f96-4f43-a642-40c4ec1d4f3f">2023-10-19T16:18:14+00:00</Remediation_x0020_Date>
    <PublishingExpirationDate xmlns="http://schemas.microsoft.com/sharepoint/v3" xsi:nil="true"/>
    <PublishingStartDate xmlns="http://schemas.microsoft.com/sharepoint/v3" xsi:nil="true"/>
    <Estimated_x0020_Creation_x0020_Date xmlns="afac9031-5f96-4f43-a642-40c4ec1d4f3f" xsi:nil="true"/>
    <Priority xmlns="afac9031-5f96-4f43-a642-40c4ec1d4f3f">New</Priority>
  </documentManagement>
</p:properties>
</file>

<file path=customXml/itemProps1.xml><?xml version="1.0" encoding="utf-8"?>
<ds:datastoreItem xmlns:ds="http://schemas.openxmlformats.org/officeDocument/2006/customXml" ds:itemID="{1FABD7F2-AF63-48A2-96BA-60AB5CE22674}"/>
</file>

<file path=customXml/itemProps2.xml><?xml version="1.0" encoding="utf-8"?>
<ds:datastoreItem xmlns:ds="http://schemas.openxmlformats.org/officeDocument/2006/customXml" ds:itemID="{8D358715-4C4F-43D8-ABCE-558B97426274}"/>
</file>

<file path=customXml/itemProps3.xml><?xml version="1.0" encoding="utf-8"?>
<ds:datastoreItem xmlns:ds="http://schemas.openxmlformats.org/officeDocument/2006/customXml" ds:itemID="{166C94C8-0ED8-4706-BD25-C21DF814172C}"/>
</file>

<file path=docProps/app.xml><?xml version="1.0" encoding="utf-8"?>
<Properties xmlns="http://schemas.openxmlformats.org/officeDocument/2006/extended-properties" xmlns:vt="http://schemas.openxmlformats.org/officeDocument/2006/docPropsVTypes">
  <TotalTime>12</TotalTime>
  <Words>1772</Words>
  <Application>Microsoft Office PowerPoint</Application>
  <PresentationFormat>On-screen Show (16:9)</PresentationFormat>
  <Paragraphs>164</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ODE_Powerpoint - pattern background</vt:lpstr>
      <vt:lpstr>CTE Revitalization Grant 2023-25</vt:lpstr>
      <vt:lpstr>Welcome!</vt:lpstr>
      <vt:lpstr>CTE POS Design</vt:lpstr>
      <vt:lpstr>               Six Career Learning Areas</vt:lpstr>
      <vt:lpstr>POS Elements</vt:lpstr>
      <vt:lpstr>POS Elements</vt:lpstr>
      <vt:lpstr>POS Elements</vt:lpstr>
      <vt:lpstr>PARTNERSHIPS</vt:lpstr>
      <vt:lpstr>Partnerships - Definition</vt:lpstr>
      <vt:lpstr>Workforce Development</vt:lpstr>
      <vt:lpstr>Industry Partners &amp; Associations</vt:lpstr>
      <vt:lpstr>COMMUNICATION  STRATEGIES</vt:lpstr>
      <vt:lpstr>Spreading the Good News About CTE</vt:lpstr>
      <vt:lpstr>Spreading the Good News Feels Good</vt:lpstr>
      <vt:lpstr>Communication Resources</vt:lpstr>
      <vt:lpstr>Application Deadline</vt:lpstr>
      <vt:lpstr>Upcoming Webinars</vt:lpstr>
      <vt:lpstr>Contact Information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CTE Revitalization Grant 2023-25</dc:title>
  <dc:creator>CATTERALL Linda * ODE</dc:creator>
  <cp:lastModifiedBy>CATTERALL Linda * ODE</cp:lastModifiedBy>
  <cp:revision>1</cp:revision>
  <dcterms:modified xsi:type="dcterms:W3CDTF">2023-10-19T16:10:57Z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1f40bdc-19d8-4b8e-be88-e9eb9bcca8b8_Enabled">
    <vt:lpwstr>true</vt:lpwstr>
  </property>
  <property fmtid="{D5CDD505-2E9C-101B-9397-08002B2CF9AE}" pid="3" name="MSIP_Label_61f40bdc-19d8-4b8e-be88-e9eb9bcca8b8_SetDate">
    <vt:lpwstr>2023-10-19T15:58:43Z</vt:lpwstr>
  </property>
  <property fmtid="{D5CDD505-2E9C-101B-9397-08002B2CF9AE}" pid="4" name="MSIP_Label_61f40bdc-19d8-4b8e-be88-e9eb9bcca8b8_Method">
    <vt:lpwstr>Privileged</vt:lpwstr>
  </property>
  <property fmtid="{D5CDD505-2E9C-101B-9397-08002B2CF9AE}" pid="5" name="MSIP_Label_61f40bdc-19d8-4b8e-be88-e9eb9bcca8b8_Name">
    <vt:lpwstr>Level 1 - Published (Items)</vt:lpwstr>
  </property>
  <property fmtid="{D5CDD505-2E9C-101B-9397-08002B2CF9AE}" pid="6" name="MSIP_Label_61f40bdc-19d8-4b8e-be88-e9eb9bcca8b8_SiteId">
    <vt:lpwstr>b4f51418-b269-49a2-935a-fa54bf584fc8</vt:lpwstr>
  </property>
  <property fmtid="{D5CDD505-2E9C-101B-9397-08002B2CF9AE}" pid="7" name="MSIP_Label_61f40bdc-19d8-4b8e-be88-e9eb9bcca8b8_ActionId">
    <vt:lpwstr>51b4bfe4-42b7-46cb-9cee-de3b8945a311</vt:lpwstr>
  </property>
  <property fmtid="{D5CDD505-2E9C-101B-9397-08002B2CF9AE}" pid="8" name="MSIP_Label_61f40bdc-19d8-4b8e-be88-e9eb9bcca8b8_ContentBits">
    <vt:lpwstr>0</vt:lpwstr>
  </property>
  <property fmtid="{D5CDD505-2E9C-101B-9397-08002B2CF9AE}" pid="9" name="ContentTypeId">
    <vt:lpwstr>0x010100370A246D552C07439E8981692F46C31B</vt:lpwstr>
  </property>
</Properties>
</file>