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3.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29.xml" ContentType="application/vnd.openxmlformats-officedocument.presentationml.slide+xml"/>
  <Override PartName="/ppt/slides/slide27.xml" ContentType="application/vnd.openxmlformats-officedocument.presentationml.slide+xml"/>
  <Override PartName="/ppt/slides/slide22.xml" ContentType="application/vnd.openxmlformats-officedocument.presentationml.slide+xml"/>
  <Override PartName="/ppt/slides/slide28.xml" ContentType="application/vnd.openxmlformats-officedocument.presentationml.slide+xml"/>
  <Override PartName="/ppt/slides/slide23.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32.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1.xml" ContentType="application/vnd.openxmlformats-officedocument.presentationml.notesSlide+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notesSlides/notesSlide15.xml" ContentType="application/vnd.openxmlformats-officedocument.presentationml.notesSlide+xml"/>
  <Override PartName="/ppt/notesSlides/notesSlide33.xml" ContentType="application/vnd.openxmlformats-officedocument.presentationml.notesSlide+xml"/>
  <Override PartName="/ppt/notesSlides/notesSlide22.xml" ContentType="application/vnd.openxmlformats-officedocument.presentationml.notesSlide+xml"/>
  <Override PartName="/ppt/notesSlides/notesSlide27.xml" ContentType="application/vnd.openxmlformats-officedocument.presentationml.notesSlide+xml"/>
  <Override PartName="/ppt/notesSlides/notesSlide23.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0.xml" ContentType="application/vnd.openxmlformats-officedocument.presentationml.notesSlide+xml"/>
  <Override PartName="/ppt/notesSlides/notesSlide24.xml" ContentType="application/vnd.openxmlformats-officedocument.presentationml.notesSlide+xml"/>
  <Override PartName="/ppt/notesSlides/notesSlide21.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16.xml" ContentType="application/vnd.openxmlformats-officedocument.presentationml.notesSlide+xml"/>
  <Override PartName="/ppt/notesSlides/notesSlide28.xml" ContentType="application/vnd.openxmlformats-officedocument.presentationml.notesSlide+xml"/>
  <Override PartName="/ppt/notesSlides/notesSlide30.xml" ContentType="application/vnd.openxmlformats-officedocument.presentationml.notesSlide+xml"/>
  <Override PartName="/ppt/notesSlides/notesSlide17.xml" ContentType="application/vnd.openxmlformats-officedocument.presentationml.notesSlide+xml"/>
  <Override PartName="/ppt/notesSlides/notesSlide31.xml" ContentType="application/vnd.openxmlformats-officedocument.presentationml.notesSlide+xml"/>
  <Override PartName="/ppt/notesSlides/notesSlide29.xml" ContentType="application/vnd.openxmlformats-officedocument.presentationml.notesSlide+xml"/>
  <Override PartName="/ppt/theme/theme2.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2"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9" d="100"/>
          <a:sy n="89" d="100"/>
        </p:scale>
        <p:origin x="102" y="88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e34c066ac0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e34c066ac0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e264ec2cb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e264ec2cb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e23b649338_3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e23b649338_3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1"/>
                </a:solidFill>
                <a:latin typeface="Calibri"/>
                <a:ea typeface="Calibri"/>
                <a:cs typeface="Calibri"/>
                <a:sym typeface="Calibri"/>
              </a:rPr>
              <a:t>CTE Regional Coordinators provide the primary source of leadership in the field.</a:t>
            </a:r>
            <a:r>
              <a:rPr lang="en" sz="1200">
                <a:solidFill>
                  <a:schemeClr val="dk1"/>
                </a:solidFill>
                <a:latin typeface="Calibri"/>
                <a:ea typeface="Calibri"/>
                <a:cs typeface="Calibri"/>
                <a:sym typeface="Calibri"/>
              </a:rPr>
              <a:t>  Oregon has a long history of leveraging regional leadership structures to ensure teachers and students are afforded consistency in the CTE experience.  Each of the 17 CTE Regions in the state has a CTE Regional Coordinator employed by a local college, ESD, or school district to serve on behalf of the region, coordinate CTE activities, and be responsible for Perkins consortia grants.  The CTE Regional Coordinators are also responsible for monitoring and coordinating CTE needs and targeting improvement through the Perkins Reserve Grant.  The CTE Regional Coordinator serves in the interest of both secondary and postsecondary CTE programming in their region.</a:t>
            </a: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e28e9dff32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e28e9dff32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e264ec2cb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e264ec2cb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e34c066ac0_0_4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e34c066ac0_0_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Vision</a:t>
            </a:r>
            <a:r>
              <a:rPr lang="en-US" baseline="0" dirty="0" smtClean="0"/>
              <a:t> for CTE in Oregon</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e28e9dff32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e28e9dff32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e28e9dff3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e28e9dff3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c5ebc8864f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c5ebc8864f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1"/>
                </a:solidFill>
                <a:latin typeface="Calibri"/>
                <a:ea typeface="Calibri"/>
                <a:cs typeface="Calibri"/>
                <a:sym typeface="Calibri"/>
              </a:rPr>
              <a:t>In Oregon, the CTE Program of Study is the cornerstone of CTE programming</a:t>
            </a:r>
            <a:endParaRPr sz="1200" b="1"/>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e264ec2cbe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e264ec2cbe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a:solidFill>
                  <a:schemeClr val="dk1"/>
                </a:solidFill>
              </a:rPr>
              <a:t>To receive state approval, a program must address all five Elements of a CTE Program of Study</a:t>
            </a:r>
            <a:endParaRPr b="1"/>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e23b649338_3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e23b649338_3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e34c066ac0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ge34c066ac0_0_1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Font typeface="Arial"/>
              <a:buNone/>
            </a:pPr>
            <a:r>
              <a:rPr lang="en" sz="1200"/>
              <a:t>To meet the shifting labor demand Oregon will be engaging employers to create statewide CTE programs.</a:t>
            </a:r>
            <a:endParaRPr sz="1200"/>
          </a:p>
          <a:p>
            <a:pPr marL="0" lvl="0" indent="0" algn="l" rtl="0">
              <a:lnSpc>
                <a:spcPct val="90000"/>
              </a:lnSpc>
              <a:spcBef>
                <a:spcPts val="1000"/>
              </a:spcBef>
              <a:spcAft>
                <a:spcPts val="0"/>
              </a:spcAft>
              <a:buClr>
                <a:schemeClr val="dk1"/>
              </a:buClr>
              <a:buSzPts val="1100"/>
              <a:buFont typeface="Arial"/>
              <a:buNone/>
            </a:pPr>
            <a:r>
              <a:rPr lang="en" sz="1200"/>
              <a:t>Until now programs of study have been developed at the local level, occasionally regionally.  It takes a lot of work to design these programs and many of you who have started programs know the long hours.  </a:t>
            </a:r>
            <a:r>
              <a:rPr lang="en" sz="1200">
                <a:solidFill>
                  <a:schemeClr val="dk1"/>
                </a:solidFill>
              </a:rPr>
              <a:t>  Now, we are going to be developing </a:t>
            </a:r>
            <a:r>
              <a:rPr lang="en" sz="1200"/>
              <a:t>CTE programs </a:t>
            </a:r>
            <a:r>
              <a:rPr lang="en" sz="1200">
                <a:solidFill>
                  <a:schemeClr val="dk1"/>
                </a:solidFill>
              </a:rPr>
              <a:t>at the state level, as one option.  You can still have a local program but you have options now.</a:t>
            </a:r>
            <a:endParaRPr sz="1200">
              <a:solidFill>
                <a:schemeClr val="dk1"/>
              </a:solidFill>
            </a:endParaRPr>
          </a:p>
          <a:p>
            <a:pPr marL="0" lvl="0" indent="0" algn="l" rtl="0">
              <a:lnSpc>
                <a:spcPct val="90000"/>
              </a:lnSpc>
              <a:spcBef>
                <a:spcPts val="1000"/>
              </a:spcBef>
              <a:spcAft>
                <a:spcPts val="0"/>
              </a:spcAft>
              <a:buClr>
                <a:schemeClr val="dk1"/>
              </a:buClr>
              <a:buSzPts val="1100"/>
              <a:buFont typeface="Arial"/>
              <a:buNone/>
            </a:pPr>
            <a:r>
              <a:rPr lang="en" sz="1200">
                <a:solidFill>
                  <a:schemeClr val="dk1"/>
                </a:solidFill>
              </a:rPr>
              <a:t>These statewide program of study </a:t>
            </a:r>
            <a:r>
              <a:rPr lang="en" sz="1200"/>
              <a:t>won’t eliminate the work you need to do, but it will create a strong foundation for your program and allow you to focus more on the implementation. </a:t>
            </a:r>
            <a:r>
              <a:rPr lang="en" sz="1200">
                <a:solidFill>
                  <a:schemeClr val="dk1"/>
                </a:solidFill>
              </a:rPr>
              <a:t> </a:t>
            </a:r>
            <a:endParaRPr sz="1200">
              <a:solidFill>
                <a:schemeClr val="dk1"/>
              </a:solidFill>
            </a:endParaRPr>
          </a:p>
          <a:p>
            <a:pPr marL="0" lvl="0" indent="0" algn="l" rtl="0">
              <a:lnSpc>
                <a:spcPct val="90000"/>
              </a:lnSpc>
              <a:spcBef>
                <a:spcPts val="1000"/>
              </a:spcBef>
              <a:spcAft>
                <a:spcPts val="0"/>
              </a:spcAft>
              <a:buClr>
                <a:schemeClr val="dk1"/>
              </a:buClr>
              <a:buSzPts val="1100"/>
              <a:buFont typeface="Arial"/>
              <a:buNone/>
            </a:pPr>
            <a:r>
              <a:rPr lang="en" sz="1200">
                <a:solidFill>
                  <a:schemeClr val="dk1"/>
                </a:solidFill>
              </a:rPr>
              <a:t>Work started </a:t>
            </a:r>
            <a:r>
              <a:rPr lang="en" sz="1200"/>
              <a:t>this spring on these first four programs</a:t>
            </a:r>
            <a:r>
              <a:rPr lang="en" sz="1200">
                <a:solidFill>
                  <a:schemeClr val="dk1"/>
                </a:solidFill>
              </a:rPr>
              <a:t>  </a:t>
            </a:r>
            <a:endParaRPr sz="1200">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e34c066ac0_0_1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ge34c066ac0_0_1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sz="1400" dirty="0"/>
              <a:t>The plan is to develop four CTE POS a year.  We will also synchronize approval and renewals of these programs allowing for more coherence and support.  We will be inviting educators to participate in common professional learning and sharing of resources and ideas on the Oregon Open Learning network. </a:t>
            </a:r>
            <a:endParaRPr sz="1400" dirty="0"/>
          </a:p>
          <a:p>
            <a:pPr marL="0" lvl="0" indent="0" algn="l" rtl="0">
              <a:lnSpc>
                <a:spcPct val="100000"/>
              </a:lnSpc>
              <a:spcBef>
                <a:spcPts val="0"/>
              </a:spcBef>
              <a:spcAft>
                <a:spcPts val="0"/>
              </a:spcAft>
              <a:buSzPts val="1400"/>
              <a:buNone/>
            </a:pPr>
            <a:endParaRPr sz="1400" dirty="0"/>
          </a:p>
          <a:p>
            <a:pPr marL="0" lvl="0" indent="0" algn="l" rtl="0">
              <a:lnSpc>
                <a:spcPct val="100000"/>
              </a:lnSpc>
              <a:spcBef>
                <a:spcPts val="0"/>
              </a:spcBef>
              <a:spcAft>
                <a:spcPts val="0"/>
              </a:spcAft>
              <a:buSzPts val="1400"/>
              <a:buNone/>
            </a:pPr>
            <a:r>
              <a:rPr lang="en" sz="1400" dirty="0"/>
              <a:t>Schools will have the option to adopt these first four programs in the Spring of 2022.</a:t>
            </a:r>
            <a:endParaRPr sz="1400"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247" name="Google Shape;247;ge34c066ac0_0_1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e27270cc3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e27270cc3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1"/>
                </a:solidFill>
                <a:latin typeface="Calibri"/>
                <a:ea typeface="Calibri"/>
                <a:cs typeface="Calibri"/>
                <a:sym typeface="Calibri"/>
              </a:rPr>
              <a:t>Career Exploration is specifically called out in the Oregon CTE State Plan in order to further the opportunities for all students to have improved information about the career opportunities available in the state and to expand the opportunities for learners to see themselves in a variety of career fields, including ones that may be unfamiliar. </a:t>
            </a:r>
            <a:endParaRPr sz="1200" b="1"/>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e16cb77d2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e16cb77d2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e27270cc3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e27270cc3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1"/>
                </a:solidFill>
                <a:latin typeface="Calibri"/>
                <a:ea typeface="Calibri"/>
                <a:cs typeface="Calibri"/>
                <a:sym typeface="Calibri"/>
              </a:rPr>
              <a:t>Work-based learning is a focal point of Perkins V legislation and receives widespread mention in the Oregon CTE State Plan.</a:t>
            </a:r>
            <a:r>
              <a:rPr lang="en" sz="1200">
                <a:solidFill>
                  <a:schemeClr val="dk1"/>
                </a:solidFill>
                <a:latin typeface="Calibri"/>
                <a:ea typeface="Calibri"/>
                <a:cs typeface="Calibri"/>
                <a:sym typeface="Calibri"/>
              </a:rPr>
              <a:t>  Work-based learning is a strategy in reaching goals on equity and access, career exploration, and High Quality CTE Programs of Study, and helps educators and counselors better understand the opportunities available in the workplace.</a:t>
            </a:r>
            <a:endParaRPr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e34c066ac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e34c066ac0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1400">
                <a:solidFill>
                  <a:srgbClr val="0A2240"/>
                </a:solidFill>
              </a:rPr>
              <a:t>Work-based learning is beneficial for students but is also beneficial for business and industry and communities</a:t>
            </a:r>
            <a:endParaRPr sz="1400">
              <a:solidFill>
                <a:srgbClr val="0A2240"/>
              </a:solidFill>
            </a:endParaRPr>
          </a:p>
          <a:p>
            <a:pPr marL="0" lvl="0" indent="0" algn="l" rtl="0">
              <a:lnSpc>
                <a:spcPct val="90000"/>
              </a:lnSpc>
              <a:spcBef>
                <a:spcPts val="0"/>
              </a:spcBef>
              <a:spcAft>
                <a:spcPts val="0"/>
              </a:spcAft>
              <a:buNone/>
            </a:pPr>
            <a:endParaRPr sz="1400">
              <a:solidFill>
                <a:srgbClr val="0A2240"/>
              </a:solidFill>
            </a:endParaRPr>
          </a:p>
          <a:p>
            <a:pPr marL="0" lvl="0" indent="0" algn="l" rtl="0">
              <a:lnSpc>
                <a:spcPct val="90000"/>
              </a:lnSpc>
              <a:spcBef>
                <a:spcPts val="0"/>
              </a:spcBef>
              <a:spcAft>
                <a:spcPts val="0"/>
              </a:spcAft>
              <a:buNone/>
            </a:pPr>
            <a:r>
              <a:rPr lang="en" sz="1400">
                <a:solidFill>
                  <a:srgbClr val="0A2240"/>
                </a:solidFill>
              </a:rPr>
              <a:t>Work-based learning Helps businesses meet their worker needs and is one way a company can build tighter connections and good-will with their community. </a:t>
            </a:r>
            <a:endParaRPr sz="1400">
              <a:solidFill>
                <a:srgbClr val="0A2240"/>
              </a:solidFill>
            </a:endParaRPr>
          </a:p>
          <a:p>
            <a:pPr marL="0" lvl="0" indent="0" algn="l" rtl="0">
              <a:lnSpc>
                <a:spcPct val="90000"/>
              </a:lnSpc>
              <a:spcBef>
                <a:spcPts val="0"/>
              </a:spcBef>
              <a:spcAft>
                <a:spcPts val="0"/>
              </a:spcAft>
              <a:buNone/>
            </a:pPr>
            <a:endParaRPr sz="1400">
              <a:solidFill>
                <a:srgbClr val="0A2240"/>
              </a:solidFill>
            </a:endParaRPr>
          </a:p>
          <a:p>
            <a:pPr marL="0" lvl="0" indent="0" algn="l" rtl="0">
              <a:lnSpc>
                <a:spcPct val="90000"/>
              </a:lnSpc>
              <a:spcBef>
                <a:spcPts val="0"/>
              </a:spcBef>
              <a:spcAft>
                <a:spcPts val="0"/>
              </a:spcAft>
              <a:buNone/>
            </a:pPr>
            <a:r>
              <a:rPr lang="en" sz="1400">
                <a:solidFill>
                  <a:srgbClr val="0A2240"/>
                </a:solidFill>
              </a:rPr>
              <a:t>Some estimates are that the long term </a:t>
            </a:r>
            <a:r>
              <a:rPr lang="en" sz="1400" b="1">
                <a:solidFill>
                  <a:srgbClr val="0A2240"/>
                </a:solidFill>
              </a:rPr>
              <a:t>positive return on investment</a:t>
            </a:r>
            <a:r>
              <a:rPr lang="en" sz="1400">
                <a:solidFill>
                  <a:srgbClr val="0A2240"/>
                </a:solidFill>
              </a:rPr>
              <a:t> of public funds may be as much as </a:t>
            </a:r>
            <a:r>
              <a:rPr lang="en" sz="1400" b="1">
                <a:solidFill>
                  <a:srgbClr val="0A2240"/>
                </a:solidFill>
              </a:rPr>
              <a:t>$27 dollars for every $1 invested</a:t>
            </a:r>
            <a:endParaRPr sz="1400" b="1">
              <a:solidFill>
                <a:srgbClr val="0A2240"/>
              </a:solidFill>
            </a:endParaRPr>
          </a:p>
          <a:p>
            <a:pPr marL="457200" lvl="0" indent="0" algn="l" rtl="0">
              <a:lnSpc>
                <a:spcPct val="90000"/>
              </a:lnSpc>
              <a:spcBef>
                <a:spcPts val="0"/>
              </a:spcBef>
              <a:spcAft>
                <a:spcPts val="0"/>
              </a:spcAft>
              <a:buNone/>
            </a:pPr>
            <a:endParaRPr sz="1400">
              <a:solidFill>
                <a:srgbClr val="0A2240"/>
              </a:solidFill>
            </a:endParaRPr>
          </a:p>
          <a:p>
            <a:pPr marL="0" lvl="0" indent="0" algn="l" rtl="0">
              <a:lnSpc>
                <a:spcPct val="90000"/>
              </a:lnSpc>
              <a:spcBef>
                <a:spcPts val="0"/>
              </a:spcBef>
              <a:spcAft>
                <a:spcPts val="0"/>
              </a:spcAft>
              <a:buNone/>
            </a:pPr>
            <a:r>
              <a:rPr lang="en" sz="1400">
                <a:solidFill>
                  <a:srgbClr val="0A2240"/>
                </a:solidFill>
              </a:rPr>
              <a:t>Companies who have strong WBL programs can have Increased productivity and reduced issues with hiring and retaining employees. </a:t>
            </a:r>
            <a:endParaRPr sz="1400">
              <a:solidFill>
                <a:srgbClr val="0A2240"/>
              </a:solidFill>
            </a:endParaRPr>
          </a:p>
          <a:p>
            <a:pPr marL="0" lvl="0" indent="0" algn="l" rtl="0">
              <a:lnSpc>
                <a:spcPct val="90000"/>
              </a:lnSpc>
              <a:spcBef>
                <a:spcPts val="0"/>
              </a:spcBef>
              <a:spcAft>
                <a:spcPts val="0"/>
              </a:spcAft>
              <a:buNone/>
            </a:pPr>
            <a:endParaRPr sz="1400">
              <a:solidFill>
                <a:srgbClr val="0A2240"/>
              </a:solidFill>
            </a:endParaRPr>
          </a:p>
          <a:p>
            <a:pPr marL="0" lvl="0" indent="0" algn="l" rtl="0">
              <a:lnSpc>
                <a:spcPct val="90000"/>
              </a:lnSpc>
              <a:spcBef>
                <a:spcPts val="0"/>
              </a:spcBef>
              <a:spcAft>
                <a:spcPts val="0"/>
              </a:spcAft>
              <a:buNone/>
            </a:pPr>
            <a:r>
              <a:rPr lang="en" sz="1400">
                <a:solidFill>
                  <a:srgbClr val="0A2240"/>
                </a:solidFill>
              </a:rPr>
              <a:t>For students the advance coursework and Work based learning experience may be associated with as much as 2 percent rise in wages.</a:t>
            </a:r>
            <a:endParaRPr sz="1400">
              <a:solidFill>
                <a:srgbClr val="0A2240"/>
              </a:solidFill>
            </a:endParaRPr>
          </a:p>
          <a:p>
            <a:pPr marL="0" lvl="0" indent="0" algn="l" rtl="0">
              <a:spcBef>
                <a:spcPts val="0"/>
              </a:spcBef>
              <a:spcAft>
                <a:spcPts val="0"/>
              </a:spcAft>
              <a:buNone/>
            </a:pPr>
            <a:endParaRPr sz="1400"/>
          </a:p>
        </p:txBody>
      </p:sp>
      <p:sp>
        <p:nvSpPr>
          <p:cNvPr id="330" name="Google Shape;330;ge34c066ac0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c530a9651a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c530a9651a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e27270cc39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e27270cc39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e264ec2cbe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e264ec2cbe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e3670862f0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e3670862f0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c530a9651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c530a9651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e3670862f0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e3670862f0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e3670862f0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e3670862f0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e3670862f0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e3670862f0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e3670862f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e3670862f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c530a9651a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c530a9651a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CTSO = Career and Technical Student Organization</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e336ade2a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e336ade2a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e336ade2a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e336ade2a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c530a9651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c530a9651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e34c066ac0_0_4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e34c066ac0_0_4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e34c066ac0_0_4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e34c066ac0_0_4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5" name="Google Shape;15;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6" name="Google Shape;16;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11"/>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0"/>
              </a:spcBef>
              <a:spcAft>
                <a:spcPts val="0"/>
              </a:spcAft>
              <a:buClr>
                <a:schemeClr val="lt1"/>
              </a:buClr>
              <a:buSzPts val="1100"/>
              <a:buChar char="○"/>
              <a:defRPr>
                <a:solidFill>
                  <a:schemeClr val="lt1"/>
                </a:solidFill>
              </a:defRPr>
            </a:lvl2pPr>
            <a:lvl3pPr marL="1371600" lvl="2" indent="-298450">
              <a:spcBef>
                <a:spcPts val="0"/>
              </a:spcBef>
              <a:spcAft>
                <a:spcPts val="0"/>
              </a:spcAft>
              <a:buClr>
                <a:schemeClr val="lt1"/>
              </a:buClr>
              <a:buSzPts val="1100"/>
              <a:buChar char="■"/>
              <a:defRPr>
                <a:solidFill>
                  <a:schemeClr val="lt1"/>
                </a:solidFill>
              </a:defRPr>
            </a:lvl3pPr>
            <a:lvl4pPr marL="1828800" lvl="3" indent="-298450">
              <a:spcBef>
                <a:spcPts val="0"/>
              </a:spcBef>
              <a:spcAft>
                <a:spcPts val="0"/>
              </a:spcAft>
              <a:buClr>
                <a:schemeClr val="lt1"/>
              </a:buClr>
              <a:buSzPts val="1100"/>
              <a:buChar char="●"/>
              <a:defRPr>
                <a:solidFill>
                  <a:schemeClr val="lt1"/>
                </a:solidFill>
              </a:defRPr>
            </a:lvl4pPr>
            <a:lvl5pPr marL="2286000" lvl="4" indent="-298450">
              <a:spcBef>
                <a:spcPts val="0"/>
              </a:spcBef>
              <a:spcAft>
                <a:spcPts val="0"/>
              </a:spcAft>
              <a:buClr>
                <a:schemeClr val="lt1"/>
              </a:buClr>
              <a:buSzPts val="1100"/>
              <a:buChar char="○"/>
              <a:defRPr>
                <a:solidFill>
                  <a:schemeClr val="lt1"/>
                </a:solidFill>
              </a:defRPr>
            </a:lvl5pPr>
            <a:lvl6pPr marL="2743200" lvl="5" indent="-298450">
              <a:spcBef>
                <a:spcPts val="0"/>
              </a:spcBef>
              <a:spcAft>
                <a:spcPts val="0"/>
              </a:spcAft>
              <a:buClr>
                <a:schemeClr val="lt1"/>
              </a:buClr>
              <a:buSzPts val="1100"/>
              <a:buChar char="■"/>
              <a:defRPr>
                <a:solidFill>
                  <a:schemeClr val="lt1"/>
                </a:solidFill>
              </a:defRPr>
            </a:lvl6pPr>
            <a:lvl7pPr marL="3200400" lvl="6" indent="-298450">
              <a:spcBef>
                <a:spcPts val="0"/>
              </a:spcBef>
              <a:spcAft>
                <a:spcPts val="0"/>
              </a:spcAft>
              <a:buClr>
                <a:schemeClr val="lt1"/>
              </a:buClr>
              <a:buSzPts val="1100"/>
              <a:buChar char="●"/>
              <a:defRPr>
                <a:solidFill>
                  <a:schemeClr val="lt1"/>
                </a:solidFill>
              </a:defRPr>
            </a:lvl7pPr>
            <a:lvl8pPr marL="3657600" lvl="7" indent="-298450">
              <a:spcBef>
                <a:spcPts val="0"/>
              </a:spcBef>
              <a:spcAft>
                <a:spcPts val="0"/>
              </a:spcAft>
              <a:buClr>
                <a:schemeClr val="lt1"/>
              </a:buClr>
              <a:buSzPts val="1100"/>
              <a:buChar char="○"/>
              <a:defRPr>
                <a:solidFill>
                  <a:schemeClr val="lt1"/>
                </a:solidFill>
              </a:defRPr>
            </a:lvl8pPr>
            <a:lvl9pPr marL="4114800" lvl="8" indent="-298450">
              <a:spcBef>
                <a:spcPts val="0"/>
              </a:spcBef>
              <a:spcAft>
                <a:spcPts val="0"/>
              </a:spcAft>
              <a:buClr>
                <a:schemeClr val="lt1"/>
              </a:buClr>
              <a:buSzPts val="1100"/>
              <a:buChar char="■"/>
              <a:defRPr>
                <a:solidFill>
                  <a:schemeClr val="lt1"/>
                </a:solidFill>
              </a:defRPr>
            </a:lvl9pPr>
          </a:lstStyle>
          <a:p>
            <a:endParaRPr/>
          </a:p>
        </p:txBody>
      </p:sp>
      <p:sp>
        <p:nvSpPr>
          <p:cNvPr id="79" name="Google Shape;79;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2"/>
        <p:cNvGrpSpPr/>
        <p:nvPr/>
      </p:nvGrpSpPr>
      <p:grpSpPr>
        <a:xfrm>
          <a:off x="0" y="0"/>
          <a:ext cx="0" cy="0"/>
          <a:chOff x="0" y="0"/>
          <a:chExt cx="0" cy="0"/>
        </a:xfrm>
      </p:grpSpPr>
      <p:sp>
        <p:nvSpPr>
          <p:cNvPr id="83" name="Google Shape;83;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4" name="Google Shape;84;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85" name="Google Shape;85;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86" name="Google Shape;86;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87" name="Google Shape;87;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Blank 1">
  <p:cSld name="Blank">
    <p:bg>
      <p:bgPr>
        <a:solidFill>
          <a:schemeClr val="lt1"/>
        </a:solidFill>
        <a:effectLst/>
      </p:bgPr>
    </p:bg>
    <p:spTree>
      <p:nvGrpSpPr>
        <p:cNvPr id="1" name="Shape 88"/>
        <p:cNvGrpSpPr/>
        <p:nvPr/>
      </p:nvGrpSpPr>
      <p:grpSpPr>
        <a:xfrm>
          <a:off x="0" y="0"/>
          <a:ext cx="0" cy="0"/>
          <a:chOff x="0" y="0"/>
          <a:chExt cx="0" cy="0"/>
        </a:xfrm>
      </p:grpSpPr>
      <p:pic>
        <p:nvPicPr>
          <p:cNvPr id="89" name="Google Shape;89;p14" descr="Decorative geometric pattern"/>
          <p:cNvPicPr preferRelativeResize="0"/>
          <p:nvPr/>
        </p:nvPicPr>
        <p:blipFill rotWithShape="1">
          <a:blip r:embed="rId2">
            <a:alphaModFix/>
          </a:blip>
          <a:srcRect/>
          <a:stretch/>
        </p:blipFill>
        <p:spPr>
          <a:xfrm>
            <a:off x="0" y="0"/>
            <a:ext cx="9144001" cy="4871139"/>
          </a:xfrm>
          <a:prstGeom prst="rect">
            <a:avLst/>
          </a:prstGeom>
          <a:noFill/>
          <a:ln>
            <a:noFill/>
          </a:ln>
        </p:spPr>
      </p:pic>
      <p:pic>
        <p:nvPicPr>
          <p:cNvPr id="90" name="Google Shape;90;p14" descr="Decorative blue bar"/>
          <p:cNvPicPr preferRelativeResize="0"/>
          <p:nvPr/>
        </p:nvPicPr>
        <p:blipFill rotWithShape="1">
          <a:blip r:embed="rId3">
            <a:alphaModFix/>
          </a:blip>
          <a:srcRect/>
          <a:stretch/>
        </p:blipFill>
        <p:spPr>
          <a:xfrm>
            <a:off x="0" y="4871141"/>
            <a:ext cx="9144001" cy="276279"/>
          </a:xfrm>
          <a:prstGeom prst="rect">
            <a:avLst/>
          </a:prstGeom>
          <a:noFill/>
          <a:ln>
            <a:noFill/>
          </a:ln>
        </p:spPr>
      </p:pic>
      <p:sp>
        <p:nvSpPr>
          <p:cNvPr id="91" name="Google Shape;91;p14"/>
          <p:cNvSpPr txBox="1">
            <a:spLocks noGrp="1"/>
          </p:cNvSpPr>
          <p:nvPr>
            <p:ph type="title"/>
          </p:nvPr>
        </p:nvSpPr>
        <p:spPr>
          <a:xfrm>
            <a:off x="1881838" y="83687"/>
            <a:ext cx="7152300" cy="759900"/>
          </a:xfrm>
          <a:prstGeom prst="rect">
            <a:avLst/>
          </a:prstGeom>
          <a:noFill/>
          <a:ln>
            <a:noFill/>
          </a:ln>
        </p:spPr>
        <p:txBody>
          <a:bodyPr spcFirstLastPara="1" wrap="square" lIns="91425" tIns="45700" rIns="91425" bIns="45700" anchor="ctr" anchorCtr="0">
            <a:noAutofit/>
          </a:bodyPr>
          <a:lstStyle>
            <a:lvl1pPr lvl="0" algn="r" rtl="0">
              <a:lnSpc>
                <a:spcPct val="90000"/>
              </a:lnSpc>
              <a:spcBef>
                <a:spcPts val="0"/>
              </a:spcBef>
              <a:spcAft>
                <a:spcPts val="0"/>
              </a:spcAft>
              <a:buClr>
                <a:schemeClr val="dk1"/>
              </a:buClr>
              <a:buSzPts val="3600"/>
              <a:buFont typeface="Calibri"/>
              <a:buNone/>
              <a:defRPr sz="2700">
                <a:solidFill>
                  <a:schemeClr val="dk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92" name="Google Shape;92;p14" descr="Oregon Department of Education Logo"/>
          <p:cNvPicPr preferRelativeResize="0"/>
          <p:nvPr/>
        </p:nvPicPr>
        <p:blipFill rotWithShape="1">
          <a:blip r:embed="rId4">
            <a:alphaModFix/>
          </a:blip>
          <a:srcRect/>
          <a:stretch/>
        </p:blipFill>
        <p:spPr>
          <a:xfrm>
            <a:off x="-90611" y="40171"/>
            <a:ext cx="1479336" cy="735684"/>
          </a:xfrm>
          <a:prstGeom prst="rect">
            <a:avLst/>
          </a:prstGeom>
          <a:noFill/>
          <a:ln>
            <a:noFill/>
          </a:ln>
        </p:spPr>
      </p:pic>
      <p:sp>
        <p:nvSpPr>
          <p:cNvPr id="93" name="Google Shape;93;p14"/>
          <p:cNvSpPr txBox="1">
            <a:spLocks noGrp="1"/>
          </p:cNvSpPr>
          <p:nvPr>
            <p:ph type="sldNum" idx="12"/>
          </p:nvPr>
        </p:nvSpPr>
        <p:spPr>
          <a:xfrm>
            <a:off x="6457950" y="4869404"/>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1_Blank">
  <p:cSld name="1_Blank">
    <p:bg>
      <p:bgPr>
        <a:solidFill>
          <a:schemeClr val="lt1"/>
        </a:solidFill>
        <a:effectLst/>
      </p:bgPr>
    </p:bg>
    <p:spTree>
      <p:nvGrpSpPr>
        <p:cNvPr id="1" name="Shape 94"/>
        <p:cNvGrpSpPr/>
        <p:nvPr/>
      </p:nvGrpSpPr>
      <p:grpSpPr>
        <a:xfrm>
          <a:off x="0" y="0"/>
          <a:ext cx="0" cy="0"/>
          <a:chOff x="0" y="0"/>
          <a:chExt cx="0" cy="0"/>
        </a:xfrm>
      </p:grpSpPr>
      <p:sp>
        <p:nvSpPr>
          <p:cNvPr id="95" name="Google Shape;95;p15"/>
          <p:cNvSpPr txBox="1">
            <a:spLocks noGrp="1"/>
          </p:cNvSpPr>
          <p:nvPr>
            <p:ph type="title"/>
          </p:nvPr>
        </p:nvSpPr>
        <p:spPr>
          <a:xfrm>
            <a:off x="1881838" y="83686"/>
            <a:ext cx="7152300" cy="759900"/>
          </a:xfrm>
          <a:prstGeom prst="rect">
            <a:avLst/>
          </a:prstGeom>
          <a:noFill/>
          <a:ln>
            <a:noFill/>
          </a:ln>
        </p:spPr>
        <p:txBody>
          <a:bodyPr spcFirstLastPara="1" wrap="square" lIns="91425" tIns="45700" rIns="91425" bIns="45700" anchor="ctr" anchorCtr="0">
            <a:noAutofit/>
          </a:bodyPr>
          <a:lstStyle>
            <a:lvl1pPr lvl="0" algn="r" rtl="0">
              <a:lnSpc>
                <a:spcPct val="90000"/>
              </a:lnSpc>
              <a:spcBef>
                <a:spcPts val="0"/>
              </a:spcBef>
              <a:spcAft>
                <a:spcPts val="0"/>
              </a:spcAft>
              <a:buClr>
                <a:schemeClr val="dk1"/>
              </a:buClr>
              <a:buSzPts val="2700"/>
              <a:buFont typeface="Calibri"/>
              <a:buNone/>
              <a:defRPr sz="2700">
                <a:solidFill>
                  <a:schemeClr val="dk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96" name="Google Shape;96;p15" descr="Decorative geometric pattern"/>
          <p:cNvPicPr preferRelativeResize="0"/>
          <p:nvPr/>
        </p:nvPicPr>
        <p:blipFill rotWithShape="1">
          <a:blip r:embed="rId2">
            <a:alphaModFix/>
          </a:blip>
          <a:srcRect/>
          <a:stretch/>
        </p:blipFill>
        <p:spPr>
          <a:xfrm>
            <a:off x="0" y="1"/>
            <a:ext cx="9144001" cy="4871139"/>
          </a:xfrm>
          <a:prstGeom prst="rect">
            <a:avLst/>
          </a:prstGeom>
          <a:noFill/>
          <a:ln>
            <a:noFill/>
          </a:ln>
        </p:spPr>
      </p:pic>
      <p:pic>
        <p:nvPicPr>
          <p:cNvPr id="97" name="Google Shape;97;p15" descr="Decorative blue bar"/>
          <p:cNvPicPr preferRelativeResize="0"/>
          <p:nvPr/>
        </p:nvPicPr>
        <p:blipFill rotWithShape="1">
          <a:blip r:embed="rId3">
            <a:alphaModFix/>
          </a:blip>
          <a:srcRect/>
          <a:stretch/>
        </p:blipFill>
        <p:spPr>
          <a:xfrm>
            <a:off x="0" y="4871140"/>
            <a:ext cx="9144001" cy="276279"/>
          </a:xfrm>
          <a:prstGeom prst="rect">
            <a:avLst/>
          </a:prstGeom>
          <a:noFill/>
          <a:ln>
            <a:noFill/>
          </a:ln>
        </p:spPr>
      </p:pic>
      <p:pic>
        <p:nvPicPr>
          <p:cNvPr id="98" name="Google Shape;98;p15" descr="Oregon Department of Education Logo"/>
          <p:cNvPicPr preferRelativeResize="0"/>
          <p:nvPr/>
        </p:nvPicPr>
        <p:blipFill rotWithShape="1">
          <a:blip r:embed="rId4">
            <a:alphaModFix/>
          </a:blip>
          <a:srcRect/>
          <a:stretch/>
        </p:blipFill>
        <p:spPr>
          <a:xfrm>
            <a:off x="-90611" y="40171"/>
            <a:ext cx="1479336" cy="735684"/>
          </a:xfrm>
          <a:prstGeom prst="rect">
            <a:avLst/>
          </a:prstGeom>
          <a:noFill/>
          <a:ln>
            <a:noFill/>
          </a:ln>
        </p:spPr>
      </p:pic>
      <p:sp>
        <p:nvSpPr>
          <p:cNvPr id="99" name="Google Shape;99;p15"/>
          <p:cNvSpPr txBox="1">
            <a:spLocks noGrp="1"/>
          </p:cNvSpPr>
          <p:nvPr>
            <p:ph type="sldNum" idx="12"/>
          </p:nvPr>
        </p:nvSpPr>
        <p:spPr>
          <a:xfrm>
            <a:off x="6457950" y="4869404"/>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2" name="Google Shape;22;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29" name="Google Shape;29;p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0" name="Google Shape;30;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5"/>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37" name="Google Shape;37;p5"/>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8" name="Google Shape;38;p5"/>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9" name="Google Shape;39;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6"/>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46" name="Google Shape;46;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7"/>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53" name="Google Shape;53;p7"/>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4" name="Google Shape;54;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8"/>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60" name="Google Shape;60;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9"/>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67" name="Google Shape;67;p9"/>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68" name="Google Shape;68;p9"/>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9" name="Google Shape;69;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0"/>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300"/>
              <a:buNone/>
              <a:defRPr/>
            </a:lvl1pPr>
          </a:lstStyle>
          <a:p>
            <a:endParaRPr/>
          </a:p>
        </p:txBody>
      </p:sp>
      <p:sp>
        <p:nvSpPr>
          <p:cNvPr id="72" name="Google Shape;72;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8" Type="http://schemas.openxmlformats.org/officeDocument/2006/relationships/hyperlink" Target="https://sites.google.com/oregonlearning.org/cte-network-update/success-stories" TargetMode="External"/><Relationship Id="rId3" Type="http://schemas.openxmlformats.org/officeDocument/2006/relationships/hyperlink" Target="https://www.oregon.gov/ode/learning-options/CTE/FedFund/Documents/Oregon%20CTE%20State%20Plan.pdf" TargetMode="External"/><Relationship Id="rId7" Type="http://schemas.openxmlformats.org/officeDocument/2006/relationships/hyperlink" Target="https://www2.ed.gov/about/offices/list/ovae/index.html"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hyperlink" Target="https://www.oregon.gov/ode/learning-options/CTE/Pages/default.aspx" TargetMode="External"/><Relationship Id="rId5" Type="http://schemas.openxmlformats.org/officeDocument/2006/relationships/hyperlink" Target="https://cte.ed.gov/" TargetMode="External"/><Relationship Id="rId4" Type="http://schemas.openxmlformats.org/officeDocument/2006/relationships/hyperlink" Target="https://www.oregon.gov/ode/learning-options/CTE/resources/Documents/CTE%20Policy%20Guidebook%209-1-20.docx" TargetMode="External"/><Relationship Id="rId9"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hyperlink" Target="https://www.youtube.com/watch?v=DRWD5rAi3hA"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6"/>
          <p:cNvSpPr txBox="1">
            <a:spLocks noGrp="1"/>
          </p:cNvSpPr>
          <p:nvPr>
            <p:ph type="ctrTitle"/>
          </p:nvPr>
        </p:nvSpPr>
        <p:spPr>
          <a:xfrm>
            <a:off x="729450" y="1322450"/>
            <a:ext cx="8036400" cy="1664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a:p>
            <a:pPr marL="0" lvl="0" indent="0" algn="l" rtl="0">
              <a:spcBef>
                <a:spcPts val="0"/>
              </a:spcBef>
              <a:spcAft>
                <a:spcPts val="0"/>
              </a:spcAft>
              <a:buNone/>
            </a:pPr>
            <a:r>
              <a:rPr lang="en"/>
              <a:t>CTE in Oregon</a:t>
            </a:r>
            <a:endParaRPr/>
          </a:p>
        </p:txBody>
      </p:sp>
      <p:sp>
        <p:nvSpPr>
          <p:cNvPr id="105" name="Google Shape;105;p16"/>
          <p:cNvSpPr txBox="1">
            <a:spLocks noGrp="1"/>
          </p:cNvSpPr>
          <p:nvPr>
            <p:ph type="subTitle" idx="1"/>
          </p:nvPr>
        </p:nvSpPr>
        <p:spPr>
          <a:xfrm>
            <a:off x="765002" y="2748400"/>
            <a:ext cx="7688100" cy="541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i="1"/>
              <a:t>Statewide Advisory Group Meeting: July 2, 2021</a:t>
            </a:r>
            <a:endParaRPr i="1"/>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5"/>
          <p:cNvSpPr txBox="1">
            <a:spLocks noGrp="1"/>
          </p:cNvSpPr>
          <p:nvPr>
            <p:ph type="title"/>
          </p:nvPr>
        </p:nvSpPr>
        <p:spPr>
          <a:xfrm>
            <a:off x="408575" y="5616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CTE is good for HIGH SCHOOLS because.... </a:t>
            </a:r>
            <a:endParaRPr sz="2466" i="1"/>
          </a:p>
        </p:txBody>
      </p:sp>
      <p:sp>
        <p:nvSpPr>
          <p:cNvPr id="162" name="Google Shape;162;p25"/>
          <p:cNvSpPr txBox="1">
            <a:spLocks noGrp="1"/>
          </p:cNvSpPr>
          <p:nvPr>
            <p:ph type="body" idx="1"/>
          </p:nvPr>
        </p:nvSpPr>
        <p:spPr>
          <a:xfrm>
            <a:off x="408575" y="1361400"/>
            <a:ext cx="4163400" cy="4246200"/>
          </a:xfrm>
          <a:prstGeom prst="rect">
            <a:avLst/>
          </a:prstGeom>
        </p:spPr>
        <p:txBody>
          <a:bodyPr spcFirstLastPara="1" wrap="square" lIns="91425" tIns="91425" rIns="91425" bIns="91425" anchor="t" anchorCtr="0">
            <a:spAutoFit/>
          </a:bodyPr>
          <a:lstStyle/>
          <a:p>
            <a:pPr marL="0" lvl="0" indent="0" algn="l" rtl="0">
              <a:spcBef>
                <a:spcPts val="1200"/>
              </a:spcBef>
              <a:spcAft>
                <a:spcPts val="0"/>
              </a:spcAft>
              <a:buNone/>
            </a:pPr>
            <a:r>
              <a:rPr lang="en" sz="1571">
                <a:solidFill>
                  <a:schemeClr val="dk1"/>
                </a:solidFill>
              </a:rPr>
              <a:t>it engages students in relevant learning that increases the </a:t>
            </a:r>
            <a:r>
              <a:rPr lang="en" sz="1571" u="sng">
                <a:solidFill>
                  <a:schemeClr val="dk1"/>
                </a:solidFill>
              </a:rPr>
              <a:t>graduation and attendance rate</a:t>
            </a:r>
            <a:r>
              <a:rPr lang="en" sz="1571">
                <a:solidFill>
                  <a:schemeClr val="dk1"/>
                </a:solidFill>
              </a:rPr>
              <a:t>, improves student performance through authentic and applied learning experiences, and is a means to </a:t>
            </a:r>
            <a:r>
              <a:rPr lang="en" sz="1571" u="sng">
                <a:solidFill>
                  <a:schemeClr val="dk1"/>
                </a:solidFill>
              </a:rPr>
              <a:t>collaborate</a:t>
            </a:r>
            <a:r>
              <a:rPr lang="en" sz="1571">
                <a:solidFill>
                  <a:schemeClr val="dk1"/>
                </a:solidFill>
              </a:rPr>
              <a:t> with community college instructors and business partners to </a:t>
            </a:r>
            <a:r>
              <a:rPr lang="en" sz="1571" u="sng">
                <a:solidFill>
                  <a:schemeClr val="dk1"/>
                </a:solidFill>
              </a:rPr>
              <a:t>build a robust path</a:t>
            </a:r>
            <a:r>
              <a:rPr lang="en" sz="1571">
                <a:solidFill>
                  <a:schemeClr val="dk1"/>
                </a:solidFill>
              </a:rPr>
              <a:t> to success after the high school experience. CTE provides opportunities for meaningful collaboration with historically underrepresented communities and students to drive and communicate the best decisions supporting career and college readiness. </a:t>
            </a:r>
            <a:endParaRPr sz="1571">
              <a:solidFill>
                <a:schemeClr val="dk1"/>
              </a:solidFill>
            </a:endParaRPr>
          </a:p>
          <a:p>
            <a:pPr marL="0" lvl="0" indent="0" algn="ctr" rtl="0">
              <a:spcBef>
                <a:spcPts val="1200"/>
              </a:spcBef>
              <a:spcAft>
                <a:spcPts val="1200"/>
              </a:spcAft>
              <a:buNone/>
            </a:pPr>
            <a:endParaRPr sz="1900" b="1" i="1"/>
          </a:p>
        </p:txBody>
      </p:sp>
      <p:pic>
        <p:nvPicPr>
          <p:cNvPr id="163" name="Google Shape;163;p25" descr="Students in front of large farm vehicle" title="Students in front of large farm vehicle"/>
          <p:cNvPicPr preferRelativeResize="0"/>
          <p:nvPr/>
        </p:nvPicPr>
        <p:blipFill>
          <a:blip r:embed="rId3">
            <a:alphaModFix/>
          </a:blip>
          <a:stretch>
            <a:fillRect/>
          </a:stretch>
        </p:blipFill>
        <p:spPr>
          <a:xfrm>
            <a:off x="4725175" y="1513800"/>
            <a:ext cx="6233626" cy="34986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2"/>
                                        </p:tgtEl>
                                        <p:attrNameLst>
                                          <p:attrName>style.visibility</p:attrName>
                                        </p:attrNameLst>
                                      </p:cBhvr>
                                      <p:to>
                                        <p:strVal val="visible"/>
                                      </p:to>
                                    </p:set>
                                    <p:anim calcmode="lin" valueType="num">
                                      <p:cBhvr additive="base">
                                        <p:cTn id="7" dur="1000"/>
                                        <p:tgtEl>
                                          <p:spTgt spid="16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6"/>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What does CTE looks like in Oregon?</a:t>
            </a:r>
            <a:endParaRPr/>
          </a:p>
          <a:p>
            <a:pPr marL="0" lvl="0" indent="0" algn="l" rtl="0">
              <a:spcBef>
                <a:spcPts val="0"/>
              </a:spcBef>
              <a:spcAft>
                <a:spcPts val="0"/>
              </a:spcAft>
              <a:buNone/>
            </a:pPr>
            <a:r>
              <a:rPr lang="en" sz="2800" i="1"/>
              <a:t>CTE State Plan</a:t>
            </a:r>
            <a:r>
              <a:rPr lang="en"/>
              <a:t> </a:t>
            </a:r>
            <a:endParaRPr/>
          </a:p>
        </p:txBody>
      </p:sp>
      <p:pic>
        <p:nvPicPr>
          <p:cNvPr id="169" name="Google Shape;169;p26" descr="CTE: learning that works for Oregon" title="CTE logo"/>
          <p:cNvPicPr preferRelativeResize="0"/>
          <p:nvPr/>
        </p:nvPicPr>
        <p:blipFill>
          <a:blip r:embed="rId3">
            <a:alphaModFix/>
          </a:blip>
          <a:stretch>
            <a:fillRect/>
          </a:stretch>
        </p:blipFill>
        <p:spPr>
          <a:xfrm>
            <a:off x="4572000" y="3296250"/>
            <a:ext cx="4286250" cy="1590675"/>
          </a:xfrm>
          <a:prstGeom prst="rect">
            <a:avLst/>
          </a:prstGeom>
          <a:noFill/>
          <a:ln>
            <a:noFill/>
          </a:ln>
        </p:spPr>
      </p:pic>
      <p:sp>
        <p:nvSpPr>
          <p:cNvPr id="2" name="TextBox 1"/>
          <p:cNvSpPr txBox="1"/>
          <p:nvPr/>
        </p:nvSpPr>
        <p:spPr>
          <a:xfrm>
            <a:off x="86061" y="4702259"/>
            <a:ext cx="4012602" cy="369332"/>
          </a:xfrm>
          <a:prstGeom prst="rect">
            <a:avLst/>
          </a:prstGeom>
          <a:noFill/>
        </p:spPr>
        <p:txBody>
          <a:bodyPr wrap="square" rtlCol="0">
            <a:spAutoFit/>
          </a:bodyPr>
          <a:lstStyle/>
          <a:p>
            <a:r>
              <a:rPr lang="en-US" sz="900" dirty="0" smtClean="0"/>
              <a:t>The CTE brand logo, brand positioning, theme, and brand extensions are the property of NASDCTEc.</a:t>
            </a:r>
            <a:endParaRPr lang="en-US" sz="9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7" descr="Components are Equity/Civil Rights as Foundation of CTE, Families and Students, Business and Industry, CTE Leaders and Educators, State CTE Team Members, CTE Regional Coordinators, CTE Deans" title="Graphic depicting slice of CTE EcoSystem"/>
          <p:cNvSpPr/>
          <p:nvPr/>
        </p:nvSpPr>
        <p:spPr>
          <a:xfrm>
            <a:off x="191150" y="584700"/>
            <a:ext cx="8722800" cy="456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7" descr="Slice of CTE Ecosystem" title="Colored Circles"/>
          <p:cNvSpPr/>
          <p:nvPr/>
        </p:nvSpPr>
        <p:spPr>
          <a:xfrm>
            <a:off x="765450" y="288900"/>
            <a:ext cx="8104200" cy="4565700"/>
          </a:xfrm>
          <a:prstGeom prst="ellipse">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7" descr="Slice of CTE Ecosystem" title="More colored circles"/>
          <p:cNvSpPr/>
          <p:nvPr/>
        </p:nvSpPr>
        <p:spPr>
          <a:xfrm>
            <a:off x="3036725" y="953500"/>
            <a:ext cx="4892700" cy="4126500"/>
          </a:xfrm>
          <a:prstGeom prst="ellipse">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7"/>
          <p:cNvSpPr/>
          <p:nvPr/>
        </p:nvSpPr>
        <p:spPr>
          <a:xfrm>
            <a:off x="4764875" y="587850"/>
            <a:ext cx="1436400" cy="1469700"/>
          </a:xfrm>
          <a:prstGeom prst="ellipse">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State CTE Team Members</a:t>
            </a:r>
            <a:endParaRPr/>
          </a:p>
        </p:txBody>
      </p:sp>
      <p:sp>
        <p:nvSpPr>
          <p:cNvPr id="178" name="Google Shape;178;p27"/>
          <p:cNvSpPr txBox="1">
            <a:spLocks noGrp="1"/>
          </p:cNvSpPr>
          <p:nvPr>
            <p:ph type="title"/>
          </p:nvPr>
        </p:nvSpPr>
        <p:spPr>
          <a:xfrm>
            <a:off x="0" y="151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 Slice of the CTE Ecosystem</a:t>
            </a:r>
            <a:endParaRPr/>
          </a:p>
        </p:txBody>
      </p:sp>
      <p:sp>
        <p:nvSpPr>
          <p:cNvPr id="179" name="Google Shape;179;p27"/>
          <p:cNvSpPr/>
          <p:nvPr/>
        </p:nvSpPr>
        <p:spPr>
          <a:xfrm>
            <a:off x="5946550" y="0"/>
            <a:ext cx="2672100" cy="2133600"/>
          </a:xfrm>
          <a:prstGeom prst="ellipse">
            <a:avLst/>
          </a:prstGeom>
          <a:solidFill>
            <a:srgbClr val="A2C4C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CTE Deans</a:t>
            </a:r>
            <a:endParaRPr/>
          </a:p>
        </p:txBody>
      </p:sp>
      <p:sp>
        <p:nvSpPr>
          <p:cNvPr id="180" name="Google Shape;180;p27"/>
          <p:cNvSpPr/>
          <p:nvPr/>
        </p:nvSpPr>
        <p:spPr>
          <a:xfrm>
            <a:off x="5319525" y="1468625"/>
            <a:ext cx="3098400" cy="2208000"/>
          </a:xfrm>
          <a:prstGeom prst="ellipse">
            <a:avLst/>
          </a:prstGeom>
          <a:solidFill>
            <a:srgbClr val="A2C4C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CTE Regional Coordinators</a:t>
            </a:r>
            <a:endParaRPr/>
          </a:p>
        </p:txBody>
      </p:sp>
      <p:sp>
        <p:nvSpPr>
          <p:cNvPr id="181" name="Google Shape;181;p27"/>
          <p:cNvSpPr txBox="1"/>
          <p:nvPr/>
        </p:nvSpPr>
        <p:spPr>
          <a:xfrm>
            <a:off x="3839000" y="2509850"/>
            <a:ext cx="10341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a:solidFill>
                  <a:schemeClr val="dk1"/>
                </a:solidFill>
              </a:rPr>
              <a:t>CTE Leaders and Educators</a:t>
            </a:r>
            <a:endParaRPr>
              <a:solidFill>
                <a:schemeClr val="dk1"/>
              </a:solidFill>
            </a:endParaRPr>
          </a:p>
          <a:p>
            <a:pPr marL="0" lvl="0" indent="0" algn="l" rtl="0">
              <a:spcBef>
                <a:spcPts val="0"/>
              </a:spcBef>
              <a:spcAft>
                <a:spcPts val="0"/>
              </a:spcAft>
              <a:buNone/>
            </a:pPr>
            <a:endParaRPr/>
          </a:p>
        </p:txBody>
      </p:sp>
      <p:sp>
        <p:nvSpPr>
          <p:cNvPr id="182" name="Google Shape;182;p27"/>
          <p:cNvSpPr txBox="1"/>
          <p:nvPr/>
        </p:nvSpPr>
        <p:spPr>
          <a:xfrm>
            <a:off x="1681250" y="1543875"/>
            <a:ext cx="10341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Business and Industry</a:t>
            </a:r>
            <a:endParaRPr/>
          </a:p>
        </p:txBody>
      </p:sp>
      <p:sp>
        <p:nvSpPr>
          <p:cNvPr id="183" name="Google Shape;183;p27"/>
          <p:cNvSpPr/>
          <p:nvPr/>
        </p:nvSpPr>
        <p:spPr>
          <a:xfrm>
            <a:off x="3363600" y="4481200"/>
            <a:ext cx="5266200" cy="598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Equity/Civil Rights: Foundation of CTE</a:t>
            </a:r>
            <a:endParaRPr/>
          </a:p>
        </p:txBody>
      </p:sp>
      <p:sp>
        <p:nvSpPr>
          <p:cNvPr id="184" name="Google Shape;184;p27"/>
          <p:cNvSpPr txBox="1"/>
          <p:nvPr/>
        </p:nvSpPr>
        <p:spPr>
          <a:xfrm>
            <a:off x="351250" y="3676625"/>
            <a:ext cx="10341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Families and Students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28" descr="Higher Education Coordinating Commission" title="HECC Logo"/>
          <p:cNvPicPr preferRelativeResize="0"/>
          <p:nvPr/>
        </p:nvPicPr>
        <p:blipFill>
          <a:blip r:embed="rId3">
            <a:alphaModFix/>
          </a:blip>
          <a:stretch>
            <a:fillRect/>
          </a:stretch>
        </p:blipFill>
        <p:spPr>
          <a:xfrm>
            <a:off x="4888800" y="1990775"/>
            <a:ext cx="3795600" cy="1853675"/>
          </a:xfrm>
          <a:prstGeom prst="rect">
            <a:avLst/>
          </a:prstGeom>
          <a:noFill/>
          <a:ln>
            <a:noFill/>
          </a:ln>
        </p:spPr>
      </p:pic>
      <p:pic>
        <p:nvPicPr>
          <p:cNvPr id="190" name="Google Shape;190;p28" descr="Oregon Department of Education, Oregon Achieves Together" title="ODE Logo"/>
          <p:cNvPicPr preferRelativeResize="0"/>
          <p:nvPr/>
        </p:nvPicPr>
        <p:blipFill>
          <a:blip r:embed="rId4">
            <a:alphaModFix/>
          </a:blip>
          <a:stretch>
            <a:fillRect/>
          </a:stretch>
        </p:blipFill>
        <p:spPr>
          <a:xfrm>
            <a:off x="349450" y="1806325"/>
            <a:ext cx="4570025" cy="2266732"/>
          </a:xfrm>
          <a:prstGeom prst="rect">
            <a:avLst/>
          </a:prstGeom>
          <a:noFill/>
          <a:ln>
            <a:noFill/>
          </a:ln>
        </p:spPr>
      </p:pic>
      <p:sp>
        <p:nvSpPr>
          <p:cNvPr id="191" name="Google Shape;191;p28"/>
          <p:cNvSpPr txBox="1">
            <a:spLocks noGrp="1"/>
          </p:cNvSpPr>
          <p:nvPr>
            <p:ph type="title"/>
          </p:nvPr>
        </p:nvSpPr>
        <p:spPr>
          <a:xfrm>
            <a:off x="729500" y="533325"/>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State CTE Team Leaders:</a:t>
            </a:r>
            <a:endParaRPr/>
          </a:p>
        </p:txBody>
      </p:sp>
      <p:sp>
        <p:nvSpPr>
          <p:cNvPr id="192" name="Google Shape;192;p28"/>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ctr" rtl="0">
              <a:spcBef>
                <a:spcPts val="1200"/>
              </a:spcBef>
              <a:spcAft>
                <a:spcPts val="1200"/>
              </a:spcAft>
              <a:buNone/>
            </a:pPr>
            <a:r>
              <a:rPr lang="en"/>
              <a:t>Secondary Postsecondary Transitions </a:t>
            </a:r>
            <a:endParaRPr/>
          </a:p>
        </p:txBody>
      </p:sp>
      <p:sp>
        <p:nvSpPr>
          <p:cNvPr id="193" name="Google Shape;193;p28"/>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ctr" rtl="0">
              <a:spcBef>
                <a:spcPts val="1200"/>
              </a:spcBef>
              <a:spcAft>
                <a:spcPts val="1200"/>
              </a:spcAft>
              <a:buNone/>
            </a:pPr>
            <a:r>
              <a:rPr lang="en"/>
              <a:t>Community Colleges &amp; Workforce Development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8" name="Title 7" hidden="1"/>
          <p:cNvSpPr>
            <a:spLocks noGrp="1"/>
          </p:cNvSpPr>
          <p:nvPr>
            <p:ph type="title"/>
          </p:nvPr>
        </p:nvSpPr>
        <p:spPr/>
        <p:txBody>
          <a:bodyPr>
            <a:normAutofit fontScale="90000"/>
          </a:bodyPr>
          <a:lstStyle/>
          <a:p>
            <a:r>
              <a:rPr lang="en-US" dirty="0" smtClean="0"/>
              <a:t>collaboration</a:t>
            </a:r>
            <a:endParaRPr lang="en-US" dirty="0"/>
          </a:p>
        </p:txBody>
      </p:sp>
      <p:sp>
        <p:nvSpPr>
          <p:cNvPr id="198" name="Google Shape;198;p29"/>
          <p:cNvSpPr txBox="1">
            <a:spLocks noGrp="1"/>
          </p:cNvSpPr>
          <p:nvPr>
            <p:ph type="body" idx="1"/>
          </p:nvPr>
        </p:nvSpPr>
        <p:spPr>
          <a:prstGeom prst="rect">
            <a:avLst/>
          </a:prstGeom>
        </p:spPr>
        <p:txBody>
          <a:bodyPr spcFirstLastPara="1" wrap="square" lIns="91425" tIns="91425" rIns="91425" bIns="91425" anchor="t" anchorCtr="0">
            <a:spAutoFit/>
          </a:bodyPr>
          <a:lstStyle/>
          <a:p>
            <a:pPr marL="0" lvl="0" indent="0" algn="ctr" rtl="0">
              <a:lnSpc>
                <a:spcPct val="105000"/>
              </a:lnSpc>
              <a:spcBef>
                <a:spcPts val="0"/>
              </a:spcBef>
              <a:spcAft>
                <a:spcPts val="0"/>
              </a:spcAft>
              <a:buSzPts val="1018"/>
              <a:buNone/>
            </a:pPr>
            <a:r>
              <a:rPr lang="en" sz="2000" smtClean="0">
                <a:solidFill>
                  <a:srgbClr val="000000"/>
                </a:solidFill>
                <a:latin typeface="Arial"/>
                <a:ea typeface="Arial"/>
                <a:cs typeface="Arial"/>
                <a:sym typeface="Arial"/>
              </a:rPr>
              <a:t>The 2020-2024 Oregon CTE State Plan underlines the importance of collaboration and coordination and the value of engagement of partners across the systems. It provides a strategic plan and broad goals to achieve that plan. In addition, it contains action steps to achieve those goals. Together, they form a foundation for the work ahead. </a:t>
            </a:r>
            <a:endParaRPr sz="2000" smtClean="0">
              <a:solidFill>
                <a:srgbClr val="000000"/>
              </a:solidFill>
              <a:latin typeface="Arial"/>
              <a:ea typeface="Arial"/>
              <a:cs typeface="Arial"/>
              <a:sym typeface="Arial"/>
            </a:endParaRPr>
          </a:p>
          <a:p>
            <a:pPr marL="0" lvl="0" indent="0" algn="ctr" rtl="0">
              <a:lnSpc>
                <a:spcPct val="105000"/>
              </a:lnSpc>
              <a:spcBef>
                <a:spcPts val="0"/>
              </a:spcBef>
              <a:spcAft>
                <a:spcPts val="0"/>
              </a:spcAft>
              <a:buSzPts val="1018"/>
              <a:buNone/>
            </a:pPr>
            <a:endParaRPr smtClean="0">
              <a:solidFill>
                <a:srgbClr val="000000"/>
              </a:solidFill>
              <a:latin typeface="Arial"/>
              <a:ea typeface="Arial"/>
              <a:cs typeface="Arial"/>
              <a:sym typeface="Arial"/>
            </a:endParaRPr>
          </a:p>
          <a:p>
            <a:pPr marL="0" lvl="0" indent="0" algn="l" rtl="0">
              <a:lnSpc>
                <a:spcPct val="105000"/>
              </a:lnSpc>
              <a:spcBef>
                <a:spcPts val="0"/>
              </a:spcBef>
              <a:spcAft>
                <a:spcPts val="1200"/>
              </a:spcAft>
              <a:buSzPts val="1018"/>
              <a:buNone/>
            </a:pPr>
            <a:endParaRPr sz="1202">
              <a:solidFill>
                <a:schemeClr val="dk2"/>
              </a:solidFill>
              <a:latin typeface="Arial"/>
              <a:ea typeface="Arial"/>
              <a:cs typeface="Arial"/>
              <a:sym typeface="Arial"/>
            </a:endParaRPr>
          </a:p>
        </p:txBody>
      </p:sp>
      <p:pic>
        <p:nvPicPr>
          <p:cNvPr id="199" name="Google Shape;199;p29" descr="Photograph of blueprints" title="Photograph of blueprints"/>
          <p:cNvPicPr preferRelativeResize="0"/>
          <p:nvPr/>
        </p:nvPicPr>
        <p:blipFill>
          <a:blip r:embed="rId3">
            <a:alphaModFix/>
          </a:blip>
          <a:stretch>
            <a:fillRect/>
          </a:stretch>
        </p:blipFill>
        <p:spPr>
          <a:xfrm>
            <a:off x="0" y="-786269"/>
            <a:ext cx="9144000" cy="344774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5" name="Title 4" hidden="1"/>
          <p:cNvSpPr>
            <a:spLocks noGrp="1"/>
          </p:cNvSpPr>
          <p:nvPr>
            <p:ph type="title"/>
          </p:nvPr>
        </p:nvSpPr>
        <p:spPr/>
        <p:txBody>
          <a:bodyPr>
            <a:normAutofit fontScale="90000"/>
          </a:bodyPr>
          <a:lstStyle/>
          <a:p>
            <a:r>
              <a:rPr lang="en-US" dirty="0" smtClean="0"/>
              <a:t>Vision for </a:t>
            </a:r>
            <a:r>
              <a:rPr lang="en-US" dirty="0" err="1" smtClean="0"/>
              <a:t>cte</a:t>
            </a:r>
            <a:r>
              <a:rPr lang="en-US" dirty="0" smtClean="0"/>
              <a:t> in </a:t>
            </a:r>
            <a:r>
              <a:rPr lang="en-US" dirty="0" err="1" smtClean="0"/>
              <a:t>oregon</a:t>
            </a:r>
            <a:endParaRPr lang="en-US" dirty="0"/>
          </a:p>
        </p:txBody>
      </p:sp>
      <p:sp>
        <p:nvSpPr>
          <p:cNvPr id="204" name="Google Shape;204;p30" descr="Photo of Sunlight through hands" title="Photo of Sunlight through hands"/>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lnSpc>
                <a:spcPct val="105000"/>
              </a:lnSpc>
              <a:spcBef>
                <a:spcPts val="0"/>
              </a:spcBef>
              <a:spcAft>
                <a:spcPts val="0"/>
              </a:spcAft>
              <a:buSzPts val="1018"/>
              <a:buNone/>
            </a:pPr>
            <a:endParaRPr sz="1600">
              <a:solidFill>
                <a:srgbClr val="000000"/>
              </a:solidFill>
              <a:latin typeface="Arial"/>
              <a:ea typeface="Arial"/>
              <a:cs typeface="Arial"/>
              <a:sym typeface="Arial"/>
            </a:endParaRPr>
          </a:p>
          <a:p>
            <a:pPr marL="0" lvl="0" indent="0" algn="l" rtl="0">
              <a:lnSpc>
                <a:spcPct val="105000"/>
              </a:lnSpc>
              <a:spcBef>
                <a:spcPts val="0"/>
              </a:spcBef>
              <a:spcAft>
                <a:spcPts val="0"/>
              </a:spcAft>
              <a:buSzPts val="1018"/>
              <a:buNone/>
            </a:pPr>
            <a:endParaRPr>
              <a:solidFill>
                <a:srgbClr val="000000"/>
              </a:solidFill>
              <a:latin typeface="Arial"/>
              <a:ea typeface="Arial"/>
              <a:cs typeface="Arial"/>
              <a:sym typeface="Arial"/>
            </a:endParaRPr>
          </a:p>
          <a:p>
            <a:pPr marL="0" lvl="0" indent="0" algn="l" rtl="0">
              <a:lnSpc>
                <a:spcPct val="105000"/>
              </a:lnSpc>
              <a:spcBef>
                <a:spcPts val="0"/>
              </a:spcBef>
              <a:spcAft>
                <a:spcPts val="1200"/>
              </a:spcAft>
              <a:buSzPts val="1018"/>
              <a:buNone/>
            </a:pPr>
            <a:endParaRPr sz="1202">
              <a:solidFill>
                <a:schemeClr val="dk2"/>
              </a:solidFill>
              <a:latin typeface="Arial"/>
              <a:ea typeface="Arial"/>
              <a:cs typeface="Arial"/>
              <a:sym typeface="Arial"/>
            </a:endParaRPr>
          </a:p>
        </p:txBody>
      </p:sp>
      <p:pic>
        <p:nvPicPr>
          <p:cNvPr id="205" name="Google Shape;205;p30" descr="Vision for CTE in Oregon: Oregon will reimagine and transform learner experiences in order to enhance their future prospects, empower their communities, and ensure equity in an inclusive, sustainable, innovation-based economy." title="Hands and Sun Photo with Text"/>
          <p:cNvPicPr preferRelativeResize="0"/>
          <p:nvPr/>
        </p:nvPicPr>
        <p:blipFill>
          <a:blip r:embed="rId3">
            <a:alphaModFix/>
          </a:blip>
          <a:stretch>
            <a:fillRect/>
          </a:stretch>
        </p:blipFill>
        <p:spPr>
          <a:xfrm>
            <a:off x="1" y="-507503"/>
            <a:ext cx="9144000" cy="5651003"/>
          </a:xfrm>
          <a:prstGeom prst="rect">
            <a:avLst/>
          </a:prstGeom>
          <a:noFill/>
          <a:ln>
            <a:noFill/>
          </a:ln>
        </p:spPr>
      </p:pic>
      <p:sp>
        <p:nvSpPr>
          <p:cNvPr id="206" name="Google Shape;206;p30"/>
          <p:cNvSpPr txBox="1"/>
          <p:nvPr/>
        </p:nvSpPr>
        <p:spPr>
          <a:xfrm>
            <a:off x="4262850" y="199225"/>
            <a:ext cx="4773300" cy="298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i="1">
                <a:solidFill>
                  <a:schemeClr val="dk1"/>
                </a:solidFill>
              </a:rPr>
              <a:t>Vision for CTE in Oregon</a:t>
            </a:r>
            <a:endParaRPr sz="2100" b="1" i="1">
              <a:solidFill>
                <a:schemeClr val="dk1"/>
              </a:solidFill>
            </a:endParaRPr>
          </a:p>
          <a:p>
            <a:pPr marL="0" lvl="0" indent="0" algn="l" rtl="0">
              <a:spcBef>
                <a:spcPts val="0"/>
              </a:spcBef>
              <a:spcAft>
                <a:spcPts val="0"/>
              </a:spcAft>
              <a:buNone/>
            </a:pPr>
            <a:r>
              <a:rPr lang="en" sz="2100" b="1" i="1">
                <a:solidFill>
                  <a:schemeClr val="accent1"/>
                </a:solidFill>
              </a:rPr>
              <a:t>Oregon will reimagine and transform learner experiences in order to enhance their future prospects, empower their communities, and ensure equity in an inclusive, sustainable, innovation-based economy.</a:t>
            </a:r>
            <a:endParaRPr sz="2100" b="1" i="1">
              <a:solidFill>
                <a:schemeClr val="dk2"/>
              </a:solidFill>
            </a:endParaRPr>
          </a:p>
          <a:p>
            <a:pPr marL="0" lvl="0" indent="0" algn="l" rtl="0">
              <a:spcBef>
                <a:spcPts val="0"/>
              </a:spcBef>
              <a:spcAft>
                <a:spcPts val="0"/>
              </a:spcAft>
              <a:buNone/>
            </a:pPr>
            <a:endParaRPr b="1" i="1">
              <a:latin typeface="Lato"/>
              <a:ea typeface="Lato"/>
              <a:cs typeface="Lato"/>
              <a:sym typeface="La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1"/>
          <p:cNvSpPr txBox="1">
            <a:spLocks noGrp="1"/>
          </p:cNvSpPr>
          <p:nvPr>
            <p:ph type="title"/>
          </p:nvPr>
        </p:nvSpPr>
        <p:spPr>
          <a:xfrm>
            <a:off x="446875" y="5376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Essential Elements of the State Plan:</a:t>
            </a:r>
            <a:endParaRPr/>
          </a:p>
        </p:txBody>
      </p:sp>
      <p:sp>
        <p:nvSpPr>
          <p:cNvPr id="212" name="Google Shape;212;p31"/>
          <p:cNvSpPr txBox="1">
            <a:spLocks noGrp="1"/>
          </p:cNvSpPr>
          <p:nvPr>
            <p:ph type="body" idx="1"/>
          </p:nvPr>
        </p:nvSpPr>
        <p:spPr>
          <a:xfrm>
            <a:off x="326175" y="1491650"/>
            <a:ext cx="4888200" cy="3651900"/>
          </a:xfrm>
          <a:prstGeom prst="rect">
            <a:avLst/>
          </a:prstGeom>
        </p:spPr>
        <p:txBody>
          <a:bodyPr spcFirstLastPara="1" wrap="square" lIns="91425" tIns="91425" rIns="91425" bIns="91425" anchor="t" anchorCtr="0">
            <a:normAutofit fontScale="62500" lnSpcReduction="20000"/>
          </a:bodyPr>
          <a:lstStyle/>
          <a:p>
            <a:pPr marL="457200" lvl="0" indent="-308278" algn="l" rtl="0">
              <a:lnSpc>
                <a:spcPct val="100000"/>
              </a:lnSpc>
              <a:spcBef>
                <a:spcPts val="1200"/>
              </a:spcBef>
              <a:spcAft>
                <a:spcPts val="0"/>
              </a:spcAft>
              <a:buClr>
                <a:srgbClr val="000000"/>
              </a:buClr>
              <a:buSzPct val="100000"/>
              <a:buFont typeface="Arial"/>
              <a:buAutoNum type="arabicPeriod"/>
            </a:pPr>
            <a:r>
              <a:rPr lang="en" sz="2007">
                <a:solidFill>
                  <a:srgbClr val="000000"/>
                </a:solidFill>
                <a:latin typeface="Arial"/>
                <a:ea typeface="Arial"/>
                <a:cs typeface="Arial"/>
                <a:sym typeface="Arial"/>
              </a:rPr>
              <a:t>All learners will benefit from High Quality CTE Programs of Study leading to meaningful careers in high-skill, high-wage, in-demand careers that provide individuals with a sense of pride and contribution to their communities.</a:t>
            </a:r>
            <a:endParaRPr sz="2007">
              <a:solidFill>
                <a:srgbClr val="000000"/>
              </a:solidFill>
              <a:latin typeface="Arial"/>
              <a:ea typeface="Arial"/>
              <a:cs typeface="Arial"/>
              <a:sym typeface="Arial"/>
            </a:endParaRPr>
          </a:p>
          <a:p>
            <a:pPr marL="457200" lvl="0" indent="-308278" algn="l" rtl="0">
              <a:lnSpc>
                <a:spcPct val="100000"/>
              </a:lnSpc>
              <a:spcBef>
                <a:spcPts val="1000"/>
              </a:spcBef>
              <a:spcAft>
                <a:spcPts val="0"/>
              </a:spcAft>
              <a:buClr>
                <a:srgbClr val="000000"/>
              </a:buClr>
              <a:buSzPct val="100000"/>
              <a:buFont typeface="Arial"/>
              <a:buAutoNum type="arabicPeriod"/>
            </a:pPr>
            <a:r>
              <a:rPr lang="en" sz="2007">
                <a:solidFill>
                  <a:srgbClr val="000000"/>
                </a:solidFill>
                <a:latin typeface="Arial"/>
                <a:ea typeface="Arial"/>
                <a:cs typeface="Arial"/>
                <a:sym typeface="Arial"/>
              </a:rPr>
              <a:t>All learners, at all age levels, will be empowered with information to successfully navigate pathways to a meaningful career through intentional exposure to and communication about careers. </a:t>
            </a:r>
            <a:endParaRPr sz="2007">
              <a:solidFill>
                <a:srgbClr val="000000"/>
              </a:solidFill>
              <a:latin typeface="Arial"/>
              <a:ea typeface="Arial"/>
              <a:cs typeface="Arial"/>
              <a:sym typeface="Arial"/>
            </a:endParaRPr>
          </a:p>
          <a:p>
            <a:pPr marL="457200" lvl="0" indent="-308278" algn="l" rtl="0">
              <a:lnSpc>
                <a:spcPct val="100000"/>
              </a:lnSpc>
              <a:spcBef>
                <a:spcPts val="1000"/>
              </a:spcBef>
              <a:spcAft>
                <a:spcPts val="0"/>
              </a:spcAft>
              <a:buClr>
                <a:srgbClr val="000000"/>
              </a:buClr>
              <a:buSzPct val="100000"/>
              <a:buFont typeface="Arial"/>
              <a:buAutoNum type="arabicPeriod"/>
            </a:pPr>
            <a:r>
              <a:rPr lang="en" sz="2007">
                <a:solidFill>
                  <a:srgbClr val="000000"/>
                </a:solidFill>
                <a:latin typeface="Arial"/>
                <a:ea typeface="Arial"/>
                <a:cs typeface="Arial"/>
                <a:sym typeface="Arial"/>
              </a:rPr>
              <a:t>All learners will be able to make connections between technical and academic learning in education settings and the workplace through work-based learning opportunities.</a:t>
            </a:r>
            <a:endParaRPr sz="2007">
              <a:solidFill>
                <a:srgbClr val="000000"/>
              </a:solidFill>
              <a:latin typeface="Arial"/>
              <a:ea typeface="Arial"/>
              <a:cs typeface="Arial"/>
              <a:sym typeface="Arial"/>
            </a:endParaRPr>
          </a:p>
          <a:p>
            <a:pPr marL="457200" lvl="0" indent="-308278" algn="l" rtl="0">
              <a:lnSpc>
                <a:spcPct val="100000"/>
              </a:lnSpc>
              <a:spcBef>
                <a:spcPts val="1000"/>
              </a:spcBef>
              <a:spcAft>
                <a:spcPts val="0"/>
              </a:spcAft>
              <a:buClr>
                <a:srgbClr val="000000"/>
              </a:buClr>
              <a:buSzPct val="100000"/>
              <a:buFont typeface="Arial"/>
              <a:buAutoNum type="arabicPeriod"/>
            </a:pPr>
            <a:r>
              <a:rPr lang="en" sz="2007">
                <a:solidFill>
                  <a:srgbClr val="000000"/>
                </a:solidFill>
                <a:latin typeface="Arial"/>
                <a:ea typeface="Arial"/>
                <a:cs typeface="Arial"/>
                <a:sym typeface="Arial"/>
              </a:rPr>
              <a:t>All learners will learn from knowledgeable experts who contextualize learning and create robust integration of academic and technical content.</a:t>
            </a:r>
            <a:endParaRPr sz="2007">
              <a:solidFill>
                <a:srgbClr val="000000"/>
              </a:solidFill>
              <a:latin typeface="Arial"/>
              <a:ea typeface="Arial"/>
              <a:cs typeface="Arial"/>
              <a:sym typeface="Arial"/>
            </a:endParaRPr>
          </a:p>
          <a:p>
            <a:pPr marL="457200" lvl="0" indent="-308278" algn="l" rtl="0">
              <a:lnSpc>
                <a:spcPct val="100000"/>
              </a:lnSpc>
              <a:spcBef>
                <a:spcPts val="1200"/>
              </a:spcBef>
              <a:spcAft>
                <a:spcPts val="0"/>
              </a:spcAft>
              <a:buClr>
                <a:srgbClr val="000000"/>
              </a:buClr>
              <a:buSzPct val="100000"/>
              <a:buFont typeface="Arial"/>
              <a:buAutoNum type="arabicPeriod"/>
            </a:pPr>
            <a:r>
              <a:rPr lang="en" sz="2007">
                <a:solidFill>
                  <a:srgbClr val="000000"/>
                </a:solidFill>
                <a:latin typeface="Arial"/>
                <a:ea typeface="Arial"/>
                <a:cs typeface="Arial"/>
                <a:sym typeface="Arial"/>
              </a:rPr>
              <a:t>All learners will benefit from flexible learning systems that allow Oregonians to gain necessary skills where and how they best meets learners’ needs.</a:t>
            </a:r>
            <a:endParaRPr sz="2007">
              <a:solidFill>
                <a:srgbClr val="000000"/>
              </a:solidFill>
              <a:latin typeface="Arial"/>
              <a:ea typeface="Arial"/>
              <a:cs typeface="Arial"/>
              <a:sym typeface="Arial"/>
            </a:endParaRPr>
          </a:p>
          <a:p>
            <a:pPr marL="0" lvl="0" indent="0" algn="l" rtl="0">
              <a:spcBef>
                <a:spcPts val="1000"/>
              </a:spcBef>
              <a:spcAft>
                <a:spcPts val="1200"/>
              </a:spcAft>
              <a:buNone/>
            </a:pPr>
            <a:endParaRPr/>
          </a:p>
        </p:txBody>
      </p:sp>
      <p:pic>
        <p:nvPicPr>
          <p:cNvPr id="213" name="Google Shape;213;p31" descr="Student working with shop machinery" title="Student working with shop machinery"/>
          <p:cNvPicPr preferRelativeResize="0"/>
          <p:nvPr/>
        </p:nvPicPr>
        <p:blipFill>
          <a:blip r:embed="rId3">
            <a:alphaModFix/>
          </a:blip>
          <a:stretch>
            <a:fillRect/>
          </a:stretch>
        </p:blipFill>
        <p:spPr>
          <a:xfrm>
            <a:off x="5214375" y="1567850"/>
            <a:ext cx="4572001" cy="305716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32" descr="Two adults, with one adult carrying child on shoulders" title="Graphic with three figures in silhouette"/>
          <p:cNvPicPr preferRelativeResize="0"/>
          <p:nvPr/>
        </p:nvPicPr>
        <p:blipFill>
          <a:blip r:embed="rId3">
            <a:alphaModFix/>
          </a:blip>
          <a:stretch>
            <a:fillRect/>
          </a:stretch>
        </p:blipFill>
        <p:spPr>
          <a:xfrm>
            <a:off x="-469900" y="-110675"/>
            <a:ext cx="6129871" cy="5254175"/>
          </a:xfrm>
          <a:prstGeom prst="rect">
            <a:avLst/>
          </a:prstGeom>
          <a:noFill/>
          <a:ln>
            <a:noFill/>
          </a:ln>
        </p:spPr>
      </p:pic>
      <p:sp>
        <p:nvSpPr>
          <p:cNvPr id="219" name="Google Shape;219;p32" descr="ODE and CCWD are committed to advancing equity through: centering on equity in rule-making, budgeting, and resource allocation; building fluency and comfort with change; pursuing meaningful collaboration with communities and students affected by decisions about CTE." title="Text About Commitment to Equity in CTE"/>
          <p:cNvSpPr txBox="1"/>
          <p:nvPr/>
        </p:nvSpPr>
        <p:spPr>
          <a:xfrm>
            <a:off x="4096925" y="25525"/>
            <a:ext cx="5424300" cy="5143500"/>
          </a:xfrm>
          <a:prstGeom prst="rect">
            <a:avLst/>
          </a:prstGeom>
          <a:solidFill>
            <a:schemeClr val="lt2"/>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p:txBody>
      </p:sp>
      <p:sp>
        <p:nvSpPr>
          <p:cNvPr id="2" name="Title 1" hidden="1"/>
          <p:cNvSpPr>
            <a:spLocks noGrp="1"/>
          </p:cNvSpPr>
          <p:nvPr>
            <p:ph type="title"/>
          </p:nvPr>
        </p:nvSpPr>
        <p:spPr/>
        <p:txBody>
          <a:bodyPr/>
          <a:lstStyle/>
          <a:p>
            <a:r>
              <a:rPr lang="en-US" dirty="0" smtClean="0"/>
              <a:t>Commitment on Equity</a:t>
            </a:r>
            <a:endParaRPr lang="en-US" dirty="0"/>
          </a:p>
        </p:txBody>
      </p:sp>
      <p:sp>
        <p:nvSpPr>
          <p:cNvPr id="220" name="Google Shape;220;p32"/>
          <p:cNvSpPr txBox="1">
            <a:spLocks noGrp="1"/>
          </p:cNvSpPr>
          <p:nvPr>
            <p:ph type="body" idx="1"/>
          </p:nvPr>
        </p:nvSpPr>
        <p:spPr>
          <a:prstGeom prst="rect">
            <a:avLst/>
          </a:prstGeom>
        </p:spPr>
        <p:txBody>
          <a:bodyPr spcFirstLastPara="1" wrap="square" lIns="91425" tIns="91425" rIns="91425" bIns="91425" anchor="t" anchorCtr="0">
            <a:spAutoFit/>
          </a:bodyPr>
          <a:lstStyle/>
          <a:p>
            <a:pPr marL="0" lvl="0" indent="0" algn="l" rtl="0">
              <a:spcBef>
                <a:spcPts val="1200"/>
              </a:spcBef>
              <a:spcAft>
                <a:spcPts val="0"/>
              </a:spcAft>
              <a:buNone/>
            </a:pPr>
            <a:r>
              <a:rPr lang="en" sz="1600">
                <a:solidFill>
                  <a:srgbClr val="000000"/>
                </a:solidFill>
                <a:latin typeface="Arial"/>
                <a:ea typeface="Arial"/>
                <a:cs typeface="Arial"/>
                <a:sym typeface="Arial"/>
              </a:rPr>
              <a:t>A commitment to, and focus on, equity continues to be at the forefront as we move towards our vision.  ODE and CCWD are committed to advancing equity through the following practices:</a:t>
            </a:r>
            <a:endParaRPr sz="1600">
              <a:solidFill>
                <a:srgbClr val="000000"/>
              </a:solidFill>
              <a:latin typeface="Arial"/>
              <a:ea typeface="Arial"/>
              <a:cs typeface="Arial"/>
              <a:sym typeface="Arial"/>
            </a:endParaRPr>
          </a:p>
          <a:p>
            <a:pPr marL="457200" lvl="0" indent="-330200" algn="l" rtl="0">
              <a:spcBef>
                <a:spcPts val="1200"/>
              </a:spcBef>
              <a:spcAft>
                <a:spcPts val="0"/>
              </a:spcAft>
              <a:buClr>
                <a:srgbClr val="000000"/>
              </a:buClr>
              <a:buSzPts val="1600"/>
              <a:buFont typeface="Arial"/>
              <a:buChar char="●"/>
            </a:pPr>
            <a:r>
              <a:rPr lang="en" sz="1600">
                <a:solidFill>
                  <a:srgbClr val="000000"/>
                </a:solidFill>
                <a:latin typeface="Arial"/>
                <a:ea typeface="Arial"/>
                <a:cs typeface="Arial"/>
                <a:sym typeface="Arial"/>
              </a:rPr>
              <a:t>Centering on equity in rule-making, budgeting, and resource allocation processes by drawing upon data and stakeholder feedback to identify and interrupt patterns of inequity</a:t>
            </a:r>
            <a:endParaRPr sz="1600">
              <a:solidFill>
                <a:srgbClr val="000000"/>
              </a:solidFill>
              <a:latin typeface="Arial"/>
              <a:ea typeface="Arial"/>
              <a:cs typeface="Arial"/>
              <a:sym typeface="Arial"/>
            </a:endParaRPr>
          </a:p>
          <a:p>
            <a:pPr marL="457200" lvl="0" indent="-330200" algn="l" rtl="0">
              <a:spcBef>
                <a:spcPts val="1000"/>
              </a:spcBef>
              <a:spcAft>
                <a:spcPts val="0"/>
              </a:spcAft>
              <a:buClr>
                <a:srgbClr val="000000"/>
              </a:buClr>
              <a:buSzPts val="1600"/>
              <a:buFont typeface="Arial"/>
              <a:buChar char="●"/>
            </a:pPr>
            <a:r>
              <a:rPr lang="en" sz="1600">
                <a:solidFill>
                  <a:srgbClr val="000000"/>
                </a:solidFill>
                <a:latin typeface="Arial"/>
                <a:ea typeface="Arial"/>
                <a:cs typeface="Arial"/>
                <a:sym typeface="Arial"/>
              </a:rPr>
              <a:t>Building fluency and comfort with change through continually working to strengthen systems and partnerships to remove barriers</a:t>
            </a:r>
            <a:endParaRPr sz="1600">
              <a:solidFill>
                <a:srgbClr val="000000"/>
              </a:solidFill>
              <a:latin typeface="Arial"/>
              <a:ea typeface="Arial"/>
              <a:cs typeface="Arial"/>
              <a:sym typeface="Arial"/>
            </a:endParaRPr>
          </a:p>
          <a:p>
            <a:pPr marL="457200" lvl="0" indent="-330200" algn="l" rtl="0">
              <a:spcBef>
                <a:spcPts val="1200"/>
              </a:spcBef>
              <a:spcAft>
                <a:spcPts val="0"/>
              </a:spcAft>
              <a:buClr>
                <a:srgbClr val="000000"/>
              </a:buClr>
              <a:buSzPts val="1600"/>
              <a:buFont typeface="Arial"/>
              <a:buChar char="●"/>
            </a:pPr>
            <a:r>
              <a:rPr lang="en" sz="1600">
                <a:solidFill>
                  <a:srgbClr val="000000"/>
                </a:solidFill>
                <a:latin typeface="Arial"/>
                <a:ea typeface="Arial"/>
                <a:cs typeface="Arial"/>
                <a:sym typeface="Arial"/>
              </a:rPr>
              <a:t>Pursuing meaningful collaboration with communities and students who are affected by decisions about CTE by providing comprehensive outreach and communication about CTE</a:t>
            </a:r>
            <a:endParaRPr sz="1600">
              <a:solidFill>
                <a:srgbClr val="000000"/>
              </a:solidFill>
              <a:latin typeface="Arial"/>
              <a:ea typeface="Arial"/>
              <a:cs typeface="Arial"/>
              <a:sym typeface="Arial"/>
            </a:endParaRPr>
          </a:p>
          <a:p>
            <a:pPr marL="0" lvl="0" indent="0" algn="l" rtl="0">
              <a:spcBef>
                <a:spcPts val="1000"/>
              </a:spcBef>
              <a:spcAft>
                <a:spcPts val="1200"/>
              </a:spcAft>
              <a:buNone/>
            </a:pPr>
            <a:r>
              <a:rPr lang="en"/>
              <a:t>.</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3"/>
          <p:cNvSpPr txBox="1">
            <a:spLocks noGrp="1"/>
          </p:cNvSpPr>
          <p:nvPr>
            <p:ph type="title"/>
          </p:nvPr>
        </p:nvSpPr>
        <p:spPr>
          <a:xfrm>
            <a:off x="422375" y="565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CTE Program of Study</a:t>
            </a:r>
            <a:endParaRPr/>
          </a:p>
        </p:txBody>
      </p:sp>
      <p:sp>
        <p:nvSpPr>
          <p:cNvPr id="226" name="Google Shape;226;p33"/>
          <p:cNvSpPr txBox="1">
            <a:spLocks noGrp="1"/>
          </p:cNvSpPr>
          <p:nvPr>
            <p:ph type="body" idx="1"/>
          </p:nvPr>
        </p:nvSpPr>
        <p:spPr>
          <a:xfrm>
            <a:off x="269975" y="1619400"/>
            <a:ext cx="4592700" cy="3471000"/>
          </a:xfrm>
          <a:prstGeom prst="rect">
            <a:avLst/>
          </a:prstGeom>
        </p:spPr>
        <p:txBody>
          <a:bodyPr spcFirstLastPara="1" wrap="square" lIns="91425" tIns="91425" rIns="91425" bIns="91425" anchor="t" anchorCtr="0">
            <a:spAutoFit/>
          </a:bodyPr>
          <a:lstStyle/>
          <a:p>
            <a:pPr marL="457200" lvl="0" indent="-323850" algn="l" rtl="0">
              <a:spcBef>
                <a:spcPts val="0"/>
              </a:spcBef>
              <a:spcAft>
                <a:spcPts val="0"/>
              </a:spcAft>
              <a:buClr>
                <a:srgbClr val="000000"/>
              </a:buClr>
              <a:buSzPts val="1500"/>
              <a:buFont typeface="Arial"/>
              <a:buChar char="●"/>
            </a:pPr>
            <a:r>
              <a:rPr lang="en" sz="1500">
                <a:solidFill>
                  <a:srgbClr val="000000"/>
                </a:solidFill>
                <a:latin typeface="Arial"/>
                <a:ea typeface="Arial"/>
                <a:cs typeface="Arial"/>
                <a:sym typeface="Arial"/>
              </a:rPr>
              <a:t>Non-duplicative sequence of secondary and postsecondary career- focused courses that could lead to a post secondary certificate of completion, a degree, or an industry recognized credential  </a:t>
            </a:r>
            <a:endParaRPr sz="1500">
              <a:solidFill>
                <a:srgbClr val="000000"/>
              </a:solidFill>
              <a:latin typeface="Arial"/>
              <a:ea typeface="Arial"/>
              <a:cs typeface="Arial"/>
              <a:sym typeface="Arial"/>
            </a:endParaRPr>
          </a:p>
          <a:p>
            <a:pPr marL="457200" lvl="0" indent="-323850" algn="l" rtl="0">
              <a:spcBef>
                <a:spcPts val="1000"/>
              </a:spcBef>
              <a:spcAft>
                <a:spcPts val="0"/>
              </a:spcAft>
              <a:buClr>
                <a:srgbClr val="000000"/>
              </a:buClr>
              <a:buSzPts val="1500"/>
              <a:buFont typeface="Arial"/>
              <a:buChar char="●"/>
            </a:pPr>
            <a:r>
              <a:rPr lang="en" sz="1500">
                <a:solidFill>
                  <a:srgbClr val="000000"/>
                </a:solidFill>
                <a:latin typeface="Arial"/>
                <a:ea typeface="Arial"/>
                <a:cs typeface="Arial"/>
                <a:sym typeface="Arial"/>
              </a:rPr>
              <a:t>Feature contextualized and hands-on courses, with a minimum of two high school credits in 2020-2021, increasing to three by 2024-2025 </a:t>
            </a:r>
            <a:endParaRPr sz="1500">
              <a:solidFill>
                <a:srgbClr val="000000"/>
              </a:solidFill>
              <a:latin typeface="Arial"/>
              <a:ea typeface="Arial"/>
              <a:cs typeface="Arial"/>
              <a:sym typeface="Arial"/>
            </a:endParaRPr>
          </a:p>
          <a:p>
            <a:pPr marL="457200" lvl="0" indent="-323850" algn="l" rtl="0">
              <a:spcBef>
                <a:spcPts val="1000"/>
              </a:spcBef>
              <a:spcAft>
                <a:spcPts val="0"/>
              </a:spcAft>
              <a:buClr>
                <a:srgbClr val="000000"/>
              </a:buClr>
              <a:buSzPts val="1500"/>
              <a:buFont typeface="Arial"/>
              <a:buChar char="●"/>
            </a:pPr>
            <a:r>
              <a:rPr lang="en" sz="1500">
                <a:solidFill>
                  <a:srgbClr val="000000"/>
                </a:solidFill>
                <a:latin typeface="Arial"/>
                <a:ea typeface="Arial"/>
                <a:cs typeface="Arial"/>
                <a:sym typeface="Arial"/>
              </a:rPr>
              <a:t>Equity, access, and inclusion must be built into the program from the beginning.</a:t>
            </a:r>
            <a:endParaRPr sz="1500">
              <a:solidFill>
                <a:srgbClr val="000000"/>
              </a:solidFill>
              <a:latin typeface="Arial"/>
              <a:ea typeface="Arial"/>
              <a:cs typeface="Arial"/>
              <a:sym typeface="Arial"/>
            </a:endParaRPr>
          </a:p>
          <a:p>
            <a:pPr marL="457200" lvl="0" indent="0" algn="l" rtl="0">
              <a:spcBef>
                <a:spcPts val="1000"/>
              </a:spcBef>
              <a:spcAft>
                <a:spcPts val="1000"/>
              </a:spcAft>
              <a:buNone/>
            </a:pPr>
            <a:endParaRPr sz="1600"/>
          </a:p>
        </p:txBody>
      </p:sp>
      <p:pic>
        <p:nvPicPr>
          <p:cNvPr id="227" name="Google Shape;227;p33" descr="Student welding" title="Student welding"/>
          <p:cNvPicPr preferRelativeResize="0"/>
          <p:nvPr/>
        </p:nvPicPr>
        <p:blipFill>
          <a:blip r:embed="rId3">
            <a:alphaModFix/>
          </a:blip>
          <a:stretch>
            <a:fillRect/>
          </a:stretch>
        </p:blipFill>
        <p:spPr>
          <a:xfrm>
            <a:off x="5015075" y="1619400"/>
            <a:ext cx="4429575" cy="29545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34" descr="1-Standards and Content, 2-Alignment and Articulation, 3-Accountability and Evaluation, 4-Student Support Services, 5-Professional Development" title="Chart showing five elements of CTE Program of Study"/>
          <p:cNvPicPr preferRelativeResize="0"/>
          <p:nvPr/>
        </p:nvPicPr>
        <p:blipFill>
          <a:blip r:embed="rId3">
            <a:alphaModFix/>
          </a:blip>
          <a:stretch>
            <a:fillRect/>
          </a:stretch>
        </p:blipFill>
        <p:spPr>
          <a:xfrm>
            <a:off x="1921150" y="0"/>
            <a:ext cx="5168053" cy="5143500"/>
          </a:xfrm>
          <a:prstGeom prst="rect">
            <a:avLst/>
          </a:prstGeom>
          <a:noFill/>
          <a:ln>
            <a:noFill/>
          </a:ln>
        </p:spPr>
      </p:pic>
      <p:sp>
        <p:nvSpPr>
          <p:cNvPr id="2" name="Title 1" hidden="1"/>
          <p:cNvSpPr>
            <a:spLocks noGrp="1"/>
          </p:cNvSpPr>
          <p:nvPr>
            <p:ph type="title"/>
          </p:nvPr>
        </p:nvSpPr>
        <p:spPr/>
        <p:txBody>
          <a:bodyPr/>
          <a:lstStyle/>
          <a:p>
            <a:r>
              <a:rPr lang="en-US" dirty="0" smtClean="0"/>
              <a:t>Five Elements of CTE Program of Study</a:t>
            </a:r>
            <a:endParaRPr lang="en-US" dirty="0"/>
          </a:p>
        </p:txBody>
      </p:sp>
      <p:sp>
        <p:nvSpPr>
          <p:cNvPr id="3" name="Text Placeholder 2"/>
          <p:cNvSpPr>
            <a:spLocks noGrp="1"/>
          </p:cNvSpPr>
          <p:nvPr>
            <p:ph type="body" idx="1"/>
          </p:nvPr>
        </p:nvSpPr>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7"/>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What is CTE? </a:t>
            </a:r>
            <a:endParaRPr/>
          </a:p>
        </p:txBody>
      </p:sp>
      <p:pic>
        <p:nvPicPr>
          <p:cNvPr id="111" name="Google Shape;111;p17" descr="CTE Career Technical Education" title="CTE Graphic"/>
          <p:cNvPicPr preferRelativeResize="0"/>
          <p:nvPr/>
        </p:nvPicPr>
        <p:blipFill>
          <a:blip r:embed="rId3">
            <a:alphaModFix/>
          </a:blip>
          <a:stretch>
            <a:fillRect/>
          </a:stretch>
        </p:blipFill>
        <p:spPr>
          <a:xfrm>
            <a:off x="4170975" y="264600"/>
            <a:ext cx="4587825" cy="46497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5"/>
          <p:cNvSpPr txBox="1">
            <a:spLocks noGrp="1"/>
          </p:cNvSpPr>
          <p:nvPr>
            <p:ph type="title" idx="4294967295"/>
          </p:nvPr>
        </p:nvSpPr>
        <p:spPr>
          <a:xfrm>
            <a:off x="0" y="-40825"/>
            <a:ext cx="9144000" cy="10131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3600"/>
              <a:buNone/>
            </a:pPr>
            <a:r>
              <a:rPr lang="en" b="1"/>
              <a:t>Statewide CTE Programs of Study</a:t>
            </a:r>
            <a:r>
              <a:rPr lang="en"/>
              <a:t> </a:t>
            </a:r>
            <a:endParaRPr/>
          </a:p>
        </p:txBody>
      </p:sp>
      <p:pic>
        <p:nvPicPr>
          <p:cNvPr id="238" name="Google Shape;238;p35" descr="Manufacturing, Business Management and Administration, Information and Communication Technoloty, Architecture and Construction" title="Outline of Oregon highlighting Statewide CTE Programs of Study"/>
          <p:cNvPicPr preferRelativeResize="0"/>
          <p:nvPr/>
        </p:nvPicPr>
        <p:blipFill rotWithShape="1">
          <a:blip r:embed="rId3">
            <a:alphaModFix/>
          </a:blip>
          <a:srcRect/>
          <a:stretch/>
        </p:blipFill>
        <p:spPr>
          <a:xfrm>
            <a:off x="2496994" y="1122935"/>
            <a:ext cx="4080514" cy="3493676"/>
          </a:xfrm>
          <a:prstGeom prst="rect">
            <a:avLst/>
          </a:prstGeom>
          <a:noFill/>
          <a:ln>
            <a:noFill/>
          </a:ln>
        </p:spPr>
      </p:pic>
      <p:sp>
        <p:nvSpPr>
          <p:cNvPr id="239" name="Google Shape;239;p35"/>
          <p:cNvSpPr/>
          <p:nvPr/>
        </p:nvSpPr>
        <p:spPr>
          <a:xfrm>
            <a:off x="865825" y="1066800"/>
            <a:ext cx="2058600" cy="1427700"/>
          </a:xfrm>
          <a:prstGeom prst="rect">
            <a:avLst/>
          </a:prstGeom>
          <a:solidFill>
            <a:srgbClr val="351C7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 sz="2000" b="1" i="0" u="none" strike="noStrike" cap="none">
                <a:solidFill>
                  <a:srgbClr val="FFFFFF"/>
                </a:solidFill>
                <a:latin typeface="Arial"/>
                <a:ea typeface="Arial"/>
                <a:cs typeface="Arial"/>
                <a:sym typeface="Arial"/>
              </a:rPr>
              <a:t>Manufacturing</a:t>
            </a:r>
            <a:endParaRPr sz="2000" b="1" i="0" u="none" strike="noStrike" cap="none">
              <a:solidFill>
                <a:srgbClr val="FFFFFF"/>
              </a:solidFill>
              <a:latin typeface="Arial"/>
              <a:ea typeface="Arial"/>
              <a:cs typeface="Arial"/>
              <a:sym typeface="Arial"/>
            </a:endParaRPr>
          </a:p>
        </p:txBody>
      </p:sp>
      <p:sp>
        <p:nvSpPr>
          <p:cNvPr id="240" name="Google Shape;240;p35"/>
          <p:cNvSpPr/>
          <p:nvPr/>
        </p:nvSpPr>
        <p:spPr>
          <a:xfrm>
            <a:off x="865819" y="3326644"/>
            <a:ext cx="2421900" cy="1503600"/>
          </a:xfrm>
          <a:prstGeom prst="rect">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 sz="2000" b="1" i="0" u="none" strike="noStrike" cap="none">
                <a:solidFill>
                  <a:srgbClr val="FFFFFF"/>
                </a:solidFill>
                <a:latin typeface="Arial"/>
                <a:ea typeface="Arial"/>
                <a:cs typeface="Arial"/>
                <a:sym typeface="Arial"/>
              </a:rPr>
              <a:t>Information and Communication Technology </a:t>
            </a:r>
            <a:endParaRPr sz="2000" b="1" i="0" u="none" strike="noStrike" cap="none">
              <a:solidFill>
                <a:srgbClr val="FFFFFF"/>
              </a:solidFill>
              <a:latin typeface="Arial"/>
              <a:ea typeface="Arial"/>
              <a:cs typeface="Arial"/>
              <a:sym typeface="Arial"/>
            </a:endParaRPr>
          </a:p>
        </p:txBody>
      </p:sp>
      <p:sp>
        <p:nvSpPr>
          <p:cNvPr id="241" name="Google Shape;241;p35"/>
          <p:cNvSpPr/>
          <p:nvPr/>
        </p:nvSpPr>
        <p:spPr>
          <a:xfrm>
            <a:off x="5959511" y="1066800"/>
            <a:ext cx="2058600" cy="1427700"/>
          </a:xfrm>
          <a:prstGeom prst="rect">
            <a:avLst/>
          </a:prstGeom>
          <a:solidFill>
            <a:srgbClr val="783F0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 sz="2000" b="1" i="0" u="none" strike="noStrike" cap="none">
                <a:solidFill>
                  <a:srgbClr val="FFFFFF"/>
                </a:solidFill>
                <a:latin typeface="Arial"/>
                <a:ea typeface="Arial"/>
                <a:cs typeface="Arial"/>
                <a:sym typeface="Arial"/>
              </a:rPr>
              <a:t>Business Management &amp; Administration</a:t>
            </a:r>
            <a:endParaRPr sz="2000" b="1" i="0" u="none" strike="noStrike" cap="none">
              <a:solidFill>
                <a:srgbClr val="FFFFFF"/>
              </a:solidFill>
              <a:latin typeface="Arial"/>
              <a:ea typeface="Arial"/>
              <a:cs typeface="Arial"/>
              <a:sym typeface="Arial"/>
            </a:endParaRPr>
          </a:p>
        </p:txBody>
      </p:sp>
      <p:sp>
        <p:nvSpPr>
          <p:cNvPr id="242" name="Google Shape;242;p35"/>
          <p:cNvSpPr/>
          <p:nvPr/>
        </p:nvSpPr>
        <p:spPr>
          <a:xfrm>
            <a:off x="5959511" y="3326639"/>
            <a:ext cx="2058600" cy="1427700"/>
          </a:xfrm>
          <a:prstGeom prst="rect">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 sz="2000" b="1" i="0" u="none" strike="noStrike" cap="none">
                <a:solidFill>
                  <a:srgbClr val="FFFFFF"/>
                </a:solidFill>
                <a:latin typeface="Arial"/>
                <a:ea typeface="Arial"/>
                <a:cs typeface="Arial"/>
                <a:sym typeface="Arial"/>
              </a:rPr>
              <a:t>Architecture &amp; </a:t>
            </a:r>
            <a:endParaRPr sz="2000" b="1"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 sz="2000" b="1" i="0" u="none" strike="noStrike" cap="none">
                <a:solidFill>
                  <a:srgbClr val="FFFFFF"/>
                </a:solidFill>
                <a:latin typeface="Arial"/>
                <a:ea typeface="Arial"/>
                <a:cs typeface="Arial"/>
                <a:sym typeface="Arial"/>
              </a:rPr>
              <a:t>Construction</a:t>
            </a:r>
            <a:endParaRPr sz="2000" b="1" i="0" u="none" strike="noStrike" cap="none">
              <a:solidFill>
                <a:srgbClr val="FFFFFF"/>
              </a:solidFill>
              <a:latin typeface="Arial"/>
              <a:ea typeface="Arial"/>
              <a:cs typeface="Arial"/>
              <a:sym typeface="Arial"/>
            </a:endParaRPr>
          </a:p>
        </p:txBody>
      </p:sp>
      <p:sp>
        <p:nvSpPr>
          <p:cNvPr id="243" name="Google Shape;243;p35"/>
          <p:cNvSpPr txBox="1"/>
          <p:nvPr/>
        </p:nvSpPr>
        <p:spPr>
          <a:xfrm>
            <a:off x="3537618" y="1960050"/>
            <a:ext cx="2421900" cy="2207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dirty="0">
                <a:solidFill>
                  <a:srgbClr val="FFFFFF"/>
                </a:solidFill>
                <a:latin typeface="Calibri"/>
                <a:ea typeface="Calibri"/>
                <a:cs typeface="Calibri"/>
                <a:sym typeface="Calibri"/>
              </a:rPr>
              <a:t>Driven by Industry, Common Framework, Shared Learning, Shared Goals, More Efficient, and Easier to Communicate </a:t>
            </a:r>
            <a:endParaRPr sz="2000" b="1" i="0" u="none" strike="noStrike" cap="none" dirty="0">
              <a:solidFill>
                <a:srgbClr val="FFFFFF"/>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6"/>
          <p:cNvSpPr txBox="1">
            <a:spLocks noGrp="1"/>
          </p:cNvSpPr>
          <p:nvPr>
            <p:ph type="title" idx="4294967295"/>
          </p:nvPr>
        </p:nvSpPr>
        <p:spPr>
          <a:xfrm>
            <a:off x="0" y="83675"/>
            <a:ext cx="9144000" cy="7599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SzPct val="50000"/>
              <a:buNone/>
            </a:pPr>
            <a:r>
              <a:rPr lang="en"/>
              <a:t>Statewide CTE Program of Study Timeline</a:t>
            </a:r>
            <a:endParaRPr/>
          </a:p>
        </p:txBody>
      </p:sp>
      <p:grpSp>
        <p:nvGrpSpPr>
          <p:cNvPr id="250" name="Google Shape;250;p36" descr="Spring 2023 Applications/Renewal: Automotive and Heavy Equipment; Education; Law Public Safety and Security; Natural Resource Systems"/>
          <p:cNvGrpSpPr/>
          <p:nvPr/>
        </p:nvGrpSpPr>
        <p:grpSpPr>
          <a:xfrm>
            <a:off x="6858000" y="2295575"/>
            <a:ext cx="2286000" cy="2847950"/>
            <a:chOff x="0" y="2295575"/>
            <a:chExt cx="2286000" cy="2847950"/>
          </a:xfrm>
        </p:grpSpPr>
        <p:grpSp>
          <p:nvGrpSpPr>
            <p:cNvPr id="251" name="Google Shape;251;p36"/>
            <p:cNvGrpSpPr/>
            <p:nvPr/>
          </p:nvGrpSpPr>
          <p:grpSpPr>
            <a:xfrm>
              <a:off x="0" y="2295575"/>
              <a:ext cx="2286000" cy="2847950"/>
              <a:chOff x="0" y="2295575"/>
              <a:chExt cx="2286000" cy="2847950"/>
            </a:xfrm>
          </p:grpSpPr>
          <p:sp>
            <p:nvSpPr>
              <p:cNvPr id="252" name="Google Shape;252;p36"/>
              <p:cNvSpPr/>
              <p:nvPr/>
            </p:nvSpPr>
            <p:spPr>
              <a:xfrm>
                <a:off x="0" y="2823925"/>
                <a:ext cx="2286000" cy="2319600"/>
              </a:xfrm>
              <a:prstGeom prst="rect">
                <a:avLst/>
              </a:pr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3" name="Google Shape;253;p36"/>
              <p:cNvSpPr/>
              <p:nvPr/>
            </p:nvSpPr>
            <p:spPr>
              <a:xfrm>
                <a:off x="0" y="2295575"/>
                <a:ext cx="2286000" cy="53700"/>
              </a:xfrm>
              <a:prstGeom prst="rect">
                <a:avLst/>
              </a:pr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254" name="Google Shape;254;p36"/>
            <p:cNvSpPr txBox="1"/>
            <p:nvPr/>
          </p:nvSpPr>
          <p:spPr>
            <a:xfrm>
              <a:off x="216291" y="2441107"/>
              <a:ext cx="871200" cy="260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000"/>
                <a:buFont typeface="Arial"/>
                <a:buNone/>
              </a:pPr>
              <a:r>
                <a:rPr lang="en" sz="1000" b="0" i="0" u="none" strike="noStrike" cap="none">
                  <a:solidFill>
                    <a:srgbClr val="5E5E5E"/>
                  </a:solidFill>
                  <a:latin typeface="Roboto"/>
                  <a:ea typeface="Roboto"/>
                  <a:cs typeface="Roboto"/>
                  <a:sym typeface="Roboto"/>
                </a:rPr>
                <a:t>20XX</a:t>
              </a:r>
              <a:endParaRPr sz="1000" b="0" i="0" u="none" strike="noStrike" cap="none">
                <a:solidFill>
                  <a:srgbClr val="5E5E5E"/>
                </a:solidFill>
                <a:latin typeface="Roboto"/>
                <a:ea typeface="Roboto"/>
                <a:cs typeface="Roboto"/>
                <a:sym typeface="Roboto"/>
              </a:endParaRPr>
            </a:p>
          </p:txBody>
        </p:sp>
        <p:sp>
          <p:nvSpPr>
            <p:cNvPr id="255" name="Google Shape;255;p36"/>
            <p:cNvSpPr txBox="1"/>
            <p:nvPr/>
          </p:nvSpPr>
          <p:spPr>
            <a:xfrm>
              <a:off x="216300" y="3050050"/>
              <a:ext cx="1853400" cy="79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5E5E5E"/>
                  </a:solidFill>
                  <a:latin typeface="Roboto"/>
                  <a:ea typeface="Roboto"/>
                  <a:cs typeface="Roboto"/>
                  <a:sym typeface="Roboto"/>
                </a:rPr>
                <a:t>Vestibulum congue tempus</a:t>
              </a:r>
              <a:endParaRPr sz="1200" b="1" i="0" u="none" strike="noStrike" cap="none">
                <a:solidFill>
                  <a:srgbClr val="5E5E5E"/>
                </a:solidFill>
                <a:latin typeface="Roboto"/>
                <a:ea typeface="Roboto"/>
                <a:cs typeface="Roboto"/>
                <a:sym typeface="Roboto"/>
              </a:endParaRPr>
            </a:p>
          </p:txBody>
        </p:sp>
        <p:sp>
          <p:nvSpPr>
            <p:cNvPr id="256" name="Google Shape;256;p36"/>
            <p:cNvSpPr txBox="1"/>
            <p:nvPr/>
          </p:nvSpPr>
          <p:spPr>
            <a:xfrm>
              <a:off x="216300" y="3896950"/>
              <a:ext cx="1853400" cy="996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900"/>
                <a:buFont typeface="Arial"/>
                <a:buNone/>
              </a:pPr>
              <a:r>
                <a:rPr lang="en" sz="900" b="0" i="0" u="none" strike="noStrike" cap="none">
                  <a:solidFill>
                    <a:srgbClr val="5E5E5E"/>
                  </a:solidFill>
                  <a:latin typeface="Roboto"/>
                  <a:ea typeface="Roboto"/>
                  <a:cs typeface="Roboto"/>
                  <a:sym typeface="Roboto"/>
                </a:rPr>
                <a:t>Lorem ipsum dolor sit amet, consectetur adipiscing elit, sed do eiusmod tempor. </a:t>
              </a:r>
              <a:endParaRPr sz="900" b="0" i="0" u="none" strike="noStrike" cap="none">
                <a:solidFill>
                  <a:srgbClr val="5E5E5E"/>
                </a:solidFill>
                <a:latin typeface="Roboto"/>
                <a:ea typeface="Roboto"/>
                <a:cs typeface="Roboto"/>
                <a:sym typeface="Roboto"/>
              </a:endParaRPr>
            </a:p>
          </p:txBody>
        </p:sp>
      </p:grpSp>
      <p:grpSp>
        <p:nvGrpSpPr>
          <p:cNvPr id="257" name="Google Shape;257;p36" descr="2021-2022 Frameworks Designed: Automotive and Heavy Equipment; Education; Law Public Safety and Security; Natural Resource Systems" title="Statewide CTE Program of Study Timeline"/>
          <p:cNvGrpSpPr/>
          <p:nvPr/>
        </p:nvGrpSpPr>
        <p:grpSpPr>
          <a:xfrm>
            <a:off x="4572000" y="2295575"/>
            <a:ext cx="2286000" cy="2847950"/>
            <a:chOff x="0" y="2295575"/>
            <a:chExt cx="2286000" cy="2847950"/>
          </a:xfrm>
        </p:grpSpPr>
        <p:grpSp>
          <p:nvGrpSpPr>
            <p:cNvPr id="258" name="Google Shape;258;p36"/>
            <p:cNvGrpSpPr/>
            <p:nvPr/>
          </p:nvGrpSpPr>
          <p:grpSpPr>
            <a:xfrm>
              <a:off x="0" y="2295575"/>
              <a:ext cx="2286000" cy="2847950"/>
              <a:chOff x="0" y="2295575"/>
              <a:chExt cx="2286000" cy="2847950"/>
            </a:xfrm>
          </p:grpSpPr>
          <p:sp>
            <p:nvSpPr>
              <p:cNvPr id="259" name="Google Shape;259;p36"/>
              <p:cNvSpPr/>
              <p:nvPr/>
            </p:nvSpPr>
            <p:spPr>
              <a:xfrm>
                <a:off x="0" y="2823925"/>
                <a:ext cx="2286000" cy="2319600"/>
              </a:xfrm>
              <a:prstGeom prst="rect">
                <a:avLst/>
              </a:pr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0" name="Google Shape;260;p36"/>
              <p:cNvSpPr/>
              <p:nvPr/>
            </p:nvSpPr>
            <p:spPr>
              <a:xfrm>
                <a:off x="0" y="2295575"/>
                <a:ext cx="2286000" cy="53700"/>
              </a:xfrm>
              <a:prstGeom prst="rect">
                <a:avLst/>
              </a:pr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261" name="Google Shape;261;p36"/>
            <p:cNvSpPr txBox="1"/>
            <p:nvPr/>
          </p:nvSpPr>
          <p:spPr>
            <a:xfrm>
              <a:off x="216291" y="2441107"/>
              <a:ext cx="871200" cy="260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000"/>
                <a:buFont typeface="Arial"/>
                <a:buNone/>
              </a:pPr>
              <a:r>
                <a:rPr lang="en" sz="1000" b="0" i="0" u="none" strike="noStrike" cap="none">
                  <a:solidFill>
                    <a:srgbClr val="5E5E5E"/>
                  </a:solidFill>
                  <a:latin typeface="Roboto"/>
                  <a:ea typeface="Roboto"/>
                  <a:cs typeface="Roboto"/>
                  <a:sym typeface="Roboto"/>
                </a:rPr>
                <a:t>20XX</a:t>
              </a:r>
              <a:endParaRPr sz="1000" b="0" i="0" u="none" strike="noStrike" cap="none">
                <a:solidFill>
                  <a:srgbClr val="5E5E5E"/>
                </a:solidFill>
                <a:latin typeface="Roboto"/>
                <a:ea typeface="Roboto"/>
                <a:cs typeface="Roboto"/>
                <a:sym typeface="Roboto"/>
              </a:endParaRPr>
            </a:p>
          </p:txBody>
        </p:sp>
        <p:sp>
          <p:nvSpPr>
            <p:cNvPr id="262" name="Google Shape;262;p36"/>
            <p:cNvSpPr txBox="1"/>
            <p:nvPr/>
          </p:nvSpPr>
          <p:spPr>
            <a:xfrm>
              <a:off x="216300" y="3050050"/>
              <a:ext cx="1853400" cy="79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5E5E5E"/>
                  </a:solidFill>
                  <a:latin typeface="Roboto"/>
                  <a:ea typeface="Roboto"/>
                  <a:cs typeface="Roboto"/>
                  <a:sym typeface="Roboto"/>
                </a:rPr>
                <a:t>Vestibulum congue tempus</a:t>
              </a:r>
              <a:endParaRPr sz="1200" b="1" i="0" u="none" strike="noStrike" cap="none">
                <a:solidFill>
                  <a:srgbClr val="5E5E5E"/>
                </a:solidFill>
                <a:latin typeface="Roboto"/>
                <a:ea typeface="Roboto"/>
                <a:cs typeface="Roboto"/>
                <a:sym typeface="Roboto"/>
              </a:endParaRPr>
            </a:p>
          </p:txBody>
        </p:sp>
        <p:sp>
          <p:nvSpPr>
            <p:cNvPr id="263" name="Google Shape;263;p36"/>
            <p:cNvSpPr txBox="1"/>
            <p:nvPr/>
          </p:nvSpPr>
          <p:spPr>
            <a:xfrm>
              <a:off x="216300" y="3896950"/>
              <a:ext cx="1853400" cy="996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900"/>
                <a:buFont typeface="Arial"/>
                <a:buNone/>
              </a:pPr>
              <a:r>
                <a:rPr lang="en" sz="900" b="0" i="0" u="none" strike="noStrike" cap="none">
                  <a:solidFill>
                    <a:srgbClr val="5E5E5E"/>
                  </a:solidFill>
                  <a:latin typeface="Roboto"/>
                  <a:ea typeface="Roboto"/>
                  <a:cs typeface="Roboto"/>
                  <a:sym typeface="Roboto"/>
                </a:rPr>
                <a:t>Lorem ipsum dolor sit amet, consectetur adipiscing elit, sed do eiusmod tempor. </a:t>
              </a:r>
              <a:endParaRPr sz="900" b="0" i="0" u="none" strike="noStrike" cap="none">
                <a:solidFill>
                  <a:srgbClr val="5E5E5E"/>
                </a:solidFill>
                <a:latin typeface="Roboto"/>
                <a:ea typeface="Roboto"/>
                <a:cs typeface="Roboto"/>
                <a:sym typeface="Roboto"/>
              </a:endParaRPr>
            </a:p>
          </p:txBody>
        </p:sp>
        <p:cxnSp>
          <p:nvCxnSpPr>
            <p:cNvPr id="264" name="Google Shape;264;p36"/>
            <p:cNvCxnSpPr/>
            <p:nvPr/>
          </p:nvCxnSpPr>
          <p:spPr>
            <a:xfrm>
              <a:off x="2286000" y="2295575"/>
              <a:ext cx="0" cy="2837400"/>
            </a:xfrm>
            <a:prstGeom prst="straightConnector1">
              <a:avLst/>
            </a:prstGeom>
            <a:noFill/>
            <a:ln w="9525" cap="flat" cmpd="sng">
              <a:solidFill>
                <a:srgbClr val="D9D9D9"/>
              </a:solidFill>
              <a:prstDash val="dot"/>
              <a:round/>
              <a:headEnd type="none" w="sm" len="sm"/>
              <a:tailEnd type="none" w="sm" len="sm"/>
            </a:ln>
          </p:spPr>
        </p:cxnSp>
      </p:grpSp>
      <p:grpSp>
        <p:nvGrpSpPr>
          <p:cNvPr id="265" name="Google Shape;265;p36" descr="Spring 2022 POS Applications/Renewal: Architecture and Construction; Business Management and Administration; Information and Communication Technology; Manufacturing" title="Statewide CTE Program of Study Timeline"/>
          <p:cNvGrpSpPr/>
          <p:nvPr/>
        </p:nvGrpSpPr>
        <p:grpSpPr>
          <a:xfrm>
            <a:off x="2286000" y="2295575"/>
            <a:ext cx="2286000" cy="2847950"/>
            <a:chOff x="0" y="2295575"/>
            <a:chExt cx="2286000" cy="2847950"/>
          </a:xfrm>
        </p:grpSpPr>
        <p:grpSp>
          <p:nvGrpSpPr>
            <p:cNvPr id="266" name="Google Shape;266;p36"/>
            <p:cNvGrpSpPr/>
            <p:nvPr/>
          </p:nvGrpSpPr>
          <p:grpSpPr>
            <a:xfrm>
              <a:off x="0" y="2295575"/>
              <a:ext cx="2286000" cy="2847950"/>
              <a:chOff x="0" y="2295575"/>
              <a:chExt cx="2286000" cy="2847950"/>
            </a:xfrm>
          </p:grpSpPr>
          <p:sp>
            <p:nvSpPr>
              <p:cNvPr id="267" name="Google Shape;267;p36"/>
              <p:cNvSpPr/>
              <p:nvPr/>
            </p:nvSpPr>
            <p:spPr>
              <a:xfrm>
                <a:off x="0" y="2823925"/>
                <a:ext cx="2286000" cy="2319600"/>
              </a:xfrm>
              <a:prstGeom prst="rect">
                <a:avLst/>
              </a:prstGeom>
              <a:solidFill>
                <a:srgbClr val="1B78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8" name="Google Shape;268;p36"/>
              <p:cNvSpPr/>
              <p:nvPr/>
            </p:nvSpPr>
            <p:spPr>
              <a:xfrm>
                <a:off x="0" y="2295575"/>
                <a:ext cx="2286000" cy="53700"/>
              </a:xfrm>
              <a:prstGeom prst="rect">
                <a:avLst/>
              </a:prstGeom>
              <a:solidFill>
                <a:srgbClr val="1B78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269" name="Google Shape;269;p36"/>
            <p:cNvSpPr txBox="1"/>
            <p:nvPr/>
          </p:nvSpPr>
          <p:spPr>
            <a:xfrm>
              <a:off x="216291" y="2441107"/>
              <a:ext cx="871200" cy="260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000"/>
                <a:buFont typeface="Arial"/>
                <a:buNone/>
              </a:pPr>
              <a:r>
                <a:rPr lang="en" sz="1000" b="0" i="0" u="none" strike="noStrike" cap="none">
                  <a:solidFill>
                    <a:srgbClr val="1B786E"/>
                  </a:solidFill>
                  <a:latin typeface="Roboto"/>
                  <a:ea typeface="Roboto"/>
                  <a:cs typeface="Roboto"/>
                  <a:sym typeface="Roboto"/>
                </a:rPr>
                <a:t>20XX</a:t>
              </a:r>
              <a:endParaRPr sz="1000" b="0" i="0" u="none" strike="noStrike" cap="none">
                <a:solidFill>
                  <a:srgbClr val="1B786E"/>
                </a:solidFill>
                <a:latin typeface="Roboto"/>
                <a:ea typeface="Roboto"/>
                <a:cs typeface="Roboto"/>
                <a:sym typeface="Roboto"/>
              </a:endParaRPr>
            </a:p>
          </p:txBody>
        </p:sp>
        <p:sp>
          <p:nvSpPr>
            <p:cNvPr id="270" name="Google Shape;270;p36"/>
            <p:cNvSpPr txBox="1"/>
            <p:nvPr/>
          </p:nvSpPr>
          <p:spPr>
            <a:xfrm>
              <a:off x="216300" y="3050050"/>
              <a:ext cx="1853400" cy="79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Vestibulum congue tempus</a:t>
              </a:r>
              <a:endParaRPr sz="1200" b="1" i="0" u="none" strike="noStrike" cap="none">
                <a:solidFill>
                  <a:srgbClr val="FFFFFF"/>
                </a:solidFill>
                <a:latin typeface="Roboto"/>
                <a:ea typeface="Roboto"/>
                <a:cs typeface="Roboto"/>
                <a:sym typeface="Roboto"/>
              </a:endParaRPr>
            </a:p>
          </p:txBody>
        </p:sp>
        <p:sp>
          <p:nvSpPr>
            <p:cNvPr id="271" name="Google Shape;271;p36"/>
            <p:cNvSpPr txBox="1"/>
            <p:nvPr/>
          </p:nvSpPr>
          <p:spPr>
            <a:xfrm>
              <a:off x="216300" y="3896950"/>
              <a:ext cx="1853400" cy="996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900"/>
                <a:buFont typeface="Arial"/>
                <a:buNone/>
              </a:pPr>
              <a:r>
                <a:rPr lang="en" sz="900" b="0" i="0" u="none" strike="noStrike" cap="none">
                  <a:solidFill>
                    <a:srgbClr val="FFFFFF"/>
                  </a:solidFill>
                  <a:latin typeface="Roboto"/>
                  <a:ea typeface="Roboto"/>
                  <a:cs typeface="Roboto"/>
                  <a:sym typeface="Roboto"/>
                </a:rPr>
                <a:t>Lorem ipsum dolor sit amet, consectetur adipiscing elit, sed do eiusmod tempor. </a:t>
              </a:r>
              <a:endParaRPr sz="900" b="0" i="0" u="none" strike="noStrike" cap="none">
                <a:solidFill>
                  <a:srgbClr val="FFFFFF"/>
                </a:solidFill>
                <a:latin typeface="Roboto"/>
                <a:ea typeface="Roboto"/>
                <a:cs typeface="Roboto"/>
                <a:sym typeface="Roboto"/>
              </a:endParaRPr>
            </a:p>
          </p:txBody>
        </p:sp>
        <p:cxnSp>
          <p:nvCxnSpPr>
            <p:cNvPr id="272" name="Google Shape;272;p36"/>
            <p:cNvCxnSpPr/>
            <p:nvPr/>
          </p:nvCxnSpPr>
          <p:spPr>
            <a:xfrm>
              <a:off x="2286000" y="2295575"/>
              <a:ext cx="0" cy="2837400"/>
            </a:xfrm>
            <a:prstGeom prst="straightConnector1">
              <a:avLst/>
            </a:prstGeom>
            <a:noFill/>
            <a:ln w="9525" cap="flat" cmpd="sng">
              <a:solidFill>
                <a:srgbClr val="83E3D9"/>
              </a:solidFill>
              <a:prstDash val="dot"/>
              <a:round/>
              <a:headEnd type="none" w="sm" len="sm"/>
              <a:tailEnd type="none" w="sm" len="sm"/>
            </a:ln>
          </p:spPr>
        </p:cxnSp>
      </p:grpSp>
      <p:grpSp>
        <p:nvGrpSpPr>
          <p:cNvPr id="273" name="Google Shape;273;p36" descr="Spring 2021 Frameworks Designed: Architecture and Construction; Business Management and Administration; Information and Communication Technology; Manufacturing" title="Statewide CTE Program of Study Timeline"/>
          <p:cNvGrpSpPr/>
          <p:nvPr/>
        </p:nvGrpSpPr>
        <p:grpSpPr>
          <a:xfrm>
            <a:off x="0" y="2295575"/>
            <a:ext cx="2286000" cy="2847950"/>
            <a:chOff x="0" y="2295575"/>
            <a:chExt cx="2286000" cy="2847950"/>
          </a:xfrm>
        </p:grpSpPr>
        <p:grpSp>
          <p:nvGrpSpPr>
            <p:cNvPr id="274" name="Google Shape;274;p36"/>
            <p:cNvGrpSpPr/>
            <p:nvPr/>
          </p:nvGrpSpPr>
          <p:grpSpPr>
            <a:xfrm>
              <a:off x="0" y="2295575"/>
              <a:ext cx="2286000" cy="2847950"/>
              <a:chOff x="0" y="2295575"/>
              <a:chExt cx="2286000" cy="2847950"/>
            </a:xfrm>
          </p:grpSpPr>
          <p:sp>
            <p:nvSpPr>
              <p:cNvPr id="275" name="Google Shape;275;p36"/>
              <p:cNvSpPr/>
              <p:nvPr/>
            </p:nvSpPr>
            <p:spPr>
              <a:xfrm>
                <a:off x="0" y="2823925"/>
                <a:ext cx="2286000" cy="2319600"/>
              </a:xfrm>
              <a:prstGeom prst="rect">
                <a:avLst/>
              </a:prstGeom>
              <a:solidFill>
                <a:srgbClr val="1B78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6" name="Google Shape;276;p36"/>
              <p:cNvSpPr/>
              <p:nvPr/>
            </p:nvSpPr>
            <p:spPr>
              <a:xfrm>
                <a:off x="0" y="2295575"/>
                <a:ext cx="2286000" cy="53700"/>
              </a:xfrm>
              <a:prstGeom prst="rect">
                <a:avLst/>
              </a:prstGeom>
              <a:solidFill>
                <a:srgbClr val="1B78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277" name="Google Shape;277;p36"/>
            <p:cNvSpPr txBox="1"/>
            <p:nvPr/>
          </p:nvSpPr>
          <p:spPr>
            <a:xfrm>
              <a:off x="216291" y="2441107"/>
              <a:ext cx="871200" cy="260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000"/>
                <a:buFont typeface="Arial"/>
                <a:buNone/>
              </a:pPr>
              <a:r>
                <a:rPr lang="en" sz="1000" b="0" i="0" u="none" strike="noStrike" cap="none">
                  <a:solidFill>
                    <a:srgbClr val="1B786E"/>
                  </a:solidFill>
                  <a:latin typeface="Roboto"/>
                  <a:ea typeface="Roboto"/>
                  <a:cs typeface="Roboto"/>
                  <a:sym typeface="Roboto"/>
                </a:rPr>
                <a:t>20XX</a:t>
              </a:r>
              <a:endParaRPr sz="1000" b="0" i="0" u="none" strike="noStrike" cap="none">
                <a:solidFill>
                  <a:srgbClr val="1B786E"/>
                </a:solidFill>
                <a:latin typeface="Roboto"/>
                <a:ea typeface="Roboto"/>
                <a:cs typeface="Roboto"/>
                <a:sym typeface="Roboto"/>
              </a:endParaRPr>
            </a:p>
          </p:txBody>
        </p:sp>
        <p:sp>
          <p:nvSpPr>
            <p:cNvPr id="278" name="Google Shape;278;p36"/>
            <p:cNvSpPr txBox="1"/>
            <p:nvPr/>
          </p:nvSpPr>
          <p:spPr>
            <a:xfrm>
              <a:off x="216300" y="3050050"/>
              <a:ext cx="1853400" cy="79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Vestibulum congue tempus</a:t>
              </a:r>
              <a:endParaRPr sz="1200" b="1" i="0" u="none" strike="noStrike" cap="none">
                <a:solidFill>
                  <a:srgbClr val="FFFFFF"/>
                </a:solidFill>
                <a:latin typeface="Roboto"/>
                <a:ea typeface="Roboto"/>
                <a:cs typeface="Roboto"/>
                <a:sym typeface="Roboto"/>
              </a:endParaRPr>
            </a:p>
          </p:txBody>
        </p:sp>
        <p:sp>
          <p:nvSpPr>
            <p:cNvPr id="279" name="Google Shape;279;p36"/>
            <p:cNvSpPr txBox="1"/>
            <p:nvPr/>
          </p:nvSpPr>
          <p:spPr>
            <a:xfrm>
              <a:off x="216300" y="3896950"/>
              <a:ext cx="1853400" cy="996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900"/>
                <a:buFont typeface="Arial"/>
                <a:buNone/>
              </a:pPr>
              <a:r>
                <a:rPr lang="en" sz="900" b="0" i="0" u="none" strike="noStrike" cap="none">
                  <a:solidFill>
                    <a:srgbClr val="FFFFFF"/>
                  </a:solidFill>
                  <a:latin typeface="Roboto"/>
                  <a:ea typeface="Roboto"/>
                  <a:cs typeface="Roboto"/>
                  <a:sym typeface="Roboto"/>
                </a:rPr>
                <a:t>Lorem ipsum dolor sit amet, consectetur adipiscing elit, sed do eiusmod tempor. </a:t>
              </a:r>
              <a:endParaRPr sz="900" b="0" i="0" u="none" strike="noStrike" cap="none">
                <a:solidFill>
                  <a:srgbClr val="FFFFFF"/>
                </a:solidFill>
                <a:latin typeface="Roboto"/>
                <a:ea typeface="Roboto"/>
                <a:cs typeface="Roboto"/>
                <a:sym typeface="Roboto"/>
              </a:endParaRPr>
            </a:p>
          </p:txBody>
        </p:sp>
        <p:cxnSp>
          <p:nvCxnSpPr>
            <p:cNvPr id="280" name="Google Shape;280;p36"/>
            <p:cNvCxnSpPr/>
            <p:nvPr/>
          </p:nvCxnSpPr>
          <p:spPr>
            <a:xfrm>
              <a:off x="2286000" y="2295575"/>
              <a:ext cx="0" cy="2837400"/>
            </a:xfrm>
            <a:prstGeom prst="straightConnector1">
              <a:avLst/>
            </a:prstGeom>
            <a:noFill/>
            <a:ln w="9525" cap="flat" cmpd="sng">
              <a:solidFill>
                <a:srgbClr val="83E3D9"/>
              </a:solidFill>
              <a:prstDash val="dot"/>
              <a:round/>
              <a:headEnd type="none" w="sm" len="sm"/>
              <a:tailEnd type="none" w="sm" len="sm"/>
            </a:ln>
          </p:spPr>
        </p:cxnSp>
      </p:grpSp>
      <p:grpSp>
        <p:nvGrpSpPr>
          <p:cNvPr id="281" name="Google Shape;281;p36" descr="Spring 2023 Applications/Renewal: Automotive and Heavy Equipment; Education; Law Public Safety and Security; Natural Resource Systems" title="Statewide CTE Program of Study Timeline"/>
          <p:cNvGrpSpPr/>
          <p:nvPr/>
        </p:nvGrpSpPr>
        <p:grpSpPr>
          <a:xfrm>
            <a:off x="6858001" y="1127205"/>
            <a:ext cx="2286000" cy="4016464"/>
            <a:chOff x="0" y="2295575"/>
            <a:chExt cx="2286000" cy="2847950"/>
          </a:xfrm>
        </p:grpSpPr>
        <p:grpSp>
          <p:nvGrpSpPr>
            <p:cNvPr id="282" name="Google Shape;282;p36"/>
            <p:cNvGrpSpPr/>
            <p:nvPr/>
          </p:nvGrpSpPr>
          <p:grpSpPr>
            <a:xfrm>
              <a:off x="0" y="2295575"/>
              <a:ext cx="2286000" cy="2847950"/>
              <a:chOff x="0" y="2295575"/>
              <a:chExt cx="2286000" cy="2847950"/>
            </a:xfrm>
          </p:grpSpPr>
          <p:sp>
            <p:nvSpPr>
              <p:cNvPr id="283" name="Google Shape;283;p36"/>
              <p:cNvSpPr/>
              <p:nvPr/>
            </p:nvSpPr>
            <p:spPr>
              <a:xfrm>
                <a:off x="0" y="2823925"/>
                <a:ext cx="2286000" cy="2319600"/>
              </a:xfrm>
              <a:prstGeom prst="rect">
                <a:avLst/>
              </a:prstGeom>
              <a:solidFill>
                <a:srgbClr val="93C47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4" name="Google Shape;284;p36"/>
              <p:cNvSpPr/>
              <p:nvPr/>
            </p:nvSpPr>
            <p:spPr>
              <a:xfrm>
                <a:off x="0" y="2295575"/>
                <a:ext cx="2286000" cy="53700"/>
              </a:xfrm>
              <a:prstGeom prst="rect">
                <a:avLst/>
              </a:prstGeom>
              <a:solidFill>
                <a:srgbClr val="93C47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285" name="Google Shape;285;p36"/>
            <p:cNvSpPr txBox="1"/>
            <p:nvPr/>
          </p:nvSpPr>
          <p:spPr>
            <a:xfrm>
              <a:off x="146224" y="2360061"/>
              <a:ext cx="2048100" cy="2604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400"/>
                <a:buFont typeface="Arial"/>
                <a:buNone/>
              </a:pPr>
              <a:r>
                <a:rPr lang="en" sz="1400" b="1" i="0" u="none" strike="noStrike" cap="none">
                  <a:solidFill>
                    <a:srgbClr val="274E13"/>
                  </a:solidFill>
                  <a:latin typeface="Roboto"/>
                  <a:ea typeface="Roboto"/>
                  <a:cs typeface="Roboto"/>
                  <a:sym typeface="Roboto"/>
                </a:rPr>
                <a:t>Spring 2023</a:t>
              </a:r>
              <a:br>
                <a:rPr lang="en" sz="1400" b="1" i="0" u="none" strike="noStrike" cap="none">
                  <a:solidFill>
                    <a:srgbClr val="274E13"/>
                  </a:solidFill>
                  <a:latin typeface="Roboto"/>
                  <a:ea typeface="Roboto"/>
                  <a:cs typeface="Roboto"/>
                  <a:sym typeface="Roboto"/>
                </a:rPr>
              </a:br>
              <a:r>
                <a:rPr lang="en" sz="1400" b="1" i="0" u="none" strike="noStrike" cap="none">
                  <a:solidFill>
                    <a:srgbClr val="274E13"/>
                  </a:solidFill>
                  <a:latin typeface="Roboto"/>
                  <a:ea typeface="Roboto"/>
                  <a:cs typeface="Roboto"/>
                  <a:sym typeface="Roboto"/>
                </a:rPr>
                <a:t>Applications/Renewals</a:t>
              </a:r>
              <a:endParaRPr sz="1400" b="1" i="0" u="none" strike="noStrike" cap="none">
                <a:solidFill>
                  <a:srgbClr val="274E13"/>
                </a:solidFill>
                <a:latin typeface="Roboto"/>
                <a:ea typeface="Roboto"/>
                <a:cs typeface="Roboto"/>
                <a:sym typeface="Roboto"/>
              </a:endParaRPr>
            </a:p>
          </p:txBody>
        </p:sp>
      </p:grpSp>
      <p:grpSp>
        <p:nvGrpSpPr>
          <p:cNvPr id="286" name="Google Shape;286;p36" descr="2021-2022 Frameworks Designed: Automotive and Heavy Equipment; Education; Law Public Safety and Security; Natural Resource Systems" title="Statewide CTE Program of Study Timeline"/>
          <p:cNvGrpSpPr/>
          <p:nvPr/>
        </p:nvGrpSpPr>
        <p:grpSpPr>
          <a:xfrm>
            <a:off x="4572001" y="1127205"/>
            <a:ext cx="2286000" cy="4016464"/>
            <a:chOff x="0" y="2295575"/>
            <a:chExt cx="2286000" cy="2847950"/>
          </a:xfrm>
        </p:grpSpPr>
        <p:grpSp>
          <p:nvGrpSpPr>
            <p:cNvPr id="287" name="Google Shape;287;p36"/>
            <p:cNvGrpSpPr/>
            <p:nvPr/>
          </p:nvGrpSpPr>
          <p:grpSpPr>
            <a:xfrm>
              <a:off x="0" y="2295575"/>
              <a:ext cx="2286000" cy="2847950"/>
              <a:chOff x="0" y="2295575"/>
              <a:chExt cx="2286000" cy="2847950"/>
            </a:xfrm>
          </p:grpSpPr>
          <p:sp>
            <p:nvSpPr>
              <p:cNvPr id="288" name="Google Shape;288;p36"/>
              <p:cNvSpPr/>
              <p:nvPr/>
            </p:nvSpPr>
            <p:spPr>
              <a:xfrm>
                <a:off x="0" y="2823925"/>
                <a:ext cx="2286000" cy="2319600"/>
              </a:xfrm>
              <a:prstGeom prst="rect">
                <a:avLst/>
              </a:prstGeom>
              <a:solidFill>
                <a:srgbClr val="274E1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9" name="Google Shape;289;p36"/>
              <p:cNvSpPr/>
              <p:nvPr/>
            </p:nvSpPr>
            <p:spPr>
              <a:xfrm>
                <a:off x="0" y="2295575"/>
                <a:ext cx="2286000" cy="53700"/>
              </a:xfrm>
              <a:prstGeom prst="rect">
                <a:avLst/>
              </a:prstGeom>
              <a:solidFill>
                <a:srgbClr val="274E1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290" name="Google Shape;290;p36"/>
            <p:cNvSpPr txBox="1"/>
            <p:nvPr/>
          </p:nvSpPr>
          <p:spPr>
            <a:xfrm>
              <a:off x="216279" y="2360061"/>
              <a:ext cx="2069700" cy="260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400"/>
                <a:buFont typeface="Arial"/>
                <a:buNone/>
              </a:pPr>
              <a:r>
                <a:rPr lang="en" sz="1400" b="1" i="0" u="none" strike="noStrike" cap="none">
                  <a:solidFill>
                    <a:srgbClr val="0C343D"/>
                  </a:solidFill>
                  <a:latin typeface="Roboto"/>
                  <a:ea typeface="Roboto"/>
                  <a:cs typeface="Roboto"/>
                  <a:sym typeface="Roboto"/>
                </a:rPr>
                <a:t>2021-2022 </a:t>
              </a:r>
              <a:br>
                <a:rPr lang="en" sz="1400" b="1" i="0" u="none" strike="noStrike" cap="none">
                  <a:solidFill>
                    <a:srgbClr val="0C343D"/>
                  </a:solidFill>
                  <a:latin typeface="Roboto"/>
                  <a:ea typeface="Roboto"/>
                  <a:cs typeface="Roboto"/>
                  <a:sym typeface="Roboto"/>
                </a:rPr>
              </a:br>
              <a:r>
                <a:rPr lang="en" sz="1400" b="1" i="0" u="none" strike="noStrike" cap="none">
                  <a:solidFill>
                    <a:srgbClr val="0C343D"/>
                  </a:solidFill>
                  <a:latin typeface="Roboto"/>
                  <a:ea typeface="Roboto"/>
                  <a:cs typeface="Roboto"/>
                  <a:sym typeface="Roboto"/>
                </a:rPr>
                <a:t>Frameworks Designed</a:t>
              </a:r>
              <a:endParaRPr sz="1400" b="1" i="0" u="none" strike="noStrike" cap="none">
                <a:solidFill>
                  <a:srgbClr val="0C343D"/>
                </a:solidFill>
                <a:latin typeface="Roboto"/>
                <a:ea typeface="Roboto"/>
                <a:cs typeface="Roboto"/>
                <a:sym typeface="Roboto"/>
              </a:endParaRPr>
            </a:p>
          </p:txBody>
        </p:sp>
        <p:cxnSp>
          <p:nvCxnSpPr>
            <p:cNvPr id="291" name="Google Shape;291;p36"/>
            <p:cNvCxnSpPr/>
            <p:nvPr/>
          </p:nvCxnSpPr>
          <p:spPr>
            <a:xfrm>
              <a:off x="2286000" y="2295575"/>
              <a:ext cx="0" cy="2837400"/>
            </a:xfrm>
            <a:prstGeom prst="straightConnector1">
              <a:avLst/>
            </a:prstGeom>
            <a:noFill/>
            <a:ln w="9525" cap="flat" cmpd="sng">
              <a:solidFill>
                <a:srgbClr val="D9D9D9"/>
              </a:solidFill>
              <a:prstDash val="dot"/>
              <a:round/>
              <a:headEnd type="none" w="sm" len="sm"/>
              <a:tailEnd type="none" w="sm" len="sm"/>
            </a:ln>
          </p:spPr>
        </p:cxnSp>
      </p:grpSp>
      <p:grpSp>
        <p:nvGrpSpPr>
          <p:cNvPr id="292" name="Google Shape;292;p36" descr="Spring 2022 POS Applications/Renewal: Architecture and Construction; Business Management and Administration; Information and Communication Technology; Manufacturing" title="Statewide CTE Program of Study Timeline"/>
          <p:cNvGrpSpPr/>
          <p:nvPr/>
        </p:nvGrpSpPr>
        <p:grpSpPr>
          <a:xfrm>
            <a:off x="2286000" y="1127205"/>
            <a:ext cx="2286000" cy="4016464"/>
            <a:chOff x="0" y="2295575"/>
            <a:chExt cx="2286000" cy="2847950"/>
          </a:xfrm>
        </p:grpSpPr>
        <p:grpSp>
          <p:nvGrpSpPr>
            <p:cNvPr id="293" name="Google Shape;293;p36"/>
            <p:cNvGrpSpPr/>
            <p:nvPr/>
          </p:nvGrpSpPr>
          <p:grpSpPr>
            <a:xfrm>
              <a:off x="0" y="2295575"/>
              <a:ext cx="2286000" cy="2847950"/>
              <a:chOff x="0" y="2295575"/>
              <a:chExt cx="2286000" cy="2847950"/>
            </a:xfrm>
          </p:grpSpPr>
          <p:sp>
            <p:nvSpPr>
              <p:cNvPr id="294" name="Google Shape;294;p36"/>
              <p:cNvSpPr/>
              <p:nvPr/>
            </p:nvSpPr>
            <p:spPr>
              <a:xfrm>
                <a:off x="0" y="2823925"/>
                <a:ext cx="2286000" cy="2319600"/>
              </a:xfrm>
              <a:prstGeom prst="rect">
                <a:avLst/>
              </a:prstGeom>
              <a:solidFill>
                <a:srgbClr val="6D9E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5" name="Google Shape;295;p36"/>
              <p:cNvSpPr/>
              <p:nvPr/>
            </p:nvSpPr>
            <p:spPr>
              <a:xfrm>
                <a:off x="0" y="2295575"/>
                <a:ext cx="2286000" cy="53700"/>
              </a:xfrm>
              <a:prstGeom prst="rect">
                <a:avLst/>
              </a:prstGeom>
              <a:solidFill>
                <a:srgbClr val="6D9E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296" name="Google Shape;296;p36"/>
            <p:cNvSpPr txBox="1"/>
            <p:nvPr/>
          </p:nvSpPr>
          <p:spPr>
            <a:xfrm>
              <a:off x="147800" y="2360061"/>
              <a:ext cx="2067600" cy="260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400"/>
                <a:buFont typeface="Arial"/>
                <a:buNone/>
              </a:pPr>
              <a:r>
                <a:rPr lang="en" sz="1400" b="1" i="0" u="none" strike="noStrike" cap="none">
                  <a:solidFill>
                    <a:srgbClr val="0C58D3"/>
                  </a:solidFill>
                  <a:latin typeface="Roboto"/>
                  <a:ea typeface="Roboto"/>
                  <a:cs typeface="Roboto"/>
                  <a:sym typeface="Roboto"/>
                </a:rPr>
                <a:t>Spring 2022 POS Applications/Renewals</a:t>
              </a:r>
              <a:endParaRPr sz="1400" b="1" i="0" u="none" strike="noStrike" cap="none">
                <a:solidFill>
                  <a:srgbClr val="0C58D3"/>
                </a:solidFill>
                <a:latin typeface="Roboto"/>
                <a:ea typeface="Roboto"/>
                <a:cs typeface="Roboto"/>
                <a:sym typeface="Roboto"/>
              </a:endParaRPr>
            </a:p>
          </p:txBody>
        </p:sp>
        <p:cxnSp>
          <p:nvCxnSpPr>
            <p:cNvPr id="297" name="Google Shape;297;p36"/>
            <p:cNvCxnSpPr/>
            <p:nvPr/>
          </p:nvCxnSpPr>
          <p:spPr>
            <a:xfrm>
              <a:off x="2286000" y="2295575"/>
              <a:ext cx="0" cy="2837400"/>
            </a:xfrm>
            <a:prstGeom prst="straightConnector1">
              <a:avLst/>
            </a:prstGeom>
            <a:noFill/>
            <a:ln w="9525" cap="flat" cmpd="sng">
              <a:solidFill>
                <a:srgbClr val="A1C3FA"/>
              </a:solidFill>
              <a:prstDash val="dot"/>
              <a:round/>
              <a:headEnd type="none" w="sm" len="sm"/>
              <a:tailEnd type="none" w="sm" len="sm"/>
            </a:ln>
          </p:spPr>
        </p:cxnSp>
      </p:grpSp>
      <p:grpSp>
        <p:nvGrpSpPr>
          <p:cNvPr id="298" name="Google Shape;298;p36" descr="Spring 2021 Frameworks Designed: Architecture and Construction; Business Management and Administration; Information and Communication Technology; Manufacturing" title="Statewide CTE Program of Study Timeline"/>
          <p:cNvGrpSpPr/>
          <p:nvPr/>
        </p:nvGrpSpPr>
        <p:grpSpPr>
          <a:xfrm>
            <a:off x="0" y="1127205"/>
            <a:ext cx="2286000" cy="4016464"/>
            <a:chOff x="0" y="2295575"/>
            <a:chExt cx="2286000" cy="2847950"/>
          </a:xfrm>
        </p:grpSpPr>
        <p:grpSp>
          <p:nvGrpSpPr>
            <p:cNvPr id="299" name="Google Shape;299;p36"/>
            <p:cNvGrpSpPr/>
            <p:nvPr/>
          </p:nvGrpSpPr>
          <p:grpSpPr>
            <a:xfrm>
              <a:off x="0" y="2295575"/>
              <a:ext cx="2286000" cy="2847950"/>
              <a:chOff x="0" y="2295575"/>
              <a:chExt cx="2286000" cy="2847950"/>
            </a:xfrm>
          </p:grpSpPr>
          <p:sp>
            <p:nvSpPr>
              <p:cNvPr id="300" name="Google Shape;300;p36"/>
              <p:cNvSpPr/>
              <p:nvPr/>
            </p:nvSpPr>
            <p:spPr>
              <a:xfrm>
                <a:off x="0" y="2823925"/>
                <a:ext cx="2286000" cy="2319600"/>
              </a:xfrm>
              <a:prstGeom prst="rect">
                <a:avLst/>
              </a:prstGeom>
              <a:solidFill>
                <a:srgbClr val="0C58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1" name="Google Shape;301;p36"/>
              <p:cNvSpPr/>
              <p:nvPr/>
            </p:nvSpPr>
            <p:spPr>
              <a:xfrm>
                <a:off x="0" y="2295575"/>
                <a:ext cx="2286000" cy="53700"/>
              </a:xfrm>
              <a:prstGeom prst="rect">
                <a:avLst/>
              </a:prstGeom>
              <a:solidFill>
                <a:srgbClr val="0C58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302" name="Google Shape;302;p36"/>
            <p:cNvSpPr txBox="1"/>
            <p:nvPr/>
          </p:nvSpPr>
          <p:spPr>
            <a:xfrm>
              <a:off x="112784" y="2336104"/>
              <a:ext cx="2102700" cy="488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400"/>
                <a:buFont typeface="Arial"/>
                <a:buNone/>
              </a:pPr>
              <a:r>
                <a:rPr lang="en" sz="1400" b="1" i="0" u="none" strike="noStrike" cap="none">
                  <a:solidFill>
                    <a:srgbClr val="0C58D3"/>
                  </a:solidFill>
                  <a:latin typeface="Roboto"/>
                  <a:ea typeface="Roboto"/>
                  <a:cs typeface="Roboto"/>
                  <a:sym typeface="Roboto"/>
                </a:rPr>
                <a:t>Spring 2021 Frameworks Designed</a:t>
              </a:r>
              <a:endParaRPr sz="1400" b="1" i="0" u="none" strike="noStrike" cap="none">
                <a:solidFill>
                  <a:srgbClr val="0C58D3"/>
                </a:solidFill>
                <a:latin typeface="Roboto"/>
                <a:ea typeface="Roboto"/>
                <a:cs typeface="Roboto"/>
                <a:sym typeface="Roboto"/>
              </a:endParaRPr>
            </a:p>
          </p:txBody>
        </p:sp>
        <p:sp>
          <p:nvSpPr>
            <p:cNvPr id="303" name="Google Shape;303;p36"/>
            <p:cNvSpPr txBox="1"/>
            <p:nvPr/>
          </p:nvSpPr>
          <p:spPr>
            <a:xfrm>
              <a:off x="112859" y="3050048"/>
              <a:ext cx="2102700" cy="177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FFFFF"/>
                  </a:solidFill>
                  <a:latin typeface="Roboto"/>
                  <a:ea typeface="Roboto"/>
                  <a:cs typeface="Roboto"/>
                  <a:sym typeface="Roboto"/>
                </a:rPr>
                <a:t>Architecture and Construction</a:t>
              </a:r>
              <a:endParaRPr sz="1400" b="1"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FFFFF"/>
                  </a:solidFill>
                  <a:latin typeface="Roboto"/>
                  <a:ea typeface="Roboto"/>
                  <a:cs typeface="Roboto"/>
                  <a:sym typeface="Roboto"/>
                </a:rPr>
                <a:t>Business Management &amp; Administration</a:t>
              </a:r>
              <a:endParaRPr sz="1400" b="1"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FFFFF"/>
                  </a:solidFill>
                  <a:latin typeface="Roboto"/>
                  <a:ea typeface="Roboto"/>
                  <a:cs typeface="Roboto"/>
                  <a:sym typeface="Roboto"/>
                </a:rPr>
                <a:t>Information and Communication Technology</a:t>
              </a:r>
              <a:endParaRPr sz="1400" b="1"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FFFFF"/>
                  </a:solidFill>
                  <a:latin typeface="Roboto"/>
                  <a:ea typeface="Roboto"/>
                  <a:cs typeface="Roboto"/>
                  <a:sym typeface="Roboto"/>
                </a:rPr>
                <a:t>Manufacturing</a:t>
              </a:r>
              <a:endParaRPr sz="1400" b="1"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FFFFFF"/>
                </a:solidFill>
                <a:latin typeface="Roboto"/>
                <a:ea typeface="Roboto"/>
                <a:cs typeface="Roboto"/>
                <a:sym typeface="Roboto"/>
              </a:endParaRPr>
            </a:p>
          </p:txBody>
        </p:sp>
        <p:cxnSp>
          <p:nvCxnSpPr>
            <p:cNvPr id="304" name="Google Shape;304;p36"/>
            <p:cNvCxnSpPr/>
            <p:nvPr/>
          </p:nvCxnSpPr>
          <p:spPr>
            <a:xfrm>
              <a:off x="2286000" y="2295575"/>
              <a:ext cx="0" cy="2837400"/>
            </a:xfrm>
            <a:prstGeom prst="straightConnector1">
              <a:avLst/>
            </a:prstGeom>
            <a:noFill/>
            <a:ln w="9525" cap="flat" cmpd="sng">
              <a:solidFill>
                <a:srgbClr val="A1C3FA"/>
              </a:solidFill>
              <a:prstDash val="dot"/>
              <a:round/>
              <a:headEnd type="none" w="sm" len="sm"/>
              <a:tailEnd type="none" w="sm" len="sm"/>
            </a:ln>
          </p:spPr>
        </p:cxnSp>
      </p:grpSp>
      <p:sp>
        <p:nvSpPr>
          <p:cNvPr id="305" name="Google Shape;305;p36"/>
          <p:cNvSpPr txBox="1"/>
          <p:nvPr/>
        </p:nvSpPr>
        <p:spPr>
          <a:xfrm>
            <a:off x="2469319" y="2173294"/>
            <a:ext cx="2102700" cy="2502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chemeClr val="dk1"/>
                </a:solidFill>
                <a:latin typeface="Roboto"/>
                <a:ea typeface="Roboto"/>
                <a:cs typeface="Roboto"/>
                <a:sym typeface="Roboto"/>
              </a:rPr>
              <a:t>Architecture and Construction</a:t>
            </a:r>
            <a:endParaRPr sz="1400" b="1" i="0" u="none" strike="noStrike" cap="none" dirty="0">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chemeClr val="dk1"/>
                </a:solidFill>
                <a:latin typeface="Roboto"/>
                <a:ea typeface="Roboto"/>
                <a:cs typeface="Roboto"/>
                <a:sym typeface="Roboto"/>
              </a:rPr>
              <a:t>Business Management &amp; Administration</a:t>
            </a:r>
            <a:endParaRPr sz="1400" b="1" i="0" u="none" strike="noStrike" cap="none" dirty="0">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chemeClr val="dk1"/>
                </a:solidFill>
                <a:latin typeface="Roboto"/>
                <a:ea typeface="Roboto"/>
                <a:cs typeface="Roboto"/>
                <a:sym typeface="Roboto"/>
              </a:rPr>
              <a:t>Information and Communication Technology</a:t>
            </a:r>
            <a:endParaRPr sz="1400" b="1" i="0" u="none" strike="noStrike" cap="none" dirty="0">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chemeClr val="dk1"/>
                </a:solidFill>
                <a:latin typeface="Roboto"/>
                <a:ea typeface="Roboto"/>
                <a:cs typeface="Roboto"/>
                <a:sym typeface="Roboto"/>
              </a:rPr>
              <a:t>Manufacturing</a:t>
            </a:r>
            <a:endParaRPr sz="1400" b="1" i="0" u="none" strike="noStrike" cap="none" dirty="0">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dirty="0">
              <a:solidFill>
                <a:schemeClr val="dk1"/>
              </a:solidFill>
              <a:latin typeface="Roboto"/>
              <a:ea typeface="Roboto"/>
              <a:cs typeface="Roboto"/>
              <a:sym typeface="Roboto"/>
            </a:endParaRPr>
          </a:p>
        </p:txBody>
      </p:sp>
      <p:sp>
        <p:nvSpPr>
          <p:cNvPr id="306" name="Google Shape;306;p36"/>
          <p:cNvSpPr txBox="1"/>
          <p:nvPr/>
        </p:nvSpPr>
        <p:spPr>
          <a:xfrm>
            <a:off x="4755319" y="2181225"/>
            <a:ext cx="2102700" cy="2502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FFFFF"/>
                </a:solidFill>
                <a:latin typeface="Roboto"/>
                <a:ea typeface="Roboto"/>
                <a:cs typeface="Roboto"/>
                <a:sym typeface="Roboto"/>
              </a:rPr>
              <a:t>Automotive and Heavy Equipment</a:t>
            </a:r>
            <a:endParaRPr sz="1400" b="1"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FFFFF"/>
                </a:solidFill>
                <a:latin typeface="Roboto"/>
                <a:ea typeface="Roboto"/>
                <a:cs typeface="Roboto"/>
                <a:sym typeface="Roboto"/>
              </a:rPr>
              <a:t>Education</a:t>
            </a:r>
            <a:endParaRPr sz="1400" b="1"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FFFFF"/>
                </a:solidFill>
                <a:latin typeface="Roboto"/>
                <a:ea typeface="Roboto"/>
                <a:cs typeface="Roboto"/>
                <a:sym typeface="Roboto"/>
              </a:rPr>
              <a:t>Law Public Safety and Security</a:t>
            </a:r>
            <a:endParaRPr sz="1400" b="1"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FFFFF"/>
                </a:solidFill>
                <a:latin typeface="Roboto"/>
                <a:ea typeface="Roboto"/>
                <a:cs typeface="Roboto"/>
                <a:sym typeface="Roboto"/>
              </a:rPr>
              <a:t>Natural Resource Systems</a:t>
            </a:r>
            <a:endParaRPr sz="1400" b="1"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FFFFFF"/>
              </a:solidFill>
              <a:latin typeface="Roboto"/>
              <a:ea typeface="Roboto"/>
              <a:cs typeface="Roboto"/>
              <a:sym typeface="Roboto"/>
            </a:endParaRPr>
          </a:p>
        </p:txBody>
      </p:sp>
      <p:sp>
        <p:nvSpPr>
          <p:cNvPr id="307" name="Google Shape;307;p36"/>
          <p:cNvSpPr txBox="1"/>
          <p:nvPr/>
        </p:nvSpPr>
        <p:spPr>
          <a:xfrm>
            <a:off x="6949660" y="2181225"/>
            <a:ext cx="2102700" cy="2502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Roboto"/>
                <a:ea typeface="Roboto"/>
                <a:cs typeface="Roboto"/>
                <a:sym typeface="Roboto"/>
              </a:rPr>
              <a:t>Automotive and Heavy Equipment</a:t>
            </a:r>
            <a:endParaRPr sz="14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Roboto"/>
                <a:ea typeface="Roboto"/>
                <a:cs typeface="Roboto"/>
                <a:sym typeface="Roboto"/>
              </a:rPr>
              <a:t>Education</a:t>
            </a:r>
            <a:endParaRPr sz="14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Roboto"/>
                <a:ea typeface="Roboto"/>
                <a:cs typeface="Roboto"/>
                <a:sym typeface="Roboto"/>
              </a:rPr>
              <a:t>Law Public Safety and Security</a:t>
            </a:r>
            <a:endParaRPr sz="14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Roboto"/>
                <a:ea typeface="Roboto"/>
                <a:cs typeface="Roboto"/>
                <a:sym typeface="Roboto"/>
              </a:rPr>
              <a:t>Natural Resource Systems</a:t>
            </a:r>
            <a:endParaRPr sz="14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FFFFFF"/>
              </a:solidFill>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37"/>
          <p:cNvSpPr txBox="1">
            <a:spLocks noGrp="1"/>
          </p:cNvSpPr>
          <p:nvPr>
            <p:ph type="title"/>
          </p:nvPr>
        </p:nvSpPr>
        <p:spPr>
          <a:xfrm>
            <a:off x="729450" y="5262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Career Exploration</a:t>
            </a:r>
            <a:endParaRPr/>
          </a:p>
        </p:txBody>
      </p:sp>
      <p:sp>
        <p:nvSpPr>
          <p:cNvPr id="313" name="Google Shape;313;p37"/>
          <p:cNvSpPr txBox="1">
            <a:spLocks noGrp="1"/>
          </p:cNvSpPr>
          <p:nvPr>
            <p:ph type="body" idx="1"/>
          </p:nvPr>
        </p:nvSpPr>
        <p:spPr>
          <a:xfrm>
            <a:off x="4572000" y="1338375"/>
            <a:ext cx="4642800" cy="4403100"/>
          </a:xfrm>
          <a:prstGeom prst="rect">
            <a:avLst/>
          </a:prstGeom>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a:solidFill>
                  <a:schemeClr val="dk2"/>
                </a:solidFill>
                <a:latin typeface="Arial"/>
                <a:ea typeface="Arial"/>
                <a:cs typeface="Arial"/>
                <a:sym typeface="Arial"/>
              </a:rPr>
              <a:t>Oregon is expanding </a:t>
            </a:r>
            <a:r>
              <a:rPr lang="en" sz="1800" b="1">
                <a:solidFill>
                  <a:schemeClr val="dk2"/>
                </a:solidFill>
                <a:latin typeface="Arial"/>
                <a:ea typeface="Arial"/>
                <a:cs typeface="Arial"/>
                <a:sym typeface="Arial"/>
              </a:rPr>
              <a:t>career exploration</a:t>
            </a:r>
            <a:r>
              <a:rPr lang="en" sz="1800">
                <a:solidFill>
                  <a:schemeClr val="dk2"/>
                </a:solidFill>
                <a:latin typeface="Arial"/>
                <a:ea typeface="Arial"/>
                <a:cs typeface="Arial"/>
                <a:sym typeface="Arial"/>
              </a:rPr>
              <a:t> into middle school to support diversifying the students entering prioritized career technical education programs. We heard strongly from business communities that they want students to explore careers earlier.  Another focus is to support more </a:t>
            </a:r>
            <a:r>
              <a:rPr lang="en" sz="1800" b="1">
                <a:solidFill>
                  <a:schemeClr val="dk2"/>
                </a:solidFill>
                <a:latin typeface="Arial"/>
                <a:ea typeface="Arial"/>
                <a:cs typeface="Arial"/>
                <a:sym typeface="Arial"/>
              </a:rPr>
              <a:t>comprehensive career advising,</a:t>
            </a:r>
            <a:r>
              <a:rPr lang="en" sz="1800">
                <a:solidFill>
                  <a:schemeClr val="dk2"/>
                </a:solidFill>
                <a:latin typeface="Arial"/>
                <a:ea typeface="Arial"/>
                <a:cs typeface="Arial"/>
                <a:sym typeface="Arial"/>
              </a:rPr>
              <a:t> communicating the economic opportunities available in Oregon across K-12 and college and on through adulthood.</a:t>
            </a:r>
            <a:endParaRPr sz="1800">
              <a:solidFill>
                <a:schemeClr val="dk2"/>
              </a:solidFill>
              <a:latin typeface="Arial"/>
              <a:ea typeface="Arial"/>
              <a:cs typeface="Arial"/>
              <a:sym typeface="Arial"/>
            </a:endParaRPr>
          </a:p>
          <a:p>
            <a:pPr marL="0" lvl="0" indent="0" algn="l" rtl="0">
              <a:lnSpc>
                <a:spcPct val="115000"/>
              </a:lnSpc>
              <a:spcBef>
                <a:spcPts val="0"/>
              </a:spcBef>
              <a:spcAft>
                <a:spcPts val="0"/>
              </a:spcAft>
              <a:buNone/>
            </a:pPr>
            <a:endParaRPr sz="1800">
              <a:solidFill>
                <a:schemeClr val="dk2"/>
              </a:solidFill>
              <a:latin typeface="Arial"/>
              <a:ea typeface="Arial"/>
              <a:cs typeface="Arial"/>
              <a:sym typeface="Arial"/>
            </a:endParaRPr>
          </a:p>
          <a:p>
            <a:pPr marL="0" lvl="0" indent="0" algn="l" rtl="0">
              <a:lnSpc>
                <a:spcPct val="115000"/>
              </a:lnSpc>
              <a:spcBef>
                <a:spcPts val="0"/>
              </a:spcBef>
              <a:spcAft>
                <a:spcPts val="0"/>
              </a:spcAft>
              <a:buNone/>
            </a:pPr>
            <a:endParaRPr sz="1100">
              <a:solidFill>
                <a:schemeClr val="dk2"/>
              </a:solidFill>
              <a:latin typeface="Arial"/>
              <a:ea typeface="Arial"/>
              <a:cs typeface="Arial"/>
              <a:sym typeface="Arial"/>
            </a:endParaRPr>
          </a:p>
          <a:p>
            <a:pPr marL="0" lvl="0" indent="0" algn="l" rtl="0">
              <a:spcBef>
                <a:spcPts val="0"/>
              </a:spcBef>
              <a:spcAft>
                <a:spcPts val="1200"/>
              </a:spcAft>
              <a:buNone/>
            </a:pPr>
            <a:endParaRPr>
              <a:solidFill>
                <a:schemeClr val="dk2"/>
              </a:solidFill>
            </a:endParaRPr>
          </a:p>
        </p:txBody>
      </p:sp>
      <p:pic>
        <p:nvPicPr>
          <p:cNvPr id="314" name="Google Shape;314;p37" descr="Photo of Woman in Car Side Mirror" title="Photo of Woman in Car Side Mirror"/>
          <p:cNvPicPr preferRelativeResize="0"/>
          <p:nvPr/>
        </p:nvPicPr>
        <p:blipFill rotWithShape="1">
          <a:blip r:embed="rId3">
            <a:alphaModFix/>
          </a:blip>
          <a:srcRect/>
          <a:stretch/>
        </p:blipFill>
        <p:spPr>
          <a:xfrm>
            <a:off x="-1587100" y="1440875"/>
            <a:ext cx="5723675" cy="347342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Google Shape;319;p38" descr="Career Awareness, Career Exploration, Career Preparation, Career Training" title="Graphic showing Career Connected Learning Framework"/>
          <p:cNvPicPr preferRelativeResize="0"/>
          <p:nvPr/>
        </p:nvPicPr>
        <p:blipFill>
          <a:blip r:embed="rId3">
            <a:alphaModFix/>
          </a:blip>
          <a:stretch>
            <a:fillRect/>
          </a:stretch>
        </p:blipFill>
        <p:spPr>
          <a:xfrm>
            <a:off x="1248134" y="0"/>
            <a:ext cx="6647732" cy="5143501"/>
          </a:xfrm>
          <a:prstGeom prst="rect">
            <a:avLst/>
          </a:prstGeom>
          <a:noFill/>
          <a:ln>
            <a:noFill/>
          </a:ln>
        </p:spPr>
      </p:pic>
      <p:sp>
        <p:nvSpPr>
          <p:cNvPr id="2" name="Title 1" hidden="1"/>
          <p:cNvSpPr>
            <a:spLocks noGrp="1"/>
          </p:cNvSpPr>
          <p:nvPr>
            <p:ph type="title"/>
          </p:nvPr>
        </p:nvSpPr>
        <p:spPr/>
        <p:txBody>
          <a:bodyPr/>
          <a:lstStyle/>
          <a:p>
            <a:r>
              <a:rPr lang="en-US" dirty="0" smtClean="0"/>
              <a:t>Oregon Career Connected Learning Framework</a:t>
            </a:r>
            <a:endParaRPr lang="en-US" dirty="0"/>
          </a:p>
        </p:txBody>
      </p:sp>
      <p:sp>
        <p:nvSpPr>
          <p:cNvPr id="3" name="Text Placeholder 2"/>
          <p:cNvSpPr>
            <a:spLocks noGrp="1"/>
          </p:cNvSpPr>
          <p:nvPr>
            <p:ph type="body" idx="1"/>
          </p:nvPr>
        </p:nvSpPr>
        <p:spPr/>
        <p:txBody>
          <a:bodyPr/>
          <a:lstStyle/>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39"/>
          <p:cNvSpPr txBox="1">
            <a:spLocks noGrp="1"/>
          </p:cNvSpPr>
          <p:nvPr>
            <p:ph type="title"/>
          </p:nvPr>
        </p:nvSpPr>
        <p:spPr>
          <a:xfrm>
            <a:off x="729450" y="55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Work-based Learning</a:t>
            </a:r>
            <a:endParaRPr/>
          </a:p>
        </p:txBody>
      </p:sp>
      <p:sp>
        <p:nvSpPr>
          <p:cNvPr id="325" name="Google Shape;325;p39"/>
          <p:cNvSpPr txBox="1">
            <a:spLocks noGrp="1"/>
          </p:cNvSpPr>
          <p:nvPr>
            <p:ph type="body" idx="1"/>
          </p:nvPr>
        </p:nvSpPr>
        <p:spPr>
          <a:xfrm>
            <a:off x="4722325" y="1201825"/>
            <a:ext cx="4421700" cy="42492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1608">
                <a:solidFill>
                  <a:schemeClr val="dk2"/>
                </a:solidFill>
                <a:latin typeface="Arial"/>
                <a:ea typeface="Arial"/>
                <a:cs typeface="Arial"/>
                <a:sym typeface="Arial"/>
              </a:rPr>
              <a:t>Oregon is expanding work-based learning opportunities in equitable ways so that more learners have the professional skills and social capital to be successful when they enter the workforce. Oregon will now be using CTE student participation in work-based learning as one of our federally required indicators of quality CTE programs.  This means a shift to focus on CTE programs offering work-based learning experiences to high school students.  This will require increased partnership with local business and industry leaders and intentional structuring of CTE programs.</a:t>
            </a:r>
            <a:endParaRPr sz="1608">
              <a:solidFill>
                <a:schemeClr val="dk2"/>
              </a:solidFill>
              <a:latin typeface="Arial"/>
              <a:ea typeface="Arial"/>
              <a:cs typeface="Arial"/>
              <a:sym typeface="Arial"/>
            </a:endParaRPr>
          </a:p>
          <a:p>
            <a:pPr marL="0" lvl="0" indent="0" algn="l" rtl="0">
              <a:spcBef>
                <a:spcPts val="0"/>
              </a:spcBef>
              <a:spcAft>
                <a:spcPts val="0"/>
              </a:spcAft>
              <a:buNone/>
            </a:pPr>
            <a:endParaRPr sz="1100">
              <a:solidFill>
                <a:schemeClr val="dk2"/>
              </a:solidFill>
              <a:latin typeface="Arial"/>
              <a:ea typeface="Arial"/>
              <a:cs typeface="Arial"/>
              <a:sym typeface="Arial"/>
            </a:endParaRPr>
          </a:p>
          <a:p>
            <a:pPr marL="0" lvl="0" indent="0" algn="l" rtl="0">
              <a:spcBef>
                <a:spcPts val="0"/>
              </a:spcBef>
              <a:spcAft>
                <a:spcPts val="0"/>
              </a:spcAft>
              <a:buNone/>
            </a:pPr>
            <a:endParaRPr sz="1100">
              <a:solidFill>
                <a:schemeClr val="dk2"/>
              </a:solidFill>
              <a:latin typeface="Arial"/>
              <a:ea typeface="Arial"/>
              <a:cs typeface="Arial"/>
              <a:sym typeface="Arial"/>
            </a:endParaRPr>
          </a:p>
        </p:txBody>
      </p:sp>
      <p:pic>
        <p:nvPicPr>
          <p:cNvPr id="326" name="Google Shape;326;p39" descr="Student and Supervisor in workshop" title="Student and Supervisor in workshop"/>
          <p:cNvPicPr preferRelativeResize="0"/>
          <p:nvPr/>
        </p:nvPicPr>
        <p:blipFill>
          <a:blip r:embed="rId3">
            <a:alphaModFix/>
          </a:blip>
          <a:stretch>
            <a:fillRect/>
          </a:stretch>
        </p:blipFill>
        <p:spPr>
          <a:xfrm>
            <a:off x="-1926500" y="1367725"/>
            <a:ext cx="6500124" cy="35077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40" descr="Equity, Quality, Social Capital, Data Informed, Support, Continuous Improvement" title="Graphic highlighting Value of Work-Based Learning"/>
          <p:cNvPicPr preferRelativeResize="0"/>
          <p:nvPr/>
        </p:nvPicPr>
        <p:blipFill>
          <a:blip r:embed="rId3">
            <a:alphaModFix/>
          </a:blip>
          <a:stretch>
            <a:fillRect/>
          </a:stretch>
        </p:blipFill>
        <p:spPr>
          <a:xfrm>
            <a:off x="5149406" y="14194"/>
            <a:ext cx="3755176" cy="5143500"/>
          </a:xfrm>
          <a:prstGeom prst="rect">
            <a:avLst/>
          </a:prstGeom>
          <a:noFill/>
          <a:ln>
            <a:noFill/>
          </a:ln>
        </p:spPr>
      </p:pic>
      <p:sp>
        <p:nvSpPr>
          <p:cNvPr id="4" name="Title 3"/>
          <p:cNvSpPr>
            <a:spLocks noGrp="1"/>
          </p:cNvSpPr>
          <p:nvPr>
            <p:ph type="title"/>
          </p:nvPr>
        </p:nvSpPr>
        <p:spPr/>
        <p:txBody>
          <a:bodyPr>
            <a:normAutofit fontScale="90000"/>
          </a:bodyPr>
          <a:lstStyle/>
          <a:p>
            <a:r>
              <a:rPr lang="en-US" dirty="0" smtClean="0"/>
              <a:t>Value of Work-Based Learning</a:t>
            </a:r>
            <a:endParaRPr lang="en-US" dirty="0"/>
          </a:p>
        </p:txBody>
      </p:sp>
      <p:sp>
        <p:nvSpPr>
          <p:cNvPr id="333" name="Google Shape;333;p40"/>
          <p:cNvSpPr txBox="1">
            <a:spLocks noGrp="1"/>
          </p:cNvSpPr>
          <p:nvPr>
            <p:ph type="body" idx="1"/>
          </p:nvPr>
        </p:nvSpPr>
        <p:spPr>
          <a:prstGeom prst="rect">
            <a:avLst/>
          </a:prstGeom>
          <a:noFill/>
          <a:ln>
            <a:noFill/>
          </a:ln>
        </p:spPr>
        <p:txBody>
          <a:bodyPr spcFirstLastPara="1" wrap="square" lIns="68575" tIns="34275" rIns="68575" bIns="34275" anchor="t" anchorCtr="0">
            <a:normAutofit/>
          </a:bodyPr>
          <a:lstStyle/>
          <a:p>
            <a:pPr marL="0" lvl="0" indent="0" algn="l" rtl="0">
              <a:spcBef>
                <a:spcPts val="0"/>
              </a:spcBef>
              <a:spcAft>
                <a:spcPts val="0"/>
              </a:spcAft>
              <a:buNone/>
            </a:pPr>
            <a:endParaRPr/>
          </a:p>
          <a:p>
            <a:pPr marL="177800" lvl="0" indent="-171450" algn="l" rtl="0">
              <a:lnSpc>
                <a:spcPct val="90000"/>
              </a:lnSpc>
              <a:spcBef>
                <a:spcPts val="1200"/>
              </a:spcBef>
              <a:spcAft>
                <a:spcPts val="0"/>
              </a:spcAft>
              <a:buClr>
                <a:schemeClr val="dk1"/>
              </a:buClr>
              <a:buSzPts val="2100"/>
              <a:buChar char="•"/>
            </a:pPr>
            <a:r>
              <a:rPr lang="en"/>
              <a:t>Helps businesses meet their needs and build stronger connections with their community </a:t>
            </a:r>
            <a:endParaRPr/>
          </a:p>
          <a:p>
            <a:pPr marL="177800" lvl="0" indent="-171450" algn="l" rtl="0">
              <a:lnSpc>
                <a:spcPct val="90000"/>
              </a:lnSpc>
              <a:spcBef>
                <a:spcPts val="800"/>
              </a:spcBef>
              <a:spcAft>
                <a:spcPts val="0"/>
              </a:spcAft>
              <a:buClr>
                <a:schemeClr val="dk1"/>
              </a:buClr>
              <a:buSzPts val="2100"/>
              <a:buChar char="•"/>
            </a:pPr>
            <a:r>
              <a:rPr lang="en"/>
              <a:t>Great return on investment</a:t>
            </a:r>
            <a:endParaRPr/>
          </a:p>
          <a:p>
            <a:pPr marL="177800" lvl="0" indent="-171450" algn="l" rtl="0">
              <a:lnSpc>
                <a:spcPct val="90000"/>
              </a:lnSpc>
              <a:spcBef>
                <a:spcPts val="800"/>
              </a:spcBef>
              <a:spcAft>
                <a:spcPts val="0"/>
              </a:spcAft>
              <a:buClr>
                <a:schemeClr val="dk1"/>
              </a:buClr>
              <a:buSzPts val="2100"/>
              <a:buChar char="•"/>
            </a:pPr>
            <a:r>
              <a:rPr lang="en"/>
              <a:t>Improves productivity of business and leads to higher wages for students.</a:t>
            </a:r>
            <a:endParaRPr/>
          </a:p>
          <a:p>
            <a:pPr marL="177800" lvl="0" indent="-171450" algn="l" rtl="0">
              <a:lnSpc>
                <a:spcPct val="90000"/>
              </a:lnSpc>
              <a:spcBef>
                <a:spcPts val="800"/>
              </a:spcBef>
              <a:spcAft>
                <a:spcPts val="0"/>
              </a:spcAft>
              <a:buClr>
                <a:schemeClr val="dk1"/>
              </a:buClr>
              <a:buSzPts val="2100"/>
              <a:buChar char="•"/>
            </a:pPr>
            <a:r>
              <a:rPr lang="en"/>
              <a:t>Can lead to permanent jobs</a:t>
            </a:r>
            <a:endParaRPr/>
          </a:p>
        </p:txBody>
      </p:sp>
      <p:sp>
        <p:nvSpPr>
          <p:cNvPr id="334" name="Google Shape;334;p40"/>
          <p:cNvSpPr txBox="1"/>
          <p:nvPr/>
        </p:nvSpPr>
        <p:spPr>
          <a:xfrm>
            <a:off x="314325" y="154688"/>
            <a:ext cx="4679700" cy="1052700"/>
          </a:xfrm>
          <a:prstGeom prst="rect">
            <a:avLst/>
          </a:prstGeom>
          <a:noFill/>
          <a:ln>
            <a:noFill/>
          </a:ln>
        </p:spPr>
        <p:txBody>
          <a:bodyPr spcFirstLastPara="1" wrap="square" lIns="68575" tIns="68575" rIns="68575" bIns="68575" anchor="t" anchorCtr="0">
            <a:spAutoFit/>
          </a:bodyPr>
          <a:lstStyle/>
          <a:p>
            <a:pPr marL="0" lvl="0" indent="0" algn="l" rtl="0">
              <a:lnSpc>
                <a:spcPct val="90000"/>
              </a:lnSpc>
              <a:spcBef>
                <a:spcPts val="0"/>
              </a:spcBef>
              <a:spcAft>
                <a:spcPts val="0"/>
              </a:spcAft>
              <a:buNone/>
            </a:pPr>
            <a:r>
              <a:rPr lang="en" sz="3300" dirty="0">
                <a:solidFill>
                  <a:schemeClr val="dk1"/>
                </a:solidFill>
                <a:latin typeface="Calibri"/>
                <a:ea typeface="Calibri"/>
                <a:cs typeface="Calibri"/>
                <a:sym typeface="Calibri"/>
              </a:rPr>
              <a:t>Value of Work-Based </a:t>
            </a:r>
            <a:r>
              <a:rPr lang="en" sz="3300" dirty="0" smtClean="0">
                <a:solidFill>
                  <a:schemeClr val="dk1"/>
                </a:solidFill>
                <a:latin typeface="Calibri"/>
                <a:ea typeface="Calibri"/>
                <a:cs typeface="Calibri"/>
                <a:sym typeface="Calibri"/>
              </a:rPr>
              <a:t>Learning</a:t>
            </a:r>
            <a:endParaRPr sz="11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41" descr="Community College CTE Leaders, STEM Hub Directors, CTE Regional Coordinators, Dual Credit Coordinators" title="Graphic showing other relationships, partnerships, and connection points"/>
          <p:cNvPicPr preferRelativeResize="0"/>
          <p:nvPr/>
        </p:nvPicPr>
        <p:blipFill>
          <a:blip r:embed="rId3">
            <a:alphaModFix/>
          </a:blip>
          <a:stretch>
            <a:fillRect/>
          </a:stretch>
        </p:blipFill>
        <p:spPr>
          <a:xfrm>
            <a:off x="1428750" y="95250"/>
            <a:ext cx="6286500" cy="4953000"/>
          </a:xfrm>
          <a:prstGeom prst="rect">
            <a:avLst/>
          </a:prstGeom>
          <a:noFill/>
          <a:ln>
            <a:noFill/>
          </a:ln>
        </p:spPr>
      </p:pic>
      <p:sp>
        <p:nvSpPr>
          <p:cNvPr id="340" name="Google Shape;340;p41"/>
          <p:cNvSpPr txBox="1"/>
          <p:nvPr/>
        </p:nvSpPr>
        <p:spPr>
          <a:xfrm>
            <a:off x="6056725" y="304400"/>
            <a:ext cx="30873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latin typeface="Proxima Nova"/>
                <a:ea typeface="Proxima Nova"/>
                <a:cs typeface="Proxima Nova"/>
                <a:sym typeface="Proxima Nova"/>
              </a:rPr>
              <a:t>Other Relationships,</a:t>
            </a:r>
            <a:endParaRPr sz="2400">
              <a:latin typeface="Proxima Nova"/>
              <a:ea typeface="Proxima Nova"/>
              <a:cs typeface="Proxima Nova"/>
              <a:sym typeface="Proxima Nova"/>
            </a:endParaRPr>
          </a:p>
          <a:p>
            <a:pPr marL="0" lvl="0" indent="0" algn="l" rtl="0">
              <a:spcBef>
                <a:spcPts val="0"/>
              </a:spcBef>
              <a:spcAft>
                <a:spcPts val="0"/>
              </a:spcAft>
              <a:buNone/>
            </a:pPr>
            <a:r>
              <a:rPr lang="en" sz="2400">
                <a:latin typeface="Proxima Nova"/>
                <a:ea typeface="Proxima Nova"/>
                <a:cs typeface="Proxima Nova"/>
                <a:sym typeface="Proxima Nova"/>
              </a:rPr>
              <a:t>Partnerships, and</a:t>
            </a:r>
            <a:endParaRPr sz="2400">
              <a:latin typeface="Proxima Nova"/>
              <a:ea typeface="Proxima Nova"/>
              <a:cs typeface="Proxima Nova"/>
              <a:sym typeface="Proxima Nova"/>
            </a:endParaRPr>
          </a:p>
          <a:p>
            <a:pPr marL="0" lvl="0" indent="0" algn="l" rtl="0">
              <a:spcBef>
                <a:spcPts val="0"/>
              </a:spcBef>
              <a:spcAft>
                <a:spcPts val="0"/>
              </a:spcAft>
              <a:buNone/>
            </a:pPr>
            <a:r>
              <a:rPr lang="en" sz="2400">
                <a:latin typeface="Proxima Nova"/>
                <a:ea typeface="Proxima Nova"/>
                <a:cs typeface="Proxima Nova"/>
                <a:sym typeface="Proxima Nova"/>
              </a:rPr>
              <a:t>Connection points</a:t>
            </a:r>
            <a:endParaRPr sz="2400">
              <a:latin typeface="Proxima Nova"/>
              <a:ea typeface="Proxima Nova"/>
              <a:cs typeface="Proxima Nova"/>
              <a:sym typeface="Proxima Nova"/>
            </a:endParaRPr>
          </a:p>
        </p:txBody>
      </p:sp>
      <p:sp>
        <p:nvSpPr>
          <p:cNvPr id="341" name="Google Shape;341;p41"/>
          <p:cNvSpPr txBox="1"/>
          <p:nvPr/>
        </p:nvSpPr>
        <p:spPr>
          <a:xfrm>
            <a:off x="325450" y="3590875"/>
            <a:ext cx="2462100" cy="1108200"/>
          </a:xfrm>
          <a:prstGeom prst="rect">
            <a:avLst/>
          </a:prstGeom>
          <a:solidFill>
            <a:srgbClr val="D5A6B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We are also working to align and braid funding with other Federal and State initiatives that support CTE within the state </a:t>
            </a:r>
            <a:endParaRPr>
              <a:latin typeface="Lato"/>
              <a:ea typeface="Lato"/>
              <a:cs typeface="Lato"/>
              <a:sym typeface="Lato"/>
            </a:endParaRPr>
          </a:p>
        </p:txBody>
      </p:sp>
      <p:sp>
        <p:nvSpPr>
          <p:cNvPr id="2" name="Title 1" hidden="1"/>
          <p:cNvSpPr>
            <a:spLocks noGrp="1"/>
          </p:cNvSpPr>
          <p:nvPr>
            <p:ph type="title"/>
          </p:nvPr>
        </p:nvSpPr>
        <p:spPr/>
        <p:txBody>
          <a:bodyPr/>
          <a:lstStyle/>
          <a:p>
            <a:r>
              <a:rPr lang="en-US" dirty="0" smtClean="0"/>
              <a:t>Relationships, Partnerships and Connection Points</a:t>
            </a:r>
            <a:endParaRPr lang="en-US" dirty="0"/>
          </a:p>
        </p:txBody>
      </p:sp>
      <p:sp>
        <p:nvSpPr>
          <p:cNvPr id="3" name="Text Placeholder 2"/>
          <p:cNvSpPr>
            <a:spLocks noGrp="1"/>
          </p:cNvSpPr>
          <p:nvPr>
            <p:ph type="body" idx="1"/>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1"/>
                                        </p:tgtEl>
                                        <p:attrNameLst>
                                          <p:attrName>style.visibility</p:attrName>
                                        </p:attrNameLst>
                                      </p:cBhvr>
                                      <p:to>
                                        <p:strVal val="visible"/>
                                      </p:to>
                                    </p:set>
                                    <p:animEffect transition="in" filter="fade">
                                      <p:cBhvr>
                                        <p:cTn id="7" dur="1000"/>
                                        <p:tgtEl>
                                          <p:spTgt spid="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42"/>
          <p:cNvSpPr txBox="1">
            <a:spLocks noGrp="1"/>
          </p:cNvSpPr>
          <p:nvPr>
            <p:ph type="title"/>
          </p:nvPr>
        </p:nvSpPr>
        <p:spPr>
          <a:xfrm>
            <a:off x="4771575" y="574800"/>
            <a:ext cx="4218300" cy="5352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1600"/>
              </a:spcBef>
              <a:spcAft>
                <a:spcPts val="400"/>
              </a:spcAft>
              <a:buNone/>
            </a:pPr>
            <a:r>
              <a:rPr lang="en" sz="2300">
                <a:solidFill>
                  <a:srgbClr val="434343"/>
                </a:solidFill>
              </a:rPr>
              <a:t>Resources to be familiar with….</a:t>
            </a:r>
            <a:endParaRPr sz="2300"/>
          </a:p>
        </p:txBody>
      </p:sp>
      <p:sp>
        <p:nvSpPr>
          <p:cNvPr id="347" name="Google Shape;347;p42"/>
          <p:cNvSpPr txBox="1">
            <a:spLocks noGrp="1"/>
          </p:cNvSpPr>
          <p:nvPr>
            <p:ph type="body" idx="1"/>
          </p:nvPr>
        </p:nvSpPr>
        <p:spPr>
          <a:xfrm>
            <a:off x="4771575" y="1441200"/>
            <a:ext cx="4270200" cy="3088800"/>
          </a:xfrm>
          <a:prstGeom prst="rect">
            <a:avLst/>
          </a:prstGeom>
        </p:spPr>
        <p:txBody>
          <a:bodyPr spcFirstLastPara="1" wrap="square" lIns="91425" tIns="91425" rIns="91425" bIns="91425" anchor="t" anchorCtr="0">
            <a:spAutoFit/>
          </a:bodyPr>
          <a:lstStyle/>
          <a:p>
            <a:pPr marL="457200" lvl="0" indent="-317500" algn="l" rtl="0">
              <a:lnSpc>
                <a:spcPct val="200000"/>
              </a:lnSpc>
              <a:spcBef>
                <a:spcPts val="1500"/>
              </a:spcBef>
              <a:spcAft>
                <a:spcPts val="0"/>
              </a:spcAft>
              <a:buClr>
                <a:schemeClr val="dk2"/>
              </a:buClr>
              <a:buSzPts val="1400"/>
              <a:buFont typeface="Arial"/>
              <a:buChar char="●"/>
            </a:pPr>
            <a:r>
              <a:rPr lang="en" sz="1500" u="sng">
                <a:solidFill>
                  <a:schemeClr val="hlink"/>
                </a:solidFill>
                <a:hlinkClick r:id="rId3"/>
              </a:rPr>
              <a:t>CTE State Plan</a:t>
            </a:r>
            <a:r>
              <a:rPr lang="en" sz="1500"/>
              <a:t> (July)</a:t>
            </a:r>
            <a:endParaRPr sz="1500"/>
          </a:p>
          <a:p>
            <a:pPr marL="457200" lvl="0" indent="-317500" algn="l" rtl="0">
              <a:lnSpc>
                <a:spcPct val="200000"/>
              </a:lnSpc>
              <a:spcBef>
                <a:spcPts val="0"/>
              </a:spcBef>
              <a:spcAft>
                <a:spcPts val="0"/>
              </a:spcAft>
              <a:buClr>
                <a:schemeClr val="dk2"/>
              </a:buClr>
              <a:buSzPts val="1400"/>
              <a:buFont typeface="Arial"/>
              <a:buChar char="●"/>
            </a:pPr>
            <a:r>
              <a:rPr lang="en" sz="1400" u="sng">
                <a:solidFill>
                  <a:schemeClr val="accent2"/>
                </a:solidFill>
                <a:latin typeface="Arial"/>
                <a:ea typeface="Arial"/>
                <a:cs typeface="Arial"/>
                <a:sym typeface="Aria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Oregon CTE Policy Guidebook</a:t>
            </a:r>
            <a:r>
              <a:rPr lang="en" sz="1400">
                <a:solidFill>
                  <a:schemeClr val="dk2"/>
                </a:solidFill>
                <a:latin typeface="Arial"/>
                <a:ea typeface="Arial"/>
                <a:cs typeface="Arial"/>
                <a:sym typeface="Arial"/>
              </a:rPr>
              <a:t> (August)</a:t>
            </a:r>
            <a:endParaRPr sz="1400">
              <a:solidFill>
                <a:schemeClr val="dk2"/>
              </a:solidFill>
              <a:latin typeface="Arial"/>
              <a:ea typeface="Arial"/>
              <a:cs typeface="Arial"/>
              <a:sym typeface="Arial"/>
            </a:endParaRPr>
          </a:p>
          <a:p>
            <a:pPr marL="457200" lvl="0" indent="-317500" algn="l" rtl="0">
              <a:lnSpc>
                <a:spcPct val="200000"/>
              </a:lnSpc>
              <a:spcBef>
                <a:spcPts val="0"/>
              </a:spcBef>
              <a:spcAft>
                <a:spcPts val="0"/>
              </a:spcAft>
              <a:buClr>
                <a:schemeClr val="dk2"/>
              </a:buClr>
              <a:buSzPts val="1400"/>
              <a:buFont typeface="Arial"/>
              <a:buChar char="●"/>
            </a:pPr>
            <a:r>
              <a:rPr lang="en" sz="1400" u="sng">
                <a:solidFill>
                  <a:schemeClr val="hlink"/>
                </a:solidFill>
                <a:latin typeface="Arial"/>
                <a:ea typeface="Arial"/>
                <a:cs typeface="Arial"/>
                <a:sym typeface="Arial"/>
                <a:hlinkClick r:id="rId5"/>
              </a:rPr>
              <a:t>Perkins Resource Network</a:t>
            </a:r>
            <a:endParaRPr sz="1400">
              <a:solidFill>
                <a:schemeClr val="dk2"/>
              </a:solidFill>
              <a:latin typeface="Arial"/>
              <a:ea typeface="Arial"/>
              <a:cs typeface="Arial"/>
              <a:sym typeface="Arial"/>
            </a:endParaRPr>
          </a:p>
          <a:p>
            <a:pPr marL="457200" lvl="0" indent="-317500" algn="l" rtl="0">
              <a:lnSpc>
                <a:spcPct val="200000"/>
              </a:lnSpc>
              <a:spcBef>
                <a:spcPts val="0"/>
              </a:spcBef>
              <a:spcAft>
                <a:spcPts val="0"/>
              </a:spcAft>
              <a:buClr>
                <a:schemeClr val="dk2"/>
              </a:buClr>
              <a:buSzPts val="1400"/>
              <a:buFont typeface="Arial"/>
              <a:buChar char="●"/>
            </a:pPr>
            <a:r>
              <a:rPr lang="en" sz="1400" u="sng">
                <a:solidFill>
                  <a:schemeClr val="hlink"/>
                </a:solidFill>
                <a:latin typeface="Arial"/>
                <a:ea typeface="Arial"/>
                <a:cs typeface="Arial"/>
                <a:sym typeface="Arial"/>
                <a:hlinkClick r:id="rId6"/>
              </a:rPr>
              <a:t>ODE CTE Pages</a:t>
            </a:r>
            <a:endParaRPr sz="1400">
              <a:solidFill>
                <a:schemeClr val="dk2"/>
              </a:solidFill>
              <a:latin typeface="Arial"/>
              <a:ea typeface="Arial"/>
              <a:cs typeface="Arial"/>
              <a:sym typeface="Arial"/>
            </a:endParaRPr>
          </a:p>
          <a:p>
            <a:pPr marL="457200" lvl="0" indent="-317500" algn="l" rtl="0">
              <a:lnSpc>
                <a:spcPct val="200000"/>
              </a:lnSpc>
              <a:spcBef>
                <a:spcPts val="0"/>
              </a:spcBef>
              <a:spcAft>
                <a:spcPts val="0"/>
              </a:spcAft>
              <a:buClr>
                <a:srgbClr val="000000"/>
              </a:buClr>
              <a:buSzPts val="1400"/>
              <a:buFont typeface="Arial"/>
              <a:buChar char="●"/>
            </a:pPr>
            <a:r>
              <a:rPr lang="en" sz="1400" u="sng">
                <a:solidFill>
                  <a:schemeClr val="hlink"/>
                </a:solidFill>
                <a:latin typeface="Arial"/>
                <a:ea typeface="Arial"/>
                <a:cs typeface="Arial"/>
                <a:sym typeface="Arial"/>
                <a:hlinkClick r:id="rId7"/>
              </a:rPr>
              <a:t>USDE Career, Technical, and Adult Education</a:t>
            </a:r>
            <a:endParaRPr sz="1400">
              <a:solidFill>
                <a:srgbClr val="000000"/>
              </a:solidFill>
              <a:latin typeface="Arial"/>
              <a:ea typeface="Arial"/>
              <a:cs typeface="Arial"/>
              <a:sym typeface="Arial"/>
            </a:endParaRPr>
          </a:p>
          <a:p>
            <a:pPr marL="457200" lvl="0" indent="-317500" algn="l" rtl="0">
              <a:lnSpc>
                <a:spcPct val="200000"/>
              </a:lnSpc>
              <a:spcBef>
                <a:spcPts val="0"/>
              </a:spcBef>
              <a:spcAft>
                <a:spcPts val="0"/>
              </a:spcAft>
              <a:buClr>
                <a:srgbClr val="000000"/>
              </a:buClr>
              <a:buSzPts val="1400"/>
              <a:buFont typeface="Arial"/>
              <a:buChar char="●"/>
            </a:pPr>
            <a:r>
              <a:rPr lang="en" sz="1400" u="sng">
                <a:solidFill>
                  <a:schemeClr val="hlink"/>
                </a:solidFill>
                <a:latin typeface="Arial"/>
                <a:ea typeface="Arial"/>
                <a:cs typeface="Arial"/>
                <a:sym typeface="Arial"/>
                <a:hlinkClick r:id="rId8"/>
              </a:rPr>
              <a:t>CTE Student Success Stories</a:t>
            </a:r>
            <a:endParaRPr sz="1400">
              <a:solidFill>
                <a:srgbClr val="000000"/>
              </a:solidFill>
              <a:latin typeface="Arial"/>
              <a:ea typeface="Arial"/>
              <a:cs typeface="Arial"/>
              <a:sym typeface="Arial"/>
            </a:endParaRPr>
          </a:p>
          <a:p>
            <a:pPr marL="0" lvl="0" indent="0" algn="l" rtl="0">
              <a:spcBef>
                <a:spcPts val="800"/>
              </a:spcBef>
              <a:spcAft>
                <a:spcPts val="1200"/>
              </a:spcAft>
              <a:buNone/>
            </a:pPr>
            <a:endParaRPr sz="1200">
              <a:latin typeface="Arial"/>
              <a:ea typeface="Arial"/>
              <a:cs typeface="Arial"/>
              <a:sym typeface="Arial"/>
            </a:endParaRPr>
          </a:p>
        </p:txBody>
      </p:sp>
      <p:pic>
        <p:nvPicPr>
          <p:cNvPr id="348" name="Google Shape;348;p42" descr="Graphic Illustrating various resources connecting to arrow in target" title="Graphic Illustrating various resources connecting to arrow in target"/>
          <p:cNvPicPr preferRelativeResize="0"/>
          <p:nvPr/>
        </p:nvPicPr>
        <p:blipFill>
          <a:blip r:embed="rId9">
            <a:alphaModFix/>
          </a:blip>
          <a:stretch>
            <a:fillRect/>
          </a:stretch>
        </p:blipFill>
        <p:spPr>
          <a:xfrm>
            <a:off x="0" y="489850"/>
            <a:ext cx="4653650" cy="46536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53" name="Google Shape;353;p43" descr="Man looking down taking photo of his feet on ground next to puddle with his reflection in it, including skyscrapers and jet overhead" title="Man looking down taking photo of his feet on ground next to puddle with his reflection in it, including skyscrapers and jet overhead"/>
          <p:cNvPicPr preferRelativeResize="0"/>
          <p:nvPr/>
        </p:nvPicPr>
        <p:blipFill>
          <a:blip r:embed="rId3">
            <a:alphaModFix/>
          </a:blip>
          <a:stretch>
            <a:fillRect/>
          </a:stretch>
        </p:blipFill>
        <p:spPr>
          <a:xfrm>
            <a:off x="4325000" y="492000"/>
            <a:ext cx="4838701" cy="4838701"/>
          </a:xfrm>
          <a:prstGeom prst="rect">
            <a:avLst/>
          </a:prstGeom>
          <a:noFill/>
          <a:ln>
            <a:noFill/>
          </a:ln>
        </p:spPr>
      </p:pic>
      <p:sp>
        <p:nvSpPr>
          <p:cNvPr id="354" name="Google Shape;354;p43" descr="decorative horizontal line" title="decorative horizontal line"/>
          <p:cNvSpPr txBox="1"/>
          <p:nvPr/>
        </p:nvSpPr>
        <p:spPr>
          <a:xfrm>
            <a:off x="431575" y="226400"/>
            <a:ext cx="2999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p:txBody>
      </p:sp>
      <p:sp>
        <p:nvSpPr>
          <p:cNvPr id="355" name="Google Shape;355;p43"/>
          <p:cNvSpPr txBox="1">
            <a:spLocks noGrp="1"/>
          </p:cNvSpPr>
          <p:nvPr>
            <p:ph type="title"/>
          </p:nvPr>
        </p:nvSpPr>
        <p:spPr>
          <a:xfrm>
            <a:off x="587950" y="1318675"/>
            <a:ext cx="3423600" cy="760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b="0">
                <a:solidFill>
                  <a:srgbClr val="000000"/>
                </a:solidFill>
                <a:latin typeface="Lato"/>
                <a:ea typeface="Lato"/>
                <a:cs typeface="Lato"/>
                <a:sym typeface="Lato"/>
              </a:rPr>
              <a:t>Questions &amp; Reflection</a:t>
            </a:r>
            <a:endParaRPr sz="2500" b="0">
              <a:solidFill>
                <a:srgbClr val="000000"/>
              </a:solidFill>
              <a:latin typeface="Lato"/>
              <a:ea typeface="Lato"/>
              <a:cs typeface="Lato"/>
              <a:sym typeface="Lato"/>
            </a:endParaRPr>
          </a:p>
        </p:txBody>
      </p:sp>
      <p:sp>
        <p:nvSpPr>
          <p:cNvPr id="356" name="Google Shape;356;p43"/>
          <p:cNvSpPr txBox="1">
            <a:spLocks noGrp="1"/>
          </p:cNvSpPr>
          <p:nvPr>
            <p:ph type="body" idx="1"/>
          </p:nvPr>
        </p:nvSpPr>
        <p:spPr>
          <a:xfrm>
            <a:off x="602050" y="2078875"/>
            <a:ext cx="3395400" cy="22611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AutoNum type="arabicPeriod"/>
            </a:pPr>
            <a:r>
              <a:rPr lang="en"/>
              <a:t>What questions do you have about CTE in Oregon or the CTE State Plan ?</a:t>
            </a:r>
            <a:endParaRPr/>
          </a:p>
          <a:p>
            <a:pPr marL="457200" lvl="0" indent="-311150" algn="l" rtl="0">
              <a:spcBef>
                <a:spcPts val="1000"/>
              </a:spcBef>
              <a:spcAft>
                <a:spcPts val="1000"/>
              </a:spcAft>
              <a:buSzPts val="1300"/>
              <a:buAutoNum type="arabicPeriod"/>
            </a:pPr>
            <a:r>
              <a:rPr lang="en"/>
              <a:t>What are some of your initial thoughts about how Oregon can realize it’s vision for CTE?</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 name="Title 2" hidden="1"/>
          <p:cNvSpPr>
            <a:spLocks noGrp="1"/>
          </p:cNvSpPr>
          <p:nvPr>
            <p:ph type="title"/>
          </p:nvPr>
        </p:nvSpPr>
        <p:spPr/>
        <p:txBody>
          <a:bodyPr>
            <a:normAutofit fontScale="90000"/>
          </a:bodyPr>
          <a:lstStyle/>
          <a:p>
            <a:r>
              <a:rPr lang="en-US" dirty="0" smtClean="0"/>
              <a:t>Zoom breakout </a:t>
            </a:r>
            <a:r>
              <a:rPr lang="en-US" dirty="0" err="1" smtClean="0"/>
              <a:t>roomszoom</a:t>
            </a:r>
            <a:r>
              <a:rPr lang="en-US" dirty="0" smtClean="0"/>
              <a:t> breakout rooms 2</a:t>
            </a:r>
            <a:endParaRPr lang="en-US" dirty="0"/>
          </a:p>
        </p:txBody>
      </p:sp>
      <p:sp>
        <p:nvSpPr>
          <p:cNvPr id="361" name="Google Shape;361;p44"/>
          <p:cNvSpPr txBox="1">
            <a:spLocks noGrp="1"/>
          </p:cNvSpPr>
          <p:nvPr>
            <p:ph type="body" idx="1"/>
          </p:nvPr>
        </p:nvSpPr>
        <p:spPr>
          <a:prstGeom prst="rect">
            <a:avLst/>
          </a:prstGeom>
        </p:spPr>
        <p:txBody>
          <a:bodyPr spcFirstLastPara="1" wrap="square" lIns="91425" tIns="91425" rIns="91425" bIns="91425" anchor="ctr" anchorCtr="0">
            <a:normAutofit fontScale="77500" lnSpcReduction="20000"/>
          </a:bodyPr>
          <a:lstStyle/>
          <a:p>
            <a:pPr marL="0" lvl="0" indent="0" algn="l" rtl="0">
              <a:spcBef>
                <a:spcPts val="0"/>
              </a:spcBef>
              <a:spcAft>
                <a:spcPts val="0"/>
              </a:spcAft>
              <a:buNone/>
            </a:pPr>
            <a:r>
              <a:rPr lang="en" sz="2000"/>
              <a:t>Introduce yourselves:</a:t>
            </a:r>
            <a:endParaRPr sz="2000"/>
          </a:p>
          <a:p>
            <a:pPr marL="457200" lvl="0" indent="-336550" algn="l" rtl="0">
              <a:spcBef>
                <a:spcPts val="0"/>
              </a:spcBef>
              <a:spcAft>
                <a:spcPts val="0"/>
              </a:spcAft>
              <a:buSzPct val="100000"/>
              <a:buChar char="●"/>
            </a:pPr>
            <a:r>
              <a:rPr lang="en" sz="2000"/>
              <a:t>Name</a:t>
            </a:r>
            <a:endParaRPr sz="2000"/>
          </a:p>
          <a:p>
            <a:pPr marL="457200" lvl="0" indent="-336550" algn="l" rtl="0">
              <a:spcBef>
                <a:spcPts val="0"/>
              </a:spcBef>
              <a:spcAft>
                <a:spcPts val="0"/>
              </a:spcAft>
              <a:buSzPct val="100000"/>
              <a:buChar char="●"/>
            </a:pPr>
            <a:r>
              <a:rPr lang="en" sz="2000"/>
              <a:t>Affiliation</a:t>
            </a:r>
            <a:endParaRPr sz="2000"/>
          </a:p>
          <a:p>
            <a:pPr marL="0" lvl="0" indent="0" algn="l" rtl="0">
              <a:spcBef>
                <a:spcPts val="0"/>
              </a:spcBef>
              <a:spcAft>
                <a:spcPts val="0"/>
              </a:spcAft>
              <a:buNone/>
            </a:pPr>
            <a:endParaRPr sz="2000"/>
          </a:p>
          <a:p>
            <a:pPr marL="0" lvl="0" indent="0" algn="l" rtl="0">
              <a:spcBef>
                <a:spcPts val="0"/>
              </a:spcBef>
              <a:spcAft>
                <a:spcPts val="0"/>
              </a:spcAft>
              <a:buNone/>
            </a:pPr>
            <a:r>
              <a:rPr lang="en" sz="2000" b="1" i="1"/>
              <a:t>Discuss:</a:t>
            </a:r>
            <a:r>
              <a:rPr lang="en" sz="2000"/>
              <a:t>   Questions and Reflection</a:t>
            </a:r>
            <a:endParaRPr sz="2000"/>
          </a:p>
          <a:p>
            <a:pPr marL="0" lvl="0" indent="0" algn="l" rtl="0">
              <a:spcBef>
                <a:spcPts val="0"/>
              </a:spcBef>
              <a:spcAft>
                <a:spcPts val="0"/>
              </a:spcAft>
              <a:buNone/>
            </a:pPr>
            <a:r>
              <a:rPr lang="en" sz="2100" b="1" i="1">
                <a:solidFill>
                  <a:srgbClr val="616161"/>
                </a:solidFill>
                <a:latin typeface="Proxima Nova"/>
                <a:ea typeface="Proxima Nova"/>
                <a:cs typeface="Proxima Nova"/>
                <a:sym typeface="Proxima Nova"/>
              </a:rPr>
              <a:t>Designate:</a:t>
            </a:r>
            <a:r>
              <a:rPr lang="en" sz="2100">
                <a:solidFill>
                  <a:srgbClr val="616161"/>
                </a:solidFill>
                <a:latin typeface="Proxima Nova"/>
                <a:ea typeface="Proxima Nova"/>
                <a:cs typeface="Proxima Nova"/>
                <a:sym typeface="Proxima Nova"/>
              </a:rPr>
              <a:t>  A scribe to add the groups thoughts to your slide</a:t>
            </a:r>
            <a:endParaRPr sz="2100">
              <a:solidFill>
                <a:srgbClr val="616161"/>
              </a:solidFill>
              <a:latin typeface="Proxima Nova"/>
              <a:ea typeface="Proxima Nova"/>
              <a:cs typeface="Proxima Nova"/>
              <a:sym typeface="Proxima Nova"/>
            </a:endParaRPr>
          </a:p>
          <a:p>
            <a:pPr marL="0" lvl="0" indent="0" algn="l" rtl="0">
              <a:spcBef>
                <a:spcPts val="0"/>
              </a:spcBef>
              <a:spcAft>
                <a:spcPts val="0"/>
              </a:spcAft>
              <a:buNone/>
            </a:pPr>
            <a:r>
              <a:rPr lang="en" sz="2100" b="1" i="1">
                <a:solidFill>
                  <a:srgbClr val="616161"/>
                </a:solidFill>
                <a:latin typeface="Proxima Nova"/>
                <a:ea typeface="Proxima Nova"/>
                <a:cs typeface="Proxima Nova"/>
                <a:sym typeface="Proxima Nova"/>
              </a:rPr>
              <a:t>Designate:</a:t>
            </a:r>
            <a:r>
              <a:rPr lang="en" sz="2100">
                <a:solidFill>
                  <a:srgbClr val="616161"/>
                </a:solidFill>
                <a:latin typeface="Proxima Nova"/>
                <a:ea typeface="Proxima Nova"/>
                <a:cs typeface="Proxima Nova"/>
                <a:sym typeface="Proxima Nova"/>
              </a:rPr>
              <a:t>  A spokesperson to go over the highlights with the larger group </a:t>
            </a:r>
            <a:endParaRPr sz="2100">
              <a:solidFill>
                <a:srgbClr val="616161"/>
              </a:solidFill>
              <a:latin typeface="Proxima Nova"/>
              <a:ea typeface="Proxima Nova"/>
              <a:cs typeface="Proxima Nova"/>
              <a:sym typeface="Proxima Nova"/>
            </a:endParaRPr>
          </a:p>
          <a:p>
            <a:pPr marL="0" lvl="0" indent="0" algn="l" rtl="0">
              <a:spcBef>
                <a:spcPts val="0"/>
              </a:spcBef>
              <a:spcAft>
                <a:spcPts val="0"/>
              </a:spcAft>
              <a:buNone/>
            </a:pPr>
            <a:r>
              <a:rPr lang="en" sz="2000"/>
              <a:t> </a:t>
            </a:r>
            <a:endParaRPr sz="2000"/>
          </a:p>
        </p:txBody>
      </p:sp>
      <p:pic>
        <p:nvPicPr>
          <p:cNvPr id="362" name="Google Shape;362;p44" descr="Graphic text: Zoom breakout rooms" title="Graphic text: Zoom breakout rooms"/>
          <p:cNvPicPr preferRelativeResize="0"/>
          <p:nvPr/>
        </p:nvPicPr>
        <p:blipFill>
          <a:blip r:embed="rId3">
            <a:alphaModFix/>
          </a:blip>
          <a:stretch>
            <a:fillRect/>
          </a:stretch>
        </p:blipFill>
        <p:spPr>
          <a:xfrm>
            <a:off x="0" y="0"/>
            <a:ext cx="4715985" cy="2617372"/>
          </a:xfrm>
          <a:prstGeom prst="rect">
            <a:avLst/>
          </a:prstGeom>
          <a:noFill/>
          <a:ln>
            <a:noFill/>
          </a:ln>
        </p:spPr>
      </p:pic>
      <p:pic>
        <p:nvPicPr>
          <p:cNvPr id="363" name="Google Shape;363;p44" descr="Drawing of four people in Zoom breakout room on screen" title="Drawing of four people in Zoom breakout room on screen"/>
          <p:cNvPicPr preferRelativeResize="0"/>
          <p:nvPr/>
        </p:nvPicPr>
        <p:blipFill>
          <a:blip r:embed="rId4">
            <a:alphaModFix/>
          </a:blip>
          <a:stretch>
            <a:fillRect/>
          </a:stretch>
        </p:blipFill>
        <p:spPr>
          <a:xfrm>
            <a:off x="4542360" y="0"/>
            <a:ext cx="3926057" cy="261737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5" name="Title 4" hidden="1"/>
          <p:cNvSpPr>
            <a:spLocks noGrp="1"/>
          </p:cNvSpPr>
          <p:nvPr>
            <p:ph type="title"/>
          </p:nvPr>
        </p:nvSpPr>
        <p:spPr/>
        <p:txBody>
          <a:bodyPr>
            <a:normAutofit fontScale="90000"/>
          </a:bodyPr>
          <a:lstStyle/>
          <a:p>
            <a:r>
              <a:rPr lang="en-US" dirty="0" smtClean="0"/>
              <a:t>CTE Career Areas</a:t>
            </a:r>
            <a:endParaRPr lang="en-US" dirty="0"/>
          </a:p>
        </p:txBody>
      </p:sp>
      <p:sp>
        <p:nvSpPr>
          <p:cNvPr id="116" name="Google Shape;116;p18"/>
          <p:cNvSpPr txBox="1">
            <a:spLocks noGrp="1"/>
          </p:cNvSpPr>
          <p:nvPr>
            <p:ph type="body" idx="1"/>
          </p:nvPr>
        </p:nvSpPr>
        <p:spPr/>
        <p:txBody>
          <a:bodyPr>
            <a:normAutofit fontScale="85000" lnSpcReduction="20000"/>
          </a:bodyPr>
          <a:lstStyle/>
          <a:p>
            <a:pPr lvl="0"/>
            <a:r>
              <a:rPr lang="en-US" smtClean="0"/>
              <a:t>Career and Technical Education (CTE) is an educational program for high school and community college students based on individual interest and industry need. </a:t>
            </a:r>
          </a:p>
          <a:p>
            <a:pPr lvl="0"/>
            <a:r>
              <a:rPr lang="en-US" smtClean="0"/>
              <a:t>CTE comprises programs offered in six career areas:  </a:t>
            </a:r>
          </a:p>
          <a:p>
            <a:pPr lvl="0"/>
            <a:r>
              <a:rPr lang="en-US" smtClean="0"/>
              <a:t>Agriculture, Food, and Natural Resources Systems;</a:t>
            </a:r>
          </a:p>
          <a:p>
            <a:pPr lvl="0"/>
            <a:r>
              <a:rPr lang="en-US" smtClean="0"/>
              <a:t>Arts, Information, and Communications; </a:t>
            </a:r>
          </a:p>
          <a:p>
            <a:pPr lvl="0"/>
            <a:r>
              <a:rPr lang="en-US" smtClean="0"/>
              <a:t>Business and Management; </a:t>
            </a:r>
          </a:p>
          <a:p>
            <a:pPr lvl="0"/>
            <a:r>
              <a:rPr lang="en-US" smtClean="0"/>
              <a:t>Health Sciences; </a:t>
            </a:r>
          </a:p>
          <a:p>
            <a:pPr lvl="0"/>
            <a:r>
              <a:rPr lang="en-US" smtClean="0"/>
              <a:t>Human Resources; </a:t>
            </a:r>
          </a:p>
          <a:p>
            <a:pPr lvl="0"/>
            <a:r>
              <a:rPr lang="en-US" smtClean="0"/>
              <a:t>Industrial and Engineering Systems.  </a:t>
            </a:r>
          </a:p>
          <a:p>
            <a:pPr lvl="0"/>
            <a:r>
              <a:rPr lang="en-US" smtClean="0"/>
              <a:t>It includes intentional programs in high-wage, in-demand areas.  </a:t>
            </a:r>
          </a:p>
          <a:p>
            <a:pPr lvl="0"/>
            <a:r>
              <a:rPr lang="en-US" smtClean="0"/>
              <a:t>CTE prepares and supports students in acquiring the technical skills, professional practices, and academic knowledge critical for success in highly skilled careers.</a:t>
            </a:r>
            <a:endParaRPr lang="en-US"/>
          </a:p>
        </p:txBody>
      </p:sp>
      <p:pic>
        <p:nvPicPr>
          <p:cNvPr id="117" name="Google Shape;117;p18" title="Student working on electronics project"/>
          <p:cNvPicPr preferRelativeResize="0"/>
          <p:nvPr/>
        </p:nvPicPr>
        <p:blipFill rotWithShape="1">
          <a:blip r:embed="rId3">
            <a:alphaModFix/>
          </a:blip>
          <a:srcRect/>
          <a:stretch/>
        </p:blipFill>
        <p:spPr>
          <a:xfrm>
            <a:off x="5112875" y="1307663"/>
            <a:ext cx="5598897" cy="354536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45"/>
          <p:cNvSpPr txBox="1">
            <a:spLocks noGrp="1"/>
          </p:cNvSpPr>
          <p:nvPr>
            <p:ph type="title"/>
          </p:nvPr>
        </p:nvSpPr>
        <p:spPr>
          <a:xfrm>
            <a:off x="687000" y="533325"/>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Breakout Room 1</a:t>
            </a:r>
            <a:endParaRPr/>
          </a:p>
        </p:txBody>
      </p:sp>
      <p:sp>
        <p:nvSpPr>
          <p:cNvPr id="369" name="Google Shape;369;p45"/>
          <p:cNvSpPr txBox="1">
            <a:spLocks noGrp="1"/>
          </p:cNvSpPr>
          <p:nvPr>
            <p:ph type="body" idx="1"/>
          </p:nvPr>
        </p:nvSpPr>
        <p:spPr>
          <a:xfrm>
            <a:off x="687000" y="1441200"/>
            <a:ext cx="3774300" cy="3525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What questions do you have about CTE in Oregon or the CTE State Plan ?</a:t>
            </a:r>
            <a:endParaRPr/>
          </a:p>
          <a:p>
            <a:pPr marL="457200" lvl="0" indent="-285750" algn="l" rtl="0">
              <a:spcBef>
                <a:spcPts val="1200"/>
              </a:spcBef>
              <a:spcAft>
                <a:spcPts val="0"/>
              </a:spcAft>
              <a:buSzPts val="900"/>
              <a:buChar char="●"/>
            </a:pPr>
            <a:r>
              <a:rPr lang="en" sz="900"/>
              <a:t>Increasing # of credits (2-3) doesn’t support equity focus, small schools can’t afford the extra teaching time, and ELL students don’t have the open credits</a:t>
            </a:r>
            <a:endParaRPr sz="900"/>
          </a:p>
          <a:p>
            <a:pPr marL="914400" lvl="1" indent="-285750" algn="l" rtl="0">
              <a:spcBef>
                <a:spcPts val="0"/>
              </a:spcBef>
              <a:spcAft>
                <a:spcPts val="0"/>
              </a:spcAft>
              <a:buSzPts val="900"/>
              <a:buChar char="○"/>
            </a:pPr>
            <a:r>
              <a:rPr lang="en" sz="900"/>
              <a:t>Could grant more core classes as CTE (e.g. geometry in Construction)  but don’t want to lose the freedom that comes with CTE though.</a:t>
            </a:r>
            <a:endParaRPr sz="900"/>
          </a:p>
          <a:p>
            <a:pPr marL="457200" lvl="0" indent="-285750" algn="l" rtl="0">
              <a:spcBef>
                <a:spcPts val="0"/>
              </a:spcBef>
              <a:spcAft>
                <a:spcPts val="0"/>
              </a:spcAft>
              <a:buSzPts val="900"/>
              <a:buChar char="●"/>
            </a:pPr>
            <a:r>
              <a:rPr lang="en" sz="900"/>
              <a:t>Got to remove barriers and complexities that have been built in or might want to be built in with this plan.</a:t>
            </a:r>
            <a:endParaRPr sz="900"/>
          </a:p>
          <a:p>
            <a:pPr marL="457200" lvl="0" indent="-285750" algn="l" rtl="0">
              <a:spcBef>
                <a:spcPts val="0"/>
              </a:spcBef>
              <a:spcAft>
                <a:spcPts val="0"/>
              </a:spcAft>
              <a:buSzPts val="900"/>
              <a:buChar char="●"/>
            </a:pPr>
            <a:r>
              <a:rPr lang="en" sz="900"/>
              <a:t>Students need better communication, they need to know how to get into these industries.  So many don’t know what they need to have to get these jobs.</a:t>
            </a:r>
            <a:endParaRPr sz="900"/>
          </a:p>
          <a:p>
            <a:pPr marL="457200" lvl="0" indent="-285750" algn="l" rtl="0">
              <a:spcBef>
                <a:spcPts val="0"/>
              </a:spcBef>
              <a:spcAft>
                <a:spcPts val="0"/>
              </a:spcAft>
              <a:buSzPts val="900"/>
              <a:buChar char="●"/>
            </a:pPr>
            <a:r>
              <a:rPr lang="en" sz="900"/>
              <a:t>Is the roll out in those 4 areas too many?  (Really we’d like more, but to be realistic, is that do-able?)</a:t>
            </a:r>
            <a:endParaRPr sz="900"/>
          </a:p>
          <a:p>
            <a:pPr marL="0" lvl="0" indent="0" algn="l" rtl="0">
              <a:spcBef>
                <a:spcPts val="1200"/>
              </a:spcBef>
              <a:spcAft>
                <a:spcPts val="1200"/>
              </a:spcAft>
              <a:buNone/>
            </a:pPr>
            <a:endParaRPr/>
          </a:p>
        </p:txBody>
      </p:sp>
      <p:sp>
        <p:nvSpPr>
          <p:cNvPr id="370" name="Google Shape;370;p45"/>
          <p:cNvSpPr txBox="1">
            <a:spLocks noGrp="1"/>
          </p:cNvSpPr>
          <p:nvPr>
            <p:ph type="body" idx="2"/>
          </p:nvPr>
        </p:nvSpPr>
        <p:spPr>
          <a:xfrm>
            <a:off x="4707275" y="1441200"/>
            <a:ext cx="3774300" cy="3525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What are your initial thoughts around how Oregon can realize it vision for CTE?</a:t>
            </a:r>
            <a:endParaRPr/>
          </a:p>
          <a:p>
            <a:pPr marL="457200" lvl="0" indent="-292100" algn="l" rtl="0">
              <a:spcBef>
                <a:spcPts val="1200"/>
              </a:spcBef>
              <a:spcAft>
                <a:spcPts val="0"/>
              </a:spcAft>
              <a:buSzPts val="1000"/>
              <a:buChar char="●"/>
            </a:pPr>
            <a:r>
              <a:rPr lang="en" sz="1000"/>
              <a:t>Schools and teachers need the resources to implement and actually have the time to do these things.</a:t>
            </a:r>
            <a:endParaRPr sz="1000"/>
          </a:p>
          <a:p>
            <a:pPr marL="457200" lvl="0" indent="-292100" algn="l" rtl="0">
              <a:spcBef>
                <a:spcPts val="0"/>
              </a:spcBef>
              <a:spcAft>
                <a:spcPts val="0"/>
              </a:spcAft>
              <a:buSzPts val="1000"/>
              <a:buChar char="●"/>
            </a:pPr>
            <a:r>
              <a:rPr lang="en" sz="1000"/>
              <a:t>Support for CTE courses to grant core credit - but with caution around CTE being required to participate in state testing or other things that would force CTE To be the same as core content classes</a:t>
            </a:r>
            <a:endParaRPr sz="10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46"/>
          <p:cNvSpPr txBox="1">
            <a:spLocks noGrp="1"/>
          </p:cNvSpPr>
          <p:nvPr>
            <p:ph type="title"/>
          </p:nvPr>
        </p:nvSpPr>
        <p:spPr>
          <a:xfrm>
            <a:off x="687000" y="533325"/>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Breakout Room 2</a:t>
            </a:r>
            <a:endParaRPr/>
          </a:p>
        </p:txBody>
      </p:sp>
      <p:sp>
        <p:nvSpPr>
          <p:cNvPr id="376" name="Google Shape;376;p46"/>
          <p:cNvSpPr txBox="1">
            <a:spLocks noGrp="1"/>
          </p:cNvSpPr>
          <p:nvPr>
            <p:ph type="body" idx="1"/>
          </p:nvPr>
        </p:nvSpPr>
        <p:spPr>
          <a:xfrm>
            <a:off x="687000" y="1441200"/>
            <a:ext cx="3774300" cy="3525300"/>
          </a:xfrm>
          <a:prstGeom prst="rect">
            <a:avLst/>
          </a:prstGeom>
        </p:spPr>
        <p:txBody>
          <a:bodyPr spcFirstLastPara="1" wrap="square" lIns="91425" tIns="91425" rIns="91425" bIns="91425" anchor="t" anchorCtr="0">
            <a:normAutofit fontScale="62500" lnSpcReduction="20000"/>
          </a:bodyPr>
          <a:lstStyle/>
          <a:p>
            <a:pPr marL="0" lvl="0" indent="0" algn="l" rtl="0">
              <a:spcBef>
                <a:spcPts val="0"/>
              </a:spcBef>
              <a:spcAft>
                <a:spcPts val="0"/>
              </a:spcAft>
              <a:buNone/>
            </a:pPr>
            <a:r>
              <a:rPr lang="en"/>
              <a:t>Kelly Cousineau, Rosa Lopez, Edith Ramirez, Margaret Mahoney, Heather Fix</a:t>
            </a:r>
            <a:endParaRPr/>
          </a:p>
          <a:p>
            <a:pPr marL="0" lvl="0" indent="0" algn="l" rtl="0">
              <a:spcBef>
                <a:spcPts val="1200"/>
              </a:spcBef>
              <a:spcAft>
                <a:spcPts val="0"/>
              </a:spcAft>
              <a:buNone/>
            </a:pPr>
            <a:r>
              <a:rPr lang="en"/>
              <a:t>What questions do you have about CTE in Oregon or the CTE State Plan ?</a:t>
            </a:r>
            <a:endParaRPr/>
          </a:p>
          <a:p>
            <a:pPr marL="0" lvl="0" indent="0" algn="l" rtl="0">
              <a:spcBef>
                <a:spcPts val="1200"/>
              </a:spcBef>
              <a:spcAft>
                <a:spcPts val="0"/>
              </a:spcAft>
              <a:buNone/>
            </a:pPr>
            <a:r>
              <a:rPr lang="en"/>
              <a:t>How are programs chosen, how is the state deciding which programs get offered in which schools during the roll out? Currently many programs are targeting more affluent.</a:t>
            </a:r>
            <a:endParaRPr/>
          </a:p>
          <a:p>
            <a:pPr marL="0" lvl="0" indent="0" algn="l" rtl="0">
              <a:spcBef>
                <a:spcPts val="1200"/>
              </a:spcBef>
              <a:spcAft>
                <a:spcPts val="0"/>
              </a:spcAft>
              <a:buNone/>
            </a:pPr>
            <a:r>
              <a:rPr lang="en"/>
              <a:t>Is tracking occurring, how to improve representation?</a:t>
            </a:r>
            <a:endParaRPr/>
          </a:p>
          <a:p>
            <a:pPr marL="0" lvl="0" indent="0" algn="l" rtl="0">
              <a:spcBef>
                <a:spcPts val="1200"/>
              </a:spcBef>
              <a:spcAft>
                <a:spcPts val="0"/>
              </a:spcAft>
              <a:buNone/>
            </a:pPr>
            <a:r>
              <a:rPr lang="en"/>
              <a:t>How is the state going to educate counselors for  true version of what CTE is?</a:t>
            </a:r>
            <a:endParaRPr/>
          </a:p>
          <a:p>
            <a:pPr marL="0" lvl="0" indent="0" algn="l" rtl="0">
              <a:spcBef>
                <a:spcPts val="1200"/>
              </a:spcBef>
              <a:spcAft>
                <a:spcPts val="0"/>
              </a:spcAft>
              <a:buNone/>
            </a:pPr>
            <a:r>
              <a:rPr lang="en"/>
              <a:t>How are we dealing with differential costs of CTE so costs are not constantly in threat of being reduced?</a:t>
            </a:r>
            <a:endParaRPr/>
          </a:p>
          <a:p>
            <a:pPr marL="0" lvl="0" indent="0" algn="l" rtl="0">
              <a:spcBef>
                <a:spcPts val="1200"/>
              </a:spcBef>
              <a:spcAft>
                <a:spcPts val="0"/>
              </a:spcAft>
              <a:buNone/>
            </a:pPr>
            <a:r>
              <a:rPr lang="en"/>
              <a:t>How are we looking at issues around climate change and integrating and modeling sustainable practices within our CTE education </a:t>
            </a:r>
            <a:endParaRPr/>
          </a:p>
          <a:p>
            <a:pPr marL="0" lvl="0" indent="0" algn="l" rtl="0">
              <a:spcBef>
                <a:spcPts val="1200"/>
              </a:spcBef>
              <a:spcAft>
                <a:spcPts val="0"/>
              </a:spcAft>
              <a:buNone/>
            </a:pPr>
            <a:r>
              <a:rPr lang="en"/>
              <a:t>What are we doing to recruit skilled teachers with salary differentials? </a:t>
            </a:r>
            <a:endParaRPr/>
          </a:p>
          <a:p>
            <a:pPr marL="0" lvl="0" indent="0" algn="l" rtl="0">
              <a:spcBef>
                <a:spcPts val="1200"/>
              </a:spcBef>
              <a:spcAft>
                <a:spcPts val="1200"/>
              </a:spcAft>
              <a:buNone/>
            </a:pPr>
            <a:r>
              <a:rPr lang="en"/>
              <a:t>How do we education school level and district level administration on the value of education.</a:t>
            </a:r>
            <a:endParaRPr/>
          </a:p>
        </p:txBody>
      </p:sp>
      <p:sp>
        <p:nvSpPr>
          <p:cNvPr id="377" name="Google Shape;377;p46"/>
          <p:cNvSpPr txBox="1">
            <a:spLocks noGrp="1"/>
          </p:cNvSpPr>
          <p:nvPr>
            <p:ph type="body" idx="2"/>
          </p:nvPr>
        </p:nvSpPr>
        <p:spPr>
          <a:xfrm>
            <a:off x="4707275" y="1441200"/>
            <a:ext cx="3774300" cy="3525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What are your initial thoughts around how Oregon can realize it vision for CTE?</a:t>
            </a:r>
            <a:endParaRPr/>
          </a:p>
          <a:p>
            <a:pPr marL="0" lvl="0" indent="0" algn="l" rtl="0">
              <a:spcBef>
                <a:spcPts val="1200"/>
              </a:spcBef>
              <a:spcAft>
                <a:spcPts val="0"/>
              </a:spcAft>
              <a:buNone/>
            </a:pPr>
            <a:r>
              <a:rPr lang="en" sz="900"/>
              <a:t>-Have high hopes based on this group’s perspectives/interests </a:t>
            </a:r>
            <a:endParaRPr sz="900"/>
          </a:p>
          <a:p>
            <a:pPr marL="0" lvl="0" indent="0" algn="l" rtl="0">
              <a:spcBef>
                <a:spcPts val="1200"/>
              </a:spcBef>
              <a:spcAft>
                <a:spcPts val="0"/>
              </a:spcAft>
              <a:buNone/>
            </a:pPr>
            <a:r>
              <a:rPr lang="en" sz="900"/>
              <a:t>-Oregon needs to have a strategic plan, be clear about the value of CTE, how it fits, making sure we’ve talked about balanced representation of programs in each district, right now it’s adhoc based on whose available, there needs to be more strategy, instead of plugging holes in the bucket</a:t>
            </a:r>
            <a:endParaRPr sz="900"/>
          </a:p>
          <a:p>
            <a:pPr marL="0" lvl="0" indent="0" algn="l" rtl="0">
              <a:spcBef>
                <a:spcPts val="1200"/>
              </a:spcBef>
              <a:spcAft>
                <a:spcPts val="0"/>
              </a:spcAft>
              <a:buNone/>
            </a:pPr>
            <a:r>
              <a:rPr lang="en" sz="900"/>
              <a:t>-Need more time to familiarize self with the new CTE plan</a:t>
            </a:r>
            <a:endParaRPr sz="900"/>
          </a:p>
          <a:p>
            <a:pPr marL="0" lvl="0" indent="0" algn="l" rtl="0">
              <a:spcBef>
                <a:spcPts val="1200"/>
              </a:spcBef>
              <a:spcAft>
                <a:spcPts val="0"/>
              </a:spcAft>
              <a:buNone/>
            </a:pPr>
            <a:r>
              <a:rPr lang="en" sz="900"/>
              <a:t>-It hinges on building relationships with industry, it needs to be a back and forth conversation </a:t>
            </a:r>
            <a:endParaRPr sz="900"/>
          </a:p>
          <a:p>
            <a:pPr marL="0" lvl="0" indent="0" algn="l" rtl="0">
              <a:spcBef>
                <a:spcPts val="1200"/>
              </a:spcBef>
              <a:spcAft>
                <a:spcPts val="1200"/>
              </a:spcAft>
              <a:buNone/>
            </a:pPr>
            <a:endParaRPr sz="9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47"/>
          <p:cNvSpPr txBox="1">
            <a:spLocks noGrp="1"/>
          </p:cNvSpPr>
          <p:nvPr>
            <p:ph type="title"/>
          </p:nvPr>
        </p:nvSpPr>
        <p:spPr>
          <a:xfrm>
            <a:off x="687000" y="533325"/>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Breakout Room 3</a:t>
            </a:r>
            <a:endParaRPr/>
          </a:p>
        </p:txBody>
      </p:sp>
      <p:sp>
        <p:nvSpPr>
          <p:cNvPr id="383" name="Google Shape;383;p47"/>
          <p:cNvSpPr txBox="1">
            <a:spLocks noGrp="1"/>
          </p:cNvSpPr>
          <p:nvPr>
            <p:ph type="body" idx="1"/>
          </p:nvPr>
        </p:nvSpPr>
        <p:spPr>
          <a:xfrm>
            <a:off x="687000" y="1441200"/>
            <a:ext cx="3774300" cy="3525300"/>
          </a:xfrm>
          <a:prstGeom prst="rect">
            <a:avLst/>
          </a:prstGeom>
        </p:spPr>
        <p:txBody>
          <a:bodyPr spcFirstLastPara="1" wrap="square" lIns="91425" tIns="91425" rIns="91425" bIns="91425" anchor="t" anchorCtr="0">
            <a:normAutofit fontScale="70000" lnSpcReduction="20000"/>
          </a:bodyPr>
          <a:lstStyle/>
          <a:p>
            <a:pPr marL="0" lvl="0" indent="0" algn="l" rtl="0">
              <a:spcBef>
                <a:spcPts val="0"/>
              </a:spcBef>
              <a:spcAft>
                <a:spcPts val="0"/>
              </a:spcAft>
              <a:buNone/>
            </a:pPr>
            <a:r>
              <a:rPr lang="en" b="1"/>
              <a:t>What questions do you have about CTE in Oregon or the CTE State Plan ?</a:t>
            </a:r>
            <a:endParaRPr b="1"/>
          </a:p>
          <a:p>
            <a:pPr marL="0" lvl="0" indent="0" algn="l" rtl="0">
              <a:spcBef>
                <a:spcPts val="1200"/>
              </a:spcBef>
              <a:spcAft>
                <a:spcPts val="0"/>
              </a:spcAft>
              <a:buNone/>
            </a:pPr>
            <a:r>
              <a:rPr lang="en"/>
              <a:t>Marcia - loves idea of state plan, concern about compliance.  If leadership of schools is not willing to follow the plan, what do we do&gt;?</a:t>
            </a:r>
            <a:endParaRPr/>
          </a:p>
          <a:p>
            <a:pPr marL="0" lvl="0" indent="0" algn="l" rtl="0">
              <a:spcBef>
                <a:spcPts val="1200"/>
              </a:spcBef>
              <a:spcAft>
                <a:spcPts val="0"/>
              </a:spcAft>
              <a:buNone/>
            </a:pPr>
            <a:r>
              <a:rPr lang="en"/>
              <a:t>Elaine - How do you engage students on a CTE pathway and when families don’t know what they are?  How to include the voices of families and students in an authentic way?</a:t>
            </a:r>
            <a:endParaRPr/>
          </a:p>
          <a:p>
            <a:pPr marL="0" lvl="0" indent="0" algn="l" rtl="0">
              <a:spcBef>
                <a:spcPts val="1200"/>
              </a:spcBef>
              <a:spcAft>
                <a:spcPts val="0"/>
              </a:spcAft>
              <a:buNone/>
            </a:pPr>
            <a:r>
              <a:rPr lang="en"/>
              <a:t>Regine - How do industry have a voice and involved in the CTE pathway?  Strong Advisory Boards.  How to get buy-in from Teachers?  When we move to statewide standards, teachers often push-back.  Equity focused standards so that students can transfer smoothly.  Check-in style, continuous improvement process and evaluate the plan.</a:t>
            </a:r>
            <a:endParaRPr/>
          </a:p>
          <a:p>
            <a:pPr marL="0" lvl="0" indent="0" algn="l" rtl="0">
              <a:spcBef>
                <a:spcPts val="1200"/>
              </a:spcBef>
              <a:spcAft>
                <a:spcPts val="0"/>
              </a:spcAft>
              <a:buNone/>
            </a:pPr>
            <a:r>
              <a:rPr lang="en"/>
              <a:t>Marcia - Education and communication campaign will be really important.</a:t>
            </a:r>
            <a:endParaRPr/>
          </a:p>
          <a:p>
            <a:pPr marL="0" lvl="0" indent="0" algn="l" rtl="0">
              <a:spcBef>
                <a:spcPts val="1200"/>
              </a:spcBef>
              <a:spcAft>
                <a:spcPts val="0"/>
              </a:spcAft>
              <a:buNone/>
            </a:pPr>
            <a:r>
              <a:rPr lang="en"/>
              <a:t>Marci -  Continued momentum incorporating career development and experiential learning across k-12, colleges and employer experiences.</a:t>
            </a:r>
            <a:endParaRPr/>
          </a:p>
          <a:p>
            <a:pPr marL="0" lvl="0" indent="0" algn="l" rtl="0">
              <a:spcBef>
                <a:spcPts val="1200"/>
              </a:spcBef>
              <a:spcAft>
                <a:spcPts val="1200"/>
              </a:spcAft>
              <a:buNone/>
            </a:pPr>
            <a:r>
              <a:rPr lang="en"/>
              <a:t>Luis - Intentional was to get as many voices in the dialogue of the CTE state plan.  Maybe an update of how that will be similar or different in the new campaign.  Goal to reach every corner of the state.</a:t>
            </a:r>
            <a:endParaRPr/>
          </a:p>
        </p:txBody>
      </p:sp>
      <p:sp>
        <p:nvSpPr>
          <p:cNvPr id="384" name="Google Shape;384;p47"/>
          <p:cNvSpPr txBox="1">
            <a:spLocks noGrp="1"/>
          </p:cNvSpPr>
          <p:nvPr>
            <p:ph type="body" idx="2"/>
          </p:nvPr>
        </p:nvSpPr>
        <p:spPr>
          <a:xfrm>
            <a:off x="4707275" y="1441200"/>
            <a:ext cx="3774300" cy="3525300"/>
          </a:xfrm>
          <a:prstGeom prst="rect">
            <a:avLst/>
          </a:prstGeom>
        </p:spPr>
        <p:txBody>
          <a:bodyPr spcFirstLastPara="1" wrap="square" lIns="91425" tIns="91425" rIns="91425" bIns="91425" anchor="t" anchorCtr="0">
            <a:normAutofit fontScale="55000" lnSpcReduction="20000"/>
          </a:bodyPr>
          <a:lstStyle/>
          <a:p>
            <a:pPr marL="0" lvl="0" indent="0" algn="l" rtl="0">
              <a:spcBef>
                <a:spcPts val="0"/>
              </a:spcBef>
              <a:spcAft>
                <a:spcPts val="0"/>
              </a:spcAft>
              <a:buNone/>
            </a:pPr>
            <a:r>
              <a:rPr lang="en" b="1"/>
              <a:t>What are your initial thoughts around how Oregon can realize it vision for CTE?</a:t>
            </a:r>
            <a:endParaRPr b="1"/>
          </a:p>
          <a:p>
            <a:pPr marL="0" lvl="0" indent="0" algn="l" rtl="0">
              <a:spcBef>
                <a:spcPts val="1200"/>
              </a:spcBef>
              <a:spcAft>
                <a:spcPts val="0"/>
              </a:spcAft>
              <a:buNone/>
            </a:pPr>
            <a:r>
              <a:rPr lang="en"/>
              <a:t>Elaine - Iteration of the plan and responsive, continual feedback from the stakeholder groups will be important.  When people provide feedback, keep them in the loop of how we changed to improve based on feedback and if we couldn’t why?</a:t>
            </a:r>
            <a:endParaRPr/>
          </a:p>
          <a:p>
            <a:pPr marL="0" lvl="0" indent="0" algn="l" rtl="0">
              <a:spcBef>
                <a:spcPts val="1200"/>
              </a:spcBef>
              <a:spcAft>
                <a:spcPts val="0"/>
              </a:spcAft>
              <a:buNone/>
            </a:pPr>
            <a:r>
              <a:rPr lang="en"/>
              <a:t>Regine - Large focus on educating and buy-in from School administrators.</a:t>
            </a:r>
            <a:endParaRPr/>
          </a:p>
          <a:p>
            <a:pPr marL="0" lvl="0" indent="0" algn="l" rtl="0">
              <a:spcBef>
                <a:spcPts val="1200"/>
              </a:spcBef>
              <a:spcAft>
                <a:spcPts val="0"/>
              </a:spcAft>
              <a:buNone/>
            </a:pPr>
            <a:r>
              <a:rPr lang="en"/>
              <a:t>Marcia - CTE can’t be successful without the support of leadership</a:t>
            </a:r>
            <a:endParaRPr/>
          </a:p>
          <a:p>
            <a:pPr marL="0" lvl="0" indent="0" algn="l" rtl="0">
              <a:spcBef>
                <a:spcPts val="1200"/>
              </a:spcBef>
              <a:spcAft>
                <a:spcPts val="0"/>
              </a:spcAft>
              <a:buNone/>
            </a:pPr>
            <a:r>
              <a:rPr lang="en"/>
              <a:t>Luis - Confirm that it is a primary need and get ideas on how to education and create buy in with Administration.</a:t>
            </a:r>
            <a:endParaRPr/>
          </a:p>
          <a:p>
            <a:pPr marL="0" lvl="0" indent="0" algn="l" rtl="0">
              <a:spcBef>
                <a:spcPts val="1200"/>
              </a:spcBef>
              <a:spcAft>
                <a:spcPts val="0"/>
              </a:spcAft>
              <a:buNone/>
            </a:pPr>
            <a:r>
              <a:rPr lang="en"/>
              <a:t>Elaine - Not a lot of training around working with community.  What is a meaningful partnership?  How do we negotiate these diverse partnerships?</a:t>
            </a:r>
            <a:endParaRPr/>
          </a:p>
          <a:p>
            <a:pPr marL="0" lvl="0" indent="0" algn="l" rtl="0">
              <a:spcBef>
                <a:spcPts val="1200"/>
              </a:spcBef>
              <a:spcAft>
                <a:spcPts val="0"/>
              </a:spcAft>
              <a:buNone/>
            </a:pPr>
            <a:r>
              <a:rPr lang="en"/>
              <a:t>Luis - Authentic partnerships is the key work (Authentic), not just on paper.</a:t>
            </a:r>
            <a:endParaRPr/>
          </a:p>
          <a:p>
            <a:pPr marL="0" lvl="0" indent="0" algn="l" rtl="0">
              <a:spcBef>
                <a:spcPts val="1200"/>
              </a:spcBef>
              <a:spcAft>
                <a:spcPts val="0"/>
              </a:spcAft>
              <a:buNone/>
            </a:pPr>
            <a:r>
              <a:rPr lang="en"/>
              <a:t>Regine - Chamber, Workforce, STEM hub, CTE program, sometimes competing for partners.  Regional collaborative effort and combining forces so employers aren’t being asked multiple times.</a:t>
            </a:r>
            <a:endParaRPr/>
          </a:p>
          <a:p>
            <a:pPr marL="0" lvl="0" indent="0" algn="l" rtl="0">
              <a:spcBef>
                <a:spcPts val="1200"/>
              </a:spcBef>
              <a:spcAft>
                <a:spcPts val="1200"/>
              </a:spcAft>
              <a:buNone/>
            </a:pPr>
            <a:r>
              <a:rPr lang="en"/>
              <a:t>Marci - Regional regular committees involving stakeholders to build the relationships and create collaborative spirit and environment.</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48"/>
          <p:cNvSpPr txBox="1">
            <a:spLocks noGrp="1"/>
          </p:cNvSpPr>
          <p:nvPr>
            <p:ph type="title"/>
          </p:nvPr>
        </p:nvSpPr>
        <p:spPr>
          <a:xfrm>
            <a:off x="687000" y="533325"/>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Breakout Room 4</a:t>
            </a:r>
            <a:endParaRPr/>
          </a:p>
        </p:txBody>
      </p:sp>
      <p:sp>
        <p:nvSpPr>
          <p:cNvPr id="390" name="Google Shape;390;p48"/>
          <p:cNvSpPr txBox="1">
            <a:spLocks noGrp="1"/>
          </p:cNvSpPr>
          <p:nvPr>
            <p:ph type="body" idx="1"/>
          </p:nvPr>
        </p:nvSpPr>
        <p:spPr>
          <a:xfrm>
            <a:off x="687000" y="1441200"/>
            <a:ext cx="3774300" cy="3525300"/>
          </a:xfrm>
          <a:prstGeom prst="rect">
            <a:avLst/>
          </a:prstGeom>
        </p:spPr>
        <p:txBody>
          <a:bodyPr spcFirstLastPara="1" wrap="square" lIns="91425" tIns="91425" rIns="91425" bIns="91425" anchor="t" anchorCtr="0">
            <a:normAutofit fontScale="77500" lnSpcReduction="20000"/>
          </a:bodyPr>
          <a:lstStyle/>
          <a:p>
            <a:pPr marL="0" lvl="0" indent="0" algn="l" rtl="0">
              <a:spcBef>
                <a:spcPts val="0"/>
              </a:spcBef>
              <a:spcAft>
                <a:spcPts val="0"/>
              </a:spcAft>
              <a:buNone/>
            </a:pPr>
            <a:r>
              <a:rPr lang="en" b="1"/>
              <a:t>What questions do you have about CTE in Oregon or the CTE State Plan ?</a:t>
            </a:r>
            <a:endParaRPr b="1"/>
          </a:p>
          <a:p>
            <a:pPr marL="0" lvl="0" indent="0" algn="l" rtl="0">
              <a:spcBef>
                <a:spcPts val="1200"/>
              </a:spcBef>
              <a:spcAft>
                <a:spcPts val="0"/>
              </a:spcAft>
              <a:buNone/>
            </a:pPr>
            <a:r>
              <a:rPr lang="en"/>
              <a:t>What is the connection between local CTE folks?</a:t>
            </a:r>
            <a:endParaRPr/>
          </a:p>
          <a:p>
            <a:pPr marL="0" lvl="0" indent="0" algn="l" rtl="0">
              <a:spcBef>
                <a:spcPts val="1200"/>
              </a:spcBef>
              <a:spcAft>
                <a:spcPts val="0"/>
              </a:spcAft>
              <a:buNone/>
            </a:pPr>
            <a:r>
              <a:rPr lang="en"/>
              <a:t>What is the POS process and the role for industry partners?</a:t>
            </a:r>
            <a:endParaRPr/>
          </a:p>
          <a:p>
            <a:pPr marL="0" lvl="0" indent="0" algn="l" rtl="0">
              <a:spcBef>
                <a:spcPts val="1200"/>
              </a:spcBef>
              <a:spcAft>
                <a:spcPts val="0"/>
              </a:spcAft>
              <a:buNone/>
            </a:pPr>
            <a:r>
              <a:rPr lang="en"/>
              <a:t>How do we motivate and engage students to participate in CTE programming with the plan?</a:t>
            </a:r>
            <a:endParaRPr/>
          </a:p>
          <a:p>
            <a:pPr marL="0" lvl="0" indent="0" algn="l" rtl="0">
              <a:spcBef>
                <a:spcPts val="1200"/>
              </a:spcBef>
              <a:spcAft>
                <a:spcPts val="0"/>
              </a:spcAft>
              <a:buNone/>
            </a:pPr>
            <a:r>
              <a:rPr lang="en"/>
              <a:t>How do industry folks get certified to teach and getting a POS off the ground?</a:t>
            </a:r>
            <a:endParaRPr/>
          </a:p>
          <a:p>
            <a:pPr marL="0" lvl="0" indent="0" algn="l" rtl="0">
              <a:spcBef>
                <a:spcPts val="1200"/>
              </a:spcBef>
              <a:spcAft>
                <a:spcPts val="0"/>
              </a:spcAft>
              <a:buNone/>
            </a:pPr>
            <a:r>
              <a:rPr lang="en"/>
              <a:t>Where is the current system breaking down for teachers, students, and industry partners?</a:t>
            </a:r>
            <a:endParaRPr/>
          </a:p>
          <a:p>
            <a:pPr marL="0" lvl="0" indent="0" algn="l" rtl="0">
              <a:spcBef>
                <a:spcPts val="1200"/>
              </a:spcBef>
              <a:spcAft>
                <a:spcPts val="0"/>
              </a:spcAft>
              <a:buNone/>
            </a:pPr>
            <a:r>
              <a:rPr lang="en"/>
              <a:t>What work is being done to diversify CTE staff in the state?</a:t>
            </a:r>
            <a:endParaRPr/>
          </a:p>
          <a:p>
            <a:pPr marL="0" lvl="0" indent="0" algn="l" rtl="0">
              <a:spcBef>
                <a:spcPts val="1200"/>
              </a:spcBef>
              <a:spcAft>
                <a:spcPts val="0"/>
              </a:spcAft>
              <a:buNone/>
            </a:pPr>
            <a:r>
              <a:rPr lang="en"/>
              <a:t>What CTE POS requirements are currently in place that create barriers for historically/currently marginalized students in the state? </a:t>
            </a:r>
            <a:endParaRPr/>
          </a:p>
          <a:p>
            <a:pPr marL="0" lvl="0" indent="0" algn="l" rtl="0">
              <a:spcBef>
                <a:spcPts val="1200"/>
              </a:spcBef>
              <a:spcAft>
                <a:spcPts val="1200"/>
              </a:spcAft>
              <a:buNone/>
            </a:pPr>
            <a:endParaRPr/>
          </a:p>
        </p:txBody>
      </p:sp>
      <p:sp>
        <p:nvSpPr>
          <p:cNvPr id="391" name="Google Shape;391;p48"/>
          <p:cNvSpPr txBox="1">
            <a:spLocks noGrp="1"/>
          </p:cNvSpPr>
          <p:nvPr>
            <p:ph type="body" idx="2"/>
          </p:nvPr>
        </p:nvSpPr>
        <p:spPr>
          <a:xfrm>
            <a:off x="4707275" y="1441200"/>
            <a:ext cx="3774300" cy="3525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t>What are your initial thoughts around how Oregon can realize the vision for CTE?</a:t>
            </a:r>
            <a:endParaRPr b="1"/>
          </a:p>
          <a:p>
            <a:pPr marL="0" lvl="0" indent="0" algn="l" rtl="0">
              <a:spcBef>
                <a:spcPts val="1200"/>
              </a:spcBef>
              <a:spcAft>
                <a:spcPts val="0"/>
              </a:spcAft>
              <a:buNone/>
            </a:pPr>
            <a:r>
              <a:rPr lang="en"/>
              <a:t>There could be more transparency in the process, especially for employers interested in creating programs of study.</a:t>
            </a:r>
            <a:endParaRPr/>
          </a:p>
          <a:p>
            <a:pPr marL="0" lvl="0" indent="0" algn="l" rtl="0">
              <a:spcBef>
                <a:spcPts val="1200"/>
              </a:spcBef>
              <a:spcAft>
                <a:spcPts val="0"/>
              </a:spcAft>
              <a:buNone/>
            </a:pPr>
            <a:r>
              <a:rPr lang="en"/>
              <a:t>It can be difficult to figure out how to maximize all the partners and resources to do the most for students and industry partners.</a:t>
            </a:r>
            <a:endParaRPr/>
          </a:p>
          <a:p>
            <a:pPr marL="0" lvl="0" indent="0" algn="l" rtl="0">
              <a:spcBef>
                <a:spcPts val="1200"/>
              </a:spcBef>
              <a:spcAft>
                <a:spcPts val="120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19" descr="Career Development, Programs of Study, Partnerships -- Academic and Technical Skills, Work-Based Learning, and Leadership and 21st Century Skills through CTSOs leading to College and Career Readiness" title="Graphic depicting Quality Components of Career and Technical Education"/>
          <p:cNvPicPr preferRelativeResize="0"/>
          <p:nvPr/>
        </p:nvPicPr>
        <p:blipFill>
          <a:blip r:embed="rId3">
            <a:alphaModFix/>
          </a:blip>
          <a:stretch>
            <a:fillRect/>
          </a:stretch>
        </p:blipFill>
        <p:spPr>
          <a:xfrm>
            <a:off x="2025500" y="0"/>
            <a:ext cx="5066342" cy="5143500"/>
          </a:xfrm>
          <a:prstGeom prst="rect">
            <a:avLst/>
          </a:prstGeom>
          <a:noFill/>
          <a:ln>
            <a:noFill/>
          </a:ln>
        </p:spPr>
      </p:pic>
      <p:sp>
        <p:nvSpPr>
          <p:cNvPr id="2" name="Title 1" hidden="1"/>
          <p:cNvSpPr>
            <a:spLocks noGrp="1"/>
          </p:cNvSpPr>
          <p:nvPr>
            <p:ph type="title"/>
          </p:nvPr>
        </p:nvSpPr>
        <p:spPr/>
        <p:txBody>
          <a:bodyPr/>
          <a:lstStyle/>
          <a:p>
            <a:r>
              <a:rPr lang="en-US" dirty="0" smtClean="0"/>
              <a:t>Quality Components of CTE</a:t>
            </a:r>
            <a:endParaRPr lang="en-US" dirty="0"/>
          </a:p>
        </p:txBody>
      </p:sp>
      <p:sp>
        <p:nvSpPr>
          <p:cNvPr id="3" name="Text Placeholder 2"/>
          <p:cNvSpPr>
            <a:spLocks noGrp="1"/>
          </p:cNvSpPr>
          <p:nvPr>
            <p:ph type="body" idx="1"/>
          </p:nvPr>
        </p:nvSpPr>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20" descr="You Tube Logo" title="You Tube Logo"/>
          <p:cNvPicPr preferRelativeResize="0"/>
          <p:nvPr/>
        </p:nvPicPr>
        <p:blipFill>
          <a:blip r:embed="rId3">
            <a:alphaModFix/>
          </a:blip>
          <a:stretch>
            <a:fillRect/>
          </a:stretch>
        </p:blipFill>
        <p:spPr>
          <a:xfrm>
            <a:off x="131175" y="-418000"/>
            <a:ext cx="8875624" cy="4991100"/>
          </a:xfrm>
          <a:prstGeom prst="rect">
            <a:avLst/>
          </a:prstGeom>
          <a:noFill/>
          <a:ln>
            <a:noFill/>
          </a:ln>
        </p:spPr>
      </p:pic>
      <p:sp>
        <p:nvSpPr>
          <p:cNvPr id="2" name="Title 1" hidden="1"/>
          <p:cNvSpPr>
            <a:spLocks noGrp="1"/>
          </p:cNvSpPr>
          <p:nvPr>
            <p:ph type="title"/>
          </p:nvPr>
        </p:nvSpPr>
        <p:spPr/>
        <p:txBody>
          <a:bodyPr/>
          <a:lstStyle/>
          <a:p>
            <a:r>
              <a:rPr lang="en-US" dirty="0" smtClean="0"/>
              <a:t>You Tube Logo</a:t>
            </a:r>
            <a:endParaRPr lang="en-US" dirty="0"/>
          </a:p>
        </p:txBody>
      </p:sp>
      <p:sp>
        <p:nvSpPr>
          <p:cNvPr id="128" name="Google Shape;128;p20"/>
          <p:cNvSpPr txBox="1">
            <a:spLocks noGrp="1"/>
          </p:cNvSpPr>
          <p:nvPr>
            <p:ph type="body" idx="1"/>
          </p:nvPr>
        </p:nvSpPr>
        <p:spPr>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mtClean="0"/>
              <a:t>VIDEO: </a:t>
            </a:r>
            <a:r>
              <a:rPr lang="en" u="sng" smtClean="0">
                <a:solidFill>
                  <a:schemeClr val="hlink"/>
                </a:solidFill>
                <a:hlinkClick r:id="rId4"/>
              </a:rPr>
              <a:t>CTE’s Role in Oregon’s Economy</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0" name="Title 9" hidden="1"/>
          <p:cNvSpPr>
            <a:spLocks noGrp="1"/>
          </p:cNvSpPr>
          <p:nvPr>
            <p:ph type="title"/>
          </p:nvPr>
        </p:nvSpPr>
        <p:spPr/>
        <p:txBody>
          <a:bodyPr>
            <a:normAutofit fontScale="90000"/>
          </a:bodyPr>
          <a:lstStyle/>
          <a:p>
            <a:r>
              <a:rPr lang="en-US" dirty="0" smtClean="0"/>
              <a:t>Zoom breakout rooms</a:t>
            </a:r>
            <a:endParaRPr lang="en-US" dirty="0"/>
          </a:p>
        </p:txBody>
      </p:sp>
      <p:sp>
        <p:nvSpPr>
          <p:cNvPr id="133" name="Google Shape;133;p21"/>
          <p:cNvSpPr txBox="1">
            <a:spLocks noGrp="1"/>
          </p:cNvSpPr>
          <p:nvPr>
            <p:ph type="body" idx="1"/>
          </p:nvPr>
        </p:nvSpPr>
        <p:spPr>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000" dirty="0" smtClean="0"/>
              <a:t>Introduce yourselves:</a:t>
            </a:r>
            <a:endParaRPr sz="2000" dirty="0" smtClean="0"/>
          </a:p>
          <a:p>
            <a:pPr marL="457200" lvl="0" indent="-355600" algn="l" rtl="0">
              <a:spcBef>
                <a:spcPts val="0"/>
              </a:spcBef>
              <a:spcAft>
                <a:spcPts val="0"/>
              </a:spcAft>
              <a:buSzPts val="2000"/>
              <a:buChar char="●"/>
            </a:pPr>
            <a:r>
              <a:rPr lang="en" sz="2000" dirty="0" smtClean="0"/>
              <a:t>Name</a:t>
            </a:r>
            <a:endParaRPr sz="2000" dirty="0" smtClean="0"/>
          </a:p>
          <a:p>
            <a:pPr marL="457200" lvl="0" indent="-355600" algn="l" rtl="0">
              <a:spcBef>
                <a:spcPts val="0"/>
              </a:spcBef>
              <a:spcAft>
                <a:spcPts val="0"/>
              </a:spcAft>
              <a:buSzPts val="2000"/>
              <a:buChar char="●"/>
            </a:pPr>
            <a:r>
              <a:rPr lang="en" sz="2000" dirty="0" smtClean="0"/>
              <a:t>Affiliation</a:t>
            </a:r>
            <a:endParaRPr sz="2000" dirty="0" smtClean="0"/>
          </a:p>
          <a:p>
            <a:pPr marL="0" lvl="0" indent="0" algn="l" rtl="0">
              <a:spcBef>
                <a:spcPts val="0"/>
              </a:spcBef>
              <a:spcAft>
                <a:spcPts val="0"/>
              </a:spcAft>
              <a:buNone/>
            </a:pPr>
            <a:endParaRPr sz="2000" dirty="0" smtClean="0"/>
          </a:p>
          <a:p>
            <a:pPr marL="0" lvl="0" indent="0" algn="l" rtl="0">
              <a:spcBef>
                <a:spcPts val="0"/>
              </a:spcBef>
              <a:spcAft>
                <a:spcPts val="0"/>
              </a:spcAft>
              <a:buNone/>
            </a:pPr>
            <a:r>
              <a:rPr lang="en" sz="2000" b="1" i="1" dirty="0" smtClean="0"/>
              <a:t>Discuss:</a:t>
            </a:r>
            <a:r>
              <a:rPr lang="en" sz="2000" dirty="0" smtClean="0"/>
              <a:t>   Benefits/Qualities of CTE </a:t>
            </a:r>
            <a:endParaRPr sz="2000" dirty="0"/>
          </a:p>
        </p:txBody>
      </p:sp>
      <p:pic>
        <p:nvPicPr>
          <p:cNvPr id="134" name="Google Shape;134;p21" descr="Graphic: Zoom Breakout Rooms" title="Graphic: Zoom Breakout Rooms"/>
          <p:cNvPicPr preferRelativeResize="0"/>
          <p:nvPr/>
        </p:nvPicPr>
        <p:blipFill>
          <a:blip r:embed="rId3">
            <a:alphaModFix/>
          </a:blip>
          <a:stretch>
            <a:fillRect/>
          </a:stretch>
        </p:blipFill>
        <p:spPr>
          <a:xfrm>
            <a:off x="0" y="0"/>
            <a:ext cx="4715985" cy="2617372"/>
          </a:xfrm>
          <a:prstGeom prst="rect">
            <a:avLst/>
          </a:prstGeom>
          <a:noFill/>
          <a:ln>
            <a:noFill/>
          </a:ln>
        </p:spPr>
      </p:pic>
      <p:pic>
        <p:nvPicPr>
          <p:cNvPr id="135" name="Google Shape;135;p21" descr="Drawing of four people onscreen in a breakout room" title="Graphic of Breakout Rooms"/>
          <p:cNvPicPr preferRelativeResize="0"/>
          <p:nvPr/>
        </p:nvPicPr>
        <p:blipFill>
          <a:blip r:embed="rId4">
            <a:alphaModFix/>
          </a:blip>
          <a:stretch>
            <a:fillRect/>
          </a:stretch>
        </p:blipFill>
        <p:spPr>
          <a:xfrm>
            <a:off x="4542360" y="0"/>
            <a:ext cx="3926057" cy="261737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2"/>
          <p:cNvSpPr txBox="1">
            <a:spLocks noGrp="1"/>
          </p:cNvSpPr>
          <p:nvPr>
            <p:ph type="title"/>
          </p:nvPr>
        </p:nvSpPr>
        <p:spPr>
          <a:xfrm>
            <a:off x="727650" y="5616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CTE is good for STUDENTS and PARENTS because….</a:t>
            </a:r>
            <a:endParaRPr sz="2466" i="1"/>
          </a:p>
        </p:txBody>
      </p:sp>
      <p:sp>
        <p:nvSpPr>
          <p:cNvPr id="141" name="Google Shape;141;p22"/>
          <p:cNvSpPr txBox="1">
            <a:spLocks noGrp="1"/>
          </p:cNvSpPr>
          <p:nvPr>
            <p:ph type="body" idx="1"/>
          </p:nvPr>
        </p:nvSpPr>
        <p:spPr>
          <a:xfrm>
            <a:off x="4676550" y="1399675"/>
            <a:ext cx="4108800" cy="3559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n" sz="1800">
                <a:solidFill>
                  <a:schemeClr val="dk1"/>
                </a:solidFill>
              </a:rPr>
              <a:t>the hands-on, meaningful, and engaging learning experiences inspire students to </a:t>
            </a:r>
            <a:r>
              <a:rPr lang="en" sz="1800" u="sng">
                <a:solidFill>
                  <a:schemeClr val="dk1"/>
                </a:solidFill>
              </a:rPr>
              <a:t>stay in school</a:t>
            </a:r>
            <a:r>
              <a:rPr lang="en" sz="1800">
                <a:solidFill>
                  <a:schemeClr val="dk1"/>
                </a:solidFill>
              </a:rPr>
              <a:t>, </a:t>
            </a:r>
            <a:r>
              <a:rPr lang="en" sz="1800" u="sng">
                <a:solidFill>
                  <a:schemeClr val="dk1"/>
                </a:solidFill>
              </a:rPr>
              <a:t>participate</a:t>
            </a:r>
            <a:r>
              <a:rPr lang="en" sz="1800">
                <a:solidFill>
                  <a:schemeClr val="dk1"/>
                </a:solidFill>
              </a:rPr>
              <a:t>, and l</a:t>
            </a:r>
            <a:r>
              <a:rPr lang="en" sz="1800" u="sng">
                <a:solidFill>
                  <a:schemeClr val="dk1"/>
                </a:solidFill>
              </a:rPr>
              <a:t>earn</a:t>
            </a:r>
            <a:r>
              <a:rPr lang="en" sz="1800">
                <a:solidFill>
                  <a:schemeClr val="dk1"/>
                </a:solidFill>
              </a:rPr>
              <a:t>. CTE increases </a:t>
            </a:r>
            <a:r>
              <a:rPr lang="en" sz="1800" u="sng">
                <a:solidFill>
                  <a:schemeClr val="dk1"/>
                </a:solidFill>
              </a:rPr>
              <a:t>marketable skills</a:t>
            </a:r>
            <a:r>
              <a:rPr lang="en" sz="1800">
                <a:solidFill>
                  <a:schemeClr val="dk1"/>
                </a:solidFill>
              </a:rPr>
              <a:t> and thus students’ ability to strive for careers that </a:t>
            </a:r>
            <a:r>
              <a:rPr lang="en" sz="1800" u="sng">
                <a:solidFill>
                  <a:schemeClr val="dk1"/>
                </a:solidFill>
              </a:rPr>
              <a:t>make sense</a:t>
            </a:r>
            <a:r>
              <a:rPr lang="en" sz="1800">
                <a:solidFill>
                  <a:schemeClr val="dk1"/>
                </a:solidFill>
              </a:rPr>
              <a:t> with their goals and aspirations. </a:t>
            </a:r>
            <a:r>
              <a:rPr lang="en" sz="1800" b="1" i="1">
                <a:solidFill>
                  <a:schemeClr val="dk1"/>
                </a:solidFill>
              </a:rPr>
              <a:t>The CTE educational experience is practical and affordable, providing the shortest path to a student’s first earned dollar.</a:t>
            </a:r>
            <a:endParaRPr sz="1800">
              <a:solidFill>
                <a:schemeClr val="dk1"/>
              </a:solidFill>
            </a:endParaRPr>
          </a:p>
          <a:p>
            <a:pPr marL="0" lvl="0" indent="0" algn="l" rtl="0">
              <a:spcBef>
                <a:spcPts val="1200"/>
              </a:spcBef>
              <a:spcAft>
                <a:spcPts val="0"/>
              </a:spcAft>
              <a:buClr>
                <a:schemeClr val="dk1"/>
              </a:buClr>
              <a:buSzPts val="1100"/>
              <a:buFont typeface="Arial"/>
              <a:buNone/>
            </a:pPr>
            <a:endParaRPr sz="1600">
              <a:solidFill>
                <a:schemeClr val="dk1"/>
              </a:solidFill>
            </a:endParaRPr>
          </a:p>
          <a:p>
            <a:pPr marL="0" lvl="0" indent="0" algn="ctr" rtl="0">
              <a:spcBef>
                <a:spcPts val="1200"/>
              </a:spcBef>
              <a:spcAft>
                <a:spcPts val="1200"/>
              </a:spcAft>
              <a:buNone/>
            </a:pPr>
            <a:endParaRPr sz="1900" b="1" i="1"/>
          </a:p>
        </p:txBody>
      </p:sp>
      <p:pic>
        <p:nvPicPr>
          <p:cNvPr id="142" name="Google Shape;142;p22" descr="Three students working at a computer" title="Three students working at a computer"/>
          <p:cNvPicPr preferRelativeResize="0"/>
          <p:nvPr/>
        </p:nvPicPr>
        <p:blipFill>
          <a:blip r:embed="rId3">
            <a:alphaModFix/>
          </a:blip>
          <a:stretch>
            <a:fillRect/>
          </a:stretch>
        </p:blipFill>
        <p:spPr>
          <a:xfrm>
            <a:off x="0" y="1569147"/>
            <a:ext cx="4485850" cy="297822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anim calcmode="lin" valueType="num">
                                      <p:cBhvr additive="base">
                                        <p:cTn id="7" dur="1000"/>
                                        <p:tgtEl>
                                          <p:spTgt spid="14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3"/>
          <p:cNvSpPr txBox="1">
            <a:spLocks noGrp="1"/>
          </p:cNvSpPr>
          <p:nvPr>
            <p:ph type="title"/>
          </p:nvPr>
        </p:nvSpPr>
        <p:spPr>
          <a:xfrm>
            <a:off x="727650" y="5616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CTE is good for BUSINESS because…. </a:t>
            </a:r>
            <a:endParaRPr sz="2466" i="1"/>
          </a:p>
        </p:txBody>
      </p:sp>
      <p:sp>
        <p:nvSpPr>
          <p:cNvPr id="148" name="Google Shape;148;p23"/>
          <p:cNvSpPr txBox="1">
            <a:spLocks noGrp="1"/>
          </p:cNvSpPr>
          <p:nvPr>
            <p:ph type="body" idx="1"/>
          </p:nvPr>
        </p:nvSpPr>
        <p:spPr>
          <a:xfrm>
            <a:off x="727650" y="1399675"/>
            <a:ext cx="3977100" cy="3559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n" sz="2100">
                <a:solidFill>
                  <a:schemeClr val="dk1"/>
                </a:solidFill>
              </a:rPr>
              <a:t>it equips potential employees with </a:t>
            </a:r>
            <a:r>
              <a:rPr lang="en" sz="2100" u="sng">
                <a:solidFill>
                  <a:schemeClr val="dk1"/>
                </a:solidFill>
              </a:rPr>
              <a:t>certifications</a:t>
            </a:r>
            <a:r>
              <a:rPr lang="en" sz="2100">
                <a:solidFill>
                  <a:schemeClr val="dk1"/>
                </a:solidFill>
              </a:rPr>
              <a:t> as well as the technical, collaboration, and problem-solving </a:t>
            </a:r>
            <a:r>
              <a:rPr lang="en" sz="2100" u="sng">
                <a:solidFill>
                  <a:schemeClr val="dk1"/>
                </a:solidFill>
              </a:rPr>
              <a:t>skills</a:t>
            </a:r>
            <a:r>
              <a:rPr lang="en" sz="2100">
                <a:solidFill>
                  <a:schemeClr val="dk1"/>
                </a:solidFill>
              </a:rPr>
              <a:t> to succeed in the diverse, increasingly complex workplace of today and tomorrow. </a:t>
            </a:r>
            <a:endParaRPr sz="2100">
              <a:solidFill>
                <a:schemeClr val="dk1"/>
              </a:solidFill>
            </a:endParaRPr>
          </a:p>
          <a:p>
            <a:pPr marL="0" lvl="0" indent="0" algn="l" rtl="0">
              <a:spcBef>
                <a:spcPts val="1200"/>
              </a:spcBef>
              <a:spcAft>
                <a:spcPts val="0"/>
              </a:spcAft>
              <a:buClr>
                <a:schemeClr val="dk1"/>
              </a:buClr>
              <a:buSzPts val="1100"/>
              <a:buFont typeface="Arial"/>
              <a:buNone/>
            </a:pPr>
            <a:endParaRPr sz="1600">
              <a:solidFill>
                <a:schemeClr val="dk1"/>
              </a:solidFill>
            </a:endParaRPr>
          </a:p>
          <a:p>
            <a:pPr marL="0" lvl="0" indent="0" algn="ctr" rtl="0">
              <a:spcBef>
                <a:spcPts val="1200"/>
              </a:spcBef>
              <a:spcAft>
                <a:spcPts val="1200"/>
              </a:spcAft>
              <a:buNone/>
            </a:pPr>
            <a:endParaRPr sz="1900" b="1" i="1"/>
          </a:p>
        </p:txBody>
      </p:sp>
      <p:pic>
        <p:nvPicPr>
          <p:cNvPr id="149" name="Google Shape;149;p23" descr="Student working on factory floor" title="Student working on factory floor"/>
          <p:cNvPicPr preferRelativeResize="0"/>
          <p:nvPr/>
        </p:nvPicPr>
        <p:blipFill rotWithShape="1">
          <a:blip r:embed="rId3">
            <a:alphaModFix/>
          </a:blip>
          <a:srcRect l="2253" r="2253"/>
          <a:stretch/>
        </p:blipFill>
        <p:spPr>
          <a:xfrm>
            <a:off x="4704750" y="1499900"/>
            <a:ext cx="4616051" cy="28323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8"/>
                                        </p:tgtEl>
                                        <p:attrNameLst>
                                          <p:attrName>style.visibility</p:attrName>
                                        </p:attrNameLst>
                                      </p:cBhvr>
                                      <p:to>
                                        <p:strVal val="visible"/>
                                      </p:to>
                                    </p:set>
                                    <p:anim calcmode="lin" valueType="num">
                                      <p:cBhvr additive="base">
                                        <p:cTn id="7" dur="1000"/>
                                        <p:tgtEl>
                                          <p:spTgt spid="14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4"/>
          <p:cNvSpPr txBox="1">
            <a:spLocks noGrp="1"/>
          </p:cNvSpPr>
          <p:nvPr>
            <p:ph type="title"/>
          </p:nvPr>
        </p:nvSpPr>
        <p:spPr>
          <a:xfrm>
            <a:off x="727650" y="5616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CTE is good for COMMUNITY COLLEGES because.... </a:t>
            </a:r>
            <a:endParaRPr sz="2466" i="1"/>
          </a:p>
        </p:txBody>
      </p:sp>
      <p:sp>
        <p:nvSpPr>
          <p:cNvPr id="155" name="Google Shape;155;p24"/>
          <p:cNvSpPr txBox="1">
            <a:spLocks noGrp="1"/>
          </p:cNvSpPr>
          <p:nvPr>
            <p:ph type="body" idx="1"/>
          </p:nvPr>
        </p:nvSpPr>
        <p:spPr>
          <a:xfrm>
            <a:off x="4789750" y="1399675"/>
            <a:ext cx="4182600" cy="3994200"/>
          </a:xfrm>
          <a:prstGeom prst="rect">
            <a:avLst/>
          </a:prstGeom>
        </p:spPr>
        <p:txBody>
          <a:bodyPr spcFirstLastPara="1" wrap="square" lIns="91425" tIns="91425" rIns="91425" bIns="91425" anchor="t" anchorCtr="0">
            <a:spAutoFit/>
          </a:bodyPr>
          <a:lstStyle/>
          <a:p>
            <a:pPr marL="0" lvl="0" indent="0" algn="l" rtl="0">
              <a:spcBef>
                <a:spcPts val="1200"/>
              </a:spcBef>
              <a:spcAft>
                <a:spcPts val="0"/>
              </a:spcAft>
              <a:buNone/>
            </a:pPr>
            <a:r>
              <a:rPr lang="en" sz="1900">
                <a:solidFill>
                  <a:schemeClr val="dk1"/>
                </a:solidFill>
              </a:rPr>
              <a:t>it engages students in relevant learning that increases the </a:t>
            </a:r>
            <a:r>
              <a:rPr lang="en" sz="1900" u="sng">
                <a:solidFill>
                  <a:schemeClr val="dk1"/>
                </a:solidFill>
              </a:rPr>
              <a:t>completion</a:t>
            </a:r>
            <a:r>
              <a:rPr lang="en" sz="1900">
                <a:solidFill>
                  <a:schemeClr val="dk1"/>
                </a:solidFill>
              </a:rPr>
              <a:t> rate, improves </a:t>
            </a:r>
            <a:r>
              <a:rPr lang="en" sz="1900" u="sng">
                <a:solidFill>
                  <a:schemeClr val="dk1"/>
                </a:solidFill>
              </a:rPr>
              <a:t>persistence</a:t>
            </a:r>
            <a:r>
              <a:rPr lang="en" sz="1900">
                <a:solidFill>
                  <a:schemeClr val="dk1"/>
                </a:solidFill>
              </a:rPr>
              <a:t> and </a:t>
            </a:r>
            <a:r>
              <a:rPr lang="en" sz="1900" u="sng">
                <a:solidFill>
                  <a:schemeClr val="dk1"/>
                </a:solidFill>
              </a:rPr>
              <a:t>retention</a:t>
            </a:r>
            <a:r>
              <a:rPr lang="en" sz="1900">
                <a:solidFill>
                  <a:schemeClr val="dk1"/>
                </a:solidFill>
              </a:rPr>
              <a:t> through contextual learning, and is a means to </a:t>
            </a:r>
            <a:r>
              <a:rPr lang="en" sz="1900" u="sng">
                <a:solidFill>
                  <a:schemeClr val="dk1"/>
                </a:solidFill>
              </a:rPr>
              <a:t>collaborate</a:t>
            </a:r>
            <a:r>
              <a:rPr lang="en" sz="1900">
                <a:solidFill>
                  <a:schemeClr val="dk1"/>
                </a:solidFill>
              </a:rPr>
              <a:t> with high school teachers and business partners to strengthen systems and </a:t>
            </a:r>
            <a:r>
              <a:rPr lang="en" sz="1900" u="sng">
                <a:solidFill>
                  <a:schemeClr val="dk1"/>
                </a:solidFill>
              </a:rPr>
              <a:t>remove barriers</a:t>
            </a:r>
            <a:r>
              <a:rPr lang="en" sz="1900">
                <a:solidFill>
                  <a:schemeClr val="dk1"/>
                </a:solidFill>
              </a:rPr>
              <a:t> that prevent students from being career and college ready.</a:t>
            </a:r>
            <a:endParaRPr sz="1900">
              <a:solidFill>
                <a:schemeClr val="dk1"/>
              </a:solidFill>
            </a:endParaRPr>
          </a:p>
          <a:p>
            <a:pPr marL="0" lvl="0" indent="0" algn="ctr" rtl="0">
              <a:spcBef>
                <a:spcPts val="1200"/>
              </a:spcBef>
              <a:spcAft>
                <a:spcPts val="1200"/>
              </a:spcAft>
              <a:buNone/>
            </a:pPr>
            <a:endParaRPr sz="1900" b="1" i="1"/>
          </a:p>
        </p:txBody>
      </p:sp>
      <p:pic>
        <p:nvPicPr>
          <p:cNvPr id="156" name="Google Shape;156;p24" descr="Student working at standing desk in classroom while instructor is onscreen" title="Student working at standing desk"/>
          <p:cNvPicPr preferRelativeResize="0"/>
          <p:nvPr/>
        </p:nvPicPr>
        <p:blipFill rotWithShape="1">
          <a:blip r:embed="rId3">
            <a:alphaModFix/>
          </a:blip>
          <a:srcRect/>
          <a:stretch/>
        </p:blipFill>
        <p:spPr>
          <a:xfrm>
            <a:off x="-89124" y="1617999"/>
            <a:ext cx="4661126" cy="30405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55"/>
                                        </p:tgtEl>
                                        <p:attrNameLst>
                                          <p:attrName>style.visibility</p:attrName>
                                        </p:attrNameLst>
                                      </p:cBhvr>
                                      <p:to>
                                        <p:strVal val="visible"/>
                                      </p:to>
                                    </p:set>
                                    <p:anim calcmode="lin" valueType="num">
                                      <p:cBhvr additive="base">
                                        <p:cTn id="7" dur="1000"/>
                                        <p:tgtEl>
                                          <p:spTgt spid="15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70A246D552C07439E8981692F46C31B" ma:contentTypeVersion="8" ma:contentTypeDescription="Create a new document." ma:contentTypeScope="" ma:versionID="8da0082f3385fc33a28784faa64f0708">
  <xsd:schema xmlns:xsd="http://www.w3.org/2001/XMLSchema" xmlns:xs="http://www.w3.org/2001/XMLSchema" xmlns:p="http://schemas.microsoft.com/office/2006/metadata/properties" xmlns:ns1="http://schemas.microsoft.com/sharepoint/v3" xmlns:ns2="afac9031-5f96-4f43-a642-40c4ec1d4f3f" xmlns:ns3="54031767-dd6d-417c-ab73-583408f47564" targetNamespace="http://schemas.microsoft.com/office/2006/metadata/properties" ma:root="true" ma:fieldsID="9857c2729952d191b2dd9b58af602dbc" ns1:_="" ns2:_="" ns3:_="">
    <xsd:import namespace="http://schemas.microsoft.com/sharepoint/v3"/>
    <xsd:import namespace="afac9031-5f96-4f43-a642-40c4ec1d4f3f"/>
    <xsd:import namespace="54031767-dd6d-417c-ab73-583408f47564"/>
    <xsd:element name="properties">
      <xsd:complexType>
        <xsd:sequence>
          <xsd:element name="documentManagement">
            <xsd:complexType>
              <xsd:all>
                <xsd:element ref="ns1:PublishingStartDate" minOccurs="0"/>
                <xsd:element ref="ns1:PublishingExpirationDate" minOccurs="0"/>
                <xsd:element ref="ns2:Estimated_x0020_Creation_x0020_Date" minOccurs="0"/>
                <xsd:element ref="ns2:Remediation_x0020_Date" minOccurs="0"/>
                <xsd:element ref="ns2:Priority"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fac9031-5f96-4f43-a642-40c4ec1d4f3f" elementFormDefault="qualified">
    <xsd:import namespace="http://schemas.microsoft.com/office/2006/documentManagement/types"/>
    <xsd:import namespace="http://schemas.microsoft.com/office/infopath/2007/PartnerControls"/>
    <xsd:element name="Estimated_x0020_Creation_x0020_Date" ma:index="6" nillable="true" ma:displayName="Estimated Creation Date" ma:format="DateOnly" ma:internalName="Estimated_x0020_Creation_x0020_Date" ma:readOnly="false">
      <xsd:simpleType>
        <xsd:restriction base="dms:DateTime"/>
      </xsd:simpleType>
    </xsd:element>
    <xsd:element name="Remediation_x0020_Date" ma:index="7" nillable="true" ma:displayName="Remediation Date" ma:default="[today]" ma:format="DateOnly" ma:internalName="Remediation_x0020_Date" ma:readOnly="false">
      <xsd:simpleType>
        <xsd:restriction base="dms:DateTime"/>
      </xsd:simpleType>
    </xsd:element>
    <xsd:element name="Priority" ma:index="8" nillable="true" ma:displayName="Priority" ma:default="New" ma:description="What Priority Level Is This Document?" ma:format="RadioButtons" ma:internalName="Priority" ma:readOnly="false">
      <xsd:simpleType>
        <xsd:restriction base="dms:Choice">
          <xsd:enumeration value="New"/>
          <xsd:enumeration value="Legacy"/>
          <xsd:enumeration value="Tier 1"/>
          <xsd:enumeration value="Tier 2"/>
          <xsd:enumeration value="Tier 3"/>
        </xsd:restriction>
      </xsd:simpleType>
    </xsd:element>
  </xsd:schema>
  <xsd:schema xmlns:xsd="http://www.w3.org/2001/XMLSchema" xmlns:xs="http://www.w3.org/2001/XMLSchema" xmlns:dms="http://schemas.microsoft.com/office/2006/documentManagement/types" xmlns:pc="http://schemas.microsoft.com/office/infopath/2007/PartnerControls" targetNamespace="54031767-dd6d-417c-ab73-583408f4756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emediation_x0020_Date xmlns="afac9031-5f96-4f43-a642-40c4ec1d4f3f">2021-09-16T16:13:18+00:00</Remediation_x0020_Date>
    <PublishingExpirationDate xmlns="http://schemas.microsoft.com/sharepoint/v3" xsi:nil="true"/>
    <PublishingStartDate xmlns="http://schemas.microsoft.com/sharepoint/v3" xsi:nil="true"/>
    <Estimated_x0020_Creation_x0020_Date xmlns="afac9031-5f96-4f43-a642-40c4ec1d4f3f" xsi:nil="true"/>
    <Priority xmlns="afac9031-5f96-4f43-a642-40c4ec1d4f3f">New</Priority>
  </documentManagement>
</p:properties>
</file>

<file path=customXml/itemProps1.xml><?xml version="1.0" encoding="utf-8"?>
<ds:datastoreItem xmlns:ds="http://schemas.openxmlformats.org/officeDocument/2006/customXml" ds:itemID="{0598A5B8-E1C2-42FE-AFC2-E688C8394346}"/>
</file>

<file path=customXml/itemProps2.xml><?xml version="1.0" encoding="utf-8"?>
<ds:datastoreItem xmlns:ds="http://schemas.openxmlformats.org/officeDocument/2006/customXml" ds:itemID="{6BB9A971-6683-4176-B8E7-EB70D4F21C0E}"/>
</file>

<file path=customXml/itemProps3.xml><?xml version="1.0" encoding="utf-8"?>
<ds:datastoreItem xmlns:ds="http://schemas.openxmlformats.org/officeDocument/2006/customXml" ds:itemID="{4A5F93AF-6FE7-4A72-9E32-02BF9DF4993D}"/>
</file>

<file path=docProps/app.xml><?xml version="1.0" encoding="utf-8"?>
<Properties xmlns="http://schemas.openxmlformats.org/officeDocument/2006/extended-properties" xmlns:vt="http://schemas.openxmlformats.org/officeDocument/2006/docPropsVTypes">
  <TotalTime>463</TotalTime>
  <Words>3093</Words>
  <Application>Microsoft Office PowerPoint</Application>
  <PresentationFormat>On-screen Show (16:9)</PresentationFormat>
  <Paragraphs>252</Paragraphs>
  <Slides>33</Slides>
  <Notes>33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Calibri</vt:lpstr>
      <vt:lpstr>Lato</vt:lpstr>
      <vt:lpstr>Proxima Nova</vt:lpstr>
      <vt:lpstr>Raleway</vt:lpstr>
      <vt:lpstr>Roboto</vt:lpstr>
      <vt:lpstr>Streamline</vt:lpstr>
      <vt:lpstr> CTE in Oregon</vt:lpstr>
      <vt:lpstr>What is CTE? </vt:lpstr>
      <vt:lpstr>CTE Career Areas</vt:lpstr>
      <vt:lpstr>Quality Components of CTE</vt:lpstr>
      <vt:lpstr>You Tube Logo</vt:lpstr>
      <vt:lpstr>Zoom breakout rooms</vt:lpstr>
      <vt:lpstr>CTE is good for STUDENTS and PARENTS because….</vt:lpstr>
      <vt:lpstr>CTE is good for BUSINESS because…. </vt:lpstr>
      <vt:lpstr>CTE is good for COMMUNITY COLLEGES because.... </vt:lpstr>
      <vt:lpstr>CTE is good for HIGH SCHOOLS because.... </vt:lpstr>
      <vt:lpstr>What does CTE looks like in Oregon? CTE State Plan </vt:lpstr>
      <vt:lpstr>A Slice of the CTE Ecosystem</vt:lpstr>
      <vt:lpstr>State CTE Team Leaders:</vt:lpstr>
      <vt:lpstr>collaboration</vt:lpstr>
      <vt:lpstr>Vision for cte in oregon</vt:lpstr>
      <vt:lpstr>Essential Elements of the State Plan:</vt:lpstr>
      <vt:lpstr>Commitment on Equity</vt:lpstr>
      <vt:lpstr>CTE Program of Study</vt:lpstr>
      <vt:lpstr>Five Elements of CTE Program of Study</vt:lpstr>
      <vt:lpstr>Statewide CTE Programs of Study </vt:lpstr>
      <vt:lpstr>Statewide CTE Program of Study Timeline</vt:lpstr>
      <vt:lpstr>Career Exploration</vt:lpstr>
      <vt:lpstr>Oregon Career Connected Learning Framework</vt:lpstr>
      <vt:lpstr>Work-based Learning</vt:lpstr>
      <vt:lpstr>Value of Work-Based Learning</vt:lpstr>
      <vt:lpstr>Relationships, Partnerships and Connection Points</vt:lpstr>
      <vt:lpstr>Resources to be familiar with….</vt:lpstr>
      <vt:lpstr>Questions &amp; Reflection</vt:lpstr>
      <vt:lpstr>Zoom breakout roomszoom breakout rooms 2</vt:lpstr>
      <vt:lpstr>Breakout Room 1</vt:lpstr>
      <vt:lpstr>Breakout Room 2</vt:lpstr>
      <vt:lpstr>Breakout Room 3</vt:lpstr>
      <vt:lpstr>Breakout Room 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CTE in Oregon</dc:title>
  <dc:creator>SIMEONE Linda * ODE</dc:creator>
  <cp:lastModifiedBy>SIMEONE Linda * ODE</cp:lastModifiedBy>
  <cp:revision>16</cp:revision>
  <dcterms:modified xsi:type="dcterms:W3CDTF">2021-09-09T18:07:42Z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0x010100370A246D552C07439E8981692F46C31B</vt:lpwstr>
  </property>
</Properties>
</file>