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s/slide2.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1.xml" ContentType="application/vnd.openxmlformats-officedocument.presentationml.slide+xml"/>
  <Override PartName="/ppt/slides/slide3.xml" ContentType="application/vnd.openxmlformats-officedocument.presentationml.slide+xml"/>
  <Override PartName="/ppt/slideLayouts/slideLayout6.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5.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2" r:id="rId2"/>
    <p:sldId id="256" r:id="rId3"/>
    <p:sldId id="257" r:id="rId4"/>
    <p:sldId id="258" r:id="rId5"/>
    <p:sldId id="259" r:id="rId6"/>
    <p:sldId id="260" r:id="rId7"/>
    <p:sldId id="261"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42" d="100"/>
          <a:sy n="42" d="100"/>
        </p:scale>
        <p:origin x="-77" y="-74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ustomXml" Target="../customXml/item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customXml" Target="../customXml/item3.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 Id="rId14" Type="http://schemas.openxmlformats.org/officeDocument/2006/relationships/customXml" Target="../customXml/item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BA9D9C4-7F79-4E9C-996F-1CA9A24028DC}" type="datetimeFigureOut">
              <a:rPr lang="en-US" smtClean="0"/>
              <a:t>8/11/2017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839D74-C7C2-43EE-96B3-36E1DEAA72AA}" type="slidenum">
              <a:rPr lang="en-US" smtClean="0"/>
              <a:t>‹#›</a:t>
            </a:fld>
            <a:endParaRPr lang="en-US"/>
          </a:p>
        </p:txBody>
      </p:sp>
    </p:spTree>
    <p:extLst>
      <p:ext uri="{BB962C8B-B14F-4D97-AF65-F5344CB8AC3E}">
        <p14:creationId xmlns:p14="http://schemas.microsoft.com/office/powerpoint/2010/main" val="3148693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BA9D9C4-7F79-4E9C-996F-1CA9A24028DC}" type="datetimeFigureOut">
              <a:rPr lang="en-US" smtClean="0"/>
              <a:t>8/11/2017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839D74-C7C2-43EE-96B3-36E1DEAA72AA}" type="slidenum">
              <a:rPr lang="en-US" smtClean="0"/>
              <a:t>‹#›</a:t>
            </a:fld>
            <a:endParaRPr lang="en-US"/>
          </a:p>
        </p:txBody>
      </p:sp>
    </p:spTree>
    <p:extLst>
      <p:ext uri="{BB962C8B-B14F-4D97-AF65-F5344CB8AC3E}">
        <p14:creationId xmlns:p14="http://schemas.microsoft.com/office/powerpoint/2010/main" val="17753851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BA9D9C4-7F79-4E9C-996F-1CA9A24028DC}" type="datetimeFigureOut">
              <a:rPr lang="en-US" smtClean="0"/>
              <a:t>8/11/2017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839D74-C7C2-43EE-96B3-36E1DEAA72AA}" type="slidenum">
              <a:rPr lang="en-US" smtClean="0"/>
              <a:t>‹#›</a:t>
            </a:fld>
            <a:endParaRPr lang="en-US"/>
          </a:p>
        </p:txBody>
      </p:sp>
    </p:spTree>
    <p:extLst>
      <p:ext uri="{BB962C8B-B14F-4D97-AF65-F5344CB8AC3E}">
        <p14:creationId xmlns:p14="http://schemas.microsoft.com/office/powerpoint/2010/main" val="28110000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BA9D9C4-7F79-4E9C-996F-1CA9A24028DC}" type="datetimeFigureOut">
              <a:rPr lang="en-US" smtClean="0"/>
              <a:t>8/11/2017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839D74-C7C2-43EE-96B3-36E1DEAA72AA}" type="slidenum">
              <a:rPr lang="en-US" smtClean="0"/>
              <a:t>‹#›</a:t>
            </a:fld>
            <a:endParaRPr lang="en-US"/>
          </a:p>
        </p:txBody>
      </p:sp>
    </p:spTree>
    <p:extLst>
      <p:ext uri="{BB962C8B-B14F-4D97-AF65-F5344CB8AC3E}">
        <p14:creationId xmlns:p14="http://schemas.microsoft.com/office/powerpoint/2010/main" val="42471190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BA9D9C4-7F79-4E9C-996F-1CA9A24028DC}" type="datetimeFigureOut">
              <a:rPr lang="en-US" smtClean="0"/>
              <a:t>8/11/2017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839D74-C7C2-43EE-96B3-36E1DEAA72AA}" type="slidenum">
              <a:rPr lang="en-US" smtClean="0"/>
              <a:t>‹#›</a:t>
            </a:fld>
            <a:endParaRPr lang="en-US"/>
          </a:p>
        </p:txBody>
      </p:sp>
    </p:spTree>
    <p:extLst>
      <p:ext uri="{BB962C8B-B14F-4D97-AF65-F5344CB8AC3E}">
        <p14:creationId xmlns:p14="http://schemas.microsoft.com/office/powerpoint/2010/main" val="17050739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BA9D9C4-7F79-4E9C-996F-1CA9A24028DC}" type="datetimeFigureOut">
              <a:rPr lang="en-US" smtClean="0"/>
              <a:t>8/11/2017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839D74-C7C2-43EE-96B3-36E1DEAA72AA}" type="slidenum">
              <a:rPr lang="en-US" smtClean="0"/>
              <a:t>‹#›</a:t>
            </a:fld>
            <a:endParaRPr lang="en-US"/>
          </a:p>
        </p:txBody>
      </p:sp>
    </p:spTree>
    <p:extLst>
      <p:ext uri="{BB962C8B-B14F-4D97-AF65-F5344CB8AC3E}">
        <p14:creationId xmlns:p14="http://schemas.microsoft.com/office/powerpoint/2010/main" val="2120967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BA9D9C4-7F79-4E9C-996F-1CA9A24028DC}" type="datetimeFigureOut">
              <a:rPr lang="en-US" smtClean="0"/>
              <a:t>8/11/2017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3839D74-C7C2-43EE-96B3-36E1DEAA72AA}" type="slidenum">
              <a:rPr lang="en-US" smtClean="0"/>
              <a:t>‹#›</a:t>
            </a:fld>
            <a:endParaRPr lang="en-US"/>
          </a:p>
        </p:txBody>
      </p:sp>
    </p:spTree>
    <p:extLst>
      <p:ext uri="{BB962C8B-B14F-4D97-AF65-F5344CB8AC3E}">
        <p14:creationId xmlns:p14="http://schemas.microsoft.com/office/powerpoint/2010/main" val="17649217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BA9D9C4-7F79-4E9C-996F-1CA9A24028DC}" type="datetimeFigureOut">
              <a:rPr lang="en-US" smtClean="0"/>
              <a:t>8/11/2017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3839D74-C7C2-43EE-96B3-36E1DEAA72AA}" type="slidenum">
              <a:rPr lang="en-US" smtClean="0"/>
              <a:t>‹#›</a:t>
            </a:fld>
            <a:endParaRPr lang="en-US"/>
          </a:p>
        </p:txBody>
      </p:sp>
    </p:spTree>
    <p:extLst>
      <p:ext uri="{BB962C8B-B14F-4D97-AF65-F5344CB8AC3E}">
        <p14:creationId xmlns:p14="http://schemas.microsoft.com/office/powerpoint/2010/main" val="1950989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A9D9C4-7F79-4E9C-996F-1CA9A24028DC}" type="datetimeFigureOut">
              <a:rPr lang="en-US" smtClean="0"/>
              <a:t>8/11/2017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3839D74-C7C2-43EE-96B3-36E1DEAA72AA}" type="slidenum">
              <a:rPr lang="en-US" smtClean="0"/>
              <a:t>‹#›</a:t>
            </a:fld>
            <a:endParaRPr lang="en-US"/>
          </a:p>
        </p:txBody>
      </p:sp>
    </p:spTree>
    <p:extLst>
      <p:ext uri="{BB962C8B-B14F-4D97-AF65-F5344CB8AC3E}">
        <p14:creationId xmlns:p14="http://schemas.microsoft.com/office/powerpoint/2010/main" val="1451877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A9D9C4-7F79-4E9C-996F-1CA9A24028DC}" type="datetimeFigureOut">
              <a:rPr lang="en-US" smtClean="0"/>
              <a:t>8/11/2017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839D74-C7C2-43EE-96B3-36E1DEAA72AA}" type="slidenum">
              <a:rPr lang="en-US" smtClean="0"/>
              <a:t>‹#›</a:t>
            </a:fld>
            <a:endParaRPr lang="en-US"/>
          </a:p>
        </p:txBody>
      </p:sp>
    </p:spTree>
    <p:extLst>
      <p:ext uri="{BB962C8B-B14F-4D97-AF65-F5344CB8AC3E}">
        <p14:creationId xmlns:p14="http://schemas.microsoft.com/office/powerpoint/2010/main" val="14894045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A9D9C4-7F79-4E9C-996F-1CA9A24028DC}" type="datetimeFigureOut">
              <a:rPr lang="en-US" smtClean="0"/>
              <a:t>8/11/2017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839D74-C7C2-43EE-96B3-36E1DEAA72AA}" type="slidenum">
              <a:rPr lang="en-US" smtClean="0"/>
              <a:t>‹#›</a:t>
            </a:fld>
            <a:endParaRPr lang="en-US"/>
          </a:p>
        </p:txBody>
      </p:sp>
    </p:spTree>
    <p:extLst>
      <p:ext uri="{BB962C8B-B14F-4D97-AF65-F5344CB8AC3E}">
        <p14:creationId xmlns:p14="http://schemas.microsoft.com/office/powerpoint/2010/main" val="11932475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A9D9C4-7F79-4E9C-996F-1CA9A24028DC}" type="datetimeFigureOut">
              <a:rPr lang="en-US" smtClean="0"/>
              <a:t>8/11/2017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839D74-C7C2-43EE-96B3-36E1DEAA72AA}" type="slidenum">
              <a:rPr lang="en-US" smtClean="0"/>
              <a:t>‹#›</a:t>
            </a:fld>
            <a:endParaRPr lang="en-US"/>
          </a:p>
        </p:txBody>
      </p:sp>
    </p:spTree>
    <p:extLst>
      <p:ext uri="{BB962C8B-B14F-4D97-AF65-F5344CB8AC3E}">
        <p14:creationId xmlns:p14="http://schemas.microsoft.com/office/powerpoint/2010/main" val="13721927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txBox="1">
            <a:spLocks/>
          </p:cNvSpPr>
          <p:nvPr/>
        </p:nvSpPr>
        <p:spPr>
          <a:xfrm>
            <a:off x="457200" y="152400"/>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700" b="1" dirty="0" smtClean="0"/>
              <a:t>Number of CTE Programs per District</a:t>
            </a:r>
          </a:p>
          <a:p>
            <a:r>
              <a:rPr lang="en-US" sz="2700" b="1" dirty="0" smtClean="0"/>
              <a:t>(All Career Areas Combined)</a:t>
            </a:r>
          </a:p>
          <a:p>
            <a:r>
              <a:rPr lang="en-US" sz="2700" b="1" dirty="0" smtClean="0"/>
              <a:t>July 2017</a:t>
            </a:r>
            <a:endParaRPr lang="en-US" sz="2700" b="1" dirty="0"/>
          </a:p>
        </p:txBody>
      </p:sp>
      <p:pic>
        <p:nvPicPr>
          <p:cNvPr id="2" name="Picture 1" descr="This is a color-coded map that shows the Districts of the state colored for the number of CTE Programs of Study in ALL Career Areas that are currently approved.  The map has a key of 6 colors, ranging from 0 to 5+ ." title="Map of all CTE Programs of Study in the state: By District"/>
          <p:cNvPicPr>
            <a:picLocks noChangeAspect="1"/>
          </p:cNvPicPr>
          <p:nvPr/>
        </p:nvPicPr>
        <p:blipFill rotWithShape="1">
          <a:blip r:embed="rId2" cstate="print">
            <a:extLst>
              <a:ext uri="{28A0092B-C50C-407E-A947-70E740481C1C}">
                <a14:useLocalDpi xmlns:a14="http://schemas.microsoft.com/office/drawing/2010/main" val="0"/>
              </a:ext>
            </a:extLst>
          </a:blip>
          <a:srcRect t="12500" b="12500"/>
          <a:stretch/>
        </p:blipFill>
        <p:spPr>
          <a:xfrm>
            <a:off x="886691" y="1330036"/>
            <a:ext cx="7245927" cy="5434445"/>
          </a:xfrm>
          <a:prstGeom prst="rect">
            <a:avLst/>
          </a:prstGeom>
        </p:spPr>
      </p:pic>
      <p:sp>
        <p:nvSpPr>
          <p:cNvPr id="3" name="Title 2" hidden="1"/>
          <p:cNvSpPr>
            <a:spLocks noGrp="1"/>
          </p:cNvSpPr>
          <p:nvPr>
            <p:ph type="title"/>
          </p:nvPr>
        </p:nvSpPr>
        <p:spPr/>
        <p:txBody>
          <a:bodyPr>
            <a:normAutofit fontScale="90000"/>
          </a:bodyPr>
          <a:lstStyle/>
          <a:p>
            <a:r>
              <a:rPr lang="en-US" dirty="0" smtClean="0"/>
              <a:t>Number of CTE Programs per District (All Career Areas Combined)  July 2017</a:t>
            </a:r>
            <a:endParaRPr lang="en-US" dirty="0"/>
          </a:p>
        </p:txBody>
      </p:sp>
    </p:spTree>
    <p:extLst>
      <p:ext uri="{BB962C8B-B14F-4D97-AF65-F5344CB8AC3E}">
        <p14:creationId xmlns:p14="http://schemas.microsoft.com/office/powerpoint/2010/main" val="14931833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 y="152400"/>
            <a:ext cx="9067800" cy="1143000"/>
          </a:xfrm>
        </p:spPr>
        <p:txBody>
          <a:bodyPr>
            <a:noAutofit/>
          </a:bodyPr>
          <a:lstStyle/>
          <a:p>
            <a:r>
              <a:rPr lang="en-US" sz="2700" b="1" dirty="0" smtClean="0"/>
              <a:t>Number of CTE Programs per District Focusing on the Agriculture</a:t>
            </a:r>
            <a:r>
              <a:rPr lang="en-US" sz="2700" b="1" dirty="0"/>
              <a:t>, </a:t>
            </a:r>
            <a:r>
              <a:rPr lang="en-US" sz="2700" b="1" dirty="0" smtClean="0"/>
              <a:t>Food, </a:t>
            </a:r>
            <a:r>
              <a:rPr lang="en-US" sz="2700" b="1" dirty="0"/>
              <a:t>and Natural Resource </a:t>
            </a:r>
            <a:r>
              <a:rPr lang="en-US" sz="2700" b="1" dirty="0" smtClean="0"/>
              <a:t>Systems Career Area</a:t>
            </a:r>
            <a:br>
              <a:rPr lang="en-US" sz="2700" b="1" dirty="0" smtClean="0"/>
            </a:br>
            <a:r>
              <a:rPr lang="en-US" sz="2700" b="1" dirty="0" smtClean="0"/>
              <a:t>July 2017</a:t>
            </a:r>
            <a:endParaRPr lang="en-US" sz="2700" b="1" dirty="0"/>
          </a:p>
        </p:txBody>
      </p:sp>
      <p:pic>
        <p:nvPicPr>
          <p:cNvPr id="2" name="Picture 1" descr="This is a color-coded map that shows the Districts of the state colored for the number of CTE Programs of Study in the Agriculture, Food, and Natural Resource Systems Career Area that are currently approved.  The map has a key of 4 colors, ranging from 0 to 3+ ." title="Map of all Agriculture, Food, and Natural Resource Systems CTE Programs of Study in the state: By District"/>
          <p:cNvPicPr>
            <a:picLocks noChangeAspect="1"/>
          </p:cNvPicPr>
          <p:nvPr/>
        </p:nvPicPr>
        <p:blipFill rotWithShape="1">
          <a:blip r:embed="rId2" cstate="print">
            <a:extLst>
              <a:ext uri="{28A0092B-C50C-407E-A947-70E740481C1C}">
                <a14:useLocalDpi xmlns:a14="http://schemas.microsoft.com/office/drawing/2010/main" val="0"/>
              </a:ext>
            </a:extLst>
          </a:blip>
          <a:srcRect t="12500" b="12500"/>
          <a:stretch/>
        </p:blipFill>
        <p:spPr>
          <a:xfrm>
            <a:off x="969818" y="1353589"/>
            <a:ext cx="7239000" cy="5429250"/>
          </a:xfrm>
          <a:prstGeom prst="rect">
            <a:avLst/>
          </a:prstGeom>
        </p:spPr>
      </p:pic>
    </p:spTree>
    <p:extLst>
      <p:ext uri="{BB962C8B-B14F-4D97-AF65-F5344CB8AC3E}">
        <p14:creationId xmlns:p14="http://schemas.microsoft.com/office/powerpoint/2010/main" val="21691891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txBox="1">
            <a:spLocks/>
          </p:cNvSpPr>
          <p:nvPr/>
        </p:nvSpPr>
        <p:spPr>
          <a:xfrm>
            <a:off x="457200" y="152400"/>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smtClean="0"/>
              <a:t>Number of </a:t>
            </a:r>
            <a:r>
              <a:rPr lang="en-US" sz="2700" b="1" dirty="0" smtClean="0"/>
              <a:t>CTE</a:t>
            </a:r>
            <a:r>
              <a:rPr lang="en-US" sz="2800" b="1" dirty="0" smtClean="0"/>
              <a:t> Programs per District Focusing </a:t>
            </a:r>
            <a:r>
              <a:rPr lang="en-US" sz="2800" b="1" dirty="0"/>
              <a:t>on </a:t>
            </a:r>
            <a:r>
              <a:rPr lang="en-US" sz="2800" b="1" dirty="0" smtClean="0"/>
              <a:t>the Arts</a:t>
            </a:r>
            <a:r>
              <a:rPr lang="en-US" sz="2800" b="1" dirty="0"/>
              <a:t>, </a:t>
            </a:r>
            <a:r>
              <a:rPr lang="en-US" sz="2800" b="1" dirty="0" smtClean="0"/>
              <a:t>Information, </a:t>
            </a:r>
            <a:r>
              <a:rPr lang="en-US" sz="2800" b="1" dirty="0"/>
              <a:t>and </a:t>
            </a:r>
            <a:r>
              <a:rPr lang="en-US" sz="2800" b="1" dirty="0" smtClean="0"/>
              <a:t>Communications Career Area</a:t>
            </a:r>
          </a:p>
          <a:p>
            <a:r>
              <a:rPr lang="en-US" sz="2800" b="1" dirty="0" smtClean="0"/>
              <a:t>July 2017</a:t>
            </a:r>
            <a:endParaRPr lang="en-US" sz="2800" b="1" dirty="0"/>
          </a:p>
        </p:txBody>
      </p:sp>
      <p:pic>
        <p:nvPicPr>
          <p:cNvPr id="2" name="Picture 1" descr="This is a color-coded map that shows the Districts of the state colored for the number of CTE Programs of Study in the Arts, Information, &amp; Communication Career Area that are currently approved.  The map has a key of 4 colors, ranging from 0 to 3+ ." title="Map of all Arts Information &amp; Communications CTE Programs of Study in the state: By District"/>
          <p:cNvPicPr>
            <a:picLocks noChangeAspect="1"/>
          </p:cNvPicPr>
          <p:nvPr/>
        </p:nvPicPr>
        <p:blipFill rotWithShape="1">
          <a:blip r:embed="rId2" cstate="print">
            <a:extLst>
              <a:ext uri="{28A0092B-C50C-407E-A947-70E740481C1C}">
                <a14:useLocalDpi xmlns:a14="http://schemas.microsoft.com/office/drawing/2010/main" val="0"/>
              </a:ext>
            </a:extLst>
          </a:blip>
          <a:srcRect t="12500" b="12500"/>
          <a:stretch/>
        </p:blipFill>
        <p:spPr>
          <a:xfrm>
            <a:off x="886047" y="1402080"/>
            <a:ext cx="7162800" cy="5372100"/>
          </a:xfrm>
          <a:prstGeom prst="rect">
            <a:avLst/>
          </a:prstGeom>
        </p:spPr>
      </p:pic>
      <p:sp>
        <p:nvSpPr>
          <p:cNvPr id="3" name="Title 2" hidden="1"/>
          <p:cNvSpPr>
            <a:spLocks noGrp="1"/>
          </p:cNvSpPr>
          <p:nvPr>
            <p:ph type="title"/>
          </p:nvPr>
        </p:nvSpPr>
        <p:spPr/>
        <p:txBody>
          <a:bodyPr>
            <a:normAutofit fontScale="90000"/>
          </a:bodyPr>
          <a:lstStyle/>
          <a:p>
            <a:r>
              <a:rPr lang="en-US" dirty="0" smtClean="0"/>
              <a:t>Number of CTE Programs per District Focusing on the Arts, Information, and Communications Career Area   July 2017</a:t>
            </a:r>
            <a:endParaRPr lang="en-US" dirty="0"/>
          </a:p>
        </p:txBody>
      </p:sp>
    </p:spTree>
    <p:extLst>
      <p:ext uri="{BB962C8B-B14F-4D97-AF65-F5344CB8AC3E}">
        <p14:creationId xmlns:p14="http://schemas.microsoft.com/office/powerpoint/2010/main" val="10485340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txBox="1">
            <a:spLocks/>
          </p:cNvSpPr>
          <p:nvPr/>
        </p:nvSpPr>
        <p:spPr>
          <a:xfrm>
            <a:off x="457200" y="152400"/>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700" b="1" dirty="0" smtClean="0"/>
              <a:t>Number of CTE Programs per District Focusing on the </a:t>
            </a:r>
          </a:p>
          <a:p>
            <a:r>
              <a:rPr lang="en-US" sz="2700" b="1" dirty="0" smtClean="0"/>
              <a:t>Business </a:t>
            </a:r>
            <a:r>
              <a:rPr lang="en-US" sz="2700" b="1" dirty="0"/>
              <a:t>and </a:t>
            </a:r>
            <a:r>
              <a:rPr lang="en-US" sz="2700" b="1" dirty="0" smtClean="0"/>
              <a:t>Management Career Area</a:t>
            </a:r>
          </a:p>
          <a:p>
            <a:r>
              <a:rPr lang="en-US" sz="2700" b="1" dirty="0" smtClean="0"/>
              <a:t>July 2017</a:t>
            </a:r>
            <a:endParaRPr lang="en-US" sz="2700" b="1" dirty="0"/>
          </a:p>
        </p:txBody>
      </p:sp>
      <p:pic>
        <p:nvPicPr>
          <p:cNvPr id="4" name="Picture 3" descr="This is a color-coded map that shows the Districts of the state colored for the number of CTE Programs of Study in the Business and Management Career Area that are currently approved.  The map has a key of 6 colors, ranging from 0 to 5+ ." title="Map of all Business and Management CTE Programs of Study in the state: By District"/>
          <p:cNvPicPr>
            <a:picLocks noChangeAspect="1"/>
          </p:cNvPicPr>
          <p:nvPr/>
        </p:nvPicPr>
        <p:blipFill rotWithShape="1">
          <a:blip r:embed="rId2" cstate="print">
            <a:extLst>
              <a:ext uri="{28A0092B-C50C-407E-A947-70E740481C1C}">
                <a14:useLocalDpi xmlns:a14="http://schemas.microsoft.com/office/drawing/2010/main" val="0"/>
              </a:ext>
            </a:extLst>
          </a:blip>
          <a:srcRect t="12500" b="12500"/>
          <a:stretch/>
        </p:blipFill>
        <p:spPr>
          <a:xfrm>
            <a:off x="914400" y="1344930"/>
            <a:ext cx="7239000" cy="5429250"/>
          </a:xfrm>
          <a:prstGeom prst="rect">
            <a:avLst/>
          </a:prstGeom>
        </p:spPr>
      </p:pic>
      <p:sp>
        <p:nvSpPr>
          <p:cNvPr id="2" name="Title 1" hidden="1"/>
          <p:cNvSpPr>
            <a:spLocks noGrp="1"/>
          </p:cNvSpPr>
          <p:nvPr>
            <p:ph type="title"/>
          </p:nvPr>
        </p:nvSpPr>
        <p:spPr/>
        <p:txBody>
          <a:bodyPr>
            <a:normAutofit fontScale="90000"/>
          </a:bodyPr>
          <a:lstStyle/>
          <a:p>
            <a:r>
              <a:rPr lang="en-US" dirty="0" smtClean="0"/>
              <a:t>Number of CTE Programs per District Focusing on the Business and Management Career Area   July 2017</a:t>
            </a:r>
            <a:endParaRPr lang="en-US" dirty="0"/>
          </a:p>
        </p:txBody>
      </p:sp>
    </p:spTree>
    <p:extLst>
      <p:ext uri="{BB962C8B-B14F-4D97-AF65-F5344CB8AC3E}">
        <p14:creationId xmlns:p14="http://schemas.microsoft.com/office/powerpoint/2010/main" val="1547792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txBox="1">
            <a:spLocks/>
          </p:cNvSpPr>
          <p:nvPr/>
        </p:nvSpPr>
        <p:spPr>
          <a:xfrm>
            <a:off x="457200" y="152400"/>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700" b="1" dirty="0" smtClean="0"/>
              <a:t>Number of CTE Programs per District Focusing on the </a:t>
            </a:r>
          </a:p>
          <a:p>
            <a:r>
              <a:rPr lang="en-US" sz="2700" b="1" dirty="0" smtClean="0"/>
              <a:t>Health Sciences Career Area</a:t>
            </a:r>
          </a:p>
          <a:p>
            <a:r>
              <a:rPr lang="en-US" sz="2700" b="1" dirty="0" smtClean="0"/>
              <a:t>July 2017</a:t>
            </a:r>
            <a:endParaRPr lang="en-US" sz="2700" b="1" dirty="0"/>
          </a:p>
        </p:txBody>
      </p:sp>
      <p:pic>
        <p:nvPicPr>
          <p:cNvPr id="2" name="Picture 1" descr="This is a color-coded map that shows the Districts of the state colored for the number of CTE Programs of Study in the Health Sciences Career Area that are currently approved.  The map has a key of 4 colors, ranging from 0 to 4+ (there is no color code for 3 programs) ." title="Map of all Health Sciences CTE Programs of Study in the state: By District"/>
          <p:cNvPicPr>
            <a:picLocks noChangeAspect="1"/>
          </p:cNvPicPr>
          <p:nvPr/>
        </p:nvPicPr>
        <p:blipFill rotWithShape="1">
          <a:blip r:embed="rId2" cstate="print">
            <a:extLst>
              <a:ext uri="{28A0092B-C50C-407E-A947-70E740481C1C}">
                <a14:useLocalDpi xmlns:a14="http://schemas.microsoft.com/office/drawing/2010/main" val="0"/>
              </a:ext>
            </a:extLst>
          </a:blip>
          <a:srcRect t="12500" b="12500"/>
          <a:stretch/>
        </p:blipFill>
        <p:spPr>
          <a:xfrm>
            <a:off x="868680" y="1310640"/>
            <a:ext cx="7284720" cy="5463540"/>
          </a:xfrm>
          <a:prstGeom prst="rect">
            <a:avLst/>
          </a:prstGeom>
        </p:spPr>
      </p:pic>
      <p:sp>
        <p:nvSpPr>
          <p:cNvPr id="3" name="Title 2" hidden="1"/>
          <p:cNvSpPr>
            <a:spLocks noGrp="1"/>
          </p:cNvSpPr>
          <p:nvPr>
            <p:ph type="title"/>
          </p:nvPr>
        </p:nvSpPr>
        <p:spPr/>
        <p:txBody>
          <a:bodyPr>
            <a:normAutofit fontScale="90000"/>
          </a:bodyPr>
          <a:lstStyle/>
          <a:p>
            <a:r>
              <a:rPr lang="en-US" dirty="0" smtClean="0"/>
              <a:t>Number of CTE Programs per District Focusing on the Health Sciences Career Area   July 2017</a:t>
            </a:r>
            <a:endParaRPr lang="en-US" dirty="0"/>
          </a:p>
        </p:txBody>
      </p:sp>
    </p:spTree>
    <p:extLst>
      <p:ext uri="{BB962C8B-B14F-4D97-AF65-F5344CB8AC3E}">
        <p14:creationId xmlns:p14="http://schemas.microsoft.com/office/powerpoint/2010/main" val="26773788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txBox="1">
            <a:spLocks/>
          </p:cNvSpPr>
          <p:nvPr/>
        </p:nvSpPr>
        <p:spPr>
          <a:xfrm>
            <a:off x="457200" y="152400"/>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700" b="1" dirty="0" smtClean="0"/>
              <a:t>Number of CTE Programs per District Focusing on the</a:t>
            </a:r>
          </a:p>
          <a:p>
            <a:r>
              <a:rPr lang="en-US" sz="2700" b="1" dirty="0" smtClean="0"/>
              <a:t>Human Resources Career Area</a:t>
            </a:r>
          </a:p>
          <a:p>
            <a:r>
              <a:rPr lang="en-US" sz="2700" b="1" dirty="0" smtClean="0"/>
              <a:t>July 2017</a:t>
            </a:r>
            <a:endParaRPr lang="en-US" sz="2700" b="1" dirty="0"/>
          </a:p>
        </p:txBody>
      </p:sp>
      <p:pic>
        <p:nvPicPr>
          <p:cNvPr id="2" name="Picture 1" descr="This is a color-coded map that shows the Districts of the state colored for the number of CTE Programs of Study in the Human Resources Career Area that are currently approved.  The map has a key of 4 colors, ranging from 0 to 3+ ." title="Map of all Human Resources CTE Programs of Study in the state: By District"/>
          <p:cNvPicPr>
            <a:picLocks noChangeAspect="1"/>
          </p:cNvPicPr>
          <p:nvPr/>
        </p:nvPicPr>
        <p:blipFill rotWithShape="1">
          <a:blip r:embed="rId2" cstate="print">
            <a:extLst>
              <a:ext uri="{28A0092B-C50C-407E-A947-70E740481C1C}">
                <a14:useLocalDpi xmlns:a14="http://schemas.microsoft.com/office/drawing/2010/main" val="0"/>
              </a:ext>
            </a:extLst>
          </a:blip>
          <a:srcRect t="12500" b="12500"/>
          <a:stretch/>
        </p:blipFill>
        <p:spPr>
          <a:xfrm>
            <a:off x="949036" y="1286047"/>
            <a:ext cx="7280564" cy="5460423"/>
          </a:xfrm>
          <a:prstGeom prst="rect">
            <a:avLst/>
          </a:prstGeom>
        </p:spPr>
      </p:pic>
      <p:sp>
        <p:nvSpPr>
          <p:cNvPr id="3" name="Title 2" hidden="1"/>
          <p:cNvSpPr>
            <a:spLocks noGrp="1"/>
          </p:cNvSpPr>
          <p:nvPr>
            <p:ph type="title"/>
          </p:nvPr>
        </p:nvSpPr>
        <p:spPr/>
        <p:txBody>
          <a:bodyPr>
            <a:normAutofit fontScale="90000"/>
          </a:bodyPr>
          <a:lstStyle/>
          <a:p>
            <a:r>
              <a:rPr lang="en-US" dirty="0" smtClean="0"/>
              <a:t>Number of CTE Programs per District Focusing on the Human Resources Career Area   July 2017</a:t>
            </a:r>
            <a:endParaRPr lang="en-US" dirty="0"/>
          </a:p>
        </p:txBody>
      </p:sp>
    </p:spTree>
    <p:extLst>
      <p:ext uri="{BB962C8B-B14F-4D97-AF65-F5344CB8AC3E}">
        <p14:creationId xmlns:p14="http://schemas.microsoft.com/office/powerpoint/2010/main" val="4992770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txBox="1">
            <a:spLocks/>
          </p:cNvSpPr>
          <p:nvPr/>
        </p:nvSpPr>
        <p:spPr>
          <a:xfrm>
            <a:off x="457200" y="152400"/>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700" b="1" dirty="0" smtClean="0"/>
              <a:t>Number of CTE Programs per District Focusing </a:t>
            </a:r>
            <a:r>
              <a:rPr lang="en-US" sz="2700" b="1" dirty="0"/>
              <a:t>on </a:t>
            </a:r>
            <a:r>
              <a:rPr lang="en-US" sz="2700" b="1" dirty="0" smtClean="0"/>
              <a:t>the Industrial </a:t>
            </a:r>
            <a:r>
              <a:rPr lang="en-US" sz="2700" b="1" dirty="0"/>
              <a:t>and Engineering </a:t>
            </a:r>
            <a:r>
              <a:rPr lang="en-US" sz="2700" b="1" dirty="0" smtClean="0"/>
              <a:t>Systems Career Area</a:t>
            </a:r>
          </a:p>
          <a:p>
            <a:r>
              <a:rPr lang="en-US" sz="2700" b="1" dirty="0" smtClean="0"/>
              <a:t>July 2017</a:t>
            </a:r>
            <a:endParaRPr lang="en-US" sz="2700" b="1" dirty="0"/>
          </a:p>
        </p:txBody>
      </p:sp>
      <p:pic>
        <p:nvPicPr>
          <p:cNvPr id="2" name="Picture 1" descr="This is a color-coded map that shows the Districts of the state colored for the number of CTE Programs of Study in the Industrial and Engineeriing Systems Career Area that are currently approved.  The map has a key of 6 colors, ranging from 0 to 5+ ." title="Map of all Industrial and Engineering Systems CTE Programs of Study in the state: By District"/>
          <p:cNvPicPr>
            <a:picLocks noChangeAspect="1"/>
          </p:cNvPicPr>
          <p:nvPr/>
        </p:nvPicPr>
        <p:blipFill rotWithShape="1">
          <a:blip r:embed="rId2" cstate="print">
            <a:extLst>
              <a:ext uri="{28A0092B-C50C-407E-A947-70E740481C1C}">
                <a14:useLocalDpi xmlns:a14="http://schemas.microsoft.com/office/drawing/2010/main" val="0"/>
              </a:ext>
            </a:extLst>
          </a:blip>
          <a:srcRect t="12500" b="12500"/>
          <a:stretch/>
        </p:blipFill>
        <p:spPr>
          <a:xfrm>
            <a:off x="935182" y="1325880"/>
            <a:ext cx="7218218" cy="5413664"/>
          </a:xfrm>
          <a:prstGeom prst="rect">
            <a:avLst/>
          </a:prstGeom>
        </p:spPr>
      </p:pic>
      <p:sp>
        <p:nvSpPr>
          <p:cNvPr id="3" name="Title 2" hidden="1"/>
          <p:cNvSpPr>
            <a:spLocks noGrp="1"/>
          </p:cNvSpPr>
          <p:nvPr>
            <p:ph type="title"/>
          </p:nvPr>
        </p:nvSpPr>
        <p:spPr/>
        <p:txBody>
          <a:bodyPr>
            <a:normAutofit fontScale="90000"/>
          </a:bodyPr>
          <a:lstStyle/>
          <a:p>
            <a:r>
              <a:rPr lang="en-US" dirty="0" smtClean="0"/>
              <a:t>Number of CTE Programs per District Focusing on the Industrial and Engineering Systems Career Area   July 2017</a:t>
            </a:r>
            <a:endParaRPr lang="en-US" dirty="0"/>
          </a:p>
        </p:txBody>
      </p:sp>
    </p:spTree>
    <p:extLst>
      <p:ext uri="{BB962C8B-B14F-4D97-AF65-F5344CB8AC3E}">
        <p14:creationId xmlns:p14="http://schemas.microsoft.com/office/powerpoint/2010/main" val="21511560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Priority xmlns="54ba7e27-71cb-4c46-94e1-a2d959839410">Tier 1</Priority>
    <Remediation_x0020_Date xmlns="54ba7e27-71cb-4c46-94e1-a2d959839410">2017-08-11T07:00:00+00:00</Remediation_x0020_Date>
    <Estimated_x0020_Creation_x0020_Date xmlns="54ba7e27-71cb-4c46-94e1-a2d959839410">2017-08-11T07:00:00+00:00</Estimated_x0020_Creation_x0020_Dat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3EA4080AC646C46ADCF94E40500EAAA" ma:contentTypeVersion="7" ma:contentTypeDescription="Create a new document." ma:contentTypeScope="" ma:versionID="65541e0802308968ec04ca0dcea30397">
  <xsd:schema xmlns:xsd="http://www.w3.org/2001/XMLSchema" xmlns:xs="http://www.w3.org/2001/XMLSchema" xmlns:p="http://schemas.microsoft.com/office/2006/metadata/properties" xmlns:ns1="http://schemas.microsoft.com/sharepoint/v3" xmlns:ns2="54ba7e27-71cb-4c46-94e1-a2d959839410" xmlns:ns3="54031767-dd6d-417c-ab73-583408f47564" targetNamespace="http://schemas.microsoft.com/office/2006/metadata/properties" ma:root="true" ma:fieldsID="ec373ca5e322ce03912459cbb723fbfa" ns1:_="" ns2:_="" ns3:_="">
    <xsd:import namespace="http://schemas.microsoft.com/sharepoint/v3"/>
    <xsd:import namespace="54ba7e27-71cb-4c46-94e1-a2d959839410"/>
    <xsd:import namespace="54031767-dd6d-417c-ab73-583408f47564"/>
    <xsd:element name="properties">
      <xsd:complexType>
        <xsd:sequence>
          <xsd:element name="documentManagement">
            <xsd:complexType>
              <xsd:all>
                <xsd:element ref="ns1:PublishingStartDate" minOccurs="0"/>
                <xsd:element ref="ns1:PublishingExpirationDate" minOccurs="0"/>
                <xsd:element ref="ns2:Estimated_x0020_Creation_x0020_Date" minOccurs="0"/>
                <xsd:element ref="ns2:Remediation_x0020_Date" minOccurs="0"/>
                <xsd:element ref="ns2:Priority"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4ba7e27-71cb-4c46-94e1-a2d959839410" elementFormDefault="qualified">
    <xsd:import namespace="http://schemas.microsoft.com/office/2006/documentManagement/types"/>
    <xsd:import namespace="http://schemas.microsoft.com/office/infopath/2007/PartnerControls"/>
    <xsd:element name="Estimated_x0020_Creation_x0020_Date" ma:index="6" nillable="true" ma:displayName="Estimated Creation Date" ma:format="DateOnly" ma:internalName="Estimated_x0020_Creation_x0020_Date" ma:readOnly="false">
      <xsd:simpleType>
        <xsd:restriction base="dms:DateTime"/>
      </xsd:simpleType>
    </xsd:element>
    <xsd:element name="Remediation_x0020_Date" ma:index="7" nillable="true" ma:displayName="Remediation Date" ma:default="[today]" ma:format="DateOnly" ma:internalName="Remediation_x0020_Date" ma:readOnly="false">
      <xsd:simpleType>
        <xsd:restriction base="dms:DateTime"/>
      </xsd:simpleType>
    </xsd:element>
    <xsd:element name="Priority" ma:index="8" nillable="true" ma:displayName="Priority" ma:default="New" ma:description="What Priority Level Is This Document?" ma:format="RadioButtons" ma:internalName="Priority" ma:readOnly="false">
      <xsd:simpleType>
        <xsd:restriction base="dms:Choice">
          <xsd:enumeration value="New"/>
          <xsd:enumeration value="Legacy"/>
          <xsd:enumeration value="Tier 1"/>
          <xsd:enumeration value="Tier 2"/>
          <xsd:enumeration value="Tier 3"/>
        </xsd:restriction>
      </xsd:simpleType>
    </xsd:element>
  </xsd:schema>
  <xsd:schema xmlns:xsd="http://www.w3.org/2001/XMLSchema" xmlns:xs="http://www.w3.org/2001/XMLSchema" xmlns:dms="http://schemas.microsoft.com/office/2006/documentManagement/types" xmlns:pc="http://schemas.microsoft.com/office/infopath/2007/PartnerControls" targetNamespace="54031767-dd6d-417c-ab73-583408f4756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43897EB-A71F-49F8-8A55-A27E5D11DABA}"/>
</file>

<file path=customXml/itemProps2.xml><?xml version="1.0" encoding="utf-8"?>
<ds:datastoreItem xmlns:ds="http://schemas.openxmlformats.org/officeDocument/2006/customXml" ds:itemID="{530D3675-4AF2-44D1-A4DA-38908B6A1C6B}"/>
</file>

<file path=customXml/itemProps3.xml><?xml version="1.0" encoding="utf-8"?>
<ds:datastoreItem xmlns:ds="http://schemas.openxmlformats.org/officeDocument/2006/customXml" ds:itemID="{7E00B386-4E03-42A8-B782-250D478E3D53}"/>
</file>

<file path=docProps/app.xml><?xml version="1.0" encoding="utf-8"?>
<Properties xmlns="http://schemas.openxmlformats.org/officeDocument/2006/extended-properties" xmlns:vt="http://schemas.openxmlformats.org/officeDocument/2006/docPropsVTypes">
  <TotalTime>161</TotalTime>
  <Words>211</Words>
  <Application>Microsoft Office PowerPoint</Application>
  <PresentationFormat>On-screen Show (4:3)</PresentationFormat>
  <Paragraphs>23</Paragraphs>
  <Slides>7</Slides>
  <Notes>0</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Number of CTE Programs per District (All Career Areas Combined)  July 2017</vt:lpstr>
      <vt:lpstr>Number of CTE Programs per District Focusing on the Agriculture, Food, and Natural Resource Systems Career Area July 2017</vt:lpstr>
      <vt:lpstr>Number of CTE Programs per District Focusing on the Arts, Information, and Communications Career Area   July 2017</vt:lpstr>
      <vt:lpstr>Number of CTE Programs per District Focusing on the Business and Management Career Area   July 2017</vt:lpstr>
      <vt:lpstr>Number of CTE Programs per District Focusing on the Health Sciences Career Area   July 2017</vt:lpstr>
      <vt:lpstr>Number of CTE Programs per District Focusing on the Human Resources Career Area   July 2017</vt:lpstr>
      <vt:lpstr>Number of CTE Programs per District Focusing on the Industrial and Engineering Systems Career Area   July 2017</vt:lpstr>
    </vt:vector>
  </TitlesOfParts>
  <Company>Oregon Department of Education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 of Maps of Number of CTE Programs of Study per District</dc:title>
  <dc:creator>REW Josh - ODE</dc:creator>
  <cp:lastModifiedBy>Linda Simeone</cp:lastModifiedBy>
  <cp:revision>13</cp:revision>
  <dcterms:created xsi:type="dcterms:W3CDTF">2017-04-03T19:33:46Z</dcterms:created>
  <dcterms:modified xsi:type="dcterms:W3CDTF">2017-08-11T22:26:22Z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0x010100E3EA4080AC646C46ADCF94E40500EAAA</vt:lpwstr>
  </property>
</Properties>
</file>