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9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32"/>
  </p:notesMasterIdLst>
  <p:handoutMasterIdLst>
    <p:handoutMasterId r:id="rId33"/>
  </p:handoutMasterIdLst>
  <p:sldIdLst>
    <p:sldId id="406" r:id="rId2"/>
    <p:sldId id="407" r:id="rId3"/>
    <p:sldId id="430" r:id="rId4"/>
    <p:sldId id="393" r:id="rId5"/>
    <p:sldId id="395" r:id="rId6"/>
    <p:sldId id="295" r:id="rId7"/>
    <p:sldId id="402" r:id="rId8"/>
    <p:sldId id="405" r:id="rId9"/>
    <p:sldId id="427" r:id="rId10"/>
    <p:sldId id="408" r:id="rId11"/>
    <p:sldId id="426" r:id="rId12"/>
    <p:sldId id="397" r:id="rId13"/>
    <p:sldId id="423" r:id="rId14"/>
    <p:sldId id="434" r:id="rId15"/>
    <p:sldId id="428" r:id="rId16"/>
    <p:sldId id="429" r:id="rId17"/>
    <p:sldId id="435" r:id="rId18"/>
    <p:sldId id="409" r:id="rId19"/>
    <p:sldId id="436" r:id="rId20"/>
    <p:sldId id="437" r:id="rId21"/>
    <p:sldId id="438" r:id="rId22"/>
    <p:sldId id="411" r:id="rId23"/>
    <p:sldId id="414" r:id="rId24"/>
    <p:sldId id="439" r:id="rId25"/>
    <p:sldId id="415" r:id="rId26"/>
    <p:sldId id="417" r:id="rId27"/>
    <p:sldId id="442" r:id="rId28"/>
    <p:sldId id="419" r:id="rId29"/>
    <p:sldId id="440" r:id="rId30"/>
    <p:sldId id="294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Patterson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70522" autoAdjust="0"/>
  </p:normalViewPr>
  <p:slideViewPr>
    <p:cSldViewPr snapToGrid="0">
      <p:cViewPr varScale="1">
        <p:scale>
          <a:sx n="76" d="100"/>
          <a:sy n="76" d="100"/>
        </p:scale>
        <p:origin x="846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7272"/>
    </p:cViewPr>
  </p:sorterViewPr>
  <p:notesViewPr>
    <p:cSldViewPr snapToGrid="0">
      <p:cViewPr varScale="1">
        <p:scale>
          <a:sx n="54" d="100"/>
          <a:sy n="54" d="100"/>
        </p:scale>
        <p:origin x="165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image" Target="../media/image15.png"/><Relationship Id="rId4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image" Target="../media/image15.pn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3E2D66-F417-42EA-B8C6-1EB376D787C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</dgm:pt>
    <dgm:pt modelId="{8A0AE01D-4CC0-41CF-8868-4EAF4C546443}">
      <dgm:prSet phldrT="[Text]" custT="1"/>
      <dgm:spPr/>
      <dgm:t>
        <a:bodyPr/>
        <a:lstStyle/>
        <a:p>
          <a:r>
            <a:rPr lang="en-US" sz="2800" dirty="0" smtClean="0"/>
            <a:t>No Child Left Behind (NCLB), 2002</a:t>
          </a:r>
          <a:endParaRPr lang="en-US" sz="2800" dirty="0"/>
        </a:p>
      </dgm:t>
    </dgm:pt>
    <dgm:pt modelId="{2B8E59FB-0967-4F51-BAF5-0E6BDED91FAB}" type="parTrans" cxnId="{082CCDD3-169F-4E2F-BC48-D22F9E75207F}">
      <dgm:prSet/>
      <dgm:spPr/>
      <dgm:t>
        <a:bodyPr/>
        <a:lstStyle/>
        <a:p>
          <a:endParaRPr lang="en-US" sz="1600"/>
        </a:p>
      </dgm:t>
    </dgm:pt>
    <dgm:pt modelId="{4716CDE4-ECA0-4FE4-AB15-9C12BBF4CAF1}" type="sibTrans" cxnId="{082CCDD3-169F-4E2F-BC48-D22F9E75207F}">
      <dgm:prSet/>
      <dgm:spPr/>
      <dgm:t>
        <a:bodyPr/>
        <a:lstStyle/>
        <a:p>
          <a:endParaRPr lang="en-US" sz="1600"/>
        </a:p>
      </dgm:t>
    </dgm:pt>
    <dgm:pt modelId="{6A36DA97-5EBC-4E2E-BDFB-69F9379D8332}">
      <dgm:prSet phldrT="[Text]" custT="1"/>
      <dgm:spPr/>
      <dgm:t>
        <a:bodyPr/>
        <a:lstStyle/>
        <a:p>
          <a:r>
            <a:rPr lang="en-US" sz="2800" dirty="0" smtClean="0"/>
            <a:t>Every Student Succeeds Act (ESSA), December 10, 2015</a:t>
          </a:r>
          <a:endParaRPr lang="en-US" sz="2800" dirty="0"/>
        </a:p>
      </dgm:t>
    </dgm:pt>
    <dgm:pt modelId="{64A2ED76-5FFF-4837-A486-0A35E20B8A84}" type="parTrans" cxnId="{FA306F71-1F9A-4BBC-A47A-F2C53170C065}">
      <dgm:prSet/>
      <dgm:spPr/>
      <dgm:t>
        <a:bodyPr/>
        <a:lstStyle/>
        <a:p>
          <a:endParaRPr lang="en-US" sz="1600"/>
        </a:p>
      </dgm:t>
    </dgm:pt>
    <dgm:pt modelId="{EB3A4E2C-8A47-4927-98D8-0523E4F9945B}" type="sibTrans" cxnId="{FA306F71-1F9A-4BBC-A47A-F2C53170C065}">
      <dgm:prSet/>
      <dgm:spPr/>
      <dgm:t>
        <a:bodyPr/>
        <a:lstStyle/>
        <a:p>
          <a:endParaRPr lang="en-US" sz="1600"/>
        </a:p>
      </dgm:t>
    </dgm:pt>
    <dgm:pt modelId="{E71B80F9-479B-4023-93C9-4D6A75E67B50}">
      <dgm:prSet phldrT="[Text]" custT="1"/>
      <dgm:spPr/>
      <dgm:t>
        <a:bodyPr/>
        <a:lstStyle/>
        <a:p>
          <a:r>
            <a:rPr lang="en-US" sz="2800" dirty="0" smtClean="0"/>
            <a:t>ESEA Flexibility Waiver, 2012</a:t>
          </a:r>
        </a:p>
        <a:p>
          <a:r>
            <a:rPr lang="en-US" sz="2800" b="0" i="0" dirty="0" smtClean="0"/>
            <a:t>Expired Aug 1, 2016</a:t>
          </a:r>
          <a:r>
            <a:rPr lang="en-US" sz="2400" b="0" i="0" dirty="0" smtClean="0"/>
            <a:t> </a:t>
          </a:r>
          <a:endParaRPr lang="en-US" sz="2400" b="0" i="0" dirty="0"/>
        </a:p>
      </dgm:t>
    </dgm:pt>
    <dgm:pt modelId="{B53C4DFC-381D-4F60-A220-28DF7E970FEA}" type="sibTrans" cxnId="{26F41B7D-0AB1-4938-90F9-A004CDDE94DF}">
      <dgm:prSet/>
      <dgm:spPr/>
      <dgm:t>
        <a:bodyPr/>
        <a:lstStyle/>
        <a:p>
          <a:endParaRPr lang="en-US" sz="1600"/>
        </a:p>
      </dgm:t>
    </dgm:pt>
    <dgm:pt modelId="{CEAB0090-93A3-49DC-AB52-1860D3F41150}" type="parTrans" cxnId="{26F41B7D-0AB1-4938-90F9-A004CDDE94DF}">
      <dgm:prSet/>
      <dgm:spPr/>
      <dgm:t>
        <a:bodyPr/>
        <a:lstStyle/>
        <a:p>
          <a:endParaRPr lang="en-US" sz="1600"/>
        </a:p>
      </dgm:t>
    </dgm:pt>
    <dgm:pt modelId="{74EE411A-0BC7-4237-A981-2F1382E1B070}">
      <dgm:prSet custT="1"/>
      <dgm:spPr/>
      <dgm:t>
        <a:bodyPr/>
        <a:lstStyle/>
        <a:p>
          <a:r>
            <a:rPr lang="en-US" sz="2800" dirty="0" smtClean="0"/>
            <a:t>Elementary and Secondary Education Act (ESEA), 1965</a:t>
          </a:r>
          <a:endParaRPr lang="en-US" sz="2800" dirty="0"/>
        </a:p>
      </dgm:t>
    </dgm:pt>
    <dgm:pt modelId="{1136A307-D282-40F6-9668-1A124CB40D21}" type="parTrans" cxnId="{0C47D398-2EE9-4CFB-8844-1B19CECE8055}">
      <dgm:prSet/>
      <dgm:spPr/>
      <dgm:t>
        <a:bodyPr/>
        <a:lstStyle/>
        <a:p>
          <a:endParaRPr lang="en-US" sz="1600"/>
        </a:p>
      </dgm:t>
    </dgm:pt>
    <dgm:pt modelId="{484C0B89-D6B2-4C3E-908F-47B408B34918}" type="sibTrans" cxnId="{0C47D398-2EE9-4CFB-8844-1B19CECE8055}">
      <dgm:prSet/>
      <dgm:spPr/>
      <dgm:t>
        <a:bodyPr/>
        <a:lstStyle/>
        <a:p>
          <a:endParaRPr lang="en-US" sz="1600"/>
        </a:p>
      </dgm:t>
    </dgm:pt>
    <dgm:pt modelId="{537C187B-97C4-4BD2-B6E6-F0E6BD95D16A}" type="pres">
      <dgm:prSet presAssocID="{4E3E2D66-F417-42EA-B8C6-1EB376D787CA}" presName="linear" presStyleCnt="0">
        <dgm:presLayoutVars>
          <dgm:dir/>
          <dgm:resizeHandles val="exact"/>
        </dgm:presLayoutVars>
      </dgm:prSet>
      <dgm:spPr/>
    </dgm:pt>
    <dgm:pt modelId="{347FF085-EC4C-4B0C-835C-B8CC3CF349E6}" type="pres">
      <dgm:prSet presAssocID="{74EE411A-0BC7-4237-A981-2F1382E1B070}" presName="comp" presStyleCnt="0"/>
      <dgm:spPr/>
    </dgm:pt>
    <dgm:pt modelId="{6AA3F9E1-9B6F-4038-B2B1-CE620817A6C0}" type="pres">
      <dgm:prSet presAssocID="{74EE411A-0BC7-4237-A981-2F1382E1B070}" presName="box" presStyleLbl="node1" presStyleIdx="0" presStyleCnt="4" custLinFactNeighborX="-5082" custLinFactNeighborY="-32773"/>
      <dgm:spPr/>
      <dgm:t>
        <a:bodyPr/>
        <a:lstStyle/>
        <a:p>
          <a:endParaRPr lang="en-US"/>
        </a:p>
      </dgm:t>
    </dgm:pt>
    <dgm:pt modelId="{AACF3819-D197-4866-8034-8597F413B4AA}" type="pres">
      <dgm:prSet presAssocID="{74EE411A-0BC7-4237-A981-2F1382E1B070}" presName="img" presStyleLbl="fgImgPlace1" presStyleIdx="0" presStyleCnt="4" custLinFactNeighborX="2551" custLinFactNeighborY="-380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title="Black and white photo of people"/>
        </a:ext>
      </dgm:extLst>
    </dgm:pt>
    <dgm:pt modelId="{EDEDEA7D-4D1E-41E5-9A7F-207A611B9056}" type="pres">
      <dgm:prSet presAssocID="{74EE411A-0BC7-4237-A981-2F1382E1B070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12FA6-960A-4C2E-ACFF-699D9E276AA4}" type="pres">
      <dgm:prSet presAssocID="{484C0B89-D6B2-4C3E-908F-47B408B34918}" presName="spacer" presStyleCnt="0"/>
      <dgm:spPr/>
    </dgm:pt>
    <dgm:pt modelId="{5E5CF4D0-4694-4776-BF3C-67938D1B5F90}" type="pres">
      <dgm:prSet presAssocID="{8A0AE01D-4CC0-41CF-8868-4EAF4C546443}" presName="comp" presStyleCnt="0"/>
      <dgm:spPr/>
    </dgm:pt>
    <dgm:pt modelId="{0A42B1AE-9901-49DA-B168-4B3EF84BFA4F}" type="pres">
      <dgm:prSet presAssocID="{8A0AE01D-4CC0-41CF-8868-4EAF4C546443}" presName="box" presStyleLbl="node1" presStyleIdx="1" presStyleCnt="4" custLinFactNeighborX="5769" custLinFactNeighborY="-1681"/>
      <dgm:spPr/>
      <dgm:t>
        <a:bodyPr/>
        <a:lstStyle/>
        <a:p>
          <a:endParaRPr lang="en-US"/>
        </a:p>
      </dgm:t>
    </dgm:pt>
    <dgm:pt modelId="{A08CBB87-504D-4B14-85BB-66B9BD580A77}" type="pres">
      <dgm:prSet presAssocID="{8A0AE01D-4CC0-41CF-8868-4EAF4C546443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extLst>
        <a:ext uri="{E40237B7-FDA0-4F09-8148-C483321AD2D9}">
          <dgm14:cNvPr xmlns:dgm14="http://schemas.microsoft.com/office/drawing/2010/diagram" id="0" name="" title="President signing papers"/>
        </a:ext>
      </dgm:extLst>
    </dgm:pt>
    <dgm:pt modelId="{A634E4DF-D655-48B5-B882-12273A648A89}" type="pres">
      <dgm:prSet presAssocID="{8A0AE01D-4CC0-41CF-8868-4EAF4C54644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12E2B-093B-4963-ACE7-398F8BE4A49F}" type="pres">
      <dgm:prSet presAssocID="{4716CDE4-ECA0-4FE4-AB15-9C12BBF4CAF1}" presName="spacer" presStyleCnt="0"/>
      <dgm:spPr/>
    </dgm:pt>
    <dgm:pt modelId="{427F73A9-387D-4868-BE76-7B8BCA93B3F1}" type="pres">
      <dgm:prSet presAssocID="{E71B80F9-479B-4023-93C9-4D6A75E67B50}" presName="comp" presStyleCnt="0"/>
      <dgm:spPr/>
    </dgm:pt>
    <dgm:pt modelId="{999DDD3B-13E7-4994-A787-D1E9884C0BB9}" type="pres">
      <dgm:prSet presAssocID="{E71B80F9-479B-4023-93C9-4D6A75E67B50}" presName="box" presStyleLbl="node1" presStyleIdx="2" presStyleCnt="4" custLinFactNeighborX="1042" custLinFactNeighborY="1849"/>
      <dgm:spPr/>
      <dgm:t>
        <a:bodyPr/>
        <a:lstStyle/>
        <a:p>
          <a:endParaRPr lang="en-US"/>
        </a:p>
      </dgm:t>
    </dgm:pt>
    <dgm:pt modelId="{F1BEBF03-CDFF-45A1-8331-0D23C61280FC}" type="pres">
      <dgm:prSet presAssocID="{E71B80F9-479B-4023-93C9-4D6A75E67B50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extLst>
        <a:ext uri="{E40237B7-FDA0-4F09-8148-C483321AD2D9}">
          <dgm14:cNvPr xmlns:dgm14="http://schemas.microsoft.com/office/drawing/2010/diagram" id="0" name="" title="ESEA Tree"/>
        </a:ext>
      </dgm:extLst>
    </dgm:pt>
    <dgm:pt modelId="{690C2FB3-A436-4971-83B0-0E5FE583DDFB}" type="pres">
      <dgm:prSet presAssocID="{E71B80F9-479B-4023-93C9-4D6A75E67B5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30CF3-D1DB-406C-BC6C-F2481492A7E4}" type="pres">
      <dgm:prSet presAssocID="{B53C4DFC-381D-4F60-A220-28DF7E970FEA}" presName="spacer" presStyleCnt="0"/>
      <dgm:spPr/>
    </dgm:pt>
    <dgm:pt modelId="{CEEAE3C1-EFC6-476B-B70C-2394D8D57E42}" type="pres">
      <dgm:prSet presAssocID="{6A36DA97-5EBC-4E2E-BDFB-69F9379D8332}" presName="comp" presStyleCnt="0"/>
      <dgm:spPr/>
    </dgm:pt>
    <dgm:pt modelId="{E4523E8B-E4E4-4581-9F84-E511079D9B4E}" type="pres">
      <dgm:prSet presAssocID="{6A36DA97-5EBC-4E2E-BDFB-69F9379D8332}" presName="box" presStyleLbl="node1" presStyleIdx="3" presStyleCnt="4"/>
      <dgm:spPr/>
      <dgm:t>
        <a:bodyPr/>
        <a:lstStyle/>
        <a:p>
          <a:endParaRPr lang="en-US"/>
        </a:p>
      </dgm:t>
    </dgm:pt>
    <dgm:pt modelId="{8DB59707-38C0-4BD6-AB9D-93A74ADB9E0F}" type="pres">
      <dgm:prSet presAssocID="{6A36DA97-5EBC-4E2E-BDFB-69F9379D8332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extLst>
        <a:ext uri="{E40237B7-FDA0-4F09-8148-C483321AD2D9}">
          <dgm14:cNvPr xmlns:dgm14="http://schemas.microsoft.com/office/drawing/2010/diagram" id="0" name="" title="President Obama signing papers"/>
        </a:ext>
      </dgm:extLst>
    </dgm:pt>
    <dgm:pt modelId="{5FA21ABD-33C7-4FAD-8397-30474DA92AD5}" type="pres">
      <dgm:prSet presAssocID="{6A36DA97-5EBC-4E2E-BDFB-69F9379D833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1D6A9A-3193-43AD-8633-4659DFFB409C}" type="presOf" srcId="{74EE411A-0BC7-4237-A981-2F1382E1B070}" destId="{EDEDEA7D-4D1E-41E5-9A7F-207A611B9056}" srcOrd="1" destOrd="0" presId="urn:microsoft.com/office/officeart/2005/8/layout/vList4"/>
    <dgm:cxn modelId="{0C47D398-2EE9-4CFB-8844-1B19CECE8055}" srcId="{4E3E2D66-F417-42EA-B8C6-1EB376D787CA}" destId="{74EE411A-0BC7-4237-A981-2F1382E1B070}" srcOrd="0" destOrd="0" parTransId="{1136A307-D282-40F6-9668-1A124CB40D21}" sibTransId="{484C0B89-D6B2-4C3E-908F-47B408B34918}"/>
    <dgm:cxn modelId="{605ECC75-80D8-4DC2-A675-4070160E30C1}" type="presOf" srcId="{74EE411A-0BC7-4237-A981-2F1382E1B070}" destId="{6AA3F9E1-9B6F-4038-B2B1-CE620817A6C0}" srcOrd="0" destOrd="0" presId="urn:microsoft.com/office/officeart/2005/8/layout/vList4"/>
    <dgm:cxn modelId="{735F34B3-6F70-4395-8EA7-C45F77EF7FB6}" type="presOf" srcId="{E71B80F9-479B-4023-93C9-4D6A75E67B50}" destId="{999DDD3B-13E7-4994-A787-D1E9884C0BB9}" srcOrd="0" destOrd="0" presId="urn:microsoft.com/office/officeart/2005/8/layout/vList4"/>
    <dgm:cxn modelId="{C8CF2550-D4A5-4CCA-8792-3F16A355D0EB}" type="presOf" srcId="{8A0AE01D-4CC0-41CF-8868-4EAF4C546443}" destId="{0A42B1AE-9901-49DA-B168-4B3EF84BFA4F}" srcOrd="0" destOrd="0" presId="urn:microsoft.com/office/officeart/2005/8/layout/vList4"/>
    <dgm:cxn modelId="{26F41B7D-0AB1-4938-90F9-A004CDDE94DF}" srcId="{4E3E2D66-F417-42EA-B8C6-1EB376D787CA}" destId="{E71B80F9-479B-4023-93C9-4D6A75E67B50}" srcOrd="2" destOrd="0" parTransId="{CEAB0090-93A3-49DC-AB52-1860D3F41150}" sibTransId="{B53C4DFC-381D-4F60-A220-28DF7E970FEA}"/>
    <dgm:cxn modelId="{41EAB5AE-C428-4842-9864-8BC3B9802718}" type="presOf" srcId="{4E3E2D66-F417-42EA-B8C6-1EB376D787CA}" destId="{537C187B-97C4-4BD2-B6E6-F0E6BD95D16A}" srcOrd="0" destOrd="0" presId="urn:microsoft.com/office/officeart/2005/8/layout/vList4"/>
    <dgm:cxn modelId="{85B163E2-A76E-4693-9180-18912D14545F}" type="presOf" srcId="{E71B80F9-479B-4023-93C9-4D6A75E67B50}" destId="{690C2FB3-A436-4971-83B0-0E5FE583DDFB}" srcOrd="1" destOrd="0" presId="urn:microsoft.com/office/officeart/2005/8/layout/vList4"/>
    <dgm:cxn modelId="{FA306F71-1F9A-4BBC-A47A-F2C53170C065}" srcId="{4E3E2D66-F417-42EA-B8C6-1EB376D787CA}" destId="{6A36DA97-5EBC-4E2E-BDFB-69F9379D8332}" srcOrd="3" destOrd="0" parTransId="{64A2ED76-5FFF-4837-A486-0A35E20B8A84}" sibTransId="{EB3A4E2C-8A47-4927-98D8-0523E4F9945B}"/>
    <dgm:cxn modelId="{9EA84B7A-35DC-4E88-BDCC-C67320BCCF6D}" type="presOf" srcId="{6A36DA97-5EBC-4E2E-BDFB-69F9379D8332}" destId="{E4523E8B-E4E4-4581-9F84-E511079D9B4E}" srcOrd="0" destOrd="0" presId="urn:microsoft.com/office/officeart/2005/8/layout/vList4"/>
    <dgm:cxn modelId="{EDFE2046-6848-48FA-9E69-B454177AFBC3}" type="presOf" srcId="{6A36DA97-5EBC-4E2E-BDFB-69F9379D8332}" destId="{5FA21ABD-33C7-4FAD-8397-30474DA92AD5}" srcOrd="1" destOrd="0" presId="urn:microsoft.com/office/officeart/2005/8/layout/vList4"/>
    <dgm:cxn modelId="{B4A4A6FB-3ACF-4AC9-A2D1-408D2258DDD9}" type="presOf" srcId="{8A0AE01D-4CC0-41CF-8868-4EAF4C546443}" destId="{A634E4DF-D655-48B5-B882-12273A648A89}" srcOrd="1" destOrd="0" presId="urn:microsoft.com/office/officeart/2005/8/layout/vList4"/>
    <dgm:cxn modelId="{082CCDD3-169F-4E2F-BC48-D22F9E75207F}" srcId="{4E3E2D66-F417-42EA-B8C6-1EB376D787CA}" destId="{8A0AE01D-4CC0-41CF-8868-4EAF4C546443}" srcOrd="1" destOrd="0" parTransId="{2B8E59FB-0967-4F51-BAF5-0E6BDED91FAB}" sibTransId="{4716CDE4-ECA0-4FE4-AB15-9C12BBF4CAF1}"/>
    <dgm:cxn modelId="{76360B82-3B0A-48BC-910E-8EADF838482A}" type="presParOf" srcId="{537C187B-97C4-4BD2-B6E6-F0E6BD95D16A}" destId="{347FF085-EC4C-4B0C-835C-B8CC3CF349E6}" srcOrd="0" destOrd="0" presId="urn:microsoft.com/office/officeart/2005/8/layout/vList4"/>
    <dgm:cxn modelId="{3D9AD025-7A4A-4117-94EE-824325024A8A}" type="presParOf" srcId="{347FF085-EC4C-4B0C-835C-B8CC3CF349E6}" destId="{6AA3F9E1-9B6F-4038-B2B1-CE620817A6C0}" srcOrd="0" destOrd="0" presId="urn:microsoft.com/office/officeart/2005/8/layout/vList4"/>
    <dgm:cxn modelId="{17265B9D-BAD9-44B2-8890-F057E890A0D8}" type="presParOf" srcId="{347FF085-EC4C-4B0C-835C-B8CC3CF349E6}" destId="{AACF3819-D197-4866-8034-8597F413B4AA}" srcOrd="1" destOrd="0" presId="urn:microsoft.com/office/officeart/2005/8/layout/vList4"/>
    <dgm:cxn modelId="{079C2F90-4F01-4FD4-90F6-E60E2D69B471}" type="presParOf" srcId="{347FF085-EC4C-4B0C-835C-B8CC3CF349E6}" destId="{EDEDEA7D-4D1E-41E5-9A7F-207A611B9056}" srcOrd="2" destOrd="0" presId="urn:microsoft.com/office/officeart/2005/8/layout/vList4"/>
    <dgm:cxn modelId="{AFEC7297-2DCD-4296-86F9-B070907C383B}" type="presParOf" srcId="{537C187B-97C4-4BD2-B6E6-F0E6BD95D16A}" destId="{98C12FA6-960A-4C2E-ACFF-699D9E276AA4}" srcOrd="1" destOrd="0" presId="urn:microsoft.com/office/officeart/2005/8/layout/vList4"/>
    <dgm:cxn modelId="{759C3A35-D6F2-4647-B4F5-B89A8D1EBC26}" type="presParOf" srcId="{537C187B-97C4-4BD2-B6E6-F0E6BD95D16A}" destId="{5E5CF4D0-4694-4776-BF3C-67938D1B5F90}" srcOrd="2" destOrd="0" presId="urn:microsoft.com/office/officeart/2005/8/layout/vList4"/>
    <dgm:cxn modelId="{070929F4-E4A4-4498-A365-44551095AF20}" type="presParOf" srcId="{5E5CF4D0-4694-4776-BF3C-67938D1B5F90}" destId="{0A42B1AE-9901-49DA-B168-4B3EF84BFA4F}" srcOrd="0" destOrd="0" presId="urn:microsoft.com/office/officeart/2005/8/layout/vList4"/>
    <dgm:cxn modelId="{F97E6166-C88E-4A81-9BEF-3D7E1E228DCE}" type="presParOf" srcId="{5E5CF4D0-4694-4776-BF3C-67938D1B5F90}" destId="{A08CBB87-504D-4B14-85BB-66B9BD580A77}" srcOrd="1" destOrd="0" presId="urn:microsoft.com/office/officeart/2005/8/layout/vList4"/>
    <dgm:cxn modelId="{A8A4CDDC-F77C-44CA-B712-35D3F7CFEA8C}" type="presParOf" srcId="{5E5CF4D0-4694-4776-BF3C-67938D1B5F90}" destId="{A634E4DF-D655-48B5-B882-12273A648A89}" srcOrd="2" destOrd="0" presId="urn:microsoft.com/office/officeart/2005/8/layout/vList4"/>
    <dgm:cxn modelId="{453FDCC2-D1F1-4B99-B895-C170DB32F1C1}" type="presParOf" srcId="{537C187B-97C4-4BD2-B6E6-F0E6BD95D16A}" destId="{DDD12E2B-093B-4963-ACE7-398F8BE4A49F}" srcOrd="3" destOrd="0" presId="urn:microsoft.com/office/officeart/2005/8/layout/vList4"/>
    <dgm:cxn modelId="{76306DFF-EA8B-401A-822F-24B544088BD0}" type="presParOf" srcId="{537C187B-97C4-4BD2-B6E6-F0E6BD95D16A}" destId="{427F73A9-387D-4868-BE76-7B8BCA93B3F1}" srcOrd="4" destOrd="0" presId="urn:microsoft.com/office/officeart/2005/8/layout/vList4"/>
    <dgm:cxn modelId="{D0F997CA-ABE1-4CED-9869-BA726AD3CA32}" type="presParOf" srcId="{427F73A9-387D-4868-BE76-7B8BCA93B3F1}" destId="{999DDD3B-13E7-4994-A787-D1E9884C0BB9}" srcOrd="0" destOrd="0" presId="urn:microsoft.com/office/officeart/2005/8/layout/vList4"/>
    <dgm:cxn modelId="{05B44757-A401-4C66-928B-3C451B13C7AE}" type="presParOf" srcId="{427F73A9-387D-4868-BE76-7B8BCA93B3F1}" destId="{F1BEBF03-CDFF-45A1-8331-0D23C61280FC}" srcOrd="1" destOrd="0" presId="urn:microsoft.com/office/officeart/2005/8/layout/vList4"/>
    <dgm:cxn modelId="{1585022C-A8C0-4F22-B41E-1D6CFD127ACD}" type="presParOf" srcId="{427F73A9-387D-4868-BE76-7B8BCA93B3F1}" destId="{690C2FB3-A436-4971-83B0-0E5FE583DDFB}" srcOrd="2" destOrd="0" presId="urn:microsoft.com/office/officeart/2005/8/layout/vList4"/>
    <dgm:cxn modelId="{A4798699-B053-4FC8-95FC-E06539330F16}" type="presParOf" srcId="{537C187B-97C4-4BD2-B6E6-F0E6BD95D16A}" destId="{A4630CF3-D1DB-406C-BC6C-F2481492A7E4}" srcOrd="5" destOrd="0" presId="urn:microsoft.com/office/officeart/2005/8/layout/vList4"/>
    <dgm:cxn modelId="{B117384A-DE1E-422C-8E9C-93AD9A405F96}" type="presParOf" srcId="{537C187B-97C4-4BD2-B6E6-F0E6BD95D16A}" destId="{CEEAE3C1-EFC6-476B-B70C-2394D8D57E42}" srcOrd="6" destOrd="0" presId="urn:microsoft.com/office/officeart/2005/8/layout/vList4"/>
    <dgm:cxn modelId="{09EB0848-FDA6-4994-8AF4-A441D686534E}" type="presParOf" srcId="{CEEAE3C1-EFC6-476B-B70C-2394D8D57E42}" destId="{E4523E8B-E4E4-4581-9F84-E511079D9B4E}" srcOrd="0" destOrd="0" presId="urn:microsoft.com/office/officeart/2005/8/layout/vList4"/>
    <dgm:cxn modelId="{E83A8454-C4EA-4F8A-B4BA-C33C1088D02A}" type="presParOf" srcId="{CEEAE3C1-EFC6-476B-B70C-2394D8D57E42}" destId="{8DB59707-38C0-4BD6-AB9D-93A74ADB9E0F}" srcOrd="1" destOrd="0" presId="urn:microsoft.com/office/officeart/2005/8/layout/vList4"/>
    <dgm:cxn modelId="{6DFA823C-2914-4DF9-B19D-35D50D9E10B9}" type="presParOf" srcId="{CEEAE3C1-EFC6-476B-B70C-2394D8D57E42}" destId="{5FA21ABD-33C7-4FAD-8397-30474DA92AD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3F9E1-9B6F-4038-B2B1-CE620817A6C0}">
      <dsp:nvSpPr>
        <dsp:cNvPr id="0" name=""/>
        <dsp:cNvSpPr/>
      </dsp:nvSpPr>
      <dsp:spPr>
        <a:xfrm>
          <a:off x="0" y="0"/>
          <a:ext cx="7429500" cy="1220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Elementary and Secondary Education Act (ESEA), 1965</a:t>
          </a:r>
          <a:endParaRPr lang="en-US" sz="2800" kern="1200" dirty="0"/>
        </a:p>
      </dsp:txBody>
      <dsp:txXfrm>
        <a:off x="1607975" y="0"/>
        <a:ext cx="5821524" cy="1220750"/>
      </dsp:txXfrm>
    </dsp:sp>
    <dsp:sp modelId="{AACF3819-D197-4866-8034-8597F413B4AA}">
      <dsp:nvSpPr>
        <dsp:cNvPr id="0" name=""/>
        <dsp:cNvSpPr/>
      </dsp:nvSpPr>
      <dsp:spPr>
        <a:xfrm>
          <a:off x="159980" y="84944"/>
          <a:ext cx="1485900" cy="9766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42B1AE-9901-49DA-B168-4B3EF84BFA4F}">
      <dsp:nvSpPr>
        <dsp:cNvPr id="0" name=""/>
        <dsp:cNvSpPr/>
      </dsp:nvSpPr>
      <dsp:spPr>
        <a:xfrm>
          <a:off x="0" y="1322304"/>
          <a:ext cx="7429500" cy="1220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No Child Left Behind (NCLB), 2002</a:t>
          </a:r>
          <a:endParaRPr lang="en-US" sz="2800" kern="1200" dirty="0"/>
        </a:p>
      </dsp:txBody>
      <dsp:txXfrm>
        <a:off x="1607975" y="1322304"/>
        <a:ext cx="5821524" cy="1220750"/>
      </dsp:txXfrm>
    </dsp:sp>
    <dsp:sp modelId="{A08CBB87-504D-4B14-85BB-66B9BD580A77}">
      <dsp:nvSpPr>
        <dsp:cNvPr id="0" name=""/>
        <dsp:cNvSpPr/>
      </dsp:nvSpPr>
      <dsp:spPr>
        <a:xfrm>
          <a:off x="122075" y="1464900"/>
          <a:ext cx="1485900" cy="9766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DDD3B-13E7-4994-A787-D1E9884C0BB9}">
      <dsp:nvSpPr>
        <dsp:cNvPr id="0" name=""/>
        <dsp:cNvSpPr/>
      </dsp:nvSpPr>
      <dsp:spPr>
        <a:xfrm>
          <a:off x="0" y="2708222"/>
          <a:ext cx="7429500" cy="1220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ESEA Flexibility Waiver, 2012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kern="1200" dirty="0" smtClean="0"/>
            <a:t>Expired Aug 1, 2016</a:t>
          </a:r>
          <a:r>
            <a:rPr lang="en-US" sz="2400" b="0" i="0" kern="1200" dirty="0" smtClean="0"/>
            <a:t> </a:t>
          </a:r>
          <a:endParaRPr lang="en-US" sz="2400" b="0" i="0" kern="1200" dirty="0"/>
        </a:p>
      </dsp:txBody>
      <dsp:txXfrm>
        <a:off x="1607975" y="2708222"/>
        <a:ext cx="5821524" cy="1220750"/>
      </dsp:txXfrm>
    </dsp:sp>
    <dsp:sp modelId="{F1BEBF03-CDFF-45A1-8331-0D23C61280FC}">
      <dsp:nvSpPr>
        <dsp:cNvPr id="0" name=""/>
        <dsp:cNvSpPr/>
      </dsp:nvSpPr>
      <dsp:spPr>
        <a:xfrm>
          <a:off x="122075" y="2807725"/>
          <a:ext cx="1485900" cy="9766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23E8B-E4E4-4581-9F84-E511079D9B4E}">
      <dsp:nvSpPr>
        <dsp:cNvPr id="0" name=""/>
        <dsp:cNvSpPr/>
      </dsp:nvSpPr>
      <dsp:spPr>
        <a:xfrm>
          <a:off x="0" y="4028476"/>
          <a:ext cx="7429500" cy="1220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Every Student Succeeds Act (ESSA), December 10, 2015</a:t>
          </a:r>
          <a:endParaRPr lang="en-US" sz="2800" kern="1200" dirty="0"/>
        </a:p>
      </dsp:txBody>
      <dsp:txXfrm>
        <a:off x="1607975" y="4028476"/>
        <a:ext cx="5821524" cy="1220750"/>
      </dsp:txXfrm>
    </dsp:sp>
    <dsp:sp modelId="{8DB59707-38C0-4BD6-AB9D-93A74ADB9E0F}">
      <dsp:nvSpPr>
        <dsp:cNvPr id="0" name=""/>
        <dsp:cNvSpPr/>
      </dsp:nvSpPr>
      <dsp:spPr>
        <a:xfrm>
          <a:off x="122075" y="4150551"/>
          <a:ext cx="1485900" cy="9766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C9D4A121-D4EA-4744-9D04-45B20498145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0FC8B90A-DF5F-4939-9413-74DE98B5F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28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16E269B5-A450-40E7-A292-22517D9C251B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E2B63952-BBA8-4838-A0CF-80F92726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5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6427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17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95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6c9dcc6ba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6c9dcc6ba_7_0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g46c9dcc6ba_7_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8997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6c9dcc6b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46c9dcc6ba_0_6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35;g46c9dcc6ba_0_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4250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97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 fontAlgn="base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40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6c9dcc6b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46c9dcc6ba_0_25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g46c9dcc6ba_0_2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1163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6c9dcc6ba_9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6c9dcc6ba_9_1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6" name="Google Shape;156;g46c9dcc6ba_9_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8828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6c9dcc6ba_9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46c9dcc6ba_9_7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g46c9dcc6ba_9_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8373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6c9dcc6ba_9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46c9dcc6ba_9_21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g46c9dcc6ba_9_2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6935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35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7ef1d47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47ef1d47db_0_0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g47ef1d47db_0_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8177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6c9dcc6ba_9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6c9dcc6ba_9_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" name="Google Shape;171;g46c9dcc6ba_9_1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8652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6c9dcc6ba_7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6c9dcc6ba_7_13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3" name="Google Shape;193;g46c9dcc6ba_7_1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3553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6c9dcc6ba_7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6c9dcc6ba_7_35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3" name="Google Shape;193;g46c9dcc6ba_7_3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04667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6c9dcc6ba_7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6c9dcc6ba_7_23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46c9dcc6ba_7_2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08751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6c9dcc6ba_2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46c9dcc6ba_23_7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46c9dcc6ba_23_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26859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46c9dcc6ba_7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46c9dcc6ba_7_4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" name="Google Shape;215;g46c9dcc6ba_7_4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5677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6c9dcc6ba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46c9dcc6ba_1_9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" name="Google Shape;226;g46c9dcc6ba_1_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09786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4411a71f0_4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4411a71f0_4_111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g44411a71f0_4_11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13250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63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1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2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60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72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6c9dcc6ba_1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6c9dcc6ba_11_58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g46c9dcc6ba_11_5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7161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0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6c9dcc6ba_1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6c9dcc6ba_11_13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g46c9dcc6ba_11_1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2707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326251"/>
            <a:ext cx="4655427" cy="2315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326251"/>
            <a:ext cx="4655427" cy="2315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326251"/>
            <a:ext cx="4655427" cy="23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1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992834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92834"/>
            <a:ext cx="4629150" cy="3868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593041"/>
            <a:ext cx="2949178" cy="227595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180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999813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999820"/>
            <a:ext cx="4629150" cy="386123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13979"/>
            <a:ext cx="2949178" cy="228991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008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/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462482"/>
            <a:ext cx="7886700" cy="132556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147307"/>
            <a:ext cx="4655427" cy="2315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147307"/>
            <a:ext cx="4655427" cy="2315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147307"/>
            <a:ext cx="4655427" cy="23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95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82369"/>
            <a:ext cx="6858000" cy="227447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48915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24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82363"/>
            <a:ext cx="7886700" cy="25801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93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3427255"/>
            <a:ext cx="3886200" cy="27497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3427255"/>
            <a:ext cx="3886200" cy="27497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1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002543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344016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4341655"/>
            <a:ext cx="3868340" cy="18480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344016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4341655"/>
            <a:ext cx="3887391" cy="18480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81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92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051" y="5594790"/>
            <a:ext cx="1647399" cy="81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77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9848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427255"/>
            <a:ext cx="7886700" cy="274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6"/>
            <a:ext cx="2710888" cy="1348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6"/>
            <a:ext cx="2710888" cy="1348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6"/>
            <a:ext cx="2710888" cy="134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ode/schools-and-districts/Pages/CIP.aspx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oregon.gov/ode/schools-and-districts/reportcards/reportcards/Pages/default.aspx" TargetMode="External"/><Relationship Id="rId5" Type="http://schemas.openxmlformats.org/officeDocument/2006/relationships/hyperlink" Target="https://www.oregon.gov/ode/schools-and-districts/grants/ESEA/IA/Pages/School-Improvement.aspx" TargetMode="External"/><Relationship Id="rId4" Type="http://schemas.openxmlformats.org/officeDocument/2006/relationships/hyperlink" Target="https://www.oregon.gov/ode/rules-and-policies/ESSA/Pages/default.aspx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jon.wiens@state.or.u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hyperlink" Target="mailto:tim.boyd@state.or.u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1104900" y="5245122"/>
            <a:ext cx="69342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rPr lang="en-US" sz="222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November 2018</a:t>
            </a:r>
            <a:endParaRPr sz="222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88400" y="3429000"/>
            <a:ext cx="88551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US" sz="3600" dirty="0"/>
              <a:t>Unpacking </a:t>
            </a:r>
            <a:r>
              <a:rPr lang="en-US" sz="3600" dirty="0" smtClean="0"/>
              <a:t>Partnership &amp; Supports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13" descr="The Every Student Succeeds Act" title="The Oregon Plan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881075" y="2054125"/>
            <a:ext cx="5469749" cy="171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title="ODE Log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95479" cy="16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0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ctrTitle"/>
          </p:nvPr>
        </p:nvSpPr>
        <p:spPr>
          <a:xfrm>
            <a:off x="219918" y="2818664"/>
            <a:ext cx="8704162" cy="1005745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STRENGTHENING </a:t>
            </a:r>
            <a:br>
              <a:rPr lang="en-US" dirty="0" smtClean="0"/>
            </a:br>
            <a:r>
              <a:rPr lang="en-US" dirty="0" smtClean="0"/>
              <a:t>DISTRICT SYSTEMS</a:t>
            </a:r>
            <a:endParaRPr lang="en-US" dirty="0"/>
          </a:p>
        </p:txBody>
      </p:sp>
      <p:sp>
        <p:nvSpPr>
          <p:cNvPr id="115" name="Google Shape;115;p19"/>
          <p:cNvSpPr txBox="1">
            <a:spLocks noGrp="1"/>
          </p:cNvSpPr>
          <p:nvPr>
            <p:ph type="subTitle" idx="1"/>
          </p:nvPr>
        </p:nvSpPr>
        <p:spPr>
          <a:xfrm>
            <a:off x="1143000" y="4348915"/>
            <a:ext cx="6858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2" name="Picture 4" descr="https://lh3.googleusercontent.com/jVwQOER2WyW97d1e3Rp0yqWudprve5vmOfxeAlRMFRoYPREUCDKRukFec-R1-cca_kPvb-nvl-UJZNGhXsaIoXirXhBret8UTp3bsaLkn5fXudR0UBaIyXKJR4Jqnf58vJ52I5ePL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30" y="4124252"/>
            <a:ext cx="859155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9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0421" y="2405744"/>
            <a:ext cx="825117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Districts will serve as the hub for improving systems that are not working for students.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Oregon will move away from the ineffective model under No Child Left Behind (NCLB) of shaming and blaming schools.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ODE will </a:t>
            </a:r>
            <a:r>
              <a:rPr lang="en-US" sz="2400" dirty="0" smtClean="0"/>
              <a:t>partner </a:t>
            </a:r>
            <a:r>
              <a:rPr lang="en-US" sz="2400" dirty="0"/>
              <a:t>with local districts to ensure relevant and timely supports are delivered to meet student needs within each diverse local context.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Districts will, with support from ODE, lead, support and monitor their efforts to improve student outcomes in schools.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11973" y="1566294"/>
            <a:ext cx="5568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A New Approach</a:t>
            </a:r>
            <a:endParaRPr lang="en-US" sz="4000" b="1" dirty="0"/>
          </a:p>
        </p:txBody>
      </p:sp>
      <p:pic>
        <p:nvPicPr>
          <p:cNvPr id="6" name="Picture 5" title="Oregon Go Together Logo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0" t="27047" r="7897" b="20002"/>
          <a:stretch/>
        </p:blipFill>
        <p:spPr>
          <a:xfrm>
            <a:off x="215900" y="0"/>
            <a:ext cx="3126933" cy="1616766"/>
          </a:xfrm>
          <a:prstGeom prst="rect">
            <a:avLst/>
          </a:prstGeom>
        </p:spPr>
      </p:pic>
      <p:sp>
        <p:nvSpPr>
          <p:cNvPr id="4" name="Title 3" hidden="1"/>
          <p:cNvSpPr>
            <a:spLocks noGrp="1"/>
          </p:cNvSpPr>
          <p:nvPr>
            <p:ph type="title" idx="4294967295"/>
          </p:nvPr>
        </p:nvSpPr>
        <p:spPr>
          <a:xfrm>
            <a:off x="7493000" y="296863"/>
            <a:ext cx="1651000" cy="485775"/>
          </a:xfrm>
        </p:spPr>
        <p:txBody>
          <a:bodyPr>
            <a:normAutofit/>
          </a:bodyPr>
          <a:lstStyle/>
          <a:p>
            <a:r>
              <a:rPr lang="en-US" sz="900" dirty="0" smtClean="0"/>
              <a:t>A New Approach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812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title="Continuous Improvement Circle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063" y="1638442"/>
            <a:ext cx="4981625" cy="481287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9624" y="315003"/>
            <a:ext cx="88205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Promoting Continuous </a:t>
            </a:r>
          </a:p>
          <a:p>
            <a:pPr algn="ctr"/>
            <a:r>
              <a:rPr lang="en-US" sz="4000" b="1" dirty="0" smtClean="0"/>
              <a:t>Improvement for ALL</a:t>
            </a:r>
            <a:endParaRPr lang="en-US" sz="4000" b="1" dirty="0"/>
          </a:p>
        </p:txBody>
      </p:sp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>
          <a:xfrm>
            <a:off x="0" y="157163"/>
            <a:ext cx="2720975" cy="484187"/>
          </a:xfrm>
        </p:spPr>
        <p:txBody>
          <a:bodyPr>
            <a:normAutofit/>
          </a:bodyPr>
          <a:lstStyle/>
          <a:p>
            <a:r>
              <a:rPr lang="en-US" sz="900" dirty="0" smtClean="0"/>
              <a:t>Promoting Continuous Improvement for ALL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583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6" descr="Partnership" title="Puzzle piece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2552699" y="3088976"/>
            <a:ext cx="4610101" cy="30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266700" y="2143776"/>
            <a:ext cx="8750300" cy="9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smtClean="0">
                <a:latin typeface="Calibri"/>
                <a:ea typeface="Calibri"/>
                <a:cs typeface="Calibri"/>
                <a:sym typeface="Calibri"/>
              </a:rPr>
              <a:t>A SPIRIT OF PARTNERSHIP</a:t>
            </a:r>
            <a:endParaRPr lang="en-US" sz="6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386194" y="198132"/>
            <a:ext cx="1573234" cy="490637"/>
          </a:xfrm>
        </p:spPr>
        <p:txBody>
          <a:bodyPr>
            <a:normAutofit/>
          </a:bodyPr>
          <a:lstStyle/>
          <a:p>
            <a:r>
              <a:rPr lang="en-US" sz="900" dirty="0" smtClean="0"/>
              <a:t>A Spirit of Partnership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611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 idx="4294967295"/>
          </p:nvPr>
        </p:nvSpPr>
        <p:spPr>
          <a:xfrm>
            <a:off x="628650" y="25400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dirty="0"/>
              <a:t>Differentiated Supports</a:t>
            </a:r>
            <a:endParaRPr sz="4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4294967295"/>
          </p:nvPr>
        </p:nvSpPr>
        <p:spPr>
          <a:xfrm>
            <a:off x="628650" y="1073925"/>
            <a:ext cx="7886700" cy="3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·"/>
            </a:pPr>
            <a:r>
              <a:rPr lang="en-US"/>
              <a:t>With stakeholder input, ODE developed an accountability model designed to surface schools and districts who might benefit from additional supports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·"/>
            </a:pPr>
            <a:r>
              <a:rPr lang="en-US"/>
              <a:t>Local data, information and context is essential in determining how to approach continuous improvement efforts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" name="Google Shape;139;p22" title="Multi colored hands rais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9050" y="4255725"/>
            <a:ext cx="3065911" cy="214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4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5500" y="1518175"/>
            <a:ext cx="7721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Under the new model, each indicator will be ranked by levels (1-5). Level 3 represents the state average. Schools identified for Comprehensive and Targeted Supports for Improvement are defined as: </a:t>
            </a:r>
            <a:endParaRPr lang="en-US" sz="24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rgbClr val="000000"/>
                </a:solidFill>
              </a:rPr>
              <a:t>Comprehensive Supports for Improvement </a:t>
            </a:r>
            <a:r>
              <a:rPr lang="en-US" sz="2400" dirty="0" smtClean="0">
                <a:solidFill>
                  <a:srgbClr val="000000"/>
                </a:solidFill>
              </a:rPr>
              <a:t> – These include schools in the bottom 5 percent of all schools in the state and schools with a four-year graduation rate below 67 percent.</a:t>
            </a:r>
            <a:endParaRPr lang="en-US" sz="24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rgbClr val="000000"/>
                </a:solidFill>
              </a:rPr>
              <a:t>Targeted Supports for Improvement </a:t>
            </a:r>
            <a:r>
              <a:rPr lang="en-US" sz="2400" dirty="0" smtClean="0">
                <a:solidFill>
                  <a:srgbClr val="000000"/>
                </a:solidFill>
              </a:rPr>
              <a:t>– Any school with a specific group of students with a Level 1 in at least half of the rated indicators, which include the four-year graduation rate and five-year completer rate.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Google Shape;106;p18"/>
          <p:cNvSpPr txBox="1">
            <a:spLocks/>
          </p:cNvSpPr>
          <p:nvPr/>
        </p:nvSpPr>
        <p:spPr>
          <a:xfrm>
            <a:off x="711200" y="192475"/>
            <a:ext cx="8153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dirty="0" smtClean="0"/>
              <a:t>Meaningfully Differentiated Supports</a:t>
            </a:r>
            <a:endParaRPr lang="en-US"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 hidden="1"/>
          <p:cNvSpPr>
            <a:spLocks noGrp="1"/>
          </p:cNvSpPr>
          <p:nvPr>
            <p:ph type="title" idx="4294967295"/>
          </p:nvPr>
        </p:nvSpPr>
        <p:spPr>
          <a:xfrm>
            <a:off x="0" y="192088"/>
            <a:ext cx="3160713" cy="436562"/>
          </a:xfrm>
        </p:spPr>
        <p:txBody>
          <a:bodyPr>
            <a:normAutofit/>
          </a:bodyPr>
          <a:lstStyle/>
          <a:p>
            <a:r>
              <a:rPr lang="en-US" sz="900" dirty="0" smtClean="0"/>
              <a:t>Meaningfully Differentiated Supports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8331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artnerships and supports" title="Partnership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9428" y="1620579"/>
            <a:ext cx="5957071" cy="410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3700" y="239236"/>
            <a:ext cx="81788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0" indent="457200"/>
            <a:endParaRPr lang="en-US" dirty="0"/>
          </a:p>
          <a:p>
            <a:pPr algn="ctr"/>
            <a:r>
              <a:rPr lang="en-US" sz="4000" b="1" dirty="0">
                <a:solidFill>
                  <a:srgbClr val="000000"/>
                </a:solidFill>
              </a:rPr>
              <a:t>Responsive Partnership</a:t>
            </a:r>
            <a:endParaRPr lang="en-US" sz="4000" b="1" i="1" dirty="0" smtClean="0">
              <a:solidFill>
                <a:srgbClr val="000000"/>
              </a:solidFill>
            </a:endParaRPr>
          </a:p>
          <a:p>
            <a:pPr algn="ctr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395413" cy="606425"/>
          </a:xfrm>
        </p:spPr>
        <p:txBody>
          <a:bodyPr>
            <a:normAutofit/>
          </a:bodyPr>
          <a:lstStyle/>
          <a:p>
            <a:r>
              <a:rPr lang="en-US" sz="900" dirty="0" smtClean="0"/>
              <a:t>Responsive Partnerships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6412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 idx="4294967295"/>
          </p:nvPr>
        </p:nvSpPr>
        <p:spPr>
          <a:xfrm>
            <a:off x="203200" y="304800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0" marR="0" lvl="0" indent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dirty="0"/>
              <a:t>ODE Aims to Provide:</a:t>
            </a:r>
            <a:endParaRPr sz="4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4294967295"/>
          </p:nvPr>
        </p:nvSpPr>
        <p:spPr>
          <a:xfrm>
            <a:off x="734775" y="1486450"/>
            <a:ext cx="7780500" cy="36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·"/>
            </a:pPr>
            <a:r>
              <a:rPr lang="en-US" dirty="0"/>
              <a:t>Opportunities to listen and understand local context, successes, and challenges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·"/>
            </a:pPr>
            <a:r>
              <a:rPr lang="en-US" dirty="0"/>
              <a:t>Needs assessments at district and school level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·"/>
            </a:pPr>
            <a:r>
              <a:rPr lang="en-US" dirty="0"/>
              <a:t>Improved planning tools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·"/>
            </a:pPr>
            <a:r>
              <a:rPr lang="en-US" dirty="0"/>
              <a:t>Fiscal resources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·"/>
            </a:pPr>
            <a:r>
              <a:rPr lang="en-US" dirty="0"/>
              <a:t>Personnel supports: coaching, facilitation and technical assistance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·"/>
            </a:pPr>
            <a:r>
              <a:rPr lang="en-US" dirty="0"/>
              <a:t>Emphasis on implementation, monitoring and adjustments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·"/>
            </a:pPr>
            <a:r>
              <a:rPr lang="en-US" dirty="0"/>
              <a:t>Learning network structures 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·"/>
            </a:pPr>
            <a:r>
              <a:rPr lang="en-US" dirty="0"/>
              <a:t>Professional development opportunities</a:t>
            </a: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264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ctrTitle"/>
          </p:nvPr>
        </p:nvSpPr>
        <p:spPr>
          <a:xfrm>
            <a:off x="1027244" y="1269680"/>
            <a:ext cx="7229100" cy="2274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TOOLS &amp; RESOURCES</a:t>
            </a:r>
            <a:endParaRPr dirty="0"/>
          </a:p>
        </p:txBody>
      </p:sp>
      <p:pic>
        <p:nvPicPr>
          <p:cNvPr id="159" name="Google Shape;159;p25" title="Keyboard Resource ke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5391" y="3875476"/>
            <a:ext cx="2971058" cy="1677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283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 idx="4294967295"/>
          </p:nvPr>
        </p:nvSpPr>
        <p:spPr>
          <a:xfrm>
            <a:off x="0" y="165087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dirty="0"/>
              <a:t>At-A-Glance Profiles</a:t>
            </a:r>
            <a:endParaRPr sz="4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5"/>
          <p:cNvSpPr txBox="1">
            <a:spLocks noGrp="1"/>
          </p:cNvSpPr>
          <p:nvPr>
            <p:ph type="body" idx="4294967295"/>
          </p:nvPr>
        </p:nvSpPr>
        <p:spPr>
          <a:xfrm>
            <a:off x="628650" y="1753275"/>
            <a:ext cx="6596700" cy="45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dirty="0"/>
              <a:t>ODE produces school performance reports designed to:</a:t>
            </a: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·"/>
            </a:pPr>
            <a:r>
              <a:rPr lang="en-US" b="1" i="1" dirty="0"/>
              <a:t>inform</a:t>
            </a:r>
            <a:r>
              <a:rPr lang="en-US" dirty="0"/>
              <a:t> parents, caregivers, communities, &amp; educators; and</a:t>
            </a: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·"/>
            </a:pPr>
            <a:r>
              <a:rPr lang="en-US" b="1" i="1" dirty="0"/>
              <a:t>improve</a:t>
            </a:r>
            <a:r>
              <a:rPr lang="en-US" dirty="0"/>
              <a:t> schools and districts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New reports are data rich, reader friendly, and personalized to reflect local programs and areas of strength. </a:t>
            </a:r>
            <a:endParaRPr dirty="0"/>
          </a:p>
        </p:txBody>
      </p:sp>
      <p:pic>
        <p:nvPicPr>
          <p:cNvPr id="161" name="Google Shape;161;p25" title="Grad cap &amp; paper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">
            <a:off x="6987537" y="1228302"/>
            <a:ext cx="1644330" cy="1890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045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 result for introduction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19600" y1="25000" x2="21300" y2="22000"/>
                        <a14:backgroundMark x1="19900" y1="35300" x2="19900" y2="61800"/>
                        <a14:backgroundMark x1="53300" y1="77800" x2="60400" y2="70200"/>
                        <a14:backgroundMark x1="52400" y1="80200" x2="54400" y2="76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63"/>
          <a:stretch/>
        </p:blipFill>
        <p:spPr bwMode="auto">
          <a:xfrm rot="20138450">
            <a:off x="7238086" y="4653564"/>
            <a:ext cx="1950068" cy="162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39800" y="1866900"/>
            <a:ext cx="6781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Inspire a clear spirit of partnership;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Reinforce the Four Key Commitments of Oregon’s Plan (ESSA);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Outline ODE’s collaborative approach to strengthen district systems, differentiate supports, and lead for equitable student outcomes;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Build awareness of the at-a-glance district and school profiles as conversation drivers. </a:t>
            </a:r>
            <a:endParaRPr lang="en-US" sz="2800" dirty="0"/>
          </a:p>
        </p:txBody>
      </p:sp>
      <p:pic>
        <p:nvPicPr>
          <p:cNvPr id="5" name="Picture 4" title="Oregon Go Together Logo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0" t="27047" r="7897" b="20002"/>
          <a:stretch/>
        </p:blipFill>
        <p:spPr>
          <a:xfrm>
            <a:off x="119492" y="0"/>
            <a:ext cx="3126933" cy="161676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08500" y="284580"/>
            <a:ext cx="4635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4000" b="1" dirty="0"/>
          </a:p>
        </p:txBody>
      </p:sp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>
          <a:xfrm>
            <a:off x="4476750" y="182563"/>
            <a:ext cx="4667250" cy="54292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4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2466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 idx="4294967295"/>
          </p:nvPr>
        </p:nvSpPr>
        <p:spPr>
          <a:xfrm>
            <a:off x="762000" y="613365"/>
            <a:ext cx="7366000" cy="72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dirty="0"/>
              <a:t>Goals for At-A-Glance Redesign </a:t>
            </a:r>
            <a:endParaRPr sz="40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4294967295"/>
          </p:nvPr>
        </p:nvSpPr>
        <p:spPr>
          <a:xfrm>
            <a:off x="296199" y="1334350"/>
            <a:ext cx="8592925" cy="17136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Char char="·"/>
            </a:pPr>
            <a:r>
              <a:rPr lang="en-US" dirty="0"/>
              <a:t>Design reports that are meaningful, especially for parents from historically underserved communities</a:t>
            </a:r>
            <a:r>
              <a:rPr lang="en-US" dirty="0" smtClean="0"/>
              <a:t>;</a:t>
            </a:r>
            <a:endParaRPr dirty="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·"/>
            </a:pPr>
            <a:r>
              <a:rPr lang="en-US" dirty="0"/>
              <a:t>Show relevant state-level data to help foster family and community engagement</a:t>
            </a:r>
            <a:r>
              <a:rPr lang="en-US" dirty="0" smtClean="0"/>
              <a:t>;</a:t>
            </a:r>
            <a:endParaRPr sz="24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4" name="Picture 3" title="collaboration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153365"/>
            <a:ext cx="3089913" cy="20605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10800000" flipV="1">
            <a:off x="296199" y="3153365"/>
            <a:ext cx="54188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19100">
              <a:buSzPts val="3000"/>
              <a:buChar char="·"/>
            </a:pPr>
            <a:r>
              <a:rPr lang="en-US" sz="2800" dirty="0"/>
              <a:t>Create a tool that provides schools and districts a platform to highlight areas of success and growth, while also clarifying potential areas for improvement. </a:t>
            </a:r>
          </a:p>
        </p:txBody>
      </p:sp>
    </p:spTree>
    <p:extLst>
      <p:ext uri="{BB962C8B-B14F-4D97-AF65-F5344CB8AC3E}">
        <p14:creationId xmlns:p14="http://schemas.microsoft.com/office/powerpoint/2010/main" val="23670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>
            <a:spLocks noGrp="1"/>
          </p:cNvSpPr>
          <p:nvPr>
            <p:ph type="title" idx="4294967295"/>
          </p:nvPr>
        </p:nvSpPr>
        <p:spPr>
          <a:xfrm>
            <a:off x="406400" y="250900"/>
            <a:ext cx="8626050" cy="18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dirty="0"/>
              <a:t>At-A-Glance Stakeholder Engagement: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i="1" dirty="0" smtClean="0"/>
              <a:t>What </a:t>
            </a:r>
            <a:r>
              <a:rPr lang="en-US" sz="4000" i="1" dirty="0"/>
              <a:t>we Heard</a:t>
            </a:r>
            <a:r>
              <a:rPr lang="en-US" sz="4000" dirty="0"/>
              <a:t>  </a:t>
            </a:r>
            <a:endParaRPr sz="4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8"/>
          <p:cNvSpPr txBox="1">
            <a:spLocks noGrp="1"/>
          </p:cNvSpPr>
          <p:nvPr>
            <p:ph type="body" idx="4294967295"/>
          </p:nvPr>
        </p:nvSpPr>
        <p:spPr>
          <a:xfrm>
            <a:off x="522725" y="1860850"/>
            <a:ext cx="8137800" cy="459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 dirty="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·"/>
            </a:pPr>
            <a:r>
              <a:rPr lang="en-US" sz="3000" dirty="0"/>
              <a:t>To know how their school/district creates a welcoming, safe &amp; inclusive environment.</a:t>
            </a:r>
            <a:endParaRPr sz="3000" dirty="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·"/>
            </a:pPr>
            <a:r>
              <a:rPr lang="en-US" sz="3000" dirty="0"/>
              <a:t>A design that is simple, multi-colored, and easy to read and understand.</a:t>
            </a:r>
            <a:endParaRPr sz="3000" dirty="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·"/>
            </a:pPr>
            <a:r>
              <a:rPr lang="en-US" sz="3000" dirty="0"/>
              <a:t>A report that emphasizes progress through relevant and actionable data.</a:t>
            </a:r>
            <a:endParaRPr sz="3000" dirty="0"/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142933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>
            <a:spLocks noGrp="1"/>
          </p:cNvSpPr>
          <p:nvPr>
            <p:ph type="title" idx="4294967295"/>
          </p:nvPr>
        </p:nvSpPr>
        <p:spPr>
          <a:xfrm>
            <a:off x="505587" y="0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Remember these?</a:t>
            </a: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27" title="old at a glance report side 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50" y="1315312"/>
            <a:ext cx="4172412" cy="5126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7" title="old at a glance report side 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8937" y="1166487"/>
            <a:ext cx="4329056" cy="5126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38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0" title="New at a glance profi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175" y="113625"/>
            <a:ext cx="8707650" cy="66307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>
          <a:xfrm>
            <a:off x="0" y="217488"/>
            <a:ext cx="1223963" cy="458787"/>
          </a:xfrm>
        </p:spPr>
        <p:txBody>
          <a:bodyPr>
            <a:normAutofit/>
          </a:bodyPr>
          <a:lstStyle/>
          <a:p>
            <a:r>
              <a:rPr lang="en-US" sz="900" dirty="0" smtClean="0"/>
              <a:t>At a glance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916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/>
        </p:nvSpPr>
        <p:spPr>
          <a:xfrm>
            <a:off x="1168500" y="2175150"/>
            <a:ext cx="6807000" cy="25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Add snapshot of side 2 of the at-a-glance for elementary / middle </a:t>
            </a:r>
            <a:endParaRPr sz="2400"/>
          </a:p>
        </p:txBody>
      </p:sp>
      <p:pic>
        <p:nvPicPr>
          <p:cNvPr id="196" name="Google Shape;196;p30" title="reverse side of new at a glanc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825" y="59900"/>
            <a:ext cx="8879774" cy="67401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>
          <a:xfrm>
            <a:off x="0" y="252413"/>
            <a:ext cx="1365250" cy="460375"/>
          </a:xfrm>
        </p:spPr>
        <p:txBody>
          <a:bodyPr>
            <a:normAutofit/>
          </a:bodyPr>
          <a:lstStyle/>
          <a:p>
            <a:r>
              <a:rPr lang="en-US" sz="900" dirty="0" smtClean="0"/>
              <a:t>Flip side at a glance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058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1" descr="Oregon Integrated Systems Framework" title="ORIS Framework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52400" y="1132100"/>
            <a:ext cx="8839199" cy="40981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>
          <a:xfrm>
            <a:off x="0" y="395288"/>
            <a:ext cx="985838" cy="328612"/>
          </a:xfrm>
        </p:spPr>
        <p:txBody>
          <a:bodyPr>
            <a:normAutofit/>
          </a:bodyPr>
          <a:lstStyle/>
          <a:p>
            <a:r>
              <a:rPr lang="en-US" sz="900" dirty="0" smtClean="0"/>
              <a:t>ORIS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2154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Equity Swirl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32" y="1560576"/>
            <a:ext cx="4418817" cy="39302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7136" y="1560576"/>
            <a:ext cx="424281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Oregon’s Integrated Systems Framework consists of five domains for all school districts to assess and address the health of their systems. The domains include: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Leadership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Talent Development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Stakeholder Engagement &amp; Partnerships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Inclusive Policies, Structures &amp; Practices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Well-Rounded, Coordinated Learning Principles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Google Shape;188;p29"/>
          <p:cNvSpPr txBox="1">
            <a:spLocks/>
          </p:cNvSpPr>
          <p:nvPr/>
        </p:nvSpPr>
        <p:spPr>
          <a:xfrm>
            <a:off x="1486845" y="61976"/>
            <a:ext cx="6926213" cy="1325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dirty="0" smtClean="0"/>
              <a:t>A Tool to Improve Systems </a:t>
            </a:r>
            <a:endParaRPr lang="en-US"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>
          <a:xfrm>
            <a:off x="0" y="477838"/>
            <a:ext cx="1638300" cy="531812"/>
          </a:xfrm>
        </p:spPr>
        <p:txBody>
          <a:bodyPr>
            <a:normAutofit/>
          </a:bodyPr>
          <a:lstStyle/>
          <a:p>
            <a:r>
              <a:rPr lang="en-US" sz="900" dirty="0" smtClean="0"/>
              <a:t>Tool to improve systems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8651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>
            <a:spLocks noGrp="1"/>
          </p:cNvSpPr>
          <p:nvPr>
            <p:ph type="title" idx="4294967295"/>
          </p:nvPr>
        </p:nvSpPr>
        <p:spPr>
          <a:xfrm>
            <a:off x="746775" y="12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dirty="0"/>
              <a:t>Start a Conversation!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17;p33"/>
          <p:cNvSpPr txBox="1"/>
          <p:nvPr/>
        </p:nvSpPr>
        <p:spPr>
          <a:xfrm>
            <a:off x="667875" y="1325712"/>
            <a:ext cx="7965600" cy="47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Awareness by Using these Toolkit Items</a:t>
            </a:r>
            <a:endParaRPr sz="3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Oregon Plan 1-pager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Frequently Asked Questions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Messages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Starters for District and School Leaders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 Slides -- A Quick Overview on Supports, Partnership, &amp; Profiles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Explore our Web Pages for More Resources!</a:t>
            </a:r>
            <a:endParaRPr sz="3000" b="1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Continuous Improvement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Every Student Succeeds Act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District and School Improvement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At-A-Glance Profiles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2535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>
            <a:spLocks noGrp="1"/>
          </p:cNvSpPr>
          <p:nvPr>
            <p:ph type="title" idx="4294967295"/>
          </p:nvPr>
        </p:nvSpPr>
        <p:spPr>
          <a:xfrm>
            <a:off x="717025" y="2039762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dirty="0"/>
              <a:t>If you want to go fast, go alone.</a:t>
            </a:r>
            <a:endParaRPr sz="40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dirty="0"/>
              <a:t>If you want to go far, go together.</a:t>
            </a:r>
            <a:endParaRPr sz="4000" dirty="0"/>
          </a:p>
        </p:txBody>
      </p:sp>
      <p:pic>
        <p:nvPicPr>
          <p:cNvPr id="229" name="Google Shape;229;p35" title="Oregon Go Together Logo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8296" t="27954" r="4007" b="25329"/>
          <a:stretch/>
        </p:blipFill>
        <p:spPr>
          <a:xfrm rot="-2">
            <a:off x="1936225" y="3570576"/>
            <a:ext cx="5241650" cy="2424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112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/>
        </p:nvSpPr>
        <p:spPr>
          <a:xfrm>
            <a:off x="868300" y="5057525"/>
            <a:ext cx="31740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latin typeface="Calibri"/>
                <a:ea typeface="Calibri"/>
                <a:cs typeface="Calibri"/>
                <a:sym typeface="Calibri"/>
              </a:rPr>
              <a:t>Jon Wiens, PhD</a:t>
            </a:r>
            <a:endParaRPr sz="22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Director of Accountability &amp; Reporting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jon.wiens@state.or.us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title" idx="4294967295"/>
          </p:nvPr>
        </p:nvSpPr>
        <p:spPr>
          <a:xfrm>
            <a:off x="748800" y="63550"/>
            <a:ext cx="7646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dirty="0" smtClean="0">
                <a:sym typeface="Calibri"/>
              </a:rPr>
              <a:t>Please Contact Us With Questions</a:t>
            </a:r>
            <a:endParaRPr sz="4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4572000" y="5057525"/>
            <a:ext cx="30729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latin typeface="Calibri"/>
                <a:ea typeface="Calibri"/>
                <a:cs typeface="Calibri"/>
                <a:sym typeface="Calibri"/>
              </a:rPr>
              <a:t>Tim Boyd</a:t>
            </a:r>
            <a:endParaRPr sz="22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Director of District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&amp; School Effectiveness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tim.boyd@state.or.us</a:t>
            </a:r>
            <a:r>
              <a:rPr lang="en-US" sz="1800"/>
              <a:t> </a:t>
            </a:r>
            <a:endParaRPr sz="1800"/>
          </a:p>
        </p:txBody>
      </p:sp>
      <p:pic>
        <p:nvPicPr>
          <p:cNvPr id="73" name="Google Shape;73;p14" title="Tim Boyd Picture"/>
          <p:cNvPicPr preferRelativeResize="0"/>
          <p:nvPr/>
        </p:nvPicPr>
        <p:blipFill rotWithShape="1">
          <a:blip r:embed="rId5">
            <a:alphaModFix/>
          </a:blip>
          <a:srcRect t="11142" r="16756"/>
          <a:stretch/>
        </p:blipFill>
        <p:spPr>
          <a:xfrm rot="5400000">
            <a:off x="4302625" y="1786051"/>
            <a:ext cx="3413426" cy="287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 title="Jon Wiens picture"/>
          <p:cNvPicPr preferRelativeResize="0"/>
          <p:nvPr/>
        </p:nvPicPr>
        <p:blipFill rotWithShape="1">
          <a:blip r:embed="rId6">
            <a:alphaModFix/>
          </a:blip>
          <a:srcRect l="8376" t="2816" r="24559" b="22068"/>
          <a:stretch/>
        </p:blipFill>
        <p:spPr>
          <a:xfrm rot="5400000">
            <a:off x="1008513" y="1788512"/>
            <a:ext cx="3398724" cy="2855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848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lh4.googleusercontent.com/M75IxiGKBmVJiUQGo13Mq01sunGfka1uQreKnsRj2CsaZ296b7jvKJwgj93Vq33xac9fFh4ru60s-ee43pWdu-af0jWjpWuywBm-yOpMjXZe0bVX8gSh2nskF7v1k6o2uf_bei0Jgp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205" y="1922463"/>
            <a:ext cx="5824790" cy="384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89;p16"/>
          <p:cNvSpPr txBox="1"/>
          <p:nvPr/>
        </p:nvSpPr>
        <p:spPr>
          <a:xfrm>
            <a:off x="297950" y="354962"/>
            <a:ext cx="8388850" cy="9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latin typeface="Calibri"/>
                <a:ea typeface="Calibri"/>
                <a:cs typeface="Calibri"/>
                <a:sym typeface="Calibri"/>
              </a:rPr>
              <a:t>Shared Responsibility for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latin typeface="Calibri"/>
                <a:ea typeface="Calibri"/>
                <a:cs typeface="Calibri"/>
                <a:sym typeface="Calibri"/>
              </a:rPr>
              <a:t>Improving Student Outcomes </a:t>
            </a:r>
            <a:endParaRPr lang="en-US" sz="3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>
          <a:xfrm>
            <a:off x="0" y="204788"/>
            <a:ext cx="2936875" cy="622300"/>
          </a:xfrm>
        </p:spPr>
        <p:txBody>
          <a:bodyPr>
            <a:normAutofit/>
          </a:bodyPr>
          <a:lstStyle/>
          <a:p>
            <a:r>
              <a:rPr lang="en-US" sz="900" dirty="0" smtClean="0"/>
              <a:t>Shared Responsibility for Improving Student Outcomes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6674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2572645"/>
            <a:ext cx="38100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177388" y="193439"/>
            <a:ext cx="2696441" cy="542831"/>
          </a:xfrm>
        </p:spPr>
        <p:txBody>
          <a:bodyPr>
            <a:normAutofit/>
          </a:bodyPr>
          <a:lstStyle/>
          <a:p>
            <a:r>
              <a:rPr lang="en-US" sz="900" dirty="0" smtClean="0"/>
              <a:t>Thank you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361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smiling childr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641" y="289617"/>
            <a:ext cx="3067911" cy="20598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6384" y="3423388"/>
            <a:ext cx="7906907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/>
              <a:t>Advance Equity</a:t>
            </a:r>
            <a:endParaRPr lang="en-US" sz="2800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/>
              <a:t>Promote a Well-Rounded Education</a:t>
            </a:r>
            <a:endParaRPr lang="en-US" sz="2800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/>
              <a:t>Strengthen District Systems</a:t>
            </a:r>
            <a:endParaRPr lang="en-US" sz="2800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/>
              <a:t>Foster Ongoing Engagement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81000" y="2532501"/>
            <a:ext cx="54396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Four Commitments </a:t>
            </a:r>
            <a:endParaRPr lang="en-US" sz="4000" b="1" dirty="0"/>
          </a:p>
        </p:txBody>
      </p:sp>
      <p:pic>
        <p:nvPicPr>
          <p:cNvPr id="3" name="Picture 2" title="Oregon Go Together Logo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0" t="27047" r="7897" b="20002"/>
          <a:stretch/>
        </p:blipFill>
        <p:spPr>
          <a:xfrm>
            <a:off x="215900" y="0"/>
            <a:ext cx="3126933" cy="1616766"/>
          </a:xfrm>
          <a:prstGeom prst="rect">
            <a:avLst/>
          </a:prstGeom>
        </p:spPr>
      </p:pic>
      <p:sp>
        <p:nvSpPr>
          <p:cNvPr id="5" name="Title 4" hidden="1"/>
          <p:cNvSpPr>
            <a:spLocks noGrp="1"/>
          </p:cNvSpPr>
          <p:nvPr>
            <p:ph type="title" idx="4294967295"/>
          </p:nvPr>
        </p:nvSpPr>
        <p:spPr>
          <a:xfrm>
            <a:off x="0" y="1998663"/>
            <a:ext cx="1758950" cy="350837"/>
          </a:xfrm>
        </p:spPr>
        <p:txBody>
          <a:bodyPr>
            <a:normAutofit/>
          </a:bodyPr>
          <a:lstStyle/>
          <a:p>
            <a:r>
              <a:rPr lang="en-US" sz="900" dirty="0" smtClean="0"/>
              <a:t>Our Four Commitments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425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6.googleusercontent.com/0IgTSHR7BdyxL67NHyHb2VzGnA7MboLwOAhitkKLg0-fFdUmW_-eMLCt351UrxgvmWCsNdTocFT0XhflxrHTWrfdgJFbrCWrnGo6mJ7hq4uduvhRm_DLadE_YmlJCixKQipT3B7Ujm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074" y="4142940"/>
            <a:ext cx="31242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 txBox="1">
            <a:spLocks/>
          </p:cNvSpPr>
          <p:nvPr/>
        </p:nvSpPr>
        <p:spPr>
          <a:xfrm>
            <a:off x="894613" y="2439253"/>
            <a:ext cx="7403123" cy="1562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anose="020B0604020202020204" pitchFamily="34" charset="0"/>
              <a:buNone/>
            </a:pPr>
            <a:r>
              <a:rPr lang="en" dirty="0" smtClean="0">
                <a:solidFill>
                  <a:srgbClr val="000000"/>
                </a:solidFill>
                <a:ea typeface="Source Code Pro"/>
                <a:cs typeface="Source Code Pro"/>
                <a:sym typeface="Source Code Pro"/>
              </a:rPr>
              <a:t>A </a:t>
            </a:r>
            <a:r>
              <a:rPr lang="en" b="1" dirty="0" smtClean="0">
                <a:solidFill>
                  <a:schemeClr val="accent1"/>
                </a:solidFill>
                <a:ea typeface="Source Code Pro"/>
                <a:cs typeface="Source Code Pro"/>
                <a:sym typeface="Source Code Pro"/>
              </a:rPr>
              <a:t>well-rounded education</a:t>
            </a:r>
            <a:r>
              <a:rPr lang="en" b="1" dirty="0" smtClean="0">
                <a:solidFill>
                  <a:srgbClr val="000000"/>
                </a:solidFill>
                <a:ea typeface="Source Code Pro"/>
                <a:cs typeface="Source Code Pro"/>
                <a:sym typeface="Source Code Pro"/>
              </a:rPr>
              <a:t> </a:t>
            </a:r>
            <a:r>
              <a:rPr lang="en" dirty="0" smtClean="0">
                <a:solidFill>
                  <a:srgbClr val="000000"/>
                </a:solidFill>
                <a:ea typeface="Source Code Pro"/>
                <a:cs typeface="Source Code Pro"/>
                <a:sym typeface="Source Code Pro"/>
              </a:rPr>
              <a:t>provides the foundational knowledge and skills to live, learn, work, and contribute and ensures that each and every student is known, heard, and supported.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901721" y="1599982"/>
            <a:ext cx="5468818" cy="942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Supporting All Students</a:t>
            </a:r>
            <a:endParaRPr lang="en-US" sz="4000" dirty="0"/>
          </a:p>
        </p:txBody>
      </p:sp>
      <p:pic>
        <p:nvPicPr>
          <p:cNvPr id="6" name="Picture 5" title="Oregon Go Together Logo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0" t="27047" r="7897" b="20002"/>
          <a:stretch/>
        </p:blipFill>
        <p:spPr>
          <a:xfrm>
            <a:off x="152400" y="0"/>
            <a:ext cx="3126933" cy="1616766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>
          <a:xfrm>
            <a:off x="3289300" y="160338"/>
            <a:ext cx="5854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Supporting All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5494" y="2563605"/>
            <a:ext cx="6593928" cy="2579687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BIG SHIFTS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99108" y="4393199"/>
            <a:ext cx="7886700" cy="1500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1" dirty="0"/>
              <a:t>Where we’ve been and where we’re headed</a:t>
            </a:r>
          </a:p>
        </p:txBody>
      </p:sp>
      <p:pic>
        <p:nvPicPr>
          <p:cNvPr id="4" name="Picture 3" descr="Learning in Practice: The ABC of managing expectations ...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863" y="362931"/>
            <a:ext cx="3165231" cy="244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1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261907" y="253145"/>
            <a:ext cx="4905375" cy="94297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Federal Education Law</a:t>
            </a:r>
            <a:endParaRPr lang="en-US" sz="4000" dirty="0"/>
          </a:p>
        </p:txBody>
      </p:sp>
      <p:graphicFrame>
        <p:nvGraphicFramePr>
          <p:cNvPr id="8" name="Content Placeholder 8" descr="ESEA 1965, NCLB 2002, ESEA 2012, ESSA 2015" title="History of Federal Education Law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512290"/>
              </p:ext>
            </p:extLst>
          </p:nvPr>
        </p:nvGraphicFramePr>
        <p:xfrm>
          <a:off x="999844" y="1021309"/>
          <a:ext cx="7429500" cy="5252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673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 idx="4294967295"/>
          </p:nvPr>
        </p:nvSpPr>
        <p:spPr>
          <a:xfrm>
            <a:off x="1279350" y="192475"/>
            <a:ext cx="6585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dirty="0"/>
              <a:t>Shifts in Approach &amp; Mindset 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7" name="Google Shape;107;p18" descr="Shifts" title="NCLB vs ESSA"/>
          <p:cNvGraphicFramePr/>
          <p:nvPr>
            <p:extLst>
              <p:ext uri="{D42A27DB-BD31-4B8C-83A1-F6EECF244321}">
                <p14:modId xmlns:p14="http://schemas.microsoft.com/office/powerpoint/2010/main" val="1247494123"/>
              </p:ext>
            </p:extLst>
          </p:nvPr>
        </p:nvGraphicFramePr>
        <p:xfrm>
          <a:off x="602975" y="1352349"/>
          <a:ext cx="7938050" cy="5108920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396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9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9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NCLB</a:t>
                      </a:r>
                      <a:endParaRPr sz="25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ESSA</a:t>
                      </a:r>
                      <a:endParaRPr sz="25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Rating of schools (1-5)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Rating of individual measures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Focusing school improvement supports directly at school level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Focusing school improvement supports  on </a:t>
                      </a:r>
                      <a:r>
                        <a:rPr lang="en-US" sz="1900" i="1" u="sng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schools as part of a larger district system</a:t>
                      </a:r>
                      <a:endParaRPr sz="1900" i="1" u="sng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Identifying  &amp; labeling low-performing schools 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Describing and differentiating supports for schools based on need &amp; in concert with district engagement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Promoting top-down, hierarchical accountability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Encouraging mutual, shared accountability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Engaging few stakeholders in improvement planning process </a:t>
                      </a:r>
                      <a:endParaRPr sz="19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Broadly engaging stakeholders in improvement planning and implementation process </a:t>
                      </a:r>
                      <a:endParaRPr sz="19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8" name="Google Shape;108;p18" title="right arrow"/>
          <p:cNvSpPr/>
          <p:nvPr/>
        </p:nvSpPr>
        <p:spPr>
          <a:xfrm>
            <a:off x="4129525" y="1648375"/>
            <a:ext cx="1266000" cy="36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877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1200" y="1518175"/>
            <a:ext cx="80391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Oregon’s accountability model represents available state-level data to convey student outcomes and provide a broad picture of school performance over time</a:t>
            </a:r>
            <a:r>
              <a:rPr lang="en-US" sz="2400" dirty="0" smtClean="0"/>
              <a:t>. </a:t>
            </a:r>
            <a:r>
              <a:rPr lang="en-US" sz="2400" dirty="0"/>
              <a:t>The following indicators are being used in the accountability </a:t>
            </a:r>
            <a:r>
              <a:rPr lang="en-US" sz="2400" dirty="0" smtClean="0"/>
              <a:t>system: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Regular </a:t>
            </a:r>
            <a:r>
              <a:rPr lang="en-US" sz="2400" dirty="0"/>
              <a:t>Attenders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ELA and Math Achievement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ELA and Math Growth (grades 3-8 only)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English Learners On Track to Proficiency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9</a:t>
            </a:r>
            <a:r>
              <a:rPr lang="en-US" sz="2400" baseline="30000" dirty="0"/>
              <a:t>th</a:t>
            </a:r>
            <a:r>
              <a:rPr lang="en-US" sz="2400" dirty="0"/>
              <a:t> Grade on Track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Four-year Graduation 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Five-year Completion Rate (includes GEDs)</a:t>
            </a:r>
          </a:p>
        </p:txBody>
      </p:sp>
      <p:sp>
        <p:nvSpPr>
          <p:cNvPr id="2" name="Google Shape;106;p18"/>
          <p:cNvSpPr txBox="1">
            <a:spLocks/>
          </p:cNvSpPr>
          <p:nvPr/>
        </p:nvSpPr>
        <p:spPr>
          <a:xfrm>
            <a:off x="711200" y="192475"/>
            <a:ext cx="7153450" cy="1325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dirty="0" smtClean="0"/>
              <a:t>Oregon’s Accountability Model </a:t>
            </a:r>
            <a:endParaRPr lang="en-US"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>
          <a:xfrm>
            <a:off x="0" y="192088"/>
            <a:ext cx="2328863" cy="447675"/>
          </a:xfrm>
        </p:spPr>
        <p:txBody>
          <a:bodyPr>
            <a:normAutofit/>
          </a:bodyPr>
          <a:lstStyle/>
          <a:p>
            <a:r>
              <a:rPr lang="en-US" sz="900" dirty="0" smtClean="0"/>
              <a:t>Oregon’s Accountability Model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9732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E_Powerpoint Template B">
  <a:themeElements>
    <a:clrScheme name="ODE-blue links">
      <a:dk1>
        <a:sysClr val="windowText" lastClr="000000"/>
      </a:dk1>
      <a:lt1>
        <a:sysClr val="window" lastClr="FFFFFF"/>
      </a:lt1>
      <a:dk2>
        <a:srgbClr val="344654"/>
      </a:dk2>
      <a:lt2>
        <a:srgbClr val="E2F4FC"/>
      </a:lt2>
      <a:accent1>
        <a:srgbClr val="1B75BC"/>
      </a:accent1>
      <a:accent2>
        <a:srgbClr val="9F2065"/>
      </a:accent2>
      <a:accent3>
        <a:srgbClr val="E26B2A"/>
      </a:accent3>
      <a:accent4>
        <a:srgbClr val="72C9F1"/>
      </a:accent4>
      <a:accent5>
        <a:srgbClr val="408740"/>
      </a:accent5>
      <a:accent6>
        <a:srgbClr val="1B75BC"/>
      </a:accent6>
      <a:hlink>
        <a:srgbClr val="1B75BC"/>
      </a:hlink>
      <a:folHlink>
        <a:srgbClr val="21AAE8"/>
      </a:folHlink>
    </a:clrScheme>
    <a:fontScheme name="OD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_Powerpoint Template B.PPTX" id="{96F27AB4-AF82-42E6-A316-4ECB30EF5FF2}" vid="{15248127-89CE-43BA-8A2F-46967EC84D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6D1AAFAFB1624296DD5847EA24BF65" ma:contentTypeVersion="6" ma:contentTypeDescription="Create a new document." ma:contentTypeScope="" ma:versionID="2387a1a4883f11d0e121bd7e981d50ad">
  <xsd:schema xmlns:xsd="http://www.w3.org/2001/XMLSchema" xmlns:xs="http://www.w3.org/2001/XMLSchema" xmlns:p="http://schemas.microsoft.com/office/2006/metadata/properties" xmlns:ns1="http://schemas.microsoft.com/sharepoint/v3" xmlns:ns2="a4b55f71-6630-40f5-9560-7457b92d85ed" targetNamespace="http://schemas.microsoft.com/office/2006/metadata/properties" ma:root="true" ma:fieldsID="1e3dcf931ec1ed8b6c5624cc3d077293" ns1:_="" ns2:_="">
    <xsd:import namespace="http://schemas.microsoft.com/sharepoint/v3"/>
    <xsd:import namespace="a4b55f71-6630-40f5-9560-7457b92d85e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b55f71-6630-40f5-9560-7457b92d85ed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riority xmlns="a4b55f71-6630-40f5-9560-7457b92d85ed">New</Priority>
    <Remediation_x0020_Date xmlns="a4b55f71-6630-40f5-9560-7457b92d85ed">2018-11-14T08:00:00+00:00</Remediation_x0020_Date>
    <Estimated_x0020_Creation_x0020_Date xmlns="a4b55f71-6630-40f5-9560-7457b92d85ed">2018-11-14T08:00:00+00:00</Estimated_x0020_Creation_x0020_Date>
  </documentManagement>
</p:properties>
</file>

<file path=customXml/itemProps1.xml><?xml version="1.0" encoding="utf-8"?>
<ds:datastoreItem xmlns:ds="http://schemas.openxmlformats.org/officeDocument/2006/customXml" ds:itemID="{04BE26BC-7A52-43EF-BA98-0D53436D1B59}"/>
</file>

<file path=customXml/itemProps2.xml><?xml version="1.0" encoding="utf-8"?>
<ds:datastoreItem xmlns:ds="http://schemas.openxmlformats.org/officeDocument/2006/customXml" ds:itemID="{89B8960B-D246-4E4A-9C70-1D8D53546600}"/>
</file>

<file path=customXml/itemProps3.xml><?xml version="1.0" encoding="utf-8"?>
<ds:datastoreItem xmlns:ds="http://schemas.openxmlformats.org/officeDocument/2006/customXml" ds:itemID="{8F432C2F-9667-4B71-AEBB-466F9F4E5AC0}"/>
</file>

<file path=docProps/app.xml><?xml version="1.0" encoding="utf-8"?>
<Properties xmlns="http://schemas.openxmlformats.org/officeDocument/2006/extended-properties" xmlns:vt="http://schemas.openxmlformats.org/officeDocument/2006/docPropsVTypes">
  <Template>ODE_Powerpoint Template B</Template>
  <TotalTime>29532</TotalTime>
  <Words>926</Words>
  <Application>Microsoft Office PowerPoint</Application>
  <PresentationFormat>On-screen Show (4:3)</PresentationFormat>
  <Paragraphs>174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Source Code Pro</vt:lpstr>
      <vt:lpstr>Symbol</vt:lpstr>
      <vt:lpstr>Times New Roman</vt:lpstr>
      <vt:lpstr>ODE_Powerpoint Template B</vt:lpstr>
      <vt:lpstr>Unpacking Partnership &amp; Supports</vt:lpstr>
      <vt:lpstr>Learning Outcomes</vt:lpstr>
      <vt:lpstr>Shared Responsibility for Improving Student Outcomes</vt:lpstr>
      <vt:lpstr>Our Four Commitments</vt:lpstr>
      <vt:lpstr>Supporting All Students</vt:lpstr>
      <vt:lpstr>BIG SHIFTS</vt:lpstr>
      <vt:lpstr>Federal Education Law</vt:lpstr>
      <vt:lpstr>Shifts in Approach &amp; Mindset </vt:lpstr>
      <vt:lpstr>Oregon’s Accountability Model</vt:lpstr>
      <vt:lpstr>STRENGTHENING  DISTRICT SYSTEMS</vt:lpstr>
      <vt:lpstr>A New Approach</vt:lpstr>
      <vt:lpstr>Promoting Continuous Improvement for ALL</vt:lpstr>
      <vt:lpstr>A Spirit of Partnership</vt:lpstr>
      <vt:lpstr>Differentiated Supports</vt:lpstr>
      <vt:lpstr>Meaningfully Differentiated Supports</vt:lpstr>
      <vt:lpstr>Responsive Partnerships</vt:lpstr>
      <vt:lpstr>ODE Aims to Provide:</vt:lpstr>
      <vt:lpstr>TOOLS &amp; RESOURCES</vt:lpstr>
      <vt:lpstr>At-A-Glance Profiles</vt:lpstr>
      <vt:lpstr>Goals for At-A-Glance Redesign  </vt:lpstr>
      <vt:lpstr>At-A-Glance Stakeholder Engagement:  What we Heard  </vt:lpstr>
      <vt:lpstr>Remember these?</vt:lpstr>
      <vt:lpstr>At a glance</vt:lpstr>
      <vt:lpstr>Flip side at a glance</vt:lpstr>
      <vt:lpstr>ORIS</vt:lpstr>
      <vt:lpstr>Tool to improve systems</vt:lpstr>
      <vt:lpstr>Start a Conversation!</vt:lpstr>
      <vt:lpstr>If you want to go fast, go alone. If you want to go far, go together.</vt:lpstr>
      <vt:lpstr>Please Contact Us With Questions</vt:lpstr>
      <vt:lpstr>Thank you</vt:lpstr>
    </vt:vector>
  </TitlesOfParts>
  <Company>Oregon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BOYD Tim - ODE</dc:creator>
  <cp:lastModifiedBy>KNAUS Jenni - ODE</cp:lastModifiedBy>
  <cp:revision>216</cp:revision>
  <cp:lastPrinted>2018-07-23T19:32:43Z</cp:lastPrinted>
  <dcterms:created xsi:type="dcterms:W3CDTF">2018-04-06T17:52:34Z</dcterms:created>
  <dcterms:modified xsi:type="dcterms:W3CDTF">2018-11-15T00:23:42Z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0x010100FB6D1AAFAFB1624296DD5847EA24BF65</vt:lpwstr>
  </property>
</Properties>
</file>