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6.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11.xml" ContentType="application/vnd.openxmlformats-officedocument.presentationml.notesSl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7.xml" ContentType="application/vnd.openxmlformats-officedocument.presentationml.slideLayout+xml"/>
  <Override PartName="/ppt/slideLayouts/slideLayout74.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3.xml" ContentType="application/vnd.openxmlformats-officedocument.presentationml.slideLayout+xml"/>
  <Override PartName="/ppt/slideLayouts/slideLayout75.xml" ContentType="application/vnd.openxmlformats-officedocument.presentationml.slideLayout+xml"/>
  <Override PartName="/ppt/slideLayouts/slideLayout64.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3"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Roboto"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c4eef2cd8_0_0: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520" name="Google Shape;520;g11c4eef2c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1c4eef2cd8_0_66: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596" name="Google Shape;596;g11c4eef2cd8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1c4eef2cd8_0_72: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03" name="Google Shape;603;g11c4eef2cd8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1c4eef2cd8_0_78: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11" name="Google Shape;611;g11c4eef2cd8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1c4eef2cd8_0_84: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19" name="Google Shape;619;g11c4eef2cd8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1c4eef2cd8_0_90: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27" name="Google Shape;627;g11c4eef2cd8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1c4eef2cd8_0_423: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35" name="Google Shape;635;g11c4eef2cd8_0_4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1c4eef2cd8_0_433: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44" name="Google Shape;644;g11c4eef2cd8_0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1c4eef2cd8_0_108: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51" name="Google Shape;651;g11c4eef2cd8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1c4eef2cd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11c4eef2cd8_0_114: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60" name="Google Shape;660;g11c4eef2cd8_0_114: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11c4eef2cd8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11c4eef2cd8_0_442: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68" name="Google Shape;668;g11c4eef2cd8_0_442: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c4eef2cd8_0_7: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r>
              <a:rPr lang="en-US"/>
              <a:t>This tag line, cultivating joy, connection and curiosity through well-rounded summer learning on the front cover of the  2022 Summer Learning Best Practice guide deserves more than a passing glance. It really embodies the vision of quality summer programming. So to start this session, on a Tuesday afternoon when you probably have a million tasks to accomplish, Let’s start by hooking into why we all get up everyday to do this work. </a:t>
            </a:r>
            <a:endParaRPr/>
          </a:p>
          <a:p>
            <a:pPr marL="0" lvl="0" indent="0" algn="l" rtl="0">
              <a:lnSpc>
                <a:spcPct val="100000"/>
              </a:lnSpc>
              <a:spcBef>
                <a:spcPts val="0"/>
              </a:spcBef>
              <a:spcAft>
                <a:spcPts val="0"/>
              </a:spcAft>
              <a:buSzPts val="1300"/>
              <a:buNone/>
            </a:pPr>
            <a:endParaRPr/>
          </a:p>
          <a:p>
            <a:pPr marL="0" lvl="0" indent="0" algn="l" rtl="0">
              <a:lnSpc>
                <a:spcPct val="100000"/>
              </a:lnSpc>
              <a:spcBef>
                <a:spcPts val="0"/>
              </a:spcBef>
              <a:spcAft>
                <a:spcPts val="0"/>
              </a:spcAft>
              <a:buSzPts val="1300"/>
              <a:buNone/>
            </a:pPr>
            <a:r>
              <a:rPr lang="en-US"/>
              <a:t>In the chat box, please introduce yourself and where you are from in Oregon. Then answer one of the following questions.</a:t>
            </a:r>
            <a:endParaRPr/>
          </a:p>
          <a:p>
            <a:pPr marL="0" lvl="0" indent="0" algn="l" rtl="0">
              <a:lnSpc>
                <a:spcPct val="100000"/>
              </a:lnSpc>
              <a:spcBef>
                <a:spcPts val="0"/>
              </a:spcBef>
              <a:spcAft>
                <a:spcPts val="0"/>
              </a:spcAft>
              <a:buSzPts val="1300"/>
              <a:buNone/>
            </a:pPr>
            <a:endParaRPr/>
          </a:p>
          <a:p>
            <a:pPr marL="0" lvl="0" indent="0" algn="l" rtl="0">
              <a:lnSpc>
                <a:spcPct val="100000"/>
              </a:lnSpc>
              <a:spcBef>
                <a:spcPts val="0"/>
              </a:spcBef>
              <a:spcAft>
                <a:spcPts val="0"/>
              </a:spcAft>
              <a:buSzPts val="1300"/>
              <a:buNone/>
            </a:pPr>
            <a:r>
              <a:rPr lang="en-US"/>
              <a:t>What image come to mind when you think of joyful , curious students who feel deeply connected? What comes to my mind is when I was principal of Spring Creek Elementary one of our kindergarten teachers had her students in front of the school studying leaves in the fall they all had magnifying glasses much like this picture and the kids were 100% engaged in learning and discovering, there was talking, smilies and excitement about learning. </a:t>
            </a:r>
            <a:endParaRPr/>
          </a:p>
          <a:p>
            <a:pPr marL="0" lvl="0" indent="0" algn="l" rtl="0">
              <a:lnSpc>
                <a:spcPct val="100000"/>
              </a:lnSpc>
              <a:spcBef>
                <a:spcPts val="0"/>
              </a:spcBef>
              <a:spcAft>
                <a:spcPts val="0"/>
              </a:spcAft>
              <a:buSzPts val="1300"/>
              <a:buNone/>
            </a:pPr>
            <a:endParaRPr/>
          </a:p>
          <a:p>
            <a:pPr marL="0" lvl="0" indent="0" algn="l" rtl="0">
              <a:lnSpc>
                <a:spcPct val="100000"/>
              </a:lnSpc>
              <a:spcBef>
                <a:spcPts val="0"/>
              </a:spcBef>
              <a:spcAft>
                <a:spcPts val="0"/>
              </a:spcAft>
              <a:buSzPts val="1300"/>
              <a:buNone/>
            </a:pPr>
            <a:r>
              <a:rPr lang="en-US"/>
              <a:t>The second question is about curiosity. Curiosity and knowledge building grow together, the more we know, the more we want to know about something. George Lowenstein a professor of psychology at Carnegie Mellon University, proposed that </a:t>
            </a:r>
            <a:r>
              <a:rPr lang="en-US" b="1"/>
              <a:t>curiosity is the feeling of deprivation we experience when we identify and focus on a gap in our knowledge</a:t>
            </a:r>
            <a:r>
              <a:rPr lang="en-US"/>
              <a:t>. What is important about this perspective is that is means we have to have some level of knowledge or awareness before we can get curious. Lowenstein goes on to say, in order to induce curiosity we must prime the pump! This is one of the goals of quality summer programs. So to begin, let’s tap into our collective educator curiosity about summer programs. </a:t>
            </a:r>
            <a:endParaRPr/>
          </a:p>
        </p:txBody>
      </p:sp>
      <p:sp>
        <p:nvSpPr>
          <p:cNvPr id="526" name="Google Shape;526;g11c4eef2cd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1c4eef2cd8_0_4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11c4eef2cd8_0_452: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78" name="Google Shape;678;g11c4eef2cd8_0_452: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1c4eef2cd8_0_133: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686" name="Google Shape;686;g11c4eef2cd8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c4eef2cd8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11c4eef2cd8_0_139: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r>
              <a:rPr lang="en-US"/>
              <a:t>Give participants time to look at the guide and ask questions</a:t>
            </a:r>
            <a:endParaRPr/>
          </a:p>
          <a:p>
            <a:pPr marL="0" lvl="0" indent="0" algn="l" rtl="0">
              <a:lnSpc>
                <a:spcPct val="100000"/>
              </a:lnSpc>
              <a:spcBef>
                <a:spcPts val="0"/>
              </a:spcBef>
              <a:spcAft>
                <a:spcPts val="0"/>
              </a:spcAft>
              <a:buSzPts val="1300"/>
              <a:buNone/>
            </a:pPr>
            <a:r>
              <a:rPr lang="en-US"/>
              <a:t>Bring group back, quick </a:t>
            </a:r>
            <a:endParaRPr/>
          </a:p>
        </p:txBody>
      </p:sp>
      <p:sp>
        <p:nvSpPr>
          <p:cNvPr id="695" name="Google Shape;695;g11c4eef2cd8_0_139: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SzPts val="13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1c4eef2cd8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g11c4eef2cd8_0_152: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710" name="Google Shape;710;g11c4eef2cd8_0_152: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2d8e9e2fd5_0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g12d8e9e2fd5_0_539: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r>
              <a:rPr lang="en-US"/>
              <a:t>Framing the series, discourse, </a:t>
            </a:r>
            <a:endParaRPr/>
          </a:p>
        </p:txBody>
      </p:sp>
      <p:sp>
        <p:nvSpPr>
          <p:cNvPr id="720" name="Google Shape;720;g12d8e9e2fd5_0_539: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SzPts val="13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1c4eef2cd8_0_170: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729" name="Google Shape;729;g11c4eef2cd8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1c4eef2cd8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11c4eef2cd8_0_176: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738" name="Google Shape;738;g11c4eef2cd8_0_176: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c4eef2cd8_0_13: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534" name="Google Shape;534;g11c4eef2cd8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1c4eef2cd8_0_337: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541" name="Google Shape;541;g11c4eef2cd8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1c4eef2cd8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1c4eef2cd8_0_3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g11c4eef2cd8_0_3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1c4eef2cd8_0_765: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557" name="Google Shape;557;g11c4eef2cd8_0_7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1c4eef2cd8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11c4eef2cd8_0_36: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565" name="Google Shape;565;g11c4eef2cd8_0_36: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c4eef2cd8_0_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11c4eef2cd8_0_360: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573" name="Google Shape;573;g11c4eef2cd8_0_360: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1c4eef2cd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11c4eef2cd8_0_59:notes"/>
          <p:cNvSpPr txBox="1">
            <a:spLocks noGrp="1"/>
          </p:cNvSpPr>
          <p:nvPr>
            <p:ph type="body" idx="1"/>
          </p:nvPr>
        </p:nvSpPr>
        <p:spPr>
          <a:xfrm>
            <a:off x="685801" y="4400550"/>
            <a:ext cx="5486400" cy="3600600"/>
          </a:xfrm>
          <a:prstGeom prst="rect">
            <a:avLst/>
          </a:prstGeom>
          <a:noFill/>
          <a:ln>
            <a:noFill/>
          </a:ln>
        </p:spPr>
        <p:txBody>
          <a:bodyPr spcFirstLastPara="1" wrap="square" lIns="91075" tIns="45525" rIns="91075" bIns="45525" anchor="t" anchorCtr="0">
            <a:noAutofit/>
          </a:bodyPr>
          <a:lstStyle/>
          <a:p>
            <a:pPr marL="0" lvl="0" indent="0" algn="l" rtl="0">
              <a:lnSpc>
                <a:spcPct val="100000"/>
              </a:lnSpc>
              <a:spcBef>
                <a:spcPts val="0"/>
              </a:spcBef>
              <a:spcAft>
                <a:spcPts val="0"/>
              </a:spcAft>
              <a:buSzPts val="1300"/>
              <a:buNone/>
            </a:pPr>
            <a:endParaRPr/>
          </a:p>
        </p:txBody>
      </p:sp>
      <p:sp>
        <p:nvSpPr>
          <p:cNvPr id="588" name="Google Shape;588;g11c4eef2cd8_0_59:notes"/>
          <p:cNvSpPr txBox="1">
            <a:spLocks noGrp="1"/>
          </p:cNvSpPr>
          <p:nvPr>
            <p:ph type="sldNum" idx="12"/>
          </p:nvPr>
        </p:nvSpPr>
        <p:spPr>
          <a:xfrm>
            <a:off x="3884613" y="8685213"/>
            <a:ext cx="2971800" cy="459000"/>
          </a:xfrm>
          <a:prstGeom prst="rect">
            <a:avLst/>
          </a:prstGeom>
          <a:noFill/>
          <a:ln>
            <a:noFill/>
          </a:ln>
        </p:spPr>
        <p:txBody>
          <a:bodyPr spcFirstLastPara="1" wrap="square" lIns="91075" tIns="45525" rIns="91075" bIns="455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9" name="Google Shape;19;p2"/>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22" name="Google Shape;22;p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a:p>
        </p:txBody>
      </p:sp>
      <p:sp>
        <p:nvSpPr>
          <p:cNvPr id="23" name="Google Shape;23;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5"/>
        <p:cNvGrpSpPr/>
        <p:nvPr/>
      </p:nvGrpSpPr>
      <p:grpSpPr>
        <a:xfrm>
          <a:off x="0" y="0"/>
          <a:ext cx="0" cy="0"/>
          <a:chOff x="0" y="0"/>
          <a:chExt cx="0" cy="0"/>
        </a:xfrm>
      </p:grpSpPr>
      <p:sp>
        <p:nvSpPr>
          <p:cNvPr id="76" name="Google Shape;76;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7" name="Google Shape;77;p1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 name="Google Shape;78;p11"/>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0" name="Google Shape;80;p1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81" name="Google Shape;81;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82"/>
        <p:cNvGrpSpPr/>
        <p:nvPr/>
      </p:nvGrpSpPr>
      <p:grpSpPr>
        <a:xfrm>
          <a:off x="0" y="0"/>
          <a:ext cx="0" cy="0"/>
          <a:chOff x="0" y="0"/>
          <a:chExt cx="0" cy="0"/>
        </a:xfrm>
      </p:grpSpPr>
      <p:sp>
        <p:nvSpPr>
          <p:cNvPr id="83" name="Google Shape;83;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5" name="Google Shape;85;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 name="Google Shape;86;p1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7" name="Google Shape;87;p1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8" name="Google Shape;88;p12"/>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9" name="Google Shape;89;p1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0" name="Google Shape;90;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91"/>
        <p:cNvGrpSpPr/>
        <p:nvPr/>
      </p:nvGrpSpPr>
      <p:grpSpPr>
        <a:xfrm>
          <a:off x="0" y="0"/>
          <a:ext cx="0" cy="0"/>
          <a:chOff x="0" y="0"/>
          <a:chExt cx="0" cy="0"/>
        </a:xfrm>
      </p:grpSpPr>
      <p:sp>
        <p:nvSpPr>
          <p:cNvPr id="92" name="Google Shape;92;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p:nvPr/>
        </p:nvSpPr>
        <p:spPr>
          <a:xfrm>
            <a:off x="206188" y="5948082"/>
            <a:ext cx="11775141" cy="699247"/>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95" name="Google Shape;95;p13"/>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7" name="Google Shape;97;p13"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98" name="Google Shape;98;p1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9" name="Google Shape;99;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0"/>
        <p:cNvGrpSpPr/>
        <p:nvPr/>
      </p:nvGrpSpPr>
      <p:grpSpPr>
        <a:xfrm>
          <a:off x="0" y="0"/>
          <a:ext cx="0" cy="0"/>
          <a:chOff x="0" y="0"/>
          <a:chExt cx="0" cy="0"/>
        </a:xfrm>
      </p:grpSpPr>
      <p:sp>
        <p:nvSpPr>
          <p:cNvPr id="101" name="Google Shape;101;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4"/>
          <p:cNvSpPr/>
          <p:nvPr/>
        </p:nvSpPr>
        <p:spPr>
          <a:xfrm>
            <a:off x="206187" y="2488757"/>
            <a:ext cx="11775141" cy="1900363"/>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03" name="Google Shape;103;p14"/>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5"/>
              </a:buClr>
              <a:buSzPts val="6800"/>
              <a:buFont typeface="Calibri"/>
              <a:buNone/>
              <a:defRPr sz="68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 name="Google Shape;104;p14"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105" name="Google Shape;105;p1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06" name="Google Shape;106;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7"/>
        <p:cNvGrpSpPr/>
        <p:nvPr/>
      </p:nvGrpSpPr>
      <p:grpSpPr>
        <a:xfrm>
          <a:off x="0" y="0"/>
          <a:ext cx="0" cy="0"/>
          <a:chOff x="0" y="0"/>
          <a:chExt cx="0" cy="0"/>
        </a:xfrm>
      </p:grpSpPr>
      <p:sp>
        <p:nvSpPr>
          <p:cNvPr id="108" name="Google Shape;108;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5"/>
          <p:cNvSpPr/>
          <p:nvPr/>
        </p:nvSpPr>
        <p:spPr>
          <a:xfrm>
            <a:off x="206188" y="215153"/>
            <a:ext cx="11775141" cy="1397364"/>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3" name="Google Shape;113;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4"/>
        <p:cNvGrpSpPr/>
        <p:nvPr/>
      </p:nvGrpSpPr>
      <p:grpSpPr>
        <a:xfrm>
          <a:off x="0" y="0"/>
          <a:ext cx="0" cy="0"/>
          <a:chOff x="0" y="0"/>
          <a:chExt cx="0" cy="0"/>
        </a:xfrm>
      </p:grpSpPr>
      <p:sp>
        <p:nvSpPr>
          <p:cNvPr id="115" name="Google Shape;115;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6"/>
          <p:cNvSpPr/>
          <p:nvPr/>
        </p:nvSpPr>
        <p:spPr>
          <a:xfrm>
            <a:off x="206189" y="215153"/>
            <a:ext cx="4730470" cy="6432176"/>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txBox="1">
            <a:spLocks noGrp="1"/>
          </p:cNvSpPr>
          <p:nvPr>
            <p:ph type="title"/>
          </p:nvPr>
        </p:nvSpPr>
        <p:spPr>
          <a:xfrm>
            <a:off x="717177" y="779645"/>
            <a:ext cx="3931826" cy="25423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9" name="Google Shape;119;p16"/>
          <p:cNvSpPr>
            <a:spLocks noGrp="1"/>
          </p:cNvSpPr>
          <p:nvPr>
            <p:ph type="pic" idx="2"/>
          </p:nvPr>
        </p:nvSpPr>
        <p:spPr>
          <a:xfrm>
            <a:off x="717177" y="3540125"/>
            <a:ext cx="3931826" cy="2320926"/>
          </a:xfrm>
          <a:prstGeom prst="rect">
            <a:avLst/>
          </a:prstGeom>
          <a:noFill/>
          <a:ln>
            <a:noFill/>
          </a:ln>
        </p:spPr>
      </p:sp>
      <p:sp>
        <p:nvSpPr>
          <p:cNvPr id="120" name="Google Shape;120;p1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1" name="Google Shape;121;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6" name="Google Shape;126;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8"/>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8"/>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2" name="Google Shape;132;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3"/>
        <p:cNvGrpSpPr/>
        <p:nvPr/>
      </p:nvGrpSpPr>
      <p:grpSpPr>
        <a:xfrm>
          <a:off x="0" y="0"/>
          <a:ext cx="0" cy="0"/>
          <a:chOff x="0" y="0"/>
          <a:chExt cx="0" cy="0"/>
        </a:xfrm>
      </p:grpSpPr>
      <p:sp>
        <p:nvSpPr>
          <p:cNvPr id="134" name="Google Shape;134;p1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1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1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0" name="Google Shape;140;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1"/>
        <p:cNvGrpSpPr/>
        <p:nvPr/>
      </p:nvGrpSpPr>
      <p:grpSpPr>
        <a:xfrm>
          <a:off x="0" y="0"/>
          <a:ext cx="0" cy="0"/>
          <a:chOff x="0" y="0"/>
          <a:chExt cx="0" cy="0"/>
        </a:xfrm>
      </p:grpSpPr>
      <p:sp>
        <p:nvSpPr>
          <p:cNvPr id="142" name="Google Shape;142;p2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5" name="Google Shape;145;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4"/>
        <p:cNvGrpSpPr/>
        <p:nvPr/>
      </p:nvGrpSpPr>
      <p:grpSpPr>
        <a:xfrm>
          <a:off x="0" y="0"/>
          <a:ext cx="0" cy="0"/>
          <a:chOff x="0" y="0"/>
          <a:chExt cx="0" cy="0"/>
        </a:xfrm>
      </p:grpSpPr>
      <p:sp>
        <p:nvSpPr>
          <p:cNvPr id="25" name="Google Shape;25;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3"/>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7" name="Google Shape;27;p3"/>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3"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29" name="Google Shape;29;p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 name="Google Shape;30;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6"/>
        <p:cNvGrpSpPr/>
        <p:nvPr/>
      </p:nvGrpSpPr>
      <p:grpSpPr>
        <a:xfrm>
          <a:off x="0" y="0"/>
          <a:ext cx="0" cy="0"/>
          <a:chOff x="0" y="0"/>
          <a:chExt cx="0" cy="0"/>
        </a:xfrm>
      </p:grpSpPr>
      <p:sp>
        <p:nvSpPr>
          <p:cNvPr id="147" name="Google Shape;147;p2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148" name="Google Shape;148;p2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0" name="Google Shape;150;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51"/>
        <p:cNvGrpSpPr/>
        <p:nvPr/>
      </p:nvGrpSpPr>
      <p:grpSpPr>
        <a:xfrm>
          <a:off x="0" y="0"/>
          <a:ext cx="0" cy="0"/>
          <a:chOff x="0" y="0"/>
          <a:chExt cx="0" cy="0"/>
        </a:xfrm>
      </p:grpSpPr>
      <p:sp>
        <p:nvSpPr>
          <p:cNvPr id="152" name="Google Shape;152;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2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54" name="Google Shape;154;p2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6" name="Google Shape;156;p2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7" name="Google Shape;157;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8"/>
        <p:cNvGrpSpPr/>
        <p:nvPr/>
      </p:nvGrpSpPr>
      <p:grpSpPr>
        <a:xfrm>
          <a:off x="0" y="0"/>
          <a:ext cx="0" cy="0"/>
          <a:chOff x="0" y="0"/>
          <a:chExt cx="0" cy="0"/>
        </a:xfrm>
      </p:grpSpPr>
      <p:sp>
        <p:nvSpPr>
          <p:cNvPr id="159" name="Google Shape;159;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2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61" name="Google Shape;161;p2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2" name="Google Shape;162;p2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63" name="Google Shape;163;p2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64" name="Google Shape;164;p2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65" name="Google Shape;165;p2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66" name="Google Shape;16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7"/>
        <p:cNvGrpSpPr/>
        <p:nvPr/>
      </p:nvGrpSpPr>
      <p:grpSpPr>
        <a:xfrm>
          <a:off x="0" y="0"/>
          <a:ext cx="0" cy="0"/>
          <a:chOff x="0" y="0"/>
          <a:chExt cx="0" cy="0"/>
        </a:xfrm>
      </p:grpSpPr>
      <p:sp>
        <p:nvSpPr>
          <p:cNvPr id="168" name="Google Shape;168;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4"/>
          <p:cNvSpPr/>
          <p:nvPr/>
        </p:nvSpPr>
        <p:spPr>
          <a:xfrm>
            <a:off x="206188" y="5948082"/>
            <a:ext cx="11775141" cy="699247"/>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24"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71" name="Google Shape;171;p24"/>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3" name="Google Shape;173;p24"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174" name="Google Shape;174;p2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75" name="Google Shape;175;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6"/>
        <p:cNvGrpSpPr/>
        <p:nvPr/>
      </p:nvGrpSpPr>
      <p:grpSpPr>
        <a:xfrm>
          <a:off x="0" y="0"/>
          <a:ext cx="0" cy="0"/>
          <a:chOff x="0" y="0"/>
          <a:chExt cx="0" cy="0"/>
        </a:xfrm>
      </p:grpSpPr>
      <p:sp>
        <p:nvSpPr>
          <p:cNvPr id="177" name="Google Shape;177;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5"/>
          <p:cNvSpPr/>
          <p:nvPr/>
        </p:nvSpPr>
        <p:spPr>
          <a:xfrm>
            <a:off x="206187" y="2488757"/>
            <a:ext cx="11775141" cy="1900363"/>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9" name="Google Shape;179;p25"/>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25"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184" name="Google Shape;184;p2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5"/>
        <p:cNvGrpSpPr/>
        <p:nvPr/>
      </p:nvGrpSpPr>
      <p:grpSpPr>
        <a:xfrm>
          <a:off x="0" y="0"/>
          <a:ext cx="0" cy="0"/>
          <a:chOff x="0" y="0"/>
          <a:chExt cx="0" cy="0"/>
        </a:xfrm>
      </p:grpSpPr>
      <p:sp>
        <p:nvSpPr>
          <p:cNvPr id="186" name="Google Shape;186;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6"/>
          <p:cNvSpPr/>
          <p:nvPr/>
        </p:nvSpPr>
        <p:spPr>
          <a:xfrm>
            <a:off x="206188" y="215153"/>
            <a:ext cx="11775141" cy="1397364"/>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1" name="Google Shape;191;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92"/>
        <p:cNvGrpSpPr/>
        <p:nvPr/>
      </p:nvGrpSpPr>
      <p:grpSpPr>
        <a:xfrm>
          <a:off x="0" y="0"/>
          <a:ext cx="0" cy="0"/>
          <a:chOff x="0" y="0"/>
          <a:chExt cx="0" cy="0"/>
        </a:xfrm>
      </p:grpSpPr>
      <p:sp>
        <p:nvSpPr>
          <p:cNvPr id="193" name="Google Shape;193;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27"/>
          <p:cNvSpPr/>
          <p:nvPr/>
        </p:nvSpPr>
        <p:spPr>
          <a:xfrm>
            <a:off x="206189" y="215153"/>
            <a:ext cx="4730470" cy="6432176"/>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7"/>
          <p:cNvSpPr txBox="1">
            <a:spLocks noGrp="1"/>
          </p:cNvSpPr>
          <p:nvPr>
            <p:ph type="title"/>
          </p:nvPr>
        </p:nvSpPr>
        <p:spPr>
          <a:xfrm>
            <a:off x="717177" y="779645"/>
            <a:ext cx="3931826" cy="25382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27"/>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7" name="Google Shape;197;p27"/>
          <p:cNvSpPr>
            <a:spLocks noGrp="1"/>
          </p:cNvSpPr>
          <p:nvPr>
            <p:ph type="pic" idx="2"/>
          </p:nvPr>
        </p:nvSpPr>
        <p:spPr>
          <a:xfrm>
            <a:off x="717177" y="3540125"/>
            <a:ext cx="3931826" cy="2320926"/>
          </a:xfrm>
          <a:prstGeom prst="rect">
            <a:avLst/>
          </a:prstGeom>
          <a:noFill/>
          <a:ln>
            <a:noFill/>
          </a:ln>
        </p:spPr>
      </p:sp>
      <p:sp>
        <p:nvSpPr>
          <p:cNvPr id="198" name="Google Shape;198;p2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9" name="Google Shape;199;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2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04" name="Google Shape;204;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9"/>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9"/>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0" name="Google Shape;210;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30"/>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30"/>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30"/>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18" name="Google Shape;218;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
        <p:cNvGrpSpPr/>
        <p:nvPr/>
      </p:nvGrpSpPr>
      <p:grpSpPr>
        <a:xfrm>
          <a:off x="0" y="0"/>
          <a:ext cx="0" cy="0"/>
          <a:chOff x="0" y="0"/>
          <a:chExt cx="0" cy="0"/>
        </a:xfrm>
      </p:grpSpPr>
      <p:sp>
        <p:nvSpPr>
          <p:cNvPr id="32" name="Google Shape;32;p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4"/>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 name="Google Shape;37;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9"/>
        <p:cNvGrpSpPr/>
        <p:nvPr/>
      </p:nvGrpSpPr>
      <p:grpSpPr>
        <a:xfrm>
          <a:off x="0" y="0"/>
          <a:ext cx="0" cy="0"/>
          <a:chOff x="0" y="0"/>
          <a:chExt cx="0" cy="0"/>
        </a:xfrm>
      </p:grpSpPr>
      <p:sp>
        <p:nvSpPr>
          <p:cNvPr id="220" name="Google Shape;220;p3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3" name="Google Shape;223;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4"/>
        <p:cNvGrpSpPr/>
        <p:nvPr/>
      </p:nvGrpSpPr>
      <p:grpSpPr>
        <a:xfrm>
          <a:off x="0" y="0"/>
          <a:ext cx="0" cy="0"/>
          <a:chOff x="0" y="0"/>
          <a:chExt cx="0" cy="0"/>
        </a:xfrm>
      </p:grpSpPr>
      <p:sp>
        <p:nvSpPr>
          <p:cNvPr id="225" name="Google Shape;225;p3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26" name="Google Shape;226;p32"/>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3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8" name="Google Shape;228;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9"/>
        <p:cNvGrpSpPr/>
        <p:nvPr/>
      </p:nvGrpSpPr>
      <p:grpSpPr>
        <a:xfrm>
          <a:off x="0" y="0"/>
          <a:ext cx="0" cy="0"/>
          <a:chOff x="0" y="0"/>
          <a:chExt cx="0" cy="0"/>
        </a:xfrm>
      </p:grpSpPr>
      <p:sp>
        <p:nvSpPr>
          <p:cNvPr id="230" name="Google Shape;230;p3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3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2" name="Google Shape;232;p3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3"/>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4" name="Google Shape;234;p3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35" name="Google Shape;235;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6"/>
        <p:cNvGrpSpPr/>
        <p:nvPr/>
      </p:nvGrpSpPr>
      <p:grpSpPr>
        <a:xfrm>
          <a:off x="0" y="0"/>
          <a:ext cx="0" cy="0"/>
          <a:chOff x="0" y="0"/>
          <a:chExt cx="0" cy="0"/>
        </a:xfrm>
      </p:grpSpPr>
      <p:sp>
        <p:nvSpPr>
          <p:cNvPr id="237" name="Google Shape;237;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p3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39" name="Google Shape;239;p3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0" name="Google Shape;240;p3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41" name="Google Shape;241;p3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42" name="Google Shape;242;p3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243" name="Google Shape;243;p3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4" name="Google Shape;244;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5"/>
        <p:cNvGrpSpPr/>
        <p:nvPr/>
      </p:nvGrpSpPr>
      <p:grpSpPr>
        <a:xfrm>
          <a:off x="0" y="0"/>
          <a:ext cx="0" cy="0"/>
          <a:chOff x="0" y="0"/>
          <a:chExt cx="0" cy="0"/>
        </a:xfrm>
      </p:grpSpPr>
      <p:sp>
        <p:nvSpPr>
          <p:cNvPr id="246" name="Google Shape;246;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5"/>
          <p:cNvSpPr/>
          <p:nvPr/>
        </p:nvSpPr>
        <p:spPr>
          <a:xfrm>
            <a:off x="206188" y="5948082"/>
            <a:ext cx="11775141" cy="699247"/>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8" name="Google Shape;248;p3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49" name="Google Shape;249;p3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1" name="Google Shape;251;p3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252" name="Google Shape;252;p3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53" name="Google Shape;253;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4"/>
        <p:cNvGrpSpPr/>
        <p:nvPr/>
      </p:nvGrpSpPr>
      <p:grpSpPr>
        <a:xfrm>
          <a:off x="0" y="0"/>
          <a:ext cx="0" cy="0"/>
          <a:chOff x="0" y="0"/>
          <a:chExt cx="0" cy="0"/>
        </a:xfrm>
      </p:grpSpPr>
      <p:sp>
        <p:nvSpPr>
          <p:cNvPr id="255" name="Google Shape;255;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6"/>
          <p:cNvSpPr/>
          <p:nvPr/>
        </p:nvSpPr>
        <p:spPr>
          <a:xfrm>
            <a:off x="206187" y="2488757"/>
            <a:ext cx="11775141" cy="1900363"/>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57" name="Google Shape;257;p3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8" name="Google Shape;258;p3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259" name="Google Shape;259;p3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0" name="Google Shape;260;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61"/>
        <p:cNvGrpSpPr/>
        <p:nvPr/>
      </p:nvGrpSpPr>
      <p:grpSpPr>
        <a:xfrm>
          <a:off x="0" y="0"/>
          <a:ext cx="0" cy="0"/>
          <a:chOff x="0" y="0"/>
          <a:chExt cx="0" cy="0"/>
        </a:xfrm>
      </p:grpSpPr>
      <p:sp>
        <p:nvSpPr>
          <p:cNvPr id="262" name="Google Shape;262;p3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7"/>
          <p:cNvSpPr/>
          <p:nvPr/>
        </p:nvSpPr>
        <p:spPr>
          <a:xfrm>
            <a:off x="206188" y="215153"/>
            <a:ext cx="11775141" cy="1397364"/>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3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7" name="Google Shape;267;p3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8"/>
        <p:cNvGrpSpPr/>
        <p:nvPr/>
      </p:nvGrpSpPr>
      <p:grpSpPr>
        <a:xfrm>
          <a:off x="0" y="0"/>
          <a:ext cx="0" cy="0"/>
          <a:chOff x="0" y="0"/>
          <a:chExt cx="0" cy="0"/>
        </a:xfrm>
      </p:grpSpPr>
      <p:sp>
        <p:nvSpPr>
          <p:cNvPr id="269" name="Google Shape;269;p3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8"/>
          <p:cNvSpPr/>
          <p:nvPr/>
        </p:nvSpPr>
        <p:spPr>
          <a:xfrm>
            <a:off x="206189" y="215153"/>
            <a:ext cx="4730470" cy="6432176"/>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8"/>
          <p:cNvSpPr txBox="1">
            <a:spLocks noGrp="1"/>
          </p:cNvSpPr>
          <p:nvPr>
            <p:ph type="title"/>
          </p:nvPr>
        </p:nvSpPr>
        <p:spPr>
          <a:xfrm>
            <a:off x="717177" y="779646"/>
            <a:ext cx="3931826" cy="253400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3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3" name="Google Shape;273;p38"/>
          <p:cNvSpPr>
            <a:spLocks noGrp="1"/>
          </p:cNvSpPr>
          <p:nvPr>
            <p:ph type="pic" idx="2"/>
          </p:nvPr>
        </p:nvSpPr>
        <p:spPr>
          <a:xfrm>
            <a:off x="717177" y="3540125"/>
            <a:ext cx="3931826" cy="2320926"/>
          </a:xfrm>
          <a:prstGeom prst="rect">
            <a:avLst/>
          </a:prstGeom>
          <a:noFill/>
          <a:ln>
            <a:noFill/>
          </a:ln>
        </p:spPr>
      </p:sp>
      <p:sp>
        <p:nvSpPr>
          <p:cNvPr id="274" name="Google Shape;274;p3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75" name="Google Shape;275;p3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3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3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0" name="Google Shape;280;p3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4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4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86" name="Google Shape;286;p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8"/>
        <p:cNvGrpSpPr/>
        <p:nvPr/>
      </p:nvGrpSpPr>
      <p:grpSpPr>
        <a:xfrm>
          <a:off x="0" y="0"/>
          <a:ext cx="0" cy="0"/>
          <a:chOff x="0" y="0"/>
          <a:chExt cx="0" cy="0"/>
        </a:xfrm>
      </p:grpSpPr>
      <p:sp>
        <p:nvSpPr>
          <p:cNvPr id="39" name="Google Shape;39;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5"/>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5"/>
          <p:cNvSpPr>
            <a:spLocks noGrp="1"/>
          </p:cNvSpPr>
          <p:nvPr>
            <p:ph type="pic" idx="2"/>
          </p:nvPr>
        </p:nvSpPr>
        <p:spPr>
          <a:xfrm>
            <a:off x="717177" y="3540125"/>
            <a:ext cx="3931826" cy="2320926"/>
          </a:xfrm>
          <a:prstGeom prst="rect">
            <a:avLst/>
          </a:prstGeom>
          <a:noFill/>
          <a:ln>
            <a:noFill/>
          </a:ln>
        </p:spPr>
      </p:sp>
      <p:sp>
        <p:nvSpPr>
          <p:cNvPr id="44" name="Google Shape;44;p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 name="Google Shape;45;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9" name="Google Shape;289;p4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4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1" name="Google Shape;291;p4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4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4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4" name="Google Shape;294;p4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5"/>
        <p:cNvGrpSpPr/>
        <p:nvPr/>
      </p:nvGrpSpPr>
      <p:grpSpPr>
        <a:xfrm>
          <a:off x="0" y="0"/>
          <a:ext cx="0" cy="0"/>
          <a:chOff x="0" y="0"/>
          <a:chExt cx="0" cy="0"/>
        </a:xfrm>
      </p:grpSpPr>
      <p:sp>
        <p:nvSpPr>
          <p:cNvPr id="296" name="Google Shape;296;p4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4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99" name="Google Shape;299;p4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0"/>
        <p:cNvGrpSpPr/>
        <p:nvPr/>
      </p:nvGrpSpPr>
      <p:grpSpPr>
        <a:xfrm>
          <a:off x="0" y="0"/>
          <a:ext cx="0" cy="0"/>
          <a:chOff x="0" y="0"/>
          <a:chExt cx="0" cy="0"/>
        </a:xfrm>
      </p:grpSpPr>
      <p:sp>
        <p:nvSpPr>
          <p:cNvPr id="301" name="Google Shape;301;p4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02" name="Google Shape;302;p4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4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04" name="Google Shape;304;p4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5"/>
        <p:cNvGrpSpPr/>
        <p:nvPr/>
      </p:nvGrpSpPr>
      <p:grpSpPr>
        <a:xfrm>
          <a:off x="0" y="0"/>
          <a:ext cx="0" cy="0"/>
          <a:chOff x="0" y="0"/>
          <a:chExt cx="0" cy="0"/>
        </a:xfrm>
      </p:grpSpPr>
      <p:sp>
        <p:nvSpPr>
          <p:cNvPr id="306" name="Google Shape;306;p4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 name="Google Shape;307;p4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08" name="Google Shape;308;p4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4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0" name="Google Shape;310;p4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4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12"/>
        <p:cNvGrpSpPr/>
        <p:nvPr/>
      </p:nvGrpSpPr>
      <p:grpSpPr>
        <a:xfrm>
          <a:off x="0" y="0"/>
          <a:ext cx="0" cy="0"/>
          <a:chOff x="0" y="0"/>
          <a:chExt cx="0" cy="0"/>
        </a:xfrm>
      </p:grpSpPr>
      <p:sp>
        <p:nvSpPr>
          <p:cNvPr id="313" name="Google Shape;313;p4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4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15" name="Google Shape;315;p4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6" name="Google Shape;316;p45"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7" name="Google Shape;317;p45"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18" name="Google Shape;318;p45"/>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19" name="Google Shape;319;p4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0" name="Google Shape;320;p4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21"/>
        <p:cNvGrpSpPr/>
        <p:nvPr/>
      </p:nvGrpSpPr>
      <p:grpSpPr>
        <a:xfrm>
          <a:off x="0" y="0"/>
          <a:ext cx="0" cy="0"/>
          <a:chOff x="0" y="0"/>
          <a:chExt cx="0" cy="0"/>
        </a:xfrm>
      </p:grpSpPr>
      <p:sp>
        <p:nvSpPr>
          <p:cNvPr id="322" name="Google Shape;322;p4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46"/>
          <p:cNvSpPr/>
          <p:nvPr/>
        </p:nvSpPr>
        <p:spPr>
          <a:xfrm>
            <a:off x="206188" y="5948082"/>
            <a:ext cx="11775141" cy="699247"/>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4" name="Google Shape;324;p4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25" name="Google Shape;325;p46"/>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7" name="Google Shape;327;p46"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328" name="Google Shape;328;p4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29" name="Google Shape;329;p4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0"/>
        <p:cNvGrpSpPr/>
        <p:nvPr/>
      </p:nvGrpSpPr>
      <p:grpSpPr>
        <a:xfrm>
          <a:off x="0" y="0"/>
          <a:ext cx="0" cy="0"/>
          <a:chOff x="0" y="0"/>
          <a:chExt cx="0" cy="0"/>
        </a:xfrm>
      </p:grpSpPr>
      <p:sp>
        <p:nvSpPr>
          <p:cNvPr id="331" name="Google Shape;331;p4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47"/>
          <p:cNvSpPr/>
          <p:nvPr/>
        </p:nvSpPr>
        <p:spPr>
          <a:xfrm>
            <a:off x="206187" y="2488757"/>
            <a:ext cx="11775141" cy="1900363"/>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33" name="Google Shape;333;p47"/>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47"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335" name="Google Shape;335;p4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36" name="Google Shape;336;p4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7"/>
        <p:cNvGrpSpPr/>
        <p:nvPr/>
      </p:nvGrpSpPr>
      <p:grpSpPr>
        <a:xfrm>
          <a:off x="0" y="0"/>
          <a:ext cx="0" cy="0"/>
          <a:chOff x="0" y="0"/>
          <a:chExt cx="0" cy="0"/>
        </a:xfrm>
      </p:grpSpPr>
      <p:sp>
        <p:nvSpPr>
          <p:cNvPr id="338" name="Google Shape;338;p4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48"/>
          <p:cNvSpPr/>
          <p:nvPr/>
        </p:nvSpPr>
        <p:spPr>
          <a:xfrm>
            <a:off x="206188" y="215153"/>
            <a:ext cx="11775141" cy="1397364"/>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48"/>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4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4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43" name="Google Shape;343;p4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4"/>
        <p:cNvGrpSpPr/>
        <p:nvPr/>
      </p:nvGrpSpPr>
      <p:grpSpPr>
        <a:xfrm>
          <a:off x="0" y="0"/>
          <a:ext cx="0" cy="0"/>
          <a:chOff x="0" y="0"/>
          <a:chExt cx="0" cy="0"/>
        </a:xfrm>
      </p:grpSpPr>
      <p:sp>
        <p:nvSpPr>
          <p:cNvPr id="345" name="Google Shape;345;p4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49"/>
          <p:cNvSpPr/>
          <p:nvPr/>
        </p:nvSpPr>
        <p:spPr>
          <a:xfrm>
            <a:off x="206189" y="215153"/>
            <a:ext cx="4730470" cy="6432176"/>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49"/>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49"/>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9" name="Google Shape;349;p49"/>
          <p:cNvSpPr>
            <a:spLocks noGrp="1"/>
          </p:cNvSpPr>
          <p:nvPr>
            <p:ph type="pic" idx="2"/>
          </p:nvPr>
        </p:nvSpPr>
        <p:spPr>
          <a:xfrm>
            <a:off x="717177" y="3540125"/>
            <a:ext cx="3931826" cy="2320926"/>
          </a:xfrm>
          <a:prstGeom prst="rect">
            <a:avLst/>
          </a:prstGeom>
          <a:noFill/>
          <a:ln>
            <a:noFill/>
          </a:ln>
        </p:spPr>
      </p:sp>
      <p:sp>
        <p:nvSpPr>
          <p:cNvPr id="350" name="Google Shape;350;p4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1" name="Google Shape;351;p4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4" name="Google Shape;354;p50"/>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5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56" name="Google Shape;356;p5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0" name="Google Shape;50;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9" name="Google Shape;359;p51"/>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51"/>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5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62" name="Google Shape;362;p5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3"/>
        <p:cNvGrpSpPr/>
        <p:nvPr/>
      </p:nvGrpSpPr>
      <p:grpSpPr>
        <a:xfrm>
          <a:off x="0" y="0"/>
          <a:ext cx="0" cy="0"/>
          <a:chOff x="0" y="0"/>
          <a:chExt cx="0" cy="0"/>
        </a:xfrm>
      </p:grpSpPr>
      <p:sp>
        <p:nvSpPr>
          <p:cNvPr id="364" name="Google Shape;364;p52"/>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5" name="Google Shape;365;p52"/>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52"/>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7" name="Google Shape;367;p52"/>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5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5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0" name="Google Shape;370;p5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71"/>
        <p:cNvGrpSpPr/>
        <p:nvPr/>
      </p:nvGrpSpPr>
      <p:grpSpPr>
        <a:xfrm>
          <a:off x="0" y="0"/>
          <a:ext cx="0" cy="0"/>
          <a:chOff x="0" y="0"/>
          <a:chExt cx="0" cy="0"/>
        </a:xfrm>
      </p:grpSpPr>
      <p:sp>
        <p:nvSpPr>
          <p:cNvPr id="372" name="Google Shape;372;p5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5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5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75" name="Google Shape;375;p5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6"/>
        <p:cNvGrpSpPr/>
        <p:nvPr/>
      </p:nvGrpSpPr>
      <p:grpSpPr>
        <a:xfrm>
          <a:off x="0" y="0"/>
          <a:ext cx="0" cy="0"/>
          <a:chOff x="0" y="0"/>
          <a:chExt cx="0" cy="0"/>
        </a:xfrm>
      </p:grpSpPr>
      <p:sp>
        <p:nvSpPr>
          <p:cNvPr id="377" name="Google Shape;377;p5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378" name="Google Shape;378;p54"/>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5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0" name="Google Shape;380;p5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1"/>
        <p:cNvGrpSpPr/>
        <p:nvPr/>
      </p:nvGrpSpPr>
      <p:grpSpPr>
        <a:xfrm>
          <a:off x="0" y="0"/>
          <a:ext cx="0" cy="0"/>
          <a:chOff x="0" y="0"/>
          <a:chExt cx="0" cy="0"/>
        </a:xfrm>
      </p:grpSpPr>
      <p:sp>
        <p:nvSpPr>
          <p:cNvPr id="382" name="Google Shape;382;p5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3" name="Google Shape;383;p5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84" name="Google Shape;384;p55"/>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55"/>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6" name="Google Shape;386;p5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87" name="Google Shape;387;p5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8"/>
        <p:cNvGrpSpPr/>
        <p:nvPr/>
      </p:nvGrpSpPr>
      <p:grpSpPr>
        <a:xfrm>
          <a:off x="0" y="0"/>
          <a:ext cx="0" cy="0"/>
          <a:chOff x="0" y="0"/>
          <a:chExt cx="0" cy="0"/>
        </a:xfrm>
      </p:grpSpPr>
      <p:sp>
        <p:nvSpPr>
          <p:cNvPr id="389" name="Google Shape;389;p5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5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91" name="Google Shape;391;p5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2" name="Google Shape;392;p5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93" name="Google Shape;393;p5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94" name="Google Shape;394;p5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95" name="Google Shape;395;p5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396" name="Google Shape;396;p5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7"/>
        <p:cNvGrpSpPr/>
        <p:nvPr/>
      </p:nvGrpSpPr>
      <p:grpSpPr>
        <a:xfrm>
          <a:off x="0" y="0"/>
          <a:ext cx="0" cy="0"/>
          <a:chOff x="0" y="0"/>
          <a:chExt cx="0" cy="0"/>
        </a:xfrm>
      </p:grpSpPr>
      <p:sp>
        <p:nvSpPr>
          <p:cNvPr id="398" name="Google Shape;398;p5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5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0" name="Google Shape;400;p5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01" name="Google Shape;401;p5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2" name="Google Shape;402;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3" name="Google Shape;403;p5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
        <p:nvSpPr>
          <p:cNvPr id="404" name="Google Shape;404;p5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05" name="Google Shape;405;p5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6"/>
        <p:cNvGrpSpPr/>
        <p:nvPr/>
      </p:nvGrpSpPr>
      <p:grpSpPr>
        <a:xfrm>
          <a:off x="0" y="0"/>
          <a:ext cx="0" cy="0"/>
          <a:chOff x="0" y="0"/>
          <a:chExt cx="0" cy="0"/>
        </a:xfrm>
      </p:grpSpPr>
      <p:sp>
        <p:nvSpPr>
          <p:cNvPr id="407" name="Google Shape;407;p5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5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09" name="Google Shape;409;p5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0" name="Google Shape;410;p5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
        <p:nvSpPr>
          <p:cNvPr id="411" name="Google Shape;411;p5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2" name="Google Shape;412;p5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13"/>
        <p:cNvGrpSpPr/>
        <p:nvPr/>
      </p:nvGrpSpPr>
      <p:grpSpPr>
        <a:xfrm>
          <a:off x="0" y="0"/>
          <a:ext cx="0" cy="0"/>
          <a:chOff x="0" y="0"/>
          <a:chExt cx="0" cy="0"/>
        </a:xfrm>
      </p:grpSpPr>
      <p:sp>
        <p:nvSpPr>
          <p:cNvPr id="414" name="Google Shape;414;p5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5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5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5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5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19" name="Google Shape;419;p5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0"/>
        <p:cNvGrpSpPr/>
        <p:nvPr/>
      </p:nvGrpSpPr>
      <p:grpSpPr>
        <a:xfrm>
          <a:off x="0" y="0"/>
          <a:ext cx="0" cy="0"/>
          <a:chOff x="0" y="0"/>
          <a:chExt cx="0" cy="0"/>
        </a:xfrm>
      </p:grpSpPr>
      <p:sp>
        <p:nvSpPr>
          <p:cNvPr id="421" name="Google Shape;421;p6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6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60"/>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4" name="Google Shape;424;p6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5" name="Google Shape;425;p60"/>
          <p:cNvSpPr>
            <a:spLocks noGrp="1"/>
          </p:cNvSpPr>
          <p:nvPr>
            <p:ph type="pic" idx="2"/>
          </p:nvPr>
        </p:nvSpPr>
        <p:spPr>
          <a:xfrm>
            <a:off x="717177" y="3540125"/>
            <a:ext cx="3931826" cy="2320926"/>
          </a:xfrm>
          <a:prstGeom prst="rect">
            <a:avLst/>
          </a:prstGeom>
          <a:noFill/>
          <a:ln>
            <a:noFill/>
          </a:ln>
        </p:spPr>
      </p:sp>
      <p:sp>
        <p:nvSpPr>
          <p:cNvPr id="426" name="Google Shape;426;p6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27" name="Google Shape;427;p6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56" name="Google Shape;56;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8"/>
        <p:cNvGrpSpPr/>
        <p:nvPr/>
      </p:nvGrpSpPr>
      <p:grpSpPr>
        <a:xfrm>
          <a:off x="0" y="0"/>
          <a:ext cx="0" cy="0"/>
          <a:chOff x="0" y="0"/>
          <a:chExt cx="0" cy="0"/>
        </a:xfrm>
      </p:grpSpPr>
      <p:sp>
        <p:nvSpPr>
          <p:cNvPr id="429" name="Google Shape;429;p6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6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61"/>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2" name="Google Shape;432;p6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33"/>
        <p:cNvGrpSpPr/>
        <p:nvPr/>
      </p:nvGrpSpPr>
      <p:grpSpPr>
        <a:xfrm>
          <a:off x="0" y="0"/>
          <a:ext cx="0" cy="0"/>
          <a:chOff x="0" y="0"/>
          <a:chExt cx="0" cy="0"/>
        </a:xfrm>
      </p:grpSpPr>
      <p:sp>
        <p:nvSpPr>
          <p:cNvPr id="434" name="Google Shape;434;p6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6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6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62"/>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38" name="Google Shape;438;p6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9"/>
        <p:cNvGrpSpPr/>
        <p:nvPr/>
      </p:nvGrpSpPr>
      <p:grpSpPr>
        <a:xfrm>
          <a:off x="0" y="0"/>
          <a:ext cx="0" cy="0"/>
          <a:chOff x="0" y="0"/>
          <a:chExt cx="0" cy="0"/>
        </a:xfrm>
      </p:grpSpPr>
      <p:sp>
        <p:nvSpPr>
          <p:cNvPr id="440" name="Google Shape;440;p6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1" name="Google Shape;441;p6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6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3" name="Google Shape;443;p6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6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63"/>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46" name="Google Shape;446;p6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7"/>
        <p:cNvGrpSpPr/>
        <p:nvPr/>
      </p:nvGrpSpPr>
      <p:grpSpPr>
        <a:xfrm>
          <a:off x="0" y="0"/>
          <a:ext cx="0" cy="0"/>
          <a:chOff x="0" y="0"/>
          <a:chExt cx="0" cy="0"/>
        </a:xfrm>
      </p:grpSpPr>
      <p:sp>
        <p:nvSpPr>
          <p:cNvPr id="448" name="Google Shape;448;p6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6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64"/>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1" name="Google Shape;451;p6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52"/>
        <p:cNvGrpSpPr/>
        <p:nvPr/>
      </p:nvGrpSpPr>
      <p:grpSpPr>
        <a:xfrm>
          <a:off x="0" y="0"/>
          <a:ext cx="0" cy="0"/>
          <a:chOff x="0" y="0"/>
          <a:chExt cx="0" cy="0"/>
        </a:xfrm>
      </p:grpSpPr>
      <p:sp>
        <p:nvSpPr>
          <p:cNvPr id="453" name="Google Shape;453;p6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454" name="Google Shape;454;p6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65"/>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56" name="Google Shape;456;p6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7"/>
        <p:cNvGrpSpPr/>
        <p:nvPr/>
      </p:nvGrpSpPr>
      <p:grpSpPr>
        <a:xfrm>
          <a:off x="0" y="0"/>
          <a:ext cx="0" cy="0"/>
          <a:chOff x="0" y="0"/>
          <a:chExt cx="0" cy="0"/>
        </a:xfrm>
      </p:grpSpPr>
      <p:sp>
        <p:nvSpPr>
          <p:cNvPr id="458" name="Google Shape;458;p6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9" name="Google Shape;459;p6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0" name="Google Shape;460;p6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6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2" name="Google Shape;462;p66"/>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63" name="Google Shape;463;p6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4"/>
        <p:cNvGrpSpPr/>
        <p:nvPr/>
      </p:nvGrpSpPr>
      <p:grpSpPr>
        <a:xfrm>
          <a:off x="0" y="0"/>
          <a:ext cx="0" cy="0"/>
          <a:chOff x="0" y="0"/>
          <a:chExt cx="0" cy="0"/>
        </a:xfrm>
      </p:grpSpPr>
      <p:sp>
        <p:nvSpPr>
          <p:cNvPr id="465" name="Google Shape;465;p6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6" name="Google Shape;466;p6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67" name="Google Shape;467;p67"/>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8" name="Google Shape;468;p67"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69" name="Google Shape;469;p67"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70" name="Google Shape;470;p67"/>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71" name="Google Shape;471;p67"/>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472" name="Google Shape;472;p6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473"/>
        <p:cNvGrpSpPr/>
        <p:nvPr/>
      </p:nvGrpSpPr>
      <p:grpSpPr>
        <a:xfrm>
          <a:off x="0" y="0"/>
          <a:ext cx="0" cy="0"/>
          <a:chOff x="0" y="0"/>
          <a:chExt cx="0" cy="0"/>
        </a:xfrm>
      </p:grpSpPr>
      <p:sp>
        <p:nvSpPr>
          <p:cNvPr id="474" name="Google Shape;474;p68"/>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75" name="Google Shape;475;p68"/>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476" name="Google Shape;476;p6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77"/>
        <p:cNvGrpSpPr/>
        <p:nvPr/>
      </p:nvGrpSpPr>
      <p:grpSpPr>
        <a:xfrm>
          <a:off x="0" y="0"/>
          <a:ext cx="0" cy="0"/>
          <a:chOff x="0" y="0"/>
          <a:chExt cx="0" cy="0"/>
        </a:xfrm>
      </p:grpSpPr>
      <p:sp>
        <p:nvSpPr>
          <p:cNvPr id="478" name="Google Shape;478;p69"/>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9" name="Google Shape;479;p69"/>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0" name="Google Shape;480;p69"/>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481"/>
        <p:cNvGrpSpPr/>
        <p:nvPr/>
      </p:nvGrpSpPr>
      <p:grpSpPr>
        <a:xfrm>
          <a:off x="0" y="0"/>
          <a:ext cx="0" cy="0"/>
          <a:chOff x="0" y="0"/>
          <a:chExt cx="0" cy="0"/>
        </a:xfrm>
      </p:grpSpPr>
      <p:pic>
        <p:nvPicPr>
          <p:cNvPr id="482" name="Google Shape;482;p70"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483" name="Google Shape;483;p70"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484" name="Google Shape;484;p70"/>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85" name="Google Shape;485;p70" descr="Oregon Department of Education Logo"/>
          <p:cNvPicPr preferRelativeResize="0"/>
          <p:nvPr/>
        </p:nvPicPr>
        <p:blipFill rotWithShape="1">
          <a:blip r:embed="rId4">
            <a:alphaModFix/>
          </a:blip>
          <a:srcRect/>
          <a:stretch/>
        </p:blipFill>
        <p:spPr>
          <a:xfrm>
            <a:off x="9562069" y="5594283"/>
            <a:ext cx="2629931" cy="980912"/>
          </a:xfrm>
          <a:prstGeom prst="rect">
            <a:avLst/>
          </a:prstGeom>
          <a:noFill/>
          <a:ln>
            <a:noFill/>
          </a:ln>
        </p:spPr>
      </p:pic>
      <p:sp>
        <p:nvSpPr>
          <p:cNvPr id="486" name="Google Shape;486;p7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4" name="Google Shape;64;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487"/>
        <p:cNvGrpSpPr/>
        <p:nvPr/>
      </p:nvGrpSpPr>
      <p:grpSpPr>
        <a:xfrm>
          <a:off x="0" y="0"/>
          <a:ext cx="0" cy="0"/>
          <a:chOff x="0" y="0"/>
          <a:chExt cx="0" cy="0"/>
        </a:xfrm>
      </p:grpSpPr>
      <p:sp>
        <p:nvSpPr>
          <p:cNvPr id="488" name="Google Shape;488;p71"/>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89" name="Google Shape;489;p71"/>
          <p:cNvPicPr preferRelativeResize="0"/>
          <p:nvPr/>
        </p:nvPicPr>
        <p:blipFill rotWithShape="1">
          <a:blip r:embed="rId2">
            <a:alphaModFix/>
          </a:blip>
          <a:srcRect/>
          <a:stretch/>
        </p:blipFill>
        <p:spPr>
          <a:xfrm>
            <a:off x="-120815" y="53563"/>
            <a:ext cx="2629931" cy="980911"/>
          </a:xfrm>
          <a:prstGeom prst="rect">
            <a:avLst/>
          </a:prstGeom>
          <a:noFill/>
          <a:ln>
            <a:noFill/>
          </a:ln>
        </p:spPr>
      </p:pic>
      <p:sp>
        <p:nvSpPr>
          <p:cNvPr id="490" name="Google Shape;490;p71"/>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491"/>
        <p:cNvGrpSpPr/>
        <p:nvPr/>
      </p:nvGrpSpPr>
      <p:grpSpPr>
        <a:xfrm>
          <a:off x="0" y="0"/>
          <a:ext cx="0" cy="0"/>
          <a:chOff x="0" y="0"/>
          <a:chExt cx="0" cy="0"/>
        </a:xfrm>
      </p:grpSpPr>
      <p:sp>
        <p:nvSpPr>
          <p:cNvPr id="492" name="Google Shape;492;p72"/>
          <p:cNvSpPr txBox="1">
            <a:spLocks noGrp="1"/>
          </p:cNvSpPr>
          <p:nvPr>
            <p:ph type="body" idx="1"/>
          </p:nvPr>
        </p:nvSpPr>
        <p:spPr>
          <a:xfrm>
            <a:off x="922699" y="2748246"/>
            <a:ext cx="10515600" cy="2749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93" name="Google Shape;493;p72"/>
          <p:cNvSpPr txBox="1">
            <a:spLocks noGrp="1"/>
          </p:cNvSpPr>
          <p:nvPr>
            <p:ph type="title"/>
          </p:nvPr>
        </p:nvSpPr>
        <p:spPr>
          <a:xfrm>
            <a:off x="3573100" y="93194"/>
            <a:ext cx="85344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4" name="Google Shape;494;p7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2_Blank 1">
  <p:cSld name="2_Blank 1">
    <p:bg>
      <p:bgPr>
        <a:solidFill>
          <a:schemeClr val="lt1"/>
        </a:solidFill>
        <a:effectLst/>
      </p:bgPr>
    </p:bg>
    <p:spTree>
      <p:nvGrpSpPr>
        <p:cNvPr id="1" name="Shape 495"/>
        <p:cNvGrpSpPr/>
        <p:nvPr/>
      </p:nvGrpSpPr>
      <p:grpSpPr>
        <a:xfrm>
          <a:off x="0" y="0"/>
          <a:ext cx="0" cy="0"/>
          <a:chOff x="0" y="0"/>
          <a:chExt cx="0" cy="0"/>
        </a:xfrm>
      </p:grpSpPr>
      <p:sp>
        <p:nvSpPr>
          <p:cNvPr id="496" name="Google Shape;496;p73"/>
          <p:cNvSpPr txBox="1">
            <a:spLocks noGrp="1"/>
          </p:cNvSpPr>
          <p:nvPr>
            <p:ph type="title"/>
          </p:nvPr>
        </p:nvSpPr>
        <p:spPr>
          <a:xfrm>
            <a:off x="0" y="1028295"/>
            <a:ext cx="9536400" cy="1013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97" name="Google Shape;497;p73" descr="Decorative geometric pattern"/>
          <p:cNvPicPr preferRelativeResize="0"/>
          <p:nvPr/>
        </p:nvPicPr>
        <p:blipFill rotWithShape="1">
          <a:blip r:embed="rId2">
            <a:alphaModFix/>
          </a:blip>
          <a:srcRect/>
          <a:stretch/>
        </p:blipFill>
        <p:spPr>
          <a:xfrm>
            <a:off x="1" y="1"/>
            <a:ext cx="12192001" cy="6494851"/>
          </a:xfrm>
          <a:prstGeom prst="rect">
            <a:avLst/>
          </a:prstGeom>
          <a:noFill/>
          <a:ln>
            <a:noFill/>
          </a:ln>
        </p:spPr>
      </p:pic>
      <p:sp>
        <p:nvSpPr>
          <p:cNvPr id="498" name="Google Shape;498;p73"/>
          <p:cNvSpPr txBox="1"/>
          <p:nvPr/>
        </p:nvSpPr>
        <p:spPr>
          <a:xfrm>
            <a:off x="0" y="1034505"/>
            <a:ext cx="12192000" cy="949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499" name="Google Shape;499;p73" descr="Decorative blue bar"/>
          <p:cNvPicPr preferRelativeResize="0"/>
          <p:nvPr/>
        </p:nvPicPr>
        <p:blipFill rotWithShape="1">
          <a:blip r:embed="rId3">
            <a:alphaModFix/>
          </a:blip>
          <a:srcRect/>
          <a:stretch/>
        </p:blipFill>
        <p:spPr>
          <a:xfrm>
            <a:off x="1" y="6494855"/>
            <a:ext cx="12192001" cy="276279"/>
          </a:xfrm>
          <a:prstGeom prst="rect">
            <a:avLst/>
          </a:prstGeom>
          <a:noFill/>
          <a:ln>
            <a:noFill/>
          </a:ln>
        </p:spPr>
      </p:pic>
      <p:pic>
        <p:nvPicPr>
          <p:cNvPr id="500" name="Google Shape;500;p73" descr="Oregon Department of Education Logo"/>
          <p:cNvPicPr preferRelativeResize="0"/>
          <p:nvPr/>
        </p:nvPicPr>
        <p:blipFill rotWithShape="1">
          <a:blip r:embed="rId4">
            <a:alphaModFix/>
          </a:blip>
          <a:srcRect/>
          <a:stretch/>
        </p:blipFill>
        <p:spPr>
          <a:xfrm>
            <a:off x="-120815" y="53562"/>
            <a:ext cx="1972448" cy="735684"/>
          </a:xfrm>
          <a:prstGeom prst="rect">
            <a:avLst/>
          </a:prstGeom>
          <a:noFill/>
          <a:ln>
            <a:noFill/>
          </a:ln>
        </p:spPr>
      </p:pic>
      <p:sp>
        <p:nvSpPr>
          <p:cNvPr id="501" name="Google Shape;501;p73"/>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2" name="Google Shape;502;p73"/>
          <p:cNvSpPr txBox="1">
            <a:spLocks noGrp="1"/>
          </p:cNvSpPr>
          <p:nvPr>
            <p:ph type="subTitle" idx="1"/>
          </p:nvPr>
        </p:nvSpPr>
        <p:spPr>
          <a:xfrm>
            <a:off x="1318788" y="2809827"/>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503"/>
        <p:cNvGrpSpPr/>
        <p:nvPr/>
      </p:nvGrpSpPr>
      <p:grpSpPr>
        <a:xfrm>
          <a:off x="0" y="0"/>
          <a:ext cx="0" cy="0"/>
          <a:chOff x="0" y="0"/>
          <a:chExt cx="0" cy="0"/>
        </a:xfrm>
      </p:grpSpPr>
      <p:pic>
        <p:nvPicPr>
          <p:cNvPr id="504" name="Google Shape;504;p74" descr="Decorative blue bar"/>
          <p:cNvPicPr preferRelativeResize="0"/>
          <p:nvPr/>
        </p:nvPicPr>
        <p:blipFill rotWithShape="1">
          <a:blip r:embed="rId2">
            <a:alphaModFix/>
          </a:blip>
          <a:srcRect/>
          <a:stretch/>
        </p:blipFill>
        <p:spPr>
          <a:xfrm>
            <a:off x="0" y="6494854"/>
            <a:ext cx="12192001" cy="368372"/>
          </a:xfrm>
          <a:prstGeom prst="rect">
            <a:avLst/>
          </a:prstGeom>
          <a:noFill/>
          <a:ln>
            <a:noFill/>
          </a:ln>
        </p:spPr>
      </p:pic>
      <p:sp>
        <p:nvSpPr>
          <p:cNvPr id="505" name="Google Shape;505;p74"/>
          <p:cNvSpPr txBox="1">
            <a:spLocks noGrp="1"/>
          </p:cNvSpPr>
          <p:nvPr>
            <p:ph type="title"/>
          </p:nvPr>
        </p:nvSpPr>
        <p:spPr>
          <a:xfrm>
            <a:off x="160237" y="138547"/>
            <a:ext cx="11899500" cy="7935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06" name="Google Shape;506;p74" descr="Oregon Department of Education Logo"/>
          <p:cNvPicPr preferRelativeResize="0"/>
          <p:nvPr/>
        </p:nvPicPr>
        <p:blipFill rotWithShape="1">
          <a:blip r:embed="rId3">
            <a:alphaModFix/>
          </a:blip>
          <a:srcRect/>
          <a:stretch/>
        </p:blipFill>
        <p:spPr>
          <a:xfrm>
            <a:off x="9562069" y="5594283"/>
            <a:ext cx="2629931" cy="980912"/>
          </a:xfrm>
          <a:prstGeom prst="rect">
            <a:avLst/>
          </a:prstGeom>
          <a:noFill/>
          <a:ln>
            <a:noFill/>
          </a:ln>
        </p:spPr>
      </p:pic>
      <p:sp>
        <p:nvSpPr>
          <p:cNvPr id="507" name="Google Shape;507;p7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08"/>
        <p:cNvGrpSpPr/>
        <p:nvPr/>
      </p:nvGrpSpPr>
      <p:grpSpPr>
        <a:xfrm>
          <a:off x="0" y="0"/>
          <a:ext cx="0" cy="0"/>
          <a:chOff x="0" y="0"/>
          <a:chExt cx="0" cy="0"/>
        </a:xfrm>
      </p:grpSpPr>
      <p:pic>
        <p:nvPicPr>
          <p:cNvPr id="509" name="Google Shape;509;p75" descr="Decorative geometric pattern"/>
          <p:cNvPicPr preferRelativeResize="0"/>
          <p:nvPr/>
        </p:nvPicPr>
        <p:blipFill rotWithShape="1">
          <a:blip r:embed="rId2">
            <a:alphaModFix/>
          </a:blip>
          <a:srcRect/>
          <a:stretch/>
        </p:blipFill>
        <p:spPr>
          <a:xfrm>
            <a:off x="0" y="1"/>
            <a:ext cx="12192001" cy="6494853"/>
          </a:xfrm>
          <a:prstGeom prst="rect">
            <a:avLst/>
          </a:prstGeom>
          <a:noFill/>
          <a:ln>
            <a:noFill/>
          </a:ln>
        </p:spPr>
      </p:pic>
      <p:pic>
        <p:nvPicPr>
          <p:cNvPr id="510" name="Google Shape;510;p75"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sp>
        <p:nvSpPr>
          <p:cNvPr id="511" name="Google Shape;511;p75"/>
          <p:cNvSpPr txBox="1">
            <a:spLocks noGrp="1"/>
          </p:cNvSpPr>
          <p:nvPr>
            <p:ph type="title"/>
          </p:nvPr>
        </p:nvSpPr>
        <p:spPr>
          <a:xfrm>
            <a:off x="2509117" y="111581"/>
            <a:ext cx="9536700" cy="1013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12" name="Google Shape;512;p75"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13" name="Google Shape;513;p75"/>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514"/>
        <p:cNvGrpSpPr/>
        <p:nvPr/>
      </p:nvGrpSpPr>
      <p:grpSpPr>
        <a:xfrm>
          <a:off x="0" y="0"/>
          <a:ext cx="0" cy="0"/>
          <a:chOff x="0" y="0"/>
          <a:chExt cx="0" cy="0"/>
        </a:xfrm>
      </p:grpSpPr>
      <p:sp>
        <p:nvSpPr>
          <p:cNvPr id="515" name="Google Shape;515;p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6" name="Google Shape;516;p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7" name="Google Shape;517;p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5"/>
        <p:cNvGrpSpPr/>
        <p:nvPr/>
      </p:nvGrpSpPr>
      <p:grpSpPr>
        <a:xfrm>
          <a:off x="0" y="0"/>
          <a:ext cx="0" cy="0"/>
          <a:chOff x="0" y="0"/>
          <a:chExt cx="0" cy="0"/>
        </a:xfrm>
      </p:grpSpPr>
      <p:sp>
        <p:nvSpPr>
          <p:cNvPr id="66" name="Google Shape;66;p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69" name="Google Shape;69;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0"/>
        <p:cNvGrpSpPr/>
        <p:nvPr/>
      </p:nvGrpSpPr>
      <p:grpSpPr>
        <a:xfrm>
          <a:off x="0" y="0"/>
          <a:ext cx="0" cy="0"/>
          <a:chOff x="0" y="0"/>
          <a:chExt cx="0" cy="0"/>
        </a:xfrm>
      </p:grpSpPr>
      <p:sp>
        <p:nvSpPr>
          <p:cNvPr id="71" name="Google Shape;71;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72" name="Google Shape;72;p10"/>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p:nvPr/>
        </p:nvSpPr>
        <p:spPr>
          <a:xfrm>
            <a:off x="717176" y="6188049"/>
            <a:ext cx="76468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74" name="Google Shape;74;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77">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xyxywShewI"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raquel.gwynn@state.or.u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hyperlink" Target="mailto:sophie.hilton@state.or.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sparknotes.com/lit/outliers/summary/"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21"/>
        <p:cNvGrpSpPr/>
        <p:nvPr/>
      </p:nvGrpSpPr>
      <p:grpSpPr>
        <a:xfrm>
          <a:off x="0" y="0"/>
          <a:ext cx="0" cy="0"/>
          <a:chOff x="0" y="0"/>
          <a:chExt cx="0" cy="0"/>
        </a:xfrm>
      </p:grpSpPr>
      <p:sp>
        <p:nvSpPr>
          <p:cNvPr id="522" name="Google Shape;522;p77"/>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900" b="1"/>
              <a:t>SUMMER LEARNING BEST PRACTICE GUIDE</a:t>
            </a:r>
            <a:r>
              <a:rPr lang="en-US" sz="3900" b="1">
                <a:solidFill>
                  <a:schemeClr val="lt2"/>
                </a:solidFill>
              </a:rPr>
              <a:t/>
            </a:r>
            <a:br>
              <a:rPr lang="en-US" sz="3900" b="1">
                <a:solidFill>
                  <a:schemeClr val="lt2"/>
                </a:solidFill>
              </a:rPr>
            </a:br>
            <a:endParaRPr sz="3900" b="1">
              <a:solidFill>
                <a:schemeClr val="lt2"/>
              </a:solidFill>
            </a:endParaRPr>
          </a:p>
        </p:txBody>
      </p:sp>
      <p:sp>
        <p:nvSpPr>
          <p:cNvPr id="523" name="Google Shape;523;p77"/>
          <p:cNvSpPr txBox="1">
            <a:spLocks noGrp="1"/>
          </p:cNvSpPr>
          <p:nvPr>
            <p:ph type="subTitle" idx="1"/>
          </p:nvPr>
        </p:nvSpPr>
        <p:spPr>
          <a:xfrm>
            <a:off x="1431825" y="3663488"/>
            <a:ext cx="9144000" cy="16557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b="1">
                <a:highlight>
                  <a:schemeClr val="lt1"/>
                </a:highlight>
              </a:rPr>
              <a:t>Session 1 - The Big Picture: </a:t>
            </a:r>
            <a:endParaRPr b="1">
              <a:highlight>
                <a:schemeClr val="lt1"/>
              </a:highlight>
            </a:endParaRPr>
          </a:p>
          <a:p>
            <a:pPr marL="0" lvl="0" indent="0" algn="ctr" rtl="0">
              <a:lnSpc>
                <a:spcPct val="100000"/>
              </a:lnSpc>
              <a:spcBef>
                <a:spcPts val="0"/>
              </a:spcBef>
              <a:spcAft>
                <a:spcPts val="0"/>
              </a:spcAft>
              <a:buClr>
                <a:schemeClr val="dk1"/>
              </a:buClr>
              <a:buSzPts val="2000"/>
              <a:buFont typeface="Arial"/>
              <a:buNone/>
            </a:pPr>
            <a:r>
              <a:rPr lang="en-US" sz="2300">
                <a:highlight>
                  <a:schemeClr val="lt1"/>
                </a:highlight>
              </a:rPr>
              <a:t>An Overview of the Summer Learning Best Practice Guide</a:t>
            </a:r>
            <a:endParaRPr sz="1700">
              <a:highlight>
                <a:schemeClr val="lt1"/>
              </a:highlight>
              <a:latin typeface="Arial"/>
              <a:ea typeface="Arial"/>
              <a:cs typeface="Arial"/>
              <a:sym typeface="Arial"/>
            </a:endParaRPr>
          </a:p>
          <a:p>
            <a:pPr marL="0" lvl="0" indent="0" algn="ctr" rtl="0">
              <a:lnSpc>
                <a:spcPct val="100000"/>
              </a:lnSpc>
              <a:spcBef>
                <a:spcPts val="0"/>
              </a:spcBef>
              <a:spcAft>
                <a:spcPts val="0"/>
              </a:spcAft>
              <a:buClr>
                <a:schemeClr val="dk1"/>
              </a:buClr>
              <a:buSzPts val="1800"/>
              <a:buFont typeface="Arial"/>
              <a:buNone/>
            </a:pPr>
            <a:r>
              <a:rPr lang="en-US" sz="1800">
                <a:highlight>
                  <a:schemeClr val="lt1"/>
                </a:highlight>
              </a:rPr>
              <a:t>October 26 &amp; 29, 2021</a:t>
            </a:r>
            <a:endParaRPr sz="1800">
              <a:highlight>
                <a:schemeClr val="lt1"/>
              </a:highlight>
            </a:endParaRPr>
          </a:p>
          <a:p>
            <a:pPr marL="0" lvl="0" indent="0" algn="ctr" rtl="0">
              <a:spcBef>
                <a:spcPts val="1000"/>
              </a:spcBef>
              <a:spcAft>
                <a:spcPts val="0"/>
              </a:spcAft>
              <a:buNone/>
            </a:pPr>
            <a:endParaRPr>
              <a:highlight>
                <a:schemeClr val="lt1"/>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Connection as the Foundation for Learning</a:t>
            </a:r>
            <a:endParaRPr/>
          </a:p>
        </p:txBody>
      </p:sp>
      <p:sp>
        <p:nvSpPr>
          <p:cNvPr id="599" name="Google Shape;599;p86"/>
          <p:cNvSpPr txBox="1">
            <a:spLocks noGrp="1"/>
          </p:cNvSpPr>
          <p:nvPr>
            <p:ph type="body" idx="1"/>
          </p:nvPr>
        </p:nvSpPr>
        <p:spPr>
          <a:xfrm>
            <a:off x="717175" y="1825625"/>
            <a:ext cx="10092600" cy="4109100"/>
          </a:xfrm>
          <a:prstGeom prst="rect">
            <a:avLst/>
          </a:prstGeom>
          <a:noFill/>
          <a:ln>
            <a:noFill/>
          </a:ln>
        </p:spPr>
        <p:txBody>
          <a:bodyPr spcFirstLastPara="1" wrap="square" lIns="91425" tIns="45700" rIns="91425" bIns="45700" anchor="t" anchorCtr="0">
            <a:normAutofit/>
          </a:bodyPr>
          <a:lstStyle/>
          <a:p>
            <a:pPr marL="114300" lvl="0" indent="0" algn="l" rtl="0">
              <a:lnSpc>
                <a:spcPct val="115000"/>
              </a:lnSpc>
              <a:spcBef>
                <a:spcPts val="1000"/>
              </a:spcBef>
              <a:spcAft>
                <a:spcPts val="0"/>
              </a:spcAft>
              <a:buSzPts val="2118"/>
              <a:buNone/>
            </a:pPr>
            <a:r>
              <a:rPr lang="en-US"/>
              <a:t>Summer provides a unique opportunity to allow educators additional time and space to: </a:t>
            </a:r>
            <a:endParaRPr/>
          </a:p>
          <a:p>
            <a:pPr marL="457200" lvl="0" indent="-342900" algn="l" rtl="0">
              <a:lnSpc>
                <a:spcPct val="115000"/>
              </a:lnSpc>
              <a:spcBef>
                <a:spcPts val="1000"/>
              </a:spcBef>
              <a:spcAft>
                <a:spcPts val="0"/>
              </a:spcAft>
              <a:buSzPts val="1800"/>
              <a:buChar char="•"/>
            </a:pPr>
            <a:r>
              <a:rPr lang="en-US"/>
              <a:t>focus on building </a:t>
            </a:r>
            <a:r>
              <a:rPr lang="en-US" b="1">
                <a:solidFill>
                  <a:srgbClr val="FF9900"/>
                </a:solidFill>
              </a:rPr>
              <a:t>deep interpersonal relationships</a:t>
            </a:r>
            <a:r>
              <a:rPr lang="en-US"/>
              <a:t> where students are well-known, cared for, and connected,</a:t>
            </a:r>
            <a:endParaRPr/>
          </a:p>
          <a:p>
            <a:pPr marL="457200" lvl="0" indent="-342900" algn="l" rtl="0">
              <a:lnSpc>
                <a:spcPct val="115000"/>
              </a:lnSpc>
              <a:spcBef>
                <a:spcPts val="0"/>
              </a:spcBef>
              <a:spcAft>
                <a:spcPts val="0"/>
              </a:spcAft>
              <a:buSzPts val="1800"/>
              <a:buChar char="•"/>
            </a:pPr>
            <a:r>
              <a:rPr lang="en-US"/>
              <a:t>create </a:t>
            </a:r>
            <a:r>
              <a:rPr lang="en-US" b="1">
                <a:solidFill>
                  <a:srgbClr val="FF9900"/>
                </a:solidFill>
              </a:rPr>
              <a:t>identity-affirming learning </a:t>
            </a:r>
            <a:r>
              <a:rPr lang="en-US"/>
              <a:t>environments that sustain cultural knowledge, and</a:t>
            </a:r>
            <a:endParaRPr/>
          </a:p>
          <a:p>
            <a:pPr marL="457200" lvl="0" indent="-342900" algn="l" rtl="0">
              <a:lnSpc>
                <a:spcPct val="115000"/>
              </a:lnSpc>
              <a:spcBef>
                <a:spcPts val="0"/>
              </a:spcBef>
              <a:spcAft>
                <a:spcPts val="0"/>
              </a:spcAft>
              <a:buSzPts val="1800"/>
              <a:buChar char="•"/>
            </a:pPr>
            <a:r>
              <a:rPr lang="en-US"/>
              <a:t>integrate relevant, </a:t>
            </a:r>
            <a:r>
              <a:rPr lang="en-US" b="1">
                <a:solidFill>
                  <a:srgbClr val="FF9900"/>
                </a:solidFill>
              </a:rPr>
              <a:t>hands-on learning experiences </a:t>
            </a:r>
            <a:r>
              <a:rPr lang="en-US"/>
              <a:t>that foster joy, creativity, and curiosity</a:t>
            </a:r>
            <a:endParaRPr/>
          </a:p>
        </p:txBody>
      </p:sp>
      <p:sp>
        <p:nvSpPr>
          <p:cNvPr id="600" name="Google Shape;600;p8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solidFill>
                  <a:schemeClr val="accent1"/>
                </a:solidFill>
                <a:highlight>
                  <a:schemeClr val="lt1"/>
                </a:highlight>
              </a:rPr>
              <a:t>Connection Before Content</a:t>
            </a:r>
            <a:endParaRPr>
              <a:solidFill>
                <a:schemeClr val="accent1"/>
              </a:solidFill>
              <a:highlight>
                <a:schemeClr val="lt1"/>
              </a:highlight>
            </a:endParaRPr>
          </a:p>
        </p:txBody>
      </p:sp>
      <p:pic>
        <p:nvPicPr>
          <p:cNvPr id="606" name="Google Shape;606;p87" descr="children holding hands outdoors" title="Image of children "/>
          <p:cNvPicPr preferRelativeResize="0"/>
          <p:nvPr/>
        </p:nvPicPr>
        <p:blipFill rotWithShape="1">
          <a:blip r:embed="rId3">
            <a:alphaModFix/>
          </a:blip>
          <a:srcRect/>
          <a:stretch/>
        </p:blipFill>
        <p:spPr>
          <a:xfrm>
            <a:off x="522675" y="2286950"/>
            <a:ext cx="4902550" cy="3259300"/>
          </a:xfrm>
          <a:prstGeom prst="rect">
            <a:avLst/>
          </a:prstGeom>
          <a:noFill/>
          <a:ln>
            <a:noFill/>
          </a:ln>
        </p:spPr>
      </p:pic>
      <p:sp>
        <p:nvSpPr>
          <p:cNvPr id="607" name="Google Shape;607;p87"/>
          <p:cNvSpPr txBox="1">
            <a:spLocks noGrp="1"/>
          </p:cNvSpPr>
          <p:nvPr>
            <p:ph type="body" idx="1"/>
          </p:nvPr>
        </p:nvSpPr>
        <p:spPr>
          <a:xfrm>
            <a:off x="5739550" y="2225975"/>
            <a:ext cx="5543100" cy="37089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Relationships are the foundation of quality summer programs. Summer programs should not be solely based on the delivery of content, but rather driven by developing relationships, community, and a sense of belonging that youth can then use to explore and master content. </a:t>
            </a:r>
            <a:endParaRPr/>
          </a:p>
        </p:txBody>
      </p:sp>
      <p:sp>
        <p:nvSpPr>
          <p:cNvPr id="608" name="Google Shape;608;p8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11</a:t>
            </a:fld>
            <a:endParaRPr sz="1200">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solidFill>
                  <a:schemeClr val="accent1"/>
                </a:solidFill>
              </a:rPr>
              <a:t>Building on Student Strengths</a:t>
            </a:r>
            <a:endParaRPr>
              <a:solidFill>
                <a:schemeClr val="accent1"/>
              </a:solidFill>
            </a:endParaRPr>
          </a:p>
        </p:txBody>
      </p:sp>
      <p:sp>
        <p:nvSpPr>
          <p:cNvPr id="614" name="Google Shape;614;p88"/>
          <p:cNvSpPr txBox="1">
            <a:spLocks noGrp="1"/>
          </p:cNvSpPr>
          <p:nvPr>
            <p:ph type="body" idx="1"/>
          </p:nvPr>
        </p:nvSpPr>
        <p:spPr>
          <a:xfrm>
            <a:off x="717175" y="1825625"/>
            <a:ext cx="7131900" cy="41091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Students come with a wide range of experiences, beliefs, skills, values, and interests. Learning is an integrated endeavor where students make sense of new experiences in relation to previous experiences and knowledge. Learning happens best when educators actively engage a student’s prior knowledge and view it as an asset for learning rather than a problem to overcome. </a:t>
            </a:r>
            <a:endParaRPr/>
          </a:p>
        </p:txBody>
      </p:sp>
      <p:pic>
        <p:nvPicPr>
          <p:cNvPr id="615" name="Google Shape;615;p88" descr="Shifting the Narrative Cover" title="Student Learning: Unfinished, Not Lost"/>
          <p:cNvPicPr preferRelativeResize="0"/>
          <p:nvPr/>
        </p:nvPicPr>
        <p:blipFill rotWithShape="1">
          <a:blip r:embed="rId3">
            <a:alphaModFix/>
          </a:blip>
          <a:srcRect/>
          <a:stretch/>
        </p:blipFill>
        <p:spPr>
          <a:xfrm>
            <a:off x="7930801" y="2065051"/>
            <a:ext cx="2919675" cy="3581775"/>
          </a:xfrm>
          <a:prstGeom prst="rect">
            <a:avLst/>
          </a:prstGeom>
          <a:noFill/>
          <a:ln>
            <a:noFill/>
          </a:ln>
        </p:spPr>
      </p:pic>
      <p:sp>
        <p:nvSpPr>
          <p:cNvPr id="616" name="Google Shape;616;p8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12</a:t>
            </a:fld>
            <a:endParaRPr sz="1200">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Student Voice &amp; Choice</a:t>
            </a:r>
            <a:endParaRPr/>
          </a:p>
        </p:txBody>
      </p:sp>
      <p:pic>
        <p:nvPicPr>
          <p:cNvPr id="622" name="Google Shape;622;p89" descr="kids smiling at the camera" title="Image of kids"/>
          <p:cNvPicPr preferRelativeResize="0"/>
          <p:nvPr/>
        </p:nvPicPr>
        <p:blipFill rotWithShape="1">
          <a:blip r:embed="rId3">
            <a:alphaModFix/>
          </a:blip>
          <a:srcRect/>
          <a:stretch/>
        </p:blipFill>
        <p:spPr>
          <a:xfrm>
            <a:off x="647275" y="2072950"/>
            <a:ext cx="4531123" cy="3020025"/>
          </a:xfrm>
          <a:prstGeom prst="rect">
            <a:avLst/>
          </a:prstGeom>
          <a:noFill/>
          <a:ln>
            <a:noFill/>
          </a:ln>
        </p:spPr>
      </p:pic>
      <p:sp>
        <p:nvSpPr>
          <p:cNvPr id="623" name="Google Shape;623;p89"/>
          <p:cNvSpPr txBox="1">
            <a:spLocks noGrp="1"/>
          </p:cNvSpPr>
          <p:nvPr>
            <p:ph type="body" idx="1"/>
          </p:nvPr>
        </p:nvSpPr>
        <p:spPr>
          <a:xfrm>
            <a:off x="5390375" y="1825625"/>
            <a:ext cx="6111300" cy="41091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en-US"/>
              <a:t>Ask youth to be a part of a focus group, leadership committee or planning team to help co-create the activities that would be meaningful and engaging to them. This is a great opportunity to practice problem solving and leadership skills.</a:t>
            </a:r>
            <a:endParaRPr/>
          </a:p>
          <a:p>
            <a:pPr marL="114300" lvl="0" indent="0" algn="l" rtl="0">
              <a:lnSpc>
                <a:spcPct val="90000"/>
              </a:lnSpc>
              <a:spcBef>
                <a:spcPts val="1000"/>
              </a:spcBef>
              <a:spcAft>
                <a:spcPts val="0"/>
              </a:spcAft>
              <a:buSzPts val="1946"/>
              <a:buNone/>
            </a:pPr>
            <a:endParaRPr/>
          </a:p>
          <a:p>
            <a:pPr marL="114300" lvl="0" indent="0" algn="l" rtl="0">
              <a:lnSpc>
                <a:spcPct val="90000"/>
              </a:lnSpc>
              <a:spcBef>
                <a:spcPts val="1000"/>
              </a:spcBef>
              <a:spcAft>
                <a:spcPts val="0"/>
              </a:spcAft>
              <a:buSzPts val="1946"/>
              <a:buNone/>
            </a:pPr>
            <a:r>
              <a:rPr lang="en-US" i="1">
                <a:solidFill>
                  <a:srgbClr val="FF0000"/>
                </a:solidFill>
              </a:rPr>
              <a:t>Leader Beware: </a:t>
            </a:r>
            <a:r>
              <a:rPr lang="en-US" i="1"/>
              <a:t>It is better to not ask, then to ask and dismiss or not incorporate any of their ideas into the program. It is about youth seeing their ideas come to fruition.</a:t>
            </a:r>
            <a:endParaRPr i="1"/>
          </a:p>
        </p:txBody>
      </p:sp>
      <p:sp>
        <p:nvSpPr>
          <p:cNvPr id="624" name="Google Shape;624;p8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13</a:t>
            </a:fld>
            <a:endParaRPr sz="120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Co-Creation and Innovation</a:t>
            </a:r>
            <a:endParaRPr/>
          </a:p>
        </p:txBody>
      </p:sp>
      <p:pic>
        <p:nvPicPr>
          <p:cNvPr id="630" name="Google Shape;630;p90" descr="kids holding plants in their hands" title="Image of children"/>
          <p:cNvPicPr preferRelativeResize="0"/>
          <p:nvPr/>
        </p:nvPicPr>
        <p:blipFill rotWithShape="1">
          <a:blip r:embed="rId3">
            <a:alphaModFix/>
          </a:blip>
          <a:srcRect/>
          <a:stretch/>
        </p:blipFill>
        <p:spPr>
          <a:xfrm>
            <a:off x="6474500" y="1898150"/>
            <a:ext cx="4843525" cy="3261349"/>
          </a:xfrm>
          <a:prstGeom prst="rect">
            <a:avLst/>
          </a:prstGeom>
          <a:noFill/>
          <a:ln>
            <a:noFill/>
          </a:ln>
        </p:spPr>
      </p:pic>
      <p:sp>
        <p:nvSpPr>
          <p:cNvPr id="631" name="Google Shape;631;p90"/>
          <p:cNvSpPr txBox="1">
            <a:spLocks noGrp="1"/>
          </p:cNvSpPr>
          <p:nvPr>
            <p:ph type="body" idx="1"/>
          </p:nvPr>
        </p:nvSpPr>
        <p:spPr>
          <a:xfrm>
            <a:off x="717175" y="1825625"/>
            <a:ext cx="5517000" cy="41091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946"/>
              <a:buNone/>
            </a:pPr>
            <a:r>
              <a:rPr lang="en-US"/>
              <a:t>Co-creation and continued co-learning with students, families and local partners ensures the specific context of the community; its history and culture(s), assets and challenges, needs, and dreams are integrated within the program. The program offerings should be as diverse as the community itself and reflect the voice, choice, and interests of its students and families.</a:t>
            </a:r>
            <a:endParaRPr i="1"/>
          </a:p>
        </p:txBody>
      </p:sp>
      <p:sp>
        <p:nvSpPr>
          <p:cNvPr id="632" name="Google Shape;632;p9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14</a:t>
            </a:fld>
            <a:endParaRPr sz="1200">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9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Engaged Well-Rounded Learning</a:t>
            </a:r>
            <a:endParaRPr/>
          </a:p>
        </p:txBody>
      </p:sp>
      <p:sp>
        <p:nvSpPr>
          <p:cNvPr id="638" name="Google Shape;638;p9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595959"/>
                </a:solidFill>
              </a:rPr>
              <a:t>15</a:t>
            </a:fld>
            <a:endParaRPr sz="1200">
              <a:solidFill>
                <a:srgbClr val="595959"/>
              </a:solidFill>
            </a:endParaRPr>
          </a:p>
        </p:txBody>
      </p:sp>
      <p:pic>
        <p:nvPicPr>
          <p:cNvPr id="639" name="Google Shape;639;p91" descr="Image of children running while holding hands" title="Image of children running while holding hands"/>
          <p:cNvPicPr preferRelativeResize="0"/>
          <p:nvPr/>
        </p:nvPicPr>
        <p:blipFill rotWithShape="1">
          <a:blip r:embed="rId3">
            <a:alphaModFix/>
          </a:blip>
          <a:srcRect/>
          <a:stretch/>
        </p:blipFill>
        <p:spPr>
          <a:xfrm>
            <a:off x="2633350" y="4623425"/>
            <a:ext cx="6677975" cy="1516375"/>
          </a:xfrm>
          <a:prstGeom prst="rect">
            <a:avLst/>
          </a:prstGeom>
          <a:noFill/>
          <a:ln>
            <a:noFill/>
          </a:ln>
        </p:spPr>
      </p:pic>
      <p:sp>
        <p:nvSpPr>
          <p:cNvPr id="640" name="Google Shape;640;p91"/>
          <p:cNvSpPr txBox="1">
            <a:spLocks noGrp="1"/>
          </p:cNvSpPr>
          <p:nvPr>
            <p:ph type="body" idx="1"/>
          </p:nvPr>
        </p:nvSpPr>
        <p:spPr>
          <a:xfrm>
            <a:off x="4983025" y="1905175"/>
            <a:ext cx="6277800" cy="2816100"/>
          </a:xfrm>
          <a:prstGeom prst="rect">
            <a:avLst/>
          </a:prstGeom>
          <a:noFill/>
          <a:ln>
            <a:noFill/>
          </a:ln>
        </p:spPr>
        <p:txBody>
          <a:bodyPr spcFirstLastPara="1" wrap="square" lIns="91425" tIns="45700" rIns="91425" bIns="45700" anchor="t" anchorCtr="0">
            <a:normAutofit fontScale="92500"/>
          </a:bodyPr>
          <a:lstStyle/>
          <a:p>
            <a:pPr marL="114300" lvl="0" indent="0" algn="l" rtl="0">
              <a:lnSpc>
                <a:spcPct val="90000"/>
              </a:lnSpc>
              <a:spcBef>
                <a:spcPts val="1000"/>
              </a:spcBef>
              <a:spcAft>
                <a:spcPts val="0"/>
              </a:spcAft>
              <a:buSzPts val="2118"/>
              <a:buNone/>
            </a:pPr>
            <a:r>
              <a:rPr lang="en-US"/>
              <a:t>Sometimes we focus so much on the academic elements, we forget that physical activity or an art project is just the right medium. Let us not lose sight that our biggest purpose is to engage with youth in life-affirming ways. If we stay focused on meaningful engagement with students, it provides opportunities for them to play an active role in their growth and development.</a:t>
            </a:r>
            <a:endParaRPr/>
          </a:p>
        </p:txBody>
      </p:sp>
      <p:pic>
        <p:nvPicPr>
          <p:cNvPr id="641" name="Google Shape;641;p91" descr="Get Outside &#10;Summer learning doesn’t mean sitting behind a desk in a classroom. Learning can and should take place in a variety of community locations and settings. An integral part of all summer programs is increased time, activities, and field trips in outdoor spaces and parks. Using outdoor space in the summer not only supports physical distancing, but can translate into exploration and more fun for young people." title="Get Outside Sticker"/>
          <p:cNvPicPr preferRelativeResize="0"/>
          <p:nvPr/>
        </p:nvPicPr>
        <p:blipFill rotWithShape="1">
          <a:blip r:embed="rId4">
            <a:alphaModFix/>
          </a:blip>
          <a:srcRect/>
          <a:stretch/>
        </p:blipFill>
        <p:spPr>
          <a:xfrm>
            <a:off x="1212775" y="2047825"/>
            <a:ext cx="3267124" cy="29793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Key Elements of Quality Summer Programs</a:t>
            </a:r>
            <a:endParaRPr/>
          </a:p>
        </p:txBody>
      </p:sp>
      <p:sp>
        <p:nvSpPr>
          <p:cNvPr id="647" name="Google Shape;647;p9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648" name="Google Shape;648;p92" descr="-Strength-Based &#10;-Student Voice &amp; Choice&#10;-Access and Opportunity&#10;Elements:&#10;-Elevate Relationships &amp; Enrichment&#10;-Deepen Community Partnerships&#10;-Integrate Well Rounded Learning &amp; Work that Matters&#10;-Ensure Mental Health &amp; Well-being&#10;-Engage Students &amp; Families&#10;-Purposeful Planning &amp; Quality Programs&#10;- Strength-Based&#10;- Student Voice and Choice&#10;- Access and Opportunity" title="Key Elements of Quality Summer Learning Graphic"/>
          <p:cNvPicPr preferRelativeResize="0"/>
          <p:nvPr/>
        </p:nvPicPr>
        <p:blipFill rotWithShape="1">
          <a:blip r:embed="rId3">
            <a:alphaModFix/>
          </a:blip>
          <a:srcRect/>
          <a:stretch/>
        </p:blipFill>
        <p:spPr>
          <a:xfrm>
            <a:off x="2698825" y="1831850"/>
            <a:ext cx="6270226" cy="4153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Silent Observation Activity</a:t>
            </a:r>
            <a:endParaRPr/>
          </a:p>
        </p:txBody>
      </p:sp>
      <p:sp>
        <p:nvSpPr>
          <p:cNvPr id="654" name="Google Shape;654;p93"/>
          <p:cNvSpPr txBox="1">
            <a:spLocks noGrp="1"/>
          </p:cNvSpPr>
          <p:nvPr>
            <p:ph type="body" idx="1"/>
          </p:nvPr>
        </p:nvSpPr>
        <p:spPr>
          <a:xfrm>
            <a:off x="717175" y="1825625"/>
            <a:ext cx="6528300" cy="410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a:t>Activity</a:t>
            </a:r>
            <a:endParaRPr b="1"/>
          </a:p>
          <a:p>
            <a:pPr marL="457200" lvl="0" indent="-342900" algn="l" rtl="0">
              <a:lnSpc>
                <a:spcPct val="90000"/>
              </a:lnSpc>
              <a:spcBef>
                <a:spcPts val="1000"/>
              </a:spcBef>
              <a:spcAft>
                <a:spcPts val="0"/>
              </a:spcAft>
              <a:buClr>
                <a:schemeClr val="dk1"/>
              </a:buClr>
              <a:buSzPts val="1800"/>
              <a:buChar char="•"/>
            </a:pPr>
            <a:r>
              <a:rPr lang="en-US"/>
              <a:t>Writing utensil/paper to jot down reactions</a:t>
            </a:r>
            <a:endParaRPr/>
          </a:p>
          <a:p>
            <a:pPr marL="457200" lvl="0" indent="-342900" algn="l" rtl="0">
              <a:lnSpc>
                <a:spcPct val="90000"/>
              </a:lnSpc>
              <a:spcBef>
                <a:spcPts val="1000"/>
              </a:spcBef>
              <a:spcAft>
                <a:spcPts val="0"/>
              </a:spcAft>
              <a:buSzPts val="1800"/>
              <a:buChar char="•"/>
            </a:pPr>
            <a:r>
              <a:rPr lang="en-US"/>
              <a:t>We will use chat when video clip is finished</a:t>
            </a:r>
            <a:endParaRPr/>
          </a:p>
          <a:p>
            <a:pPr marL="457200" lvl="0" indent="-342900" algn="l" rtl="0">
              <a:lnSpc>
                <a:spcPct val="90000"/>
              </a:lnSpc>
              <a:spcBef>
                <a:spcPts val="1000"/>
              </a:spcBef>
              <a:spcAft>
                <a:spcPts val="0"/>
              </a:spcAft>
              <a:buSzPts val="1800"/>
              <a:buChar char="•"/>
            </a:pPr>
            <a:r>
              <a:rPr lang="en-US"/>
              <a:t>Remember this is a silent observation - No sound</a:t>
            </a:r>
            <a:endParaRPr/>
          </a:p>
        </p:txBody>
      </p:sp>
      <p:pic>
        <p:nvPicPr>
          <p:cNvPr id="655" name="Google Shape;655;p93" descr="eyeglasses with letter cubes" title="See More graphic"/>
          <p:cNvPicPr preferRelativeResize="0"/>
          <p:nvPr/>
        </p:nvPicPr>
        <p:blipFill rotWithShape="1">
          <a:blip r:embed="rId3">
            <a:alphaModFix/>
          </a:blip>
          <a:srcRect/>
          <a:stretch/>
        </p:blipFill>
        <p:spPr>
          <a:xfrm>
            <a:off x="6868850" y="1914837"/>
            <a:ext cx="4542500" cy="3028325"/>
          </a:xfrm>
          <a:prstGeom prst="rect">
            <a:avLst/>
          </a:prstGeom>
          <a:noFill/>
          <a:ln>
            <a:noFill/>
          </a:ln>
        </p:spPr>
      </p:pic>
      <p:sp>
        <p:nvSpPr>
          <p:cNvPr id="656" name="Google Shape;656;p9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17</a:t>
            </a:fld>
            <a:endParaRPr sz="1200">
              <a:solidFill>
                <a:srgbClr val="59595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94"/>
          <p:cNvSpPr txBox="1">
            <a:spLocks noGrp="1"/>
          </p:cNvSpPr>
          <p:nvPr>
            <p:ph type="body" idx="1"/>
          </p:nvPr>
        </p:nvSpPr>
        <p:spPr>
          <a:xfrm>
            <a:off x="789900" y="1757250"/>
            <a:ext cx="9699900" cy="410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solidFill>
                  <a:srgbClr val="030303"/>
                </a:solidFill>
                <a:highlight>
                  <a:schemeClr val="lt1"/>
                </a:highlight>
                <a:latin typeface="Roboto"/>
                <a:ea typeface="Roboto"/>
                <a:cs typeface="Roboto"/>
                <a:sym typeface="Roboto"/>
              </a:rPr>
              <a:t>Do you want to learn how to make your school or classroom one that gives every child the opportunity to find their voice? </a:t>
            </a:r>
            <a:endParaRPr>
              <a:solidFill>
                <a:srgbClr val="030303"/>
              </a:solidFill>
              <a:highlight>
                <a:schemeClr val="lt1"/>
              </a:highlight>
              <a:latin typeface="Roboto"/>
              <a:ea typeface="Roboto"/>
              <a:cs typeface="Roboto"/>
              <a:sym typeface="Roboto"/>
            </a:endParaRPr>
          </a:p>
          <a:p>
            <a:pPr marL="0" lvl="0" indent="0" algn="l" rtl="0">
              <a:lnSpc>
                <a:spcPct val="90000"/>
              </a:lnSpc>
              <a:spcBef>
                <a:spcPts val="1000"/>
              </a:spcBef>
              <a:spcAft>
                <a:spcPts val="0"/>
              </a:spcAft>
              <a:buSzPts val="1800"/>
              <a:buNone/>
            </a:pPr>
            <a:r>
              <a:rPr lang="en-US">
                <a:solidFill>
                  <a:srgbClr val="030303"/>
                </a:solidFill>
                <a:highlight>
                  <a:schemeClr val="lt1"/>
                </a:highlight>
                <a:latin typeface="Roboto"/>
                <a:ea typeface="Roboto"/>
                <a:cs typeface="Roboto"/>
                <a:sym typeface="Roboto"/>
              </a:rPr>
              <a:t>We believe language is the key to unlocking every child’s potential. </a:t>
            </a:r>
            <a:endParaRPr>
              <a:solidFill>
                <a:srgbClr val="030303"/>
              </a:solidFill>
              <a:highlight>
                <a:schemeClr val="lt1"/>
              </a:highlight>
              <a:latin typeface="Roboto"/>
              <a:ea typeface="Roboto"/>
              <a:cs typeface="Roboto"/>
              <a:sym typeface="Roboto"/>
            </a:endParaRPr>
          </a:p>
          <a:p>
            <a:pPr marL="0" lvl="0" indent="0" algn="l" rtl="0">
              <a:lnSpc>
                <a:spcPct val="90000"/>
              </a:lnSpc>
              <a:spcBef>
                <a:spcPts val="1000"/>
              </a:spcBef>
              <a:spcAft>
                <a:spcPts val="0"/>
              </a:spcAft>
              <a:buSzPts val="1800"/>
              <a:buNone/>
            </a:pPr>
            <a:r>
              <a:rPr lang="en-US">
                <a:solidFill>
                  <a:srgbClr val="030303"/>
                </a:solidFill>
                <a:highlight>
                  <a:schemeClr val="lt1"/>
                </a:highlight>
                <a:latin typeface="Roboto"/>
                <a:ea typeface="Roboto"/>
                <a:cs typeface="Roboto"/>
                <a:sym typeface="Roboto"/>
              </a:rPr>
              <a:t>This is demonstrated in the following video:</a:t>
            </a:r>
            <a:endParaRPr>
              <a:solidFill>
                <a:srgbClr val="030303"/>
              </a:solidFill>
              <a:highlight>
                <a:schemeClr val="lt1"/>
              </a:highlight>
              <a:latin typeface="Roboto"/>
              <a:ea typeface="Roboto"/>
              <a:cs typeface="Roboto"/>
              <a:sym typeface="Roboto"/>
            </a:endParaRPr>
          </a:p>
          <a:p>
            <a:pPr marL="0" lvl="0" indent="0" algn="l" rtl="0">
              <a:lnSpc>
                <a:spcPct val="90000"/>
              </a:lnSpc>
              <a:spcBef>
                <a:spcPts val="1000"/>
              </a:spcBef>
              <a:spcAft>
                <a:spcPts val="0"/>
              </a:spcAft>
              <a:buSzPts val="1800"/>
              <a:buNone/>
            </a:pPr>
            <a:r>
              <a:rPr lang="en-US" u="sng">
                <a:solidFill>
                  <a:srgbClr val="FF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Atlanta Speech School – Every Opportunity</a:t>
            </a:r>
            <a:endParaRPr>
              <a:solidFill>
                <a:srgbClr val="FF0000"/>
              </a:solidFill>
            </a:endParaRPr>
          </a:p>
        </p:txBody>
      </p:sp>
      <p:sp>
        <p:nvSpPr>
          <p:cNvPr id="663" name="Google Shape;663;p9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solidFill>
                  <a:schemeClr val="accent1"/>
                </a:solidFill>
              </a:rPr>
              <a:t>Every Opportunity Counts  </a:t>
            </a:r>
            <a:endParaRPr>
              <a:solidFill>
                <a:schemeClr val="accent1"/>
              </a:solidFill>
            </a:endParaRPr>
          </a:p>
        </p:txBody>
      </p:sp>
      <p:sp>
        <p:nvSpPr>
          <p:cNvPr id="664" name="Google Shape;664;p9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9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Start Planning Early</a:t>
            </a:r>
            <a:endParaRPr>
              <a:solidFill>
                <a:schemeClr val="accent1"/>
              </a:solidFill>
            </a:endParaRPr>
          </a:p>
        </p:txBody>
      </p:sp>
      <p:sp>
        <p:nvSpPr>
          <p:cNvPr id="671" name="Google Shape;671;p9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672" name="Google Shape;672;p95"/>
          <p:cNvSpPr txBox="1">
            <a:spLocks noGrp="1"/>
          </p:cNvSpPr>
          <p:nvPr>
            <p:ph type="body" idx="1"/>
          </p:nvPr>
        </p:nvSpPr>
        <p:spPr>
          <a:xfrm>
            <a:off x="469551" y="2134775"/>
            <a:ext cx="5808900" cy="4237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In order to realize the best of what summer has to offer, it is important to start planning early. Launching a summer program is akin to starting a new school year and ending it within weeks. Quality summer programming requires advanced planning that typically starts the prior school year in fall. </a:t>
            </a:r>
            <a:endParaRPr i="1"/>
          </a:p>
        </p:txBody>
      </p:sp>
      <p:pic>
        <p:nvPicPr>
          <p:cNvPr id="673" name="Google Shape;673;p95" descr="Image of 3 adults studying&#10;" title="3 adults studying"/>
          <p:cNvPicPr preferRelativeResize="0"/>
          <p:nvPr/>
        </p:nvPicPr>
        <p:blipFill rotWithShape="1">
          <a:blip r:embed="rId3">
            <a:alphaModFix/>
          </a:blip>
          <a:srcRect/>
          <a:stretch/>
        </p:blipFill>
        <p:spPr>
          <a:xfrm>
            <a:off x="6961649" y="3525600"/>
            <a:ext cx="4300200" cy="2614200"/>
          </a:xfrm>
          <a:prstGeom prst="rect">
            <a:avLst/>
          </a:prstGeom>
          <a:noFill/>
          <a:ln>
            <a:noFill/>
          </a:ln>
        </p:spPr>
      </p:pic>
      <p:pic>
        <p:nvPicPr>
          <p:cNvPr id="674" name="Google Shape;674;p95" descr="Summer Planning Starts &#10;in the Fall!&#10;An early and robust planning process is one of the most important characteristics of a strong program. " title="Summer Planning Sticker"/>
          <p:cNvPicPr preferRelativeResize="0"/>
          <p:nvPr/>
        </p:nvPicPr>
        <p:blipFill rotWithShape="1">
          <a:blip r:embed="rId4">
            <a:alphaModFix/>
          </a:blip>
          <a:srcRect/>
          <a:stretch/>
        </p:blipFill>
        <p:spPr>
          <a:xfrm>
            <a:off x="7522613" y="1133750"/>
            <a:ext cx="3304600" cy="282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Cultivating Joy, Connection &amp; Curiosity</a:t>
            </a:r>
            <a:endParaRPr/>
          </a:p>
        </p:txBody>
      </p:sp>
      <p:sp>
        <p:nvSpPr>
          <p:cNvPr id="529" name="Google Shape;529;p78"/>
          <p:cNvSpPr txBox="1"/>
          <p:nvPr/>
        </p:nvSpPr>
        <p:spPr>
          <a:xfrm>
            <a:off x="681942" y="2425023"/>
            <a:ext cx="54879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Introduce yourself in the Chat Box and…</a:t>
            </a:r>
            <a:endParaRPr sz="2400" b="1"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400" b="0" i="0" u="none" strike="noStrike" cap="none">
                <a:solidFill>
                  <a:schemeClr val="dk1"/>
                </a:solidFill>
                <a:latin typeface="Calibri"/>
                <a:ea typeface="Calibri"/>
                <a:cs typeface="Calibri"/>
                <a:sym typeface="Calibri"/>
              </a:rPr>
              <a:t>What image comes to mind when you think of joyful, curious students who feel deeply connected?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OR</a:t>
            </a:r>
            <a:endParaRPr sz="24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400" b="0" i="0" u="none" strike="noStrike" cap="none">
                <a:solidFill>
                  <a:schemeClr val="dk1"/>
                </a:solidFill>
                <a:latin typeface="Calibri"/>
                <a:ea typeface="Calibri"/>
                <a:cs typeface="Calibri"/>
                <a:sym typeface="Calibri"/>
              </a:rPr>
              <a:t>What is peaking your curiosity about Summer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530" name="Google Shape;530;p78" descr="child using magnifying grass" title="Image of children"/>
          <p:cNvPicPr preferRelativeResize="0"/>
          <p:nvPr/>
        </p:nvPicPr>
        <p:blipFill rotWithShape="1">
          <a:blip r:embed="rId3">
            <a:alphaModFix/>
          </a:blip>
          <a:srcRect/>
          <a:stretch/>
        </p:blipFill>
        <p:spPr>
          <a:xfrm>
            <a:off x="6426267" y="2425028"/>
            <a:ext cx="5199043" cy="3467772"/>
          </a:xfrm>
          <a:prstGeom prst="rect">
            <a:avLst/>
          </a:prstGeom>
          <a:noFill/>
          <a:ln>
            <a:noFill/>
          </a:ln>
        </p:spPr>
      </p:pic>
      <p:sp>
        <p:nvSpPr>
          <p:cNvPr id="531" name="Google Shape;531;p7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9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Representation Matters</a:t>
            </a:r>
            <a:endParaRPr>
              <a:solidFill>
                <a:schemeClr val="accent1"/>
              </a:solidFill>
            </a:endParaRPr>
          </a:p>
        </p:txBody>
      </p:sp>
      <p:sp>
        <p:nvSpPr>
          <p:cNvPr id="681" name="Google Shape;681;p9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682" name="Google Shape;682;p96"/>
          <p:cNvSpPr txBox="1">
            <a:spLocks noGrp="1"/>
          </p:cNvSpPr>
          <p:nvPr>
            <p:ph type="body" idx="1"/>
          </p:nvPr>
        </p:nvSpPr>
        <p:spPr>
          <a:xfrm>
            <a:off x="6132375" y="2055150"/>
            <a:ext cx="5288100" cy="38487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a:t>It’s important to make sure that we are recruiting and investing in talent that reflects the young people that we are serving. </a:t>
            </a:r>
            <a:r>
              <a:rPr lang="en-US" b="1">
                <a:solidFill>
                  <a:srgbClr val="FF9900"/>
                </a:solidFill>
              </a:rPr>
              <a:t>We cannot be what we cannot see.</a:t>
            </a:r>
            <a:r>
              <a:rPr lang="en-US"/>
              <a:t> When youth see themselves in their teachers and administrative staff it can be transformational.</a:t>
            </a:r>
            <a:endParaRPr/>
          </a:p>
        </p:txBody>
      </p:sp>
      <p:pic>
        <p:nvPicPr>
          <p:cNvPr id="683" name="Google Shape;683;p96" descr="Images of people talking" title="Images of people talking"/>
          <p:cNvPicPr preferRelativeResize="0"/>
          <p:nvPr/>
        </p:nvPicPr>
        <p:blipFill rotWithShape="1">
          <a:blip r:embed="rId3">
            <a:alphaModFix/>
          </a:blip>
          <a:srcRect/>
          <a:stretch/>
        </p:blipFill>
        <p:spPr>
          <a:xfrm>
            <a:off x="799174" y="2151201"/>
            <a:ext cx="4921325" cy="3056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9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Braiding Funds</a:t>
            </a:r>
            <a:endParaRPr/>
          </a:p>
        </p:txBody>
      </p:sp>
      <p:sp>
        <p:nvSpPr>
          <p:cNvPr id="689" name="Google Shape;689;p9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550" b="1">
                <a:highlight>
                  <a:schemeClr val="lt1"/>
                </a:highlight>
              </a:rPr>
              <a:t>State Programs</a:t>
            </a:r>
            <a:r>
              <a:rPr lang="en-US" sz="2550">
                <a:highlight>
                  <a:schemeClr val="lt1"/>
                </a:highlight>
              </a:rPr>
              <a:t>​</a:t>
            </a:r>
            <a:endParaRPr sz="2550">
              <a:highlight>
                <a:schemeClr val="lt1"/>
              </a:highlight>
            </a:endParaRPr>
          </a:p>
          <a:p>
            <a:pPr marL="1244600" lvl="0" indent="-336550" algn="l" rtl="0">
              <a:lnSpc>
                <a:spcPct val="115000"/>
              </a:lnSpc>
              <a:spcBef>
                <a:spcPts val="0"/>
              </a:spcBef>
              <a:spcAft>
                <a:spcPts val="0"/>
              </a:spcAft>
              <a:buSzPts val="1700"/>
              <a:buFont typeface="Arial"/>
              <a:buChar char="●"/>
            </a:pPr>
            <a:r>
              <a:rPr lang="en-US" sz="2100">
                <a:highlight>
                  <a:schemeClr val="lt1"/>
                </a:highlight>
              </a:rPr>
              <a:t>Student Success Act (SSA) Summer Programs </a:t>
            </a:r>
            <a:endParaRPr sz="2100">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2550" b="1">
                <a:highlight>
                  <a:schemeClr val="lt1"/>
                </a:highlight>
              </a:rPr>
              <a:t>Federal Programs</a:t>
            </a:r>
            <a:r>
              <a:rPr lang="en-US" sz="2550">
                <a:highlight>
                  <a:schemeClr val="lt1"/>
                </a:highlight>
              </a:rPr>
              <a:t>​</a:t>
            </a:r>
            <a:endParaRPr sz="2550">
              <a:highlight>
                <a:schemeClr val="lt1"/>
              </a:highlight>
            </a:endParaRPr>
          </a:p>
          <a:p>
            <a:pPr marL="1244600" lvl="0" indent="-336550" algn="l" rtl="0">
              <a:lnSpc>
                <a:spcPct val="115000"/>
              </a:lnSpc>
              <a:spcBef>
                <a:spcPts val="0"/>
              </a:spcBef>
              <a:spcAft>
                <a:spcPts val="0"/>
              </a:spcAft>
              <a:buSzPts val="1700"/>
              <a:buFont typeface="Arial"/>
              <a:buChar char="●"/>
            </a:pPr>
            <a:r>
              <a:rPr lang="en-US" sz="2100">
                <a:highlight>
                  <a:schemeClr val="lt1"/>
                </a:highlight>
              </a:rPr>
              <a:t>Elementary and Secondary School Emergency Relief Funds (ESSER III) - American Rescue Plan (ARP)​</a:t>
            </a:r>
            <a:endParaRPr sz="2100">
              <a:highlight>
                <a:schemeClr val="lt1"/>
              </a:highlight>
            </a:endParaRPr>
          </a:p>
          <a:p>
            <a:pPr marL="1244600" lvl="0" indent="-336550" algn="l" rtl="0">
              <a:lnSpc>
                <a:spcPct val="115000"/>
              </a:lnSpc>
              <a:spcBef>
                <a:spcPts val="0"/>
              </a:spcBef>
              <a:spcAft>
                <a:spcPts val="0"/>
              </a:spcAft>
              <a:buSzPts val="1700"/>
              <a:buFont typeface="Arial"/>
              <a:buChar char="●"/>
            </a:pPr>
            <a:r>
              <a:rPr lang="en-US" sz="2100">
                <a:highlight>
                  <a:schemeClr val="lt1"/>
                </a:highlight>
              </a:rPr>
              <a:t>Every Student Succeeds Act (ESSA)​</a:t>
            </a:r>
            <a:endParaRPr sz="2100">
              <a:highlight>
                <a:schemeClr val="lt1"/>
              </a:highlight>
            </a:endParaRPr>
          </a:p>
          <a:p>
            <a:pPr marL="2209800" lvl="0" indent="-336550" algn="l" rtl="0">
              <a:lnSpc>
                <a:spcPct val="115000"/>
              </a:lnSpc>
              <a:spcBef>
                <a:spcPts val="0"/>
              </a:spcBef>
              <a:spcAft>
                <a:spcPts val="0"/>
              </a:spcAft>
              <a:buSzPts val="1700"/>
              <a:buFont typeface="Arial"/>
              <a:buChar char="●"/>
            </a:pPr>
            <a:r>
              <a:rPr lang="en-US" sz="2100">
                <a:highlight>
                  <a:schemeClr val="lt1"/>
                </a:highlight>
              </a:rPr>
              <a:t>21st Century Community Learning Centers (Title IV-B)​</a:t>
            </a:r>
            <a:endParaRPr sz="2100">
              <a:highlight>
                <a:schemeClr val="lt1"/>
              </a:highlight>
            </a:endParaRPr>
          </a:p>
          <a:p>
            <a:pPr marL="2209800" lvl="0" indent="-336550" algn="l" rtl="0">
              <a:lnSpc>
                <a:spcPct val="115000"/>
              </a:lnSpc>
              <a:spcBef>
                <a:spcPts val="0"/>
              </a:spcBef>
              <a:spcAft>
                <a:spcPts val="0"/>
              </a:spcAft>
              <a:buSzPts val="1700"/>
              <a:buFont typeface="Arial"/>
              <a:buChar char="●"/>
            </a:pPr>
            <a:r>
              <a:rPr lang="en-US" sz="2100">
                <a:highlight>
                  <a:schemeClr val="lt1"/>
                </a:highlight>
              </a:rPr>
              <a:t>Migrant Education Program (Title I-C)​</a:t>
            </a:r>
            <a:endParaRPr sz="2100">
              <a:highlight>
                <a:schemeClr val="lt1"/>
              </a:highlight>
            </a:endParaRPr>
          </a:p>
          <a:p>
            <a:pPr marL="1244600" lvl="0" indent="-336550" algn="l" rtl="0">
              <a:lnSpc>
                <a:spcPct val="115000"/>
              </a:lnSpc>
              <a:spcBef>
                <a:spcPts val="0"/>
              </a:spcBef>
              <a:spcAft>
                <a:spcPts val="0"/>
              </a:spcAft>
              <a:buSzPts val="1700"/>
              <a:buFont typeface="Arial"/>
              <a:buChar char="●"/>
            </a:pPr>
            <a:r>
              <a:rPr lang="en-US" sz="2100">
                <a:highlight>
                  <a:schemeClr val="lt1"/>
                </a:highlight>
              </a:rPr>
              <a:t>Individuals with Disabilities Education Act (IDEA) ​</a:t>
            </a:r>
            <a:endParaRPr sz="2100">
              <a:highlight>
                <a:schemeClr val="lt1"/>
              </a:highlight>
            </a:endParaRPr>
          </a:p>
          <a:p>
            <a:pPr marL="0" lvl="0" indent="0" algn="l" rtl="0">
              <a:lnSpc>
                <a:spcPct val="90000"/>
              </a:lnSpc>
              <a:spcBef>
                <a:spcPts val="1000"/>
              </a:spcBef>
              <a:spcAft>
                <a:spcPts val="0"/>
              </a:spcAft>
              <a:buSzPts val="1800"/>
              <a:buNone/>
            </a:pPr>
            <a:endParaRPr>
              <a:highlight>
                <a:schemeClr val="lt1"/>
              </a:highlight>
            </a:endParaRPr>
          </a:p>
        </p:txBody>
      </p:sp>
      <p:pic>
        <p:nvPicPr>
          <p:cNvPr id="690" name="Google Shape;690;p97" descr="Image of multi-colored threads woven together" title="Image of multi-colored threads woven together"/>
          <p:cNvPicPr preferRelativeResize="0"/>
          <p:nvPr/>
        </p:nvPicPr>
        <p:blipFill rotWithShape="1">
          <a:blip r:embed="rId3">
            <a:alphaModFix/>
          </a:blip>
          <a:srcRect/>
          <a:stretch/>
        </p:blipFill>
        <p:spPr>
          <a:xfrm>
            <a:off x="3205075" y="5412200"/>
            <a:ext cx="6128548" cy="931126"/>
          </a:xfrm>
          <a:prstGeom prst="rect">
            <a:avLst/>
          </a:prstGeom>
          <a:noFill/>
          <a:ln>
            <a:noFill/>
          </a:ln>
        </p:spPr>
      </p:pic>
      <p:sp>
        <p:nvSpPr>
          <p:cNvPr id="691" name="Google Shape;691;p9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21</a:t>
            </a:fld>
            <a:endParaRPr sz="1200">
              <a:solidFill>
                <a:srgbClr val="59595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9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Contents </a:t>
            </a:r>
            <a:endParaRPr/>
          </a:p>
        </p:txBody>
      </p:sp>
      <p:grpSp>
        <p:nvGrpSpPr>
          <p:cNvPr id="698" name="Google Shape;698;p98" descr="Content of details with page references"/>
          <p:cNvGrpSpPr/>
          <p:nvPr/>
        </p:nvGrpSpPr>
        <p:grpSpPr>
          <a:xfrm>
            <a:off x="553471" y="1818620"/>
            <a:ext cx="5564080" cy="3771019"/>
            <a:chOff x="5737150" y="843050"/>
            <a:chExt cx="6454849" cy="4364100"/>
          </a:xfrm>
        </p:grpSpPr>
        <p:pic>
          <p:nvPicPr>
            <p:cNvPr id="699" name="Google Shape;699;p98" descr="a vision for summer learning"/>
            <p:cNvPicPr preferRelativeResize="0"/>
            <p:nvPr/>
          </p:nvPicPr>
          <p:blipFill rotWithShape="1">
            <a:blip r:embed="rId3">
              <a:alphaModFix amt="98000"/>
            </a:blip>
            <a:srcRect/>
            <a:stretch/>
          </p:blipFill>
          <p:spPr>
            <a:xfrm>
              <a:off x="5737150" y="843050"/>
              <a:ext cx="6454849" cy="585000"/>
            </a:xfrm>
            <a:prstGeom prst="rect">
              <a:avLst/>
            </a:prstGeom>
            <a:noFill/>
            <a:ln>
              <a:noFill/>
            </a:ln>
          </p:spPr>
        </p:pic>
        <p:pic>
          <p:nvPicPr>
            <p:cNvPr id="700" name="Google Shape;700;p98" descr="covid 19 on page 5"/>
            <p:cNvPicPr preferRelativeResize="0"/>
            <p:nvPr/>
          </p:nvPicPr>
          <p:blipFill rotWithShape="1">
            <a:blip r:embed="rId4">
              <a:alphaModFix/>
            </a:blip>
            <a:srcRect/>
            <a:stretch/>
          </p:blipFill>
          <p:spPr>
            <a:xfrm>
              <a:off x="5946987" y="1577700"/>
              <a:ext cx="6164500" cy="459025"/>
            </a:xfrm>
            <a:prstGeom prst="rect">
              <a:avLst/>
            </a:prstGeom>
            <a:noFill/>
            <a:ln>
              <a:noFill/>
            </a:ln>
          </p:spPr>
        </p:pic>
        <p:pic>
          <p:nvPicPr>
            <p:cNvPr id="701" name="Google Shape;701;p98" descr="key elements of quality summer programs page 6"/>
            <p:cNvPicPr preferRelativeResize="0"/>
            <p:nvPr/>
          </p:nvPicPr>
          <p:blipFill rotWithShape="1">
            <a:blip r:embed="rId5">
              <a:alphaModFix/>
            </a:blip>
            <a:srcRect/>
            <a:stretch/>
          </p:blipFill>
          <p:spPr>
            <a:xfrm>
              <a:off x="6028862" y="2186363"/>
              <a:ext cx="6078974" cy="790525"/>
            </a:xfrm>
            <a:prstGeom prst="rect">
              <a:avLst/>
            </a:prstGeom>
            <a:noFill/>
            <a:ln>
              <a:noFill/>
            </a:ln>
          </p:spPr>
        </p:pic>
        <p:pic>
          <p:nvPicPr>
            <p:cNvPr id="702" name="Google Shape;702;p98" descr="access and inclusion essential summer programming on page 19"/>
            <p:cNvPicPr preferRelativeResize="0"/>
            <p:nvPr/>
          </p:nvPicPr>
          <p:blipFill rotWithShape="1">
            <a:blip r:embed="rId6">
              <a:alphaModFix/>
            </a:blip>
            <a:srcRect/>
            <a:stretch/>
          </p:blipFill>
          <p:spPr>
            <a:xfrm>
              <a:off x="6073363" y="3126538"/>
              <a:ext cx="5989975" cy="809625"/>
            </a:xfrm>
            <a:prstGeom prst="rect">
              <a:avLst/>
            </a:prstGeom>
            <a:noFill/>
            <a:ln>
              <a:noFill/>
            </a:ln>
          </p:spPr>
        </p:pic>
        <p:pic>
          <p:nvPicPr>
            <p:cNvPr id="703" name="Google Shape;703;p98" descr="summer programming possibilities on page 23"/>
            <p:cNvPicPr preferRelativeResize="0"/>
            <p:nvPr/>
          </p:nvPicPr>
          <p:blipFill rotWithShape="1">
            <a:blip r:embed="rId7">
              <a:alphaModFix/>
            </a:blip>
            <a:srcRect/>
            <a:stretch/>
          </p:blipFill>
          <p:spPr>
            <a:xfrm>
              <a:off x="5989750" y="4195425"/>
              <a:ext cx="6078976" cy="381000"/>
            </a:xfrm>
            <a:prstGeom prst="rect">
              <a:avLst/>
            </a:prstGeom>
            <a:noFill/>
            <a:ln>
              <a:noFill/>
            </a:ln>
          </p:spPr>
        </p:pic>
        <p:pic>
          <p:nvPicPr>
            <p:cNvPr id="704" name="Google Shape;704;p98" descr="state and federal funding streams page 29"/>
            <p:cNvPicPr preferRelativeResize="0"/>
            <p:nvPr/>
          </p:nvPicPr>
          <p:blipFill rotWithShape="1">
            <a:blip r:embed="rId8">
              <a:alphaModFix/>
            </a:blip>
            <a:srcRect/>
            <a:stretch/>
          </p:blipFill>
          <p:spPr>
            <a:xfrm>
              <a:off x="6051500" y="4835675"/>
              <a:ext cx="6078975" cy="371475"/>
            </a:xfrm>
            <a:prstGeom prst="rect">
              <a:avLst/>
            </a:prstGeom>
            <a:noFill/>
            <a:ln>
              <a:noFill/>
            </a:ln>
          </p:spPr>
        </p:pic>
      </p:grpSp>
      <p:sp>
        <p:nvSpPr>
          <p:cNvPr id="705" name="Google Shape;705;p9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706" name="Google Shape;706;p98" descr="Summer Learning Best Practice Guide cover" title="Summer Learning Best Practice Guide cover"/>
          <p:cNvPicPr preferRelativeResize="0"/>
          <p:nvPr/>
        </p:nvPicPr>
        <p:blipFill rotWithShape="1">
          <a:blip r:embed="rId9">
            <a:alphaModFix/>
          </a:blip>
          <a:srcRect/>
          <a:stretch/>
        </p:blipFill>
        <p:spPr>
          <a:xfrm>
            <a:off x="6699775" y="970927"/>
            <a:ext cx="4212650" cy="5168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400"/>
              <a:t>Check out the 2022 Summer Learning </a:t>
            </a:r>
            <a:br>
              <a:rPr lang="en-US" sz="3400"/>
            </a:br>
            <a:r>
              <a:rPr lang="en-US" sz="3400"/>
              <a:t>Best Practice Guide </a:t>
            </a:r>
            <a:endParaRPr sz="4600"/>
          </a:p>
        </p:txBody>
      </p:sp>
      <p:pic>
        <p:nvPicPr>
          <p:cNvPr id="713" name="Google Shape;713;p99" descr="students with teacher hiking in the woods" title="students with teacher hiking in the woods"/>
          <p:cNvPicPr preferRelativeResize="0"/>
          <p:nvPr/>
        </p:nvPicPr>
        <p:blipFill rotWithShape="1">
          <a:blip r:embed="rId3">
            <a:alphaModFix/>
          </a:blip>
          <a:srcRect/>
          <a:stretch/>
        </p:blipFill>
        <p:spPr>
          <a:xfrm>
            <a:off x="587725" y="2185551"/>
            <a:ext cx="4254177" cy="2835426"/>
          </a:xfrm>
          <a:prstGeom prst="rect">
            <a:avLst/>
          </a:prstGeom>
          <a:noFill/>
          <a:ln w="9525" cap="flat" cmpd="sng">
            <a:solidFill>
              <a:schemeClr val="accent1"/>
            </a:solidFill>
            <a:prstDash val="solid"/>
            <a:round/>
            <a:headEnd type="none" w="sm" len="sm"/>
            <a:tailEnd type="none" w="sm" len="sm"/>
          </a:ln>
        </p:spPr>
      </p:pic>
      <p:sp>
        <p:nvSpPr>
          <p:cNvPr id="714" name="Google Shape;714;p99"/>
          <p:cNvSpPr txBox="1"/>
          <p:nvPr/>
        </p:nvSpPr>
        <p:spPr>
          <a:xfrm>
            <a:off x="5073700" y="2312250"/>
            <a:ext cx="6427800" cy="1873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400"/>
              <a:buFont typeface="Arial"/>
              <a:buNone/>
            </a:pPr>
            <a:r>
              <a:rPr lang="en-US" sz="2500" b="0" i="0" u="none" strike="noStrike" cap="none">
                <a:solidFill>
                  <a:schemeClr val="dk1"/>
                </a:solidFill>
                <a:latin typeface="Calibri"/>
                <a:ea typeface="Calibri"/>
                <a:cs typeface="Calibri"/>
                <a:sym typeface="Calibri"/>
              </a:rPr>
              <a:t>Options to consider as you check out the guide:</a:t>
            </a:r>
            <a:endParaRPr sz="2500" b="0" i="0" u="none" strike="noStrike" cap="none">
              <a:solidFill>
                <a:schemeClr val="dk1"/>
              </a:solidFill>
              <a:latin typeface="Calibri"/>
              <a:ea typeface="Calibri"/>
              <a:cs typeface="Calibri"/>
              <a:sym typeface="Calibri"/>
            </a:endParaRPr>
          </a:p>
          <a:p>
            <a:pPr marL="457200" marR="0" lvl="0" indent="-374650" algn="l" rtl="0">
              <a:lnSpc>
                <a:spcPct val="90000"/>
              </a:lnSpc>
              <a:spcBef>
                <a:spcPts val="100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Use table of contents to navigate guide </a:t>
            </a:r>
            <a:endParaRPr sz="2300" b="0" i="0" u="none" strike="noStrike" cap="none">
              <a:solidFill>
                <a:schemeClr val="dk1"/>
              </a:solidFill>
              <a:latin typeface="Calibri"/>
              <a:ea typeface="Calibri"/>
              <a:cs typeface="Calibri"/>
              <a:sym typeface="Calibri"/>
            </a:endParaRPr>
          </a:p>
          <a:p>
            <a:pPr marL="457200" marR="0" lvl="0" indent="-374650" algn="l" rtl="0">
              <a:lnSpc>
                <a:spcPct val="9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Sign up for the listserv!</a:t>
            </a:r>
            <a:endParaRPr sz="2300" b="0" i="0" u="none" strike="noStrike" cap="none">
              <a:solidFill>
                <a:schemeClr val="dk1"/>
              </a:solidFill>
              <a:latin typeface="Calibri"/>
              <a:ea typeface="Calibri"/>
              <a:cs typeface="Calibri"/>
              <a:sym typeface="Calibri"/>
            </a:endParaRPr>
          </a:p>
          <a:p>
            <a:pPr marL="457200" marR="0" lvl="0" indent="-374650" algn="l" rtl="0">
              <a:lnSpc>
                <a:spcPct val="9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Find relevant resources/references   </a:t>
            </a:r>
            <a:endParaRPr sz="2300" b="0" i="0" u="none"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99"/>
          <p:cNvSpPr/>
          <p:nvPr/>
        </p:nvSpPr>
        <p:spPr>
          <a:xfrm>
            <a:off x="6500975" y="4651850"/>
            <a:ext cx="3316800" cy="1317600"/>
          </a:xfrm>
          <a:prstGeom prst="roundRect">
            <a:avLst>
              <a:gd name="adj" fmla="val 16667"/>
            </a:avLst>
          </a:prstGeom>
          <a:solidFill>
            <a:srgbClr val="F1C23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34343"/>
                </a:solidFill>
                <a:latin typeface="Calibri"/>
                <a:ea typeface="Calibri"/>
                <a:cs typeface="Calibri"/>
                <a:sym typeface="Calibri"/>
              </a:rPr>
              <a:t>Take 5-7 minutes to explore through the guide!</a:t>
            </a:r>
            <a:endParaRPr sz="2200" b="1" i="0" u="none" strike="noStrike" cap="none">
              <a:solidFill>
                <a:srgbClr val="434343"/>
              </a:solidFill>
              <a:latin typeface="Calibri"/>
              <a:ea typeface="Calibri"/>
              <a:cs typeface="Calibri"/>
              <a:sym typeface="Calibri"/>
            </a:endParaRPr>
          </a:p>
        </p:txBody>
      </p:sp>
      <p:sp>
        <p:nvSpPr>
          <p:cNvPr id="716" name="Google Shape;716;p9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23</a:t>
            </a:fld>
            <a:endParaRPr sz="1200">
              <a:solidFill>
                <a:srgbClr val="59595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00"/>
          <p:cNvSpPr/>
          <p:nvPr/>
        </p:nvSpPr>
        <p:spPr>
          <a:xfrm>
            <a:off x="6182859" y="1483792"/>
            <a:ext cx="2865900" cy="844200"/>
          </a:xfrm>
          <a:prstGeom prst="rightArrow">
            <a:avLst>
              <a:gd name="adj1" fmla="val 50000"/>
              <a:gd name="adj2" fmla="val 50000"/>
            </a:avLst>
          </a:prstGeom>
          <a:solidFill>
            <a:schemeClr val="accent1"/>
          </a:solidFill>
          <a:ln w="25400" cap="flat" cmpd="sng">
            <a:solidFill>
              <a:srgbClr val="1355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Coming Soon!</a:t>
            </a:r>
            <a:endParaRPr sz="2400" b="0" i="0" u="none" strike="noStrike" cap="none">
              <a:solidFill>
                <a:schemeClr val="lt1"/>
              </a:solidFill>
              <a:latin typeface="Arial"/>
              <a:ea typeface="Arial"/>
              <a:cs typeface="Arial"/>
              <a:sym typeface="Arial"/>
            </a:endParaRPr>
          </a:p>
        </p:txBody>
      </p:sp>
      <p:pic>
        <p:nvPicPr>
          <p:cNvPr id="723" name="Google Shape;723;p100" descr="Summer Best Practice Toolkit cover" title="Summer Best Practice Toolkit cover"/>
          <p:cNvPicPr preferRelativeResize="0"/>
          <p:nvPr/>
        </p:nvPicPr>
        <p:blipFill rotWithShape="1">
          <a:blip r:embed="rId3">
            <a:alphaModFix/>
          </a:blip>
          <a:srcRect/>
          <a:stretch/>
        </p:blipFill>
        <p:spPr>
          <a:xfrm>
            <a:off x="9019620" y="1034253"/>
            <a:ext cx="2693345" cy="3354171"/>
          </a:xfrm>
          <a:prstGeom prst="rect">
            <a:avLst/>
          </a:prstGeom>
          <a:noFill/>
          <a:ln>
            <a:noFill/>
          </a:ln>
        </p:spPr>
      </p:pic>
      <p:pic>
        <p:nvPicPr>
          <p:cNvPr id="724" name="Google Shape;724;p100" descr="Summer Learning Webinar Series schedule" title="Summer Learning Webinar Series schedule"/>
          <p:cNvPicPr preferRelativeResize="0"/>
          <p:nvPr/>
        </p:nvPicPr>
        <p:blipFill rotWithShape="1">
          <a:blip r:embed="rId4">
            <a:alphaModFix/>
          </a:blip>
          <a:srcRect/>
          <a:stretch/>
        </p:blipFill>
        <p:spPr>
          <a:xfrm>
            <a:off x="443700" y="2209925"/>
            <a:ext cx="8103776" cy="3968125"/>
          </a:xfrm>
          <a:prstGeom prst="rect">
            <a:avLst/>
          </a:prstGeom>
          <a:noFill/>
          <a:ln>
            <a:noFill/>
          </a:ln>
        </p:spPr>
      </p:pic>
      <p:sp>
        <p:nvSpPr>
          <p:cNvPr id="725" name="Google Shape;725;p10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Summer Learning Webinar Series</a:t>
            </a:r>
            <a:endParaRPr/>
          </a:p>
        </p:txBody>
      </p:sp>
      <p:sp>
        <p:nvSpPr>
          <p:cNvPr id="726" name="Google Shape;726;p10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0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a:t>What If...</a:t>
            </a:r>
            <a:endParaRPr/>
          </a:p>
        </p:txBody>
      </p:sp>
      <p:sp>
        <p:nvSpPr>
          <p:cNvPr id="732" name="Google Shape;732;p101"/>
          <p:cNvSpPr txBox="1">
            <a:spLocks noGrp="1"/>
          </p:cNvSpPr>
          <p:nvPr>
            <p:ph type="body" idx="1"/>
          </p:nvPr>
        </p:nvSpPr>
        <p:spPr>
          <a:xfrm>
            <a:off x="717175" y="1825625"/>
            <a:ext cx="6840900" cy="4109100"/>
          </a:xfrm>
          <a:prstGeom prst="rect">
            <a:avLst/>
          </a:prstGeom>
          <a:noFill/>
          <a:ln>
            <a:noFill/>
          </a:ln>
        </p:spPr>
        <p:txBody>
          <a:bodyPr spcFirstLastPara="1" wrap="square" lIns="91425" tIns="45700" rIns="91425" bIns="45700" anchor="t" anchorCtr="0">
            <a:noAutofit/>
          </a:bodyPr>
          <a:lstStyle/>
          <a:p>
            <a:pPr marL="57150" lvl="0" indent="-57150" algn="l" rtl="0">
              <a:lnSpc>
                <a:spcPct val="90000"/>
              </a:lnSpc>
              <a:spcBef>
                <a:spcPts val="1000"/>
              </a:spcBef>
              <a:spcAft>
                <a:spcPts val="0"/>
              </a:spcAft>
              <a:buSzPts val="2400"/>
              <a:buNone/>
            </a:pPr>
            <a:r>
              <a:rPr lang="en-US" sz="2600"/>
              <a:t>What would happen if we truly lived into our vision?</a:t>
            </a:r>
            <a:endParaRPr sz="2600"/>
          </a:p>
          <a:p>
            <a:pPr marL="457200" lvl="0" indent="-342900" algn="l" rtl="0">
              <a:lnSpc>
                <a:spcPct val="90000"/>
              </a:lnSpc>
              <a:spcBef>
                <a:spcPts val="1000"/>
              </a:spcBef>
              <a:spcAft>
                <a:spcPts val="0"/>
              </a:spcAft>
              <a:buSzPts val="1800"/>
              <a:buChar char="•"/>
            </a:pPr>
            <a:r>
              <a:rPr lang="en-US"/>
              <a:t>Connection as the Foundation for Learning</a:t>
            </a:r>
            <a:endParaRPr/>
          </a:p>
          <a:p>
            <a:pPr marL="457200" lvl="0" indent="-342900" algn="l" rtl="0">
              <a:lnSpc>
                <a:spcPct val="90000"/>
              </a:lnSpc>
              <a:spcBef>
                <a:spcPts val="0"/>
              </a:spcBef>
              <a:spcAft>
                <a:spcPts val="0"/>
              </a:spcAft>
              <a:buSzPts val="1800"/>
              <a:buChar char="•"/>
            </a:pPr>
            <a:r>
              <a:rPr lang="en-US"/>
              <a:t>Strength-based Student Voice &amp; Choice</a:t>
            </a:r>
            <a:endParaRPr/>
          </a:p>
          <a:p>
            <a:pPr marL="457200" lvl="0" indent="-342900" algn="l" rtl="0">
              <a:lnSpc>
                <a:spcPct val="90000"/>
              </a:lnSpc>
              <a:spcBef>
                <a:spcPts val="0"/>
              </a:spcBef>
              <a:spcAft>
                <a:spcPts val="0"/>
              </a:spcAft>
              <a:buSzPts val="1800"/>
              <a:buChar char="•"/>
            </a:pPr>
            <a:r>
              <a:rPr lang="en-US"/>
              <a:t>Co-creation and Innovation</a:t>
            </a:r>
            <a:endParaRPr/>
          </a:p>
          <a:p>
            <a:pPr marL="457200" lvl="0" indent="0" algn="ctr" rtl="0">
              <a:lnSpc>
                <a:spcPct val="90000"/>
              </a:lnSpc>
              <a:spcBef>
                <a:spcPts val="1000"/>
              </a:spcBef>
              <a:spcAft>
                <a:spcPts val="0"/>
              </a:spcAft>
              <a:buSzPts val="2400"/>
              <a:buNone/>
            </a:pPr>
            <a:endParaRPr/>
          </a:p>
          <a:p>
            <a:pPr marL="228593" lvl="0" indent="-228593" algn="ctr" rtl="0">
              <a:lnSpc>
                <a:spcPct val="90000"/>
              </a:lnSpc>
              <a:spcBef>
                <a:spcPts val="1000"/>
              </a:spcBef>
              <a:spcAft>
                <a:spcPts val="0"/>
              </a:spcAft>
              <a:buClr>
                <a:schemeClr val="dk1"/>
              </a:buClr>
              <a:buSzPts val="2400"/>
              <a:buNone/>
            </a:pPr>
            <a:endParaRPr/>
          </a:p>
        </p:txBody>
      </p:sp>
      <p:pic>
        <p:nvPicPr>
          <p:cNvPr id="733" name="Google Shape;733;p101" descr="3 kids holding hands in the air" title="3 kids holding hands in the air"/>
          <p:cNvPicPr preferRelativeResize="0"/>
          <p:nvPr/>
        </p:nvPicPr>
        <p:blipFill rotWithShape="1">
          <a:blip r:embed="rId3">
            <a:alphaModFix/>
          </a:blip>
          <a:srcRect/>
          <a:stretch/>
        </p:blipFill>
        <p:spPr>
          <a:xfrm>
            <a:off x="7056200" y="2461050"/>
            <a:ext cx="4258175" cy="2984625"/>
          </a:xfrm>
          <a:prstGeom prst="rect">
            <a:avLst/>
          </a:prstGeom>
          <a:noFill/>
          <a:ln>
            <a:noFill/>
          </a:ln>
        </p:spPr>
      </p:pic>
      <p:sp>
        <p:nvSpPr>
          <p:cNvPr id="734" name="Google Shape;734;p10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rgbClr val="595959"/>
                </a:solidFill>
              </a:rPr>
              <a:t>25</a:t>
            </a:fld>
            <a:endParaRPr>
              <a:solidFill>
                <a:srgbClr val="59595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0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sz="4100"/>
              <a:t>Thank you!</a:t>
            </a:r>
            <a:endParaRPr sz="4100"/>
          </a:p>
        </p:txBody>
      </p:sp>
      <p:sp>
        <p:nvSpPr>
          <p:cNvPr id="741" name="Google Shape;741;p10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935"/>
              <a:buNone/>
            </a:pPr>
            <a:r>
              <a:rPr lang="en-US" sz="2640"/>
              <a:t>Raquel Gwynn, Education Specialist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3"/>
              </a:rPr>
              <a:t>raquel.gwynn@state.or.us</a:t>
            </a:r>
            <a:endParaRPr sz="2640"/>
          </a:p>
          <a:p>
            <a:pPr marL="0" lvl="0" indent="0" algn="l" rtl="0">
              <a:lnSpc>
                <a:spcPct val="70000"/>
              </a:lnSpc>
              <a:spcBef>
                <a:spcPts val="1000"/>
              </a:spcBef>
              <a:spcAft>
                <a:spcPts val="0"/>
              </a:spcAft>
              <a:buSzPts val="935"/>
              <a:buNone/>
            </a:pPr>
            <a:endParaRPr sz="2640"/>
          </a:p>
          <a:p>
            <a:pPr marL="0" lvl="0" indent="0" algn="l" rtl="0">
              <a:lnSpc>
                <a:spcPct val="70000"/>
              </a:lnSpc>
              <a:spcBef>
                <a:spcPts val="1000"/>
              </a:spcBef>
              <a:spcAft>
                <a:spcPts val="0"/>
              </a:spcAft>
              <a:buSzPts val="935"/>
              <a:buNone/>
            </a:pPr>
            <a:r>
              <a:rPr lang="en-US" sz="2640"/>
              <a:t>Sophie Hilton, Program Analyst</a:t>
            </a:r>
            <a:endParaRPr sz="2640"/>
          </a:p>
          <a:p>
            <a:pPr marL="0" lvl="0" indent="0" algn="l" rtl="0">
              <a:lnSpc>
                <a:spcPct val="70000"/>
              </a:lnSpc>
              <a:spcBef>
                <a:spcPts val="1000"/>
              </a:spcBef>
              <a:spcAft>
                <a:spcPts val="0"/>
              </a:spcAft>
              <a:buSzPts val="935"/>
              <a:buNone/>
            </a:pPr>
            <a:r>
              <a:rPr lang="en-US" sz="2640"/>
              <a:t>Office of Teaching, Learning and Assessment </a:t>
            </a:r>
            <a:endParaRPr sz="2640"/>
          </a:p>
          <a:p>
            <a:pPr marL="0" lvl="0" indent="0" algn="l" rtl="0">
              <a:lnSpc>
                <a:spcPct val="70000"/>
              </a:lnSpc>
              <a:spcBef>
                <a:spcPts val="1000"/>
              </a:spcBef>
              <a:spcAft>
                <a:spcPts val="0"/>
              </a:spcAft>
              <a:buSzPts val="935"/>
              <a:buNone/>
            </a:pPr>
            <a:r>
              <a:rPr lang="en-US" sz="2640" u="sng">
                <a:solidFill>
                  <a:schemeClr val="hlink"/>
                </a:solidFill>
                <a:hlinkClick r:id="rId4"/>
              </a:rPr>
              <a:t>sophie.hilton@state.or.us</a:t>
            </a:r>
            <a:endParaRPr sz="2640"/>
          </a:p>
          <a:p>
            <a:pPr marL="0" lvl="0" indent="0" algn="l" rtl="0">
              <a:lnSpc>
                <a:spcPct val="70000"/>
              </a:lnSpc>
              <a:spcBef>
                <a:spcPts val="1000"/>
              </a:spcBef>
              <a:spcAft>
                <a:spcPts val="0"/>
              </a:spcAft>
              <a:buClr>
                <a:schemeClr val="dk1"/>
              </a:buClr>
              <a:buSzPts val="935"/>
              <a:buFont typeface="Arial"/>
              <a:buNone/>
            </a:pPr>
            <a:r>
              <a:rPr lang="en-US" sz="2640"/>
              <a:t> </a:t>
            </a:r>
            <a:endParaRPr sz="2640"/>
          </a:p>
          <a:p>
            <a:pPr marL="0" lvl="0" indent="0" algn="l" rtl="0">
              <a:lnSpc>
                <a:spcPct val="70000"/>
              </a:lnSpc>
              <a:spcBef>
                <a:spcPts val="1000"/>
              </a:spcBef>
              <a:spcAft>
                <a:spcPts val="0"/>
              </a:spcAft>
              <a:buSzPts val="935"/>
              <a:buNone/>
            </a:pPr>
            <a:endParaRPr sz="2380"/>
          </a:p>
        </p:txBody>
      </p:sp>
      <p:pic>
        <p:nvPicPr>
          <p:cNvPr id="742" name="Google Shape;742;p102" descr="student thinking of an idea" title="student thinking of an idea"/>
          <p:cNvPicPr preferRelativeResize="0"/>
          <p:nvPr/>
        </p:nvPicPr>
        <p:blipFill rotWithShape="1">
          <a:blip r:embed="rId5">
            <a:alphaModFix/>
          </a:blip>
          <a:srcRect/>
          <a:stretch/>
        </p:blipFill>
        <p:spPr>
          <a:xfrm>
            <a:off x="7251775" y="2578052"/>
            <a:ext cx="4178250" cy="3066600"/>
          </a:xfrm>
          <a:prstGeom prst="rect">
            <a:avLst/>
          </a:prstGeom>
          <a:noFill/>
          <a:ln>
            <a:noFill/>
          </a:ln>
        </p:spPr>
      </p:pic>
      <p:sp>
        <p:nvSpPr>
          <p:cNvPr id="743" name="Google Shape;743;p10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595959"/>
                </a:solidFill>
              </a:rPr>
              <a:t>26</a:t>
            </a:fld>
            <a:endParaRPr sz="1200">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a:t>Upon the conclusion of today’s presentation, participants will be able to:</a:t>
            </a:r>
            <a:endParaRPr b="1"/>
          </a:p>
          <a:p>
            <a:pPr marL="457200" lvl="0" indent="-342900" algn="l" rtl="0">
              <a:lnSpc>
                <a:spcPct val="100000"/>
              </a:lnSpc>
              <a:spcBef>
                <a:spcPts val="1000"/>
              </a:spcBef>
              <a:spcAft>
                <a:spcPts val="0"/>
              </a:spcAft>
              <a:buSzPts val="1800"/>
              <a:buAutoNum type="arabicPeriod"/>
            </a:pPr>
            <a:r>
              <a:rPr lang="en-US"/>
              <a:t>Understand the key elements of equity-driven summer programs.</a:t>
            </a:r>
            <a:endParaRPr/>
          </a:p>
          <a:p>
            <a:pPr marL="457200" lvl="0" indent="-352167" algn="l" rtl="0">
              <a:lnSpc>
                <a:spcPct val="100000"/>
              </a:lnSpc>
              <a:spcBef>
                <a:spcPts val="1000"/>
              </a:spcBef>
              <a:spcAft>
                <a:spcPts val="0"/>
              </a:spcAft>
              <a:buClr>
                <a:schemeClr val="dk1"/>
              </a:buClr>
              <a:buSzPts val="1946"/>
              <a:buAutoNum type="arabicPeriod"/>
            </a:pPr>
            <a:r>
              <a:rPr lang="en-US"/>
              <a:t>Utilize the Summer Learning Best Practice Guide to aide in planning high-quality summer programs.</a:t>
            </a:r>
            <a:endParaRPr/>
          </a:p>
          <a:p>
            <a:pPr marL="457200" lvl="0" indent="-352167" algn="l" rtl="0">
              <a:lnSpc>
                <a:spcPct val="100000"/>
              </a:lnSpc>
              <a:spcBef>
                <a:spcPts val="1000"/>
              </a:spcBef>
              <a:spcAft>
                <a:spcPts val="0"/>
              </a:spcAft>
              <a:buClr>
                <a:schemeClr val="dk1"/>
              </a:buClr>
              <a:buSzPts val="1946"/>
              <a:buAutoNum type="arabicPeriod"/>
            </a:pPr>
            <a:r>
              <a:rPr lang="en-US"/>
              <a:t>Dream, conceptualize and remain curious about the possibilities of summer programming.</a:t>
            </a:r>
            <a:endParaRPr/>
          </a:p>
        </p:txBody>
      </p:sp>
      <p:sp>
        <p:nvSpPr>
          <p:cNvPr id="537" name="Google Shape;537;p7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Today’s Goals</a:t>
            </a:r>
            <a:endParaRPr/>
          </a:p>
        </p:txBody>
      </p:sp>
      <p:sp>
        <p:nvSpPr>
          <p:cNvPr id="538" name="Google Shape;538;p7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t>Agenda</a:t>
            </a:r>
            <a:endParaRPr/>
          </a:p>
        </p:txBody>
      </p:sp>
      <p:sp>
        <p:nvSpPr>
          <p:cNvPr id="544" name="Google Shape;544;p8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545" name="Google Shape;545;p80" descr="Details of Agenda outlined by time increments"/>
          <p:cNvSpPr txBox="1">
            <a:spLocks noGrp="1"/>
          </p:cNvSpPr>
          <p:nvPr>
            <p:ph type="body" idx="1"/>
          </p:nvPr>
        </p:nvSpPr>
        <p:spPr>
          <a:xfrm>
            <a:off x="717176" y="1825625"/>
            <a:ext cx="10784400" cy="4109100"/>
          </a:xfrm>
          <a:prstGeom prst="rect">
            <a:avLst/>
          </a:prstGeom>
          <a:noFill/>
          <a:ln>
            <a:noFill/>
          </a:ln>
        </p:spPr>
        <p:txBody>
          <a:bodyPr spcFirstLastPara="1" wrap="square" lIns="114300" tIns="45700" rIns="91425" bIns="45700" anchor="t" anchorCtr="0">
            <a:normAutofit/>
          </a:bodyPr>
          <a:lstStyle/>
          <a:p>
            <a:pPr marL="0" lvl="0" indent="0" algn="l" rtl="0">
              <a:lnSpc>
                <a:spcPct val="120000"/>
              </a:lnSpc>
              <a:spcBef>
                <a:spcPts val="0"/>
              </a:spcBef>
              <a:spcAft>
                <a:spcPts val="0"/>
              </a:spcAft>
              <a:buSzPts val="1800"/>
              <a:buNone/>
            </a:pPr>
            <a:r>
              <a:rPr lang="en-US"/>
              <a:t>2:00	Welcome and Introductions </a:t>
            </a:r>
            <a:endParaRPr/>
          </a:p>
          <a:p>
            <a:pPr marL="0" lvl="0" indent="0" algn="l" rtl="0">
              <a:lnSpc>
                <a:spcPct val="100000"/>
              </a:lnSpc>
              <a:spcBef>
                <a:spcPts val="0"/>
              </a:spcBef>
              <a:spcAft>
                <a:spcPts val="0"/>
              </a:spcAft>
              <a:buSzPts val="1800"/>
              <a:buNone/>
            </a:pPr>
            <a:r>
              <a:rPr lang="en-US"/>
              <a:t>2:05	Equity-Driven Programs as a Vision for Summer Learning</a:t>
            </a:r>
            <a:endParaRPr/>
          </a:p>
          <a:p>
            <a:pPr marL="0" lvl="0" indent="0" algn="l" rtl="0">
              <a:lnSpc>
                <a:spcPct val="120000"/>
              </a:lnSpc>
              <a:spcBef>
                <a:spcPts val="100"/>
              </a:spcBef>
              <a:spcAft>
                <a:spcPts val="0"/>
              </a:spcAft>
              <a:buSzPts val="1800"/>
              <a:buNone/>
            </a:pPr>
            <a:r>
              <a:rPr lang="en-US"/>
              <a:t>2:25	Key Elements of Quality Summer Programs </a:t>
            </a:r>
            <a:endParaRPr/>
          </a:p>
          <a:p>
            <a:pPr marL="457200" lvl="0" indent="457200" algn="l" rtl="0">
              <a:lnSpc>
                <a:spcPct val="120000"/>
              </a:lnSpc>
              <a:spcBef>
                <a:spcPts val="100"/>
              </a:spcBef>
              <a:spcAft>
                <a:spcPts val="0"/>
              </a:spcAft>
              <a:buSzPts val="1800"/>
              <a:buNone/>
            </a:pPr>
            <a:r>
              <a:rPr lang="en-US"/>
              <a:t>Planning Early &amp; Funding </a:t>
            </a:r>
            <a:endParaRPr/>
          </a:p>
          <a:p>
            <a:pPr marL="0" lvl="0" indent="0" algn="l" rtl="0">
              <a:lnSpc>
                <a:spcPct val="120000"/>
              </a:lnSpc>
              <a:spcBef>
                <a:spcPts val="100"/>
              </a:spcBef>
              <a:spcAft>
                <a:spcPts val="0"/>
              </a:spcAft>
              <a:buSzPts val="1800"/>
              <a:buNone/>
            </a:pPr>
            <a:r>
              <a:rPr lang="en-US"/>
              <a:t>2:35	Review the 2022 Summer Learning Best Practice Guide</a:t>
            </a:r>
            <a:endParaRPr/>
          </a:p>
          <a:p>
            <a:pPr marL="0" lvl="0" indent="0" algn="l" rtl="0">
              <a:lnSpc>
                <a:spcPct val="120000"/>
              </a:lnSpc>
              <a:spcBef>
                <a:spcPts val="100"/>
              </a:spcBef>
              <a:spcAft>
                <a:spcPts val="0"/>
              </a:spcAft>
              <a:buSzPts val="1800"/>
              <a:buNone/>
            </a:pPr>
            <a:r>
              <a:rPr lang="en-US"/>
              <a:t>2:50	Next Steps, Summer Learning Webinar Series, Questions </a:t>
            </a:r>
            <a:endParaRPr/>
          </a:p>
          <a:p>
            <a:pPr marL="0" lvl="0" indent="0" algn="l" rtl="0">
              <a:lnSpc>
                <a:spcPct val="120000"/>
              </a:lnSpc>
              <a:spcBef>
                <a:spcPts val="100"/>
              </a:spcBef>
              <a:spcAft>
                <a:spcPts val="0"/>
              </a:spcAft>
              <a:buSzPts val="1800"/>
              <a:buNone/>
            </a:pPr>
            <a:r>
              <a:rPr lang="en-US"/>
              <a:t>3:00	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Summer Learning Engagement</a:t>
            </a:r>
            <a:endParaRPr/>
          </a:p>
        </p:txBody>
      </p:sp>
      <p:sp>
        <p:nvSpPr>
          <p:cNvPr id="552" name="Google Shape;552;p81"/>
          <p:cNvSpPr txBox="1">
            <a:spLocks noGrp="1"/>
          </p:cNvSpPr>
          <p:nvPr>
            <p:ph type="body" idx="1"/>
          </p:nvPr>
        </p:nvSpPr>
        <p:spPr>
          <a:xfrm>
            <a:off x="6183000" y="1728925"/>
            <a:ext cx="4982700" cy="4109100"/>
          </a:xfrm>
          <a:prstGeom prst="rect">
            <a:avLst/>
          </a:prstGeom>
        </p:spPr>
        <p:txBody>
          <a:bodyPr spcFirstLastPara="1" wrap="square" lIns="91425" tIns="45700" rIns="91425" bIns="45700" anchor="t" anchorCtr="0">
            <a:normAutofit fontScale="77500" lnSpcReduction="20000"/>
          </a:bodyPr>
          <a:lstStyle/>
          <a:p>
            <a:pPr marL="0" lvl="0" indent="0" algn="l" rtl="0">
              <a:spcBef>
                <a:spcPts val="1000"/>
              </a:spcBef>
              <a:spcAft>
                <a:spcPts val="0"/>
              </a:spcAft>
              <a:buNone/>
            </a:pPr>
            <a:r>
              <a:rPr lang="en-US" sz="2808" b="1">
                <a:solidFill>
                  <a:schemeClr val="accent1"/>
                </a:solidFill>
              </a:rPr>
              <a:t>Acknowledgement</a:t>
            </a:r>
            <a:endParaRPr sz="2808" b="1">
              <a:solidFill>
                <a:schemeClr val="accent1"/>
              </a:solidFill>
            </a:endParaRPr>
          </a:p>
          <a:p>
            <a:pPr marL="0" lvl="0" indent="0" algn="l" rtl="0">
              <a:spcBef>
                <a:spcPts val="1000"/>
              </a:spcBef>
              <a:spcAft>
                <a:spcPts val="0"/>
              </a:spcAft>
              <a:buNone/>
            </a:pPr>
            <a:r>
              <a:rPr lang="en-US" sz="2250"/>
              <a:t>We wish to acknowledge that this guide has been informed by summer program staff, educators, caregivers, tribal members, OregonASK, Oregon Summer Learning Collaborative, community-based organizations, and out-of-school time leaders in Oregon, the National Summer Learning Association (NSLA), Council of Chief of State School Officers (CCSSO), United States Department of Education and State Education Agency (SEA) leadership across the nation who have been critical thought partners. The information provided in this document is the result of ongoing engagement sessions and direct feedback from our partners. In the context of shared thinking and problem solving, our thinking and planning has been enhanced through these processes. We appreciate the challenge of serving our students and families. We are indeed stronger together.</a:t>
            </a:r>
            <a:endParaRPr sz="2250"/>
          </a:p>
        </p:txBody>
      </p:sp>
      <p:sp>
        <p:nvSpPr>
          <p:cNvPr id="553" name="Google Shape;553;p8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554" name="Google Shape;554;p81" descr="Summer Learning Best Practice Guide cover" title="Summer Learning Best Practice Guide Cover"/>
          <p:cNvPicPr preferRelativeResize="0"/>
          <p:nvPr/>
        </p:nvPicPr>
        <p:blipFill rotWithShape="1">
          <a:blip r:embed="rId3">
            <a:alphaModFix/>
          </a:blip>
          <a:srcRect/>
          <a:stretch/>
        </p:blipFill>
        <p:spPr>
          <a:xfrm>
            <a:off x="1662575" y="1728925"/>
            <a:ext cx="3626175" cy="444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82" descr="Traditional Summer School: &#10;-Targeted only to those with academic need&#10;-Deficit-based and remedial&#10;-Academic, drill, and skill&#10;-Academic and teacher centered&#10;-Disengaging and punitive&#10;-Designed soldely by a few district and school staff School buliding and district-based &#10;&#10;versus&#10;&#10;Equity-Driven Summer Learning Programs:&#10;-Accessible, equitable, diverse, and inclusive&#10;-Strength-based and enriching&#10;-Well-rounded, integrated, projected-based, and hands-on&#10;-Relationship and student-centered&#10;-Exciting, fun, engaging, and attractive programs young people want to attend&#10;-Co--created with students, families, and community partners&#10;-Can take place in a variety of settings and locations" title="Table: Moving to Equity-Driven Summer Learning Programs"/>
          <p:cNvPicPr preferRelativeResize="0"/>
          <p:nvPr/>
        </p:nvPicPr>
        <p:blipFill rotWithShape="1">
          <a:blip r:embed="rId3">
            <a:alphaModFix/>
          </a:blip>
          <a:srcRect/>
          <a:stretch/>
        </p:blipFill>
        <p:spPr>
          <a:xfrm>
            <a:off x="1767699" y="1645199"/>
            <a:ext cx="8977800" cy="4537950"/>
          </a:xfrm>
          <a:prstGeom prst="rect">
            <a:avLst/>
          </a:prstGeom>
          <a:noFill/>
          <a:ln>
            <a:noFill/>
          </a:ln>
        </p:spPr>
      </p:pic>
      <p:sp>
        <p:nvSpPr>
          <p:cNvPr id="560" name="Google Shape;560;p8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Centering Equity </a:t>
            </a:r>
            <a:endParaRPr/>
          </a:p>
        </p:txBody>
      </p:sp>
      <p:sp>
        <p:nvSpPr>
          <p:cNvPr id="561" name="Google Shape;561;p8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sz="2700"/>
              <a:t>Virtually all of the advantage that wealthy students have over poor students is the result of differences in the way privileged kids learn when they are not in school… America doesn’t have a school problem. It has a summer vacation problem. </a:t>
            </a:r>
            <a:endParaRPr sz="2700"/>
          </a:p>
          <a:p>
            <a:pPr marL="0" lvl="0" indent="0" algn="r" rtl="0">
              <a:lnSpc>
                <a:spcPct val="90000"/>
              </a:lnSpc>
              <a:spcBef>
                <a:spcPts val="1000"/>
              </a:spcBef>
              <a:spcAft>
                <a:spcPts val="0"/>
              </a:spcAft>
              <a:buClr>
                <a:schemeClr val="dk1"/>
              </a:buClr>
              <a:buSzPts val="1100"/>
              <a:buFont typeface="Arial"/>
              <a:buNone/>
            </a:pPr>
            <a:r>
              <a:rPr lang="en-US"/>
              <a:t>-</a:t>
            </a:r>
            <a:r>
              <a:rPr lang="en-US" i="1"/>
              <a:t>Malcolm Gladwell</a:t>
            </a:r>
            <a:endParaRPr i="1"/>
          </a:p>
          <a:p>
            <a:pPr marL="0" lvl="0" indent="0" algn="r" rtl="0">
              <a:lnSpc>
                <a:spcPct val="90000"/>
              </a:lnSpc>
              <a:spcBef>
                <a:spcPts val="1000"/>
              </a:spcBef>
              <a:spcAft>
                <a:spcPts val="0"/>
              </a:spcAft>
              <a:buClr>
                <a:schemeClr val="dk1"/>
              </a:buClr>
              <a:buSzPts val="1100"/>
              <a:buFont typeface="Arial"/>
              <a:buNone/>
            </a:pPr>
            <a:r>
              <a:rPr lang="en-US" i="1" u="sng">
                <a:solidFill>
                  <a:schemeClr val="hlink"/>
                </a:solidFill>
                <a:hlinkClick r:id="rId3"/>
              </a:rPr>
              <a:t>Outliers: The Story of Success</a:t>
            </a:r>
            <a:r>
              <a:rPr lang="en-US" i="1"/>
              <a:t> (pp. 258-260)</a:t>
            </a:r>
            <a:endParaRPr i="1"/>
          </a:p>
          <a:p>
            <a:pPr marL="0" lvl="0" indent="0" algn="l" rtl="0">
              <a:lnSpc>
                <a:spcPct val="90000"/>
              </a:lnSpc>
              <a:spcBef>
                <a:spcPts val="1000"/>
              </a:spcBef>
              <a:spcAft>
                <a:spcPts val="0"/>
              </a:spcAft>
              <a:buSzPts val="1800"/>
              <a:buNone/>
            </a:pPr>
            <a:endParaRPr/>
          </a:p>
        </p:txBody>
      </p:sp>
      <p:sp>
        <p:nvSpPr>
          <p:cNvPr id="568" name="Google Shape;568;p8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Opportunity Gaps</a:t>
            </a:r>
            <a:endParaRPr/>
          </a:p>
        </p:txBody>
      </p:sp>
      <p:sp>
        <p:nvSpPr>
          <p:cNvPr id="569" name="Google Shape;569;p8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4"/>
          <p:cNvSpPr txBox="1">
            <a:spLocks noGrp="1"/>
          </p:cNvSpPr>
          <p:nvPr>
            <p:ph type="title" idx="4294967295"/>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Summer 2021</a:t>
            </a:r>
            <a:endParaRPr/>
          </a:p>
        </p:txBody>
      </p:sp>
      <p:pic>
        <p:nvPicPr>
          <p:cNvPr id="576" name="Google Shape;576;p84" descr="Instructors and students from Davis Elementary Reynolds School District pictured at Trout Farm" title="Photo of students"/>
          <p:cNvPicPr preferRelativeResize="0"/>
          <p:nvPr/>
        </p:nvPicPr>
        <p:blipFill rotWithShape="1">
          <a:blip r:embed="rId3">
            <a:alphaModFix/>
          </a:blip>
          <a:srcRect/>
          <a:stretch/>
        </p:blipFill>
        <p:spPr>
          <a:xfrm>
            <a:off x="1077600" y="1257525"/>
            <a:ext cx="3106202" cy="2329651"/>
          </a:xfrm>
          <a:prstGeom prst="rect">
            <a:avLst/>
          </a:prstGeom>
          <a:noFill/>
          <a:ln w="28575" cap="flat" cmpd="sng">
            <a:solidFill>
              <a:schemeClr val="dk2"/>
            </a:solidFill>
            <a:prstDash val="solid"/>
            <a:round/>
            <a:headEnd type="none" w="sm" len="sm"/>
            <a:tailEnd type="none" w="sm" len="sm"/>
          </a:ln>
        </p:spPr>
      </p:pic>
      <p:pic>
        <p:nvPicPr>
          <p:cNvPr id="577" name="Google Shape;577;p84" descr="teachers and students in group picture from North Lake Elementary at Fort Rock" title="Photo of students"/>
          <p:cNvPicPr preferRelativeResize="0"/>
          <p:nvPr/>
        </p:nvPicPr>
        <p:blipFill rotWithShape="1">
          <a:blip r:embed="rId4">
            <a:alphaModFix/>
          </a:blip>
          <a:srcRect/>
          <a:stretch/>
        </p:blipFill>
        <p:spPr>
          <a:xfrm>
            <a:off x="4697950" y="1427436"/>
            <a:ext cx="3303009" cy="2477249"/>
          </a:xfrm>
          <a:prstGeom prst="rect">
            <a:avLst/>
          </a:prstGeom>
          <a:noFill/>
          <a:ln w="28575" cap="flat" cmpd="sng">
            <a:solidFill>
              <a:schemeClr val="dk1"/>
            </a:solidFill>
            <a:prstDash val="solid"/>
            <a:round/>
            <a:headEnd type="none" w="sm" len="sm"/>
            <a:tailEnd type="none" w="sm" len="sm"/>
          </a:ln>
          <a:effectLst>
            <a:outerShdw blurRad="57150" dist="19050" dir="5400000" algn="bl" rotWithShape="0">
              <a:schemeClr val="lt2">
                <a:alpha val="30980"/>
              </a:schemeClr>
            </a:outerShdw>
          </a:effectLst>
        </p:spPr>
      </p:pic>
      <p:sp>
        <p:nvSpPr>
          <p:cNvPr id="578" name="Google Shape;578;p84"/>
          <p:cNvSpPr txBox="1">
            <a:spLocks noGrp="1"/>
          </p:cNvSpPr>
          <p:nvPr>
            <p:ph type="subTitle" idx="4294967295"/>
          </p:nvPr>
        </p:nvSpPr>
        <p:spPr>
          <a:xfrm>
            <a:off x="4399775" y="672825"/>
            <a:ext cx="6424500" cy="5847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1000"/>
              </a:spcBef>
              <a:spcAft>
                <a:spcPts val="0"/>
              </a:spcAft>
              <a:buClr>
                <a:schemeClr val="dk1"/>
              </a:buClr>
              <a:buSzPct val="164705"/>
              <a:buFont typeface="Arial"/>
              <a:buNone/>
            </a:pPr>
            <a:r>
              <a:rPr lang="en-US" sz="1700" b="0" i="1" u="none" strike="noStrike" cap="none">
                <a:solidFill>
                  <a:schemeClr val="dk1"/>
                </a:solidFill>
                <a:latin typeface="Calibri"/>
                <a:ea typeface="Calibri"/>
                <a:cs typeface="Calibri"/>
                <a:sym typeface="Calibri"/>
              </a:rPr>
              <a:t>“In all my 35 years of teaching, this has been the number one educational experience with students and staff”  - Oregon Middle School Teacher</a:t>
            </a:r>
            <a:endParaRPr sz="1700" b="0" i="1" u="none" strike="noStrike" cap="none">
              <a:solidFill>
                <a:schemeClr val="dk1"/>
              </a:solidFill>
              <a:latin typeface="Calibri"/>
              <a:ea typeface="Calibri"/>
              <a:cs typeface="Calibri"/>
              <a:sym typeface="Calibri"/>
            </a:endParaRPr>
          </a:p>
        </p:txBody>
      </p:sp>
      <p:pic>
        <p:nvPicPr>
          <p:cNvPr id="579" name="Google Shape;579;p84" descr="Kids from Hermiston School District playing tennis" title="Photo of students"/>
          <p:cNvPicPr preferRelativeResize="0"/>
          <p:nvPr/>
        </p:nvPicPr>
        <p:blipFill rotWithShape="1">
          <a:blip r:embed="rId5">
            <a:alphaModFix/>
          </a:blip>
          <a:srcRect/>
          <a:stretch/>
        </p:blipFill>
        <p:spPr>
          <a:xfrm>
            <a:off x="978123" y="4023775"/>
            <a:ext cx="3205673" cy="1803200"/>
          </a:xfrm>
          <a:prstGeom prst="rect">
            <a:avLst/>
          </a:prstGeom>
          <a:noFill/>
          <a:ln w="28575" cap="flat" cmpd="sng">
            <a:solidFill>
              <a:schemeClr val="dk1"/>
            </a:solidFill>
            <a:prstDash val="solid"/>
            <a:round/>
            <a:headEnd type="none" w="sm" len="sm"/>
            <a:tailEnd type="none" w="sm" len="sm"/>
          </a:ln>
        </p:spPr>
      </p:pic>
      <p:pic>
        <p:nvPicPr>
          <p:cNvPr id="580" name="Google Shape;580;p84" descr="Swimming instructor with student in a swimming pool from Hermiston School District summer program" title="Photo of student"/>
          <p:cNvPicPr preferRelativeResize="0"/>
          <p:nvPr/>
        </p:nvPicPr>
        <p:blipFill rotWithShape="1">
          <a:blip r:embed="rId6">
            <a:alphaModFix/>
          </a:blip>
          <a:srcRect/>
          <a:stretch/>
        </p:blipFill>
        <p:spPr>
          <a:xfrm>
            <a:off x="4494338" y="4409627"/>
            <a:ext cx="2891100" cy="1626247"/>
          </a:xfrm>
          <a:prstGeom prst="rect">
            <a:avLst/>
          </a:prstGeom>
          <a:noFill/>
          <a:ln w="28575" cap="flat" cmpd="sng">
            <a:solidFill>
              <a:schemeClr val="dk1"/>
            </a:solidFill>
            <a:prstDash val="solid"/>
            <a:round/>
            <a:headEnd type="none" w="sm" len="sm"/>
            <a:tailEnd type="none" w="sm" len="sm"/>
          </a:ln>
        </p:spPr>
      </p:pic>
      <p:sp>
        <p:nvSpPr>
          <p:cNvPr id="581" name="Google Shape;581;p84"/>
          <p:cNvSpPr txBox="1"/>
          <p:nvPr/>
        </p:nvSpPr>
        <p:spPr>
          <a:xfrm>
            <a:off x="3091625" y="6035875"/>
            <a:ext cx="6605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000">
                <a:solidFill>
                  <a:schemeClr val="dk1"/>
                </a:solidFill>
                <a:latin typeface="Calibri"/>
                <a:ea typeface="Calibri"/>
                <a:cs typeface="Calibri"/>
                <a:sym typeface="Calibri"/>
              </a:rPr>
              <a:t>Photos: Left to Right: (top) Trout Farm Reynolds SD - Davis Elementary at Trout Farm, North Lake Elementary at Fort Rock, MESD Outdoor School - Reynolds Middle School</a:t>
            </a:r>
            <a:endParaRPr sz="1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000">
                <a:solidFill>
                  <a:schemeClr val="dk1"/>
                </a:solidFill>
                <a:latin typeface="Calibri"/>
                <a:ea typeface="Calibri"/>
                <a:cs typeface="Calibri"/>
                <a:sym typeface="Calibri"/>
              </a:rPr>
              <a:t>(bottom) Hermison SD Summer Program</a:t>
            </a:r>
            <a:endParaRPr sz="1200" b="0" i="0" u="none" strike="noStrike" cap="none">
              <a:solidFill>
                <a:schemeClr val="dk1"/>
              </a:solidFill>
              <a:latin typeface="Arial"/>
              <a:ea typeface="Arial"/>
              <a:cs typeface="Arial"/>
              <a:sym typeface="Arial"/>
            </a:endParaRPr>
          </a:p>
        </p:txBody>
      </p:sp>
      <p:pic>
        <p:nvPicPr>
          <p:cNvPr id="582" name="Google Shape;582;p84" descr="Student from Reynolds Middle school learning archery" title="Photo of student"/>
          <p:cNvPicPr preferRelativeResize="0"/>
          <p:nvPr/>
        </p:nvPicPr>
        <p:blipFill rotWithShape="1">
          <a:blip r:embed="rId7">
            <a:alphaModFix/>
          </a:blip>
          <a:srcRect/>
          <a:stretch/>
        </p:blipFill>
        <p:spPr>
          <a:xfrm>
            <a:off x="8610597" y="1186949"/>
            <a:ext cx="2138178" cy="2766249"/>
          </a:xfrm>
          <a:prstGeom prst="rect">
            <a:avLst/>
          </a:prstGeom>
          <a:noFill/>
          <a:ln w="28575" cap="flat" cmpd="sng">
            <a:solidFill>
              <a:schemeClr val="dk2"/>
            </a:solidFill>
            <a:prstDash val="solid"/>
            <a:round/>
            <a:headEnd type="none" w="sm" len="sm"/>
            <a:tailEnd type="none" w="sm" len="sm"/>
          </a:ln>
        </p:spPr>
      </p:pic>
      <p:pic>
        <p:nvPicPr>
          <p:cNvPr id="583" name="Google Shape;583;p84" descr="Student from Hermiston School District Summer Program " title="Photo of students"/>
          <p:cNvPicPr preferRelativeResize="0"/>
          <p:nvPr/>
        </p:nvPicPr>
        <p:blipFill rotWithShape="1">
          <a:blip r:embed="rId8">
            <a:alphaModFix/>
          </a:blip>
          <a:srcRect/>
          <a:stretch/>
        </p:blipFill>
        <p:spPr>
          <a:xfrm>
            <a:off x="7696000" y="4219704"/>
            <a:ext cx="2939725" cy="1653584"/>
          </a:xfrm>
          <a:prstGeom prst="rect">
            <a:avLst/>
          </a:prstGeom>
          <a:noFill/>
          <a:ln w="28575" cap="flat" cmpd="sng">
            <a:solidFill>
              <a:schemeClr val="dk1"/>
            </a:solidFill>
            <a:prstDash val="solid"/>
            <a:round/>
            <a:headEnd type="none" w="sm" len="sm"/>
            <a:tailEnd type="none" w="sm" len="sm"/>
          </a:ln>
        </p:spPr>
      </p:pic>
      <p:sp>
        <p:nvSpPr>
          <p:cNvPr id="584" name="Google Shape;584;p8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sz="4000"/>
              <a:t>A Vision for Equity-Driven Summer Learning</a:t>
            </a:r>
            <a:endParaRPr sz="5200"/>
          </a:p>
        </p:txBody>
      </p:sp>
      <p:pic>
        <p:nvPicPr>
          <p:cNvPr id="591" name="Google Shape;591;p85" descr="girl smiling" title="Image of girl"/>
          <p:cNvPicPr preferRelativeResize="0"/>
          <p:nvPr/>
        </p:nvPicPr>
        <p:blipFill rotWithShape="1">
          <a:blip r:embed="rId3">
            <a:alphaModFix/>
          </a:blip>
          <a:srcRect/>
          <a:stretch/>
        </p:blipFill>
        <p:spPr>
          <a:xfrm>
            <a:off x="841675" y="2039824"/>
            <a:ext cx="3968825" cy="2995350"/>
          </a:xfrm>
          <a:prstGeom prst="rect">
            <a:avLst/>
          </a:prstGeom>
          <a:noFill/>
          <a:ln>
            <a:noFill/>
          </a:ln>
        </p:spPr>
      </p:pic>
      <p:sp>
        <p:nvSpPr>
          <p:cNvPr id="592" name="Google Shape;592;p85"/>
          <p:cNvSpPr txBox="1">
            <a:spLocks noGrp="1"/>
          </p:cNvSpPr>
          <p:nvPr>
            <p:ph type="body" idx="1"/>
          </p:nvPr>
        </p:nvSpPr>
        <p:spPr>
          <a:xfrm>
            <a:off x="5594050" y="1825625"/>
            <a:ext cx="5907600" cy="410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sz="3400" b="1"/>
              <a:t>Shared Voice Activity</a:t>
            </a:r>
            <a:endParaRPr sz="3400" b="1"/>
          </a:p>
          <a:p>
            <a:pPr marL="0" lvl="0" indent="0" algn="l" rtl="0">
              <a:lnSpc>
                <a:spcPct val="90000"/>
              </a:lnSpc>
              <a:spcBef>
                <a:spcPts val="1000"/>
              </a:spcBef>
              <a:spcAft>
                <a:spcPts val="0"/>
              </a:spcAft>
              <a:buSzPts val="2400"/>
              <a:buNone/>
            </a:pPr>
            <a:r>
              <a:rPr lang="en-US" sz="3100"/>
              <a:t>We need 3 volunteers to read two slides out loud to the whole group...</a:t>
            </a:r>
            <a:endParaRPr sz="3400"/>
          </a:p>
        </p:txBody>
      </p:sp>
      <p:sp>
        <p:nvSpPr>
          <p:cNvPr id="593" name="Google Shape;593;p8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2022-06-21T07:00:00+00:00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177E122-CC45-493B-A5B1-F1AB2A9D72D1}"/>
</file>

<file path=customXml/itemProps2.xml><?xml version="1.0" encoding="utf-8"?>
<ds:datastoreItem xmlns:ds="http://schemas.openxmlformats.org/officeDocument/2006/customXml" ds:itemID="{A39A8491-AD40-44D0-9F72-0BE24E58F403}"/>
</file>

<file path=customXml/itemProps3.xml><?xml version="1.0" encoding="utf-8"?>
<ds:datastoreItem xmlns:ds="http://schemas.openxmlformats.org/officeDocument/2006/customXml" ds:itemID="{6B25B99A-B595-4557-BEC3-F37F23BCD610}"/>
</file>

<file path=docProps/app.xml><?xml version="1.0" encoding="utf-8"?>
<Properties xmlns="http://schemas.openxmlformats.org/officeDocument/2006/extended-properties" xmlns:vt="http://schemas.openxmlformats.org/officeDocument/2006/docPropsVTypes">
  <TotalTime>0</TotalTime>
  <Words>1622</Words>
  <Application>Microsoft Office PowerPoint</Application>
  <PresentationFormat>Widescreen</PresentationFormat>
  <Paragraphs>147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Roboto</vt:lpstr>
      <vt:lpstr>Calibri</vt:lpstr>
      <vt:lpstr>Blue_2021ODE</vt:lpstr>
      <vt:lpstr>SUMMER LEARNING BEST PRACTICE GUIDE </vt:lpstr>
      <vt:lpstr>Cultivating Joy, Connection &amp; Curiosity</vt:lpstr>
      <vt:lpstr>Today’s Goals</vt:lpstr>
      <vt:lpstr>Agenda</vt:lpstr>
      <vt:lpstr>Summer Learning Engagement</vt:lpstr>
      <vt:lpstr>Centering Equity </vt:lpstr>
      <vt:lpstr>Opportunity Gaps</vt:lpstr>
      <vt:lpstr>Summer 2021</vt:lpstr>
      <vt:lpstr>A Vision for Equity-Driven Summer Learning</vt:lpstr>
      <vt:lpstr>Connection as the Foundation for Learning</vt:lpstr>
      <vt:lpstr>Connection Before Content</vt:lpstr>
      <vt:lpstr>Building on Student Strengths</vt:lpstr>
      <vt:lpstr>Student Voice &amp; Choice</vt:lpstr>
      <vt:lpstr>Co-Creation and Innovation</vt:lpstr>
      <vt:lpstr>Engaged Well-Rounded Learning</vt:lpstr>
      <vt:lpstr>Key Elements of Quality Summer Programs</vt:lpstr>
      <vt:lpstr>Silent Observation Activity</vt:lpstr>
      <vt:lpstr>Every Opportunity Counts  </vt:lpstr>
      <vt:lpstr>Start Planning Early</vt:lpstr>
      <vt:lpstr>Representation Matters</vt:lpstr>
      <vt:lpstr>Braiding Funds</vt:lpstr>
      <vt:lpstr>Contents </vt:lpstr>
      <vt:lpstr>Check out the 2022 Summer Learning  Best Practice Guide </vt:lpstr>
      <vt:lpstr>Summer Learning Webinar Series</vt:lpstr>
      <vt:lpstr>What If...</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 The Big Picture</dc:title>
  <cp:lastModifiedBy>LAWRENCE Maddie * ODE</cp:lastModifiedBy>
  <cp:revision>1</cp:revision>
  <dcterms:modified xsi:type="dcterms:W3CDTF">2022-06-09T21:12:26Z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ies>
</file>