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45.xml" ContentType="application/vnd.openxmlformats-officedocument.presentationml.slideLayout+xml"/>
  <Override PartName="/ppt/slideLayouts/slideLayout61.xml" ContentType="application/vnd.openxmlformats-officedocument.presentationml.slideLayout+xml"/>
  <Override PartName="/ppt/slideLayouts/slideLayout59.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8.xml" ContentType="application/vnd.openxmlformats-officedocument.presentationml.slideLayout+xml"/>
  <Override PartName="/ppt/slideLayouts/slideLayout7.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5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7.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18"/>
  </p:notesMasterIdLst>
  <p:sldIdLst>
    <p:sldId id="256" r:id="rId7"/>
    <p:sldId id="267" r:id="rId8"/>
    <p:sldId id="257" r:id="rId9"/>
    <p:sldId id="259" r:id="rId10"/>
    <p:sldId id="260" r:id="rId11"/>
    <p:sldId id="262" r:id="rId12"/>
    <p:sldId id="263" r:id="rId13"/>
    <p:sldId id="261" r:id="rId14"/>
    <p:sldId id="266"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8961" autoAdjust="0"/>
  </p:normalViewPr>
  <p:slideViewPr>
    <p:cSldViewPr snapToGrid="0">
      <p:cViewPr varScale="1">
        <p:scale>
          <a:sx n="72" d="100"/>
          <a:sy n="72" d="100"/>
        </p:scale>
        <p:origin x="717"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identify and address the needs of students experiencing homelessness more effectively, both the McKinney- Vento Act and Title I, Part A require cross program coordination. The McKinney-Vento Act requires every school district to appoint a local homeless education liaison (hereafter local liaison) to serve as the district’s key homeless education contact, and oversee the implementation of the Act in schools throughout the district [42 U.S.C. § 11432(g)(1)(J)(ii)]. As part of their responsibilities, local liaisons must coordinate and collaborate with other school personnel responsible for providing services to students experiencing homelessness [42 U.S.C. § 11432(g)(6)(C)]. </a:t>
            </a:r>
            <a:br>
              <a:rPr lang="en-US" dirty="0" smtClean="0"/>
            </a:br>
            <a:r>
              <a:rPr lang="en-US" dirty="0" smtClean="0"/>
              <a:t/>
            </a:r>
            <a:br>
              <a:rPr lang="en-US" dirty="0" smtClean="0"/>
            </a:br>
            <a:r>
              <a:rPr lang="en-US" dirty="0" smtClean="0"/>
              <a:t>Title I, Part A requires that programs operated under its authority coordinate at the State and local levels. All districts receiving Title I, Part A funds must include in their local plans a description of how the district’s Title I, Part A program is coordinated with its McKinney-Vento program [20 U.S.C. § 6312(a)(1)(B)]. The development of the local plan should include timely and meaningful consultation with the local liaison [20 U.S.C. § 6312(a)(1)(A)], and must describe the Title I, Part A services that will be provided to students experiencing homelessness, including through the homeless set-aside (20 U.S.C. § 6312(b)(6); see Serving Students Experiencing Homelessness with Set-Aside Funds below for more information). </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371560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experiencing homelessness are part of Title I, Part A’s target population of disadvantaged students; however, the high mobility, trauma, and poverty associated with homelessness create unique educational barriers and challenges that Title I, Part A students with fixed, regular, and adequate housing may not face. Homelessness can be associated with lower standardized test scores in reading, spelling, and math (</a:t>
            </a:r>
            <a:r>
              <a:rPr lang="en-US" dirty="0" err="1" smtClean="0"/>
              <a:t>Obradović</a:t>
            </a:r>
            <a:r>
              <a:rPr lang="en-US" dirty="0" smtClean="0"/>
              <a:t> et al., 2009; Rafferty, Shinn, &amp; Weitzman, 2004). </a:t>
            </a:r>
            <a:br>
              <a:rPr lang="en-US" dirty="0" smtClean="0"/>
            </a:br>
            <a:endParaRPr lang="en-US" dirty="0" smtClean="0"/>
          </a:p>
          <a:p>
            <a:r>
              <a:rPr lang="en-US" dirty="0" smtClean="0"/>
              <a:t>Students experiencing homelessness also transfer schools more often, which requires them to adapt to new curricula, teachers, and peers, while increasing the risk of “broken bonds,” all of which impact learning negatively (Cunningham, Harwood, &amp; Hall, 2010; </a:t>
            </a:r>
            <a:r>
              <a:rPr lang="en-US" dirty="0" err="1" smtClean="0"/>
              <a:t>Obradović</a:t>
            </a:r>
            <a:r>
              <a:rPr lang="en-US" dirty="0" smtClean="0"/>
              <a:t> et al., 2009). Thus, students in homeless situations often require supports beyond what typically may be offered to other students to support their academic success. </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56523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52256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691822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2/14/2023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2/14/2023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2/14/2023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2/14/2023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2/14/2023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2/14/2023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2/14/2023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2/14/2023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2/14/2023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2/14/2023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2/14/2023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2/14/2023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2/14/2023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2/14/2023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2/14/2023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ris.james@oregon.ode.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oregon.gov/ode/schools-and-districts/grants/ESEA/McKinney-Vento/Documents/McKinney-Vento%20Liaison%20Contact%20List.docx" TargetMode="External"/><Relationship Id="rId3" Type="http://schemas.openxmlformats.org/officeDocument/2006/relationships/hyperlink" Target="https://www.oregon.gov/ode/schools-and-districts/grants/ESEA/McKinney-Vento/Documents/USDE-nonregulatory-guidance.pdf" TargetMode="External"/><Relationship Id="rId7" Type="http://schemas.openxmlformats.org/officeDocument/2006/relationships/hyperlink" Target="https://www.oregon.gov/ode/schools-and-districts/grants/ESEA/McKinney-Vento/Pages/default.asp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nche.ed.gov/topics/" TargetMode="External"/><Relationship Id="rId5" Type="http://schemas.openxmlformats.org/officeDocument/2006/relationships/hyperlink" Target="https://nche.ed.gov/wp-content/uploads/2018/10/titlei.pdf" TargetMode="External"/><Relationship Id="rId4" Type="http://schemas.openxmlformats.org/officeDocument/2006/relationships/hyperlink" Target="https://nche.ed.gov/mv-auth-activities/" TargetMode="Externa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mailto:marlie.magill@ode.oregon.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US" dirty="0"/>
              <a:t>McKinney-Vento &amp; Title I, Part A:  </a:t>
            </a:r>
            <a:br>
              <a:rPr lang="en-US" dirty="0"/>
            </a:br>
            <a:r>
              <a:rPr lang="en-US" dirty="0"/>
              <a:t>Collaborative </a:t>
            </a:r>
            <a:r>
              <a:rPr lang="en-US" dirty="0" smtClean="0"/>
              <a:t>Support</a:t>
            </a:r>
            <a:endParaRPr lang="en-US" dirty="0"/>
          </a:p>
        </p:txBody>
      </p:sp>
      <p:sp>
        <p:nvSpPr>
          <p:cNvPr id="7" name="Title 5"/>
          <p:cNvSpPr>
            <a:spLocks noGrp="1"/>
          </p:cNvSpPr>
          <p:nvPr>
            <p:ph type="subTitle" idx="1"/>
          </p:nvPr>
        </p:nvSpPr>
        <p:spPr/>
        <p:txBody>
          <a:bodyPr>
            <a:normAutofit/>
          </a:bodyPr>
          <a:lstStyle/>
          <a:p>
            <a:pPr lvl="0"/>
            <a:endParaRPr lang="en-US" dirty="0"/>
          </a:p>
          <a:p>
            <a:pPr lvl="0"/>
            <a:r>
              <a:rPr lang="en-US" dirty="0" smtClean="0"/>
              <a:t>Chris James, </a:t>
            </a:r>
            <a:r>
              <a:rPr lang="en-US" dirty="0" smtClean="0">
                <a:hlinkClick r:id="rId2"/>
              </a:rPr>
              <a:t>chris.james@oregon.ode.gov</a:t>
            </a:r>
            <a:r>
              <a:rPr lang="en-US" dirty="0" smtClean="0"/>
              <a:t> </a:t>
            </a:r>
          </a:p>
          <a:p>
            <a:pPr lvl="0"/>
            <a:r>
              <a:rPr lang="en-US" dirty="0" smtClean="0"/>
              <a:t>McKinney-Vento Program</a:t>
            </a:r>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a:xfrm>
            <a:off x="5183188" y="779647"/>
            <a:ext cx="6318530" cy="5627592"/>
          </a:xfrm>
        </p:spPr>
        <p:txBody>
          <a:bodyPr>
            <a:normAutofit fontScale="92500" lnSpcReduction="10000"/>
          </a:bodyPr>
          <a:lstStyle/>
          <a:p>
            <a:r>
              <a:rPr lang="en-US" sz="3200" dirty="0" smtClean="0">
                <a:hlinkClick r:id="rId3"/>
              </a:rPr>
              <a:t>USED Non-Regulatory Guidance</a:t>
            </a:r>
            <a:endParaRPr lang="en-US" sz="3200" dirty="0" smtClean="0"/>
          </a:p>
          <a:p>
            <a:endParaRPr lang="en-US" sz="1200" dirty="0" smtClean="0">
              <a:hlinkClick r:id="rId4"/>
            </a:endParaRPr>
          </a:p>
          <a:p>
            <a:r>
              <a:rPr lang="en-US" sz="3200" dirty="0" smtClean="0">
                <a:hlinkClick r:id="rId4"/>
              </a:rPr>
              <a:t>McKinney-Vento </a:t>
            </a:r>
            <a:r>
              <a:rPr lang="en-US" sz="3200" dirty="0" err="1">
                <a:hlinkClick r:id="rId4"/>
              </a:rPr>
              <a:t>Subgrant</a:t>
            </a:r>
            <a:r>
              <a:rPr lang="en-US" sz="3200" dirty="0">
                <a:hlinkClick r:id="rId4"/>
              </a:rPr>
              <a:t> Authorized </a:t>
            </a:r>
            <a:r>
              <a:rPr lang="en-US" sz="3200" dirty="0" smtClean="0">
                <a:hlinkClick r:id="rId4"/>
              </a:rPr>
              <a:t>Activities</a:t>
            </a:r>
            <a:endParaRPr lang="en-US" sz="3200" dirty="0" smtClean="0"/>
          </a:p>
          <a:p>
            <a:endParaRPr lang="en-US" sz="1300" dirty="0" smtClean="0"/>
          </a:p>
          <a:p>
            <a:r>
              <a:rPr lang="en-US" sz="3200" dirty="0" smtClean="0">
                <a:hlinkClick r:id="rId5"/>
              </a:rPr>
              <a:t>Serving Students Experiencing Homelessness under Title I-A</a:t>
            </a:r>
            <a:endParaRPr lang="en-US" sz="3200" dirty="0" smtClean="0"/>
          </a:p>
          <a:p>
            <a:endParaRPr lang="en-US" sz="1200" dirty="0" smtClean="0"/>
          </a:p>
          <a:p>
            <a:r>
              <a:rPr lang="en-US" sz="3200" dirty="0" smtClean="0"/>
              <a:t>National </a:t>
            </a:r>
            <a:r>
              <a:rPr lang="en-US" sz="3200" dirty="0"/>
              <a:t>Center for Homeless Education (NCHE):  </a:t>
            </a:r>
            <a:r>
              <a:rPr lang="en-US" sz="3200" dirty="0" smtClean="0">
                <a:hlinkClick r:id="rId6"/>
              </a:rPr>
              <a:t>Topics</a:t>
            </a:r>
            <a:endParaRPr lang="en-US" sz="3200" dirty="0" smtClean="0"/>
          </a:p>
          <a:p>
            <a:endParaRPr lang="en-US" sz="1200" dirty="0" smtClean="0"/>
          </a:p>
          <a:p>
            <a:r>
              <a:rPr lang="en-US" sz="3200" dirty="0" smtClean="0">
                <a:hlinkClick r:id="rId7"/>
              </a:rPr>
              <a:t>ODE McKinney-Vento webpage</a:t>
            </a:r>
            <a:endParaRPr lang="en-US" sz="3200" dirty="0" smtClean="0"/>
          </a:p>
          <a:p>
            <a:endParaRPr lang="en-US" sz="1200" dirty="0"/>
          </a:p>
          <a:p>
            <a:r>
              <a:rPr lang="en-US" sz="3200" dirty="0" smtClean="0">
                <a:hlinkClick r:id="rId8"/>
              </a:rPr>
              <a:t>MV Liaison Contact List</a:t>
            </a:r>
            <a:endParaRPr lang="en-US" sz="1100" dirty="0"/>
          </a:p>
          <a:p>
            <a:pPr lvl="0"/>
            <a:endParaRPr lang="en-US" sz="1100"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pic>
        <p:nvPicPr>
          <p:cNvPr id="5" name="Picture Placeholder 4" descr="This picture shows a street sign with the following labels: Help, Tips, Assistance, Guidance, Support and Advice." title="Resources"/>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l="186" r="186"/>
          <a:stretch>
            <a:fillRect/>
          </a:stretch>
        </p:blipFill>
        <p:spPr>
          <a:xfrm>
            <a:off x="319405" y="2579532"/>
            <a:ext cx="4519295" cy="2489038"/>
          </a:xfrm>
        </p:spPr>
      </p:pic>
    </p:spTree>
    <p:extLst>
      <p:ext uri="{BB962C8B-B14F-4D97-AF65-F5344CB8AC3E}">
        <p14:creationId xmlns:p14="http://schemas.microsoft.com/office/powerpoint/2010/main" val="2767485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spcBef>
                <a:spcPts val="0"/>
              </a:spcBef>
              <a:buClr>
                <a:schemeClr val="dk1"/>
              </a:buClr>
              <a:buSzPts val="2400"/>
              <a:buNone/>
            </a:pPr>
            <a:r>
              <a:rPr lang="nb-NO" sz="3600" dirty="0" smtClean="0"/>
              <a:t>Chris James, ODE McKinney-Vento Liaison</a:t>
            </a:r>
          </a:p>
          <a:p>
            <a:pPr marL="0" lvl="0" indent="0">
              <a:spcBef>
                <a:spcPts val="0"/>
              </a:spcBef>
              <a:buClr>
                <a:schemeClr val="dk1"/>
              </a:buClr>
              <a:buSzPts val="2400"/>
              <a:buNone/>
            </a:pPr>
            <a:endParaRPr lang="nb-NO" sz="3600" u="sng" dirty="0">
              <a:solidFill>
                <a:schemeClr val="hlink"/>
              </a:solidFill>
              <a:ea typeface="Arial"/>
              <a:cs typeface="Arial"/>
              <a:sym typeface="Arial"/>
              <a:hlinkClick r:id="rId3"/>
            </a:endParaRPr>
          </a:p>
          <a:p>
            <a:pPr marL="0" indent="0">
              <a:spcBef>
                <a:spcPts val="0"/>
              </a:spcBef>
              <a:buClr>
                <a:schemeClr val="dk1"/>
              </a:buClr>
              <a:buSzPts val="2400"/>
              <a:buNone/>
            </a:pPr>
            <a:r>
              <a:rPr lang="en-US" sz="3600" u="sng" dirty="0" smtClean="0">
                <a:solidFill>
                  <a:schemeClr val="hlink"/>
                </a:solidFill>
                <a:ea typeface="Arial"/>
                <a:cs typeface="Arial"/>
                <a:sym typeface="Arial"/>
              </a:rPr>
              <a:t>chris.james@ode.oregon.gov</a:t>
            </a:r>
            <a:endParaRPr lang="en-US" sz="3600" dirty="0" smtClean="0">
              <a:ea typeface="Arial"/>
              <a:cs typeface="Arial"/>
              <a:sym typeface="Arial"/>
            </a:endParaRPr>
          </a:p>
          <a:p>
            <a:pPr marL="0" indent="0">
              <a:spcBef>
                <a:spcPts val="800"/>
              </a:spcBef>
              <a:buNone/>
            </a:pPr>
            <a:r>
              <a:rPr lang="en-US" sz="3200" dirty="0" smtClean="0"/>
              <a:t>503-510-5366</a:t>
            </a:r>
            <a:endParaRPr lang="en-US" sz="3200" dirty="0">
              <a:ea typeface="Arial"/>
              <a:cs typeface="Arial"/>
              <a:sym typeface="Arial"/>
            </a:endParaRPr>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567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3200" dirty="0"/>
              <a:t>Subtitle VII-B of the McKinney-Vento Act, as reauthorized by ESSA, entitles homeless children and youth to a free, appropriate public education, including a preschool </a:t>
            </a:r>
            <a:r>
              <a:rPr lang="en-US" sz="3200" dirty="0" smtClean="0"/>
              <a:t>education.</a:t>
            </a:r>
          </a:p>
          <a:p>
            <a:endParaRPr lang="en-US" sz="3200" dirty="0"/>
          </a:p>
          <a:p>
            <a:r>
              <a:rPr lang="en-US" sz="3200" dirty="0" smtClean="0"/>
              <a:t>The </a:t>
            </a:r>
            <a:r>
              <a:rPr lang="en-US" sz="3200" dirty="0"/>
              <a:t>Act applies to State educational agencies (SEAs) and LEAs, including children in public preschool programs.</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2" name="Title 1"/>
          <p:cNvSpPr>
            <a:spLocks noGrp="1"/>
          </p:cNvSpPr>
          <p:nvPr>
            <p:ph type="title"/>
          </p:nvPr>
        </p:nvSpPr>
        <p:spPr/>
        <p:txBody>
          <a:bodyPr>
            <a:normAutofit fontScale="90000"/>
          </a:bodyPr>
          <a:lstStyle/>
          <a:p>
            <a:pPr lvl="0">
              <a:spcBef>
                <a:spcPts val="1000"/>
              </a:spcBef>
            </a:pPr>
            <a:r>
              <a:rPr lang="en-US" sz="2600" b="1" dirty="0" smtClean="0">
                <a:solidFill>
                  <a:srgbClr val="006CAD"/>
                </a:solidFill>
                <a:ea typeface="+mn-ea"/>
                <a:cs typeface="+mn-cs"/>
              </a:rPr>
              <a:t/>
            </a:r>
            <a:br>
              <a:rPr lang="en-US" sz="2600" b="1" dirty="0" smtClean="0">
                <a:solidFill>
                  <a:srgbClr val="006CAD"/>
                </a:solidFill>
                <a:ea typeface="+mn-ea"/>
                <a:cs typeface="+mn-cs"/>
              </a:rPr>
            </a:br>
            <a:r>
              <a:rPr lang="en-US" sz="4200" dirty="0">
                <a:solidFill>
                  <a:srgbClr val="006CAD"/>
                </a:solidFill>
                <a:ea typeface="+mn-ea"/>
                <a:cs typeface="+mn-cs"/>
              </a:rPr>
              <a:t/>
            </a:r>
            <a:br>
              <a:rPr lang="en-US" sz="4200" dirty="0">
                <a:solidFill>
                  <a:srgbClr val="006CAD"/>
                </a:solidFill>
                <a:ea typeface="+mn-ea"/>
                <a:cs typeface="+mn-cs"/>
              </a:rPr>
            </a:br>
            <a:r>
              <a:rPr lang="en-US" sz="4900" dirty="0">
                <a:solidFill>
                  <a:srgbClr val="006CAD"/>
                </a:solidFill>
                <a:ea typeface="+mn-ea"/>
                <a:cs typeface="+mn-cs"/>
              </a:rPr>
              <a:t/>
            </a:r>
            <a:br>
              <a:rPr lang="en-US" sz="4900" dirty="0">
                <a:solidFill>
                  <a:srgbClr val="006CAD"/>
                </a:solidFill>
                <a:ea typeface="+mn-ea"/>
                <a:cs typeface="+mn-cs"/>
              </a:rPr>
            </a:br>
            <a:r>
              <a:rPr lang="en-US" sz="4900" dirty="0" smtClean="0">
                <a:solidFill>
                  <a:srgbClr val="006CAD"/>
                </a:solidFill>
                <a:ea typeface="+mn-ea"/>
                <a:cs typeface="+mn-cs"/>
              </a:rPr>
              <a:t>McKinney-Vento Act</a:t>
            </a:r>
            <a:endParaRPr lang="en-US" sz="4900" dirty="0"/>
          </a:p>
        </p:txBody>
      </p:sp>
    </p:spTree>
    <p:extLst>
      <p:ext uri="{BB962C8B-B14F-4D97-AF65-F5344CB8AC3E}">
        <p14:creationId xmlns:p14="http://schemas.microsoft.com/office/powerpoint/2010/main" val="132118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		</a:t>
            </a:r>
            <a:r>
              <a:rPr lang="en-US" sz="2000" b="1" dirty="0" smtClean="0"/>
              <a:t/>
            </a:r>
            <a:br>
              <a:rPr lang="en-US" sz="2000" b="1" dirty="0" smtClean="0"/>
            </a:br>
            <a:r>
              <a:rPr lang="en-US" dirty="0" smtClean="0"/>
              <a:t>Title I, Part A</a:t>
            </a:r>
            <a:endParaRPr lang="en-US" sz="2000" dirty="0"/>
          </a:p>
        </p:txBody>
      </p:sp>
      <p:sp>
        <p:nvSpPr>
          <p:cNvPr id="5" name="Content Placeholder 4"/>
          <p:cNvSpPr>
            <a:spLocks noGrp="1"/>
          </p:cNvSpPr>
          <p:nvPr>
            <p:ph idx="1"/>
          </p:nvPr>
        </p:nvSpPr>
        <p:spPr/>
        <p:txBody>
          <a:bodyPr>
            <a:noAutofit/>
          </a:bodyPr>
          <a:lstStyle/>
          <a:p>
            <a:r>
              <a:rPr lang="en-US" sz="2800" dirty="0"/>
              <a:t>The purpose of Title I, Part A of the Elementary and Secondary Education Act </a:t>
            </a:r>
            <a:r>
              <a:rPr lang="en-US" sz="2800" dirty="0" smtClean="0"/>
              <a:t>is </a:t>
            </a:r>
            <a:r>
              <a:rPr lang="en-US" sz="2800" dirty="0"/>
              <a:t>to provide all children with a fair, equitable, and high-quality education, and to close educational achievement gaps. Title I, Part A is designed to meet the educational needs of low-achieving children in schools with the highest levels of poverty by aligning high-quality assessments, systems of accountability, teacher preparation, curriculum, and instructional materials with challenging State academic standards.</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3</a:t>
            </a:fld>
            <a:endParaRPr lang="en-US" dirty="0"/>
          </a:p>
        </p:txBody>
      </p:sp>
      <p:pic>
        <p:nvPicPr>
          <p:cNvPr id="9" name="Picture Placeholder 8" descr="This is a picture of the U.S. Department of Education lgo which is an oak tree with an acorn and book as its roots." title="USED Logo"/>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4" b="824"/>
          <a:stretch>
            <a:fillRect/>
          </a:stretch>
        </p:blipFill>
        <p:spPr>
          <a:xfrm>
            <a:off x="506413" y="1785938"/>
            <a:ext cx="4143375" cy="4075112"/>
          </a:xfrm>
        </p:spPr>
      </p:pic>
    </p:spTree>
    <p:extLst>
      <p:ext uri="{BB962C8B-B14F-4D97-AF65-F5344CB8AC3E}">
        <p14:creationId xmlns:p14="http://schemas.microsoft.com/office/powerpoint/2010/main" val="161306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lvl="0"/>
            <a:r>
              <a:rPr lang="en-US" sz="3200" dirty="0" smtClean="0"/>
              <a:t>Appoint district homeless education liaison </a:t>
            </a:r>
            <a:r>
              <a:rPr lang="en-US" sz="3200" dirty="0"/>
              <a:t>who coordinates with other school </a:t>
            </a:r>
            <a:r>
              <a:rPr lang="en-US" sz="3200" dirty="0" smtClean="0"/>
              <a:t>personnel providing services to students experiencing housing instability</a:t>
            </a:r>
          </a:p>
          <a:p>
            <a:pPr lvl="0"/>
            <a:endParaRPr lang="en-US" sz="3200" dirty="0"/>
          </a:p>
          <a:p>
            <a:pPr lvl="0"/>
            <a:r>
              <a:rPr lang="en-US" sz="3200" dirty="0" smtClean="0"/>
              <a:t>District liaison consulted in </a:t>
            </a:r>
            <a:r>
              <a:rPr lang="en-US" sz="3200" dirty="0"/>
              <a:t>completion of the district </a:t>
            </a:r>
            <a:r>
              <a:rPr lang="en-US" sz="3200" dirty="0" smtClean="0"/>
              <a:t>I-A plan</a:t>
            </a:r>
          </a:p>
          <a:p>
            <a:pPr lvl="0"/>
            <a:endParaRPr lang="en-US" sz="3200" dirty="0"/>
          </a:p>
          <a:p>
            <a:pPr lvl="0"/>
            <a:r>
              <a:rPr lang="en-US" sz="3200" dirty="0" smtClean="0"/>
              <a:t>Completion of homeless </a:t>
            </a:r>
            <a:r>
              <a:rPr lang="en-US" sz="3200" dirty="0"/>
              <a:t>set </a:t>
            </a:r>
            <a:r>
              <a:rPr lang="en-US" sz="3200" dirty="0" smtClean="0"/>
              <a:t>aside as part of district Title I-A plan</a:t>
            </a:r>
            <a:endParaRPr lang="en-US" sz="32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4</a:t>
            </a:fld>
            <a:endParaRPr lang="en-US" dirty="0"/>
          </a:p>
        </p:txBody>
      </p:sp>
      <p:sp>
        <p:nvSpPr>
          <p:cNvPr id="2" name="Title 1"/>
          <p:cNvSpPr>
            <a:spLocks noGrp="1"/>
          </p:cNvSpPr>
          <p:nvPr>
            <p:ph type="title"/>
          </p:nvPr>
        </p:nvSpPr>
        <p:spPr/>
        <p:txBody>
          <a:bodyPr>
            <a:normAutofit fontScale="90000"/>
          </a:bodyPr>
          <a:lstStyle/>
          <a:p>
            <a:r>
              <a:rPr lang="en-US" dirty="0" smtClean="0"/>
              <a:t>Statutory Requirements for Cross Program Collaboration</a:t>
            </a:r>
            <a:endParaRPr lang="en-US" sz="1750" dirty="0"/>
          </a:p>
        </p:txBody>
      </p:sp>
    </p:spTree>
    <p:extLst>
      <p:ext uri="{BB962C8B-B14F-4D97-AF65-F5344CB8AC3E}">
        <p14:creationId xmlns:p14="http://schemas.microsoft.com/office/powerpoint/2010/main" val="2515254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600" dirty="0"/>
              <a:t>C</a:t>
            </a:r>
            <a:r>
              <a:rPr lang="en-US" sz="2600" dirty="0" smtClean="0"/>
              <a:t>hildren </a:t>
            </a:r>
            <a:r>
              <a:rPr lang="en-US" sz="2600" dirty="0"/>
              <a:t>and youth experiencing homelessness are </a:t>
            </a:r>
            <a:r>
              <a:rPr lang="en-US" sz="2600" b="1" dirty="0"/>
              <a:t>automatically eligible for Title </a:t>
            </a:r>
            <a:r>
              <a:rPr lang="en-US" sz="2600" b="1" dirty="0" smtClean="0"/>
              <a:t>I-A </a:t>
            </a:r>
            <a:r>
              <a:rPr lang="en-US" sz="2600" b="1" dirty="0"/>
              <a:t>services, whether or not they attend a Title I, Part A school</a:t>
            </a:r>
            <a:r>
              <a:rPr lang="en-US" sz="2600" dirty="0"/>
              <a:t>, or meet the academic standards required of other students for eligibility (20 U.S.C. § 6315(c)(2)(E); ED, 2017, p. 39). </a:t>
            </a:r>
            <a:endParaRPr lang="en-US" sz="2600" dirty="0" smtClean="0"/>
          </a:p>
          <a:p>
            <a:r>
              <a:rPr lang="en-US" sz="2600" dirty="0" smtClean="0"/>
              <a:t>This </a:t>
            </a:r>
            <a:r>
              <a:rPr lang="en-US" sz="2600" dirty="0"/>
              <a:t>automatic eligibility acknowledges that the experience of homelessness puts children and youth at significant risk of academic failure, regardless of their previous academic standing. </a:t>
            </a:r>
            <a:endParaRPr lang="en-US" sz="2600" dirty="0" smtClean="0"/>
          </a:p>
          <a:p>
            <a:r>
              <a:rPr lang="en-US" sz="2600" dirty="0" smtClean="0"/>
              <a:t>Additionally</a:t>
            </a:r>
            <a:r>
              <a:rPr lang="en-US" sz="2600" dirty="0"/>
              <a:t>, automatic Title </a:t>
            </a:r>
            <a:r>
              <a:rPr lang="en-US" sz="2600" dirty="0" smtClean="0"/>
              <a:t>I-A </a:t>
            </a:r>
            <a:r>
              <a:rPr lang="en-US" sz="2600" dirty="0"/>
              <a:t>eligibility allows students in homeless situations who are doing well academically to receive additional non-instructional education-related support services needed to succeed in school. </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5</a:t>
            </a:fld>
            <a:endParaRPr lang="en-US" dirty="0"/>
          </a:p>
        </p:txBody>
      </p:sp>
      <p:sp>
        <p:nvSpPr>
          <p:cNvPr id="2" name="Title 1"/>
          <p:cNvSpPr>
            <a:spLocks noGrp="1"/>
          </p:cNvSpPr>
          <p:nvPr>
            <p:ph type="title"/>
          </p:nvPr>
        </p:nvSpPr>
        <p:spPr/>
        <p:txBody>
          <a:bodyPr>
            <a:normAutofit/>
          </a:bodyPr>
          <a:lstStyle/>
          <a:p>
            <a:r>
              <a:rPr lang="en-US" sz="4000" dirty="0"/>
              <a:t>Automatic Eligibility for Title I-A Services</a:t>
            </a:r>
          </a:p>
        </p:txBody>
      </p:sp>
    </p:spTree>
    <p:extLst>
      <p:ext uri="{BB962C8B-B14F-4D97-AF65-F5344CB8AC3E}">
        <p14:creationId xmlns:p14="http://schemas.microsoft.com/office/powerpoint/2010/main" val="1638106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Title I, Part A funds two types of school programs: </a:t>
            </a:r>
            <a:endParaRPr lang="en-US" dirty="0" smtClean="0"/>
          </a:p>
          <a:p>
            <a:r>
              <a:rPr lang="en-US" dirty="0" err="1" smtClean="0"/>
              <a:t>Schoolwide</a:t>
            </a:r>
            <a:r>
              <a:rPr lang="en-US" dirty="0" smtClean="0"/>
              <a:t> Programs (SWP): </a:t>
            </a:r>
            <a:r>
              <a:rPr lang="en-US" dirty="0"/>
              <a:t>These programs serve all students within the school, and seek to upgrade the school’s entire educational program to ensure that all students, particularly those who are </a:t>
            </a:r>
            <a:r>
              <a:rPr lang="en-US" dirty="0" smtClean="0"/>
              <a:t>low achieving</a:t>
            </a:r>
            <a:r>
              <a:rPr lang="en-US" dirty="0"/>
              <a:t>, attain high levels of academic </a:t>
            </a:r>
            <a:r>
              <a:rPr lang="en-US" dirty="0" smtClean="0"/>
              <a:t>proficiency.</a:t>
            </a:r>
          </a:p>
          <a:p>
            <a:r>
              <a:rPr lang="en-US" dirty="0" smtClean="0"/>
              <a:t>Targeted Assistance Programs (TAS): </a:t>
            </a:r>
            <a:r>
              <a:rPr lang="en-US" dirty="0"/>
              <a:t>These programs target assistance to students identified as most </a:t>
            </a:r>
            <a:r>
              <a:rPr lang="en-US" dirty="0" smtClean="0"/>
              <a:t>at risk </a:t>
            </a:r>
            <a:r>
              <a:rPr lang="en-US" dirty="0"/>
              <a:t>of not meeting state academic standards. </a:t>
            </a:r>
            <a:endParaRPr lang="en-US" dirty="0" smtClean="0"/>
          </a:p>
          <a:p>
            <a:r>
              <a:rPr lang="en-US" dirty="0" smtClean="0"/>
              <a:t>Students </a:t>
            </a:r>
            <a:r>
              <a:rPr lang="en-US" dirty="0"/>
              <a:t>experiencing homelessness who attend a school with a </a:t>
            </a:r>
            <a:r>
              <a:rPr lang="en-US" dirty="0" err="1"/>
              <a:t>schoolwide</a:t>
            </a:r>
            <a:r>
              <a:rPr lang="en-US" dirty="0"/>
              <a:t> or targeted assistance program may have unique challenges that are not addressed by the school’s regular Title I, Part A programming, such as issues related to residential and school mobility, family disruption, and extreme poverty.</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6</a:t>
            </a:fld>
            <a:endParaRPr lang="en-US" dirty="0"/>
          </a:p>
        </p:txBody>
      </p:sp>
      <p:sp>
        <p:nvSpPr>
          <p:cNvPr id="2" name="Title 1"/>
          <p:cNvSpPr>
            <a:spLocks noGrp="1"/>
          </p:cNvSpPr>
          <p:nvPr>
            <p:ph type="title"/>
          </p:nvPr>
        </p:nvSpPr>
        <p:spPr/>
        <p:txBody>
          <a:bodyPr>
            <a:normAutofit fontScale="90000"/>
          </a:bodyPr>
          <a:lstStyle/>
          <a:p>
            <a:pPr algn="l"/>
            <a:r>
              <a:rPr lang="en-US" sz="1700" dirty="0"/>
              <a:t> </a:t>
            </a:r>
            <a:r>
              <a:rPr lang="en-US" sz="1700" dirty="0" smtClean="0"/>
              <a:t>   </a:t>
            </a:r>
            <a:r>
              <a:rPr lang="en-US" sz="1700" dirty="0"/>
              <a:t/>
            </a:r>
            <a:br>
              <a:rPr lang="en-US" sz="1700" dirty="0"/>
            </a:br>
            <a:r>
              <a:rPr lang="en-US" sz="1800" dirty="0" smtClean="0"/>
              <a:t/>
            </a:r>
            <a:br>
              <a:rPr lang="en-US" sz="1800" dirty="0" smtClean="0"/>
            </a:br>
            <a:r>
              <a:rPr lang="en-US" sz="1800" dirty="0" smtClean="0"/>
              <a:t/>
            </a:r>
            <a:br>
              <a:rPr lang="en-US" sz="1800" dirty="0" smtClean="0"/>
            </a:br>
            <a:r>
              <a:rPr lang="en-US" dirty="0" smtClean="0"/>
              <a:t>Serving Students Experiencing </a:t>
            </a:r>
            <a:r>
              <a:rPr lang="en-US" dirty="0" err="1" smtClean="0"/>
              <a:t>Houselessness</a:t>
            </a:r>
            <a:r>
              <a:rPr lang="en-US" dirty="0" smtClean="0"/>
              <a:t> under Title I-A</a:t>
            </a:r>
            <a:endParaRPr lang="en-US" dirty="0"/>
          </a:p>
        </p:txBody>
      </p:sp>
    </p:spTree>
    <p:extLst>
      <p:ext uri="{BB962C8B-B14F-4D97-AF65-F5344CB8AC3E}">
        <p14:creationId xmlns:p14="http://schemas.microsoft.com/office/powerpoint/2010/main" val="64383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2800" dirty="0" smtClean="0"/>
              <a:t>Involve </a:t>
            </a:r>
            <a:r>
              <a:rPr lang="en-US" sz="2800" dirty="0"/>
              <a:t>homeless education personnel in the creation of </a:t>
            </a:r>
            <a:r>
              <a:rPr lang="en-US" sz="2800" dirty="0" err="1"/>
              <a:t>schoolwide</a:t>
            </a:r>
            <a:r>
              <a:rPr lang="en-US" sz="2800" dirty="0"/>
              <a:t>, targeted assistance, and school improvement plans to ensure that the educational needs of students experiencing homelessness are addressed within these plans.  </a:t>
            </a:r>
            <a:endParaRPr lang="en-US" sz="2800" dirty="0" smtClean="0"/>
          </a:p>
          <a:p>
            <a:r>
              <a:rPr lang="en-US" sz="2800" dirty="0" smtClean="0"/>
              <a:t>Use </a:t>
            </a:r>
            <a:r>
              <a:rPr lang="en-US" sz="2800" dirty="0"/>
              <a:t>data from a variety of sources, including McKinney-Vento, Title </a:t>
            </a:r>
            <a:r>
              <a:rPr lang="en-US" sz="2800" dirty="0" smtClean="0"/>
              <a:t>I-A</a:t>
            </a:r>
            <a:r>
              <a:rPr lang="en-US" sz="2800" dirty="0"/>
              <a:t>, and other education interventions to determine appropriate homeless set-aside funding levels and activities.  </a:t>
            </a:r>
            <a:endParaRPr lang="en-US" sz="2800" dirty="0" smtClean="0"/>
          </a:p>
          <a:p>
            <a:r>
              <a:rPr lang="en-US" sz="2800" dirty="0" smtClean="0"/>
              <a:t>Include </a:t>
            </a:r>
            <a:r>
              <a:rPr lang="en-US" sz="2800" dirty="0"/>
              <a:t>parents experiencing homelessness in Title </a:t>
            </a:r>
            <a:r>
              <a:rPr lang="en-US" sz="2800" dirty="0" smtClean="0"/>
              <a:t>I-A </a:t>
            </a:r>
            <a:r>
              <a:rPr lang="en-US" sz="2800" dirty="0"/>
              <a:t>parent involvement activities, and create opportunities for these parents to engage in their children’s education. </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7</a:t>
            </a:fld>
            <a:endParaRPr lang="en-US" dirty="0"/>
          </a:p>
        </p:txBody>
      </p:sp>
      <p:sp>
        <p:nvSpPr>
          <p:cNvPr id="2" name="Title 1"/>
          <p:cNvSpPr>
            <a:spLocks noGrp="1"/>
          </p:cNvSpPr>
          <p:nvPr>
            <p:ph type="title"/>
          </p:nvPr>
        </p:nvSpPr>
        <p:spPr/>
        <p:txBody>
          <a:bodyPr>
            <a:normAutofit/>
          </a:bodyPr>
          <a:lstStyle/>
          <a:p>
            <a:pPr algn="l"/>
            <a:r>
              <a:rPr lang="en-US" sz="4000" dirty="0" smtClean="0"/>
              <a:t>Strategies for Title I-A Directors</a:t>
            </a:r>
            <a:endParaRPr lang="en-US" sz="4000" dirty="0"/>
          </a:p>
        </p:txBody>
      </p:sp>
    </p:spTree>
    <p:extLst>
      <p:ext uri="{BB962C8B-B14F-4D97-AF65-F5344CB8AC3E}">
        <p14:creationId xmlns:p14="http://schemas.microsoft.com/office/powerpoint/2010/main" val="1765999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smtClean="0"/>
              <a:t>Joint Strategies for Title I-A and MV Programs</a:t>
            </a:r>
            <a:r>
              <a:rPr lang="en-US" sz="1800" dirty="0" smtClean="0"/>
              <a:t/>
            </a:r>
            <a:br>
              <a:rPr lang="en-US" sz="1800" dirty="0" smtClean="0"/>
            </a:br>
            <a:r>
              <a:rPr lang="en-US" sz="1800" dirty="0" smtClean="0"/>
              <a:t/>
            </a:r>
            <a:br>
              <a:rPr lang="en-US" sz="1800" dirty="0" smtClean="0"/>
            </a:br>
            <a:r>
              <a:rPr lang="en-US" sz="2000" dirty="0"/>
              <a:t/>
            </a:r>
            <a:br>
              <a:rPr lang="en-US" sz="2000" dirty="0"/>
            </a:br>
            <a:r>
              <a:rPr lang="en-US" sz="2000" dirty="0"/>
              <a:t/>
            </a:r>
            <a:br>
              <a:rPr lang="en-US" sz="2000" dirty="0"/>
            </a:br>
            <a:r>
              <a:rPr lang="en-US" sz="2000" dirty="0" smtClean="0"/>
              <a:t/>
            </a:r>
            <a:br>
              <a:rPr lang="en-US" sz="2000" dirty="0" smtClean="0"/>
            </a:br>
            <a:endParaRPr lang="en-US" sz="2000" dirty="0"/>
          </a:p>
        </p:txBody>
      </p:sp>
      <p:sp>
        <p:nvSpPr>
          <p:cNvPr id="5" name="Content Placeholder 4"/>
          <p:cNvSpPr>
            <a:spLocks noGrp="1"/>
          </p:cNvSpPr>
          <p:nvPr>
            <p:ph idx="1"/>
          </p:nvPr>
        </p:nvSpPr>
        <p:spPr/>
        <p:txBody>
          <a:bodyPr>
            <a:noAutofit/>
          </a:bodyPr>
          <a:lstStyle/>
          <a:p>
            <a:r>
              <a:rPr lang="en-US" sz="2800" dirty="0" smtClean="0"/>
              <a:t>Locate </a:t>
            </a:r>
            <a:r>
              <a:rPr lang="en-US" sz="2800" dirty="0"/>
              <a:t>Title I and homeless education program offices in close proximity to facilitate cross-program </a:t>
            </a:r>
            <a:r>
              <a:rPr lang="en-US" sz="2800" dirty="0" smtClean="0"/>
              <a:t>communication</a:t>
            </a:r>
          </a:p>
          <a:p>
            <a:endParaRPr lang="en-US" sz="1200" dirty="0"/>
          </a:p>
          <a:p>
            <a:r>
              <a:rPr lang="en-US" sz="2800" dirty="0" smtClean="0"/>
              <a:t>Partner </a:t>
            </a:r>
            <a:r>
              <a:rPr lang="en-US" sz="2800" dirty="0"/>
              <a:t>to provide joint Title </a:t>
            </a:r>
            <a:r>
              <a:rPr lang="en-US" sz="2800" dirty="0" smtClean="0"/>
              <a:t>I-A </a:t>
            </a:r>
            <a:r>
              <a:rPr lang="en-US" sz="2800" dirty="0"/>
              <a:t>and McKinney-Vento program trainings and </a:t>
            </a:r>
            <a:r>
              <a:rPr lang="en-US" sz="2800" dirty="0" smtClean="0"/>
              <a:t>materials</a:t>
            </a:r>
          </a:p>
          <a:p>
            <a:endParaRPr lang="en-US" sz="1200" dirty="0"/>
          </a:p>
          <a:p>
            <a:r>
              <a:rPr lang="en-US" sz="2800" dirty="0" smtClean="0"/>
              <a:t>Share </a:t>
            </a:r>
            <a:r>
              <a:rPr lang="en-US" sz="2800" dirty="0"/>
              <a:t>handbooks for Title </a:t>
            </a:r>
            <a:r>
              <a:rPr lang="en-US" sz="2800" dirty="0" smtClean="0"/>
              <a:t>I-A </a:t>
            </a:r>
            <a:r>
              <a:rPr lang="en-US" sz="2800" dirty="0"/>
              <a:t>and homeless education programs, along with other resources related to serving students experiencing high poverty and mobility, with program </a:t>
            </a:r>
            <a:r>
              <a:rPr lang="en-US" sz="2800" dirty="0" smtClean="0"/>
              <a:t>staff</a:t>
            </a:r>
            <a:endParaRPr lang="en-US" sz="28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8</a:t>
            </a:fld>
            <a:endParaRPr lang="en-US" dirty="0"/>
          </a:p>
        </p:txBody>
      </p:sp>
      <p:pic>
        <p:nvPicPr>
          <p:cNvPr id="7" name="Picture Placeholder 6" descr="This is a illustration of a circle of people holding hands. It is included for aesthetic purposes." title="Joint Strategies"/>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12975" r="12975"/>
          <a:stretch>
            <a:fillRect/>
          </a:stretch>
        </p:blipFill>
        <p:spPr>
          <a:xfrm>
            <a:off x="717176" y="2489737"/>
            <a:ext cx="3932238" cy="3540125"/>
          </a:xfrm>
        </p:spPr>
      </p:pic>
    </p:spTree>
    <p:extLst>
      <p:ext uri="{BB962C8B-B14F-4D97-AF65-F5344CB8AC3E}">
        <p14:creationId xmlns:p14="http://schemas.microsoft.com/office/powerpoint/2010/main" val="418801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7176" y="1825625"/>
            <a:ext cx="10784542" cy="4314168"/>
          </a:xfrm>
        </p:spPr>
        <p:txBody>
          <a:bodyPr>
            <a:normAutofit lnSpcReduction="10000"/>
          </a:bodyPr>
          <a:lstStyle/>
          <a:p>
            <a:r>
              <a:rPr lang="en-US" sz="3200" dirty="0"/>
              <a:t>While students experiencing homelessness often have substantial needs and face unique educational barriers, Title </a:t>
            </a:r>
            <a:r>
              <a:rPr lang="en-US" sz="3200" dirty="0" smtClean="0"/>
              <a:t>I-A </a:t>
            </a:r>
            <a:r>
              <a:rPr lang="en-US" sz="3200" dirty="0"/>
              <a:t>and McKinney-Vento programs complement each other by sharing the common goal of identifying and meeting the educational needs of these students. Cross-program partnerships not only meet each program’s statutory requirements for collaboration, but have the potential to improve the academic outcomes of students experiencing homelessness significantly. </a:t>
            </a:r>
            <a:r>
              <a:rPr lang="en-US" dirty="0"/>
              <a:t/>
            </a:r>
            <a:br>
              <a:rPr lang="en-US" dirty="0"/>
            </a:b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9</a:t>
            </a:fld>
            <a:endParaRPr lang="en-US" dirty="0"/>
          </a:p>
        </p:txBody>
      </p:sp>
      <p:sp>
        <p:nvSpPr>
          <p:cNvPr id="2" name="Title 1"/>
          <p:cNvSpPr>
            <a:spLocks noGrp="1"/>
          </p:cNvSpPr>
          <p:nvPr>
            <p:ph type="title"/>
          </p:nvPr>
        </p:nvSpPr>
        <p:spPr/>
        <p:txBody>
          <a:bodyPr>
            <a:normAutofit/>
          </a:bodyPr>
          <a:lstStyle/>
          <a:p>
            <a:pPr algn="l"/>
            <a:r>
              <a:rPr lang="en-US" sz="4000" dirty="0" smtClean="0"/>
              <a:t>Conclusion </a:t>
            </a:r>
            <a:endParaRPr lang="en-US" sz="4000" dirty="0"/>
          </a:p>
        </p:txBody>
      </p:sp>
    </p:spTree>
    <p:extLst>
      <p:ext uri="{BB962C8B-B14F-4D97-AF65-F5344CB8AC3E}">
        <p14:creationId xmlns:p14="http://schemas.microsoft.com/office/powerpoint/2010/main" val="2819212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2023-02-14T08:00:00+00:00</Remediation_x0020_Date>
    <Priority xmlns="033ab11c-6041-4f50-b845-c0c38e41b3e3">New</Priority>
  </documentManagement>
</p:properties>
</file>

<file path=customXml/itemProps1.xml><?xml version="1.0" encoding="utf-8"?>
<ds:datastoreItem xmlns:ds="http://schemas.openxmlformats.org/officeDocument/2006/customXml" ds:itemID="{F19E689E-879F-461D-AF76-6B6896A957DF}"/>
</file>

<file path=customXml/itemProps2.xml><?xml version="1.0" encoding="utf-8"?>
<ds:datastoreItem xmlns:ds="http://schemas.openxmlformats.org/officeDocument/2006/customXml" ds:itemID="{BA3A923B-32B3-4C13-9022-15138A6C41E7}"/>
</file>

<file path=customXml/itemProps3.xml><?xml version="1.0" encoding="utf-8"?>
<ds:datastoreItem xmlns:ds="http://schemas.openxmlformats.org/officeDocument/2006/customXml" ds:itemID="{C5AA88C2-E787-4905-8177-7C732B224315}"/>
</file>

<file path=docProps/app.xml><?xml version="1.0" encoding="utf-8"?>
<Properties xmlns="http://schemas.openxmlformats.org/officeDocument/2006/extended-properties" xmlns:vt="http://schemas.openxmlformats.org/officeDocument/2006/docPropsVTypes">
  <Template>ODE PowerPoint Template</Template>
  <TotalTime>33294</TotalTime>
  <Words>1217</Words>
  <Application>Microsoft Office PowerPoint</Application>
  <PresentationFormat>Widescreen</PresentationFormat>
  <Paragraphs>83</Paragraphs>
  <Slides>11</Slides>
  <Notes>4</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11</vt:i4>
      </vt:variant>
    </vt:vector>
  </HeadingPairs>
  <TitlesOfParts>
    <vt:vector size="19" baseType="lpstr">
      <vt:lpstr>Arial</vt:lpstr>
      <vt:lpstr>Calibri</vt:lpstr>
      <vt:lpstr>2021ODE</vt:lpstr>
      <vt:lpstr>Green_2021ODE</vt:lpstr>
      <vt:lpstr>Gold_2021ODE</vt:lpstr>
      <vt:lpstr>Orange_2021ODE</vt:lpstr>
      <vt:lpstr>Red_2021ODE</vt:lpstr>
      <vt:lpstr>Teal_2021ODE</vt:lpstr>
      <vt:lpstr>McKinney-Vento &amp; Title I, Part A:   Collaborative Support</vt:lpstr>
      <vt:lpstr>   McKinney-Vento Act</vt:lpstr>
      <vt:lpstr>   Title I, Part A</vt:lpstr>
      <vt:lpstr>Statutory Requirements for Cross Program Collaboration</vt:lpstr>
      <vt:lpstr>Automatic Eligibility for Title I-A Services</vt:lpstr>
      <vt:lpstr>       Serving Students Experiencing Houselessness under Title I-A</vt:lpstr>
      <vt:lpstr>Strategies for Title I-A Directors</vt:lpstr>
      <vt:lpstr>Joint Strategies for Title I-A and MV Programs     </vt:lpstr>
      <vt:lpstr>Conclusion </vt:lpstr>
      <vt:lpstr>Resources</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and Title IA</dc:title>
  <dc:creator>JAMES Chris * ODE</dc:creator>
  <cp:lastModifiedBy>SAPPINGTON Jennifer - ODE</cp:lastModifiedBy>
  <cp:revision>66</cp:revision>
  <dcterms:created xsi:type="dcterms:W3CDTF">2022-10-19T18:50:23Z</dcterms:created>
  <dcterms:modified xsi:type="dcterms:W3CDTF">2023-02-14T23:47:43Z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