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3"/>
  </p:notesMasterIdLst>
  <p:sldIdLst>
    <p:sldId id="256" r:id="rId10"/>
    <p:sldId id="258" r:id="rId11"/>
    <p:sldId id="300" r:id="rId12"/>
    <p:sldId id="310" r:id="rId13"/>
    <p:sldId id="308" r:id="rId14"/>
    <p:sldId id="291" r:id="rId15"/>
    <p:sldId id="295" r:id="rId16"/>
    <p:sldId id="292" r:id="rId17"/>
    <p:sldId id="303" r:id="rId18"/>
    <p:sldId id="312" r:id="rId19"/>
    <p:sldId id="294" r:id="rId20"/>
    <p:sldId id="297" r:id="rId21"/>
    <p:sldId id="311" r:id="rId22"/>
    <p:sldId id="299" r:id="rId23"/>
    <p:sldId id="302" r:id="rId24"/>
    <p:sldId id="301" r:id="rId25"/>
    <p:sldId id="304" r:id="rId26"/>
    <p:sldId id="305" r:id="rId27"/>
    <p:sldId id="306" r:id="rId28"/>
    <p:sldId id="307" r:id="rId29"/>
    <p:sldId id="268" r:id="rId30"/>
    <p:sldId id="270" r:id="rId31"/>
    <p:sldId id="30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Liz * ODE" initials="RL*O" lastIdx="3" clrIdx="0">
    <p:extLst>
      <p:ext uri="{19B8F6BF-5375-455C-9EA6-DF929625EA0E}">
        <p15:presenceInfo xmlns:p15="http://schemas.microsoft.com/office/powerpoint/2012/main" userId="ROSS Liz * O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3431" autoAdjust="0"/>
  </p:normalViewPr>
  <p:slideViewPr>
    <p:cSldViewPr snapToGrid="0">
      <p:cViewPr varScale="1">
        <p:scale>
          <a:sx n="47" d="100"/>
          <a:sy n="47" d="100"/>
        </p:scale>
        <p:origin x="1800" y="54"/>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7CBC0-B0B4-4B43-B394-287BCDAB9187}"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en-US"/>
        </a:p>
      </dgm:t>
    </dgm:pt>
    <dgm:pt modelId="{466627B8-68D2-44E7-B63C-84BA75B682BD}">
      <dgm:prSet phldrT="[Text]"/>
      <dgm:spPr>
        <a:solidFill>
          <a:schemeClr val="accent1"/>
        </a:solidFill>
      </dgm:spPr>
      <dgm:t>
        <a:bodyPr/>
        <a:lstStyle/>
        <a:p>
          <a:r>
            <a:rPr lang="en-US" dirty="0"/>
            <a:t>Risk Assessment</a:t>
          </a:r>
        </a:p>
      </dgm:t>
    </dgm:pt>
    <dgm:pt modelId="{CE3A389A-33FD-4CA6-94F4-2E03C0A37305}" type="parTrans" cxnId="{418F3A82-EF02-4B91-BD18-D976C3C5D527}">
      <dgm:prSet/>
      <dgm:spPr/>
      <dgm:t>
        <a:bodyPr/>
        <a:lstStyle/>
        <a:p>
          <a:endParaRPr lang="en-US"/>
        </a:p>
      </dgm:t>
    </dgm:pt>
    <dgm:pt modelId="{ED1D32D5-67B6-4F04-A015-D4E0AB9EEEA0}" type="sibTrans" cxnId="{418F3A82-EF02-4B91-BD18-D976C3C5D527}">
      <dgm:prSet/>
      <dgm:spPr/>
      <dgm:t>
        <a:bodyPr/>
        <a:lstStyle/>
        <a:p>
          <a:endParaRPr lang="en-US"/>
        </a:p>
      </dgm:t>
    </dgm:pt>
    <dgm:pt modelId="{2025FD29-396F-4C13-8A0C-96E81F6A84BB}">
      <dgm:prSet phldrT="[Text]"/>
      <dgm:spPr>
        <a:solidFill>
          <a:schemeClr val="accent5"/>
        </a:solidFill>
      </dgm:spPr>
      <dgm:t>
        <a:bodyPr/>
        <a:lstStyle/>
        <a:p>
          <a:r>
            <a:rPr lang="en-US" dirty="0"/>
            <a:t>Reviewing Monitoring Materials</a:t>
          </a:r>
        </a:p>
      </dgm:t>
    </dgm:pt>
    <dgm:pt modelId="{5EF9BBBE-825A-42C1-B233-632C17083159}" type="parTrans" cxnId="{9064598C-D815-48F9-AADF-5E8AFFCCEBA1}">
      <dgm:prSet/>
      <dgm:spPr/>
      <dgm:t>
        <a:bodyPr/>
        <a:lstStyle/>
        <a:p>
          <a:endParaRPr lang="en-US"/>
        </a:p>
      </dgm:t>
    </dgm:pt>
    <dgm:pt modelId="{8A47D503-0608-42DD-B089-B5C1CDAD544A}" type="sibTrans" cxnId="{9064598C-D815-48F9-AADF-5E8AFFCCEBA1}">
      <dgm:prSet/>
      <dgm:spPr/>
      <dgm:t>
        <a:bodyPr/>
        <a:lstStyle/>
        <a:p>
          <a:endParaRPr lang="en-US"/>
        </a:p>
      </dgm:t>
    </dgm:pt>
    <dgm:pt modelId="{AAC92EC3-467F-46DF-922A-D4F0A977292A}">
      <dgm:prSet phldrT="[Text]"/>
      <dgm:spPr>
        <a:solidFill>
          <a:schemeClr val="accent2"/>
        </a:solidFill>
      </dgm:spPr>
      <dgm:t>
        <a:bodyPr/>
        <a:lstStyle/>
        <a:p>
          <a:r>
            <a:rPr lang="en-US" dirty="0"/>
            <a:t>Helping Districts Prepare</a:t>
          </a:r>
        </a:p>
      </dgm:t>
    </dgm:pt>
    <dgm:pt modelId="{DF796EA8-164F-4807-92B1-9F66E6AB39A4}" type="parTrans" cxnId="{9D0A1887-D014-4497-9B87-38754F86A224}">
      <dgm:prSet/>
      <dgm:spPr/>
      <dgm:t>
        <a:bodyPr/>
        <a:lstStyle/>
        <a:p>
          <a:endParaRPr lang="en-US"/>
        </a:p>
      </dgm:t>
    </dgm:pt>
    <dgm:pt modelId="{0E3B4FD9-441E-463A-BA77-D8023F1AACD6}" type="sibTrans" cxnId="{9D0A1887-D014-4497-9B87-38754F86A224}">
      <dgm:prSet/>
      <dgm:spPr/>
      <dgm:t>
        <a:bodyPr/>
        <a:lstStyle/>
        <a:p>
          <a:endParaRPr lang="en-US"/>
        </a:p>
      </dgm:t>
    </dgm:pt>
    <dgm:pt modelId="{BE40C321-85C5-4DB5-A019-04B2199E5F5A}">
      <dgm:prSet phldrT="[Text]"/>
      <dgm:spPr>
        <a:solidFill>
          <a:schemeClr val="accent3"/>
        </a:solidFill>
      </dgm:spPr>
      <dgm:t>
        <a:bodyPr/>
        <a:lstStyle/>
        <a:p>
          <a:r>
            <a:rPr lang="en-US" dirty="0"/>
            <a:t>Reporting &amp; Follow-Up</a:t>
          </a:r>
        </a:p>
      </dgm:t>
    </dgm:pt>
    <dgm:pt modelId="{6E5B1257-03E2-43B9-AF5D-6FE5BEB030D5}" type="parTrans" cxnId="{5060871B-7C6E-49E2-BB56-EA5C209C0458}">
      <dgm:prSet/>
      <dgm:spPr/>
      <dgm:t>
        <a:bodyPr/>
        <a:lstStyle/>
        <a:p>
          <a:endParaRPr lang="en-US"/>
        </a:p>
      </dgm:t>
    </dgm:pt>
    <dgm:pt modelId="{65819D4C-2934-4AEF-89D7-45C1F1799A8E}" type="sibTrans" cxnId="{5060871B-7C6E-49E2-BB56-EA5C209C0458}">
      <dgm:prSet/>
      <dgm:spPr/>
      <dgm:t>
        <a:bodyPr/>
        <a:lstStyle/>
        <a:p>
          <a:endParaRPr lang="en-US"/>
        </a:p>
      </dgm:t>
    </dgm:pt>
    <dgm:pt modelId="{8FC23128-BB0B-4D57-B047-A24E03C86F2C}" type="pres">
      <dgm:prSet presAssocID="{B3F7CBC0-B0B4-4B43-B394-287BCDAB9187}" presName="cycle" presStyleCnt="0">
        <dgm:presLayoutVars>
          <dgm:dir/>
          <dgm:resizeHandles val="exact"/>
        </dgm:presLayoutVars>
      </dgm:prSet>
      <dgm:spPr/>
    </dgm:pt>
    <dgm:pt modelId="{54084066-E206-4DCD-8C97-EF7C54728992}" type="pres">
      <dgm:prSet presAssocID="{466627B8-68D2-44E7-B63C-84BA75B682BD}" presName="node" presStyleLbl="node1" presStyleIdx="0" presStyleCnt="4">
        <dgm:presLayoutVars>
          <dgm:bulletEnabled val="1"/>
        </dgm:presLayoutVars>
      </dgm:prSet>
      <dgm:spPr/>
    </dgm:pt>
    <dgm:pt modelId="{2DC943C8-61FC-4CF4-A306-7ECE975E628C}" type="pres">
      <dgm:prSet presAssocID="{466627B8-68D2-44E7-B63C-84BA75B682BD}" presName="spNode" presStyleCnt="0"/>
      <dgm:spPr/>
    </dgm:pt>
    <dgm:pt modelId="{5A1E4972-95EB-4B6A-8F44-3EC7E8053B45}" type="pres">
      <dgm:prSet presAssocID="{ED1D32D5-67B6-4F04-A015-D4E0AB9EEEA0}" presName="sibTrans" presStyleLbl="sibTrans1D1" presStyleIdx="0" presStyleCnt="4"/>
      <dgm:spPr/>
    </dgm:pt>
    <dgm:pt modelId="{749D8E2C-8E97-430E-97C9-B8D7C6237DFD}" type="pres">
      <dgm:prSet presAssocID="{AAC92EC3-467F-46DF-922A-D4F0A977292A}" presName="node" presStyleLbl="node1" presStyleIdx="1" presStyleCnt="4">
        <dgm:presLayoutVars>
          <dgm:bulletEnabled val="1"/>
        </dgm:presLayoutVars>
      </dgm:prSet>
      <dgm:spPr/>
    </dgm:pt>
    <dgm:pt modelId="{BCF5AB8D-A71A-45B6-AAF1-87F48A95E866}" type="pres">
      <dgm:prSet presAssocID="{AAC92EC3-467F-46DF-922A-D4F0A977292A}" presName="spNode" presStyleCnt="0"/>
      <dgm:spPr/>
    </dgm:pt>
    <dgm:pt modelId="{D6404F72-4B37-4B0F-8337-B9A1DAC2F279}" type="pres">
      <dgm:prSet presAssocID="{0E3B4FD9-441E-463A-BA77-D8023F1AACD6}" presName="sibTrans" presStyleLbl="sibTrans1D1" presStyleIdx="1" presStyleCnt="4"/>
      <dgm:spPr/>
    </dgm:pt>
    <dgm:pt modelId="{10BE8F50-B49F-4A7F-9CAE-4037E66EB5D1}" type="pres">
      <dgm:prSet presAssocID="{2025FD29-396F-4C13-8A0C-96E81F6A84BB}" presName="node" presStyleLbl="node1" presStyleIdx="2" presStyleCnt="4">
        <dgm:presLayoutVars>
          <dgm:bulletEnabled val="1"/>
        </dgm:presLayoutVars>
      </dgm:prSet>
      <dgm:spPr/>
    </dgm:pt>
    <dgm:pt modelId="{C4F26547-4606-4E4C-8849-D9858E90E931}" type="pres">
      <dgm:prSet presAssocID="{2025FD29-396F-4C13-8A0C-96E81F6A84BB}" presName="spNode" presStyleCnt="0"/>
      <dgm:spPr/>
    </dgm:pt>
    <dgm:pt modelId="{C59AFA34-AF53-4008-A414-A9B4CA87CE26}" type="pres">
      <dgm:prSet presAssocID="{8A47D503-0608-42DD-B089-B5C1CDAD544A}" presName="sibTrans" presStyleLbl="sibTrans1D1" presStyleIdx="2" presStyleCnt="4"/>
      <dgm:spPr/>
    </dgm:pt>
    <dgm:pt modelId="{C90D3372-8399-4CAE-B555-884884B01681}" type="pres">
      <dgm:prSet presAssocID="{BE40C321-85C5-4DB5-A019-04B2199E5F5A}" presName="node" presStyleLbl="node1" presStyleIdx="3" presStyleCnt="4">
        <dgm:presLayoutVars>
          <dgm:bulletEnabled val="1"/>
        </dgm:presLayoutVars>
      </dgm:prSet>
      <dgm:spPr/>
    </dgm:pt>
    <dgm:pt modelId="{1CD9B5F0-580C-44BA-9E1E-6C7517479EC1}" type="pres">
      <dgm:prSet presAssocID="{BE40C321-85C5-4DB5-A019-04B2199E5F5A}" presName="spNode" presStyleCnt="0"/>
      <dgm:spPr/>
    </dgm:pt>
    <dgm:pt modelId="{3AB9225F-5CCB-4C7E-B69A-4DC1C59B0712}" type="pres">
      <dgm:prSet presAssocID="{65819D4C-2934-4AEF-89D7-45C1F1799A8E}" presName="sibTrans" presStyleLbl="sibTrans1D1" presStyleIdx="3" presStyleCnt="4"/>
      <dgm:spPr/>
    </dgm:pt>
  </dgm:ptLst>
  <dgm:cxnLst>
    <dgm:cxn modelId="{423AFF15-A39D-4168-90E7-D6012AA3669E}" type="presOf" srcId="{AAC92EC3-467F-46DF-922A-D4F0A977292A}" destId="{749D8E2C-8E97-430E-97C9-B8D7C6237DFD}" srcOrd="0" destOrd="0" presId="urn:microsoft.com/office/officeart/2005/8/layout/cycle5"/>
    <dgm:cxn modelId="{80B9EA17-8B8D-4521-8280-4429B7A636A5}" type="presOf" srcId="{466627B8-68D2-44E7-B63C-84BA75B682BD}" destId="{54084066-E206-4DCD-8C97-EF7C54728992}" srcOrd="0" destOrd="0" presId="urn:microsoft.com/office/officeart/2005/8/layout/cycle5"/>
    <dgm:cxn modelId="{5060871B-7C6E-49E2-BB56-EA5C209C0458}" srcId="{B3F7CBC0-B0B4-4B43-B394-287BCDAB9187}" destId="{BE40C321-85C5-4DB5-A019-04B2199E5F5A}" srcOrd="3" destOrd="0" parTransId="{6E5B1257-03E2-43B9-AF5D-6FE5BEB030D5}" sibTransId="{65819D4C-2934-4AEF-89D7-45C1F1799A8E}"/>
    <dgm:cxn modelId="{FD344D24-2DC4-484B-8CEE-9813A0D7F5DC}" type="presOf" srcId="{BE40C321-85C5-4DB5-A019-04B2199E5F5A}" destId="{C90D3372-8399-4CAE-B555-884884B01681}" srcOrd="0" destOrd="0" presId="urn:microsoft.com/office/officeart/2005/8/layout/cycle5"/>
    <dgm:cxn modelId="{5BF82D3E-68B9-4E8D-8CA7-8AAB094E4001}" type="presOf" srcId="{2025FD29-396F-4C13-8A0C-96E81F6A84BB}" destId="{10BE8F50-B49F-4A7F-9CAE-4037E66EB5D1}" srcOrd="0" destOrd="0" presId="urn:microsoft.com/office/officeart/2005/8/layout/cycle5"/>
    <dgm:cxn modelId="{F2A0A76C-C49E-44D2-8024-97AD926A1384}" type="presOf" srcId="{B3F7CBC0-B0B4-4B43-B394-287BCDAB9187}" destId="{8FC23128-BB0B-4D57-B047-A24E03C86F2C}" srcOrd="0" destOrd="0" presId="urn:microsoft.com/office/officeart/2005/8/layout/cycle5"/>
    <dgm:cxn modelId="{A919B06E-52B0-4108-AF82-C85D598627F5}" type="presOf" srcId="{8A47D503-0608-42DD-B089-B5C1CDAD544A}" destId="{C59AFA34-AF53-4008-A414-A9B4CA87CE26}" srcOrd="0" destOrd="0" presId="urn:microsoft.com/office/officeart/2005/8/layout/cycle5"/>
    <dgm:cxn modelId="{ED9D9971-F5FF-456E-A8A2-1CEEE7EFCC35}" type="presOf" srcId="{ED1D32D5-67B6-4F04-A015-D4E0AB9EEEA0}" destId="{5A1E4972-95EB-4B6A-8F44-3EC7E8053B45}" srcOrd="0" destOrd="0" presId="urn:microsoft.com/office/officeart/2005/8/layout/cycle5"/>
    <dgm:cxn modelId="{418F3A82-EF02-4B91-BD18-D976C3C5D527}" srcId="{B3F7CBC0-B0B4-4B43-B394-287BCDAB9187}" destId="{466627B8-68D2-44E7-B63C-84BA75B682BD}" srcOrd="0" destOrd="0" parTransId="{CE3A389A-33FD-4CA6-94F4-2E03C0A37305}" sibTransId="{ED1D32D5-67B6-4F04-A015-D4E0AB9EEEA0}"/>
    <dgm:cxn modelId="{9D0A1887-D014-4497-9B87-38754F86A224}" srcId="{B3F7CBC0-B0B4-4B43-B394-287BCDAB9187}" destId="{AAC92EC3-467F-46DF-922A-D4F0A977292A}" srcOrd="1" destOrd="0" parTransId="{DF796EA8-164F-4807-92B1-9F66E6AB39A4}" sibTransId="{0E3B4FD9-441E-463A-BA77-D8023F1AACD6}"/>
    <dgm:cxn modelId="{773A7289-8362-4D5B-AF1C-C4D82F76974F}" type="presOf" srcId="{0E3B4FD9-441E-463A-BA77-D8023F1AACD6}" destId="{D6404F72-4B37-4B0F-8337-B9A1DAC2F279}" srcOrd="0" destOrd="0" presId="urn:microsoft.com/office/officeart/2005/8/layout/cycle5"/>
    <dgm:cxn modelId="{0BCB088A-E6ED-4E3C-8160-03A930268E80}" type="presOf" srcId="{65819D4C-2934-4AEF-89D7-45C1F1799A8E}" destId="{3AB9225F-5CCB-4C7E-B69A-4DC1C59B0712}" srcOrd="0" destOrd="0" presId="urn:microsoft.com/office/officeart/2005/8/layout/cycle5"/>
    <dgm:cxn modelId="{9064598C-D815-48F9-AADF-5E8AFFCCEBA1}" srcId="{B3F7CBC0-B0B4-4B43-B394-287BCDAB9187}" destId="{2025FD29-396F-4C13-8A0C-96E81F6A84BB}" srcOrd="2" destOrd="0" parTransId="{5EF9BBBE-825A-42C1-B233-632C17083159}" sibTransId="{8A47D503-0608-42DD-B089-B5C1CDAD544A}"/>
    <dgm:cxn modelId="{A7653FA7-856A-4180-A8A5-CDBC45E3B530}" type="presParOf" srcId="{8FC23128-BB0B-4D57-B047-A24E03C86F2C}" destId="{54084066-E206-4DCD-8C97-EF7C54728992}" srcOrd="0" destOrd="0" presId="urn:microsoft.com/office/officeart/2005/8/layout/cycle5"/>
    <dgm:cxn modelId="{24517766-1451-4AA4-952F-46215A72A12A}" type="presParOf" srcId="{8FC23128-BB0B-4D57-B047-A24E03C86F2C}" destId="{2DC943C8-61FC-4CF4-A306-7ECE975E628C}" srcOrd="1" destOrd="0" presId="urn:microsoft.com/office/officeart/2005/8/layout/cycle5"/>
    <dgm:cxn modelId="{97DD13E6-7834-42B4-9116-4785563EE135}" type="presParOf" srcId="{8FC23128-BB0B-4D57-B047-A24E03C86F2C}" destId="{5A1E4972-95EB-4B6A-8F44-3EC7E8053B45}" srcOrd="2" destOrd="0" presId="urn:microsoft.com/office/officeart/2005/8/layout/cycle5"/>
    <dgm:cxn modelId="{4D43435A-256E-4478-B4C7-8D973D2BE294}" type="presParOf" srcId="{8FC23128-BB0B-4D57-B047-A24E03C86F2C}" destId="{749D8E2C-8E97-430E-97C9-B8D7C6237DFD}" srcOrd="3" destOrd="0" presId="urn:microsoft.com/office/officeart/2005/8/layout/cycle5"/>
    <dgm:cxn modelId="{2010207E-1C5F-4B9F-9B9B-ABD629E170E1}" type="presParOf" srcId="{8FC23128-BB0B-4D57-B047-A24E03C86F2C}" destId="{BCF5AB8D-A71A-45B6-AAF1-87F48A95E866}" srcOrd="4" destOrd="0" presId="urn:microsoft.com/office/officeart/2005/8/layout/cycle5"/>
    <dgm:cxn modelId="{001EF158-C7ED-4BC4-BEB7-576599C2F8C9}" type="presParOf" srcId="{8FC23128-BB0B-4D57-B047-A24E03C86F2C}" destId="{D6404F72-4B37-4B0F-8337-B9A1DAC2F279}" srcOrd="5" destOrd="0" presId="urn:microsoft.com/office/officeart/2005/8/layout/cycle5"/>
    <dgm:cxn modelId="{61F1F4A0-1F80-4AD2-8053-1AB54D881E84}" type="presParOf" srcId="{8FC23128-BB0B-4D57-B047-A24E03C86F2C}" destId="{10BE8F50-B49F-4A7F-9CAE-4037E66EB5D1}" srcOrd="6" destOrd="0" presId="urn:microsoft.com/office/officeart/2005/8/layout/cycle5"/>
    <dgm:cxn modelId="{667AB7C2-B0FB-4A73-83D8-F55E21FEEB1D}" type="presParOf" srcId="{8FC23128-BB0B-4D57-B047-A24E03C86F2C}" destId="{C4F26547-4606-4E4C-8849-D9858E90E931}" srcOrd="7" destOrd="0" presId="urn:microsoft.com/office/officeart/2005/8/layout/cycle5"/>
    <dgm:cxn modelId="{612331A3-FF13-4855-9D51-253CF854741D}" type="presParOf" srcId="{8FC23128-BB0B-4D57-B047-A24E03C86F2C}" destId="{C59AFA34-AF53-4008-A414-A9B4CA87CE26}" srcOrd="8" destOrd="0" presId="urn:microsoft.com/office/officeart/2005/8/layout/cycle5"/>
    <dgm:cxn modelId="{057EB8CD-63D7-4310-BB33-212E2FDDCBC0}" type="presParOf" srcId="{8FC23128-BB0B-4D57-B047-A24E03C86F2C}" destId="{C90D3372-8399-4CAE-B555-884884B01681}" srcOrd="9" destOrd="0" presId="urn:microsoft.com/office/officeart/2005/8/layout/cycle5"/>
    <dgm:cxn modelId="{E6CB468D-5EAB-4893-98D4-400FF1B18E0B}" type="presParOf" srcId="{8FC23128-BB0B-4D57-B047-A24E03C86F2C}" destId="{1CD9B5F0-580C-44BA-9E1E-6C7517479EC1}" srcOrd="10" destOrd="0" presId="urn:microsoft.com/office/officeart/2005/8/layout/cycle5"/>
    <dgm:cxn modelId="{39046CE2-3568-4FE9-90A3-5C887A618BD5}" type="presParOf" srcId="{8FC23128-BB0B-4D57-B047-A24E03C86F2C}" destId="{3AB9225F-5CCB-4C7E-B69A-4DC1C59B0712}"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ED144A9-9831-4908-B744-2A90661AF0B9}" type="doc">
      <dgm:prSet loTypeId="urn:microsoft.com/office/officeart/2005/8/layout/chart3" loCatId="relationship" qsTypeId="urn:microsoft.com/office/officeart/2005/8/quickstyle/simple5" qsCatId="simple" csTypeId="urn:microsoft.com/office/officeart/2005/8/colors/colorful2" csCatId="colorful" phldr="1"/>
      <dgm:spPr/>
      <dgm:t>
        <a:bodyPr/>
        <a:lstStyle/>
        <a:p>
          <a:endParaRPr lang="en-US"/>
        </a:p>
      </dgm:t>
    </dgm:pt>
    <dgm:pt modelId="{6E694251-946C-4A4F-A4C7-5219FE1CD889}">
      <dgm:prSet phldrT="[Text]"/>
      <dgm:spPr/>
      <dgm:t>
        <a:bodyPr/>
        <a:lstStyle/>
        <a:p>
          <a:pPr algn="ctr"/>
          <a:r>
            <a:rPr lang="en-US" b="1" dirty="0"/>
            <a:t>Last Monitoring Cycle</a:t>
          </a:r>
        </a:p>
      </dgm:t>
    </dgm:pt>
    <dgm:pt modelId="{12CCCFC4-1779-4302-882A-992E287DDBBE}" type="parTrans" cxnId="{25C6517E-D28A-44DB-A7C2-B43B886E772B}">
      <dgm:prSet/>
      <dgm:spPr/>
      <dgm:t>
        <a:bodyPr/>
        <a:lstStyle/>
        <a:p>
          <a:pPr algn="ctr"/>
          <a:endParaRPr lang="en-US"/>
        </a:p>
      </dgm:t>
    </dgm:pt>
    <dgm:pt modelId="{EC17BF95-8BCF-4C30-8B07-29E23730A3FB}" type="sibTrans" cxnId="{25C6517E-D28A-44DB-A7C2-B43B886E772B}">
      <dgm:prSet/>
      <dgm:spPr/>
      <dgm:t>
        <a:bodyPr/>
        <a:lstStyle/>
        <a:p>
          <a:pPr algn="ctr"/>
          <a:endParaRPr lang="en-US"/>
        </a:p>
      </dgm:t>
    </dgm:pt>
    <dgm:pt modelId="{1C7C7C56-D7E2-4B6A-A72B-2DF8B73E1AA9}">
      <dgm:prSet phldrT="[Text]"/>
      <dgm:spPr/>
      <dgm:t>
        <a:bodyPr/>
        <a:lstStyle/>
        <a:p>
          <a:pPr algn="ctr"/>
          <a:r>
            <a:rPr lang="en-US" b="1" dirty="0"/>
            <a:t>Student Achievement </a:t>
          </a:r>
        </a:p>
      </dgm:t>
    </dgm:pt>
    <dgm:pt modelId="{B92398BE-329F-4668-9529-1BC5DCFA80D0}" type="parTrans" cxnId="{327C0A34-D059-44D4-BBD2-23F26098B340}">
      <dgm:prSet/>
      <dgm:spPr/>
      <dgm:t>
        <a:bodyPr/>
        <a:lstStyle/>
        <a:p>
          <a:pPr algn="ctr"/>
          <a:endParaRPr lang="en-US"/>
        </a:p>
      </dgm:t>
    </dgm:pt>
    <dgm:pt modelId="{ECE36133-8E33-4C22-B6D0-7F1D456FE935}" type="sibTrans" cxnId="{327C0A34-D059-44D4-BBD2-23F26098B340}">
      <dgm:prSet/>
      <dgm:spPr/>
      <dgm:t>
        <a:bodyPr/>
        <a:lstStyle/>
        <a:p>
          <a:pPr algn="ctr"/>
          <a:endParaRPr lang="en-US"/>
        </a:p>
      </dgm:t>
    </dgm:pt>
    <dgm:pt modelId="{0018DBB0-0AB6-407F-8448-FA25624BBC60}">
      <dgm:prSet phldrT="[Text]"/>
      <dgm:spPr/>
      <dgm:t>
        <a:bodyPr/>
        <a:lstStyle/>
        <a:p>
          <a:pPr algn="ctr"/>
          <a:r>
            <a:rPr lang="en-US" b="1" dirty="0"/>
            <a:t>District Specific Metrics</a:t>
          </a:r>
        </a:p>
      </dgm:t>
    </dgm:pt>
    <dgm:pt modelId="{DECF398D-8D2C-462A-8CA0-F45AE3238822}" type="parTrans" cxnId="{FE60F391-0062-47E9-BC32-8406B9FBA926}">
      <dgm:prSet/>
      <dgm:spPr/>
      <dgm:t>
        <a:bodyPr/>
        <a:lstStyle/>
        <a:p>
          <a:pPr algn="ctr"/>
          <a:endParaRPr lang="en-US"/>
        </a:p>
      </dgm:t>
    </dgm:pt>
    <dgm:pt modelId="{C04D0331-CF05-4382-950E-ABC3BD264CD2}" type="sibTrans" cxnId="{FE60F391-0062-47E9-BC32-8406B9FBA926}">
      <dgm:prSet/>
      <dgm:spPr/>
      <dgm:t>
        <a:bodyPr/>
        <a:lstStyle/>
        <a:p>
          <a:pPr algn="ctr"/>
          <a:endParaRPr lang="en-US"/>
        </a:p>
      </dgm:t>
    </dgm:pt>
    <dgm:pt modelId="{8D29FF11-044D-4A50-AE56-B4BFB73FDB61}">
      <dgm:prSet phldrT="[Text]"/>
      <dgm:spPr/>
      <dgm:t>
        <a:bodyPr/>
        <a:lstStyle/>
        <a:p>
          <a:pPr algn="ctr"/>
          <a:r>
            <a:rPr lang="en-US" b="1" dirty="0"/>
            <a:t>Unresolved Findings</a:t>
          </a:r>
        </a:p>
      </dgm:t>
    </dgm:pt>
    <dgm:pt modelId="{9C2DC74B-25BF-44E9-841F-7BF94A78E5C0}" type="parTrans" cxnId="{F53EA8C7-1651-4F98-BC18-9D265DFF0819}">
      <dgm:prSet/>
      <dgm:spPr/>
      <dgm:t>
        <a:bodyPr/>
        <a:lstStyle/>
        <a:p>
          <a:pPr algn="ctr"/>
          <a:endParaRPr lang="en-US"/>
        </a:p>
      </dgm:t>
    </dgm:pt>
    <dgm:pt modelId="{09DF988D-3F77-42EB-A685-8125174FF380}" type="sibTrans" cxnId="{F53EA8C7-1651-4F98-BC18-9D265DFF0819}">
      <dgm:prSet/>
      <dgm:spPr/>
      <dgm:t>
        <a:bodyPr/>
        <a:lstStyle/>
        <a:p>
          <a:pPr algn="ctr"/>
          <a:endParaRPr lang="en-US"/>
        </a:p>
      </dgm:t>
    </dgm:pt>
    <dgm:pt modelId="{B2B510C3-8B96-40D4-8A6A-F0782EB82908}" type="pres">
      <dgm:prSet presAssocID="{9ED144A9-9831-4908-B744-2A90661AF0B9}" presName="compositeShape" presStyleCnt="0">
        <dgm:presLayoutVars>
          <dgm:chMax val="7"/>
          <dgm:dir/>
          <dgm:resizeHandles val="exact"/>
        </dgm:presLayoutVars>
      </dgm:prSet>
      <dgm:spPr/>
    </dgm:pt>
    <dgm:pt modelId="{28803E73-FBD5-432A-A209-ED2D8A14FD86}" type="pres">
      <dgm:prSet presAssocID="{9ED144A9-9831-4908-B744-2A90661AF0B9}" presName="wedge1" presStyleLbl="node1" presStyleIdx="0" presStyleCnt="4"/>
      <dgm:spPr/>
    </dgm:pt>
    <dgm:pt modelId="{AE193699-4021-41C1-9E77-7761134379BD}" type="pres">
      <dgm:prSet presAssocID="{9ED144A9-9831-4908-B744-2A90661AF0B9}" presName="wedge1Tx" presStyleLbl="node1" presStyleIdx="0" presStyleCnt="4">
        <dgm:presLayoutVars>
          <dgm:chMax val="0"/>
          <dgm:chPref val="0"/>
          <dgm:bulletEnabled val="1"/>
        </dgm:presLayoutVars>
      </dgm:prSet>
      <dgm:spPr/>
    </dgm:pt>
    <dgm:pt modelId="{10EADEF5-A643-40BB-B05E-9EBC5D8F4197}" type="pres">
      <dgm:prSet presAssocID="{9ED144A9-9831-4908-B744-2A90661AF0B9}" presName="wedge2" presStyleLbl="node1" presStyleIdx="1" presStyleCnt="4"/>
      <dgm:spPr/>
    </dgm:pt>
    <dgm:pt modelId="{EBC46670-E47B-488D-A377-D5E82062DC82}" type="pres">
      <dgm:prSet presAssocID="{9ED144A9-9831-4908-B744-2A90661AF0B9}" presName="wedge2Tx" presStyleLbl="node1" presStyleIdx="1" presStyleCnt="4">
        <dgm:presLayoutVars>
          <dgm:chMax val="0"/>
          <dgm:chPref val="0"/>
          <dgm:bulletEnabled val="1"/>
        </dgm:presLayoutVars>
      </dgm:prSet>
      <dgm:spPr/>
    </dgm:pt>
    <dgm:pt modelId="{17F0C8E8-9047-4ADB-A793-D41E2CA2F673}" type="pres">
      <dgm:prSet presAssocID="{9ED144A9-9831-4908-B744-2A90661AF0B9}" presName="wedge3" presStyleLbl="node1" presStyleIdx="2" presStyleCnt="4"/>
      <dgm:spPr/>
    </dgm:pt>
    <dgm:pt modelId="{033DF8B0-E6FD-4DE6-8E05-C66AC9FF0AD0}" type="pres">
      <dgm:prSet presAssocID="{9ED144A9-9831-4908-B744-2A90661AF0B9}" presName="wedge3Tx" presStyleLbl="node1" presStyleIdx="2" presStyleCnt="4">
        <dgm:presLayoutVars>
          <dgm:chMax val="0"/>
          <dgm:chPref val="0"/>
          <dgm:bulletEnabled val="1"/>
        </dgm:presLayoutVars>
      </dgm:prSet>
      <dgm:spPr/>
    </dgm:pt>
    <dgm:pt modelId="{4DAAECA5-0067-4BE7-BD16-D2B4DA8B8D1D}" type="pres">
      <dgm:prSet presAssocID="{9ED144A9-9831-4908-B744-2A90661AF0B9}" presName="wedge4" presStyleLbl="node1" presStyleIdx="3" presStyleCnt="4"/>
      <dgm:spPr/>
    </dgm:pt>
    <dgm:pt modelId="{BBE33B21-DEFC-43FE-A99C-10E742BCF2BE}" type="pres">
      <dgm:prSet presAssocID="{9ED144A9-9831-4908-B744-2A90661AF0B9}" presName="wedge4Tx" presStyleLbl="node1" presStyleIdx="3" presStyleCnt="4">
        <dgm:presLayoutVars>
          <dgm:chMax val="0"/>
          <dgm:chPref val="0"/>
          <dgm:bulletEnabled val="1"/>
        </dgm:presLayoutVars>
      </dgm:prSet>
      <dgm:spPr/>
    </dgm:pt>
  </dgm:ptLst>
  <dgm:cxnLst>
    <dgm:cxn modelId="{327C0A34-D059-44D4-BBD2-23F26098B340}" srcId="{9ED144A9-9831-4908-B744-2A90661AF0B9}" destId="{1C7C7C56-D7E2-4B6A-A72B-2DF8B73E1AA9}" srcOrd="0" destOrd="0" parTransId="{B92398BE-329F-4668-9529-1BC5DCFA80D0}" sibTransId="{ECE36133-8E33-4C22-B6D0-7F1D456FE935}"/>
    <dgm:cxn modelId="{35FF2666-EBA2-401E-BF17-D0ADCF6F848D}" type="presOf" srcId="{1C7C7C56-D7E2-4B6A-A72B-2DF8B73E1AA9}" destId="{28803E73-FBD5-432A-A209-ED2D8A14FD86}" srcOrd="0" destOrd="0" presId="urn:microsoft.com/office/officeart/2005/8/layout/chart3"/>
    <dgm:cxn modelId="{9A7BAB47-7EC9-44FD-9B24-91DF669E78F5}" type="presOf" srcId="{0018DBB0-0AB6-407F-8448-FA25624BBC60}" destId="{4DAAECA5-0067-4BE7-BD16-D2B4DA8B8D1D}" srcOrd="0" destOrd="0" presId="urn:microsoft.com/office/officeart/2005/8/layout/chart3"/>
    <dgm:cxn modelId="{F63D4D4C-C4A5-41B1-96D4-80027F213E06}" type="presOf" srcId="{8D29FF11-044D-4A50-AE56-B4BFB73FDB61}" destId="{033DF8B0-E6FD-4DE6-8E05-C66AC9FF0AD0}" srcOrd="1" destOrd="0" presId="urn:microsoft.com/office/officeart/2005/8/layout/chart3"/>
    <dgm:cxn modelId="{7063EA7D-DDB0-49D4-B1EB-126BD4D5E6B9}" type="presOf" srcId="{8D29FF11-044D-4A50-AE56-B4BFB73FDB61}" destId="{17F0C8E8-9047-4ADB-A793-D41E2CA2F673}" srcOrd="0" destOrd="0" presId="urn:microsoft.com/office/officeart/2005/8/layout/chart3"/>
    <dgm:cxn modelId="{25C6517E-D28A-44DB-A7C2-B43B886E772B}" srcId="{9ED144A9-9831-4908-B744-2A90661AF0B9}" destId="{6E694251-946C-4A4F-A4C7-5219FE1CD889}" srcOrd="1" destOrd="0" parTransId="{12CCCFC4-1779-4302-882A-992E287DDBBE}" sibTransId="{EC17BF95-8BCF-4C30-8B07-29E23730A3FB}"/>
    <dgm:cxn modelId="{FE60F391-0062-47E9-BC32-8406B9FBA926}" srcId="{9ED144A9-9831-4908-B744-2A90661AF0B9}" destId="{0018DBB0-0AB6-407F-8448-FA25624BBC60}" srcOrd="3" destOrd="0" parTransId="{DECF398D-8D2C-462A-8CA0-F45AE3238822}" sibTransId="{C04D0331-CF05-4382-950E-ABC3BD264CD2}"/>
    <dgm:cxn modelId="{6D16FFA1-5B43-4D43-956C-FA154A0010F1}" type="presOf" srcId="{6E694251-946C-4A4F-A4C7-5219FE1CD889}" destId="{EBC46670-E47B-488D-A377-D5E82062DC82}" srcOrd="1" destOrd="0" presId="urn:microsoft.com/office/officeart/2005/8/layout/chart3"/>
    <dgm:cxn modelId="{BDA97AA8-65B1-42BB-99AB-FCEAA3CCAF41}" type="presOf" srcId="{0018DBB0-0AB6-407F-8448-FA25624BBC60}" destId="{BBE33B21-DEFC-43FE-A99C-10E742BCF2BE}" srcOrd="1" destOrd="0" presId="urn:microsoft.com/office/officeart/2005/8/layout/chart3"/>
    <dgm:cxn modelId="{3FC9CCAE-6CB7-475C-9201-0C8B19ACFE44}" type="presOf" srcId="{9ED144A9-9831-4908-B744-2A90661AF0B9}" destId="{B2B510C3-8B96-40D4-8A6A-F0782EB82908}" srcOrd="0" destOrd="0" presId="urn:microsoft.com/office/officeart/2005/8/layout/chart3"/>
    <dgm:cxn modelId="{F53EA8C7-1651-4F98-BC18-9D265DFF0819}" srcId="{9ED144A9-9831-4908-B744-2A90661AF0B9}" destId="{8D29FF11-044D-4A50-AE56-B4BFB73FDB61}" srcOrd="2" destOrd="0" parTransId="{9C2DC74B-25BF-44E9-841F-7BF94A78E5C0}" sibTransId="{09DF988D-3F77-42EB-A685-8125174FF380}"/>
    <dgm:cxn modelId="{A1CF95EC-7A9D-40F3-8924-F00FE51EF8D6}" type="presOf" srcId="{6E694251-946C-4A4F-A4C7-5219FE1CD889}" destId="{10EADEF5-A643-40BB-B05E-9EBC5D8F4197}" srcOrd="0" destOrd="0" presId="urn:microsoft.com/office/officeart/2005/8/layout/chart3"/>
    <dgm:cxn modelId="{E0842CEE-ECCF-4551-A1E1-6FDB39E33A3D}" type="presOf" srcId="{1C7C7C56-D7E2-4B6A-A72B-2DF8B73E1AA9}" destId="{AE193699-4021-41C1-9E77-7761134379BD}" srcOrd="1" destOrd="0" presId="urn:microsoft.com/office/officeart/2005/8/layout/chart3"/>
    <dgm:cxn modelId="{03BF2D61-FB8D-4875-BC86-82327377E6A7}" type="presParOf" srcId="{B2B510C3-8B96-40D4-8A6A-F0782EB82908}" destId="{28803E73-FBD5-432A-A209-ED2D8A14FD86}" srcOrd="0" destOrd="0" presId="urn:microsoft.com/office/officeart/2005/8/layout/chart3"/>
    <dgm:cxn modelId="{837618E3-A076-40BD-8AE0-65ABEA6C9956}" type="presParOf" srcId="{B2B510C3-8B96-40D4-8A6A-F0782EB82908}" destId="{AE193699-4021-41C1-9E77-7761134379BD}" srcOrd="1" destOrd="0" presId="urn:microsoft.com/office/officeart/2005/8/layout/chart3"/>
    <dgm:cxn modelId="{71E43A50-EBA9-4A21-A7B4-AD0AD61BE08F}" type="presParOf" srcId="{B2B510C3-8B96-40D4-8A6A-F0782EB82908}" destId="{10EADEF5-A643-40BB-B05E-9EBC5D8F4197}" srcOrd="2" destOrd="0" presId="urn:microsoft.com/office/officeart/2005/8/layout/chart3"/>
    <dgm:cxn modelId="{7148CF69-12C2-48D4-90DF-EB74CA6E78C4}" type="presParOf" srcId="{B2B510C3-8B96-40D4-8A6A-F0782EB82908}" destId="{EBC46670-E47B-488D-A377-D5E82062DC82}" srcOrd="3" destOrd="0" presId="urn:microsoft.com/office/officeart/2005/8/layout/chart3"/>
    <dgm:cxn modelId="{E94CBFB6-898A-4CDE-9AAC-6F78D0A3A7B4}" type="presParOf" srcId="{B2B510C3-8B96-40D4-8A6A-F0782EB82908}" destId="{17F0C8E8-9047-4ADB-A793-D41E2CA2F673}" srcOrd="4" destOrd="0" presId="urn:microsoft.com/office/officeart/2005/8/layout/chart3"/>
    <dgm:cxn modelId="{DAEC32AD-C2FE-43FB-8304-BB017C50EC77}" type="presParOf" srcId="{B2B510C3-8B96-40D4-8A6A-F0782EB82908}" destId="{033DF8B0-E6FD-4DE6-8E05-C66AC9FF0AD0}" srcOrd="5" destOrd="0" presId="urn:microsoft.com/office/officeart/2005/8/layout/chart3"/>
    <dgm:cxn modelId="{583FE122-224F-480B-8E63-69917E2DFCAD}" type="presParOf" srcId="{B2B510C3-8B96-40D4-8A6A-F0782EB82908}" destId="{4DAAECA5-0067-4BE7-BD16-D2B4DA8B8D1D}" srcOrd="6" destOrd="0" presId="urn:microsoft.com/office/officeart/2005/8/layout/chart3"/>
    <dgm:cxn modelId="{EFA6D61E-AC61-45ED-BC57-D673C01530A1}" type="presParOf" srcId="{B2B510C3-8B96-40D4-8A6A-F0782EB82908}" destId="{BBE33B21-DEFC-43FE-A99C-10E742BCF2BE}"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FBA4FDD-A739-409D-AABE-2DF54A6A94C0}" type="doc">
      <dgm:prSet loTypeId="urn:microsoft.com/office/officeart/2005/8/layout/pyramid3" loCatId="pyramid" qsTypeId="urn:microsoft.com/office/officeart/2005/8/quickstyle/simple1" qsCatId="simple" csTypeId="urn:microsoft.com/office/officeart/2005/8/colors/accent1_2" csCatId="accent1" phldr="1"/>
      <dgm:spPr/>
    </dgm:pt>
    <dgm:pt modelId="{8F70D2FB-0247-440A-953F-CC4E2416E91C}">
      <dgm:prSet phldrT="[Text]" custT="1"/>
      <dgm:spPr/>
      <dgm:t>
        <a:bodyPr/>
        <a:lstStyle/>
        <a:p>
          <a:r>
            <a:rPr lang="en-US" sz="1800" b="1">
              <a:solidFill>
                <a:schemeClr val="bg1"/>
              </a:solidFill>
            </a:rPr>
            <a:t>Organizational Tool</a:t>
          </a:r>
        </a:p>
      </dgm:t>
      <dgm:extLst>
        <a:ext uri="{E40237B7-FDA0-4F09-8148-C483321AD2D9}">
          <dgm14:cNvPr xmlns:dgm14="http://schemas.microsoft.com/office/drawing/2010/diagram" id="0" name="" descr="This diagram shows an inverted pyramid that illustrates the nature of the three tools for monitoring: the Organizational Tool, the Self-Assessment and the Submission List." title="Monitoring Tools"/>
        </a:ext>
      </dgm:extLst>
    </dgm:pt>
    <dgm:pt modelId="{448CFC10-30F8-4280-A15E-1AA4B9643FBB}" type="parTrans" cxnId="{B2FD2AE3-6436-4568-B3DD-EB6FB996ACD2}">
      <dgm:prSet/>
      <dgm:spPr/>
      <dgm:t>
        <a:bodyPr/>
        <a:lstStyle/>
        <a:p>
          <a:endParaRPr lang="en-US" sz="1800"/>
        </a:p>
      </dgm:t>
    </dgm:pt>
    <dgm:pt modelId="{26B3A5B1-0431-42FB-89AE-7BCA362F0D7E}" type="sibTrans" cxnId="{B2FD2AE3-6436-4568-B3DD-EB6FB996ACD2}">
      <dgm:prSet/>
      <dgm:spPr/>
      <dgm:t>
        <a:bodyPr/>
        <a:lstStyle/>
        <a:p>
          <a:endParaRPr lang="en-US" sz="1800"/>
        </a:p>
      </dgm:t>
    </dgm:pt>
    <dgm:pt modelId="{03837F44-9FFD-4F63-A6F1-BA46BD87E9D1}">
      <dgm:prSet phldrT="[Text]" custT="1"/>
      <dgm:spPr/>
      <dgm:t>
        <a:bodyPr/>
        <a:lstStyle/>
        <a:p>
          <a:r>
            <a:rPr lang="en-US" sz="1800" b="1">
              <a:solidFill>
                <a:schemeClr val="bg1"/>
              </a:solidFill>
            </a:rPr>
            <a:t>Self-Assessment</a:t>
          </a:r>
        </a:p>
      </dgm:t>
    </dgm:pt>
    <dgm:pt modelId="{795A36A6-47E0-4016-B7CE-A50A7D0BC342}" type="parTrans" cxnId="{4B56A263-66BC-4C82-A4C5-455117051359}">
      <dgm:prSet/>
      <dgm:spPr/>
      <dgm:t>
        <a:bodyPr/>
        <a:lstStyle/>
        <a:p>
          <a:endParaRPr lang="en-US" sz="1800"/>
        </a:p>
      </dgm:t>
    </dgm:pt>
    <dgm:pt modelId="{2D4E363B-7088-4BA4-BFB6-A0BC58F7159A}" type="sibTrans" cxnId="{4B56A263-66BC-4C82-A4C5-455117051359}">
      <dgm:prSet/>
      <dgm:spPr/>
      <dgm:t>
        <a:bodyPr/>
        <a:lstStyle/>
        <a:p>
          <a:endParaRPr lang="en-US" sz="1800"/>
        </a:p>
      </dgm:t>
    </dgm:pt>
    <dgm:pt modelId="{26BE0598-ECF7-411E-9C46-09AC8F3878FC}">
      <dgm:prSet phldrT="[Text]" custT="1"/>
      <dgm:spPr/>
      <dgm:t>
        <a:bodyPr/>
        <a:lstStyle/>
        <a:p>
          <a:r>
            <a:rPr lang="en-US" sz="1800" b="1" dirty="0">
              <a:solidFill>
                <a:schemeClr val="bg1"/>
              </a:solidFill>
            </a:rPr>
            <a:t>Submission</a:t>
          </a:r>
          <a:r>
            <a:rPr lang="en-US" sz="1800" b="1" dirty="0"/>
            <a:t> </a:t>
          </a:r>
        </a:p>
        <a:p>
          <a:r>
            <a:rPr lang="en-US" sz="1800" b="1" dirty="0">
              <a:solidFill>
                <a:schemeClr val="bg1"/>
              </a:solidFill>
            </a:rPr>
            <a:t>List</a:t>
          </a:r>
        </a:p>
      </dgm:t>
    </dgm:pt>
    <dgm:pt modelId="{6EBB0893-965D-4D04-B37C-9DF458E74624}" type="parTrans" cxnId="{B55DEEB1-13B4-44DB-A3EF-51B065298F90}">
      <dgm:prSet/>
      <dgm:spPr/>
      <dgm:t>
        <a:bodyPr/>
        <a:lstStyle/>
        <a:p>
          <a:endParaRPr lang="en-US" sz="1800"/>
        </a:p>
      </dgm:t>
    </dgm:pt>
    <dgm:pt modelId="{9362DD4E-BBC7-4AFD-9816-4DAA26F5AF76}" type="sibTrans" cxnId="{B55DEEB1-13B4-44DB-A3EF-51B065298F90}">
      <dgm:prSet/>
      <dgm:spPr/>
      <dgm:t>
        <a:bodyPr/>
        <a:lstStyle/>
        <a:p>
          <a:endParaRPr lang="en-US" sz="1800"/>
        </a:p>
      </dgm:t>
    </dgm:pt>
    <dgm:pt modelId="{8075BCEF-5099-4C00-B0D5-AD1EF7DBDC2C}" type="pres">
      <dgm:prSet presAssocID="{8FBA4FDD-A739-409D-AABE-2DF54A6A94C0}" presName="Name0" presStyleCnt="0">
        <dgm:presLayoutVars>
          <dgm:dir/>
          <dgm:animLvl val="lvl"/>
          <dgm:resizeHandles val="exact"/>
        </dgm:presLayoutVars>
      </dgm:prSet>
      <dgm:spPr/>
    </dgm:pt>
    <dgm:pt modelId="{047834A4-DC63-4312-97C4-973AECC91997}" type="pres">
      <dgm:prSet presAssocID="{8F70D2FB-0247-440A-953F-CC4E2416E91C}" presName="Name8" presStyleCnt="0"/>
      <dgm:spPr/>
    </dgm:pt>
    <dgm:pt modelId="{98E2CE04-7BB4-4BE5-B069-052708E8FAB5}" type="pres">
      <dgm:prSet presAssocID="{8F70D2FB-0247-440A-953F-CC4E2416E91C}" presName="level" presStyleLbl="node1" presStyleIdx="0" presStyleCnt="3" custLinFactNeighborX="-344" custLinFactNeighborY="-4847">
        <dgm:presLayoutVars>
          <dgm:chMax val="1"/>
          <dgm:bulletEnabled val="1"/>
        </dgm:presLayoutVars>
      </dgm:prSet>
      <dgm:spPr/>
    </dgm:pt>
    <dgm:pt modelId="{4E80CB80-84C2-4874-85EB-65B6DE21818E}" type="pres">
      <dgm:prSet presAssocID="{8F70D2FB-0247-440A-953F-CC4E2416E91C}" presName="levelTx" presStyleLbl="revTx" presStyleIdx="0" presStyleCnt="0">
        <dgm:presLayoutVars>
          <dgm:chMax val="1"/>
          <dgm:bulletEnabled val="1"/>
        </dgm:presLayoutVars>
      </dgm:prSet>
      <dgm:spPr/>
    </dgm:pt>
    <dgm:pt modelId="{987BAA7E-6AEC-48F6-A9B7-728001DECBD9}" type="pres">
      <dgm:prSet presAssocID="{03837F44-9FFD-4F63-A6F1-BA46BD87E9D1}" presName="Name8" presStyleCnt="0"/>
      <dgm:spPr/>
    </dgm:pt>
    <dgm:pt modelId="{FEAA87DE-6E5D-490F-BD04-59A69A41A743}" type="pres">
      <dgm:prSet presAssocID="{03837F44-9FFD-4F63-A6F1-BA46BD87E9D1}" presName="level" presStyleLbl="node1" presStyleIdx="1" presStyleCnt="3">
        <dgm:presLayoutVars>
          <dgm:chMax val="1"/>
          <dgm:bulletEnabled val="1"/>
        </dgm:presLayoutVars>
      </dgm:prSet>
      <dgm:spPr/>
    </dgm:pt>
    <dgm:pt modelId="{C38A99EF-F74A-432B-8463-60CC4198CD30}" type="pres">
      <dgm:prSet presAssocID="{03837F44-9FFD-4F63-A6F1-BA46BD87E9D1}" presName="levelTx" presStyleLbl="revTx" presStyleIdx="0" presStyleCnt="0">
        <dgm:presLayoutVars>
          <dgm:chMax val="1"/>
          <dgm:bulletEnabled val="1"/>
        </dgm:presLayoutVars>
      </dgm:prSet>
      <dgm:spPr/>
    </dgm:pt>
    <dgm:pt modelId="{C5756918-3EEC-47B0-B1EC-EAD9A4BD2910}" type="pres">
      <dgm:prSet presAssocID="{26BE0598-ECF7-411E-9C46-09AC8F3878FC}" presName="Name8" presStyleCnt="0"/>
      <dgm:spPr/>
    </dgm:pt>
    <dgm:pt modelId="{14A95590-D693-46C0-86A4-EDE7D289B889}" type="pres">
      <dgm:prSet presAssocID="{26BE0598-ECF7-411E-9C46-09AC8F3878FC}" presName="level" presStyleLbl="node1" presStyleIdx="2" presStyleCnt="3">
        <dgm:presLayoutVars>
          <dgm:chMax val="1"/>
          <dgm:bulletEnabled val="1"/>
        </dgm:presLayoutVars>
      </dgm:prSet>
      <dgm:spPr/>
    </dgm:pt>
    <dgm:pt modelId="{F83A529F-3744-48E5-89AE-8B27BF845B42}" type="pres">
      <dgm:prSet presAssocID="{26BE0598-ECF7-411E-9C46-09AC8F3878FC}" presName="levelTx" presStyleLbl="revTx" presStyleIdx="0" presStyleCnt="0">
        <dgm:presLayoutVars>
          <dgm:chMax val="1"/>
          <dgm:bulletEnabled val="1"/>
        </dgm:presLayoutVars>
      </dgm:prSet>
      <dgm:spPr/>
    </dgm:pt>
  </dgm:ptLst>
  <dgm:cxnLst>
    <dgm:cxn modelId="{DB8B450B-B9BA-4C76-8818-2DB97F6AD6D6}" type="presOf" srcId="{8F70D2FB-0247-440A-953F-CC4E2416E91C}" destId="{98E2CE04-7BB4-4BE5-B069-052708E8FAB5}" srcOrd="0" destOrd="0" presId="urn:microsoft.com/office/officeart/2005/8/layout/pyramid3"/>
    <dgm:cxn modelId="{A698C626-D75F-4A61-9890-C632A0FD6CFE}" type="presOf" srcId="{8F70D2FB-0247-440A-953F-CC4E2416E91C}" destId="{4E80CB80-84C2-4874-85EB-65B6DE21818E}" srcOrd="1" destOrd="0" presId="urn:microsoft.com/office/officeart/2005/8/layout/pyramid3"/>
    <dgm:cxn modelId="{ADAF852A-0852-4CB3-9EB1-48A295F1A5D2}" type="presOf" srcId="{26BE0598-ECF7-411E-9C46-09AC8F3878FC}" destId="{F83A529F-3744-48E5-89AE-8B27BF845B42}" srcOrd="1" destOrd="0" presId="urn:microsoft.com/office/officeart/2005/8/layout/pyramid3"/>
    <dgm:cxn modelId="{6E13E43B-44C7-45B0-8353-CE95B4EA94D1}" type="presOf" srcId="{26BE0598-ECF7-411E-9C46-09AC8F3878FC}" destId="{14A95590-D693-46C0-86A4-EDE7D289B889}" srcOrd="0" destOrd="0" presId="urn:microsoft.com/office/officeart/2005/8/layout/pyramid3"/>
    <dgm:cxn modelId="{4B56A263-66BC-4C82-A4C5-455117051359}" srcId="{8FBA4FDD-A739-409D-AABE-2DF54A6A94C0}" destId="{03837F44-9FFD-4F63-A6F1-BA46BD87E9D1}" srcOrd="1" destOrd="0" parTransId="{795A36A6-47E0-4016-B7CE-A50A7D0BC342}" sibTransId="{2D4E363B-7088-4BA4-BFB6-A0BC58F7159A}"/>
    <dgm:cxn modelId="{08BB4266-9239-465D-B4F6-741F5A8BCBC8}" type="presOf" srcId="{8FBA4FDD-A739-409D-AABE-2DF54A6A94C0}" destId="{8075BCEF-5099-4C00-B0D5-AD1EF7DBDC2C}" srcOrd="0" destOrd="0" presId="urn:microsoft.com/office/officeart/2005/8/layout/pyramid3"/>
    <dgm:cxn modelId="{FCC95273-978E-4776-A607-FC2518121901}" type="presOf" srcId="{03837F44-9FFD-4F63-A6F1-BA46BD87E9D1}" destId="{FEAA87DE-6E5D-490F-BD04-59A69A41A743}" srcOrd="0" destOrd="0" presId="urn:microsoft.com/office/officeart/2005/8/layout/pyramid3"/>
    <dgm:cxn modelId="{B55DEEB1-13B4-44DB-A3EF-51B065298F90}" srcId="{8FBA4FDD-A739-409D-AABE-2DF54A6A94C0}" destId="{26BE0598-ECF7-411E-9C46-09AC8F3878FC}" srcOrd="2" destOrd="0" parTransId="{6EBB0893-965D-4D04-B37C-9DF458E74624}" sibTransId="{9362DD4E-BBC7-4AFD-9816-4DAA26F5AF76}"/>
    <dgm:cxn modelId="{B2FD2AE3-6436-4568-B3DD-EB6FB996ACD2}" srcId="{8FBA4FDD-A739-409D-AABE-2DF54A6A94C0}" destId="{8F70D2FB-0247-440A-953F-CC4E2416E91C}" srcOrd="0" destOrd="0" parTransId="{448CFC10-30F8-4280-A15E-1AA4B9643FBB}" sibTransId="{26B3A5B1-0431-42FB-89AE-7BCA362F0D7E}"/>
    <dgm:cxn modelId="{D69240ED-1E82-4B88-A22D-E72592BDE545}" type="presOf" srcId="{03837F44-9FFD-4F63-A6F1-BA46BD87E9D1}" destId="{C38A99EF-F74A-432B-8463-60CC4198CD30}" srcOrd="1" destOrd="0" presId="urn:microsoft.com/office/officeart/2005/8/layout/pyramid3"/>
    <dgm:cxn modelId="{EEE6B851-F131-4D23-986C-2FA6328578DA}" type="presParOf" srcId="{8075BCEF-5099-4C00-B0D5-AD1EF7DBDC2C}" destId="{047834A4-DC63-4312-97C4-973AECC91997}" srcOrd="0" destOrd="0" presId="urn:microsoft.com/office/officeart/2005/8/layout/pyramid3"/>
    <dgm:cxn modelId="{62925044-665B-44CE-9605-DE7CBE1F3599}" type="presParOf" srcId="{047834A4-DC63-4312-97C4-973AECC91997}" destId="{98E2CE04-7BB4-4BE5-B069-052708E8FAB5}" srcOrd="0" destOrd="0" presId="urn:microsoft.com/office/officeart/2005/8/layout/pyramid3"/>
    <dgm:cxn modelId="{72FE64B9-4E35-4AD3-BE57-011A3C1A346F}" type="presParOf" srcId="{047834A4-DC63-4312-97C4-973AECC91997}" destId="{4E80CB80-84C2-4874-85EB-65B6DE21818E}" srcOrd="1" destOrd="0" presId="urn:microsoft.com/office/officeart/2005/8/layout/pyramid3"/>
    <dgm:cxn modelId="{8D703B5C-82E4-4E0D-A0CA-5D9AD3F64746}" type="presParOf" srcId="{8075BCEF-5099-4C00-B0D5-AD1EF7DBDC2C}" destId="{987BAA7E-6AEC-48F6-A9B7-728001DECBD9}" srcOrd="1" destOrd="0" presId="urn:microsoft.com/office/officeart/2005/8/layout/pyramid3"/>
    <dgm:cxn modelId="{5CBB04CB-7F1D-4659-8C53-8686D2C81432}" type="presParOf" srcId="{987BAA7E-6AEC-48F6-A9B7-728001DECBD9}" destId="{FEAA87DE-6E5D-490F-BD04-59A69A41A743}" srcOrd="0" destOrd="0" presId="urn:microsoft.com/office/officeart/2005/8/layout/pyramid3"/>
    <dgm:cxn modelId="{6305E495-9CE3-4BC9-969F-A2CCC14D4BEF}" type="presParOf" srcId="{987BAA7E-6AEC-48F6-A9B7-728001DECBD9}" destId="{C38A99EF-F74A-432B-8463-60CC4198CD30}" srcOrd="1" destOrd="0" presId="urn:microsoft.com/office/officeart/2005/8/layout/pyramid3"/>
    <dgm:cxn modelId="{60FF57C4-DA1C-42FC-A627-DEF0133B20DF}" type="presParOf" srcId="{8075BCEF-5099-4C00-B0D5-AD1EF7DBDC2C}" destId="{C5756918-3EEC-47B0-B1EC-EAD9A4BD2910}" srcOrd="2" destOrd="0" presId="urn:microsoft.com/office/officeart/2005/8/layout/pyramid3"/>
    <dgm:cxn modelId="{5CD64C0A-A6FE-4DC5-800A-DA8613AF5630}" type="presParOf" srcId="{C5756918-3EEC-47B0-B1EC-EAD9A4BD2910}" destId="{14A95590-D693-46C0-86A4-EDE7D289B889}" srcOrd="0" destOrd="0" presId="urn:microsoft.com/office/officeart/2005/8/layout/pyramid3"/>
    <dgm:cxn modelId="{43EC2D03-5ADD-4A83-A3F8-5178372C93AA}" type="presParOf" srcId="{C5756918-3EEC-47B0-B1EC-EAD9A4BD2910}" destId="{F83A529F-3744-48E5-89AE-8B27BF845B42}" srcOrd="1" destOrd="0" presId="urn:microsoft.com/office/officeart/2005/8/layout/pyramid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84066-E206-4DCD-8C97-EF7C54728992}">
      <dsp:nvSpPr>
        <dsp:cNvPr id="0" name=""/>
        <dsp:cNvSpPr/>
      </dsp:nvSpPr>
      <dsp:spPr>
        <a:xfrm>
          <a:off x="2273234" y="1348"/>
          <a:ext cx="1744861" cy="113415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Risk Assessment</a:t>
          </a:r>
        </a:p>
      </dsp:txBody>
      <dsp:txXfrm>
        <a:off x="2328599" y="56713"/>
        <a:ext cx="1634131" cy="1023429"/>
      </dsp:txXfrm>
    </dsp:sp>
    <dsp:sp modelId="{5A1E4972-95EB-4B6A-8F44-3EC7E8053B45}">
      <dsp:nvSpPr>
        <dsp:cNvPr id="0" name=""/>
        <dsp:cNvSpPr/>
      </dsp:nvSpPr>
      <dsp:spPr>
        <a:xfrm>
          <a:off x="1273547" y="568428"/>
          <a:ext cx="3744234" cy="3744234"/>
        </a:xfrm>
        <a:custGeom>
          <a:avLst/>
          <a:gdLst/>
          <a:ahLst/>
          <a:cxnLst/>
          <a:rect l="0" t="0" r="0" b="0"/>
          <a:pathLst>
            <a:path>
              <a:moveTo>
                <a:pt x="2984927" y="366635"/>
              </a:moveTo>
              <a:arcTo wR="1872117" hR="1872117" stAng="18388246" swAng="1632113"/>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49D8E2C-8E97-430E-97C9-B8D7C6237DFD}">
      <dsp:nvSpPr>
        <dsp:cNvPr id="0" name=""/>
        <dsp:cNvSpPr/>
      </dsp:nvSpPr>
      <dsp:spPr>
        <a:xfrm>
          <a:off x="4145351" y="1873466"/>
          <a:ext cx="1744861" cy="113415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Helping Districts Prepare</a:t>
          </a:r>
        </a:p>
      </dsp:txBody>
      <dsp:txXfrm>
        <a:off x="4200716" y="1928831"/>
        <a:ext cx="1634131" cy="1023429"/>
      </dsp:txXfrm>
    </dsp:sp>
    <dsp:sp modelId="{D6404F72-4B37-4B0F-8337-B9A1DAC2F279}">
      <dsp:nvSpPr>
        <dsp:cNvPr id="0" name=""/>
        <dsp:cNvSpPr/>
      </dsp:nvSpPr>
      <dsp:spPr>
        <a:xfrm>
          <a:off x="1273547" y="568428"/>
          <a:ext cx="3744234" cy="3744234"/>
        </a:xfrm>
        <a:custGeom>
          <a:avLst/>
          <a:gdLst/>
          <a:ahLst/>
          <a:cxnLst/>
          <a:rect l="0" t="0" r="0" b="0"/>
          <a:pathLst>
            <a:path>
              <a:moveTo>
                <a:pt x="3550048" y="2702399"/>
              </a:moveTo>
              <a:arcTo wR="1872117" hR="1872117" stAng="1579641" swAng="1632113"/>
            </a:path>
          </a:pathLst>
        </a:custGeom>
        <a:noFill/>
        <a:ln w="6350" cap="flat" cmpd="sng" algn="ctr">
          <a:solidFill>
            <a:schemeClr val="accent2">
              <a:hueOff val="-6231492"/>
              <a:satOff val="1909"/>
              <a:lumOff val="43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0BE8F50-B49F-4A7F-9CAE-4037E66EB5D1}">
      <dsp:nvSpPr>
        <dsp:cNvPr id="0" name=""/>
        <dsp:cNvSpPr/>
      </dsp:nvSpPr>
      <dsp:spPr>
        <a:xfrm>
          <a:off x="2273234" y="3745583"/>
          <a:ext cx="1744861" cy="113415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Reviewing Monitoring Materials</a:t>
          </a:r>
        </a:p>
      </dsp:txBody>
      <dsp:txXfrm>
        <a:off x="2328599" y="3800948"/>
        <a:ext cx="1634131" cy="1023429"/>
      </dsp:txXfrm>
    </dsp:sp>
    <dsp:sp modelId="{C59AFA34-AF53-4008-A414-A9B4CA87CE26}">
      <dsp:nvSpPr>
        <dsp:cNvPr id="0" name=""/>
        <dsp:cNvSpPr/>
      </dsp:nvSpPr>
      <dsp:spPr>
        <a:xfrm>
          <a:off x="1273547" y="568428"/>
          <a:ext cx="3744234" cy="3744234"/>
        </a:xfrm>
        <a:custGeom>
          <a:avLst/>
          <a:gdLst/>
          <a:ahLst/>
          <a:cxnLst/>
          <a:rect l="0" t="0" r="0" b="0"/>
          <a:pathLst>
            <a:path>
              <a:moveTo>
                <a:pt x="759307" y="3377599"/>
              </a:moveTo>
              <a:arcTo wR="1872117" hR="1872117" stAng="7588246" swAng="1632113"/>
            </a:path>
          </a:pathLst>
        </a:custGeom>
        <a:noFill/>
        <a:ln w="6350" cap="flat" cmpd="sng" algn="ctr">
          <a:solidFill>
            <a:schemeClr val="accent2">
              <a:hueOff val="-12462985"/>
              <a:satOff val="3817"/>
              <a:lumOff val="87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90D3372-8399-4CAE-B555-884884B01681}">
      <dsp:nvSpPr>
        <dsp:cNvPr id="0" name=""/>
        <dsp:cNvSpPr/>
      </dsp:nvSpPr>
      <dsp:spPr>
        <a:xfrm>
          <a:off x="401117" y="1873466"/>
          <a:ext cx="1744861" cy="113415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Reporting &amp; Follow-Up</a:t>
          </a:r>
        </a:p>
      </dsp:txBody>
      <dsp:txXfrm>
        <a:off x="456482" y="1928831"/>
        <a:ext cx="1634131" cy="1023429"/>
      </dsp:txXfrm>
    </dsp:sp>
    <dsp:sp modelId="{3AB9225F-5CCB-4C7E-B69A-4DC1C59B0712}">
      <dsp:nvSpPr>
        <dsp:cNvPr id="0" name=""/>
        <dsp:cNvSpPr/>
      </dsp:nvSpPr>
      <dsp:spPr>
        <a:xfrm>
          <a:off x="1273547" y="568428"/>
          <a:ext cx="3744234" cy="3744234"/>
        </a:xfrm>
        <a:custGeom>
          <a:avLst/>
          <a:gdLst/>
          <a:ahLst/>
          <a:cxnLst/>
          <a:rect l="0" t="0" r="0" b="0"/>
          <a:pathLst>
            <a:path>
              <a:moveTo>
                <a:pt x="194185" y="1041834"/>
              </a:moveTo>
              <a:arcTo wR="1872117" hR="1872117" stAng="12379641" swAng="1632113"/>
            </a:path>
          </a:pathLst>
        </a:custGeom>
        <a:noFill/>
        <a:ln w="6350" cap="flat" cmpd="sng" algn="ctr">
          <a:solidFill>
            <a:schemeClr val="accent2">
              <a:hueOff val="-18694477"/>
              <a:satOff val="5726"/>
              <a:lumOff val="1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03E73-FBD5-432A-A209-ED2D8A14FD86}">
      <dsp:nvSpPr>
        <dsp:cNvPr id="0" name=""/>
        <dsp:cNvSpPr/>
      </dsp:nvSpPr>
      <dsp:spPr>
        <a:xfrm>
          <a:off x="1371351" y="259962"/>
          <a:ext cx="3505114" cy="3505114"/>
        </a:xfrm>
        <a:prstGeom prst="pie">
          <a:avLst>
            <a:gd name="adj1" fmla="val 1620000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Student Achievement </a:t>
          </a:r>
        </a:p>
      </dsp:txBody>
      <dsp:txXfrm>
        <a:off x="3163966" y="908408"/>
        <a:ext cx="1293554" cy="1043188"/>
      </dsp:txXfrm>
    </dsp:sp>
    <dsp:sp modelId="{10EADEF5-A643-40BB-B05E-9EBC5D8F4197}">
      <dsp:nvSpPr>
        <dsp:cNvPr id="0" name=""/>
        <dsp:cNvSpPr/>
      </dsp:nvSpPr>
      <dsp:spPr>
        <a:xfrm>
          <a:off x="1223635" y="407678"/>
          <a:ext cx="3505114" cy="3505114"/>
        </a:xfrm>
        <a:prstGeom prst="pie">
          <a:avLst>
            <a:gd name="adj1" fmla="val 0"/>
            <a:gd name="adj2" fmla="val 5400000"/>
          </a:avLst>
        </a:prstGeom>
        <a:gradFill rotWithShape="0">
          <a:gsLst>
            <a:gs pos="0">
              <a:schemeClr val="accent2">
                <a:hueOff val="-6231492"/>
                <a:satOff val="1909"/>
                <a:lumOff val="4379"/>
                <a:alphaOff val="0"/>
                <a:satMod val="103000"/>
                <a:lumMod val="102000"/>
                <a:tint val="94000"/>
              </a:schemeClr>
            </a:gs>
            <a:gs pos="50000">
              <a:schemeClr val="accent2">
                <a:hueOff val="-6231492"/>
                <a:satOff val="1909"/>
                <a:lumOff val="4379"/>
                <a:alphaOff val="0"/>
                <a:satMod val="110000"/>
                <a:lumMod val="100000"/>
                <a:shade val="100000"/>
              </a:schemeClr>
            </a:gs>
            <a:gs pos="100000">
              <a:schemeClr val="accent2">
                <a:hueOff val="-6231492"/>
                <a:satOff val="1909"/>
                <a:lumOff val="437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Last Monitoring Cycle</a:t>
          </a:r>
        </a:p>
      </dsp:txBody>
      <dsp:txXfrm>
        <a:off x="3038784" y="2222826"/>
        <a:ext cx="1293554" cy="1043188"/>
      </dsp:txXfrm>
    </dsp:sp>
    <dsp:sp modelId="{17F0C8E8-9047-4ADB-A793-D41E2CA2F673}">
      <dsp:nvSpPr>
        <dsp:cNvPr id="0" name=""/>
        <dsp:cNvSpPr/>
      </dsp:nvSpPr>
      <dsp:spPr>
        <a:xfrm>
          <a:off x="1223635" y="407678"/>
          <a:ext cx="3505114" cy="3505114"/>
        </a:xfrm>
        <a:prstGeom prst="pie">
          <a:avLst>
            <a:gd name="adj1" fmla="val 5400000"/>
            <a:gd name="adj2" fmla="val 10800000"/>
          </a:avLst>
        </a:prstGeom>
        <a:gradFill rotWithShape="0">
          <a:gsLst>
            <a:gs pos="0">
              <a:schemeClr val="accent2">
                <a:hueOff val="-12462985"/>
                <a:satOff val="3817"/>
                <a:lumOff val="8759"/>
                <a:alphaOff val="0"/>
                <a:satMod val="103000"/>
                <a:lumMod val="102000"/>
                <a:tint val="94000"/>
              </a:schemeClr>
            </a:gs>
            <a:gs pos="50000">
              <a:schemeClr val="accent2">
                <a:hueOff val="-12462985"/>
                <a:satOff val="3817"/>
                <a:lumOff val="8759"/>
                <a:alphaOff val="0"/>
                <a:satMod val="110000"/>
                <a:lumMod val="100000"/>
                <a:shade val="100000"/>
              </a:schemeClr>
            </a:gs>
            <a:gs pos="100000">
              <a:schemeClr val="accent2">
                <a:hueOff val="-12462985"/>
                <a:satOff val="3817"/>
                <a:lumOff val="87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Unresolved Findings</a:t>
          </a:r>
        </a:p>
      </dsp:txBody>
      <dsp:txXfrm>
        <a:off x="1620047" y="2222826"/>
        <a:ext cx="1293554" cy="1043188"/>
      </dsp:txXfrm>
    </dsp:sp>
    <dsp:sp modelId="{4DAAECA5-0067-4BE7-BD16-D2B4DA8B8D1D}">
      <dsp:nvSpPr>
        <dsp:cNvPr id="0" name=""/>
        <dsp:cNvSpPr/>
      </dsp:nvSpPr>
      <dsp:spPr>
        <a:xfrm>
          <a:off x="1223635" y="407678"/>
          <a:ext cx="3505114" cy="3505114"/>
        </a:xfrm>
        <a:prstGeom prst="pie">
          <a:avLst>
            <a:gd name="adj1" fmla="val 10800000"/>
            <a:gd name="adj2" fmla="val 16200000"/>
          </a:avLst>
        </a:prstGeom>
        <a:gradFill rotWithShape="0">
          <a:gsLst>
            <a:gs pos="0">
              <a:schemeClr val="accent2">
                <a:hueOff val="-18694477"/>
                <a:satOff val="5726"/>
                <a:lumOff val="13138"/>
                <a:alphaOff val="0"/>
                <a:satMod val="103000"/>
                <a:lumMod val="102000"/>
                <a:tint val="94000"/>
              </a:schemeClr>
            </a:gs>
            <a:gs pos="50000">
              <a:schemeClr val="accent2">
                <a:hueOff val="-18694477"/>
                <a:satOff val="5726"/>
                <a:lumOff val="13138"/>
                <a:alphaOff val="0"/>
                <a:satMod val="110000"/>
                <a:lumMod val="100000"/>
                <a:shade val="100000"/>
              </a:schemeClr>
            </a:gs>
            <a:gs pos="100000">
              <a:schemeClr val="accent2">
                <a:hueOff val="-18694477"/>
                <a:satOff val="5726"/>
                <a:lumOff val="131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District Specific Metrics</a:t>
          </a:r>
        </a:p>
      </dsp:txBody>
      <dsp:txXfrm>
        <a:off x="1620047" y="1054455"/>
        <a:ext cx="1293554" cy="1043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2CE04-7BB4-4BE5-B069-052708E8FAB5}">
      <dsp:nvSpPr>
        <dsp:cNvPr id="0" name=""/>
        <dsp:cNvSpPr/>
      </dsp:nvSpPr>
      <dsp:spPr>
        <a:xfrm rot="10800000">
          <a:off x="0" y="0"/>
          <a:ext cx="4602480" cy="1009333"/>
        </a:xfrm>
        <a:prstGeom prst="trapezoid">
          <a:avLst>
            <a:gd name="adj" fmla="val 7599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Organizational Tool</a:t>
          </a:r>
        </a:p>
      </dsp:txBody>
      <dsp:txXfrm rot="-10800000">
        <a:off x="805433" y="0"/>
        <a:ext cx="2991612" cy="1009333"/>
      </dsp:txXfrm>
    </dsp:sp>
    <dsp:sp modelId="{FEAA87DE-6E5D-490F-BD04-59A69A41A743}">
      <dsp:nvSpPr>
        <dsp:cNvPr id="0" name=""/>
        <dsp:cNvSpPr/>
      </dsp:nvSpPr>
      <dsp:spPr>
        <a:xfrm rot="10800000">
          <a:off x="767080" y="1009333"/>
          <a:ext cx="3068319" cy="1009333"/>
        </a:xfrm>
        <a:prstGeom prst="trapezoid">
          <a:avLst>
            <a:gd name="adj" fmla="val 7599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rPr>
            <a:t>Self-Assessment</a:t>
          </a:r>
        </a:p>
      </dsp:txBody>
      <dsp:txXfrm rot="-10800000">
        <a:off x="1304035" y="1009333"/>
        <a:ext cx="1994408" cy="1009333"/>
      </dsp:txXfrm>
    </dsp:sp>
    <dsp:sp modelId="{14A95590-D693-46C0-86A4-EDE7D289B889}">
      <dsp:nvSpPr>
        <dsp:cNvPr id="0" name=""/>
        <dsp:cNvSpPr/>
      </dsp:nvSpPr>
      <dsp:spPr>
        <a:xfrm rot="10800000">
          <a:off x="1534160" y="2018666"/>
          <a:ext cx="1534159" cy="1009333"/>
        </a:xfrm>
        <a:prstGeom prst="trapezoid">
          <a:avLst>
            <a:gd name="adj" fmla="val 7599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Submission</a:t>
          </a:r>
          <a:r>
            <a:rPr lang="en-US" sz="1800" b="1" kern="1200" dirty="0"/>
            <a:t> </a:t>
          </a:r>
        </a:p>
        <a:p>
          <a:pPr marL="0" lvl="0" indent="0" algn="ctr" defTabSz="800100">
            <a:lnSpc>
              <a:spcPct val="90000"/>
            </a:lnSpc>
            <a:spcBef>
              <a:spcPct val="0"/>
            </a:spcBef>
            <a:spcAft>
              <a:spcPct val="35000"/>
            </a:spcAft>
            <a:buNone/>
          </a:pPr>
          <a:r>
            <a:rPr lang="en-US" sz="1800" b="1" kern="1200" dirty="0">
              <a:solidFill>
                <a:schemeClr val="bg1"/>
              </a:solidFill>
            </a:rPr>
            <a:t>List</a:t>
          </a:r>
        </a:p>
      </dsp:txBody>
      <dsp:txXfrm rot="-10800000">
        <a:off x="1534160" y="2018666"/>
        <a:ext cx="1534159" cy="100933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57477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previous iterations of monitoring, we held regional trainings at the ESD and invited districts to participate. These meetings were fairly well attended, but sometimes felt like an information dump. Because COVID prevented us from meeting in person we decided that individual meetings with districts would allow us provide the information in a more personalized setting, provided differentiated support to districts and make districts feel more comfortable asking questions.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691284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a:t>
            </a:r>
            <a:r>
              <a:rPr lang="en-US" baseline="0" dirty="0"/>
              <a:t>e COVID, districts sometimes submitted binders to ODE filled with paper copies of evidence for monitoring. We know that many districts found the binders a useful way to organize materials on their end and they are still welcome to create them for internal purposes. However, with the remote nature of our work all materials are now submitted electronically. </a:t>
            </a:r>
            <a:r>
              <a:rPr lang="en-US" dirty="0"/>
              <a:t>A secure cloud-based system (OneDrive) are</a:t>
            </a:r>
            <a:r>
              <a:rPr lang="en-US" baseline="0" dirty="0"/>
              <a:t> used for submitting materials. The district provides the names and email addresses of anyone at the district level that needs permissions to upload materials. Only district staff and ODE staff will be able to access the folder</a:t>
            </a:r>
          </a:p>
          <a:p>
            <a:endParaRPr lang="en-US" baseline="0" dirty="0"/>
          </a:p>
          <a:p>
            <a:r>
              <a:rPr lang="en-US" dirty="0"/>
              <a:t>In order to provide ODE staff ample time to prepare, districts are asked to complete submission of materials two weeks prior to the desk monitoring date. We’ve created</a:t>
            </a:r>
            <a:r>
              <a:rPr lang="en-US" baseline="0" dirty="0"/>
              <a:t> a guide to submitting materials and Leslie </a:t>
            </a:r>
            <a:r>
              <a:rPr lang="en-US" baseline="0" dirty="0" err="1"/>
              <a:t>Casebeer</a:t>
            </a:r>
            <a:r>
              <a:rPr lang="en-US" baseline="0" dirty="0"/>
              <a:t> is available to support districts who have questions about the submission process.</a:t>
            </a:r>
          </a:p>
          <a:p>
            <a:endParaRPr lang="en-US" baseline="0" dirty="0"/>
          </a:p>
          <a:p>
            <a:r>
              <a:rPr lang="en-US" sz="1200" b="0" i="0" kern="1200" dirty="0">
                <a:solidFill>
                  <a:schemeClr val="tx1"/>
                </a:solidFill>
                <a:effectLst/>
                <a:latin typeface="+mn-lt"/>
                <a:ea typeface="+mn-ea"/>
                <a:cs typeface="+mn-cs"/>
              </a:rPr>
              <a:t>The Submission List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describes </a:t>
            </a:r>
            <a:r>
              <a:rPr lang="en-US" sz="1200" b="1" i="0" kern="1200" dirty="0">
                <a:solidFill>
                  <a:schemeClr val="tx1"/>
                </a:solidFill>
                <a:effectLst/>
                <a:latin typeface="+mn-lt"/>
                <a:ea typeface="+mn-ea"/>
                <a:cs typeface="+mn-cs"/>
              </a:rPr>
              <a:t>which materials a district must submit as evidence</a:t>
            </a:r>
            <a:r>
              <a:rPr lang="en-US" sz="1200" b="0" i="0" kern="1200" dirty="0">
                <a:solidFill>
                  <a:schemeClr val="tx1"/>
                </a:solidFill>
                <a:effectLst/>
                <a:latin typeface="+mn-lt"/>
                <a:ea typeface="+mn-ea"/>
                <a:cs typeface="+mn-cs"/>
              </a:rPr>
              <a:t> for each component of monitoring. These materials are uploaded by the district into OneDrive and are reviewed by the monitoring teams at ODE.</a:t>
            </a:r>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2444123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endParaRPr lang="en-US" dirty="0"/>
          </a:p>
          <a:p>
            <a:r>
              <a:rPr lang="en-US" dirty="0"/>
              <a:t>ODE</a:t>
            </a:r>
            <a:r>
              <a:rPr lang="en-US" baseline="0" dirty="0"/>
              <a:t> staff and veteran contractors spend a week conducting Desk Monitoring. </a:t>
            </a:r>
            <a:r>
              <a:rPr lang="en-US" dirty="0"/>
              <a:t>Using Oregon’s ESEA Monitoring Checklist, submit materials are reviewed to determine district compliance related to the identified indicators.</a:t>
            </a:r>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201761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quantity and type of materials required for submission vary by program and are designed to provide evidence of the district’s use of funds and compliance with programmatic requirements.</a:t>
            </a:r>
          </a:p>
          <a:p>
            <a:endParaRPr lang="en-US" dirty="0"/>
          </a:p>
          <a:p>
            <a:r>
              <a:rPr lang="en-US" dirty="0"/>
              <a:t>Common</a:t>
            </a:r>
            <a:r>
              <a:rPr lang="en-US" baseline="0" dirty="0"/>
              <a:t> compliance evidence includes expenditure reports by program, current inventory list and time and effort documentation. Reviewers compare approved narratives to expenditure reports and staffing information.</a:t>
            </a:r>
          </a:p>
          <a:p>
            <a:endParaRPr lang="en-US" baseline="0" dirty="0"/>
          </a:p>
          <a:p>
            <a:r>
              <a:rPr lang="en-US" baseline="0" dirty="0"/>
              <a:t>Title IA – materials are submitted for schools selected by ODE. Depending on the number of schools funded, not all schools are reviewed. ODE staff selected a representative sample based on criteria that include the size of school allocations, number of students experiencing poverty, grade span and type of plan (SWP vs. TAS). Plans should be reviewed and updated annually, annual meeting materials and capacity logs are reviewed along with the plans.</a:t>
            </a:r>
          </a:p>
          <a:p>
            <a:endParaRPr lang="en-US" baseline="0" dirty="0"/>
          </a:p>
          <a:p>
            <a:r>
              <a:rPr lang="en-US" baseline="0" dirty="0"/>
              <a:t>IIA and IVA – Narrative responses in a single document. </a:t>
            </a:r>
          </a:p>
          <a:p>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170334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REAP and RLIS</a:t>
            </a:r>
            <a:r>
              <a:rPr lang="en-US" sz="1200" kern="1200" baseline="0" dirty="0">
                <a:solidFill>
                  <a:schemeClr val="tx1"/>
                </a:solidFill>
                <a:effectLst/>
                <a:latin typeface="+mn-lt"/>
                <a:ea typeface="+mn-ea"/>
                <a:cs typeface="+mn-cs"/>
              </a:rPr>
              <a:t> districts submit expenditure reports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Equitable Services – Evidence for private schools includes documentation of consultation, as well as demonstration that the district and private school engage in a review and evaluation of services and their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MV and FC – Policies and documentation that eligible students are served and that no barriers are in place at the district level</a:t>
            </a:r>
          </a:p>
          <a:p>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856962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completion of the review, ODE staff schedule an exit meeting to share desk review results with the district. </a:t>
            </a:r>
            <a:r>
              <a:rPr lang="en-US" sz="1200" kern="1200" dirty="0">
                <a:solidFill>
                  <a:schemeClr val="tx1"/>
                </a:solidFill>
                <a:effectLst/>
                <a:latin typeface="+mn-lt"/>
                <a:ea typeface="+mn-ea"/>
                <a:cs typeface="+mn-cs"/>
              </a:rPr>
              <a:t>The goals for the Exit Meeting are to ensure that there is a clear picture of the district’s compliance status relative to each indicator and describe what additional evidence, if needed, must be submitted in order to issue the district a letter of compliance.</a:t>
            </a:r>
          </a:p>
          <a:p>
            <a:endParaRPr lang="en-US" dirty="0"/>
          </a:p>
          <a:p>
            <a:r>
              <a:rPr lang="en-US" dirty="0"/>
              <a:t>As with the Entrance</a:t>
            </a:r>
            <a:r>
              <a:rPr lang="en-US" baseline="0" dirty="0"/>
              <a:t> Meeting, the focus is a conversation between district staff and the ODE Monitoring lead to develop shared understanding and a plan for next steps. These meetings occur virtually and are scheduled at the district’s convenience.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346120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exit meeting , the monitoring lead shares the report including themes</a:t>
            </a:r>
            <a:r>
              <a:rPr lang="en-US" baseline="0" dirty="0"/>
              <a:t> and strengths that were noted by reviewers</a:t>
            </a:r>
            <a:r>
              <a:rPr lang="en-US" dirty="0"/>
              <a:t>.</a:t>
            </a:r>
            <a:r>
              <a:rPr lang="en-US" baseline="0" dirty="0"/>
              <a:t> For any indicator in which the district is listed as not compliant </a:t>
            </a:r>
            <a:r>
              <a:rPr lang="en-US" sz="1200" kern="1200" dirty="0">
                <a:solidFill>
                  <a:schemeClr val="tx1"/>
                </a:solidFill>
                <a:effectLst/>
                <a:latin typeface="+mn-lt"/>
                <a:ea typeface="+mn-ea"/>
                <a:cs typeface="+mn-cs"/>
              </a:rPr>
              <a:t>resolutions required by the district are included.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a:t>
            </a:r>
            <a:r>
              <a:rPr lang="en-US" baseline="0" dirty="0"/>
              <a:t> monitoring team is committed to supporting districts as they work to come into compliance. Our goal is to differentiate support depending on district context. Clear and timely communication by both ODE and the district are key to this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Though rare, our team will need to delay approval of CIP Budget Narratives until the necessary evidence is submitted for any district that has unresolved findings.</a:t>
            </a:r>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26560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ESEA Monitoring Organizational Tool includes information on </a:t>
            </a:r>
            <a:r>
              <a:rPr lang="en-US" sz="1200" b="1" i="0" kern="1200" dirty="0">
                <a:solidFill>
                  <a:schemeClr val="tx1"/>
                </a:solidFill>
                <a:effectLst/>
                <a:latin typeface="+mn-lt"/>
                <a:ea typeface="+mn-ea"/>
                <a:cs typeface="+mn-cs"/>
              </a:rPr>
              <a:t>all the requirements within ESEA for which districts are responsible.</a:t>
            </a:r>
            <a:r>
              <a:rPr lang="en-US" sz="1200" b="0" i="0" kern="1200" dirty="0">
                <a:solidFill>
                  <a:schemeClr val="tx1"/>
                </a:solidFill>
                <a:effectLst/>
                <a:latin typeface="+mn-lt"/>
                <a:ea typeface="+mn-ea"/>
                <a:cs typeface="+mn-cs"/>
              </a:rPr>
              <a:t> This tool serves as a reference for districts regarding what documentation should be maintained at the local level.</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3053276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Our team has worked hard to develop a number</a:t>
            </a:r>
            <a:r>
              <a:rPr lang="en-US" baseline="0" dirty="0"/>
              <a:t> of tools for districts to ensure transparency and a positive experience of the monitoring process. One resource that contains multiple tools is the District Guide to ESEA Monitoring. It includes an overview of the monitoring process, a copy of the ESEA Monitoring Organizational Tool which describes the indicators being monitored and the evidence needed for submission) as well as the directions on how to submit materials.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3510474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50331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questions? Please reach out to your monitoring lead!</a:t>
            </a:r>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2299601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Building Relationships – We're in this together.</a:t>
            </a:r>
            <a:r>
              <a:rPr lang="en-US" sz="1200" kern="1200" dirty="0">
                <a:solidFill>
                  <a:schemeClr val="tx1"/>
                </a:solidFill>
                <a:effectLst/>
                <a:latin typeface="+mn-lt"/>
                <a:ea typeface="+mn-ea"/>
                <a:cs typeface="+mn-cs"/>
              </a:rPr>
              <a:t> The main objective for the Oregon Department of Education (ODE) is to raise student achievement for Oregon’s public school children. Through cooperative assessment of the federal programs between the State and Oregon school districts the quality of services to students will be strengthened and improved.</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Technical Assistance – We're here to help.</a:t>
            </a:r>
            <a:r>
              <a:rPr lang="en-US" sz="1200" kern="1200" dirty="0">
                <a:solidFill>
                  <a:schemeClr val="tx1"/>
                </a:solidFill>
                <a:effectLst/>
                <a:latin typeface="+mn-lt"/>
                <a:ea typeface="+mn-ea"/>
                <a:cs typeface="+mn-cs"/>
              </a:rPr>
              <a:t> State monitoring team members provide technical assistance during the review and beyond. It is not the State's intent to tell the district how to run its title programs, but rather to answer questions, facilitate dialogue, and exchange ideas and information for program improvement while, at the same time, meeting all federal requirements.</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Compliance – It's the law.</a:t>
            </a:r>
            <a:r>
              <a:rPr lang="en-US" sz="1200" kern="1200" dirty="0">
                <a:solidFill>
                  <a:schemeClr val="tx1"/>
                </a:solidFill>
                <a:effectLst/>
                <a:latin typeface="+mn-lt"/>
                <a:ea typeface="+mn-ea"/>
                <a:cs typeface="+mn-cs"/>
              </a:rPr>
              <a:t> Monitoring federal programs helps ensure that all children have a fair, equal, and significant opportunity to obtain a high-quality education.  Monitoring is intended to be a collaborative partnership between ODE and districts to ensure compliance with the Every Student Succeeds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desk monitoring, districts submit materials</a:t>
            </a:r>
            <a:r>
              <a:rPr lang="en-US" baseline="0" dirty="0"/>
              <a:t> to ODE for review. In an on-site visit ODE staff come to the district.</a:t>
            </a:r>
            <a:endParaRPr lang="en-US" dirty="0"/>
          </a:p>
          <a:p>
            <a:endParaRPr lang="en-US" dirty="0"/>
          </a:p>
          <a:p>
            <a:r>
              <a:rPr lang="en-US" dirty="0"/>
              <a:t>In</a:t>
            </a:r>
            <a:r>
              <a:rPr lang="en-US" baseline="0" dirty="0"/>
              <a:t> this presentation w</a:t>
            </a:r>
            <a:r>
              <a:rPr lang="en-US" dirty="0"/>
              <a:t>e are</a:t>
            </a:r>
            <a:r>
              <a:rPr lang="en-US" baseline="0" dirty="0"/>
              <a:t> going to focus on the desk monitoring process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381158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a:t>
            </a:r>
            <a:r>
              <a:rPr lang="en-US" baseline="0" dirty="0"/>
              <a:t> might not be top of mind right now, but work you are doing as part of your continuous improvement processes and within your district systems are the things that monitoring looks at. ODE gets a snapshot of these processes and procedures through the evidence districts are asked to submit.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169444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desk monitoring process has</a:t>
            </a:r>
            <a:r>
              <a:rPr lang="en-US" baseline="0" dirty="0"/>
              <a:t> four basic phases:</a:t>
            </a:r>
          </a:p>
          <a:p>
            <a:endParaRPr lang="en-US" baseline="0" dirty="0"/>
          </a:p>
          <a:p>
            <a:r>
              <a:rPr lang="en-US" baseline="0" dirty="0"/>
              <a:t>Identifying districts to be monitored (Risk Assessment)</a:t>
            </a:r>
          </a:p>
          <a:p>
            <a:r>
              <a:rPr lang="en-US" baseline="0" dirty="0"/>
              <a:t>Setting districts up for success (Helping Districts Prepare)</a:t>
            </a:r>
          </a:p>
          <a:p>
            <a:r>
              <a:rPr lang="en-US" baseline="0" dirty="0"/>
              <a:t>Examining evidence (Review Monitoring Materials)</a:t>
            </a:r>
          </a:p>
          <a:p>
            <a:r>
              <a:rPr lang="en-US" baseline="0" dirty="0"/>
              <a:t>Finalizing compliance (Reporting and Follow-up)</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71368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is a process that occurs all year long.</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329829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U.S. Department of Education requires LEAs be monitored based on a risk assessment that examines student achievement data, time since the last monitoring cycle, fiscal information and a variety of other factors that may suggest a district is in need of additional support. At the close of each school year, the Federal Systems Team at ODE reviews and analyzes data for all school districts in</a:t>
            </a:r>
            <a:r>
              <a:rPr lang="en-US" baseline="0" dirty="0"/>
              <a:t> the following categories:</a:t>
            </a:r>
          </a:p>
          <a:p>
            <a:r>
              <a:rPr lang="en-US" dirty="0"/>
              <a:t>                                                                                                                                                                                              </a:t>
            </a:r>
          </a:p>
          <a:p>
            <a:r>
              <a:rPr lang="en-US" sz="1200" b="1" kern="1200" dirty="0">
                <a:solidFill>
                  <a:schemeClr val="tx1"/>
                </a:solidFill>
                <a:effectLst/>
                <a:latin typeface="+mn-lt"/>
                <a:ea typeface="+mn-ea"/>
                <a:cs typeface="+mn-cs"/>
              </a:rPr>
              <a:t>Student Achievement  - </a:t>
            </a:r>
            <a:r>
              <a:rPr lang="en-US" sz="1200" kern="1200" dirty="0">
                <a:solidFill>
                  <a:schemeClr val="tx1"/>
                </a:solidFill>
                <a:effectLst/>
                <a:latin typeface="+mn-lt"/>
                <a:ea typeface="+mn-ea"/>
                <a:cs typeface="+mn-cs"/>
              </a:rPr>
              <a:t>There are two elements to this indicator: 1) the percentage of schools identified for Comprehensive Supports &amp; Interventions and/or Targeted Supports &amp; Interventions and 2) the percentage of those schools that are Title I-A funded.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Last Monitoring Cycle - </a:t>
            </a:r>
            <a:r>
              <a:rPr lang="en-US" sz="1200" kern="1200" dirty="0">
                <a:solidFill>
                  <a:schemeClr val="tx1"/>
                </a:solidFill>
                <a:effectLst/>
                <a:latin typeface="+mn-lt"/>
                <a:ea typeface="+mn-ea"/>
                <a:cs typeface="+mn-cs"/>
              </a:rPr>
              <a:t>Length of time since the district was last monitored impacts the likelihood of being selected.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Unresolved Findings - </a:t>
            </a:r>
            <a:r>
              <a:rPr lang="en-US" sz="1200" kern="1200" dirty="0">
                <a:solidFill>
                  <a:schemeClr val="tx1"/>
                </a:solidFill>
                <a:effectLst/>
                <a:latin typeface="+mn-lt"/>
                <a:ea typeface="+mn-ea"/>
                <a:cs typeface="+mn-cs"/>
              </a:rPr>
              <a:t>Districts who are still working on resolving concerns raised in previous monitoring cycles will receive additional support.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Districts Specific Metrics</a:t>
            </a:r>
            <a:r>
              <a:rPr lang="en-US" sz="1200" kern="1200" dirty="0">
                <a:solidFill>
                  <a:schemeClr val="tx1"/>
                </a:solidFill>
                <a:effectLst/>
                <a:latin typeface="+mn-lt"/>
                <a:ea typeface="+mn-ea"/>
                <a:cs typeface="+mn-cs"/>
              </a:rPr>
              <a:t> - The final category consists of data from five smaller items that include: 1) total allocation of federal funds, 2) percentage of funds carried over, 3) timely submission of budget narrative applications, 4) the percentage of Title I-A allocation set aside for district activities, as well as 5) individual district needs or requests. </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33191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237019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monitoring</a:t>
            </a:r>
            <a:r>
              <a:rPr lang="en-US" baseline="0" dirty="0"/>
              <a:t> process now starts with a self-assessment by the district. </a:t>
            </a:r>
            <a:r>
              <a:rPr lang="en-US" sz="1200" b="0" i="0" kern="1200" dirty="0">
                <a:solidFill>
                  <a:schemeClr val="tx1"/>
                </a:solidFill>
                <a:effectLst/>
                <a:latin typeface="+mn-lt"/>
                <a:ea typeface="+mn-ea"/>
                <a:cs typeface="+mn-cs"/>
              </a:rPr>
              <a:t>The self-assessment is aligned to programmatic requirements laid out in ESEA and is designed to help districts </a:t>
            </a:r>
            <a:r>
              <a:rPr lang="en-US" sz="1200" b="1" i="0" kern="1200" dirty="0">
                <a:solidFill>
                  <a:schemeClr val="tx1"/>
                </a:solidFill>
                <a:effectLst/>
                <a:latin typeface="+mn-lt"/>
                <a:ea typeface="+mn-ea"/>
                <a:cs typeface="+mn-cs"/>
              </a:rPr>
              <a:t>examine their practices around federal programs.</a:t>
            </a:r>
            <a:r>
              <a:rPr lang="en-US" sz="1200" b="0" i="0" kern="1200" dirty="0">
                <a:solidFill>
                  <a:schemeClr val="tx1"/>
                </a:solidFill>
                <a:effectLst/>
                <a:latin typeface="+mn-lt"/>
                <a:ea typeface="+mn-ea"/>
                <a:cs typeface="+mn-cs"/>
              </a:rPr>
              <a:t> Districts being monitored complete the self-assessment to develop shared understanding of the district's current practices relative to ESSA requirements, noting strengths and identifying where technical assistance/support may be needed from ODE. </a:t>
            </a:r>
          </a:p>
          <a:p>
            <a:pPr lvl="1"/>
            <a:endParaRPr lang="en-US" baseline="0" dirty="0"/>
          </a:p>
          <a:p>
            <a:pPr lvl="1"/>
            <a:r>
              <a:rPr lang="en-US" baseline="0" dirty="0"/>
              <a:t>The self-assessment is posted on the monitoring web page and all districts are welcome to use it whether they are being monitored or not.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528907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hyperlink" Target="https://www.oregon.gov/ode/schools-and-districts/grants/ESEA/Documents/ESEA%20Monitoring%20Organizational%20Tool.docx" TargetMode="External"/><Relationship Id="rId7" Type="http://schemas.openxmlformats.org/officeDocument/2006/relationships/diagramLayout" Target="../diagrams/layout3.xml"/><Relationship Id="rId2" Type="http://schemas.openxmlformats.org/officeDocument/2006/relationships/notesSlide" Target="../notesSlides/notesSlide8.xml"/><Relationship Id="rId1" Type="http://schemas.openxmlformats.org/officeDocument/2006/relationships/slideLayout" Target="../slideLayouts/slideLayout47.xml"/><Relationship Id="rId6" Type="http://schemas.openxmlformats.org/officeDocument/2006/relationships/diagramData" Target="../diagrams/data3.xml"/><Relationship Id="rId5" Type="http://schemas.openxmlformats.org/officeDocument/2006/relationships/hyperlink" Target="https://www.oregon.gov/ode/schools-and-districts/grants/ESEA/Documents/Submission%20List.pdf" TargetMode="External"/><Relationship Id="rId10" Type="http://schemas.microsoft.com/office/2007/relationships/diagramDrawing" Target="../diagrams/drawing3.xml"/><Relationship Id="rId4" Type="http://schemas.openxmlformats.org/officeDocument/2006/relationships/hyperlink" Target="https://www.oregon.gov/ode/schools-and-districts/grants/ESEA/Documents/Self_Assessment.docx" TargetMode="External"/><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de/schools-and-districts/grants/ESEA/Documents/Submission%20List.pdf" TargetMode="External"/><Relationship Id="rId2" Type="http://schemas.openxmlformats.org/officeDocument/2006/relationships/notesSlide" Target="../notesSlides/notesSlide11.xml"/><Relationship Id="rId1" Type="http://schemas.openxmlformats.org/officeDocument/2006/relationships/slideLayout" Target="../slideLayouts/slideLayout48.xml"/><Relationship Id="rId5" Type="http://schemas.openxmlformats.org/officeDocument/2006/relationships/image" Target="../media/image8.jpeg"/><Relationship Id="rId4" Type="http://schemas.openxmlformats.org/officeDocument/2006/relationships/hyperlink" Target="https://www.oregon.gov/ode/schools-and-districts/grants/ESEA/Documents/Submission%20of%20Monitoring%20Materials.doc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hyperlink" Target="https://www.oregon.gov/ode/schools-and-districts/grants/ESEA/Documents/ESEA%20Monitoring%20Organizational%20Tool.docx"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oregon.gov/ode/schools-and-districts/grants/ESEA/Documents/Submission%20of%20Monitoring%20Materials.pdf" TargetMode="External"/><Relationship Id="rId3" Type="http://schemas.openxmlformats.org/officeDocument/2006/relationships/image" Target="../media/image12.png"/><Relationship Id="rId7" Type="http://schemas.openxmlformats.org/officeDocument/2006/relationships/hyperlink" Target="https://www.oregon.gov/ode/schools-and-districts/grants/ESEA/Documents/ESEA%20Monitoring%20Organizational%20Tool.doc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Monitoring%20guidance%20for%20districts.pdf" TargetMode="External"/><Relationship Id="rId5" Type="http://schemas.openxmlformats.org/officeDocument/2006/relationships/hyperlink" Target="https://www.oregon.gov/ode/schools-and-districts/grants/ESEA/Documents/Self_Assessment.docx" TargetMode="External"/><Relationship Id="rId4" Type="http://schemas.openxmlformats.org/officeDocument/2006/relationships/hyperlink" Target="https://www.oregon.gov/ode/schools-and-districts/grants/ESEA/Pages/ESEA-Monitoring.aspx" TargetMode="External"/><Relationship Id="rId9" Type="http://schemas.openxmlformats.org/officeDocument/2006/relationships/hyperlink" Target="https://www.oregon.gov/ode/schools-and-districts/grants/ESEA/Documents/MONITORING.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Chris.james@ode.oregon.gov" TargetMode="External"/><Relationship Id="rId3" Type="http://schemas.openxmlformats.org/officeDocument/2006/relationships/image" Target="../media/image13.jpeg"/><Relationship Id="rId7" Type="http://schemas.openxmlformats.org/officeDocument/2006/relationships/hyperlink" Target="mailto:amy.tidwell@ode.oregon.go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mailto:Lisa.Plumb@ode.oregon.gov" TargetMode="External"/><Relationship Id="rId5" Type="http://schemas.openxmlformats.org/officeDocument/2006/relationships/hyperlink" Target="mailto:Sarah.Martin@ode.oregon.gov" TargetMode="External"/><Relationship Id="rId10" Type="http://schemas.openxmlformats.org/officeDocument/2006/relationships/hyperlink" Target="mailto:marlie.magill@ode.oregon.gov" TargetMode="External"/><Relationship Id="rId4" Type="http://schemas.openxmlformats.org/officeDocument/2006/relationships/hyperlink" Target="mailto:Jennifer.Engberg@ode.oregon.gov" TargetMode="External"/><Relationship Id="rId9" Type="http://schemas.openxmlformats.org/officeDocument/2006/relationships/hyperlink" Target="mailto:Janette.newton@ode.oregon.go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4.gif"/><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Program Monitoring for ESEA</a:t>
            </a:r>
          </a:p>
        </p:txBody>
      </p:sp>
      <p:sp>
        <p:nvSpPr>
          <p:cNvPr id="3" name="Subtitle 2"/>
          <p:cNvSpPr>
            <a:spLocks noGrp="1"/>
          </p:cNvSpPr>
          <p:nvPr>
            <p:ph type="subTitle" idx="1"/>
          </p:nvPr>
        </p:nvSpPr>
        <p:spPr/>
        <p:txBody>
          <a:bodyPr>
            <a:normAutofit/>
          </a:bodyPr>
          <a:lstStyle/>
          <a:p>
            <a:r>
              <a:rPr lang="en-US" sz="3600" dirty="0"/>
              <a:t>Title I-A, II-A, IV-A, V-B, McKinney-Vento, Foster Care &amp; Equitable Services to Private Schools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17176" y="1691640"/>
            <a:ext cx="6506584" cy="4448153"/>
          </a:xfrm>
        </p:spPr>
        <p:txBody>
          <a:bodyPr>
            <a:normAutofit/>
          </a:bodyPr>
          <a:lstStyle/>
          <a:p>
            <a:r>
              <a:rPr lang="en-US" i="1" u="sng" dirty="0">
                <a:hlinkClick r:id="rId3"/>
              </a:rPr>
              <a:t>ESEA Monitoring Organizational Tool</a:t>
            </a:r>
            <a:r>
              <a:rPr lang="en-US" i="1" u="sng" dirty="0"/>
              <a:t> </a:t>
            </a:r>
            <a:r>
              <a:rPr lang="en-US" dirty="0"/>
              <a:t>  =  </a:t>
            </a:r>
            <a:r>
              <a:rPr lang="en-US" b="1" dirty="0"/>
              <a:t>all the requirements within ESEA</a:t>
            </a:r>
            <a:r>
              <a:rPr lang="en-US" dirty="0"/>
              <a:t> </a:t>
            </a:r>
            <a:r>
              <a:rPr lang="en-US" b="1" dirty="0"/>
              <a:t>for which districts are responsible</a:t>
            </a:r>
            <a:endParaRPr lang="en-US" dirty="0"/>
          </a:p>
          <a:p>
            <a:endParaRPr lang="en-US" dirty="0"/>
          </a:p>
          <a:p>
            <a:r>
              <a:rPr lang="en-US" i="1" u="sng" dirty="0">
                <a:hlinkClick r:id="rId4"/>
              </a:rPr>
              <a:t>ESEA Monitoring Self-Assessment</a:t>
            </a:r>
            <a:r>
              <a:rPr lang="en-US" dirty="0"/>
              <a:t> = tool to help districts </a:t>
            </a:r>
            <a:r>
              <a:rPr lang="en-US" b="1" dirty="0"/>
              <a:t>examine their practices around federal programs</a:t>
            </a:r>
            <a:endParaRPr lang="en-US" dirty="0"/>
          </a:p>
          <a:p>
            <a:endParaRPr lang="en-US" dirty="0"/>
          </a:p>
          <a:p>
            <a:r>
              <a:rPr lang="en-US" i="1" u="sng" dirty="0">
                <a:hlinkClick r:id="rId5"/>
              </a:rPr>
              <a:t>Submission List</a:t>
            </a:r>
            <a:r>
              <a:rPr lang="en-US" dirty="0"/>
              <a:t> = </a:t>
            </a:r>
            <a:r>
              <a:rPr lang="en-US" b="1" dirty="0"/>
              <a:t>which materials a district must submit as evidence</a:t>
            </a: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10</a:t>
            </a:fld>
            <a:endParaRPr lang="en-US" dirty="0"/>
          </a:p>
        </p:txBody>
      </p:sp>
      <p:sp>
        <p:nvSpPr>
          <p:cNvPr id="7" name="Title 6"/>
          <p:cNvSpPr>
            <a:spLocks noGrp="1"/>
          </p:cNvSpPr>
          <p:nvPr>
            <p:ph type="title"/>
          </p:nvPr>
        </p:nvSpPr>
        <p:spPr/>
        <p:txBody>
          <a:bodyPr/>
          <a:lstStyle/>
          <a:p>
            <a:r>
              <a:rPr lang="en-US" dirty="0"/>
              <a:t>Helping Districts Prepare: Resources</a:t>
            </a:r>
          </a:p>
        </p:txBody>
      </p:sp>
      <p:graphicFrame>
        <p:nvGraphicFramePr>
          <p:cNvPr id="9" name="Diagram 8" descr="This diagram shows an inverted pyramid that illustrates the nature of the three tools for monitoring: the Organizational Tool, the Self-Assessment and the Submission List." title="Monitoring tools"/>
          <p:cNvGraphicFramePr/>
          <p:nvPr/>
        </p:nvGraphicFramePr>
        <p:xfrm>
          <a:off x="7223760" y="2712720"/>
          <a:ext cx="4602480" cy="30279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1717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11</a:t>
            </a:fld>
            <a:endParaRPr lang="en-US" dirty="0"/>
          </a:p>
        </p:txBody>
      </p:sp>
      <p:pic>
        <p:nvPicPr>
          <p:cNvPr id="7" name="Picture 6" descr="This picture shows a Zoom screen with multiple participants." title="Zoom 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080" y="2213345"/>
            <a:ext cx="4517708" cy="3383920"/>
          </a:xfrm>
          <a:prstGeom prst="rect">
            <a:avLst/>
          </a:prstGeom>
        </p:spPr>
      </p:pic>
      <p:sp>
        <p:nvSpPr>
          <p:cNvPr id="3" name="Content Placeholder 2"/>
          <p:cNvSpPr>
            <a:spLocks noGrp="1"/>
          </p:cNvSpPr>
          <p:nvPr>
            <p:ph idx="1"/>
          </p:nvPr>
        </p:nvSpPr>
        <p:spPr>
          <a:xfrm>
            <a:off x="788010" y="2213345"/>
            <a:ext cx="5129832" cy="3471175"/>
          </a:xfrm>
        </p:spPr>
        <p:txBody>
          <a:bodyPr>
            <a:normAutofit/>
          </a:bodyPr>
          <a:lstStyle/>
          <a:p>
            <a:r>
              <a:rPr lang="en-US" sz="2800" dirty="0"/>
              <a:t>Completed by the district team</a:t>
            </a:r>
          </a:p>
          <a:p>
            <a:pPr marL="0" indent="0">
              <a:buNone/>
            </a:pPr>
            <a:endParaRPr lang="en-US" sz="1000" dirty="0"/>
          </a:p>
          <a:p>
            <a:r>
              <a:rPr lang="en-US" sz="2800" dirty="0"/>
              <a:t>Reflection on district practices compared to monitoring indicators </a:t>
            </a:r>
          </a:p>
          <a:p>
            <a:endParaRPr lang="en-US" sz="1000" dirty="0"/>
          </a:p>
          <a:p>
            <a:r>
              <a:rPr lang="en-US" sz="2800" dirty="0"/>
              <a:t>Shared at the Entrance Meeting</a:t>
            </a:r>
          </a:p>
        </p:txBody>
      </p:sp>
      <p:sp>
        <p:nvSpPr>
          <p:cNvPr id="2" name="Title 1"/>
          <p:cNvSpPr>
            <a:spLocks noGrp="1"/>
          </p:cNvSpPr>
          <p:nvPr>
            <p:ph type="title"/>
          </p:nvPr>
        </p:nvSpPr>
        <p:spPr/>
        <p:txBody>
          <a:bodyPr/>
          <a:lstStyle/>
          <a:p>
            <a:r>
              <a:rPr lang="en-US" dirty="0"/>
              <a:t>Self-Assessment</a:t>
            </a:r>
          </a:p>
        </p:txBody>
      </p:sp>
    </p:spTree>
    <p:extLst>
      <p:ext uri="{BB962C8B-B14F-4D97-AF65-F5344CB8AC3E}">
        <p14:creationId xmlns:p14="http://schemas.microsoft.com/office/powerpoint/2010/main" val="85635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17176" y="1825624"/>
            <a:ext cx="10784542" cy="4679293"/>
          </a:xfrm>
        </p:spPr>
        <p:txBody>
          <a:bodyPr>
            <a:normAutofit/>
          </a:bodyPr>
          <a:lstStyle/>
          <a:p>
            <a:pPr lvl="0"/>
            <a:r>
              <a:rPr lang="en-US" b="1" dirty="0"/>
              <a:t>For ODE:</a:t>
            </a:r>
            <a:endParaRPr lang="en-US" dirty="0"/>
          </a:p>
          <a:p>
            <a:pPr lvl="1"/>
            <a:r>
              <a:rPr lang="en-US" dirty="0"/>
              <a:t>to learn more about the district’s strengths and needs relative to the monitoring indicators;</a:t>
            </a:r>
          </a:p>
          <a:p>
            <a:pPr lvl="1"/>
            <a:r>
              <a:rPr lang="en-US" dirty="0"/>
              <a:t>to identify where technical assistance may be needed;</a:t>
            </a:r>
          </a:p>
          <a:p>
            <a:pPr lvl="1"/>
            <a:r>
              <a:rPr lang="en-US" dirty="0"/>
              <a:t>to share what materials to submit, including when and how, and</a:t>
            </a:r>
          </a:p>
          <a:p>
            <a:pPr lvl="1"/>
            <a:r>
              <a:rPr lang="en-US" dirty="0"/>
              <a:t>to listen.</a:t>
            </a:r>
          </a:p>
          <a:p>
            <a:pPr lvl="1"/>
            <a:endParaRPr lang="en-US" dirty="0"/>
          </a:p>
          <a:p>
            <a:pPr lvl="0"/>
            <a:r>
              <a:rPr lang="en-US" b="1" dirty="0"/>
              <a:t>For District :</a:t>
            </a:r>
            <a:endParaRPr lang="en-US" dirty="0"/>
          </a:p>
          <a:p>
            <a:pPr lvl="1"/>
            <a:r>
              <a:rPr lang="en-US" dirty="0"/>
              <a:t>to share the results of the self-assessment;</a:t>
            </a:r>
          </a:p>
          <a:p>
            <a:pPr lvl="1"/>
            <a:r>
              <a:rPr lang="en-US" dirty="0"/>
              <a:t>to understand what ODE is monitoring and why; and</a:t>
            </a:r>
          </a:p>
          <a:p>
            <a:pPr lvl="1"/>
            <a:r>
              <a:rPr lang="en-US" dirty="0"/>
              <a:t>to get questions answered.</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12</a:t>
            </a:fld>
            <a:endParaRPr lang="en-US" dirty="0"/>
          </a:p>
        </p:txBody>
      </p:sp>
      <p:sp>
        <p:nvSpPr>
          <p:cNvPr id="7" name="Title 6"/>
          <p:cNvSpPr>
            <a:spLocks noGrp="1"/>
          </p:cNvSpPr>
          <p:nvPr>
            <p:ph type="title"/>
          </p:nvPr>
        </p:nvSpPr>
        <p:spPr/>
        <p:txBody>
          <a:bodyPr/>
          <a:lstStyle/>
          <a:p>
            <a:r>
              <a:rPr lang="en-US" dirty="0"/>
              <a:t>Purpose of Entrance Meeting</a:t>
            </a:r>
          </a:p>
        </p:txBody>
      </p:sp>
    </p:spTree>
    <p:extLst>
      <p:ext uri="{BB962C8B-B14F-4D97-AF65-F5344CB8AC3E}">
        <p14:creationId xmlns:p14="http://schemas.microsoft.com/office/powerpoint/2010/main" val="414618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Submitting Materials</a:t>
            </a:r>
          </a:p>
        </p:txBody>
      </p:sp>
      <p:sp>
        <p:nvSpPr>
          <p:cNvPr id="7" name="Content Placeholder 6"/>
          <p:cNvSpPr>
            <a:spLocks noGrp="1"/>
          </p:cNvSpPr>
          <p:nvPr>
            <p:ph idx="1"/>
          </p:nvPr>
        </p:nvSpPr>
        <p:spPr>
          <a:xfrm>
            <a:off x="5183188" y="779646"/>
            <a:ext cx="6172200" cy="5529713"/>
          </a:xfrm>
        </p:spPr>
        <p:txBody>
          <a:bodyPr>
            <a:normAutofit lnSpcReduction="10000"/>
          </a:bodyPr>
          <a:lstStyle/>
          <a:p>
            <a:endParaRPr lang="en-US" sz="800" dirty="0"/>
          </a:p>
          <a:p>
            <a:r>
              <a:rPr lang="en-US" sz="3200" dirty="0">
                <a:hlinkClick r:id="rId3"/>
              </a:rPr>
              <a:t>Submission list</a:t>
            </a:r>
            <a:r>
              <a:rPr lang="en-US" sz="3200" dirty="0"/>
              <a:t> is the district’s guide</a:t>
            </a:r>
          </a:p>
          <a:p>
            <a:endParaRPr lang="en-US" sz="3200" dirty="0"/>
          </a:p>
          <a:p>
            <a:r>
              <a:rPr lang="en-US" sz="3200" dirty="0"/>
              <a:t>Materials are submitted electronically</a:t>
            </a:r>
          </a:p>
          <a:p>
            <a:endParaRPr lang="en-US" sz="800" dirty="0"/>
          </a:p>
          <a:p>
            <a:pPr marL="0" indent="0">
              <a:buNone/>
            </a:pPr>
            <a:endParaRPr lang="en-US" sz="800" dirty="0"/>
          </a:p>
          <a:p>
            <a:r>
              <a:rPr lang="en-US" sz="3200" dirty="0"/>
              <a:t>Materials due two weeks prior to monitoring</a:t>
            </a:r>
          </a:p>
          <a:p>
            <a:endParaRPr lang="en-US" sz="3200" dirty="0"/>
          </a:p>
          <a:p>
            <a:r>
              <a:rPr lang="en-US" sz="3200" dirty="0"/>
              <a:t>Find specific directions in </a:t>
            </a:r>
            <a:r>
              <a:rPr lang="en-US" sz="3200" i="1" dirty="0">
                <a:hlinkClick r:id="rId4"/>
              </a:rPr>
              <a:t>How to submit monitoring materials</a:t>
            </a:r>
            <a:endParaRPr lang="en-US" sz="3200" i="1" dirty="0"/>
          </a:p>
          <a:p>
            <a:endParaRPr lang="en-US" sz="32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13</a:t>
            </a:fld>
            <a:endParaRPr lang="en-US" dirty="0"/>
          </a:p>
        </p:txBody>
      </p:sp>
      <p:pic>
        <p:nvPicPr>
          <p:cNvPr id="4100" name="Picture 4" descr="Submit Keyboard Button Online Submission Stock Illustrations – 6 Submit  Keyboard Button Online Submission Stock Illustrations, Vectors &amp;amp; Clipart -  Dreamstime"/>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t="5705" b="570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01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Reviewing Materials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2484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15</a:t>
            </a:fld>
            <a:endParaRPr lang="en-US" dirty="0"/>
          </a:p>
        </p:txBody>
      </p:sp>
      <p:pic>
        <p:nvPicPr>
          <p:cNvPr id="8" name="Picture 7" descr="United States Department of Education - Wikiped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1160" y="2118360"/>
            <a:ext cx="2301241" cy="2232660"/>
          </a:xfrm>
          <a:prstGeom prst="rect">
            <a:avLst/>
          </a:prstGeom>
          <a:noFill/>
          <a:ln>
            <a:noFill/>
          </a:ln>
        </p:spPr>
      </p:pic>
      <p:sp>
        <p:nvSpPr>
          <p:cNvPr id="6" name="Content Placeholder 5"/>
          <p:cNvSpPr>
            <a:spLocks noGrp="1"/>
          </p:cNvSpPr>
          <p:nvPr>
            <p:ph idx="1"/>
          </p:nvPr>
        </p:nvSpPr>
        <p:spPr>
          <a:xfrm>
            <a:off x="717176" y="1825625"/>
            <a:ext cx="10784542" cy="4314168"/>
          </a:xfrm>
        </p:spPr>
        <p:txBody>
          <a:bodyPr>
            <a:normAutofit/>
          </a:bodyPr>
          <a:lstStyle/>
          <a:p>
            <a:r>
              <a:rPr lang="en-US" sz="2800" dirty="0"/>
              <a:t>Common Compliance (across programs)</a:t>
            </a:r>
          </a:p>
          <a:p>
            <a:pPr lvl="1"/>
            <a:r>
              <a:rPr lang="en-US" sz="2600" dirty="0"/>
              <a:t>Expenditure reports, Time and Effort, inventory</a:t>
            </a:r>
          </a:p>
          <a:p>
            <a:r>
              <a:rPr lang="en-US" sz="2800" dirty="0"/>
              <a:t>Title I-A</a:t>
            </a:r>
          </a:p>
          <a:p>
            <a:pPr lvl="1"/>
            <a:r>
              <a:rPr lang="en-US" sz="2600" dirty="0"/>
              <a:t> School-level plans, family engagement, capacity building</a:t>
            </a:r>
          </a:p>
          <a:p>
            <a:r>
              <a:rPr lang="en-US" sz="2800" dirty="0"/>
              <a:t>Title II-A</a:t>
            </a:r>
          </a:p>
          <a:p>
            <a:pPr lvl="1"/>
            <a:r>
              <a:rPr lang="en-US" sz="2600" dirty="0"/>
              <a:t>Program implementation and evaluation</a:t>
            </a:r>
          </a:p>
          <a:p>
            <a:r>
              <a:rPr lang="en-US" sz="2800" dirty="0"/>
              <a:t>Title IV-A</a:t>
            </a:r>
          </a:p>
          <a:p>
            <a:pPr lvl="1"/>
            <a:r>
              <a:rPr lang="en-US" sz="2600" dirty="0"/>
              <a:t>Consultation, coordination, and evaluation</a:t>
            </a:r>
          </a:p>
          <a:p>
            <a:pPr marL="457200" lvl="1" indent="0">
              <a:buNone/>
            </a:pPr>
            <a:endParaRPr lang="en-US" sz="2800" dirty="0"/>
          </a:p>
        </p:txBody>
      </p:sp>
      <p:sp>
        <p:nvSpPr>
          <p:cNvPr id="5" name="Title 4"/>
          <p:cNvSpPr>
            <a:spLocks noGrp="1"/>
          </p:cNvSpPr>
          <p:nvPr>
            <p:ph type="title"/>
          </p:nvPr>
        </p:nvSpPr>
        <p:spPr/>
        <p:txBody>
          <a:bodyPr/>
          <a:lstStyle/>
          <a:p>
            <a:r>
              <a:rPr lang="en-US" dirty="0"/>
              <a:t>Categories of Monitoring</a:t>
            </a:r>
          </a:p>
        </p:txBody>
      </p:sp>
    </p:spTree>
    <p:extLst>
      <p:ext uri="{BB962C8B-B14F-4D97-AF65-F5344CB8AC3E}">
        <p14:creationId xmlns:p14="http://schemas.microsoft.com/office/powerpoint/2010/main" val="526038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16</a:t>
            </a:fld>
            <a:endParaRPr lang="en-US" dirty="0"/>
          </a:p>
        </p:txBody>
      </p:sp>
      <p:pic>
        <p:nvPicPr>
          <p:cNvPr id="7" name="Picture 6" descr="United States Department of Education - Wikiped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0477" y="2042160"/>
            <a:ext cx="2301241" cy="2232660"/>
          </a:xfrm>
          <a:prstGeom prst="rect">
            <a:avLst/>
          </a:prstGeom>
          <a:noFill/>
          <a:ln>
            <a:noFill/>
          </a:ln>
        </p:spPr>
      </p:pic>
      <p:sp>
        <p:nvSpPr>
          <p:cNvPr id="6" name="Content Placeholder 5"/>
          <p:cNvSpPr>
            <a:spLocks noGrp="1"/>
          </p:cNvSpPr>
          <p:nvPr>
            <p:ph idx="1"/>
          </p:nvPr>
        </p:nvSpPr>
        <p:spPr/>
        <p:txBody>
          <a:bodyPr/>
          <a:lstStyle/>
          <a:p>
            <a:r>
              <a:rPr lang="en-US" sz="2800" dirty="0"/>
              <a:t>Title V-B (REAP/RLIS)</a:t>
            </a:r>
          </a:p>
          <a:p>
            <a:pPr lvl="1"/>
            <a:r>
              <a:rPr lang="en-US" sz="2600" dirty="0"/>
              <a:t>Expenditure reports</a:t>
            </a:r>
          </a:p>
          <a:p>
            <a:pPr lvl="1"/>
            <a:endParaRPr lang="en-US" sz="2600" dirty="0"/>
          </a:p>
          <a:p>
            <a:r>
              <a:rPr lang="en-US" sz="2800" dirty="0"/>
              <a:t>Equitable Services</a:t>
            </a:r>
          </a:p>
          <a:p>
            <a:pPr lvl="1"/>
            <a:r>
              <a:rPr lang="en-US" sz="2600" dirty="0"/>
              <a:t>Identification, consultation and evaluation</a:t>
            </a:r>
          </a:p>
          <a:p>
            <a:pPr marL="457200" lvl="1" indent="0">
              <a:buNone/>
            </a:pPr>
            <a:endParaRPr lang="en-US" sz="2600" dirty="0"/>
          </a:p>
          <a:p>
            <a:r>
              <a:rPr lang="en-US" sz="2800" dirty="0"/>
              <a:t>McKinney-Vento and Foster Care</a:t>
            </a:r>
          </a:p>
          <a:p>
            <a:pPr lvl="1"/>
            <a:r>
              <a:rPr lang="en-US" sz="2600" dirty="0"/>
              <a:t>Equitable access and removal of barriers for eligible students</a:t>
            </a:r>
          </a:p>
          <a:p>
            <a:endParaRPr lang="en-US" dirty="0"/>
          </a:p>
        </p:txBody>
      </p:sp>
      <p:sp>
        <p:nvSpPr>
          <p:cNvPr id="5" name="Title 4"/>
          <p:cNvSpPr>
            <a:spLocks noGrp="1"/>
          </p:cNvSpPr>
          <p:nvPr>
            <p:ph type="title"/>
          </p:nvPr>
        </p:nvSpPr>
        <p:spPr/>
        <p:txBody>
          <a:bodyPr/>
          <a:lstStyle/>
          <a:p>
            <a:r>
              <a:rPr lang="en-US" dirty="0"/>
              <a:t>Categories of Monitoring</a:t>
            </a:r>
          </a:p>
        </p:txBody>
      </p:sp>
    </p:spTree>
    <p:extLst>
      <p:ext uri="{BB962C8B-B14F-4D97-AF65-F5344CB8AC3E}">
        <p14:creationId xmlns:p14="http://schemas.microsoft.com/office/powerpoint/2010/main" val="193336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Reporting and Follow-up</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17</a:t>
            </a:fld>
            <a:endParaRPr lang="en-US" dirty="0"/>
          </a:p>
        </p:txBody>
      </p:sp>
    </p:spTree>
    <p:extLst>
      <p:ext uri="{BB962C8B-B14F-4D97-AF65-F5344CB8AC3E}">
        <p14:creationId xmlns:p14="http://schemas.microsoft.com/office/powerpoint/2010/main" val="92949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18</a:t>
            </a:fld>
            <a:endParaRPr lang="en-US" dirty="0"/>
          </a:p>
        </p:txBody>
      </p:sp>
      <p:pic>
        <p:nvPicPr>
          <p:cNvPr id="8" name="Picture 7" descr="This picture shows a Zoom screen with multiple participants." title="Zoom Phot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006" y="2375534"/>
            <a:ext cx="4010742" cy="3004185"/>
          </a:xfrm>
          <a:prstGeom prst="rect">
            <a:avLst/>
          </a:prstGeom>
        </p:spPr>
      </p:pic>
      <p:sp>
        <p:nvSpPr>
          <p:cNvPr id="6" name="Content Placeholder 5"/>
          <p:cNvSpPr>
            <a:spLocks noGrp="1"/>
          </p:cNvSpPr>
          <p:nvPr>
            <p:ph idx="1"/>
          </p:nvPr>
        </p:nvSpPr>
        <p:spPr>
          <a:xfrm>
            <a:off x="450476" y="1840865"/>
            <a:ext cx="7161904" cy="4298928"/>
          </a:xfrm>
        </p:spPr>
        <p:txBody>
          <a:bodyPr>
            <a:normAutofit lnSpcReduction="10000"/>
          </a:bodyPr>
          <a:lstStyle/>
          <a:p>
            <a:pPr lvl="0"/>
            <a:r>
              <a:rPr lang="en-US" b="1" dirty="0"/>
              <a:t>For ODE:</a:t>
            </a:r>
            <a:endParaRPr lang="en-US" dirty="0"/>
          </a:p>
          <a:p>
            <a:pPr lvl="1"/>
            <a:r>
              <a:rPr lang="en-US" dirty="0"/>
              <a:t>to highlight areas of strength and share findings;</a:t>
            </a:r>
          </a:p>
          <a:p>
            <a:pPr lvl="1"/>
            <a:r>
              <a:rPr lang="en-US" dirty="0"/>
              <a:t>to seek clarification through questioning;</a:t>
            </a:r>
          </a:p>
          <a:p>
            <a:pPr lvl="1"/>
            <a:r>
              <a:rPr lang="en-US" dirty="0"/>
              <a:t>to outline any additional evidence to be submitted; and</a:t>
            </a:r>
          </a:p>
          <a:p>
            <a:pPr lvl="1"/>
            <a:r>
              <a:rPr lang="en-US" dirty="0"/>
              <a:t>to identify required timeline for compliance.</a:t>
            </a:r>
          </a:p>
          <a:p>
            <a:pPr marL="457200" lvl="1" indent="0">
              <a:buNone/>
            </a:pPr>
            <a:endParaRPr lang="en-US" dirty="0"/>
          </a:p>
          <a:p>
            <a:pPr lvl="0"/>
            <a:r>
              <a:rPr lang="en-US" b="1" dirty="0"/>
              <a:t>For Districts:</a:t>
            </a:r>
            <a:endParaRPr lang="en-US" dirty="0"/>
          </a:p>
          <a:p>
            <a:pPr lvl="1"/>
            <a:r>
              <a:rPr lang="en-US" dirty="0"/>
              <a:t>to provide clarification and context;</a:t>
            </a:r>
          </a:p>
          <a:p>
            <a:pPr lvl="1"/>
            <a:r>
              <a:rPr lang="en-US" dirty="0"/>
              <a:t>to understand what additional evidence must be submitted by when; and</a:t>
            </a:r>
          </a:p>
          <a:p>
            <a:pPr lvl="1"/>
            <a:r>
              <a:rPr lang="en-US" dirty="0"/>
              <a:t>to get questions answered.</a:t>
            </a:r>
          </a:p>
        </p:txBody>
      </p:sp>
      <p:sp>
        <p:nvSpPr>
          <p:cNvPr id="5" name="Title 4"/>
          <p:cNvSpPr>
            <a:spLocks noGrp="1"/>
          </p:cNvSpPr>
          <p:nvPr>
            <p:ph type="title"/>
          </p:nvPr>
        </p:nvSpPr>
        <p:spPr/>
        <p:txBody>
          <a:bodyPr/>
          <a:lstStyle/>
          <a:p>
            <a:r>
              <a:rPr lang="en-US" dirty="0"/>
              <a:t>Purpose of the Exit Meeting</a:t>
            </a:r>
          </a:p>
        </p:txBody>
      </p:sp>
    </p:spTree>
    <p:extLst>
      <p:ext uri="{BB962C8B-B14F-4D97-AF65-F5344CB8AC3E}">
        <p14:creationId xmlns:p14="http://schemas.microsoft.com/office/powerpoint/2010/main" val="26392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19</a:t>
            </a:fld>
            <a:endParaRPr lang="en-US" dirty="0"/>
          </a:p>
        </p:txBody>
      </p:sp>
      <p:pic>
        <p:nvPicPr>
          <p:cNvPr id="7" name="Picture 6" descr="This picture shows kids running down a hallway. It is included to emphasize that federal programs are designed to support kids." title="Finalizing Complia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43" y="2699480"/>
            <a:ext cx="4134660" cy="2756440"/>
          </a:xfrm>
          <a:prstGeom prst="rect">
            <a:avLst/>
          </a:prstGeom>
        </p:spPr>
      </p:pic>
      <p:sp>
        <p:nvSpPr>
          <p:cNvPr id="2" name="Content Placeholder 1"/>
          <p:cNvSpPr>
            <a:spLocks noGrp="1"/>
          </p:cNvSpPr>
          <p:nvPr>
            <p:ph idx="1"/>
          </p:nvPr>
        </p:nvSpPr>
        <p:spPr>
          <a:xfrm>
            <a:off x="5183188" y="1240951"/>
            <a:ext cx="6172200" cy="5081404"/>
          </a:xfrm>
        </p:spPr>
        <p:txBody>
          <a:bodyPr>
            <a:normAutofit/>
          </a:bodyPr>
          <a:lstStyle/>
          <a:p>
            <a:r>
              <a:rPr lang="en-US" sz="3200" dirty="0"/>
              <a:t>Affirmation of the district’s efforts to serve students with federal funds</a:t>
            </a:r>
          </a:p>
          <a:p>
            <a:endParaRPr lang="en-US" sz="3200" dirty="0"/>
          </a:p>
          <a:p>
            <a:r>
              <a:rPr lang="en-US" sz="3200" dirty="0"/>
              <a:t>ODE staff work with the district to resolve any findings</a:t>
            </a:r>
          </a:p>
          <a:p>
            <a:pPr marL="0" indent="0">
              <a:buNone/>
            </a:pPr>
            <a:endParaRPr lang="en-US" sz="3200" dirty="0"/>
          </a:p>
          <a:p>
            <a:r>
              <a:rPr lang="en-US" sz="3200" dirty="0"/>
              <a:t>Not being in compliance can impact access to federal funds</a:t>
            </a:r>
            <a:endParaRPr lang="en-US" sz="3200" b="1" dirty="0"/>
          </a:p>
          <a:p>
            <a:endParaRPr lang="en-US" sz="3200" dirty="0"/>
          </a:p>
        </p:txBody>
      </p:sp>
      <p:sp>
        <p:nvSpPr>
          <p:cNvPr id="5" name="Title 4"/>
          <p:cNvSpPr>
            <a:spLocks noGrp="1"/>
          </p:cNvSpPr>
          <p:nvPr>
            <p:ph type="title"/>
          </p:nvPr>
        </p:nvSpPr>
        <p:spPr/>
        <p:txBody>
          <a:bodyPr/>
          <a:lstStyle/>
          <a:p>
            <a:r>
              <a:rPr lang="en-US" dirty="0"/>
              <a:t>Finalizing Compliance</a:t>
            </a:r>
          </a:p>
        </p:txBody>
      </p:sp>
    </p:spTree>
    <p:extLst>
      <p:ext uri="{BB962C8B-B14F-4D97-AF65-F5344CB8AC3E}">
        <p14:creationId xmlns:p14="http://schemas.microsoft.com/office/powerpoint/2010/main" val="3931162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6" name="Content Placeholder 5"/>
          <p:cNvSpPr>
            <a:spLocks noGrp="1"/>
          </p:cNvSpPr>
          <p:nvPr>
            <p:ph idx="1"/>
          </p:nvPr>
        </p:nvSpPr>
        <p:spPr>
          <a:xfrm>
            <a:off x="672100" y="1806306"/>
            <a:ext cx="10784542" cy="4109010"/>
          </a:xfrm>
        </p:spPr>
        <p:txBody>
          <a:bodyPr/>
          <a:lstStyle/>
          <a:p>
            <a:pPr>
              <a:lnSpc>
                <a:spcPct val="80000"/>
              </a:lnSpc>
              <a:spcBef>
                <a:spcPts val="0"/>
              </a:spcBef>
              <a:buSzPts val="2800"/>
            </a:pPr>
            <a:endParaRPr lang="en-US" sz="2800" dirty="0"/>
          </a:p>
          <a:p>
            <a:pPr>
              <a:lnSpc>
                <a:spcPct val="80000"/>
              </a:lnSpc>
              <a:spcBef>
                <a:spcPts val="0"/>
              </a:spcBef>
              <a:buSzPts val="2800"/>
            </a:pPr>
            <a:r>
              <a:rPr lang="en-US" sz="2800" dirty="0"/>
              <a:t>Monitoring Basics</a:t>
            </a:r>
          </a:p>
          <a:p>
            <a:pPr>
              <a:lnSpc>
                <a:spcPct val="80000"/>
              </a:lnSpc>
              <a:spcBef>
                <a:spcPts val="0"/>
              </a:spcBef>
              <a:buSzPts val="2800"/>
            </a:pPr>
            <a:endParaRPr lang="en-US" sz="2800" dirty="0"/>
          </a:p>
          <a:p>
            <a:pPr>
              <a:lnSpc>
                <a:spcPct val="80000"/>
              </a:lnSpc>
              <a:spcBef>
                <a:spcPts val="0"/>
              </a:spcBef>
              <a:buSzPts val="2800"/>
            </a:pPr>
            <a:r>
              <a:rPr lang="en-US" sz="2800" dirty="0"/>
              <a:t>Helping Districts Prepare</a:t>
            </a:r>
          </a:p>
          <a:p>
            <a:pPr>
              <a:lnSpc>
                <a:spcPct val="80000"/>
              </a:lnSpc>
              <a:spcBef>
                <a:spcPts val="0"/>
              </a:spcBef>
              <a:buSzPts val="2800"/>
            </a:pPr>
            <a:endParaRPr lang="en-US" sz="2800" dirty="0"/>
          </a:p>
          <a:p>
            <a:pPr>
              <a:lnSpc>
                <a:spcPct val="80000"/>
              </a:lnSpc>
              <a:spcBef>
                <a:spcPts val="0"/>
              </a:spcBef>
              <a:buSzPts val="2800"/>
            </a:pPr>
            <a:r>
              <a:rPr lang="en-US" sz="2800" dirty="0"/>
              <a:t>Reviewing Materials</a:t>
            </a:r>
          </a:p>
          <a:p>
            <a:pPr>
              <a:lnSpc>
                <a:spcPct val="80000"/>
              </a:lnSpc>
              <a:spcBef>
                <a:spcPts val="0"/>
              </a:spcBef>
              <a:buSzPts val="2800"/>
            </a:pPr>
            <a:endParaRPr lang="en-US" sz="2800" dirty="0"/>
          </a:p>
          <a:p>
            <a:pPr>
              <a:lnSpc>
                <a:spcPct val="80000"/>
              </a:lnSpc>
              <a:spcBef>
                <a:spcPts val="0"/>
              </a:spcBef>
              <a:buSzPts val="2800"/>
            </a:pPr>
            <a:r>
              <a:rPr lang="en-US" sz="2800" dirty="0"/>
              <a:t>Reporting and Follow-Up</a:t>
            </a:r>
          </a:p>
          <a:p>
            <a:pPr>
              <a:lnSpc>
                <a:spcPct val="80000"/>
              </a:lnSpc>
              <a:spcBef>
                <a:spcPts val="0"/>
              </a:spcBef>
              <a:buSzPts val="2800"/>
            </a:pPr>
            <a:endParaRPr lang="en-US" sz="2800" dirty="0"/>
          </a:p>
          <a:p>
            <a:pPr>
              <a:lnSpc>
                <a:spcPct val="80000"/>
              </a:lnSpc>
              <a:spcBef>
                <a:spcPts val="0"/>
              </a:spcBef>
              <a:buSzPts val="2800"/>
            </a:pPr>
            <a:r>
              <a:rPr lang="en-US" sz="2800" dirty="0"/>
              <a:t>Resources &amp; Questions</a:t>
            </a:r>
          </a:p>
          <a:p>
            <a:endParaRPr lang="en-US" dirty="0"/>
          </a:p>
        </p:txBody>
      </p:sp>
      <p:sp>
        <p:nvSpPr>
          <p:cNvPr id="5" name="Title 4"/>
          <p:cNvSpPr>
            <a:spLocks noGrp="1"/>
          </p:cNvSpPr>
          <p:nvPr>
            <p:ph type="title"/>
          </p:nvPr>
        </p:nvSpPr>
        <p:spPr/>
        <p:txBody>
          <a:bodyPr/>
          <a:lstStyle/>
          <a:p>
            <a:r>
              <a:rPr lang="en-US" dirty="0"/>
              <a:t>Agenda for Today’s Session</a:t>
            </a:r>
          </a:p>
        </p:txBody>
      </p:sp>
      <p:pic>
        <p:nvPicPr>
          <p:cNvPr id="2" name="Picture 1"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20</a:t>
            </a:fld>
            <a:endParaRPr lang="en-US" dirty="0"/>
          </a:p>
        </p:txBody>
      </p:sp>
      <p:pic>
        <p:nvPicPr>
          <p:cNvPr id="2050" name="Picture 2" descr="Remember string on finger image - Karen&amp;#39;s Stamping Ha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208" y="1933210"/>
            <a:ext cx="3483510" cy="421891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85608" y="2074910"/>
            <a:ext cx="6965812" cy="4077218"/>
          </a:xfrm>
        </p:spPr>
        <p:txBody>
          <a:bodyPr>
            <a:normAutofit/>
          </a:bodyPr>
          <a:lstStyle/>
          <a:p>
            <a:r>
              <a:rPr lang="en-US" sz="3200" dirty="0"/>
              <a:t>We don’t monitor everything during Desk Monitoring</a:t>
            </a:r>
          </a:p>
          <a:p>
            <a:endParaRPr lang="en-US" sz="3200" dirty="0"/>
          </a:p>
          <a:p>
            <a:r>
              <a:rPr lang="en-US" sz="3200" dirty="0"/>
              <a:t>Districts are responsible for ensuring that they are in compliance with ALL indicators listed in the </a:t>
            </a:r>
            <a:r>
              <a:rPr lang="en-US" sz="3200" dirty="0">
                <a:hlinkClick r:id="rId4"/>
              </a:rPr>
              <a:t>ESEA Monitoring Organizational Tool</a:t>
            </a:r>
            <a:endParaRPr lang="en-US" sz="3200" dirty="0"/>
          </a:p>
        </p:txBody>
      </p:sp>
      <p:sp>
        <p:nvSpPr>
          <p:cNvPr id="5" name="Title 4"/>
          <p:cNvSpPr>
            <a:spLocks noGrp="1"/>
          </p:cNvSpPr>
          <p:nvPr>
            <p:ph type="title"/>
          </p:nvPr>
        </p:nvSpPr>
        <p:spPr/>
        <p:txBody>
          <a:bodyPr/>
          <a:lstStyle/>
          <a:p>
            <a:r>
              <a:rPr lang="en-US" dirty="0"/>
              <a:t>Remember…</a:t>
            </a:r>
          </a:p>
        </p:txBody>
      </p:sp>
    </p:spTree>
    <p:extLst>
      <p:ext uri="{BB962C8B-B14F-4D97-AF65-F5344CB8AC3E}">
        <p14:creationId xmlns:p14="http://schemas.microsoft.com/office/powerpoint/2010/main" val="2047078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21</a:t>
            </a:fld>
            <a:endParaRPr lang="en-US" dirty="0"/>
          </a:p>
        </p:txBody>
      </p:sp>
      <p:pic>
        <p:nvPicPr>
          <p:cNvPr id="8" name="Picture 7" descr="Picture of new ESEA Monitoring guide" title="Guide to ESEA Monitoring"/>
          <p:cNvPicPr/>
          <p:nvPr/>
        </p:nvPicPr>
        <p:blipFill rotWithShape="1">
          <a:blip r:embed="rId3"/>
          <a:srcRect l="12647" t="20809" r="50590" b="15423"/>
          <a:stretch/>
        </p:blipFill>
        <p:spPr bwMode="auto">
          <a:xfrm>
            <a:off x="570847" y="1623028"/>
            <a:ext cx="3544609" cy="4467197"/>
          </a:xfrm>
          <a:prstGeom prst="rect">
            <a:avLst/>
          </a:prstGeom>
          <a:ln>
            <a:noFill/>
          </a:ln>
          <a:extLst>
            <a:ext uri="{53640926-AAD7-44D8-BBD7-CCE9431645EC}">
              <a14:shadowObscured xmlns:a14="http://schemas.microsoft.com/office/drawing/2010/main"/>
            </a:ext>
          </a:extLst>
        </p:spPr>
      </p:pic>
      <p:sp>
        <p:nvSpPr>
          <p:cNvPr id="7" name="Content Placeholder 6"/>
          <p:cNvSpPr>
            <a:spLocks noGrp="1"/>
          </p:cNvSpPr>
          <p:nvPr>
            <p:ph idx="1"/>
          </p:nvPr>
        </p:nvSpPr>
        <p:spPr>
          <a:xfrm>
            <a:off x="5183188" y="381000"/>
            <a:ext cx="6172200" cy="6026239"/>
          </a:xfrm>
        </p:spPr>
        <p:txBody>
          <a:bodyPr>
            <a:normAutofit/>
          </a:bodyPr>
          <a:lstStyle/>
          <a:p>
            <a:r>
              <a:rPr lang="en-US" sz="2800" u="sng" dirty="0">
                <a:hlinkClick r:id="rId4"/>
              </a:rPr>
              <a:t>ODE Monitoring web page</a:t>
            </a:r>
            <a:endParaRPr lang="en-US" sz="2800" u="sng" dirty="0"/>
          </a:p>
          <a:p>
            <a:endParaRPr lang="en-US" sz="2800" u="sng" dirty="0">
              <a:hlinkClick r:id="rId5"/>
            </a:endParaRPr>
          </a:p>
          <a:p>
            <a:r>
              <a:rPr lang="en-US" sz="2800" u="sng" dirty="0">
                <a:hlinkClick r:id="rId6"/>
              </a:rPr>
              <a:t>District Guide to ESEA Monitoring</a:t>
            </a:r>
            <a:endParaRPr lang="en-US" sz="2800" u="sng" dirty="0"/>
          </a:p>
          <a:p>
            <a:endParaRPr lang="en-US" sz="2800" u="sng" dirty="0">
              <a:hlinkClick r:id="rId5"/>
            </a:endParaRPr>
          </a:p>
          <a:p>
            <a:r>
              <a:rPr lang="en-US" sz="2800" u="sng" dirty="0">
                <a:hlinkClick r:id="rId5"/>
              </a:rPr>
              <a:t>Self-Assessment for ESEA Monitoring</a:t>
            </a:r>
            <a:endParaRPr lang="en-US" sz="2800" u="sng" dirty="0"/>
          </a:p>
          <a:p>
            <a:endParaRPr lang="en-US" sz="2800" dirty="0"/>
          </a:p>
          <a:p>
            <a:r>
              <a:rPr lang="en-US" sz="2800" u="sng" dirty="0">
                <a:hlinkClick r:id="rId7"/>
              </a:rPr>
              <a:t>ESEA Monitoring Organizational Tool</a:t>
            </a:r>
            <a:endParaRPr lang="en-US" sz="2800" u="sng" dirty="0"/>
          </a:p>
          <a:p>
            <a:endParaRPr lang="en-US" sz="2800" dirty="0"/>
          </a:p>
          <a:p>
            <a:r>
              <a:rPr lang="en-US" sz="2800" u="sng" dirty="0">
                <a:hlinkClick r:id="rId8"/>
              </a:rPr>
              <a:t>Submission of Monitoring Materials</a:t>
            </a:r>
            <a:endParaRPr lang="en-US" sz="2800" u="sng" dirty="0"/>
          </a:p>
          <a:p>
            <a:endParaRPr lang="en-US" sz="2800" u="sng" dirty="0"/>
          </a:p>
          <a:p>
            <a:r>
              <a:rPr lang="en-US" sz="2800" u="sng" dirty="0">
                <a:hlinkClick r:id="rId9"/>
              </a:rPr>
              <a:t>ESSA Quick Reference Brief for Monitoring </a:t>
            </a:r>
            <a:endParaRPr lang="en-US" sz="2800" dirty="0"/>
          </a:p>
          <a:p>
            <a:endParaRPr lang="en-US" sz="2800" u="sng" dirty="0"/>
          </a:p>
          <a:p>
            <a:endParaRPr lang="en-US" sz="1000" dirty="0"/>
          </a:p>
        </p:txBody>
      </p:sp>
      <p:sp>
        <p:nvSpPr>
          <p:cNvPr id="6" name="Title 5"/>
          <p:cNvSpPr>
            <a:spLocks noGrp="1"/>
          </p:cNvSpPr>
          <p:nvPr>
            <p:ph type="title"/>
          </p:nvPr>
        </p:nvSpPr>
        <p:spPr>
          <a:xfrm>
            <a:off x="717177" y="779646"/>
            <a:ext cx="3931826" cy="1686764"/>
          </a:xfrm>
        </p:spPr>
        <p:txBody>
          <a:bodyPr/>
          <a:lstStyle/>
          <a:p>
            <a:r>
              <a:rPr lang="en-US" dirty="0"/>
              <a:t>Resources</a:t>
            </a:r>
          </a:p>
        </p:txBody>
      </p:sp>
    </p:spTree>
    <p:extLst>
      <p:ext uri="{BB962C8B-B14F-4D97-AF65-F5344CB8AC3E}">
        <p14:creationId xmlns:p14="http://schemas.microsoft.com/office/powerpoint/2010/main" val="374186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22</a:t>
            </a:fld>
            <a:endParaRPr lang="en-US" dirty="0"/>
          </a:p>
        </p:txBody>
      </p:sp>
      <p:pic>
        <p:nvPicPr>
          <p:cNvPr id="3074" name="Picture 2" descr="DFA :: Questions? Contact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306" y="2814995"/>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717176" y="1825624"/>
            <a:ext cx="10784542" cy="4464339"/>
          </a:xfrm>
        </p:spPr>
        <p:txBody>
          <a:bodyPr>
            <a:normAutofit fontScale="77500" lnSpcReduction="20000"/>
          </a:bodyPr>
          <a:lstStyle/>
          <a:p>
            <a:pPr marL="342900" lvl="0" indent="-342900">
              <a:spcBef>
                <a:spcPts val="0"/>
              </a:spcBef>
              <a:buClr>
                <a:schemeClr val="dk1"/>
              </a:buClr>
              <a:buSzPts val="2400"/>
            </a:pPr>
            <a:r>
              <a:rPr lang="nb-NO" dirty="0"/>
              <a:t>Jen Engberg</a:t>
            </a:r>
            <a:br>
              <a:rPr lang="nb-NO" dirty="0"/>
            </a:br>
            <a:r>
              <a:rPr lang="nb-NO" u="sng" dirty="0">
                <a:solidFill>
                  <a:schemeClr val="hlink"/>
                </a:solidFill>
                <a:hlinkClick r:id="rId4"/>
              </a:rPr>
              <a:t>Jennifer.Engberg@ode.oregon.gov</a:t>
            </a:r>
            <a:endParaRPr lang="nb-NO" dirty="0"/>
          </a:p>
          <a:p>
            <a:pPr marL="342900" lvl="0" indent="-342900">
              <a:lnSpc>
                <a:spcPct val="110000"/>
              </a:lnSpc>
              <a:buClr>
                <a:schemeClr val="dk1"/>
              </a:buClr>
              <a:buSzPts val="2400"/>
            </a:pPr>
            <a:r>
              <a:rPr lang="nb-NO" dirty="0"/>
              <a:t>Sarah Martin</a:t>
            </a:r>
            <a:br>
              <a:rPr lang="nb-NO" dirty="0"/>
            </a:br>
            <a:r>
              <a:rPr lang="nb-NO" u="sng" dirty="0">
                <a:solidFill>
                  <a:schemeClr val="hlink"/>
                </a:solidFill>
                <a:hlinkClick r:id="rId5"/>
              </a:rPr>
              <a:t>Sarah.Martin@ode.oregon.gov</a:t>
            </a:r>
            <a:endParaRPr lang="nb-NO" u="sng" dirty="0">
              <a:solidFill>
                <a:schemeClr val="hlink"/>
              </a:solidFill>
            </a:endParaRPr>
          </a:p>
          <a:p>
            <a:pPr marL="342900" lvl="0" indent="-342900">
              <a:lnSpc>
                <a:spcPct val="110000"/>
              </a:lnSpc>
              <a:buClr>
                <a:schemeClr val="dk1"/>
              </a:buClr>
              <a:buSzPts val="2400"/>
            </a:pPr>
            <a:r>
              <a:rPr lang="nb-NO" dirty="0"/>
              <a:t>Lisa Plumb</a:t>
            </a:r>
            <a:br>
              <a:rPr lang="nb-NO" dirty="0"/>
            </a:br>
            <a:r>
              <a:rPr lang="nb-NO" u="sng" dirty="0">
                <a:solidFill>
                  <a:schemeClr val="hlink"/>
                </a:solidFill>
                <a:hlinkClick r:id="rId6"/>
              </a:rPr>
              <a:t>Lisa.Plumb@ode.oregon.gov</a:t>
            </a:r>
            <a:endParaRPr lang="nb-NO" u="sng" dirty="0">
              <a:solidFill>
                <a:schemeClr val="hlink"/>
              </a:solidFill>
            </a:endParaRPr>
          </a:p>
          <a:p>
            <a:pPr marL="342900" lvl="0" indent="-342900">
              <a:lnSpc>
                <a:spcPct val="110000"/>
              </a:lnSpc>
              <a:buClr>
                <a:schemeClr val="dk1"/>
              </a:buClr>
              <a:buSzPts val="2400"/>
            </a:pPr>
            <a:r>
              <a:rPr lang="nb-NO" dirty="0"/>
              <a:t>Amy Tidwell</a:t>
            </a:r>
            <a:br>
              <a:rPr lang="nb-NO" dirty="0"/>
            </a:br>
            <a:r>
              <a:rPr lang="en-US" dirty="0">
                <a:hlinkClick r:id="rId7"/>
              </a:rPr>
              <a:t>amy.tidwell@ode.oregon.gov</a:t>
            </a:r>
            <a:r>
              <a:rPr lang="en-US" dirty="0"/>
              <a:t> </a:t>
            </a:r>
            <a:endParaRPr lang="nb-NO" dirty="0"/>
          </a:p>
          <a:p>
            <a:pPr marL="342900" indent="-342900">
              <a:lnSpc>
                <a:spcPct val="110000"/>
              </a:lnSpc>
              <a:buClr>
                <a:schemeClr val="dk1"/>
              </a:buClr>
              <a:buSzPts val="2400"/>
            </a:pPr>
            <a:r>
              <a:rPr lang="nb-NO" dirty="0"/>
              <a:t>McKinney- Vento</a:t>
            </a:r>
            <a:br>
              <a:rPr lang="nb-NO" dirty="0"/>
            </a:br>
            <a:r>
              <a:rPr lang="nb-NO" dirty="0">
                <a:solidFill>
                  <a:srgbClr val="FF0000"/>
                </a:solidFill>
                <a:hlinkClick r:id="rId8"/>
              </a:rPr>
              <a:t>Chris.james@ode.oregon.gov</a:t>
            </a:r>
            <a:endParaRPr lang="nb-NO" dirty="0">
              <a:solidFill>
                <a:srgbClr val="FF0000"/>
              </a:solidFill>
            </a:endParaRPr>
          </a:p>
          <a:p>
            <a:pPr marL="342900" indent="-342900">
              <a:lnSpc>
                <a:spcPct val="110000"/>
              </a:lnSpc>
              <a:buClr>
                <a:schemeClr val="dk1"/>
              </a:buClr>
              <a:buSzPts val="2400"/>
            </a:pPr>
            <a:r>
              <a:rPr lang="nb-NO" dirty="0"/>
              <a:t>Private Schools</a:t>
            </a:r>
            <a:br>
              <a:rPr lang="nb-NO" dirty="0"/>
            </a:br>
            <a:r>
              <a:rPr lang="nb-NO" dirty="0">
                <a:solidFill>
                  <a:srgbClr val="FF0000"/>
                </a:solidFill>
                <a:hlinkClick r:id="rId9"/>
              </a:rPr>
              <a:t>Janette.newton@ode.oregon.gov</a:t>
            </a:r>
            <a:endParaRPr lang="nb-NO" dirty="0">
              <a:solidFill>
                <a:srgbClr val="FF0000"/>
              </a:solidFill>
            </a:endParaRPr>
          </a:p>
          <a:p>
            <a:pPr marL="342900" indent="-342900">
              <a:lnSpc>
                <a:spcPct val="110000"/>
              </a:lnSpc>
              <a:buClr>
                <a:schemeClr val="dk1"/>
              </a:buClr>
              <a:buSzPts val="2400"/>
            </a:pPr>
            <a:r>
              <a:rPr lang="nb-NO" dirty="0"/>
              <a:t>Foster Care</a:t>
            </a:r>
            <a:br>
              <a:rPr lang="nb-NO" dirty="0"/>
            </a:br>
            <a:r>
              <a:rPr lang="nb-NO" dirty="0">
                <a:solidFill>
                  <a:srgbClr val="FF0000"/>
                </a:solidFill>
                <a:hlinkClick r:id="rId10"/>
              </a:rPr>
              <a:t>Marlie.magill@ode.oregon.gov</a:t>
            </a:r>
            <a:endParaRPr lang="nb-NO" dirty="0">
              <a:solidFill>
                <a:srgbClr val="FF0000"/>
              </a:solidFill>
            </a:endParaRPr>
          </a:p>
          <a:p>
            <a:pPr marL="342900" lvl="0" indent="-342900">
              <a:lnSpc>
                <a:spcPct val="110000"/>
              </a:lnSpc>
              <a:buClr>
                <a:schemeClr val="dk1"/>
              </a:buClr>
              <a:buSzPts val="2400"/>
            </a:pPr>
            <a:endParaRPr lang="nb-NO" dirty="0"/>
          </a:p>
          <a:p>
            <a:endParaRPr lang="en-US" dirty="0"/>
          </a:p>
        </p:txBody>
      </p:sp>
      <p:sp>
        <p:nvSpPr>
          <p:cNvPr id="5" name="Title 4"/>
          <p:cNvSpPr>
            <a:spLocks noGrp="1"/>
          </p:cNvSpPr>
          <p:nvPr>
            <p:ph type="title"/>
          </p:nvPr>
        </p:nvSpPr>
        <p:spPr/>
        <p:txBody>
          <a:bodyPr/>
          <a:lstStyle/>
          <a:p>
            <a:r>
              <a:rPr lang="en-US" dirty="0"/>
              <a:t>Please reach out!</a:t>
            </a:r>
          </a:p>
        </p:txBody>
      </p:sp>
    </p:spTree>
    <p:extLst>
      <p:ext uri="{BB962C8B-B14F-4D97-AF65-F5344CB8AC3E}">
        <p14:creationId xmlns:p14="http://schemas.microsoft.com/office/powerpoint/2010/main" val="2889537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p:txBody>
          <a:bodyPr>
            <a:normAutofit fontScale="92500"/>
          </a:bodyPr>
          <a:lstStyle/>
          <a:p>
            <a:pPr marL="457200" lvl="0" indent="-381000">
              <a:lnSpc>
                <a:spcPct val="105000"/>
              </a:lnSpc>
              <a:spcBef>
                <a:spcPts val="1200"/>
              </a:spcBef>
              <a:buSzPts val="2400"/>
              <a:buChar char="●"/>
            </a:pPr>
            <a:r>
              <a:rPr lang="en-US" dirty="0"/>
              <a:t>Jen Engberg  </a:t>
            </a:r>
            <a:r>
              <a:rPr lang="en-US" dirty="0">
                <a:hlinkClick r:id="rId3"/>
              </a:rPr>
              <a:t>Jennifer.engberg@ode.oregon.gov</a:t>
            </a:r>
            <a:r>
              <a:rPr lang="en-US" dirty="0"/>
              <a:t> </a:t>
            </a:r>
          </a:p>
          <a:p>
            <a:pPr marL="914400" lvl="1" indent="-381000">
              <a:lnSpc>
                <a:spcPct val="105000"/>
              </a:lnSpc>
              <a:spcBef>
                <a:spcPts val="0"/>
              </a:spcBef>
              <a:buSzPts val="2400"/>
              <a:buFont typeface="Arial"/>
              <a:buChar char="○"/>
            </a:pPr>
            <a:r>
              <a:rPr lang="en-US" dirty="0"/>
              <a:t>Clackamas, Columbia Gorge, Multnomah and Northwest Regional</a:t>
            </a:r>
            <a:br>
              <a:rPr lang="en-US" dirty="0"/>
            </a:br>
            <a:r>
              <a:rPr lang="en-US" dirty="0"/>
              <a:t> </a:t>
            </a:r>
          </a:p>
          <a:p>
            <a:pPr marL="457200" lvl="0" indent="-381000">
              <a:lnSpc>
                <a:spcPct val="105000"/>
              </a:lnSpc>
              <a:spcBef>
                <a:spcPts val="0"/>
              </a:spcBef>
              <a:buSzPts val="2400"/>
              <a:buChar char="●"/>
            </a:pPr>
            <a:r>
              <a:rPr lang="en-US" dirty="0"/>
              <a:t>Sarah Martin  </a:t>
            </a:r>
            <a:r>
              <a:rPr lang="en-US" dirty="0">
                <a:hlinkClick r:id="rId4"/>
              </a:rPr>
              <a:t>sarah.martin@ode.oregon.gov</a:t>
            </a:r>
            <a:r>
              <a:rPr lang="en-US" dirty="0"/>
              <a:t> </a:t>
            </a:r>
          </a:p>
          <a:p>
            <a:pPr marL="914400" lvl="1" indent="-381000">
              <a:lnSpc>
                <a:spcPct val="105000"/>
              </a:lnSpc>
              <a:spcBef>
                <a:spcPts val="0"/>
              </a:spcBef>
              <a:buSzPts val="2400"/>
              <a:buFont typeface="Arial"/>
              <a:buChar char="○"/>
            </a:pPr>
            <a:r>
              <a:rPr lang="en-US" dirty="0"/>
              <a:t>Douglas, Lake, Malheur, South Coast and Southern Oregon</a:t>
            </a:r>
            <a:br>
              <a:rPr lang="en-US" dirty="0"/>
            </a:br>
            <a:r>
              <a:rPr lang="en-US" dirty="0"/>
              <a:t> </a:t>
            </a:r>
          </a:p>
          <a:p>
            <a:pPr marL="457200" lvl="0" indent="-381000">
              <a:lnSpc>
                <a:spcPct val="105000"/>
              </a:lnSpc>
              <a:spcBef>
                <a:spcPts val="0"/>
              </a:spcBef>
              <a:buSzPts val="2400"/>
              <a:buChar char="●"/>
            </a:pPr>
            <a:r>
              <a:rPr lang="en-US" dirty="0"/>
              <a:t>Lisa Plumb  </a:t>
            </a:r>
            <a:r>
              <a:rPr lang="en-US" dirty="0">
                <a:hlinkClick r:id="rId5"/>
              </a:rPr>
              <a:t>lisa.plumb@ode.oregon.gov</a:t>
            </a:r>
            <a:endParaRPr lang="en-US" dirty="0"/>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dirty="0"/>
          </a:p>
          <a:p>
            <a:pPr marL="457200" indent="-381000">
              <a:lnSpc>
                <a:spcPct val="115000"/>
              </a:lnSpc>
              <a:spcBef>
                <a:spcPts val="0"/>
              </a:spcBef>
              <a:buSzPts val="2400"/>
              <a:buFont typeface="Arial" panose="020B0604020202020204" pitchFamily="34" charset="0"/>
              <a:buChar char="●"/>
            </a:pPr>
            <a:r>
              <a:rPr lang="en-US" dirty="0"/>
              <a:t>Amy Tidwell  </a:t>
            </a:r>
          </a:p>
          <a:p>
            <a:pPr marL="914400" lvl="1" indent="-381000">
              <a:lnSpc>
                <a:spcPct val="105000"/>
              </a:lnSpc>
              <a:spcBef>
                <a:spcPts val="0"/>
              </a:spcBef>
              <a:buSzPts val="2400"/>
              <a:buFont typeface="Arial"/>
              <a:buChar char="○"/>
            </a:pPr>
            <a:r>
              <a:rPr lang="en-US" dirty="0"/>
              <a:t>Grant, Harney, High Desert, </a:t>
            </a:r>
            <a:r>
              <a:rPr lang="en-US" dirty="0" err="1"/>
              <a:t>InterMountain</a:t>
            </a:r>
            <a:r>
              <a:rPr lang="en-US" dirty="0"/>
              <a:t>, Jefferson, North Central and Region 18</a:t>
            </a:r>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23</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3771617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Monitoring Basics</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dirty="0"/>
          </a:p>
        </p:txBody>
      </p:sp>
    </p:spTree>
    <p:extLst>
      <p:ext uri="{BB962C8B-B14F-4D97-AF65-F5344CB8AC3E}">
        <p14:creationId xmlns:p14="http://schemas.microsoft.com/office/powerpoint/2010/main" val="314929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SA - Every Student Succeeds Act"/>
          <p:cNvPicPr/>
          <p:nvPr/>
        </p:nvPicPr>
        <p:blipFill>
          <a:blip r:embed="rId3">
            <a:extLst>
              <a:ext uri="{28A0092B-C50C-407E-A947-70E740481C1C}">
                <a14:useLocalDpi xmlns:a14="http://schemas.microsoft.com/office/drawing/2010/main" val="0"/>
              </a:ext>
            </a:extLst>
          </a:blip>
          <a:srcRect/>
          <a:stretch>
            <a:fillRect/>
          </a:stretch>
        </p:blipFill>
        <p:spPr bwMode="auto">
          <a:xfrm>
            <a:off x="9364981" y="1707939"/>
            <a:ext cx="2475548" cy="2094441"/>
          </a:xfrm>
          <a:prstGeom prst="rect">
            <a:avLst/>
          </a:prstGeom>
          <a:noFill/>
          <a:ln>
            <a:noFill/>
          </a:ln>
        </p:spPr>
      </p:pic>
      <p:sp>
        <p:nvSpPr>
          <p:cNvPr id="2" name="Content Placeholder 1"/>
          <p:cNvSpPr>
            <a:spLocks noGrp="1"/>
          </p:cNvSpPr>
          <p:nvPr>
            <p:ph idx="1"/>
          </p:nvPr>
        </p:nvSpPr>
        <p:spPr>
          <a:xfrm>
            <a:off x="717176" y="1825625"/>
            <a:ext cx="10784542" cy="4317598"/>
          </a:xfrm>
        </p:spPr>
        <p:txBody>
          <a:bodyPr>
            <a:normAutofit/>
          </a:bodyPr>
          <a:lstStyle/>
          <a:p>
            <a:r>
              <a:rPr lang="en-US" sz="3200" dirty="0"/>
              <a:t>Purpose</a:t>
            </a:r>
          </a:p>
          <a:p>
            <a:pPr lvl="1"/>
            <a:r>
              <a:rPr lang="en-US" dirty="0"/>
              <a:t>Ensure educational equity</a:t>
            </a:r>
          </a:p>
          <a:p>
            <a:pPr lvl="1"/>
            <a:r>
              <a:rPr lang="en-US" dirty="0"/>
              <a:t>Determine compliance with Every Student Succeeds Act (ESSA)</a:t>
            </a:r>
          </a:p>
          <a:p>
            <a:pPr lvl="1"/>
            <a:r>
              <a:rPr lang="en-US" dirty="0"/>
              <a:t>Strengthen district systems around federal programs</a:t>
            </a:r>
          </a:p>
          <a:p>
            <a:pPr marL="457200" lvl="1" indent="0">
              <a:buNone/>
            </a:pPr>
            <a:endParaRPr lang="en-US" dirty="0"/>
          </a:p>
          <a:p>
            <a:r>
              <a:rPr lang="en-US" sz="3200" b="1" dirty="0"/>
              <a:t>Desk Monitoring </a:t>
            </a:r>
            <a:r>
              <a:rPr lang="en-US" sz="3200" dirty="0"/>
              <a:t>vs. On-site Monitoring</a:t>
            </a:r>
          </a:p>
          <a:p>
            <a:pPr lvl="1"/>
            <a:r>
              <a:rPr lang="en-US" dirty="0"/>
              <a:t>Desk Monitoring – all districts, every 3-6 years depending on risk assessment</a:t>
            </a:r>
          </a:p>
          <a:p>
            <a:pPr lvl="1"/>
            <a:endParaRPr lang="en-US" dirty="0"/>
          </a:p>
          <a:p>
            <a:pPr lvl="1"/>
            <a:r>
              <a:rPr lang="en-US" dirty="0"/>
              <a:t>On-site Monitoring – based on results of desk monitoring and need for targeted support</a:t>
            </a:r>
          </a:p>
          <a:p>
            <a:pPr lvl="1"/>
            <a:endParaRPr lang="en-US" dirty="0"/>
          </a:p>
        </p:txBody>
      </p:sp>
      <p:sp>
        <p:nvSpPr>
          <p:cNvPr id="3" name="Title 2"/>
          <p:cNvSpPr>
            <a:spLocks noGrp="1"/>
          </p:cNvSpPr>
          <p:nvPr>
            <p:ph type="title"/>
          </p:nvPr>
        </p:nvSpPr>
        <p:spPr/>
        <p:txBody>
          <a:bodyPr/>
          <a:lstStyle/>
          <a:p>
            <a:r>
              <a:rPr lang="en-US" dirty="0"/>
              <a:t>Why and How We Monitor</a:t>
            </a:r>
          </a:p>
        </p:txBody>
      </p:sp>
    </p:spTree>
    <p:extLst>
      <p:ext uri="{BB962C8B-B14F-4D97-AF65-F5344CB8AC3E}">
        <p14:creationId xmlns:p14="http://schemas.microsoft.com/office/powerpoint/2010/main" val="121905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pPr marL="0" indent="0">
              <a:buNone/>
            </a:pPr>
            <a:r>
              <a:rPr lang="en-US" sz="3200" dirty="0"/>
              <a:t>Districts are continuously:</a:t>
            </a:r>
          </a:p>
          <a:p>
            <a:r>
              <a:rPr lang="en-US" sz="3200" dirty="0"/>
              <a:t>Reviewing data and assessing needs</a:t>
            </a:r>
          </a:p>
          <a:p>
            <a:r>
              <a:rPr lang="en-US" sz="3200" dirty="0"/>
              <a:t>Planning (school plans, program plans)</a:t>
            </a:r>
          </a:p>
          <a:p>
            <a:r>
              <a:rPr lang="en-US" sz="3200" dirty="0"/>
              <a:t>Engaging families and community members</a:t>
            </a:r>
          </a:p>
          <a:p>
            <a:r>
              <a:rPr lang="en-US" sz="3200" dirty="0"/>
              <a:t>Demonstrating fiscal responsibility</a:t>
            </a:r>
          </a:p>
          <a:p>
            <a:endParaRPr lang="en-US" sz="3200" dirty="0"/>
          </a:p>
          <a:p>
            <a:pPr marL="0" indent="0">
              <a:buNone/>
            </a:pPr>
            <a:r>
              <a:rPr lang="en-US" sz="3200" dirty="0"/>
              <a:t>Monitoring is one way districts and ODE communicate regarding how federal funds are used in this process. </a:t>
            </a:r>
          </a:p>
          <a:p>
            <a:pPr marL="0" indent="0">
              <a:buNone/>
            </a:pPr>
            <a:endParaRPr lang="en-US" sz="3200" dirty="0"/>
          </a:p>
          <a:p>
            <a:endParaRPr lang="en-US" sz="3200"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5</a:t>
            </a:fld>
            <a:endParaRPr lang="en-US" dirty="0"/>
          </a:p>
        </p:txBody>
      </p:sp>
      <p:sp>
        <p:nvSpPr>
          <p:cNvPr id="5" name="Title 4"/>
          <p:cNvSpPr>
            <a:spLocks noGrp="1"/>
          </p:cNvSpPr>
          <p:nvPr>
            <p:ph type="title"/>
          </p:nvPr>
        </p:nvSpPr>
        <p:spPr/>
        <p:txBody>
          <a:bodyPr/>
          <a:lstStyle/>
          <a:p>
            <a:r>
              <a:rPr lang="en-US" dirty="0"/>
              <a:t>Serving Students is an Ongoing Commitment </a:t>
            </a:r>
          </a:p>
        </p:txBody>
      </p:sp>
    </p:spTree>
    <p:extLst>
      <p:ext uri="{BB962C8B-B14F-4D97-AF65-F5344CB8AC3E}">
        <p14:creationId xmlns:p14="http://schemas.microsoft.com/office/powerpoint/2010/main" val="130068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graphicFrame>
        <p:nvGraphicFramePr>
          <p:cNvPr id="6" name="Diagram 5" descr="Risk Assessment&#10;Helping Districts Prepare&#10;Reviewing Monitoring Materials&#10;Reporting &amp; Follow-Up" title="Desk Monitoring Process"/>
          <p:cNvGraphicFramePr/>
          <p:nvPr>
            <p:extLst>
              <p:ext uri="{D42A27DB-BD31-4B8C-83A1-F6EECF244321}">
                <p14:modId xmlns:p14="http://schemas.microsoft.com/office/powerpoint/2010/main" val="1603727642"/>
              </p:ext>
            </p:extLst>
          </p:nvPr>
        </p:nvGraphicFramePr>
        <p:xfrm>
          <a:off x="2910625" y="1623826"/>
          <a:ext cx="6291330" cy="4881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a:t>Desk Monitoring Process</a:t>
            </a:r>
          </a:p>
        </p:txBody>
      </p:sp>
    </p:spTree>
    <p:extLst>
      <p:ext uri="{BB962C8B-B14F-4D97-AF65-F5344CB8AC3E}">
        <p14:creationId xmlns:p14="http://schemas.microsoft.com/office/powerpoint/2010/main" val="408927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Oregon Department of Education</a:t>
            </a:r>
          </a:p>
        </p:txBody>
      </p:sp>
      <p:sp>
        <p:nvSpPr>
          <p:cNvPr id="3" name="Slide Number Placeholder 2"/>
          <p:cNvSpPr>
            <a:spLocks noGrp="1"/>
          </p:cNvSpPr>
          <p:nvPr>
            <p:ph type="sldNum" sz="quarter" idx="12"/>
          </p:nvPr>
        </p:nvSpPr>
        <p:spPr/>
        <p:txBody>
          <a:bodyPr/>
          <a:lstStyle/>
          <a:p>
            <a:fld id="{357F5B69-6281-4C1F-8C38-6DA0F56DA430}" type="slidenum">
              <a:rPr lang="en-US" smtClean="0"/>
              <a:t>7</a:t>
            </a:fld>
            <a:endParaRPr lang="en-US" dirty="0"/>
          </a:p>
        </p:txBody>
      </p:sp>
      <p:grpSp>
        <p:nvGrpSpPr>
          <p:cNvPr id="7" name="Group 6" descr="timeline box" title="timeline box"/>
          <p:cNvGrpSpPr/>
          <p:nvPr/>
        </p:nvGrpSpPr>
        <p:grpSpPr>
          <a:xfrm>
            <a:off x="8987864" y="1657129"/>
            <a:ext cx="2752483" cy="1914490"/>
            <a:chOff x="8987864" y="1657129"/>
            <a:chExt cx="2752483" cy="1914490"/>
          </a:xfrm>
        </p:grpSpPr>
        <p:sp>
          <p:nvSpPr>
            <p:cNvPr id="35" name="Rectangular Callout 34" descr="Decorative box"/>
            <p:cNvSpPr/>
            <p:nvPr/>
          </p:nvSpPr>
          <p:spPr>
            <a:xfrm>
              <a:off x="8987864" y="2969328"/>
              <a:ext cx="2752482" cy="602291"/>
            </a:xfrm>
            <a:prstGeom prst="wedgeRectCallout">
              <a:avLst>
                <a:gd name="adj1" fmla="val -20344"/>
                <a:gd name="adj2" fmla="val 8557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dirty="0"/>
            </a:p>
          </p:txBody>
        </p:sp>
        <p:sp>
          <p:nvSpPr>
            <p:cNvPr id="36" name="Text Placeholder 18" descr="Decorative box"/>
            <p:cNvSpPr txBox="1">
              <a:spLocks/>
            </p:cNvSpPr>
            <p:nvPr/>
          </p:nvSpPr>
          <p:spPr>
            <a:xfrm>
              <a:off x="8987864" y="1657129"/>
              <a:ext cx="2752482" cy="1316129"/>
            </a:xfrm>
            <a:prstGeom prst="rect">
              <a:avLst/>
            </a:prstGeom>
            <a:solidFill>
              <a:srgbClr val="FCEDE1"/>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ODE develops reports and holds Exit meetings with Spring districts</a:t>
              </a:r>
            </a:p>
          </p:txBody>
        </p:sp>
        <p:sp>
          <p:nvSpPr>
            <p:cNvPr id="37" name="Text Placeholder 2"/>
            <p:cNvSpPr txBox="1">
              <a:spLocks/>
            </p:cNvSpPr>
            <p:nvPr/>
          </p:nvSpPr>
          <p:spPr>
            <a:xfrm>
              <a:off x="8987865" y="2969329"/>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April-May</a:t>
              </a:r>
            </a:p>
          </p:txBody>
        </p:sp>
      </p:grpSp>
      <p:sp>
        <p:nvSpPr>
          <p:cNvPr id="50" name="Oval 49" title="&quot;&quot;"/>
          <p:cNvSpPr/>
          <p:nvPr/>
        </p:nvSpPr>
        <p:spPr>
          <a:xfrm>
            <a:off x="9735682" y="3812294"/>
            <a:ext cx="134458" cy="134458"/>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dirty="0"/>
          </a:p>
        </p:txBody>
      </p:sp>
      <p:grpSp>
        <p:nvGrpSpPr>
          <p:cNvPr id="8" name="Group 7" descr="timeline box" title="timeline box"/>
          <p:cNvGrpSpPr/>
          <p:nvPr/>
        </p:nvGrpSpPr>
        <p:grpSpPr>
          <a:xfrm>
            <a:off x="7614196" y="4172859"/>
            <a:ext cx="2752483" cy="1910811"/>
            <a:chOff x="7614196" y="4172859"/>
            <a:chExt cx="2752483" cy="1910811"/>
          </a:xfrm>
        </p:grpSpPr>
        <p:sp>
          <p:nvSpPr>
            <p:cNvPr id="41" name="Rectangular Callout 40" descr="Decorative box"/>
            <p:cNvSpPr/>
            <p:nvPr/>
          </p:nvSpPr>
          <p:spPr>
            <a:xfrm rot="10800000" flipH="1">
              <a:off x="7614196" y="4172859"/>
              <a:ext cx="2746754" cy="602291"/>
            </a:xfrm>
            <a:prstGeom prst="wedgeRectCallout">
              <a:avLst>
                <a:gd name="adj1" fmla="val -20344"/>
                <a:gd name="adj2" fmla="val 855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 Placeholder 18" descr="Decorative box"/>
            <p:cNvSpPr txBox="1">
              <a:spLocks/>
            </p:cNvSpPr>
            <p:nvPr/>
          </p:nvSpPr>
          <p:spPr>
            <a:xfrm>
              <a:off x="7614196" y="4767541"/>
              <a:ext cx="2746754" cy="1316129"/>
            </a:xfrm>
            <a:prstGeom prst="rect">
              <a:avLst/>
            </a:prstGeom>
            <a:solidFill>
              <a:srgbClr val="F0F4E6"/>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5"/>
                  </a:solidFill>
                </a:rPr>
                <a:t>ODE reviews materials from districts selected for Spring monitoring</a:t>
              </a:r>
            </a:p>
          </p:txBody>
        </p:sp>
        <p:sp>
          <p:nvSpPr>
            <p:cNvPr id="43" name="Text Placeholder 2"/>
            <p:cNvSpPr txBox="1">
              <a:spLocks/>
            </p:cNvSpPr>
            <p:nvPr/>
          </p:nvSpPr>
          <p:spPr>
            <a:xfrm>
              <a:off x="7614197" y="4190385"/>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April</a:t>
              </a:r>
            </a:p>
          </p:txBody>
        </p:sp>
      </p:grpSp>
      <p:sp>
        <p:nvSpPr>
          <p:cNvPr id="48" name="Oval 47" title="&quot;&quot;"/>
          <p:cNvSpPr/>
          <p:nvPr/>
        </p:nvSpPr>
        <p:spPr>
          <a:xfrm>
            <a:off x="8359598" y="3805525"/>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descr="timeline box" title="timeline box"/>
          <p:cNvGrpSpPr/>
          <p:nvPr/>
        </p:nvGrpSpPr>
        <p:grpSpPr>
          <a:xfrm>
            <a:off x="6144063" y="1658468"/>
            <a:ext cx="2752483" cy="1914490"/>
            <a:chOff x="6144063" y="1658468"/>
            <a:chExt cx="2752483" cy="1914490"/>
          </a:xfrm>
        </p:grpSpPr>
        <p:sp>
          <p:nvSpPr>
            <p:cNvPr id="32" name="Rectangular Callout 31" descr="Decorative box"/>
            <p:cNvSpPr/>
            <p:nvPr/>
          </p:nvSpPr>
          <p:spPr>
            <a:xfrm>
              <a:off x="6144063" y="2970667"/>
              <a:ext cx="2752482" cy="602291"/>
            </a:xfrm>
            <a:prstGeom prst="wedgeRectCallout">
              <a:avLst>
                <a:gd name="adj1" fmla="val -20344"/>
                <a:gd name="adj2" fmla="val 8557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3" name="Text Placeholder 18" descr="Decorative box"/>
            <p:cNvSpPr txBox="1">
              <a:spLocks/>
            </p:cNvSpPr>
            <p:nvPr/>
          </p:nvSpPr>
          <p:spPr>
            <a:xfrm>
              <a:off x="6144063" y="1658468"/>
              <a:ext cx="2752482" cy="1316129"/>
            </a:xfrm>
            <a:prstGeom prst="rect">
              <a:avLst/>
            </a:prstGeom>
            <a:solidFill>
              <a:srgbClr val="FCEDE1"/>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3"/>
                  </a:solidFill>
                </a:rPr>
                <a:t>ODE develops reports and holds Exit meetings with Winter districts</a:t>
              </a:r>
            </a:p>
          </p:txBody>
        </p:sp>
        <p:sp>
          <p:nvSpPr>
            <p:cNvPr id="34" name="Text Placeholder 2"/>
            <p:cNvSpPr txBox="1">
              <a:spLocks/>
            </p:cNvSpPr>
            <p:nvPr/>
          </p:nvSpPr>
          <p:spPr>
            <a:xfrm>
              <a:off x="6144064" y="2970668"/>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dirty="0" smtClean="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Feb-March</a:t>
              </a:r>
            </a:p>
          </p:txBody>
        </p:sp>
      </p:grpSp>
      <p:sp>
        <p:nvSpPr>
          <p:cNvPr id="49" name="Oval 48" title="&quot;&quot;"/>
          <p:cNvSpPr/>
          <p:nvPr/>
        </p:nvSpPr>
        <p:spPr>
          <a:xfrm>
            <a:off x="6902833" y="3812293"/>
            <a:ext cx="134458" cy="134458"/>
          </a:xfrm>
          <a:prstGeom prst="ellipse">
            <a:avLst/>
          </a:prstGeom>
          <a:solidFill>
            <a:schemeClr val="accent5"/>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9" name="Group 8" descr="timeline box" title="timeline box"/>
          <p:cNvGrpSpPr/>
          <p:nvPr/>
        </p:nvGrpSpPr>
        <p:grpSpPr>
          <a:xfrm>
            <a:off x="4703601" y="4172856"/>
            <a:ext cx="2766399" cy="1918421"/>
            <a:chOff x="4703601" y="4172856"/>
            <a:chExt cx="2766399" cy="1918421"/>
          </a:xfrm>
        </p:grpSpPr>
        <p:sp>
          <p:nvSpPr>
            <p:cNvPr id="38" name="Rectangular Callout 37" descr="Decorative box"/>
            <p:cNvSpPr/>
            <p:nvPr/>
          </p:nvSpPr>
          <p:spPr>
            <a:xfrm rot="10800000" flipH="1">
              <a:off x="4717517" y="4172856"/>
              <a:ext cx="2746754" cy="602291"/>
            </a:xfrm>
            <a:prstGeom prst="wedgeRectCallout">
              <a:avLst>
                <a:gd name="adj1" fmla="val -20344"/>
                <a:gd name="adj2" fmla="val 855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18" descr="Decorative box"/>
            <p:cNvSpPr txBox="1">
              <a:spLocks/>
            </p:cNvSpPr>
            <p:nvPr/>
          </p:nvSpPr>
          <p:spPr>
            <a:xfrm>
              <a:off x="4703601" y="4775147"/>
              <a:ext cx="2746754" cy="1316130"/>
            </a:xfrm>
            <a:prstGeom prst="rect">
              <a:avLst/>
            </a:prstGeom>
            <a:solidFill>
              <a:srgbClr val="F0F4E6"/>
            </a:solidFill>
          </p:spPr>
          <p:txBody>
            <a:bodyPr anchor="t" anchorCtr="0">
              <a:normAutofit fontScale="92500" lnSpcReduction="10000"/>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5"/>
                  </a:solidFill>
                </a:rPr>
                <a:t>ODE reviews winter monitoring materials</a:t>
              </a:r>
            </a:p>
            <a:p>
              <a:pPr marL="0" indent="0" algn="ctr">
                <a:buNone/>
              </a:pPr>
              <a:r>
                <a:rPr lang="en-US" sz="2000" dirty="0">
                  <a:solidFill>
                    <a:schemeClr val="accent5"/>
                  </a:solidFill>
                </a:rPr>
                <a:t>Entrance meetings to help Spring districts prepare</a:t>
              </a:r>
            </a:p>
          </p:txBody>
        </p:sp>
        <p:sp>
          <p:nvSpPr>
            <p:cNvPr id="40" name="Text Placeholder 2"/>
            <p:cNvSpPr txBox="1">
              <a:spLocks/>
            </p:cNvSpPr>
            <p:nvPr/>
          </p:nvSpPr>
          <p:spPr>
            <a:xfrm>
              <a:off x="4717518" y="4190382"/>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January</a:t>
              </a:r>
            </a:p>
          </p:txBody>
        </p:sp>
      </p:grpSp>
      <p:sp>
        <p:nvSpPr>
          <p:cNvPr id="47" name="Oval 46" title="&quot;&quot;"/>
          <p:cNvSpPr/>
          <p:nvPr/>
        </p:nvSpPr>
        <p:spPr>
          <a:xfrm>
            <a:off x="5465233" y="3805521"/>
            <a:ext cx="134458" cy="134458"/>
          </a:xfrm>
          <a:prstGeom prst="ellipse">
            <a:avLst/>
          </a:prstGeom>
          <a:solidFill>
            <a:schemeClr val="accent4"/>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5" name="Group 4" descr="timeline box" title="timeline box"/>
          <p:cNvGrpSpPr/>
          <p:nvPr/>
        </p:nvGrpSpPr>
        <p:grpSpPr>
          <a:xfrm>
            <a:off x="3294533" y="1658468"/>
            <a:ext cx="2752483" cy="1914490"/>
            <a:chOff x="3294533" y="1658468"/>
            <a:chExt cx="2752483" cy="1914490"/>
          </a:xfrm>
        </p:grpSpPr>
        <p:sp>
          <p:nvSpPr>
            <p:cNvPr id="26" name="Rectangular Callout 25"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18" descr="Decorative box"/>
            <p:cNvSpPr txBox="1">
              <a:spLocks/>
            </p:cNvSpPr>
            <p:nvPr/>
          </p:nvSpPr>
          <p:spPr>
            <a:xfrm>
              <a:off x="3294533" y="1658468"/>
              <a:ext cx="2752482" cy="1316129"/>
            </a:xfrm>
            <a:prstGeom prst="rect">
              <a:avLst/>
            </a:prstGeom>
            <a:solidFill>
              <a:srgbClr val="FCF4F8"/>
            </a:solidFill>
          </p:spPr>
          <p:txBody>
            <a:bodyPr anchor="b" anchorCtr="0">
              <a:normAutofit fontScale="92500" lnSpcReduction="10000"/>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Entrance meetings to help Winter districts prepare</a:t>
              </a:r>
            </a:p>
            <a:p>
              <a:pPr marL="0" indent="0" algn="ctr">
                <a:buNone/>
              </a:pPr>
              <a:r>
                <a:rPr lang="en-US" sz="2000" dirty="0"/>
                <a:t>Districts submit monitoring materials</a:t>
              </a:r>
            </a:p>
          </p:txBody>
        </p:sp>
        <p:sp>
          <p:nvSpPr>
            <p:cNvPr id="28" name="Text Placeholder 2"/>
            <p:cNvSpPr txBox="1">
              <a:spLocks/>
            </p:cNvSpPr>
            <p:nvPr/>
          </p:nvSpPr>
          <p:spPr>
            <a:xfrm>
              <a:off x="3294534" y="2970668"/>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Nov-Dec</a:t>
              </a:r>
            </a:p>
          </p:txBody>
        </p:sp>
      </p:grpSp>
      <p:sp>
        <p:nvSpPr>
          <p:cNvPr id="46" name="Oval 45" title="&quot;&quot;"/>
          <p:cNvSpPr/>
          <p:nvPr/>
        </p:nvSpPr>
        <p:spPr>
          <a:xfrm>
            <a:off x="4047574" y="3812293"/>
            <a:ext cx="134458" cy="134458"/>
          </a:xfrm>
          <a:prstGeom prst="ellipse">
            <a:avLst/>
          </a:prstGeom>
          <a:solidFill>
            <a:schemeClr val="accent2"/>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nvGrpSpPr>
          <p:cNvPr id="10" name="Group 9" descr="timeline box" title="timeline box"/>
          <p:cNvGrpSpPr/>
          <p:nvPr/>
        </p:nvGrpSpPr>
        <p:grpSpPr>
          <a:xfrm>
            <a:off x="1812651" y="4172856"/>
            <a:ext cx="2752483" cy="1910812"/>
            <a:chOff x="1812651" y="4172856"/>
            <a:chExt cx="2752483" cy="1910812"/>
          </a:xfrm>
        </p:grpSpPr>
        <p:sp>
          <p:nvSpPr>
            <p:cNvPr id="29" name="Rectangular Callout 28" descr="Decorative box"/>
            <p:cNvSpPr/>
            <p:nvPr/>
          </p:nvSpPr>
          <p:spPr>
            <a:xfrm rot="10800000" flipH="1">
              <a:off x="1812651" y="4172856"/>
              <a:ext cx="2746754"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18" descr="Decorative box"/>
            <p:cNvSpPr txBox="1">
              <a:spLocks/>
            </p:cNvSpPr>
            <p:nvPr/>
          </p:nvSpPr>
          <p:spPr>
            <a:xfrm>
              <a:off x="1812651" y="4767538"/>
              <a:ext cx="2746754" cy="1316130"/>
            </a:xfrm>
            <a:prstGeom prst="rect">
              <a:avLst/>
            </a:prstGeom>
            <a:solidFill>
              <a:srgbClr val="FCF4F8"/>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accent2"/>
                  </a:solidFill>
                </a:rPr>
                <a:t>ODE announces districts to be monitored for Winter and Spring session</a:t>
              </a:r>
            </a:p>
          </p:txBody>
        </p:sp>
        <p:sp>
          <p:nvSpPr>
            <p:cNvPr id="31" name="Text Placeholder 2"/>
            <p:cNvSpPr txBox="1">
              <a:spLocks/>
            </p:cNvSpPr>
            <p:nvPr/>
          </p:nvSpPr>
          <p:spPr>
            <a:xfrm>
              <a:off x="1812652" y="4190382"/>
              <a:ext cx="2752482" cy="586760"/>
            </a:xfrm>
            <a:prstGeom prst="rect">
              <a:avLst/>
            </a:prstGeom>
            <a:solidFill>
              <a:schemeClr val="accent2"/>
            </a:solidFill>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Sept-Oct</a:t>
              </a:r>
            </a:p>
          </p:txBody>
        </p:sp>
      </p:grpSp>
      <p:sp>
        <p:nvSpPr>
          <p:cNvPr id="45" name="Oval 44" title="&quot;&quot;"/>
          <p:cNvSpPr/>
          <p:nvPr/>
        </p:nvSpPr>
        <p:spPr>
          <a:xfrm>
            <a:off x="2554951" y="3805521"/>
            <a:ext cx="134458" cy="134458"/>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descr="timeline box" title="timeline box"/>
          <p:cNvGrpSpPr/>
          <p:nvPr/>
        </p:nvGrpSpPr>
        <p:grpSpPr>
          <a:xfrm>
            <a:off x="439272" y="1658465"/>
            <a:ext cx="2752483" cy="1914490"/>
            <a:chOff x="439272" y="1658465"/>
            <a:chExt cx="2752483" cy="1914490"/>
          </a:xfrm>
        </p:grpSpPr>
        <p:sp>
          <p:nvSpPr>
            <p:cNvPr id="23" name="Rectangular Callout 22" descr="Decorative box"/>
            <p:cNvSpPr/>
            <p:nvPr/>
          </p:nvSpPr>
          <p:spPr>
            <a:xfrm>
              <a:off x="439272" y="2970664"/>
              <a:ext cx="2752482" cy="602291"/>
            </a:xfrm>
            <a:prstGeom prst="wedgeRectCallout">
              <a:avLst>
                <a:gd name="adj1" fmla="val -20344"/>
                <a:gd name="adj2" fmla="val 85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8" descr="Decorative box"/>
            <p:cNvSpPr txBox="1">
              <a:spLocks/>
            </p:cNvSpPr>
            <p:nvPr/>
          </p:nvSpPr>
          <p:spPr>
            <a:xfrm>
              <a:off x="439272" y="1658465"/>
              <a:ext cx="2752482" cy="1316129"/>
            </a:xfrm>
            <a:prstGeom prst="rect">
              <a:avLst/>
            </a:prstGeom>
            <a:solidFill>
              <a:schemeClr val="bg2"/>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ODE conducts Risk Assessment to select districts for monitoring</a:t>
              </a:r>
            </a:p>
          </p:txBody>
        </p:sp>
        <p:sp>
          <p:nvSpPr>
            <p:cNvPr id="25" name="Text Placeholder 2"/>
            <p:cNvSpPr txBox="1">
              <a:spLocks/>
            </p:cNvSpPr>
            <p:nvPr/>
          </p:nvSpPr>
          <p:spPr>
            <a:xfrm>
              <a:off x="439273" y="2970665"/>
              <a:ext cx="2752482" cy="586760"/>
            </a:xfrm>
            <a:prstGeom prst="rect">
              <a:avLst/>
            </a:prstGeom>
          </p:spPr>
          <p:txBody>
            <a:bodyPr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July-Aug</a:t>
              </a:r>
            </a:p>
          </p:txBody>
        </p:sp>
      </p:grpSp>
      <p:sp>
        <p:nvSpPr>
          <p:cNvPr id="44" name="Oval 43" title="&quot;&quot;"/>
          <p:cNvSpPr/>
          <p:nvPr/>
        </p:nvSpPr>
        <p:spPr>
          <a:xfrm>
            <a:off x="1192313" y="3812290"/>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descr="Decorative line"/>
          <p:cNvSpPr/>
          <p:nvPr/>
        </p:nvSpPr>
        <p:spPr>
          <a:xfrm>
            <a:off x="206188" y="3841379"/>
            <a:ext cx="11775141" cy="71709"/>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US" dirty="0"/>
          </a:p>
        </p:txBody>
      </p:sp>
      <p:sp>
        <p:nvSpPr>
          <p:cNvPr id="11" name="Title 10"/>
          <p:cNvSpPr>
            <a:spLocks noGrp="1"/>
          </p:cNvSpPr>
          <p:nvPr>
            <p:ph type="title"/>
          </p:nvPr>
        </p:nvSpPr>
        <p:spPr/>
        <p:txBody>
          <a:bodyPr/>
          <a:lstStyle/>
          <a:p>
            <a:r>
              <a:rPr lang="en-US" dirty="0"/>
              <a:t>Yearly Desk Monitoring Timeline</a:t>
            </a:r>
          </a:p>
        </p:txBody>
      </p:sp>
    </p:spTree>
    <p:extLst>
      <p:ext uri="{BB962C8B-B14F-4D97-AF65-F5344CB8AC3E}">
        <p14:creationId xmlns:p14="http://schemas.microsoft.com/office/powerpoint/2010/main" val="289455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sp>
        <p:nvSpPr>
          <p:cNvPr id="2" name="Rectangle 1"/>
          <p:cNvSpPr/>
          <p:nvPr/>
        </p:nvSpPr>
        <p:spPr>
          <a:xfrm>
            <a:off x="5273040" y="779645"/>
            <a:ext cx="6096000" cy="5457520"/>
          </a:xfrm>
          <a:prstGeom prst="rect">
            <a:avLst/>
          </a:prstGeom>
        </p:spPr>
        <p:txBody>
          <a:bodyPr>
            <a:spAutoFit/>
          </a:bodyPr>
          <a:lstStyle/>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Districts selected for monitoring based on the risk assessment are monitored for the following programs:</a:t>
            </a:r>
          </a:p>
          <a:p>
            <a:pPr marL="800100" lvl="1"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Title I-A</a:t>
            </a:r>
          </a:p>
          <a:p>
            <a:pPr marL="800100" lvl="1"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Title I-D</a:t>
            </a:r>
          </a:p>
          <a:p>
            <a:pPr marL="800100" lvl="1"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Title II-A</a:t>
            </a:r>
          </a:p>
          <a:p>
            <a:pPr marL="800100" lvl="1"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Title IV-A</a:t>
            </a:r>
          </a:p>
          <a:p>
            <a:pPr marL="800100" lvl="1"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REAP/RLIS</a:t>
            </a:r>
          </a:p>
          <a:p>
            <a:pPr marL="800100" lvl="1"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McKinney-Vento</a:t>
            </a:r>
          </a:p>
          <a:p>
            <a:pPr marL="800100" lvl="1"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Private Schools</a:t>
            </a:r>
          </a:p>
          <a:p>
            <a:pPr marL="800100" lvl="1"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Foster Care</a:t>
            </a:r>
          </a:p>
        </p:txBody>
      </p:sp>
      <p:graphicFrame>
        <p:nvGraphicFramePr>
          <p:cNvPr id="21" name="Diagram 20" descr="1. Unresolved Findings&#10;2. Student Achievement&#10;3. District Specific Metrics&#10;4. Last Monitoring Cycle" title="Risk Assessment for Monitoring"/>
          <p:cNvGraphicFramePr/>
          <p:nvPr>
            <p:extLst>
              <p:ext uri="{D42A27DB-BD31-4B8C-83A1-F6EECF244321}">
                <p14:modId xmlns:p14="http://schemas.microsoft.com/office/powerpoint/2010/main" val="4014641836"/>
              </p:ext>
            </p:extLst>
          </p:nvPr>
        </p:nvGraphicFramePr>
        <p:xfrm>
          <a:off x="-381881" y="1777285"/>
          <a:ext cx="6100101" cy="4172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a:t>Risk Assessment</a:t>
            </a:r>
          </a:p>
        </p:txBody>
      </p:sp>
    </p:spTree>
    <p:extLst>
      <p:ext uri="{BB962C8B-B14F-4D97-AF65-F5344CB8AC3E}">
        <p14:creationId xmlns:p14="http://schemas.microsoft.com/office/powerpoint/2010/main" val="177918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Helping Districts Prepare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180648092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2022-03-11T08:00:00+00:00</Remediation_x0020_Date>
    <Priority xmlns="033ab11c-6041-4f50-b845-c0c38e41b3e3">New</Priority>
  </documentManagement>
</p:properties>
</file>

<file path=customXml/itemProps1.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2.xml><?xml version="1.0" encoding="utf-8"?>
<ds:datastoreItem xmlns:ds="http://schemas.openxmlformats.org/officeDocument/2006/customXml" ds:itemID="{F37C2283-CA66-4096-AE03-42E1A7867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2AA772-8C0A-480C-9E0C-84C76C73C71D}">
  <ds:schemaRefs>
    <ds:schemaRef ds:uri="http://schemas.microsoft.com/sharepoint/v3"/>
    <ds:schemaRef ds:uri="http://purl.org/dc/terms/"/>
    <ds:schemaRef ds:uri="033ab11c-6041-4f50-b845-c0c38e41b3e3"/>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4031767-dd6d-417c-ab73-583408f4756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1552</TotalTime>
  <Words>2520</Words>
  <Application>Microsoft Office PowerPoint</Application>
  <PresentationFormat>Widescreen</PresentationFormat>
  <Paragraphs>304</Paragraphs>
  <Slides>23</Slides>
  <Notes>20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23</vt:i4>
      </vt:variant>
    </vt:vector>
  </HeadingPairs>
  <TitlesOfParts>
    <vt:vector size="31" baseType="lpstr">
      <vt:lpstr>Arial</vt:lpstr>
      <vt:lpstr>Calibri</vt:lpstr>
      <vt:lpstr>2021ODE</vt:lpstr>
      <vt:lpstr>Green_2021ODE</vt:lpstr>
      <vt:lpstr>Gold_2021ODE</vt:lpstr>
      <vt:lpstr>Orange_2021ODE</vt:lpstr>
      <vt:lpstr>Red_2021ODE</vt:lpstr>
      <vt:lpstr>Teal_2021ODE</vt:lpstr>
      <vt:lpstr>Program Monitoring for ESEA</vt:lpstr>
      <vt:lpstr>Agenda for Today’s Session</vt:lpstr>
      <vt:lpstr>Monitoring Basics</vt:lpstr>
      <vt:lpstr>Why and How We Monitor</vt:lpstr>
      <vt:lpstr>Serving Students is an Ongoing Commitment </vt:lpstr>
      <vt:lpstr>Desk Monitoring Process</vt:lpstr>
      <vt:lpstr>Yearly Desk Monitoring Timeline</vt:lpstr>
      <vt:lpstr>Risk Assessment</vt:lpstr>
      <vt:lpstr>Helping Districts Prepare</vt:lpstr>
      <vt:lpstr>Helping Districts Prepare: Resources</vt:lpstr>
      <vt:lpstr>Self-Assessment</vt:lpstr>
      <vt:lpstr>Purpose of Entrance Meeting</vt:lpstr>
      <vt:lpstr>Submitting Materials</vt:lpstr>
      <vt:lpstr>Reviewing Materials</vt:lpstr>
      <vt:lpstr>Categories of Monitoring</vt:lpstr>
      <vt:lpstr>Categories of Monitoring</vt:lpstr>
      <vt:lpstr>Reporting and Follow-up</vt:lpstr>
      <vt:lpstr>Purpose of the Exit Meeting</vt:lpstr>
      <vt:lpstr>Finalizing Compliance</vt:lpstr>
      <vt:lpstr>Remember…</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Monitoring for ESEA</dc:title>
  <dc:creator>MARTIN Sarah * ODE</dc:creator>
  <cp:lastModifiedBy>SAPPINGTON Jennifer * ODE</cp:lastModifiedBy>
  <cp:revision>127</cp:revision>
  <dcterms:created xsi:type="dcterms:W3CDTF">2021-11-08T23:34:50Z</dcterms:created>
  <dcterms:modified xsi:type="dcterms:W3CDTF">2023-08-22T20:35:43Z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