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13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1.xml" ContentType="application/vnd.openxmlformats-officedocument.theme+xml"/>
  <Override PartName="/ppt/handoutMasters/handoutMaster1.xml" ContentType="application/vnd.openxmlformats-officedocument.presentationml.handoutMaster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handoutMasterIdLst>
    <p:handoutMasterId r:id="rId15"/>
  </p:handoutMasterIdLst>
  <p:sldIdLst>
    <p:sldId id="256" r:id="rId2"/>
    <p:sldId id="257" r:id="rId3"/>
    <p:sldId id="258" r:id="rId4"/>
    <p:sldId id="262" r:id="rId5"/>
    <p:sldId id="263" r:id="rId6"/>
    <p:sldId id="264" r:id="rId7"/>
    <p:sldId id="266" r:id="rId8"/>
    <p:sldId id="267" r:id="rId9"/>
    <p:sldId id="268" r:id="rId10"/>
    <p:sldId id="269" r:id="rId11"/>
    <p:sldId id="270" r:id="rId12"/>
    <p:sldId id="271" r:id="rId13"/>
    <p:sldId id="272" r:id="rId14"/>
  </p:sldIdLst>
  <p:sldSz cx="9144000" cy="6858000" type="screen4x3"/>
  <p:notesSz cx="6881813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907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customXml" Target="../customXml/item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ustomXml" Target="../customXml/item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C23F2BE7-F84D-4A9A-8960-C05F8F98431A}" type="datetimeFigureOut">
              <a:rPr lang="en-US" smtClean="0"/>
              <a:t>8/27/2021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52A5E398-9CD6-45CB-9BB0-5FF4E4AEAD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32298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I:\aOutsideOffice\Jenni Knaus ODE\Publishing Development ODE\1170823_ODE_HLogo TAG_2016-FINAL-RGB from Illustratorr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6213" y="609600"/>
            <a:ext cx="3711575" cy="166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4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sz="3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62927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I:\aOutsideOffice\Jenni Knaus ODE\Publishing Development ODE\1170823_ODE_HLogo TAG_2016-FINAL-RGB from Illustratorr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5853113"/>
            <a:ext cx="1905000" cy="852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>
                <a:latin typeface="Bookman Old Style" panose="02050604050505020204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Bookman Old Style" panose="02050604050505020204" pitchFamily="18" charset="0"/>
              </a:defRPr>
            </a:lvl1pPr>
            <a:lvl2pPr>
              <a:defRPr>
                <a:latin typeface="Bookman Old Style" panose="02050604050505020204" pitchFamily="18" charset="0"/>
              </a:defRPr>
            </a:lvl2pPr>
            <a:lvl3pPr>
              <a:defRPr>
                <a:latin typeface="Bookman Old Style" panose="02050604050505020204" pitchFamily="18" charset="0"/>
              </a:defRPr>
            </a:lvl3pPr>
            <a:lvl4pPr>
              <a:defRPr>
                <a:latin typeface="Bookman Old Style" panose="02050604050505020204" pitchFamily="18" charset="0"/>
              </a:defRPr>
            </a:lvl4pPr>
            <a:lvl5pPr marL="2057400" indent="-228600">
              <a:buFont typeface="Arial" panose="020B0604020202020204" pitchFamily="34" charset="0"/>
              <a:buChar char="•"/>
              <a:defRPr>
                <a:latin typeface="Bookman Old Style" panose="02050604050505020204" pitchFamily="18" charset="0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542CF61-202B-4AAC-8A79-4A42983ACA2E}" type="datetimeFigureOut">
              <a:rPr lang="en-US" smtClean="0"/>
              <a:t>8/27/2021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0960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E8F36B14-C393-485F-9636-0C9C876372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79086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I:\aOutsideOffice\Jenni Knaus ODE\Publishing Development ODE\1170823_ODE_HLogo TAG_2016-FINAL-RGB from Illustratorr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5853113"/>
            <a:ext cx="1905000" cy="852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10400" y="274638"/>
            <a:ext cx="2057400" cy="5851525"/>
          </a:xfrm>
        </p:spPr>
        <p:txBody>
          <a:bodyPr vert="eaVert"/>
          <a:lstStyle>
            <a:lvl1pPr>
              <a:defRPr sz="4000">
                <a:latin typeface="Bookman Old Style" panose="02050604050505020204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274638"/>
            <a:ext cx="6019800" cy="5578705"/>
          </a:xfrm>
        </p:spPr>
        <p:txBody>
          <a:bodyPr vert="eaVert"/>
          <a:lstStyle>
            <a:lvl1pPr>
              <a:defRPr>
                <a:latin typeface="Bookman Old Style" panose="02050604050505020204" pitchFamily="18" charset="0"/>
              </a:defRPr>
            </a:lvl1pPr>
            <a:lvl2pPr>
              <a:defRPr>
                <a:latin typeface="Bookman Old Style" panose="02050604050505020204" pitchFamily="18" charset="0"/>
              </a:defRPr>
            </a:lvl2pPr>
            <a:lvl3pPr>
              <a:defRPr>
                <a:latin typeface="Bookman Old Style" panose="02050604050505020204" pitchFamily="18" charset="0"/>
              </a:defRPr>
            </a:lvl3pPr>
            <a:lvl4pPr>
              <a:defRPr>
                <a:latin typeface="Bookman Old Style" panose="02050604050505020204" pitchFamily="18" charset="0"/>
              </a:defRPr>
            </a:lvl4pPr>
            <a:lvl5pPr marL="2057400" indent="-228600">
              <a:buFont typeface="Arial" panose="020B0604020202020204" pitchFamily="34" charset="0"/>
              <a:buChar char="•"/>
              <a:defRPr>
                <a:latin typeface="Bookman Old Style" panose="02050604050505020204" pitchFamily="18" charset="0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542CF61-202B-4AAC-8A79-4A42983ACA2E}" type="datetimeFigureOut">
              <a:rPr lang="en-US" smtClean="0"/>
              <a:t>8/27/2021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0960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E8F36B14-C393-485F-9636-0C9C876372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416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I:\aOutsideOffice\Jenni Knaus ODE\Publishing Development ODE\1170823_ODE_HLogo TAG_2016-FINAL-RGB from Illustratorr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5853113"/>
            <a:ext cx="1905000" cy="852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00201"/>
            <a:ext cx="8229600" cy="4267199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buChar char="•"/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3542CF61-202B-4AAC-8A79-4A42983ACA2E}" type="datetimeFigureOut">
              <a:rPr lang="en-US" smtClean="0"/>
              <a:t>8/27/2021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096000" y="6245225"/>
            <a:ext cx="2133600" cy="476250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8F36B14-C393-485F-9636-0C9C876372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632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I:\aOutsideOffice\Jenni Knaus ODE\Publishing Development ODE\1170823_ODE_HLogo TAG_2016-FINAL-RGB from Illustratorr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6213" y="609600"/>
            <a:ext cx="3711575" cy="166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0" cap="all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918986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 descr="I:\aOutsideOffice\Jenni Knaus ODE\Publishing Development ODE\1170823_ODE_HLogo TAG_2016-FINAL-RGB from Illustratorr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5853113"/>
            <a:ext cx="1905000" cy="852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600200"/>
            <a:ext cx="4038600" cy="425314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1600200"/>
            <a:ext cx="4038600" cy="425314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3542CF61-202B-4AAC-8A79-4A42983ACA2E}" type="datetimeFigureOut">
              <a:rPr lang="en-US" smtClean="0"/>
              <a:t>8/27/2021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>
          <a:xfrm>
            <a:off x="6096000" y="6245225"/>
            <a:ext cx="2133600" cy="476250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8F36B14-C393-485F-9636-0C9C876372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6941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5" descr="I:\aOutsideOffice\Jenni Knaus ODE\Publishing Development ODE\1170823_ODE_HLogo TAG_2016-FINAL-RGB from Illustratorr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5853113"/>
            <a:ext cx="1905000" cy="852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 sz="4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 u="sng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7687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 u="sng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7687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3542CF61-202B-4AAC-8A79-4A42983ACA2E}" type="datetimeFigureOut">
              <a:rPr lang="en-US" smtClean="0"/>
              <a:t>8/27/2021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6096000" y="6245225"/>
            <a:ext cx="2133600" cy="476250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8F36B14-C393-485F-9636-0C9C876372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78359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5" descr="I:\aOutsideOffice\Jenni Knaus ODE\Publishing Development ODE\1170823_ODE_HLogo TAG_2016-FINAL-RGB from Illustratorr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5853113"/>
            <a:ext cx="1905000" cy="852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3542CF61-202B-4AAC-8A79-4A42983ACA2E}" type="datetimeFigureOut">
              <a:rPr lang="en-US" smtClean="0"/>
              <a:t>8/27/2021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096000" y="6245225"/>
            <a:ext cx="2133600" cy="476250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8F36B14-C393-485F-9636-0C9C876372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04691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I:\aOutsideOffice\Jenni Knaus ODE\Publishing Development ODE\1170823_ODE_HLogo TAG_2016-FINAL-RGB from Illustratorr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5853113"/>
            <a:ext cx="1905000" cy="852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542CF61-202B-4AAC-8A79-4A42983ACA2E}" type="datetimeFigureOut">
              <a:rPr lang="en-US" smtClean="0"/>
              <a:t>8/27/2021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6096000" y="6245225"/>
            <a:ext cx="2133600" cy="476250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8F36B14-C393-485F-9636-0C9C876372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1138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 descr="I:\aOutsideOffice\Jenni Knaus ODE\Publishing Development ODE\1170823_ODE_HLogo TAG_2016-FINAL-RGB from Illustratorr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5853113"/>
            <a:ext cx="1905000" cy="852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ctr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580293"/>
          </a:xfrm>
        </p:spPr>
        <p:txBody>
          <a:bodyPr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buChar char="•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472407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3542CF61-202B-4AAC-8A79-4A42983ACA2E}" type="datetimeFigureOut">
              <a:rPr lang="en-US" smtClean="0"/>
              <a:t>8/27/2021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>
          <a:xfrm>
            <a:off x="6096000" y="6245225"/>
            <a:ext cx="2133600" cy="476250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8F36B14-C393-485F-9636-0C9C876372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75072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 descr="I:\aOutsideOffice\Jenni Knaus ODE\Publishing Development ODE\1170823_ODE_HLogo TAG_2016-FINAL-RGB from Illustratorr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5853113"/>
            <a:ext cx="1905000" cy="852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ctr">
              <a:defRPr sz="2000" b="0" u="sng">
                <a:latin typeface="Bookman Old Style" panose="02050604050505020204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Bookman Old Style" panose="02050604050505020204" pitchFamily="18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486005"/>
          </a:xfrm>
        </p:spPr>
        <p:txBody>
          <a:bodyPr/>
          <a:lstStyle>
            <a:lvl1pPr marL="0" indent="0" algn="ctr">
              <a:buNone/>
              <a:defRPr sz="1400">
                <a:latin typeface="Bookman Old Style" panose="02050604050505020204" pitchFamily="18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542CF61-202B-4AAC-8A79-4A42983ACA2E}" type="datetimeFigureOut">
              <a:rPr lang="en-US" smtClean="0"/>
              <a:t>8/27/2021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>
          <a:xfrm>
            <a:off x="60960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E8F36B14-C393-485F-9636-0C9C876372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9701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600200"/>
            <a:ext cx="8229600" cy="431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3542CF61-202B-4AAC-8A79-4A42983ACA2E}" type="datetimeFigureOut">
              <a:rPr lang="en-US" smtClean="0"/>
              <a:t>8/27/2021</a:t>
            </a:fld>
            <a:endParaRPr lang="en-US"/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3246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8F36B14-C393-485F-9636-0C9C876372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5480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mailto:Lisa.plumb@state.or.us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Title I A Comparability Report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038600"/>
            <a:ext cx="4953000" cy="1613938"/>
          </a:xfrm>
        </p:spPr>
        <p:txBody>
          <a:bodyPr/>
          <a:lstStyle/>
          <a:p>
            <a:endParaRPr lang="en-US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668662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Meeting the Requirement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>
                <a:latin typeface="+mj-lt"/>
              </a:rPr>
              <a:t>A Title I-A school is comparable if the school’s average student/teacher ratio does not exceed 110 percent of the average student/teacher ratio of schools not participating in Title I-A. </a:t>
            </a:r>
            <a:endParaRPr lang="en-US" sz="2800" dirty="0" smtClean="0">
              <a:latin typeface="+mj-lt"/>
            </a:endParaRPr>
          </a:p>
          <a:p>
            <a:endParaRPr lang="en-US" sz="2800" dirty="0">
              <a:latin typeface="+mj-lt"/>
            </a:endParaRPr>
          </a:p>
          <a:p>
            <a:r>
              <a:rPr lang="en-US" sz="2800" dirty="0" smtClean="0">
                <a:latin typeface="+mj-lt"/>
              </a:rPr>
              <a:t>For example, if the average ratio of students to instructional staff is 20 to 1 for an LEA’s non-Title I-A schools, the ratio at each Title I-A school can be no higher than 22 to 1.</a:t>
            </a:r>
            <a:endParaRPr lang="en-US" sz="2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684393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When?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latin typeface="+mj-lt"/>
              </a:rPr>
              <a:t>All Title I-A funded schools in an LEA should meet the Title I-A “equivalence” staffing requirement by December 1 of each school year</a:t>
            </a:r>
            <a:r>
              <a:rPr lang="en-US" sz="2800" dirty="0" smtClean="0">
                <a:latin typeface="+mj-lt"/>
              </a:rPr>
              <a:t>.</a:t>
            </a:r>
          </a:p>
          <a:p>
            <a:endParaRPr lang="en-US" sz="2800" dirty="0" smtClean="0">
              <a:latin typeface="+mj-lt"/>
            </a:endParaRPr>
          </a:p>
          <a:p>
            <a:r>
              <a:rPr lang="en-US" sz="2800" dirty="0" smtClean="0">
                <a:latin typeface="+mj-lt"/>
              </a:rPr>
              <a:t>Per statute, any </a:t>
            </a:r>
            <a:r>
              <a:rPr lang="en-US" sz="2800" dirty="0">
                <a:latin typeface="+mj-lt"/>
              </a:rPr>
              <a:t>Title I-A school not in compliance with this comparability requirement is subject to suspension and withholding of Title I-A funds. </a:t>
            </a:r>
          </a:p>
        </p:txBody>
      </p:sp>
    </p:spTree>
    <p:extLst>
      <p:ext uri="{BB962C8B-B14F-4D97-AF65-F5344CB8AC3E}">
        <p14:creationId xmlns:p14="http://schemas.microsoft.com/office/powerpoint/2010/main" val="2619272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Next steps: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>
                <a:latin typeface="+mj-lt"/>
              </a:rPr>
              <a:t>In order to meet the annual target date of December 1, an LEA should collect the comparability report information by October 1</a:t>
            </a:r>
            <a:r>
              <a:rPr lang="en-US" sz="2800" b="1" dirty="0">
                <a:latin typeface="+mj-lt"/>
              </a:rPr>
              <a:t> </a:t>
            </a:r>
            <a:r>
              <a:rPr lang="en-US" sz="2800" dirty="0">
                <a:latin typeface="+mj-lt"/>
              </a:rPr>
              <a:t>of each school year. </a:t>
            </a:r>
            <a:endParaRPr lang="en-US" sz="2800" dirty="0" smtClean="0">
              <a:latin typeface="+mj-lt"/>
            </a:endParaRPr>
          </a:p>
          <a:p>
            <a:endParaRPr lang="en-US" sz="2800" dirty="0">
              <a:latin typeface="+mj-lt"/>
            </a:endParaRPr>
          </a:p>
          <a:p>
            <a:r>
              <a:rPr lang="en-US" sz="2800" dirty="0" smtClean="0">
                <a:latin typeface="+mj-lt"/>
              </a:rPr>
              <a:t>This </a:t>
            </a:r>
            <a:r>
              <a:rPr lang="en-US" sz="2800" dirty="0">
                <a:latin typeface="+mj-lt"/>
              </a:rPr>
              <a:t>will allow the LEA sufficient time for allocation, placement, and/or realignment of staffing in Title I-A schools prior to December 1st.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0600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Contact at ODE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Please contact Lisa Plumb if you have any questions regarding the Title I-A </a:t>
            </a:r>
            <a:r>
              <a:rPr lang="en-US" smtClean="0"/>
              <a:t>Comparability Report:</a:t>
            </a:r>
            <a:endParaRPr lang="en-US" dirty="0" smtClean="0"/>
          </a:p>
          <a:p>
            <a:r>
              <a:rPr lang="en-US" dirty="0" smtClean="0">
                <a:hlinkClick r:id="rId2"/>
              </a:rPr>
              <a:t>Lisa.plumb@state.or.us</a:t>
            </a:r>
            <a:r>
              <a:rPr lang="en-US" dirty="0" smtClean="0"/>
              <a:t> 503-947-5749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5400" i="1" dirty="0"/>
              <a:t> </a:t>
            </a:r>
            <a:r>
              <a:rPr lang="en-US" sz="5400" i="1" dirty="0" smtClean="0"/>
              <a:t>         Thank you!</a:t>
            </a:r>
            <a:endParaRPr lang="en-US" sz="5400" i="1" dirty="0"/>
          </a:p>
        </p:txBody>
      </p:sp>
    </p:spTree>
    <p:extLst>
      <p:ext uri="{BB962C8B-B14F-4D97-AF65-F5344CB8AC3E}">
        <p14:creationId xmlns:p14="http://schemas.microsoft.com/office/powerpoint/2010/main" val="1999143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Purpose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109728" indent="0">
              <a:buNone/>
            </a:pPr>
            <a:r>
              <a:rPr lang="en-US" dirty="0" smtClean="0">
                <a:latin typeface="+mj-lt"/>
              </a:rPr>
              <a:t>A Local Education Agency (LEA) </a:t>
            </a:r>
            <a:r>
              <a:rPr lang="en-US" dirty="0">
                <a:latin typeface="+mj-lt"/>
              </a:rPr>
              <a:t>may receive funds under Title I, Part A and </a:t>
            </a:r>
            <a:r>
              <a:rPr lang="en-US" dirty="0" smtClean="0">
                <a:latin typeface="+mj-lt"/>
              </a:rPr>
              <a:t>Title </a:t>
            </a:r>
            <a:r>
              <a:rPr lang="en-US" dirty="0">
                <a:latin typeface="+mj-lt"/>
              </a:rPr>
              <a:t>I, Part </a:t>
            </a:r>
            <a:r>
              <a:rPr lang="en-US" dirty="0" smtClean="0">
                <a:latin typeface="+mj-lt"/>
              </a:rPr>
              <a:t>C if:</a:t>
            </a:r>
          </a:p>
          <a:p>
            <a:pPr marL="109728" indent="0">
              <a:buNone/>
            </a:pPr>
            <a:endParaRPr lang="en-US" dirty="0" smtClean="0">
              <a:latin typeface="+mj-lt"/>
            </a:endParaRPr>
          </a:p>
          <a:p>
            <a:r>
              <a:rPr lang="en-US" dirty="0" smtClean="0">
                <a:latin typeface="+mj-lt"/>
              </a:rPr>
              <a:t> State </a:t>
            </a:r>
            <a:r>
              <a:rPr lang="en-US" dirty="0">
                <a:latin typeface="+mj-lt"/>
              </a:rPr>
              <a:t>and local funds will be used in participating schools to </a:t>
            </a:r>
            <a:r>
              <a:rPr lang="en-US" dirty="0" smtClean="0">
                <a:latin typeface="+mj-lt"/>
              </a:rPr>
              <a:t>provide services </a:t>
            </a:r>
            <a:r>
              <a:rPr lang="en-US" dirty="0">
                <a:latin typeface="+mj-lt"/>
              </a:rPr>
              <a:t>that, taken as a whole, are at least </a:t>
            </a:r>
            <a:r>
              <a:rPr lang="en-US" dirty="0" smtClean="0">
                <a:latin typeface="+mj-lt"/>
              </a:rPr>
              <a:t>comparable </a:t>
            </a:r>
            <a:r>
              <a:rPr lang="en-US" dirty="0">
                <a:latin typeface="+mj-lt"/>
              </a:rPr>
              <a:t>to services that the LEA is providing </a:t>
            </a:r>
            <a:r>
              <a:rPr lang="en-US" dirty="0" smtClean="0">
                <a:latin typeface="+mj-lt"/>
              </a:rPr>
              <a:t>in schools </a:t>
            </a:r>
            <a:r>
              <a:rPr lang="en-US" dirty="0">
                <a:latin typeface="+mj-lt"/>
              </a:rPr>
              <a:t>not receiving Title I, Part A </a:t>
            </a:r>
            <a:r>
              <a:rPr lang="en-US" dirty="0" smtClean="0">
                <a:latin typeface="+mj-lt"/>
              </a:rPr>
              <a:t>or Title I, Part C funds.</a:t>
            </a:r>
            <a:endParaRPr 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86488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Meeting the Requirement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109728" indent="0">
              <a:buNone/>
            </a:pPr>
            <a:r>
              <a:rPr lang="en-US" dirty="0">
                <a:latin typeface="+mj-lt"/>
              </a:rPr>
              <a:t>An LEA is considered to have met </a:t>
            </a:r>
            <a:r>
              <a:rPr lang="en-US" dirty="0" smtClean="0">
                <a:latin typeface="+mj-lt"/>
              </a:rPr>
              <a:t>the statutory </a:t>
            </a:r>
            <a:r>
              <a:rPr lang="en-US" dirty="0">
                <a:latin typeface="+mj-lt"/>
              </a:rPr>
              <a:t>comparability requirements if it has </a:t>
            </a:r>
            <a:r>
              <a:rPr lang="en-US" dirty="0" smtClean="0">
                <a:latin typeface="+mj-lt"/>
              </a:rPr>
              <a:t>implemented</a:t>
            </a:r>
          </a:p>
          <a:p>
            <a:pPr marL="109728" indent="0">
              <a:buNone/>
            </a:pPr>
            <a:endParaRPr lang="en-US" dirty="0" smtClean="0">
              <a:latin typeface="+mj-lt"/>
            </a:endParaRPr>
          </a:p>
          <a:p>
            <a:r>
              <a:rPr lang="en-US" dirty="0" smtClean="0">
                <a:latin typeface="+mj-lt"/>
              </a:rPr>
              <a:t>(</a:t>
            </a:r>
            <a:r>
              <a:rPr lang="en-US" dirty="0">
                <a:latin typeface="+mj-lt"/>
              </a:rPr>
              <a:t>1) an LEA wide salary schedule; </a:t>
            </a:r>
            <a:endParaRPr lang="en-US" dirty="0" smtClean="0">
              <a:latin typeface="+mj-lt"/>
            </a:endParaRPr>
          </a:p>
          <a:p>
            <a:r>
              <a:rPr lang="en-US" dirty="0" smtClean="0">
                <a:latin typeface="+mj-lt"/>
              </a:rPr>
              <a:t>(2) a </a:t>
            </a:r>
            <a:r>
              <a:rPr lang="en-US" dirty="0">
                <a:latin typeface="+mj-lt"/>
              </a:rPr>
              <a:t>policy to ensure equivalence among schools in teachers, administrators, and other staff; and </a:t>
            </a:r>
            <a:endParaRPr lang="en-US" dirty="0" smtClean="0">
              <a:latin typeface="+mj-lt"/>
            </a:endParaRPr>
          </a:p>
          <a:p>
            <a:r>
              <a:rPr lang="en-US" dirty="0" smtClean="0">
                <a:latin typeface="+mj-lt"/>
              </a:rPr>
              <a:t>(3) a </a:t>
            </a:r>
            <a:r>
              <a:rPr lang="en-US" dirty="0">
                <a:latin typeface="+mj-lt"/>
              </a:rPr>
              <a:t>policy to ensure equivalence among schools in the provision of curriculum materials and</a:t>
            </a:r>
          </a:p>
          <a:p>
            <a:pPr marL="109728" indent="0">
              <a:buNone/>
            </a:pPr>
            <a:r>
              <a:rPr lang="en-US" dirty="0" smtClean="0">
                <a:latin typeface="+mj-lt"/>
              </a:rPr>
              <a:t>   instructional </a:t>
            </a:r>
            <a:r>
              <a:rPr lang="en-US" dirty="0">
                <a:latin typeface="+mj-lt"/>
              </a:rPr>
              <a:t>supplies.</a:t>
            </a:r>
          </a:p>
        </p:txBody>
      </p:sp>
    </p:spTree>
    <p:extLst>
      <p:ext uri="{BB962C8B-B14F-4D97-AF65-F5344CB8AC3E}">
        <p14:creationId xmlns:p14="http://schemas.microsoft.com/office/powerpoint/2010/main" val="3766996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Meeting the Requirement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304800" y="990600"/>
            <a:ext cx="8839200" cy="5811838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endParaRPr lang="en-US" dirty="0" smtClean="0"/>
          </a:p>
          <a:p>
            <a:pPr marL="109728" indent="0">
              <a:buNone/>
            </a:pPr>
            <a:r>
              <a:rPr lang="en-US" sz="2400" dirty="0">
                <a:latin typeface="+mj-lt"/>
              </a:rPr>
              <a:t>T</a:t>
            </a:r>
            <a:r>
              <a:rPr lang="en-US" sz="2400" dirty="0" smtClean="0">
                <a:latin typeface="+mj-lt"/>
              </a:rPr>
              <a:t>he Oregon Department of Education (ODE) has developed a standard for comparing student/ instructional staff ratios. </a:t>
            </a:r>
          </a:p>
          <a:p>
            <a:pPr marL="109728" indent="0">
              <a:buNone/>
            </a:pPr>
            <a:endParaRPr lang="en-US" sz="2400" dirty="0" smtClean="0">
              <a:latin typeface="+mj-lt"/>
            </a:endParaRPr>
          </a:p>
          <a:p>
            <a:pPr marL="109728" indent="0">
              <a:buNone/>
            </a:pPr>
            <a:r>
              <a:rPr lang="en-US" sz="2400" dirty="0">
                <a:latin typeface="+mj-lt"/>
              </a:rPr>
              <a:t>School systems must complete an annual comparability status report that compares the average number of students per instructional staff in each Title I-A school with the average number of students per instructional staff in schools not participating </a:t>
            </a:r>
            <a:r>
              <a:rPr lang="en-US" sz="2400" dirty="0" smtClean="0">
                <a:latin typeface="+mj-lt"/>
              </a:rPr>
              <a:t>in Title I-A.</a:t>
            </a:r>
            <a:endParaRPr lang="en-US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842818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Which Districts?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>
                <a:latin typeface="+mj-lt"/>
              </a:rPr>
              <a:t>This requirement applies to all </a:t>
            </a:r>
            <a:r>
              <a:rPr lang="en-US" sz="2800" dirty="0" smtClean="0">
                <a:latin typeface="+mj-lt"/>
              </a:rPr>
              <a:t>public school </a:t>
            </a:r>
            <a:r>
              <a:rPr lang="en-US" sz="2800" dirty="0">
                <a:latin typeface="+mj-lt"/>
              </a:rPr>
              <a:t>districts that accept Title I-A funds with the exception of any LEA that does not have more than one building per grade span. </a:t>
            </a:r>
            <a:endParaRPr lang="en-US" sz="2800" dirty="0" smtClean="0">
              <a:latin typeface="+mj-lt"/>
            </a:endParaRPr>
          </a:p>
          <a:p>
            <a:endParaRPr lang="en-US" sz="2800" dirty="0">
              <a:latin typeface="+mj-lt"/>
            </a:endParaRPr>
          </a:p>
          <a:p>
            <a:r>
              <a:rPr lang="en-US" sz="2800" dirty="0" smtClean="0">
                <a:latin typeface="+mj-lt"/>
              </a:rPr>
              <a:t>In </a:t>
            </a:r>
            <a:r>
              <a:rPr lang="en-US" sz="2800" dirty="0">
                <a:latin typeface="+mj-lt"/>
              </a:rPr>
              <a:t>addition, if a district has a school with fewer than 100 students enrolled the school does not need to be included in the comparability </a:t>
            </a:r>
            <a:r>
              <a:rPr lang="en-US" sz="2800" dirty="0" smtClean="0">
                <a:latin typeface="+mj-lt"/>
              </a:rPr>
              <a:t>calculations.</a:t>
            </a:r>
            <a:endParaRPr lang="en-US" sz="2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587444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Which Schools?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>
                <a:latin typeface="+mj-lt"/>
              </a:rPr>
              <a:t>All district </a:t>
            </a:r>
            <a:r>
              <a:rPr lang="en-US" sz="2800" dirty="0">
                <a:latin typeface="+mj-lt"/>
              </a:rPr>
              <a:t>schools </a:t>
            </a:r>
            <a:r>
              <a:rPr lang="en-US" sz="2800" dirty="0" smtClean="0">
                <a:latin typeface="+mj-lt"/>
              </a:rPr>
              <a:t>(including public charter schools) are part of the calculation. </a:t>
            </a:r>
            <a:r>
              <a:rPr lang="en-US" sz="2800" dirty="0">
                <a:latin typeface="+mj-lt"/>
              </a:rPr>
              <a:t>The comparison is made between like grade spans, i.e. elementary-to-elementary, middle-to-middle, high-to-high school. </a:t>
            </a:r>
            <a:endParaRPr lang="en-US" sz="2800" dirty="0" smtClean="0">
              <a:latin typeface="+mj-lt"/>
            </a:endParaRPr>
          </a:p>
          <a:p>
            <a:endParaRPr lang="en-US" sz="2800" dirty="0">
              <a:latin typeface="+mj-lt"/>
            </a:endParaRPr>
          </a:p>
          <a:p>
            <a:r>
              <a:rPr lang="en-US" sz="2800" dirty="0" smtClean="0">
                <a:latin typeface="+mj-lt"/>
              </a:rPr>
              <a:t>Student/teacher </a:t>
            </a:r>
            <a:r>
              <a:rPr lang="en-US" sz="2800" dirty="0">
                <a:latin typeface="+mj-lt"/>
              </a:rPr>
              <a:t>ratios and/or expenditures are calculated between Title I-A schools and non-Title I-A schools. </a:t>
            </a:r>
          </a:p>
        </p:txBody>
      </p:sp>
    </p:spTree>
    <p:extLst>
      <p:ext uri="{BB962C8B-B14F-4D97-AF65-F5344CB8AC3E}">
        <p14:creationId xmlns:p14="http://schemas.microsoft.com/office/powerpoint/2010/main" val="2434546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Which Students?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+mj-lt"/>
              </a:rPr>
              <a:t>All students enrolled in Title I-A and the non-Title I-A schools must be included in the Report. Kindergarten students are included and their count is determined by whether or not they attend full or half-day </a:t>
            </a:r>
            <a:r>
              <a:rPr lang="en-US" dirty="0" smtClean="0">
                <a:latin typeface="+mj-lt"/>
              </a:rPr>
              <a:t>sessions.</a:t>
            </a:r>
            <a:endParaRPr 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851679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Which staff?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>
                <a:latin typeface="+mj-lt"/>
              </a:rPr>
              <a:t>Calculate the </a:t>
            </a:r>
            <a:r>
              <a:rPr lang="en-US" sz="2800" dirty="0" smtClean="0">
                <a:latin typeface="+mj-lt"/>
              </a:rPr>
              <a:t>Full Time Equivalent (FTE) </a:t>
            </a:r>
            <a:r>
              <a:rPr lang="en-US" sz="2800" dirty="0">
                <a:latin typeface="+mj-lt"/>
              </a:rPr>
              <a:t>numbers of certified and non-certified instructional staff who are paid with State and local funds that are regularly assigned to each school listed. </a:t>
            </a:r>
            <a:endParaRPr lang="en-US" sz="2800" dirty="0" smtClean="0">
              <a:latin typeface="+mj-lt"/>
            </a:endParaRPr>
          </a:p>
          <a:p>
            <a:endParaRPr lang="en-US" sz="2800" dirty="0">
              <a:latin typeface="+mj-lt"/>
            </a:endParaRPr>
          </a:p>
          <a:p>
            <a:r>
              <a:rPr lang="en-US" sz="2800" dirty="0" smtClean="0">
                <a:latin typeface="+mj-lt"/>
              </a:rPr>
              <a:t>Staff </a:t>
            </a:r>
            <a:r>
              <a:rPr lang="en-US" sz="2800" dirty="0">
                <a:latin typeface="+mj-lt"/>
              </a:rPr>
              <a:t>members whose full salaries are paid with federal dollars are not to be included in this </a:t>
            </a:r>
            <a:r>
              <a:rPr lang="en-US" sz="2800" dirty="0" smtClean="0">
                <a:latin typeface="+mj-lt"/>
              </a:rPr>
              <a:t>report.</a:t>
            </a:r>
            <a:endParaRPr lang="en-US" sz="2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00738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Which staff?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838200"/>
            <a:ext cx="8229600" cy="5811838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endParaRPr lang="en-US" dirty="0" smtClean="0"/>
          </a:p>
          <a:p>
            <a:pPr marL="109728" indent="0">
              <a:buNone/>
            </a:pPr>
            <a:r>
              <a:rPr lang="en-US" sz="2800" dirty="0" smtClean="0">
                <a:latin typeface="+mj-lt"/>
              </a:rPr>
              <a:t>	When </a:t>
            </a:r>
            <a:r>
              <a:rPr lang="en-US" sz="2800" dirty="0">
                <a:latin typeface="+mj-lt"/>
              </a:rPr>
              <a:t>comparing student/instructional staff </a:t>
            </a:r>
            <a:r>
              <a:rPr lang="en-US" sz="2800" dirty="0" smtClean="0">
                <a:latin typeface="+mj-lt"/>
              </a:rPr>
              <a:t>	ratios</a:t>
            </a:r>
            <a:r>
              <a:rPr lang="en-US" sz="2800" dirty="0">
                <a:latin typeface="+mj-lt"/>
              </a:rPr>
              <a:t>, the LEA must consistently include the </a:t>
            </a:r>
            <a:r>
              <a:rPr lang="en-US" sz="2800" dirty="0" smtClean="0">
                <a:latin typeface="+mj-lt"/>
              </a:rPr>
              <a:t>	same </a:t>
            </a:r>
            <a:r>
              <a:rPr lang="en-US" sz="2800" dirty="0">
                <a:latin typeface="+mj-lt"/>
              </a:rPr>
              <a:t>staff members in the ratios for both </a:t>
            </a:r>
            <a:r>
              <a:rPr lang="en-US" sz="2800" dirty="0" smtClean="0">
                <a:latin typeface="+mj-lt"/>
              </a:rPr>
              <a:t>	Title </a:t>
            </a:r>
            <a:r>
              <a:rPr lang="en-US" sz="2800" dirty="0">
                <a:latin typeface="+mj-lt"/>
              </a:rPr>
              <a:t>I-A schools and the comparison </a:t>
            </a:r>
            <a:r>
              <a:rPr lang="en-US" sz="2800" dirty="0" smtClean="0">
                <a:latin typeface="+mj-lt"/>
              </a:rPr>
              <a:t>non-	Title </a:t>
            </a:r>
            <a:r>
              <a:rPr lang="en-US" sz="2800" dirty="0">
                <a:latin typeface="+mj-lt"/>
              </a:rPr>
              <a:t>I-A </a:t>
            </a:r>
            <a:r>
              <a:rPr lang="en-US" sz="2800" dirty="0" smtClean="0">
                <a:latin typeface="+mj-lt"/>
              </a:rPr>
              <a:t>schools.</a:t>
            </a:r>
          </a:p>
          <a:p>
            <a:pPr marL="109728" indent="0">
              <a:buNone/>
            </a:pPr>
            <a:endParaRPr lang="en-US" sz="2800" dirty="0" smtClean="0">
              <a:latin typeface="+mj-lt"/>
            </a:endParaRPr>
          </a:p>
          <a:p>
            <a:pPr marL="109728" indent="0">
              <a:buNone/>
            </a:pPr>
            <a:r>
              <a:rPr lang="en-US" sz="2800" dirty="0" smtClean="0">
                <a:latin typeface="+mj-lt"/>
              </a:rPr>
              <a:t>	“Instructional staff” is </a:t>
            </a:r>
            <a:r>
              <a:rPr lang="en-US" sz="2800" dirty="0">
                <a:latin typeface="+mj-lt"/>
              </a:rPr>
              <a:t>defined as anyone who </a:t>
            </a:r>
            <a:r>
              <a:rPr lang="en-US" sz="2800" dirty="0" smtClean="0">
                <a:latin typeface="+mj-lt"/>
              </a:rPr>
              <a:t>	provides </a:t>
            </a:r>
            <a:r>
              <a:rPr lang="en-US" sz="2800" dirty="0">
                <a:latin typeface="+mj-lt"/>
              </a:rPr>
              <a:t>direct instruction to children </a:t>
            </a:r>
            <a:r>
              <a:rPr lang="en-US" sz="2800" i="1" dirty="0">
                <a:latin typeface="+mj-lt"/>
              </a:rPr>
              <a:t>or who </a:t>
            </a:r>
            <a:r>
              <a:rPr lang="en-US" sz="2800" i="1" dirty="0" smtClean="0">
                <a:latin typeface="+mj-lt"/>
              </a:rPr>
              <a:t>	assists </a:t>
            </a:r>
            <a:r>
              <a:rPr lang="en-US" sz="2800" i="1" dirty="0">
                <a:latin typeface="+mj-lt"/>
              </a:rPr>
              <a:t>or supervises those staff members </a:t>
            </a:r>
            <a:r>
              <a:rPr lang="en-US" sz="2800" i="1" dirty="0" smtClean="0">
                <a:latin typeface="+mj-lt"/>
              </a:rPr>
              <a:t>	who </a:t>
            </a:r>
            <a:r>
              <a:rPr lang="en-US" sz="2800" i="1" dirty="0">
                <a:latin typeface="+mj-lt"/>
              </a:rPr>
              <a:t>provide instruction.</a:t>
            </a:r>
            <a:r>
              <a:rPr lang="en-US" sz="2800" dirty="0">
                <a:latin typeface="+mj-lt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43576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simple">
  <a:themeElements>
    <a:clrScheme name="1_simple 2">
      <a:dk1>
        <a:srgbClr val="000000"/>
      </a:dk1>
      <a:lt1>
        <a:srgbClr val="99CCFF"/>
      </a:lt1>
      <a:dk2>
        <a:srgbClr val="1C1C1C"/>
      </a:dk2>
      <a:lt2>
        <a:srgbClr val="4D4D4D"/>
      </a:lt2>
      <a:accent1>
        <a:srgbClr val="CC0066"/>
      </a:accent1>
      <a:accent2>
        <a:srgbClr val="3366FF"/>
      </a:accent2>
      <a:accent3>
        <a:srgbClr val="CAE2FF"/>
      </a:accent3>
      <a:accent4>
        <a:srgbClr val="000000"/>
      </a:accent4>
      <a:accent5>
        <a:srgbClr val="E2AAB8"/>
      </a:accent5>
      <a:accent6>
        <a:srgbClr val="2D5CE7"/>
      </a:accent6>
      <a:hlink>
        <a:srgbClr val="FF0000"/>
      </a:hlink>
      <a:folHlink>
        <a:srgbClr val="FFFF00"/>
      </a:folHlink>
    </a:clrScheme>
    <a:fontScheme name="1_simpl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simple 1">
        <a:dk1>
          <a:srgbClr val="C0C0C0"/>
        </a:dk1>
        <a:lt1>
          <a:srgbClr val="FFFFFF"/>
        </a:lt1>
        <a:dk2>
          <a:srgbClr val="000099"/>
        </a:dk2>
        <a:lt2>
          <a:srgbClr val="CCECFF"/>
        </a:lt2>
        <a:accent1>
          <a:srgbClr val="FF3399"/>
        </a:accent1>
        <a:accent2>
          <a:srgbClr val="99CCFF"/>
        </a:accent2>
        <a:accent3>
          <a:srgbClr val="AAAACA"/>
        </a:accent3>
        <a:accent4>
          <a:srgbClr val="DADADA"/>
        </a:accent4>
        <a:accent5>
          <a:srgbClr val="FFADCA"/>
        </a:accent5>
        <a:accent6>
          <a:srgbClr val="8AB9E7"/>
        </a:accent6>
        <a:hlink>
          <a:srgbClr val="FF505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imple 2">
        <a:dk1>
          <a:srgbClr val="000000"/>
        </a:dk1>
        <a:lt1>
          <a:srgbClr val="99CCFF"/>
        </a:lt1>
        <a:dk2>
          <a:srgbClr val="1C1C1C"/>
        </a:dk2>
        <a:lt2>
          <a:srgbClr val="4D4D4D"/>
        </a:lt2>
        <a:accent1>
          <a:srgbClr val="CC0066"/>
        </a:accent1>
        <a:accent2>
          <a:srgbClr val="3366FF"/>
        </a:accent2>
        <a:accent3>
          <a:srgbClr val="CAE2FF"/>
        </a:accent3>
        <a:accent4>
          <a:srgbClr val="000000"/>
        </a:accent4>
        <a:accent5>
          <a:srgbClr val="E2AAB8"/>
        </a:accent5>
        <a:accent6>
          <a:srgbClr val="2D5CE7"/>
        </a:accent6>
        <a:hlink>
          <a:srgbClr val="FF0000"/>
        </a:hlink>
        <a:folHlink>
          <a:srgbClr val="FF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imple 3">
        <a:dk1>
          <a:srgbClr val="C0C0C0"/>
        </a:dk1>
        <a:lt1>
          <a:srgbClr val="FFFFFF"/>
        </a:lt1>
        <a:dk2>
          <a:srgbClr val="800000"/>
        </a:dk2>
        <a:lt2>
          <a:srgbClr val="FFCC99"/>
        </a:lt2>
        <a:accent1>
          <a:srgbClr val="FF9900"/>
        </a:accent1>
        <a:accent2>
          <a:srgbClr val="CC00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B90000"/>
        </a:accent6>
        <a:hlink>
          <a:srgbClr val="FF33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imple 4">
        <a:dk1>
          <a:srgbClr val="000000"/>
        </a:dk1>
        <a:lt1>
          <a:srgbClr val="FF9966"/>
        </a:lt1>
        <a:dk2>
          <a:srgbClr val="1C1C1C"/>
        </a:dk2>
        <a:lt2>
          <a:srgbClr val="4D4D4D"/>
        </a:lt2>
        <a:accent1>
          <a:srgbClr val="FF0000"/>
        </a:accent1>
        <a:accent2>
          <a:srgbClr val="FF6699"/>
        </a:accent2>
        <a:accent3>
          <a:srgbClr val="FFCAB8"/>
        </a:accent3>
        <a:accent4>
          <a:srgbClr val="000000"/>
        </a:accent4>
        <a:accent5>
          <a:srgbClr val="FFAAAA"/>
        </a:accent5>
        <a:accent6>
          <a:srgbClr val="E75C8A"/>
        </a:accent6>
        <a:hlink>
          <a:srgbClr val="CC00CC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imple 5">
        <a:dk1>
          <a:srgbClr val="C0C0C0"/>
        </a:dk1>
        <a:lt1>
          <a:srgbClr val="FFFFFF"/>
        </a:lt1>
        <a:dk2>
          <a:srgbClr val="008000"/>
        </a:dk2>
        <a:lt2>
          <a:srgbClr val="CCECFF"/>
        </a:lt2>
        <a:accent1>
          <a:srgbClr val="0066FF"/>
        </a:accent1>
        <a:accent2>
          <a:srgbClr val="00FF00"/>
        </a:accent2>
        <a:accent3>
          <a:srgbClr val="AAC0AA"/>
        </a:accent3>
        <a:accent4>
          <a:srgbClr val="DADADA"/>
        </a:accent4>
        <a:accent5>
          <a:srgbClr val="AAB8FF"/>
        </a:accent5>
        <a:accent6>
          <a:srgbClr val="00E700"/>
        </a:accent6>
        <a:hlink>
          <a:srgbClr val="A29E00"/>
        </a:hlink>
        <a:folHlink>
          <a:srgbClr val="EA8B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imple 6">
        <a:dk1>
          <a:srgbClr val="000000"/>
        </a:dk1>
        <a:lt1>
          <a:srgbClr val="97E183"/>
        </a:lt1>
        <a:dk2>
          <a:srgbClr val="1C1C1C"/>
        </a:dk2>
        <a:lt2>
          <a:srgbClr val="4D4D4D"/>
        </a:lt2>
        <a:accent1>
          <a:srgbClr val="0066FF"/>
        </a:accent1>
        <a:accent2>
          <a:srgbClr val="99FF99"/>
        </a:accent2>
        <a:accent3>
          <a:srgbClr val="C9EEC1"/>
        </a:accent3>
        <a:accent4>
          <a:srgbClr val="000000"/>
        </a:accent4>
        <a:accent5>
          <a:srgbClr val="AAB8FF"/>
        </a:accent5>
        <a:accent6>
          <a:srgbClr val="8AE78A"/>
        </a:accent6>
        <a:hlink>
          <a:srgbClr val="CC9900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imple 7">
        <a:dk1>
          <a:srgbClr val="C0C0C0"/>
        </a:dk1>
        <a:lt1>
          <a:srgbClr val="FFFFFF"/>
        </a:lt1>
        <a:dk2>
          <a:srgbClr val="008080"/>
        </a:dk2>
        <a:lt2>
          <a:srgbClr val="CCECFF"/>
        </a:lt2>
        <a:accent1>
          <a:srgbClr val="29A329"/>
        </a:accent1>
        <a:accent2>
          <a:srgbClr val="00FFFF"/>
        </a:accent2>
        <a:accent3>
          <a:srgbClr val="AAC0C0"/>
        </a:accent3>
        <a:accent4>
          <a:srgbClr val="DADADA"/>
        </a:accent4>
        <a:accent5>
          <a:srgbClr val="ACCEAC"/>
        </a:accent5>
        <a:accent6>
          <a:srgbClr val="00E7E7"/>
        </a:accent6>
        <a:hlink>
          <a:srgbClr val="3B6AFF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imple 8">
        <a:dk1>
          <a:srgbClr val="000000"/>
        </a:dk1>
        <a:lt1>
          <a:srgbClr val="64F0BE"/>
        </a:lt1>
        <a:dk2>
          <a:srgbClr val="1C1C1C"/>
        </a:dk2>
        <a:lt2>
          <a:srgbClr val="4D4D4D"/>
        </a:lt2>
        <a:accent1>
          <a:srgbClr val="008000"/>
        </a:accent1>
        <a:accent2>
          <a:srgbClr val="00FFFF"/>
        </a:accent2>
        <a:accent3>
          <a:srgbClr val="B8F6DB"/>
        </a:accent3>
        <a:accent4>
          <a:srgbClr val="000000"/>
        </a:accent4>
        <a:accent5>
          <a:srgbClr val="AAC0AA"/>
        </a:accent5>
        <a:accent6>
          <a:srgbClr val="00E7E7"/>
        </a:accent6>
        <a:hlink>
          <a:srgbClr val="3366FF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imple 9">
        <a:dk1>
          <a:srgbClr val="C0C0C0"/>
        </a:dk1>
        <a:lt1>
          <a:srgbClr val="FFFFFF"/>
        </a:lt1>
        <a:dk2>
          <a:srgbClr val="CC9900"/>
        </a:dk2>
        <a:lt2>
          <a:srgbClr val="FFFFCC"/>
        </a:lt2>
        <a:accent1>
          <a:srgbClr val="FF3300"/>
        </a:accent1>
        <a:accent2>
          <a:srgbClr val="FFCC66"/>
        </a:accent2>
        <a:accent3>
          <a:srgbClr val="E2CAAA"/>
        </a:accent3>
        <a:accent4>
          <a:srgbClr val="DADADA"/>
        </a:accent4>
        <a:accent5>
          <a:srgbClr val="FFADAA"/>
        </a:accent5>
        <a:accent6>
          <a:srgbClr val="E7B95C"/>
        </a:accent6>
        <a:hlink>
          <a:srgbClr val="008080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imple 10">
        <a:dk1>
          <a:srgbClr val="000000"/>
        </a:dk1>
        <a:lt1>
          <a:srgbClr val="EFF274"/>
        </a:lt1>
        <a:dk2>
          <a:srgbClr val="1C1C1C"/>
        </a:dk2>
        <a:lt2>
          <a:srgbClr val="4D4D4D"/>
        </a:lt2>
        <a:accent1>
          <a:srgbClr val="9966FF"/>
        </a:accent1>
        <a:accent2>
          <a:srgbClr val="FFFFCC"/>
        </a:accent2>
        <a:accent3>
          <a:srgbClr val="F6F7BC"/>
        </a:accent3>
        <a:accent4>
          <a:srgbClr val="000000"/>
        </a:accent4>
        <a:accent5>
          <a:srgbClr val="CAB8FF"/>
        </a:accent5>
        <a:accent6>
          <a:srgbClr val="E7E7B9"/>
        </a:accent6>
        <a:hlink>
          <a:srgbClr val="6666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imple 11">
        <a:dk1>
          <a:srgbClr val="C0C0C0"/>
        </a:dk1>
        <a:lt1>
          <a:srgbClr val="FFFFFF"/>
        </a:lt1>
        <a:dk2>
          <a:srgbClr val="6600CC"/>
        </a:dk2>
        <a:lt2>
          <a:srgbClr val="CCCCFF"/>
        </a:lt2>
        <a:accent1>
          <a:srgbClr val="D60093"/>
        </a:accent1>
        <a:accent2>
          <a:srgbClr val="9999FF"/>
        </a:accent2>
        <a:accent3>
          <a:srgbClr val="B8AAE2"/>
        </a:accent3>
        <a:accent4>
          <a:srgbClr val="DADADA"/>
        </a:accent4>
        <a:accent5>
          <a:srgbClr val="E8AAC8"/>
        </a:accent5>
        <a:accent6>
          <a:srgbClr val="8A8AE7"/>
        </a:accent6>
        <a:hlink>
          <a:srgbClr val="008000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imple 12">
        <a:dk1>
          <a:srgbClr val="000000"/>
        </a:dk1>
        <a:lt1>
          <a:srgbClr val="CC99FF"/>
        </a:lt1>
        <a:dk2>
          <a:srgbClr val="1C1C1C"/>
        </a:dk2>
        <a:lt2>
          <a:srgbClr val="4D4D4D"/>
        </a:lt2>
        <a:accent1>
          <a:srgbClr val="0066FF"/>
        </a:accent1>
        <a:accent2>
          <a:srgbClr val="CCCCFF"/>
        </a:accent2>
        <a:accent3>
          <a:srgbClr val="E2CAFF"/>
        </a:accent3>
        <a:accent4>
          <a:srgbClr val="000000"/>
        </a:accent4>
        <a:accent5>
          <a:srgbClr val="AAB8FF"/>
        </a:accent5>
        <a:accent6>
          <a:srgbClr val="B9B9E7"/>
        </a:accent6>
        <a:hlink>
          <a:srgbClr val="FF0066"/>
        </a:hlink>
        <a:folHlink>
          <a:srgbClr val="66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imple 13">
        <a:dk1>
          <a:srgbClr val="C0C0C0"/>
        </a:dk1>
        <a:lt1>
          <a:srgbClr val="FFFFFF"/>
        </a:lt1>
        <a:dk2>
          <a:srgbClr val="CC0066"/>
        </a:dk2>
        <a:lt2>
          <a:srgbClr val="FFCCCC"/>
        </a:lt2>
        <a:accent1>
          <a:srgbClr val="993366"/>
        </a:accent1>
        <a:accent2>
          <a:srgbClr val="FF9999"/>
        </a:accent2>
        <a:accent3>
          <a:srgbClr val="E2AAB8"/>
        </a:accent3>
        <a:accent4>
          <a:srgbClr val="DADADA"/>
        </a:accent4>
        <a:accent5>
          <a:srgbClr val="CAADB8"/>
        </a:accent5>
        <a:accent6>
          <a:srgbClr val="E78A8A"/>
        </a:accent6>
        <a:hlink>
          <a:srgbClr val="009999"/>
        </a:hlink>
        <a:folHlink>
          <a:srgbClr val="FF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imple 14">
        <a:dk1>
          <a:srgbClr val="000000"/>
        </a:dk1>
        <a:lt1>
          <a:srgbClr val="FF99CC"/>
        </a:lt1>
        <a:dk2>
          <a:srgbClr val="1C1C1C"/>
        </a:dk2>
        <a:lt2>
          <a:srgbClr val="4D4D4D"/>
        </a:lt2>
        <a:accent1>
          <a:srgbClr val="FF0000"/>
        </a:accent1>
        <a:accent2>
          <a:srgbClr val="FF99CC"/>
        </a:accent2>
        <a:accent3>
          <a:srgbClr val="FFCAE2"/>
        </a:accent3>
        <a:accent4>
          <a:srgbClr val="000000"/>
        </a:accent4>
        <a:accent5>
          <a:srgbClr val="FFAAAA"/>
        </a:accent5>
        <a:accent6>
          <a:srgbClr val="E78AB9"/>
        </a:accent6>
        <a:hlink>
          <a:srgbClr val="9933FF"/>
        </a:hlink>
        <a:folHlink>
          <a:srgbClr val="44C63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imple 15">
        <a:dk1>
          <a:srgbClr val="C0C0C0"/>
        </a:dk1>
        <a:lt1>
          <a:srgbClr val="FFFFFF"/>
        </a:lt1>
        <a:dk2>
          <a:srgbClr val="000000"/>
        </a:dk2>
        <a:lt2>
          <a:srgbClr val="DDDDDD"/>
        </a:lt2>
        <a:accent1>
          <a:srgbClr val="4D4D4D"/>
        </a:accent1>
        <a:accent2>
          <a:srgbClr val="C0C0C0"/>
        </a:accent2>
        <a:accent3>
          <a:srgbClr val="AAAAAA"/>
        </a:accent3>
        <a:accent4>
          <a:srgbClr val="DADADA"/>
        </a:accent4>
        <a:accent5>
          <a:srgbClr val="B2B2B2"/>
        </a:accent5>
        <a:accent6>
          <a:srgbClr val="AEAEAE"/>
        </a:accent6>
        <a:hlink>
          <a:srgbClr val="777777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imple 16">
        <a:dk1>
          <a:srgbClr val="000000"/>
        </a:dk1>
        <a:lt1>
          <a:srgbClr val="FFFFFF"/>
        </a:lt1>
        <a:dk2>
          <a:srgbClr val="1C1C1C"/>
        </a:dk2>
        <a:lt2>
          <a:srgbClr val="4D4D4D"/>
        </a:lt2>
        <a:accent1>
          <a:srgbClr val="4D4D4D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B2B2B2"/>
        </a:accent5>
        <a:accent6>
          <a:srgbClr val="C8C8C8"/>
        </a:accent6>
        <a:hlink>
          <a:srgbClr val="808080"/>
        </a:hlink>
        <a:folHlink>
          <a:srgbClr val="F8F8F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3812F45279552458458D0611D127A50" ma:contentTypeVersion="7" ma:contentTypeDescription="Create a new document." ma:contentTypeScope="" ma:versionID="6bdae2dbe247fbd1a9219b90e32b8d03">
  <xsd:schema xmlns:xsd="http://www.w3.org/2001/XMLSchema" xmlns:xs="http://www.w3.org/2001/XMLSchema" xmlns:p="http://schemas.microsoft.com/office/2006/metadata/properties" xmlns:ns1="http://schemas.microsoft.com/sharepoint/v3" xmlns:ns2="033ab11c-6041-4f50-b845-c0c38e41b3e3" xmlns:ns3="54031767-dd6d-417c-ab73-583408f47564" targetNamespace="http://schemas.microsoft.com/office/2006/metadata/properties" ma:root="true" ma:fieldsID="e18252215fa447399964ade5cc238a15" ns1:_="" ns2:_="" ns3:_="">
    <xsd:import namespace="http://schemas.microsoft.com/sharepoint/v3"/>
    <xsd:import namespace="033ab11c-6041-4f50-b845-c0c38e41b3e3"/>
    <xsd:import namespace="54031767-dd6d-417c-ab73-583408f47564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Estimated_x0020_Creation_x0020_Date" minOccurs="0"/>
                <xsd:element ref="ns2:Remediation_x0020_Date" minOccurs="0"/>
                <xsd:element ref="ns2:Priority" minOccurs="0"/>
                <xsd:element ref="ns3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4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5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33ab11c-6041-4f50-b845-c0c38e41b3e3" elementFormDefault="qualified">
    <xsd:import namespace="http://schemas.microsoft.com/office/2006/documentManagement/types"/>
    <xsd:import namespace="http://schemas.microsoft.com/office/infopath/2007/PartnerControls"/>
    <xsd:element name="Estimated_x0020_Creation_x0020_Date" ma:index="6" nillable="true" ma:displayName="Estimated Creation Date" ma:format="DateOnly" ma:internalName="Estimated_x0020_Creation_x0020_Date" ma:readOnly="false">
      <xsd:simpleType>
        <xsd:restriction base="dms:DateTime"/>
      </xsd:simpleType>
    </xsd:element>
    <xsd:element name="Remediation_x0020_Date" ma:index="7" nillable="true" ma:displayName="Remediation Date" ma:default="[today]" ma:format="DateOnly" ma:internalName="Remediation_x0020_Date" ma:readOnly="false">
      <xsd:simpleType>
        <xsd:restriction base="dms:DateTime"/>
      </xsd:simpleType>
    </xsd:element>
    <xsd:element name="Priority" ma:index="8" nillable="true" ma:displayName="Priority" ma:default="New" ma:description="What Priority Level Is This Document?" ma:format="RadioButtons" ma:internalName="Priority" ma:readOnly="false">
      <xsd:simpleType>
        <xsd:restriction base="dms:Choice">
          <xsd:enumeration value="New"/>
          <xsd:enumeration value="Legacy"/>
          <xsd:enumeration value="Tier 1"/>
          <xsd:enumeration value="Tier 2"/>
          <xsd:enumeration value="Tier 3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4031767-dd6d-417c-ab73-583408f47564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9" ma:displayName="Content Typ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  <Estimated_x0020_Creation_x0020_Date xmlns="033ab11c-6041-4f50-b845-c0c38e41b3e3" xsi:nil="true"/>
    <Remediation_x0020_Date xmlns="033ab11c-6041-4f50-b845-c0c38e41b3e3" xsi:nil="true"/>
    <Priority xmlns="033ab11c-6041-4f50-b845-c0c38e41b3e3" xsi:nil="true"/>
  </documentManagement>
</p:properties>
</file>

<file path=customXml/itemProps1.xml><?xml version="1.0" encoding="utf-8"?>
<ds:datastoreItem xmlns:ds="http://schemas.openxmlformats.org/officeDocument/2006/customXml" ds:itemID="{84CF71E7-B8F4-47EE-B13A-7A6F6F9973B6}"/>
</file>

<file path=customXml/itemProps2.xml><?xml version="1.0" encoding="utf-8"?>
<ds:datastoreItem xmlns:ds="http://schemas.openxmlformats.org/officeDocument/2006/customXml" ds:itemID="{55C7C5B1-4D12-40BB-B3ED-3A7EC91B5CC3}"/>
</file>

<file path=customXml/itemProps3.xml><?xml version="1.0" encoding="utf-8"?>
<ds:datastoreItem xmlns:ds="http://schemas.openxmlformats.org/officeDocument/2006/customXml" ds:itemID="{6475A91B-94C2-4A56-9BAA-DA7D2F939B3F}"/>
</file>

<file path=docProps/app.xml><?xml version="1.0" encoding="utf-8"?>
<Properties xmlns="http://schemas.openxmlformats.org/officeDocument/2006/extended-properties" xmlns:vt="http://schemas.openxmlformats.org/officeDocument/2006/docPropsVTypes">
  <Template>ode-template_2017</Template>
  <TotalTime>121</TotalTime>
  <Words>694</Words>
  <Application>Microsoft Office PowerPoint</Application>
  <PresentationFormat>On-screen Show (4:3)</PresentationFormat>
  <Paragraphs>53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Arial</vt:lpstr>
      <vt:lpstr>Bookman Old Style</vt:lpstr>
      <vt:lpstr>1_simple</vt:lpstr>
      <vt:lpstr>Title I A Comparability Report</vt:lpstr>
      <vt:lpstr>Purpose </vt:lpstr>
      <vt:lpstr>Meeting the Requirement</vt:lpstr>
      <vt:lpstr>Meeting the Requirement</vt:lpstr>
      <vt:lpstr>Which Districts?</vt:lpstr>
      <vt:lpstr>Which Schools?</vt:lpstr>
      <vt:lpstr>Which Students?</vt:lpstr>
      <vt:lpstr>Which staff?</vt:lpstr>
      <vt:lpstr>Which staff?</vt:lpstr>
      <vt:lpstr>Meeting the Requirement</vt:lpstr>
      <vt:lpstr>When?</vt:lpstr>
      <vt:lpstr>Next steps:</vt:lpstr>
      <vt:lpstr>Contact at ODE</vt:lpstr>
    </vt:vector>
  </TitlesOfParts>
  <Company>Oregon Department of Education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I A Comparability Report</dc:title>
  <dc:creator>PLUMB Lisa - ODE</dc:creator>
  <cp:lastModifiedBy>TUCKER Holly * ODE</cp:lastModifiedBy>
  <cp:revision>27</cp:revision>
  <cp:lastPrinted>2016-07-11T20:07:04Z</cp:lastPrinted>
  <dcterms:created xsi:type="dcterms:W3CDTF">2016-06-08T21:14:50Z</dcterms:created>
  <dcterms:modified xsi:type="dcterms:W3CDTF">2021-08-27T15:47:02Z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0x010100B3812F45279552458458D0611D127A50</vt:lpwstr>
  </property>
</Properties>
</file>