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9.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notesSlides/notesSlide7.xml" ContentType="application/vnd.openxmlformats-officedocument.presentationml.notesSlide+xml"/>
  <Override PartName="/ppt/slideLayouts/slideLayout36.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44.xml" ContentType="application/vnd.openxmlformats-officedocument.presentationml.slideLayout+xml"/>
  <Override PartName="/ppt/slideLayouts/slideLayout37.xml" ContentType="application/vnd.openxmlformats-officedocument.presentationml.slideLayout+xml"/>
  <Override PartName="/ppt/notesSlides/notesSlide4.xml" ContentType="application/vnd.openxmlformats-officedocument.presentationml.notesSlide+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notesSlides/notesSlide3.xml" ContentType="application/vnd.openxmlformats-officedocument.presentationml.notesSlide+xml"/>
  <Override PartName="/ppt/slideLayouts/slideLayout60.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9.xml" ContentType="application/vnd.openxmlformats-officedocument.presentationml.slideLayout+xml"/>
  <Override PartName="/ppt/slideLayouts/slideLayout61.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7.xml" ContentType="application/vnd.openxmlformats-officedocument.theme+xml"/>
  <Override PartName="/ppt/theme/theme6.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theme/theme8.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815" r:id="rId2"/>
    <p:sldMasterId id="2147483803" r:id="rId3"/>
    <p:sldMasterId id="2147483791" r:id="rId4"/>
    <p:sldMasterId id="2147483779" r:id="rId5"/>
    <p:sldMasterId id="2147483767" r:id="rId6"/>
    <p:sldMasterId id="2147483828" r:id="rId7"/>
  </p:sldMasterIdLst>
  <p:notesMasterIdLst>
    <p:notesMasterId r:id="rId18"/>
  </p:notesMasterIdLst>
  <p:sldIdLst>
    <p:sldId id="306" r:id="rId8"/>
    <p:sldId id="258" r:id="rId9"/>
    <p:sldId id="301" r:id="rId10"/>
    <p:sldId id="300" r:id="rId11"/>
    <p:sldId id="302" r:id="rId12"/>
    <p:sldId id="303" r:id="rId13"/>
    <p:sldId id="290" r:id="rId14"/>
    <p:sldId id="305" r:id="rId15"/>
    <p:sldId id="299" r:id="rId16"/>
    <p:sldId id="30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DWELL Amy * ODE" initials="TA*O" lastIdx="1" clrIdx="0">
    <p:extLst>
      <p:ext uri="{19B8F6BF-5375-455C-9EA6-DF929625EA0E}">
        <p15:presenceInfo xmlns:p15="http://schemas.microsoft.com/office/powerpoint/2012/main" userId="S-1-5-21-2237050375-1962090969-1930583096-546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DE1"/>
    <a:srgbClr val="F0F4E6"/>
    <a:srgbClr val="FCF4F8"/>
    <a:srgbClr val="FAF5E3"/>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62020" autoAdjust="0"/>
  </p:normalViewPr>
  <p:slideViewPr>
    <p:cSldViewPr snapToGrid="0">
      <p:cViewPr varScale="1">
        <p:scale>
          <a:sx n="71" d="100"/>
          <a:sy n="71" d="100"/>
        </p:scale>
        <p:origin x="1203"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5/26/2023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066" indent="-291179">
              <a:spcBef>
                <a:spcPct val="30000"/>
              </a:spcBef>
              <a:defRPr sz="1200">
                <a:solidFill>
                  <a:schemeClr val="tx1"/>
                </a:solidFill>
                <a:latin typeface="Calibri" pitchFamily="34" charset="0"/>
              </a:defRPr>
            </a:lvl2pPr>
            <a:lvl3pPr marL="1164717" indent="-232943">
              <a:spcBef>
                <a:spcPct val="30000"/>
              </a:spcBef>
              <a:defRPr sz="1200">
                <a:solidFill>
                  <a:schemeClr val="tx1"/>
                </a:solidFill>
                <a:latin typeface="Calibri" pitchFamily="34" charset="0"/>
              </a:defRPr>
            </a:lvl3pPr>
            <a:lvl4pPr marL="1630604" indent="-232943">
              <a:spcBef>
                <a:spcPct val="30000"/>
              </a:spcBef>
              <a:defRPr sz="1200">
                <a:solidFill>
                  <a:schemeClr val="tx1"/>
                </a:solidFill>
                <a:latin typeface="Calibri" pitchFamily="34" charset="0"/>
              </a:defRPr>
            </a:lvl4pPr>
            <a:lvl5pPr marL="2096491" indent="-232943">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a:spcBef>
                <a:spcPct val="0"/>
              </a:spcBef>
            </a:pPr>
            <a:fld id="{6913FAD6-FB7B-4C01-8174-B681BCEE03A7}" type="slidenum">
              <a:rPr lang="en-US" altLang="en-US">
                <a:latin typeface="Arial" charset="0"/>
              </a:rPr>
              <a:pPr>
                <a:spcBef>
                  <a:spcPct val="0"/>
                </a:spcBef>
              </a:pPr>
              <a:t>1</a:t>
            </a:fld>
            <a:endParaRPr lang="en-US" altLang="en-US">
              <a:latin typeface="Arial" charset="0"/>
            </a:endParaRPr>
          </a:p>
        </p:txBody>
      </p:sp>
    </p:spTree>
    <p:extLst>
      <p:ext uri="{BB962C8B-B14F-4D97-AF65-F5344CB8AC3E}">
        <p14:creationId xmlns:p14="http://schemas.microsoft.com/office/powerpoint/2010/main" val="219887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3207433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Federal funds are made available on July 1 of the fiscal year and remain available for obligation for a period of 27 months. This 27-month period includes an initial 15-month period of availability and an automatic 12-month extension permitted under the “</a:t>
            </a:r>
            <a:r>
              <a:rPr lang="en-US" sz="1200" kern="1200" dirty="0" err="1" smtClean="0">
                <a:solidFill>
                  <a:schemeClr val="tx1"/>
                </a:solidFill>
                <a:effectLst/>
                <a:latin typeface="+mn-lt"/>
                <a:ea typeface="+mn-ea"/>
                <a:cs typeface="+mn-cs"/>
              </a:rPr>
              <a:t>Tydings</a:t>
            </a:r>
            <a:r>
              <a:rPr lang="en-US" sz="1200" kern="1200" dirty="0" smtClean="0">
                <a:solidFill>
                  <a:schemeClr val="tx1"/>
                </a:solidFill>
                <a:effectLst/>
                <a:latin typeface="+mn-lt"/>
                <a:ea typeface="+mn-ea"/>
                <a:cs typeface="+mn-cs"/>
              </a:rPr>
              <a:t> Amendment”.  While</a:t>
            </a:r>
            <a:r>
              <a:rPr lang="en-US" sz="1200" kern="1200" baseline="0" dirty="0" smtClean="0">
                <a:solidFill>
                  <a:schemeClr val="tx1"/>
                </a:solidFill>
                <a:effectLst/>
                <a:latin typeface="+mn-lt"/>
                <a:ea typeface="+mn-ea"/>
                <a:cs typeface="+mn-cs"/>
              </a:rPr>
              <a:t> districts are encouraged to obligate funds in the initial grant year, it is not uncommon for districts to have funds available from two different grant years.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mn-ea"/>
                <a:cs typeface="+mn-cs"/>
              </a:rPr>
              <a:t>This slide shows the 2022-23 grant year timeline. </a:t>
            </a:r>
            <a:endParaRPr lang="en-US" dirty="0" smtClean="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70C-3301-4DD8-87C8-448E3F893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512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While the previous graphic shows the full 27 month lifetime of federal funds, there is an annual timeline for budget narratives that districts should also be tracking. </a:t>
            </a:r>
          </a:p>
          <a:p>
            <a:endParaRPr lang="en-US" baseline="0" dirty="0" smtClean="0"/>
          </a:p>
          <a:p>
            <a:r>
              <a:rPr lang="en-US" baseline="0" dirty="0" smtClean="0"/>
              <a:t>We recommend that districts submit claims at least quarterly.</a:t>
            </a:r>
          </a:p>
          <a:p>
            <a:endParaRPr lang="en-US" baseline="0" dirty="0" smtClean="0"/>
          </a:p>
        </p:txBody>
      </p:sp>
      <p:sp>
        <p:nvSpPr>
          <p:cNvPr id="4" name="Slide Number Placeholder 3"/>
          <p:cNvSpPr>
            <a:spLocks noGrp="1"/>
          </p:cNvSpPr>
          <p:nvPr>
            <p:ph type="sldNum" sz="quarter" idx="10"/>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611220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xfrm>
            <a:off x="685800" y="4400550"/>
            <a:ext cx="5486400" cy="4438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kern="1200" dirty="0" smtClean="0">
                <a:solidFill>
                  <a:schemeClr val="tx1"/>
                </a:solidFill>
                <a:effectLst/>
                <a:latin typeface="+mn-lt"/>
                <a:ea typeface="+mn-ea"/>
                <a:cs typeface="+mn-cs"/>
              </a:rPr>
              <a:t>Reconciliation</a:t>
            </a:r>
            <a:r>
              <a:rPr lang="en-US" sz="1000" kern="1200" baseline="0" dirty="0" smtClean="0">
                <a:solidFill>
                  <a:schemeClr val="tx1"/>
                </a:solidFill>
                <a:effectLst/>
                <a:latin typeface="+mn-lt"/>
                <a:ea typeface="+mn-ea"/>
                <a:cs typeface="+mn-cs"/>
              </a:rPr>
              <a:t> is also helpful when the district is selected for monitoring. We compare your approved narrative to your expenditure reports and often find costs that are allowable, but not approved.</a:t>
            </a:r>
          </a:p>
          <a:p>
            <a:endParaRPr lang="en-US" sz="10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Recognizing that districts often conduct activities over the summer, the time that reconciliation occurs will vary.</a:t>
            </a:r>
          </a:p>
          <a:p>
            <a:endParaRPr lang="en-US" sz="1000" kern="1200" dirty="0">
              <a:solidFill>
                <a:schemeClr val="tx1"/>
              </a:solidFill>
              <a:effectLst/>
              <a:latin typeface="+mn-lt"/>
              <a:ea typeface="+mn-ea"/>
              <a:cs typeface="+mn-cs"/>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828CD-D8CC-495D-B3C3-19409D43D34D}" type="slidenum">
              <a:rPr lang="en-US" altLang="en-US" sz="1300" smtClean="0"/>
              <a:pPr>
                <a:spcBef>
                  <a:spcPct val="0"/>
                </a:spcBef>
              </a:pPr>
              <a:t>5</a:t>
            </a:fld>
            <a:endParaRPr lang="en-US" altLang="en-US" sz="1300" smtClean="0"/>
          </a:p>
        </p:txBody>
      </p:sp>
    </p:spTree>
    <p:extLst>
      <p:ext uri="{BB962C8B-B14F-4D97-AF65-F5344CB8AC3E}">
        <p14:creationId xmlns:p14="http://schemas.microsoft.com/office/powerpoint/2010/main" val="2938565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that the application</a:t>
            </a:r>
            <a:r>
              <a:rPr lang="en-US" baseline="0" dirty="0" smtClean="0"/>
              <a:t> you submit is your intended plan and that plans change. When you go through the reconciliation process and find mismatches there are several solutions. If you have an allowable expense that is aligned to your needs but not in your narrative, you can change your narrative.</a:t>
            </a:r>
          </a:p>
          <a:p>
            <a:endParaRPr lang="en-US" baseline="0" dirty="0" smtClean="0"/>
          </a:p>
          <a:p>
            <a:r>
              <a:rPr lang="en-US" baseline="0" dirty="0" smtClean="0"/>
              <a:t>If you need to make changes to a current narrative, you can do that through your CIP BN dashboard. Simply pull the narrative back out, make any needed revisions and resubmit for approval.</a:t>
            </a:r>
          </a:p>
          <a:p>
            <a:endParaRPr lang="en-US" baseline="0" dirty="0" smtClean="0"/>
          </a:p>
          <a:p>
            <a:r>
              <a:rPr lang="en-US" baseline="0" dirty="0" smtClean="0"/>
              <a:t>Because of issues on ODE’s end, approved CARRYOVER narratives cannot be revised. Instead, complete the Carryover Revisions Request form and email it to your regional contact.</a:t>
            </a:r>
          </a:p>
          <a:p>
            <a:endParaRPr lang="en-US" baseline="0" dirty="0" smtClean="0"/>
          </a:p>
          <a:p>
            <a:endParaRPr lang="en-US" baseline="0" dirty="0" smtClean="0"/>
          </a:p>
          <a:p>
            <a:r>
              <a:rPr lang="en-US" baseline="0" dirty="0" smtClean="0"/>
              <a:t>If you find expenditures that are not allowable or were charged to the wrong account, you send a reimbursement to ODE.</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877331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3494985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2987061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17402635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p:cSld name="1_Blank">
    <p:bg>
      <p:bgPr>
        <a:solidFill>
          <a:schemeClr val="lt1"/>
        </a:solidFill>
        <a:effectLst/>
      </p:bgPr>
    </p:bg>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2509117" y="111581"/>
            <a:ext cx="9536579" cy="101339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6" name="Google Shape;56;p23" descr="Decorative geometric pattern"/>
          <p:cNvPicPr preferRelativeResize="0"/>
          <p:nvPr/>
        </p:nvPicPr>
        <p:blipFill rotWithShape="1">
          <a:blip r:embed="rId2">
            <a:alphaModFix/>
          </a:blip>
          <a:srcRect/>
          <a:stretch/>
        </p:blipFill>
        <p:spPr>
          <a:xfrm>
            <a:off x="0" y="1"/>
            <a:ext cx="12192000" cy="6494853"/>
          </a:xfrm>
          <a:prstGeom prst="rect">
            <a:avLst/>
          </a:prstGeom>
          <a:noFill/>
          <a:ln>
            <a:noFill/>
          </a:ln>
        </p:spPr>
      </p:pic>
      <p:pic>
        <p:nvPicPr>
          <p:cNvPr id="57" name="Google Shape;57;p23" descr="Decorative blue bar"/>
          <p:cNvPicPr preferRelativeResize="0"/>
          <p:nvPr/>
        </p:nvPicPr>
        <p:blipFill rotWithShape="1">
          <a:blip r:embed="rId3">
            <a:alphaModFix/>
          </a:blip>
          <a:srcRect/>
          <a:stretch/>
        </p:blipFill>
        <p:spPr>
          <a:xfrm>
            <a:off x="0" y="6494854"/>
            <a:ext cx="12192000" cy="368372"/>
          </a:xfrm>
          <a:prstGeom prst="rect">
            <a:avLst/>
          </a:prstGeom>
          <a:noFill/>
          <a:ln>
            <a:noFill/>
          </a:ln>
        </p:spPr>
      </p:pic>
      <p:pic>
        <p:nvPicPr>
          <p:cNvPr id="58" name="Google Shape;58;p23" descr="Oregon Department of Education Logo"/>
          <p:cNvPicPr preferRelativeResize="0"/>
          <p:nvPr/>
        </p:nvPicPr>
        <p:blipFill rotWithShape="1">
          <a:blip r:embed="rId4">
            <a:alphaModFix/>
          </a:blip>
          <a:srcRect/>
          <a:stretch/>
        </p:blipFill>
        <p:spPr>
          <a:xfrm>
            <a:off x="-120815" y="53562"/>
            <a:ext cx="2629931" cy="980912"/>
          </a:xfrm>
          <a:prstGeom prst="rect">
            <a:avLst/>
          </a:prstGeom>
          <a:noFill/>
          <a:ln>
            <a:noFill/>
          </a:ln>
        </p:spPr>
      </p:pic>
      <p:sp>
        <p:nvSpPr>
          <p:cNvPr id="59" name="Google Shape;59;p23"/>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36160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5/26/2023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859161546"/>
      </p:ext>
    </p:extLst>
  </p:cSld>
  <p:clrMapOvr>
    <a:masterClrMapping/>
  </p:clrMapOvr>
  <p:timing>
    <p:tnLst>
      <p:par>
        <p:cTn id="1" dur="indefinite" restart="never" nodeType="tmRoot"/>
      </p:par>
    </p:tnLst>
  </p:timing>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5/26/2023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5/26/2023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5/26/2023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5/26/2023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73561297"/>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5/26/2023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5/26/2023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434936730"/>
      </p:ext>
    </p:extLst>
  </p:cSld>
  <p:clrMapOvr>
    <a:masterClrMapping/>
  </p:clrMapOvr>
  <p:timing>
    <p:tnLst>
      <p:par>
        <p:cTn id="1" dur="indefinite" restart="never" nodeType="tmRoot"/>
      </p:par>
    </p:tnLst>
  </p:timing>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5/26/2023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timing>
    <p:tnLst>
      <p:par>
        <p:cTn id="1" dur="indefinite" restart="never" nodeType="tmRoot"/>
      </p:par>
    </p:tn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5/26/2023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5/26/2023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5/26/2023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5/26/2023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481282686"/>
      </p:ext>
    </p:extLst>
  </p:cSld>
  <p:clrMapOvr>
    <a:masterClrMapping/>
  </p:clrMapOvr>
  <p:timing>
    <p:tnLst>
      <p:par>
        <p:cTn id="1" dur="indefinite" restart="never" nodeType="tmRoot"/>
      </p:par>
    </p:tnLst>
  </p:timing>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5/26/2023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5/26/2023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5/26/2023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5/26/2023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5/26/2023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timing>
    <p:tnLst>
      <p:par>
        <p:cTn id="1" dur="indefinite" restart="never" nodeType="tmRoot"/>
      </p:par>
    </p:tnLst>
  </p:timing>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5/26/2023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5/26/2023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5/26/2023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5/26/2023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5/26/2023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72431344"/>
      </p:ext>
    </p:extLst>
  </p:cSld>
  <p:clrMapOvr>
    <a:masterClrMapping/>
  </p:clrMapOvr>
  <p:timing>
    <p:tnLst>
      <p:par>
        <p:cT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5/26/2023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5/26/2023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5/26/2023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5/26/2023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5/26/2023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9A71A3-950D-4899-B79B-35F2758BD331}"/>
              </a:ext>
            </a:extLst>
          </p:cNvPr>
          <p:cNvGrpSpPr/>
          <p:nvPr userDrawn="1"/>
        </p:nvGrpSpPr>
        <p:grpSpPr>
          <a:xfrm>
            <a:off x="0" y="1207341"/>
            <a:ext cx="12192000" cy="4467863"/>
            <a:chOff x="0" y="1207336"/>
            <a:chExt cx="12192000" cy="4467863"/>
          </a:xfrm>
        </p:grpSpPr>
        <p:sp>
          <p:nvSpPr>
            <p:cNvPr id="33" name="Flowchart: Delay 24">
              <a:extLst>
                <a:ext uri="{FF2B5EF4-FFF2-40B4-BE49-F238E27FC236}">
                  <a16:creationId xmlns:a16="http://schemas.microsoft.com/office/drawing/2014/main" id="{928187B2-0394-40AE-9F9C-6682AC71596C}"/>
                </a:ext>
              </a:extLst>
            </p:cNvPr>
            <p:cNvSpPr/>
            <p:nvPr userDrawn="1"/>
          </p:nvSpPr>
          <p:spPr>
            <a:xfrm flipH="1">
              <a:off x="2613003" y="3441616"/>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5" name="Flowchart: Delay 24">
              <a:extLst>
                <a:ext uri="{FF2B5EF4-FFF2-40B4-BE49-F238E27FC236}">
                  <a16:creationId xmlns:a16="http://schemas.microsoft.com/office/drawing/2014/main" id="{355D9AC9-E7B7-459E-925B-0047C675B750}"/>
                </a:ext>
              </a:extLst>
            </p:cNvPr>
            <p:cNvSpPr/>
            <p:nvPr userDrawn="1"/>
          </p:nvSpPr>
          <p:spPr>
            <a:xfrm>
              <a:off x="9491472" y="1379494"/>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5" name="Rectangle 14">
              <a:extLst>
                <a:ext uri="{FF2B5EF4-FFF2-40B4-BE49-F238E27FC236}">
                  <a16:creationId xmlns:a16="http://schemas.microsoft.com/office/drawing/2014/main" id="{5302FB5C-BDE1-4891-8E91-CB3F868629BB}"/>
                </a:ext>
              </a:extLst>
            </p:cNvPr>
            <p:cNvSpPr/>
            <p:nvPr userDrawn="1"/>
          </p:nvSpPr>
          <p:spPr>
            <a:xfrm>
              <a:off x="4416552" y="1207336"/>
              <a:ext cx="5074920" cy="356616"/>
            </a:xfrm>
            <a:prstGeom prst="rect">
              <a:avLst/>
            </a:prstGeom>
            <a:gradFill flip="none" rotWithShape="1">
              <a:gsLst>
                <a:gs pos="0">
                  <a:srgbClr val="BAC82F"/>
                </a:gs>
                <a:gs pos="100000">
                  <a:srgbClr val="0C6D8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1" name="Rectangle 10">
              <a:extLst>
                <a:ext uri="{FF2B5EF4-FFF2-40B4-BE49-F238E27FC236}">
                  <a16:creationId xmlns:a16="http://schemas.microsoft.com/office/drawing/2014/main" id="{D09DE4F0-7E7E-4423-A407-CD6485ACBB4F}"/>
                </a:ext>
              </a:extLst>
            </p:cNvPr>
            <p:cNvSpPr/>
            <p:nvPr userDrawn="1"/>
          </p:nvSpPr>
          <p:spPr>
            <a:xfrm>
              <a:off x="0" y="1207336"/>
              <a:ext cx="4416552" cy="356616"/>
            </a:xfrm>
            <a:prstGeom prst="rect">
              <a:avLst/>
            </a:prstGeom>
            <a:gradFill flip="none" rotWithShape="1">
              <a:gsLst>
                <a:gs pos="0">
                  <a:srgbClr val="F2C020"/>
                </a:gs>
                <a:gs pos="100000">
                  <a:srgbClr val="BAC8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8" name="Rectangle 27">
              <a:extLst>
                <a:ext uri="{FF2B5EF4-FFF2-40B4-BE49-F238E27FC236}">
                  <a16:creationId xmlns:a16="http://schemas.microsoft.com/office/drawing/2014/main" id="{4ED74833-8EE3-4FA9-B6D2-03710E410482}"/>
                </a:ext>
              </a:extLst>
            </p:cNvPr>
            <p:cNvSpPr/>
            <p:nvPr userDrawn="1"/>
          </p:nvSpPr>
          <p:spPr>
            <a:xfrm>
              <a:off x="4416552" y="3269385"/>
              <a:ext cx="5074920" cy="356616"/>
            </a:xfrm>
            <a:prstGeom prst="rect">
              <a:avLst/>
            </a:prstGeom>
            <a:gradFill flip="none" rotWithShape="1">
              <a:gsLst>
                <a:gs pos="0">
                  <a:schemeClr val="tx2"/>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7" name="Rectangle 36">
              <a:extLst>
                <a:ext uri="{FF2B5EF4-FFF2-40B4-BE49-F238E27FC236}">
                  <a16:creationId xmlns:a16="http://schemas.microsoft.com/office/drawing/2014/main" id="{94005B59-B78D-469E-BAA4-E7B2A61E103D}"/>
                </a:ext>
              </a:extLst>
            </p:cNvPr>
            <p:cNvSpPr/>
            <p:nvPr userDrawn="1"/>
          </p:nvSpPr>
          <p:spPr>
            <a:xfrm>
              <a:off x="4414968" y="5318583"/>
              <a:ext cx="5074920" cy="356616"/>
            </a:xfrm>
            <a:prstGeom prst="rect">
              <a:avLst/>
            </a:prstGeom>
            <a:gradFill flip="none" rotWithShape="1">
              <a:gsLst>
                <a:gs pos="0">
                  <a:schemeClr val="tx2"/>
                </a:gs>
                <a:gs pos="52000">
                  <a:schemeClr val="accent3"/>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64" name="Rectangle 63">
              <a:extLst>
                <a:ext uri="{FF2B5EF4-FFF2-40B4-BE49-F238E27FC236}">
                  <a16:creationId xmlns:a16="http://schemas.microsoft.com/office/drawing/2014/main" id="{40BE4BEF-834D-4D0F-8E96-F1F8E6600C46}"/>
                </a:ext>
              </a:extLst>
            </p:cNvPr>
            <p:cNvSpPr/>
            <p:nvPr userDrawn="1"/>
          </p:nvSpPr>
          <p:spPr>
            <a:xfrm>
              <a:off x="9448800" y="5317275"/>
              <a:ext cx="2743200" cy="356616"/>
            </a:xfrm>
            <a:prstGeom prst="rect">
              <a:avLst/>
            </a:prstGeom>
            <a:gradFill flip="none" rotWithShape="1">
              <a:gsLst>
                <a:gs pos="0">
                  <a:schemeClr val="accent5"/>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sp>
        <p:nvSpPr>
          <p:cNvPr id="2" name="Title 1">
            <a:extLst>
              <a:ext uri="{FF2B5EF4-FFF2-40B4-BE49-F238E27FC236}">
                <a16:creationId xmlns:a16="http://schemas.microsoft.com/office/drawing/2014/main" id="{1A4D6C00-E83E-4187-903F-A0A515BA93F6}"/>
              </a:ext>
            </a:extLst>
          </p:cNvPr>
          <p:cNvSpPr>
            <a:spLocks noGrp="1"/>
          </p:cNvSpPr>
          <p:nvPr>
            <p:ph type="title" hasCustomPrompt="1"/>
          </p:nvPr>
        </p:nvSpPr>
        <p:spPr>
          <a:xfrm>
            <a:off x="462642" y="2079876"/>
            <a:ext cx="3052087" cy="1475598"/>
          </a:xfrm>
        </p:spPr>
        <p:txBody>
          <a:bodyPr lIns="0" tIns="0" rIns="0" bIns="0"/>
          <a:lstStyle>
            <a:lvl1pPr>
              <a:defRPr/>
            </a:lvl1pPr>
          </a:lstStyle>
          <a:p>
            <a:r>
              <a:rPr lang="en-US" noProof="0"/>
              <a:t>CLICK TO EDIT</a:t>
            </a:r>
            <a:br>
              <a:rPr lang="en-US" noProof="0"/>
            </a:br>
            <a:r>
              <a:rPr lang="en-US" noProof="0"/>
              <a:t>MASTER TITLE</a:t>
            </a:r>
            <a:br>
              <a:rPr lang="en-US" noProof="0"/>
            </a:br>
            <a:r>
              <a:rPr lang="en-US" noProof="0"/>
              <a:t>STYLE</a:t>
            </a:r>
          </a:p>
        </p:txBody>
      </p:sp>
      <p:sp>
        <p:nvSpPr>
          <p:cNvPr id="8" name="Text Placeholder 7">
            <a:extLst>
              <a:ext uri="{FF2B5EF4-FFF2-40B4-BE49-F238E27FC236}">
                <a16:creationId xmlns:a16="http://schemas.microsoft.com/office/drawing/2014/main" id="{00F0DE95-4ED7-482F-BB4E-C1238B352DAD}"/>
              </a:ext>
            </a:extLst>
          </p:cNvPr>
          <p:cNvSpPr>
            <a:spLocks noGrp="1"/>
          </p:cNvSpPr>
          <p:nvPr>
            <p:ph type="body" sz="quarter" idx="13" hasCustomPrompt="1"/>
          </p:nvPr>
        </p:nvSpPr>
        <p:spPr>
          <a:xfrm>
            <a:off x="461968" y="3587774"/>
            <a:ext cx="1726129" cy="291597"/>
          </a:xfrm>
        </p:spPr>
        <p:txBody>
          <a:bodyPr lIns="0" tIns="0" rIns="0" bIns="0">
            <a:normAutofit/>
          </a:bodyPr>
          <a:lstStyle>
            <a:lvl1pPr marL="0" indent="0">
              <a:buNone/>
              <a:defRPr sz="1500" b="1" i="1">
                <a:solidFill>
                  <a:schemeClr val="tx2"/>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20XX-20XX</a:t>
            </a:r>
          </a:p>
        </p:txBody>
      </p:sp>
      <p:sp>
        <p:nvSpPr>
          <p:cNvPr id="9" name="Text Placeholder 7">
            <a:extLst>
              <a:ext uri="{FF2B5EF4-FFF2-40B4-BE49-F238E27FC236}">
                <a16:creationId xmlns:a16="http://schemas.microsoft.com/office/drawing/2014/main" id="{1F135EA3-D982-467F-B90A-B791DFDDA877}"/>
              </a:ext>
            </a:extLst>
          </p:cNvPr>
          <p:cNvSpPr>
            <a:spLocks noGrp="1"/>
          </p:cNvSpPr>
          <p:nvPr>
            <p:ph type="body" sz="quarter" idx="14" hasCustomPrompt="1"/>
          </p:nvPr>
        </p:nvSpPr>
        <p:spPr>
          <a:xfrm>
            <a:off x="461968" y="3927199"/>
            <a:ext cx="1726129" cy="378571"/>
          </a:xfrm>
        </p:spPr>
        <p:txBody>
          <a:bodyPr lIns="0" tIns="0" rIns="0" bIns="0">
            <a:normAutofit/>
          </a:bodyPr>
          <a:lstStyle>
            <a:lvl1pPr marL="0" indent="0">
              <a:buNone/>
              <a:defRPr sz="150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3 Years Plan</a:t>
            </a:r>
          </a:p>
        </p:txBody>
      </p:sp>
      <p:sp>
        <p:nvSpPr>
          <p:cNvPr id="106" name="Picture Placeholder 104">
            <a:extLst>
              <a:ext uri="{FF2B5EF4-FFF2-40B4-BE49-F238E27FC236}">
                <a16:creationId xmlns:a16="http://schemas.microsoft.com/office/drawing/2014/main" id="{4580320F-7723-4672-AB19-22C87ECD53D3}"/>
              </a:ext>
            </a:extLst>
          </p:cNvPr>
          <p:cNvSpPr>
            <a:spLocks noGrp="1"/>
          </p:cNvSpPr>
          <p:nvPr>
            <p:ph type="pic" sz="quarter" idx="56"/>
          </p:nvPr>
        </p:nvSpPr>
        <p:spPr>
          <a:xfrm>
            <a:off x="461963" y="5725379"/>
            <a:ext cx="950912" cy="685800"/>
          </a:xfrm>
          <a:ln w="3556">
            <a:solidFill>
              <a:srgbClr val="454D55"/>
            </a:solidFill>
          </a:ln>
        </p:spPr>
        <p:txBody>
          <a:bodyPr anchor="ctr" anchorCtr="0">
            <a:noAutofit/>
          </a:bodyPr>
          <a:lstStyle>
            <a:lvl1pPr marL="0" indent="0" algn="ctr">
              <a:buNone/>
              <a:defRPr sz="900"/>
            </a:lvl1pPr>
          </a:lstStyle>
          <a:p>
            <a:r>
              <a:rPr lang="en-US" noProof="0" smtClean="0"/>
              <a:t>Click icon to add picture</a:t>
            </a:r>
            <a:endParaRPr lang="en-US" noProof="0"/>
          </a:p>
        </p:txBody>
      </p:sp>
      <p:sp>
        <p:nvSpPr>
          <p:cNvPr id="108" name="Text Placeholder 42">
            <a:extLst>
              <a:ext uri="{FF2B5EF4-FFF2-40B4-BE49-F238E27FC236}">
                <a16:creationId xmlns:a16="http://schemas.microsoft.com/office/drawing/2014/main" id="{F6CA33C8-1786-4D07-8C52-AE1469894B67}"/>
              </a:ext>
            </a:extLst>
          </p:cNvPr>
          <p:cNvSpPr>
            <a:spLocks noGrp="1"/>
          </p:cNvSpPr>
          <p:nvPr>
            <p:ph type="body" sz="quarter" idx="57" hasCustomPrompt="1"/>
          </p:nvPr>
        </p:nvSpPr>
        <p:spPr>
          <a:xfrm>
            <a:off x="2565129" y="863644"/>
            <a:ext cx="1044000" cy="1044000"/>
          </a:xfrm>
          <a:prstGeom prst="ellipse">
            <a:avLst/>
          </a:prstGeom>
          <a:solidFill>
            <a:srgbClr val="BAC82F"/>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44" name="Text Placeholder 42">
            <a:extLst>
              <a:ext uri="{FF2B5EF4-FFF2-40B4-BE49-F238E27FC236}">
                <a16:creationId xmlns:a16="http://schemas.microsoft.com/office/drawing/2014/main" id="{62E3BBD0-72BD-45D7-BE15-8B93AFB86258}"/>
              </a:ext>
            </a:extLst>
          </p:cNvPr>
          <p:cNvSpPr>
            <a:spLocks noGrp="1"/>
          </p:cNvSpPr>
          <p:nvPr>
            <p:ph type="body" sz="quarter" idx="15" hasCustomPrompt="1"/>
          </p:nvPr>
        </p:nvSpPr>
        <p:spPr>
          <a:xfrm>
            <a:off x="4414968" y="843980"/>
            <a:ext cx="1044000" cy="1044000"/>
          </a:xfrm>
          <a:prstGeom prst="ellipse">
            <a:avLst/>
          </a:prstGeom>
          <a:solidFill>
            <a:schemeClr val="bg1"/>
          </a:solidFill>
          <a:ln w="72390">
            <a:solidFill>
              <a:srgbClr val="BAC82F"/>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80" name="Text Placeholder 7">
            <a:extLst>
              <a:ext uri="{FF2B5EF4-FFF2-40B4-BE49-F238E27FC236}">
                <a16:creationId xmlns:a16="http://schemas.microsoft.com/office/drawing/2014/main" id="{C695E72E-773D-407A-AFA4-EF90ADF9D131}"/>
              </a:ext>
            </a:extLst>
          </p:cNvPr>
          <p:cNvSpPr>
            <a:spLocks noGrp="1"/>
          </p:cNvSpPr>
          <p:nvPr>
            <p:ph type="body" sz="quarter" idx="32" hasCustomPrompt="1"/>
          </p:nvPr>
        </p:nvSpPr>
        <p:spPr>
          <a:xfrm>
            <a:off x="4078440" y="436306"/>
            <a:ext cx="1726129" cy="204276"/>
          </a:xfrm>
        </p:spPr>
        <p:txBody>
          <a:bodyPr lIns="0" tIns="0" rIns="0" bIns="0">
            <a:normAutofit/>
          </a:bodyPr>
          <a:lstStyle>
            <a:lvl1pPr marL="0" indent="0" algn="ctr">
              <a:buNone/>
              <a:defRPr sz="1125" b="0" i="0">
                <a:solidFill>
                  <a:srgbClr val="BAC82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1" name="Text Placeholder 7">
            <a:extLst>
              <a:ext uri="{FF2B5EF4-FFF2-40B4-BE49-F238E27FC236}">
                <a16:creationId xmlns:a16="http://schemas.microsoft.com/office/drawing/2014/main" id="{7463FB1C-AFEB-4EAE-B84D-A1613AF5BA7C}"/>
              </a:ext>
            </a:extLst>
          </p:cNvPr>
          <p:cNvSpPr>
            <a:spLocks noGrp="1"/>
          </p:cNvSpPr>
          <p:nvPr>
            <p:ph type="body" sz="quarter" idx="33" hasCustomPrompt="1"/>
          </p:nvPr>
        </p:nvSpPr>
        <p:spPr>
          <a:xfrm>
            <a:off x="4078438" y="618762"/>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0" name="Text Placeholder 42">
            <a:extLst>
              <a:ext uri="{FF2B5EF4-FFF2-40B4-BE49-F238E27FC236}">
                <a16:creationId xmlns:a16="http://schemas.microsoft.com/office/drawing/2014/main" id="{12DFAD2F-3ED1-46BF-B662-2E96A42C48E7}"/>
              </a:ext>
            </a:extLst>
          </p:cNvPr>
          <p:cNvSpPr>
            <a:spLocks noGrp="1"/>
          </p:cNvSpPr>
          <p:nvPr>
            <p:ph type="body" sz="quarter" idx="17" hasCustomPrompt="1"/>
          </p:nvPr>
        </p:nvSpPr>
        <p:spPr>
          <a:xfrm>
            <a:off x="5759136" y="863644"/>
            <a:ext cx="1044000" cy="1044000"/>
          </a:xfrm>
          <a:prstGeom prst="ellipse">
            <a:avLst/>
          </a:prstGeom>
          <a:solidFill>
            <a:schemeClr val="bg1"/>
          </a:solidFill>
          <a:ln w="72390">
            <a:solidFill>
              <a:schemeClr val="accent2">
                <a:alpha val="60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82" name="Text Placeholder 7">
            <a:extLst>
              <a:ext uri="{FF2B5EF4-FFF2-40B4-BE49-F238E27FC236}">
                <a16:creationId xmlns:a16="http://schemas.microsoft.com/office/drawing/2014/main" id="{622FB247-DB8F-4B67-B9EA-5741E1DDBEEE}"/>
              </a:ext>
            </a:extLst>
          </p:cNvPr>
          <p:cNvSpPr>
            <a:spLocks noGrp="1"/>
          </p:cNvSpPr>
          <p:nvPr>
            <p:ph type="body" sz="quarter" idx="34" hasCustomPrompt="1"/>
          </p:nvPr>
        </p:nvSpPr>
        <p:spPr>
          <a:xfrm>
            <a:off x="5422685" y="2025874"/>
            <a:ext cx="1726129" cy="204276"/>
          </a:xfrm>
        </p:spPr>
        <p:txBody>
          <a:bodyPr lIns="0" tIns="0" rIns="0" bIns="0">
            <a:normAutofit/>
          </a:bodyPr>
          <a:lstStyle>
            <a:lvl1pPr marL="0" indent="0" algn="ctr">
              <a:buNone/>
              <a:defRPr sz="1125" b="0" i="0">
                <a:solidFill>
                  <a:srgbClr val="81BF3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3" name="Text Placeholder 7">
            <a:extLst>
              <a:ext uri="{FF2B5EF4-FFF2-40B4-BE49-F238E27FC236}">
                <a16:creationId xmlns:a16="http://schemas.microsoft.com/office/drawing/2014/main" id="{CE2C8800-C93B-4E93-9AE2-9CBFC1E6D764}"/>
              </a:ext>
            </a:extLst>
          </p:cNvPr>
          <p:cNvSpPr>
            <a:spLocks noGrp="1"/>
          </p:cNvSpPr>
          <p:nvPr>
            <p:ph type="body" sz="quarter" idx="35" hasCustomPrompt="1"/>
          </p:nvPr>
        </p:nvSpPr>
        <p:spPr>
          <a:xfrm>
            <a:off x="5422684" y="220833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9" name="Text Placeholder 42">
            <a:extLst>
              <a:ext uri="{FF2B5EF4-FFF2-40B4-BE49-F238E27FC236}">
                <a16:creationId xmlns:a16="http://schemas.microsoft.com/office/drawing/2014/main" id="{CC1B1148-CFC2-4FF7-8B7C-9502EB650064}"/>
              </a:ext>
            </a:extLst>
          </p:cNvPr>
          <p:cNvSpPr>
            <a:spLocks noGrp="1"/>
          </p:cNvSpPr>
          <p:nvPr>
            <p:ph type="body" sz="quarter" idx="18" hasCustomPrompt="1"/>
          </p:nvPr>
        </p:nvSpPr>
        <p:spPr>
          <a:xfrm>
            <a:off x="7103304" y="863644"/>
            <a:ext cx="1044000" cy="1044000"/>
          </a:xfrm>
          <a:prstGeom prst="ellipse">
            <a:avLst/>
          </a:prstGeom>
          <a:solidFill>
            <a:schemeClr val="bg1"/>
          </a:solidFill>
          <a:ln w="72390">
            <a:solidFill>
              <a:schemeClr val="accent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84" name="Text Placeholder 7">
            <a:extLst>
              <a:ext uri="{FF2B5EF4-FFF2-40B4-BE49-F238E27FC236}">
                <a16:creationId xmlns:a16="http://schemas.microsoft.com/office/drawing/2014/main" id="{60559160-7568-4A5B-88B4-DBB3C42D5D10}"/>
              </a:ext>
            </a:extLst>
          </p:cNvPr>
          <p:cNvSpPr>
            <a:spLocks noGrp="1"/>
          </p:cNvSpPr>
          <p:nvPr>
            <p:ph type="body" sz="quarter" idx="36" hasCustomPrompt="1"/>
          </p:nvPr>
        </p:nvSpPr>
        <p:spPr>
          <a:xfrm>
            <a:off x="6755395" y="437795"/>
            <a:ext cx="1726129" cy="204276"/>
          </a:xfrm>
        </p:spPr>
        <p:txBody>
          <a:bodyPr lIns="0" tIns="0" rIns="0" bIns="0">
            <a:normAutofit/>
          </a:bodyPr>
          <a:lstStyle>
            <a:lvl1pPr marL="0" indent="0" algn="ctr">
              <a:buNone/>
              <a:defRPr sz="1125" b="0" i="0">
                <a:solidFill>
                  <a:srgbClr val="2CA05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5" name="Text Placeholder 7">
            <a:extLst>
              <a:ext uri="{FF2B5EF4-FFF2-40B4-BE49-F238E27FC236}">
                <a16:creationId xmlns:a16="http://schemas.microsoft.com/office/drawing/2014/main" id="{AED30C6D-348A-4701-A27D-F10DFC175AC0}"/>
              </a:ext>
            </a:extLst>
          </p:cNvPr>
          <p:cNvSpPr>
            <a:spLocks noGrp="1"/>
          </p:cNvSpPr>
          <p:nvPr>
            <p:ph type="body" sz="quarter" idx="37" hasCustomPrompt="1"/>
          </p:nvPr>
        </p:nvSpPr>
        <p:spPr>
          <a:xfrm>
            <a:off x="6755394" y="618762"/>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6" name="Text Placeholder 42">
            <a:extLst>
              <a:ext uri="{FF2B5EF4-FFF2-40B4-BE49-F238E27FC236}">
                <a16:creationId xmlns:a16="http://schemas.microsoft.com/office/drawing/2014/main" id="{DC934A70-FE40-4A89-9799-1A672346662A}"/>
              </a:ext>
            </a:extLst>
          </p:cNvPr>
          <p:cNvSpPr>
            <a:spLocks noGrp="1"/>
          </p:cNvSpPr>
          <p:nvPr>
            <p:ph type="body" sz="quarter" idx="16" hasCustomPrompt="1"/>
          </p:nvPr>
        </p:nvSpPr>
        <p:spPr>
          <a:xfrm>
            <a:off x="8447472" y="863644"/>
            <a:ext cx="1044000" cy="1044000"/>
          </a:xfrm>
          <a:prstGeom prst="ellipse">
            <a:avLst/>
          </a:prstGeom>
          <a:solidFill>
            <a:schemeClr val="bg1"/>
          </a:solidFill>
          <a:ln w="72390">
            <a:solidFill>
              <a:schemeClr val="accent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6" name="Text Placeholder 7">
            <a:extLst>
              <a:ext uri="{FF2B5EF4-FFF2-40B4-BE49-F238E27FC236}">
                <a16:creationId xmlns:a16="http://schemas.microsoft.com/office/drawing/2014/main" id="{AB11D018-DEEE-4BCE-B5F0-2B33DD39A6B9}"/>
              </a:ext>
            </a:extLst>
          </p:cNvPr>
          <p:cNvSpPr>
            <a:spLocks noGrp="1"/>
          </p:cNvSpPr>
          <p:nvPr>
            <p:ph type="body" sz="quarter" idx="38" hasCustomPrompt="1"/>
          </p:nvPr>
        </p:nvSpPr>
        <p:spPr>
          <a:xfrm>
            <a:off x="8106877" y="2025874"/>
            <a:ext cx="1726129" cy="204276"/>
          </a:xfrm>
        </p:spPr>
        <p:txBody>
          <a:bodyPr lIns="0" tIns="0" rIns="0" bIns="0">
            <a:normAutofit/>
          </a:bodyPr>
          <a:lstStyle>
            <a:lvl1pPr marL="0" indent="0" algn="ctr">
              <a:buNone/>
              <a:defRPr sz="1125" b="0" i="0">
                <a:solidFill>
                  <a:srgbClr val="1B866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7" name="Text Placeholder 7">
            <a:extLst>
              <a:ext uri="{FF2B5EF4-FFF2-40B4-BE49-F238E27FC236}">
                <a16:creationId xmlns:a16="http://schemas.microsoft.com/office/drawing/2014/main" id="{085539ED-B933-484F-8ECB-700829A52CAB}"/>
              </a:ext>
            </a:extLst>
          </p:cNvPr>
          <p:cNvSpPr>
            <a:spLocks noGrp="1"/>
          </p:cNvSpPr>
          <p:nvPr>
            <p:ph type="body" sz="quarter" idx="39" hasCustomPrompt="1"/>
          </p:nvPr>
        </p:nvSpPr>
        <p:spPr>
          <a:xfrm>
            <a:off x="8106876" y="220833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3" name="Text Placeholder 42">
            <a:extLst>
              <a:ext uri="{FF2B5EF4-FFF2-40B4-BE49-F238E27FC236}">
                <a16:creationId xmlns:a16="http://schemas.microsoft.com/office/drawing/2014/main" id="{F3728A77-BAED-49CA-87A0-DFCB220B3A28}"/>
              </a:ext>
            </a:extLst>
          </p:cNvPr>
          <p:cNvSpPr>
            <a:spLocks noGrp="1"/>
          </p:cNvSpPr>
          <p:nvPr>
            <p:ph type="body" sz="quarter" idx="28" hasCustomPrompt="1"/>
          </p:nvPr>
        </p:nvSpPr>
        <p:spPr>
          <a:xfrm>
            <a:off x="10705088" y="1917406"/>
            <a:ext cx="1044000" cy="1044000"/>
          </a:xfrm>
          <a:prstGeom prst="ellipse">
            <a:avLst/>
          </a:prstGeom>
          <a:solidFill>
            <a:schemeClr val="tx1"/>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57" name="Text Placeholder 42">
            <a:extLst>
              <a:ext uri="{FF2B5EF4-FFF2-40B4-BE49-F238E27FC236}">
                <a16:creationId xmlns:a16="http://schemas.microsoft.com/office/drawing/2014/main" id="{D7526F27-FC58-40E7-A76A-47A27D23255B}"/>
              </a:ext>
            </a:extLst>
          </p:cNvPr>
          <p:cNvSpPr>
            <a:spLocks noGrp="1"/>
          </p:cNvSpPr>
          <p:nvPr>
            <p:ph type="body" sz="quarter" idx="20" hasCustomPrompt="1"/>
          </p:nvPr>
        </p:nvSpPr>
        <p:spPr>
          <a:xfrm>
            <a:off x="8447472" y="2914158"/>
            <a:ext cx="1044000" cy="1044000"/>
          </a:xfrm>
          <a:prstGeom prst="ellipse">
            <a:avLst/>
          </a:prstGeom>
          <a:solidFill>
            <a:schemeClr val="bg1"/>
          </a:solidFill>
          <a:ln w="72390">
            <a:solidFill>
              <a:schemeClr val="bg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4" name="Text Placeholder 7">
            <a:extLst>
              <a:ext uri="{FF2B5EF4-FFF2-40B4-BE49-F238E27FC236}">
                <a16:creationId xmlns:a16="http://schemas.microsoft.com/office/drawing/2014/main" id="{0D030018-A573-45D1-B6EF-210F3CF92D5F}"/>
              </a:ext>
            </a:extLst>
          </p:cNvPr>
          <p:cNvSpPr>
            <a:spLocks noGrp="1"/>
          </p:cNvSpPr>
          <p:nvPr>
            <p:ph type="body" sz="quarter" idx="46" hasCustomPrompt="1"/>
          </p:nvPr>
        </p:nvSpPr>
        <p:spPr>
          <a:xfrm>
            <a:off x="8105174" y="4073394"/>
            <a:ext cx="1726129" cy="204276"/>
          </a:xfrm>
        </p:spPr>
        <p:txBody>
          <a:bodyPr lIns="0" tIns="0" rIns="0" bIns="0">
            <a:normAutofit/>
          </a:bodyPr>
          <a:lstStyle>
            <a:lvl1pPr marL="0" indent="0" algn="ctr">
              <a:buNone/>
              <a:defRPr sz="1125" b="0" i="0">
                <a:solidFill>
                  <a:srgbClr val="0C6D8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5" name="Text Placeholder 7">
            <a:extLst>
              <a:ext uri="{FF2B5EF4-FFF2-40B4-BE49-F238E27FC236}">
                <a16:creationId xmlns:a16="http://schemas.microsoft.com/office/drawing/2014/main" id="{91FC8372-90CA-42B7-A237-0BC81F2687CB}"/>
              </a:ext>
            </a:extLst>
          </p:cNvPr>
          <p:cNvSpPr>
            <a:spLocks noGrp="1"/>
          </p:cNvSpPr>
          <p:nvPr>
            <p:ph type="body" sz="quarter" idx="47" hasCustomPrompt="1"/>
          </p:nvPr>
        </p:nvSpPr>
        <p:spPr>
          <a:xfrm>
            <a:off x="8105173" y="425585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8" name="Text Placeholder 42">
            <a:extLst>
              <a:ext uri="{FF2B5EF4-FFF2-40B4-BE49-F238E27FC236}">
                <a16:creationId xmlns:a16="http://schemas.microsoft.com/office/drawing/2014/main" id="{242D0BB2-4F17-4A8D-87A7-FADA2CAEC6F5}"/>
              </a:ext>
            </a:extLst>
          </p:cNvPr>
          <p:cNvSpPr>
            <a:spLocks noGrp="1"/>
          </p:cNvSpPr>
          <p:nvPr>
            <p:ph type="body" sz="quarter" idx="21" hasCustomPrompt="1"/>
          </p:nvPr>
        </p:nvSpPr>
        <p:spPr>
          <a:xfrm>
            <a:off x="7103304" y="2914158"/>
            <a:ext cx="1044000" cy="1044000"/>
          </a:xfrm>
          <a:prstGeom prst="ellipse">
            <a:avLst/>
          </a:prstGeom>
          <a:solidFill>
            <a:schemeClr val="bg1"/>
          </a:solidFill>
          <a:ln w="72390">
            <a:solidFill>
              <a:schemeClr val="bg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90" name="Text Placeholder 7">
            <a:extLst>
              <a:ext uri="{FF2B5EF4-FFF2-40B4-BE49-F238E27FC236}">
                <a16:creationId xmlns:a16="http://schemas.microsoft.com/office/drawing/2014/main" id="{7F7CC596-D7AD-4DCE-B864-BB1A6A7C8B15}"/>
              </a:ext>
            </a:extLst>
          </p:cNvPr>
          <p:cNvSpPr>
            <a:spLocks noGrp="1"/>
          </p:cNvSpPr>
          <p:nvPr>
            <p:ph type="body" sz="quarter" idx="42" hasCustomPrompt="1"/>
          </p:nvPr>
        </p:nvSpPr>
        <p:spPr>
          <a:xfrm>
            <a:off x="6755394" y="2505648"/>
            <a:ext cx="1726129" cy="204276"/>
          </a:xfrm>
        </p:spPr>
        <p:txBody>
          <a:bodyPr lIns="0" tIns="0" rIns="0" bIns="0">
            <a:normAutofit/>
          </a:bodyPr>
          <a:lstStyle>
            <a:lvl1pPr marL="0" indent="0" algn="ctr">
              <a:buNone/>
              <a:defRPr sz="1125" b="0" i="0">
                <a:solidFill>
                  <a:srgbClr val="403474"/>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1" name="Text Placeholder 7">
            <a:extLst>
              <a:ext uri="{FF2B5EF4-FFF2-40B4-BE49-F238E27FC236}">
                <a16:creationId xmlns:a16="http://schemas.microsoft.com/office/drawing/2014/main" id="{28E66912-ACE9-4007-9A2B-050DC9408A24}"/>
              </a:ext>
            </a:extLst>
          </p:cNvPr>
          <p:cNvSpPr>
            <a:spLocks noGrp="1"/>
          </p:cNvSpPr>
          <p:nvPr>
            <p:ph type="body" sz="quarter" idx="43" hasCustomPrompt="1"/>
          </p:nvPr>
        </p:nvSpPr>
        <p:spPr>
          <a:xfrm>
            <a:off x="6755393" y="2688104"/>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9" name="Text Placeholder 42">
            <a:extLst>
              <a:ext uri="{FF2B5EF4-FFF2-40B4-BE49-F238E27FC236}">
                <a16:creationId xmlns:a16="http://schemas.microsoft.com/office/drawing/2014/main" id="{CC1EC2BE-5D73-4D49-B2F2-4DA2785D6EAD}"/>
              </a:ext>
            </a:extLst>
          </p:cNvPr>
          <p:cNvSpPr>
            <a:spLocks noGrp="1"/>
          </p:cNvSpPr>
          <p:nvPr>
            <p:ph type="body" sz="quarter" idx="22" hasCustomPrompt="1"/>
          </p:nvPr>
        </p:nvSpPr>
        <p:spPr>
          <a:xfrm>
            <a:off x="5759136" y="2914158"/>
            <a:ext cx="1044000" cy="1044000"/>
          </a:xfrm>
          <a:prstGeom prst="ellipse">
            <a:avLst/>
          </a:prstGeom>
          <a:solidFill>
            <a:schemeClr val="bg1"/>
          </a:solidFill>
          <a:ln w="72390">
            <a:solidFill>
              <a:schemeClr val="accent1">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2" name="Text Placeholder 7">
            <a:extLst>
              <a:ext uri="{FF2B5EF4-FFF2-40B4-BE49-F238E27FC236}">
                <a16:creationId xmlns:a16="http://schemas.microsoft.com/office/drawing/2014/main" id="{441FE3C4-7737-4EB6-9280-FAD8852FB4B8}"/>
              </a:ext>
            </a:extLst>
          </p:cNvPr>
          <p:cNvSpPr>
            <a:spLocks noGrp="1"/>
          </p:cNvSpPr>
          <p:nvPr>
            <p:ph type="body" sz="quarter" idx="44" hasCustomPrompt="1"/>
          </p:nvPr>
        </p:nvSpPr>
        <p:spPr>
          <a:xfrm>
            <a:off x="5420982" y="4073394"/>
            <a:ext cx="1726129" cy="204276"/>
          </a:xfrm>
        </p:spPr>
        <p:txBody>
          <a:bodyPr lIns="0" tIns="0" rIns="0" bIns="0">
            <a:normAutofit/>
          </a:bodyPr>
          <a:lstStyle>
            <a:lvl1pPr marL="0" indent="0" algn="ctr">
              <a:buNone/>
              <a:defRPr sz="1125" b="0" i="0">
                <a:solidFill>
                  <a:srgbClr val="571B6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3" name="Text Placeholder 7">
            <a:extLst>
              <a:ext uri="{FF2B5EF4-FFF2-40B4-BE49-F238E27FC236}">
                <a16:creationId xmlns:a16="http://schemas.microsoft.com/office/drawing/2014/main" id="{70EF49EC-F8D8-463F-B786-F2C04C33AEE7}"/>
              </a:ext>
            </a:extLst>
          </p:cNvPr>
          <p:cNvSpPr>
            <a:spLocks noGrp="1"/>
          </p:cNvSpPr>
          <p:nvPr>
            <p:ph type="body" sz="quarter" idx="45" hasCustomPrompt="1"/>
          </p:nvPr>
        </p:nvSpPr>
        <p:spPr>
          <a:xfrm>
            <a:off x="5420981" y="425585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6" name="Text Placeholder 42">
            <a:extLst>
              <a:ext uri="{FF2B5EF4-FFF2-40B4-BE49-F238E27FC236}">
                <a16:creationId xmlns:a16="http://schemas.microsoft.com/office/drawing/2014/main" id="{997AC0B1-99FC-455E-A896-3C370BB38C53}"/>
              </a:ext>
            </a:extLst>
          </p:cNvPr>
          <p:cNvSpPr>
            <a:spLocks noGrp="1"/>
          </p:cNvSpPr>
          <p:nvPr>
            <p:ph type="body" sz="quarter" idx="19" hasCustomPrompt="1"/>
          </p:nvPr>
        </p:nvSpPr>
        <p:spPr>
          <a:xfrm>
            <a:off x="4414968" y="2914158"/>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8" name="Text Placeholder 7">
            <a:extLst>
              <a:ext uri="{FF2B5EF4-FFF2-40B4-BE49-F238E27FC236}">
                <a16:creationId xmlns:a16="http://schemas.microsoft.com/office/drawing/2014/main" id="{D66EAED5-741C-44D6-840F-C90C1AF74A23}"/>
              </a:ext>
            </a:extLst>
          </p:cNvPr>
          <p:cNvSpPr>
            <a:spLocks noGrp="1"/>
          </p:cNvSpPr>
          <p:nvPr>
            <p:ph type="body" sz="quarter" idx="40" hasCustomPrompt="1"/>
          </p:nvPr>
        </p:nvSpPr>
        <p:spPr>
          <a:xfrm>
            <a:off x="4071202" y="2505648"/>
            <a:ext cx="1726129" cy="204276"/>
          </a:xfrm>
        </p:spPr>
        <p:txBody>
          <a:bodyPr lIns="0" tIns="0" rIns="0" bIns="0">
            <a:normAutofit/>
          </a:bodyPr>
          <a:lstStyle>
            <a:lvl1pPr marL="0" indent="0" algn="ctr">
              <a:buNone/>
              <a:defRPr sz="1125" b="0" i="0">
                <a:solidFill>
                  <a:srgbClr val="6F0066"/>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9" name="Text Placeholder 7">
            <a:extLst>
              <a:ext uri="{FF2B5EF4-FFF2-40B4-BE49-F238E27FC236}">
                <a16:creationId xmlns:a16="http://schemas.microsoft.com/office/drawing/2014/main" id="{7887B0FE-2AB8-455F-8EC7-C8F31FEA27CC}"/>
              </a:ext>
            </a:extLst>
          </p:cNvPr>
          <p:cNvSpPr>
            <a:spLocks noGrp="1"/>
          </p:cNvSpPr>
          <p:nvPr>
            <p:ph type="body" sz="quarter" idx="41" hasCustomPrompt="1"/>
          </p:nvPr>
        </p:nvSpPr>
        <p:spPr>
          <a:xfrm>
            <a:off x="4071201" y="2688104"/>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5" name="Text Placeholder 42">
            <a:extLst>
              <a:ext uri="{FF2B5EF4-FFF2-40B4-BE49-F238E27FC236}">
                <a16:creationId xmlns:a16="http://schemas.microsoft.com/office/drawing/2014/main" id="{6F1AC56E-6618-4728-A6EA-8B021EB6BCFB}"/>
              </a:ext>
            </a:extLst>
          </p:cNvPr>
          <p:cNvSpPr>
            <a:spLocks noGrp="1"/>
          </p:cNvSpPr>
          <p:nvPr>
            <p:ph type="body" sz="quarter" idx="29" hasCustomPrompt="1"/>
          </p:nvPr>
        </p:nvSpPr>
        <p:spPr>
          <a:xfrm>
            <a:off x="2188092" y="3979528"/>
            <a:ext cx="1044000" cy="1044000"/>
          </a:xfrm>
          <a:prstGeom prst="ellipse">
            <a:avLst/>
          </a:prstGeom>
          <a:solidFill>
            <a:schemeClr val="tx2"/>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60" name="Text Placeholder 42">
            <a:extLst>
              <a:ext uri="{FF2B5EF4-FFF2-40B4-BE49-F238E27FC236}">
                <a16:creationId xmlns:a16="http://schemas.microsoft.com/office/drawing/2014/main" id="{DB4C9C65-90B1-4A40-BB7B-DE799076D1B1}"/>
              </a:ext>
            </a:extLst>
          </p:cNvPr>
          <p:cNvSpPr>
            <a:spLocks noGrp="1"/>
          </p:cNvSpPr>
          <p:nvPr>
            <p:ph type="body" sz="quarter" idx="23" hasCustomPrompt="1"/>
          </p:nvPr>
        </p:nvSpPr>
        <p:spPr>
          <a:xfrm>
            <a:off x="4414968" y="4970360"/>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6" name="Text Placeholder 7">
            <a:extLst>
              <a:ext uri="{FF2B5EF4-FFF2-40B4-BE49-F238E27FC236}">
                <a16:creationId xmlns:a16="http://schemas.microsoft.com/office/drawing/2014/main" id="{E9ED50CB-058A-4C6B-A8E2-0536EC0E40DA}"/>
              </a:ext>
            </a:extLst>
          </p:cNvPr>
          <p:cNvSpPr>
            <a:spLocks noGrp="1"/>
          </p:cNvSpPr>
          <p:nvPr>
            <p:ph type="body" sz="quarter" idx="48" hasCustomPrompt="1"/>
          </p:nvPr>
        </p:nvSpPr>
        <p:spPr>
          <a:xfrm>
            <a:off x="4075661" y="4567759"/>
            <a:ext cx="1726129" cy="204276"/>
          </a:xfrm>
        </p:spPr>
        <p:txBody>
          <a:bodyPr lIns="0" tIns="0" rIns="0" bIns="0">
            <a:normAutofit/>
          </a:bodyPr>
          <a:lstStyle>
            <a:lvl1pPr marL="0" indent="0" algn="ctr">
              <a:buNone/>
              <a:defRPr sz="1125" b="0" i="0">
                <a:solidFill>
                  <a:schemeClr val="tx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7" name="Text Placeholder 7">
            <a:extLst>
              <a:ext uri="{FF2B5EF4-FFF2-40B4-BE49-F238E27FC236}">
                <a16:creationId xmlns:a16="http://schemas.microsoft.com/office/drawing/2014/main" id="{04D14365-5F59-4F4F-B237-26A11A2DDDD1}"/>
              </a:ext>
            </a:extLst>
          </p:cNvPr>
          <p:cNvSpPr>
            <a:spLocks noGrp="1"/>
          </p:cNvSpPr>
          <p:nvPr>
            <p:ph type="body" sz="quarter" idx="49" hasCustomPrompt="1"/>
          </p:nvPr>
        </p:nvSpPr>
        <p:spPr>
          <a:xfrm>
            <a:off x="4075660" y="4750215"/>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3" name="Text Placeholder 42">
            <a:extLst>
              <a:ext uri="{FF2B5EF4-FFF2-40B4-BE49-F238E27FC236}">
                <a16:creationId xmlns:a16="http://schemas.microsoft.com/office/drawing/2014/main" id="{CFA7DBCF-F797-4B29-8C96-7AC1602BBC81}"/>
              </a:ext>
            </a:extLst>
          </p:cNvPr>
          <p:cNvSpPr>
            <a:spLocks noGrp="1"/>
          </p:cNvSpPr>
          <p:nvPr>
            <p:ph type="body" sz="quarter" idx="26" hasCustomPrompt="1"/>
          </p:nvPr>
        </p:nvSpPr>
        <p:spPr>
          <a:xfrm>
            <a:off x="5759136" y="4970360"/>
            <a:ext cx="1044000" cy="1044000"/>
          </a:xfrm>
          <a:prstGeom prst="ellipse">
            <a:avLst/>
          </a:prstGeom>
          <a:solidFill>
            <a:schemeClr val="bg1"/>
          </a:solidFill>
          <a:ln w="72390">
            <a:solidFill>
              <a:schemeClr val="accent3"/>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100" name="Text Placeholder 7">
            <a:extLst>
              <a:ext uri="{FF2B5EF4-FFF2-40B4-BE49-F238E27FC236}">
                <a16:creationId xmlns:a16="http://schemas.microsoft.com/office/drawing/2014/main" id="{07524528-CBB1-40C1-A6F2-855A4D99478D}"/>
              </a:ext>
            </a:extLst>
          </p:cNvPr>
          <p:cNvSpPr>
            <a:spLocks noGrp="1"/>
          </p:cNvSpPr>
          <p:nvPr>
            <p:ph type="body" sz="quarter" idx="52" hasCustomPrompt="1"/>
          </p:nvPr>
        </p:nvSpPr>
        <p:spPr>
          <a:xfrm>
            <a:off x="5423468" y="6121335"/>
            <a:ext cx="1726129" cy="204276"/>
          </a:xfrm>
        </p:spPr>
        <p:txBody>
          <a:bodyPr lIns="0" tIns="0" rIns="0" bIns="0">
            <a:normAutofit/>
          </a:bodyPr>
          <a:lstStyle>
            <a:lvl1pPr marL="0" indent="0" algn="ctr">
              <a:buNone/>
              <a:defRPr sz="1125" b="0" i="0">
                <a:solidFill>
                  <a:schemeClr val="accent3"/>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1" name="Text Placeholder 7">
            <a:extLst>
              <a:ext uri="{FF2B5EF4-FFF2-40B4-BE49-F238E27FC236}">
                <a16:creationId xmlns:a16="http://schemas.microsoft.com/office/drawing/2014/main" id="{41F799BD-659E-472B-98A7-7C06C2F7458C}"/>
              </a:ext>
            </a:extLst>
          </p:cNvPr>
          <p:cNvSpPr>
            <a:spLocks noGrp="1"/>
          </p:cNvSpPr>
          <p:nvPr>
            <p:ph type="body" sz="quarter" idx="53" hasCustomPrompt="1"/>
          </p:nvPr>
        </p:nvSpPr>
        <p:spPr>
          <a:xfrm>
            <a:off x="5423468" y="6303791"/>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2" name="Text Placeholder 42">
            <a:extLst>
              <a:ext uri="{FF2B5EF4-FFF2-40B4-BE49-F238E27FC236}">
                <a16:creationId xmlns:a16="http://schemas.microsoft.com/office/drawing/2014/main" id="{113ADCA9-C0A6-4FAB-A09E-4DECBD41D738}"/>
              </a:ext>
            </a:extLst>
          </p:cNvPr>
          <p:cNvSpPr>
            <a:spLocks noGrp="1"/>
          </p:cNvSpPr>
          <p:nvPr>
            <p:ph type="body" sz="quarter" idx="25" hasCustomPrompt="1"/>
          </p:nvPr>
        </p:nvSpPr>
        <p:spPr>
          <a:xfrm>
            <a:off x="7103304" y="4970360"/>
            <a:ext cx="1044000" cy="1044000"/>
          </a:xfrm>
          <a:prstGeom prst="ellipse">
            <a:avLst/>
          </a:prstGeom>
          <a:solidFill>
            <a:schemeClr val="bg1"/>
          </a:solidFill>
          <a:ln w="72390">
            <a:solidFill>
              <a:schemeClr val="accent4"/>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8" name="Text Placeholder 7">
            <a:extLst>
              <a:ext uri="{FF2B5EF4-FFF2-40B4-BE49-F238E27FC236}">
                <a16:creationId xmlns:a16="http://schemas.microsoft.com/office/drawing/2014/main" id="{3EC66011-3B65-49CC-8886-E2CCFBFFABD7}"/>
              </a:ext>
            </a:extLst>
          </p:cNvPr>
          <p:cNvSpPr>
            <a:spLocks noGrp="1"/>
          </p:cNvSpPr>
          <p:nvPr>
            <p:ph type="body" sz="quarter" idx="50" hasCustomPrompt="1"/>
          </p:nvPr>
        </p:nvSpPr>
        <p:spPr>
          <a:xfrm>
            <a:off x="6759853" y="4567759"/>
            <a:ext cx="1726129" cy="204276"/>
          </a:xfrm>
        </p:spPr>
        <p:txBody>
          <a:bodyPr lIns="0" tIns="0" rIns="0" bIns="0">
            <a:normAutofit/>
          </a:bodyPr>
          <a:lstStyle>
            <a:lvl1pPr marL="0" indent="0" algn="ctr">
              <a:buNone/>
              <a:defRPr sz="1125" b="0" i="0">
                <a:solidFill>
                  <a:srgbClr val="E8611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9" name="Text Placeholder 7">
            <a:extLst>
              <a:ext uri="{FF2B5EF4-FFF2-40B4-BE49-F238E27FC236}">
                <a16:creationId xmlns:a16="http://schemas.microsoft.com/office/drawing/2014/main" id="{3B2B5959-E5CC-42A7-B797-463098BE6290}"/>
              </a:ext>
            </a:extLst>
          </p:cNvPr>
          <p:cNvSpPr>
            <a:spLocks noGrp="1"/>
          </p:cNvSpPr>
          <p:nvPr>
            <p:ph type="body" sz="quarter" idx="51" hasCustomPrompt="1"/>
          </p:nvPr>
        </p:nvSpPr>
        <p:spPr>
          <a:xfrm>
            <a:off x="6759852" y="4750215"/>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1" name="Text Placeholder 42">
            <a:extLst>
              <a:ext uri="{FF2B5EF4-FFF2-40B4-BE49-F238E27FC236}">
                <a16:creationId xmlns:a16="http://schemas.microsoft.com/office/drawing/2014/main" id="{91E8A179-36A3-4D0A-96E7-689F93F9B8F2}"/>
              </a:ext>
            </a:extLst>
          </p:cNvPr>
          <p:cNvSpPr>
            <a:spLocks noGrp="1"/>
          </p:cNvSpPr>
          <p:nvPr>
            <p:ph type="body" sz="quarter" idx="24" hasCustomPrompt="1"/>
          </p:nvPr>
        </p:nvSpPr>
        <p:spPr>
          <a:xfrm>
            <a:off x="8447472" y="4970360"/>
            <a:ext cx="1044000" cy="1044000"/>
          </a:xfrm>
          <a:prstGeom prst="ellipse">
            <a:avLst/>
          </a:prstGeom>
          <a:solidFill>
            <a:schemeClr val="bg1"/>
          </a:solidFill>
          <a:ln w="72390">
            <a:solidFill>
              <a:schemeClr val="accent5"/>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102" name="Text Placeholder 7">
            <a:extLst>
              <a:ext uri="{FF2B5EF4-FFF2-40B4-BE49-F238E27FC236}">
                <a16:creationId xmlns:a16="http://schemas.microsoft.com/office/drawing/2014/main" id="{9FDC66A0-D1C5-4C83-BBEE-D079881FADA3}"/>
              </a:ext>
            </a:extLst>
          </p:cNvPr>
          <p:cNvSpPr>
            <a:spLocks noGrp="1"/>
          </p:cNvSpPr>
          <p:nvPr>
            <p:ph type="body" sz="quarter" idx="54" hasCustomPrompt="1"/>
          </p:nvPr>
        </p:nvSpPr>
        <p:spPr>
          <a:xfrm>
            <a:off x="8107660" y="6121335"/>
            <a:ext cx="1726129" cy="204276"/>
          </a:xfrm>
        </p:spPr>
        <p:txBody>
          <a:bodyPr lIns="0" tIns="0" rIns="0" bIns="0">
            <a:normAutofit/>
          </a:bodyPr>
          <a:lstStyle>
            <a:lvl1pPr marL="0" indent="0" algn="ctr">
              <a:buNone/>
              <a:defRPr sz="1125" b="0" i="0">
                <a:solidFill>
                  <a:schemeClr val="accent5"/>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3" name="Text Placeholder 7">
            <a:extLst>
              <a:ext uri="{FF2B5EF4-FFF2-40B4-BE49-F238E27FC236}">
                <a16:creationId xmlns:a16="http://schemas.microsoft.com/office/drawing/2014/main" id="{E4E5E736-BFFC-4245-916F-586110128844}"/>
              </a:ext>
            </a:extLst>
          </p:cNvPr>
          <p:cNvSpPr>
            <a:spLocks noGrp="1"/>
          </p:cNvSpPr>
          <p:nvPr>
            <p:ph type="body" sz="quarter" idx="55" hasCustomPrompt="1"/>
          </p:nvPr>
        </p:nvSpPr>
        <p:spPr>
          <a:xfrm>
            <a:off x="8107660" y="6303791"/>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110" name="Text Placeholder 42">
            <a:extLst>
              <a:ext uri="{FF2B5EF4-FFF2-40B4-BE49-F238E27FC236}">
                <a16:creationId xmlns:a16="http://schemas.microsoft.com/office/drawing/2014/main" id="{74922A2C-30D3-4ED0-8443-C57494EB4287}"/>
              </a:ext>
            </a:extLst>
          </p:cNvPr>
          <p:cNvSpPr>
            <a:spLocks noGrp="1"/>
          </p:cNvSpPr>
          <p:nvPr>
            <p:ph type="body" sz="quarter" idx="58" hasCustomPrompt="1"/>
          </p:nvPr>
        </p:nvSpPr>
        <p:spPr>
          <a:xfrm>
            <a:off x="10293432" y="4973439"/>
            <a:ext cx="1044000" cy="1044000"/>
          </a:xfrm>
          <a:prstGeom prst="ellipse">
            <a:avLst/>
          </a:prstGeom>
          <a:solidFill>
            <a:schemeClr val="accent5"/>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5" name="Footer Placeholder 4">
            <a:extLst>
              <a:ext uri="{FF2B5EF4-FFF2-40B4-BE49-F238E27FC236}">
                <a16:creationId xmlns:a16="http://schemas.microsoft.com/office/drawing/2014/main" id="{4953E081-530B-464A-B47C-C858A60EB2EA}"/>
              </a:ext>
            </a:extLst>
          </p:cNvPr>
          <p:cNvSpPr>
            <a:spLocks noGrp="1"/>
          </p:cNvSpPr>
          <p:nvPr>
            <p:ph type="ftr" sz="quarter" idx="11"/>
          </p:nvPr>
        </p:nvSpPr>
        <p:spPr/>
        <p:txBody>
          <a:bodyPr/>
          <a:lstStyle/>
          <a:p>
            <a:r>
              <a:rPr lang="en-US" noProof="0"/>
              <a:t>ADD A FOOTER</a:t>
            </a:r>
          </a:p>
        </p:txBody>
      </p:sp>
      <p:sp>
        <p:nvSpPr>
          <p:cNvPr id="4" name="Date Placeholder 3">
            <a:extLst>
              <a:ext uri="{FF2B5EF4-FFF2-40B4-BE49-F238E27FC236}">
                <a16:creationId xmlns:a16="http://schemas.microsoft.com/office/drawing/2014/main" id="{7C0373A1-F9A6-4E7C-A04F-22454F3A60CF}"/>
              </a:ext>
            </a:extLst>
          </p:cNvPr>
          <p:cNvSpPr>
            <a:spLocks noGrp="1"/>
          </p:cNvSpPr>
          <p:nvPr>
            <p:ph type="dt" sz="half" idx="10"/>
          </p:nvPr>
        </p:nvSpPr>
        <p:spPr>
          <a:xfrm>
            <a:off x="9005888" y="550858"/>
            <a:ext cx="2743200" cy="176716"/>
          </a:xfrm>
          <a:prstGeom prst="rect">
            <a:avLst/>
          </a:prstGeom>
        </p:spPr>
        <p:txBody>
          <a:bodyPr/>
          <a:lstStyle/>
          <a:p>
            <a:fld id="{F0BF70C0-85C8-4782-A2DC-740B0F58DBF8}" type="datetime1">
              <a:rPr lang="en-US" noProof="0" smtClean="0"/>
              <a:t>5/26/2023</a:t>
            </a:fld>
            <a:endParaRPr lang="en-US" noProof="0"/>
          </a:p>
        </p:txBody>
      </p:sp>
      <p:sp>
        <p:nvSpPr>
          <p:cNvPr id="6" name="Slide Number Placeholder 5">
            <a:extLst>
              <a:ext uri="{FF2B5EF4-FFF2-40B4-BE49-F238E27FC236}">
                <a16:creationId xmlns:a16="http://schemas.microsoft.com/office/drawing/2014/main" id="{B09BF57F-FEA7-4D09-AA29-F32AA5577A04}"/>
              </a:ext>
            </a:extLst>
          </p:cNvPr>
          <p:cNvSpPr>
            <a:spLocks noGrp="1"/>
          </p:cNvSpPr>
          <p:nvPr>
            <p:ph type="sldNum" sz="quarter" idx="12"/>
          </p:nvPr>
        </p:nvSpPr>
        <p:spPr/>
        <p:txBody>
          <a:bodyPr/>
          <a:lstStyle/>
          <a:p>
            <a:fld id="{93C1428B-5ACF-4E79-A091-05E2328DA75D}" type="slidenum">
              <a:rPr lang="en-US" noProof="0" smtClean="0"/>
              <a:t>‹#›</a:t>
            </a:fld>
            <a:endParaRPr lang="en-US" noProof="0"/>
          </a:p>
        </p:txBody>
      </p:sp>
    </p:spTree>
    <p:extLst>
      <p:ext uri="{BB962C8B-B14F-4D97-AF65-F5344CB8AC3E}">
        <p14:creationId xmlns:p14="http://schemas.microsoft.com/office/powerpoint/2010/main" val="210314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5/26/2023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5/26/2023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5/26/2023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5/26/2023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27" r:id="rId1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5/26/2023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5/26/2023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5/26/2023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5/26/2023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5/26/2023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AC5166-4796-40D2-A50C-05DACE2C6C35}"/>
              </a:ext>
            </a:extLst>
          </p:cNvPr>
          <p:cNvSpPr>
            <a:spLocks noGrp="1"/>
          </p:cNvSpPr>
          <p:nvPr>
            <p:ph type="title"/>
          </p:nvPr>
        </p:nvSpPr>
        <p:spPr>
          <a:xfrm>
            <a:off x="838200" y="1292589"/>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AD836682-CE55-4994-889B-5D188C3E4F73}"/>
              </a:ext>
            </a:extLst>
          </p:cNvPr>
          <p:cNvSpPr>
            <a:spLocks noGrp="1"/>
          </p:cNvSpPr>
          <p:nvPr>
            <p:ph type="body" idx="1"/>
          </p:nvPr>
        </p:nvSpPr>
        <p:spPr>
          <a:xfrm>
            <a:off x="838200" y="2753088"/>
            <a:ext cx="10515600" cy="2341426"/>
          </a:xfrm>
          <a:prstGeom prst="rect">
            <a:avLst/>
          </a:prstGeom>
        </p:spPr>
        <p:txBody>
          <a:bodyPr vert="horz" lIns="91440" tIns="45720" rIns="91440" bIns="4572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a:extLst>
              <a:ext uri="{FF2B5EF4-FFF2-40B4-BE49-F238E27FC236}">
                <a16:creationId xmlns:a16="http://schemas.microsoft.com/office/drawing/2014/main" id="{F31F9231-8DF4-411E-8324-453AB042A01C}"/>
              </a:ext>
            </a:extLst>
          </p:cNvPr>
          <p:cNvSpPr>
            <a:spLocks noGrp="1"/>
          </p:cNvSpPr>
          <p:nvPr>
            <p:ph type="dt" sz="half" idx="2"/>
          </p:nvPr>
        </p:nvSpPr>
        <p:spPr>
          <a:xfrm>
            <a:off x="9005888" y="577752"/>
            <a:ext cx="2743200" cy="176716"/>
          </a:xfrm>
          <a:prstGeom prst="rect">
            <a:avLst/>
          </a:prstGeom>
        </p:spPr>
        <p:txBody>
          <a:bodyPr vert="horz" lIns="0" tIns="0" rIns="0" bIns="0" rtlCol="0" anchor="t" anchorCtr="0"/>
          <a:lstStyle>
            <a:lvl1pPr algn="r">
              <a:defRPr sz="675" i="1">
                <a:solidFill>
                  <a:srgbClr val="454D55"/>
                </a:solidFill>
              </a:defRPr>
            </a:lvl1pPr>
          </a:lstStyle>
          <a:p>
            <a:fld id="{8BF4B2BE-5503-4E92-A98A-CA19FA0A1E48}" type="datetime1">
              <a:rPr lang="en-US" noProof="0" smtClean="0"/>
              <a:pPr/>
              <a:t>5/26/2023</a:t>
            </a:fld>
            <a:endParaRPr lang="en-US" noProof="0"/>
          </a:p>
        </p:txBody>
      </p:sp>
      <p:sp>
        <p:nvSpPr>
          <p:cNvPr id="5" name="Footer Placeholder 4">
            <a:extLst>
              <a:ext uri="{FF2B5EF4-FFF2-40B4-BE49-F238E27FC236}">
                <a16:creationId xmlns:a16="http://schemas.microsoft.com/office/drawing/2014/main" id="{C30475F0-EE3A-4617-AFAB-40BF7C148786}"/>
              </a:ext>
            </a:extLst>
          </p:cNvPr>
          <p:cNvSpPr>
            <a:spLocks noGrp="1"/>
          </p:cNvSpPr>
          <p:nvPr>
            <p:ph type="ftr" sz="quarter" idx="3"/>
          </p:nvPr>
        </p:nvSpPr>
        <p:spPr>
          <a:xfrm>
            <a:off x="9005888" y="392473"/>
            <a:ext cx="2743200" cy="176715"/>
          </a:xfrm>
          <a:prstGeom prst="rect">
            <a:avLst/>
          </a:prstGeom>
        </p:spPr>
        <p:txBody>
          <a:bodyPr vert="horz" lIns="0" tIns="0" rIns="0" bIns="0" rtlCol="0" anchor="b" anchorCtr="0"/>
          <a:lstStyle>
            <a:lvl1pPr algn="r">
              <a:defRPr sz="675" i="1">
                <a:solidFill>
                  <a:srgbClr val="454D55"/>
                </a:solidFill>
              </a:defRPr>
            </a:lvl1pPr>
          </a:lstStyle>
          <a:p>
            <a:r>
              <a:rPr lang="en-US" noProof="0"/>
              <a:t>ADD A FOOTER</a:t>
            </a:r>
          </a:p>
        </p:txBody>
      </p:sp>
      <p:sp>
        <p:nvSpPr>
          <p:cNvPr id="6" name="Slide Number Placeholder 5">
            <a:extLst>
              <a:ext uri="{FF2B5EF4-FFF2-40B4-BE49-F238E27FC236}">
                <a16:creationId xmlns:a16="http://schemas.microsoft.com/office/drawing/2014/main" id="{8AA07E7D-9F5C-43AC-A03A-432F6CB44929}"/>
              </a:ext>
            </a:extLst>
          </p:cNvPr>
          <p:cNvSpPr>
            <a:spLocks noGrp="1"/>
          </p:cNvSpPr>
          <p:nvPr>
            <p:ph type="sldNum" sz="quarter" idx="4"/>
          </p:nvPr>
        </p:nvSpPr>
        <p:spPr>
          <a:xfrm>
            <a:off x="442917" y="392473"/>
            <a:ext cx="395287" cy="176715"/>
          </a:xfrm>
          <a:prstGeom prst="rect">
            <a:avLst/>
          </a:prstGeom>
        </p:spPr>
        <p:txBody>
          <a:bodyPr vert="horz" lIns="0" tIns="0" rIns="0" bIns="0" rtlCol="0" anchor="b" anchorCtr="0"/>
          <a:lstStyle>
            <a:lvl1pPr algn="l">
              <a:defRPr sz="675" i="1">
                <a:solidFill>
                  <a:srgbClr val="454D55"/>
                </a:solidFill>
              </a:defRPr>
            </a:lvl1pPr>
          </a:lstStyle>
          <a:p>
            <a:fld id="{93C1428B-5ACF-4E79-A091-05E2328DA75D}" type="slidenum">
              <a:rPr lang="en-US" noProof="0" smtClean="0"/>
              <a:pPr/>
              <a:t>‹#›</a:t>
            </a:fld>
            <a:endParaRPr lang="en-US" noProof="0"/>
          </a:p>
        </p:txBody>
      </p:sp>
    </p:spTree>
    <p:extLst>
      <p:ext uri="{BB962C8B-B14F-4D97-AF65-F5344CB8AC3E}">
        <p14:creationId xmlns:p14="http://schemas.microsoft.com/office/powerpoint/2010/main" val="2161650284"/>
      </p:ext>
    </p:extLst>
  </p:cSld>
  <p:clrMap bg1="lt1" tx1="dk1" bg2="lt2" tx2="dk2" accent1="accent1" accent2="accent2" accent3="accent3" accent4="accent4" accent5="accent5" accent6="accent6" hlink="hlink" folHlink="folHlink"/>
  <p:sldLayoutIdLst>
    <p:sldLayoutId id="2147483829" r:id="rId1"/>
  </p:sldLayoutIdLst>
  <p:hf hdr="0"/>
  <p:txStyles>
    <p:titleStyle>
      <a:lvl1pPr algn="l" defTabSz="685783" rtl="0" eaLnBrk="1" latinLnBrk="0" hangingPunct="1">
        <a:lnSpc>
          <a:spcPct val="90000"/>
        </a:lnSpc>
        <a:spcBef>
          <a:spcPct val="0"/>
        </a:spcBef>
        <a:buNone/>
        <a:defRPr sz="2625"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78">
          <p15:clr>
            <a:srgbClr val="F26B43"/>
          </p15:clr>
        </p15:guide>
        <p15:guide id="2" pos="279">
          <p15:clr>
            <a:srgbClr val="F26B43"/>
          </p15:clr>
        </p15:guide>
        <p15:guide id="3" pos="7401">
          <p15:clr>
            <a:srgbClr val="F26B43"/>
          </p15:clr>
        </p15:guide>
        <p15:guide id="4"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district.ode.state.or.us/apps/login/"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hyperlink" Target="https://app.smartsheet.com/b/form/38a06755d00d4e63a3b4b4c661aef1b5" TargetMode="External"/><Relationship Id="rId4" Type="http://schemas.openxmlformats.org/officeDocument/2006/relationships/hyperlink" Target="https://www.oregon.gov/ode/schools-and-districts/grants/ESEA/Documents/Template%20for%20Carryover%20change%20Requests.docx"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oregon.gov/ode/schools-and-districts/grants/ESEA/Documents/ESSA%20Oregon%20Guide.docx" TargetMode="External"/><Relationship Id="rId7" Type="http://schemas.openxmlformats.org/officeDocument/2006/relationships/hyperlink" Target="https://app.smartsheet.com/b/form/38a06755d00d4e63a3b4b4c661aef1b5"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ww.oregon.gov/ode/schools-and-districts/grants/ESEA/Documents/Template%20for%20Carryover%20change%20Requests.docx" TargetMode="External"/><Relationship Id="rId5" Type="http://schemas.openxmlformats.org/officeDocument/2006/relationships/hyperlink" Target="https://www.oregon.gov/ode/schools-and-districts/grants/ESEA/Documents/CIP%20BN%20timeline%20graphic.pdf" TargetMode="External"/><Relationship Id="rId4" Type="http://schemas.openxmlformats.org/officeDocument/2006/relationships/hyperlink" Target="https://www.oregon.gov/ode/schools-and-districts/grants/ESEA/Documents/CIP%20Budget%20Narrative%20User%20Guide%2020-21.docx"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mailto:ennifer.engberg@ode.oregon.gov" TargetMode="External"/><Relationship Id="rId7" Type="http://schemas.openxmlformats.org/officeDocument/2006/relationships/hyperlink" Target="mailto:kyle.walker@ode.oregon.gov"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mailto:amy.tidwell@ode.oregon.gov" TargetMode="External"/><Relationship Id="rId5" Type="http://schemas.openxmlformats.org/officeDocument/2006/relationships/hyperlink" Target="mailto:lisa.plumb@ode.oregon.gov" TargetMode="External"/><Relationship Id="rId4" Type="http://schemas.openxmlformats.org/officeDocument/2006/relationships/hyperlink" Target="mailto:arah.martin@ode.oregon.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noAutofit/>
          </a:bodyPr>
          <a:lstStyle/>
          <a:p>
            <a:r>
              <a:rPr lang="en-US" altLang="en-US" sz="3600" dirty="0" smtClean="0">
                <a:latin typeface="Arial" charset="0"/>
                <a:cs typeface="Arial" charset="0"/>
              </a:rPr>
              <a:t>Reconciling CIP Budget Narratives </a:t>
            </a:r>
            <a:r>
              <a:rPr lang="en-US" altLang="en-US" sz="3600" dirty="0" smtClean="0">
                <a:latin typeface="Arial" charset="0"/>
                <a:cs typeface="Arial" charset="0"/>
              </a:rPr>
              <a:t/>
            </a:r>
            <a:br>
              <a:rPr lang="en-US" altLang="en-US" sz="3600" dirty="0" smtClean="0">
                <a:latin typeface="Arial" charset="0"/>
                <a:cs typeface="Arial" charset="0"/>
              </a:rPr>
            </a:br>
            <a:r>
              <a:rPr lang="en-US" altLang="en-US" sz="3600" dirty="0" smtClean="0">
                <a:latin typeface="Arial" charset="0"/>
                <a:cs typeface="Arial" charset="0"/>
              </a:rPr>
              <a:t>&amp; </a:t>
            </a:r>
            <a:r>
              <a:rPr lang="en-US" altLang="en-US" sz="3600" dirty="0" smtClean="0">
                <a:latin typeface="Arial" charset="0"/>
                <a:cs typeface="Arial" charset="0"/>
              </a:rPr>
              <a:t>Spending</a:t>
            </a:r>
            <a:endParaRPr lang="en-US" altLang="en-US" sz="3600" dirty="0">
              <a:latin typeface="Arial" charset="0"/>
              <a:cs typeface="Arial" charset="0"/>
            </a:endParaRPr>
          </a:p>
        </p:txBody>
      </p:sp>
      <p:sp>
        <p:nvSpPr>
          <p:cNvPr id="14339" name="Rectangle 3"/>
          <p:cNvSpPr>
            <a:spLocks noGrp="1" noChangeArrowheads="1"/>
          </p:cNvSpPr>
          <p:nvPr>
            <p:ph type="subTitle" idx="1"/>
          </p:nvPr>
        </p:nvSpPr>
        <p:spPr>
          <a:xfrm>
            <a:off x="1681163" y="3973513"/>
            <a:ext cx="9144000" cy="1655762"/>
          </a:xfrm>
        </p:spPr>
        <p:txBody>
          <a:bodyPr>
            <a:normAutofit/>
          </a:bodyPr>
          <a:lstStyle/>
          <a:p>
            <a:r>
              <a:rPr lang="en-US" altLang="en-US" sz="2800" dirty="0" smtClean="0">
                <a:latin typeface="Arial" charset="0"/>
                <a:cs typeface="Arial" charset="0"/>
              </a:rPr>
              <a:t>May 16, 2023</a:t>
            </a:r>
            <a:endParaRPr lang="en-US" altLang="en-US" sz="2800" dirty="0">
              <a:latin typeface="Arial" charset="0"/>
              <a:cs typeface="Arial" charset="0"/>
            </a:endParaRPr>
          </a:p>
        </p:txBody>
      </p:sp>
    </p:spTree>
    <p:extLst>
      <p:ext uri="{BB962C8B-B14F-4D97-AF65-F5344CB8AC3E}">
        <p14:creationId xmlns:p14="http://schemas.microsoft.com/office/powerpoint/2010/main" val="2371377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Regional Contacts by ESD</a:t>
            </a:r>
            <a:endParaRPr lang="en-US" dirty="0"/>
          </a:p>
        </p:txBody>
      </p:sp>
      <p:sp>
        <p:nvSpPr>
          <p:cNvPr id="6" name="Content Placeholder 5"/>
          <p:cNvSpPr>
            <a:spLocks noGrp="1"/>
          </p:cNvSpPr>
          <p:nvPr>
            <p:ph idx="1"/>
          </p:nvPr>
        </p:nvSpPr>
        <p:spPr>
          <a:xfrm>
            <a:off x="5183188" y="779646"/>
            <a:ext cx="6172200" cy="5495893"/>
          </a:xfrm>
        </p:spPr>
        <p:txBody>
          <a:bodyPr>
            <a:normAutofit fontScale="92500"/>
          </a:bodyPr>
          <a:lstStyle/>
          <a:p>
            <a:pPr marL="457200" lvl="0" indent="-381000">
              <a:lnSpc>
                <a:spcPct val="105000"/>
              </a:lnSpc>
              <a:spcBef>
                <a:spcPts val="1200"/>
              </a:spcBef>
              <a:buSzPts val="2400"/>
              <a:buChar char="●"/>
            </a:pPr>
            <a:r>
              <a:rPr lang="en-US" dirty="0"/>
              <a:t>Jen Engberg</a:t>
            </a:r>
          </a:p>
          <a:p>
            <a:pPr marL="914400" lvl="1" indent="-381000">
              <a:lnSpc>
                <a:spcPct val="105000"/>
              </a:lnSpc>
              <a:spcBef>
                <a:spcPts val="0"/>
              </a:spcBef>
              <a:buSzPts val="2400"/>
              <a:buFont typeface="Arial"/>
              <a:buChar char="○"/>
            </a:pPr>
            <a:r>
              <a:rPr lang="en-US" dirty="0"/>
              <a:t>Clackamas</a:t>
            </a:r>
            <a:r>
              <a:rPr lang="en-US" dirty="0" smtClean="0"/>
              <a:t>, Columbia Gorge, Multnomah and Northwest Regional</a:t>
            </a:r>
            <a:r>
              <a:rPr lang="en-US" dirty="0"/>
              <a:t/>
            </a:r>
            <a:br>
              <a:rPr lang="en-US" dirty="0"/>
            </a:br>
            <a:r>
              <a:rPr lang="en-US" dirty="0"/>
              <a:t> </a:t>
            </a:r>
          </a:p>
          <a:p>
            <a:pPr marL="457200" lvl="0" indent="-381000">
              <a:lnSpc>
                <a:spcPct val="105000"/>
              </a:lnSpc>
              <a:spcBef>
                <a:spcPts val="0"/>
              </a:spcBef>
              <a:buSzPts val="2400"/>
              <a:buChar char="●"/>
            </a:pPr>
            <a:r>
              <a:rPr lang="en-US" dirty="0"/>
              <a:t>Sarah Martin</a:t>
            </a:r>
          </a:p>
          <a:p>
            <a:pPr marL="914400" lvl="1" indent="-381000">
              <a:lnSpc>
                <a:spcPct val="105000"/>
              </a:lnSpc>
              <a:spcBef>
                <a:spcPts val="0"/>
              </a:spcBef>
              <a:buSzPts val="2400"/>
              <a:buFont typeface="Arial"/>
              <a:buChar char="○"/>
            </a:pPr>
            <a:r>
              <a:rPr lang="en-US" dirty="0"/>
              <a:t>Douglas, </a:t>
            </a:r>
            <a:r>
              <a:rPr lang="en-US" dirty="0" smtClean="0"/>
              <a:t>Lake</a:t>
            </a:r>
            <a:r>
              <a:rPr lang="en-US" dirty="0"/>
              <a:t>, Malheur, South Coast and </a:t>
            </a:r>
            <a:r>
              <a:rPr lang="en-US"/>
              <a:t>Southern </a:t>
            </a:r>
            <a:r>
              <a:rPr lang="en-US" smtClean="0"/>
              <a:t>Oregon</a:t>
            </a:r>
            <a:r>
              <a:rPr lang="en-US" dirty="0"/>
              <a:t/>
            </a:r>
            <a:br>
              <a:rPr lang="en-US" dirty="0"/>
            </a:br>
            <a:r>
              <a:rPr lang="en-US" dirty="0"/>
              <a:t> </a:t>
            </a:r>
          </a:p>
          <a:p>
            <a:pPr marL="457200" lvl="0" indent="-381000">
              <a:lnSpc>
                <a:spcPct val="105000"/>
              </a:lnSpc>
              <a:spcBef>
                <a:spcPts val="0"/>
              </a:spcBef>
              <a:buSzPts val="2400"/>
              <a:buChar char="●"/>
            </a:pPr>
            <a:r>
              <a:rPr lang="en-US" dirty="0"/>
              <a:t>Lisa Plumb</a:t>
            </a:r>
          </a:p>
          <a:p>
            <a:pPr marL="914400" lvl="1" indent="-381000">
              <a:lnSpc>
                <a:spcPct val="105000"/>
              </a:lnSpc>
              <a:spcBef>
                <a:spcPts val="0"/>
              </a:spcBef>
              <a:buSzPts val="2400"/>
              <a:buFont typeface="Arial"/>
              <a:buChar char="○"/>
            </a:pPr>
            <a:r>
              <a:rPr lang="en-US" dirty="0" smtClean="0"/>
              <a:t>Lane</a:t>
            </a:r>
            <a:r>
              <a:rPr lang="en-US" dirty="0"/>
              <a:t>, Linn Benton </a:t>
            </a:r>
            <a:r>
              <a:rPr lang="en-US" dirty="0" smtClean="0"/>
              <a:t>Lincoln and Willamette</a:t>
            </a:r>
          </a:p>
          <a:p>
            <a:pPr marL="533400" lvl="1" indent="0">
              <a:lnSpc>
                <a:spcPct val="105000"/>
              </a:lnSpc>
              <a:spcBef>
                <a:spcPts val="0"/>
              </a:spcBef>
              <a:buSzPts val="2400"/>
              <a:buNone/>
            </a:pPr>
            <a:endParaRPr lang="en-US" dirty="0" smtClean="0"/>
          </a:p>
          <a:p>
            <a:pPr marL="457200" indent="-381000">
              <a:lnSpc>
                <a:spcPct val="115000"/>
              </a:lnSpc>
              <a:spcBef>
                <a:spcPts val="0"/>
              </a:spcBef>
              <a:buSzPts val="2400"/>
              <a:buFont typeface="Arial" panose="020B0604020202020204" pitchFamily="34" charset="0"/>
              <a:buChar char="●"/>
            </a:pPr>
            <a:r>
              <a:rPr lang="en-US" dirty="0" smtClean="0"/>
              <a:t>Amy Tidwell</a:t>
            </a:r>
          </a:p>
          <a:p>
            <a:pPr marL="914400" lvl="1" indent="-381000">
              <a:lnSpc>
                <a:spcPct val="115000"/>
              </a:lnSpc>
              <a:spcBef>
                <a:spcPts val="0"/>
              </a:spcBef>
              <a:buSzPts val="2400"/>
              <a:buFont typeface="Courier New" panose="02070309020205020404" pitchFamily="49" charset="0"/>
              <a:buChar char="o"/>
            </a:pPr>
            <a:r>
              <a:rPr lang="en-US" dirty="0" smtClean="0"/>
              <a:t>Grant</a:t>
            </a:r>
            <a:r>
              <a:rPr lang="en-US" dirty="0"/>
              <a:t>, </a:t>
            </a:r>
            <a:r>
              <a:rPr lang="en-US" dirty="0" smtClean="0"/>
              <a:t>Harney, High Desert, </a:t>
            </a:r>
            <a:r>
              <a:rPr lang="en-US" dirty="0" err="1" smtClean="0"/>
              <a:t>InterMountain</a:t>
            </a:r>
            <a:r>
              <a:rPr lang="en-US" dirty="0"/>
              <a:t>, </a:t>
            </a:r>
            <a:r>
              <a:rPr lang="en-US" dirty="0" smtClean="0"/>
              <a:t>Jefferson, North Central and </a:t>
            </a:r>
            <a:r>
              <a:rPr lang="en-US" dirty="0"/>
              <a:t>Region 18</a:t>
            </a:r>
            <a:endParaRPr lang="en-US" dirty="0" smtClean="0">
              <a:solidFill>
                <a:srgbClr val="FF0000"/>
              </a:solidFill>
            </a:endParaRPr>
          </a:p>
          <a:p>
            <a:pPr marL="914400" lvl="1" indent="-381000">
              <a:lnSpc>
                <a:spcPct val="115000"/>
              </a:lnSpc>
              <a:spcBef>
                <a:spcPts val="0"/>
              </a:spcBef>
              <a:buSzPts val="2400"/>
              <a:buFont typeface="Arial" panose="020B0604020202020204" pitchFamily="34" charset="0"/>
              <a:buChar char="●"/>
            </a:pPr>
            <a:endParaRPr lang="en-US" dirty="0">
              <a:solidFill>
                <a:srgbClr val="FF0000"/>
              </a:solidFill>
            </a:endParaRPr>
          </a:p>
          <a:p>
            <a:pPr marL="457200" indent="-381000">
              <a:lnSpc>
                <a:spcPct val="105000"/>
              </a:lnSpc>
              <a:spcBef>
                <a:spcPts val="0"/>
              </a:spcBef>
              <a:buSzPts val="2400"/>
              <a:buFont typeface="Arial"/>
              <a:buChar char="○"/>
            </a:pPr>
            <a:endParaRPr lang="en-US" sz="3000" dirty="0"/>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10</a:t>
            </a:fld>
            <a:endParaRPr lang="en-US" dirty="0"/>
          </a:p>
        </p:txBody>
      </p:sp>
      <p:pic>
        <p:nvPicPr>
          <p:cNvPr id="13" name="Picture Placeholder 12" descr="This is an image of the state of Oregon with all the counties identified. It is included for aesthetic reasons to illustrate how our team has divided up support across the state." title="Regional Contacts by ES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695" b="3695"/>
          <a:stretch>
            <a:fillRect/>
          </a:stretch>
        </p:blipFill>
        <p:spPr/>
      </p:pic>
    </p:spTree>
    <p:extLst>
      <p:ext uri="{BB962C8B-B14F-4D97-AF65-F5344CB8AC3E}">
        <p14:creationId xmlns:p14="http://schemas.microsoft.com/office/powerpoint/2010/main" val="3538481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03729" y="1942416"/>
            <a:ext cx="10784542" cy="4379939"/>
          </a:xfrm>
        </p:spPr>
        <p:txBody>
          <a:bodyPr>
            <a:normAutofit/>
          </a:bodyPr>
          <a:lstStyle/>
          <a:p>
            <a:r>
              <a:rPr lang="en-US" sz="3200" dirty="0" smtClean="0"/>
              <a:t>Budget Narrative and Fiscal Timelines</a:t>
            </a:r>
          </a:p>
          <a:p>
            <a:endParaRPr lang="en-US" sz="1200" dirty="0" smtClean="0"/>
          </a:p>
          <a:p>
            <a:r>
              <a:rPr lang="en-US" sz="3200" dirty="0" smtClean="0"/>
              <a:t>Reconciliation – What, Why, and When</a:t>
            </a:r>
            <a:endParaRPr lang="en-US" sz="1200" dirty="0"/>
          </a:p>
          <a:p>
            <a:endParaRPr lang="en-US" sz="1200" dirty="0" smtClean="0"/>
          </a:p>
          <a:p>
            <a:r>
              <a:rPr lang="en-US" sz="3200" dirty="0" smtClean="0"/>
              <a:t>Key Takeaways &amp; Resources</a:t>
            </a:r>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sp>
        <p:nvSpPr>
          <p:cNvPr id="5" name="Title 4"/>
          <p:cNvSpPr>
            <a:spLocks noGrp="1"/>
          </p:cNvSpPr>
          <p:nvPr>
            <p:ph type="title"/>
          </p:nvPr>
        </p:nvSpPr>
        <p:spPr/>
        <p:txBody>
          <a:bodyPr/>
          <a:lstStyle/>
          <a:p>
            <a:r>
              <a:rPr lang="en-US" dirty="0" smtClean="0"/>
              <a:t>Agenda for Today’s Session</a:t>
            </a:r>
            <a:endParaRPr lang="en-US" dirty="0"/>
          </a:p>
        </p:txBody>
      </p:sp>
      <p:pic>
        <p:nvPicPr>
          <p:cNvPr id="2" name="Picture 1" descr="This is a colorful picture of the word agenda" title="Agenda"/>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7090595" y="5251170"/>
            <a:ext cx="4613267" cy="1131091"/>
          </a:xfrm>
          <a:prstGeom prst="rect">
            <a:avLst/>
          </a:prstGeom>
        </p:spPr>
      </p:pic>
    </p:spTree>
    <p:extLst>
      <p:ext uri="{BB962C8B-B14F-4D97-AF65-F5344CB8AC3E}">
        <p14:creationId xmlns:p14="http://schemas.microsoft.com/office/powerpoint/2010/main" val="2843961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2019-20 timeline"/>
          <p:cNvSpPr>
            <a:spLocks noGrp="1"/>
          </p:cNvSpPr>
          <p:nvPr>
            <p:ph type="title"/>
          </p:nvPr>
        </p:nvSpPr>
        <p:spPr>
          <a:xfrm>
            <a:off x="443800" y="1945537"/>
            <a:ext cx="2056899" cy="1809614"/>
          </a:xfrm>
        </p:spPr>
        <p:txBody>
          <a:bodyPr>
            <a:noAutofit/>
          </a:bodyPr>
          <a:lstStyle/>
          <a:p>
            <a:r>
              <a:rPr lang="en-US" sz="3200" dirty="0" smtClean="0"/>
              <a:t>2022-23 </a:t>
            </a:r>
            <a:r>
              <a:rPr lang="en-US" sz="3200" dirty="0"/>
              <a:t>FEDERAL FUNDS TIMELINE</a:t>
            </a:r>
          </a:p>
        </p:txBody>
      </p:sp>
      <p:sp>
        <p:nvSpPr>
          <p:cNvPr id="24" name="Initial grant period"/>
          <p:cNvSpPr/>
          <p:nvPr/>
        </p:nvSpPr>
        <p:spPr>
          <a:xfrm>
            <a:off x="1616586" y="6245207"/>
            <a:ext cx="249821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Segoe UI"/>
                <a:ea typeface="+mn-ea"/>
                <a:cs typeface="+mn-cs"/>
              </a:rPr>
              <a:t>*INITIAL GRANT PERIOD: </a:t>
            </a:r>
            <a:r>
              <a:rPr kumimoji="0" lang="en-US" sz="1200" b="1" i="0" u="none" strike="noStrike" kern="1200" cap="none" spc="0" normalizeH="0" baseline="0" noProof="0" dirty="0" smtClean="0">
                <a:ln>
                  <a:noFill/>
                </a:ln>
                <a:solidFill>
                  <a:srgbClr val="0070C0"/>
                </a:solidFill>
                <a:effectLst/>
                <a:uLnTx/>
                <a:uFillTx/>
                <a:latin typeface="Segoe UI"/>
                <a:ea typeface="+mn-ea"/>
                <a:cs typeface="+mn-cs"/>
              </a:rPr>
              <a:t>7/1/22 </a:t>
            </a:r>
            <a:r>
              <a:rPr kumimoji="0" lang="en-US" sz="1200" b="1" i="0" u="none" strike="noStrike" kern="1200" cap="none" spc="0" normalizeH="0" baseline="0" noProof="0" dirty="0">
                <a:ln>
                  <a:noFill/>
                </a:ln>
                <a:solidFill>
                  <a:srgbClr val="0070C0"/>
                </a:solidFill>
                <a:effectLst/>
                <a:uLnTx/>
                <a:uFillTx/>
                <a:latin typeface="Segoe UI"/>
                <a:ea typeface="+mn-ea"/>
                <a:cs typeface="+mn-cs"/>
              </a:rPr>
              <a:t>– </a:t>
            </a:r>
            <a:r>
              <a:rPr kumimoji="0" lang="en-US" sz="1200" b="1" i="0" u="none" strike="noStrike" kern="1200" cap="none" spc="0" normalizeH="0" baseline="0" noProof="0" dirty="0" smtClean="0">
                <a:ln>
                  <a:noFill/>
                </a:ln>
                <a:solidFill>
                  <a:srgbClr val="0070C0"/>
                </a:solidFill>
                <a:effectLst/>
                <a:uLnTx/>
                <a:uFillTx/>
                <a:latin typeface="Segoe UI"/>
                <a:ea typeface="+mn-ea"/>
                <a:cs typeface="+mn-cs"/>
              </a:rPr>
              <a:t>9/30/23 </a:t>
            </a:r>
            <a:r>
              <a:rPr kumimoji="0" lang="en-US" sz="1200" b="1" i="0" u="none" strike="noStrike" kern="1200" cap="none" spc="0" normalizeH="0" baseline="0" noProof="0" dirty="0">
                <a:ln>
                  <a:noFill/>
                </a:ln>
                <a:solidFill>
                  <a:srgbClr val="0070C0"/>
                </a:solidFill>
                <a:effectLst/>
                <a:uLnTx/>
                <a:uFillTx/>
                <a:latin typeface="Segoe UI"/>
                <a:ea typeface="+mn-ea"/>
                <a:cs typeface="+mn-cs"/>
              </a:rPr>
              <a:t>(15 MONTHS</a:t>
            </a:r>
            <a:r>
              <a:rPr kumimoji="0" lang="en-US" sz="1200" b="0" i="0" u="none" strike="noStrike" kern="1200" cap="none" spc="0" normalizeH="0" baseline="0" noProof="0" dirty="0">
                <a:ln>
                  <a:noFill/>
                </a:ln>
                <a:solidFill>
                  <a:srgbClr val="0070C0"/>
                </a:solidFill>
                <a:effectLst/>
                <a:uLnTx/>
                <a:uFillTx/>
                <a:latin typeface="Segoe UI"/>
                <a:ea typeface="+mn-ea"/>
                <a:cs typeface="+mn-cs"/>
              </a:rPr>
              <a:t>)</a:t>
            </a:r>
            <a:endParaRPr kumimoji="0" lang="en-US" sz="1200" b="0" i="0" u="none" strike="noStrike" kern="1200" cap="none" spc="0" normalizeH="0" baseline="0" noProof="0" dirty="0">
              <a:ln>
                <a:noFill/>
              </a:ln>
              <a:solidFill>
                <a:srgbClr val="0C6D82"/>
              </a:solidFill>
              <a:effectLst/>
              <a:uLnTx/>
              <a:uFillTx/>
              <a:latin typeface="Segoe UI"/>
              <a:ea typeface="+mn-ea"/>
              <a:cs typeface="+mn-cs"/>
            </a:endParaRPr>
          </a:p>
        </p:txBody>
      </p:sp>
      <p:sp>
        <p:nvSpPr>
          <p:cNvPr id="2" name="July 2019"/>
          <p:cNvSpPr>
            <a:spLocks noGrp="1"/>
          </p:cNvSpPr>
          <p:nvPr>
            <p:ph type="body" sz="quarter" idx="15"/>
          </p:nvPr>
        </p:nvSpPr>
        <p:spPr>
          <a:xfrm>
            <a:off x="3796287" y="967697"/>
            <a:ext cx="786543" cy="834861"/>
          </a:xfrm>
        </p:spPr>
        <p:txBody>
          <a:bodyPr>
            <a:noAutofit/>
          </a:bodyPr>
          <a:lstStyle/>
          <a:p>
            <a:r>
              <a:rPr lang="en-US" sz="1800" dirty="0"/>
              <a:t>JULY</a:t>
            </a:r>
          </a:p>
          <a:p>
            <a:r>
              <a:rPr lang="en-US" sz="1800" dirty="0" smtClean="0"/>
              <a:t>2022</a:t>
            </a:r>
            <a:endParaRPr lang="en-US" sz="1800" dirty="0"/>
          </a:p>
        </p:txBody>
      </p:sp>
      <p:sp>
        <p:nvSpPr>
          <p:cNvPr id="22" name="Beginning of grant period">
            <a:extLst>
              <a:ext uri="{FF2B5EF4-FFF2-40B4-BE49-F238E27FC236}">
                <a16:creationId xmlns:a16="http://schemas.microsoft.com/office/drawing/2014/main" id="{2B193253-F94A-4164-AE5D-6B3931AE17CC}"/>
              </a:ext>
            </a:extLst>
          </p:cNvPr>
          <p:cNvSpPr>
            <a:spLocks noGrp="1"/>
          </p:cNvSpPr>
          <p:nvPr>
            <p:ph type="body" sz="quarter" idx="36"/>
          </p:nvPr>
        </p:nvSpPr>
        <p:spPr>
          <a:xfrm>
            <a:off x="3497084" y="2003349"/>
            <a:ext cx="1399985" cy="405757"/>
          </a:xfrm>
        </p:spPr>
        <p:txBody>
          <a:bodyPr>
            <a:normAutofit/>
          </a:bodyPr>
          <a:lstStyle/>
          <a:p>
            <a:r>
              <a:rPr lang="en-US" sz="1050" dirty="0"/>
              <a:t>BEGINNING OF </a:t>
            </a:r>
            <a:r>
              <a:rPr lang="en-US" sz="1050" dirty="0" smtClean="0"/>
              <a:t>2022-23 </a:t>
            </a:r>
            <a:r>
              <a:rPr lang="en-US" sz="1050" dirty="0"/>
              <a:t>GRANT PERIOD</a:t>
            </a:r>
          </a:p>
        </p:txBody>
      </p:sp>
      <p:sp>
        <p:nvSpPr>
          <p:cNvPr id="10" name="Aug 2019">
            <a:extLst>
              <a:ext uri="{FF2B5EF4-FFF2-40B4-BE49-F238E27FC236}">
                <a16:creationId xmlns:a16="http://schemas.microsoft.com/office/drawing/2014/main" id="{B71962F0-0A0F-4FC2-9E69-6265A830C45E}"/>
              </a:ext>
            </a:extLst>
          </p:cNvPr>
          <p:cNvSpPr>
            <a:spLocks noGrp="1"/>
          </p:cNvSpPr>
          <p:nvPr>
            <p:ph type="body" sz="quarter" idx="18"/>
          </p:nvPr>
        </p:nvSpPr>
        <p:spPr>
          <a:xfrm>
            <a:off x="5715000" y="967914"/>
            <a:ext cx="783000" cy="783000"/>
          </a:xfrm>
        </p:spPr>
        <p:txBody>
          <a:bodyPr>
            <a:normAutofit/>
          </a:bodyPr>
          <a:lstStyle/>
          <a:p>
            <a:r>
              <a:rPr lang="en-US" sz="1800" dirty="0"/>
              <a:t>AUG </a:t>
            </a:r>
            <a:r>
              <a:rPr lang="en-US" sz="1800" dirty="0" smtClean="0"/>
              <a:t>2022</a:t>
            </a:r>
            <a:endParaRPr lang="en-US" dirty="0"/>
          </a:p>
        </p:txBody>
      </p:sp>
      <p:sp>
        <p:nvSpPr>
          <p:cNvPr id="27" name="BN open">
            <a:extLst>
              <a:ext uri="{FF2B5EF4-FFF2-40B4-BE49-F238E27FC236}">
                <a16:creationId xmlns:a16="http://schemas.microsoft.com/office/drawing/2014/main" id="{84F2613F-DCC0-4A1F-9B48-C279DDE0C201}"/>
              </a:ext>
            </a:extLst>
          </p:cNvPr>
          <p:cNvSpPr>
            <a:spLocks noGrp="1"/>
          </p:cNvSpPr>
          <p:nvPr>
            <p:ph type="body" sz="quarter" idx="38"/>
          </p:nvPr>
        </p:nvSpPr>
        <p:spPr>
          <a:xfrm>
            <a:off x="5257800" y="1961398"/>
            <a:ext cx="1743080" cy="348934"/>
          </a:xfrm>
        </p:spPr>
        <p:txBody>
          <a:bodyPr>
            <a:noAutofit/>
          </a:bodyPr>
          <a:lstStyle/>
          <a:p>
            <a:pPr>
              <a:lnSpc>
                <a:spcPct val="100000"/>
              </a:lnSpc>
              <a:spcBef>
                <a:spcPts val="0"/>
              </a:spcBef>
            </a:pPr>
            <a:r>
              <a:rPr lang="en-US" sz="1050" dirty="0" smtClean="0"/>
              <a:t>2022-23 </a:t>
            </a:r>
            <a:r>
              <a:rPr lang="en-US" sz="1050" dirty="0"/>
              <a:t>BUDGET NARRATIVE APPLICATION OPENS</a:t>
            </a:r>
          </a:p>
        </p:txBody>
      </p:sp>
      <p:sp>
        <p:nvSpPr>
          <p:cNvPr id="13" name="Dec 2019">
            <a:extLst>
              <a:ext uri="{FF2B5EF4-FFF2-40B4-BE49-F238E27FC236}">
                <a16:creationId xmlns:a16="http://schemas.microsoft.com/office/drawing/2014/main" id="{04306A44-50E7-4C10-ABF1-71CE55A094F5}"/>
              </a:ext>
            </a:extLst>
          </p:cNvPr>
          <p:cNvSpPr>
            <a:spLocks noGrp="1"/>
          </p:cNvSpPr>
          <p:nvPr>
            <p:ph type="body" sz="quarter" idx="20"/>
          </p:nvPr>
        </p:nvSpPr>
        <p:spPr>
          <a:xfrm>
            <a:off x="8249069" y="967914"/>
            <a:ext cx="783000" cy="783000"/>
          </a:xfrm>
        </p:spPr>
        <p:txBody>
          <a:bodyPr>
            <a:normAutofit/>
          </a:bodyPr>
          <a:lstStyle/>
          <a:p>
            <a:r>
              <a:rPr lang="en-US" sz="1800" dirty="0" smtClean="0"/>
              <a:t>NOV 2022</a:t>
            </a:r>
            <a:endParaRPr lang="en-US" sz="1800" dirty="0"/>
          </a:p>
        </p:txBody>
      </p:sp>
      <p:sp>
        <p:nvSpPr>
          <p:cNvPr id="37" name="BN due">
            <a:extLst>
              <a:ext uri="{FF2B5EF4-FFF2-40B4-BE49-F238E27FC236}">
                <a16:creationId xmlns:a16="http://schemas.microsoft.com/office/drawing/2014/main" id="{DF4A9D67-1B01-4CF8-AC0D-C7E518691F63}"/>
              </a:ext>
            </a:extLst>
          </p:cNvPr>
          <p:cNvSpPr>
            <a:spLocks noGrp="1"/>
          </p:cNvSpPr>
          <p:nvPr>
            <p:ph type="body" sz="quarter" idx="48"/>
          </p:nvPr>
        </p:nvSpPr>
        <p:spPr>
          <a:xfrm>
            <a:off x="7828730" y="1945537"/>
            <a:ext cx="1623678" cy="336837"/>
          </a:xfrm>
        </p:spPr>
        <p:txBody>
          <a:bodyPr>
            <a:noAutofit/>
          </a:bodyPr>
          <a:lstStyle/>
          <a:p>
            <a:pPr>
              <a:lnSpc>
                <a:spcPct val="100000"/>
              </a:lnSpc>
              <a:spcBef>
                <a:spcPts val="0"/>
              </a:spcBef>
            </a:pPr>
            <a:r>
              <a:rPr lang="en-US" sz="1050" dirty="0" smtClean="0">
                <a:solidFill>
                  <a:schemeClr val="bg2"/>
                </a:solidFill>
              </a:rPr>
              <a:t>2022-23 </a:t>
            </a:r>
            <a:r>
              <a:rPr lang="en-US" sz="1050" dirty="0">
                <a:solidFill>
                  <a:schemeClr val="bg2"/>
                </a:solidFill>
              </a:rPr>
              <a:t>BUDGET NARRATIVES DUE</a:t>
            </a:r>
          </a:p>
        </p:txBody>
      </p:sp>
      <p:sp>
        <p:nvSpPr>
          <p:cNvPr id="14" name="Sept 2020">
            <a:extLst>
              <a:ext uri="{FF2B5EF4-FFF2-40B4-BE49-F238E27FC236}">
                <a16:creationId xmlns:a16="http://schemas.microsoft.com/office/drawing/2014/main" id="{18BD9AA2-DFE1-412D-BB95-7989BA1E6039}"/>
              </a:ext>
            </a:extLst>
          </p:cNvPr>
          <p:cNvSpPr>
            <a:spLocks noGrp="1"/>
          </p:cNvSpPr>
          <p:nvPr>
            <p:ph type="body" sz="quarter" idx="21"/>
          </p:nvPr>
        </p:nvSpPr>
        <p:spPr>
          <a:xfrm>
            <a:off x="8255667" y="3030893"/>
            <a:ext cx="783000" cy="783000"/>
          </a:xfrm>
        </p:spPr>
        <p:txBody>
          <a:bodyPr>
            <a:normAutofit/>
          </a:bodyPr>
          <a:lstStyle/>
          <a:p>
            <a:r>
              <a:rPr lang="en-US" sz="1800" dirty="0"/>
              <a:t>SEPT </a:t>
            </a:r>
            <a:r>
              <a:rPr lang="en-US" sz="1800" dirty="0" smtClean="0"/>
              <a:t>2023 </a:t>
            </a:r>
            <a:endParaRPr lang="en-US" dirty="0"/>
          </a:p>
        </p:txBody>
      </p:sp>
      <p:sp>
        <p:nvSpPr>
          <p:cNvPr id="35" name="final obligation-igp">
            <a:extLst>
              <a:ext uri="{FF2B5EF4-FFF2-40B4-BE49-F238E27FC236}">
                <a16:creationId xmlns:a16="http://schemas.microsoft.com/office/drawing/2014/main" id="{25D376EC-609C-46F1-A4A6-22B3BCBA9777}"/>
              </a:ext>
            </a:extLst>
          </p:cNvPr>
          <p:cNvSpPr>
            <a:spLocks noGrp="1"/>
          </p:cNvSpPr>
          <p:nvPr>
            <p:ph type="body" sz="quarter" idx="46"/>
          </p:nvPr>
        </p:nvSpPr>
        <p:spPr>
          <a:xfrm>
            <a:off x="7633808" y="3908541"/>
            <a:ext cx="2063994" cy="486493"/>
          </a:xfrm>
        </p:spPr>
        <p:txBody>
          <a:bodyPr>
            <a:normAutofit/>
          </a:bodyPr>
          <a:lstStyle/>
          <a:p>
            <a:pPr>
              <a:lnSpc>
                <a:spcPct val="100000"/>
              </a:lnSpc>
              <a:spcBef>
                <a:spcPts val="0"/>
              </a:spcBef>
            </a:pPr>
            <a:r>
              <a:rPr lang="en-US" sz="1050" dirty="0"/>
              <a:t>FINAL DATE FOR OBLIGATION OF </a:t>
            </a:r>
            <a:r>
              <a:rPr lang="en-US" sz="1050" dirty="0" smtClean="0"/>
              <a:t>2022-23 </a:t>
            </a:r>
            <a:r>
              <a:rPr lang="en-US" sz="1050" dirty="0"/>
              <a:t>FUNDS FOR *INTIAL GRANT PERIOD</a:t>
            </a:r>
          </a:p>
        </p:txBody>
      </p:sp>
      <p:sp>
        <p:nvSpPr>
          <p:cNvPr id="15" name="Nov 2020">
            <a:extLst>
              <a:ext uri="{FF2B5EF4-FFF2-40B4-BE49-F238E27FC236}">
                <a16:creationId xmlns:a16="http://schemas.microsoft.com/office/drawing/2014/main" id="{CDDFF132-912B-4B2B-B3E5-D1AB199B58C1}"/>
              </a:ext>
            </a:extLst>
          </p:cNvPr>
          <p:cNvSpPr>
            <a:spLocks noGrp="1"/>
          </p:cNvSpPr>
          <p:nvPr>
            <p:ph type="body" sz="quarter" idx="22"/>
          </p:nvPr>
        </p:nvSpPr>
        <p:spPr>
          <a:xfrm>
            <a:off x="5280146" y="3029417"/>
            <a:ext cx="783000" cy="784477"/>
          </a:xfrm>
        </p:spPr>
        <p:txBody>
          <a:bodyPr>
            <a:normAutofit/>
          </a:bodyPr>
          <a:lstStyle/>
          <a:p>
            <a:r>
              <a:rPr lang="en-US" sz="1800" dirty="0"/>
              <a:t>NOV </a:t>
            </a:r>
            <a:r>
              <a:rPr lang="en-US" sz="1800" dirty="0" smtClean="0"/>
              <a:t>2023 </a:t>
            </a:r>
            <a:endParaRPr lang="en-US" sz="2100" dirty="0"/>
          </a:p>
        </p:txBody>
      </p:sp>
      <p:sp>
        <p:nvSpPr>
          <p:cNvPr id="33" name="final claim-igp">
            <a:extLst>
              <a:ext uri="{FF2B5EF4-FFF2-40B4-BE49-F238E27FC236}">
                <a16:creationId xmlns:a16="http://schemas.microsoft.com/office/drawing/2014/main" id="{97AEBAB8-BDEB-4E4A-B443-829D3C340CA6}"/>
              </a:ext>
            </a:extLst>
          </p:cNvPr>
          <p:cNvSpPr>
            <a:spLocks noGrp="1"/>
          </p:cNvSpPr>
          <p:nvPr>
            <p:ph type="body" sz="quarter" idx="44"/>
          </p:nvPr>
        </p:nvSpPr>
        <p:spPr>
          <a:xfrm>
            <a:off x="4561602" y="3908541"/>
            <a:ext cx="2192500" cy="363501"/>
          </a:xfrm>
        </p:spPr>
        <p:txBody>
          <a:bodyPr>
            <a:normAutofit/>
          </a:bodyPr>
          <a:lstStyle/>
          <a:p>
            <a:pPr>
              <a:lnSpc>
                <a:spcPct val="100000"/>
              </a:lnSpc>
              <a:spcBef>
                <a:spcPts val="0"/>
              </a:spcBef>
            </a:pPr>
            <a:r>
              <a:rPr lang="en-US" sz="1050" dirty="0"/>
              <a:t>FINAL DATE FOR ALL </a:t>
            </a:r>
            <a:r>
              <a:rPr lang="en-US" sz="1050" dirty="0" smtClean="0"/>
              <a:t>2022-23 </a:t>
            </a:r>
            <a:r>
              <a:rPr lang="en-US" sz="1050" dirty="0"/>
              <a:t>CLAIMS FOR *INITIAL GRANT PERIOD</a:t>
            </a:r>
          </a:p>
        </p:txBody>
      </p:sp>
      <p:sp>
        <p:nvSpPr>
          <p:cNvPr id="23" name="Nov 2020">
            <a:extLst>
              <a:ext uri="{FF2B5EF4-FFF2-40B4-BE49-F238E27FC236}">
                <a16:creationId xmlns:a16="http://schemas.microsoft.com/office/drawing/2014/main" id="{CDDFF132-912B-4B2B-B3E5-D1AB199B58C1}"/>
              </a:ext>
            </a:extLst>
          </p:cNvPr>
          <p:cNvSpPr>
            <a:spLocks noGrp="1"/>
          </p:cNvSpPr>
          <p:nvPr>
            <p:ph type="body" sz="quarter" idx="22"/>
          </p:nvPr>
        </p:nvSpPr>
        <p:spPr>
          <a:xfrm>
            <a:off x="3047464" y="4071790"/>
            <a:ext cx="783000" cy="784477"/>
          </a:xfrm>
        </p:spPr>
        <p:txBody>
          <a:bodyPr>
            <a:normAutofit/>
          </a:bodyPr>
          <a:lstStyle/>
          <a:p>
            <a:r>
              <a:rPr lang="en-US" sz="1800" dirty="0"/>
              <a:t>NOV </a:t>
            </a:r>
            <a:r>
              <a:rPr lang="en-US" sz="1800" dirty="0" smtClean="0"/>
              <a:t>2023 </a:t>
            </a:r>
            <a:endParaRPr lang="en-US" sz="2100" dirty="0"/>
          </a:p>
        </p:txBody>
      </p:sp>
      <p:sp>
        <p:nvSpPr>
          <p:cNvPr id="21" name="carryover">
            <a:extLst>
              <a:ext uri="{FF2B5EF4-FFF2-40B4-BE49-F238E27FC236}">
                <a16:creationId xmlns:a16="http://schemas.microsoft.com/office/drawing/2014/main" id="{97AEBAB8-BDEB-4E4A-B443-829D3C340CA6}"/>
              </a:ext>
            </a:extLst>
          </p:cNvPr>
          <p:cNvSpPr>
            <a:spLocks noGrp="1"/>
          </p:cNvSpPr>
          <p:nvPr>
            <p:ph type="body" sz="quarter" idx="44"/>
          </p:nvPr>
        </p:nvSpPr>
        <p:spPr>
          <a:xfrm>
            <a:off x="3848830" y="4464031"/>
            <a:ext cx="2192500" cy="345575"/>
          </a:xfrm>
        </p:spPr>
        <p:txBody>
          <a:bodyPr>
            <a:normAutofit/>
          </a:bodyPr>
          <a:lstStyle/>
          <a:p>
            <a:pPr>
              <a:lnSpc>
                <a:spcPct val="100000"/>
              </a:lnSpc>
              <a:spcBef>
                <a:spcPts val="0"/>
              </a:spcBef>
            </a:pPr>
            <a:r>
              <a:rPr lang="en-US" sz="1050" dirty="0"/>
              <a:t>UNCLAIMED FUNDS BECOME “CARRYOVER”</a:t>
            </a:r>
          </a:p>
        </p:txBody>
      </p:sp>
      <p:sp>
        <p:nvSpPr>
          <p:cNvPr id="12" name="Nov 2020">
            <a:extLst>
              <a:ext uri="{FF2B5EF4-FFF2-40B4-BE49-F238E27FC236}">
                <a16:creationId xmlns:a16="http://schemas.microsoft.com/office/drawing/2014/main" id="{0950DBC3-6438-47ED-BA7E-BBD7E08290D1}"/>
              </a:ext>
            </a:extLst>
          </p:cNvPr>
          <p:cNvSpPr>
            <a:spLocks noGrp="1"/>
          </p:cNvSpPr>
          <p:nvPr>
            <p:ph type="body" sz="quarter" idx="19"/>
          </p:nvPr>
        </p:nvSpPr>
        <p:spPr>
          <a:xfrm>
            <a:off x="4303983" y="4997626"/>
            <a:ext cx="783000" cy="783000"/>
          </a:xfrm>
        </p:spPr>
        <p:txBody>
          <a:bodyPr/>
          <a:lstStyle/>
          <a:p>
            <a:r>
              <a:rPr lang="en-US" sz="1800" dirty="0"/>
              <a:t>NOV </a:t>
            </a:r>
            <a:r>
              <a:rPr lang="en-US" sz="1800" dirty="0" smtClean="0"/>
              <a:t>2023</a:t>
            </a:r>
            <a:endParaRPr lang="en-US" dirty="0"/>
          </a:p>
        </p:txBody>
      </p:sp>
      <p:sp>
        <p:nvSpPr>
          <p:cNvPr id="65" name="carryover app open">
            <a:extLst>
              <a:ext uri="{FF2B5EF4-FFF2-40B4-BE49-F238E27FC236}">
                <a16:creationId xmlns:a16="http://schemas.microsoft.com/office/drawing/2014/main" id="{71435C51-CB8E-41E5-8C00-34ADCC273A32}"/>
              </a:ext>
            </a:extLst>
          </p:cNvPr>
          <p:cNvSpPr>
            <a:spLocks noGrp="1"/>
          </p:cNvSpPr>
          <p:nvPr>
            <p:ph type="body" sz="quarter" idx="40"/>
          </p:nvPr>
        </p:nvSpPr>
        <p:spPr>
          <a:xfrm>
            <a:off x="3789253" y="5941792"/>
            <a:ext cx="1840170" cy="307027"/>
          </a:xfrm>
        </p:spPr>
        <p:txBody>
          <a:bodyPr>
            <a:normAutofit/>
          </a:bodyPr>
          <a:lstStyle/>
          <a:p>
            <a:r>
              <a:rPr lang="en-US" sz="1050" dirty="0"/>
              <a:t>CARRYOVER APPLICATIONS FOR </a:t>
            </a:r>
            <a:r>
              <a:rPr lang="en-US" sz="1050" dirty="0" smtClean="0"/>
              <a:t>2022-23 </a:t>
            </a:r>
            <a:r>
              <a:rPr lang="en-US" sz="1050" dirty="0"/>
              <a:t>FUNDS OPEN</a:t>
            </a:r>
          </a:p>
        </p:txBody>
      </p:sp>
      <p:sp>
        <p:nvSpPr>
          <p:cNvPr id="18" name="Sept 2021">
            <a:extLst>
              <a:ext uri="{FF2B5EF4-FFF2-40B4-BE49-F238E27FC236}">
                <a16:creationId xmlns:a16="http://schemas.microsoft.com/office/drawing/2014/main" id="{7073D15E-3E59-4781-BA50-8D741A373A3B}"/>
              </a:ext>
            </a:extLst>
          </p:cNvPr>
          <p:cNvSpPr>
            <a:spLocks noGrp="1"/>
          </p:cNvSpPr>
          <p:nvPr>
            <p:ph type="body" sz="quarter" idx="26"/>
          </p:nvPr>
        </p:nvSpPr>
        <p:spPr>
          <a:xfrm>
            <a:off x="6362602" y="5058550"/>
            <a:ext cx="783000" cy="783000"/>
          </a:xfrm>
        </p:spPr>
        <p:txBody>
          <a:bodyPr>
            <a:normAutofit/>
          </a:bodyPr>
          <a:lstStyle/>
          <a:p>
            <a:r>
              <a:rPr lang="en-US" sz="1800" dirty="0"/>
              <a:t>SEPT </a:t>
            </a:r>
            <a:r>
              <a:rPr lang="en-US" sz="1800" dirty="0" smtClean="0"/>
              <a:t>2024</a:t>
            </a:r>
            <a:endParaRPr lang="en-US" dirty="0"/>
          </a:p>
        </p:txBody>
      </p:sp>
      <p:sp>
        <p:nvSpPr>
          <p:cNvPr id="41" name="final obligation 19-20">
            <a:extLst>
              <a:ext uri="{FF2B5EF4-FFF2-40B4-BE49-F238E27FC236}">
                <a16:creationId xmlns:a16="http://schemas.microsoft.com/office/drawing/2014/main" id="{D183E534-6B6A-4814-BF59-57A6E38C5B02}"/>
              </a:ext>
            </a:extLst>
          </p:cNvPr>
          <p:cNvSpPr>
            <a:spLocks noGrp="1"/>
          </p:cNvSpPr>
          <p:nvPr>
            <p:ph type="body" sz="quarter" idx="52"/>
          </p:nvPr>
        </p:nvSpPr>
        <p:spPr>
          <a:xfrm>
            <a:off x="6041331" y="5941792"/>
            <a:ext cx="1400669" cy="454625"/>
          </a:xfrm>
        </p:spPr>
        <p:txBody>
          <a:bodyPr>
            <a:normAutofit/>
          </a:bodyPr>
          <a:lstStyle/>
          <a:p>
            <a:r>
              <a:rPr lang="en-US" sz="1050" dirty="0"/>
              <a:t>FINAL DATE FOR OBLIGATION OF </a:t>
            </a:r>
            <a:r>
              <a:rPr lang="en-US" sz="1050" dirty="0" smtClean="0"/>
              <a:t>2022-23 </a:t>
            </a:r>
            <a:r>
              <a:rPr lang="en-US" sz="1050" dirty="0"/>
              <a:t>FUNDS</a:t>
            </a:r>
          </a:p>
        </p:txBody>
      </p:sp>
      <p:sp>
        <p:nvSpPr>
          <p:cNvPr id="17" name="Nov 2021">
            <a:extLst>
              <a:ext uri="{FF2B5EF4-FFF2-40B4-BE49-F238E27FC236}">
                <a16:creationId xmlns:a16="http://schemas.microsoft.com/office/drawing/2014/main" id="{FACEF7EF-E8CB-4008-A749-3586789460E1}"/>
              </a:ext>
            </a:extLst>
          </p:cNvPr>
          <p:cNvSpPr>
            <a:spLocks noGrp="1"/>
          </p:cNvSpPr>
          <p:nvPr>
            <p:ph type="body" sz="quarter" idx="25"/>
          </p:nvPr>
        </p:nvSpPr>
        <p:spPr>
          <a:xfrm>
            <a:off x="8453803" y="5048560"/>
            <a:ext cx="783000" cy="783000"/>
          </a:xfrm>
        </p:spPr>
        <p:txBody>
          <a:bodyPr>
            <a:normAutofit/>
          </a:bodyPr>
          <a:lstStyle/>
          <a:p>
            <a:r>
              <a:rPr lang="en-US" sz="1800" dirty="0"/>
              <a:t>NOV </a:t>
            </a:r>
            <a:r>
              <a:rPr lang="en-US" sz="1800" dirty="0" smtClean="0"/>
              <a:t>2024</a:t>
            </a:r>
            <a:endParaRPr lang="en-US" sz="1800" dirty="0"/>
          </a:p>
        </p:txBody>
      </p:sp>
      <p:sp>
        <p:nvSpPr>
          <p:cNvPr id="70" name="final claim 19-20"/>
          <p:cNvSpPr>
            <a:spLocks noGrp="1"/>
          </p:cNvSpPr>
          <p:nvPr>
            <p:ph type="body" sz="quarter" idx="50"/>
          </p:nvPr>
        </p:nvSpPr>
        <p:spPr>
          <a:xfrm>
            <a:off x="8212281" y="5956156"/>
            <a:ext cx="1266047" cy="289050"/>
          </a:xfrm>
        </p:spPr>
        <p:txBody>
          <a:bodyPr>
            <a:noAutofit/>
          </a:bodyPr>
          <a:lstStyle/>
          <a:p>
            <a:r>
              <a:rPr lang="en-US" sz="1050" dirty="0"/>
              <a:t>FINAL DATE FOR ALL </a:t>
            </a:r>
            <a:r>
              <a:rPr lang="en-US" sz="1050" dirty="0" smtClean="0"/>
              <a:t>2022-23 GRANT </a:t>
            </a:r>
            <a:r>
              <a:rPr lang="en-US" sz="1050" dirty="0"/>
              <a:t>CLAIMS</a:t>
            </a:r>
          </a:p>
        </p:txBody>
      </p:sp>
      <p:sp>
        <p:nvSpPr>
          <p:cNvPr id="25" name="Footer Placeholder 2"/>
          <p:cNvSpPr>
            <a:spLocks noGrp="1"/>
          </p:cNvSpPr>
          <p:nvPr>
            <p:ph type="ftr" sz="quarter" idx="11"/>
          </p:nvPr>
        </p:nvSpPr>
        <p:spPr>
          <a:xfrm>
            <a:off x="8903545" y="6396417"/>
            <a:ext cx="286422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75" b="0" i="1" u="none" strike="noStrike" kern="1200" cap="none" spc="0" normalizeH="0" baseline="0" noProof="0" dirty="0" smtClean="0">
                <a:ln>
                  <a:noFill/>
                </a:ln>
                <a:solidFill>
                  <a:srgbClr val="454D55"/>
                </a:solidFill>
                <a:effectLst/>
                <a:uLnTx/>
                <a:uFillTx/>
                <a:latin typeface="Segoe UI"/>
                <a:ea typeface="+mn-ea"/>
                <a:cs typeface="+mn-cs"/>
              </a:rPr>
              <a:t>Oregon Department of Education</a:t>
            </a:r>
            <a:endParaRPr kumimoji="0" lang="en-US" sz="675" b="0" i="1" u="none" strike="noStrike" kern="1200" cap="none" spc="0" normalizeH="0" baseline="0" noProof="0" dirty="0">
              <a:ln>
                <a:noFill/>
              </a:ln>
              <a:solidFill>
                <a:srgbClr val="454D55"/>
              </a:solidFill>
              <a:effectLst/>
              <a:uLnTx/>
              <a:uFillTx/>
              <a:latin typeface="Segoe UI"/>
              <a:ea typeface="+mn-ea"/>
              <a:cs typeface="+mn-cs"/>
            </a:endParaRPr>
          </a:p>
        </p:txBody>
      </p:sp>
      <p:sp>
        <p:nvSpPr>
          <p:cNvPr id="26" name="Dec 2019">
            <a:extLst>
              <a:ext uri="{FF2B5EF4-FFF2-40B4-BE49-F238E27FC236}">
                <a16:creationId xmlns:a16="http://schemas.microsoft.com/office/drawing/2014/main" id="{04306A44-50E7-4C10-ABF1-71CE55A094F5}"/>
              </a:ext>
            </a:extLst>
          </p:cNvPr>
          <p:cNvSpPr>
            <a:spLocks noGrp="1"/>
          </p:cNvSpPr>
          <p:nvPr>
            <p:ph type="body" sz="quarter" idx="20"/>
          </p:nvPr>
        </p:nvSpPr>
        <p:spPr>
          <a:xfrm>
            <a:off x="10577334" y="2850344"/>
            <a:ext cx="783000" cy="770274"/>
          </a:xfrm>
        </p:spPr>
        <p:txBody>
          <a:bodyPr>
            <a:normAutofit/>
          </a:bodyPr>
          <a:lstStyle/>
          <a:p>
            <a:r>
              <a:rPr lang="en-US" sz="1800" dirty="0" smtClean="0"/>
              <a:t>JUNE 2023</a:t>
            </a:r>
            <a:endParaRPr lang="en-US" sz="1800" dirty="0"/>
          </a:p>
        </p:txBody>
      </p:sp>
    </p:spTree>
    <p:extLst>
      <p:ext uri="{BB962C8B-B14F-4D97-AF65-F5344CB8AC3E}">
        <p14:creationId xmlns:p14="http://schemas.microsoft.com/office/powerpoint/2010/main" val="15455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t>4</a:t>
            </a:fld>
            <a:endParaRPr lang="en-US" dirty="0"/>
          </a:p>
        </p:txBody>
      </p:sp>
      <p:grpSp>
        <p:nvGrpSpPr>
          <p:cNvPr id="7" name="Group 6" descr="timeline box" title="timeline box"/>
          <p:cNvGrpSpPr/>
          <p:nvPr/>
        </p:nvGrpSpPr>
        <p:grpSpPr>
          <a:xfrm>
            <a:off x="8987864" y="1657129"/>
            <a:ext cx="2752483" cy="1914490"/>
            <a:chOff x="8987864" y="1657129"/>
            <a:chExt cx="2752483" cy="1914490"/>
          </a:xfrm>
        </p:grpSpPr>
        <p:sp>
          <p:nvSpPr>
            <p:cNvPr id="35" name="Rectangular Callout 34" descr="Decorative box"/>
            <p:cNvSpPr/>
            <p:nvPr/>
          </p:nvSpPr>
          <p:spPr>
            <a:xfrm>
              <a:off x="8987864" y="2969328"/>
              <a:ext cx="2752482" cy="602291"/>
            </a:xfrm>
            <a:prstGeom prst="wedgeRectCallout">
              <a:avLst>
                <a:gd name="adj1" fmla="val -20344"/>
                <a:gd name="adj2" fmla="val 85571"/>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normAutofit/>
            </a:bodyPr>
            <a:lstStyle/>
            <a:p>
              <a:pPr algn="ctr"/>
              <a:endParaRPr lang="en-US" dirty="0"/>
            </a:p>
          </p:txBody>
        </p:sp>
        <p:sp>
          <p:nvSpPr>
            <p:cNvPr id="36" name="Text Placeholder 18" descr="Decorative box"/>
            <p:cNvSpPr txBox="1">
              <a:spLocks/>
            </p:cNvSpPr>
            <p:nvPr/>
          </p:nvSpPr>
          <p:spPr>
            <a:xfrm>
              <a:off x="8987864" y="1657129"/>
              <a:ext cx="2752482" cy="1316129"/>
            </a:xfrm>
            <a:prstGeom prst="rect">
              <a:avLst/>
            </a:prstGeom>
            <a:solidFill>
              <a:srgbClr val="FCEDE1"/>
            </a:solidFill>
          </p:spPr>
          <p:txBody>
            <a:bodyPr anchor="b"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smtClean="0"/>
                <a:t>Claim funds in EGMS</a:t>
              </a:r>
              <a:endParaRPr lang="en-US" sz="2400" dirty="0"/>
            </a:p>
          </p:txBody>
        </p:sp>
        <p:sp>
          <p:nvSpPr>
            <p:cNvPr id="37" name="Text Placeholder 2"/>
            <p:cNvSpPr txBox="1">
              <a:spLocks/>
            </p:cNvSpPr>
            <p:nvPr/>
          </p:nvSpPr>
          <p:spPr>
            <a:xfrm>
              <a:off x="8987865" y="2969329"/>
              <a:ext cx="2752482" cy="586760"/>
            </a:xfrm>
            <a:prstGeom prst="rect">
              <a:avLst/>
            </a:prstGeom>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t>Quarterly</a:t>
              </a:r>
              <a:endParaRPr lang="en-US" dirty="0"/>
            </a:p>
          </p:txBody>
        </p:sp>
      </p:grpSp>
      <p:sp>
        <p:nvSpPr>
          <p:cNvPr id="50" name="Oval 49" title="&quot;&quot;"/>
          <p:cNvSpPr/>
          <p:nvPr/>
        </p:nvSpPr>
        <p:spPr>
          <a:xfrm>
            <a:off x="9735682" y="3812294"/>
            <a:ext cx="134458" cy="134458"/>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dirty="0"/>
          </a:p>
        </p:txBody>
      </p:sp>
      <p:grpSp>
        <p:nvGrpSpPr>
          <p:cNvPr id="8" name="Group 7" descr="timeline box" title="timeline box"/>
          <p:cNvGrpSpPr/>
          <p:nvPr/>
        </p:nvGrpSpPr>
        <p:grpSpPr>
          <a:xfrm>
            <a:off x="7614196" y="4172859"/>
            <a:ext cx="2752483" cy="1910811"/>
            <a:chOff x="7614196" y="4172859"/>
            <a:chExt cx="2752483" cy="1910811"/>
          </a:xfrm>
        </p:grpSpPr>
        <p:sp>
          <p:nvSpPr>
            <p:cNvPr id="41" name="Rectangular Callout 40" descr="Decorative box"/>
            <p:cNvSpPr/>
            <p:nvPr/>
          </p:nvSpPr>
          <p:spPr>
            <a:xfrm rot="10800000" flipH="1">
              <a:off x="7614196" y="4172859"/>
              <a:ext cx="2746754" cy="602291"/>
            </a:xfrm>
            <a:prstGeom prst="wedgeRectCallout">
              <a:avLst>
                <a:gd name="adj1" fmla="val -20344"/>
                <a:gd name="adj2" fmla="val 8557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42" name="Text Placeholder 18" descr="Decorative box"/>
            <p:cNvSpPr txBox="1">
              <a:spLocks/>
            </p:cNvSpPr>
            <p:nvPr/>
          </p:nvSpPr>
          <p:spPr>
            <a:xfrm>
              <a:off x="7614196" y="4767541"/>
              <a:ext cx="2746754" cy="1316129"/>
            </a:xfrm>
            <a:prstGeom prst="rect">
              <a:avLst/>
            </a:prstGeom>
            <a:solidFill>
              <a:srgbClr val="FCEDE1"/>
            </a:solidFill>
          </p:spPr>
          <p:txBody>
            <a:bodyPr anchor="t"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smtClean="0">
                  <a:solidFill>
                    <a:schemeClr val="accent3"/>
                  </a:solidFill>
                </a:rPr>
                <a:t>Carryover CIP Budget Narratives due</a:t>
              </a:r>
              <a:endParaRPr lang="en-US" sz="2400" dirty="0">
                <a:solidFill>
                  <a:schemeClr val="accent3"/>
                </a:solidFill>
              </a:endParaRPr>
            </a:p>
          </p:txBody>
        </p:sp>
        <p:sp>
          <p:nvSpPr>
            <p:cNvPr id="43" name="Text Placeholder 2"/>
            <p:cNvSpPr txBox="1">
              <a:spLocks/>
            </p:cNvSpPr>
            <p:nvPr/>
          </p:nvSpPr>
          <p:spPr>
            <a:xfrm>
              <a:off x="7614197" y="4190385"/>
              <a:ext cx="2752482" cy="586760"/>
            </a:xfrm>
            <a:prstGeom prst="rect">
              <a:avLst/>
            </a:prstGeom>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t>January</a:t>
              </a:r>
              <a:endParaRPr lang="en-US" dirty="0"/>
            </a:p>
          </p:txBody>
        </p:sp>
      </p:grpSp>
      <p:sp>
        <p:nvSpPr>
          <p:cNvPr id="48" name="Oval 47" title="&quot;&quot;"/>
          <p:cNvSpPr/>
          <p:nvPr/>
        </p:nvSpPr>
        <p:spPr>
          <a:xfrm>
            <a:off x="8359598" y="3805525"/>
            <a:ext cx="134458" cy="134458"/>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descr="timeline box" title="timeline box"/>
          <p:cNvGrpSpPr/>
          <p:nvPr/>
        </p:nvGrpSpPr>
        <p:grpSpPr>
          <a:xfrm>
            <a:off x="6144063" y="1658468"/>
            <a:ext cx="2752483" cy="1914490"/>
            <a:chOff x="6144063" y="1658468"/>
            <a:chExt cx="2752483" cy="1914490"/>
          </a:xfrm>
        </p:grpSpPr>
        <p:sp>
          <p:nvSpPr>
            <p:cNvPr id="32" name="Rectangular Callout 31" descr="Decorative box"/>
            <p:cNvSpPr/>
            <p:nvPr/>
          </p:nvSpPr>
          <p:spPr>
            <a:xfrm>
              <a:off x="6144063" y="2970667"/>
              <a:ext cx="2752482" cy="602291"/>
            </a:xfrm>
            <a:prstGeom prst="wedgeRectCallout">
              <a:avLst>
                <a:gd name="adj1" fmla="val -20344"/>
                <a:gd name="adj2" fmla="val 85571"/>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3" name="Text Placeholder 18" descr="Decorative box"/>
            <p:cNvSpPr txBox="1">
              <a:spLocks/>
            </p:cNvSpPr>
            <p:nvPr/>
          </p:nvSpPr>
          <p:spPr>
            <a:xfrm>
              <a:off x="6144063" y="1658468"/>
              <a:ext cx="2752482" cy="1316129"/>
            </a:xfrm>
            <a:prstGeom prst="rect">
              <a:avLst/>
            </a:prstGeom>
            <a:solidFill>
              <a:srgbClr val="F0F4E6"/>
            </a:solidFill>
          </p:spPr>
          <p:txBody>
            <a:bodyPr anchor="b"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smtClean="0"/>
                <a:t>CIP Budget Narratives due </a:t>
              </a:r>
              <a:endParaRPr lang="en-US" sz="2400" dirty="0"/>
            </a:p>
          </p:txBody>
        </p:sp>
        <p:sp>
          <p:nvSpPr>
            <p:cNvPr id="34" name="Text Placeholder 2"/>
            <p:cNvSpPr txBox="1">
              <a:spLocks/>
            </p:cNvSpPr>
            <p:nvPr/>
          </p:nvSpPr>
          <p:spPr>
            <a:xfrm>
              <a:off x="6144064" y="2970668"/>
              <a:ext cx="2752482" cy="586760"/>
            </a:xfrm>
            <a:prstGeom prst="rect">
              <a:avLst/>
            </a:prstGeom>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dirty="0" smtClean="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t>November 1</a:t>
              </a:r>
              <a:endParaRPr lang="en-US" dirty="0"/>
            </a:p>
          </p:txBody>
        </p:sp>
      </p:grpSp>
      <p:sp>
        <p:nvSpPr>
          <p:cNvPr id="49" name="Oval 48" title="&quot;&quot;"/>
          <p:cNvSpPr/>
          <p:nvPr/>
        </p:nvSpPr>
        <p:spPr>
          <a:xfrm>
            <a:off x="6902833" y="3812293"/>
            <a:ext cx="134458" cy="134458"/>
          </a:xfrm>
          <a:prstGeom prst="ellipse">
            <a:avLst/>
          </a:prstGeom>
          <a:solidFill>
            <a:schemeClr val="accent5"/>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nvGrpSpPr>
          <p:cNvPr id="9" name="Group 8" descr="timeline box" title="timeline box"/>
          <p:cNvGrpSpPr/>
          <p:nvPr/>
        </p:nvGrpSpPr>
        <p:grpSpPr>
          <a:xfrm>
            <a:off x="4703601" y="4172856"/>
            <a:ext cx="2766399" cy="1918421"/>
            <a:chOff x="4703601" y="4172856"/>
            <a:chExt cx="2766399" cy="1918421"/>
          </a:xfrm>
        </p:grpSpPr>
        <p:sp>
          <p:nvSpPr>
            <p:cNvPr id="38" name="Rectangular Callout 37" descr="Decorative box"/>
            <p:cNvSpPr/>
            <p:nvPr/>
          </p:nvSpPr>
          <p:spPr>
            <a:xfrm rot="10800000" flipH="1">
              <a:off x="4717517" y="4172856"/>
              <a:ext cx="2746754" cy="602291"/>
            </a:xfrm>
            <a:prstGeom prst="wedgeRectCallout">
              <a:avLst>
                <a:gd name="adj1" fmla="val -20344"/>
                <a:gd name="adj2" fmla="val 8557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18" descr="Decorative box"/>
            <p:cNvSpPr txBox="1">
              <a:spLocks/>
            </p:cNvSpPr>
            <p:nvPr/>
          </p:nvSpPr>
          <p:spPr>
            <a:xfrm>
              <a:off x="4703601" y="4775147"/>
              <a:ext cx="2746754" cy="1316130"/>
            </a:xfrm>
            <a:prstGeom prst="rect">
              <a:avLst/>
            </a:prstGeom>
            <a:solidFill>
              <a:srgbClr val="F0F4E6"/>
            </a:solidFill>
          </p:spPr>
          <p:txBody>
            <a:bodyPr anchor="t"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smtClean="0">
                  <a:solidFill>
                    <a:schemeClr val="accent5"/>
                  </a:solidFill>
                </a:rPr>
                <a:t>Prerequisites due</a:t>
              </a:r>
            </a:p>
            <a:p>
              <a:pPr algn="ctr"/>
              <a:r>
                <a:rPr lang="en-US" sz="1700" dirty="0" smtClean="0">
                  <a:solidFill>
                    <a:schemeClr val="accent5"/>
                  </a:solidFill>
                </a:rPr>
                <a:t>Contacts</a:t>
              </a:r>
            </a:p>
            <a:p>
              <a:pPr algn="ctr"/>
              <a:r>
                <a:rPr lang="en-US" sz="1700" dirty="0" smtClean="0">
                  <a:solidFill>
                    <a:schemeClr val="accent5"/>
                  </a:solidFill>
                </a:rPr>
                <a:t>Private Schools</a:t>
              </a:r>
            </a:p>
            <a:p>
              <a:pPr algn="ctr"/>
              <a:r>
                <a:rPr lang="en-US" sz="1700" dirty="0" smtClean="0">
                  <a:solidFill>
                    <a:schemeClr val="accent5"/>
                  </a:solidFill>
                </a:rPr>
                <a:t>Consolidated Spending</a:t>
              </a:r>
              <a:endParaRPr lang="en-US" sz="1700" dirty="0">
                <a:solidFill>
                  <a:schemeClr val="accent5"/>
                </a:solidFill>
              </a:endParaRPr>
            </a:p>
          </p:txBody>
        </p:sp>
        <p:sp>
          <p:nvSpPr>
            <p:cNvPr id="40" name="Text Placeholder 2"/>
            <p:cNvSpPr txBox="1">
              <a:spLocks/>
            </p:cNvSpPr>
            <p:nvPr/>
          </p:nvSpPr>
          <p:spPr>
            <a:xfrm>
              <a:off x="4717518" y="4190382"/>
              <a:ext cx="2752482" cy="586760"/>
            </a:xfrm>
            <a:prstGeom prst="rect">
              <a:avLst/>
            </a:prstGeom>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t>October 1</a:t>
              </a:r>
              <a:endParaRPr lang="en-US" dirty="0"/>
            </a:p>
          </p:txBody>
        </p:sp>
      </p:grpSp>
      <p:sp>
        <p:nvSpPr>
          <p:cNvPr id="47" name="Oval 46" title="&quot;&quot;"/>
          <p:cNvSpPr/>
          <p:nvPr/>
        </p:nvSpPr>
        <p:spPr>
          <a:xfrm>
            <a:off x="5465233" y="3805521"/>
            <a:ext cx="134458" cy="134458"/>
          </a:xfrm>
          <a:prstGeom prst="ellipse">
            <a:avLst/>
          </a:prstGeom>
          <a:solidFill>
            <a:schemeClr val="accent4"/>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nvGrpSpPr>
          <p:cNvPr id="5" name="Group 4" descr="timeline box" title="timeline box"/>
          <p:cNvGrpSpPr/>
          <p:nvPr/>
        </p:nvGrpSpPr>
        <p:grpSpPr>
          <a:xfrm>
            <a:off x="3294533" y="1658468"/>
            <a:ext cx="2752483" cy="1914490"/>
            <a:chOff x="3294533" y="1658468"/>
            <a:chExt cx="2752483" cy="1914490"/>
          </a:xfrm>
        </p:grpSpPr>
        <p:sp>
          <p:nvSpPr>
            <p:cNvPr id="26" name="Rectangular Callout 25" descr="Decorative box"/>
            <p:cNvSpPr/>
            <p:nvPr/>
          </p:nvSpPr>
          <p:spPr>
            <a:xfrm>
              <a:off x="3294533" y="2970667"/>
              <a:ext cx="2752482" cy="602291"/>
            </a:xfrm>
            <a:prstGeom prst="wedgeRectCallout">
              <a:avLst>
                <a:gd name="adj1" fmla="val -20344"/>
                <a:gd name="adj2" fmla="val 8557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18" descr="Decorative box"/>
            <p:cNvSpPr txBox="1">
              <a:spLocks/>
            </p:cNvSpPr>
            <p:nvPr/>
          </p:nvSpPr>
          <p:spPr>
            <a:xfrm>
              <a:off x="3294533" y="1658468"/>
              <a:ext cx="2752482" cy="1316129"/>
            </a:xfrm>
            <a:prstGeom prst="rect">
              <a:avLst/>
            </a:prstGeom>
            <a:solidFill>
              <a:srgbClr val="FCF4F8"/>
            </a:solidFill>
          </p:spPr>
          <p:txBody>
            <a:bodyPr anchor="b"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smtClean="0"/>
                <a:t>CIP Budget Narrative opens</a:t>
              </a:r>
              <a:endParaRPr lang="en-US" sz="2400" dirty="0"/>
            </a:p>
          </p:txBody>
        </p:sp>
        <p:sp>
          <p:nvSpPr>
            <p:cNvPr id="28" name="Text Placeholder 2"/>
            <p:cNvSpPr txBox="1">
              <a:spLocks/>
            </p:cNvSpPr>
            <p:nvPr/>
          </p:nvSpPr>
          <p:spPr>
            <a:xfrm>
              <a:off x="3294534" y="2970668"/>
              <a:ext cx="2752482" cy="586760"/>
            </a:xfrm>
            <a:prstGeom prst="rect">
              <a:avLst/>
            </a:prstGeom>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t>August</a:t>
              </a:r>
              <a:endParaRPr lang="en-US" dirty="0"/>
            </a:p>
          </p:txBody>
        </p:sp>
      </p:grpSp>
      <p:sp>
        <p:nvSpPr>
          <p:cNvPr id="46" name="Oval 45" title="&quot;&quot;"/>
          <p:cNvSpPr/>
          <p:nvPr/>
        </p:nvSpPr>
        <p:spPr>
          <a:xfrm>
            <a:off x="4047574" y="3812293"/>
            <a:ext cx="134458" cy="134458"/>
          </a:xfrm>
          <a:prstGeom prst="ellipse">
            <a:avLst/>
          </a:prstGeom>
          <a:solidFill>
            <a:schemeClr val="accent2"/>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nvGrpSpPr>
          <p:cNvPr id="10" name="Group 9" descr="timeline box" title="timeline box"/>
          <p:cNvGrpSpPr/>
          <p:nvPr/>
        </p:nvGrpSpPr>
        <p:grpSpPr>
          <a:xfrm>
            <a:off x="1812651" y="4172856"/>
            <a:ext cx="2752483" cy="1910812"/>
            <a:chOff x="1812651" y="4172856"/>
            <a:chExt cx="2752483" cy="1910812"/>
          </a:xfrm>
        </p:grpSpPr>
        <p:sp>
          <p:nvSpPr>
            <p:cNvPr id="29" name="Rectangular Callout 28" descr="Decorative box"/>
            <p:cNvSpPr/>
            <p:nvPr/>
          </p:nvSpPr>
          <p:spPr>
            <a:xfrm rot="10800000" flipH="1">
              <a:off x="1812651" y="4172856"/>
              <a:ext cx="2746754" cy="602291"/>
            </a:xfrm>
            <a:prstGeom prst="wedgeRectCallout">
              <a:avLst>
                <a:gd name="adj1" fmla="val -20344"/>
                <a:gd name="adj2" fmla="val 8557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18" descr="Decorative box"/>
            <p:cNvSpPr txBox="1">
              <a:spLocks/>
            </p:cNvSpPr>
            <p:nvPr/>
          </p:nvSpPr>
          <p:spPr>
            <a:xfrm>
              <a:off x="1812651" y="4767538"/>
              <a:ext cx="2746754" cy="1316130"/>
            </a:xfrm>
            <a:prstGeom prst="rect">
              <a:avLst/>
            </a:prstGeom>
            <a:solidFill>
              <a:srgbClr val="FCF4F8"/>
            </a:solidFill>
          </p:spPr>
          <p:txBody>
            <a:bodyPr anchor="t"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smtClean="0">
                  <a:solidFill>
                    <a:schemeClr val="accent2"/>
                  </a:solidFill>
                </a:rPr>
                <a:t>Final allocations posted</a:t>
              </a:r>
              <a:endParaRPr lang="en-US" sz="2400" dirty="0">
                <a:solidFill>
                  <a:schemeClr val="accent2"/>
                </a:solidFill>
              </a:endParaRPr>
            </a:p>
          </p:txBody>
        </p:sp>
        <p:sp>
          <p:nvSpPr>
            <p:cNvPr id="31" name="Text Placeholder 2"/>
            <p:cNvSpPr txBox="1">
              <a:spLocks/>
            </p:cNvSpPr>
            <p:nvPr/>
          </p:nvSpPr>
          <p:spPr>
            <a:xfrm>
              <a:off x="1812652" y="4190382"/>
              <a:ext cx="2752482" cy="586760"/>
            </a:xfrm>
            <a:prstGeom prst="rect">
              <a:avLst/>
            </a:prstGeom>
            <a:solidFill>
              <a:schemeClr val="accent2"/>
            </a:solidFill>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t>July</a:t>
              </a:r>
              <a:endParaRPr lang="en-US" dirty="0"/>
            </a:p>
          </p:txBody>
        </p:sp>
      </p:grpSp>
      <p:sp>
        <p:nvSpPr>
          <p:cNvPr id="45" name="Oval 44" title="&quot;&quot;"/>
          <p:cNvSpPr/>
          <p:nvPr/>
        </p:nvSpPr>
        <p:spPr>
          <a:xfrm>
            <a:off x="2554951" y="3805521"/>
            <a:ext cx="134458" cy="134458"/>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descr="timeline box" title="timeline box"/>
          <p:cNvGrpSpPr/>
          <p:nvPr/>
        </p:nvGrpSpPr>
        <p:grpSpPr>
          <a:xfrm>
            <a:off x="439272" y="1658465"/>
            <a:ext cx="2752483" cy="1914490"/>
            <a:chOff x="439272" y="1658465"/>
            <a:chExt cx="2752483" cy="1914490"/>
          </a:xfrm>
        </p:grpSpPr>
        <p:sp>
          <p:nvSpPr>
            <p:cNvPr id="23" name="Rectangular Callout 22" descr="Decorative box"/>
            <p:cNvSpPr/>
            <p:nvPr/>
          </p:nvSpPr>
          <p:spPr>
            <a:xfrm>
              <a:off x="439272" y="2970664"/>
              <a:ext cx="2752482" cy="602291"/>
            </a:xfrm>
            <a:prstGeom prst="wedgeRectCallout">
              <a:avLst>
                <a:gd name="adj1" fmla="val -20344"/>
                <a:gd name="adj2" fmla="val 855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18" descr="Decorative box"/>
            <p:cNvSpPr txBox="1">
              <a:spLocks/>
            </p:cNvSpPr>
            <p:nvPr/>
          </p:nvSpPr>
          <p:spPr>
            <a:xfrm>
              <a:off x="439272" y="1658465"/>
              <a:ext cx="2752482" cy="1316129"/>
            </a:xfrm>
            <a:prstGeom prst="rect">
              <a:avLst/>
            </a:prstGeom>
            <a:solidFill>
              <a:schemeClr val="bg2"/>
            </a:solidFill>
          </p:spPr>
          <p:txBody>
            <a:bodyPr anchor="b"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smtClean="0"/>
                <a:t>Signed Assurances and Prayer Certificate due</a:t>
              </a:r>
              <a:endParaRPr lang="en-US" sz="2400" dirty="0"/>
            </a:p>
          </p:txBody>
        </p:sp>
        <p:sp>
          <p:nvSpPr>
            <p:cNvPr id="25" name="Text Placeholder 2"/>
            <p:cNvSpPr txBox="1">
              <a:spLocks/>
            </p:cNvSpPr>
            <p:nvPr/>
          </p:nvSpPr>
          <p:spPr>
            <a:xfrm>
              <a:off x="439273" y="2970665"/>
              <a:ext cx="2752482" cy="586760"/>
            </a:xfrm>
            <a:prstGeom prst="rect">
              <a:avLst/>
            </a:prstGeom>
          </p:spPr>
          <p:txBody>
            <a:bodyPr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t>June 30</a:t>
              </a:r>
              <a:endParaRPr lang="en-US" dirty="0"/>
            </a:p>
          </p:txBody>
        </p:sp>
      </p:grpSp>
      <p:sp>
        <p:nvSpPr>
          <p:cNvPr id="44" name="Oval 43" title="&quot;&quot;"/>
          <p:cNvSpPr/>
          <p:nvPr/>
        </p:nvSpPr>
        <p:spPr>
          <a:xfrm>
            <a:off x="1192313" y="3812290"/>
            <a:ext cx="134458" cy="134458"/>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descr="Decorative line"/>
          <p:cNvSpPr/>
          <p:nvPr/>
        </p:nvSpPr>
        <p:spPr>
          <a:xfrm>
            <a:off x="206188" y="3841379"/>
            <a:ext cx="11775141" cy="71709"/>
          </a:xfrm>
          <a:prstGeom prst="rect">
            <a:avLst/>
          </a:prstGeom>
          <a:solidFill>
            <a:schemeClr val="tx1">
              <a:lumMod val="50000"/>
              <a:lumOff val="50000"/>
            </a:schemeClr>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a:endParaRPr lang="en-US" dirty="0"/>
          </a:p>
        </p:txBody>
      </p:sp>
      <p:sp>
        <p:nvSpPr>
          <p:cNvPr id="11" name="Title 10"/>
          <p:cNvSpPr>
            <a:spLocks noGrp="1"/>
          </p:cNvSpPr>
          <p:nvPr>
            <p:ph type="title"/>
          </p:nvPr>
        </p:nvSpPr>
        <p:spPr/>
        <p:txBody>
          <a:bodyPr/>
          <a:lstStyle/>
          <a:p>
            <a:r>
              <a:rPr lang="en-US" dirty="0" smtClean="0"/>
              <a:t>Annual Budget Narrative and Fiscal Timeline</a:t>
            </a:r>
            <a:endParaRPr lang="en-US" dirty="0"/>
          </a:p>
        </p:txBody>
      </p:sp>
    </p:spTree>
    <p:extLst>
      <p:ext uri="{BB962C8B-B14F-4D97-AF65-F5344CB8AC3E}">
        <p14:creationId xmlns:p14="http://schemas.microsoft.com/office/powerpoint/2010/main" val="2414971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p:txBody>
          <a:bodyPr>
            <a:normAutofit lnSpcReduction="10000"/>
          </a:bodyPr>
          <a:lstStyle/>
          <a:p>
            <a:r>
              <a:rPr lang="en-US" sz="3200" b="1" dirty="0"/>
              <a:t>What</a:t>
            </a:r>
            <a:r>
              <a:rPr lang="en-US" sz="3200" b="1" dirty="0" smtClean="0"/>
              <a:t>: </a:t>
            </a:r>
            <a:r>
              <a:rPr lang="en-US" sz="3200" dirty="0"/>
              <a:t>E</a:t>
            </a:r>
            <a:r>
              <a:rPr lang="en-US" sz="3200" dirty="0" smtClean="0"/>
              <a:t>nsuring actual spending aligns to narrative</a:t>
            </a:r>
          </a:p>
          <a:p>
            <a:endParaRPr lang="en-US" sz="1000" dirty="0" smtClean="0"/>
          </a:p>
          <a:p>
            <a:r>
              <a:rPr lang="en-US" sz="3200" b="1" dirty="0" smtClean="0"/>
              <a:t>Why: </a:t>
            </a:r>
            <a:r>
              <a:rPr lang="en-US" sz="3200" dirty="0"/>
              <a:t>D</a:t>
            </a:r>
            <a:r>
              <a:rPr lang="en-US" sz="3200" dirty="0" smtClean="0"/>
              <a:t>emonstrate that each award is used as intended</a:t>
            </a:r>
          </a:p>
          <a:p>
            <a:pPr lvl="1"/>
            <a:r>
              <a:rPr lang="en-US" sz="2800" dirty="0"/>
              <a:t>I</a:t>
            </a:r>
            <a:r>
              <a:rPr lang="en-US" sz="2800" dirty="0" smtClean="0"/>
              <a:t>dentify </a:t>
            </a:r>
            <a:r>
              <a:rPr lang="en-US" sz="2800" dirty="0"/>
              <a:t>transaction </a:t>
            </a:r>
            <a:r>
              <a:rPr lang="en-US" sz="2800" dirty="0" smtClean="0"/>
              <a:t>errors</a:t>
            </a:r>
          </a:p>
          <a:p>
            <a:pPr lvl="1"/>
            <a:r>
              <a:rPr lang="en-US" sz="2800" dirty="0"/>
              <a:t>E</a:t>
            </a:r>
            <a:r>
              <a:rPr lang="en-US" sz="2800" dirty="0" smtClean="0"/>
              <a:t>nsure </a:t>
            </a:r>
            <a:r>
              <a:rPr lang="en-US" sz="2800" dirty="0"/>
              <a:t>that award expenditures are </a:t>
            </a:r>
            <a:r>
              <a:rPr lang="en-US" sz="2800" dirty="0" smtClean="0"/>
              <a:t>complete</a:t>
            </a:r>
          </a:p>
          <a:p>
            <a:pPr lvl="1"/>
            <a:r>
              <a:rPr lang="en-US" sz="2800" dirty="0"/>
              <a:t>P</a:t>
            </a:r>
            <a:r>
              <a:rPr lang="en-US" sz="2800" dirty="0" smtClean="0"/>
              <a:t>lan for remaining funds as carryover</a:t>
            </a:r>
          </a:p>
          <a:p>
            <a:pPr lvl="1"/>
            <a:endParaRPr lang="en-US" sz="1000" dirty="0" smtClean="0"/>
          </a:p>
          <a:p>
            <a:r>
              <a:rPr lang="en-US" sz="3200" b="1" dirty="0" smtClean="0"/>
              <a:t>When: </a:t>
            </a:r>
            <a:r>
              <a:rPr lang="en-US" sz="3200" dirty="0" smtClean="0"/>
              <a:t>At least quarterly</a:t>
            </a:r>
          </a:p>
          <a:p>
            <a:pPr lvl="1"/>
            <a:r>
              <a:rPr lang="en-US" sz="2800" dirty="0" smtClean="0"/>
              <a:t>Anytime a new activity is added</a:t>
            </a:r>
          </a:p>
          <a:p>
            <a:pPr lvl="1"/>
            <a:r>
              <a:rPr lang="en-US" sz="2800" dirty="0" smtClean="0"/>
              <a:t>If the change is 10% or more</a:t>
            </a:r>
          </a:p>
          <a:p>
            <a:pPr lvl="1"/>
            <a:endParaRPr lang="en-US" sz="2800" dirty="0" smtClean="0"/>
          </a:p>
          <a:p>
            <a:pPr>
              <a:spcBef>
                <a:spcPts val="0"/>
              </a:spcBef>
              <a:buClr>
                <a:schemeClr val="dk1"/>
              </a:buClr>
              <a:buSzPts val="2400"/>
            </a:pPr>
            <a:endParaRPr lang="en-US" altLang="en-US" sz="2800" dirty="0">
              <a:latin typeface="Calibri" panose="020F0502020204030204" pitchFamily="34" charset="0"/>
              <a:cs typeface="Calibri" panose="020F0502020204030204" pitchFamily="34" charset="0"/>
            </a:endParaRPr>
          </a:p>
        </p:txBody>
      </p:sp>
      <p:sp>
        <p:nvSpPr>
          <p:cNvPr id="18434" name="Title 1"/>
          <p:cNvSpPr>
            <a:spLocks noGrp="1"/>
          </p:cNvSpPr>
          <p:nvPr>
            <p:ph type="title"/>
          </p:nvPr>
        </p:nvSpPr>
        <p:spPr/>
        <p:txBody>
          <a:bodyPr>
            <a:normAutofit/>
          </a:bodyPr>
          <a:lstStyle/>
          <a:p>
            <a:pPr>
              <a:defRPr/>
            </a:pPr>
            <a:r>
              <a:rPr lang="en-US" altLang="en-US" dirty="0" smtClean="0"/>
              <a:t>Reconciliation Basics</a:t>
            </a:r>
            <a:endParaRPr lang="en-US" altLang="en-US" dirty="0"/>
          </a:p>
        </p:txBody>
      </p:sp>
      <p:sp>
        <p:nvSpPr>
          <p:cNvPr id="6" name="Footer Placeholder 2"/>
          <p:cNvSpPr>
            <a:spLocks noGrp="1"/>
          </p:cNvSpPr>
          <p:nvPr/>
        </p:nvSpPr>
        <p:spPr>
          <a:xfrm>
            <a:off x="717177" y="6151417"/>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Oregon Department of Education</a:t>
            </a:r>
            <a:endParaRPr lang="en-US" dirty="0"/>
          </a:p>
        </p:txBody>
      </p:sp>
      <p:pic>
        <p:nvPicPr>
          <p:cNvPr id="7" name="Picture Placeholder 5" descr="This image shows a person leaning on aquestion mark. It is included for aesthetic purposes." title="Question"/>
          <p:cNvPicPr>
            <a:picLocks noChangeAspect="1"/>
          </p:cNvPicPr>
          <p:nvPr/>
        </p:nvPicPr>
        <p:blipFill rotWithShape="1">
          <a:blip r:embed="rId3" cstate="hqprint">
            <a:extLst>
              <a:ext uri="{28A0092B-C50C-407E-A947-70E740481C1C}">
                <a14:useLocalDpi xmlns:a14="http://schemas.microsoft.com/office/drawing/2010/main" val="0"/>
              </a:ext>
            </a:extLst>
          </a:blip>
          <a:srcRect t="5769" b="7854"/>
          <a:stretch/>
        </p:blipFill>
        <p:spPr>
          <a:xfrm>
            <a:off x="9244013" y="3560185"/>
            <a:ext cx="1989274" cy="1831044"/>
          </a:xfrm>
          <a:prstGeom prst="rect">
            <a:avLst/>
          </a:prstGeom>
        </p:spPr>
      </p:pic>
    </p:spTree>
    <p:extLst>
      <p:ext uri="{BB962C8B-B14F-4D97-AF65-F5344CB8AC3E}">
        <p14:creationId xmlns:p14="http://schemas.microsoft.com/office/powerpoint/2010/main" val="3507186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if our plan changes?</a:t>
            </a:r>
            <a:endParaRPr lang="en-US" dirty="0"/>
          </a:p>
        </p:txBody>
      </p:sp>
      <p:sp>
        <p:nvSpPr>
          <p:cNvPr id="2" name="Content Placeholder 1"/>
          <p:cNvSpPr>
            <a:spLocks noGrp="1"/>
          </p:cNvSpPr>
          <p:nvPr>
            <p:ph idx="1"/>
          </p:nvPr>
        </p:nvSpPr>
        <p:spPr/>
        <p:txBody>
          <a:bodyPr>
            <a:normAutofit lnSpcReduction="10000"/>
          </a:bodyPr>
          <a:lstStyle/>
          <a:p>
            <a:r>
              <a:rPr lang="en-US" sz="3200" dirty="0" smtClean="0"/>
              <a:t>Current year narratives</a:t>
            </a:r>
          </a:p>
          <a:p>
            <a:pPr lvl="1"/>
            <a:r>
              <a:rPr lang="en-US" sz="2800" dirty="0" smtClean="0"/>
              <a:t>Hit REVISE in </a:t>
            </a:r>
            <a:r>
              <a:rPr lang="en-US" sz="2800" dirty="0" smtClean="0">
                <a:hlinkClick r:id="rId3"/>
              </a:rPr>
              <a:t>CIP Budget Narrative dashboard </a:t>
            </a:r>
            <a:endParaRPr lang="en-US" sz="2800" dirty="0" smtClean="0"/>
          </a:p>
          <a:p>
            <a:pPr lvl="1"/>
            <a:r>
              <a:rPr lang="en-US" sz="2800" dirty="0" smtClean="0"/>
              <a:t>Resubmit for review</a:t>
            </a:r>
          </a:p>
          <a:p>
            <a:pPr marL="457200" lvl="1" indent="0">
              <a:buNone/>
            </a:pPr>
            <a:endParaRPr lang="en-US" sz="2800" dirty="0" smtClean="0"/>
          </a:p>
          <a:p>
            <a:r>
              <a:rPr lang="en-US" sz="3200" dirty="0" smtClean="0"/>
              <a:t>Approved Carryover Narratives</a:t>
            </a:r>
          </a:p>
          <a:p>
            <a:pPr lvl="1"/>
            <a:r>
              <a:rPr lang="en-US" sz="2800" dirty="0" smtClean="0"/>
              <a:t>Complete the </a:t>
            </a:r>
            <a:r>
              <a:rPr lang="en-US" sz="2800" dirty="0" smtClean="0">
                <a:hlinkClick r:id="rId4"/>
              </a:rPr>
              <a:t>Carryover Revision Request form</a:t>
            </a:r>
            <a:endParaRPr lang="en-US" sz="2800" dirty="0" smtClean="0"/>
          </a:p>
          <a:p>
            <a:pPr lvl="1"/>
            <a:endParaRPr lang="en-US" sz="3200" dirty="0"/>
          </a:p>
          <a:p>
            <a:r>
              <a:rPr lang="en-US" sz="3200" dirty="0" smtClean="0"/>
              <a:t>Fiscal </a:t>
            </a:r>
            <a:r>
              <a:rPr lang="en-US" sz="3200" dirty="0"/>
              <a:t>r</a:t>
            </a:r>
            <a:r>
              <a:rPr lang="en-US" sz="3200" dirty="0" smtClean="0"/>
              <a:t>eturns to ODE</a:t>
            </a:r>
          </a:p>
          <a:p>
            <a:pPr lvl="1"/>
            <a:r>
              <a:rPr lang="en-US" sz="2800" dirty="0" smtClean="0">
                <a:hlinkClick r:id="rId5"/>
              </a:rPr>
              <a:t>Reimbursement </a:t>
            </a:r>
            <a:r>
              <a:rPr lang="en-US" sz="2800" dirty="0" err="1" smtClean="0">
                <a:hlinkClick r:id="rId5"/>
              </a:rPr>
              <a:t>SmartSheet</a:t>
            </a:r>
            <a:endParaRPr lang="en-US" sz="2800"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a:t>
            </a:fld>
            <a:endParaRPr lang="en-US" dirty="0"/>
          </a:p>
        </p:txBody>
      </p:sp>
      <p:pic>
        <p:nvPicPr>
          <p:cNvPr id="7" name="Picture Placeholder 6" descr="This picture shows an illustration of a soccer game plan. It is included for aesthetic purposes." title="What if our plan changes?"/>
          <p:cNvPicPr>
            <a:picLocks noGrp="1" noChangeAspect="1"/>
          </p:cNvPicPr>
          <p:nvPr>
            <p:ph type="pic" sz="quarter" idx="13"/>
          </p:nvPr>
        </p:nvPicPr>
        <p:blipFill>
          <a:blip r:embed="rId6" cstate="hqprint">
            <a:extLst>
              <a:ext uri="{28A0092B-C50C-407E-A947-70E740481C1C}">
                <a14:useLocalDpi xmlns:a14="http://schemas.microsoft.com/office/drawing/2010/main" val="0"/>
              </a:ext>
            </a:extLst>
          </a:blip>
          <a:srcRect t="8073" b="8073"/>
          <a:stretch>
            <a:fillRect/>
          </a:stretch>
        </p:blipFill>
        <p:spPr>
          <a:xfrm>
            <a:off x="524677" y="3377341"/>
            <a:ext cx="4048126" cy="2483710"/>
          </a:xfrm>
        </p:spPr>
      </p:pic>
    </p:spTree>
    <p:extLst>
      <p:ext uri="{BB962C8B-B14F-4D97-AF65-F5344CB8AC3E}">
        <p14:creationId xmlns:p14="http://schemas.microsoft.com/office/powerpoint/2010/main" val="2078867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5" y="1825625"/>
            <a:ext cx="9441237" cy="4446588"/>
          </a:xfrm>
        </p:spPr>
        <p:txBody>
          <a:bodyPr>
            <a:normAutofit/>
          </a:bodyPr>
          <a:lstStyle/>
          <a:p>
            <a:r>
              <a:rPr lang="en-US" sz="3600" dirty="0" smtClean="0"/>
              <a:t>It is OK if plans change</a:t>
            </a:r>
          </a:p>
          <a:p>
            <a:r>
              <a:rPr lang="en-US" sz="3600" dirty="0"/>
              <a:t>E</a:t>
            </a:r>
            <a:r>
              <a:rPr lang="en-US" sz="3600" dirty="0" smtClean="0"/>
              <a:t>xpenditures must match approved plans</a:t>
            </a:r>
          </a:p>
          <a:p>
            <a:r>
              <a:rPr lang="en-US" sz="3600" dirty="0" smtClean="0"/>
              <a:t>Reconcile at least quarterly</a:t>
            </a:r>
            <a:endParaRPr lang="en-US" sz="3600" dirty="0"/>
          </a:p>
          <a:p>
            <a:pPr marL="0" indent="0">
              <a:buNone/>
            </a:pPr>
            <a:endParaRPr lang="en-US" sz="3200" dirty="0"/>
          </a:p>
          <a:p>
            <a:endParaRPr lang="en-US" sz="3200"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7</a:t>
            </a:fld>
            <a:endParaRPr lang="en-US" dirty="0"/>
          </a:p>
        </p:txBody>
      </p:sp>
      <p:sp>
        <p:nvSpPr>
          <p:cNvPr id="5" name="Title 4"/>
          <p:cNvSpPr>
            <a:spLocks noGrp="1"/>
          </p:cNvSpPr>
          <p:nvPr>
            <p:ph type="title"/>
          </p:nvPr>
        </p:nvSpPr>
        <p:spPr/>
        <p:txBody>
          <a:bodyPr/>
          <a:lstStyle/>
          <a:p>
            <a:r>
              <a:rPr lang="en-US" dirty="0" smtClean="0"/>
              <a:t>Key Takeaways</a:t>
            </a:r>
            <a:endParaRPr lang="en-US" dirty="0"/>
          </a:p>
        </p:txBody>
      </p:sp>
    </p:spTree>
    <p:extLst>
      <p:ext uri="{BB962C8B-B14F-4D97-AF65-F5344CB8AC3E}">
        <p14:creationId xmlns:p14="http://schemas.microsoft.com/office/powerpoint/2010/main" val="4270313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dirty="0" smtClean="0"/>
              <a:t>Resources</a:t>
            </a:r>
            <a:endParaRPr lang="en-US" dirty="0"/>
          </a:p>
        </p:txBody>
      </p:sp>
      <p:sp>
        <p:nvSpPr>
          <p:cNvPr id="7" name="Content Placeholder 6"/>
          <p:cNvSpPr>
            <a:spLocks noGrp="1"/>
          </p:cNvSpPr>
          <p:nvPr>
            <p:ph idx="1"/>
          </p:nvPr>
        </p:nvSpPr>
        <p:spPr/>
        <p:txBody>
          <a:bodyPr/>
          <a:lstStyle/>
          <a:p>
            <a:r>
              <a:rPr lang="en-US" sz="3200" dirty="0" smtClean="0">
                <a:hlinkClick r:id="rId3"/>
              </a:rPr>
              <a:t>Oregon Federal Funds Guide</a:t>
            </a:r>
            <a:endParaRPr lang="en-US" sz="3200" dirty="0" smtClean="0"/>
          </a:p>
          <a:p>
            <a:endParaRPr lang="en-US" sz="3200" dirty="0" smtClean="0"/>
          </a:p>
          <a:p>
            <a:r>
              <a:rPr lang="en-US" sz="3200" u="sng" dirty="0">
                <a:hlinkClick r:id="rId4"/>
              </a:rPr>
              <a:t>CIP Budget Narrative User Guide</a:t>
            </a:r>
            <a:r>
              <a:rPr lang="en-US" sz="3200" u="sng" dirty="0"/>
              <a:t> </a:t>
            </a:r>
            <a:endParaRPr lang="en-US" sz="3200" u="sng" dirty="0" smtClean="0"/>
          </a:p>
          <a:p>
            <a:endParaRPr lang="en-US" sz="3200" dirty="0"/>
          </a:p>
          <a:p>
            <a:r>
              <a:rPr lang="en-US" sz="3200" dirty="0">
                <a:hlinkClick r:id="rId5"/>
              </a:rPr>
              <a:t>Federal Funds </a:t>
            </a:r>
            <a:r>
              <a:rPr lang="en-US" sz="3200" dirty="0" smtClean="0">
                <a:hlinkClick r:id="rId5"/>
              </a:rPr>
              <a:t>Timeline</a:t>
            </a:r>
            <a:endParaRPr lang="en-US" sz="3200" dirty="0" smtClean="0"/>
          </a:p>
          <a:p>
            <a:endParaRPr lang="en-US" sz="3200" dirty="0"/>
          </a:p>
          <a:p>
            <a:r>
              <a:rPr lang="en-US" sz="3200" dirty="0" smtClean="0">
                <a:hlinkClick r:id="rId6"/>
              </a:rPr>
              <a:t>Carryover Revision Request Form</a:t>
            </a:r>
            <a:endParaRPr lang="en-US" sz="3200" dirty="0" smtClean="0"/>
          </a:p>
          <a:p>
            <a:endParaRPr lang="en-US" sz="3200" dirty="0"/>
          </a:p>
          <a:p>
            <a:r>
              <a:rPr lang="en-US" sz="3200" dirty="0">
                <a:hlinkClick r:id="rId7"/>
              </a:rPr>
              <a:t>Reimbursement form</a:t>
            </a:r>
            <a:endParaRPr lang="en-US" sz="3200" dirty="0"/>
          </a:p>
          <a:p>
            <a:endParaRPr lang="en-US" sz="3200" dirty="0"/>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a:t>
            </a:fld>
            <a:endParaRPr lang="en-US" dirty="0"/>
          </a:p>
        </p:txBody>
      </p:sp>
      <p:pic>
        <p:nvPicPr>
          <p:cNvPr id="9" name="Picture Placeholder 8" title="Street sign "/>
          <p:cNvPicPr>
            <a:picLocks noGrp="1" noChangeAspect="1"/>
          </p:cNvPicPr>
          <p:nvPr>
            <p:ph type="pic" sz="quarter" idx="13"/>
          </p:nvPr>
        </p:nvPicPr>
        <p:blipFill>
          <a:blip r:embed="rId8">
            <a:extLst>
              <a:ext uri="{28A0092B-C50C-407E-A947-70E740481C1C}">
                <a14:useLocalDpi xmlns:a14="http://schemas.microsoft.com/office/drawing/2010/main" val="0"/>
              </a:ext>
            </a:extLst>
          </a:blip>
          <a:srcRect l="20337" r="20337"/>
          <a:stretch>
            <a:fillRect/>
          </a:stretch>
        </p:blipFill>
        <p:spPr>
          <a:xfrm>
            <a:off x="717550" y="2224088"/>
            <a:ext cx="3931453" cy="3636962"/>
          </a:xfrm>
        </p:spPr>
      </p:pic>
    </p:spTree>
    <p:extLst>
      <p:ext uri="{BB962C8B-B14F-4D97-AF65-F5344CB8AC3E}">
        <p14:creationId xmlns:p14="http://schemas.microsoft.com/office/powerpoint/2010/main" val="1573967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42900" indent="-342900">
              <a:lnSpc>
                <a:spcPct val="110000"/>
              </a:lnSpc>
              <a:buClr>
                <a:schemeClr val="dk1"/>
              </a:buClr>
              <a:buSzPts val="2400"/>
            </a:pPr>
            <a:r>
              <a:rPr lang="nb-NO" dirty="0" smtClean="0"/>
              <a:t>Jen </a:t>
            </a:r>
            <a:r>
              <a:rPr lang="nb-NO" dirty="0"/>
              <a:t>Engberg</a:t>
            </a:r>
            <a:br>
              <a:rPr lang="nb-NO" dirty="0"/>
            </a:br>
            <a:r>
              <a:rPr lang="nb-NO" u="sng" dirty="0" smtClean="0">
                <a:solidFill>
                  <a:schemeClr val="hlink"/>
                </a:solidFill>
              </a:rPr>
              <a:t>j</a:t>
            </a:r>
            <a:r>
              <a:rPr lang="nb-NO" u="sng" dirty="0" smtClean="0">
                <a:solidFill>
                  <a:schemeClr val="hlink"/>
                </a:solidFill>
                <a:hlinkClick r:id="rId3"/>
              </a:rPr>
              <a:t>ennifer.engberg@ode.oregon.gov</a:t>
            </a:r>
            <a:endParaRPr lang="nb-NO" dirty="0"/>
          </a:p>
          <a:p>
            <a:pPr marL="342900" lvl="0" indent="-342900">
              <a:lnSpc>
                <a:spcPct val="110000"/>
              </a:lnSpc>
              <a:buClr>
                <a:schemeClr val="dk1"/>
              </a:buClr>
              <a:buSzPts val="2400"/>
            </a:pPr>
            <a:r>
              <a:rPr lang="nb-NO" dirty="0" smtClean="0"/>
              <a:t>Sarah Martin</a:t>
            </a:r>
            <a:br>
              <a:rPr lang="nb-NO" dirty="0" smtClean="0"/>
            </a:br>
            <a:r>
              <a:rPr lang="nb-NO" u="sng" dirty="0" smtClean="0">
                <a:solidFill>
                  <a:schemeClr val="hlink"/>
                </a:solidFill>
              </a:rPr>
              <a:t>s</a:t>
            </a:r>
            <a:r>
              <a:rPr lang="nb-NO" u="sng" dirty="0" smtClean="0">
                <a:solidFill>
                  <a:schemeClr val="hlink"/>
                </a:solidFill>
                <a:hlinkClick r:id="rId4"/>
              </a:rPr>
              <a:t>arah.martin@ode.oregon.gov</a:t>
            </a:r>
            <a:endParaRPr lang="nb-NO" dirty="0" smtClean="0"/>
          </a:p>
          <a:p>
            <a:pPr marL="342900" lvl="0" indent="-342900">
              <a:lnSpc>
                <a:spcPct val="110000"/>
              </a:lnSpc>
              <a:buClr>
                <a:schemeClr val="dk1"/>
              </a:buClr>
              <a:buSzPts val="2400"/>
            </a:pPr>
            <a:r>
              <a:rPr lang="nb-NO" dirty="0" smtClean="0"/>
              <a:t>Lisa </a:t>
            </a:r>
            <a:r>
              <a:rPr lang="nb-NO" dirty="0"/>
              <a:t>Plumb</a:t>
            </a:r>
            <a:br>
              <a:rPr lang="nb-NO" dirty="0"/>
            </a:br>
            <a:r>
              <a:rPr lang="nb-NO" u="sng" dirty="0" smtClean="0">
                <a:solidFill>
                  <a:schemeClr val="hlink"/>
                </a:solidFill>
                <a:hlinkClick r:id="rId5"/>
              </a:rPr>
              <a:t>lisa.plumb@ode.oregon.gov</a:t>
            </a:r>
            <a:endParaRPr lang="nb-NO" u="sng" dirty="0" smtClean="0">
              <a:solidFill>
                <a:schemeClr val="hlink"/>
              </a:solidFill>
            </a:endParaRPr>
          </a:p>
          <a:p>
            <a:r>
              <a:rPr lang="nb-NO" dirty="0"/>
              <a:t>Amy Tidwell</a:t>
            </a:r>
            <a:br>
              <a:rPr lang="nb-NO" dirty="0"/>
            </a:br>
            <a:r>
              <a:rPr lang="nb-NO" u="sng" dirty="0" smtClean="0">
                <a:solidFill>
                  <a:schemeClr val="hlink"/>
                </a:solidFill>
                <a:hlinkClick r:id="rId6"/>
              </a:rPr>
              <a:t>amy.tidwell@ode.oregon.gov</a:t>
            </a:r>
            <a:endParaRPr lang="nb-NO" u="sng" dirty="0" smtClean="0">
              <a:solidFill>
                <a:schemeClr val="hlink"/>
              </a:solidFill>
            </a:endParaRPr>
          </a:p>
          <a:p>
            <a:r>
              <a:rPr lang="nb-NO" dirty="0" smtClean="0"/>
              <a:t>Kyle Walker</a:t>
            </a:r>
            <a:br>
              <a:rPr lang="nb-NO" dirty="0" smtClean="0"/>
            </a:br>
            <a:r>
              <a:rPr lang="nb-NO" u="sng" dirty="0" smtClean="0">
                <a:solidFill>
                  <a:schemeClr val="hlink"/>
                </a:solidFill>
                <a:hlinkClick r:id="rId7"/>
              </a:rPr>
              <a:t>kyle.walker@ode.state.gov</a:t>
            </a:r>
            <a:endParaRPr lang="nb-NO" u="sng" dirty="0">
              <a:solidFill>
                <a:schemeClr val="hlink"/>
              </a:solidFill>
            </a:endParaRPr>
          </a:p>
          <a:p>
            <a:endParaRPr lang="nb-NO" u="sng" dirty="0" smtClean="0">
              <a:solidFill>
                <a:schemeClr val="hlink"/>
              </a:solidFill>
            </a:endParaRPr>
          </a:p>
          <a:p>
            <a:pPr marL="0" indent="0">
              <a:buNone/>
            </a:pPr>
            <a:endParaRPr lang="nb-NO" dirty="0"/>
          </a:p>
          <a:p>
            <a:pPr marL="0" indent="0">
              <a:buNone/>
            </a:pPr>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9</a:t>
            </a:fld>
            <a:endParaRPr lang="en-US" dirty="0"/>
          </a:p>
        </p:txBody>
      </p:sp>
      <p:sp>
        <p:nvSpPr>
          <p:cNvPr id="5" name="Title 4"/>
          <p:cNvSpPr>
            <a:spLocks noGrp="1"/>
          </p:cNvSpPr>
          <p:nvPr>
            <p:ph type="title"/>
          </p:nvPr>
        </p:nvSpPr>
        <p:spPr/>
        <p:txBody>
          <a:bodyPr/>
          <a:lstStyle/>
          <a:p>
            <a:r>
              <a:rPr lang="en-US" dirty="0" smtClean="0"/>
              <a:t>Please reach out!</a:t>
            </a:r>
            <a:endParaRPr lang="en-US" dirty="0"/>
          </a:p>
        </p:txBody>
      </p:sp>
      <p:pic>
        <p:nvPicPr>
          <p:cNvPr id="3074" name="Picture 2" descr="DFA :: Questions? Contact u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0543" y="3561814"/>
            <a:ext cx="6132588" cy="213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639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Custom 7">
      <a:dk1>
        <a:srgbClr val="0C6D82"/>
      </a:dk1>
      <a:lt1>
        <a:srgbClr val="FFFFFF"/>
      </a:lt1>
      <a:dk2>
        <a:srgbClr val="6F0066"/>
      </a:dk2>
      <a:lt2>
        <a:srgbClr val="1E597D"/>
      </a:lt2>
      <a:accent1>
        <a:srgbClr val="571B6D"/>
      </a:accent1>
      <a:accent2>
        <a:srgbClr val="2CA05B"/>
      </a:accent2>
      <a:accent3>
        <a:srgbClr val="C90B24"/>
      </a:accent3>
      <a:accent4>
        <a:srgbClr val="E8611D"/>
      </a:accent4>
      <a:accent5>
        <a:srgbClr val="F39D21"/>
      </a:accent5>
      <a:accent6>
        <a:srgbClr val="1B866F"/>
      </a:accent6>
      <a:hlink>
        <a:srgbClr val="0C6D82"/>
      </a:hlink>
      <a:folHlink>
        <a:srgbClr val="0C6D82"/>
      </a:folHlink>
    </a:clrScheme>
    <a:fontScheme name="Custom 10">
      <a:majorFont>
        <a:latin typeface="Franklin Gothic Dem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72390">
          <a:solidFill>
            <a:srgbClr val="454D55"/>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6411242_Colorful product roadmap timeline_SL_V1.pptx" id="{6D8823AB-3E34-4E8D-AE3C-7D7916AE70B3}" vid="{BC540765-6631-455E-9814-9685D6B351E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2023-05-26T07:00:00+00:00</Remediation_x0020_Date>
    <Priority xmlns="033ab11c-6041-4f50-b845-c0c38e41b3e3">New</Priority>
  </documentManagement>
</p:properties>
</file>

<file path=customXml/itemProps1.xml><?xml version="1.0" encoding="utf-8"?>
<ds:datastoreItem xmlns:ds="http://schemas.openxmlformats.org/officeDocument/2006/customXml" ds:itemID="{634AB4F8-2ED8-4C7C-B8E8-AEB0024BFC3C}"/>
</file>

<file path=customXml/itemProps2.xml><?xml version="1.0" encoding="utf-8"?>
<ds:datastoreItem xmlns:ds="http://schemas.openxmlformats.org/officeDocument/2006/customXml" ds:itemID="{6C39E7BF-41E7-4EF9-9163-9E86111CBE00}"/>
</file>

<file path=customXml/itemProps3.xml><?xml version="1.0" encoding="utf-8"?>
<ds:datastoreItem xmlns:ds="http://schemas.openxmlformats.org/officeDocument/2006/customXml" ds:itemID="{CE4D46EF-8F6D-44F9-9542-B6D6C4F8EAF9}"/>
</file>

<file path=docProps/app.xml><?xml version="1.0" encoding="utf-8"?>
<Properties xmlns="http://schemas.openxmlformats.org/officeDocument/2006/extended-properties" xmlns:vt="http://schemas.openxmlformats.org/officeDocument/2006/docPropsVTypes">
  <Template>ODE PowerPoint Template</Template>
  <TotalTime>2918</TotalTime>
  <Words>758</Words>
  <Application>Microsoft Office PowerPoint</Application>
  <PresentationFormat>Widescreen</PresentationFormat>
  <Paragraphs>143</Paragraphs>
  <Slides>10</Slides>
  <Notes>9</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10</vt:i4>
      </vt:variant>
    </vt:vector>
  </HeadingPairs>
  <TitlesOfParts>
    <vt:vector size="22" baseType="lpstr">
      <vt:lpstr>Arial</vt:lpstr>
      <vt:lpstr>Calibri</vt:lpstr>
      <vt:lpstr>Courier New</vt:lpstr>
      <vt:lpstr>Franklin Gothic Demi</vt:lpstr>
      <vt:lpstr>Segoe UI</vt:lpstr>
      <vt:lpstr>2021ODE</vt:lpstr>
      <vt:lpstr>Green_2021ODE</vt:lpstr>
      <vt:lpstr>Gold_2021ODE</vt:lpstr>
      <vt:lpstr>Orange_2021ODE</vt:lpstr>
      <vt:lpstr>Red_2021ODE</vt:lpstr>
      <vt:lpstr>Teal_2021ODE</vt:lpstr>
      <vt:lpstr>Office Theme</vt:lpstr>
      <vt:lpstr>Reconciling CIP Budget Narratives  &amp; Spending</vt:lpstr>
      <vt:lpstr>Agenda for Today’s Session</vt:lpstr>
      <vt:lpstr>2022-23 FEDERAL FUNDS TIMELINE</vt:lpstr>
      <vt:lpstr>Annual Budget Narrative and Fiscal Timeline</vt:lpstr>
      <vt:lpstr>Reconciliation Basics</vt:lpstr>
      <vt:lpstr>What if our plan changes?</vt:lpstr>
      <vt:lpstr>Key Takeaways</vt:lpstr>
      <vt:lpstr>Resources</vt:lpstr>
      <vt:lpstr>Please reach out!</vt:lpstr>
      <vt:lpstr>Regional Contacts by ESD</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Reconciling Budget Narratives</dc:title>
  <dc:creator>ENGBERG Jennifer * ODE</dc:creator>
  <cp:lastModifiedBy>SAPPINGTON Jennifer - ODE</cp:lastModifiedBy>
  <cp:revision>132</cp:revision>
  <dcterms:created xsi:type="dcterms:W3CDTF">2022-08-22T18:22:50Z</dcterms:created>
  <dcterms:modified xsi:type="dcterms:W3CDTF">2023-05-26T16:39:15Z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ies>
</file>