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7" r:id="rId4"/>
  </p:sldMasterIdLst>
  <p:notesMasterIdLst>
    <p:notesMasterId r:id="rId2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g1369e5251c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3" name="Google Shape;493;g1369e5251cd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4" name="Google Shape;494;g1369e5251cd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g1369e5251cd_0_5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6" name="Google Shape;556;g1369e5251cd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g1369e5251cd_0_6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3" name="Google Shape;563;g1369e5251cd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g1369e5251cd_0_6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0" name="Google Shape;570;g1369e5251cd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1369e5251cd_0_7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7" name="Google Shape;577;g1369e5251cd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Google Shape;583;g1369e5251cd_0_8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4" name="Google Shape;584;g1369e5251cd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g1369e5251cd_0_8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1" name="Google Shape;591;g1369e5251cd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g1369e5251cd_0_9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8" name="Google Shape;598;g1369e5251cd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g1369e5251cd_0_9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5" name="Google Shape;605;g1369e5251cd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g1369e5251cd_0_10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612;g1369e5251cd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g1369e5251cd_0_1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9" name="Google Shape;619;g1369e5251cd_0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g1369e5251cd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0" name="Google Shape;500;g1369e5251cd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g1369e5251cd_0_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7" name="Google Shape;507;g1369e5251cd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g1369e5251cd_0_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4" name="Google Shape;514;g1369e5251cd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g1369e5251cd_0_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g1369e5251cd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g1369e5251cd_0_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g1369e5251cd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g1369e5251cd_0_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" name="Google Shape;535;g1369e5251cd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g1369e5251cd_0_4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2" name="Google Shape;542;g1369e5251cd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548;g1369e5251cd_0_4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9" name="Google Shape;549;g1369e5251cd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1-Title Slide" type="title">
  <p:cSld name="TITLE">
    <p:bg>
      <p:bgPr>
        <a:solidFill>
          <a:schemeClr val="accen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206188" y="5948082"/>
            <a:ext cx="11775141" cy="699247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" name="Google Shape;18;p2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472133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1524000" y="2486701"/>
            <a:ext cx="9144000" cy="1023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Calibri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21" name="Google Shape;21;p2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2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10-Large Type">
  <p:cSld name="Blue_10-Large Type">
    <p:bg>
      <p:bgPr>
        <a:solidFill>
          <a:schemeClr val="accent1"/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1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7" name="Google Shape;77;p11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1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Font typeface="Calibri"/>
              <a:buNone/>
              <a:defRPr sz="12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ubTitle" idx="1"/>
          </p:nvPr>
        </p:nvSpPr>
        <p:spPr>
          <a:xfrm>
            <a:off x="1524000" y="4003184"/>
            <a:ext cx="9144000" cy="880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80" name="Google Shape;80;p11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81" name="Google Shape;81;p11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11-Follow Us">
  <p:cSld name="Blue_11-Follow Us">
    <p:bg>
      <p:bgPr>
        <a:solidFill>
          <a:schemeClr val="accent1"/>
        </a:soli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2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4" name="Google Shape;84;p12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2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Font typeface="Calibri"/>
              <a:buNone/>
              <a:defRPr sz="12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86" name="Google Shape;86;p12" descr="Twitter ic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1829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2" descr="Facebook ico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02496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2"/>
          <p:cNvSpPr txBox="1"/>
          <p:nvPr/>
        </p:nvSpPr>
        <p:spPr>
          <a:xfrm>
            <a:off x="2718290" y="4043402"/>
            <a:ext cx="680670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</a:pPr>
            <a:r>
              <a:rPr lang="en-US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twitter.com/ORDeptEd | fb.com/ORDeptEd</a:t>
            </a:r>
            <a:endParaRPr sz="24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2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90" name="Google Shape;90;p12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1-Title Slide">
  <p:cSld name="Green_1-Title Slide">
    <p:bg>
      <p:bgPr>
        <a:solidFill>
          <a:schemeClr val="accent5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3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3"/>
          <p:cNvSpPr/>
          <p:nvPr/>
        </p:nvSpPr>
        <p:spPr>
          <a:xfrm>
            <a:off x="206188" y="5948082"/>
            <a:ext cx="11775141" cy="699247"/>
          </a:xfrm>
          <a:prstGeom prst="rect">
            <a:avLst/>
          </a:prstGeom>
          <a:solidFill>
            <a:srgbClr val="F0F4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4" name="Google Shape;94;p13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472133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3"/>
          <p:cNvSpPr txBox="1">
            <a:spLocks noGrp="1"/>
          </p:cNvSpPr>
          <p:nvPr>
            <p:ph type="ctrTitle"/>
          </p:nvPr>
        </p:nvSpPr>
        <p:spPr>
          <a:xfrm>
            <a:off x="1524000" y="2486701"/>
            <a:ext cx="9144000" cy="1023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400"/>
              <a:buFont typeface="Calibri"/>
              <a:buNone/>
              <a:defRPr sz="54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 sz="2400">
                <a:solidFill>
                  <a:schemeClr val="accent5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97" name="Google Shape;97;p13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3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99" name="Google Shape;99;p13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2-Section Header">
  <p:cSld name="Green_2-Section Header">
    <p:bg>
      <p:bgPr>
        <a:solidFill>
          <a:schemeClr val="accent5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4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4"/>
          <p:cNvSpPr/>
          <p:nvPr/>
        </p:nvSpPr>
        <p:spPr>
          <a:xfrm>
            <a:off x="206187" y="2488757"/>
            <a:ext cx="11775141" cy="1900363"/>
          </a:xfrm>
          <a:prstGeom prst="rect">
            <a:avLst/>
          </a:prstGeom>
          <a:solidFill>
            <a:srgbClr val="F0F4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4"/>
          <p:cNvSpPr txBox="1">
            <a:spLocks noGrp="1"/>
          </p:cNvSpPr>
          <p:nvPr>
            <p:ph type="ctrTitle"/>
          </p:nvPr>
        </p:nvSpPr>
        <p:spPr>
          <a:xfrm>
            <a:off x="717177" y="2488757"/>
            <a:ext cx="10784542" cy="1900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800"/>
              <a:buFont typeface="Calibri"/>
              <a:buNone/>
              <a:defRPr sz="68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04" name="Google Shape;104;p14" descr="Oregon Department of Education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4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06" name="Google Shape;106;p14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3-Title Bar and Content">
  <p:cSld name="Green_3-Title Bar and Content">
    <p:bg>
      <p:bgPr>
        <a:solidFill>
          <a:schemeClr val="accent5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5"/>
          <p:cNvSpPr/>
          <p:nvPr/>
        </p:nvSpPr>
        <p:spPr>
          <a:xfrm>
            <a:off x="206188" y="215153"/>
            <a:ext cx="11775141" cy="1397364"/>
          </a:xfrm>
          <a:prstGeom prst="rect">
            <a:avLst/>
          </a:prstGeom>
          <a:solidFill>
            <a:srgbClr val="F0F4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5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15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400"/>
              <a:buFont typeface="Calibri"/>
              <a:buNone/>
              <a:defRPr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15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4-Content with Caption">
  <p:cSld name="Green_4-Content with Caption">
    <p:bg>
      <p:bgPr>
        <a:solidFill>
          <a:schemeClr val="accent5"/>
        </a:solid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6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6"/>
          <p:cNvSpPr/>
          <p:nvPr/>
        </p:nvSpPr>
        <p:spPr>
          <a:xfrm>
            <a:off x="206189" y="215153"/>
            <a:ext cx="4730470" cy="6432176"/>
          </a:xfrm>
          <a:prstGeom prst="rect">
            <a:avLst/>
          </a:prstGeom>
          <a:solidFill>
            <a:srgbClr val="F0F4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6"/>
          <p:cNvSpPr txBox="1">
            <a:spLocks noGrp="1"/>
          </p:cNvSpPr>
          <p:nvPr>
            <p:ph type="title"/>
          </p:nvPr>
        </p:nvSpPr>
        <p:spPr>
          <a:xfrm>
            <a:off x="717177" y="779645"/>
            <a:ext cx="3931826" cy="2542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400"/>
              <a:buFont typeface="Calibri"/>
              <a:buNone/>
              <a:defRPr sz="44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6"/>
          <p:cNvSpPr txBox="1">
            <a:spLocks noGrp="1"/>
          </p:cNvSpPr>
          <p:nvPr>
            <p:ph type="body" idx="1"/>
          </p:nvPr>
        </p:nvSpPr>
        <p:spPr>
          <a:xfrm>
            <a:off x="5183188" y="779647"/>
            <a:ext cx="6172200" cy="5081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4pPr>
            <a:lvl5pPr marL="2286000" lvl="4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19" name="Google Shape;119;p16"/>
          <p:cNvSpPr>
            <a:spLocks noGrp="1"/>
          </p:cNvSpPr>
          <p:nvPr>
            <p:ph type="pic" idx="2"/>
          </p:nvPr>
        </p:nvSpPr>
        <p:spPr>
          <a:xfrm>
            <a:off x="717177" y="3540125"/>
            <a:ext cx="3931826" cy="2320926"/>
          </a:xfrm>
          <a:prstGeom prst="rect">
            <a:avLst/>
          </a:prstGeom>
          <a:noFill/>
          <a:ln>
            <a:noFill/>
          </a:ln>
        </p:spPr>
      </p:sp>
      <p:sp>
        <p:nvSpPr>
          <p:cNvPr id="120" name="Google Shape;120;p16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21" name="Google Shape;121;p16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_5-Title and Content">
  <p:cSld name="Green_5-Title and Content">
    <p:bg>
      <p:bgPr>
        <a:solidFill>
          <a:schemeClr val="accent5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7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400"/>
              <a:buFont typeface="Calibri"/>
              <a:buNone/>
              <a:defRPr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17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5" name="Google Shape;125;p17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_6-Two Content">
  <p:cSld name="Green_6-Two Content">
    <p:bg>
      <p:bgPr>
        <a:solidFill>
          <a:schemeClr val="accent5"/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400"/>
              <a:buFont typeface="Calibri"/>
              <a:buNone/>
              <a:defRPr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18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5302624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0" name="Google Shape;130;p1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329518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1" name="Google Shape;131;p18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32" name="Google Shape;132;p18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_7-Comparison">
  <p:cSld name="Green_7-Comparison">
    <p:bg>
      <p:bgPr>
        <a:solidFill>
          <a:schemeClr val="accent5"/>
        </a:solidFill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"/>
          <p:cNvSpPr txBox="1">
            <a:spLocks noGrp="1"/>
          </p:cNvSpPr>
          <p:nvPr>
            <p:ph type="body" idx="1"/>
          </p:nvPr>
        </p:nvSpPr>
        <p:spPr>
          <a:xfrm>
            <a:off x="717176" y="1681163"/>
            <a:ext cx="5280399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3200"/>
              <a:buNone/>
              <a:defRPr sz="3200" b="0">
                <a:solidFill>
                  <a:schemeClr val="accent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35" name="Google Shape;135;p19"/>
          <p:cNvSpPr txBox="1">
            <a:spLocks noGrp="1"/>
          </p:cNvSpPr>
          <p:nvPr>
            <p:ph type="body" idx="2"/>
          </p:nvPr>
        </p:nvSpPr>
        <p:spPr>
          <a:xfrm>
            <a:off x="717176" y="2505075"/>
            <a:ext cx="5280399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6" name="Google Shape;136;p1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32951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3200"/>
              <a:buNone/>
              <a:defRPr sz="3200" b="0">
                <a:solidFill>
                  <a:schemeClr val="accent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37" name="Google Shape;137;p1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329518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8" name="Google Shape;138;p19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Calibri"/>
              <a:buNone/>
              <a:defRPr sz="32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9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40" name="Google Shape;140;p19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8-Title Only">
  <p:cSld name="Green_8-Title Only">
    <p:bg>
      <p:bgPr>
        <a:solidFill>
          <a:schemeClr val="accent5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0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20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400"/>
              <a:buFont typeface="Calibri"/>
              <a:buNone/>
              <a:defRPr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4" name="Google Shape;144;p20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45" name="Google Shape;145;p20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2-Section Header">
  <p:cSld name="Blue_2-Section Header">
    <p:bg>
      <p:bgPr>
        <a:solidFill>
          <a:schemeClr val="accent1"/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3"/>
          <p:cNvSpPr/>
          <p:nvPr/>
        </p:nvSpPr>
        <p:spPr>
          <a:xfrm>
            <a:off x="206187" y="2488757"/>
            <a:ext cx="11775141" cy="190036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3"/>
          <p:cNvSpPr txBox="1">
            <a:spLocks noGrp="1"/>
          </p:cNvSpPr>
          <p:nvPr>
            <p:ph type="ctrTitle"/>
          </p:nvPr>
        </p:nvSpPr>
        <p:spPr>
          <a:xfrm>
            <a:off x="717177" y="2488757"/>
            <a:ext cx="10784542" cy="1900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800"/>
              <a:buFont typeface="Calibri"/>
              <a:buNone/>
              <a:defRPr sz="68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8" name="Google Shape;28;p3" descr="Oregon Department of Education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3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9-Blank">
  <p:cSld name="Green_9-Blank">
    <p:bg>
      <p:bgPr>
        <a:solidFill>
          <a:schemeClr val="accent5"/>
        </a:solid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48" name="Google Shape;148;p21"/>
          <p:cNvSpPr txBox="1">
            <a:spLocks noGrp="1"/>
          </p:cNvSpPr>
          <p:nvPr>
            <p:ph type="body" idx="1"/>
          </p:nvPr>
        </p:nvSpPr>
        <p:spPr>
          <a:xfrm>
            <a:off x="717176" y="659958"/>
            <a:ext cx="10784542" cy="539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9" name="Google Shape;149;p21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50" name="Google Shape;150;p21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10-Large Type">
  <p:cSld name="Green_10-Large Type">
    <p:bg>
      <p:bgPr>
        <a:solidFill>
          <a:schemeClr val="accent5"/>
        </a:solid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2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3" name="Google Shape;153;p22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22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Font typeface="Calibri"/>
              <a:buNone/>
              <a:defRPr sz="120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22"/>
          <p:cNvSpPr txBox="1">
            <a:spLocks noGrp="1"/>
          </p:cNvSpPr>
          <p:nvPr>
            <p:ph type="subTitle" idx="1"/>
          </p:nvPr>
        </p:nvSpPr>
        <p:spPr>
          <a:xfrm>
            <a:off x="1524000" y="4003184"/>
            <a:ext cx="9144000" cy="880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 sz="2400">
                <a:solidFill>
                  <a:schemeClr val="accent5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56" name="Google Shape;156;p22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57" name="Google Shape;157;p22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11-Follow Us">
  <p:cSld name="Green_11-Follow Us">
    <p:bg>
      <p:bgPr>
        <a:solidFill>
          <a:schemeClr val="accent5"/>
        </a:soli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3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0" name="Google Shape;160;p23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23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Font typeface="Calibri"/>
              <a:buNone/>
              <a:defRPr sz="120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62" name="Google Shape;162;p23" descr="Twitter ic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1829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p23" descr="Facebook ico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02496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23"/>
          <p:cNvSpPr txBox="1"/>
          <p:nvPr/>
        </p:nvSpPr>
        <p:spPr>
          <a:xfrm>
            <a:off x="2718290" y="4043402"/>
            <a:ext cx="680670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</a:pPr>
            <a:r>
              <a:rPr lang="en-US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twitter.com/ORDeptEd | fb.com/ORDeptEd</a:t>
            </a:r>
            <a:endParaRPr sz="24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23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66" name="Google Shape;166;p23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1-Title Slide">
  <p:cSld name="Gold_1-Title Slide">
    <p:bg>
      <p:bgPr>
        <a:solidFill>
          <a:schemeClr val="accent4"/>
        </a:soli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4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24"/>
          <p:cNvSpPr/>
          <p:nvPr/>
        </p:nvSpPr>
        <p:spPr>
          <a:xfrm>
            <a:off x="206188" y="5948082"/>
            <a:ext cx="11775141" cy="699247"/>
          </a:xfrm>
          <a:prstGeom prst="rect">
            <a:avLst/>
          </a:prstGeom>
          <a:solidFill>
            <a:srgbClr val="FAF5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0" name="Google Shape;170;p24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472133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24"/>
          <p:cNvSpPr txBox="1">
            <a:spLocks noGrp="1"/>
          </p:cNvSpPr>
          <p:nvPr>
            <p:ph type="ctrTitle"/>
          </p:nvPr>
        </p:nvSpPr>
        <p:spPr>
          <a:xfrm>
            <a:off x="1524000" y="2486701"/>
            <a:ext cx="9144000" cy="1023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400"/>
              <a:buFont typeface="Calibri"/>
              <a:buNone/>
              <a:defRPr sz="54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2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173" name="Google Shape;173;p24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24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75" name="Google Shape;175;p24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2-Section Header">
  <p:cSld name="Gold_2-Section Header">
    <p:bg>
      <p:bgPr>
        <a:solidFill>
          <a:schemeClr val="accent4"/>
        </a:solidFill>
        <a:effectLst/>
      </p:bgPr>
    </p:bg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5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25"/>
          <p:cNvSpPr/>
          <p:nvPr/>
        </p:nvSpPr>
        <p:spPr>
          <a:xfrm>
            <a:off x="206187" y="2488757"/>
            <a:ext cx="11775141" cy="1900363"/>
          </a:xfrm>
          <a:prstGeom prst="rect">
            <a:avLst/>
          </a:prstGeom>
          <a:solidFill>
            <a:srgbClr val="FAF5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25"/>
          <p:cNvSpPr txBox="1">
            <a:spLocks noGrp="1"/>
          </p:cNvSpPr>
          <p:nvPr>
            <p:ph type="ctrTitle"/>
          </p:nvPr>
        </p:nvSpPr>
        <p:spPr>
          <a:xfrm>
            <a:off x="717177" y="2488757"/>
            <a:ext cx="10784542" cy="1900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800"/>
              <a:buFont typeface="Calibri"/>
              <a:buNone/>
              <a:defRPr sz="68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25"/>
          <p:cNvSpPr txBox="1">
            <a:spLocks noGrp="1"/>
          </p:cNvSpPr>
          <p:nvPr>
            <p:ph type="dt" idx="10"/>
          </p:nvPr>
        </p:nvSpPr>
        <p:spPr>
          <a:xfrm>
            <a:off x="3854824" y="6139793"/>
            <a:ext cx="450924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1" name="Google Shape;181;p25"/>
          <p:cNvSpPr txBox="1">
            <a:spLocks noGrp="1"/>
          </p:cNvSpPr>
          <p:nvPr>
            <p:ph type="ftr" idx="11"/>
          </p:nvPr>
        </p:nvSpPr>
        <p:spPr>
          <a:xfrm>
            <a:off x="717176" y="6139793"/>
            <a:ext cx="2864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2" name="Google Shape;182;p25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83" name="Google Shape;183;p25" descr="Oregon Department of Education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25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3-Title Bar and Content">
  <p:cSld name="Gold_3-Title Bar and Content">
    <p:bg>
      <p:bgPr>
        <a:solidFill>
          <a:schemeClr val="accent4"/>
        </a:solidFill>
        <a:effectLst/>
      </p:bgPr>
    </p:bg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26"/>
          <p:cNvSpPr/>
          <p:nvPr/>
        </p:nvSpPr>
        <p:spPr>
          <a:xfrm>
            <a:off x="206188" y="215153"/>
            <a:ext cx="11775141" cy="1397364"/>
          </a:xfrm>
          <a:prstGeom prst="rect">
            <a:avLst/>
          </a:prstGeom>
          <a:solidFill>
            <a:srgbClr val="FAF5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26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9" name="Google Shape;189;p26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4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26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91" name="Google Shape;191;p26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4-Content with Caption">
  <p:cSld name="Gold_4-Content with Caption">
    <p:bg>
      <p:bgPr>
        <a:solidFill>
          <a:schemeClr val="accent4"/>
        </a:solidFill>
        <a:effectLst/>
      </p:bgPr>
    </p:bg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7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27"/>
          <p:cNvSpPr/>
          <p:nvPr/>
        </p:nvSpPr>
        <p:spPr>
          <a:xfrm>
            <a:off x="206189" y="215153"/>
            <a:ext cx="4730470" cy="6432176"/>
          </a:xfrm>
          <a:prstGeom prst="rect">
            <a:avLst/>
          </a:prstGeom>
          <a:solidFill>
            <a:srgbClr val="FAF5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27"/>
          <p:cNvSpPr txBox="1">
            <a:spLocks noGrp="1"/>
          </p:cNvSpPr>
          <p:nvPr>
            <p:ph type="title"/>
          </p:nvPr>
        </p:nvSpPr>
        <p:spPr>
          <a:xfrm>
            <a:off x="717177" y="779645"/>
            <a:ext cx="3931826" cy="2538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400"/>
              <a:buFont typeface="Calibri"/>
              <a:buNone/>
              <a:defRPr sz="44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27"/>
          <p:cNvSpPr txBox="1">
            <a:spLocks noGrp="1"/>
          </p:cNvSpPr>
          <p:nvPr>
            <p:ph type="body" idx="1"/>
          </p:nvPr>
        </p:nvSpPr>
        <p:spPr>
          <a:xfrm>
            <a:off x="5183188" y="779647"/>
            <a:ext cx="6172200" cy="5081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4pPr>
            <a:lvl5pPr marL="2286000" lvl="4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97" name="Google Shape;197;p27"/>
          <p:cNvSpPr>
            <a:spLocks noGrp="1"/>
          </p:cNvSpPr>
          <p:nvPr>
            <p:ph type="pic" idx="2"/>
          </p:nvPr>
        </p:nvSpPr>
        <p:spPr>
          <a:xfrm>
            <a:off x="717177" y="3540125"/>
            <a:ext cx="3931826" cy="2320926"/>
          </a:xfrm>
          <a:prstGeom prst="rect">
            <a:avLst/>
          </a:prstGeom>
          <a:noFill/>
          <a:ln>
            <a:noFill/>
          </a:ln>
        </p:spPr>
      </p:sp>
      <p:sp>
        <p:nvSpPr>
          <p:cNvPr id="198" name="Google Shape;198;p27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99" name="Google Shape;199;p27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old_5-Title and Content">
  <p:cSld name="Gold_5-Title and Content">
    <p:bg>
      <p:bgPr>
        <a:solidFill>
          <a:schemeClr val="accent4"/>
        </a:solidFill>
        <a:effectLst/>
      </p:bgPr>
    </p:bg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8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4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28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3" name="Google Shape;203;p28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04" name="Google Shape;204;p28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old_6-Two Content">
  <p:cSld name="Gold_6-Two Content">
    <p:bg>
      <p:bgPr>
        <a:solidFill>
          <a:schemeClr val="accent4"/>
        </a:solidFill>
        <a:effectLst/>
      </p:bgPr>
    </p:bg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9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4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29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5302624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8" name="Google Shape;208;p2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329518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9" name="Google Shape;209;p29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10" name="Google Shape;210;p29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old_7-Comparison">
  <p:cSld name="Gold_7-Comparison">
    <p:bg>
      <p:bgPr>
        <a:solidFill>
          <a:schemeClr val="accent4"/>
        </a:solidFill>
        <a:effectLst/>
      </p:bgPr>
    </p:bg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0"/>
          <p:cNvSpPr txBox="1">
            <a:spLocks noGrp="1"/>
          </p:cNvSpPr>
          <p:nvPr>
            <p:ph type="body" idx="1"/>
          </p:nvPr>
        </p:nvSpPr>
        <p:spPr>
          <a:xfrm>
            <a:off x="717176" y="1681163"/>
            <a:ext cx="5280399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3200"/>
              <a:buNone/>
              <a:defRPr sz="3200" b="0">
                <a:solidFill>
                  <a:schemeClr val="accent4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13" name="Google Shape;213;p30"/>
          <p:cNvSpPr txBox="1">
            <a:spLocks noGrp="1"/>
          </p:cNvSpPr>
          <p:nvPr>
            <p:ph type="body" idx="2"/>
          </p:nvPr>
        </p:nvSpPr>
        <p:spPr>
          <a:xfrm>
            <a:off x="717176" y="2505075"/>
            <a:ext cx="5280399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4" name="Google Shape;214;p3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32951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3200"/>
              <a:buNone/>
              <a:defRPr sz="3200" b="0">
                <a:solidFill>
                  <a:schemeClr val="accent4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15" name="Google Shape;215;p3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329518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6" name="Google Shape;216;p30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Font typeface="Calibri"/>
              <a:buNone/>
              <a:defRPr sz="32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7" name="Google Shape;217;p30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18" name="Google Shape;218;p30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3-Title Bar and Content">
  <p:cSld name="Blue_3-Title Bar and Content">
    <p:bg>
      <p:bgPr>
        <a:solidFill>
          <a:schemeClr val="accent1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4"/>
          <p:cNvSpPr/>
          <p:nvPr/>
        </p:nvSpPr>
        <p:spPr>
          <a:xfrm>
            <a:off x="206188" y="215153"/>
            <a:ext cx="11775141" cy="1397364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8-Title Only">
  <p:cSld name="Gold_8-Title Only">
    <p:bg>
      <p:bgPr>
        <a:solidFill>
          <a:schemeClr val="accent4"/>
        </a:solidFill>
        <a:effectLst/>
      </p:bgPr>
    </p:bg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1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31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4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31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23" name="Google Shape;223;p31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9-Blank">
  <p:cSld name="Gold_9-Blank">
    <p:bg>
      <p:bgPr>
        <a:solidFill>
          <a:schemeClr val="accent4"/>
        </a:solidFill>
        <a:effectLst/>
      </p:bgPr>
    </p:bg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2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226" name="Google Shape;226;p32"/>
          <p:cNvSpPr txBox="1">
            <a:spLocks noGrp="1"/>
          </p:cNvSpPr>
          <p:nvPr>
            <p:ph type="body" idx="1"/>
          </p:nvPr>
        </p:nvSpPr>
        <p:spPr>
          <a:xfrm>
            <a:off x="717176" y="659958"/>
            <a:ext cx="10784542" cy="539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7" name="Google Shape;227;p32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28" name="Google Shape;228;p32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10-Large Type">
  <p:cSld name="Gold_10-Large Type">
    <p:bg>
      <p:bgPr>
        <a:solidFill>
          <a:schemeClr val="accent4"/>
        </a:solidFill>
        <a:effectLst/>
      </p:bgPr>
    </p:bg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3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1" name="Google Shape;231;p33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33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0"/>
              <a:buFont typeface="Calibri"/>
              <a:buNone/>
              <a:defRPr sz="120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3" name="Google Shape;233;p33"/>
          <p:cNvSpPr txBox="1">
            <a:spLocks noGrp="1"/>
          </p:cNvSpPr>
          <p:nvPr>
            <p:ph type="subTitle" idx="1"/>
          </p:nvPr>
        </p:nvSpPr>
        <p:spPr>
          <a:xfrm>
            <a:off x="1524000" y="4003184"/>
            <a:ext cx="9144000" cy="880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34" name="Google Shape;234;p33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35" name="Google Shape;235;p33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11-Follow Us">
  <p:cSld name="Gold_11-Follow Us">
    <p:bg>
      <p:bgPr>
        <a:solidFill>
          <a:schemeClr val="accent4"/>
        </a:solidFill>
        <a:effectLst/>
      </p:bgPr>
    </p:bg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34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8" name="Google Shape;238;p34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Google Shape;239;p34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0"/>
              <a:buFont typeface="Calibri"/>
              <a:buNone/>
              <a:defRPr sz="120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40" name="Google Shape;240;p34" descr="Twitter ic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1829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34" descr="Facebook ico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02496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Google Shape;242;p34"/>
          <p:cNvSpPr txBox="1"/>
          <p:nvPr/>
        </p:nvSpPr>
        <p:spPr>
          <a:xfrm>
            <a:off x="2718290" y="4043402"/>
            <a:ext cx="680670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</a:pPr>
            <a:r>
              <a:rPr lang="en-US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twitter.com/ORDeptEd | fb.com/ORDeptEd</a:t>
            </a:r>
            <a:endParaRPr sz="24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34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44" name="Google Shape;244;p34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1-Title Slide">
  <p:cSld name="Orange_1-Title Slide">
    <p:bg>
      <p:bgPr>
        <a:solidFill>
          <a:schemeClr val="accent3"/>
        </a:solidFill>
        <a:effectLst/>
      </p:bgPr>
    </p:bg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5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35"/>
          <p:cNvSpPr/>
          <p:nvPr/>
        </p:nvSpPr>
        <p:spPr>
          <a:xfrm>
            <a:off x="206188" y="5948082"/>
            <a:ext cx="11775141" cy="699247"/>
          </a:xfrm>
          <a:prstGeom prst="rect">
            <a:avLst/>
          </a:prstGeom>
          <a:solidFill>
            <a:srgbClr val="FCEDE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8" name="Google Shape;248;p35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472133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Google Shape;249;p35"/>
          <p:cNvSpPr txBox="1">
            <a:spLocks noGrp="1"/>
          </p:cNvSpPr>
          <p:nvPr>
            <p:ph type="ctrTitle"/>
          </p:nvPr>
        </p:nvSpPr>
        <p:spPr>
          <a:xfrm>
            <a:off x="1524000" y="2486701"/>
            <a:ext cx="9144000" cy="1023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Font typeface="Calibri"/>
              <a:buNone/>
              <a:defRPr sz="5400"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0" name="Google Shape;250;p3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 sz="2400">
                <a:solidFill>
                  <a:schemeClr val="accent3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251" name="Google Shape;251;p35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Google Shape;252;p35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53" name="Google Shape;253;p35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2-Section Header">
  <p:cSld name="Orange_2-Section Header">
    <p:bg>
      <p:bgPr>
        <a:solidFill>
          <a:schemeClr val="accent3"/>
        </a:solidFill>
        <a:effectLst/>
      </p:bgPr>
    </p:bg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36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36"/>
          <p:cNvSpPr/>
          <p:nvPr/>
        </p:nvSpPr>
        <p:spPr>
          <a:xfrm>
            <a:off x="206187" y="2488757"/>
            <a:ext cx="11775141" cy="1900363"/>
          </a:xfrm>
          <a:prstGeom prst="rect">
            <a:avLst/>
          </a:prstGeom>
          <a:solidFill>
            <a:srgbClr val="FCEDE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36"/>
          <p:cNvSpPr txBox="1">
            <a:spLocks noGrp="1"/>
          </p:cNvSpPr>
          <p:nvPr>
            <p:ph type="ctrTitle"/>
          </p:nvPr>
        </p:nvSpPr>
        <p:spPr>
          <a:xfrm>
            <a:off x="717177" y="2488757"/>
            <a:ext cx="10784542" cy="1900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6800"/>
              <a:buFont typeface="Calibri"/>
              <a:buNone/>
              <a:defRPr sz="6800"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58" name="Google Shape;258;p36" descr="Oregon Department of Education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36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60" name="Google Shape;260;p36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3-Title Bar and Content">
  <p:cSld name="Orange_3-Title Bar and Content">
    <p:bg>
      <p:bgPr>
        <a:solidFill>
          <a:schemeClr val="accent3"/>
        </a:solidFill>
        <a:effectLst/>
      </p:bgPr>
    </p:bg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7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37"/>
          <p:cNvSpPr/>
          <p:nvPr/>
        </p:nvSpPr>
        <p:spPr>
          <a:xfrm>
            <a:off x="206188" y="215153"/>
            <a:ext cx="11775141" cy="1397364"/>
          </a:xfrm>
          <a:prstGeom prst="rect">
            <a:avLst/>
          </a:prstGeom>
          <a:solidFill>
            <a:srgbClr val="FCEDE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37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5" name="Google Shape;265;p37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400"/>
              <a:buFont typeface="Calibri"/>
              <a:buNone/>
              <a:defRPr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6" name="Google Shape;266;p37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67" name="Google Shape;267;p37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4-Content with Caption">
  <p:cSld name="Orange_4-Content with Caption">
    <p:bg>
      <p:bgPr>
        <a:solidFill>
          <a:schemeClr val="accent3"/>
        </a:solidFill>
        <a:effectLst/>
      </p:bgPr>
    </p:bg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8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38"/>
          <p:cNvSpPr/>
          <p:nvPr/>
        </p:nvSpPr>
        <p:spPr>
          <a:xfrm>
            <a:off x="206189" y="215153"/>
            <a:ext cx="4730470" cy="6432176"/>
          </a:xfrm>
          <a:prstGeom prst="rect">
            <a:avLst/>
          </a:prstGeom>
          <a:solidFill>
            <a:srgbClr val="FCEDE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38"/>
          <p:cNvSpPr txBox="1">
            <a:spLocks noGrp="1"/>
          </p:cNvSpPr>
          <p:nvPr>
            <p:ph type="title"/>
          </p:nvPr>
        </p:nvSpPr>
        <p:spPr>
          <a:xfrm>
            <a:off x="717177" y="779646"/>
            <a:ext cx="3931826" cy="2534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400"/>
              <a:buFont typeface="Calibri"/>
              <a:buNone/>
              <a:defRPr sz="4400"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2" name="Google Shape;272;p38"/>
          <p:cNvSpPr txBox="1">
            <a:spLocks noGrp="1"/>
          </p:cNvSpPr>
          <p:nvPr>
            <p:ph type="body" idx="1"/>
          </p:nvPr>
        </p:nvSpPr>
        <p:spPr>
          <a:xfrm>
            <a:off x="5183188" y="779647"/>
            <a:ext cx="6172200" cy="5081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4pPr>
            <a:lvl5pPr marL="2286000" lvl="4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273" name="Google Shape;273;p38"/>
          <p:cNvSpPr>
            <a:spLocks noGrp="1"/>
          </p:cNvSpPr>
          <p:nvPr>
            <p:ph type="pic" idx="2"/>
          </p:nvPr>
        </p:nvSpPr>
        <p:spPr>
          <a:xfrm>
            <a:off x="717177" y="3540125"/>
            <a:ext cx="3931826" cy="2320926"/>
          </a:xfrm>
          <a:prstGeom prst="rect">
            <a:avLst/>
          </a:prstGeom>
          <a:noFill/>
          <a:ln>
            <a:noFill/>
          </a:ln>
        </p:spPr>
      </p:sp>
      <p:sp>
        <p:nvSpPr>
          <p:cNvPr id="274" name="Google Shape;274;p38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75" name="Google Shape;275;p38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ange_5-Title and Content">
  <p:cSld name="Orange_5-Title and Content">
    <p:bg>
      <p:bgPr>
        <a:solidFill>
          <a:schemeClr val="accent3"/>
        </a:solidFill>
        <a:effectLst/>
      </p:bgPr>
    </p:bg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9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400"/>
              <a:buFont typeface="Calibri"/>
              <a:buNone/>
              <a:defRPr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39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9" name="Google Shape;279;p39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80" name="Google Shape;280;p39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ange_6-Two Content">
  <p:cSld name="Orange_6-Two Content">
    <p:bg>
      <p:bgPr>
        <a:solidFill>
          <a:schemeClr val="accent3"/>
        </a:solidFill>
        <a:effectLst/>
      </p:bgPr>
    </p:bg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40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400"/>
              <a:buFont typeface="Calibri"/>
              <a:buNone/>
              <a:defRPr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3" name="Google Shape;283;p40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5302624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4" name="Google Shape;284;p4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329518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5" name="Google Shape;285;p40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86" name="Google Shape;286;p40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4-Content with Caption">
  <p:cSld name="Blue_4-Content with Caption">
    <p:bg>
      <p:bgPr>
        <a:solidFill>
          <a:schemeClr val="accent1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5"/>
          <p:cNvSpPr/>
          <p:nvPr/>
        </p:nvSpPr>
        <p:spPr>
          <a:xfrm>
            <a:off x="206189" y="215153"/>
            <a:ext cx="4730470" cy="6432176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5"/>
          <p:cNvSpPr txBox="1">
            <a:spLocks noGrp="1"/>
          </p:cNvSpPr>
          <p:nvPr>
            <p:ph type="title"/>
          </p:nvPr>
        </p:nvSpPr>
        <p:spPr>
          <a:xfrm>
            <a:off x="717177" y="779645"/>
            <a:ext cx="3931826" cy="2525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body" idx="1"/>
          </p:nvPr>
        </p:nvSpPr>
        <p:spPr>
          <a:xfrm>
            <a:off x="5183188" y="779647"/>
            <a:ext cx="6172200" cy="5081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4pPr>
            <a:lvl5pPr marL="2286000" lvl="4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3" name="Google Shape;43;p5"/>
          <p:cNvSpPr>
            <a:spLocks noGrp="1"/>
          </p:cNvSpPr>
          <p:nvPr>
            <p:ph type="pic" idx="2"/>
          </p:nvPr>
        </p:nvSpPr>
        <p:spPr>
          <a:xfrm>
            <a:off x="717177" y="3540125"/>
            <a:ext cx="3931826" cy="2320926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5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ange_7-Comparison">
  <p:cSld name="Orange_7-Comparison">
    <p:bg>
      <p:bgPr>
        <a:solidFill>
          <a:schemeClr val="accent3"/>
        </a:solidFill>
        <a:effectLst/>
      </p:bgPr>
    </p:bg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41"/>
          <p:cNvSpPr txBox="1">
            <a:spLocks noGrp="1"/>
          </p:cNvSpPr>
          <p:nvPr>
            <p:ph type="body" idx="1"/>
          </p:nvPr>
        </p:nvSpPr>
        <p:spPr>
          <a:xfrm>
            <a:off x="717176" y="1681163"/>
            <a:ext cx="5280399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3"/>
              </a:buClr>
              <a:buSzPts val="3200"/>
              <a:buNone/>
              <a:defRPr sz="3200" b="0">
                <a:solidFill>
                  <a:schemeClr val="accent3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89" name="Google Shape;289;p41"/>
          <p:cNvSpPr txBox="1">
            <a:spLocks noGrp="1"/>
          </p:cNvSpPr>
          <p:nvPr>
            <p:ph type="body" idx="2"/>
          </p:nvPr>
        </p:nvSpPr>
        <p:spPr>
          <a:xfrm>
            <a:off x="717176" y="2505075"/>
            <a:ext cx="5280399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0" name="Google Shape;290;p4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32951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3"/>
              </a:buClr>
              <a:buSzPts val="3200"/>
              <a:buNone/>
              <a:defRPr sz="3200" b="0">
                <a:solidFill>
                  <a:schemeClr val="accent3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91" name="Google Shape;291;p4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329518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2" name="Google Shape;292;p41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200"/>
              <a:buFont typeface="Calibri"/>
              <a:buNone/>
              <a:defRPr sz="3200"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3" name="Google Shape;293;p41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94" name="Google Shape;294;p41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8-Title Only">
  <p:cSld name="Orange_8-Title Only">
    <p:bg>
      <p:bgPr>
        <a:solidFill>
          <a:schemeClr val="accent3"/>
        </a:solidFill>
        <a:effectLst/>
      </p:bgPr>
    </p:bg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42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42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400"/>
              <a:buFont typeface="Calibri"/>
              <a:buNone/>
              <a:defRPr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42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99" name="Google Shape;299;p42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9-Blank">
  <p:cSld name="Orange_9-Blank">
    <p:bg>
      <p:bgPr>
        <a:solidFill>
          <a:schemeClr val="accent3"/>
        </a:solidFill>
        <a:effectLst/>
      </p:bgPr>
    </p:bg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43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302" name="Google Shape;302;p43"/>
          <p:cNvSpPr txBox="1">
            <a:spLocks noGrp="1"/>
          </p:cNvSpPr>
          <p:nvPr>
            <p:ph type="body" idx="1"/>
          </p:nvPr>
        </p:nvSpPr>
        <p:spPr>
          <a:xfrm>
            <a:off x="717176" y="659958"/>
            <a:ext cx="10784542" cy="539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3" name="Google Shape;303;p43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04" name="Google Shape;304;p43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10-Large Type">
  <p:cSld name="Orange_10-Large Type">
    <p:bg>
      <p:bgPr>
        <a:solidFill>
          <a:schemeClr val="accent3"/>
        </a:solidFill>
        <a:effectLst/>
      </p:bgPr>
    </p:bg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44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7" name="Google Shape;307;p44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308" name="Google Shape;308;p44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Font typeface="Calibri"/>
              <a:buNone/>
              <a:defRPr sz="12000"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44"/>
          <p:cNvSpPr txBox="1">
            <a:spLocks noGrp="1"/>
          </p:cNvSpPr>
          <p:nvPr>
            <p:ph type="subTitle" idx="1"/>
          </p:nvPr>
        </p:nvSpPr>
        <p:spPr>
          <a:xfrm>
            <a:off x="1524000" y="4003184"/>
            <a:ext cx="9144000" cy="880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 sz="2400">
                <a:solidFill>
                  <a:schemeClr val="accent3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10" name="Google Shape;310;p44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1" name="Google Shape;311;p44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11-Follow Us">
  <p:cSld name="Orange_11-Follow Us">
    <p:bg>
      <p:bgPr>
        <a:solidFill>
          <a:schemeClr val="accent3"/>
        </a:solidFill>
        <a:effectLst/>
      </p:bgPr>
    </p:bg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45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14" name="Google Shape;314;p45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315" name="Google Shape;315;p45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Font typeface="Calibri"/>
              <a:buNone/>
              <a:defRPr sz="12000"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16" name="Google Shape;316;p45" descr="Twitter ic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1829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7" name="Google Shape;317;p45" descr="Facebook ico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02496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sp>
        <p:nvSpPr>
          <p:cNvPr id="318" name="Google Shape;318;p45"/>
          <p:cNvSpPr txBox="1"/>
          <p:nvPr/>
        </p:nvSpPr>
        <p:spPr>
          <a:xfrm>
            <a:off x="2718290" y="4043402"/>
            <a:ext cx="680670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</a:pPr>
            <a:r>
              <a:rPr lang="en-US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twitter.com/ORDeptEd | fb.com/ORDeptEd</a:t>
            </a:r>
            <a:endParaRPr sz="24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45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20" name="Google Shape;320;p45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1-Title Slide">
  <p:cSld name="Red_1-Title Slide">
    <p:bg>
      <p:bgPr>
        <a:solidFill>
          <a:schemeClr val="accent2"/>
        </a:solidFill>
        <a:effectLst/>
      </p:bgPr>
    </p:bg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46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46"/>
          <p:cNvSpPr/>
          <p:nvPr/>
        </p:nvSpPr>
        <p:spPr>
          <a:xfrm>
            <a:off x="206188" y="5948082"/>
            <a:ext cx="11775141" cy="699247"/>
          </a:xfrm>
          <a:prstGeom prst="rect">
            <a:avLst/>
          </a:prstGeom>
          <a:solidFill>
            <a:srgbClr val="FCF4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24" name="Google Shape;324;p46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472133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325" name="Google Shape;325;p46"/>
          <p:cNvSpPr txBox="1">
            <a:spLocks noGrp="1"/>
          </p:cNvSpPr>
          <p:nvPr>
            <p:ph type="ctrTitle"/>
          </p:nvPr>
        </p:nvSpPr>
        <p:spPr>
          <a:xfrm>
            <a:off x="1524000" y="2486701"/>
            <a:ext cx="9144000" cy="1023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400"/>
              <a:buFont typeface="Calibri"/>
              <a:buNone/>
              <a:defRPr sz="54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6" name="Google Shape;326;p4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327" name="Google Shape;327;p46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328" name="Google Shape;328;p46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29" name="Google Shape;329;p46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2-Section Header">
  <p:cSld name="Red_2-Section Header">
    <p:bg>
      <p:bgPr>
        <a:solidFill>
          <a:schemeClr val="accent2"/>
        </a:solidFill>
        <a:effectLst/>
      </p:bgPr>
    </p:bg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47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47"/>
          <p:cNvSpPr/>
          <p:nvPr/>
        </p:nvSpPr>
        <p:spPr>
          <a:xfrm>
            <a:off x="206187" y="2488757"/>
            <a:ext cx="11775141" cy="1900363"/>
          </a:xfrm>
          <a:prstGeom prst="rect">
            <a:avLst/>
          </a:prstGeom>
          <a:solidFill>
            <a:srgbClr val="FCF4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47"/>
          <p:cNvSpPr txBox="1">
            <a:spLocks noGrp="1"/>
          </p:cNvSpPr>
          <p:nvPr>
            <p:ph type="ctrTitle"/>
          </p:nvPr>
        </p:nvSpPr>
        <p:spPr>
          <a:xfrm>
            <a:off x="717177" y="2488757"/>
            <a:ext cx="10784542" cy="1900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800"/>
              <a:buFont typeface="Calibri"/>
              <a:buNone/>
              <a:defRPr sz="68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34" name="Google Shape;334;p47" descr="Oregon Department of Education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335" name="Google Shape;335;p47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36" name="Google Shape;336;p47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3-Title Bar and Content">
  <p:cSld name="Red_3-Title Bar and Content">
    <p:bg>
      <p:bgPr>
        <a:solidFill>
          <a:schemeClr val="accent2"/>
        </a:solidFill>
        <a:effectLst/>
      </p:bgPr>
    </p:bg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48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48"/>
          <p:cNvSpPr/>
          <p:nvPr/>
        </p:nvSpPr>
        <p:spPr>
          <a:xfrm>
            <a:off x="206188" y="215153"/>
            <a:ext cx="11775141" cy="1397364"/>
          </a:xfrm>
          <a:prstGeom prst="rect">
            <a:avLst/>
          </a:prstGeom>
          <a:solidFill>
            <a:srgbClr val="FCF4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48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1" name="Google Shape;341;p48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400"/>
              <a:buFont typeface="Calibri"/>
              <a:buNone/>
              <a:defRPr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48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43" name="Google Shape;343;p48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4-Content with Caption">
  <p:cSld name="Red_4-Content with Caption">
    <p:bg>
      <p:bgPr>
        <a:solidFill>
          <a:schemeClr val="accent2"/>
        </a:solidFill>
        <a:effectLst/>
      </p:bgPr>
    </p:bg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49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49"/>
          <p:cNvSpPr/>
          <p:nvPr/>
        </p:nvSpPr>
        <p:spPr>
          <a:xfrm>
            <a:off x="206189" y="215153"/>
            <a:ext cx="4730470" cy="6432176"/>
          </a:xfrm>
          <a:prstGeom prst="rect">
            <a:avLst/>
          </a:prstGeom>
          <a:solidFill>
            <a:srgbClr val="FCF4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49"/>
          <p:cNvSpPr txBox="1">
            <a:spLocks noGrp="1"/>
          </p:cNvSpPr>
          <p:nvPr>
            <p:ph type="title"/>
          </p:nvPr>
        </p:nvSpPr>
        <p:spPr>
          <a:xfrm>
            <a:off x="717177" y="779646"/>
            <a:ext cx="3931826" cy="2529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400"/>
              <a:buFont typeface="Calibri"/>
              <a:buNone/>
              <a:defRPr sz="44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49"/>
          <p:cNvSpPr txBox="1">
            <a:spLocks noGrp="1"/>
          </p:cNvSpPr>
          <p:nvPr>
            <p:ph type="body" idx="1"/>
          </p:nvPr>
        </p:nvSpPr>
        <p:spPr>
          <a:xfrm>
            <a:off x="5183188" y="779647"/>
            <a:ext cx="6172200" cy="5081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4pPr>
            <a:lvl5pPr marL="2286000" lvl="4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349" name="Google Shape;349;p49"/>
          <p:cNvSpPr>
            <a:spLocks noGrp="1"/>
          </p:cNvSpPr>
          <p:nvPr>
            <p:ph type="pic" idx="2"/>
          </p:nvPr>
        </p:nvSpPr>
        <p:spPr>
          <a:xfrm>
            <a:off x="717177" y="3540125"/>
            <a:ext cx="3931826" cy="2320926"/>
          </a:xfrm>
          <a:prstGeom prst="rect">
            <a:avLst/>
          </a:prstGeom>
          <a:noFill/>
          <a:ln>
            <a:noFill/>
          </a:ln>
        </p:spPr>
      </p:sp>
      <p:sp>
        <p:nvSpPr>
          <p:cNvPr id="350" name="Google Shape;350;p49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51" name="Google Shape;351;p49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_5-Title and Content">
  <p:cSld name="Red_5-Title and Content">
    <p:bg>
      <p:bgPr>
        <a:solidFill>
          <a:schemeClr val="accent2"/>
        </a:solidFill>
        <a:effectLst/>
      </p:bgPr>
    </p:bg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50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400"/>
              <a:buFont typeface="Calibri"/>
              <a:buNone/>
              <a:defRPr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4" name="Google Shape;354;p50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5" name="Google Shape;355;p50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56" name="Google Shape;356;p50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ue_5-Title and Content" type="obj">
  <p:cSld name="OBJEC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_6-Two Content">
  <p:cSld name="Red_6-Two Content">
    <p:bg>
      <p:bgPr>
        <a:solidFill>
          <a:schemeClr val="accent2"/>
        </a:solidFill>
        <a:effectLst/>
      </p:bgPr>
    </p:bg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51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400"/>
              <a:buFont typeface="Calibri"/>
              <a:buNone/>
              <a:defRPr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9" name="Google Shape;359;p51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5302624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0" name="Google Shape;360;p5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329518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1" name="Google Shape;361;p51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62" name="Google Shape;362;p51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_7-Comparison">
  <p:cSld name="Red_7-Comparison">
    <p:bg>
      <p:bgPr>
        <a:solidFill>
          <a:schemeClr val="accent2"/>
        </a:solidFill>
        <a:effectLst/>
      </p:bgPr>
    </p:bg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52"/>
          <p:cNvSpPr txBox="1">
            <a:spLocks noGrp="1"/>
          </p:cNvSpPr>
          <p:nvPr>
            <p:ph type="body" idx="1"/>
          </p:nvPr>
        </p:nvSpPr>
        <p:spPr>
          <a:xfrm>
            <a:off x="717176" y="1681163"/>
            <a:ext cx="5280399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200"/>
              <a:buNone/>
              <a:defRPr sz="3200" b="0">
                <a:solidFill>
                  <a:schemeClr val="accent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65" name="Google Shape;365;p52"/>
          <p:cNvSpPr txBox="1">
            <a:spLocks noGrp="1"/>
          </p:cNvSpPr>
          <p:nvPr>
            <p:ph type="body" idx="2"/>
          </p:nvPr>
        </p:nvSpPr>
        <p:spPr>
          <a:xfrm>
            <a:off x="717176" y="2505075"/>
            <a:ext cx="5280399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6" name="Google Shape;366;p5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32951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200"/>
              <a:buNone/>
              <a:defRPr sz="3200" b="0">
                <a:solidFill>
                  <a:schemeClr val="accent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67" name="Google Shape;367;p5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329518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8" name="Google Shape;368;p52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Calibri"/>
              <a:buNone/>
              <a:defRPr sz="32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9" name="Google Shape;369;p52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70" name="Google Shape;370;p52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8-Title Only">
  <p:cSld name="Red_8-Title Only">
    <p:bg>
      <p:bgPr>
        <a:solidFill>
          <a:schemeClr val="accent2"/>
        </a:solidFill>
        <a:effectLst/>
      </p:bgPr>
    </p:bg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53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p53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400"/>
              <a:buFont typeface="Calibri"/>
              <a:buNone/>
              <a:defRPr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53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75" name="Google Shape;375;p53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9-Blank">
  <p:cSld name="Red_9-Blank">
    <p:bg>
      <p:bgPr>
        <a:solidFill>
          <a:schemeClr val="accent2"/>
        </a:solidFill>
        <a:effectLst/>
      </p:bgPr>
    </p:bg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54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378" name="Google Shape;378;p54"/>
          <p:cNvSpPr txBox="1">
            <a:spLocks noGrp="1"/>
          </p:cNvSpPr>
          <p:nvPr>
            <p:ph type="body" idx="1"/>
          </p:nvPr>
        </p:nvSpPr>
        <p:spPr>
          <a:xfrm>
            <a:off x="717176" y="659958"/>
            <a:ext cx="10784542" cy="539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9" name="Google Shape;379;p54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80" name="Google Shape;380;p54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10-Large Type">
  <p:cSld name="Red_10-Large Type">
    <p:bg>
      <p:bgPr>
        <a:solidFill>
          <a:schemeClr val="accent2"/>
        </a:solidFill>
        <a:effectLst/>
      </p:bgPr>
    </p:bg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55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83" name="Google Shape;383;p55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384" name="Google Shape;384;p55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Calibri"/>
              <a:buNone/>
              <a:defRPr sz="120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5" name="Google Shape;385;p55"/>
          <p:cNvSpPr txBox="1">
            <a:spLocks noGrp="1"/>
          </p:cNvSpPr>
          <p:nvPr>
            <p:ph type="subTitle" idx="1"/>
          </p:nvPr>
        </p:nvSpPr>
        <p:spPr>
          <a:xfrm>
            <a:off x="1524000" y="4003184"/>
            <a:ext cx="9144000" cy="880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86" name="Google Shape;386;p55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87" name="Google Shape;387;p55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11-Follow Us">
  <p:cSld name="Red_11-Follow Us">
    <p:bg>
      <p:bgPr>
        <a:solidFill>
          <a:schemeClr val="accent2"/>
        </a:solidFill>
        <a:effectLst/>
      </p:bgPr>
    </p:bg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56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90" name="Google Shape;390;p56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391" name="Google Shape;391;p56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Calibri"/>
              <a:buNone/>
              <a:defRPr sz="120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92" name="Google Shape;392;p56" descr="Twitter ic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1829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3" name="Google Shape;393;p56" descr="Facebook ico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02496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sp>
        <p:nvSpPr>
          <p:cNvPr id="394" name="Google Shape;394;p56"/>
          <p:cNvSpPr txBox="1"/>
          <p:nvPr/>
        </p:nvSpPr>
        <p:spPr>
          <a:xfrm>
            <a:off x="2718290" y="4043402"/>
            <a:ext cx="680670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</a:pPr>
            <a:r>
              <a:rPr lang="en-US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twitter.com/ORDeptEd | fb.com/ORDeptEd</a:t>
            </a:r>
            <a:endParaRPr sz="24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56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96" name="Google Shape;396;p56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1-Title Slide">
  <p:cSld name="Teal_1-Title Slide">
    <p:bg>
      <p:bgPr>
        <a:solidFill>
          <a:schemeClr val="dk2"/>
        </a:solidFill>
        <a:effectLst/>
      </p:bgPr>
    </p:bg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57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57"/>
          <p:cNvSpPr/>
          <p:nvPr/>
        </p:nvSpPr>
        <p:spPr>
          <a:xfrm>
            <a:off x="206188" y="5948082"/>
            <a:ext cx="11775141" cy="699247"/>
          </a:xfrm>
          <a:prstGeom prst="rect">
            <a:avLst/>
          </a:prstGeom>
          <a:solidFill>
            <a:srgbClr val="E7F5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00" name="Google Shape;400;p57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472133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401" name="Google Shape;401;p57"/>
          <p:cNvSpPr txBox="1">
            <a:spLocks noGrp="1"/>
          </p:cNvSpPr>
          <p:nvPr>
            <p:ph type="ctrTitle"/>
          </p:nvPr>
        </p:nvSpPr>
        <p:spPr>
          <a:xfrm>
            <a:off x="1524000" y="2486701"/>
            <a:ext cx="9144000" cy="1023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Calibri"/>
              <a:buNone/>
              <a:defRPr sz="5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5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403" name="Google Shape;403;p57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404" name="Google Shape;404;p57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05" name="Google Shape;405;p57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2-Section Header">
  <p:cSld name="Teal_2-Section Header">
    <p:bg>
      <p:bgPr>
        <a:solidFill>
          <a:schemeClr val="dk2"/>
        </a:solidFill>
        <a:effectLst/>
      </p:bgPr>
    </p:bg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58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p58"/>
          <p:cNvSpPr/>
          <p:nvPr/>
        </p:nvSpPr>
        <p:spPr>
          <a:xfrm>
            <a:off x="206187" y="2488757"/>
            <a:ext cx="11775141" cy="1900363"/>
          </a:xfrm>
          <a:prstGeom prst="rect">
            <a:avLst/>
          </a:prstGeom>
          <a:solidFill>
            <a:srgbClr val="E7F5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9" name="Google Shape;409;p58"/>
          <p:cNvSpPr txBox="1">
            <a:spLocks noGrp="1"/>
          </p:cNvSpPr>
          <p:nvPr>
            <p:ph type="ctrTitle"/>
          </p:nvPr>
        </p:nvSpPr>
        <p:spPr>
          <a:xfrm>
            <a:off x="717177" y="2488757"/>
            <a:ext cx="10784542" cy="1900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800"/>
              <a:buFont typeface="Calibri"/>
              <a:buNone/>
              <a:defRPr sz="68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10" name="Google Shape;410;p58" descr="Oregon Department of Education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411" name="Google Shape;411;p58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12" name="Google Shape;412;p58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3-Title Bar and Content">
  <p:cSld name="Teal_3-Title Bar and Content">
    <p:bg>
      <p:bgPr>
        <a:solidFill>
          <a:schemeClr val="dk2"/>
        </a:solidFill>
        <a:effectLst/>
      </p:bgPr>
    </p:bg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59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5" name="Google Shape;415;p59"/>
          <p:cNvSpPr/>
          <p:nvPr/>
        </p:nvSpPr>
        <p:spPr>
          <a:xfrm>
            <a:off x="206188" y="215153"/>
            <a:ext cx="11775141" cy="1397364"/>
          </a:xfrm>
          <a:prstGeom prst="rect">
            <a:avLst/>
          </a:prstGeom>
          <a:solidFill>
            <a:srgbClr val="E7F5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6" name="Google Shape;416;p59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7" name="Google Shape;417;p59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59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19" name="Google Shape;419;p59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4-Content with Caption">
  <p:cSld name="Teal_4-Content with Caption">
    <p:bg>
      <p:bgPr>
        <a:solidFill>
          <a:schemeClr val="dk2"/>
        </a:solidFill>
        <a:effectLst/>
      </p:bgPr>
    </p:bg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60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Google Shape;422;p60"/>
          <p:cNvSpPr/>
          <p:nvPr/>
        </p:nvSpPr>
        <p:spPr>
          <a:xfrm>
            <a:off x="206189" y="215153"/>
            <a:ext cx="4730470" cy="6432176"/>
          </a:xfrm>
          <a:prstGeom prst="rect">
            <a:avLst/>
          </a:prstGeom>
          <a:solidFill>
            <a:srgbClr val="E7F5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p60"/>
          <p:cNvSpPr txBox="1">
            <a:spLocks noGrp="1"/>
          </p:cNvSpPr>
          <p:nvPr>
            <p:ph type="title"/>
          </p:nvPr>
        </p:nvSpPr>
        <p:spPr>
          <a:xfrm>
            <a:off x="717177" y="779646"/>
            <a:ext cx="3931826" cy="2529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  <a:defRPr sz="4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60"/>
          <p:cNvSpPr txBox="1">
            <a:spLocks noGrp="1"/>
          </p:cNvSpPr>
          <p:nvPr>
            <p:ph type="body" idx="1"/>
          </p:nvPr>
        </p:nvSpPr>
        <p:spPr>
          <a:xfrm>
            <a:off x="5183188" y="779647"/>
            <a:ext cx="6172200" cy="5081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4pPr>
            <a:lvl5pPr marL="2286000" lvl="4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25" name="Google Shape;425;p60"/>
          <p:cNvSpPr>
            <a:spLocks noGrp="1"/>
          </p:cNvSpPr>
          <p:nvPr>
            <p:ph type="pic" idx="2"/>
          </p:nvPr>
        </p:nvSpPr>
        <p:spPr>
          <a:xfrm>
            <a:off x="717177" y="3540125"/>
            <a:ext cx="3931826" cy="2320926"/>
          </a:xfrm>
          <a:prstGeom prst="rect">
            <a:avLst/>
          </a:prstGeom>
          <a:noFill/>
          <a:ln>
            <a:noFill/>
          </a:ln>
        </p:spPr>
      </p:sp>
      <p:sp>
        <p:nvSpPr>
          <p:cNvPr id="426" name="Google Shape;426;p60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27" name="Google Shape;427;p60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ue_6-Two Content" type="twoObj">
  <p:cSld name="TWO_OBJECTS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5302624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329518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al_5-Title and Content">
  <p:cSld name="Teal_5-Title and Content">
    <p:bg>
      <p:bgPr>
        <a:solidFill>
          <a:schemeClr val="dk2"/>
        </a:solidFill>
        <a:effectLst/>
      </p:bgPr>
    </p:bg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61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61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1" name="Google Shape;431;p61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32" name="Google Shape;432;p61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al_6-Two Content">
  <p:cSld name="Teal_6-Two Content">
    <p:bg>
      <p:bgPr>
        <a:solidFill>
          <a:schemeClr val="dk2"/>
        </a:solidFill>
        <a:effectLst/>
      </p:bgPr>
    </p:bg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62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5" name="Google Shape;435;p62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5302624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6" name="Google Shape;436;p6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329518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7" name="Google Shape;437;p62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38" name="Google Shape;438;p62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al_7-Comparison">
  <p:cSld name="Teal_7-Comparison">
    <p:bg>
      <p:bgPr>
        <a:solidFill>
          <a:schemeClr val="dk2"/>
        </a:solidFill>
        <a:effectLst/>
      </p:bgPr>
    </p:bg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63"/>
          <p:cNvSpPr txBox="1">
            <a:spLocks noGrp="1"/>
          </p:cNvSpPr>
          <p:nvPr>
            <p:ph type="body" idx="1"/>
          </p:nvPr>
        </p:nvSpPr>
        <p:spPr>
          <a:xfrm>
            <a:off x="717176" y="1681163"/>
            <a:ext cx="5280399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1" name="Google Shape;441;p63"/>
          <p:cNvSpPr txBox="1">
            <a:spLocks noGrp="1"/>
          </p:cNvSpPr>
          <p:nvPr>
            <p:ph type="body" idx="2"/>
          </p:nvPr>
        </p:nvSpPr>
        <p:spPr>
          <a:xfrm>
            <a:off x="717176" y="2505075"/>
            <a:ext cx="5280399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2" name="Google Shape;442;p6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32951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3" name="Google Shape;443;p6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329518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4" name="Google Shape;444;p63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alibri"/>
              <a:buNone/>
              <a:defRPr sz="3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5" name="Google Shape;445;p63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46" name="Google Shape;446;p63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8-Title Only">
  <p:cSld name="Teal_8-Title Only">
    <p:bg>
      <p:bgPr>
        <a:solidFill>
          <a:schemeClr val="dk2"/>
        </a:solidFill>
        <a:effectLst/>
      </p:bgPr>
    </p:bg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64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9" name="Google Shape;449;p64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64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51" name="Google Shape;451;p64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9-Blank">
  <p:cSld name="Teal_9-Blank">
    <p:bg>
      <p:bgPr>
        <a:solidFill>
          <a:schemeClr val="dk2"/>
        </a:solidFill>
        <a:effectLst/>
      </p:bgPr>
    </p:bg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65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454" name="Google Shape;454;p65"/>
          <p:cNvSpPr txBox="1">
            <a:spLocks noGrp="1"/>
          </p:cNvSpPr>
          <p:nvPr>
            <p:ph type="body" idx="1"/>
          </p:nvPr>
        </p:nvSpPr>
        <p:spPr>
          <a:xfrm>
            <a:off x="717176" y="659958"/>
            <a:ext cx="10784542" cy="539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5" name="Google Shape;455;p65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56" name="Google Shape;456;p65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10-Large Type">
  <p:cSld name="Teal_10-Large Type">
    <p:bg>
      <p:bgPr>
        <a:solidFill>
          <a:schemeClr val="dk2"/>
        </a:solidFill>
        <a:effectLst/>
      </p:bgPr>
    </p:bg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66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59" name="Google Shape;459;p66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460" name="Google Shape;460;p66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Calibri"/>
              <a:buNone/>
              <a:defRPr sz="12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1" name="Google Shape;461;p66"/>
          <p:cNvSpPr txBox="1">
            <a:spLocks noGrp="1"/>
          </p:cNvSpPr>
          <p:nvPr>
            <p:ph type="subTitle" idx="1"/>
          </p:nvPr>
        </p:nvSpPr>
        <p:spPr>
          <a:xfrm>
            <a:off x="1524000" y="4003184"/>
            <a:ext cx="9144000" cy="880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2" name="Google Shape;462;p66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63" name="Google Shape;463;p66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11-Follow Us">
  <p:cSld name="Teal_11-Follow Us">
    <p:bg>
      <p:bgPr>
        <a:solidFill>
          <a:schemeClr val="dk2"/>
        </a:solidFill>
        <a:effectLst/>
      </p:bgPr>
    </p:bg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67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66" name="Google Shape;466;p67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467" name="Google Shape;467;p67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Calibri"/>
              <a:buNone/>
              <a:defRPr sz="12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68" name="Google Shape;468;p67" descr="Twitter ic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1829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9" name="Google Shape;469;p67" descr="Facebook ico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02496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sp>
        <p:nvSpPr>
          <p:cNvPr id="470" name="Google Shape;470;p67"/>
          <p:cNvSpPr txBox="1"/>
          <p:nvPr/>
        </p:nvSpPr>
        <p:spPr>
          <a:xfrm>
            <a:off x="2718290" y="4043402"/>
            <a:ext cx="680670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</a:pPr>
            <a:r>
              <a:rPr lang="en-US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twitter.com/ORDeptEd | fb.com/ORDeptEd</a:t>
            </a:r>
            <a:endParaRPr sz="24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67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72" name="Google Shape;472;p67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ogo only">
  <p:cSld name="Logo only">
    <p:bg>
      <p:bgPr>
        <a:solidFill>
          <a:schemeClr val="lt1"/>
        </a:solidFill>
        <a:effectLst/>
      </p:bgPr>
    </p:bg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68"/>
          <p:cNvSpPr txBox="1">
            <a:spLocks noGrp="1"/>
          </p:cNvSpPr>
          <p:nvPr>
            <p:ph type="title"/>
          </p:nvPr>
        </p:nvSpPr>
        <p:spPr>
          <a:xfrm>
            <a:off x="826129" y="2935982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75" name="Google Shape;475;p68" descr="Decorative geometric pattern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1" cy="6494853"/>
          </a:xfrm>
          <a:prstGeom prst="rect">
            <a:avLst/>
          </a:prstGeom>
          <a:noFill/>
          <a:ln>
            <a:noFill/>
          </a:ln>
        </p:spPr>
      </p:pic>
      <p:pic>
        <p:nvPicPr>
          <p:cNvPr id="476" name="Google Shape;476;p68" descr="Decorative blue ba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494854"/>
            <a:ext cx="12192001" cy="368372"/>
          </a:xfrm>
          <a:prstGeom prst="rect">
            <a:avLst/>
          </a:prstGeom>
          <a:noFill/>
          <a:ln>
            <a:noFill/>
          </a:ln>
        </p:spPr>
      </p:pic>
      <p:pic>
        <p:nvPicPr>
          <p:cNvPr id="477" name="Google Shape;477;p68" descr="Oregon Department of Education logo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85441" y="615148"/>
            <a:ext cx="4296303" cy="2136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478" name="Google Shape;478;p68" descr="Decorative blue swoosh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-400138"/>
            <a:ext cx="12192001" cy="2103535"/>
          </a:xfrm>
          <a:prstGeom prst="rect">
            <a:avLst/>
          </a:prstGeom>
          <a:noFill/>
          <a:ln>
            <a:noFill/>
          </a:ln>
        </p:spPr>
      </p:pic>
      <p:sp>
        <p:nvSpPr>
          <p:cNvPr id="479" name="Google Shape;479;p68"/>
          <p:cNvSpPr txBox="1">
            <a:spLocks noGrp="1"/>
          </p:cNvSpPr>
          <p:nvPr>
            <p:ph type="sldNum" idx="12"/>
          </p:nvPr>
        </p:nvSpPr>
        <p:spPr>
          <a:xfrm>
            <a:off x="8610600" y="6492537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69"/>
          <p:cNvSpPr txBox="1">
            <a:spLocks noGrp="1"/>
          </p:cNvSpPr>
          <p:nvPr>
            <p:ph type="title"/>
          </p:nvPr>
        </p:nvSpPr>
        <p:spPr>
          <a:xfrm>
            <a:off x="3573100" y="93193"/>
            <a:ext cx="85344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69"/>
          <p:cNvSpPr txBox="1">
            <a:spLocks noGrp="1"/>
          </p:cNvSpPr>
          <p:nvPr>
            <p:ph type="body" idx="1"/>
          </p:nvPr>
        </p:nvSpPr>
        <p:spPr>
          <a:xfrm>
            <a:off x="922699" y="2748246"/>
            <a:ext cx="10515600" cy="274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3" name="Google Shape;483;p69"/>
          <p:cNvSpPr txBox="1">
            <a:spLocks noGrp="1"/>
          </p:cNvSpPr>
          <p:nvPr>
            <p:ph type="sldNum" idx="12"/>
          </p:nvPr>
        </p:nvSpPr>
        <p:spPr>
          <a:xfrm>
            <a:off x="8610600" y="6492537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70"/>
          <p:cNvSpPr txBox="1">
            <a:spLocks noGrp="1"/>
          </p:cNvSpPr>
          <p:nvPr>
            <p:ph type="title"/>
          </p:nvPr>
        </p:nvSpPr>
        <p:spPr>
          <a:xfrm>
            <a:off x="3573100" y="93193"/>
            <a:ext cx="85344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70"/>
          <p:cNvSpPr txBox="1">
            <a:spLocks noGrp="1"/>
          </p:cNvSpPr>
          <p:nvPr>
            <p:ph type="body" idx="1"/>
          </p:nvPr>
        </p:nvSpPr>
        <p:spPr>
          <a:xfrm>
            <a:off x="779432" y="2471440"/>
            <a:ext cx="51576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7" name="Google Shape;487;p70"/>
          <p:cNvSpPr txBox="1">
            <a:spLocks noGrp="1"/>
          </p:cNvSpPr>
          <p:nvPr>
            <p:ph type="body" idx="2"/>
          </p:nvPr>
        </p:nvSpPr>
        <p:spPr>
          <a:xfrm>
            <a:off x="779432" y="3372933"/>
            <a:ext cx="5157600" cy="224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8" name="Google Shape;488;p70"/>
          <p:cNvSpPr txBox="1">
            <a:spLocks noGrp="1"/>
          </p:cNvSpPr>
          <p:nvPr>
            <p:ph type="body" idx="3"/>
          </p:nvPr>
        </p:nvSpPr>
        <p:spPr>
          <a:xfrm>
            <a:off x="6111845" y="2471440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9" name="Google Shape;489;p70"/>
          <p:cNvSpPr txBox="1">
            <a:spLocks noGrp="1"/>
          </p:cNvSpPr>
          <p:nvPr>
            <p:ph type="body" idx="4"/>
          </p:nvPr>
        </p:nvSpPr>
        <p:spPr>
          <a:xfrm>
            <a:off x="6111845" y="3372934"/>
            <a:ext cx="5183100" cy="224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0" name="Google Shape;490;p70"/>
          <p:cNvSpPr txBox="1">
            <a:spLocks noGrp="1"/>
          </p:cNvSpPr>
          <p:nvPr>
            <p:ph type="sldNum" idx="12"/>
          </p:nvPr>
        </p:nvSpPr>
        <p:spPr>
          <a:xfrm>
            <a:off x="8610600" y="6492537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ue_7-Comparison">
  <p:cSld name="Blue_7-Comparison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body" idx="1"/>
          </p:nvPr>
        </p:nvSpPr>
        <p:spPr>
          <a:xfrm>
            <a:off x="717176" y="1681163"/>
            <a:ext cx="5280399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0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body" idx="2"/>
          </p:nvPr>
        </p:nvSpPr>
        <p:spPr>
          <a:xfrm>
            <a:off x="717176" y="2505075"/>
            <a:ext cx="5280399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32951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0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329518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8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64" name="Google Shape;64;p8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8-Title Only">
  <p:cSld name="Blue_8-Title 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9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9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9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9-Blank">
  <p:cSld name="Blue_9-Blank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body" idx="1"/>
          </p:nvPr>
        </p:nvSpPr>
        <p:spPr>
          <a:xfrm>
            <a:off x="717176" y="659958"/>
            <a:ext cx="10784542" cy="539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0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74" name="Google Shape;74;p10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.xml"/><Relationship Id="rId71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4" name="Google Shape;14;p1" descr="Decorative line break"/>
          <p:cNvPicPr preferRelativeResize="0"/>
          <p:nvPr/>
        </p:nvPicPr>
        <p:blipFill rotWithShape="1">
          <a:blip r:embed="rId71">
            <a:alphaModFix/>
          </a:blip>
          <a:srcRect/>
          <a:stretch/>
        </p:blipFill>
        <p:spPr>
          <a:xfrm>
            <a:off x="804670" y="1558360"/>
            <a:ext cx="1286259" cy="2438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  <p:sldLayoutId id="2147483683" r:id="rId36"/>
    <p:sldLayoutId id="2147483684" r:id="rId37"/>
    <p:sldLayoutId id="2147483685" r:id="rId38"/>
    <p:sldLayoutId id="2147483686" r:id="rId39"/>
    <p:sldLayoutId id="2147483687" r:id="rId40"/>
    <p:sldLayoutId id="2147483688" r:id="rId41"/>
    <p:sldLayoutId id="2147483689" r:id="rId42"/>
    <p:sldLayoutId id="2147483690" r:id="rId43"/>
    <p:sldLayoutId id="2147483691" r:id="rId44"/>
    <p:sldLayoutId id="2147483692" r:id="rId45"/>
    <p:sldLayoutId id="2147483693" r:id="rId46"/>
    <p:sldLayoutId id="2147483694" r:id="rId47"/>
    <p:sldLayoutId id="2147483695" r:id="rId48"/>
    <p:sldLayoutId id="2147483696" r:id="rId49"/>
    <p:sldLayoutId id="2147483697" r:id="rId50"/>
    <p:sldLayoutId id="2147483698" r:id="rId51"/>
    <p:sldLayoutId id="2147483699" r:id="rId52"/>
    <p:sldLayoutId id="2147483700" r:id="rId53"/>
    <p:sldLayoutId id="2147483701" r:id="rId54"/>
    <p:sldLayoutId id="2147483702" r:id="rId55"/>
    <p:sldLayoutId id="2147483703" r:id="rId56"/>
    <p:sldLayoutId id="2147483704" r:id="rId57"/>
    <p:sldLayoutId id="2147483705" r:id="rId58"/>
    <p:sldLayoutId id="2147483706" r:id="rId59"/>
    <p:sldLayoutId id="2147483707" r:id="rId60"/>
    <p:sldLayoutId id="2147483708" r:id="rId61"/>
    <p:sldLayoutId id="2147483709" r:id="rId62"/>
    <p:sldLayoutId id="2147483710" r:id="rId63"/>
    <p:sldLayoutId id="2147483711" r:id="rId64"/>
    <p:sldLayoutId id="2147483712" r:id="rId65"/>
    <p:sldLayoutId id="2147483713" r:id="rId66"/>
    <p:sldLayoutId id="2147483714" r:id="rId67"/>
    <p:sldLayoutId id="2147483715" r:id="rId68"/>
    <p:sldLayoutId id="2147483716" r:id="rId6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de.state.or.us/instID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studentaid.gov/manage-loans/forgiveness-cancellation/perkins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studentaid.gov/manage-loans/forgiveness-cancellation/teacher" TargetMode="External"/><Relationship Id="rId4" Type="http://schemas.openxmlformats.org/officeDocument/2006/relationships/hyperlink" Target="https://studentaid.gov/manage-loans/forgiveness-cancellation/public-service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regon.gov/ode/schools-and-districts/grants/ESEA/Documents/Teacher%20Informational%20Document.docx" TargetMode="External"/><Relationship Id="rId3" Type="http://schemas.openxmlformats.org/officeDocument/2006/relationships/hyperlink" Target="mailto:FederalPrograms@ode.oregon.gov" TargetMode="External"/><Relationship Id="rId7" Type="http://schemas.openxmlformats.org/officeDocument/2006/relationships/hyperlink" Target="http://www.oregon.gov/ode/schools-and-districts/grants/ESEA/Documents/School%20Eligibility%20Application.docx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studentaid.gov/app/tcli.action" TargetMode="External"/><Relationship Id="rId5" Type="http://schemas.openxmlformats.org/officeDocument/2006/relationships/hyperlink" Target="https://www.tcli.ed.gov/CBSWebApp/tcli/TCLIPubSchoolSearch.jsp" TargetMode="External"/><Relationship Id="rId10" Type="http://schemas.openxmlformats.org/officeDocument/2006/relationships/hyperlink" Target="https://studentaid.ed.gov/sa/repay-loans/forgiveness-cancellation/teacher" TargetMode="External"/><Relationship Id="rId4" Type="http://schemas.openxmlformats.org/officeDocument/2006/relationships/hyperlink" Target="http://www.oregon.gov/ode/schools-and-districts/grants/ESEA/Pages/Teacher-Loan-Forgiveness.aspx" TargetMode="External"/><Relationship Id="rId9" Type="http://schemas.openxmlformats.org/officeDocument/2006/relationships/hyperlink" Target="https://studentaid.gov/manage-loans/forgiveness-cancellation/teache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71"/>
          <p:cNvSpPr txBox="1">
            <a:spLocks noGrp="1"/>
          </p:cNvSpPr>
          <p:nvPr>
            <p:ph type="ctrTitle"/>
          </p:nvPr>
        </p:nvSpPr>
        <p:spPr>
          <a:xfrm>
            <a:off x="717177" y="2488757"/>
            <a:ext cx="10784400" cy="190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4705"/>
              <a:buFont typeface="Calibri"/>
              <a:buNone/>
            </a:pPr>
            <a:r>
              <a:rPr lang="en-US"/>
              <a:t>Teacher Loan Forgiveness Program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80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400" cy="10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/>
              <a:t>Common Ineligible Reasons</a:t>
            </a:r>
            <a:endParaRPr/>
          </a:p>
        </p:txBody>
      </p:sp>
      <p:sp>
        <p:nvSpPr>
          <p:cNvPr id="559" name="Google Shape;559;p80"/>
          <p:cNvSpPr txBox="1">
            <a:spLocks noGrp="1"/>
          </p:cNvSpPr>
          <p:nvPr>
            <p:ph type="body" idx="4294967295"/>
          </p:nvPr>
        </p:nvSpPr>
        <p:spPr>
          <a:xfrm>
            <a:off x="772976" y="1939850"/>
            <a:ext cx="10568700" cy="224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dirty="0"/>
              <a:t>School falls below the 30.02% Poverty Rate</a:t>
            </a:r>
            <a:endParaRPr dirty="0"/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dirty="0"/>
              <a:t>School is not registered as a current Oregon school, does not have a current </a:t>
            </a:r>
            <a:r>
              <a:rPr lang="en-US" dirty="0">
                <a:hlinkClick r:id="rId3"/>
              </a:rPr>
              <a:t>ODE Institution Identification (ID) #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sp>
        <p:nvSpPr>
          <p:cNvPr id="560" name="Google Shape;560;p80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81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400" cy="10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/>
              <a:t>Apply Every Year</a:t>
            </a:r>
            <a:endParaRPr/>
          </a:p>
        </p:txBody>
      </p:sp>
      <p:sp>
        <p:nvSpPr>
          <p:cNvPr id="566" name="Google Shape;566;p81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400" cy="41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593" lvl="0" indent="-22859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dirty="0"/>
              <a:t>If the school participates in NSLP or CEP, each year the school’s eligibility will be determined through the data</a:t>
            </a:r>
            <a:endParaRPr dirty="0"/>
          </a:p>
          <a:p>
            <a:pPr marL="228593" lvl="0" indent="-228593" algn="l" rtl="0">
              <a:lnSpc>
                <a:spcPct val="90000"/>
              </a:lnSpc>
              <a:spcBef>
                <a:spcPts val="34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dirty="0"/>
              <a:t>If the school does not participate in NSLP or CEP, each year the school’s eligibility will be determined through their annually submitted School Eligibility Application</a:t>
            </a:r>
            <a:endParaRPr dirty="0"/>
          </a:p>
        </p:txBody>
      </p:sp>
      <p:sp>
        <p:nvSpPr>
          <p:cNvPr id="567" name="Google Shape;567;p81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>
                <a:solidFill>
                  <a:srgbClr val="595959"/>
                </a:solidFill>
              </a:rPr>
              <a:t>11</a:t>
            </a:fld>
            <a:endParaRPr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82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400" cy="10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/>
              <a:t>Why isn’t My School Listed?</a:t>
            </a:r>
            <a:endParaRPr/>
          </a:p>
        </p:txBody>
      </p:sp>
      <p:sp>
        <p:nvSpPr>
          <p:cNvPr id="573" name="Google Shape;573;p82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400" cy="41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dirty="0"/>
              <a:t>Common reasons schools are not found on the TCLI Directory are: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345186" lvl="0" indent="-285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dirty="0"/>
              <a:t>The Directory was searched incorrectly (common)</a:t>
            </a:r>
            <a:endParaRPr dirty="0"/>
          </a:p>
          <a:p>
            <a:pPr marL="345186" lvl="0" indent="-285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dirty="0"/>
              <a:t>The school didn’t apply </a:t>
            </a:r>
            <a:endParaRPr dirty="0"/>
          </a:p>
          <a:p>
            <a:pPr marL="345186" lvl="0" indent="-285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dirty="0"/>
              <a:t>The school is not eligible</a:t>
            </a:r>
            <a:endParaRPr dirty="0"/>
          </a:p>
          <a:p>
            <a:pPr marL="345186" lvl="0" indent="-285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dirty="0"/>
              <a:t>It is not a school, it is a program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sp>
        <p:nvSpPr>
          <p:cNvPr id="574" name="Google Shape;574;p82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>
                <a:solidFill>
                  <a:srgbClr val="595959"/>
                </a:solidFill>
              </a:rPr>
              <a:t>12</a:t>
            </a:fld>
            <a:endParaRPr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83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400" cy="10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/>
              <a:t>Native American Schools</a:t>
            </a:r>
            <a:endParaRPr/>
          </a:p>
        </p:txBody>
      </p:sp>
      <p:sp>
        <p:nvSpPr>
          <p:cNvPr id="580" name="Google Shape;580;p83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400" cy="41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5186" lvl="0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dirty="0"/>
              <a:t>All elementary and secondary schools operated by the Bureau of Indian Education (BIE) qualify as schools serving low-income students</a:t>
            </a:r>
            <a:endParaRPr dirty="0"/>
          </a:p>
          <a:p>
            <a:pPr marL="345186" lvl="0" indent="-28575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dirty="0"/>
              <a:t>These schools are considered “qualifying schools” for the Teacher Loan Forgiveness Program whether they are listed on the Directory or not</a:t>
            </a:r>
            <a:endParaRPr dirty="0"/>
          </a:p>
          <a:p>
            <a:pPr marL="228593" lvl="0" indent="-50793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sp>
        <p:nvSpPr>
          <p:cNvPr id="581" name="Google Shape;581;p83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>
                <a:solidFill>
                  <a:srgbClr val="595959"/>
                </a:solidFill>
              </a:rPr>
              <a:t>13</a:t>
            </a:fld>
            <a:endParaRPr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84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400" cy="10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/>
              <a:t>Teacher Informational Document</a:t>
            </a:r>
            <a:endParaRPr/>
          </a:p>
        </p:txBody>
      </p:sp>
      <p:sp>
        <p:nvSpPr>
          <p:cNvPr id="587" name="Google Shape;587;p84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400" cy="41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6666"/>
              <a:buNone/>
            </a:pPr>
            <a:r>
              <a:rPr lang="en-US"/>
              <a:t>The Teacher Informational Document was created to offer assistance for teachers looking into the Teacher Loan Forgiveness Program.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6666"/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6666"/>
              <a:buNone/>
            </a:pPr>
            <a:r>
              <a:rPr lang="en-US"/>
              <a:t>It includes:</a:t>
            </a:r>
            <a:endParaRPr/>
          </a:p>
          <a:p>
            <a:pPr marL="685783" lvl="1" indent="-216847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Steps to follow for the Loan Forgiveness Process</a:t>
            </a:r>
            <a:endParaRPr/>
          </a:p>
          <a:p>
            <a:pPr marL="685783" lvl="1" indent="-216847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High-Level Criteria for teacher eligibility</a:t>
            </a:r>
            <a:endParaRPr/>
          </a:p>
          <a:p>
            <a:pPr marL="685783" lvl="1" indent="-216847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Links to the Federal Student Aid website (the main resource)</a:t>
            </a:r>
            <a:endParaRPr/>
          </a:p>
          <a:p>
            <a:pPr marL="685783" lvl="1" indent="-216847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Link to the web page which hosts the Teacher Loan Forgiveness Application</a:t>
            </a:r>
            <a:endParaRPr/>
          </a:p>
          <a:p>
            <a:pPr marL="685783" lvl="1" indent="-216847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Trouble-Shooting help, Common Terms and their definitions</a:t>
            </a:r>
            <a:endParaRPr/>
          </a:p>
          <a:p>
            <a:pPr marL="685783" lvl="1" indent="-216847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Other helpful links</a:t>
            </a:r>
            <a:endParaRPr/>
          </a:p>
          <a:p>
            <a:pPr marL="228593" lvl="0" indent="-6412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16666"/>
              <a:buNone/>
            </a:pPr>
            <a:endParaRPr/>
          </a:p>
        </p:txBody>
      </p:sp>
      <p:sp>
        <p:nvSpPr>
          <p:cNvPr id="588" name="Google Shape;588;p84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>
                <a:solidFill>
                  <a:srgbClr val="595959"/>
                </a:solidFill>
              </a:rPr>
              <a:t>14</a:t>
            </a:fld>
            <a:endParaRPr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p85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400" cy="10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/>
              <a:t>Teacher Loan Relief</a:t>
            </a:r>
            <a:endParaRPr/>
          </a:p>
        </p:txBody>
      </p:sp>
      <p:sp>
        <p:nvSpPr>
          <p:cNvPr id="594" name="Google Shape;594;p85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400" cy="41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6666"/>
              <a:buNone/>
            </a:pPr>
            <a:r>
              <a:rPr lang="en-US" b="1" dirty="0"/>
              <a:t>Teacher Loan Forgiveness</a:t>
            </a:r>
            <a:r>
              <a:rPr lang="en-US" dirty="0"/>
              <a:t> - available with these loans:</a:t>
            </a:r>
            <a:endParaRPr dirty="0"/>
          </a:p>
          <a:p>
            <a:pPr marL="685783" lvl="1" indent="-217164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Direct Subsidized Loans,</a:t>
            </a:r>
            <a:endParaRPr dirty="0"/>
          </a:p>
          <a:p>
            <a:pPr marL="685783" lvl="1" indent="-217164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Direct Unsubsidized Loans</a:t>
            </a:r>
            <a:endParaRPr dirty="0"/>
          </a:p>
          <a:p>
            <a:pPr marL="685783" lvl="1" indent="-217164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Subsidized Federal Stafford Loans</a:t>
            </a:r>
            <a:endParaRPr dirty="0"/>
          </a:p>
          <a:p>
            <a:pPr marL="685783" lvl="1" indent="-217164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Unsubsidized Federal Stafford Loans</a:t>
            </a:r>
            <a:endParaRPr dirty="0"/>
          </a:p>
          <a:p>
            <a:pPr marL="228593" lvl="0" indent="-50793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16666"/>
              <a:buNone/>
            </a:pP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16666"/>
              <a:buNone/>
            </a:pPr>
            <a:r>
              <a:rPr lang="en-US" b="1" dirty="0"/>
              <a:t>Other Teacher Loan Relief Programs</a:t>
            </a:r>
            <a:r>
              <a:rPr lang="en-US" dirty="0"/>
              <a:t>:</a:t>
            </a:r>
            <a:endParaRPr dirty="0"/>
          </a:p>
          <a:p>
            <a:pPr marL="685783" lvl="1" indent="-217164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Perkins Loan Cancellation and Discharge – Federal Perkins Loans</a:t>
            </a:r>
            <a:endParaRPr dirty="0"/>
          </a:p>
          <a:p>
            <a:pPr marL="685783" lvl="1" indent="-217164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Public Service Loan Forgiveness – Direct Loans</a:t>
            </a:r>
            <a:endParaRPr dirty="0"/>
          </a:p>
          <a:p>
            <a:pPr marL="228593" lvl="0" indent="-5079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16666"/>
              <a:buNone/>
            </a:pPr>
            <a:endParaRPr dirty="0"/>
          </a:p>
        </p:txBody>
      </p:sp>
      <p:sp>
        <p:nvSpPr>
          <p:cNvPr id="595" name="Google Shape;595;p85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>
                <a:solidFill>
                  <a:srgbClr val="595959"/>
                </a:solidFill>
              </a:rPr>
              <a:t>15</a:t>
            </a:fld>
            <a:endParaRPr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86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400" cy="10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/>
              <a:t>Teacher Criteria</a:t>
            </a:r>
            <a:endParaRPr/>
          </a:p>
        </p:txBody>
      </p:sp>
      <p:sp>
        <p:nvSpPr>
          <p:cNvPr id="601" name="Google Shape;601;p86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400" cy="41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9803"/>
              <a:buNone/>
            </a:pPr>
            <a:r>
              <a:rPr lang="en-US" sz="2550" dirty="0"/>
              <a:t>The following requirements must be met for teacher’s to be eligible for Teacher Loan Forgiveness:</a:t>
            </a:r>
            <a:endParaRPr sz="2550" dirty="0"/>
          </a:p>
          <a:p>
            <a:pPr marL="685783" lvl="1" indent="-237405" algn="l" rtl="0">
              <a:lnSpc>
                <a:spcPct val="115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Must have worked as a highly qualified teacher for 5 consecutive full-time years teaching elementary and or secondary</a:t>
            </a:r>
            <a:endParaRPr dirty="0"/>
          </a:p>
          <a:p>
            <a:pPr marL="685783" lvl="1" indent="-237405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During 1 of those 5 years your school must be listed on the TCLI Directory </a:t>
            </a:r>
            <a:endParaRPr dirty="0"/>
          </a:p>
          <a:p>
            <a:pPr marL="685783" lvl="1" indent="-237405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You must not have had an outstanding balance on your Direct or FEEL Program loan – or – You must not be in default on a subsidized or unsubsidized loan (unless arrangements have been made)</a:t>
            </a:r>
            <a:endParaRPr dirty="0"/>
          </a:p>
          <a:p>
            <a:pPr marL="685783" lvl="1" indent="-237405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The loan(s) must have been made before the end of your five academic years of qualifying teaching service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16666"/>
              <a:buNone/>
            </a:pPr>
            <a:endParaRPr dirty="0"/>
          </a:p>
        </p:txBody>
      </p:sp>
      <p:sp>
        <p:nvSpPr>
          <p:cNvPr id="602" name="Google Shape;602;p86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>
                <a:solidFill>
                  <a:srgbClr val="595959"/>
                </a:solidFill>
              </a:rPr>
              <a:t>16</a:t>
            </a:fld>
            <a:endParaRPr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87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400" cy="10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/>
              <a:t>Amount of Loan Relief</a:t>
            </a:r>
            <a:endParaRPr/>
          </a:p>
        </p:txBody>
      </p:sp>
      <p:sp>
        <p:nvSpPr>
          <p:cNvPr id="608" name="Google Shape;608;p87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400" cy="41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/>
              <a:t>Amounts for teachers who began teaching on or after Oct. 30, 2004</a:t>
            </a:r>
            <a:endParaRPr dirty="0"/>
          </a:p>
          <a:p>
            <a:pPr marL="685783" lvl="1" indent="-215894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 dirty="0"/>
              <a:t>Highly qualified full-time elementary or secondary teacher: up to </a:t>
            </a:r>
            <a:r>
              <a:rPr lang="en-US" sz="2200" u="sng" dirty="0"/>
              <a:t>$5,000 </a:t>
            </a:r>
            <a:r>
              <a:rPr lang="en-US" sz="2200" dirty="0"/>
              <a:t>in loan forgiveness</a:t>
            </a:r>
            <a:endParaRPr sz="2200" dirty="0"/>
          </a:p>
          <a:p>
            <a:pPr marL="685783" lvl="1" indent="-215894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 dirty="0"/>
              <a:t>Highly qualified full-time mathematics or science teacher in a secondary school: up to </a:t>
            </a:r>
            <a:r>
              <a:rPr lang="en-US" sz="2200" u="sng" dirty="0"/>
              <a:t>$17,500 </a:t>
            </a:r>
            <a:r>
              <a:rPr lang="en-US" sz="2200" dirty="0"/>
              <a:t>in loan forgiveness</a:t>
            </a:r>
            <a:endParaRPr sz="2200" dirty="0"/>
          </a:p>
          <a:p>
            <a:pPr marL="685783" lvl="1" indent="-215894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 dirty="0"/>
              <a:t>Highly qualified special education teacher whose primary responsibility was to provide special education to children with disabilities that correspond to your area of special education training: up to </a:t>
            </a:r>
            <a:r>
              <a:rPr lang="en-US" sz="2200" u="sng" dirty="0"/>
              <a:t>$17,500 </a:t>
            </a:r>
            <a:r>
              <a:rPr lang="en-US" sz="2200" dirty="0"/>
              <a:t>in loan forgiveness</a:t>
            </a:r>
            <a:endParaRPr sz="2200" dirty="0"/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en-US" sz="2200" dirty="0"/>
              <a:t>Visit the Federal Student Aid Website for the definition of “highly qualified” and for information for teachers who began teaching before Oct. 30, 2004</a:t>
            </a:r>
            <a:endParaRPr sz="2200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sp>
        <p:nvSpPr>
          <p:cNvPr id="609" name="Google Shape;609;p87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>
                <a:solidFill>
                  <a:srgbClr val="595959"/>
                </a:solidFill>
              </a:rPr>
              <a:t>17</a:t>
            </a:fld>
            <a:endParaRPr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88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400" cy="10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/>
              <a:t>Other Program Criteria</a:t>
            </a:r>
            <a:endParaRPr/>
          </a:p>
        </p:txBody>
      </p:sp>
      <p:sp>
        <p:nvSpPr>
          <p:cNvPr id="615" name="Google Shape;615;p88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400" cy="41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b="1"/>
              <a:t>Perkins Loan Cancellation and Discharge</a:t>
            </a:r>
            <a:r>
              <a:rPr lang="en-US"/>
              <a:t> –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Federal Perkins Loans</a:t>
            </a:r>
            <a:endParaRPr/>
          </a:p>
          <a:p>
            <a:pPr marL="685783" lvl="1" indent="-24002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Cancelation is based on eligible employment or eligible volunteer service and the length of time that you were in such a position. </a:t>
            </a:r>
            <a:endParaRPr/>
          </a:p>
          <a:p>
            <a:pPr marL="685783" lvl="1" indent="-24002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Discharge may occur under certain circumstances.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b="1"/>
              <a:t>Public Service Loan Forgiveness</a:t>
            </a:r>
            <a:r>
              <a:rPr lang="en-US"/>
              <a:t> –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Direct Loans</a:t>
            </a:r>
            <a:endParaRPr/>
          </a:p>
          <a:p>
            <a:pPr marL="685783" lvl="1" indent="-24002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Forgives the remaining balance on your Direct Loans after you have made 120 qualifying monthly payments under a qualifying repayment plan while working full-time for a qualifying employer.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en-US" sz="2200"/>
              <a:t>Please visit the </a:t>
            </a:r>
            <a:r>
              <a:rPr lang="en-US" sz="2200" u="sng">
                <a:solidFill>
                  <a:schemeClr val="hlink"/>
                </a:solidFill>
                <a:hlinkClick r:id="rId5"/>
              </a:rPr>
              <a:t>Federal Student Aid website</a:t>
            </a:r>
            <a:r>
              <a:rPr lang="en-US" sz="2200"/>
              <a:t> for detailed requirements.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616" name="Google Shape;616;p88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>
                <a:solidFill>
                  <a:srgbClr val="595959"/>
                </a:solidFill>
              </a:rPr>
              <a:t>18</a:t>
            </a:fld>
            <a:endParaRPr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89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400" cy="10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/>
              <a:t>Resources</a:t>
            </a:r>
            <a:endParaRPr/>
          </a:p>
        </p:txBody>
      </p:sp>
      <p:sp>
        <p:nvSpPr>
          <p:cNvPr id="622" name="Google Shape;622;p89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400" cy="41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dirty="0"/>
              <a:t>For information regarding Oregon Department of Education’s Teacher Loan Forgiveness Program, contact: Federal Programs,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federalprograms@ode.oregon.gov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 u="sng" dirty="0">
                <a:solidFill>
                  <a:schemeClr val="hlink"/>
                </a:solidFill>
                <a:hlinkClick r:id="rId4"/>
              </a:rPr>
              <a:t>Oregon Department of Education’s Teacher Loan Forgiveness</a:t>
            </a:r>
            <a:endParaRPr u="sng" dirty="0">
              <a:solidFill>
                <a:schemeClr val="hlink"/>
              </a:solidFill>
              <a:hlinkClick r:id="rId5"/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u="sng" dirty="0">
                <a:solidFill>
                  <a:schemeClr val="hlink"/>
                </a:solidFill>
                <a:hlinkClick r:id="rId6"/>
              </a:rPr>
              <a:t>TCLI Directory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u="sng" dirty="0">
                <a:solidFill>
                  <a:schemeClr val="hlink"/>
                </a:solidFill>
                <a:hlinkClick r:id="rId7"/>
              </a:rPr>
              <a:t>School Eligibility Application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u="sng" dirty="0">
                <a:solidFill>
                  <a:schemeClr val="hlink"/>
                </a:solidFill>
                <a:hlinkClick r:id="rId8"/>
              </a:rPr>
              <a:t>Teacher Informational Document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u="sng" dirty="0">
                <a:solidFill>
                  <a:schemeClr val="hlink"/>
                </a:solidFill>
                <a:hlinkClick r:id="rId9"/>
              </a:rPr>
              <a:t>Teacher Loan Forgiveness - Federal Student Aid website</a:t>
            </a:r>
            <a:endParaRPr lang="en-US" u="sng" dirty="0">
              <a:solidFill>
                <a:schemeClr val="hlink"/>
              </a:solidFill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u="sng" dirty="0">
                <a:solidFill>
                  <a:schemeClr val="hlink"/>
                </a:solidFill>
                <a:hlinkClick r:id="rId10"/>
              </a:rPr>
              <a:t>ODE Institution ID# Search</a:t>
            </a:r>
            <a:endParaRPr u="sng" dirty="0">
              <a:solidFill>
                <a:schemeClr val="hlink"/>
              </a:solidFill>
              <a:hlinkClick r:id="rId10"/>
            </a:endParaRPr>
          </a:p>
          <a:p>
            <a:pPr marL="228593" lvl="0" indent="-10413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sp>
        <p:nvSpPr>
          <p:cNvPr id="623" name="Google Shape;623;p89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>
                <a:solidFill>
                  <a:srgbClr val="595959"/>
                </a:solidFill>
              </a:rPr>
              <a:t>19</a:t>
            </a:fld>
            <a:endParaRPr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72"/>
          <p:cNvSpPr txBox="1">
            <a:spLocks noGrp="1"/>
          </p:cNvSpPr>
          <p:nvPr>
            <p:ph type="title"/>
          </p:nvPr>
        </p:nvSpPr>
        <p:spPr>
          <a:xfrm>
            <a:off x="717175" y="457200"/>
            <a:ext cx="10784400" cy="10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/>
              <a:t>Purpose </a:t>
            </a:r>
            <a:endParaRPr/>
          </a:p>
        </p:txBody>
      </p:sp>
      <p:sp>
        <p:nvSpPr>
          <p:cNvPr id="503" name="Google Shape;503;p72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400" cy="41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>
              <a:spcBef>
                <a:spcPts val="0"/>
              </a:spcBef>
              <a:buSzPct val="100000"/>
            </a:pPr>
            <a:r>
              <a:rPr lang="en-US" dirty="0"/>
              <a:t>The Teacher Loan Forgiveness Program is intended to encourage individuals to enter and continue in the teaching profession</a:t>
            </a:r>
            <a:endParaRPr dirty="0"/>
          </a:p>
          <a:p>
            <a:pPr marL="342900">
              <a:spcBef>
                <a:spcPts val="2800"/>
              </a:spcBef>
              <a:buSzPct val="100000"/>
            </a:pPr>
            <a:r>
              <a:rPr lang="en-US" dirty="0"/>
              <a:t>Due to the criteria for loan forgiveness, this program also aids high-poverty schools in recruiting teachers</a:t>
            </a:r>
            <a:endParaRPr dirty="0"/>
          </a:p>
          <a:p>
            <a:pPr marL="228593" lvl="0" indent="-5079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sp>
        <p:nvSpPr>
          <p:cNvPr id="504" name="Google Shape;504;p72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73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400" cy="10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 dirty="0"/>
              <a:t>Oregon Department of Education’s Role</a:t>
            </a:r>
            <a:endParaRPr dirty="0"/>
          </a:p>
        </p:txBody>
      </p:sp>
      <p:sp>
        <p:nvSpPr>
          <p:cNvPr id="510" name="Google Shape;510;p73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400" cy="41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>
              <a:spcBef>
                <a:spcPts val="0"/>
              </a:spcBef>
              <a:buSzPct val="100000"/>
            </a:pPr>
            <a:r>
              <a:rPr lang="en-US" dirty="0"/>
              <a:t>To determine eligibility for Oregon schools and ESDs to be placed on the Teacher Cancellation Low Income (TCLI) Directory</a:t>
            </a:r>
            <a:endParaRPr dirty="0"/>
          </a:p>
          <a:p>
            <a:pPr marL="342900">
              <a:buSzPct val="100000"/>
            </a:pPr>
            <a:r>
              <a:rPr lang="en-US" dirty="0"/>
              <a:t>Submit the list of Oregon eligible schools and ESDs to the Directory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8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dirty="0"/>
              <a:t>Once a school/ESD is listed on the Directory, the school’s teachers may apply to the Teacher Loan Forgiveness Program</a:t>
            </a:r>
            <a:endParaRPr dirty="0"/>
          </a:p>
          <a:p>
            <a:pPr marL="228593" lvl="0" indent="-5079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sp>
        <p:nvSpPr>
          <p:cNvPr id="511" name="Google Shape;511;p73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>
                <a:solidFill>
                  <a:srgbClr val="595959"/>
                </a:solidFill>
              </a:rPr>
              <a:t>3</a:t>
            </a:fld>
            <a:endParaRPr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74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400" cy="10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/>
              <a:t>ODE is NOT Responsible for</a:t>
            </a:r>
            <a:endParaRPr/>
          </a:p>
        </p:txBody>
      </p:sp>
      <p:sp>
        <p:nvSpPr>
          <p:cNvPr id="517" name="Google Shape;517;p74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400" cy="41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>
              <a:spcBef>
                <a:spcPts val="0"/>
              </a:spcBef>
              <a:buSzPct val="100000"/>
            </a:pPr>
            <a:r>
              <a:rPr lang="en-US" dirty="0"/>
              <a:t>Decide a teacher’s eligibility for the program</a:t>
            </a:r>
            <a:endParaRPr dirty="0"/>
          </a:p>
          <a:p>
            <a:pPr marL="342900">
              <a:buSzPct val="100000"/>
            </a:pPr>
            <a:r>
              <a:rPr lang="en-US" dirty="0"/>
              <a:t>Forgive or cancel loans</a:t>
            </a:r>
            <a:endParaRPr dirty="0"/>
          </a:p>
          <a:p>
            <a:pPr marL="342900">
              <a:buSzPct val="100000"/>
            </a:pPr>
            <a:r>
              <a:rPr lang="en-US" dirty="0"/>
              <a:t>Give information about teacher loans</a:t>
            </a:r>
            <a:endParaRPr dirty="0"/>
          </a:p>
          <a:p>
            <a:pPr marL="342900">
              <a:buSzPct val="100000"/>
            </a:pPr>
            <a:r>
              <a:rPr lang="en-US" dirty="0"/>
              <a:t>Answer questions regarding a specific loan</a:t>
            </a:r>
            <a:endParaRPr dirty="0"/>
          </a:p>
          <a:p>
            <a:pPr marL="342900">
              <a:buSzPct val="100000"/>
            </a:pPr>
            <a:r>
              <a:rPr lang="en-US" dirty="0"/>
              <a:t>Help consolidate loans</a:t>
            </a:r>
            <a:endParaRPr dirty="0"/>
          </a:p>
          <a:p>
            <a:pPr marL="342900">
              <a:buSzPct val="100000"/>
            </a:pPr>
            <a:r>
              <a:rPr lang="en-US" dirty="0"/>
              <a:t>Defer or receive loan payments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8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dirty="0"/>
              <a:t>Teachers must contact the loan originator or financial aid office from which the degree was received to obtain information specific to their loan, qualifications and options</a:t>
            </a:r>
            <a:endParaRPr dirty="0"/>
          </a:p>
        </p:txBody>
      </p:sp>
      <p:sp>
        <p:nvSpPr>
          <p:cNvPr id="518" name="Google Shape;518;p74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>
                <a:solidFill>
                  <a:srgbClr val="595959"/>
                </a:solidFill>
              </a:rPr>
              <a:t>4</a:t>
            </a:fld>
            <a:endParaRPr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75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400" cy="10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/>
              <a:t>TCLI Directory</a:t>
            </a:r>
            <a:endParaRPr/>
          </a:p>
        </p:txBody>
      </p:sp>
      <p:sp>
        <p:nvSpPr>
          <p:cNvPr id="524" name="Google Shape;524;p75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400" cy="41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6666"/>
              <a:buNone/>
            </a:pPr>
            <a:r>
              <a:rPr lang="en-US" sz="2600" b="1" dirty="0"/>
              <a:t>Teacher Cancellation Low Income (TCLI) Directory:</a:t>
            </a:r>
            <a:endParaRPr sz="2600" b="1" dirty="0"/>
          </a:p>
          <a:p>
            <a:pPr marL="342900">
              <a:buSzPct val="100000"/>
            </a:pPr>
            <a:r>
              <a:rPr lang="en-US" dirty="0"/>
              <a:t>A national list of schools and ESDs serving low-income families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16666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16666"/>
              <a:buNone/>
            </a:pPr>
            <a:r>
              <a:rPr lang="en-US" sz="2600" b="1" dirty="0"/>
              <a:t>Directory details:</a:t>
            </a:r>
            <a:endParaRPr sz="2600" b="1" dirty="0"/>
          </a:p>
          <a:p>
            <a:pPr marL="342900">
              <a:buSzPct val="100000"/>
            </a:pPr>
            <a:r>
              <a:rPr lang="en-US" dirty="0"/>
              <a:t>Eligible schools/ESDs for the current school year are added to the Directory in May, this is when the data is available to verify eligibility</a:t>
            </a:r>
            <a:endParaRPr dirty="0"/>
          </a:p>
          <a:p>
            <a:pPr marL="342900">
              <a:spcBef>
                <a:spcPts val="1600"/>
              </a:spcBef>
              <a:buSzPct val="100000"/>
            </a:pPr>
            <a:r>
              <a:rPr lang="en-US" dirty="0"/>
              <a:t>Qualifying schools can be added to the Directory for previous school years</a:t>
            </a:r>
            <a:endParaRPr dirty="0"/>
          </a:p>
          <a:p>
            <a:pPr marL="342900">
              <a:spcBef>
                <a:spcPts val="1600"/>
              </a:spcBef>
              <a:buSzPct val="100000"/>
            </a:pPr>
            <a:r>
              <a:rPr lang="en-US" dirty="0"/>
              <a:t>The Directory is available to the public for searching – instructions and link available at ODE’s Teacher Loan Forgiveness Program webpage.</a:t>
            </a:r>
            <a:endParaRPr dirty="0"/>
          </a:p>
          <a:p>
            <a:pPr marL="342900">
              <a:spcBef>
                <a:spcPts val="1600"/>
              </a:spcBef>
              <a:buSzPct val="100000"/>
            </a:pPr>
            <a:r>
              <a:rPr lang="en-US" dirty="0"/>
              <a:t>The Directory is referred to by the loan company when determining whether a teacher is eligible for the Teacher Loan Forgiveness Program</a:t>
            </a:r>
            <a:endParaRPr dirty="0"/>
          </a:p>
          <a:p>
            <a:pPr marL="228593" lvl="0" indent="-90798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ct val="116666"/>
              <a:buNone/>
            </a:pPr>
            <a:endParaRPr dirty="0"/>
          </a:p>
        </p:txBody>
      </p:sp>
      <p:sp>
        <p:nvSpPr>
          <p:cNvPr id="525" name="Google Shape;525;p75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>
                <a:solidFill>
                  <a:srgbClr val="595959"/>
                </a:solidFill>
              </a:rPr>
              <a:t>5</a:t>
            </a:fld>
            <a:endParaRPr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76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400" cy="10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/>
              <a:t>Directory Criteria</a:t>
            </a:r>
            <a:endParaRPr/>
          </a:p>
        </p:txBody>
      </p:sp>
      <p:sp>
        <p:nvSpPr>
          <p:cNvPr id="531" name="Google Shape;531;p76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400" cy="41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6666"/>
              <a:buNone/>
            </a:pPr>
            <a:r>
              <a:rPr lang="en-US" sz="2600" dirty="0"/>
              <a:t>Schools must meet the following criteria in order to be listed on the TCLI Directory for each individual year:</a:t>
            </a:r>
            <a:endParaRPr sz="2600" dirty="0"/>
          </a:p>
          <a:p>
            <a:pPr marL="342900">
              <a:spcBef>
                <a:spcPts val="1600"/>
              </a:spcBef>
              <a:buSzPct val="100000"/>
            </a:pPr>
            <a:r>
              <a:rPr lang="en-US" sz="2400" dirty="0"/>
              <a:t>Must be a registered Oregon school with ID#</a:t>
            </a:r>
            <a:endParaRPr dirty="0"/>
          </a:p>
          <a:p>
            <a:pPr marL="342900">
              <a:spcBef>
                <a:spcPts val="2200"/>
              </a:spcBef>
              <a:buSzPct val="100000"/>
            </a:pPr>
            <a:r>
              <a:rPr lang="en-US" sz="2400" dirty="0"/>
              <a:t>Must be a Non-profit school, Private Schools must submit proof of IRS non-profit approval status</a:t>
            </a:r>
            <a:endParaRPr dirty="0"/>
          </a:p>
          <a:p>
            <a:pPr marL="342900">
              <a:spcBef>
                <a:spcPts val="2200"/>
              </a:spcBef>
              <a:buSzPct val="100000"/>
            </a:pPr>
            <a:r>
              <a:rPr lang="en-US" sz="2400" dirty="0"/>
              <a:t>Must be an Elementary/Secondary school</a:t>
            </a:r>
            <a:endParaRPr dirty="0"/>
          </a:p>
          <a:p>
            <a:pPr marL="342900">
              <a:spcBef>
                <a:spcPts val="2200"/>
              </a:spcBef>
              <a:buSzPct val="100000"/>
            </a:pPr>
            <a:r>
              <a:rPr lang="en-US" sz="2400" dirty="0"/>
              <a:t>Must be in a Title I </a:t>
            </a:r>
            <a:r>
              <a:rPr lang="en-US" sz="2400" u="sng" dirty="0"/>
              <a:t>qualifying</a:t>
            </a:r>
            <a:r>
              <a:rPr lang="en-US" sz="2400" dirty="0"/>
              <a:t> school district, does not need to have received funds, but must qualify for Title I funds</a:t>
            </a:r>
            <a:endParaRPr dirty="0"/>
          </a:p>
          <a:p>
            <a:pPr marL="342900">
              <a:spcBef>
                <a:spcPts val="2200"/>
              </a:spcBef>
              <a:buSzPct val="100000"/>
            </a:pPr>
            <a:r>
              <a:rPr lang="en-US" sz="2400" dirty="0"/>
              <a:t>30.02+% of the total school enrollment must qualify for services provided under Title I</a:t>
            </a:r>
            <a:endParaRPr sz="2400" dirty="0"/>
          </a:p>
        </p:txBody>
      </p:sp>
      <p:sp>
        <p:nvSpPr>
          <p:cNvPr id="532" name="Google Shape;532;p76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>
                <a:solidFill>
                  <a:srgbClr val="595959"/>
                </a:solidFill>
              </a:rPr>
              <a:t>6</a:t>
            </a:fld>
            <a:endParaRPr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77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400" cy="10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/>
              <a:t>Process for School to be Listed</a:t>
            </a:r>
            <a:endParaRPr/>
          </a:p>
        </p:txBody>
      </p:sp>
      <p:sp>
        <p:nvSpPr>
          <p:cNvPr id="538" name="Google Shape;538;p77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400" cy="41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dirty="0"/>
              <a:t>Schools are listed through two (2) Methods:</a:t>
            </a:r>
            <a:endParaRPr dirty="0"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+mj-lt"/>
              <a:buAutoNum type="arabicPeriod"/>
            </a:pPr>
            <a:r>
              <a:rPr lang="en-US" sz="2200" dirty="0"/>
              <a:t>Data: ODE uses the data collected for the National School Lunch Program (NSLP) or Community Eligibility Program (CEP) to determine eligible schools.</a:t>
            </a:r>
            <a:endParaRPr sz="2200" dirty="0"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2200" dirty="0"/>
              <a:t>Application: Schools that do not participate in the NSLP or CEP programs, may submit a School Eligibility Application available on ODE’s Teacher Loan Forgiveness webpage.</a:t>
            </a:r>
            <a:endParaRPr sz="2200" dirty="0"/>
          </a:p>
        </p:txBody>
      </p:sp>
      <p:sp>
        <p:nvSpPr>
          <p:cNvPr id="539" name="Google Shape;539;p77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>
                <a:solidFill>
                  <a:srgbClr val="595959"/>
                </a:solidFill>
              </a:rPr>
              <a:t>7</a:t>
            </a:fld>
            <a:endParaRPr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p78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400" cy="10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/>
              <a:t>Application Information Verification</a:t>
            </a:r>
            <a:endParaRPr/>
          </a:p>
        </p:txBody>
      </p:sp>
      <p:sp>
        <p:nvSpPr>
          <p:cNvPr id="545" name="Google Shape;545;p78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400" cy="41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indent="0">
              <a:buNone/>
            </a:pPr>
            <a:r>
              <a:rPr lang="en-US" dirty="0"/>
              <a:t>Schools who submit an application to be added to the TCLI list will have the following information reviewed:</a:t>
            </a:r>
          </a:p>
          <a:p>
            <a:pPr fontAlgn="base"/>
            <a:r>
              <a:rPr lang="en-US" sz="2000" dirty="0"/>
              <a:t>The school’s information is verified through ODE’s records</a:t>
            </a:r>
          </a:p>
          <a:p>
            <a:pPr fontAlgn="base"/>
            <a:r>
              <a:rPr lang="en-US" sz="2000" dirty="0"/>
              <a:t>The Non-Profit status is verified</a:t>
            </a:r>
          </a:p>
          <a:p>
            <a:pPr fontAlgn="base"/>
            <a:r>
              <a:rPr lang="en-US" sz="2000" dirty="0"/>
              <a:t>The Title I qualifying School District is verified</a:t>
            </a:r>
          </a:p>
          <a:p>
            <a:pPr fontAlgn="base"/>
            <a:r>
              <a:rPr lang="en-US" sz="2000" dirty="0"/>
              <a:t>The Low-Income Student rate is verified</a:t>
            </a:r>
          </a:p>
          <a:p>
            <a:pPr marL="114300" indent="0">
              <a:buNone/>
            </a:pPr>
            <a:r>
              <a:rPr lang="en-US" dirty="0"/>
              <a:t>All schools who submit a School Eligibility Application will receive an “approval” or “did not meet criteria” letter (please allow at least 3-4 weeks)</a:t>
            </a:r>
          </a:p>
        </p:txBody>
      </p:sp>
      <p:sp>
        <p:nvSpPr>
          <p:cNvPr id="546" name="Google Shape;546;p78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>
                <a:solidFill>
                  <a:srgbClr val="595959"/>
                </a:solidFill>
              </a:rPr>
              <a:t>8</a:t>
            </a:fld>
            <a:endParaRPr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79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400" cy="10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/>
              <a:t>Poverty Rate Verification</a:t>
            </a:r>
            <a:endParaRPr/>
          </a:p>
        </p:txBody>
      </p:sp>
      <p:sp>
        <p:nvSpPr>
          <p:cNvPr id="552" name="Google Shape;552;p79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400" cy="41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If the school participated in NSLP or CEP the poverty rate is verified through the data collections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None/>
            </a:pPr>
            <a:r>
              <a:rPr lang="en-US" dirty="0"/>
              <a:t>If the school </a:t>
            </a:r>
            <a:r>
              <a:rPr lang="en-US" u="sng" dirty="0"/>
              <a:t>does NOT</a:t>
            </a:r>
            <a:r>
              <a:rPr lang="en-US" dirty="0"/>
              <a:t> participate in NSLP or CEP:</a:t>
            </a:r>
            <a:endParaRPr dirty="0"/>
          </a:p>
          <a:p>
            <a:pPr marL="685783" lvl="1" indent="-228594" algn="l" rtl="0">
              <a:lnSpc>
                <a:spcPct val="9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200" dirty="0"/>
              <a:t>The School District’s Superintendent must sign the School Eligibility Application, certifying that the school district has </a:t>
            </a:r>
            <a:r>
              <a:rPr lang="en-US" sz="2200" i="1" dirty="0"/>
              <a:t>on hand </a:t>
            </a:r>
            <a:r>
              <a:rPr lang="en-US" sz="2200" dirty="0"/>
              <a:t>and available upon request a “Oregon Family Income Survey” form for each low-income student reflected in the poverty rate reported on the application</a:t>
            </a:r>
            <a:endParaRPr sz="2200" dirty="0"/>
          </a:p>
          <a:p>
            <a:pPr marL="685783" lvl="1" indent="-228594" algn="l" rtl="0">
              <a:lnSpc>
                <a:spcPct val="9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200" dirty="0"/>
              <a:t>The poverty rate is verified through additional means </a:t>
            </a:r>
            <a:endParaRPr sz="2200" dirty="0"/>
          </a:p>
          <a:p>
            <a:pPr marL="228593" lvl="0" indent="-50793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sp>
        <p:nvSpPr>
          <p:cNvPr id="553" name="Google Shape;553;p79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>
                <a:solidFill>
                  <a:srgbClr val="595959"/>
                </a:solidFill>
              </a:rPr>
              <a:t>9</a:t>
            </a:fld>
            <a:endParaRPr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_2021ODE">
  <a:themeElements>
    <a:clrScheme name="ODE2021">
      <a:dk1>
        <a:srgbClr val="000000"/>
      </a:dk1>
      <a:lt1>
        <a:srgbClr val="FFFFFF"/>
      </a:lt1>
      <a:dk2>
        <a:srgbClr val="00A8A5"/>
      </a:dk2>
      <a:lt2>
        <a:srgbClr val="F2FAFE"/>
      </a:lt2>
      <a:accent1>
        <a:srgbClr val="006CAD"/>
      </a:accent1>
      <a:accent2>
        <a:srgbClr val="9F2065"/>
      </a:accent2>
      <a:accent3>
        <a:srgbClr val="DC5626"/>
      </a:accent3>
      <a:accent4>
        <a:srgbClr val="BB8A0A"/>
      </a:accent4>
      <a:accent5>
        <a:srgbClr val="007F43"/>
      </a:accent5>
      <a:accent6>
        <a:srgbClr val="C45BA3"/>
      </a:accent6>
      <a:hlink>
        <a:srgbClr val="1B75BC"/>
      </a:hlink>
      <a:folHlink>
        <a:srgbClr val="21AA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812F45279552458458D0611D127A50" ma:contentTypeVersion="7" ma:contentTypeDescription="Create a new document." ma:contentTypeScope="" ma:versionID="6bdae2dbe247fbd1a9219b90e32b8d03">
  <xsd:schema xmlns:xsd="http://www.w3.org/2001/XMLSchema" xmlns:xs="http://www.w3.org/2001/XMLSchema" xmlns:p="http://schemas.microsoft.com/office/2006/metadata/properties" xmlns:ns1="http://schemas.microsoft.com/sharepoint/v3" xmlns:ns2="033ab11c-6041-4f50-b845-c0c38e41b3e3" xmlns:ns3="54031767-dd6d-417c-ab73-583408f47564" targetNamespace="http://schemas.microsoft.com/office/2006/metadata/properties" ma:root="true" ma:fieldsID="e18252215fa447399964ade5cc238a15" ns1:_="" ns2:_="" ns3:_="">
    <xsd:import namespace="http://schemas.microsoft.com/sharepoint/v3"/>
    <xsd:import namespace="033ab11c-6041-4f50-b845-c0c38e41b3e3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3ab11c-6041-4f50-b845-c0c38e41b3e3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6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7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8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Estimated_x0020_Creation_x0020_Date xmlns="033ab11c-6041-4f50-b845-c0c38e41b3e3" xsi:nil="true"/>
    <PublishingStartDate xmlns="http://schemas.microsoft.com/sharepoint/v3" xsi:nil="true"/>
    <Remediation_x0020_Date xmlns="033ab11c-6041-4f50-b845-c0c38e41b3e3">2021-05-28T07:00:00+00:00</Remediation_x0020_Date>
    <Priority xmlns="033ab11c-6041-4f50-b845-c0c38e41b3e3">New</Priority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06EDFF6-35C1-4E76-ACD8-2ABC9B41D7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33ab11c-6041-4f50-b845-c0c38e41b3e3"/>
    <ds:schemaRef ds:uri="54031767-dd6d-417c-ab73-583408f475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C5F2D8-E5BC-410B-83CE-C4788D25EA4C}">
  <ds:schemaRefs>
    <ds:schemaRef ds:uri="033ab11c-6041-4f50-b845-c0c38e41b3e3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54031767-dd6d-417c-ab73-583408f47564"/>
    <ds:schemaRef ds:uri="http://schemas.microsoft.com/sharepoint/v3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0E81AB4-536C-47D7-9B4E-61049B30B17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1277</Words>
  <Application>Microsoft Office PowerPoint</Application>
  <PresentationFormat>Widescreen</PresentationFormat>
  <Paragraphs>132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Blue_2021ODE</vt:lpstr>
      <vt:lpstr>Teacher Loan Forgiveness Program</vt:lpstr>
      <vt:lpstr>Purpose </vt:lpstr>
      <vt:lpstr>Oregon Department of Education’s Role</vt:lpstr>
      <vt:lpstr>ODE is NOT Responsible for</vt:lpstr>
      <vt:lpstr>TCLI Directory</vt:lpstr>
      <vt:lpstr>Directory Criteria</vt:lpstr>
      <vt:lpstr>Process for School to be Listed</vt:lpstr>
      <vt:lpstr>Application Information Verification</vt:lpstr>
      <vt:lpstr>Poverty Rate Verification</vt:lpstr>
      <vt:lpstr>Common Ineligible Reasons</vt:lpstr>
      <vt:lpstr>Apply Every Year</vt:lpstr>
      <vt:lpstr>Why isn’t My School Listed?</vt:lpstr>
      <vt:lpstr>Native American Schools</vt:lpstr>
      <vt:lpstr>Teacher Informational Document</vt:lpstr>
      <vt:lpstr>Teacher Loan Relief</vt:lpstr>
      <vt:lpstr>Teacher Criteria</vt:lpstr>
      <vt:lpstr>Amount of Loan Relief</vt:lpstr>
      <vt:lpstr>Other Program Criteria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Teacher Loan Forgiveness Program</dc:title>
  <dc:creator>SAPPINGTON Jennifer * ODE</dc:creator>
  <cp:lastModifiedBy>SAPPINGTON Jennifer * ODE</cp:lastModifiedBy>
  <cp:revision>4</cp:revision>
  <dcterms:modified xsi:type="dcterms:W3CDTF">2024-10-29T17:57:29Z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0x010100B3812F45279552458458D0611D127A50</vt:lpwstr>
  </property>
  <property fmtid="{D5CDD505-2E9C-101B-9397-08002B2CF9AE}" pid="3" name="MSIP_Label_7730ea53-6f5e-4160-81a5-992a9105450a_Enabled">
    <vt:lpwstr>true</vt:lpwstr>
  </property>
  <property fmtid="{D5CDD505-2E9C-101B-9397-08002B2CF9AE}" pid="4" name="MSIP_Label_7730ea53-6f5e-4160-81a5-992a9105450a_SetDate">
    <vt:lpwstr>2024-05-30T21:11:27Z</vt:lpwstr>
  </property>
  <property fmtid="{D5CDD505-2E9C-101B-9397-08002B2CF9AE}" pid="5" name="MSIP_Label_7730ea53-6f5e-4160-81a5-992a9105450a_Method">
    <vt:lpwstr>Standard</vt:lpwstr>
  </property>
  <property fmtid="{D5CDD505-2E9C-101B-9397-08002B2CF9AE}" pid="6" name="MSIP_Label_7730ea53-6f5e-4160-81a5-992a9105450a_Name">
    <vt:lpwstr>Level 2 - Limited (Items)</vt:lpwstr>
  </property>
  <property fmtid="{D5CDD505-2E9C-101B-9397-08002B2CF9AE}" pid="7" name="MSIP_Label_7730ea53-6f5e-4160-81a5-992a9105450a_SiteId">
    <vt:lpwstr>b4f51418-b269-49a2-935a-fa54bf584fc8</vt:lpwstr>
  </property>
  <property fmtid="{D5CDD505-2E9C-101B-9397-08002B2CF9AE}" pid="8" name="MSIP_Label_7730ea53-6f5e-4160-81a5-992a9105450a_ActionId">
    <vt:lpwstr>7e4dfe63-2238-403d-98af-825003e7512d</vt:lpwstr>
  </property>
  <property fmtid="{D5CDD505-2E9C-101B-9397-08002B2CF9AE}" pid="9" name="MSIP_Label_7730ea53-6f5e-4160-81a5-992a9105450a_ContentBits">
    <vt:lpwstr>0</vt:lpwstr>
  </property>
</Properties>
</file>