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7" r:id="rId4"/>
  </p:sldMasterIdLst>
  <p:notesMasterIdLst>
    <p:notesMasterId r:id="rId2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05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1369e5251c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3" name="Google Shape;493;g1369e5251cd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00" tIns="45550" rIns="91100" bIns="45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g1369e5251cd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00" tIns="45550" rIns="91100" bIns="455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1369e5251cd_0_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g1369e5251cd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1369e5251cd_0_6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g1369e5251cd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1369e5251cd_0_6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g1369e5251cd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g1369e5251cd_0_7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g1369e5251cd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g1369e5251cd_0_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g1369e5251cd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g1369e5251cd_0_8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g1369e5251cd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1369e5251cd_0_9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g1369e5251cd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g1369e5251cd_0_9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g1369e5251cd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g1369e5251cd_0_10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g1369e5251cd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g1369e5251cd_0_1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g1369e5251cd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g1369e5251cd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g1369e5251c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1369e5251cd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g1369e5251cd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1369e5251cd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Google Shape;514;g1369e5251cd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g1369e5251cd_0_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g1369e5251cd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1369e5251cd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g1369e5251cd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1369e5251cd_0_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5" name="Google Shape;535;g1369e5251cd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g1369e5251cd_0_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2" name="Google Shape;542;g1369e5251cd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g1369e5251cd_0_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g1369e5251cd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_1-Title Slide" type="title">
  <p:cSld name="TITLE">
    <p:bg>
      <p:bgPr>
        <a:solidFill>
          <a:schemeClr val="accen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2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472133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1" name="Google Shape;21;p2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_10-Large Type">
  <p:cSld name="Blue_10-Large Type">
    <p:bg>
      <p:bgPr>
        <a:solidFill>
          <a:schemeClr val="accen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7" name="Google Shape;77;p11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1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Font typeface="Calibri"/>
              <a:buNone/>
              <a:defRPr sz="12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0" name="Google Shape;80;p11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_11-Follow Us">
  <p:cSld name="Blue_11-Follow Us">
    <p:bg>
      <p:bgPr>
        <a:solidFill>
          <a:schemeClr val="accent1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4" name="Google Shape;84;p12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2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Font typeface="Calibri"/>
              <a:buNone/>
              <a:defRPr sz="12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6" name="Google Shape;86;p12" descr="Twitter ic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829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2" descr="Facebook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2496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2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twitter.com/ORDeptEd | fb.com/ORDeptEd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2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een_1-Title Slide">
  <p:cSld name="Green_1-Title Slide">
    <p:bg>
      <p:bgPr>
        <a:solidFill>
          <a:schemeClr val="accent5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3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472133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3"/>
          <p:cNvSpPr txBox="1"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400"/>
              <a:buFont typeface="Calibri"/>
              <a:buNone/>
              <a:defRPr sz="54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 sz="2400">
                <a:solidFill>
                  <a:schemeClr val="accent5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97" name="Google Shape;97;p13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3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een_2-Section Header">
  <p:cSld name="Green_2-Section Header">
    <p:bg>
      <p:bgPr>
        <a:solidFill>
          <a:schemeClr val="accent5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 txBox="1"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800"/>
              <a:buFont typeface="Calibri"/>
              <a:buNone/>
              <a:defRPr sz="68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04" name="Google Shape;104;p14" descr="Oregon Department of Education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4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een_3-Title Bar and Content">
  <p:cSld name="Green_3-Title Bar and Content">
    <p:bg>
      <p:bgPr>
        <a:solidFill>
          <a:schemeClr val="accent5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5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Font typeface="Calibri"/>
              <a:buNone/>
              <a:defRPr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5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een_4-Content with Caption">
  <p:cSld name="Green_4-Content with Caption">
    <p:bg>
      <p:bgPr>
        <a:solidFill>
          <a:schemeClr val="accent5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6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6"/>
          <p:cNvSpPr txBox="1">
            <a:spLocks noGrp="1"/>
          </p:cNvSpPr>
          <p:nvPr>
            <p:ph type="title"/>
          </p:nvPr>
        </p:nvSpPr>
        <p:spPr>
          <a:xfrm>
            <a:off x="717177" y="779645"/>
            <a:ext cx="3931826" cy="2542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Font typeface="Calibri"/>
              <a:buNone/>
              <a:defRPr sz="44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5183188" y="779647"/>
            <a:ext cx="6172200" cy="5081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4pPr>
            <a:lvl5pPr marL="2286000" lvl="4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19" name="Google Shape;119;p16"/>
          <p:cNvSpPr>
            <a:spLocks noGrp="1"/>
          </p:cNvSpPr>
          <p:nvPr>
            <p:ph type="pic" idx="2"/>
          </p:nvPr>
        </p:nvSpPr>
        <p:spPr>
          <a:xfrm>
            <a:off x="717177" y="3540125"/>
            <a:ext cx="3931826" cy="2320926"/>
          </a:xfrm>
          <a:prstGeom prst="rect">
            <a:avLst/>
          </a:prstGeom>
          <a:noFill/>
          <a:ln>
            <a:noFill/>
          </a:ln>
        </p:spPr>
      </p:sp>
      <p:sp>
        <p:nvSpPr>
          <p:cNvPr id="120" name="Google Shape;120;p16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en_5-Title and Content">
  <p:cSld name="Green_5-Title and Content">
    <p:bg>
      <p:bgPr>
        <a:solidFill>
          <a:schemeClr val="accent5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Font typeface="Calibri"/>
              <a:buNone/>
              <a:defRPr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17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en_6-Two Content">
  <p:cSld name="Green_6-Two Content">
    <p:bg>
      <p:bgPr>
        <a:solidFill>
          <a:schemeClr val="accent5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Font typeface="Calibri"/>
              <a:buNone/>
              <a:defRPr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5302624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329518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8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en_7-Comparison">
  <p:cSld name="Green_7-Comparison">
    <p:bg>
      <p:bgPr>
        <a:solidFill>
          <a:schemeClr val="accent5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3200"/>
              <a:buNone/>
              <a:defRPr sz="3200" b="0">
                <a:solidFill>
                  <a:schemeClr val="accent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2"/>
          </p:nvPr>
        </p:nvSpPr>
        <p:spPr>
          <a:xfrm>
            <a:off x="717176" y="2505075"/>
            <a:ext cx="5280399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32951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3200"/>
              <a:buNone/>
              <a:defRPr sz="3200" b="0">
                <a:solidFill>
                  <a:schemeClr val="accent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329518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200"/>
              <a:buFont typeface="Calibri"/>
              <a:buNone/>
              <a:defRPr sz="32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9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140" name="Google Shape;140;p19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een_8-Title Only">
  <p:cSld name="Green_8-Title Only">
    <p:bg>
      <p:bgPr>
        <a:solidFill>
          <a:schemeClr val="accent5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0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Font typeface="Calibri"/>
              <a:buNone/>
              <a:defRPr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0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145" name="Google Shape;145;p20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_2-Section Header">
  <p:cSld name="Blue_2-Section Header">
    <p:bg>
      <p:bgPr>
        <a:solidFill>
          <a:schemeClr val="accen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 txBox="1"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800"/>
              <a:buFont typeface="Calibri"/>
              <a:buNone/>
              <a:defRPr sz="6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8" name="Google Shape;28;p3" descr="Oregon Department of Education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3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een_9-Blank">
  <p:cSld name="Green_9-Blank">
    <p:bg>
      <p:bgPr>
        <a:solidFill>
          <a:schemeClr val="accent5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body" idx="1"/>
          </p:nvPr>
        </p:nvSpPr>
        <p:spPr>
          <a:xfrm>
            <a:off x="717176" y="659958"/>
            <a:ext cx="10784542" cy="539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21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150" name="Google Shape;150;p21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een_10-Large Type">
  <p:cSld name="Green_10-Large Type">
    <p:bg>
      <p:bgPr>
        <a:solidFill>
          <a:schemeClr val="accent5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3" name="Google Shape;153;p22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2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Font typeface="Calibri"/>
              <a:buNone/>
              <a:defRPr sz="120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 sz="2400">
                <a:solidFill>
                  <a:schemeClr val="accent5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reen_11-Follow Us">
  <p:cSld name="Green_11-Follow Us">
    <p:bg>
      <p:bgPr>
        <a:solidFill>
          <a:schemeClr val="accent5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0" name="Google Shape;160;p23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3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Font typeface="Calibri"/>
              <a:buNone/>
              <a:defRPr sz="120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62" name="Google Shape;162;p23" descr="Twitter ic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829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3" descr="Facebook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2496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3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twitter.com/ORDeptEd | fb.com/ORDeptEd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3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166" name="Google Shape;166;p23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old_1-Title Slide">
  <p:cSld name="Gold_1-Title Slide">
    <p:bg>
      <p:bgPr>
        <a:solidFill>
          <a:schemeClr val="accent4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4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FAF5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0" name="Google Shape;170;p24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472133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4"/>
          <p:cNvSpPr txBox="1"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400"/>
              <a:buFont typeface="Calibri"/>
              <a:buNone/>
              <a:defRPr sz="54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2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73" name="Google Shape;173;p24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4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old_2-Section Header">
  <p:cSld name="Gold_2-Section Header">
    <p:bg>
      <p:bgPr>
        <a:solidFill>
          <a:schemeClr val="accent4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5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FAF5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5"/>
          <p:cNvSpPr txBox="1"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800"/>
              <a:buFont typeface="Calibri"/>
              <a:buNone/>
              <a:defRPr sz="68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5"/>
          <p:cNvSpPr txBox="1">
            <a:spLocks noGrp="1"/>
          </p:cNvSpPr>
          <p:nvPr>
            <p:ph type="dt" idx="10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1" name="Google Shape;181;p25"/>
          <p:cNvSpPr txBox="1">
            <a:spLocks noGrp="1"/>
          </p:cNvSpPr>
          <p:nvPr>
            <p:ph type="ftr" idx="11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2" name="Google Shape;182;p25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3" name="Google Shape;183;p25" descr="Oregon Department of Education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5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old_3-Title Bar and Content">
  <p:cSld name="Gold_3-Title Bar and Content">
    <p:bg>
      <p:bgPr>
        <a:solidFill>
          <a:schemeClr val="accent4"/>
        </a:solidFill>
        <a:effectLst/>
      </p:bgPr>
    </p:bg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6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FAF5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6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26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4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26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191" name="Google Shape;191;p26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old_4-Content with Caption">
  <p:cSld name="Gold_4-Content with Caption">
    <p:bg>
      <p:bgPr>
        <a:solidFill>
          <a:schemeClr val="accent4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7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FAF5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7"/>
          <p:cNvSpPr txBox="1">
            <a:spLocks noGrp="1"/>
          </p:cNvSpPr>
          <p:nvPr>
            <p:ph type="title"/>
          </p:nvPr>
        </p:nvSpPr>
        <p:spPr>
          <a:xfrm>
            <a:off x="717177" y="779645"/>
            <a:ext cx="3931826" cy="253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400"/>
              <a:buFont typeface="Calibri"/>
              <a:buNone/>
              <a:defRPr sz="44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27"/>
          <p:cNvSpPr txBox="1">
            <a:spLocks noGrp="1"/>
          </p:cNvSpPr>
          <p:nvPr>
            <p:ph type="body" idx="1"/>
          </p:nvPr>
        </p:nvSpPr>
        <p:spPr>
          <a:xfrm>
            <a:off x="5183188" y="779647"/>
            <a:ext cx="6172200" cy="5081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4pPr>
            <a:lvl5pPr marL="2286000" lvl="4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97" name="Google Shape;197;p27"/>
          <p:cNvSpPr>
            <a:spLocks noGrp="1"/>
          </p:cNvSpPr>
          <p:nvPr>
            <p:ph type="pic" idx="2"/>
          </p:nvPr>
        </p:nvSpPr>
        <p:spPr>
          <a:xfrm>
            <a:off x="717177" y="3540125"/>
            <a:ext cx="3931826" cy="2320926"/>
          </a:xfrm>
          <a:prstGeom prst="rect">
            <a:avLst/>
          </a:prstGeom>
          <a:noFill/>
          <a:ln>
            <a:noFill/>
          </a:ln>
        </p:spPr>
      </p:sp>
      <p:sp>
        <p:nvSpPr>
          <p:cNvPr id="198" name="Google Shape;198;p27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199" name="Google Shape;199;p27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old_5-Title and Content">
  <p:cSld name="Gold_5-Title and Content">
    <p:bg>
      <p:bgPr>
        <a:solidFill>
          <a:schemeClr val="accent4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8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4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8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3" name="Google Shape;203;p28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204" name="Google Shape;204;p28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old_6-Two Content">
  <p:cSld name="Gold_6-Two Content">
    <p:bg>
      <p:bgPr>
        <a:solidFill>
          <a:schemeClr val="accent4"/>
        </a:soli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9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4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29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5302624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2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329518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9" name="Google Shape;209;p29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210" name="Google Shape;210;p29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old_7-Comparison">
  <p:cSld name="Gold_7-Comparison">
    <p:bg>
      <p:bgPr>
        <a:solidFill>
          <a:schemeClr val="accent4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0"/>
          <p:cNvSpPr txBox="1"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3200"/>
              <a:buNone/>
              <a:defRPr sz="3200" b="0">
                <a:solidFill>
                  <a:schemeClr val="accent4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13" name="Google Shape;213;p30"/>
          <p:cNvSpPr txBox="1">
            <a:spLocks noGrp="1"/>
          </p:cNvSpPr>
          <p:nvPr>
            <p:ph type="body" idx="2"/>
          </p:nvPr>
        </p:nvSpPr>
        <p:spPr>
          <a:xfrm>
            <a:off x="717176" y="2505075"/>
            <a:ext cx="5280399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3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32951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3200"/>
              <a:buNone/>
              <a:defRPr sz="3200" b="0">
                <a:solidFill>
                  <a:schemeClr val="accent4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15" name="Google Shape;215;p3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329518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6" name="Google Shape;216;p30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Calibri"/>
              <a:buNone/>
              <a:defRPr sz="32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30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218" name="Google Shape;218;p30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_3-Title Bar and Content">
  <p:cSld name="Blue_3-Title Bar and Content">
    <p:bg>
      <p:bgPr>
        <a:solidFill>
          <a:schemeClr val="accent1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4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old_8-Title Only">
  <p:cSld name="Gold_8-Title Only">
    <p:bg>
      <p:bgPr>
        <a:solidFill>
          <a:schemeClr val="accent4"/>
        </a:solidFill>
        <a:effectLst/>
      </p:bgPr>
    </p:bg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1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31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4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31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223" name="Google Shape;223;p31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old_9-Blank">
  <p:cSld name="Gold_9-Blank">
    <p:bg>
      <p:bgPr>
        <a:solidFill>
          <a:schemeClr val="accent4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226" name="Google Shape;226;p32"/>
          <p:cNvSpPr txBox="1">
            <a:spLocks noGrp="1"/>
          </p:cNvSpPr>
          <p:nvPr>
            <p:ph type="body" idx="1"/>
          </p:nvPr>
        </p:nvSpPr>
        <p:spPr>
          <a:xfrm>
            <a:off x="717176" y="659958"/>
            <a:ext cx="10784542" cy="539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32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228" name="Google Shape;228;p32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old_10-Large Type">
  <p:cSld name="Gold_10-Large Type">
    <p:bg>
      <p:bgPr>
        <a:solidFill>
          <a:schemeClr val="accent4"/>
        </a:solid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3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1" name="Google Shape;231;p33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33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0"/>
              <a:buFont typeface="Calibri"/>
              <a:buNone/>
              <a:defRPr sz="120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33"/>
          <p:cNvSpPr txBox="1"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34" name="Google Shape;234;p33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235" name="Google Shape;235;p33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old_11-Follow Us">
  <p:cSld name="Gold_11-Follow Us">
    <p:bg>
      <p:bgPr>
        <a:solidFill>
          <a:schemeClr val="accent4"/>
        </a:solid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8" name="Google Shape;238;p34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34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0"/>
              <a:buFont typeface="Calibri"/>
              <a:buNone/>
              <a:defRPr sz="120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40" name="Google Shape;240;p34" descr="Twitter ic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829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34" descr="Facebook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2496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34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twitter.com/ORDeptEd | fb.com/ORDeptEd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4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244" name="Google Shape;244;p34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range_1-Title Slide">
  <p:cSld name="Orange_1-Title Slide">
    <p:bg>
      <p:bgPr>
        <a:solidFill>
          <a:schemeClr val="accent3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35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8" name="Google Shape;248;p35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472133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35"/>
          <p:cNvSpPr txBox="1"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Calibri"/>
              <a:buNone/>
              <a:defRPr sz="54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3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51" name="Google Shape;251;p35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35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253" name="Google Shape;253;p35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range_2-Section Header">
  <p:cSld name="Orange_2-Section Header">
    <p:bg>
      <p:bgPr>
        <a:solidFill>
          <a:schemeClr val="accent3"/>
        </a:solidFill>
        <a:effectLst/>
      </p:bgPr>
    </p:bg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6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36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6"/>
          <p:cNvSpPr txBox="1"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800"/>
              <a:buFont typeface="Calibri"/>
              <a:buNone/>
              <a:defRPr sz="68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58" name="Google Shape;258;p36" descr="Oregon Department of Education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36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260" name="Google Shape;260;p36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range_3-Title Bar and Content">
  <p:cSld name="Orange_3-Title Bar and Content">
    <p:bg>
      <p:bgPr>
        <a:solidFill>
          <a:schemeClr val="accent3"/>
        </a:solidFill>
        <a:effectLst/>
      </p:bgPr>
    </p:bg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37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37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5" name="Google Shape;265;p37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Calibri"/>
              <a:buNone/>
              <a:defRPr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37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267" name="Google Shape;267;p37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range_4-Content with Caption">
  <p:cSld name="Orange_4-Content with Caption">
    <p:bg>
      <p:bgPr>
        <a:solidFill>
          <a:schemeClr val="accent3"/>
        </a:solidFill>
        <a:effectLst/>
      </p:bgPr>
    </p:bg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38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38"/>
          <p:cNvSpPr txBox="1">
            <a:spLocks noGrp="1"/>
          </p:cNvSpPr>
          <p:nvPr>
            <p:ph type="title"/>
          </p:nvPr>
        </p:nvSpPr>
        <p:spPr>
          <a:xfrm>
            <a:off x="717177" y="779646"/>
            <a:ext cx="3931826" cy="2534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Calibri"/>
              <a:buNone/>
              <a:defRPr sz="44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38"/>
          <p:cNvSpPr txBox="1">
            <a:spLocks noGrp="1"/>
          </p:cNvSpPr>
          <p:nvPr>
            <p:ph type="body" idx="1"/>
          </p:nvPr>
        </p:nvSpPr>
        <p:spPr>
          <a:xfrm>
            <a:off x="5183188" y="779647"/>
            <a:ext cx="6172200" cy="5081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4pPr>
            <a:lvl5pPr marL="2286000" lvl="4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73" name="Google Shape;273;p38"/>
          <p:cNvSpPr>
            <a:spLocks noGrp="1"/>
          </p:cNvSpPr>
          <p:nvPr>
            <p:ph type="pic" idx="2"/>
          </p:nvPr>
        </p:nvSpPr>
        <p:spPr>
          <a:xfrm>
            <a:off x="717177" y="3540125"/>
            <a:ext cx="3931826" cy="2320926"/>
          </a:xfrm>
          <a:prstGeom prst="rect">
            <a:avLst/>
          </a:prstGeom>
          <a:noFill/>
          <a:ln>
            <a:noFill/>
          </a:ln>
        </p:spPr>
      </p:sp>
      <p:sp>
        <p:nvSpPr>
          <p:cNvPr id="274" name="Google Shape;274;p38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275" name="Google Shape;275;p38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ge_5-Title and Content">
  <p:cSld name="Orange_5-Title and Content">
    <p:bg>
      <p:bgPr>
        <a:solidFill>
          <a:schemeClr val="accent3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9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Calibri"/>
              <a:buNone/>
              <a:defRPr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8" name="Google Shape;278;p39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9" name="Google Shape;279;p39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280" name="Google Shape;280;p39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ge_6-Two Content">
  <p:cSld name="Orange_6-Two Content">
    <p:bg>
      <p:bgPr>
        <a:solidFill>
          <a:schemeClr val="accent3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0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Calibri"/>
              <a:buNone/>
              <a:defRPr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3" name="Google Shape;283;p40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5302624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4" name="Google Shape;284;p4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329518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5" name="Google Shape;285;p40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286" name="Google Shape;286;p40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_4-Content with Caption">
  <p:cSld name="Blue_4-Content with Caption">
    <p:bg>
      <p:bgPr>
        <a:solidFill>
          <a:schemeClr val="accen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5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717177" y="779645"/>
            <a:ext cx="3931826" cy="2525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5183188" y="779647"/>
            <a:ext cx="6172200" cy="5081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4pPr>
            <a:lvl5pPr marL="2286000" lvl="4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5"/>
          <p:cNvSpPr>
            <a:spLocks noGrp="1"/>
          </p:cNvSpPr>
          <p:nvPr>
            <p:ph type="pic" idx="2"/>
          </p:nvPr>
        </p:nvSpPr>
        <p:spPr>
          <a:xfrm>
            <a:off x="717177" y="3540125"/>
            <a:ext cx="3931826" cy="2320926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5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ge_7-Comparison">
  <p:cSld name="Orange_7-Comparison">
    <p:bg>
      <p:bgPr>
        <a:solidFill>
          <a:schemeClr val="accent3"/>
        </a:solidFill>
        <a:effectLst/>
      </p:bgPr>
    </p:bg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1"/>
          <p:cNvSpPr txBox="1"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200"/>
              <a:buNone/>
              <a:defRPr sz="3200" b="0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89" name="Google Shape;289;p41"/>
          <p:cNvSpPr txBox="1">
            <a:spLocks noGrp="1"/>
          </p:cNvSpPr>
          <p:nvPr>
            <p:ph type="body" idx="2"/>
          </p:nvPr>
        </p:nvSpPr>
        <p:spPr>
          <a:xfrm>
            <a:off x="717176" y="2505075"/>
            <a:ext cx="5280399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0" name="Google Shape;290;p4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32951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200"/>
              <a:buNone/>
              <a:defRPr sz="3200" b="0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91" name="Google Shape;291;p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329518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2" name="Google Shape;292;p41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Calibri"/>
              <a:buNone/>
              <a:defRPr sz="32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3" name="Google Shape;293;p41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294" name="Google Shape;294;p41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range_8-Title Only">
  <p:cSld name="Orange_8-Title Only">
    <p:bg>
      <p:bgPr>
        <a:solidFill>
          <a:schemeClr val="accent3"/>
        </a:solid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42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Calibri"/>
              <a:buNone/>
              <a:defRPr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8" name="Google Shape;298;p42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299" name="Google Shape;299;p42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range_9-Blank">
  <p:cSld name="Orange_9-Blank">
    <p:bg>
      <p:bgPr>
        <a:solidFill>
          <a:schemeClr val="accent3"/>
        </a:solidFill>
        <a:effectLst/>
      </p:bgPr>
    </p:bg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3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302" name="Google Shape;302;p43"/>
          <p:cNvSpPr txBox="1">
            <a:spLocks noGrp="1"/>
          </p:cNvSpPr>
          <p:nvPr>
            <p:ph type="body" idx="1"/>
          </p:nvPr>
        </p:nvSpPr>
        <p:spPr>
          <a:xfrm>
            <a:off x="717176" y="659958"/>
            <a:ext cx="10784542" cy="539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3" name="Google Shape;303;p43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304" name="Google Shape;304;p43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range_10-Large Type">
  <p:cSld name="Orange_10-Large Type">
    <p:bg>
      <p:bgPr>
        <a:solidFill>
          <a:schemeClr val="accent3"/>
        </a:solidFill>
        <a:effectLst/>
      </p:bgPr>
    </p:bg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7" name="Google Shape;307;p44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44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Font typeface="Calibri"/>
              <a:buNone/>
              <a:defRPr sz="120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44"/>
          <p:cNvSpPr txBox="1"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10" name="Google Shape;310;p44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1" name="Google Shape;311;p44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range_11-Follow Us">
  <p:cSld name="Orange_11-Follow Us">
    <p:bg>
      <p:bgPr>
        <a:solidFill>
          <a:schemeClr val="accent3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4" name="Google Shape;314;p45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p45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Font typeface="Calibri"/>
              <a:buNone/>
              <a:defRPr sz="120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16" name="Google Shape;316;p45" descr="Twitter ic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829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45" descr="Facebook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2496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45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twitter.com/ORDeptEd | fb.com/ORDeptEd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45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320" name="Google Shape;320;p45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ed_1-Title Slide">
  <p:cSld name="Red_1-Title Slide">
    <p:bg>
      <p:bgPr>
        <a:solidFill>
          <a:schemeClr val="accent2"/>
        </a:solidFill>
        <a:effectLst/>
      </p:bgPr>
    </p:bg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6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46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FCF4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4" name="Google Shape;324;p46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472133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46"/>
          <p:cNvSpPr txBox="1"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400"/>
              <a:buFont typeface="Calibri"/>
              <a:buNone/>
              <a:defRPr sz="54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4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327" name="Google Shape;327;p46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  <p:sp>
        <p:nvSpPr>
          <p:cNvPr id="328" name="Google Shape;328;p46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329" name="Google Shape;329;p46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ed_2-Section Header">
  <p:cSld name="Red_2-Section Header">
    <p:bg>
      <p:bgPr>
        <a:solidFill>
          <a:schemeClr val="accent2"/>
        </a:solidFill>
        <a:effectLst/>
      </p:bgPr>
    </p:bg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47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FCF4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47"/>
          <p:cNvSpPr txBox="1"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800"/>
              <a:buFont typeface="Calibri"/>
              <a:buNone/>
              <a:defRPr sz="68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34" name="Google Shape;334;p47" descr="Oregon Department of Education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47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336" name="Google Shape;336;p47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ed_3-Title Bar and Content">
  <p:cSld name="Red_3-Title Bar and Content">
    <p:bg>
      <p:bgPr>
        <a:solidFill>
          <a:schemeClr val="accent2"/>
        </a:solidFill>
        <a:effectLst/>
      </p:bgPr>
    </p:bg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48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FCF4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48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1" name="Google Shape;341;p48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2" name="Google Shape;342;p48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343" name="Google Shape;343;p48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ed_4-Content with Caption">
  <p:cSld name="Red_4-Content with Caption">
    <p:bg>
      <p:bgPr>
        <a:solidFill>
          <a:schemeClr val="accent2"/>
        </a:solidFill>
        <a:effectLst/>
      </p:bgPr>
    </p:bg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49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FCF4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49"/>
          <p:cNvSpPr txBox="1">
            <a:spLocks noGrp="1"/>
          </p:cNvSpPr>
          <p:nvPr>
            <p:ph type="title"/>
          </p:nvPr>
        </p:nvSpPr>
        <p:spPr>
          <a:xfrm>
            <a:off x="717177" y="779646"/>
            <a:ext cx="3931826" cy="2529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  <a:defRPr sz="44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8" name="Google Shape;348;p49"/>
          <p:cNvSpPr txBox="1">
            <a:spLocks noGrp="1"/>
          </p:cNvSpPr>
          <p:nvPr>
            <p:ph type="body" idx="1"/>
          </p:nvPr>
        </p:nvSpPr>
        <p:spPr>
          <a:xfrm>
            <a:off x="5183188" y="779647"/>
            <a:ext cx="6172200" cy="5081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4pPr>
            <a:lvl5pPr marL="2286000" lvl="4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49" name="Google Shape;349;p49"/>
          <p:cNvSpPr>
            <a:spLocks noGrp="1"/>
          </p:cNvSpPr>
          <p:nvPr>
            <p:ph type="pic" idx="2"/>
          </p:nvPr>
        </p:nvSpPr>
        <p:spPr>
          <a:xfrm>
            <a:off x="717177" y="3540125"/>
            <a:ext cx="3931826" cy="2320926"/>
          </a:xfrm>
          <a:prstGeom prst="rect">
            <a:avLst/>
          </a:prstGeom>
          <a:noFill/>
          <a:ln>
            <a:noFill/>
          </a:ln>
        </p:spPr>
      </p:sp>
      <p:sp>
        <p:nvSpPr>
          <p:cNvPr id="350" name="Google Shape;350;p49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351" name="Google Shape;351;p49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_5-Title and Content">
  <p:cSld name="Red_5-Title and Content">
    <p:bg>
      <p:bgPr>
        <a:solidFill>
          <a:schemeClr val="accent2"/>
        </a:solidFill>
        <a:effectLst/>
      </p:bgPr>
    </p:bg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50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4" name="Google Shape;354;p50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5" name="Google Shape;355;p50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356" name="Google Shape;356;p50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_5-Title and Content" type="obj">
  <p:cSld name="OBJEC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_6-Two Content">
  <p:cSld name="Red_6-Two Content">
    <p:bg>
      <p:bgPr>
        <a:solidFill>
          <a:schemeClr val="accent2"/>
        </a:solidFill>
        <a:effectLst/>
      </p:bgPr>
    </p:bg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51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9" name="Google Shape;359;p51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5302624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0" name="Google Shape;360;p5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329518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1" name="Google Shape;361;p51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362" name="Google Shape;362;p51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_7-Comparison">
  <p:cSld name="Red_7-Comparison">
    <p:bg>
      <p:bgPr>
        <a:solidFill>
          <a:schemeClr val="accent2"/>
        </a:solidFill>
        <a:effectLst/>
      </p:bgPr>
    </p:bg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52"/>
          <p:cNvSpPr txBox="1"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200"/>
              <a:buNone/>
              <a:defRPr sz="3200" b="0">
                <a:solidFill>
                  <a:schemeClr val="accen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5" name="Google Shape;365;p52"/>
          <p:cNvSpPr txBox="1">
            <a:spLocks noGrp="1"/>
          </p:cNvSpPr>
          <p:nvPr>
            <p:ph type="body" idx="2"/>
          </p:nvPr>
        </p:nvSpPr>
        <p:spPr>
          <a:xfrm>
            <a:off x="717176" y="2505075"/>
            <a:ext cx="5280399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6" name="Google Shape;366;p5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32951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200"/>
              <a:buNone/>
              <a:defRPr sz="3200" b="0">
                <a:solidFill>
                  <a:schemeClr val="accen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7" name="Google Shape;367;p5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329518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8" name="Google Shape;368;p52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Calibri"/>
              <a:buNone/>
              <a:defRPr sz="32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9" name="Google Shape;369;p52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370" name="Google Shape;370;p52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ed_8-Title Only">
  <p:cSld name="Red_8-Title Only">
    <p:bg>
      <p:bgPr>
        <a:solidFill>
          <a:schemeClr val="accent2"/>
        </a:solidFill>
        <a:effectLst/>
      </p:bgPr>
    </p:bg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53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p53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53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375" name="Google Shape;375;p53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ed_9-Blank">
  <p:cSld name="Red_9-Blank">
    <p:bg>
      <p:bgPr>
        <a:solidFill>
          <a:schemeClr val="accent2"/>
        </a:solidFill>
        <a:effectLst/>
      </p:bgPr>
    </p:bg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5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378" name="Google Shape;378;p54"/>
          <p:cNvSpPr txBox="1">
            <a:spLocks noGrp="1"/>
          </p:cNvSpPr>
          <p:nvPr>
            <p:ph type="body" idx="1"/>
          </p:nvPr>
        </p:nvSpPr>
        <p:spPr>
          <a:xfrm>
            <a:off x="717176" y="659958"/>
            <a:ext cx="10784542" cy="539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9" name="Google Shape;379;p54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380" name="Google Shape;380;p54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ed_10-Large Type">
  <p:cSld name="Red_10-Large Type">
    <p:bg>
      <p:bgPr>
        <a:solidFill>
          <a:schemeClr val="accent2"/>
        </a:solidFill>
        <a:effectLst/>
      </p:bgPr>
    </p:bg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5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3" name="Google Shape;383;p55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55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Calibri"/>
              <a:buNone/>
              <a:defRPr sz="120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5" name="Google Shape;385;p55"/>
          <p:cNvSpPr txBox="1"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86" name="Google Shape;386;p55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387" name="Google Shape;387;p55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ed_11-Follow Us">
  <p:cSld name="Red_11-Follow Us">
    <p:bg>
      <p:bgPr>
        <a:solidFill>
          <a:schemeClr val="accent2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56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90" name="Google Shape;390;p56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p56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Calibri"/>
              <a:buNone/>
              <a:defRPr sz="120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92" name="Google Shape;392;p56" descr="Twitter ic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829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56" descr="Facebook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2496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sp>
        <p:nvSpPr>
          <p:cNvPr id="394" name="Google Shape;394;p56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twitter.com/ORDeptEd | fb.com/ORDeptEd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56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396" name="Google Shape;396;p56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al_1-Title Slide">
  <p:cSld name="Teal_1-Title Slide">
    <p:bg>
      <p:bgPr>
        <a:solidFill>
          <a:schemeClr val="dk2"/>
        </a:solidFill>
        <a:effectLst/>
      </p:bgPr>
    </p:bg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5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57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0" name="Google Shape;400;p57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472133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p57"/>
          <p:cNvSpPr txBox="1"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Calibri"/>
              <a:buNone/>
              <a:defRPr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2" name="Google Shape;402;p5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403" name="Google Shape;403;p57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Google Shape;404;p57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405" name="Google Shape;405;p57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al_2-Section Header">
  <p:cSld name="Teal_2-Section Header">
    <p:bg>
      <p:bgPr>
        <a:solidFill>
          <a:schemeClr val="dk2"/>
        </a:solidFill>
        <a:effectLst/>
      </p:bgPr>
    </p:bg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5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58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p58"/>
          <p:cNvSpPr txBox="1"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800"/>
              <a:buFont typeface="Calibri"/>
              <a:buNone/>
              <a:defRPr sz="6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10" name="Google Shape;410;p58" descr="Oregon Department of Education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33770" y="214049"/>
            <a:ext cx="2124460" cy="2167132"/>
          </a:xfrm>
          <a:prstGeom prst="rect">
            <a:avLst/>
          </a:prstGeom>
          <a:noFill/>
          <a:ln>
            <a:noFill/>
          </a:ln>
        </p:spPr>
      </p:pic>
      <p:sp>
        <p:nvSpPr>
          <p:cNvPr id="411" name="Google Shape;411;p58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412" name="Google Shape;412;p58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al_3-Title Bar and Content">
  <p:cSld name="Teal_3-Title Bar and Content">
    <p:bg>
      <p:bgPr>
        <a:solidFill>
          <a:schemeClr val="dk2"/>
        </a:solidFill>
        <a:effectLst/>
      </p:bgPr>
    </p:bg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5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Google Shape;415;p59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p59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7" name="Google Shape;417;p59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8" name="Google Shape;418;p59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419" name="Google Shape;419;p59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al_4-Content with Caption">
  <p:cSld name="Teal_4-Content with Caption">
    <p:bg>
      <p:bgPr>
        <a:solidFill>
          <a:schemeClr val="dk2"/>
        </a:solidFill>
        <a:effectLst/>
      </p:bgPr>
    </p:bg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6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p60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Google Shape;423;p60"/>
          <p:cNvSpPr txBox="1">
            <a:spLocks noGrp="1"/>
          </p:cNvSpPr>
          <p:nvPr>
            <p:ph type="title"/>
          </p:nvPr>
        </p:nvSpPr>
        <p:spPr>
          <a:xfrm>
            <a:off x="717177" y="779646"/>
            <a:ext cx="3931826" cy="2529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4" name="Google Shape;424;p60"/>
          <p:cNvSpPr txBox="1">
            <a:spLocks noGrp="1"/>
          </p:cNvSpPr>
          <p:nvPr>
            <p:ph type="body" idx="1"/>
          </p:nvPr>
        </p:nvSpPr>
        <p:spPr>
          <a:xfrm>
            <a:off x="5183188" y="779647"/>
            <a:ext cx="6172200" cy="5081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4pPr>
            <a:lvl5pPr marL="2286000" lvl="4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25" name="Google Shape;425;p60"/>
          <p:cNvSpPr>
            <a:spLocks noGrp="1"/>
          </p:cNvSpPr>
          <p:nvPr>
            <p:ph type="pic" idx="2"/>
          </p:nvPr>
        </p:nvSpPr>
        <p:spPr>
          <a:xfrm>
            <a:off x="717177" y="3540125"/>
            <a:ext cx="3931826" cy="2320926"/>
          </a:xfrm>
          <a:prstGeom prst="rect">
            <a:avLst/>
          </a:prstGeom>
          <a:noFill/>
          <a:ln>
            <a:noFill/>
          </a:ln>
        </p:spPr>
      </p:sp>
      <p:sp>
        <p:nvSpPr>
          <p:cNvPr id="426" name="Google Shape;426;p60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427" name="Google Shape;427;p60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_6-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5302624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329518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l_5-Title and Content">
  <p:cSld name="Teal_5-Title and Content">
    <p:bg>
      <p:bgPr>
        <a:solidFill>
          <a:schemeClr val="dk2"/>
        </a:solidFill>
        <a:effectLst/>
      </p:bgPr>
    </p:bg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61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0" name="Google Shape;430;p61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1" name="Google Shape;431;p61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432" name="Google Shape;432;p61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l_6-Two Content">
  <p:cSld name="Teal_6-Two Content">
    <p:bg>
      <p:bgPr>
        <a:solidFill>
          <a:schemeClr val="dk2"/>
        </a:solidFill>
        <a:effectLst/>
      </p:bgPr>
    </p:bg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62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5" name="Google Shape;435;p62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5302624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6" name="Google Shape;436;p6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329518" cy="410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7" name="Google Shape;437;p62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438" name="Google Shape;438;p62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l_7-Comparison">
  <p:cSld name="Teal_7-Comparison">
    <p:bg>
      <p:bgPr>
        <a:solidFill>
          <a:schemeClr val="dk2"/>
        </a:solidFill>
        <a:effectLst/>
      </p:bgPr>
    </p:bg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63"/>
          <p:cNvSpPr txBox="1"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1" name="Google Shape;441;p63"/>
          <p:cNvSpPr txBox="1">
            <a:spLocks noGrp="1"/>
          </p:cNvSpPr>
          <p:nvPr>
            <p:ph type="body" idx="2"/>
          </p:nvPr>
        </p:nvSpPr>
        <p:spPr>
          <a:xfrm>
            <a:off x="717176" y="2505075"/>
            <a:ext cx="5280399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2" name="Google Shape;442;p6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32951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3" name="Google Shape;443;p6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329518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4" name="Google Shape;444;p63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libri"/>
              <a:buNone/>
              <a:defRPr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5" name="Google Shape;445;p63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446" name="Google Shape;446;p63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al_8-Title Only">
  <p:cSld name="Teal_8-Title Only">
    <p:bg>
      <p:bgPr>
        <a:solidFill>
          <a:schemeClr val="dk2"/>
        </a:solidFill>
        <a:effectLst/>
      </p:bgPr>
    </p:bg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6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Google Shape;449;p64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0" name="Google Shape;450;p64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451" name="Google Shape;451;p64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al_9-Blank">
  <p:cSld name="Teal_9-Blank">
    <p:bg>
      <p:bgPr>
        <a:solidFill>
          <a:schemeClr val="dk2"/>
        </a:solidFill>
        <a:effectLst/>
      </p:bgPr>
    </p:bg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6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454" name="Google Shape;454;p65"/>
          <p:cNvSpPr txBox="1">
            <a:spLocks noGrp="1"/>
          </p:cNvSpPr>
          <p:nvPr>
            <p:ph type="body" idx="1"/>
          </p:nvPr>
        </p:nvSpPr>
        <p:spPr>
          <a:xfrm>
            <a:off x="717176" y="659958"/>
            <a:ext cx="10784542" cy="539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5" name="Google Shape;455;p65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456" name="Google Shape;456;p65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al_10-Large Type">
  <p:cSld name="Teal_10-Large Type">
    <p:bg>
      <p:bgPr>
        <a:solidFill>
          <a:schemeClr val="dk2"/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66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9" name="Google Shape;459;p66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460" name="Google Shape;460;p66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Font typeface="Calibri"/>
              <a:buNone/>
              <a:defRPr sz="1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1" name="Google Shape;461;p66"/>
          <p:cNvSpPr txBox="1"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62" name="Google Shape;462;p66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463" name="Google Shape;463;p66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al_11-Follow Us">
  <p:cSld name="Teal_11-Follow Us">
    <p:bg>
      <p:bgPr>
        <a:solidFill>
          <a:schemeClr val="dk2"/>
        </a:solid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6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66" name="Google Shape;466;p67" descr="Decorative line brea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2870" y="3848895"/>
            <a:ext cx="1286259" cy="24384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p67"/>
          <p:cNvSpPr txBox="1">
            <a:spLocks noGrp="1"/>
          </p:cNvSpPr>
          <p:nvPr>
            <p:ph type="ctrTitle"/>
          </p:nvPr>
        </p:nvSpPr>
        <p:spPr>
          <a:xfrm>
            <a:off x="1524000" y="14991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Font typeface="Calibri"/>
              <a:buNone/>
              <a:defRPr sz="1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68" name="Google Shape;468;p67" descr="Twitter ic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829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p67" descr="Facebook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24960" y="4043402"/>
            <a:ext cx="500040" cy="500040"/>
          </a:xfrm>
          <a:prstGeom prst="rect">
            <a:avLst/>
          </a:prstGeom>
          <a:noFill/>
          <a:ln>
            <a:noFill/>
          </a:ln>
        </p:spPr>
      </p:pic>
      <p:sp>
        <p:nvSpPr>
          <p:cNvPr id="470" name="Google Shape;470;p67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twitter.com/ORDeptEd | fb.com/ORDeptEd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Google Shape;471;p67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472" name="Google Shape;472;p67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go only">
  <p:cSld name="Logo only">
    <p:bg>
      <p:bgPr>
        <a:solidFill>
          <a:schemeClr val="lt1"/>
        </a:solidFill>
        <a:effectLst/>
      </p:bgPr>
    </p:bg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68"/>
          <p:cNvSpPr txBox="1">
            <a:spLocks noGrp="1"/>
          </p:cNvSpPr>
          <p:nvPr>
            <p:ph type="title"/>
          </p:nvPr>
        </p:nvSpPr>
        <p:spPr>
          <a:xfrm>
            <a:off x="826129" y="293598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75" name="Google Shape;475;p68" descr="Decorative geometric patter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1" cy="6494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Google Shape;476;p68" descr="Decorative blue b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94854"/>
            <a:ext cx="12192001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p68" descr="Oregon Department of Education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85441" y="615148"/>
            <a:ext cx="4296303" cy="2136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p68" descr="Decorative blue swoosh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-400138"/>
            <a:ext cx="12192001" cy="2103535"/>
          </a:xfrm>
          <a:prstGeom prst="rect">
            <a:avLst/>
          </a:prstGeom>
          <a:noFill/>
          <a:ln>
            <a:noFill/>
          </a:ln>
        </p:spPr>
      </p:pic>
      <p:sp>
        <p:nvSpPr>
          <p:cNvPr id="479" name="Google Shape;479;p68"/>
          <p:cNvSpPr txBox="1">
            <a:spLocks noGrp="1"/>
          </p:cNvSpPr>
          <p:nvPr>
            <p:ph type="sldNum" idx="12"/>
          </p:nvPr>
        </p:nvSpPr>
        <p:spPr>
          <a:xfrm>
            <a:off x="8610600" y="6492537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69"/>
          <p:cNvSpPr txBox="1">
            <a:spLocks noGrp="1"/>
          </p:cNvSpPr>
          <p:nvPr>
            <p:ph type="title"/>
          </p:nvPr>
        </p:nvSpPr>
        <p:spPr>
          <a:xfrm>
            <a:off x="3573100" y="93193"/>
            <a:ext cx="8534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2" name="Google Shape;482;p69"/>
          <p:cNvSpPr txBox="1">
            <a:spLocks noGrp="1"/>
          </p:cNvSpPr>
          <p:nvPr>
            <p:ph type="body" idx="1"/>
          </p:nvPr>
        </p:nvSpPr>
        <p:spPr>
          <a:xfrm>
            <a:off x="922699" y="2748246"/>
            <a:ext cx="10515600" cy="27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3" name="Google Shape;483;p69"/>
          <p:cNvSpPr txBox="1">
            <a:spLocks noGrp="1"/>
          </p:cNvSpPr>
          <p:nvPr>
            <p:ph type="sldNum" idx="12"/>
          </p:nvPr>
        </p:nvSpPr>
        <p:spPr>
          <a:xfrm>
            <a:off x="8610600" y="6492537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70"/>
          <p:cNvSpPr txBox="1">
            <a:spLocks noGrp="1"/>
          </p:cNvSpPr>
          <p:nvPr>
            <p:ph type="title"/>
          </p:nvPr>
        </p:nvSpPr>
        <p:spPr>
          <a:xfrm>
            <a:off x="3573100" y="93193"/>
            <a:ext cx="8534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6" name="Google Shape;486;p70"/>
          <p:cNvSpPr txBox="1">
            <a:spLocks noGrp="1"/>
          </p:cNvSpPr>
          <p:nvPr>
            <p:ph type="body" idx="1"/>
          </p:nvPr>
        </p:nvSpPr>
        <p:spPr>
          <a:xfrm>
            <a:off x="779432" y="2471440"/>
            <a:ext cx="51576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7" name="Google Shape;487;p70"/>
          <p:cNvSpPr txBox="1">
            <a:spLocks noGrp="1"/>
          </p:cNvSpPr>
          <p:nvPr>
            <p:ph type="body" idx="2"/>
          </p:nvPr>
        </p:nvSpPr>
        <p:spPr>
          <a:xfrm>
            <a:off x="779432" y="3372933"/>
            <a:ext cx="5157600" cy="22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8" name="Google Shape;488;p70"/>
          <p:cNvSpPr txBox="1">
            <a:spLocks noGrp="1"/>
          </p:cNvSpPr>
          <p:nvPr>
            <p:ph type="body" idx="3"/>
          </p:nvPr>
        </p:nvSpPr>
        <p:spPr>
          <a:xfrm>
            <a:off x="6111845" y="2471440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9" name="Google Shape;489;p70"/>
          <p:cNvSpPr txBox="1">
            <a:spLocks noGrp="1"/>
          </p:cNvSpPr>
          <p:nvPr>
            <p:ph type="body" idx="4"/>
          </p:nvPr>
        </p:nvSpPr>
        <p:spPr>
          <a:xfrm>
            <a:off x="6111845" y="3372934"/>
            <a:ext cx="5183100" cy="22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0" name="Google Shape;490;p70"/>
          <p:cNvSpPr txBox="1">
            <a:spLocks noGrp="1"/>
          </p:cNvSpPr>
          <p:nvPr>
            <p:ph type="sldNum" idx="12"/>
          </p:nvPr>
        </p:nvSpPr>
        <p:spPr>
          <a:xfrm>
            <a:off x="8610600" y="6492537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_7-Comparison">
  <p:cSld name="Blue_7-Comparis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body" idx="2"/>
          </p:nvPr>
        </p:nvSpPr>
        <p:spPr>
          <a:xfrm>
            <a:off x="717176" y="2505075"/>
            <a:ext cx="5280399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32951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329518" cy="343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_8-Title Only">
  <p:cSld name="Blue_8-Title 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9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_9-Blank">
  <p:cSld name="Blue_9-Blank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717176" y="659958"/>
            <a:ext cx="10784542" cy="539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/>
          <p:nvPr/>
        </p:nvSpPr>
        <p:spPr>
          <a:xfrm>
            <a:off x="717176" y="6188049"/>
            <a:ext cx="764689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Oregon Department of Education</a:t>
            </a:r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.xml"/><Relationship Id="rId7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1" descr="Decorative line break"/>
          <p:cNvPicPr preferRelativeResize="0"/>
          <p:nvPr/>
        </p:nvPicPr>
        <p:blipFill rotWithShape="1">
          <a:blip r:embed="rId71">
            <a:alphaModFix/>
          </a:blip>
          <a:srcRect/>
          <a:stretch/>
        </p:blipFill>
        <p:spPr>
          <a:xfrm>
            <a:off x="804670" y="1558360"/>
            <a:ext cx="1286259" cy="2438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  <p:sldLayoutId id="2147483707" r:id="rId60"/>
    <p:sldLayoutId id="2147483708" r:id="rId61"/>
    <p:sldLayoutId id="2147483709" r:id="rId62"/>
    <p:sldLayoutId id="2147483710" r:id="rId63"/>
    <p:sldLayoutId id="2147483711" r:id="rId64"/>
    <p:sldLayoutId id="2147483712" r:id="rId65"/>
    <p:sldLayoutId id="2147483713" r:id="rId66"/>
    <p:sldLayoutId id="2147483714" r:id="rId67"/>
    <p:sldLayoutId id="2147483715" r:id="rId68"/>
    <p:sldLayoutId id="2147483716" r:id="rId6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aid.gov/manage-loans/forgiveness-cancellation/perkin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studentaid.gov/manage-loans/forgiveness-cancellation/teacher" TargetMode="External"/><Relationship Id="rId4" Type="http://schemas.openxmlformats.org/officeDocument/2006/relationships/hyperlink" Target="https://studentaid.gov/manage-loans/forgiveness-cancellation/public-service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regon.gov/ode/schools-and-districts/grants/ESEA/Documents/Teacher%20Informational%20Document.docx" TargetMode="External"/><Relationship Id="rId3" Type="http://schemas.openxmlformats.org/officeDocument/2006/relationships/hyperlink" Target="mailto:jennifer.sappington@ode.oregon.gov" TargetMode="External"/><Relationship Id="rId7" Type="http://schemas.openxmlformats.org/officeDocument/2006/relationships/hyperlink" Target="http://www.oregon.gov/ode/schools-and-districts/grants/ESEA/Documents/School%20Eligibility%20Application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tudentaid.gov/app/tcli.action" TargetMode="External"/><Relationship Id="rId5" Type="http://schemas.openxmlformats.org/officeDocument/2006/relationships/hyperlink" Target="https://www.tcli.ed.gov/CBSWebApp/tcli/TCLIPubSchoolSearch.jsp" TargetMode="External"/><Relationship Id="rId10" Type="http://schemas.openxmlformats.org/officeDocument/2006/relationships/hyperlink" Target="https://studentaid.ed.gov/sa/repay-loans/forgiveness-cancellation/teacher" TargetMode="External"/><Relationship Id="rId4" Type="http://schemas.openxmlformats.org/officeDocument/2006/relationships/hyperlink" Target="http://www.oregon.gov/ode/schools-and-districts/grants/ESEA/Pages/Teacher-Loan-Forgiveness.aspx" TargetMode="External"/><Relationship Id="rId9" Type="http://schemas.openxmlformats.org/officeDocument/2006/relationships/hyperlink" Target="https://studentaid.gov/manage-loans/forgiveness-cancellation/teach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71"/>
          <p:cNvSpPr txBox="1">
            <a:spLocks noGrp="1"/>
          </p:cNvSpPr>
          <p:nvPr>
            <p:ph type="ctrTitle"/>
          </p:nvPr>
        </p:nvSpPr>
        <p:spPr>
          <a:xfrm>
            <a:off x="717177" y="2488757"/>
            <a:ext cx="10784400" cy="19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4705"/>
              <a:buFont typeface="Calibri"/>
              <a:buNone/>
            </a:pPr>
            <a:r>
              <a:rPr lang="en-US"/>
              <a:t>Teacher Loan Forgiveness Program</a:t>
            </a:r>
            <a:endParaRPr/>
          </a:p>
        </p:txBody>
      </p:sp>
      <p:sp>
        <p:nvSpPr>
          <p:cNvPr id="497" name="Google Shape;497;p71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1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80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Common Ineligible Reasons</a:t>
            </a:r>
            <a:endParaRPr/>
          </a:p>
        </p:txBody>
      </p:sp>
      <p:sp>
        <p:nvSpPr>
          <p:cNvPr id="559" name="Google Shape;559;p80"/>
          <p:cNvSpPr txBox="1">
            <a:spLocks noGrp="1"/>
          </p:cNvSpPr>
          <p:nvPr>
            <p:ph type="body" idx="4294967295"/>
          </p:nvPr>
        </p:nvSpPr>
        <p:spPr>
          <a:xfrm>
            <a:off x="772976" y="1939850"/>
            <a:ext cx="10568700" cy="22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School falls below the 30.02% Poverty Rate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School is not registered as a current Oregon school, does not have a current ODE identification (ID) #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560" name="Google Shape;560;p80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81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Apply Every Year</a:t>
            </a:r>
            <a:endParaRPr/>
          </a:p>
        </p:txBody>
      </p:sp>
      <p:sp>
        <p:nvSpPr>
          <p:cNvPr id="566" name="Google Shape;566;p81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400" cy="4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593" lvl="0" indent="-22859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If the school participates in NSLP or CEP, each year the school’s eligibility will be determined through the data.</a:t>
            </a:r>
            <a:endParaRPr/>
          </a:p>
          <a:p>
            <a:pPr marL="228593" lvl="0" indent="-228593" algn="l" rtl="0">
              <a:lnSpc>
                <a:spcPct val="90000"/>
              </a:lnSpc>
              <a:spcBef>
                <a:spcPts val="34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If the school does not participate in NSLP or CEP, each year the school’s eligibility will be determined through their annually submitted School Eligibility  Application.</a:t>
            </a:r>
            <a:endParaRPr/>
          </a:p>
        </p:txBody>
      </p:sp>
      <p:sp>
        <p:nvSpPr>
          <p:cNvPr id="567" name="Google Shape;567;p81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11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82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Why isn’t My School Listed?</a:t>
            </a:r>
            <a:endParaRPr/>
          </a:p>
        </p:txBody>
      </p:sp>
      <p:sp>
        <p:nvSpPr>
          <p:cNvPr id="573" name="Google Shape;573;p82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400" cy="4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Common reasons schools are not found on the TCLI Directory are: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345186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Directory was searched incorrectly (common)</a:t>
            </a:r>
            <a:endParaRPr/>
          </a:p>
          <a:p>
            <a:pPr marL="345186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school didn’t apply </a:t>
            </a:r>
            <a:endParaRPr/>
          </a:p>
          <a:p>
            <a:pPr marL="345186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school is not eligible</a:t>
            </a:r>
            <a:endParaRPr/>
          </a:p>
          <a:p>
            <a:pPr marL="345186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It is not a school, it is a program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574" name="Google Shape;574;p82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12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83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Native American Schools</a:t>
            </a:r>
            <a:endParaRPr/>
          </a:p>
        </p:txBody>
      </p:sp>
      <p:sp>
        <p:nvSpPr>
          <p:cNvPr id="580" name="Google Shape;580;p83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400" cy="4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5186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All elementary and secondary schools operated by the Bureau of Indian Education (BIE) qualify as schools serving low-income students</a:t>
            </a:r>
            <a:endParaRPr/>
          </a:p>
          <a:p>
            <a:pPr marL="345186" lvl="0" indent="-28575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These schools are considered “qualifying schools” for the Teacher Loan Forgiveness Program whether they are listed on the Directory or not.</a:t>
            </a:r>
            <a:endParaRPr/>
          </a:p>
          <a:p>
            <a:pPr marL="228593" lvl="0" indent="-50793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581" name="Google Shape;581;p83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13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84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Teacher Informational Document</a:t>
            </a:r>
            <a:endParaRPr/>
          </a:p>
        </p:txBody>
      </p:sp>
      <p:sp>
        <p:nvSpPr>
          <p:cNvPr id="587" name="Google Shape;587;p84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400" cy="4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r>
              <a:rPr lang="en-US"/>
              <a:t>The Teacher Informational Document was created to offer assistance for teachers looking into the Teacher Loan Forgiveness Program.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r>
              <a:rPr lang="en-US"/>
              <a:t>It includes:</a:t>
            </a:r>
            <a:endParaRPr/>
          </a:p>
          <a:p>
            <a:pPr marL="685783" lvl="1" indent="-216847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Steps to follow for the Loan Forgiveness Process</a:t>
            </a:r>
            <a:endParaRPr/>
          </a:p>
          <a:p>
            <a:pPr marL="685783" lvl="1" indent="-216847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High-Level Criteria for teacher eligibility</a:t>
            </a:r>
            <a:endParaRPr/>
          </a:p>
          <a:p>
            <a:pPr marL="685783" lvl="1" indent="-216847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Links to the Federal Student Aid website (the main resource)</a:t>
            </a:r>
            <a:endParaRPr/>
          </a:p>
          <a:p>
            <a:pPr marL="685783" lvl="1" indent="-216847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Link to the web page which hosts the Teacher Loan Forgiveness Application</a:t>
            </a:r>
            <a:endParaRPr/>
          </a:p>
          <a:p>
            <a:pPr marL="685783" lvl="1" indent="-216847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Trouble-Shooting help, Common Terms and their definitions</a:t>
            </a:r>
            <a:endParaRPr/>
          </a:p>
          <a:p>
            <a:pPr marL="685783" lvl="1" indent="-216847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Other helpful links</a:t>
            </a:r>
            <a:endParaRPr/>
          </a:p>
          <a:p>
            <a:pPr marL="228593" lvl="0" indent="-6412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endParaRPr/>
          </a:p>
        </p:txBody>
      </p:sp>
      <p:sp>
        <p:nvSpPr>
          <p:cNvPr id="588" name="Google Shape;588;p84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14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85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Teacher Loan Relief</a:t>
            </a:r>
            <a:endParaRPr/>
          </a:p>
        </p:txBody>
      </p:sp>
      <p:sp>
        <p:nvSpPr>
          <p:cNvPr id="594" name="Google Shape;594;p85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400" cy="4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r>
              <a:rPr lang="en-US" b="1"/>
              <a:t>Teacher Loan Forgiveness</a:t>
            </a:r>
            <a:r>
              <a:rPr lang="en-US"/>
              <a:t> - available with these loans:</a:t>
            </a:r>
            <a:endParaRPr/>
          </a:p>
          <a:p>
            <a:pPr marL="685783" lvl="1" indent="-217164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Direct Subsidized Loans,</a:t>
            </a:r>
            <a:endParaRPr/>
          </a:p>
          <a:p>
            <a:pPr marL="685783" lvl="1" indent="-217164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Direct Unsubsidized Loans</a:t>
            </a:r>
            <a:endParaRPr/>
          </a:p>
          <a:p>
            <a:pPr marL="685783" lvl="1" indent="-217164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Subsidized Federal Stafford Loans</a:t>
            </a:r>
            <a:endParaRPr/>
          </a:p>
          <a:p>
            <a:pPr marL="685783" lvl="1" indent="-217164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Unsubsidized Federal Stafford Loans</a:t>
            </a:r>
            <a:endParaRPr/>
          </a:p>
          <a:p>
            <a:pPr marL="228593" lvl="0" indent="-50793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r>
              <a:rPr lang="en-US" b="1"/>
              <a:t>Other Teacher Loan Relief Programs</a:t>
            </a:r>
            <a:r>
              <a:rPr lang="en-US"/>
              <a:t>:</a:t>
            </a:r>
            <a:endParaRPr/>
          </a:p>
          <a:p>
            <a:pPr marL="685783" lvl="1" indent="-217164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Perkins Loan Cancellation and Discharge – Federal Perkins Loans</a:t>
            </a:r>
            <a:endParaRPr/>
          </a:p>
          <a:p>
            <a:pPr marL="685783" lvl="1" indent="-217164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Public Service Loan Forgiveness – Direct Loans</a:t>
            </a:r>
            <a:endParaRPr/>
          </a:p>
          <a:p>
            <a:pPr marL="228593" lvl="0" indent="-5079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endParaRPr/>
          </a:p>
        </p:txBody>
      </p:sp>
      <p:sp>
        <p:nvSpPr>
          <p:cNvPr id="595" name="Google Shape;595;p85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15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86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Teacher Criteria</a:t>
            </a:r>
            <a:endParaRPr/>
          </a:p>
        </p:txBody>
      </p:sp>
      <p:sp>
        <p:nvSpPr>
          <p:cNvPr id="601" name="Google Shape;601;p86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400" cy="4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9803"/>
              <a:buNone/>
            </a:pPr>
            <a:r>
              <a:rPr lang="en-US" sz="2550"/>
              <a:t>The following requirements must be met for teacher’s to be eligible for Teacher Loan Forgiveness:</a:t>
            </a:r>
            <a:endParaRPr sz="2550"/>
          </a:p>
          <a:p>
            <a:pPr marL="685783" lvl="1" indent="-237405" algn="l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550"/>
              <a:t>Must have worked as a highly qualified teacher for 5 consecutive full-time years teaching elementary and or secondary</a:t>
            </a:r>
            <a:endParaRPr sz="2550"/>
          </a:p>
          <a:p>
            <a:pPr marL="685783" lvl="1" indent="-237405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550"/>
              <a:t>During 1 of those 5 years your school must be listed on the TCLI Directory </a:t>
            </a:r>
            <a:endParaRPr sz="2550"/>
          </a:p>
          <a:p>
            <a:pPr marL="685783" lvl="1" indent="-237405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550"/>
              <a:t>You must not have had an outstanding balance on your Direct or FEEL Program loan – or – You must not be in default on a subsidized or unsubsidized loan (unless arrangements have been made)</a:t>
            </a:r>
            <a:endParaRPr sz="2550"/>
          </a:p>
          <a:p>
            <a:pPr marL="685783" lvl="1" indent="-237405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550"/>
              <a:t>The loan(s) must have been made before the end of your five academic years of qualifying teaching service</a:t>
            </a:r>
            <a:endParaRPr sz="255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endParaRPr/>
          </a:p>
        </p:txBody>
      </p:sp>
      <p:sp>
        <p:nvSpPr>
          <p:cNvPr id="602" name="Google Shape;602;p86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16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87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Amount of Loan Relief</a:t>
            </a:r>
            <a:endParaRPr/>
          </a:p>
        </p:txBody>
      </p:sp>
      <p:sp>
        <p:nvSpPr>
          <p:cNvPr id="608" name="Google Shape;608;p87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400" cy="4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200"/>
              <a:t>Amounts for teachers who began teaching on or after Oct. 30, 2004</a:t>
            </a:r>
            <a:endParaRPr sz="2200"/>
          </a:p>
          <a:p>
            <a:pPr marL="685783" lvl="1" indent="-215894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Highly qualified full-time elementary or secondary teacher: up to </a:t>
            </a:r>
            <a:r>
              <a:rPr lang="en-US" sz="2200" u="sng"/>
              <a:t>$5,000 </a:t>
            </a:r>
            <a:r>
              <a:rPr lang="en-US" sz="2200"/>
              <a:t>in loan forgiveness</a:t>
            </a:r>
            <a:endParaRPr sz="2200"/>
          </a:p>
          <a:p>
            <a:pPr marL="685783" lvl="1" indent="-215894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Highly qualified full-time mathematics or science teacher in a secondary school: up to </a:t>
            </a:r>
            <a:r>
              <a:rPr lang="en-US" sz="2200" u="sng"/>
              <a:t>$17,500 </a:t>
            </a:r>
            <a:r>
              <a:rPr lang="en-US" sz="2200"/>
              <a:t>in loan forgiveness</a:t>
            </a:r>
            <a:endParaRPr sz="2200"/>
          </a:p>
          <a:p>
            <a:pPr marL="685783" lvl="1" indent="-215894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Highly qualified special education teacher whose primary responsibility was to provide special education to children with disabilities that correspond to your area of special education training: up to </a:t>
            </a:r>
            <a:r>
              <a:rPr lang="en-US" sz="2200" u="sng"/>
              <a:t>$17,500 </a:t>
            </a:r>
            <a:r>
              <a:rPr lang="en-US" sz="2200"/>
              <a:t>in loan forgiveness</a:t>
            </a:r>
            <a:endParaRPr sz="22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/>
              <a:t>Visit the Federal Student Aid Website for the definition of “highly qualified” and for information for teachers who began teaching before Oct. 30, 2004</a:t>
            </a:r>
            <a:endParaRPr sz="2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609" name="Google Shape;609;p87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17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88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Other Program Criteria</a:t>
            </a:r>
            <a:endParaRPr/>
          </a:p>
        </p:txBody>
      </p:sp>
      <p:sp>
        <p:nvSpPr>
          <p:cNvPr id="615" name="Google Shape;615;p88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400" cy="4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b="1"/>
              <a:t>Perkins Loan Cancellation and Discharge</a:t>
            </a:r>
            <a:r>
              <a:rPr lang="en-US"/>
              <a:t> –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Federal Perkins Loans</a:t>
            </a:r>
            <a:endParaRPr/>
          </a:p>
          <a:p>
            <a:pPr marL="685783" lvl="1" indent="-24002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Cancelation is based on eligible employment or eligible volunteer service and the length of time that you were in such a position. </a:t>
            </a:r>
            <a:endParaRPr/>
          </a:p>
          <a:p>
            <a:pPr marL="685783" lvl="1" indent="-24002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Discharge may occur under certain circumstances.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b="1"/>
              <a:t>Public Service Loan Forgiveness</a:t>
            </a:r>
            <a:r>
              <a:rPr lang="en-US"/>
              <a:t> –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Direct Loans</a:t>
            </a:r>
            <a:endParaRPr/>
          </a:p>
          <a:p>
            <a:pPr marL="685783" lvl="1" indent="-24002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Forgives the remaining balance on your Direct Loans after you have made 120 qualifying monthly payments under a qualifying repayment plan while working full-time for a qualifying employer.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/>
              <a:t>Please visit the </a:t>
            </a:r>
            <a:r>
              <a:rPr lang="en-US" sz="2200" u="sng">
                <a:solidFill>
                  <a:schemeClr val="hlink"/>
                </a:solidFill>
                <a:hlinkClick r:id="rId5"/>
              </a:rPr>
              <a:t>Federal Student Aid website</a:t>
            </a:r>
            <a:r>
              <a:rPr lang="en-US" sz="2200"/>
              <a:t> for detailed requirements.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616" name="Google Shape;616;p88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18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89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622" name="Google Shape;622;p89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400" cy="4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Oregon Department of Education’s Teacher Loan Forgiveness Program Contact: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Jennifer Sappington,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jennifer.sappington@ode.oregon.gov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4"/>
              </a:rPr>
              <a:t>Oregon Department of Education’s Teacher Loan Forgiveness</a:t>
            </a:r>
            <a:endParaRPr u="sng">
              <a:solidFill>
                <a:schemeClr val="hlink"/>
              </a:solidFill>
              <a:hlinkClick r:id="rId5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6"/>
              </a:rPr>
              <a:t>TCLI Directory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7"/>
              </a:rPr>
              <a:t>School Eligibility Application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8"/>
              </a:rPr>
              <a:t>Teacher Informational Document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9"/>
              </a:rPr>
              <a:t>Teacher Loan Forgiveness - Federal Student Aid website</a:t>
            </a:r>
            <a:endParaRPr u="sng">
              <a:solidFill>
                <a:schemeClr val="hlink"/>
              </a:solidFill>
              <a:hlinkClick r:id="rId10"/>
            </a:endParaRPr>
          </a:p>
          <a:p>
            <a:pPr marL="228593" lvl="0" indent="-10413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623" name="Google Shape;623;p89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19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72"/>
          <p:cNvSpPr txBox="1">
            <a:spLocks noGrp="1"/>
          </p:cNvSpPr>
          <p:nvPr>
            <p:ph type="title"/>
          </p:nvPr>
        </p:nvSpPr>
        <p:spPr>
          <a:xfrm>
            <a:off x="717175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Purpose </a:t>
            </a:r>
            <a:endParaRPr/>
          </a:p>
        </p:txBody>
      </p:sp>
      <p:sp>
        <p:nvSpPr>
          <p:cNvPr id="503" name="Google Shape;503;p72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400" cy="4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593" lvl="0" indent="-22859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Teacher Loan Forgiveness Program is intended to encourage individuals to enter and continue in the teaching profession.</a:t>
            </a:r>
            <a:endParaRPr/>
          </a:p>
          <a:p>
            <a:pPr marL="228593" lvl="0" indent="-228593" algn="l" rtl="0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Due to the criteria for loan forgiveness, this program also aids high-poverty schools in recruiting teachers.</a:t>
            </a:r>
            <a:endParaRPr/>
          </a:p>
          <a:p>
            <a:pPr marL="228593" lvl="0" indent="-5079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504" name="Google Shape;504;p72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73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ODE’s Role</a:t>
            </a:r>
            <a:endParaRPr/>
          </a:p>
        </p:txBody>
      </p:sp>
      <p:sp>
        <p:nvSpPr>
          <p:cNvPr id="510" name="Google Shape;510;p73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400" cy="4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593" lvl="0" indent="-22859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To determine eligibility for Oregon schools and ESDs to be placed on the Teacher Cancellation Low Income (TCLI) Directory.</a:t>
            </a:r>
            <a:endParaRPr/>
          </a:p>
          <a:p>
            <a:pPr marL="228593" lvl="0" indent="-22859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Submit the list of Oregon eligible schools and ESDs to the Directory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Once a school/ESD is listed on the Directory, the school’s teachers may apply to the Teacher Loan Forgiveness Program.</a:t>
            </a:r>
            <a:endParaRPr/>
          </a:p>
          <a:p>
            <a:pPr marL="228593" lvl="0" indent="-5079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511" name="Google Shape;511;p73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3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74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ODE is NOT Responsible for</a:t>
            </a:r>
            <a:endParaRPr/>
          </a:p>
        </p:txBody>
      </p:sp>
      <p:sp>
        <p:nvSpPr>
          <p:cNvPr id="517" name="Google Shape;517;p74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400" cy="4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593" lvl="0" indent="-24192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Decide a teacher’s eligibility for the program</a:t>
            </a:r>
            <a:endParaRPr/>
          </a:p>
          <a:p>
            <a:pPr marL="228593" lvl="0" indent="-24192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Forgive or cancel loans</a:t>
            </a:r>
            <a:endParaRPr/>
          </a:p>
          <a:p>
            <a:pPr marL="228593" lvl="0" indent="-24192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Give information about teacher loans</a:t>
            </a:r>
            <a:endParaRPr/>
          </a:p>
          <a:p>
            <a:pPr marL="228593" lvl="0" indent="-24192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Answer questions regarding a specific loan</a:t>
            </a:r>
            <a:endParaRPr/>
          </a:p>
          <a:p>
            <a:pPr marL="228593" lvl="0" indent="-24192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Help consolidate loans</a:t>
            </a:r>
            <a:endParaRPr/>
          </a:p>
          <a:p>
            <a:pPr marL="228593" lvl="0" indent="-24192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Defer or receive loan payments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Teachers must contact the loan originator or financial aid office from which the degree was received to obtain information specific to their loan, qualifications and options.</a:t>
            </a:r>
            <a:endParaRPr/>
          </a:p>
        </p:txBody>
      </p:sp>
      <p:sp>
        <p:nvSpPr>
          <p:cNvPr id="518" name="Google Shape;518;p74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4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75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TCLI Directory</a:t>
            </a:r>
            <a:endParaRPr/>
          </a:p>
        </p:txBody>
      </p:sp>
      <p:sp>
        <p:nvSpPr>
          <p:cNvPr id="524" name="Google Shape;524;p75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400" cy="4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r>
              <a:rPr lang="en-US"/>
              <a:t>Teacher Cancellation Low Income (TCLI) Directory:</a:t>
            </a:r>
            <a:endParaRPr/>
          </a:p>
          <a:p>
            <a:pPr marL="228593" lvl="0" indent="-22859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Char char="•"/>
            </a:pPr>
            <a:r>
              <a:rPr lang="en-US"/>
              <a:t>A national list of schools and ESDs serving low-income families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r>
              <a:rPr lang="en-US"/>
              <a:t>Directory details:</a:t>
            </a:r>
            <a:endParaRPr/>
          </a:p>
          <a:p>
            <a:pPr marL="228593" lvl="0" indent="-22859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Char char="•"/>
            </a:pPr>
            <a:r>
              <a:rPr lang="en-US"/>
              <a:t>Eligible schools/ESDs for the current school year are added to the Directory in May, this is when the data is available to verify eligibility</a:t>
            </a:r>
            <a:endParaRPr/>
          </a:p>
          <a:p>
            <a:pPr marL="228593" lvl="0" indent="-228593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16666"/>
              <a:buChar char="•"/>
            </a:pPr>
            <a:r>
              <a:rPr lang="en-US"/>
              <a:t>Qualifying schools can be added to the Directory for previous school years</a:t>
            </a:r>
            <a:endParaRPr/>
          </a:p>
          <a:p>
            <a:pPr marL="228593" lvl="0" indent="-228593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16666"/>
              <a:buChar char="•"/>
            </a:pPr>
            <a:r>
              <a:rPr lang="en-US"/>
              <a:t>The Directory is available to the public for searching – instructions and link available at ODE’s Teacher Loan Forgiveness Program webpage.</a:t>
            </a:r>
            <a:endParaRPr/>
          </a:p>
          <a:p>
            <a:pPr marL="228593" lvl="0" indent="-228593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16666"/>
              <a:buChar char="•"/>
            </a:pPr>
            <a:r>
              <a:rPr lang="en-US"/>
              <a:t>The Directory is referred to by the loan company when determining whether a teacher is eligible for the Teacher Loan Forgiveness Program</a:t>
            </a:r>
            <a:endParaRPr/>
          </a:p>
          <a:p>
            <a:pPr marL="228593" lvl="0" indent="-90798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endParaRPr/>
          </a:p>
        </p:txBody>
      </p:sp>
      <p:sp>
        <p:nvSpPr>
          <p:cNvPr id="525" name="Google Shape;525;p75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5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76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Directory Criteria</a:t>
            </a:r>
            <a:endParaRPr/>
          </a:p>
        </p:txBody>
      </p:sp>
      <p:sp>
        <p:nvSpPr>
          <p:cNvPr id="531" name="Google Shape;531;p76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400" cy="4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r>
              <a:rPr lang="en-US"/>
              <a:t>Schools must meet the following criteria in order to be listed on the TCLI Directory for each individual year:</a:t>
            </a:r>
            <a:endParaRPr/>
          </a:p>
          <a:p>
            <a:pPr marL="228593" lvl="0" indent="-228593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2400"/>
              <a:t>Must be a registered Oregon school with ID#</a:t>
            </a:r>
            <a:endParaRPr/>
          </a:p>
          <a:p>
            <a:pPr marL="228593" lvl="0" indent="-228593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2400"/>
              <a:t>Must be a Non-profit school, Private Schools must submit proof of IRS non-profit approval status</a:t>
            </a:r>
            <a:endParaRPr/>
          </a:p>
          <a:p>
            <a:pPr marL="228593" lvl="0" indent="-228593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2400"/>
              <a:t>Must be an Elementary/Secondary school</a:t>
            </a:r>
            <a:endParaRPr/>
          </a:p>
          <a:p>
            <a:pPr marL="228593" lvl="0" indent="-228593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2400"/>
              <a:t>Must be in a Title I </a:t>
            </a:r>
            <a:r>
              <a:rPr lang="en-US" sz="2400" u="sng"/>
              <a:t>qualifying</a:t>
            </a:r>
            <a:r>
              <a:rPr lang="en-US" sz="2400"/>
              <a:t> school district, does not need to have received funds, but must qualify for Title I funds</a:t>
            </a:r>
            <a:endParaRPr/>
          </a:p>
          <a:p>
            <a:pPr marL="228593" lvl="0" indent="-228593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2400"/>
              <a:t>30.02+% of the total school enrollment must qualify for services provided under Title I</a:t>
            </a:r>
            <a:endParaRPr sz="2400"/>
          </a:p>
        </p:txBody>
      </p:sp>
      <p:sp>
        <p:nvSpPr>
          <p:cNvPr id="532" name="Google Shape;532;p76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6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77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Process for School to be Listed</a:t>
            </a:r>
            <a:endParaRPr/>
          </a:p>
        </p:txBody>
      </p:sp>
      <p:sp>
        <p:nvSpPr>
          <p:cNvPr id="538" name="Google Shape;538;p77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400" cy="4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Schools are listed through two (2) Methods: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Data: ODE uses the data collected for the National School Lunch Program (NSLP) or Community Eligibility Program (CEP) to determine eligible schools.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Application: Schools that do not participate in the NSLP or CEP programs, may submit a School Eligibility Application available on ODE’s Teacher Loan Forgiveness webpage.</a:t>
            </a:r>
            <a:endParaRPr/>
          </a:p>
        </p:txBody>
      </p:sp>
      <p:sp>
        <p:nvSpPr>
          <p:cNvPr id="539" name="Google Shape;539;p77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7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78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Application Information Verification</a:t>
            </a:r>
            <a:endParaRPr/>
          </a:p>
        </p:txBody>
      </p:sp>
      <p:sp>
        <p:nvSpPr>
          <p:cNvPr id="545" name="Google Shape;545;p78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400" cy="4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indent="0">
              <a:buNone/>
            </a:pPr>
            <a:r>
              <a:rPr lang="en-US" dirty="0"/>
              <a:t>Schools who submit an application to be added to the TCLI list will have the following information reviewed:</a:t>
            </a:r>
          </a:p>
          <a:p>
            <a:pPr fontAlgn="base"/>
            <a:r>
              <a:rPr lang="en-US" dirty="0" smtClean="0"/>
              <a:t>The </a:t>
            </a:r>
            <a:r>
              <a:rPr lang="en-US" dirty="0"/>
              <a:t>school’s information is verified through ODE’s records</a:t>
            </a:r>
          </a:p>
          <a:p>
            <a:pPr fontAlgn="base"/>
            <a:r>
              <a:rPr lang="en-US" dirty="0"/>
              <a:t>The Non-Profit status is verified</a:t>
            </a:r>
          </a:p>
          <a:p>
            <a:pPr fontAlgn="base"/>
            <a:r>
              <a:rPr lang="en-US" dirty="0"/>
              <a:t>The Title I qualifying School District is verified</a:t>
            </a:r>
          </a:p>
          <a:p>
            <a:pPr fontAlgn="base"/>
            <a:r>
              <a:rPr lang="en-US" dirty="0"/>
              <a:t>The Low-Income Student rate is verified</a:t>
            </a:r>
          </a:p>
          <a:p>
            <a:pPr marL="114300" indent="0">
              <a:buNone/>
            </a:pPr>
            <a:r>
              <a:rPr lang="en-US" dirty="0"/>
              <a:t>All schools who submit a School Eligibility Application will receive an “approval” or “did not meet criteria” letter.</a:t>
            </a:r>
          </a:p>
          <a:p>
            <a:pPr marL="114300" indent="0">
              <a:buNone/>
            </a:pPr>
            <a:r>
              <a:rPr lang="en-US" dirty="0"/>
              <a:t>Questions regarding an application’s status are welcome</a:t>
            </a:r>
            <a:r>
              <a:rPr lang="en-US" dirty="0" smtClean="0"/>
              <a:t>.</a:t>
            </a:r>
            <a:endParaRPr dirty="0"/>
          </a:p>
        </p:txBody>
      </p:sp>
      <p:sp>
        <p:nvSpPr>
          <p:cNvPr id="546" name="Google Shape;546;p78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8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79"/>
          <p:cNvSpPr txBox="1">
            <a:spLocks noGrp="1"/>
          </p:cNvSpPr>
          <p:nvPr>
            <p:ph type="title"/>
          </p:nvPr>
        </p:nvSpPr>
        <p:spPr>
          <a:xfrm>
            <a:off x="717176" y="457200"/>
            <a:ext cx="107844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Poverty Rate Verification</a:t>
            </a:r>
            <a:endParaRPr/>
          </a:p>
        </p:txBody>
      </p:sp>
      <p:sp>
        <p:nvSpPr>
          <p:cNvPr id="552" name="Google Shape;552;p79"/>
          <p:cNvSpPr txBox="1">
            <a:spLocks noGrp="1"/>
          </p:cNvSpPr>
          <p:nvPr>
            <p:ph type="body" idx="1"/>
          </p:nvPr>
        </p:nvSpPr>
        <p:spPr>
          <a:xfrm>
            <a:off x="717176" y="1825625"/>
            <a:ext cx="10784400" cy="4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If the school participated in NSLP or CEP the poverty rate is verified through the data collections.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None/>
            </a:pPr>
            <a:r>
              <a:rPr lang="en-US"/>
              <a:t>If the school does NOT participate in NSLP or CEP:</a:t>
            </a:r>
            <a:endParaRPr/>
          </a:p>
          <a:p>
            <a:pPr marL="685783" lvl="1" indent="-228594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The School District’s Superintendent must sign the School Eligibility Application, certifying that the school district has </a:t>
            </a:r>
            <a:r>
              <a:rPr lang="en-US" i="1"/>
              <a:t>on hand </a:t>
            </a:r>
            <a:r>
              <a:rPr lang="en-US"/>
              <a:t>and available upon request a “Oregon Family Income Survey” form for each low-income student reflected in the poverty rate reported on the application.</a:t>
            </a:r>
            <a:endParaRPr/>
          </a:p>
          <a:p>
            <a:pPr marL="685783" lvl="1" indent="-228594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The poverty rate is verified through additional means. </a:t>
            </a:r>
            <a:endParaRPr/>
          </a:p>
          <a:p>
            <a:pPr marL="228593" lvl="0" indent="-50793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553" name="Google Shape;553;p79"/>
          <p:cNvSpPr txBox="1">
            <a:spLocks noGrp="1"/>
          </p:cNvSpPr>
          <p:nvPr>
            <p:ph type="sldNum" idx="12"/>
          </p:nvPr>
        </p:nvSpPr>
        <p:spPr>
          <a:xfrm>
            <a:off x="8610600" y="6139793"/>
            <a:ext cx="2891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9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_2021ODE">
  <a:themeElements>
    <a:clrScheme name="ODE2021">
      <a:dk1>
        <a:srgbClr val="000000"/>
      </a:dk1>
      <a:lt1>
        <a:srgbClr val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Estimated_x0020_Creation_x0020_Date xmlns="033ab11c-6041-4f50-b845-c0c38e41b3e3" xsi:nil="true"/>
    <PublishingStartDate xmlns="http://schemas.microsoft.com/sharepoint/v3" xsi:nil="true"/>
    <Remediation_x0020_Date xmlns="033ab11c-6041-4f50-b845-c0c38e41b3e3">2021-05-28T07:00:00+00:00</Remediation_x0020_Date>
    <Priority xmlns="033ab11c-6041-4f50-b845-c0c38e41b3e3">New</Priorit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812F45279552458458D0611D127A50" ma:contentTypeVersion="7" ma:contentTypeDescription="Create a new document." ma:contentTypeScope="" ma:versionID="6bdae2dbe247fbd1a9219b90e32b8d03">
  <xsd:schema xmlns:xsd="http://www.w3.org/2001/XMLSchema" xmlns:xs="http://www.w3.org/2001/XMLSchema" xmlns:p="http://schemas.microsoft.com/office/2006/metadata/properties" xmlns:ns1="http://schemas.microsoft.com/sharepoint/v3" xmlns:ns2="033ab11c-6041-4f50-b845-c0c38e41b3e3" xmlns:ns3="54031767-dd6d-417c-ab73-583408f47564" targetNamespace="http://schemas.microsoft.com/office/2006/metadata/properties" ma:root="true" ma:fieldsID="e18252215fa447399964ade5cc238a15" ns1:_="" ns2:_="" ns3:_="">
    <xsd:import namespace="http://schemas.microsoft.com/sharepoint/v3"/>
    <xsd:import namespace="033ab11c-6041-4f50-b845-c0c38e41b3e3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3ab11c-6041-4f50-b845-c0c38e41b3e3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C5F2D8-E5BC-410B-83CE-C4788D25EA4C}">
  <ds:schemaRefs>
    <ds:schemaRef ds:uri="033ab11c-6041-4f50-b845-c0c38e41b3e3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54031767-dd6d-417c-ab73-583408f47564"/>
    <ds:schemaRef ds:uri="http://schemas.microsoft.com/sharepoint/v3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E81AB4-536C-47D7-9B4E-61049B30B1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6EDFF6-35C1-4E76-ACD8-2ABC9B41D7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33ab11c-6041-4f50-b845-c0c38e41b3e3"/>
    <ds:schemaRef ds:uri="54031767-dd6d-417c-ab73-583408f475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1263</Words>
  <Application>Microsoft Office PowerPoint</Application>
  <PresentationFormat>Widescreen</PresentationFormat>
  <Paragraphs>134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Noto Sans Symbols</vt:lpstr>
      <vt:lpstr>Blue_2021ODE</vt:lpstr>
      <vt:lpstr>Teacher Loan Forgiveness Program</vt:lpstr>
      <vt:lpstr>Purpose </vt:lpstr>
      <vt:lpstr>ODE’s Role</vt:lpstr>
      <vt:lpstr>ODE is NOT Responsible for</vt:lpstr>
      <vt:lpstr>TCLI Directory</vt:lpstr>
      <vt:lpstr>Directory Criteria</vt:lpstr>
      <vt:lpstr>Process for School to be Listed</vt:lpstr>
      <vt:lpstr>Application Information Verification</vt:lpstr>
      <vt:lpstr>Poverty Rate Verification</vt:lpstr>
      <vt:lpstr>Common Ineligible Reasons</vt:lpstr>
      <vt:lpstr>Apply Every Year</vt:lpstr>
      <vt:lpstr>Why isn’t My School Listed?</vt:lpstr>
      <vt:lpstr>Native American Schools</vt:lpstr>
      <vt:lpstr>Teacher Informational Document</vt:lpstr>
      <vt:lpstr>Teacher Loan Relief</vt:lpstr>
      <vt:lpstr>Teacher Criteria</vt:lpstr>
      <vt:lpstr>Amount of Loan Relief</vt:lpstr>
      <vt:lpstr>Other Program Criteria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Loan Forgiveness Program</dc:title>
  <dc:creator>SAPPINGTON Jennifer * ODE</dc:creator>
  <cp:lastModifiedBy>SAPPINGTON Jennifer * ODE</cp:lastModifiedBy>
  <cp:revision>2</cp:revision>
  <dcterms:modified xsi:type="dcterms:W3CDTF">2022-07-19T17:49:28Z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0x010100B3812F45279552458458D0611D127A50</vt:lpwstr>
  </property>
</Properties>
</file>