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 id="2147483830" r:id="rId10"/>
  </p:sldMasterIdLst>
  <p:notesMasterIdLst>
    <p:notesMasterId r:id="rId33"/>
  </p:notesMasterIdLst>
  <p:sldIdLst>
    <p:sldId id="317" r:id="rId11"/>
    <p:sldId id="369" r:id="rId12"/>
    <p:sldId id="318" r:id="rId13"/>
    <p:sldId id="341" r:id="rId14"/>
    <p:sldId id="356" r:id="rId15"/>
    <p:sldId id="397" r:id="rId16"/>
    <p:sldId id="323" r:id="rId17"/>
    <p:sldId id="355" r:id="rId18"/>
    <p:sldId id="357" r:id="rId19"/>
    <p:sldId id="334" r:id="rId20"/>
    <p:sldId id="398" r:id="rId21"/>
    <p:sldId id="335" r:id="rId22"/>
    <p:sldId id="353" r:id="rId23"/>
    <p:sldId id="358" r:id="rId24"/>
    <p:sldId id="399" r:id="rId25"/>
    <p:sldId id="414" r:id="rId26"/>
    <p:sldId id="342" r:id="rId27"/>
    <p:sldId id="321" r:id="rId28"/>
    <p:sldId id="328" r:id="rId29"/>
    <p:sldId id="346" r:id="rId30"/>
    <p:sldId id="375" r:id="rId31"/>
    <p:sldId id="37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E1"/>
    <a:srgbClr val="F0F4E6"/>
    <a:srgbClr val="E7F5F3"/>
    <a:srgbClr val="FCF4F8"/>
    <a:srgbClr val="639729"/>
    <a:srgbClr val="FAF5E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15" autoAdjust="0"/>
    <p:restoredTop sz="96052" autoAdjust="0"/>
  </p:normalViewPr>
  <p:slideViewPr>
    <p:cSldViewPr snapToGrid="0">
      <p:cViewPr varScale="1">
        <p:scale>
          <a:sx n="75" d="100"/>
          <a:sy n="75" d="100"/>
        </p:scale>
        <p:origin x="64" y="620"/>
      </p:cViewPr>
      <p:guideLst/>
    </p:cSldViewPr>
  </p:slideViewPr>
  <p:outlineViewPr>
    <p:cViewPr>
      <p:scale>
        <a:sx n="33" d="100"/>
        <a:sy n="33" d="100"/>
      </p:scale>
      <p:origin x="0" y="-14548"/>
    </p:cViewPr>
  </p:outlineViewPr>
  <p:notesTextViewPr>
    <p:cViewPr>
      <p:scale>
        <a:sx n="1" d="1"/>
        <a:sy n="1" d="1"/>
      </p:scale>
      <p:origin x="0" y="0"/>
    </p:cViewPr>
  </p:notesTextViewPr>
  <p:notesViewPr>
    <p:cSldViewPr snapToGrid="0">
      <p:cViewPr varScale="1">
        <p:scale>
          <a:sx n="67" d="100"/>
          <a:sy n="67" d="100"/>
        </p:scale>
        <p:origin x="891"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Whatever PL the district chooses, it must meet the definition in ESSA</a:t>
            </a:r>
            <a:r>
              <a:rPr lang="en-US" altLang="en-US" baseline="0" dirty="0"/>
              <a:t>, meaning it is ongoing, </a:t>
            </a:r>
            <a:r>
              <a:rPr lang="en-US" altLang="en-US" dirty="0"/>
              <a:t>job-embedded, differentiated, and classroom-based. </a:t>
            </a:r>
            <a:r>
              <a:rPr lang="en-US" altLang="en-US" baseline="0" dirty="0"/>
              <a:t>This definition is intended to </a:t>
            </a:r>
            <a:r>
              <a:rPr lang="en-US" altLang="en-US" dirty="0"/>
              <a:t>remind states and districts that one-day conferences and workshops, when done in isolation, do not meet this requirement.</a:t>
            </a:r>
            <a:r>
              <a:rPr lang="en-US" altLang="en-US" baseline="0" dirty="0"/>
              <a:t> Districts that would like to fund workshops or conferences should include a description of how it </a:t>
            </a:r>
            <a:r>
              <a:rPr lang="en-US" altLang="en-US" dirty="0"/>
              <a:t>is part of a sustained, job-embedded plan for professional learning in its CIP Budget Narrative application</a:t>
            </a:r>
            <a:r>
              <a:rPr lang="en-US" altLang="en-US" baseline="0" dirty="0"/>
              <a:t>.</a:t>
            </a:r>
            <a:endParaRPr lang="en-US" altLang="en-US" dirty="0"/>
          </a:p>
          <a:p>
            <a:endParaRPr lang="en-US" altLang="en-US" dirty="0"/>
          </a:p>
          <a:p>
            <a:r>
              <a:rPr lang="en-US" altLang="en-US" dirty="0"/>
              <a:t>Some questions to consider when thinking about conference attendance include:</a:t>
            </a:r>
          </a:p>
          <a:p>
            <a:r>
              <a:rPr lang="en-US" altLang="en-US" dirty="0"/>
              <a:t>What is the role of the conference in meeting the prioritized need? How is it part of a sustained, job-embedded plan for professional learning?</a:t>
            </a:r>
          </a:p>
          <a:p>
            <a:r>
              <a:rPr lang="en-US" altLang="en-US" dirty="0">
                <a:cs typeface="Calibri" panose="020F0502020204030204" pitchFamily="34" charset="0"/>
              </a:rPr>
              <a:t>What is the plan for delivering the content so that the learning extends beyond those who attended?</a:t>
            </a:r>
          </a:p>
          <a:p>
            <a:endParaRPr lang="en-US" altLang="en-US" dirty="0">
              <a:cs typeface="Calibri" panose="020F0502020204030204" pitchFamily="34" charset="0"/>
            </a:endParaRPr>
          </a:p>
          <a:p>
            <a:r>
              <a:rPr lang="en-US" altLang="en-US" dirty="0">
                <a:cs typeface="Calibri" panose="020F0502020204030204" pitchFamily="34" charset="0"/>
              </a:rPr>
              <a:t>If you include conference attendance as an activity</a:t>
            </a:r>
            <a:r>
              <a:rPr lang="en-US" altLang="en-US" baseline="0" dirty="0">
                <a:cs typeface="Calibri" panose="020F0502020204030204" pitchFamily="34" charset="0"/>
              </a:rPr>
              <a:t> </a:t>
            </a:r>
            <a:r>
              <a:rPr lang="en-US" altLang="en-US" dirty="0">
                <a:cs typeface="Calibri" panose="020F0502020204030204" pitchFamily="34" charset="0"/>
              </a:rPr>
              <a:t>and do not articulate how it will be part of a larger strategy (what will the follow up be?) your reviewer will ask you. </a:t>
            </a:r>
          </a:p>
          <a:p>
            <a:endParaRPr lang="en-US" altLang="en-US" baseline="0"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29566" indent="-279856">
              <a:defRPr>
                <a:solidFill>
                  <a:schemeClr val="tx1"/>
                </a:solidFill>
                <a:latin typeface="Century Schoolbook" panose="02040604050505020304" pitchFamily="18" charset="0"/>
                <a:cs typeface="Arial" panose="020B0604020202020204" pitchFamily="34" charset="0"/>
              </a:defRPr>
            </a:lvl2pPr>
            <a:lvl3pPr marL="1122658" indent="-223237">
              <a:defRPr>
                <a:solidFill>
                  <a:schemeClr val="tx1"/>
                </a:solidFill>
                <a:latin typeface="Century Schoolbook" panose="02040604050505020304" pitchFamily="18" charset="0"/>
                <a:cs typeface="Arial" panose="020B0604020202020204" pitchFamily="34" charset="0"/>
              </a:defRPr>
            </a:lvl3pPr>
            <a:lvl4pPr marL="1570751" indent="-223237">
              <a:defRPr>
                <a:solidFill>
                  <a:schemeClr val="tx1"/>
                </a:solidFill>
                <a:latin typeface="Century Schoolbook" panose="02040604050505020304" pitchFamily="18" charset="0"/>
                <a:cs typeface="Arial" panose="020B0604020202020204" pitchFamily="34" charset="0"/>
              </a:defRPr>
            </a:lvl4pPr>
            <a:lvl5pPr marL="2020461" indent="-223237">
              <a:defRPr>
                <a:solidFill>
                  <a:schemeClr val="tx1"/>
                </a:solidFill>
                <a:latin typeface="Century Schoolbook" panose="02040604050505020304" pitchFamily="18" charset="0"/>
                <a:cs typeface="Arial" panose="020B0604020202020204" pitchFamily="34" charset="0"/>
              </a:defRPr>
            </a:lvl5pPr>
            <a:lvl6pPr marL="2486348"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52235"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18121"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4008"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EACA39BB-8C0B-4337-860B-1D99ACB7267B}"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1939348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There is a federal provision of supplement, not supplant in Title II, Part A:  </a:t>
            </a:r>
            <a:r>
              <a:rPr lang="en-US" sz="1200" i="1" kern="1200" dirty="0">
                <a:solidFill>
                  <a:schemeClr val="tx1"/>
                </a:solidFill>
                <a:effectLst/>
                <a:latin typeface="+mn-lt"/>
                <a:ea typeface="+mn-ea"/>
                <a:cs typeface="+mn-cs"/>
              </a:rPr>
              <a:t>Funds received under this subpart shall be used to supplement, and not supplant, non-Federal funds that would otherwise be used for activities authorized under this subpart.</a:t>
            </a:r>
          </a:p>
          <a:p>
            <a:endParaRPr lang="en-US" alt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determine whether a fiscal expenditure supplements and does not supplant, school districts must run the following tests:</a:t>
            </a:r>
          </a:p>
          <a:p>
            <a:pPr lvl="0"/>
            <a:r>
              <a:rPr lang="en-US" sz="1200" b="1" kern="1200" dirty="0">
                <a:solidFill>
                  <a:schemeClr val="tx1"/>
                </a:solidFill>
                <a:effectLst/>
                <a:latin typeface="+mn-lt"/>
                <a:ea typeface="+mn-ea"/>
                <a:cs typeface="+mn-cs"/>
              </a:rPr>
              <a:t>Test I:</a:t>
            </a:r>
            <a:r>
              <a:rPr lang="en-US" sz="1200" kern="1200" dirty="0">
                <a:solidFill>
                  <a:schemeClr val="tx1"/>
                </a:solidFill>
                <a:effectLst/>
                <a:latin typeface="+mn-lt"/>
                <a:ea typeface="+mn-ea"/>
                <a:cs typeface="+mn-cs"/>
              </a:rPr>
              <a:t> Are the services that the district wants to fund with ESEA funds required under state, local, or another federal law? If they are, there could be a presumption</a:t>
            </a:r>
            <a:r>
              <a:rPr lang="en-US" sz="1200" kern="1200" baseline="0" dirty="0">
                <a:solidFill>
                  <a:schemeClr val="tx1"/>
                </a:solidFill>
                <a:effectLst/>
                <a:latin typeface="+mn-lt"/>
                <a:ea typeface="+mn-ea"/>
                <a:cs typeface="+mn-cs"/>
              </a:rPr>
              <a:t> of supplanting.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Test II:</a:t>
            </a:r>
            <a:r>
              <a:rPr lang="en-US" sz="1200" kern="1200" dirty="0">
                <a:solidFill>
                  <a:schemeClr val="tx1"/>
                </a:solidFill>
                <a:effectLst/>
                <a:latin typeface="+mn-lt"/>
                <a:ea typeface="+mn-ea"/>
                <a:cs typeface="+mn-cs"/>
              </a:rPr>
              <a:t> Were state or local funds used in the past to pay for these services? If they were, there could be a presumption of supplanting.</a:t>
            </a:r>
          </a:p>
          <a:p>
            <a:r>
              <a:rPr lang="en-US" sz="1200" kern="1200" dirty="0">
                <a:solidFill>
                  <a:schemeClr val="tx1"/>
                </a:solidFill>
                <a:effectLst/>
                <a:latin typeface="+mn-lt"/>
                <a:ea typeface="+mn-ea"/>
                <a:cs typeface="+mn-cs"/>
              </a:rPr>
              <a:t>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It</a:t>
            </a:r>
            <a:r>
              <a:rPr lang="en-US" altLang="en-US" b="1" baseline="0" dirty="0"/>
              <a:t> is </a:t>
            </a:r>
            <a:r>
              <a:rPr lang="en-US" altLang="en-US" baseline="0" dirty="0"/>
              <a:t>possible for d</a:t>
            </a:r>
            <a:r>
              <a:rPr lang="en-US" altLang="en-US" dirty="0"/>
              <a:t>istricts to overcome the presumption of supplanting. </a:t>
            </a:r>
            <a:r>
              <a:rPr lang="en-US" sz="1200" kern="1200" dirty="0">
                <a:solidFill>
                  <a:schemeClr val="tx1"/>
                </a:solidFill>
                <a:effectLst/>
                <a:latin typeface="+mn-lt"/>
                <a:ea typeface="+mn-ea"/>
                <a:cs typeface="+mn-cs"/>
              </a:rPr>
              <a:t>Overcoming the presumption of supplanting requires that districts keep documentation (e.g., budget information, planning documents, or other materials). In general, a district must determine what educational activities it would support if no </a:t>
            </a:r>
            <a:r>
              <a:rPr lang="en-US" sz="1200" i="1" kern="1200" dirty="0">
                <a:solidFill>
                  <a:schemeClr val="tx1"/>
                </a:solidFill>
                <a:effectLst/>
                <a:latin typeface="+mn-lt"/>
                <a:ea typeface="+mn-ea"/>
                <a:cs typeface="+mn-cs"/>
              </a:rPr>
              <a:t>ESEA </a:t>
            </a:r>
            <a:r>
              <a:rPr lang="en-US" sz="1200" kern="1200" dirty="0">
                <a:solidFill>
                  <a:schemeClr val="tx1"/>
                </a:solidFill>
                <a:effectLst/>
                <a:latin typeface="+mn-lt"/>
                <a:ea typeface="+mn-ea"/>
                <a:cs typeface="+mn-cs"/>
              </a:rPr>
              <a:t>funds were available. If it is clear that no State or local funds remain available to fund certain activities that previously were funded with State or local resources, then the district may be able to use </a:t>
            </a:r>
            <a:r>
              <a:rPr lang="en-US" sz="1200" i="1" kern="1200" dirty="0">
                <a:solidFill>
                  <a:schemeClr val="tx1"/>
                </a:solidFill>
                <a:effectLst/>
                <a:latin typeface="+mn-lt"/>
                <a:ea typeface="+mn-ea"/>
                <a:cs typeface="+mn-cs"/>
              </a:rPr>
              <a:t>ESEA </a:t>
            </a:r>
            <a:r>
              <a:rPr lang="en-US" sz="1200" kern="1200" dirty="0">
                <a:solidFill>
                  <a:schemeClr val="tx1"/>
                </a:solidFill>
                <a:effectLst/>
                <a:latin typeface="+mn-lt"/>
                <a:ea typeface="+mn-ea"/>
                <a:cs typeface="+mn-cs"/>
              </a:rPr>
              <a:t>funds for those activities. </a:t>
            </a:r>
          </a:p>
          <a:p>
            <a:endParaRPr lang="en-US" alt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3109725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8EA1E-27B2-11C9-C0DB-34BCA7EF63F1}"/>
            </a:ext>
          </a:extLst>
        </p:cNvPr>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FACC7D4-B785-4BC9-7DFC-BDB619A147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DEA67F3-7190-759E-B0DA-977AF25A7E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All</a:t>
            </a:r>
            <a:r>
              <a:rPr lang="en-US" baseline="0" dirty="0"/>
              <a:t> Oregon districts are eligible to receive Title IIA funds. It is a formula funded grant in which 20% of the district allocation is based on enrollment (number of children ages 5-17 who reside in the district) and 80% is based on poverty (number of children ages 5-17 who reside in the district and who are from families with incomes below the poverty line)</a:t>
            </a:r>
            <a:endParaRPr lang="en-US" dirty="0"/>
          </a:p>
          <a:p>
            <a:pPr>
              <a:defRPr/>
            </a:pPr>
            <a:endParaRPr lang="en-US" dirty="0"/>
          </a:p>
          <a:p>
            <a:pPr>
              <a:defRPr/>
            </a:pPr>
            <a:r>
              <a:rPr lang="en-US" dirty="0"/>
              <a:t>(ESEA section 2102(a).)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Thos</a:t>
            </a:r>
            <a:r>
              <a:rPr lang="en-US" altLang="en-US" baseline="0" dirty="0"/>
              <a:t>e districts that qualify for REAP (Rural Education Achievement Program) also receive Title IIA funds, but have flexibility to spend their funds</a:t>
            </a:r>
            <a:r>
              <a:rPr lang="en-US" sz="1200" kern="1200" dirty="0">
                <a:solidFill>
                  <a:schemeClr val="tx1"/>
                </a:solidFill>
                <a:effectLst/>
                <a:latin typeface="+mn-lt"/>
                <a:ea typeface="+mn-ea"/>
                <a:cs typeface="+mn-cs"/>
              </a:rPr>
              <a:t> to carry out activities authorized under several other title programs in addition</a:t>
            </a:r>
            <a:r>
              <a:rPr lang="en-US" sz="1200" kern="1200" baseline="0" dirty="0">
                <a:solidFill>
                  <a:schemeClr val="tx1"/>
                </a:solidFill>
                <a:effectLst/>
                <a:latin typeface="+mn-lt"/>
                <a:ea typeface="+mn-ea"/>
                <a:cs typeface="+mn-cs"/>
              </a:rPr>
              <a:t> to IIA</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namely </a:t>
            </a:r>
            <a:r>
              <a:rPr lang="en-US" sz="1200" kern="1200" dirty="0">
                <a:solidFill>
                  <a:schemeClr val="tx1"/>
                </a:solidFill>
                <a:effectLst/>
                <a:latin typeface="+mn-lt"/>
                <a:ea typeface="+mn-ea"/>
                <a:cs typeface="+mn-cs"/>
              </a:rPr>
              <a:t>IA, IIIA, or</a:t>
            </a:r>
            <a:r>
              <a:rPr lang="en-US" sz="1200" kern="1200" baseline="0" dirty="0">
                <a:solidFill>
                  <a:schemeClr val="tx1"/>
                </a:solidFill>
                <a:effectLst/>
                <a:latin typeface="+mn-lt"/>
                <a:ea typeface="+mn-ea"/>
                <a:cs typeface="+mn-cs"/>
              </a:rPr>
              <a:t> IVA.</a:t>
            </a:r>
            <a:endParaRPr lang="en-US" sz="1200" kern="1200" dirty="0">
              <a:solidFill>
                <a:schemeClr val="tx1"/>
              </a:solidFill>
              <a:effectLst/>
              <a:latin typeface="+mn-lt"/>
              <a:ea typeface="+mn-ea"/>
              <a:cs typeface="+mn-cs"/>
            </a:endParaRPr>
          </a:p>
          <a:p>
            <a:endParaRPr lang="en-US" altLang="en-US" dirty="0"/>
          </a:p>
        </p:txBody>
      </p:sp>
      <p:sp>
        <p:nvSpPr>
          <p:cNvPr id="19460" name="Slide Number Placeholder 3">
            <a:extLst>
              <a:ext uri="{FF2B5EF4-FFF2-40B4-BE49-F238E27FC236}">
                <a16:creationId xmlns:a16="http://schemas.microsoft.com/office/drawing/2014/main" id="{F2A6040A-BB10-441C-7BE9-FBBE25F711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15</a:t>
            </a:fld>
            <a:endParaRPr lang="en-US" altLang="en-US" sz="1300"/>
          </a:p>
        </p:txBody>
      </p:sp>
    </p:spTree>
    <p:extLst>
      <p:ext uri="{BB962C8B-B14F-4D97-AF65-F5344CB8AC3E}">
        <p14:creationId xmlns:p14="http://schemas.microsoft.com/office/powerpoint/2010/main" val="1645428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94ED4-E284-DC48-2A8B-38BDDC5AD10D}"/>
            </a:ext>
          </a:extLst>
        </p:cNvPr>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6B67ADC-B001-8F0F-8A96-41DF317764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54F2A97-4637-1F0F-7EBA-8BA171CAE1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t>First: Federal funds originate in Congress </a:t>
            </a:r>
          </a:p>
          <a:p>
            <a:endParaRPr lang="en-US" sz="1200" dirty="0"/>
          </a:p>
          <a:p>
            <a:r>
              <a:rPr lang="en-US" sz="1200" dirty="0"/>
              <a:t>Second: The U.S. Department of Education calculates state level allocations </a:t>
            </a:r>
          </a:p>
          <a:p>
            <a:endParaRPr lang="en-US" sz="1200" dirty="0"/>
          </a:p>
          <a:p>
            <a:r>
              <a:rPr lang="en-US" sz="1200" dirty="0"/>
              <a:t>Third: ODE calculates each district’s allocation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Title I-A is comprised of four separate formulas. Some districts are eligible to receive funding in all four areas, while others are eligible in only a few. There are different criteria for each formula, though all are based on census poverty.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p:txBody>
      </p:sp>
      <p:sp>
        <p:nvSpPr>
          <p:cNvPr id="19460" name="Slide Number Placeholder 3">
            <a:extLst>
              <a:ext uri="{FF2B5EF4-FFF2-40B4-BE49-F238E27FC236}">
                <a16:creationId xmlns:a16="http://schemas.microsoft.com/office/drawing/2014/main" id="{376BE89F-3D79-1A7D-A478-9D2B40B905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16</a:t>
            </a:fld>
            <a:endParaRPr lang="en-US" altLang="en-US" sz="1300"/>
          </a:p>
        </p:txBody>
      </p:sp>
    </p:spTree>
    <p:extLst>
      <p:ext uri="{BB962C8B-B14F-4D97-AF65-F5344CB8AC3E}">
        <p14:creationId xmlns:p14="http://schemas.microsoft.com/office/powerpoint/2010/main" val="4092368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Title IIA funds are made available on July 1 of the fiscal year and remain available for obligation for a period of 27 months. This 27-month period includes an initial 15-month period of availability and an automatic 12-month extension permitted under the “</a:t>
            </a:r>
            <a:r>
              <a:rPr lang="en-US" sz="1200" kern="1200" dirty="0" err="1">
                <a:solidFill>
                  <a:schemeClr val="tx1"/>
                </a:solidFill>
                <a:effectLst/>
                <a:latin typeface="+mn-lt"/>
                <a:ea typeface="+mn-ea"/>
                <a:cs typeface="+mn-cs"/>
              </a:rPr>
              <a:t>Tydings</a:t>
            </a:r>
            <a:r>
              <a:rPr lang="en-US" sz="1200" kern="1200" dirty="0">
                <a:solidFill>
                  <a:schemeClr val="tx1"/>
                </a:solidFill>
                <a:effectLst/>
                <a:latin typeface="+mn-lt"/>
                <a:ea typeface="+mn-ea"/>
                <a:cs typeface="+mn-cs"/>
              </a:rPr>
              <a:t> Amendment”.  While</a:t>
            </a:r>
            <a:r>
              <a:rPr lang="en-US" sz="1200" kern="1200" baseline="0" dirty="0">
                <a:solidFill>
                  <a:schemeClr val="tx1"/>
                </a:solidFill>
                <a:effectLst/>
                <a:latin typeface="+mn-lt"/>
                <a:ea typeface="+mn-ea"/>
                <a:cs typeface="+mn-cs"/>
              </a:rPr>
              <a:t> districts are encouraged to obligate funds in the initial grant year, it is not uncommon for districts to have funds available from two different grant years.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This slide shows the 2022-23 grant year timeline.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70C-3301-4DD8-87C8-448E3F893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531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a:solidFill>
                  <a:schemeClr val="tx1"/>
                </a:solidFill>
                <a:effectLst/>
                <a:latin typeface="+mn-lt"/>
                <a:ea typeface="+mn-ea"/>
                <a:cs typeface="+mn-cs"/>
              </a:rPr>
              <a:t>Under ESEA districts have the ability to transfer funds they receive by formula under certain programs to other programs to better address local needs. It is important to keep in mind that once funds are transferred, they take on the identity of the Title to which they were transferred and must be spent under rules applicable to that Title. Funds</a:t>
            </a:r>
            <a:r>
              <a:rPr lang="en-US" sz="1200" b="0" i="0" kern="1200" baseline="0" dirty="0">
                <a:solidFill>
                  <a:schemeClr val="tx1"/>
                </a:solidFill>
                <a:effectLst/>
                <a:latin typeface="+mn-lt"/>
                <a:ea typeface="+mn-ea"/>
                <a:cs typeface="+mn-cs"/>
              </a:rPr>
              <a:t> can be transferred into or out of Title IIA.</a:t>
            </a:r>
          </a:p>
          <a:p>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Before an LEA may transfer funds from a program subject to equitable services requirements, it must engage in timely and meaningful consultation </a:t>
            </a:r>
            <a:r>
              <a:rPr lang="en-US" sz="1200" b="0" i="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with appropriate private school officials. (ESEA section 5103(e)(2).) When</a:t>
            </a:r>
            <a:r>
              <a:rPr lang="en-US" sz="1200" b="0" i="0" u="none" strike="noStrike" kern="1200" baseline="0" dirty="0">
                <a:solidFill>
                  <a:schemeClr val="tx1"/>
                </a:solidFill>
                <a:effectLst/>
                <a:latin typeface="+mn-lt"/>
                <a:ea typeface="+mn-ea"/>
                <a:cs typeface="+mn-cs"/>
              </a:rPr>
              <a:t> funds are transferred, private schools must still receive the opportunity to participate and receive an equitable share. </a:t>
            </a:r>
            <a:r>
              <a:rPr lang="en-US" sz="1200" b="0" i="0" u="none" strike="noStrike" kern="1200" dirty="0">
                <a:solidFill>
                  <a:schemeClr val="tx1"/>
                </a:solidFill>
                <a:effectLst/>
                <a:latin typeface="+mn-lt"/>
                <a:ea typeface="+mn-ea"/>
                <a:cs typeface="+mn-cs"/>
              </a:rPr>
              <a:t>A district may not reserve Title II-A funds solely to provide equitable services. </a:t>
            </a:r>
            <a:endParaRPr lang="en-US" sz="1200" b="0" i="0" kern="1200" dirty="0">
              <a:solidFill>
                <a:schemeClr val="tx1"/>
              </a:solidFill>
              <a:effectLst/>
              <a:latin typeface="+mn-lt"/>
              <a:ea typeface="+mn-ea"/>
              <a:cs typeface="+mn-cs"/>
            </a:endParaRPr>
          </a:p>
          <a:p>
            <a:endParaRPr lang="en-US" alt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Transfers are done through</a:t>
            </a:r>
            <a:r>
              <a:rPr lang="en-US" sz="1200" b="0" i="0" u="none" strike="noStrike" kern="1200" baseline="0" dirty="0">
                <a:solidFill>
                  <a:schemeClr val="tx1"/>
                </a:solidFill>
                <a:effectLst/>
                <a:latin typeface="+mn-lt"/>
                <a:ea typeface="+mn-ea"/>
                <a:cs typeface="+mn-cs"/>
              </a:rPr>
              <a:t> the Consolidated Spending Page in the CIP Budget Narrative. </a:t>
            </a:r>
            <a:r>
              <a:rPr lang="en-US" sz="1200" b="0" i="0" u="none" strike="noStrike" kern="1200" dirty="0">
                <a:solidFill>
                  <a:schemeClr val="tx1"/>
                </a:solidFill>
                <a:effectLst/>
                <a:latin typeface="+mn-lt"/>
                <a:ea typeface="+mn-ea"/>
                <a:cs typeface="+mn-cs"/>
              </a:rPr>
              <a:t>There is no limit on the amount of funds that can be transferred from one grant to another, but transfers of funds cannot cross years.</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 district also cannot transfer funds into a program it does not receive an allocation for, or to a program for which it declined an allocation.</a:t>
            </a:r>
            <a:r>
              <a:rPr lang="en-US" sz="1200" b="0" i="0" kern="1200" dirty="0">
                <a:solidFill>
                  <a:schemeClr val="tx1"/>
                </a:solidFill>
                <a:effectLst/>
                <a:latin typeface="+mn-lt"/>
                <a:ea typeface="+mn-ea"/>
                <a:cs typeface="+mn-cs"/>
              </a:rPr>
              <a:t>​</a:t>
            </a:r>
          </a:p>
          <a:p>
            <a:pPr rtl="0" fontAlgn="base"/>
            <a:endParaRPr lang="en-US" sz="1200" b="0" i="0" u="none" strike="noStrike" kern="1200" baseline="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For ODE’s accountability to USED all title funds must remain in their original award “pots” so districts must claim transferred funds from their original source in EGMS. While the funds are “transferred” from the district’s perspective, no money gets moved around on ODE’s side.</a:t>
            </a:r>
            <a:r>
              <a:rPr lang="en-US" sz="1200" b="0" i="0" kern="1200" dirty="0">
                <a:solidFill>
                  <a:schemeClr val="tx1"/>
                </a:solidFill>
                <a:effectLst/>
                <a:latin typeface="+mn-lt"/>
                <a:ea typeface="+mn-ea"/>
                <a:cs typeface="+mn-cs"/>
              </a:rPr>
              <a:t>​ This means transferred</a:t>
            </a:r>
            <a:r>
              <a:rPr lang="en-US" sz="1200" b="0" i="0" kern="1200" baseline="0" dirty="0">
                <a:solidFill>
                  <a:schemeClr val="tx1"/>
                </a:solidFill>
                <a:effectLst/>
                <a:latin typeface="+mn-lt"/>
                <a:ea typeface="+mn-ea"/>
                <a:cs typeface="+mn-cs"/>
              </a:rPr>
              <a:t> funds have to be claimed from the original grant.</a:t>
            </a:r>
            <a:endParaRPr lang="en-US" sz="1200" b="0"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It</a:t>
            </a:r>
            <a:r>
              <a:rPr lang="en-US" sz="1200" b="0" i="0" u="none" strike="noStrike" kern="1200" baseline="0" dirty="0">
                <a:solidFill>
                  <a:schemeClr val="tx1"/>
                </a:solidFill>
                <a:effectLst/>
                <a:latin typeface="+mn-lt"/>
                <a:ea typeface="+mn-ea"/>
                <a:cs typeface="+mn-cs"/>
              </a:rPr>
              <a:t> is important to note that c</a:t>
            </a:r>
            <a:r>
              <a:rPr lang="en-US" sz="1200" b="0" i="0" u="none" strike="noStrike" kern="1200" dirty="0">
                <a:solidFill>
                  <a:schemeClr val="tx1"/>
                </a:solidFill>
                <a:effectLst/>
                <a:latin typeface="+mn-lt"/>
                <a:ea typeface="+mn-ea"/>
                <a:cs typeface="+mn-cs"/>
              </a:rPr>
              <a:t>arryover funds cannot be transferred between title programs. Once the initial grant period</a:t>
            </a:r>
            <a:r>
              <a:rPr lang="en-US" sz="1200" b="0" i="0" u="none" strike="noStrike" kern="1200" baseline="0" dirty="0">
                <a:solidFill>
                  <a:schemeClr val="tx1"/>
                </a:solidFill>
                <a:effectLst/>
                <a:latin typeface="+mn-lt"/>
                <a:ea typeface="+mn-ea"/>
                <a:cs typeface="+mn-cs"/>
              </a:rPr>
              <a:t> is over (first 15 months) </a:t>
            </a:r>
            <a:r>
              <a:rPr lang="en-US" sz="1200" b="0" i="0" u="none" strike="noStrike" kern="1200" dirty="0">
                <a:solidFill>
                  <a:schemeClr val="tx1"/>
                </a:solidFill>
                <a:effectLst/>
                <a:latin typeface="+mn-lt"/>
                <a:ea typeface="+mn-ea"/>
                <a:cs typeface="+mn-cs"/>
              </a:rPr>
              <a:t>transferability is no longer an option. </a:t>
            </a:r>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3063729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The district applies for Title IIA funds through the CIP Budget narrative on the secure district site. I</a:t>
            </a:r>
            <a:r>
              <a:rPr lang="en-US" sz="1200" kern="1200" dirty="0">
                <a:solidFill>
                  <a:schemeClr val="tx1"/>
                </a:solidFill>
                <a:effectLst/>
                <a:latin typeface="+mn-lt"/>
                <a:ea typeface="+mn-ea"/>
                <a:cs typeface="+mn-cs"/>
              </a:rPr>
              <a:t>deally, the district’s application for Title IIA reflects the larger district plan for improvement. Focusing the Title IIA narrative around district priorities established as part of the overall continuous improvement process will help ensure that the district is using its Title IIA funds “more strategically and for greater impact” as the non-regulatory guidance recommends.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 5 components of the</a:t>
            </a:r>
            <a:r>
              <a:rPr lang="en-US" sz="1200" kern="1200" dirty="0">
                <a:solidFill>
                  <a:schemeClr val="tx1"/>
                </a:solidFill>
                <a:effectLst/>
                <a:latin typeface="+mn-lt"/>
                <a:ea typeface="+mn-ea"/>
                <a:cs typeface="+mn-cs"/>
              </a:rPr>
              <a:t> Title IIA application. The two main parts are the needs assessment and the budget narrative. If a district has</a:t>
            </a:r>
            <a:r>
              <a:rPr lang="en-US" sz="1200" kern="1200" baseline="0" dirty="0">
                <a:solidFill>
                  <a:schemeClr val="tx1"/>
                </a:solidFill>
                <a:effectLst/>
                <a:latin typeface="+mn-lt"/>
                <a:ea typeface="+mn-ea"/>
                <a:cs typeface="+mn-cs"/>
              </a:rPr>
              <a:t> participating private schools then an Equitable Services tab will also appear.  The Overview and Spending pages are auto-populated.</a:t>
            </a:r>
          </a:p>
          <a:p>
            <a:pPr eaLnBrk="1" hangingPunct="1">
              <a:spcBef>
                <a:spcPct val="0"/>
              </a:spcBef>
            </a:pPr>
            <a:endParaRPr lang="en-US" altLang="en-US" sz="1000" dirty="0"/>
          </a:p>
          <a:p>
            <a:r>
              <a:rPr lang="en-US" altLang="en-US" sz="1000" dirty="0"/>
              <a:t>It is important to keep in mind that district-sponsored charter schools are a part of the district. The needs of their teachers and students must be included as part of the data that is analyzed when determining prioritized needs. </a:t>
            </a:r>
          </a:p>
          <a:p>
            <a:endParaRPr lang="en-US" altLang="en-US" sz="1000" dirty="0"/>
          </a:p>
          <a:p>
            <a:r>
              <a:rPr lang="en-US" altLang="en-US" sz="1000" dirty="0"/>
              <a:t>While charter schools do not get an “allocation” like private schools, they do have unique needs that should be considered. There are several different approaches to supporting charter schools that districts have taken. Ultimately it comes down to good communication between districts and charters.</a:t>
            </a:r>
          </a:p>
          <a:p>
            <a:pPr eaLnBrk="1" hangingPunct="1">
              <a:spcBef>
                <a:spcPct val="0"/>
              </a:spcBef>
            </a:pPr>
            <a:endParaRPr lang="en-US" altLang="en-US" sz="1000" dirty="0"/>
          </a:p>
          <a:p>
            <a:pPr defTabSz="931774" eaLnBrk="1" hangingPunct="1">
              <a:spcBef>
                <a:spcPct val="0"/>
              </a:spcBef>
              <a:defRPr/>
            </a:pPr>
            <a:endParaRPr lang="en-US" altLang="en-US" sz="1000" i="1" dirty="0">
              <a:latin typeface="Calibri" pitchFamily="34" charset="0"/>
              <a:ea typeface="Calibri" pitchFamily="34" charset="0"/>
              <a:cs typeface="Calibri" pitchFamily="34" charset="0"/>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19</a:t>
            </a:fld>
            <a:endParaRPr lang="en-US" altLang="en-US"/>
          </a:p>
        </p:txBody>
      </p:sp>
    </p:spTree>
    <p:extLst>
      <p:ext uri="{BB962C8B-B14F-4D97-AF65-F5344CB8AC3E}">
        <p14:creationId xmlns:p14="http://schemas.microsoft.com/office/powerpoint/2010/main" val="3596004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r>
              <a:rPr lang="en-US" dirty="0"/>
              <a:t>There</a:t>
            </a:r>
            <a:r>
              <a:rPr lang="en-US" baseline="0" dirty="0"/>
              <a:t> are a wide variety of resources available to support districts with Title IIA. The CIP Budget Narrative User Guide and Checklists are particularly helpful tools when submitting the narrative application.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2461306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divided</a:t>
            </a:r>
            <a:r>
              <a:rPr lang="en-US" baseline="0" dirty="0"/>
              <a:t> up the state into four sections. Each of us serves as the primary contact for the districts in these ESDs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3637543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has moved from a programmatic</a:t>
            </a:r>
            <a:r>
              <a:rPr lang="en-US" baseline="0" dirty="0"/>
              <a:t> model </a:t>
            </a:r>
            <a:r>
              <a:rPr lang="en-US" dirty="0"/>
              <a:t>to</a:t>
            </a:r>
            <a:r>
              <a:rPr lang="en-US" baseline="0" dirty="0"/>
              <a:t> a regional support model. Each of us has taken a section of the state to support across Titles IA, IIA, IVA and VB.</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242106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provide</a:t>
            </a:r>
            <a:r>
              <a:rPr lang="en-US" baseline="0" dirty="0"/>
              <a:t> </a:t>
            </a:r>
            <a:r>
              <a:rPr lang="en-US" dirty="0"/>
              <a:t>an overview of </a:t>
            </a:r>
            <a:r>
              <a:rPr lang="en-US" baseline="0" dirty="0"/>
              <a:t>the basic components and requirements of Title II-A including funding &amp; eligibility, timelines and major milestones, as well as a discussion of  the requirements for providing equitable services to private schools. </a:t>
            </a:r>
          </a:p>
          <a:p>
            <a:endParaRPr lang="en-US" baseline="0" dirty="0"/>
          </a:p>
          <a:p>
            <a:r>
              <a:rPr lang="en-US" baseline="0" dirty="0"/>
              <a:t>We’ll also discuss requirements for submitting the Title IIA application, allowable uses of funds and how Title IIA funds can be used to support district continuous improvement plans and goals.</a:t>
            </a:r>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3</a:t>
            </a:fld>
            <a:endParaRPr lang="en-US" altLang="en-US"/>
          </a:p>
        </p:txBody>
      </p:sp>
    </p:spTree>
    <p:extLst>
      <p:ext uri="{BB962C8B-B14F-4D97-AF65-F5344CB8AC3E}">
        <p14:creationId xmlns:p14="http://schemas.microsoft.com/office/powerpoint/2010/main" val="20259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panose="020F0502020204030204" pitchFamily="34" charset="0"/>
                <a:cs typeface="Calibri" panose="020F0502020204030204" pitchFamily="34" charset="0"/>
              </a:rPr>
              <a:t>The purpose of Title II-A is to improve teacher and leader quality and focuses on preparing, training, and recruiting high-quality </a:t>
            </a:r>
            <a:r>
              <a:rPr lang="en-US" dirty="0" err="1">
                <a:latin typeface="Calibri" panose="020F0502020204030204" pitchFamily="34" charset="0"/>
                <a:cs typeface="Calibri" panose="020F0502020204030204" pitchFamily="34" charset="0"/>
              </a:rPr>
              <a:t>eachers</a:t>
            </a:r>
            <a:r>
              <a:rPr lang="en-US" dirty="0">
                <a:latin typeface="Calibri" panose="020F0502020204030204" pitchFamily="34" charset="0"/>
                <a:cs typeface="Calibri" panose="020F0502020204030204" pitchFamily="34" charset="0"/>
              </a:rPr>
              <a:t> and principals. </a:t>
            </a:r>
          </a:p>
          <a:p>
            <a:r>
              <a:rPr lang="en-US" sz="1200" kern="1200" dirty="0">
                <a:solidFill>
                  <a:schemeClr val="tx1"/>
                </a:solidFill>
                <a:effectLst/>
                <a:latin typeface="+mn-lt"/>
                <a:ea typeface="+mn-ea"/>
                <a:cs typeface="+mn-cs"/>
              </a:rPr>
              <a:t>The Title II-A program is intended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provide historically underserved students, particularly students of color and students experiencing</a:t>
            </a:r>
            <a:r>
              <a:rPr lang="en-US" sz="1200" kern="1200" baseline="0" dirty="0">
                <a:solidFill>
                  <a:schemeClr val="tx1"/>
                </a:solidFill>
                <a:effectLst/>
                <a:latin typeface="+mn-lt"/>
                <a:ea typeface="+mn-ea"/>
                <a:cs typeface="+mn-cs"/>
              </a:rPr>
              <a:t> poverty </a:t>
            </a:r>
            <a:r>
              <a:rPr lang="en-US" sz="1200" kern="1200" dirty="0">
                <a:solidFill>
                  <a:schemeClr val="tx1"/>
                </a:solidFill>
                <a:effectLst/>
                <a:latin typeface="+mn-lt"/>
                <a:ea typeface="+mn-ea"/>
                <a:cs typeface="+mn-cs"/>
              </a:rPr>
              <a:t>with greater access to effective educators. </a:t>
            </a:r>
            <a:r>
              <a:rPr lang="en-US" altLang="en-US" dirty="0"/>
              <a:t>While the goal of Title</a:t>
            </a:r>
            <a:r>
              <a:rPr lang="en-US" altLang="en-US" baseline="0" dirty="0"/>
              <a:t> </a:t>
            </a:r>
            <a:r>
              <a:rPr lang="en-US" altLang="en-US" dirty="0"/>
              <a:t>IIA is to improve outcomes for students,</a:t>
            </a:r>
            <a:r>
              <a:rPr lang="en-US" altLang="en-US" baseline="0" dirty="0"/>
              <a:t> </a:t>
            </a:r>
            <a:r>
              <a:rPr lang="en-US" altLang="en-US" dirty="0"/>
              <a:t>the</a:t>
            </a:r>
            <a:r>
              <a:rPr lang="en-US" altLang="en-US" baseline="0" dirty="0"/>
              <a:t> focus </a:t>
            </a:r>
            <a:r>
              <a:rPr lang="en-US" altLang="en-US" dirty="0"/>
              <a:t>is on supporting educators to become more</a:t>
            </a:r>
            <a:r>
              <a:rPr lang="en-US" altLang="en-US" baseline="0" dirty="0"/>
              <a:t> effective practitioners.</a:t>
            </a:r>
            <a:endParaRPr lang="en-US" alt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4</a:t>
            </a:fld>
            <a:endParaRPr lang="en-US" altLang="en-US"/>
          </a:p>
        </p:txBody>
      </p:sp>
    </p:spTree>
    <p:extLst>
      <p:ext uri="{BB962C8B-B14F-4D97-AF65-F5344CB8AC3E}">
        <p14:creationId xmlns:p14="http://schemas.microsoft.com/office/powerpoint/2010/main" val="26448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educators meet the definition of “other school leaders”. </a:t>
            </a:r>
          </a:p>
        </p:txBody>
      </p:sp>
      <p:sp>
        <p:nvSpPr>
          <p:cNvPr id="4" name="Slide Number Placeholder 3"/>
          <p:cNvSpPr>
            <a:spLocks noGrp="1"/>
          </p:cNvSpPr>
          <p:nvPr>
            <p:ph type="sldNum" sz="quarter" idx="5"/>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4045255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2184395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i="0" dirty="0">
                <a:cs typeface="Calibri" panose="020F0502020204030204" pitchFamily="34" charset="0"/>
              </a:rPr>
              <a:t>It</a:t>
            </a:r>
            <a:r>
              <a:rPr lang="en-US" altLang="en-US" sz="1200" i="0" baseline="0" dirty="0">
                <a:cs typeface="Calibri" panose="020F0502020204030204" pitchFamily="34" charset="0"/>
              </a:rPr>
              <a:t> is important to note that p</a:t>
            </a:r>
            <a:r>
              <a:rPr lang="en-US" altLang="en-US" sz="1200" i="0" dirty="0">
                <a:cs typeface="Calibri" panose="020F0502020204030204" pitchFamily="34" charset="0"/>
              </a:rPr>
              <a:t>rivate schools are eligible</a:t>
            </a:r>
            <a:r>
              <a:rPr lang="en-US" altLang="en-US" sz="1200" i="0" baseline="0" dirty="0">
                <a:cs typeface="Calibri" panose="020F0502020204030204" pitchFamily="34" charset="0"/>
              </a:rPr>
              <a:t> for equitable services under Title IIA. Districts must engage in consultation with private schools within district boundaries annually to determine if they wish to participate. As a result of completing the Private School information linked in the district’s CIP Budget narrative dashboard an equitable services worksheet will automatically be generated. </a:t>
            </a:r>
            <a:r>
              <a:rPr lang="en-US" altLang="en-US" dirty="0"/>
              <a:t>When calculating total enrollment on the ES worksheet – all students in the district and PS are included which is different from the Title IA</a:t>
            </a:r>
            <a:r>
              <a:rPr lang="en-US" altLang="en-US" baseline="0" dirty="0"/>
              <a:t> calculation.</a:t>
            </a:r>
            <a:endParaRPr lang="en-US" altLang="en-US" sz="1200" i="0" dirty="0">
              <a:cs typeface="Calibri" panose="020F050202020403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1200" i="0" dirty="0">
              <a:cs typeface="Calibri" panose="020F0502020204030204" pitchFamily="34" charset="0"/>
            </a:endParaRPr>
          </a:p>
          <a:p>
            <a:r>
              <a:rPr lang="en-US" altLang="en-US" dirty="0">
                <a:solidFill>
                  <a:srgbClr val="FF0000"/>
                </a:solidFill>
              </a:rPr>
              <a:t>The amount a district must reserve to provide equitable services for private school teachers and other educational personnel is based on the district’s </a:t>
            </a:r>
            <a:r>
              <a:rPr lang="en-US" altLang="en-US" b="1" dirty="0">
                <a:solidFill>
                  <a:srgbClr val="FF0000"/>
                </a:solidFill>
              </a:rPr>
              <a:t>total </a:t>
            </a:r>
            <a:r>
              <a:rPr lang="en-US" altLang="en-US" dirty="0">
                <a:solidFill>
                  <a:srgbClr val="FF0000"/>
                </a:solidFill>
              </a:rPr>
              <a:t>Title II</a:t>
            </a:r>
            <a:r>
              <a:rPr lang="en-US" altLang="en-US" baseline="0" dirty="0">
                <a:solidFill>
                  <a:srgbClr val="FF0000"/>
                </a:solidFill>
              </a:rPr>
              <a:t> </a:t>
            </a:r>
            <a:r>
              <a:rPr lang="en-US" altLang="en-US" dirty="0">
                <a:solidFill>
                  <a:srgbClr val="FF0000"/>
                </a:solidFill>
              </a:rPr>
              <a:t>allocation less administrative costs. </a:t>
            </a:r>
          </a:p>
          <a:p>
            <a:endParaRPr lang="en-US" altLang="en-US" dirty="0"/>
          </a:p>
          <a:p>
            <a:r>
              <a:rPr lang="en-US" altLang="en-US" dirty="0"/>
              <a:t>The district can deduct costs for administering IIA to private schools,</a:t>
            </a:r>
            <a:r>
              <a:rPr lang="en-US" altLang="en-US" baseline="0" dirty="0"/>
              <a:t> which </a:t>
            </a:r>
            <a:r>
              <a:rPr lang="en-US" altLang="en-US" dirty="0"/>
              <a:t>means costs that are incurred in operating the grant. This includes things like conducting meetings, negotiating contracts, processing purchase orders, accounting activities, file maintenance, conference registration, etc</a:t>
            </a:r>
            <a:r>
              <a:rPr lang="en-US" altLang="en-US" baseline="0" dirty="0"/>
              <a:t>. However, the total for administrative costs for the purpose of calculating the equitable share cannot exceed the district’s indirect rate.</a:t>
            </a:r>
            <a:endParaRPr lang="en-US" altLang="en-US" dirty="0"/>
          </a:p>
          <a:p>
            <a:endParaRPr lang="en-US" altLang="en-US" dirty="0"/>
          </a:p>
          <a:p>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734507-439F-4137-AF23-DBE1D40877DF}" type="slidenum">
              <a:rPr lang="en-US" altLang="en-US" sz="1300" smtClean="0"/>
              <a:pPr>
                <a:spcBef>
                  <a:spcPct val="0"/>
                </a:spcBef>
              </a:pPr>
              <a:t>7</a:t>
            </a:fld>
            <a:endParaRPr lang="en-US" altLang="en-US" sz="1300"/>
          </a:p>
        </p:txBody>
      </p:sp>
    </p:spTree>
    <p:extLst>
      <p:ext uri="{BB962C8B-B14F-4D97-AF65-F5344CB8AC3E}">
        <p14:creationId xmlns:p14="http://schemas.microsoft.com/office/powerpoint/2010/main" val="4267537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274470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Let’s talk for a minute about what Title IIA can fund. LEAs can use Title II-A funds for a wide range of strategies and activities to support the quality and effectiveness of teachers, principals and other school leaders. Activities supported with these funds must: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consistent with the purpose of Title II-A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Address the learning needs of all students, including children with disabilities, English learners, and gifted and talented students.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altLang="en-US" dirty="0"/>
              <a:t>This is not an exclusive</a:t>
            </a:r>
            <a:r>
              <a:rPr lang="en-US" altLang="en-US" baseline="0" dirty="0"/>
              <a:t> list, but it </a:t>
            </a:r>
            <a:r>
              <a:rPr lang="en-US" altLang="en-US" dirty="0"/>
              <a:t>demonstrates that</a:t>
            </a:r>
            <a:r>
              <a:rPr lang="en-US" altLang="en-US" baseline="0" dirty="0"/>
              <a:t> there are many things Title IIA can fund related to improving teacher and leader quality. Something to consider is t</a:t>
            </a:r>
            <a:r>
              <a:rPr lang="en-US" altLang="en-US" dirty="0"/>
              <a:t>he emphasis the USED non-regulatory guidance places on systems- systems designed to support educators across the continuum</a:t>
            </a:r>
            <a:r>
              <a:rPr lang="en-US" altLang="en-US" baseline="0" dirty="0"/>
              <a:t> of their career as well as</a:t>
            </a:r>
            <a:r>
              <a:rPr lang="en-US" altLang="en-US" dirty="0"/>
              <a:t> systems designed to support students in accessing effective educators.</a:t>
            </a:r>
            <a:r>
              <a:rPr lang="en-US" altLang="en-US" baseline="0" dirty="0"/>
              <a:t> </a:t>
            </a:r>
            <a:r>
              <a:rPr lang="en-US" altLang="en-US" dirty="0">
                <a:latin typeface="Calibri" panose="020F0502020204030204" pitchFamily="34" charset="0"/>
                <a:cs typeface="Calibri" panose="020F0502020204030204" pitchFamily="34" charset="0"/>
              </a:rPr>
              <a:t>In other words, how can Title IIA funds be used “more strategically and for greater impact”?</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3676118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4254831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9A71A3-950D-4899-B79B-35F2758BD331}"/>
              </a:ext>
            </a:extLst>
          </p:cNvPr>
          <p:cNvGrpSpPr/>
          <p:nvPr userDrawn="1"/>
        </p:nvGrpSpPr>
        <p:grpSpPr>
          <a:xfrm>
            <a:off x="0" y="1207341"/>
            <a:ext cx="12192000" cy="4467863"/>
            <a:chOff x="0" y="1207336"/>
            <a:chExt cx="12192000" cy="4467863"/>
          </a:xfrm>
        </p:grpSpPr>
        <p:sp>
          <p:nvSpPr>
            <p:cNvPr id="33" name="Flowchart: Delay 24">
              <a:extLst>
                <a:ext uri="{FF2B5EF4-FFF2-40B4-BE49-F238E27FC236}">
                  <a16:creationId xmlns:a16="http://schemas.microsoft.com/office/drawing/2014/main" id="{928187B2-0394-40AE-9F9C-6682AC71596C}"/>
                </a:ext>
              </a:extLst>
            </p:cNvPr>
            <p:cNvSpPr/>
            <p:nvPr userDrawn="1"/>
          </p:nvSpPr>
          <p:spPr>
            <a:xfrm flipH="1">
              <a:off x="2613003" y="3441616"/>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5" name="Flowchart: Delay 24">
              <a:extLst>
                <a:ext uri="{FF2B5EF4-FFF2-40B4-BE49-F238E27FC236}">
                  <a16:creationId xmlns:a16="http://schemas.microsoft.com/office/drawing/2014/main" id="{355D9AC9-E7B7-459E-925B-0047C675B750}"/>
                </a:ext>
              </a:extLst>
            </p:cNvPr>
            <p:cNvSpPr/>
            <p:nvPr userDrawn="1"/>
          </p:nvSpPr>
          <p:spPr>
            <a:xfrm>
              <a:off x="9491472" y="1379494"/>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5" name="Rectangle 14">
              <a:extLst>
                <a:ext uri="{FF2B5EF4-FFF2-40B4-BE49-F238E27FC236}">
                  <a16:creationId xmlns:a16="http://schemas.microsoft.com/office/drawing/2014/main" id="{5302FB5C-BDE1-4891-8E91-CB3F868629BB}"/>
                </a:ext>
              </a:extLst>
            </p:cNvPr>
            <p:cNvSpPr/>
            <p:nvPr userDrawn="1"/>
          </p:nvSpPr>
          <p:spPr>
            <a:xfrm>
              <a:off x="4416552" y="1207336"/>
              <a:ext cx="5074920" cy="356616"/>
            </a:xfrm>
            <a:prstGeom prst="rect">
              <a:avLst/>
            </a:prstGeom>
            <a:gradFill flip="none" rotWithShape="1">
              <a:gsLst>
                <a:gs pos="0">
                  <a:srgbClr val="BAC82F"/>
                </a:gs>
                <a:gs pos="100000">
                  <a:srgbClr val="0C6D8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1" name="Rectangle 10">
              <a:extLst>
                <a:ext uri="{FF2B5EF4-FFF2-40B4-BE49-F238E27FC236}">
                  <a16:creationId xmlns:a16="http://schemas.microsoft.com/office/drawing/2014/main" id="{D09DE4F0-7E7E-4423-A407-CD6485ACBB4F}"/>
                </a:ext>
              </a:extLst>
            </p:cNvPr>
            <p:cNvSpPr/>
            <p:nvPr userDrawn="1"/>
          </p:nvSpPr>
          <p:spPr>
            <a:xfrm>
              <a:off x="0" y="1207336"/>
              <a:ext cx="4416552" cy="356616"/>
            </a:xfrm>
            <a:prstGeom prst="rect">
              <a:avLst/>
            </a:prstGeom>
            <a:gradFill flip="none" rotWithShape="1">
              <a:gsLst>
                <a:gs pos="0">
                  <a:srgbClr val="F2C020"/>
                </a:gs>
                <a:gs pos="100000">
                  <a:srgbClr val="BAC8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8" name="Rectangle 27">
              <a:extLst>
                <a:ext uri="{FF2B5EF4-FFF2-40B4-BE49-F238E27FC236}">
                  <a16:creationId xmlns:a16="http://schemas.microsoft.com/office/drawing/2014/main" id="{4ED74833-8EE3-4FA9-B6D2-03710E410482}"/>
                </a:ext>
              </a:extLst>
            </p:cNvPr>
            <p:cNvSpPr/>
            <p:nvPr userDrawn="1"/>
          </p:nvSpPr>
          <p:spPr>
            <a:xfrm>
              <a:off x="4416552" y="3269385"/>
              <a:ext cx="5074920" cy="356616"/>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7" name="Rectangle 36">
              <a:extLst>
                <a:ext uri="{FF2B5EF4-FFF2-40B4-BE49-F238E27FC236}">
                  <a16:creationId xmlns:a16="http://schemas.microsoft.com/office/drawing/2014/main" id="{94005B59-B78D-469E-BAA4-E7B2A61E103D}"/>
                </a:ext>
              </a:extLst>
            </p:cNvPr>
            <p:cNvSpPr/>
            <p:nvPr userDrawn="1"/>
          </p:nvSpPr>
          <p:spPr>
            <a:xfrm>
              <a:off x="4414968" y="5318583"/>
              <a:ext cx="5074920" cy="356616"/>
            </a:xfrm>
            <a:prstGeom prst="rect">
              <a:avLst/>
            </a:prstGeom>
            <a:gradFill flip="none" rotWithShape="1">
              <a:gsLst>
                <a:gs pos="0">
                  <a:schemeClr val="tx2"/>
                </a:gs>
                <a:gs pos="52000">
                  <a:schemeClr val="accent3"/>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64" name="Rectangle 63">
              <a:extLst>
                <a:ext uri="{FF2B5EF4-FFF2-40B4-BE49-F238E27FC236}">
                  <a16:creationId xmlns:a16="http://schemas.microsoft.com/office/drawing/2014/main" id="{40BE4BEF-834D-4D0F-8E96-F1F8E6600C46}"/>
                </a:ext>
              </a:extLst>
            </p:cNvPr>
            <p:cNvSpPr/>
            <p:nvPr userDrawn="1"/>
          </p:nvSpPr>
          <p:spPr>
            <a:xfrm>
              <a:off x="9448800" y="5317275"/>
              <a:ext cx="2743200" cy="356616"/>
            </a:xfrm>
            <a:prstGeom prst="rect">
              <a:avLst/>
            </a:prstGeom>
            <a:gradFill flip="none" rotWithShape="1">
              <a:gsLst>
                <a:gs pos="0">
                  <a:schemeClr val="accent5"/>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 name="Title 1">
            <a:extLst>
              <a:ext uri="{FF2B5EF4-FFF2-40B4-BE49-F238E27FC236}">
                <a16:creationId xmlns:a16="http://schemas.microsoft.com/office/drawing/2014/main" id="{1A4D6C00-E83E-4187-903F-A0A515BA93F6}"/>
              </a:ext>
            </a:extLst>
          </p:cNvPr>
          <p:cNvSpPr>
            <a:spLocks noGrp="1"/>
          </p:cNvSpPr>
          <p:nvPr>
            <p:ph type="title" hasCustomPrompt="1"/>
          </p:nvPr>
        </p:nvSpPr>
        <p:spPr>
          <a:xfrm>
            <a:off x="462642" y="2079876"/>
            <a:ext cx="3052087" cy="1475598"/>
          </a:xfrm>
        </p:spPr>
        <p:txBody>
          <a:bodyPr lIns="0" tIns="0" rIns="0" bIns="0"/>
          <a:lstStyle>
            <a:lvl1pPr>
              <a:defRPr/>
            </a:lvl1pPr>
          </a:lstStyle>
          <a:p>
            <a:r>
              <a:rPr lang="en-US" noProof="0"/>
              <a:t>CLICK TO EDIT</a:t>
            </a:r>
            <a:br>
              <a:rPr lang="en-US" noProof="0"/>
            </a:br>
            <a:r>
              <a:rPr lang="en-US" noProof="0"/>
              <a:t>MASTER TITLE</a:t>
            </a:r>
            <a:br>
              <a:rPr lang="en-US" noProof="0"/>
            </a:br>
            <a:r>
              <a:rPr lang="en-US" noProof="0"/>
              <a:t>STYLE</a:t>
            </a:r>
          </a:p>
        </p:txBody>
      </p:sp>
      <p:sp>
        <p:nvSpPr>
          <p:cNvPr id="8" name="Text Placeholder 7">
            <a:extLst>
              <a:ext uri="{FF2B5EF4-FFF2-40B4-BE49-F238E27FC236}">
                <a16:creationId xmlns:a16="http://schemas.microsoft.com/office/drawing/2014/main" id="{00F0DE95-4ED7-482F-BB4E-C1238B352DAD}"/>
              </a:ext>
            </a:extLst>
          </p:cNvPr>
          <p:cNvSpPr>
            <a:spLocks noGrp="1"/>
          </p:cNvSpPr>
          <p:nvPr>
            <p:ph type="body" sz="quarter" idx="13" hasCustomPrompt="1"/>
          </p:nvPr>
        </p:nvSpPr>
        <p:spPr>
          <a:xfrm>
            <a:off x="461968" y="3587774"/>
            <a:ext cx="1726129" cy="291597"/>
          </a:xfrm>
        </p:spPr>
        <p:txBody>
          <a:bodyPr lIns="0" tIns="0" rIns="0" bIns="0">
            <a:normAutofit/>
          </a:bodyPr>
          <a:lstStyle>
            <a:lvl1pPr marL="0" indent="0">
              <a:buNone/>
              <a:defRPr sz="1500" b="1" i="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20XX-20XX</a:t>
            </a:r>
          </a:p>
        </p:txBody>
      </p:sp>
      <p:sp>
        <p:nvSpPr>
          <p:cNvPr id="9" name="Text Placeholder 7">
            <a:extLst>
              <a:ext uri="{FF2B5EF4-FFF2-40B4-BE49-F238E27FC236}">
                <a16:creationId xmlns:a16="http://schemas.microsoft.com/office/drawing/2014/main" id="{1F135EA3-D982-467F-B90A-B791DFDDA877}"/>
              </a:ext>
            </a:extLst>
          </p:cNvPr>
          <p:cNvSpPr>
            <a:spLocks noGrp="1"/>
          </p:cNvSpPr>
          <p:nvPr>
            <p:ph type="body" sz="quarter" idx="14" hasCustomPrompt="1"/>
          </p:nvPr>
        </p:nvSpPr>
        <p:spPr>
          <a:xfrm>
            <a:off x="461968" y="3927199"/>
            <a:ext cx="1726129" cy="378571"/>
          </a:xfrm>
        </p:spPr>
        <p:txBody>
          <a:bodyPr lIns="0" tIns="0" rIns="0" bIns="0">
            <a:normAutofit/>
          </a:bodyPr>
          <a:lstStyle>
            <a:lvl1pPr marL="0" indent="0">
              <a:buNone/>
              <a:defRPr sz="150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3 Years Plan</a:t>
            </a:r>
          </a:p>
        </p:txBody>
      </p:sp>
      <p:sp>
        <p:nvSpPr>
          <p:cNvPr id="106" name="Picture Placeholder 104">
            <a:extLst>
              <a:ext uri="{FF2B5EF4-FFF2-40B4-BE49-F238E27FC236}">
                <a16:creationId xmlns:a16="http://schemas.microsoft.com/office/drawing/2014/main" id="{4580320F-7723-4672-AB19-22C87ECD53D3}"/>
              </a:ext>
            </a:extLst>
          </p:cNvPr>
          <p:cNvSpPr>
            <a:spLocks noGrp="1"/>
          </p:cNvSpPr>
          <p:nvPr>
            <p:ph type="pic" sz="quarter" idx="56"/>
          </p:nvPr>
        </p:nvSpPr>
        <p:spPr>
          <a:xfrm>
            <a:off x="461963" y="5725379"/>
            <a:ext cx="950912" cy="685800"/>
          </a:xfrm>
          <a:ln w="3556">
            <a:solidFill>
              <a:srgbClr val="454D55"/>
            </a:solidFill>
          </a:ln>
        </p:spPr>
        <p:txBody>
          <a:bodyPr anchor="ctr" anchorCtr="0">
            <a:noAutofit/>
          </a:bodyPr>
          <a:lstStyle>
            <a:lvl1pPr marL="0" indent="0" algn="ctr">
              <a:buNone/>
              <a:defRPr sz="900"/>
            </a:lvl1pPr>
          </a:lstStyle>
          <a:p>
            <a:r>
              <a:rPr lang="en-US" noProof="0"/>
              <a:t>Click icon to add picture</a:t>
            </a:r>
          </a:p>
        </p:txBody>
      </p:sp>
      <p:sp>
        <p:nvSpPr>
          <p:cNvPr id="108" name="Text Placeholder 42">
            <a:extLst>
              <a:ext uri="{FF2B5EF4-FFF2-40B4-BE49-F238E27FC236}">
                <a16:creationId xmlns:a16="http://schemas.microsoft.com/office/drawing/2014/main" id="{F6CA33C8-1786-4D07-8C52-AE1469894B67}"/>
              </a:ext>
            </a:extLst>
          </p:cNvPr>
          <p:cNvSpPr>
            <a:spLocks noGrp="1"/>
          </p:cNvSpPr>
          <p:nvPr>
            <p:ph type="body" sz="quarter" idx="57" hasCustomPrompt="1"/>
          </p:nvPr>
        </p:nvSpPr>
        <p:spPr>
          <a:xfrm>
            <a:off x="2565129" y="863644"/>
            <a:ext cx="1044000" cy="1044000"/>
          </a:xfrm>
          <a:prstGeom prst="ellipse">
            <a:avLst/>
          </a:prstGeom>
          <a:solidFill>
            <a:srgbClr val="BAC82F"/>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44" name="Text Placeholder 42">
            <a:extLst>
              <a:ext uri="{FF2B5EF4-FFF2-40B4-BE49-F238E27FC236}">
                <a16:creationId xmlns:a16="http://schemas.microsoft.com/office/drawing/2014/main" id="{62E3BBD0-72BD-45D7-BE15-8B93AFB86258}"/>
              </a:ext>
            </a:extLst>
          </p:cNvPr>
          <p:cNvSpPr>
            <a:spLocks noGrp="1"/>
          </p:cNvSpPr>
          <p:nvPr>
            <p:ph type="body" sz="quarter" idx="15" hasCustomPrompt="1"/>
          </p:nvPr>
        </p:nvSpPr>
        <p:spPr>
          <a:xfrm>
            <a:off x="4414968" y="843980"/>
            <a:ext cx="1044000" cy="1044000"/>
          </a:xfrm>
          <a:prstGeom prst="ellipse">
            <a:avLst/>
          </a:prstGeom>
          <a:solidFill>
            <a:schemeClr val="bg1"/>
          </a:solidFill>
          <a:ln w="72390">
            <a:solidFill>
              <a:srgbClr val="BAC82F"/>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80" name="Text Placeholder 7">
            <a:extLst>
              <a:ext uri="{FF2B5EF4-FFF2-40B4-BE49-F238E27FC236}">
                <a16:creationId xmlns:a16="http://schemas.microsoft.com/office/drawing/2014/main" id="{C695E72E-773D-407A-AFA4-EF90ADF9D131}"/>
              </a:ext>
            </a:extLst>
          </p:cNvPr>
          <p:cNvSpPr>
            <a:spLocks noGrp="1"/>
          </p:cNvSpPr>
          <p:nvPr>
            <p:ph type="body" sz="quarter" idx="32" hasCustomPrompt="1"/>
          </p:nvPr>
        </p:nvSpPr>
        <p:spPr>
          <a:xfrm>
            <a:off x="4078440" y="436306"/>
            <a:ext cx="1726129" cy="204276"/>
          </a:xfrm>
        </p:spPr>
        <p:txBody>
          <a:bodyPr lIns="0" tIns="0" rIns="0" bIns="0">
            <a:normAutofit/>
          </a:bodyPr>
          <a:lstStyle>
            <a:lvl1pPr marL="0" indent="0" algn="ctr">
              <a:buNone/>
              <a:defRPr sz="1125" b="0" i="0">
                <a:solidFill>
                  <a:srgbClr val="BAC82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1" name="Text Placeholder 7">
            <a:extLst>
              <a:ext uri="{FF2B5EF4-FFF2-40B4-BE49-F238E27FC236}">
                <a16:creationId xmlns:a16="http://schemas.microsoft.com/office/drawing/2014/main" id="{7463FB1C-AFEB-4EAE-B84D-A1613AF5BA7C}"/>
              </a:ext>
            </a:extLst>
          </p:cNvPr>
          <p:cNvSpPr>
            <a:spLocks noGrp="1"/>
          </p:cNvSpPr>
          <p:nvPr>
            <p:ph type="body" sz="quarter" idx="33" hasCustomPrompt="1"/>
          </p:nvPr>
        </p:nvSpPr>
        <p:spPr>
          <a:xfrm>
            <a:off x="4078438"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0" name="Text Placeholder 42">
            <a:extLst>
              <a:ext uri="{FF2B5EF4-FFF2-40B4-BE49-F238E27FC236}">
                <a16:creationId xmlns:a16="http://schemas.microsoft.com/office/drawing/2014/main" id="{12DFAD2F-3ED1-46BF-B662-2E96A42C48E7}"/>
              </a:ext>
            </a:extLst>
          </p:cNvPr>
          <p:cNvSpPr>
            <a:spLocks noGrp="1"/>
          </p:cNvSpPr>
          <p:nvPr>
            <p:ph type="body" sz="quarter" idx="17" hasCustomPrompt="1"/>
          </p:nvPr>
        </p:nvSpPr>
        <p:spPr>
          <a:xfrm>
            <a:off x="5759136" y="863644"/>
            <a:ext cx="1044000" cy="1044000"/>
          </a:xfrm>
          <a:prstGeom prst="ellipse">
            <a:avLst/>
          </a:prstGeom>
          <a:solidFill>
            <a:schemeClr val="bg1"/>
          </a:solidFill>
          <a:ln w="72390">
            <a:solidFill>
              <a:schemeClr val="accent2">
                <a:alpha val="60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82" name="Text Placeholder 7">
            <a:extLst>
              <a:ext uri="{FF2B5EF4-FFF2-40B4-BE49-F238E27FC236}">
                <a16:creationId xmlns:a16="http://schemas.microsoft.com/office/drawing/2014/main" id="{622FB247-DB8F-4B67-B9EA-5741E1DDBEEE}"/>
              </a:ext>
            </a:extLst>
          </p:cNvPr>
          <p:cNvSpPr>
            <a:spLocks noGrp="1"/>
          </p:cNvSpPr>
          <p:nvPr>
            <p:ph type="body" sz="quarter" idx="34" hasCustomPrompt="1"/>
          </p:nvPr>
        </p:nvSpPr>
        <p:spPr>
          <a:xfrm>
            <a:off x="5422685" y="2025874"/>
            <a:ext cx="1726129" cy="204276"/>
          </a:xfrm>
        </p:spPr>
        <p:txBody>
          <a:bodyPr lIns="0" tIns="0" rIns="0" bIns="0">
            <a:normAutofit/>
          </a:bodyPr>
          <a:lstStyle>
            <a:lvl1pPr marL="0" indent="0" algn="ctr">
              <a:buNone/>
              <a:defRPr sz="1125" b="0" i="0">
                <a:solidFill>
                  <a:srgbClr val="81BF3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3" name="Text Placeholder 7">
            <a:extLst>
              <a:ext uri="{FF2B5EF4-FFF2-40B4-BE49-F238E27FC236}">
                <a16:creationId xmlns:a16="http://schemas.microsoft.com/office/drawing/2014/main" id="{CE2C8800-C93B-4E93-9AE2-9CBFC1E6D764}"/>
              </a:ext>
            </a:extLst>
          </p:cNvPr>
          <p:cNvSpPr>
            <a:spLocks noGrp="1"/>
          </p:cNvSpPr>
          <p:nvPr>
            <p:ph type="body" sz="quarter" idx="35" hasCustomPrompt="1"/>
          </p:nvPr>
        </p:nvSpPr>
        <p:spPr>
          <a:xfrm>
            <a:off x="5422684"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9" name="Text Placeholder 42">
            <a:extLst>
              <a:ext uri="{FF2B5EF4-FFF2-40B4-BE49-F238E27FC236}">
                <a16:creationId xmlns:a16="http://schemas.microsoft.com/office/drawing/2014/main" id="{CC1B1148-CFC2-4FF7-8B7C-9502EB650064}"/>
              </a:ext>
            </a:extLst>
          </p:cNvPr>
          <p:cNvSpPr>
            <a:spLocks noGrp="1"/>
          </p:cNvSpPr>
          <p:nvPr>
            <p:ph type="body" sz="quarter" idx="18" hasCustomPrompt="1"/>
          </p:nvPr>
        </p:nvSpPr>
        <p:spPr>
          <a:xfrm>
            <a:off x="7103304" y="863644"/>
            <a:ext cx="1044000" cy="1044000"/>
          </a:xfrm>
          <a:prstGeom prst="ellipse">
            <a:avLst/>
          </a:prstGeom>
          <a:solidFill>
            <a:schemeClr val="bg1"/>
          </a:solidFill>
          <a:ln w="72390">
            <a:solidFill>
              <a:schemeClr val="accent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84" name="Text Placeholder 7">
            <a:extLst>
              <a:ext uri="{FF2B5EF4-FFF2-40B4-BE49-F238E27FC236}">
                <a16:creationId xmlns:a16="http://schemas.microsoft.com/office/drawing/2014/main" id="{60559160-7568-4A5B-88B4-DBB3C42D5D10}"/>
              </a:ext>
            </a:extLst>
          </p:cNvPr>
          <p:cNvSpPr>
            <a:spLocks noGrp="1"/>
          </p:cNvSpPr>
          <p:nvPr>
            <p:ph type="body" sz="quarter" idx="36" hasCustomPrompt="1"/>
          </p:nvPr>
        </p:nvSpPr>
        <p:spPr>
          <a:xfrm>
            <a:off x="6755395" y="437795"/>
            <a:ext cx="1726129" cy="204276"/>
          </a:xfrm>
        </p:spPr>
        <p:txBody>
          <a:bodyPr lIns="0" tIns="0" rIns="0" bIns="0">
            <a:normAutofit/>
          </a:bodyPr>
          <a:lstStyle>
            <a:lvl1pPr marL="0" indent="0" algn="ctr">
              <a:buNone/>
              <a:defRPr sz="1125" b="0" i="0">
                <a:solidFill>
                  <a:srgbClr val="2CA05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5" name="Text Placeholder 7">
            <a:extLst>
              <a:ext uri="{FF2B5EF4-FFF2-40B4-BE49-F238E27FC236}">
                <a16:creationId xmlns:a16="http://schemas.microsoft.com/office/drawing/2014/main" id="{AED30C6D-348A-4701-A27D-F10DFC175AC0}"/>
              </a:ext>
            </a:extLst>
          </p:cNvPr>
          <p:cNvSpPr>
            <a:spLocks noGrp="1"/>
          </p:cNvSpPr>
          <p:nvPr>
            <p:ph type="body" sz="quarter" idx="37" hasCustomPrompt="1"/>
          </p:nvPr>
        </p:nvSpPr>
        <p:spPr>
          <a:xfrm>
            <a:off x="6755394"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6" name="Text Placeholder 42">
            <a:extLst>
              <a:ext uri="{FF2B5EF4-FFF2-40B4-BE49-F238E27FC236}">
                <a16:creationId xmlns:a16="http://schemas.microsoft.com/office/drawing/2014/main" id="{DC934A70-FE40-4A89-9799-1A672346662A}"/>
              </a:ext>
            </a:extLst>
          </p:cNvPr>
          <p:cNvSpPr>
            <a:spLocks noGrp="1"/>
          </p:cNvSpPr>
          <p:nvPr>
            <p:ph type="body" sz="quarter" idx="16" hasCustomPrompt="1"/>
          </p:nvPr>
        </p:nvSpPr>
        <p:spPr>
          <a:xfrm>
            <a:off x="8447472" y="863644"/>
            <a:ext cx="1044000" cy="1044000"/>
          </a:xfrm>
          <a:prstGeom prst="ellipse">
            <a:avLst/>
          </a:prstGeom>
          <a:solidFill>
            <a:schemeClr val="bg1"/>
          </a:solidFill>
          <a:ln w="72390">
            <a:solidFill>
              <a:schemeClr val="accent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6" name="Text Placeholder 7">
            <a:extLst>
              <a:ext uri="{FF2B5EF4-FFF2-40B4-BE49-F238E27FC236}">
                <a16:creationId xmlns:a16="http://schemas.microsoft.com/office/drawing/2014/main" id="{AB11D018-DEEE-4BCE-B5F0-2B33DD39A6B9}"/>
              </a:ext>
            </a:extLst>
          </p:cNvPr>
          <p:cNvSpPr>
            <a:spLocks noGrp="1"/>
          </p:cNvSpPr>
          <p:nvPr>
            <p:ph type="body" sz="quarter" idx="38" hasCustomPrompt="1"/>
          </p:nvPr>
        </p:nvSpPr>
        <p:spPr>
          <a:xfrm>
            <a:off x="8106877" y="2025874"/>
            <a:ext cx="1726129" cy="204276"/>
          </a:xfrm>
        </p:spPr>
        <p:txBody>
          <a:bodyPr lIns="0" tIns="0" rIns="0" bIns="0">
            <a:normAutofit/>
          </a:bodyPr>
          <a:lstStyle>
            <a:lvl1pPr marL="0" indent="0" algn="ctr">
              <a:buNone/>
              <a:defRPr sz="1125" b="0" i="0">
                <a:solidFill>
                  <a:srgbClr val="1B866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7" name="Text Placeholder 7">
            <a:extLst>
              <a:ext uri="{FF2B5EF4-FFF2-40B4-BE49-F238E27FC236}">
                <a16:creationId xmlns:a16="http://schemas.microsoft.com/office/drawing/2014/main" id="{085539ED-B933-484F-8ECB-700829A52CAB}"/>
              </a:ext>
            </a:extLst>
          </p:cNvPr>
          <p:cNvSpPr>
            <a:spLocks noGrp="1"/>
          </p:cNvSpPr>
          <p:nvPr>
            <p:ph type="body" sz="quarter" idx="39" hasCustomPrompt="1"/>
          </p:nvPr>
        </p:nvSpPr>
        <p:spPr>
          <a:xfrm>
            <a:off x="8106876"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3" name="Text Placeholder 42">
            <a:extLst>
              <a:ext uri="{FF2B5EF4-FFF2-40B4-BE49-F238E27FC236}">
                <a16:creationId xmlns:a16="http://schemas.microsoft.com/office/drawing/2014/main" id="{F3728A77-BAED-49CA-87A0-DFCB220B3A28}"/>
              </a:ext>
            </a:extLst>
          </p:cNvPr>
          <p:cNvSpPr>
            <a:spLocks noGrp="1"/>
          </p:cNvSpPr>
          <p:nvPr>
            <p:ph type="body" sz="quarter" idx="28" hasCustomPrompt="1"/>
          </p:nvPr>
        </p:nvSpPr>
        <p:spPr>
          <a:xfrm>
            <a:off x="10705088" y="1917406"/>
            <a:ext cx="1044000" cy="1044000"/>
          </a:xfrm>
          <a:prstGeom prst="ellipse">
            <a:avLst/>
          </a:prstGeom>
          <a:solidFill>
            <a:schemeClr val="tx1"/>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57" name="Text Placeholder 42">
            <a:extLst>
              <a:ext uri="{FF2B5EF4-FFF2-40B4-BE49-F238E27FC236}">
                <a16:creationId xmlns:a16="http://schemas.microsoft.com/office/drawing/2014/main" id="{D7526F27-FC58-40E7-A76A-47A27D23255B}"/>
              </a:ext>
            </a:extLst>
          </p:cNvPr>
          <p:cNvSpPr>
            <a:spLocks noGrp="1"/>
          </p:cNvSpPr>
          <p:nvPr>
            <p:ph type="body" sz="quarter" idx="20" hasCustomPrompt="1"/>
          </p:nvPr>
        </p:nvSpPr>
        <p:spPr>
          <a:xfrm>
            <a:off x="8447472" y="2914158"/>
            <a:ext cx="1044000" cy="1044000"/>
          </a:xfrm>
          <a:prstGeom prst="ellipse">
            <a:avLst/>
          </a:prstGeom>
          <a:solidFill>
            <a:schemeClr val="bg1"/>
          </a:solidFill>
          <a:ln w="72390">
            <a:solidFill>
              <a:schemeClr val="bg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4" name="Text Placeholder 7">
            <a:extLst>
              <a:ext uri="{FF2B5EF4-FFF2-40B4-BE49-F238E27FC236}">
                <a16:creationId xmlns:a16="http://schemas.microsoft.com/office/drawing/2014/main" id="{0D030018-A573-45D1-B6EF-210F3CF92D5F}"/>
              </a:ext>
            </a:extLst>
          </p:cNvPr>
          <p:cNvSpPr>
            <a:spLocks noGrp="1"/>
          </p:cNvSpPr>
          <p:nvPr>
            <p:ph type="body" sz="quarter" idx="46" hasCustomPrompt="1"/>
          </p:nvPr>
        </p:nvSpPr>
        <p:spPr>
          <a:xfrm>
            <a:off x="8105174" y="4073394"/>
            <a:ext cx="1726129" cy="204276"/>
          </a:xfrm>
        </p:spPr>
        <p:txBody>
          <a:bodyPr lIns="0" tIns="0" rIns="0" bIns="0">
            <a:normAutofit/>
          </a:bodyPr>
          <a:lstStyle>
            <a:lvl1pPr marL="0" indent="0" algn="ctr">
              <a:buNone/>
              <a:defRPr sz="1125" b="0" i="0">
                <a:solidFill>
                  <a:srgbClr val="0C6D8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5" name="Text Placeholder 7">
            <a:extLst>
              <a:ext uri="{FF2B5EF4-FFF2-40B4-BE49-F238E27FC236}">
                <a16:creationId xmlns:a16="http://schemas.microsoft.com/office/drawing/2014/main" id="{91FC8372-90CA-42B7-A237-0BC81F2687CB}"/>
              </a:ext>
            </a:extLst>
          </p:cNvPr>
          <p:cNvSpPr>
            <a:spLocks noGrp="1"/>
          </p:cNvSpPr>
          <p:nvPr>
            <p:ph type="body" sz="quarter" idx="47" hasCustomPrompt="1"/>
          </p:nvPr>
        </p:nvSpPr>
        <p:spPr>
          <a:xfrm>
            <a:off x="8105173"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8" name="Text Placeholder 42">
            <a:extLst>
              <a:ext uri="{FF2B5EF4-FFF2-40B4-BE49-F238E27FC236}">
                <a16:creationId xmlns:a16="http://schemas.microsoft.com/office/drawing/2014/main" id="{242D0BB2-4F17-4A8D-87A7-FADA2CAEC6F5}"/>
              </a:ext>
            </a:extLst>
          </p:cNvPr>
          <p:cNvSpPr>
            <a:spLocks noGrp="1"/>
          </p:cNvSpPr>
          <p:nvPr>
            <p:ph type="body" sz="quarter" idx="21" hasCustomPrompt="1"/>
          </p:nvPr>
        </p:nvSpPr>
        <p:spPr>
          <a:xfrm>
            <a:off x="7103304" y="2914158"/>
            <a:ext cx="1044000" cy="1044000"/>
          </a:xfrm>
          <a:prstGeom prst="ellipse">
            <a:avLst/>
          </a:prstGeom>
          <a:solidFill>
            <a:schemeClr val="bg1"/>
          </a:solidFill>
          <a:ln w="72390">
            <a:solidFill>
              <a:schemeClr val="bg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90" name="Text Placeholder 7">
            <a:extLst>
              <a:ext uri="{FF2B5EF4-FFF2-40B4-BE49-F238E27FC236}">
                <a16:creationId xmlns:a16="http://schemas.microsoft.com/office/drawing/2014/main" id="{7F7CC596-D7AD-4DCE-B864-BB1A6A7C8B15}"/>
              </a:ext>
            </a:extLst>
          </p:cNvPr>
          <p:cNvSpPr>
            <a:spLocks noGrp="1"/>
          </p:cNvSpPr>
          <p:nvPr>
            <p:ph type="body" sz="quarter" idx="42" hasCustomPrompt="1"/>
          </p:nvPr>
        </p:nvSpPr>
        <p:spPr>
          <a:xfrm>
            <a:off x="6755394" y="2505648"/>
            <a:ext cx="1726129" cy="204276"/>
          </a:xfrm>
        </p:spPr>
        <p:txBody>
          <a:bodyPr lIns="0" tIns="0" rIns="0" bIns="0">
            <a:normAutofit/>
          </a:bodyPr>
          <a:lstStyle>
            <a:lvl1pPr marL="0" indent="0" algn="ctr">
              <a:buNone/>
              <a:defRPr sz="1125" b="0" i="0">
                <a:solidFill>
                  <a:srgbClr val="403474"/>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1" name="Text Placeholder 7">
            <a:extLst>
              <a:ext uri="{FF2B5EF4-FFF2-40B4-BE49-F238E27FC236}">
                <a16:creationId xmlns:a16="http://schemas.microsoft.com/office/drawing/2014/main" id="{28E66912-ACE9-4007-9A2B-050DC9408A24}"/>
              </a:ext>
            </a:extLst>
          </p:cNvPr>
          <p:cNvSpPr>
            <a:spLocks noGrp="1"/>
          </p:cNvSpPr>
          <p:nvPr>
            <p:ph type="body" sz="quarter" idx="43" hasCustomPrompt="1"/>
          </p:nvPr>
        </p:nvSpPr>
        <p:spPr>
          <a:xfrm>
            <a:off x="6755393"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9" name="Text Placeholder 42">
            <a:extLst>
              <a:ext uri="{FF2B5EF4-FFF2-40B4-BE49-F238E27FC236}">
                <a16:creationId xmlns:a16="http://schemas.microsoft.com/office/drawing/2014/main" id="{CC1EC2BE-5D73-4D49-B2F2-4DA2785D6EAD}"/>
              </a:ext>
            </a:extLst>
          </p:cNvPr>
          <p:cNvSpPr>
            <a:spLocks noGrp="1"/>
          </p:cNvSpPr>
          <p:nvPr>
            <p:ph type="body" sz="quarter" idx="22" hasCustomPrompt="1"/>
          </p:nvPr>
        </p:nvSpPr>
        <p:spPr>
          <a:xfrm>
            <a:off x="5759136" y="2914158"/>
            <a:ext cx="1044000" cy="1044000"/>
          </a:xfrm>
          <a:prstGeom prst="ellipse">
            <a:avLst/>
          </a:prstGeom>
          <a:solidFill>
            <a:schemeClr val="bg1"/>
          </a:solidFill>
          <a:ln w="72390">
            <a:solidFill>
              <a:schemeClr val="accent1">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2" name="Text Placeholder 7">
            <a:extLst>
              <a:ext uri="{FF2B5EF4-FFF2-40B4-BE49-F238E27FC236}">
                <a16:creationId xmlns:a16="http://schemas.microsoft.com/office/drawing/2014/main" id="{441FE3C4-7737-4EB6-9280-FAD8852FB4B8}"/>
              </a:ext>
            </a:extLst>
          </p:cNvPr>
          <p:cNvSpPr>
            <a:spLocks noGrp="1"/>
          </p:cNvSpPr>
          <p:nvPr>
            <p:ph type="body" sz="quarter" idx="44" hasCustomPrompt="1"/>
          </p:nvPr>
        </p:nvSpPr>
        <p:spPr>
          <a:xfrm>
            <a:off x="5420982" y="4073394"/>
            <a:ext cx="1726129" cy="204276"/>
          </a:xfrm>
        </p:spPr>
        <p:txBody>
          <a:bodyPr lIns="0" tIns="0" rIns="0" bIns="0">
            <a:normAutofit/>
          </a:bodyPr>
          <a:lstStyle>
            <a:lvl1pPr marL="0" indent="0" algn="ctr">
              <a:buNone/>
              <a:defRPr sz="1125" b="0" i="0">
                <a:solidFill>
                  <a:srgbClr val="571B6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3" name="Text Placeholder 7">
            <a:extLst>
              <a:ext uri="{FF2B5EF4-FFF2-40B4-BE49-F238E27FC236}">
                <a16:creationId xmlns:a16="http://schemas.microsoft.com/office/drawing/2014/main" id="{70EF49EC-F8D8-463F-B786-F2C04C33AEE7}"/>
              </a:ext>
            </a:extLst>
          </p:cNvPr>
          <p:cNvSpPr>
            <a:spLocks noGrp="1"/>
          </p:cNvSpPr>
          <p:nvPr>
            <p:ph type="body" sz="quarter" idx="45" hasCustomPrompt="1"/>
          </p:nvPr>
        </p:nvSpPr>
        <p:spPr>
          <a:xfrm>
            <a:off x="5420981"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6" name="Text Placeholder 42">
            <a:extLst>
              <a:ext uri="{FF2B5EF4-FFF2-40B4-BE49-F238E27FC236}">
                <a16:creationId xmlns:a16="http://schemas.microsoft.com/office/drawing/2014/main" id="{997AC0B1-99FC-455E-A896-3C370BB38C53}"/>
              </a:ext>
            </a:extLst>
          </p:cNvPr>
          <p:cNvSpPr>
            <a:spLocks noGrp="1"/>
          </p:cNvSpPr>
          <p:nvPr>
            <p:ph type="body" sz="quarter" idx="19" hasCustomPrompt="1"/>
          </p:nvPr>
        </p:nvSpPr>
        <p:spPr>
          <a:xfrm>
            <a:off x="4414968" y="2914158"/>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8" name="Text Placeholder 7">
            <a:extLst>
              <a:ext uri="{FF2B5EF4-FFF2-40B4-BE49-F238E27FC236}">
                <a16:creationId xmlns:a16="http://schemas.microsoft.com/office/drawing/2014/main" id="{D66EAED5-741C-44D6-840F-C90C1AF74A23}"/>
              </a:ext>
            </a:extLst>
          </p:cNvPr>
          <p:cNvSpPr>
            <a:spLocks noGrp="1"/>
          </p:cNvSpPr>
          <p:nvPr>
            <p:ph type="body" sz="quarter" idx="40" hasCustomPrompt="1"/>
          </p:nvPr>
        </p:nvSpPr>
        <p:spPr>
          <a:xfrm>
            <a:off x="4071202" y="2505648"/>
            <a:ext cx="1726129" cy="204276"/>
          </a:xfrm>
        </p:spPr>
        <p:txBody>
          <a:bodyPr lIns="0" tIns="0" rIns="0" bIns="0">
            <a:normAutofit/>
          </a:bodyPr>
          <a:lstStyle>
            <a:lvl1pPr marL="0" indent="0" algn="ctr">
              <a:buNone/>
              <a:defRPr sz="1125" b="0" i="0">
                <a:solidFill>
                  <a:srgbClr val="6F0066"/>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9" name="Text Placeholder 7">
            <a:extLst>
              <a:ext uri="{FF2B5EF4-FFF2-40B4-BE49-F238E27FC236}">
                <a16:creationId xmlns:a16="http://schemas.microsoft.com/office/drawing/2014/main" id="{7887B0FE-2AB8-455F-8EC7-C8F31FEA27CC}"/>
              </a:ext>
            </a:extLst>
          </p:cNvPr>
          <p:cNvSpPr>
            <a:spLocks noGrp="1"/>
          </p:cNvSpPr>
          <p:nvPr>
            <p:ph type="body" sz="quarter" idx="41" hasCustomPrompt="1"/>
          </p:nvPr>
        </p:nvSpPr>
        <p:spPr>
          <a:xfrm>
            <a:off x="4071201"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5" name="Text Placeholder 42">
            <a:extLst>
              <a:ext uri="{FF2B5EF4-FFF2-40B4-BE49-F238E27FC236}">
                <a16:creationId xmlns:a16="http://schemas.microsoft.com/office/drawing/2014/main" id="{6F1AC56E-6618-4728-A6EA-8B021EB6BCFB}"/>
              </a:ext>
            </a:extLst>
          </p:cNvPr>
          <p:cNvSpPr>
            <a:spLocks noGrp="1"/>
          </p:cNvSpPr>
          <p:nvPr>
            <p:ph type="body" sz="quarter" idx="29" hasCustomPrompt="1"/>
          </p:nvPr>
        </p:nvSpPr>
        <p:spPr>
          <a:xfrm>
            <a:off x="2188092" y="3979528"/>
            <a:ext cx="1044000" cy="1044000"/>
          </a:xfrm>
          <a:prstGeom prst="ellipse">
            <a:avLst/>
          </a:prstGeom>
          <a:solidFill>
            <a:schemeClr val="tx2"/>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60" name="Text Placeholder 42">
            <a:extLst>
              <a:ext uri="{FF2B5EF4-FFF2-40B4-BE49-F238E27FC236}">
                <a16:creationId xmlns:a16="http://schemas.microsoft.com/office/drawing/2014/main" id="{DB4C9C65-90B1-4A40-BB7B-DE799076D1B1}"/>
              </a:ext>
            </a:extLst>
          </p:cNvPr>
          <p:cNvSpPr>
            <a:spLocks noGrp="1"/>
          </p:cNvSpPr>
          <p:nvPr>
            <p:ph type="body" sz="quarter" idx="23" hasCustomPrompt="1"/>
          </p:nvPr>
        </p:nvSpPr>
        <p:spPr>
          <a:xfrm>
            <a:off x="4414968" y="4970360"/>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6" name="Text Placeholder 7">
            <a:extLst>
              <a:ext uri="{FF2B5EF4-FFF2-40B4-BE49-F238E27FC236}">
                <a16:creationId xmlns:a16="http://schemas.microsoft.com/office/drawing/2014/main" id="{E9ED50CB-058A-4C6B-A8E2-0536EC0E40DA}"/>
              </a:ext>
            </a:extLst>
          </p:cNvPr>
          <p:cNvSpPr>
            <a:spLocks noGrp="1"/>
          </p:cNvSpPr>
          <p:nvPr>
            <p:ph type="body" sz="quarter" idx="48" hasCustomPrompt="1"/>
          </p:nvPr>
        </p:nvSpPr>
        <p:spPr>
          <a:xfrm>
            <a:off x="4075661" y="4567759"/>
            <a:ext cx="1726129" cy="204276"/>
          </a:xfrm>
        </p:spPr>
        <p:txBody>
          <a:bodyPr lIns="0" tIns="0" rIns="0" bIns="0">
            <a:normAutofit/>
          </a:bodyPr>
          <a:lstStyle>
            <a:lvl1pPr marL="0" indent="0" algn="ctr">
              <a:buNone/>
              <a:defRPr sz="1125" b="0" i="0">
                <a:solidFill>
                  <a:schemeClr val="tx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7" name="Text Placeholder 7">
            <a:extLst>
              <a:ext uri="{FF2B5EF4-FFF2-40B4-BE49-F238E27FC236}">
                <a16:creationId xmlns:a16="http://schemas.microsoft.com/office/drawing/2014/main" id="{04D14365-5F59-4F4F-B237-26A11A2DDDD1}"/>
              </a:ext>
            </a:extLst>
          </p:cNvPr>
          <p:cNvSpPr>
            <a:spLocks noGrp="1"/>
          </p:cNvSpPr>
          <p:nvPr>
            <p:ph type="body" sz="quarter" idx="49" hasCustomPrompt="1"/>
          </p:nvPr>
        </p:nvSpPr>
        <p:spPr>
          <a:xfrm>
            <a:off x="4075660"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3" name="Text Placeholder 42">
            <a:extLst>
              <a:ext uri="{FF2B5EF4-FFF2-40B4-BE49-F238E27FC236}">
                <a16:creationId xmlns:a16="http://schemas.microsoft.com/office/drawing/2014/main" id="{CFA7DBCF-F797-4B29-8C96-7AC1602BBC81}"/>
              </a:ext>
            </a:extLst>
          </p:cNvPr>
          <p:cNvSpPr>
            <a:spLocks noGrp="1"/>
          </p:cNvSpPr>
          <p:nvPr>
            <p:ph type="body" sz="quarter" idx="26" hasCustomPrompt="1"/>
          </p:nvPr>
        </p:nvSpPr>
        <p:spPr>
          <a:xfrm>
            <a:off x="5759136" y="4970360"/>
            <a:ext cx="1044000" cy="1044000"/>
          </a:xfrm>
          <a:prstGeom prst="ellipse">
            <a:avLst/>
          </a:prstGeom>
          <a:solidFill>
            <a:schemeClr val="bg1"/>
          </a:solidFill>
          <a:ln w="72390">
            <a:solidFill>
              <a:schemeClr val="accent3"/>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100" name="Text Placeholder 7">
            <a:extLst>
              <a:ext uri="{FF2B5EF4-FFF2-40B4-BE49-F238E27FC236}">
                <a16:creationId xmlns:a16="http://schemas.microsoft.com/office/drawing/2014/main" id="{07524528-CBB1-40C1-A6F2-855A4D99478D}"/>
              </a:ext>
            </a:extLst>
          </p:cNvPr>
          <p:cNvSpPr>
            <a:spLocks noGrp="1"/>
          </p:cNvSpPr>
          <p:nvPr>
            <p:ph type="body" sz="quarter" idx="52" hasCustomPrompt="1"/>
          </p:nvPr>
        </p:nvSpPr>
        <p:spPr>
          <a:xfrm>
            <a:off x="5423468" y="6121335"/>
            <a:ext cx="1726129" cy="204276"/>
          </a:xfrm>
        </p:spPr>
        <p:txBody>
          <a:bodyPr lIns="0" tIns="0" rIns="0" bIns="0">
            <a:normAutofit/>
          </a:bodyPr>
          <a:lstStyle>
            <a:lvl1pPr marL="0" indent="0" algn="ctr">
              <a:buNone/>
              <a:defRPr sz="1125" b="0" i="0">
                <a:solidFill>
                  <a:schemeClr val="accent3"/>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1" name="Text Placeholder 7">
            <a:extLst>
              <a:ext uri="{FF2B5EF4-FFF2-40B4-BE49-F238E27FC236}">
                <a16:creationId xmlns:a16="http://schemas.microsoft.com/office/drawing/2014/main" id="{41F799BD-659E-472B-98A7-7C06C2F7458C}"/>
              </a:ext>
            </a:extLst>
          </p:cNvPr>
          <p:cNvSpPr>
            <a:spLocks noGrp="1"/>
          </p:cNvSpPr>
          <p:nvPr>
            <p:ph type="body" sz="quarter" idx="53" hasCustomPrompt="1"/>
          </p:nvPr>
        </p:nvSpPr>
        <p:spPr>
          <a:xfrm>
            <a:off x="5423468"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2" name="Text Placeholder 42">
            <a:extLst>
              <a:ext uri="{FF2B5EF4-FFF2-40B4-BE49-F238E27FC236}">
                <a16:creationId xmlns:a16="http://schemas.microsoft.com/office/drawing/2014/main" id="{113ADCA9-C0A6-4FAB-A09E-4DECBD41D738}"/>
              </a:ext>
            </a:extLst>
          </p:cNvPr>
          <p:cNvSpPr>
            <a:spLocks noGrp="1"/>
          </p:cNvSpPr>
          <p:nvPr>
            <p:ph type="body" sz="quarter" idx="25" hasCustomPrompt="1"/>
          </p:nvPr>
        </p:nvSpPr>
        <p:spPr>
          <a:xfrm>
            <a:off x="7103304" y="4970360"/>
            <a:ext cx="1044000" cy="1044000"/>
          </a:xfrm>
          <a:prstGeom prst="ellipse">
            <a:avLst/>
          </a:prstGeom>
          <a:solidFill>
            <a:schemeClr val="bg1"/>
          </a:solidFill>
          <a:ln w="72390">
            <a:solidFill>
              <a:schemeClr val="accent4"/>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8" name="Text Placeholder 7">
            <a:extLst>
              <a:ext uri="{FF2B5EF4-FFF2-40B4-BE49-F238E27FC236}">
                <a16:creationId xmlns:a16="http://schemas.microsoft.com/office/drawing/2014/main" id="{3EC66011-3B65-49CC-8886-E2CCFBFFABD7}"/>
              </a:ext>
            </a:extLst>
          </p:cNvPr>
          <p:cNvSpPr>
            <a:spLocks noGrp="1"/>
          </p:cNvSpPr>
          <p:nvPr>
            <p:ph type="body" sz="quarter" idx="50" hasCustomPrompt="1"/>
          </p:nvPr>
        </p:nvSpPr>
        <p:spPr>
          <a:xfrm>
            <a:off x="6759853" y="4567759"/>
            <a:ext cx="1726129" cy="204276"/>
          </a:xfrm>
        </p:spPr>
        <p:txBody>
          <a:bodyPr lIns="0" tIns="0" rIns="0" bIns="0">
            <a:normAutofit/>
          </a:bodyPr>
          <a:lstStyle>
            <a:lvl1pPr marL="0" indent="0" algn="ctr">
              <a:buNone/>
              <a:defRPr sz="1125" b="0" i="0">
                <a:solidFill>
                  <a:srgbClr val="E8611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9" name="Text Placeholder 7">
            <a:extLst>
              <a:ext uri="{FF2B5EF4-FFF2-40B4-BE49-F238E27FC236}">
                <a16:creationId xmlns:a16="http://schemas.microsoft.com/office/drawing/2014/main" id="{3B2B5959-E5CC-42A7-B797-463098BE6290}"/>
              </a:ext>
            </a:extLst>
          </p:cNvPr>
          <p:cNvSpPr>
            <a:spLocks noGrp="1"/>
          </p:cNvSpPr>
          <p:nvPr>
            <p:ph type="body" sz="quarter" idx="51" hasCustomPrompt="1"/>
          </p:nvPr>
        </p:nvSpPr>
        <p:spPr>
          <a:xfrm>
            <a:off x="6759852"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1" name="Text Placeholder 42">
            <a:extLst>
              <a:ext uri="{FF2B5EF4-FFF2-40B4-BE49-F238E27FC236}">
                <a16:creationId xmlns:a16="http://schemas.microsoft.com/office/drawing/2014/main" id="{91E8A179-36A3-4D0A-96E7-689F93F9B8F2}"/>
              </a:ext>
            </a:extLst>
          </p:cNvPr>
          <p:cNvSpPr>
            <a:spLocks noGrp="1"/>
          </p:cNvSpPr>
          <p:nvPr>
            <p:ph type="body" sz="quarter" idx="24" hasCustomPrompt="1"/>
          </p:nvPr>
        </p:nvSpPr>
        <p:spPr>
          <a:xfrm>
            <a:off x="8447472" y="4970360"/>
            <a:ext cx="1044000" cy="1044000"/>
          </a:xfrm>
          <a:prstGeom prst="ellipse">
            <a:avLst/>
          </a:prstGeom>
          <a:solidFill>
            <a:schemeClr val="bg1"/>
          </a:solidFill>
          <a:ln w="72390">
            <a:solidFill>
              <a:schemeClr val="accent5"/>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102" name="Text Placeholder 7">
            <a:extLst>
              <a:ext uri="{FF2B5EF4-FFF2-40B4-BE49-F238E27FC236}">
                <a16:creationId xmlns:a16="http://schemas.microsoft.com/office/drawing/2014/main" id="{9FDC66A0-D1C5-4C83-BBEE-D079881FADA3}"/>
              </a:ext>
            </a:extLst>
          </p:cNvPr>
          <p:cNvSpPr>
            <a:spLocks noGrp="1"/>
          </p:cNvSpPr>
          <p:nvPr>
            <p:ph type="body" sz="quarter" idx="54" hasCustomPrompt="1"/>
          </p:nvPr>
        </p:nvSpPr>
        <p:spPr>
          <a:xfrm>
            <a:off x="8107660" y="6121335"/>
            <a:ext cx="1726129" cy="204276"/>
          </a:xfrm>
        </p:spPr>
        <p:txBody>
          <a:bodyPr lIns="0" tIns="0" rIns="0" bIns="0">
            <a:normAutofit/>
          </a:bodyPr>
          <a:lstStyle>
            <a:lvl1pPr marL="0" indent="0" algn="ctr">
              <a:buNone/>
              <a:defRPr sz="1125" b="0" i="0">
                <a:solidFill>
                  <a:schemeClr val="accent5"/>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3" name="Text Placeholder 7">
            <a:extLst>
              <a:ext uri="{FF2B5EF4-FFF2-40B4-BE49-F238E27FC236}">
                <a16:creationId xmlns:a16="http://schemas.microsoft.com/office/drawing/2014/main" id="{E4E5E736-BFFC-4245-916F-586110128844}"/>
              </a:ext>
            </a:extLst>
          </p:cNvPr>
          <p:cNvSpPr>
            <a:spLocks noGrp="1"/>
          </p:cNvSpPr>
          <p:nvPr>
            <p:ph type="body" sz="quarter" idx="55" hasCustomPrompt="1"/>
          </p:nvPr>
        </p:nvSpPr>
        <p:spPr>
          <a:xfrm>
            <a:off x="8107660"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110" name="Text Placeholder 42">
            <a:extLst>
              <a:ext uri="{FF2B5EF4-FFF2-40B4-BE49-F238E27FC236}">
                <a16:creationId xmlns:a16="http://schemas.microsoft.com/office/drawing/2014/main" id="{74922A2C-30D3-4ED0-8443-C57494EB4287}"/>
              </a:ext>
            </a:extLst>
          </p:cNvPr>
          <p:cNvSpPr>
            <a:spLocks noGrp="1"/>
          </p:cNvSpPr>
          <p:nvPr>
            <p:ph type="body" sz="quarter" idx="58" hasCustomPrompt="1"/>
          </p:nvPr>
        </p:nvSpPr>
        <p:spPr>
          <a:xfrm>
            <a:off x="10293432" y="4973439"/>
            <a:ext cx="1044000" cy="1044000"/>
          </a:xfrm>
          <a:prstGeom prst="ellipse">
            <a:avLst/>
          </a:prstGeom>
          <a:solidFill>
            <a:schemeClr val="accent5"/>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5" name="Footer Placeholder 4">
            <a:extLst>
              <a:ext uri="{FF2B5EF4-FFF2-40B4-BE49-F238E27FC236}">
                <a16:creationId xmlns:a16="http://schemas.microsoft.com/office/drawing/2014/main" id="{4953E081-530B-464A-B47C-C858A60EB2EA}"/>
              </a:ext>
            </a:extLst>
          </p:cNvPr>
          <p:cNvSpPr>
            <a:spLocks noGrp="1"/>
          </p:cNvSpPr>
          <p:nvPr>
            <p:ph type="ftr" sz="quarter" idx="11"/>
          </p:nvPr>
        </p:nvSpPr>
        <p:spPr/>
        <p:txBody>
          <a:bodyPr/>
          <a:lstStyle/>
          <a:p>
            <a:r>
              <a:rPr lang="en-US" noProof="0"/>
              <a:t>ADD A FOOTER</a:t>
            </a:r>
          </a:p>
        </p:txBody>
      </p:sp>
      <p:sp>
        <p:nvSpPr>
          <p:cNvPr id="4" name="Date Placeholder 3">
            <a:extLst>
              <a:ext uri="{FF2B5EF4-FFF2-40B4-BE49-F238E27FC236}">
                <a16:creationId xmlns:a16="http://schemas.microsoft.com/office/drawing/2014/main" id="{7C0373A1-F9A6-4E7C-A04F-22454F3A60CF}"/>
              </a:ext>
            </a:extLst>
          </p:cNvPr>
          <p:cNvSpPr>
            <a:spLocks noGrp="1"/>
          </p:cNvSpPr>
          <p:nvPr>
            <p:ph type="dt" sz="half" idx="10"/>
          </p:nvPr>
        </p:nvSpPr>
        <p:spPr>
          <a:xfrm>
            <a:off x="9005888" y="550858"/>
            <a:ext cx="2743200" cy="176716"/>
          </a:xfrm>
          <a:prstGeom prst="rect">
            <a:avLst/>
          </a:prstGeom>
        </p:spPr>
        <p:txBody>
          <a:bodyPr/>
          <a:lstStyle/>
          <a:p>
            <a:fld id="{F0BF70C0-85C8-4782-A2DC-740B0F58DBF8}" type="datetime1">
              <a:rPr lang="en-US" noProof="0" smtClean="0"/>
              <a:t>3/20/2024</a:t>
            </a:fld>
            <a:endParaRPr lang="en-US" noProof="0"/>
          </a:p>
        </p:txBody>
      </p:sp>
      <p:sp>
        <p:nvSpPr>
          <p:cNvPr id="6" name="Slide Number Placeholder 5">
            <a:extLst>
              <a:ext uri="{FF2B5EF4-FFF2-40B4-BE49-F238E27FC236}">
                <a16:creationId xmlns:a16="http://schemas.microsoft.com/office/drawing/2014/main" id="{B09BF57F-FEA7-4D09-AA29-F32AA5577A04}"/>
              </a:ext>
            </a:extLst>
          </p:cNvPr>
          <p:cNvSpPr>
            <a:spLocks noGrp="1"/>
          </p:cNvSpPr>
          <p:nvPr>
            <p:ph type="sldNum" sz="quarter" idx="12"/>
          </p:nvPr>
        </p:nvSpPr>
        <p:spPr/>
        <p:txBody>
          <a:bodyPr/>
          <a:lstStyle/>
          <a:p>
            <a:fld id="{93C1428B-5ACF-4E79-A091-05E2328DA75D}" type="slidenum">
              <a:rPr lang="en-US" noProof="0" smtClean="0"/>
              <a:t>‹#›</a:t>
            </a:fld>
            <a:endParaRPr lang="en-US" noProof="0"/>
          </a:p>
        </p:txBody>
      </p:sp>
    </p:spTree>
    <p:extLst>
      <p:ext uri="{BB962C8B-B14F-4D97-AF65-F5344CB8AC3E}">
        <p14:creationId xmlns:p14="http://schemas.microsoft.com/office/powerpoint/2010/main" val="97181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C5166-4796-40D2-A50C-05DACE2C6C35}"/>
              </a:ext>
            </a:extLst>
          </p:cNvPr>
          <p:cNvSpPr>
            <a:spLocks noGrp="1"/>
          </p:cNvSpPr>
          <p:nvPr>
            <p:ph type="title"/>
          </p:nvPr>
        </p:nvSpPr>
        <p:spPr>
          <a:xfrm>
            <a:off x="838200" y="1292589"/>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D836682-CE55-4994-889B-5D188C3E4F73}"/>
              </a:ext>
            </a:extLst>
          </p:cNvPr>
          <p:cNvSpPr>
            <a:spLocks noGrp="1"/>
          </p:cNvSpPr>
          <p:nvPr>
            <p:ph type="body" idx="1"/>
          </p:nvPr>
        </p:nvSpPr>
        <p:spPr>
          <a:xfrm>
            <a:off x="838200" y="2753088"/>
            <a:ext cx="10515600" cy="234142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31F9231-8DF4-411E-8324-453AB042A01C}"/>
              </a:ext>
            </a:extLst>
          </p:cNvPr>
          <p:cNvSpPr>
            <a:spLocks noGrp="1"/>
          </p:cNvSpPr>
          <p:nvPr>
            <p:ph type="dt" sz="half" idx="2"/>
          </p:nvPr>
        </p:nvSpPr>
        <p:spPr>
          <a:xfrm>
            <a:off x="9005888" y="577752"/>
            <a:ext cx="2743200" cy="176716"/>
          </a:xfrm>
          <a:prstGeom prst="rect">
            <a:avLst/>
          </a:prstGeom>
        </p:spPr>
        <p:txBody>
          <a:bodyPr vert="horz" lIns="0" tIns="0" rIns="0" bIns="0" rtlCol="0" anchor="t" anchorCtr="0"/>
          <a:lstStyle>
            <a:lvl1pPr algn="r">
              <a:defRPr sz="675" i="1">
                <a:solidFill>
                  <a:srgbClr val="454D55"/>
                </a:solidFill>
              </a:defRPr>
            </a:lvl1pPr>
          </a:lstStyle>
          <a:p>
            <a:fld id="{8BF4B2BE-5503-4E92-A98A-CA19FA0A1E48}" type="datetime1">
              <a:rPr lang="en-US" noProof="0" smtClean="0"/>
              <a:pPr/>
              <a:t>3/20/2024</a:t>
            </a:fld>
            <a:endParaRPr lang="en-US" noProof="0"/>
          </a:p>
        </p:txBody>
      </p:sp>
      <p:sp>
        <p:nvSpPr>
          <p:cNvPr id="5" name="Footer Placeholder 4">
            <a:extLst>
              <a:ext uri="{FF2B5EF4-FFF2-40B4-BE49-F238E27FC236}">
                <a16:creationId xmlns:a16="http://schemas.microsoft.com/office/drawing/2014/main" id="{C30475F0-EE3A-4617-AFAB-40BF7C148786}"/>
              </a:ext>
            </a:extLst>
          </p:cNvPr>
          <p:cNvSpPr>
            <a:spLocks noGrp="1"/>
          </p:cNvSpPr>
          <p:nvPr>
            <p:ph type="ftr" sz="quarter" idx="3"/>
          </p:nvPr>
        </p:nvSpPr>
        <p:spPr>
          <a:xfrm>
            <a:off x="9005888" y="392473"/>
            <a:ext cx="2743200" cy="176715"/>
          </a:xfrm>
          <a:prstGeom prst="rect">
            <a:avLst/>
          </a:prstGeom>
        </p:spPr>
        <p:txBody>
          <a:bodyPr vert="horz" lIns="0" tIns="0" rIns="0" bIns="0" rtlCol="0" anchor="b" anchorCtr="0"/>
          <a:lstStyle>
            <a:lvl1pPr algn="r">
              <a:defRPr sz="675" i="1">
                <a:solidFill>
                  <a:srgbClr val="454D55"/>
                </a:solidFill>
              </a:defRPr>
            </a:lvl1pPr>
          </a:lstStyle>
          <a:p>
            <a:r>
              <a:rPr lang="en-US" noProof="0"/>
              <a:t>ADD A FOOTER</a:t>
            </a:r>
          </a:p>
        </p:txBody>
      </p:sp>
      <p:sp>
        <p:nvSpPr>
          <p:cNvPr id="6" name="Slide Number Placeholder 5">
            <a:extLst>
              <a:ext uri="{FF2B5EF4-FFF2-40B4-BE49-F238E27FC236}">
                <a16:creationId xmlns:a16="http://schemas.microsoft.com/office/drawing/2014/main" id="{8AA07E7D-9F5C-43AC-A03A-432F6CB44929}"/>
              </a:ext>
            </a:extLst>
          </p:cNvPr>
          <p:cNvSpPr>
            <a:spLocks noGrp="1"/>
          </p:cNvSpPr>
          <p:nvPr>
            <p:ph type="sldNum" sz="quarter" idx="4"/>
          </p:nvPr>
        </p:nvSpPr>
        <p:spPr>
          <a:xfrm>
            <a:off x="442917" y="392473"/>
            <a:ext cx="395287" cy="176715"/>
          </a:xfrm>
          <a:prstGeom prst="rect">
            <a:avLst/>
          </a:prstGeom>
        </p:spPr>
        <p:txBody>
          <a:bodyPr vert="horz" lIns="0" tIns="0" rIns="0" bIns="0" rtlCol="0" anchor="b" anchorCtr="0"/>
          <a:lstStyle>
            <a:lvl1pPr algn="l">
              <a:defRPr sz="675" i="1">
                <a:solidFill>
                  <a:srgbClr val="454D55"/>
                </a:solidFill>
              </a:defRPr>
            </a:lvl1pPr>
          </a:lstStyle>
          <a:p>
            <a:fld id="{93C1428B-5ACF-4E79-A091-05E2328DA75D}" type="slidenum">
              <a:rPr lang="en-US" noProof="0" smtClean="0"/>
              <a:pPr/>
              <a:t>‹#›</a:t>
            </a:fld>
            <a:endParaRPr lang="en-US" noProof="0"/>
          </a:p>
        </p:txBody>
      </p:sp>
    </p:spTree>
    <p:extLst>
      <p:ext uri="{BB962C8B-B14F-4D97-AF65-F5344CB8AC3E}">
        <p14:creationId xmlns:p14="http://schemas.microsoft.com/office/powerpoint/2010/main" val="1035492439"/>
      </p:ext>
    </p:extLst>
  </p:cSld>
  <p:clrMap bg1="lt1" tx1="dk1" bg2="lt2" tx2="dk2" accent1="accent1" accent2="accent2" accent3="accent3" accent4="accent4" accent5="accent5" accent6="accent6" hlink="hlink" folHlink="folHlink"/>
  <p:sldLayoutIdLst>
    <p:sldLayoutId id="2147483831" r:id="rId1"/>
  </p:sldLayoutIdLst>
  <p:hf hdr="0"/>
  <p:txStyles>
    <p:titleStyle>
      <a:lvl1pPr algn="l" defTabSz="685783" rtl="0" eaLnBrk="1" latinLnBrk="0" hangingPunct="1">
        <a:lnSpc>
          <a:spcPct val="90000"/>
        </a:lnSpc>
        <a:spcBef>
          <a:spcPct val="0"/>
        </a:spcBef>
        <a:buNone/>
        <a:defRPr sz="2625"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udlguidelines.cast.org/"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oregon.gov/ode/schools-and-districts/grants/ESEA/Documents/SNS.docx"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3" Type="http://schemas.openxmlformats.org/officeDocument/2006/relationships/hyperlink" Target="https://www.oregon.gov/ode/schools-and-districts/grants/ESEA/Documents/transferability.pdf" TargetMode="External"/><Relationship Id="rId2" Type="http://schemas.openxmlformats.org/officeDocument/2006/relationships/notesSlide" Target="../notesSlides/notesSlide15.xml"/><Relationship Id="rId1" Type="http://schemas.openxmlformats.org/officeDocument/2006/relationships/slideLayout" Target="../slideLayouts/slideLayout4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www.oregon.gov/ode/schools-and-districts/grants/ESEA/Pages/BN.aspx" TargetMode="External"/><Relationship Id="rId3" Type="http://schemas.openxmlformats.org/officeDocument/2006/relationships/hyperlink" Target="https://www.oregon.gov/ode/schools-and-districts/grants/ESEA/Documents/CIP%20Budget%20Narrative%20User%20Guide.docx" TargetMode="External"/><Relationship Id="rId7" Type="http://schemas.openxmlformats.org/officeDocument/2006/relationships/hyperlink" Target="https://www.oregon.gov/ode/schools-and-districts/grants/ESEA/Documents/ESSA%20Oregon%20Guide.docx"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www.oregon.gov/ode/schools-and-districts/grants/ESEA/IIA/Documents/essatitleiipartaguidance.pdf" TargetMode="External"/><Relationship Id="rId5" Type="http://schemas.openxmlformats.org/officeDocument/2006/relationships/hyperlink" Target="https://public.govdelivery.com/accounts/ORED/subscriber/new" TargetMode="External"/><Relationship Id="rId10" Type="http://schemas.openxmlformats.org/officeDocument/2006/relationships/image" Target="../media/image19.png"/><Relationship Id="rId4" Type="http://schemas.openxmlformats.org/officeDocument/2006/relationships/hyperlink" Target="https://www.oregon.gov/ode/schools-and-districts/grants/ESEA/IIA/Pages/default.aspx" TargetMode="External"/><Relationship Id="rId9" Type="http://schemas.openxmlformats.org/officeDocument/2006/relationships/hyperlink" Target="https://standards.learningforward.org/standards-for-professional-learn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amy.tidwell@ode.oregon.gov" TargetMode="External"/><Relationship Id="rId7"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mailto:sarah.martin@ode.oregon.gov" TargetMode="External"/><Relationship Id="rId5" Type="http://schemas.openxmlformats.org/officeDocument/2006/relationships/hyperlink" Target="mailto:lisa.plumb@ode.oregon.gov" TargetMode="External"/><Relationship Id="rId4" Type="http://schemas.openxmlformats.org/officeDocument/2006/relationships/hyperlink" Target="mailto:jennifer.engberg@ode.orego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oregon.gov/ode/schools-and-districts/grants/ESEA/Documents/Equitable_Services.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altLang="en-US" sz="4400" dirty="0">
                <a:latin typeface="Arial" charset="0"/>
                <a:cs typeface="Arial" charset="0"/>
              </a:rPr>
              <a:t>Title II, Part A: Basics</a:t>
            </a:r>
          </a:p>
        </p:txBody>
      </p:sp>
      <p:sp>
        <p:nvSpPr>
          <p:cNvPr id="14339" name="Rectangle 3"/>
          <p:cNvSpPr>
            <a:spLocks noGrp="1" noChangeArrowheads="1"/>
          </p:cNvSpPr>
          <p:nvPr>
            <p:ph type="subTitle" idx="1"/>
          </p:nvPr>
        </p:nvSpPr>
        <p:spPr>
          <a:xfrm>
            <a:off x="2790612" y="3602038"/>
            <a:ext cx="6942667" cy="1655762"/>
          </a:xfrm>
        </p:spPr>
        <p:txBody>
          <a:bodyPr>
            <a:normAutofit/>
          </a:bodyPr>
          <a:lstStyle/>
          <a:p>
            <a:r>
              <a:rPr lang="en-US" altLang="en-US" sz="2800" dirty="0">
                <a:latin typeface="Arial" charset="0"/>
                <a:cs typeface="Arial" charset="0"/>
              </a:rPr>
              <a:t>Building Systems of Support for Excellent Teaching and Leading</a:t>
            </a:r>
          </a:p>
        </p:txBody>
      </p:sp>
    </p:spTree>
    <p:extLst>
      <p:ext uri="{BB962C8B-B14F-4D97-AF65-F5344CB8AC3E}">
        <p14:creationId xmlns:p14="http://schemas.microsoft.com/office/powerpoint/2010/main" val="2896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US" altLang="en-US" dirty="0"/>
              <a:t>Allowable Costs under Title II-A*</a:t>
            </a:r>
            <a:br>
              <a:rPr lang="en-US" altLang="en-US" dirty="0"/>
            </a:br>
            <a:endParaRPr lang="en-US" altLang="en-US" dirty="0">
              <a:solidFill>
                <a:srgbClr val="7B9899"/>
              </a:solidFill>
            </a:endParaRPr>
          </a:p>
        </p:txBody>
      </p:sp>
      <p:sp>
        <p:nvSpPr>
          <p:cNvPr id="19460" name="Content Placeholder 4"/>
          <p:cNvSpPr>
            <a:spLocks noGrp="1"/>
          </p:cNvSpPr>
          <p:nvPr>
            <p:ph idx="1"/>
          </p:nvPr>
        </p:nvSpPr>
        <p:spPr>
          <a:xfrm>
            <a:off x="5183187" y="779646"/>
            <a:ext cx="6629367" cy="5621153"/>
          </a:xfrm>
        </p:spPr>
        <p:txBody>
          <a:bodyPr>
            <a:normAutofit fontScale="85000" lnSpcReduction="10000"/>
          </a:bodyPr>
          <a:lstStyle/>
          <a:p>
            <a:pPr eaLnBrk="1" hangingPunct="1">
              <a:defRPr/>
            </a:pPr>
            <a:r>
              <a:rPr lang="en-US" altLang="en-US" dirty="0"/>
              <a:t>Evaluation and support systems</a:t>
            </a:r>
          </a:p>
          <a:p>
            <a:pPr eaLnBrk="1" hangingPunct="1">
              <a:defRPr/>
            </a:pPr>
            <a:r>
              <a:rPr lang="en-US" altLang="en-US" dirty="0"/>
              <a:t>Collaborative learning</a:t>
            </a:r>
          </a:p>
          <a:p>
            <a:pPr eaLnBrk="1" hangingPunct="1">
              <a:defRPr/>
            </a:pPr>
            <a:r>
              <a:rPr lang="en-US" altLang="en-US" dirty="0"/>
              <a:t>Teacher leadership (coaching, mentoring)</a:t>
            </a:r>
          </a:p>
          <a:p>
            <a:pPr eaLnBrk="1" hangingPunct="1">
              <a:defRPr/>
            </a:pPr>
            <a:r>
              <a:rPr lang="en-US" altLang="en-US" dirty="0"/>
              <a:t>Recruitment and retention strategies</a:t>
            </a:r>
          </a:p>
          <a:p>
            <a:pPr eaLnBrk="1" hangingPunct="1">
              <a:defRPr/>
            </a:pPr>
            <a:r>
              <a:rPr lang="en-US" altLang="en-US" dirty="0"/>
              <a:t>Endorsements in areas of district need</a:t>
            </a:r>
          </a:p>
          <a:p>
            <a:pPr eaLnBrk="1" hangingPunct="1">
              <a:defRPr/>
            </a:pPr>
            <a:r>
              <a:rPr lang="en-US" altLang="en-US" dirty="0"/>
              <a:t>Technology integration</a:t>
            </a:r>
          </a:p>
          <a:p>
            <a:pPr eaLnBrk="1" hangingPunct="1">
              <a:defRPr/>
            </a:pPr>
            <a:r>
              <a:rPr lang="en-US" altLang="en-US" dirty="0"/>
              <a:t>Class size reduction</a:t>
            </a:r>
          </a:p>
          <a:p>
            <a:pPr eaLnBrk="1" hangingPunct="1">
              <a:defRPr/>
            </a:pPr>
            <a:r>
              <a:rPr lang="en-US" altLang="en-US" dirty="0"/>
              <a:t>Using data to inform instruction</a:t>
            </a:r>
          </a:p>
          <a:p>
            <a:pPr eaLnBrk="1" hangingPunct="1">
              <a:defRPr/>
            </a:pPr>
            <a:r>
              <a:rPr lang="en-US" altLang="en-US" dirty="0"/>
              <a:t>Differentiating instruction for focal student groups</a:t>
            </a:r>
          </a:p>
          <a:p>
            <a:r>
              <a:rPr lang="en-US" altLang="en-US" dirty="0"/>
              <a:t>Early learning </a:t>
            </a:r>
          </a:p>
          <a:p>
            <a:r>
              <a:rPr lang="en-US" altLang="en-US" dirty="0"/>
              <a:t>Needs and evidenced based professional learning</a:t>
            </a:r>
          </a:p>
          <a:p>
            <a:r>
              <a:rPr lang="en-US" altLang="en-US" dirty="0"/>
              <a:t>PL focused on abuse, trauma, or mental health supports</a:t>
            </a:r>
          </a:p>
          <a:p>
            <a:r>
              <a:rPr lang="en-US" altLang="en-US" dirty="0"/>
              <a:t>STEM and CTE</a:t>
            </a:r>
          </a:p>
          <a:p>
            <a:pPr eaLnBrk="1" hangingPunct="1">
              <a:defRPr/>
            </a:pPr>
            <a:endParaRPr lang="en-US" altLang="en-US" sz="2800" dirty="0"/>
          </a:p>
          <a:p>
            <a:pPr marL="0" indent="0" eaLnBrk="1" hangingPunct="1">
              <a:buNone/>
              <a:defRPr/>
            </a:pPr>
            <a:r>
              <a:rPr lang="en-US" altLang="en-US" sz="2300" dirty="0"/>
              <a:t>* Not an exclusive list</a:t>
            </a:r>
          </a:p>
          <a:p>
            <a:pPr marL="0" indent="0">
              <a:buNone/>
              <a:defRPr/>
            </a:pPr>
            <a:endParaRPr lang="en-US" sz="2800" dirty="0"/>
          </a:p>
          <a:p>
            <a:pPr marL="0" indent="0">
              <a:buNone/>
              <a:defRPr/>
            </a:pPr>
            <a:endParaRPr lang="en-US" altLang="en-US" sz="2800" dirty="0"/>
          </a:p>
          <a:p>
            <a:pPr eaLnBrk="1" hangingPunct="1">
              <a:defRPr/>
            </a:pPr>
            <a:endParaRPr lang="en-US" altLang="en-US" dirty="0"/>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pic>
        <p:nvPicPr>
          <p:cNvPr id="3" name="Picture Placeholder 2">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073" b="10073"/>
          <a:stretch/>
        </p:blipFill>
        <p:spPr/>
      </p:pic>
      <p:sp>
        <p:nvSpPr>
          <p:cNvPr id="2" name="Slide Number Placeholder 3">
            <a:extLst>
              <a:ext uri="{FF2B5EF4-FFF2-40B4-BE49-F238E27FC236}">
                <a16:creationId xmlns:a16="http://schemas.microsoft.com/office/drawing/2014/main" id="{A90E2CD5-CA7E-1B93-8CF0-130A12847240}"/>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10</a:t>
            </a:fld>
            <a:endParaRPr lang="en-US" dirty="0"/>
          </a:p>
        </p:txBody>
      </p:sp>
    </p:spTree>
    <p:extLst>
      <p:ext uri="{BB962C8B-B14F-4D97-AF65-F5344CB8AC3E}">
        <p14:creationId xmlns:p14="http://schemas.microsoft.com/office/powerpoint/2010/main" val="394495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normAutofit/>
          </a:bodyPr>
          <a:lstStyle/>
          <a:p>
            <a:r>
              <a:rPr lang="en-US" dirty="0"/>
              <a:t>Common Uses</a:t>
            </a:r>
            <a:endParaRPr lang="en-US" altLang="en-US" i="1" dirty="0">
              <a:solidFill>
                <a:srgbClr val="7B9899"/>
              </a:solidFill>
            </a:endParaRPr>
          </a:p>
        </p:txBody>
      </p:sp>
      <p:sp>
        <p:nvSpPr>
          <p:cNvPr id="2" name="Content Placeholder 1"/>
          <p:cNvSpPr>
            <a:spLocks noGrp="1"/>
          </p:cNvSpPr>
          <p:nvPr>
            <p:ph sz="half" idx="1"/>
          </p:nvPr>
        </p:nvSpPr>
        <p:spPr>
          <a:xfrm>
            <a:off x="717176" y="1688841"/>
            <a:ext cx="8221551" cy="4544008"/>
          </a:xfrm>
        </p:spPr>
        <p:txBody>
          <a:bodyPr>
            <a:normAutofit fontScale="92500" lnSpcReduction="20000"/>
          </a:bodyPr>
          <a:lstStyle/>
          <a:p>
            <a:pPr marL="0" indent="0">
              <a:buNone/>
            </a:pPr>
            <a:r>
              <a:rPr lang="en-US" sz="3000" b="1" dirty="0">
                <a:latin typeface="Calibri" panose="020F0502020204030204" pitchFamily="34" charset="0"/>
                <a:cs typeface="Calibri" panose="020F0502020204030204" pitchFamily="34" charset="0"/>
              </a:rPr>
              <a:t>Job-embedded Professional Learning </a:t>
            </a:r>
          </a:p>
          <a:p>
            <a:pPr lvl="1"/>
            <a:r>
              <a:rPr lang="en-US" sz="2600" dirty="0">
                <a:latin typeface="Calibri" panose="020F0502020204030204" pitchFamily="34" charset="0"/>
                <a:cs typeface="Calibri" panose="020F0502020204030204" pitchFamily="34" charset="0"/>
              </a:rPr>
              <a:t>Data teams/PLCs</a:t>
            </a:r>
          </a:p>
          <a:p>
            <a:pPr lvl="1"/>
            <a:r>
              <a:rPr lang="en-US" sz="2600" dirty="0">
                <a:latin typeface="Calibri" panose="020F0502020204030204" pitchFamily="34" charset="0"/>
                <a:cs typeface="Calibri" panose="020F0502020204030204" pitchFamily="34" charset="0"/>
              </a:rPr>
              <a:t>Instructional coaching</a:t>
            </a:r>
          </a:p>
          <a:p>
            <a:pPr lvl="1"/>
            <a:r>
              <a:rPr lang="en-US" sz="2600" dirty="0">
                <a:latin typeface="Calibri" panose="020F0502020204030204" pitchFamily="34" charset="0"/>
                <a:cs typeface="Calibri" panose="020F0502020204030204" pitchFamily="34" charset="0"/>
              </a:rPr>
              <a:t>Learning Walks</a:t>
            </a:r>
          </a:p>
          <a:p>
            <a:pPr marL="0" indent="0">
              <a:buNone/>
            </a:pPr>
            <a:r>
              <a:rPr lang="en-US" sz="3000" b="1" dirty="0">
                <a:latin typeface="Calibri" panose="020F0502020204030204" pitchFamily="34" charset="0"/>
                <a:cs typeface="Calibri" panose="020F0502020204030204" pitchFamily="34" charset="0"/>
              </a:rPr>
              <a:t>Supporting Student Needs</a:t>
            </a:r>
            <a:endParaRPr lang="en-US" sz="3000" b="1" dirty="0">
              <a:latin typeface="Calibri" panose="020F0502020204030204" pitchFamily="34" charset="0"/>
              <a:cs typeface="Calibri" panose="020F0502020204030204" pitchFamily="34" charset="0"/>
              <a:hlinkClick r:id="rId3"/>
            </a:endParaRPr>
          </a:p>
          <a:p>
            <a:pPr lvl="1"/>
            <a:r>
              <a:rPr lang="en-US" sz="2600" dirty="0">
                <a:latin typeface="Calibri" panose="020F0502020204030204" pitchFamily="34" charset="0"/>
                <a:cs typeface="Calibri" panose="020F0502020204030204" pitchFamily="34" charset="0"/>
                <a:hlinkClick r:id="rId3"/>
              </a:rPr>
              <a:t>Universal Design for Learning principles</a:t>
            </a:r>
            <a:r>
              <a:rPr lang="en-US" sz="2600" dirty="0">
                <a:latin typeface="Calibri" panose="020F0502020204030204" pitchFamily="34" charset="0"/>
                <a:cs typeface="Calibri" panose="020F0502020204030204" pitchFamily="34" charset="0"/>
              </a:rPr>
              <a:t> (UDL)</a:t>
            </a:r>
          </a:p>
          <a:p>
            <a:pPr lvl="1"/>
            <a:r>
              <a:rPr lang="en-US" sz="2600" dirty="0">
                <a:latin typeface="Calibri" panose="020F0502020204030204" pitchFamily="34" charset="0"/>
                <a:cs typeface="Calibri" panose="020F0502020204030204" pitchFamily="34" charset="0"/>
              </a:rPr>
              <a:t>Culturally responsive teaching</a:t>
            </a:r>
          </a:p>
          <a:p>
            <a:pPr lvl="1"/>
            <a:r>
              <a:rPr lang="en-US" sz="2600" dirty="0">
                <a:latin typeface="Calibri" panose="020F0502020204030204" pitchFamily="34" charset="0"/>
                <a:cs typeface="Calibri" panose="020F0502020204030204" pitchFamily="34" charset="0"/>
              </a:rPr>
              <a:t>Trauma-informed practices</a:t>
            </a:r>
          </a:p>
          <a:p>
            <a:pPr lvl="1"/>
            <a:r>
              <a:rPr lang="en-US" sz="2600" dirty="0">
                <a:latin typeface="Calibri" panose="020F0502020204030204" pitchFamily="34" charset="0"/>
                <a:cs typeface="Calibri" panose="020F0502020204030204" pitchFamily="34" charset="0"/>
              </a:rPr>
              <a:t>SEL and mental health</a:t>
            </a:r>
          </a:p>
          <a:p>
            <a:pPr marL="0" indent="0">
              <a:buNone/>
            </a:pPr>
            <a:r>
              <a:rPr lang="en-US" sz="3000" b="1" dirty="0">
                <a:latin typeface="Calibri" panose="020F0502020204030204" pitchFamily="34" charset="0"/>
                <a:cs typeface="Calibri" panose="020F0502020204030204" pitchFamily="34" charset="0"/>
              </a:rPr>
              <a:t>Recruitment and Retention</a:t>
            </a:r>
          </a:p>
          <a:p>
            <a:pPr lvl="1"/>
            <a:r>
              <a:rPr lang="en-US" sz="2600" dirty="0">
                <a:latin typeface="Calibri" panose="020F0502020204030204" pitchFamily="34" charset="0"/>
                <a:cs typeface="Calibri" panose="020F0502020204030204" pitchFamily="34" charset="0"/>
              </a:rPr>
              <a:t>Endorsements in areas of need (e.g. SPED, ESOL)</a:t>
            </a:r>
          </a:p>
          <a:p>
            <a:pPr lvl="1"/>
            <a:r>
              <a:rPr lang="en-US" sz="2600" dirty="0">
                <a:latin typeface="Calibri" panose="020F0502020204030204" pitchFamily="34" charset="0"/>
                <a:cs typeface="Calibri" panose="020F0502020204030204" pitchFamily="34" charset="0"/>
              </a:rPr>
              <a:t>Induction and mentoring</a:t>
            </a:r>
          </a:p>
          <a:p>
            <a:pPr lvl="1"/>
            <a:r>
              <a:rPr lang="en-US" sz="2600" dirty="0">
                <a:latin typeface="Calibri" panose="020F0502020204030204" pitchFamily="34" charset="0"/>
                <a:cs typeface="Calibri" panose="020F0502020204030204" pitchFamily="34" charset="0"/>
              </a:rPr>
              <a:t>“Grow Your Own” programs</a:t>
            </a:r>
          </a:p>
          <a:p>
            <a:pPr lvl="1"/>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endParaRPr lang="en-US" dirty="0"/>
          </a:p>
        </p:txBody>
      </p:sp>
      <p:sp>
        <p:nvSpPr>
          <p:cNvPr id="4" name="Footer Placeholder 2"/>
          <p:cNvSpPr>
            <a:spLocks noGrp="1"/>
          </p:cNvSpPr>
          <p:nvPr>
            <p:ph type="ftr" sz="quarter" idx="11"/>
          </p:nvPr>
        </p:nvSpPr>
        <p:spPr/>
        <p:txBody>
          <a:bodyPr/>
          <a:lstStyle/>
          <a:p>
            <a:r>
              <a:rPr lang="en-US" dirty="0"/>
              <a:t>Oregon Department of Education</a:t>
            </a:r>
          </a:p>
        </p:txBody>
      </p:sp>
      <p:sp>
        <p:nvSpPr>
          <p:cNvPr id="5" name="Slide Number Placeholder 3">
            <a:extLst>
              <a:ext uri="{FF2B5EF4-FFF2-40B4-BE49-F238E27FC236}">
                <a16:creationId xmlns:a16="http://schemas.microsoft.com/office/drawing/2014/main" id="{A7204D6A-4824-C808-36E7-3E46B4E226D0}"/>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11</a:t>
            </a:fld>
            <a:endParaRPr lang="en-US" dirty="0"/>
          </a:p>
        </p:txBody>
      </p:sp>
    </p:spTree>
    <p:extLst>
      <p:ext uri="{BB962C8B-B14F-4D97-AF65-F5344CB8AC3E}">
        <p14:creationId xmlns:p14="http://schemas.microsoft.com/office/powerpoint/2010/main" val="3470929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Meeting ESSA’s Professional Learning Definition</a:t>
            </a:r>
          </a:p>
        </p:txBody>
      </p:sp>
      <p:sp>
        <p:nvSpPr>
          <p:cNvPr id="30723" name="Content Placeholder 2">
            <a:extLst>
              <a:ext uri="{C183D7F6-B498-43B3-948B-1728B52AA6E4}">
                <adec:decorative xmlns:adec="http://schemas.microsoft.com/office/drawing/2017/decorative" val="1"/>
              </a:ext>
            </a:extLst>
          </p:cNvPr>
          <p:cNvSpPr>
            <a:spLocks noGrp="1"/>
          </p:cNvSpPr>
          <p:nvPr>
            <p:ph idx="1"/>
          </p:nvPr>
        </p:nvSpPr>
        <p:spPr/>
        <p:txBody>
          <a:bodyPr>
            <a:normAutofit/>
          </a:bodyPr>
          <a:lstStyle/>
          <a:p>
            <a:pPr marL="0" indent="0">
              <a:buNone/>
            </a:pPr>
            <a:r>
              <a:rPr lang="en-US" altLang="en-US" sz="2800" b="1" dirty="0">
                <a:latin typeface="Calibri" panose="020F0502020204030204" pitchFamily="34" charset="0"/>
                <a:cs typeface="Calibri" panose="020F0502020204030204" pitchFamily="34" charset="0"/>
              </a:rPr>
              <a:t>ESSA defines professional learning as</a:t>
            </a:r>
            <a:r>
              <a:rPr lang="en-US" altLang="en-US" sz="2800" dirty="0">
                <a:latin typeface="Calibri" panose="020F0502020204030204" pitchFamily="34" charset="0"/>
                <a:cs typeface="Calibri" panose="020F0502020204030204" pitchFamily="34" charset="0"/>
              </a:rPr>
              <a:t>:</a:t>
            </a:r>
          </a:p>
          <a:p>
            <a:pPr marL="457200" lvl="1" indent="0">
              <a:buNone/>
            </a:pPr>
            <a:r>
              <a:rPr lang="en-US" altLang="en-US" i="1" dirty="0">
                <a:latin typeface="Calibri" panose="020F0502020204030204" pitchFamily="34" charset="0"/>
                <a:cs typeface="Calibri" panose="020F0502020204030204" pitchFamily="34" charset="0"/>
              </a:rPr>
              <a:t>“… high quality, sustained, intensive, and classroom-focused in order to have a positive and lasting impact on classroom instruction and the teacher’s performance in the classroom and not 1-day or short-term workshops or conferences.” [ESEA Section 8101(42)] ”</a:t>
            </a:r>
          </a:p>
          <a:p>
            <a:pPr marL="0" indent="0">
              <a:buNone/>
            </a:pPr>
            <a:endParaRPr lang="en-US" altLang="en-US" i="1"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Conferences and workshops are approvable when they are </a:t>
            </a:r>
            <a:r>
              <a:rPr lang="en-US" b="1" dirty="0">
                <a:latin typeface="Calibri" panose="020F0502020204030204" pitchFamily="34" charset="0"/>
                <a:cs typeface="Calibri" panose="020F0502020204030204" pitchFamily="34" charset="0"/>
              </a:rPr>
              <a:t>included as part of larger strategy</a:t>
            </a:r>
            <a:r>
              <a:rPr lang="en-US" dirty="0">
                <a:latin typeface="Calibri" panose="020F0502020204030204" pitchFamily="34" charset="0"/>
                <a:cs typeface="Calibri" panose="020F0502020204030204" pitchFamily="34" charset="0"/>
              </a:rPr>
              <a:t>, not as an end in themselves.</a:t>
            </a:r>
          </a:p>
          <a:p>
            <a:pPr marL="0" indent="0">
              <a:buNone/>
            </a:pPr>
            <a:endParaRPr lang="en-US" altLang="en-US" dirty="0"/>
          </a:p>
        </p:txBody>
      </p:sp>
      <p:sp>
        <p:nvSpPr>
          <p:cNvPr id="4" name="Footer Placeholder 2"/>
          <p:cNvSpPr>
            <a:spLocks noGrp="1"/>
          </p:cNvSpPr>
          <p:nvPr>
            <p:ph type="ftr" sz="quarter" idx="11"/>
          </p:nvPr>
        </p:nvSpPr>
        <p:spPr/>
        <p:txBody>
          <a:bodyPr/>
          <a:lstStyle/>
          <a:p>
            <a:r>
              <a:rPr lang="en-US" dirty="0"/>
              <a:t>Oregon Department of Education</a:t>
            </a:r>
          </a:p>
        </p:txBody>
      </p:sp>
      <p:sp>
        <p:nvSpPr>
          <p:cNvPr id="3" name="Slide Number Placeholder 3">
            <a:extLst>
              <a:ext uri="{FF2B5EF4-FFF2-40B4-BE49-F238E27FC236}">
                <a16:creationId xmlns:a16="http://schemas.microsoft.com/office/drawing/2014/main" id="{A87286ED-DBCB-7E77-9762-A3F911757C2C}"/>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12</a:t>
            </a:fld>
            <a:endParaRPr lang="en-US" dirty="0"/>
          </a:p>
        </p:txBody>
      </p:sp>
    </p:spTree>
    <p:extLst>
      <p:ext uri="{BB962C8B-B14F-4D97-AF65-F5344CB8AC3E}">
        <p14:creationId xmlns:p14="http://schemas.microsoft.com/office/powerpoint/2010/main" val="491279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normAutofit/>
          </a:bodyPr>
          <a:lstStyle/>
          <a:p>
            <a:r>
              <a:rPr lang="en-US" altLang="en-US" dirty="0"/>
              <a:t>Supplement Not Supplant</a:t>
            </a:r>
          </a:p>
        </p:txBody>
      </p:sp>
      <p:sp>
        <p:nvSpPr>
          <p:cNvPr id="19460" name="Content Placeholder 4"/>
          <p:cNvSpPr>
            <a:spLocks noGrp="1"/>
          </p:cNvSpPr>
          <p:nvPr>
            <p:ph idx="1"/>
          </p:nvPr>
        </p:nvSpPr>
        <p:spPr/>
        <p:txBody>
          <a:bodyPr>
            <a:normAutofit fontScale="92500" lnSpcReduction="10000"/>
          </a:bodyPr>
          <a:lstStyle/>
          <a:p>
            <a:pPr marL="0" indent="0">
              <a:buNone/>
            </a:pPr>
            <a:r>
              <a:rPr lang="en-US" sz="2800" dirty="0">
                <a:latin typeface="Calibri" panose="020F0502020204030204" pitchFamily="34" charset="0"/>
                <a:cs typeface="Calibri" panose="020F0502020204030204" pitchFamily="34" charset="0"/>
              </a:rPr>
              <a:t>Federal funds cannot be used to supplant, or </a:t>
            </a:r>
            <a:r>
              <a:rPr lang="en-US" sz="2800" b="1" dirty="0">
                <a:latin typeface="Calibri" panose="020F0502020204030204" pitchFamily="34" charset="0"/>
                <a:cs typeface="Calibri" panose="020F0502020204030204" pitchFamily="34" charset="0"/>
              </a:rPr>
              <a:t>take the place of</a:t>
            </a:r>
            <a:r>
              <a:rPr lang="en-US" sz="2800" dirty="0">
                <a:latin typeface="Calibri" panose="020F0502020204030204" pitchFamily="34" charset="0"/>
                <a:cs typeface="Calibri" panose="020F0502020204030204" pitchFamily="34" charset="0"/>
              </a:rPr>
              <a:t>, state and local funds that would have been spent </a:t>
            </a:r>
            <a:r>
              <a:rPr lang="en-US" sz="2800" u="sng" dirty="0">
                <a:latin typeface="Calibri" panose="020F0502020204030204" pitchFamily="34" charset="0"/>
                <a:cs typeface="Calibri" panose="020F0502020204030204" pitchFamily="34" charset="0"/>
              </a:rPr>
              <a:t>if Title II-A funds were not available</a:t>
            </a:r>
            <a:endParaRPr lang="en-US" sz="2800"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Test I:</a:t>
            </a:r>
            <a:r>
              <a:rPr lang="en-US" dirty="0">
                <a:latin typeface="Calibri" panose="020F0502020204030204" pitchFamily="34" charset="0"/>
                <a:cs typeface="Calibri" panose="020F0502020204030204" pitchFamily="34" charset="0"/>
              </a:rPr>
              <a:t> Are the services that the district wants to fund with ESEA funds required under state, local, or another federal law? </a:t>
            </a:r>
            <a:r>
              <a:rPr lang="en-US" b="1" dirty="0">
                <a:latin typeface="Calibri" panose="020F0502020204030204" pitchFamily="34" charset="0"/>
                <a:cs typeface="Calibri" panose="020F0502020204030204" pitchFamily="34" charset="0"/>
              </a:rPr>
              <a:t>If they are, there could be the presumption of supplanting. </a:t>
            </a:r>
          </a:p>
          <a:p>
            <a:pPr lvl="1"/>
            <a:endParaRPr lang="en-US"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Test II:</a:t>
            </a:r>
            <a:r>
              <a:rPr lang="en-US" dirty="0">
                <a:latin typeface="Calibri" panose="020F0502020204030204" pitchFamily="34" charset="0"/>
                <a:cs typeface="Calibri" panose="020F0502020204030204" pitchFamily="34" charset="0"/>
              </a:rPr>
              <a:t> Were state or local funds used in the last year to pay for these services? </a:t>
            </a:r>
            <a:r>
              <a:rPr lang="en-US" b="1" dirty="0">
                <a:latin typeface="Calibri" panose="020F0502020204030204" pitchFamily="34" charset="0"/>
                <a:cs typeface="Calibri" panose="020F0502020204030204" pitchFamily="34" charset="0"/>
              </a:rPr>
              <a:t>If they were, there could be a presumption of supplanting.</a:t>
            </a:r>
          </a:p>
          <a:p>
            <a:pPr lvl="1"/>
            <a:endParaRPr lang="en-US" b="1" dirty="0">
              <a:latin typeface="Calibri" panose="020F0502020204030204" pitchFamily="34" charset="0"/>
              <a:cs typeface="Calibri" panose="020F0502020204030204" pitchFamily="34" charset="0"/>
            </a:endParaRPr>
          </a:p>
          <a:p>
            <a:pPr marL="0" indent="0" algn="ctr">
              <a:buNone/>
              <a:defRPr/>
            </a:pPr>
            <a:r>
              <a:rPr lang="en-US" sz="2800" i="1" dirty="0">
                <a:hlinkClick r:id="rId3"/>
              </a:rPr>
              <a:t>ESSA Quick Reference Brief: Supplement Not Supplant </a:t>
            </a:r>
            <a:endParaRPr lang="en-US" sz="2800" i="1"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91BDC8EE-CD19-A940-8AFE-97C7B4EF0905}"/>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13</a:t>
            </a:fld>
            <a:endParaRPr lang="en-US" dirty="0"/>
          </a:p>
        </p:txBody>
      </p:sp>
    </p:spTree>
    <p:extLst>
      <p:ext uri="{BB962C8B-B14F-4D97-AF65-F5344CB8AC3E}">
        <p14:creationId xmlns:p14="http://schemas.microsoft.com/office/powerpoint/2010/main" val="2466990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83C3C9-5D3F-46EA-64A8-D25A6738BF27}"/>
              </a:ext>
            </a:extLst>
          </p:cNvPr>
          <p:cNvSpPr>
            <a:spLocks noGrp="1"/>
          </p:cNvSpPr>
          <p:nvPr>
            <p:ph type="ctrTitle"/>
          </p:nvPr>
        </p:nvSpPr>
        <p:spPr/>
        <p:txBody>
          <a:bodyPr/>
          <a:lstStyle/>
          <a:p>
            <a:r>
              <a:rPr lang="en-US" dirty="0"/>
              <a:t>Eligibility and Funding </a:t>
            </a:r>
          </a:p>
        </p:txBody>
      </p:sp>
      <p:sp>
        <p:nvSpPr>
          <p:cNvPr id="3" name="Footer Placeholder 2">
            <a:extLst>
              <a:ext uri="{FF2B5EF4-FFF2-40B4-BE49-F238E27FC236}">
                <a16:creationId xmlns:a16="http://schemas.microsoft.com/office/drawing/2014/main" id="{32C4B3F9-F524-4200-204E-D92BDCB6BEC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4" name="Slide Number Placeholder 3">
            <a:extLst>
              <a:ext uri="{FF2B5EF4-FFF2-40B4-BE49-F238E27FC236}">
                <a16:creationId xmlns:a16="http://schemas.microsoft.com/office/drawing/2014/main" id="{B35BDA17-7C3F-428E-1430-6CE7359A479A}"/>
              </a:ext>
            </a:extLst>
          </p:cNvPr>
          <p:cNvSpPr>
            <a:spLocks noGrp="1"/>
          </p:cNvSpPr>
          <p:nvPr>
            <p:ph type="sldNum" sz="quarter" idx="12"/>
          </p:nvPr>
        </p:nvSpPr>
        <p:spPr/>
        <p:txBody>
          <a:bodyPr/>
          <a:lstStyle/>
          <a:p>
            <a:fld id="{357F5B69-6281-4C1F-8C38-6DA0F56DA430}" type="slidenum">
              <a:rPr lang="en-US" smtClean="0"/>
              <a:pPr/>
              <a:t>14</a:t>
            </a:fld>
            <a:endParaRPr lang="en-US" dirty="0"/>
          </a:p>
        </p:txBody>
      </p:sp>
    </p:spTree>
    <p:extLst>
      <p:ext uri="{BB962C8B-B14F-4D97-AF65-F5344CB8AC3E}">
        <p14:creationId xmlns:p14="http://schemas.microsoft.com/office/powerpoint/2010/main" val="3827747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88AA0-995A-FF49-93D9-589546C2DF8E}"/>
            </a:ext>
          </a:extLst>
        </p:cNvPr>
        <p:cNvGrpSpPr/>
        <p:nvPr/>
      </p:nvGrpSpPr>
      <p:grpSpPr>
        <a:xfrm>
          <a:off x="0" y="0"/>
          <a:ext cx="0" cy="0"/>
          <a:chOff x="0" y="0"/>
          <a:chExt cx="0" cy="0"/>
        </a:xfrm>
      </p:grpSpPr>
      <p:sp>
        <p:nvSpPr>
          <p:cNvPr id="18434" name="Title 1">
            <a:extLst>
              <a:ext uri="{FF2B5EF4-FFF2-40B4-BE49-F238E27FC236}">
                <a16:creationId xmlns:a16="http://schemas.microsoft.com/office/drawing/2014/main" id="{62C53BDE-1825-118B-2F3C-89AEC78A1356}"/>
              </a:ext>
            </a:extLst>
          </p:cNvPr>
          <p:cNvSpPr>
            <a:spLocks noGrp="1"/>
          </p:cNvSpPr>
          <p:nvPr>
            <p:ph type="title"/>
          </p:nvPr>
        </p:nvSpPr>
        <p:spPr/>
        <p:txBody>
          <a:bodyPr/>
          <a:lstStyle/>
          <a:p>
            <a:pPr>
              <a:defRPr/>
            </a:pPr>
            <a:r>
              <a:rPr lang="en-US" altLang="en-US" dirty="0"/>
              <a:t>Eligibility and Funding</a:t>
            </a:r>
            <a:endParaRPr lang="en-US" altLang="en-US" dirty="0">
              <a:solidFill>
                <a:schemeClr val="bg2">
                  <a:lumMod val="60000"/>
                  <a:lumOff val="40000"/>
                </a:schemeClr>
              </a:solidFill>
            </a:endParaRPr>
          </a:p>
        </p:txBody>
      </p:sp>
      <p:sp>
        <p:nvSpPr>
          <p:cNvPr id="18435" name="Content Placeholder 2">
            <a:extLst>
              <a:ext uri="{FF2B5EF4-FFF2-40B4-BE49-F238E27FC236}">
                <a16:creationId xmlns:a16="http://schemas.microsoft.com/office/drawing/2014/main" id="{F3BD0AD4-7CD5-736F-2377-D5940CF49050}"/>
              </a:ext>
            </a:extLst>
          </p:cNvPr>
          <p:cNvSpPr>
            <a:spLocks noGrp="1"/>
          </p:cNvSpPr>
          <p:nvPr>
            <p:ph idx="1"/>
          </p:nvPr>
        </p:nvSpPr>
        <p:spPr/>
        <p:txBody>
          <a:bodyPr>
            <a:normAutofit/>
          </a:bodyPr>
          <a:lstStyle/>
          <a:p>
            <a:pPr>
              <a:lnSpc>
                <a:spcPct val="150000"/>
              </a:lnSpc>
            </a:pPr>
            <a:r>
              <a:rPr lang="en-US" altLang="en-US" sz="2800" dirty="0">
                <a:latin typeface="Calibri" panose="020F0502020204030204" pitchFamily="34" charset="0"/>
                <a:cs typeface="Calibri" panose="020F0502020204030204" pitchFamily="34" charset="0"/>
              </a:rPr>
              <a:t>All districts are eligible to receive Title II, Part A funds</a:t>
            </a:r>
          </a:p>
          <a:p>
            <a:pPr>
              <a:lnSpc>
                <a:spcPct val="150000"/>
              </a:lnSpc>
            </a:pPr>
            <a:r>
              <a:rPr lang="en-US" altLang="en-US" sz="2800" dirty="0">
                <a:latin typeface="Calibri" panose="020F0502020204030204" pitchFamily="34" charset="0"/>
                <a:cs typeface="Calibri" panose="020F0502020204030204" pitchFamily="34" charset="0"/>
              </a:rPr>
              <a:t>Formula funded grant</a:t>
            </a:r>
          </a:p>
          <a:p>
            <a:pPr lvl="1">
              <a:lnSpc>
                <a:spcPct val="100000"/>
              </a:lnSpc>
              <a:buFont typeface="Wingdings" panose="05000000000000000000" pitchFamily="2" charset="2"/>
              <a:buChar char="§"/>
            </a:pPr>
            <a:r>
              <a:rPr lang="en-US" altLang="en-US" dirty="0">
                <a:latin typeface="Calibri" panose="020F0502020204030204" pitchFamily="34" charset="0"/>
                <a:cs typeface="Calibri" panose="020F0502020204030204" pitchFamily="34" charset="0"/>
              </a:rPr>
              <a:t>20% based on enrollment </a:t>
            </a:r>
          </a:p>
          <a:p>
            <a:pPr lvl="1">
              <a:lnSpc>
                <a:spcPct val="100000"/>
              </a:lnSpc>
              <a:buFont typeface="Wingdings" panose="05000000000000000000" pitchFamily="2" charset="2"/>
              <a:buChar char="§"/>
            </a:pPr>
            <a:r>
              <a:rPr lang="en-US" altLang="en-US" dirty="0">
                <a:latin typeface="Calibri" panose="020F0502020204030204" pitchFamily="34" charset="0"/>
                <a:cs typeface="Calibri" panose="020F0502020204030204" pitchFamily="34" charset="0"/>
              </a:rPr>
              <a:t>80% based on poverty</a:t>
            </a:r>
          </a:p>
          <a:p>
            <a:pPr>
              <a:lnSpc>
                <a:spcPct val="150000"/>
              </a:lnSpc>
            </a:pPr>
            <a:r>
              <a:rPr lang="en-US" altLang="en-US" sz="2800" dirty="0">
                <a:latin typeface="Calibri" panose="020F0502020204030204" pitchFamily="34" charset="0"/>
                <a:cs typeface="Calibri" panose="020F0502020204030204" pitchFamily="34" charset="0"/>
              </a:rPr>
              <a:t>REAP districts have flexibility in the use of II-A funds</a:t>
            </a:r>
            <a:endParaRPr lang="en-US" altLang="en-US" dirty="0">
              <a:latin typeface="Calibri" panose="020F0502020204030204" pitchFamily="34" charset="0"/>
              <a:cs typeface="Calibri" panose="020F0502020204030204" pitchFamily="34" charset="0"/>
            </a:endParaRPr>
          </a:p>
        </p:txBody>
      </p:sp>
      <p:sp>
        <p:nvSpPr>
          <p:cNvPr id="4" name="Footer Placeholder 2">
            <a:extLst>
              <a:ext uri="{FF2B5EF4-FFF2-40B4-BE49-F238E27FC236}">
                <a16:creationId xmlns:a16="http://schemas.microsoft.com/office/drawing/2014/main" id="{FF6760F4-EF45-4BED-F1EB-26773BF84B1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1CE2AA3B-BF77-4CA7-ED3C-A66BF964AFCB}"/>
              </a:ex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t>15</a:t>
            </a:fld>
            <a:endParaRPr lang="en-US" dirty="0"/>
          </a:p>
        </p:txBody>
      </p:sp>
    </p:spTree>
    <p:extLst>
      <p:ext uri="{BB962C8B-B14F-4D97-AF65-F5344CB8AC3E}">
        <p14:creationId xmlns:p14="http://schemas.microsoft.com/office/powerpoint/2010/main" val="1944796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0411E-E6E4-6895-1CCB-A1DFEA2D7392}"/>
            </a:ext>
          </a:extLst>
        </p:cNvPr>
        <p:cNvGrpSpPr/>
        <p:nvPr/>
      </p:nvGrpSpPr>
      <p:grpSpPr>
        <a:xfrm>
          <a:off x="0" y="0"/>
          <a:ext cx="0" cy="0"/>
          <a:chOff x="0" y="0"/>
          <a:chExt cx="0" cy="0"/>
        </a:xfrm>
      </p:grpSpPr>
      <p:sp>
        <p:nvSpPr>
          <p:cNvPr id="18434" name="Title 1">
            <a:extLst>
              <a:ext uri="{FF2B5EF4-FFF2-40B4-BE49-F238E27FC236}">
                <a16:creationId xmlns:a16="http://schemas.microsoft.com/office/drawing/2014/main" id="{B888D733-DEDA-D3D1-2E32-8CADAE0D7924}"/>
              </a:ext>
            </a:extLst>
          </p:cNvPr>
          <p:cNvSpPr>
            <a:spLocks noGrp="1"/>
          </p:cNvSpPr>
          <p:nvPr>
            <p:ph type="title"/>
          </p:nvPr>
        </p:nvSpPr>
        <p:spPr/>
        <p:txBody>
          <a:bodyPr>
            <a:normAutofit/>
          </a:bodyPr>
          <a:lstStyle/>
          <a:p>
            <a:pPr>
              <a:defRPr/>
            </a:pPr>
            <a:r>
              <a:rPr lang="en-US" altLang="en-US" dirty="0"/>
              <a:t>Funding Process</a:t>
            </a:r>
          </a:p>
        </p:txBody>
      </p:sp>
      <p:pic>
        <p:nvPicPr>
          <p:cNvPr id="7" name="Content Placeholder 6" descr="White House clip art">
            <a:extLst>
              <a:ext uri="{FF2B5EF4-FFF2-40B4-BE49-F238E27FC236}">
                <a16:creationId xmlns:a16="http://schemas.microsoft.com/office/drawing/2014/main" id="{EA730BAC-E6A5-E929-3CA9-1FEAFC8D93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4667" y="1873823"/>
            <a:ext cx="1735079" cy="1003112"/>
          </a:xfrm>
        </p:spPr>
      </p:pic>
      <p:sp>
        <p:nvSpPr>
          <p:cNvPr id="17" name="TextBox 16">
            <a:extLst>
              <a:ext uri="{FF2B5EF4-FFF2-40B4-BE49-F238E27FC236}">
                <a16:creationId xmlns:a16="http://schemas.microsoft.com/office/drawing/2014/main" id="{45DEF71F-E54D-F997-3DF1-77E0B82DAB57}"/>
              </a:ext>
            </a:extLst>
          </p:cNvPr>
          <p:cNvSpPr txBox="1"/>
          <p:nvPr/>
        </p:nvSpPr>
        <p:spPr>
          <a:xfrm>
            <a:off x="2103931" y="1999936"/>
            <a:ext cx="1464270" cy="954107"/>
          </a:xfrm>
          <a:prstGeom prst="rect">
            <a:avLst/>
          </a:prstGeom>
          <a:noFill/>
        </p:spPr>
        <p:txBody>
          <a:bodyPr wrap="square" rtlCol="0">
            <a:spAutoFit/>
          </a:bodyPr>
          <a:lstStyle/>
          <a:p>
            <a:r>
              <a:rPr lang="en-US" sz="1400" dirty="0"/>
              <a:t>Congress passes appropriations to federal education programs</a:t>
            </a:r>
          </a:p>
        </p:txBody>
      </p:sp>
      <p:pic>
        <p:nvPicPr>
          <p:cNvPr id="9" name="Picture 8" descr="US Census Bureau logo">
            <a:extLst>
              <a:ext uri="{FF2B5EF4-FFF2-40B4-BE49-F238E27FC236}">
                <a16:creationId xmlns:a16="http://schemas.microsoft.com/office/drawing/2014/main" id="{E96DBCEC-9BB9-288F-2C16-09C4942383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0675" y="1872870"/>
            <a:ext cx="2086658" cy="1090447"/>
          </a:xfrm>
          <a:prstGeom prst="rect">
            <a:avLst/>
          </a:prstGeom>
        </p:spPr>
      </p:pic>
      <p:sp>
        <p:nvSpPr>
          <p:cNvPr id="18" name="TextBox 17">
            <a:extLst>
              <a:ext uri="{FF2B5EF4-FFF2-40B4-BE49-F238E27FC236}">
                <a16:creationId xmlns:a16="http://schemas.microsoft.com/office/drawing/2014/main" id="{87824FCE-7266-F4DC-7F41-93BB7180818C}"/>
              </a:ext>
            </a:extLst>
          </p:cNvPr>
          <p:cNvSpPr txBox="1"/>
          <p:nvPr/>
        </p:nvSpPr>
        <p:spPr>
          <a:xfrm>
            <a:off x="6042131" y="1854205"/>
            <a:ext cx="1815358" cy="1169551"/>
          </a:xfrm>
          <a:prstGeom prst="rect">
            <a:avLst/>
          </a:prstGeom>
          <a:noFill/>
        </p:spPr>
        <p:txBody>
          <a:bodyPr wrap="square" rtlCol="0">
            <a:spAutoFit/>
          </a:bodyPr>
          <a:lstStyle/>
          <a:p>
            <a:r>
              <a:rPr lang="en-US" sz="1400" dirty="0"/>
              <a:t>U.S. Census Bureau calculates annual poverty estimates for all public school districts</a:t>
            </a:r>
          </a:p>
        </p:txBody>
      </p:sp>
      <p:pic>
        <p:nvPicPr>
          <p:cNvPr id="20" name="Picture 19" descr="US Dept of Education logo">
            <a:extLst>
              <a:ext uri="{FF2B5EF4-FFF2-40B4-BE49-F238E27FC236}">
                <a16:creationId xmlns:a16="http://schemas.microsoft.com/office/drawing/2014/main" id="{4EF978A7-D650-50C9-48EF-73511C1EC82E}"/>
              </a:ext>
            </a:extLst>
          </p:cNvPr>
          <p:cNvPicPr>
            <a:picLocks noChangeAspect="1"/>
          </p:cNvPicPr>
          <p:nvPr/>
        </p:nvPicPr>
        <p:blipFill>
          <a:blip r:embed="rId5"/>
          <a:stretch>
            <a:fillRect/>
          </a:stretch>
        </p:blipFill>
        <p:spPr>
          <a:xfrm>
            <a:off x="8019745" y="1637743"/>
            <a:ext cx="1475272" cy="1475272"/>
          </a:xfrm>
          <a:prstGeom prst="rect">
            <a:avLst/>
          </a:prstGeom>
        </p:spPr>
      </p:pic>
      <p:sp>
        <p:nvSpPr>
          <p:cNvPr id="19" name="TextBox 18">
            <a:extLst>
              <a:ext uri="{FF2B5EF4-FFF2-40B4-BE49-F238E27FC236}">
                <a16:creationId xmlns:a16="http://schemas.microsoft.com/office/drawing/2014/main" id="{03CC072B-A52C-14FD-E9B6-A0D4AC314CDA}"/>
              </a:ext>
            </a:extLst>
          </p:cNvPr>
          <p:cNvSpPr txBox="1"/>
          <p:nvPr/>
        </p:nvSpPr>
        <p:spPr>
          <a:xfrm>
            <a:off x="9495017" y="1837937"/>
            <a:ext cx="2116272" cy="1169551"/>
          </a:xfrm>
          <a:prstGeom prst="rect">
            <a:avLst/>
          </a:prstGeom>
          <a:noFill/>
        </p:spPr>
        <p:txBody>
          <a:bodyPr wrap="square" rtlCol="0">
            <a:spAutoFit/>
          </a:bodyPr>
          <a:lstStyle/>
          <a:p>
            <a:r>
              <a:rPr lang="en-US" sz="1400" dirty="0"/>
              <a:t>The U.S. Department of Education allocates program funding to states based on poverty percentages</a:t>
            </a:r>
          </a:p>
        </p:txBody>
      </p:sp>
      <p:pic>
        <p:nvPicPr>
          <p:cNvPr id="12" name="Picture 11" descr="ODE Logo">
            <a:extLst>
              <a:ext uri="{FF2B5EF4-FFF2-40B4-BE49-F238E27FC236}">
                <a16:creationId xmlns:a16="http://schemas.microsoft.com/office/drawing/2014/main" id="{D1EC55A7-70A4-5F6D-D8F5-CBA86CF62D7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84794" y="4080164"/>
            <a:ext cx="2927636" cy="1455934"/>
          </a:xfrm>
          <a:prstGeom prst="rect">
            <a:avLst/>
          </a:prstGeom>
        </p:spPr>
      </p:pic>
      <p:sp>
        <p:nvSpPr>
          <p:cNvPr id="21" name="TextBox 20">
            <a:extLst>
              <a:ext uri="{FF2B5EF4-FFF2-40B4-BE49-F238E27FC236}">
                <a16:creationId xmlns:a16="http://schemas.microsoft.com/office/drawing/2014/main" id="{9BC12739-D691-C5F8-4AA5-3908DDCCED8F}"/>
              </a:ext>
            </a:extLst>
          </p:cNvPr>
          <p:cNvSpPr txBox="1"/>
          <p:nvPr/>
        </p:nvSpPr>
        <p:spPr>
          <a:xfrm>
            <a:off x="3568201" y="4253716"/>
            <a:ext cx="2277186" cy="954107"/>
          </a:xfrm>
          <a:prstGeom prst="rect">
            <a:avLst/>
          </a:prstGeom>
          <a:noFill/>
        </p:spPr>
        <p:txBody>
          <a:bodyPr wrap="square" rtlCol="0">
            <a:spAutoFit/>
          </a:bodyPr>
          <a:lstStyle/>
          <a:p>
            <a:r>
              <a:rPr lang="en-US" sz="1400" dirty="0"/>
              <a:t>The Oregon Department of Education finalizes allocations for all Oregon School Districts</a:t>
            </a:r>
          </a:p>
        </p:txBody>
      </p:sp>
      <p:pic>
        <p:nvPicPr>
          <p:cNvPr id="16" name="Picture 15" descr="School House image">
            <a:extLst>
              <a:ext uri="{FF2B5EF4-FFF2-40B4-BE49-F238E27FC236}">
                <a16:creationId xmlns:a16="http://schemas.microsoft.com/office/drawing/2014/main" id="{A2E839DA-9887-3E67-BEE1-A0CDC9F9EF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7333" y="3834245"/>
            <a:ext cx="1815358" cy="1833512"/>
          </a:xfrm>
          <a:prstGeom prst="rect">
            <a:avLst/>
          </a:prstGeom>
        </p:spPr>
      </p:pic>
      <p:pic>
        <p:nvPicPr>
          <p:cNvPr id="29" name="Picture 28" descr="ODE School and District Continuous Improvement Process&#10;- Set the Direction/Vision&#10;- Assess Needs&#10;- Create Strategic Plan&#10;- Implement Strategic Plan&#10;- Monitor and Adjust&#10;">
            <a:extLst>
              <a:ext uri="{FF2B5EF4-FFF2-40B4-BE49-F238E27FC236}">
                <a16:creationId xmlns:a16="http://schemas.microsoft.com/office/drawing/2014/main" id="{3A92E8C5-EDD4-7248-948F-898A54BA9DA5}"/>
              </a:ext>
            </a:extLst>
          </p:cNvPr>
          <p:cNvPicPr>
            <a:picLocks noChangeAspect="1"/>
          </p:cNvPicPr>
          <p:nvPr/>
        </p:nvPicPr>
        <p:blipFill>
          <a:blip r:embed="rId8"/>
          <a:stretch>
            <a:fillRect/>
          </a:stretch>
        </p:blipFill>
        <p:spPr>
          <a:xfrm>
            <a:off x="8019745" y="3199830"/>
            <a:ext cx="3101715" cy="2958675"/>
          </a:xfrm>
          <a:prstGeom prst="rect">
            <a:avLst/>
          </a:prstGeom>
        </p:spPr>
      </p:pic>
      <p:sp>
        <p:nvSpPr>
          <p:cNvPr id="3" name="Footer Placeholder 2">
            <a:extLst>
              <a:ext uri="{FF2B5EF4-FFF2-40B4-BE49-F238E27FC236}">
                <a16:creationId xmlns:a16="http://schemas.microsoft.com/office/drawing/2014/main" id="{955595EC-2EE5-C262-C1F2-736A7390F8C8}"/>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2" name="Slide Number Placeholder 4">
            <a:extLst>
              <a:ext uri="{FF2B5EF4-FFF2-40B4-BE49-F238E27FC236}">
                <a16:creationId xmlns:a16="http://schemas.microsoft.com/office/drawing/2014/main" id="{78AA8F52-89AF-BF15-F16B-804F0ED71CD9}"/>
              </a:ex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t>16</a:t>
            </a:fld>
            <a:endParaRPr lang="en-US" dirty="0"/>
          </a:p>
        </p:txBody>
      </p:sp>
    </p:spTree>
    <p:extLst>
      <p:ext uri="{BB962C8B-B14F-4D97-AF65-F5344CB8AC3E}">
        <p14:creationId xmlns:p14="http://schemas.microsoft.com/office/powerpoint/2010/main" val="1155043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2019-20 timeline"/>
          <p:cNvSpPr>
            <a:spLocks noGrp="1"/>
          </p:cNvSpPr>
          <p:nvPr>
            <p:ph type="title"/>
          </p:nvPr>
        </p:nvSpPr>
        <p:spPr>
          <a:xfrm>
            <a:off x="443800" y="1945537"/>
            <a:ext cx="2056899" cy="1809614"/>
          </a:xfrm>
        </p:spPr>
        <p:txBody>
          <a:bodyPr>
            <a:noAutofit/>
          </a:bodyPr>
          <a:lstStyle/>
          <a:p>
            <a:r>
              <a:rPr lang="en-US" sz="3200" dirty="0"/>
              <a:t>2022-23 FEDERAL FUNDS TIMELINE</a:t>
            </a:r>
          </a:p>
        </p:txBody>
      </p:sp>
      <p:sp>
        <p:nvSpPr>
          <p:cNvPr id="24" name="Initial grant period"/>
          <p:cNvSpPr/>
          <p:nvPr/>
        </p:nvSpPr>
        <p:spPr>
          <a:xfrm>
            <a:off x="194513" y="4140862"/>
            <a:ext cx="2192499" cy="646331"/>
          </a:xfrm>
          <a:prstGeom prst="rect">
            <a:avLst/>
          </a:prstGeom>
        </p:spPr>
        <p:txBody>
          <a:bodyPr wrap="square">
            <a:spAutoFit/>
          </a:bodyPr>
          <a:lstStyle/>
          <a:p>
            <a:pPr>
              <a:defRPr/>
            </a:pPr>
            <a:r>
              <a:rPr lang="en-US" sz="1200" b="1" dirty="0">
                <a:solidFill>
                  <a:srgbClr val="0070C0"/>
                </a:solidFill>
                <a:latin typeface="Segoe UI"/>
              </a:rPr>
              <a:t>*INITIAL GRANT PERIOD: 7/1/22 – 9/30/23 </a:t>
            </a:r>
          </a:p>
          <a:p>
            <a:pPr>
              <a:defRPr/>
            </a:pPr>
            <a:r>
              <a:rPr lang="en-US" sz="1200" b="1" dirty="0">
                <a:solidFill>
                  <a:srgbClr val="0070C0"/>
                </a:solidFill>
                <a:latin typeface="Segoe UI"/>
              </a:rPr>
              <a:t>(15 MONTHS</a:t>
            </a:r>
            <a:r>
              <a:rPr lang="en-US" sz="1200" dirty="0">
                <a:solidFill>
                  <a:srgbClr val="0070C0"/>
                </a:solidFill>
                <a:latin typeface="Segoe UI"/>
              </a:rPr>
              <a:t>)</a:t>
            </a:r>
            <a:endParaRPr lang="en-US" sz="1200" dirty="0">
              <a:solidFill>
                <a:srgbClr val="0C6D82"/>
              </a:solidFill>
              <a:latin typeface="Segoe UI"/>
            </a:endParaRPr>
          </a:p>
        </p:txBody>
      </p:sp>
      <p:sp>
        <p:nvSpPr>
          <p:cNvPr id="2" name="July 2019"/>
          <p:cNvSpPr>
            <a:spLocks noGrp="1"/>
          </p:cNvSpPr>
          <p:nvPr>
            <p:ph type="body" sz="quarter" idx="15"/>
          </p:nvPr>
        </p:nvSpPr>
        <p:spPr>
          <a:xfrm>
            <a:off x="3796287" y="967697"/>
            <a:ext cx="786543" cy="834861"/>
          </a:xfrm>
        </p:spPr>
        <p:txBody>
          <a:bodyPr>
            <a:noAutofit/>
          </a:bodyPr>
          <a:lstStyle/>
          <a:p>
            <a:r>
              <a:rPr lang="en-US" sz="1800" dirty="0"/>
              <a:t>JULY</a:t>
            </a:r>
          </a:p>
          <a:p>
            <a:r>
              <a:rPr lang="en-US" sz="1800" dirty="0"/>
              <a:t>2022</a:t>
            </a:r>
          </a:p>
        </p:txBody>
      </p:sp>
      <p:sp>
        <p:nvSpPr>
          <p:cNvPr id="22" name="Beginning of grant period">
            <a:extLst>
              <a:ext uri="{FF2B5EF4-FFF2-40B4-BE49-F238E27FC236}">
                <a16:creationId xmlns:a16="http://schemas.microsoft.com/office/drawing/2014/main" id="{2B193253-F94A-4164-AE5D-6B3931AE17CC}"/>
              </a:ext>
            </a:extLst>
          </p:cNvPr>
          <p:cNvSpPr>
            <a:spLocks noGrp="1"/>
          </p:cNvSpPr>
          <p:nvPr>
            <p:ph type="body" sz="quarter" idx="36"/>
          </p:nvPr>
        </p:nvSpPr>
        <p:spPr>
          <a:xfrm>
            <a:off x="3497084" y="2003349"/>
            <a:ext cx="1399985" cy="405757"/>
          </a:xfrm>
        </p:spPr>
        <p:txBody>
          <a:bodyPr>
            <a:normAutofit/>
          </a:bodyPr>
          <a:lstStyle/>
          <a:p>
            <a:r>
              <a:rPr lang="en-US" sz="1050" dirty="0"/>
              <a:t>BEGINNING OF 2022-23 GRANT PERIOD</a:t>
            </a:r>
          </a:p>
        </p:txBody>
      </p:sp>
      <p:sp>
        <p:nvSpPr>
          <p:cNvPr id="10" name="Aug 2019">
            <a:extLst>
              <a:ext uri="{FF2B5EF4-FFF2-40B4-BE49-F238E27FC236}">
                <a16:creationId xmlns:a16="http://schemas.microsoft.com/office/drawing/2014/main" id="{B71962F0-0A0F-4FC2-9E69-6265A830C45E}"/>
              </a:ext>
            </a:extLst>
          </p:cNvPr>
          <p:cNvSpPr>
            <a:spLocks noGrp="1"/>
          </p:cNvSpPr>
          <p:nvPr>
            <p:ph type="body" sz="quarter" idx="18"/>
          </p:nvPr>
        </p:nvSpPr>
        <p:spPr>
          <a:xfrm>
            <a:off x="5715000" y="967914"/>
            <a:ext cx="783000" cy="783000"/>
          </a:xfrm>
        </p:spPr>
        <p:txBody>
          <a:bodyPr>
            <a:normAutofit/>
          </a:bodyPr>
          <a:lstStyle/>
          <a:p>
            <a:r>
              <a:rPr lang="en-US" sz="1800" dirty="0"/>
              <a:t>AUG 2022</a:t>
            </a:r>
            <a:endParaRPr lang="en-US" dirty="0"/>
          </a:p>
        </p:txBody>
      </p:sp>
      <p:sp>
        <p:nvSpPr>
          <p:cNvPr id="27" name="BN open">
            <a:extLst>
              <a:ext uri="{FF2B5EF4-FFF2-40B4-BE49-F238E27FC236}">
                <a16:creationId xmlns:a16="http://schemas.microsoft.com/office/drawing/2014/main" id="{84F2613F-DCC0-4A1F-9B48-C279DDE0C201}"/>
              </a:ext>
            </a:extLst>
          </p:cNvPr>
          <p:cNvSpPr>
            <a:spLocks noGrp="1"/>
          </p:cNvSpPr>
          <p:nvPr>
            <p:ph type="body" sz="quarter" idx="38"/>
          </p:nvPr>
        </p:nvSpPr>
        <p:spPr>
          <a:xfrm>
            <a:off x="5257800" y="1961398"/>
            <a:ext cx="1743080" cy="348934"/>
          </a:xfrm>
        </p:spPr>
        <p:txBody>
          <a:bodyPr>
            <a:noAutofit/>
          </a:bodyPr>
          <a:lstStyle/>
          <a:p>
            <a:pPr>
              <a:lnSpc>
                <a:spcPct val="100000"/>
              </a:lnSpc>
              <a:spcBef>
                <a:spcPts val="0"/>
              </a:spcBef>
            </a:pPr>
            <a:r>
              <a:rPr lang="en-US" sz="1050" dirty="0"/>
              <a:t>2022-23 BUDGET NARRATIVE APPLICATION OPENS</a:t>
            </a:r>
          </a:p>
        </p:txBody>
      </p:sp>
      <p:sp>
        <p:nvSpPr>
          <p:cNvPr id="13" name="Dec 2019">
            <a:extLst>
              <a:ext uri="{FF2B5EF4-FFF2-40B4-BE49-F238E27FC236}">
                <a16:creationId xmlns:a16="http://schemas.microsoft.com/office/drawing/2014/main" id="{04306A44-50E7-4C10-ABF1-71CE55A094F5}"/>
              </a:ext>
            </a:extLst>
          </p:cNvPr>
          <p:cNvSpPr>
            <a:spLocks noGrp="1"/>
          </p:cNvSpPr>
          <p:nvPr>
            <p:ph type="body" sz="quarter" idx="20"/>
          </p:nvPr>
        </p:nvSpPr>
        <p:spPr>
          <a:xfrm>
            <a:off x="8249069" y="967914"/>
            <a:ext cx="783000" cy="783000"/>
          </a:xfrm>
        </p:spPr>
        <p:txBody>
          <a:bodyPr>
            <a:normAutofit/>
          </a:bodyPr>
          <a:lstStyle/>
          <a:p>
            <a:r>
              <a:rPr lang="en-US" sz="1800" dirty="0"/>
              <a:t>NOV 2022</a:t>
            </a:r>
          </a:p>
        </p:txBody>
      </p:sp>
      <p:sp>
        <p:nvSpPr>
          <p:cNvPr id="37" name="BN due">
            <a:extLst>
              <a:ext uri="{FF2B5EF4-FFF2-40B4-BE49-F238E27FC236}">
                <a16:creationId xmlns:a16="http://schemas.microsoft.com/office/drawing/2014/main" id="{DF4A9D67-1B01-4CF8-AC0D-C7E518691F63}"/>
              </a:ext>
            </a:extLst>
          </p:cNvPr>
          <p:cNvSpPr>
            <a:spLocks noGrp="1"/>
          </p:cNvSpPr>
          <p:nvPr>
            <p:ph type="body" sz="quarter" idx="48"/>
          </p:nvPr>
        </p:nvSpPr>
        <p:spPr>
          <a:xfrm>
            <a:off x="7828730" y="1945537"/>
            <a:ext cx="1623678" cy="336837"/>
          </a:xfrm>
        </p:spPr>
        <p:txBody>
          <a:bodyPr>
            <a:noAutofit/>
          </a:bodyPr>
          <a:lstStyle/>
          <a:p>
            <a:pPr>
              <a:lnSpc>
                <a:spcPct val="100000"/>
              </a:lnSpc>
              <a:spcBef>
                <a:spcPts val="0"/>
              </a:spcBef>
            </a:pPr>
            <a:r>
              <a:rPr lang="en-US" sz="1050" dirty="0">
                <a:solidFill>
                  <a:schemeClr val="bg2"/>
                </a:solidFill>
              </a:rPr>
              <a:t>2022-23 BUDGET NARRATIVES DUE</a:t>
            </a:r>
          </a:p>
        </p:txBody>
      </p:sp>
      <p:sp>
        <p:nvSpPr>
          <p:cNvPr id="14" name="Sept 2020">
            <a:extLst>
              <a:ext uri="{FF2B5EF4-FFF2-40B4-BE49-F238E27FC236}">
                <a16:creationId xmlns:a16="http://schemas.microsoft.com/office/drawing/2014/main" id="{18BD9AA2-DFE1-412D-BB95-7989BA1E6039}"/>
              </a:ext>
            </a:extLst>
          </p:cNvPr>
          <p:cNvSpPr>
            <a:spLocks noGrp="1"/>
          </p:cNvSpPr>
          <p:nvPr>
            <p:ph type="body" sz="quarter" idx="21"/>
          </p:nvPr>
        </p:nvSpPr>
        <p:spPr>
          <a:xfrm>
            <a:off x="8255667" y="3030893"/>
            <a:ext cx="783000" cy="783000"/>
          </a:xfrm>
        </p:spPr>
        <p:txBody>
          <a:bodyPr>
            <a:normAutofit/>
          </a:bodyPr>
          <a:lstStyle/>
          <a:p>
            <a:r>
              <a:rPr lang="en-US" sz="1800" dirty="0"/>
              <a:t>SEPT 2023 </a:t>
            </a:r>
            <a:endParaRPr lang="en-US" dirty="0"/>
          </a:p>
        </p:txBody>
      </p:sp>
      <p:sp>
        <p:nvSpPr>
          <p:cNvPr id="35" name="final obligation-igp">
            <a:extLst>
              <a:ext uri="{FF2B5EF4-FFF2-40B4-BE49-F238E27FC236}">
                <a16:creationId xmlns:a16="http://schemas.microsoft.com/office/drawing/2014/main" id="{25D376EC-609C-46F1-A4A6-22B3BCBA9777}"/>
              </a:ext>
            </a:extLst>
          </p:cNvPr>
          <p:cNvSpPr>
            <a:spLocks noGrp="1"/>
          </p:cNvSpPr>
          <p:nvPr>
            <p:ph type="body" sz="quarter" idx="46"/>
          </p:nvPr>
        </p:nvSpPr>
        <p:spPr>
          <a:xfrm>
            <a:off x="7633808" y="3908541"/>
            <a:ext cx="2063994" cy="486493"/>
          </a:xfrm>
        </p:spPr>
        <p:txBody>
          <a:bodyPr>
            <a:normAutofit/>
          </a:bodyPr>
          <a:lstStyle/>
          <a:p>
            <a:pPr>
              <a:lnSpc>
                <a:spcPct val="100000"/>
              </a:lnSpc>
              <a:spcBef>
                <a:spcPts val="0"/>
              </a:spcBef>
            </a:pPr>
            <a:r>
              <a:rPr lang="en-US" sz="1050" dirty="0"/>
              <a:t>FINAL DATE FOR OBLIGATION OF 2022-23 FUNDS FOR *INTIAL GRANT PERIOD</a:t>
            </a:r>
          </a:p>
        </p:txBody>
      </p:sp>
      <p:sp>
        <p:nvSpPr>
          <p:cNvPr id="15" name="Nov 2020">
            <a:extLst>
              <a:ext uri="{FF2B5EF4-FFF2-40B4-BE49-F238E27FC236}">
                <a16:creationId xmlns:a16="http://schemas.microsoft.com/office/drawing/2014/main" id="{CDDFF132-912B-4B2B-B3E5-D1AB199B58C1}"/>
              </a:ext>
            </a:extLst>
          </p:cNvPr>
          <p:cNvSpPr>
            <a:spLocks noGrp="1"/>
          </p:cNvSpPr>
          <p:nvPr>
            <p:ph type="body" sz="quarter" idx="22"/>
          </p:nvPr>
        </p:nvSpPr>
        <p:spPr>
          <a:xfrm>
            <a:off x="5280146" y="3029417"/>
            <a:ext cx="783000" cy="784477"/>
          </a:xfrm>
        </p:spPr>
        <p:txBody>
          <a:bodyPr>
            <a:normAutofit/>
          </a:bodyPr>
          <a:lstStyle/>
          <a:p>
            <a:r>
              <a:rPr lang="en-US" sz="1800" dirty="0"/>
              <a:t>NOV 2023 </a:t>
            </a:r>
            <a:endParaRPr lang="en-US" sz="2100" dirty="0"/>
          </a:p>
        </p:txBody>
      </p:sp>
      <p:sp>
        <p:nvSpPr>
          <p:cNvPr id="33" name="final claim-igp">
            <a:extLst>
              <a:ext uri="{FF2B5EF4-FFF2-40B4-BE49-F238E27FC236}">
                <a16:creationId xmlns:a16="http://schemas.microsoft.com/office/drawing/2014/main" id="{97AEBAB8-BDEB-4E4A-B443-829D3C340CA6}"/>
              </a:ext>
            </a:extLst>
          </p:cNvPr>
          <p:cNvSpPr>
            <a:spLocks noGrp="1"/>
          </p:cNvSpPr>
          <p:nvPr>
            <p:ph type="body" sz="quarter" idx="44"/>
          </p:nvPr>
        </p:nvSpPr>
        <p:spPr>
          <a:xfrm>
            <a:off x="4561602" y="3908541"/>
            <a:ext cx="2192500" cy="363501"/>
          </a:xfrm>
        </p:spPr>
        <p:txBody>
          <a:bodyPr>
            <a:normAutofit/>
          </a:bodyPr>
          <a:lstStyle/>
          <a:p>
            <a:pPr>
              <a:lnSpc>
                <a:spcPct val="100000"/>
              </a:lnSpc>
              <a:spcBef>
                <a:spcPts val="0"/>
              </a:spcBef>
            </a:pPr>
            <a:r>
              <a:rPr lang="en-US" sz="1050" dirty="0"/>
              <a:t>FINAL DATE FOR ALL 2022-23 CLAIMS FOR *INITIAL GRANT PERIOD</a:t>
            </a:r>
          </a:p>
        </p:txBody>
      </p:sp>
      <p:sp>
        <p:nvSpPr>
          <p:cNvPr id="23" name="Nov 2020">
            <a:extLst>
              <a:ext uri="{FF2B5EF4-FFF2-40B4-BE49-F238E27FC236}">
                <a16:creationId xmlns:a16="http://schemas.microsoft.com/office/drawing/2014/main" id="{CDDFF132-912B-4B2B-B3E5-D1AB199B58C1}"/>
              </a:ext>
            </a:extLst>
          </p:cNvPr>
          <p:cNvSpPr>
            <a:spLocks noGrp="1"/>
          </p:cNvSpPr>
          <p:nvPr>
            <p:ph type="body" sz="quarter" idx="22"/>
          </p:nvPr>
        </p:nvSpPr>
        <p:spPr>
          <a:xfrm>
            <a:off x="3047464" y="4071790"/>
            <a:ext cx="783000" cy="784477"/>
          </a:xfrm>
        </p:spPr>
        <p:txBody>
          <a:bodyPr>
            <a:normAutofit/>
          </a:bodyPr>
          <a:lstStyle/>
          <a:p>
            <a:r>
              <a:rPr lang="en-US" sz="1800" dirty="0"/>
              <a:t>NOV 2023 </a:t>
            </a:r>
            <a:endParaRPr lang="en-US" sz="2100" dirty="0"/>
          </a:p>
        </p:txBody>
      </p:sp>
      <p:sp>
        <p:nvSpPr>
          <p:cNvPr id="21" name="carryover">
            <a:extLst>
              <a:ext uri="{FF2B5EF4-FFF2-40B4-BE49-F238E27FC236}">
                <a16:creationId xmlns:a16="http://schemas.microsoft.com/office/drawing/2014/main" id="{97AEBAB8-BDEB-4E4A-B443-829D3C340CA6}"/>
              </a:ext>
            </a:extLst>
          </p:cNvPr>
          <p:cNvSpPr>
            <a:spLocks noGrp="1"/>
          </p:cNvSpPr>
          <p:nvPr>
            <p:ph type="body" sz="quarter" idx="44"/>
          </p:nvPr>
        </p:nvSpPr>
        <p:spPr>
          <a:xfrm>
            <a:off x="3848830" y="4464031"/>
            <a:ext cx="2192500" cy="345575"/>
          </a:xfrm>
        </p:spPr>
        <p:txBody>
          <a:bodyPr>
            <a:normAutofit/>
          </a:bodyPr>
          <a:lstStyle/>
          <a:p>
            <a:pPr>
              <a:lnSpc>
                <a:spcPct val="100000"/>
              </a:lnSpc>
              <a:spcBef>
                <a:spcPts val="0"/>
              </a:spcBef>
            </a:pPr>
            <a:r>
              <a:rPr lang="en-US" sz="1050" dirty="0"/>
              <a:t>UNCLAIMED FUNDS BECOME “CARRYOVER”</a:t>
            </a:r>
          </a:p>
        </p:txBody>
      </p:sp>
      <p:sp>
        <p:nvSpPr>
          <p:cNvPr id="12" name="Nov 2020">
            <a:extLst>
              <a:ext uri="{FF2B5EF4-FFF2-40B4-BE49-F238E27FC236}">
                <a16:creationId xmlns:a16="http://schemas.microsoft.com/office/drawing/2014/main" id="{0950DBC3-6438-47ED-BA7E-BBD7E08290D1}"/>
              </a:ext>
            </a:extLst>
          </p:cNvPr>
          <p:cNvSpPr>
            <a:spLocks noGrp="1"/>
          </p:cNvSpPr>
          <p:nvPr>
            <p:ph type="body" sz="quarter" idx="19"/>
          </p:nvPr>
        </p:nvSpPr>
        <p:spPr>
          <a:xfrm>
            <a:off x="4303983" y="4997626"/>
            <a:ext cx="783000" cy="783000"/>
          </a:xfrm>
        </p:spPr>
        <p:txBody>
          <a:bodyPr/>
          <a:lstStyle/>
          <a:p>
            <a:r>
              <a:rPr lang="en-US" sz="1800" dirty="0"/>
              <a:t>NOV 2023</a:t>
            </a:r>
            <a:endParaRPr lang="en-US" dirty="0"/>
          </a:p>
        </p:txBody>
      </p:sp>
      <p:sp>
        <p:nvSpPr>
          <p:cNvPr id="65" name="carryover app open">
            <a:extLst>
              <a:ext uri="{FF2B5EF4-FFF2-40B4-BE49-F238E27FC236}">
                <a16:creationId xmlns:a16="http://schemas.microsoft.com/office/drawing/2014/main" id="{71435C51-CB8E-41E5-8C00-34ADCC273A32}"/>
              </a:ext>
            </a:extLst>
          </p:cNvPr>
          <p:cNvSpPr>
            <a:spLocks noGrp="1"/>
          </p:cNvSpPr>
          <p:nvPr>
            <p:ph type="body" sz="quarter" idx="40"/>
          </p:nvPr>
        </p:nvSpPr>
        <p:spPr>
          <a:xfrm>
            <a:off x="3789253" y="5941792"/>
            <a:ext cx="1840170" cy="307027"/>
          </a:xfrm>
        </p:spPr>
        <p:txBody>
          <a:bodyPr>
            <a:normAutofit/>
          </a:bodyPr>
          <a:lstStyle/>
          <a:p>
            <a:r>
              <a:rPr lang="en-US" sz="1050" dirty="0"/>
              <a:t>CARRYOVER APPLICATIONS FOR 2022-23 FUNDS OPEN</a:t>
            </a:r>
          </a:p>
        </p:txBody>
      </p:sp>
      <p:sp>
        <p:nvSpPr>
          <p:cNvPr id="18" name="Sept 2021">
            <a:extLst>
              <a:ext uri="{FF2B5EF4-FFF2-40B4-BE49-F238E27FC236}">
                <a16:creationId xmlns:a16="http://schemas.microsoft.com/office/drawing/2014/main" id="{7073D15E-3E59-4781-BA50-8D741A373A3B}"/>
              </a:ext>
            </a:extLst>
          </p:cNvPr>
          <p:cNvSpPr>
            <a:spLocks noGrp="1"/>
          </p:cNvSpPr>
          <p:nvPr>
            <p:ph type="body" sz="quarter" idx="26"/>
          </p:nvPr>
        </p:nvSpPr>
        <p:spPr>
          <a:xfrm>
            <a:off x="6362602" y="5058550"/>
            <a:ext cx="783000" cy="783000"/>
          </a:xfrm>
        </p:spPr>
        <p:txBody>
          <a:bodyPr>
            <a:normAutofit/>
          </a:bodyPr>
          <a:lstStyle/>
          <a:p>
            <a:r>
              <a:rPr lang="en-US" sz="1800" dirty="0"/>
              <a:t>SEPT 2024</a:t>
            </a:r>
            <a:endParaRPr lang="en-US" dirty="0"/>
          </a:p>
        </p:txBody>
      </p:sp>
      <p:sp>
        <p:nvSpPr>
          <p:cNvPr id="41" name="final obligation 19-20">
            <a:extLst>
              <a:ext uri="{FF2B5EF4-FFF2-40B4-BE49-F238E27FC236}">
                <a16:creationId xmlns:a16="http://schemas.microsoft.com/office/drawing/2014/main" id="{D183E534-6B6A-4814-BF59-57A6E38C5B02}"/>
              </a:ext>
            </a:extLst>
          </p:cNvPr>
          <p:cNvSpPr>
            <a:spLocks noGrp="1"/>
          </p:cNvSpPr>
          <p:nvPr>
            <p:ph type="body" sz="quarter" idx="52"/>
          </p:nvPr>
        </p:nvSpPr>
        <p:spPr>
          <a:xfrm>
            <a:off x="6041331" y="5941792"/>
            <a:ext cx="1400669" cy="454625"/>
          </a:xfrm>
        </p:spPr>
        <p:txBody>
          <a:bodyPr>
            <a:normAutofit/>
          </a:bodyPr>
          <a:lstStyle/>
          <a:p>
            <a:r>
              <a:rPr lang="en-US" sz="1050" dirty="0"/>
              <a:t>FINAL DATE FOR OBLIGATION OF 2022-23 FUNDS</a:t>
            </a:r>
          </a:p>
        </p:txBody>
      </p:sp>
      <p:sp>
        <p:nvSpPr>
          <p:cNvPr id="17" name="Nov 2021">
            <a:extLst>
              <a:ext uri="{FF2B5EF4-FFF2-40B4-BE49-F238E27FC236}">
                <a16:creationId xmlns:a16="http://schemas.microsoft.com/office/drawing/2014/main" id="{FACEF7EF-E8CB-4008-A749-3586789460E1}"/>
              </a:ext>
            </a:extLst>
          </p:cNvPr>
          <p:cNvSpPr>
            <a:spLocks noGrp="1"/>
          </p:cNvSpPr>
          <p:nvPr>
            <p:ph type="body" sz="quarter" idx="25"/>
          </p:nvPr>
        </p:nvSpPr>
        <p:spPr>
          <a:xfrm>
            <a:off x="8453803" y="5048560"/>
            <a:ext cx="783000" cy="783000"/>
          </a:xfrm>
        </p:spPr>
        <p:txBody>
          <a:bodyPr>
            <a:normAutofit/>
          </a:bodyPr>
          <a:lstStyle/>
          <a:p>
            <a:r>
              <a:rPr lang="en-US" sz="1800" dirty="0"/>
              <a:t>NOV 2024</a:t>
            </a:r>
          </a:p>
        </p:txBody>
      </p:sp>
      <p:sp>
        <p:nvSpPr>
          <p:cNvPr id="70" name="final claim 19-20"/>
          <p:cNvSpPr>
            <a:spLocks noGrp="1"/>
          </p:cNvSpPr>
          <p:nvPr>
            <p:ph type="body" sz="quarter" idx="50"/>
          </p:nvPr>
        </p:nvSpPr>
        <p:spPr>
          <a:xfrm>
            <a:off x="8212281" y="5956156"/>
            <a:ext cx="1266047" cy="289050"/>
          </a:xfrm>
        </p:spPr>
        <p:txBody>
          <a:bodyPr>
            <a:noAutofit/>
          </a:bodyPr>
          <a:lstStyle/>
          <a:p>
            <a:r>
              <a:rPr lang="en-US" sz="1050" dirty="0"/>
              <a:t>FINAL DATE FOR ALL 2022-23 GRANT CLAIMS</a:t>
            </a:r>
          </a:p>
        </p:txBody>
      </p:sp>
      <p:sp>
        <p:nvSpPr>
          <p:cNvPr id="6" name="Footer Placeholder 2">
            <a:extLst>
              <a:ext uri="{FF2B5EF4-FFF2-40B4-BE49-F238E27FC236}">
                <a16:creationId xmlns:a16="http://schemas.microsoft.com/office/drawing/2014/main" id="{CABB2E70-F99B-1394-AFB1-3CADE2FB48C6}"/>
              </a:ext>
              <a:ext uri="{C183D7F6-B498-43B3-948B-1728B52AA6E4}">
                <adec:decorative xmlns:adec="http://schemas.microsoft.com/office/drawing/2017/decorative" val="1"/>
              </a:ext>
            </a:extLst>
          </p:cNvPr>
          <p:cNvSpPr txBox="1">
            <a:spLocks/>
          </p:cNvSpPr>
          <p:nvPr/>
        </p:nvSpPr>
        <p:spPr>
          <a:xfrm>
            <a:off x="717176" y="6139793"/>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lumMod val="65000"/>
                    <a:lumOff val="35000"/>
                  </a:prstClr>
                </a:solidFill>
                <a:latin typeface="Calibri" panose="020F0502020204030204"/>
              </a:rPr>
              <a:t>Oregon Department of Education</a:t>
            </a:r>
          </a:p>
        </p:txBody>
      </p:sp>
      <p:sp>
        <p:nvSpPr>
          <p:cNvPr id="4" name="Slide Number Placeholder 3">
            <a:extLst>
              <a:ext uri="{FF2B5EF4-FFF2-40B4-BE49-F238E27FC236}">
                <a16:creationId xmlns:a16="http://schemas.microsoft.com/office/drawing/2014/main" id="{EB3590C0-09FD-10F6-5F87-38F5DCF14DB9}"/>
              </a:ext>
              <a:ext uri="{C183D7F6-B498-43B3-948B-1728B52AA6E4}">
                <adec:decorative xmlns:adec="http://schemas.microsoft.com/office/drawing/2017/decorative" val="0"/>
              </a:ext>
            </a:extLst>
          </p:cNvPr>
          <p:cNvSpPr txBox="1">
            <a:spLocks/>
          </p:cNvSpPr>
          <p:nvPr/>
        </p:nvSpPr>
        <p:spPr>
          <a:xfrm>
            <a:off x="8610600" y="6139793"/>
            <a:ext cx="289111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7F5B69-6281-4C1F-8C38-6DA0F56DA430}" type="slidenum">
              <a:rPr lang="en-US" smtClean="0">
                <a:solidFill>
                  <a:prstClr val="black">
                    <a:lumMod val="65000"/>
                    <a:lumOff val="35000"/>
                  </a:prstClr>
                </a:solidFill>
                <a:latin typeface="Calibri" panose="020F0502020204030204"/>
              </a:rPr>
              <a:pPr/>
              <a:t>17</a:t>
            </a:fld>
            <a:endParaRPr lang="en-US" dirty="0">
              <a:solidFill>
                <a:prstClr val="black">
                  <a:lumMod val="65000"/>
                  <a:lumOff val="35000"/>
                </a:prstClr>
              </a:solidFill>
              <a:latin typeface="Calibri" panose="020F0502020204030204"/>
            </a:endParaRPr>
          </a:p>
        </p:txBody>
      </p:sp>
    </p:spTree>
    <p:extLst>
      <p:ext uri="{BB962C8B-B14F-4D97-AF65-F5344CB8AC3E}">
        <p14:creationId xmlns:p14="http://schemas.microsoft.com/office/powerpoint/2010/main" val="814839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US" altLang="en-US" dirty="0"/>
              <a:t>Transferability</a:t>
            </a:r>
            <a:endParaRPr lang="en-US" altLang="en-US" dirty="0">
              <a:solidFill>
                <a:srgbClr val="7B9899"/>
              </a:solidFill>
            </a:endParaRPr>
          </a:p>
        </p:txBody>
      </p:sp>
      <p:sp>
        <p:nvSpPr>
          <p:cNvPr id="19460" name="Content Placeholder 4"/>
          <p:cNvSpPr>
            <a:spLocks noGrp="1"/>
          </p:cNvSpPr>
          <p:nvPr>
            <p:ph idx="1"/>
          </p:nvPr>
        </p:nvSpPr>
        <p:spPr>
          <a:xfrm>
            <a:off x="717176" y="1690092"/>
            <a:ext cx="10784542" cy="4449701"/>
          </a:xfrm>
        </p:spPr>
        <p:txBody>
          <a:bodyPr>
            <a:normAutofit fontScale="70000" lnSpcReduction="20000"/>
          </a:bodyPr>
          <a:lstStyle/>
          <a:p>
            <a:pPr eaLnBrk="1" hangingPunct="1">
              <a:lnSpc>
                <a:spcPct val="120000"/>
              </a:lnSpc>
              <a:spcAft>
                <a:spcPts val="600"/>
              </a:spcAft>
              <a:defRPr/>
            </a:pPr>
            <a:r>
              <a:rPr lang="en-US" altLang="en-US" sz="4000" dirty="0">
                <a:latin typeface="Calibri" panose="020F0502020204030204" pitchFamily="34" charset="0"/>
                <a:cs typeface="Calibri" panose="020F0502020204030204" pitchFamily="34" charset="0"/>
              </a:rPr>
              <a:t>Funds can be transferred </a:t>
            </a:r>
            <a:r>
              <a:rPr lang="en-US" altLang="en-US" sz="4000" b="1" dirty="0">
                <a:latin typeface="Calibri" panose="020F0502020204030204" pitchFamily="34" charset="0"/>
                <a:cs typeface="Calibri" panose="020F0502020204030204" pitchFamily="34" charset="0"/>
              </a:rPr>
              <a:t>out of or into </a:t>
            </a:r>
            <a:r>
              <a:rPr lang="en-US" altLang="en-US" sz="4000" dirty="0">
                <a:latin typeface="Calibri" panose="020F0502020204030204" pitchFamily="34" charset="0"/>
                <a:cs typeface="Calibri" panose="020F0502020204030204" pitchFamily="34" charset="0"/>
              </a:rPr>
              <a:t>Title II-A </a:t>
            </a:r>
          </a:p>
          <a:p>
            <a:pPr eaLnBrk="1" hangingPunct="1">
              <a:lnSpc>
                <a:spcPct val="120000"/>
              </a:lnSpc>
              <a:spcAft>
                <a:spcPts val="600"/>
              </a:spcAft>
              <a:defRPr/>
            </a:pPr>
            <a:r>
              <a:rPr lang="en-US" altLang="en-US" sz="4000" dirty="0">
                <a:latin typeface="Calibri" panose="020F0502020204030204" pitchFamily="34" charset="0"/>
                <a:cs typeface="Calibri" panose="020F0502020204030204" pitchFamily="34" charset="0"/>
              </a:rPr>
              <a:t>Consult with private schools prior to transfer</a:t>
            </a:r>
          </a:p>
          <a:p>
            <a:pPr eaLnBrk="1" hangingPunct="1">
              <a:lnSpc>
                <a:spcPct val="120000"/>
              </a:lnSpc>
              <a:spcAft>
                <a:spcPts val="600"/>
              </a:spcAft>
              <a:defRPr/>
            </a:pPr>
            <a:r>
              <a:rPr lang="en-US" altLang="en-US" sz="4000" dirty="0">
                <a:latin typeface="Calibri" panose="020F0502020204030204" pitchFamily="34" charset="0"/>
                <a:cs typeface="Calibri" panose="020F0502020204030204" pitchFamily="34" charset="0"/>
              </a:rPr>
              <a:t>Can transfer all or a portion of the funds into a grant award for the same year</a:t>
            </a:r>
          </a:p>
          <a:p>
            <a:pPr eaLnBrk="1" hangingPunct="1">
              <a:lnSpc>
                <a:spcPct val="120000"/>
              </a:lnSpc>
              <a:spcAft>
                <a:spcPts val="600"/>
              </a:spcAft>
              <a:defRPr/>
            </a:pPr>
            <a:r>
              <a:rPr lang="en-US" altLang="en-US" sz="4000" dirty="0">
                <a:latin typeface="Calibri" panose="020F0502020204030204" pitchFamily="34" charset="0"/>
                <a:cs typeface="Calibri" panose="020F0502020204030204" pitchFamily="34" charset="0"/>
              </a:rPr>
              <a:t>Funds don’t move in EGMS</a:t>
            </a:r>
          </a:p>
          <a:p>
            <a:pPr>
              <a:lnSpc>
                <a:spcPct val="120000"/>
              </a:lnSpc>
              <a:spcAft>
                <a:spcPts val="600"/>
              </a:spcAft>
              <a:defRPr/>
            </a:pPr>
            <a:r>
              <a:rPr lang="en-US" altLang="en-US" sz="4000" dirty="0">
                <a:latin typeface="Calibri" panose="020F0502020204030204" pitchFamily="34" charset="0"/>
                <a:cs typeface="Calibri" panose="020F0502020204030204" pitchFamily="34" charset="0"/>
              </a:rPr>
              <a:t>Carryover funds cannot be transferred</a:t>
            </a:r>
          </a:p>
          <a:p>
            <a:pPr>
              <a:defRPr/>
            </a:pPr>
            <a:endParaRPr lang="en-US" altLang="en-US" sz="3300" dirty="0">
              <a:latin typeface="Calibri" panose="020F0502020204030204" pitchFamily="34" charset="0"/>
              <a:cs typeface="Calibri" panose="020F0502020204030204" pitchFamily="34" charset="0"/>
            </a:endParaRPr>
          </a:p>
          <a:p>
            <a:pPr marL="0" indent="0">
              <a:buNone/>
              <a:defRPr/>
            </a:pPr>
            <a:r>
              <a:rPr lang="en-US" altLang="en-US" sz="3300" i="1" dirty="0">
                <a:latin typeface="Calibri" panose="020F0502020204030204" pitchFamily="34" charset="0"/>
                <a:cs typeface="Calibri" panose="020F0502020204030204" pitchFamily="34" charset="0"/>
                <a:hlinkClick r:id="rId3"/>
              </a:rPr>
              <a:t>ESSA Quick Reference Brief: Transferability</a:t>
            </a:r>
            <a:endParaRPr lang="en-US" altLang="en-US" sz="3300" i="1" dirty="0">
              <a:latin typeface="Calibri" panose="020F0502020204030204" pitchFamily="34" charset="0"/>
              <a:cs typeface="Calibri" panose="020F0502020204030204" pitchFamily="34" charset="0"/>
            </a:endParaRPr>
          </a:p>
          <a:p>
            <a:pPr eaLnBrk="1" hangingPunct="1">
              <a:defRPr/>
            </a:pPr>
            <a:endParaRPr lang="en-US" altLang="en-US" sz="2800" dirty="0"/>
          </a:p>
          <a:p>
            <a:pPr eaLnBrk="1" hangingPunct="1">
              <a:defRPr/>
            </a:pPr>
            <a:endParaRPr lang="en-US" altLang="en-US" sz="2800" dirty="0"/>
          </a:p>
        </p:txBody>
      </p:sp>
      <p:pic>
        <p:nvPicPr>
          <p:cNvPr id="2" name="Picture 2" descr="This image has two arrows and says &quot;Change of Plans&quot;.">
            <a:extLst>
              <a:ext uri="{FF2B5EF4-FFF2-40B4-BE49-F238E27FC236}">
                <a16:creationId xmlns:a16="http://schemas.microsoft.com/office/drawing/2014/main" id="{D32F0625-7302-6D17-A25B-019E8BC973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3429295"/>
            <a:ext cx="3225586" cy="173861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3" name="Slide Number Placeholder 3">
            <a:extLst>
              <a:ext uri="{FF2B5EF4-FFF2-40B4-BE49-F238E27FC236}">
                <a16:creationId xmlns:a16="http://schemas.microsoft.com/office/drawing/2014/main" id="{5E1E6785-B91F-E967-20A6-E3D736E73A53}"/>
              </a:ext>
              <a:ext uri="{C183D7F6-B498-43B3-948B-1728B52AA6E4}">
                <adec:decorative xmlns:adec="http://schemas.microsoft.com/office/drawing/2017/decorative" val="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18</a:t>
            </a:fld>
            <a:endParaRPr lang="en-US" dirty="0"/>
          </a:p>
        </p:txBody>
      </p:sp>
    </p:spTree>
    <p:extLst>
      <p:ext uri="{BB962C8B-B14F-4D97-AF65-F5344CB8AC3E}">
        <p14:creationId xmlns:p14="http://schemas.microsoft.com/office/powerpoint/2010/main" val="153696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Title 1"/>
          <p:cNvSpPr>
            <a:spLocks noGrp="1"/>
          </p:cNvSpPr>
          <p:nvPr>
            <p:ph type="title"/>
          </p:nvPr>
        </p:nvSpPr>
        <p:spPr/>
        <p:txBody>
          <a:bodyPr>
            <a:noAutofit/>
          </a:bodyPr>
          <a:lstStyle/>
          <a:p>
            <a:pPr>
              <a:defRPr/>
            </a:pPr>
            <a:r>
              <a:rPr lang="en-US" sz="4000" dirty="0"/>
              <a:t>Application Requirements</a:t>
            </a:r>
          </a:p>
        </p:txBody>
      </p:sp>
      <p:sp>
        <p:nvSpPr>
          <p:cNvPr id="2" name="Content Placeholder 1"/>
          <p:cNvSpPr>
            <a:spLocks noGrp="1"/>
          </p:cNvSpPr>
          <p:nvPr>
            <p:ph idx="1"/>
          </p:nvPr>
        </p:nvSpPr>
        <p:spPr>
          <a:xfrm>
            <a:off x="717176" y="1825625"/>
            <a:ext cx="8364831" cy="4109010"/>
          </a:xfrm>
        </p:spPr>
        <p:txBody>
          <a:bodyPr>
            <a:normAutofit fontScale="92500" lnSpcReduction="10000"/>
          </a:bodyPr>
          <a:lstStyle/>
          <a:p>
            <a:pPr marL="0" indent="0">
              <a:spcBef>
                <a:spcPct val="50000"/>
              </a:spcBef>
              <a:buNone/>
              <a:defRPr/>
            </a:pPr>
            <a:r>
              <a:rPr lang="en-US" altLang="en-US" sz="3200" b="1" dirty="0">
                <a:latin typeface="Calibri" panose="020F0502020204030204" pitchFamily="34" charset="0"/>
                <a:cs typeface="Calibri" panose="020F0502020204030204" pitchFamily="34" charset="0"/>
              </a:rPr>
              <a:t>Needs Assessment</a:t>
            </a:r>
            <a:r>
              <a:rPr lang="en-US" altLang="en-US" sz="3200" dirty="0">
                <a:latin typeface="Calibri" panose="020F0502020204030204" pitchFamily="34" charset="0"/>
                <a:cs typeface="Calibri" panose="020F0502020204030204" pitchFamily="34" charset="0"/>
              </a:rPr>
              <a:t>*</a:t>
            </a:r>
          </a:p>
          <a:p>
            <a:pPr>
              <a:spcBef>
                <a:spcPct val="50000"/>
              </a:spcBef>
              <a:defRPr/>
            </a:pPr>
            <a:r>
              <a:rPr lang="en-US" altLang="en-US" sz="2800" dirty="0"/>
              <a:t>What does the data tell us?</a:t>
            </a:r>
          </a:p>
          <a:p>
            <a:pPr marL="0" indent="0">
              <a:spcBef>
                <a:spcPct val="50000"/>
              </a:spcBef>
              <a:buNone/>
              <a:defRPr/>
            </a:pPr>
            <a:r>
              <a:rPr lang="en-US" altLang="en-US" sz="3200" b="1" dirty="0"/>
              <a:t>Budget Narrative </a:t>
            </a:r>
          </a:p>
          <a:p>
            <a:pPr>
              <a:spcBef>
                <a:spcPct val="50000"/>
              </a:spcBef>
              <a:defRPr/>
            </a:pPr>
            <a:r>
              <a:rPr lang="en-US" altLang="en-US" sz="2800" dirty="0"/>
              <a:t>What will we do to meet our needs?</a:t>
            </a:r>
          </a:p>
          <a:p>
            <a:pPr marL="0" indent="0">
              <a:spcBef>
                <a:spcPct val="50000"/>
              </a:spcBef>
              <a:buNone/>
              <a:defRPr/>
            </a:pPr>
            <a:r>
              <a:rPr lang="en-US" altLang="en-US" sz="3200" b="1" dirty="0"/>
              <a:t>Equitable Services Worksheet</a:t>
            </a:r>
          </a:p>
          <a:p>
            <a:pPr>
              <a:spcBef>
                <a:spcPct val="50000"/>
              </a:spcBef>
              <a:defRPr/>
            </a:pPr>
            <a:r>
              <a:rPr lang="en-US" altLang="en-US" sz="2800" dirty="0"/>
              <a:t>Only for districts with participating schools</a:t>
            </a:r>
          </a:p>
          <a:p>
            <a:pPr marL="0" indent="0">
              <a:buNone/>
            </a:pPr>
            <a:endParaRPr lang="en-US" dirty="0"/>
          </a:p>
          <a:p>
            <a:pPr marL="0" indent="0">
              <a:buNone/>
            </a:pPr>
            <a:r>
              <a:rPr lang="en-US" dirty="0"/>
              <a:t>*Must include data from district-sponsored charter schools</a:t>
            </a:r>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pic>
        <p:nvPicPr>
          <p:cNvPr id="7" name="Content Placeholder 3" descr="Set the vision, assess needs, create a strategic plan, implement strategic plan, moitor and adjust" title="Continuous improvement cycle"/>
          <p:cNvPicPr>
            <a:picLocks noChangeAspect="1"/>
          </p:cNvPicPr>
          <p:nvPr/>
        </p:nvPicPr>
        <p:blipFill>
          <a:blip r:embed="rId3">
            <a:extLst>
              <a:ext uri="{28A0092B-C50C-407E-A947-70E740481C1C}">
                <a14:useLocalDpi xmlns:a14="http://schemas.microsoft.com/office/drawing/2010/main" val="0"/>
              </a:ext>
            </a:extLst>
          </a:blip>
          <a:srcRect t="11777" b="16698"/>
          <a:stretch>
            <a:fillRect/>
          </a:stretch>
        </p:blipFill>
        <p:spPr bwMode="auto">
          <a:xfrm>
            <a:off x="7489592" y="1620467"/>
            <a:ext cx="4317833" cy="4109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3">
            <a:extLst>
              <a:ext uri="{FF2B5EF4-FFF2-40B4-BE49-F238E27FC236}">
                <a16:creationId xmlns:a16="http://schemas.microsoft.com/office/drawing/2014/main" id="{AB41E7DD-7F7B-D955-E409-861F7F9FE869}"/>
              </a:ext>
              <a:ext uri="{C183D7F6-B498-43B3-948B-1728B52AA6E4}">
                <adec:decorative xmlns:adec="http://schemas.microsoft.com/office/drawing/2017/decorative" val="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19</a:t>
            </a:fld>
            <a:endParaRPr lang="en-US" dirty="0"/>
          </a:p>
        </p:txBody>
      </p:sp>
    </p:spTree>
    <p:extLst>
      <p:ext uri="{BB962C8B-B14F-4D97-AF65-F5344CB8AC3E}">
        <p14:creationId xmlns:p14="http://schemas.microsoft.com/office/powerpoint/2010/main" val="1263792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Oregon Department of Education – Our “Why”</a:t>
            </a:r>
          </a:p>
        </p:txBody>
      </p:sp>
      <p:sp>
        <p:nvSpPr>
          <p:cNvPr id="7" name="Content Placeholder 6">
            <a:extLst>
              <a:ext uri="{C183D7F6-B498-43B3-948B-1728B52AA6E4}">
                <adec:decorative xmlns:adec="http://schemas.microsoft.com/office/drawing/2017/decorative" val="0"/>
              </a:ext>
            </a:extLst>
          </p:cNvPr>
          <p:cNvSpPr>
            <a:spLocks noGrp="1"/>
          </p:cNvSpPr>
          <p:nvPr>
            <p:ph idx="1"/>
          </p:nvPr>
        </p:nvSpPr>
        <p:spPr>
          <a:xfrm>
            <a:off x="717175" y="1665658"/>
            <a:ext cx="10784542" cy="4109010"/>
          </a:xfrm>
        </p:spPr>
        <p:txBody>
          <a:bodyPr>
            <a:normAutofit/>
          </a:bodyPr>
          <a:lstStyle/>
          <a:p>
            <a:pPr marL="0" lvl="0" indent="0">
              <a:lnSpc>
                <a:spcPct val="100000"/>
              </a:lnSpc>
              <a:spcBef>
                <a:spcPts val="100"/>
              </a:spcBef>
              <a:buNone/>
              <a:defRPr/>
            </a:pPr>
            <a:r>
              <a:rPr lang="en-US" altLang="en-US" b="1" dirty="0">
                <a:solidFill>
                  <a:prstClr val="black"/>
                </a:solidFill>
              </a:rPr>
              <a:t>Equity and Excellence for Every Learner</a:t>
            </a:r>
          </a:p>
          <a:p>
            <a:pPr marL="285750" lvl="0" indent="-285750">
              <a:lnSpc>
                <a:spcPct val="110000"/>
              </a:lnSpc>
              <a:spcBef>
                <a:spcPts val="100"/>
              </a:spcBef>
              <a:defRPr/>
            </a:pPr>
            <a:r>
              <a:rPr lang="en-US" altLang="en-US" dirty="0">
                <a:solidFill>
                  <a:prstClr val="black"/>
                </a:solidFill>
              </a:rPr>
              <a:t>The Oregon Department of Education works in partnership with school districts, education service districts and community partners;</a:t>
            </a:r>
          </a:p>
          <a:p>
            <a:pPr marL="285750" lvl="0" indent="-285750">
              <a:lnSpc>
                <a:spcPct val="110000"/>
              </a:lnSpc>
              <a:spcBef>
                <a:spcPts val="100"/>
              </a:spcBef>
              <a:defRPr/>
            </a:pPr>
            <a:r>
              <a:rPr lang="en-US" altLang="en-US" dirty="0">
                <a:solidFill>
                  <a:prstClr val="black"/>
                </a:solidFill>
              </a:rPr>
              <a:t>Together, we serve over 580,000 K-12 students;</a:t>
            </a:r>
          </a:p>
          <a:p>
            <a:pPr marL="285750" lvl="0" indent="-285750">
              <a:lnSpc>
                <a:spcPct val="110000"/>
              </a:lnSpc>
              <a:spcBef>
                <a:spcPts val="100"/>
              </a:spcBef>
              <a:defRPr/>
            </a:pPr>
            <a:r>
              <a:rPr lang="en-US" altLang="en-US" dirty="0">
                <a:solidFill>
                  <a:prstClr val="black"/>
                </a:solidFill>
              </a:rPr>
              <a:t>We believe every student should have access to a high-quality, well-rounded learning experience;</a:t>
            </a:r>
          </a:p>
          <a:p>
            <a:pPr marL="285750" lvl="0" indent="-285750">
              <a:lnSpc>
                <a:spcPct val="110000"/>
              </a:lnSpc>
              <a:spcBef>
                <a:spcPts val="100"/>
              </a:spcBef>
              <a:defRPr/>
            </a:pPr>
            <a:r>
              <a:rPr lang="en-US" altLang="en-US" dirty="0">
                <a:solidFill>
                  <a:prstClr val="black"/>
                </a:solidFill>
              </a:rPr>
              <a:t>We work to achieve the Governor’s vision that every Oregon student graduates with a plan for their future</a:t>
            </a:r>
            <a:r>
              <a:rPr lang="en-US" dirty="0">
                <a:solidFill>
                  <a:prstClr val="black"/>
                </a:solidFill>
              </a:rPr>
              <a:t>.</a:t>
            </a:r>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280" t="39380" r="9995" b="18402"/>
          <a:stretch/>
        </p:blipFill>
        <p:spPr>
          <a:xfrm>
            <a:off x="4991946" y="4647771"/>
            <a:ext cx="5480224" cy="1753029"/>
          </a:xfrm>
          <a:prstGeom prst="rect">
            <a:avLst/>
          </a:prstGeom>
        </p:spPr>
      </p:pic>
    </p:spTree>
    <p:extLst>
      <p:ext uri="{BB962C8B-B14F-4D97-AF65-F5344CB8AC3E}">
        <p14:creationId xmlns:p14="http://schemas.microsoft.com/office/powerpoint/2010/main" val="2225812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a:t>Resources</a:t>
            </a:r>
          </a:p>
        </p:txBody>
      </p:sp>
      <p:sp>
        <p:nvSpPr>
          <p:cNvPr id="7" name="Content Placeholder 6"/>
          <p:cNvSpPr>
            <a:spLocks noGrp="1"/>
          </p:cNvSpPr>
          <p:nvPr>
            <p:ph idx="1"/>
          </p:nvPr>
        </p:nvSpPr>
        <p:spPr>
          <a:xfrm>
            <a:off x="5183188" y="779647"/>
            <a:ext cx="6318530" cy="5627592"/>
          </a:xfrm>
        </p:spPr>
        <p:txBody>
          <a:bodyPr>
            <a:normAutofit/>
          </a:bodyPr>
          <a:lstStyle/>
          <a:p>
            <a:endParaRPr lang="en-US" sz="2800" dirty="0">
              <a:hlinkClick r:id="rId3"/>
            </a:endParaRPr>
          </a:p>
          <a:p>
            <a:r>
              <a:rPr lang="en-US" altLang="en-US" sz="3200" dirty="0">
                <a:latin typeface="Calibri" panose="020F0502020204030204" pitchFamily="34" charset="0"/>
                <a:cs typeface="Calibri" panose="020F0502020204030204" pitchFamily="34" charset="0"/>
                <a:hlinkClick r:id="rId4"/>
              </a:rPr>
              <a:t>Title II-A web page</a:t>
            </a:r>
            <a:endParaRPr lang="en-US" altLang="en-US" sz="3200" dirty="0">
              <a:latin typeface="Calibri" panose="020F0502020204030204" pitchFamily="34" charset="0"/>
              <a:cs typeface="Calibri" panose="020F0502020204030204" pitchFamily="34" charset="0"/>
              <a:hlinkClick r:id="rId3"/>
            </a:endParaRPr>
          </a:p>
          <a:p>
            <a:r>
              <a:rPr lang="en-US" altLang="en-US" sz="3200" dirty="0">
                <a:latin typeface="Calibri" panose="020F0502020204030204" pitchFamily="34" charset="0"/>
                <a:cs typeface="Calibri" panose="020F0502020204030204" pitchFamily="34" charset="0"/>
                <a:hlinkClick r:id="rId5"/>
              </a:rPr>
              <a:t>Title II-A Listserv</a:t>
            </a:r>
            <a:endParaRPr lang="en-US" altLang="en-US" sz="3200" dirty="0">
              <a:latin typeface="Calibri" panose="020F0502020204030204" pitchFamily="34" charset="0"/>
              <a:cs typeface="Calibri" panose="020F0502020204030204" pitchFamily="34" charset="0"/>
              <a:hlinkClick r:id="rId3"/>
            </a:endParaRPr>
          </a:p>
          <a:p>
            <a:r>
              <a:rPr lang="en-US" altLang="en-US" sz="3200" dirty="0">
                <a:latin typeface="Calibri" panose="020F0502020204030204" pitchFamily="34" charset="0"/>
                <a:cs typeface="Calibri" panose="020F0502020204030204" pitchFamily="34" charset="0"/>
                <a:hlinkClick r:id="rId6"/>
              </a:rPr>
              <a:t>Federal Non-Regulatory Guidance </a:t>
            </a:r>
            <a:endParaRPr lang="en-US" altLang="en-US" sz="3200" dirty="0">
              <a:latin typeface="Calibri" panose="020F0502020204030204" pitchFamily="34" charset="0"/>
              <a:cs typeface="Calibri" panose="020F0502020204030204" pitchFamily="34" charset="0"/>
              <a:hlinkClick r:id="rId3"/>
            </a:endParaRPr>
          </a:p>
          <a:p>
            <a:r>
              <a:rPr lang="en-US" altLang="en-US" sz="3200" dirty="0">
                <a:latin typeface="Calibri" panose="020F0502020204030204" pitchFamily="34" charset="0"/>
                <a:cs typeface="Calibri" panose="020F0502020204030204" pitchFamily="34" charset="0"/>
                <a:hlinkClick r:id="rId7"/>
              </a:rPr>
              <a:t>Oregon Federal Funds Guide</a:t>
            </a:r>
            <a:endParaRPr lang="en-US" altLang="en-US" sz="3200" dirty="0">
              <a:latin typeface="Calibri" panose="020F0502020204030204" pitchFamily="34" charset="0"/>
              <a:cs typeface="Calibri" panose="020F0502020204030204" pitchFamily="34" charset="0"/>
              <a:hlinkClick r:id="rId3"/>
            </a:endParaRPr>
          </a:p>
          <a:p>
            <a:r>
              <a:rPr lang="en-US" altLang="en-US" sz="3200" dirty="0">
                <a:latin typeface="Calibri" panose="020F0502020204030204" pitchFamily="34" charset="0"/>
                <a:cs typeface="Calibri" panose="020F0502020204030204" pitchFamily="34" charset="0"/>
                <a:hlinkClick r:id="rId3"/>
              </a:rPr>
              <a:t>CIP Budget Narrative User Guide</a:t>
            </a:r>
            <a:endParaRPr lang="en-US" altLang="en-US" sz="3200" dirty="0">
              <a:latin typeface="Calibri" panose="020F0502020204030204" pitchFamily="34" charset="0"/>
              <a:cs typeface="Calibri" panose="020F0502020204030204" pitchFamily="34" charset="0"/>
            </a:endParaRPr>
          </a:p>
          <a:p>
            <a:pPr>
              <a:buClr>
                <a:schemeClr val="tx1"/>
              </a:buClr>
            </a:pPr>
            <a:r>
              <a:rPr lang="en-US" sz="3200" u="sng" dirty="0">
                <a:solidFill>
                  <a:schemeClr val="hlink"/>
                </a:solidFill>
                <a:hlinkClick r:id="rId8"/>
              </a:rPr>
              <a:t>CIP Budget Narrative Checklists</a:t>
            </a:r>
            <a:endParaRPr lang="en-US" altLang="en-US" sz="3200" dirty="0">
              <a:latin typeface="Calibri" panose="020F0502020204030204" pitchFamily="34" charset="0"/>
              <a:cs typeface="Calibri" panose="020F0502020204030204" pitchFamily="34" charset="0"/>
              <a:hlinkClick r:id="rId3"/>
            </a:endParaRPr>
          </a:p>
          <a:p>
            <a:r>
              <a:rPr lang="en-US" altLang="en-US" sz="3200" dirty="0">
                <a:latin typeface="Calibri" panose="020F0502020204030204" pitchFamily="34" charset="0"/>
                <a:cs typeface="Calibri" panose="020F0502020204030204" pitchFamily="34" charset="0"/>
                <a:hlinkClick r:id="rId9"/>
              </a:rPr>
              <a:t>Standards for Professional Learning</a:t>
            </a:r>
            <a:endParaRPr lang="en-US" altLang="en-US" sz="3200" dirty="0">
              <a:latin typeface="Calibri" panose="020F0502020204030204" pitchFamily="34" charset="0"/>
              <a:cs typeface="Calibri" panose="020F0502020204030204" pitchFamily="34" charset="0"/>
              <a:hlinkClick r:id="rId3"/>
            </a:endParaRPr>
          </a:p>
          <a:p>
            <a:pPr marL="0" indent="0">
              <a:buNone/>
            </a:pPr>
            <a:endParaRPr lang="en-US" sz="2800" u="sng" dirty="0">
              <a:hlinkClick r:id="rId3"/>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10">
            <a:extLst>
              <a:ext uri="{28A0092B-C50C-407E-A947-70E740481C1C}">
                <a14:useLocalDpi xmlns:a14="http://schemas.microsoft.com/office/drawing/2010/main" val="0"/>
              </a:ext>
            </a:extLst>
          </a:blip>
          <a:srcRect t="1111" b="1111"/>
          <a:stretch>
            <a:fillRect/>
          </a:stretch>
        </p:blipFill>
        <p:spPr>
          <a:xfrm>
            <a:off x="425450" y="2882900"/>
            <a:ext cx="4325938" cy="2320925"/>
          </a:xfrm>
        </p:spPr>
      </p:pic>
      <p:sp>
        <p:nvSpPr>
          <p:cNvPr id="4" name="Slide Number Placeholder 3"/>
          <p:cNvSpPr>
            <a:spLocks noGrp="1"/>
          </p:cNvSpPr>
          <p:nvPr>
            <p:ph type="sldNum" sz="quarter" idx="12"/>
          </p:nvPr>
        </p:nvSpPr>
        <p:spPr/>
        <p:txBody>
          <a:bodyPr/>
          <a:lstStyle/>
          <a:p>
            <a:fld id="{357F5B69-6281-4C1F-8C38-6DA0F56DA430}" type="slidenum">
              <a:rPr lang="en-US" smtClean="0"/>
              <a:pPr/>
              <a:t>20</a:t>
            </a:fld>
            <a:endParaRPr lang="en-US" dirty="0"/>
          </a:p>
        </p:txBody>
      </p:sp>
    </p:spTree>
    <p:extLst>
      <p:ext uri="{BB962C8B-B14F-4D97-AF65-F5344CB8AC3E}">
        <p14:creationId xmlns:p14="http://schemas.microsoft.com/office/powerpoint/2010/main" val="1173246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Regional Contacts by ESD</a:t>
            </a:r>
          </a:p>
        </p:txBody>
      </p:sp>
      <p:sp>
        <p:nvSpPr>
          <p:cNvPr id="6" name="Content Placeholder 5"/>
          <p:cNvSpPr>
            <a:spLocks noGrp="1"/>
          </p:cNvSpPr>
          <p:nvPr>
            <p:ph idx="1"/>
          </p:nvPr>
        </p:nvSpPr>
        <p:spPr>
          <a:xfrm>
            <a:off x="5183188" y="779646"/>
            <a:ext cx="6172200" cy="5725272"/>
          </a:xfrm>
        </p:spPr>
        <p:txBody>
          <a:bodyPr>
            <a:normAutofit/>
          </a:bodyPr>
          <a:lstStyle/>
          <a:p>
            <a:pPr marL="76200" indent="0">
              <a:lnSpc>
                <a:spcPct val="115000"/>
              </a:lnSpc>
              <a:spcBef>
                <a:spcPts val="0"/>
              </a:spcBef>
              <a:buSzPts val="2400"/>
              <a:buNone/>
            </a:pPr>
            <a:r>
              <a:rPr lang="en-US" sz="3000" b="1" dirty="0"/>
              <a:t>Amy Tidwell</a:t>
            </a:r>
          </a:p>
          <a:p>
            <a:pPr marL="457200" indent="-381000">
              <a:lnSpc>
                <a:spcPct val="115000"/>
              </a:lnSpc>
              <a:spcBef>
                <a:spcPts val="0"/>
              </a:spcBef>
              <a:buSzPts val="2400"/>
            </a:pPr>
            <a:r>
              <a:rPr lang="en-US" dirty="0"/>
              <a:t>Grant, Harney, High Desert, </a:t>
            </a:r>
            <a:r>
              <a:rPr lang="en-US" dirty="0" err="1"/>
              <a:t>InterMountain</a:t>
            </a:r>
            <a:r>
              <a:rPr lang="en-US" dirty="0"/>
              <a:t>, Jefferson, North Central and Region 18</a:t>
            </a:r>
            <a:endParaRPr lang="en-US" dirty="0">
              <a:solidFill>
                <a:srgbClr val="FF0000"/>
              </a:solidFill>
            </a:endParaRPr>
          </a:p>
          <a:p>
            <a:pPr marL="76200" lvl="0" indent="0">
              <a:lnSpc>
                <a:spcPct val="105000"/>
              </a:lnSpc>
              <a:spcBef>
                <a:spcPts val="1200"/>
              </a:spcBef>
              <a:buSzPts val="2400"/>
              <a:buNone/>
            </a:pPr>
            <a:r>
              <a:rPr lang="en-US" sz="3000" b="1" dirty="0"/>
              <a:t>Jen Engberg</a:t>
            </a:r>
          </a:p>
          <a:p>
            <a:pPr marL="457200" indent="-381000">
              <a:lnSpc>
                <a:spcPct val="105000"/>
              </a:lnSpc>
              <a:spcBef>
                <a:spcPts val="0"/>
              </a:spcBef>
              <a:buSzPts val="2400"/>
            </a:pPr>
            <a:r>
              <a:rPr lang="en-US" dirty="0"/>
              <a:t>Clackamas, Columbia Gorge, Multnomah and Northwest Regional </a:t>
            </a:r>
          </a:p>
          <a:p>
            <a:pPr marL="533400" lvl="1" indent="0">
              <a:lnSpc>
                <a:spcPct val="105000"/>
              </a:lnSpc>
              <a:spcBef>
                <a:spcPts val="0"/>
              </a:spcBef>
              <a:buSzPts val="2400"/>
              <a:buNone/>
            </a:pPr>
            <a:endParaRPr lang="en-US" sz="800" dirty="0"/>
          </a:p>
          <a:p>
            <a:pPr marL="76200" lvl="0" indent="0">
              <a:lnSpc>
                <a:spcPct val="105000"/>
              </a:lnSpc>
              <a:spcBef>
                <a:spcPts val="0"/>
              </a:spcBef>
              <a:buSzPts val="2400"/>
              <a:buNone/>
            </a:pPr>
            <a:r>
              <a:rPr lang="en-US" sz="3000" b="1" dirty="0"/>
              <a:t>Lisa Plumb</a:t>
            </a:r>
          </a:p>
          <a:p>
            <a:pPr marL="457200" indent="-381000">
              <a:lnSpc>
                <a:spcPct val="105000"/>
              </a:lnSpc>
              <a:spcBef>
                <a:spcPts val="0"/>
              </a:spcBef>
              <a:buSzPts val="2400"/>
            </a:pPr>
            <a:r>
              <a:rPr lang="en-US" dirty="0"/>
              <a:t>Lane, Linn Benton Lincoln and Willamette</a:t>
            </a:r>
          </a:p>
          <a:p>
            <a:pPr marL="533400" lvl="1" indent="0">
              <a:lnSpc>
                <a:spcPct val="105000"/>
              </a:lnSpc>
              <a:spcBef>
                <a:spcPts val="0"/>
              </a:spcBef>
              <a:buSzPts val="2400"/>
              <a:buNone/>
            </a:pPr>
            <a:endParaRPr lang="en-US" sz="900" dirty="0"/>
          </a:p>
          <a:p>
            <a:pPr marL="76200" lvl="0" indent="0">
              <a:lnSpc>
                <a:spcPct val="105000"/>
              </a:lnSpc>
              <a:spcBef>
                <a:spcPts val="0"/>
              </a:spcBef>
              <a:buSzPts val="2400"/>
              <a:buNone/>
            </a:pPr>
            <a:r>
              <a:rPr lang="en-US" sz="3000" b="1" dirty="0"/>
              <a:t>Sarah Martin</a:t>
            </a:r>
          </a:p>
          <a:p>
            <a:pPr marL="457200" indent="-381000">
              <a:lnSpc>
                <a:spcPct val="105000"/>
              </a:lnSpc>
              <a:spcBef>
                <a:spcPts val="0"/>
              </a:spcBef>
              <a:buSzPts val="2400"/>
            </a:pPr>
            <a:r>
              <a:rPr lang="en-US" dirty="0"/>
              <a:t>Douglas, Lake, Malheur, South Coast and Southern Oregon</a:t>
            </a:r>
          </a:p>
          <a:p>
            <a:pPr marL="533400" lvl="1" indent="0">
              <a:lnSpc>
                <a:spcPct val="105000"/>
              </a:lnSpc>
              <a:spcBef>
                <a:spcPts val="0"/>
              </a:spcBef>
              <a:buSzPts val="2400"/>
              <a:buNone/>
            </a:pPr>
            <a:endParaRPr lang="en-US" dirty="0"/>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pic>
        <p:nvPicPr>
          <p:cNvPr id="9" name="Picture 8" descr="A map of the state of Oregon counties">
            <a:extLst>
              <a:ext uri="{FF2B5EF4-FFF2-40B4-BE49-F238E27FC236}">
                <a16:creationId xmlns:a16="http://schemas.microsoft.com/office/drawing/2014/main" id="{AAE4E2EC-0896-CFA5-52A6-1A1E669F0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64" y="2503344"/>
            <a:ext cx="4696233" cy="2780792"/>
          </a:xfrm>
          <a:prstGeom prst="rect">
            <a:avLst/>
          </a:prstGeom>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21</a:t>
            </a:fld>
            <a:endParaRPr lang="en-US" dirty="0"/>
          </a:p>
        </p:txBody>
      </p:sp>
    </p:spTree>
    <p:extLst>
      <p:ext uri="{BB962C8B-B14F-4D97-AF65-F5344CB8AC3E}">
        <p14:creationId xmlns:p14="http://schemas.microsoft.com/office/powerpoint/2010/main" val="61833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Please reach out!</a:t>
            </a:r>
          </a:p>
        </p:txBody>
      </p:sp>
      <p:sp>
        <p:nvSpPr>
          <p:cNvPr id="2" name="Content Placeholder 1"/>
          <p:cNvSpPr>
            <a:spLocks noGrp="1"/>
          </p:cNvSpPr>
          <p:nvPr>
            <p:ph idx="1"/>
          </p:nvPr>
        </p:nvSpPr>
        <p:spPr/>
        <p:txBody>
          <a:bodyPr/>
          <a:lstStyle/>
          <a:p>
            <a:pPr marL="342900" indent="-342900">
              <a:lnSpc>
                <a:spcPct val="110000"/>
              </a:lnSpc>
              <a:buClr>
                <a:schemeClr val="dk1"/>
              </a:buClr>
              <a:buSzPts val="2400"/>
            </a:pPr>
            <a:r>
              <a:rPr lang="nb-NO" dirty="0"/>
              <a:t>Amy Tidwell</a:t>
            </a:r>
            <a:br>
              <a:rPr lang="nb-NO" dirty="0"/>
            </a:br>
            <a:r>
              <a:rPr lang="nb-NO" u="sng" dirty="0">
                <a:solidFill>
                  <a:schemeClr val="hlink"/>
                </a:solidFill>
                <a:hlinkClick r:id="rId3"/>
              </a:rPr>
              <a:t>amy.tidwell@ode.oregon.gov</a:t>
            </a:r>
            <a:endParaRPr lang="nb-NO" u="sng" dirty="0">
              <a:solidFill>
                <a:schemeClr val="hlink"/>
              </a:solidFill>
            </a:endParaRPr>
          </a:p>
          <a:p>
            <a:pPr>
              <a:lnSpc>
                <a:spcPct val="110000"/>
              </a:lnSpc>
              <a:buClr>
                <a:schemeClr val="dk1"/>
              </a:buClr>
              <a:buSzPts val="2400"/>
            </a:pPr>
            <a:r>
              <a:rPr lang="nb-NO" dirty="0"/>
              <a:t>Jen Engberg</a:t>
            </a:r>
            <a:br>
              <a:rPr lang="nb-NO" dirty="0"/>
            </a:br>
            <a:r>
              <a:rPr lang="nb-NO" u="sng" dirty="0">
                <a:solidFill>
                  <a:schemeClr val="hlink"/>
                </a:solidFill>
                <a:hlinkClick r:id="rId4"/>
              </a:rPr>
              <a:t>jennifer.engberg@ode.oregon.gov</a:t>
            </a:r>
            <a:endParaRPr lang="nb-NO" dirty="0"/>
          </a:p>
          <a:p>
            <a:pPr>
              <a:lnSpc>
                <a:spcPct val="110000"/>
              </a:lnSpc>
              <a:buClr>
                <a:schemeClr val="dk1"/>
              </a:buClr>
              <a:buSzPts val="2400"/>
            </a:pPr>
            <a:r>
              <a:rPr lang="nb-NO" dirty="0"/>
              <a:t>Lisa Plumb</a:t>
            </a:r>
            <a:br>
              <a:rPr lang="nb-NO" dirty="0"/>
            </a:br>
            <a:r>
              <a:rPr lang="nb-NO" u="sng" dirty="0">
                <a:solidFill>
                  <a:schemeClr val="hlink"/>
                </a:solidFill>
                <a:hlinkClick r:id="rId5"/>
              </a:rPr>
              <a:t>lisa.plumb@ode.oregon.gov</a:t>
            </a:r>
            <a:endParaRPr lang="nb-NO" u="sng" dirty="0">
              <a:solidFill>
                <a:schemeClr val="hlink"/>
              </a:solidFill>
            </a:endParaRPr>
          </a:p>
          <a:p>
            <a:pPr>
              <a:lnSpc>
                <a:spcPct val="110000"/>
              </a:lnSpc>
              <a:buClr>
                <a:schemeClr val="dk1"/>
              </a:buClr>
              <a:buSzPts val="2400"/>
            </a:pPr>
            <a:r>
              <a:rPr lang="nb-NO" dirty="0"/>
              <a:t>Sarah Martin</a:t>
            </a:r>
            <a:br>
              <a:rPr lang="nb-NO" dirty="0"/>
            </a:br>
            <a:r>
              <a:rPr lang="nb-NO" u="sng" dirty="0">
                <a:solidFill>
                  <a:schemeClr val="hlink"/>
                </a:solidFill>
                <a:hlinkClick r:id="rId6"/>
              </a:rPr>
              <a:t>sarah.martin@ode.oregon.gov</a:t>
            </a:r>
            <a:endParaRPr lang="nb-NO" dirty="0"/>
          </a:p>
          <a:p>
            <a:pPr marL="0" lvl="0" indent="0">
              <a:lnSpc>
                <a:spcPct val="110000"/>
              </a:lnSpc>
              <a:buClr>
                <a:schemeClr val="dk1"/>
              </a:buClr>
              <a:buSzPts val="2400"/>
              <a:buNone/>
            </a:pPr>
            <a:endParaRPr lang="nb-NO" dirty="0"/>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57F5B69-6281-4C1F-8C38-6DA0F56DA430}" type="slidenum">
              <a:rPr lang="en-US" smtClean="0"/>
              <a:pPr/>
              <a:t>22</a:t>
            </a:fld>
            <a:endParaRPr lang="en-US" dirty="0"/>
          </a:p>
        </p:txBody>
      </p:sp>
    </p:spTree>
    <p:extLst>
      <p:ext uri="{BB962C8B-B14F-4D97-AF65-F5344CB8AC3E}">
        <p14:creationId xmlns:p14="http://schemas.microsoft.com/office/powerpoint/2010/main" val="12528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 for Today</a:t>
            </a:r>
            <a:endParaRPr lang="en-US" dirty="0">
              <a:solidFill>
                <a:schemeClr val="tx1"/>
              </a:solidFill>
            </a:endParaRPr>
          </a:p>
        </p:txBody>
      </p:sp>
      <p:sp>
        <p:nvSpPr>
          <p:cNvPr id="3" name="Content Placeholder 2"/>
          <p:cNvSpPr>
            <a:spLocks noGrp="1"/>
          </p:cNvSpPr>
          <p:nvPr>
            <p:ph idx="1"/>
          </p:nvPr>
        </p:nvSpPr>
        <p:spPr/>
        <p:txBody>
          <a:bodyPr>
            <a:normAutofit/>
          </a:bodyPr>
          <a:lstStyle/>
          <a:p>
            <a:pPr>
              <a:spcAft>
                <a:spcPts val="1200"/>
              </a:spcAft>
            </a:pPr>
            <a:r>
              <a:rPr lang="en-US" sz="3200" dirty="0">
                <a:latin typeface="Calibri" panose="020F0502020204030204" pitchFamily="34" charset="0"/>
                <a:cs typeface="Calibri" panose="020F0502020204030204" pitchFamily="34" charset="0"/>
              </a:rPr>
              <a:t>Overview of Title II, Part A</a:t>
            </a:r>
          </a:p>
          <a:p>
            <a:pPr>
              <a:spcAft>
                <a:spcPts val="1200"/>
              </a:spcAft>
            </a:pPr>
            <a:r>
              <a:rPr lang="en-US" sz="3200" dirty="0">
                <a:latin typeface="Calibri" panose="020F0502020204030204" pitchFamily="34" charset="0"/>
                <a:cs typeface="Calibri" panose="020F0502020204030204" pitchFamily="34" charset="0"/>
              </a:rPr>
              <a:t>Allowable Uses of Funds</a:t>
            </a:r>
          </a:p>
          <a:p>
            <a:pPr>
              <a:spcAft>
                <a:spcPts val="1200"/>
              </a:spcAft>
            </a:pPr>
            <a:r>
              <a:rPr lang="en-US" sz="3200" dirty="0">
                <a:latin typeface="Calibri" panose="020F0502020204030204" pitchFamily="34" charset="0"/>
                <a:cs typeface="Calibri" panose="020F0502020204030204" pitchFamily="34" charset="0"/>
              </a:rPr>
              <a:t>Eligibility and Funding</a:t>
            </a:r>
          </a:p>
          <a:p>
            <a:pPr>
              <a:spcAft>
                <a:spcPts val="1200"/>
              </a:spcAft>
            </a:pPr>
            <a:r>
              <a:rPr lang="en-US" sz="3200" dirty="0">
                <a:latin typeface="Calibri" panose="020F0502020204030204" pitchFamily="34" charset="0"/>
                <a:cs typeface="Calibri" panose="020F0502020204030204" pitchFamily="34" charset="0"/>
              </a:rPr>
              <a:t>Resources</a:t>
            </a:r>
            <a:endParaRPr lang="en-US" sz="3200" dirty="0"/>
          </a:p>
        </p:txBody>
      </p:sp>
      <p:pic>
        <p:nvPicPr>
          <p:cNvPr id="4" name="Picture 3"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667083" y="3576374"/>
            <a:ext cx="4613267" cy="1131091"/>
          </a:xfrm>
          <a:prstGeom prst="rect">
            <a:avLst/>
          </a:prstGeom>
        </p:spPr>
      </p:pic>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6" name="Slide Number Placeholder 3">
            <a:extLst>
              <a:ext uri="{FF2B5EF4-FFF2-40B4-BE49-F238E27FC236}">
                <a16:creationId xmlns:a16="http://schemas.microsoft.com/office/drawing/2014/main" id="{D52E78ED-689F-2783-854F-F1A56D0A0AFB}"/>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36505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96" y="614182"/>
            <a:ext cx="4542800" cy="2525617"/>
          </a:xfrm>
        </p:spPr>
        <p:txBody>
          <a:bodyPr>
            <a:normAutofit/>
          </a:bodyPr>
          <a:lstStyle/>
          <a:p>
            <a:r>
              <a:rPr lang="en-US" sz="4000" dirty="0"/>
              <a:t>Purpose of Title II-A</a:t>
            </a:r>
            <a:endParaRPr lang="en-US" sz="4000"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2800" dirty="0">
                <a:latin typeface="Calibri" panose="020F0502020204030204" pitchFamily="34" charset="0"/>
                <a:cs typeface="Calibri" panose="020F0502020204030204" pitchFamily="34" charset="0"/>
              </a:rPr>
              <a:t>The purpose of Title II-A is to improve teacher and leader quality and focuses on preparing, training, and recruiting high-quality teachers and principals. </a:t>
            </a:r>
          </a:p>
          <a:p>
            <a:endParaRPr lang="en-US" sz="2800" dirty="0">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Participants can include:</a:t>
            </a:r>
          </a:p>
          <a:p>
            <a:pPr lvl="1">
              <a:buFont typeface="Wingdings" panose="05000000000000000000" pitchFamily="2" charset="2"/>
              <a:buChar char="§"/>
            </a:pPr>
            <a:r>
              <a:rPr lang="en-US" dirty="0">
                <a:latin typeface="Calibri" panose="020F0502020204030204" pitchFamily="34" charset="0"/>
                <a:cs typeface="Calibri" panose="020F0502020204030204" pitchFamily="34" charset="0"/>
              </a:rPr>
              <a:t>Teachers</a:t>
            </a:r>
          </a:p>
          <a:p>
            <a:pPr lvl="1">
              <a:buFont typeface="Wingdings" panose="05000000000000000000" pitchFamily="2" charset="2"/>
              <a:buChar char="§"/>
            </a:pPr>
            <a:r>
              <a:rPr lang="en-US" dirty="0">
                <a:latin typeface="Calibri" panose="020F0502020204030204" pitchFamily="34" charset="0"/>
                <a:cs typeface="Calibri" panose="020F0502020204030204" pitchFamily="34" charset="0"/>
              </a:rPr>
              <a:t>Principals/Assistant Principals</a:t>
            </a:r>
          </a:p>
          <a:p>
            <a:pPr lvl="1">
              <a:buFont typeface="Wingdings" panose="05000000000000000000" pitchFamily="2" charset="2"/>
              <a:buChar char="§"/>
            </a:pPr>
            <a:r>
              <a:rPr lang="en-US" dirty="0">
                <a:latin typeface="Calibri" panose="020F0502020204030204" pitchFamily="34" charset="0"/>
                <a:cs typeface="Calibri" panose="020F0502020204030204" pitchFamily="34" charset="0"/>
              </a:rPr>
              <a:t>Paraprofessionals</a:t>
            </a:r>
          </a:p>
          <a:p>
            <a:pPr lvl="1">
              <a:buFont typeface="Wingdings" panose="05000000000000000000" pitchFamily="2" charset="2"/>
              <a:buChar char="§"/>
            </a:pPr>
            <a:r>
              <a:rPr lang="en-US" dirty="0">
                <a:latin typeface="Calibri" panose="020F0502020204030204" pitchFamily="34" charset="0"/>
                <a:cs typeface="Calibri" panose="020F0502020204030204" pitchFamily="34" charset="0"/>
              </a:rPr>
              <a:t>Other School Leaders</a:t>
            </a:r>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4" name="Slide Number Placeholder 3">
            <a:extLst>
              <a:ext uri="{FF2B5EF4-FFF2-40B4-BE49-F238E27FC236}">
                <a16:creationId xmlns:a16="http://schemas.microsoft.com/office/drawing/2014/main" id="{0D5BEFB6-D036-7B2A-1FD0-9FC387065B11}"/>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4</a:t>
            </a:fld>
            <a:endParaRPr lang="en-US" dirty="0"/>
          </a:p>
        </p:txBody>
      </p:sp>
      <p:pic>
        <p:nvPicPr>
          <p:cNvPr id="9" name="Picture Placeholder 4">
            <a:extLst>
              <a:ext uri="{FF2B5EF4-FFF2-40B4-BE49-F238E27FC236}">
                <a16:creationId xmlns:a16="http://schemas.microsoft.com/office/drawing/2014/main" id="{F0F35EDA-B9B8-DE4E-C1DE-1B6944DF9F50}"/>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0" r="40"/>
          <a:stretch>
            <a:fillRect/>
          </a:stretch>
        </p:blipFill>
        <p:spPr>
          <a:xfrm>
            <a:off x="982594" y="2581276"/>
            <a:ext cx="2436467" cy="2438434"/>
          </a:xfrm>
        </p:spPr>
      </p:pic>
    </p:spTree>
    <p:extLst>
      <p:ext uri="{BB962C8B-B14F-4D97-AF65-F5344CB8AC3E}">
        <p14:creationId xmlns:p14="http://schemas.microsoft.com/office/powerpoint/2010/main" val="354438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B3DEAD-25BF-2A82-7B68-F4BD5AA8F3B6}"/>
              </a:ext>
            </a:extLst>
          </p:cNvPr>
          <p:cNvSpPr>
            <a:spLocks noGrp="1"/>
          </p:cNvSpPr>
          <p:nvPr>
            <p:ph type="title"/>
          </p:nvPr>
        </p:nvSpPr>
        <p:spPr/>
        <p:txBody>
          <a:bodyPr/>
          <a:lstStyle/>
          <a:p>
            <a:r>
              <a:rPr lang="en-US" dirty="0"/>
              <a:t>Who are “other school leaders”? </a:t>
            </a:r>
          </a:p>
        </p:txBody>
      </p:sp>
      <p:sp>
        <p:nvSpPr>
          <p:cNvPr id="8" name="Content Placeholder 7">
            <a:extLst>
              <a:ext uri="{FF2B5EF4-FFF2-40B4-BE49-F238E27FC236}">
                <a16:creationId xmlns:a16="http://schemas.microsoft.com/office/drawing/2014/main" id="{A4D42588-C770-5174-4FA0-9CA395460344}"/>
              </a:ext>
            </a:extLst>
          </p:cNvPr>
          <p:cNvSpPr>
            <a:spLocks noGrp="1"/>
          </p:cNvSpPr>
          <p:nvPr>
            <p:ph idx="1"/>
          </p:nvPr>
        </p:nvSpPr>
        <p:spPr/>
        <p:txBody>
          <a:bodyPr/>
          <a:lstStyle/>
          <a:p>
            <a:pPr marL="0" indent="0">
              <a:buNone/>
            </a:pPr>
            <a:r>
              <a:rPr lang="en-US" sz="2800" dirty="0"/>
              <a:t>According to ESEA §8101(A)(44):</a:t>
            </a:r>
          </a:p>
          <a:p>
            <a:pPr marL="0" indent="0">
              <a:buNone/>
            </a:pPr>
            <a:r>
              <a:rPr lang="en-US" sz="2800" dirty="0"/>
              <a:t>“The term ‘school leader’ means a principal, assistant principal, or other individual who is:</a:t>
            </a:r>
          </a:p>
          <a:p>
            <a:pPr marL="0" lvl="0" indent="0">
              <a:buNone/>
            </a:pPr>
            <a:r>
              <a:rPr lang="en-US" sz="2800" dirty="0"/>
              <a:t>(A) an employee or officer of an elementary school or secondary school, local education agency, or other entity operating an elementary school or secondary school; </a:t>
            </a:r>
            <a:r>
              <a:rPr lang="en-US" sz="2800" b="1" dirty="0"/>
              <a:t>and</a:t>
            </a:r>
          </a:p>
          <a:p>
            <a:pPr marL="0" lvl="0" indent="0">
              <a:buNone/>
            </a:pPr>
            <a:r>
              <a:rPr lang="en-US" sz="2800" dirty="0"/>
              <a:t>(B) responsible for the daily instructional leadership and managerial operations </a:t>
            </a:r>
            <a:r>
              <a:rPr lang="en-US" sz="2800" b="1" dirty="0"/>
              <a:t>in the elementary school or secondary school building</a:t>
            </a:r>
            <a:r>
              <a:rPr lang="en-US" sz="2800" dirty="0"/>
              <a:t>.”</a:t>
            </a:r>
          </a:p>
          <a:p>
            <a:endParaRPr lang="en-US" dirty="0"/>
          </a:p>
        </p:txBody>
      </p:sp>
      <p:sp>
        <p:nvSpPr>
          <p:cNvPr id="4" name="Footer Placeholder 3">
            <a:extLst>
              <a:ext uri="{FF2B5EF4-FFF2-40B4-BE49-F238E27FC236}">
                <a16:creationId xmlns:a16="http://schemas.microsoft.com/office/drawing/2014/main" id="{08A4FC90-FBFD-63B7-73AE-ECBBB4503A4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070AC577-5F0C-FA96-0FBA-376618FA08D0}"/>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5</a:t>
            </a:fld>
            <a:endParaRPr lang="en-US" dirty="0"/>
          </a:p>
        </p:txBody>
      </p:sp>
    </p:spTree>
    <p:extLst>
      <p:ext uri="{BB962C8B-B14F-4D97-AF65-F5344CB8AC3E}">
        <p14:creationId xmlns:p14="http://schemas.microsoft.com/office/powerpoint/2010/main" val="197527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79" y="581578"/>
            <a:ext cx="3931826" cy="1262462"/>
          </a:xfrm>
        </p:spPr>
        <p:txBody>
          <a:bodyPr>
            <a:normAutofit/>
          </a:bodyPr>
          <a:lstStyle/>
          <a:p>
            <a:r>
              <a:rPr lang="en-US" dirty="0"/>
              <a:t>Consultation</a:t>
            </a:r>
          </a:p>
        </p:txBody>
      </p:sp>
      <p:sp>
        <p:nvSpPr>
          <p:cNvPr id="3" name="Content Placeholder 2"/>
          <p:cNvSpPr>
            <a:spLocks noGrp="1"/>
          </p:cNvSpPr>
          <p:nvPr>
            <p:ph idx="1"/>
          </p:nvPr>
        </p:nvSpPr>
        <p:spPr>
          <a:xfrm>
            <a:off x="5183188" y="779647"/>
            <a:ext cx="6489700" cy="5081404"/>
          </a:xfrm>
        </p:spPr>
        <p:txBody>
          <a:bodyPr/>
          <a:lstStyle/>
          <a:p>
            <a:pPr marL="0" indent="0">
              <a:buNone/>
            </a:pPr>
            <a:r>
              <a:rPr lang="en-US" sz="3200" dirty="0">
                <a:ea typeface="Times New Roman" panose="02020603050405020304" pitchFamily="18" charset="0"/>
              </a:rPr>
              <a:t>Districts must meaningfully consult with a wide array of partners when determining the use of Title II-A funds</a:t>
            </a:r>
          </a:p>
          <a:p>
            <a:pPr lvl="1"/>
            <a:r>
              <a:rPr lang="en-US" sz="2800" dirty="0">
                <a:ea typeface="Times New Roman" panose="02020603050405020304" pitchFamily="18" charset="0"/>
              </a:rPr>
              <a:t>Administrators</a:t>
            </a:r>
          </a:p>
          <a:p>
            <a:pPr lvl="1"/>
            <a:r>
              <a:rPr lang="en-US" sz="2800" dirty="0">
                <a:ea typeface="Times New Roman" panose="02020603050405020304" pitchFamily="18" charset="0"/>
              </a:rPr>
              <a:t>Teachers</a:t>
            </a:r>
          </a:p>
          <a:p>
            <a:pPr lvl="1"/>
            <a:r>
              <a:rPr lang="en-US" sz="2800" dirty="0">
                <a:ea typeface="Times New Roman" panose="02020603050405020304" pitchFamily="18" charset="0"/>
              </a:rPr>
              <a:t>Paraprofessionals</a:t>
            </a:r>
          </a:p>
          <a:p>
            <a:pPr lvl="1"/>
            <a:r>
              <a:rPr lang="en-US" sz="2800" dirty="0">
                <a:ea typeface="Times New Roman" panose="02020603050405020304" pitchFamily="18" charset="0"/>
              </a:rPr>
              <a:t>Instructional support personnel</a:t>
            </a:r>
          </a:p>
          <a:p>
            <a:pPr lvl="1"/>
            <a:r>
              <a:rPr lang="en-US" sz="2800" dirty="0">
                <a:ea typeface="Times New Roman" panose="02020603050405020304" pitchFamily="18" charset="0"/>
              </a:rPr>
              <a:t>Families</a:t>
            </a:r>
          </a:p>
          <a:p>
            <a:pPr lvl="1"/>
            <a:r>
              <a:rPr lang="en-US" sz="2800" dirty="0">
                <a:ea typeface="Times New Roman" panose="02020603050405020304" pitchFamily="18" charset="0"/>
              </a:rPr>
              <a:t>Community members and partners</a:t>
            </a:r>
          </a:p>
          <a:p>
            <a:pPr lvl="1"/>
            <a:r>
              <a:rPr lang="en-US" sz="2800" dirty="0">
                <a:ea typeface="Times New Roman" panose="02020603050405020304" pitchFamily="18" charset="0"/>
              </a:rPr>
              <a:t>Tribes and tribal organizations</a:t>
            </a:r>
          </a:p>
          <a:p>
            <a:pPr lvl="1"/>
            <a:endParaRPr lang="en-US" sz="3200" dirty="0">
              <a:ea typeface="Times New Roman" panose="02020603050405020304" pitchFamily="18" charset="0"/>
            </a:endParaRPr>
          </a:p>
          <a:p>
            <a:endParaRPr lang="en-US" dirty="0"/>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601" b="10601"/>
          <a:stretch>
            <a:fillRect/>
          </a:stretch>
        </p:blipFill>
        <p:spPr>
          <a:xfrm>
            <a:off x="565873" y="2344341"/>
            <a:ext cx="4242884" cy="2504541"/>
          </a:xfrm>
        </p:spPr>
      </p:pic>
      <p:sp>
        <p:nvSpPr>
          <p:cNvPr id="4" name="Slide Number Placeholder 3">
            <a:extLst>
              <a:ext uri="{FF2B5EF4-FFF2-40B4-BE49-F238E27FC236}">
                <a16:creationId xmlns:a16="http://schemas.microsoft.com/office/drawing/2014/main" id="{A6D2B0DF-990F-0693-1974-E2031452BD0F}"/>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6</a:t>
            </a:fld>
            <a:endParaRPr lang="en-US" dirty="0"/>
          </a:p>
        </p:txBody>
      </p:sp>
    </p:spTree>
    <p:extLst>
      <p:ext uri="{BB962C8B-B14F-4D97-AF65-F5344CB8AC3E}">
        <p14:creationId xmlns:p14="http://schemas.microsoft.com/office/powerpoint/2010/main" val="1581210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altLang="en-US" dirty="0"/>
              <a:t>Equitable Services</a:t>
            </a:r>
            <a:endParaRPr lang="en-US" altLang="en-US" dirty="0">
              <a:solidFill>
                <a:schemeClr val="bg2">
                  <a:lumMod val="60000"/>
                  <a:lumOff val="40000"/>
                </a:schemeClr>
              </a:solidFill>
            </a:endParaRPr>
          </a:p>
        </p:txBody>
      </p:sp>
      <p:sp>
        <p:nvSpPr>
          <p:cNvPr id="3" name="Content Placeholder 2"/>
          <p:cNvSpPr>
            <a:spLocks noGrp="1"/>
          </p:cNvSpPr>
          <p:nvPr>
            <p:ph idx="1"/>
          </p:nvPr>
        </p:nvSpPr>
        <p:spPr>
          <a:xfrm>
            <a:off x="5140325" y="675617"/>
            <a:ext cx="6172200" cy="5646738"/>
          </a:xfrm>
        </p:spPr>
        <p:txBody>
          <a:bodyPr>
            <a:normAutofit/>
          </a:bodyPr>
          <a:lstStyle/>
          <a:p>
            <a:pPr marL="0" indent="0" eaLnBrk="1" hangingPunct="1">
              <a:buNone/>
              <a:defRPr/>
            </a:pPr>
            <a:r>
              <a:rPr lang="en-US" sz="3200" dirty="0">
                <a:latin typeface="Calibri" panose="020F0502020204030204" pitchFamily="34" charset="0"/>
                <a:cs typeface="Calibri" panose="020F0502020204030204" pitchFamily="34" charset="0"/>
              </a:rPr>
              <a:t>Private schools are eligible for equitable services under Title II-A</a:t>
            </a:r>
          </a:p>
          <a:p>
            <a:pPr eaLnBrk="1" hangingPunct="1">
              <a:spcAft>
                <a:spcPts val="1200"/>
              </a:spcAft>
              <a:defRPr/>
            </a:pPr>
            <a:r>
              <a:rPr lang="en-US" sz="2800" dirty="0">
                <a:latin typeface="Calibri" panose="020F0502020204030204" pitchFamily="34" charset="0"/>
                <a:cs typeface="Calibri" panose="020F0502020204030204" pitchFamily="34" charset="0"/>
              </a:rPr>
              <a:t>Timely, meaningful, annual consultation</a:t>
            </a:r>
          </a:p>
          <a:p>
            <a:pPr eaLnBrk="1" hangingPunct="1">
              <a:spcAft>
                <a:spcPts val="1200"/>
              </a:spcAft>
              <a:defRPr/>
            </a:pPr>
            <a:r>
              <a:rPr lang="en-US" sz="2800" dirty="0">
                <a:latin typeface="Calibri" panose="020F0502020204030204" pitchFamily="34" charset="0"/>
                <a:cs typeface="Calibri" panose="020F0502020204030204" pitchFamily="34" charset="0"/>
              </a:rPr>
              <a:t>Activities based on the </a:t>
            </a:r>
            <a:r>
              <a:rPr lang="en-US" sz="2800" b="1" dirty="0">
                <a:latin typeface="Calibri" panose="020F0502020204030204" pitchFamily="34" charset="0"/>
                <a:cs typeface="Calibri" panose="020F0502020204030204" pitchFamily="34" charset="0"/>
              </a:rPr>
              <a:t>needs of the private school</a:t>
            </a:r>
          </a:p>
          <a:p>
            <a:pPr eaLnBrk="1" hangingPunct="1">
              <a:spcAft>
                <a:spcPts val="1200"/>
              </a:spcAft>
              <a:defRPr/>
            </a:pPr>
            <a:r>
              <a:rPr lang="en-US" sz="2800" dirty="0">
                <a:latin typeface="Calibri" panose="020F0502020204030204" pitchFamily="34" charset="0"/>
                <a:cs typeface="Calibri" panose="020F0502020204030204" pitchFamily="34" charset="0"/>
              </a:rPr>
              <a:t>Most activities allowable for the district are allowable for the private school</a:t>
            </a:r>
          </a:p>
          <a:p>
            <a:pPr lvl="1">
              <a:spcAft>
                <a:spcPts val="1200"/>
              </a:spcAft>
              <a:defRPr/>
            </a:pPr>
            <a:r>
              <a:rPr lang="en-US" dirty="0">
                <a:latin typeface="Calibri" panose="020F0502020204030204" pitchFamily="34" charset="0"/>
                <a:cs typeface="Calibri" panose="020F0502020204030204" pitchFamily="34" charset="0"/>
              </a:rPr>
              <a:t>Must be secular, neutral, non-ideological</a:t>
            </a:r>
          </a:p>
          <a:p>
            <a:pPr lvl="1">
              <a:spcAft>
                <a:spcPts val="1200"/>
              </a:spcAft>
              <a:defRPr/>
            </a:pPr>
            <a:r>
              <a:rPr lang="en-US" dirty="0">
                <a:latin typeface="Calibri" panose="020F0502020204030204" pitchFamily="34" charset="0"/>
                <a:cs typeface="Calibri" panose="020F0502020204030204" pitchFamily="34" charset="0"/>
              </a:rPr>
              <a:t>No salaries, benefits, or substitute costs</a:t>
            </a:r>
          </a:p>
          <a:p>
            <a:pPr marL="0" indent="0">
              <a:buNone/>
              <a:defRPr/>
            </a:pPr>
            <a:r>
              <a:rPr lang="en-US" i="1" dirty="0">
                <a:latin typeface="Calibri" panose="020F0502020204030204" pitchFamily="34" charset="0"/>
                <a:cs typeface="Calibri" panose="020F0502020204030204" pitchFamily="34" charset="0"/>
                <a:hlinkClick r:id="rId3"/>
              </a:rPr>
              <a:t>ESSA Quick Reference Brief: Equitable Services</a:t>
            </a:r>
            <a:endParaRPr lang="en-US" i="1" dirty="0">
              <a:latin typeface="Calibri" panose="020F0502020204030204" pitchFamily="34" charset="0"/>
              <a:cs typeface="Calibri" panose="020F0502020204030204" pitchFamily="34" charset="0"/>
            </a:endParaRPr>
          </a:p>
        </p:txBody>
      </p:sp>
      <p:pic>
        <p:nvPicPr>
          <p:cNvPr id="4" name="Picture Placeholder 3">
            <a:extLst>
              <a:ext uri="{C183D7F6-B498-43B3-948B-1728B52AA6E4}">
                <adec:decorative xmlns:adec="http://schemas.microsoft.com/office/drawing/2017/decorative" val="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4079" r="4079"/>
          <a:stretch>
            <a:fillRect/>
          </a:stretch>
        </p:blipFill>
        <p:spPr>
          <a:xfrm>
            <a:off x="717550" y="3006725"/>
            <a:ext cx="3932238" cy="2854325"/>
          </a:xfrm>
        </p:spPr>
      </p:pic>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E1D17790-EF5D-C8B1-B21D-9DE09207095C}"/>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7</a:t>
            </a:fld>
            <a:endParaRPr lang="en-US" dirty="0"/>
          </a:p>
        </p:txBody>
      </p:sp>
    </p:spTree>
    <p:extLst>
      <p:ext uri="{BB962C8B-B14F-4D97-AF65-F5344CB8AC3E}">
        <p14:creationId xmlns:p14="http://schemas.microsoft.com/office/powerpoint/2010/main" val="1143787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normAutofit/>
          </a:bodyPr>
          <a:lstStyle/>
          <a:p>
            <a:r>
              <a:rPr lang="en-US" altLang="en-US" dirty="0"/>
              <a:t>Prioritizing High Needs Schools</a:t>
            </a:r>
          </a:p>
        </p:txBody>
      </p:sp>
      <p:sp>
        <p:nvSpPr>
          <p:cNvPr id="19460" name="Content Placeholder 4"/>
          <p:cNvSpPr>
            <a:spLocks noGrp="1"/>
          </p:cNvSpPr>
          <p:nvPr>
            <p:ph idx="1"/>
          </p:nvPr>
        </p:nvSpPr>
        <p:spPr>
          <a:xfrm>
            <a:off x="717176" y="1825624"/>
            <a:ext cx="10784542" cy="4478193"/>
          </a:xfrm>
        </p:spPr>
        <p:txBody>
          <a:bodyPr>
            <a:normAutofit/>
          </a:bodyPr>
          <a:lstStyle/>
          <a:p>
            <a:pPr marL="0" indent="0">
              <a:spcBef>
                <a:spcPct val="20000"/>
              </a:spcBef>
              <a:buNone/>
              <a:defRPr/>
            </a:pPr>
            <a:r>
              <a:rPr lang="en-US" sz="3200" dirty="0">
                <a:latin typeface="Calibri" panose="020F0502020204030204" pitchFamily="34" charset="0"/>
                <a:cs typeface="Calibri" panose="020F0502020204030204" pitchFamily="34" charset="0"/>
              </a:rPr>
              <a:t>LEAs must prioritize funds to schools that:</a:t>
            </a:r>
          </a:p>
          <a:p>
            <a:pPr marL="1085850" lvl="1" indent="-342900">
              <a:lnSpc>
                <a:spcPct val="150000"/>
              </a:lnSpc>
              <a:spcBef>
                <a:spcPts val="1000"/>
              </a:spcBef>
              <a:defRPr/>
            </a:pPr>
            <a:r>
              <a:rPr lang="en-US" sz="2800" dirty="0">
                <a:latin typeface="Calibri" panose="020F0502020204030204" pitchFamily="34" charset="0"/>
                <a:cs typeface="Calibri" panose="020F0502020204030204" pitchFamily="34" charset="0"/>
              </a:rPr>
              <a:t>Have the greatest need, as determined by the LEA</a:t>
            </a:r>
          </a:p>
          <a:p>
            <a:pPr marL="1085850" lvl="1" indent="-342900">
              <a:lnSpc>
                <a:spcPct val="100000"/>
              </a:lnSpc>
              <a:spcBef>
                <a:spcPts val="1000"/>
              </a:spcBef>
              <a:defRPr/>
            </a:pPr>
            <a:r>
              <a:rPr lang="en-US" sz="2800" dirty="0">
                <a:latin typeface="Calibri" panose="020F0502020204030204" pitchFamily="34" charset="0"/>
                <a:cs typeface="Calibri" panose="020F0502020204030204" pitchFamily="34" charset="0"/>
              </a:rPr>
              <a:t>Have the highest percentages or numbers of children whose families are navigating poverty</a:t>
            </a:r>
          </a:p>
          <a:p>
            <a:pPr marL="1085850" lvl="1" indent="-342900">
              <a:lnSpc>
                <a:spcPct val="150000"/>
              </a:lnSpc>
              <a:defRPr/>
            </a:pPr>
            <a:r>
              <a:rPr lang="en-US" sz="2800" dirty="0">
                <a:latin typeface="Calibri" panose="020F0502020204030204" pitchFamily="34" charset="0"/>
                <a:cs typeface="Calibri" panose="020F0502020204030204" pitchFamily="34" charset="0"/>
              </a:rPr>
              <a:t>Are identified for CSI or TSI support</a:t>
            </a:r>
          </a:p>
          <a:p>
            <a:pPr marL="0" indent="0">
              <a:buNone/>
            </a:pPr>
            <a:endParaRPr lang="en-US" sz="2800" i="1"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BC23E31B-68E9-649C-4BFE-FCEF284834EB}"/>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8</a:t>
            </a:fld>
            <a:endParaRPr lang="en-US" dirty="0"/>
          </a:p>
        </p:txBody>
      </p:sp>
    </p:spTree>
    <p:extLst>
      <p:ext uri="{BB962C8B-B14F-4D97-AF65-F5344CB8AC3E}">
        <p14:creationId xmlns:p14="http://schemas.microsoft.com/office/powerpoint/2010/main" val="149447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FE69F5-5BD0-09E0-D73F-F3A4C9CAF2E3}"/>
              </a:ext>
            </a:extLst>
          </p:cNvPr>
          <p:cNvSpPr>
            <a:spLocks noGrp="1"/>
          </p:cNvSpPr>
          <p:nvPr>
            <p:ph type="ctrTitle"/>
          </p:nvPr>
        </p:nvSpPr>
        <p:spPr/>
        <p:txBody>
          <a:bodyPr/>
          <a:lstStyle/>
          <a:p>
            <a:r>
              <a:rPr lang="en-US" dirty="0"/>
              <a:t>Allowable Uses</a:t>
            </a:r>
          </a:p>
        </p:txBody>
      </p:sp>
      <p:sp>
        <p:nvSpPr>
          <p:cNvPr id="3" name="Footer Placeholder 2">
            <a:extLst>
              <a:ext uri="{FF2B5EF4-FFF2-40B4-BE49-F238E27FC236}">
                <a16:creationId xmlns:a16="http://schemas.microsoft.com/office/drawing/2014/main" id="{51532AC8-D1FC-21E7-71F8-01A18848E58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118F330C-B0D4-5E4D-2061-0F122AC6CB9F}"/>
              </a:ext>
            </a:extLst>
          </p:cNvPr>
          <p:cNvSpPr>
            <a:spLocks noGrp="1"/>
          </p:cNvSpPr>
          <p:nvPr>
            <p:ph type="sldNum" sz="quarter" idx="12"/>
          </p:nvPr>
        </p:nvSpPr>
        <p:spPr/>
        <p:txBody>
          <a:bodyPr/>
          <a:lstStyle/>
          <a:p>
            <a:fld id="{357F5B69-6281-4C1F-8C38-6DA0F56DA430}" type="slidenum">
              <a:rPr lang="en-US" smtClean="0"/>
              <a:pPr/>
              <a:t>9</a:t>
            </a:fld>
            <a:endParaRPr lang="en-US" dirty="0"/>
          </a:p>
        </p:txBody>
      </p:sp>
    </p:spTree>
    <p:extLst>
      <p:ext uri="{BB962C8B-B14F-4D97-AF65-F5344CB8AC3E}">
        <p14:creationId xmlns:p14="http://schemas.microsoft.com/office/powerpoint/2010/main" val="2879611814"/>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Custom 7">
      <a:dk1>
        <a:srgbClr val="0C6D82"/>
      </a:dk1>
      <a:lt1>
        <a:srgbClr val="FFFFFF"/>
      </a:lt1>
      <a:dk2>
        <a:srgbClr val="6F0066"/>
      </a:dk2>
      <a:lt2>
        <a:srgbClr val="1E597D"/>
      </a:lt2>
      <a:accent1>
        <a:srgbClr val="571B6D"/>
      </a:accent1>
      <a:accent2>
        <a:srgbClr val="2CA05B"/>
      </a:accent2>
      <a:accent3>
        <a:srgbClr val="C90B24"/>
      </a:accent3>
      <a:accent4>
        <a:srgbClr val="E8611D"/>
      </a:accent4>
      <a:accent5>
        <a:srgbClr val="F39D21"/>
      </a:accent5>
      <a:accent6>
        <a:srgbClr val="1B866F"/>
      </a:accent6>
      <a:hlink>
        <a:srgbClr val="0C6D82"/>
      </a:hlink>
      <a:folHlink>
        <a:srgbClr val="0C6D82"/>
      </a:folHlink>
    </a:clrScheme>
    <a:fontScheme name="Custom 10">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72390">
          <a:solidFill>
            <a:srgbClr val="454D55"/>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6411242_Colorful product roadmap timeline_SL_V1.pptx" id="{6D8823AB-3E34-4E8D-AE3C-7D7916AE70B3}" vid="{BC540765-6631-455E-9814-9685D6B351E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 xsi:nil="true"/>
    <Priority xmlns="033ab11c-6041-4f50-b845-c0c38e41b3e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2AA772-8C0A-480C-9E0C-84C76C73C71D}">
  <ds:schemaRefs>
    <ds:schemaRef ds:uri="http://purl.org/dc/terms/"/>
    <ds:schemaRef ds:uri="547ed97a-188f-4e75-98a3-ee6136232f7e"/>
    <ds:schemaRef ds:uri="http://purl.org/dc/dcmitype/"/>
    <ds:schemaRef ds:uri="http://schemas.microsoft.com/office/infopath/2007/PartnerControls"/>
    <ds:schemaRef ds:uri="ded391c6-298c-4d80-b5b1-ff32f9779621"/>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3.xml><?xml version="1.0" encoding="utf-8"?>
<ds:datastoreItem xmlns:ds="http://schemas.openxmlformats.org/officeDocument/2006/customXml" ds:itemID="{0555BBF2-501F-4030-8694-8717126AD170}"/>
</file>

<file path=docProps/app.xml><?xml version="1.0" encoding="utf-8"?>
<Properties xmlns="http://schemas.openxmlformats.org/officeDocument/2006/extended-properties" xmlns:vt="http://schemas.openxmlformats.org/officeDocument/2006/docPropsVTypes">
  <Template>ODE-PowerPoint-Template</Template>
  <TotalTime>2042</TotalTime>
  <Words>3077</Words>
  <Application>Microsoft Office PowerPoint</Application>
  <PresentationFormat>Widescreen</PresentationFormat>
  <Paragraphs>305</Paragraphs>
  <Slides>22</Slides>
  <Notes>19</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22</vt:i4>
      </vt:variant>
    </vt:vector>
  </HeadingPairs>
  <TitlesOfParts>
    <vt:vector size="35" baseType="lpstr">
      <vt:lpstr>Arial</vt:lpstr>
      <vt:lpstr>Calibri</vt:lpstr>
      <vt:lpstr>Franklin Gothic Demi</vt:lpstr>
      <vt:lpstr>Segoe UI</vt:lpstr>
      <vt:lpstr>Times New Roman</vt:lpstr>
      <vt:lpstr>Wingdings</vt:lpstr>
      <vt:lpstr>2021ODE</vt:lpstr>
      <vt:lpstr>Green_2021ODE</vt:lpstr>
      <vt:lpstr>Gold_2021ODE</vt:lpstr>
      <vt:lpstr>Orange_2021ODE</vt:lpstr>
      <vt:lpstr>Red_2021ODE</vt:lpstr>
      <vt:lpstr>Teal_2021ODE</vt:lpstr>
      <vt:lpstr>Office Theme</vt:lpstr>
      <vt:lpstr>Title II, Part A: Basics</vt:lpstr>
      <vt:lpstr>Oregon Department of Education – Our “Why”</vt:lpstr>
      <vt:lpstr>Outcomes for Today</vt:lpstr>
      <vt:lpstr>Purpose of Title II-A</vt:lpstr>
      <vt:lpstr>Who are “other school leaders”? </vt:lpstr>
      <vt:lpstr>Consultation</vt:lpstr>
      <vt:lpstr>Equitable Services</vt:lpstr>
      <vt:lpstr>Prioritizing High Needs Schools</vt:lpstr>
      <vt:lpstr>Allowable Uses</vt:lpstr>
      <vt:lpstr>Allowable Costs under Title II-A* </vt:lpstr>
      <vt:lpstr>Common Uses</vt:lpstr>
      <vt:lpstr>Meeting ESSA’s Professional Learning Definition</vt:lpstr>
      <vt:lpstr>Supplement Not Supplant</vt:lpstr>
      <vt:lpstr>Eligibility and Funding </vt:lpstr>
      <vt:lpstr>Eligibility and Funding</vt:lpstr>
      <vt:lpstr>Funding Process</vt:lpstr>
      <vt:lpstr>2022-23 FEDERAL FUNDS TIMELINE</vt:lpstr>
      <vt:lpstr>Transferability</vt:lpstr>
      <vt:lpstr>Application Requirements</vt:lpstr>
      <vt:lpstr>Resources</vt:lpstr>
      <vt:lpstr>Regional Contacts by ESD</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II-A Basics</dc:title>
  <dc:creator>MARTIN Sarah * ODE</dc:creator>
  <cp:lastModifiedBy>SAPPINGTON Jennifer * ODE</cp:lastModifiedBy>
  <cp:revision>150</cp:revision>
  <dcterms:created xsi:type="dcterms:W3CDTF">2021-11-08T23:34:50Z</dcterms:created>
  <dcterms:modified xsi:type="dcterms:W3CDTF">2024-03-20T22:48:18Z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2024-02-26T21:12:13Z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beaf58f5-68ed-44e8-8e89-0be5ebfcced0</vt:lpwstr>
  </property>
  <property fmtid="{D5CDD505-2E9C-101B-9397-08002B2CF9AE}" pid="9" name="MSIP_Label_7730ea53-6f5e-4160-81a5-992a9105450a_ContentBits">
    <vt:lpwstr>0</vt:lpwstr>
  </property>
</Properties>
</file>